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ppt" ContentType="application/vnd.ms-powerpoint"/>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93"/>
  </p:notesMasterIdLst>
  <p:handoutMasterIdLst>
    <p:handoutMasterId r:id="rId194"/>
  </p:handoutMasterIdLst>
  <p:sldIdLst>
    <p:sldId id="418" r:id="rId2"/>
    <p:sldId id="694" r:id="rId3"/>
    <p:sldId id="424" r:id="rId4"/>
    <p:sldId id="419" r:id="rId5"/>
    <p:sldId id="786" r:id="rId6"/>
    <p:sldId id="543" r:id="rId7"/>
    <p:sldId id="733" r:id="rId8"/>
    <p:sldId id="443" r:id="rId9"/>
    <p:sldId id="444" r:id="rId10"/>
    <p:sldId id="256" r:id="rId11"/>
    <p:sldId id="311" r:id="rId12"/>
    <p:sldId id="597" r:id="rId13"/>
    <p:sldId id="415" r:id="rId14"/>
    <p:sldId id="366" r:id="rId15"/>
    <p:sldId id="449" r:id="rId16"/>
    <p:sldId id="439" r:id="rId17"/>
    <p:sldId id="734" r:id="rId18"/>
    <p:sldId id="787" r:id="rId19"/>
    <p:sldId id="561" r:id="rId20"/>
    <p:sldId id="696" r:id="rId21"/>
    <p:sldId id="450" r:id="rId22"/>
    <p:sldId id="695" r:id="rId23"/>
    <p:sldId id="598" r:id="rId24"/>
    <p:sldId id="261" r:id="rId25"/>
    <p:sldId id="454" r:id="rId26"/>
    <p:sldId id="260" r:id="rId27"/>
    <p:sldId id="455" r:id="rId28"/>
    <p:sldId id="693" r:id="rId29"/>
    <p:sldId id="599" r:id="rId30"/>
    <p:sldId id="457" r:id="rId31"/>
    <p:sldId id="373" r:id="rId32"/>
    <p:sldId id="698" r:id="rId33"/>
    <p:sldId id="564" r:id="rId34"/>
    <p:sldId id="375" r:id="rId35"/>
    <p:sldId id="567" r:id="rId36"/>
    <p:sldId id="699" r:id="rId37"/>
    <p:sldId id="460" r:id="rId38"/>
    <p:sldId id="700" r:id="rId39"/>
    <p:sldId id="701" r:id="rId40"/>
    <p:sldId id="600" r:id="rId41"/>
    <p:sldId id="707" r:id="rId42"/>
    <p:sldId id="708" r:id="rId43"/>
    <p:sldId id="735" r:id="rId44"/>
    <p:sldId id="736" r:id="rId45"/>
    <p:sldId id="712" r:id="rId46"/>
    <p:sldId id="705" r:id="rId47"/>
    <p:sldId id="713" r:id="rId48"/>
    <p:sldId id="706" r:id="rId49"/>
    <p:sldId id="703" r:id="rId50"/>
    <p:sldId id="714" r:id="rId51"/>
    <p:sldId id="709" r:id="rId52"/>
    <p:sldId id="602" r:id="rId53"/>
    <p:sldId id="710" r:id="rId54"/>
    <p:sldId id="737" r:id="rId55"/>
    <p:sldId id="711" r:id="rId56"/>
    <p:sldId id="507" r:id="rId57"/>
    <p:sldId id="788" r:id="rId58"/>
    <p:sldId id="569" r:id="rId59"/>
    <p:sldId id="610" r:id="rId60"/>
    <p:sldId id="738" r:id="rId61"/>
    <p:sldId id="739" r:id="rId62"/>
    <p:sldId id="740" r:id="rId63"/>
    <p:sldId id="689" r:id="rId64"/>
    <p:sldId id="465" r:id="rId65"/>
    <p:sldId id="715" r:id="rId66"/>
    <p:sldId id="716" r:id="rId67"/>
    <p:sldId id="717" r:id="rId68"/>
    <p:sldId id="730" r:id="rId69"/>
    <p:sldId id="617" r:id="rId70"/>
    <p:sldId id="741" r:id="rId71"/>
    <p:sldId id="718" r:id="rId72"/>
    <p:sldId id="719" r:id="rId73"/>
    <p:sldId id="720" r:id="rId74"/>
    <p:sldId id="721" r:id="rId75"/>
    <p:sldId id="722" r:id="rId76"/>
    <p:sldId id="723" r:id="rId77"/>
    <p:sldId id="724" r:id="rId78"/>
    <p:sldId id="725" r:id="rId79"/>
    <p:sldId id="726" r:id="rId80"/>
    <p:sldId id="727" r:id="rId81"/>
    <p:sldId id="728" r:id="rId82"/>
    <p:sldId id="729" r:id="rId83"/>
    <p:sldId id="742" r:id="rId84"/>
    <p:sldId id="416" r:id="rId85"/>
    <p:sldId id="467" r:id="rId86"/>
    <p:sldId id="743" r:id="rId87"/>
    <p:sldId id="537" r:id="rId88"/>
    <p:sldId id="571" r:id="rId89"/>
    <p:sldId id="744" r:id="rId90"/>
    <p:sldId id="760" r:id="rId91"/>
    <p:sldId id="761" r:id="rId92"/>
    <p:sldId id="762" r:id="rId93"/>
    <p:sldId id="629" r:id="rId94"/>
    <p:sldId id="745" r:id="rId95"/>
    <p:sldId id="631" r:id="rId96"/>
    <p:sldId id="688" r:id="rId97"/>
    <p:sldId id="489" r:id="rId98"/>
    <p:sldId id="671" r:id="rId99"/>
    <p:sldId id="682" r:id="rId100"/>
    <p:sldId id="656" r:id="rId101"/>
    <p:sldId id="673" r:id="rId102"/>
    <p:sldId id="641" r:id="rId103"/>
    <p:sldId id="674" r:id="rId104"/>
    <p:sldId id="642" r:id="rId105"/>
    <p:sldId id="680" r:id="rId106"/>
    <p:sldId id="647" r:id="rId107"/>
    <p:sldId id="747" r:id="rId108"/>
    <p:sldId id="748" r:id="rId109"/>
    <p:sldId id="675" r:id="rId110"/>
    <p:sldId id="650" r:id="rId111"/>
    <p:sldId id="677" r:id="rId112"/>
    <p:sldId id="678" r:id="rId113"/>
    <p:sldId id="679" r:id="rId114"/>
    <p:sldId id="646" r:id="rId115"/>
    <p:sldId id="644" r:id="rId116"/>
    <p:sldId id="645" r:id="rId117"/>
    <p:sldId id="683" r:id="rId118"/>
    <p:sldId id="691" r:id="rId119"/>
    <p:sldId id="497" r:id="rId120"/>
    <p:sldId id="581" r:id="rId121"/>
    <p:sldId id="746" r:id="rId122"/>
    <p:sldId id="330" r:id="rId123"/>
    <p:sldId id="284" r:id="rId124"/>
    <p:sldId id="749" r:id="rId125"/>
    <p:sldId id="750" r:id="rId126"/>
    <p:sldId id="751" r:id="rId127"/>
    <p:sldId id="754" r:id="rId128"/>
    <p:sldId id="664" r:id="rId129"/>
    <p:sldId id="755" r:id="rId130"/>
    <p:sldId id="309" r:id="rId131"/>
    <p:sldId id="663" r:id="rId132"/>
    <p:sldId id="756" r:id="rId133"/>
    <p:sldId id="757" r:id="rId134"/>
    <p:sldId id="758" r:id="rId135"/>
    <p:sldId id="759" r:id="rId136"/>
    <p:sldId id="690" r:id="rId137"/>
    <p:sldId id="286" r:id="rId138"/>
    <p:sldId id="343" r:id="rId139"/>
    <p:sldId id="354" r:id="rId140"/>
    <p:sldId id="508" r:id="rId141"/>
    <p:sldId id="509" r:id="rId142"/>
    <p:sldId id="510" r:id="rId143"/>
    <p:sldId id="511" r:id="rId144"/>
    <p:sldId id="347" r:id="rId145"/>
    <p:sldId id="359" r:id="rId146"/>
    <p:sldId id="670" r:id="rId147"/>
    <p:sldId id="666" r:id="rId148"/>
    <p:sldId id="667" r:id="rId149"/>
    <p:sldId id="668" r:id="rId150"/>
    <p:sldId id="669" r:id="rId151"/>
    <p:sldId id="764" r:id="rId152"/>
    <p:sldId id="766" r:id="rId153"/>
    <p:sldId id="767" r:id="rId154"/>
    <p:sldId id="768" r:id="rId155"/>
    <p:sldId id="769" r:id="rId156"/>
    <p:sldId id="770" r:id="rId157"/>
    <p:sldId id="771" r:id="rId158"/>
    <p:sldId id="772" r:id="rId159"/>
    <p:sldId id="773" r:id="rId160"/>
    <p:sldId id="774" r:id="rId161"/>
    <p:sldId id="775" r:id="rId162"/>
    <p:sldId id="776" r:id="rId163"/>
    <p:sldId id="777" r:id="rId164"/>
    <p:sldId id="778" r:id="rId165"/>
    <p:sldId id="779" r:id="rId166"/>
    <p:sldId id="780" r:id="rId167"/>
    <p:sldId id="781" r:id="rId168"/>
    <p:sldId id="782" r:id="rId169"/>
    <p:sldId id="783" r:id="rId170"/>
    <p:sldId id="784" r:id="rId171"/>
    <p:sldId id="525" r:id="rId172"/>
    <p:sldId id="585" r:id="rId173"/>
    <p:sldId id="355" r:id="rId174"/>
    <p:sldId id="417" r:id="rId175"/>
    <p:sldId id="692" r:id="rId176"/>
    <p:sldId id="588" r:id="rId177"/>
    <p:sldId id="406" r:id="rId178"/>
    <p:sldId id="407" r:id="rId179"/>
    <p:sldId id="409" r:id="rId180"/>
    <p:sldId id="411" r:id="rId181"/>
    <p:sldId id="412" r:id="rId182"/>
    <p:sldId id="413" r:id="rId183"/>
    <p:sldId id="685" r:id="rId184"/>
    <p:sldId id="587" r:id="rId185"/>
    <p:sldId id="363" r:id="rId186"/>
    <p:sldId id="369" r:id="rId187"/>
    <p:sldId id="364" r:id="rId188"/>
    <p:sldId id="402" r:id="rId189"/>
    <p:sldId id="687" r:id="rId190"/>
    <p:sldId id="353" r:id="rId191"/>
    <p:sldId id="785" r:id="rId192"/>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宋体" pitchFamily="2" charset="-122"/>
        <a:cs typeface="+mn-cs"/>
      </a:defRPr>
    </a:lvl5pPr>
    <a:lvl6pPr marL="2286000" algn="l" defTabSz="914400" rtl="0" eaLnBrk="1" latinLnBrk="0" hangingPunct="1">
      <a:defRPr sz="2400" kern="1200">
        <a:solidFill>
          <a:schemeClr val="tx1"/>
        </a:solidFill>
        <a:latin typeface="Times New Roman" pitchFamily="18" charset="0"/>
        <a:ea typeface="宋体" pitchFamily="2" charset="-122"/>
        <a:cs typeface="+mn-cs"/>
      </a:defRPr>
    </a:lvl6pPr>
    <a:lvl7pPr marL="2743200" algn="l" defTabSz="914400" rtl="0" eaLnBrk="1" latinLnBrk="0" hangingPunct="1">
      <a:defRPr sz="2400" kern="1200">
        <a:solidFill>
          <a:schemeClr val="tx1"/>
        </a:solidFill>
        <a:latin typeface="Times New Roman" pitchFamily="18" charset="0"/>
        <a:ea typeface="宋体" pitchFamily="2" charset="-122"/>
        <a:cs typeface="+mn-cs"/>
      </a:defRPr>
    </a:lvl7pPr>
    <a:lvl8pPr marL="3200400" algn="l" defTabSz="914400" rtl="0" eaLnBrk="1" latinLnBrk="0" hangingPunct="1">
      <a:defRPr sz="2400" kern="1200">
        <a:solidFill>
          <a:schemeClr val="tx1"/>
        </a:solidFill>
        <a:latin typeface="Times New Roman" pitchFamily="18" charset="0"/>
        <a:ea typeface="宋体" pitchFamily="2" charset="-122"/>
        <a:cs typeface="+mn-cs"/>
      </a:defRPr>
    </a:lvl8pPr>
    <a:lvl9pPr marL="3657600" algn="l" defTabSz="914400" rtl="0" eaLnBrk="1" latinLnBrk="0" hangingPunct="1">
      <a:defRPr sz="24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66"/>
    <a:srgbClr val="FF3300"/>
    <a:srgbClr val="0000FF"/>
    <a:srgbClr val="00CCFF"/>
    <a:srgbClr val="FFFF00"/>
    <a:srgbClr val="DDDDDD"/>
    <a:srgbClr val="FFCCFF"/>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353" autoAdjust="0"/>
    <p:restoredTop sz="60323" autoAdjust="0"/>
  </p:normalViewPr>
  <p:slideViewPr>
    <p:cSldViewPr snapToGrid="0">
      <p:cViewPr varScale="1">
        <p:scale>
          <a:sx n="70" d="100"/>
          <a:sy n="70" d="100"/>
        </p:scale>
        <p:origin x="2688" y="60"/>
      </p:cViewPr>
      <p:guideLst>
        <p:guide orient="horz" pos="2160"/>
        <p:guide pos="2880"/>
      </p:guideLst>
    </p:cSldViewPr>
  </p:slideViewPr>
  <p:notesTextViewPr>
    <p:cViewPr>
      <p:scale>
        <a:sx n="200" d="100"/>
        <a:sy n="200" d="100"/>
      </p:scale>
      <p:origin x="0" y="-6768"/>
    </p:cViewPr>
  </p:notesTextViewPr>
  <p:sorterViewPr>
    <p:cViewPr>
      <p:scale>
        <a:sx n="144" d="100"/>
        <a:sy n="144" d="100"/>
      </p:scale>
      <p:origin x="0" y="-56664"/>
    </p:cViewPr>
  </p:sorterViewPr>
  <p:notesViewPr>
    <p:cSldViewPr snapToGrid="0">
      <p:cViewPr varScale="1">
        <p:scale>
          <a:sx n="84" d="100"/>
          <a:sy n="84" d="100"/>
        </p:scale>
        <p:origin x="3768" y="66"/>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ableStyles" Target="tableStyles.xml"/><Relationship Id="rId172" Type="http://schemas.openxmlformats.org/officeDocument/2006/relationships/slide" Target="slides/slide171.xml"/><Relationship Id="rId193"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presProps" Target="pres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7.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defRPr>
            </a:lvl1pPr>
          </a:lstStyle>
          <a:p>
            <a:pPr>
              <a:defRPr/>
            </a:pPr>
            <a:endParaRPr lang="zh-CN" altLang="en-US"/>
          </a:p>
        </p:txBody>
      </p:sp>
      <p:sp>
        <p:nvSpPr>
          <p:cNvPr id="131075"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defRPr>
            </a:lvl1pPr>
          </a:lstStyle>
          <a:p>
            <a:pPr>
              <a:defRPr/>
            </a:pPr>
            <a:endParaRPr lang="en-US" altLang="zh-CN"/>
          </a:p>
        </p:txBody>
      </p:sp>
      <p:sp>
        <p:nvSpPr>
          <p:cNvPr id="131076"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defRPr>
            </a:lvl1pPr>
          </a:lstStyle>
          <a:p>
            <a:pPr>
              <a:defRPr/>
            </a:pPr>
            <a:endParaRPr lang="en-US" altLang="zh-CN"/>
          </a:p>
        </p:txBody>
      </p:sp>
      <p:sp>
        <p:nvSpPr>
          <p:cNvPr id="131077"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mn-ea"/>
              </a:defRPr>
            </a:lvl1pPr>
          </a:lstStyle>
          <a:p>
            <a:pPr>
              <a:defRPr/>
            </a:pPr>
            <a:fld id="{17FCA805-39CB-495F-B573-852E26692D24}" type="slidenum">
              <a:rPr lang="zh-CN" altLang="en-US"/>
              <a:pPr>
                <a:defRPr/>
              </a:pPr>
              <a:t>‹#›</a:t>
            </a:fld>
            <a:endParaRPr lang="en-US" altLang="zh-CN"/>
          </a:p>
        </p:txBody>
      </p:sp>
    </p:spTree>
    <p:extLst>
      <p:ext uri="{BB962C8B-B14F-4D97-AF65-F5344CB8AC3E}">
        <p14:creationId xmlns:p14="http://schemas.microsoft.com/office/powerpoint/2010/main" val="25497787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ea typeface="+mn-ea"/>
              </a:defRPr>
            </a:lvl1pPr>
          </a:lstStyle>
          <a:p>
            <a:pPr>
              <a:defRPr/>
            </a:pPr>
            <a:endParaRPr lang="zh-CN" altLang="en-US"/>
          </a:p>
        </p:txBody>
      </p:sp>
      <p:sp>
        <p:nvSpPr>
          <p:cNvPr id="3075"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ea typeface="+mn-ea"/>
              </a:defRPr>
            </a:lvl1pPr>
          </a:lstStyle>
          <a:p>
            <a:pPr>
              <a:defRPr/>
            </a:pPr>
            <a:endParaRPr lang="en-US" altLang="zh-CN"/>
          </a:p>
        </p:txBody>
      </p:sp>
      <p:sp>
        <p:nvSpPr>
          <p:cNvPr id="2119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3078"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ea typeface="+mn-ea"/>
              </a:defRPr>
            </a:lvl1pPr>
          </a:lstStyle>
          <a:p>
            <a:pPr>
              <a:defRPr/>
            </a:pPr>
            <a:endParaRPr lang="en-US" altLang="zh-CN"/>
          </a:p>
        </p:txBody>
      </p:sp>
      <p:sp>
        <p:nvSpPr>
          <p:cNvPr id="3079"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ea typeface="+mn-ea"/>
              </a:defRPr>
            </a:lvl1pPr>
          </a:lstStyle>
          <a:p>
            <a:pPr>
              <a:defRPr/>
            </a:pPr>
            <a:fld id="{42EA3F53-E425-4246-9AFB-B4A2591C860D}" type="slidenum">
              <a:rPr lang="zh-CN" altLang="en-US"/>
              <a:pPr>
                <a:defRPr/>
              </a:pPr>
              <a:t>‹#›</a:t>
            </a:fld>
            <a:endParaRPr lang="en-US" altLang="zh-CN"/>
          </a:p>
        </p:txBody>
      </p:sp>
    </p:spTree>
    <p:extLst>
      <p:ext uri="{BB962C8B-B14F-4D97-AF65-F5344CB8AC3E}">
        <p14:creationId xmlns:p14="http://schemas.microsoft.com/office/powerpoint/2010/main" val="8441790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p:txBody>
          <a:bodyPr/>
          <a:lstStyle/>
          <a:p>
            <a:pPr>
              <a:defRPr/>
            </a:pPr>
            <a:fld id="{FE448E24-14D2-46C4-8C1F-D73ED11516B4}" type="slidenum">
              <a:rPr lang="zh-CN" altLang="en-US" smtClean="0"/>
              <a:pPr>
                <a:defRPr/>
              </a:pPr>
              <a:t>1</a:t>
            </a:fld>
            <a:endParaRPr lang="en-US" altLang="zh-CN" smtClean="0"/>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xfrm>
            <a:off x="731838" y="4560888"/>
            <a:ext cx="5851525" cy="4319587"/>
          </a:xfrm>
          <a:noFill/>
          <a:ln/>
        </p:spPr>
        <p:txBody>
          <a:bodyPr/>
          <a:lstStyle/>
          <a:p>
            <a:endParaRPr lang="zh-CN" altLang="en-US" dirty="0" smtClean="0"/>
          </a:p>
        </p:txBody>
      </p:sp>
    </p:spTree>
    <p:extLst>
      <p:ext uri="{BB962C8B-B14F-4D97-AF65-F5344CB8AC3E}">
        <p14:creationId xmlns:p14="http://schemas.microsoft.com/office/powerpoint/2010/main" val="456260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p:txBody>
          <a:bodyPr/>
          <a:lstStyle/>
          <a:p>
            <a:pPr>
              <a:defRPr/>
            </a:pPr>
            <a:fld id="{5F3F475C-0F35-4C52-A05E-E30CAE272154}" type="slidenum">
              <a:rPr lang="zh-CN" altLang="en-US" smtClean="0"/>
              <a:pPr>
                <a:defRPr/>
              </a:pPr>
              <a:t>11</a:t>
            </a:fld>
            <a:endParaRPr lang="en-US" altLang="zh-CN" smtClean="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endParaRPr lang="zh-CN" altLang="en-US" dirty="0" smtClean="0"/>
          </a:p>
        </p:txBody>
      </p:sp>
    </p:spTree>
    <p:extLst>
      <p:ext uri="{BB962C8B-B14F-4D97-AF65-F5344CB8AC3E}">
        <p14:creationId xmlns:p14="http://schemas.microsoft.com/office/powerpoint/2010/main" val="418438900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To build a network that more closely resembles today’s Internet, we must add points of presence (</a:t>
            </a:r>
            <a:r>
              <a:rPr lang="en-US" altLang="zh-CN" sz="1200" b="0" i="0" u="none" strike="noStrike" kern="1200" baseline="0" dirty="0" err="1" smtClean="0">
                <a:solidFill>
                  <a:schemeClr val="tx1"/>
                </a:solidFill>
                <a:latin typeface="Times New Roman" pitchFamily="18" charset="0"/>
                <a:ea typeface="+mn-ea"/>
                <a:cs typeface="+mn-cs"/>
              </a:rPr>
              <a:t>PoPs</a:t>
            </a:r>
            <a:r>
              <a:rPr lang="en-US" altLang="zh-CN" sz="1200" b="0" i="0" u="none" strike="noStrike" kern="1200" baseline="0" dirty="0" smtClean="0">
                <a:solidFill>
                  <a:schemeClr val="tx1"/>
                </a:solidFill>
                <a:latin typeface="Times New Roman" pitchFamily="18" charset="0"/>
                <a:ea typeface="+mn-ea"/>
                <a:cs typeface="+mn-cs"/>
              </a:rPr>
              <a:t>), multi-homing, peering, and Internet exchange points (IXPs) to the hierarchical Network Structure 3.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err="1" smtClean="0">
                <a:solidFill>
                  <a:schemeClr val="tx1"/>
                </a:solidFill>
                <a:latin typeface="Times New Roman" pitchFamily="18" charset="0"/>
                <a:ea typeface="+mn-ea"/>
                <a:cs typeface="+mn-cs"/>
              </a:rPr>
              <a:t>PoPs</a:t>
            </a:r>
            <a:r>
              <a:rPr lang="en-US" altLang="zh-CN" sz="1200" b="0" i="0" u="none" strike="noStrike" kern="1200" baseline="0" dirty="0" smtClean="0">
                <a:solidFill>
                  <a:schemeClr val="tx1"/>
                </a:solidFill>
                <a:latin typeface="Times New Roman" pitchFamily="18" charset="0"/>
                <a:ea typeface="+mn-ea"/>
                <a:cs typeface="+mn-cs"/>
              </a:rPr>
              <a:t> exist in all levels of the hierarchy, except for the bottom (access ISP) level. </a:t>
            </a:r>
          </a:p>
          <a:p>
            <a:r>
              <a:rPr lang="en-US" altLang="zh-CN" sz="1200" b="0" i="0" u="none" strike="noStrike" kern="1200" baseline="0" dirty="0" smtClean="0">
                <a:solidFill>
                  <a:schemeClr val="tx1"/>
                </a:solidFill>
                <a:latin typeface="Times New Roman" pitchFamily="18" charset="0"/>
                <a:ea typeface="+mn-ea"/>
                <a:cs typeface="+mn-cs"/>
              </a:rPr>
              <a:t>    A </a:t>
            </a:r>
            <a:r>
              <a:rPr lang="en-US" altLang="zh-CN" sz="1200" b="1" i="0" u="none" strike="noStrike" kern="1200" baseline="0" dirty="0" smtClean="0">
                <a:solidFill>
                  <a:schemeClr val="tx1"/>
                </a:solidFill>
                <a:latin typeface="Times New Roman" pitchFamily="18" charset="0"/>
                <a:ea typeface="+mn-ea"/>
                <a:cs typeface="+mn-cs"/>
              </a:rPr>
              <a:t>PoP </a:t>
            </a:r>
            <a:r>
              <a:rPr lang="en-US" altLang="zh-CN" sz="1200" b="0" i="0" u="none" strike="noStrike" kern="1200" baseline="0" dirty="0" smtClean="0">
                <a:solidFill>
                  <a:schemeClr val="tx1"/>
                </a:solidFill>
                <a:latin typeface="Times New Roman" pitchFamily="18" charset="0"/>
                <a:ea typeface="+mn-ea"/>
                <a:cs typeface="+mn-cs"/>
              </a:rPr>
              <a:t>is simply a group of one or more routers (at the same location) in the provider’s network where customer ISPs can connect into the provider ISP. </a:t>
            </a:r>
          </a:p>
          <a:p>
            <a:r>
              <a:rPr lang="en-US" altLang="zh-CN" sz="1200" b="0" i="0" u="none" strike="noStrike" kern="1200" baseline="0" dirty="0" smtClean="0">
                <a:solidFill>
                  <a:schemeClr val="tx1"/>
                </a:solidFill>
                <a:latin typeface="Times New Roman" pitchFamily="18" charset="0"/>
                <a:ea typeface="+mn-ea"/>
                <a:cs typeface="+mn-cs"/>
              </a:rPr>
              <a:t>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106</a:t>
            </a:fld>
            <a:endParaRPr lang="en-US" altLang="zh-CN"/>
          </a:p>
        </p:txBody>
      </p:sp>
    </p:spTree>
    <p:extLst>
      <p:ext uri="{BB962C8B-B14F-4D97-AF65-F5344CB8AC3E}">
        <p14:creationId xmlns:p14="http://schemas.microsoft.com/office/powerpoint/2010/main" val="366724688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Any ISP (except for tier-1 ISPs) may choose to </a:t>
            </a:r>
            <a:r>
              <a:rPr lang="en-US" altLang="zh-CN" sz="1200" b="1" i="0" u="none" strike="noStrike" kern="1200" baseline="0" dirty="0" smtClean="0">
                <a:solidFill>
                  <a:schemeClr val="tx1"/>
                </a:solidFill>
                <a:latin typeface="Times New Roman" pitchFamily="18" charset="0"/>
                <a:ea typeface="+mn-ea"/>
                <a:cs typeface="+mn-cs"/>
              </a:rPr>
              <a:t>multi-home </a:t>
            </a:r>
            <a:r>
              <a:rPr lang="en-US" altLang="zh-CN" sz="1200" b="0" i="0" u="none" strike="noStrike" kern="1200" baseline="0" dirty="0" smtClean="0">
                <a:solidFill>
                  <a:schemeClr val="tx1"/>
                </a:solidFill>
                <a:latin typeface="Times New Roman" pitchFamily="18" charset="0"/>
                <a:ea typeface="+mn-ea"/>
                <a:cs typeface="+mn-cs"/>
              </a:rPr>
              <a:t>(</a:t>
            </a:r>
            <a:r>
              <a:rPr lang="zh-CN" altLang="en-US" sz="1200" b="0" i="0" u="none" strike="noStrike" kern="1200" baseline="0" dirty="0" smtClean="0">
                <a:solidFill>
                  <a:schemeClr val="tx1"/>
                </a:solidFill>
                <a:latin typeface="Times New Roman" pitchFamily="18" charset="0"/>
                <a:ea typeface="+mn-ea"/>
                <a:cs typeface="+mn-cs"/>
              </a:rPr>
              <a:t>多点接入</a:t>
            </a:r>
            <a:r>
              <a:rPr lang="en-US" altLang="zh-CN" sz="1200" b="0" i="0" u="none" strike="noStrike" kern="1200" baseline="0" dirty="0" smtClean="0">
                <a:solidFill>
                  <a:schemeClr val="tx1"/>
                </a:solidFill>
                <a:latin typeface="Times New Roman" pitchFamily="18" charset="0"/>
                <a:ea typeface="+mn-ea"/>
                <a:cs typeface="+mn-cs"/>
              </a:rPr>
              <a:t>), that is, to connect to two or more provider ISPs. [</a:t>
            </a:r>
            <a:r>
              <a:rPr lang="zh-CN" altLang="en-US" sz="1200" b="0" i="0" u="none" strike="noStrike" kern="1200" baseline="0" dirty="0" smtClean="0">
                <a:solidFill>
                  <a:schemeClr val="tx1"/>
                </a:solidFill>
                <a:latin typeface="Times New Roman" pitchFamily="18" charset="0"/>
                <a:ea typeface="+mn-ea"/>
                <a:cs typeface="+mn-cs"/>
              </a:rPr>
              <a:t>如地大同时接入教育和电信网络</a:t>
            </a:r>
            <a:r>
              <a:rPr lang="en-US" altLang="zh-CN" sz="1200" b="0" i="0" u="none" strike="noStrike" kern="1200" baseline="0" dirty="0" smtClean="0">
                <a:solidFill>
                  <a:schemeClr val="tx1"/>
                </a:solidFill>
                <a:latin typeface="Times New Roman" pitchFamily="18" charset="0"/>
                <a:ea typeface="+mn-ea"/>
                <a:cs typeface="+mn-cs"/>
              </a:rPr>
              <a:t>]</a:t>
            </a:r>
          </a:p>
          <a:p>
            <a:r>
              <a:rPr lang="en-US" altLang="zh-CN" sz="1200" b="0" i="0" u="none" strike="noStrike" kern="1200" baseline="0" dirty="0" smtClean="0">
                <a:solidFill>
                  <a:schemeClr val="tx1"/>
                </a:solidFill>
                <a:latin typeface="Times New Roman" pitchFamily="18" charset="0"/>
                <a:ea typeface="+mn-ea"/>
                <a:cs typeface="+mn-cs"/>
              </a:rPr>
              <a:t>    So, for example, an access ISP may </a:t>
            </a:r>
            <a:r>
              <a:rPr lang="en-US" altLang="zh-CN" sz="1200" b="1" i="0" u="none" strike="noStrike" kern="1200" baseline="0" dirty="0" smtClean="0">
                <a:solidFill>
                  <a:schemeClr val="tx1"/>
                </a:solidFill>
                <a:latin typeface="Times New Roman" pitchFamily="18" charset="0"/>
                <a:ea typeface="+mn-ea"/>
                <a:cs typeface="+mn-cs"/>
              </a:rPr>
              <a:t>multi-home </a:t>
            </a:r>
            <a:r>
              <a:rPr lang="en-US" altLang="zh-CN" sz="1200" b="0" i="0" u="none" strike="noStrike" kern="1200" baseline="0" dirty="0" smtClean="0">
                <a:solidFill>
                  <a:schemeClr val="tx1"/>
                </a:solidFill>
                <a:latin typeface="Times New Roman" pitchFamily="18" charset="0"/>
                <a:ea typeface="+mn-ea"/>
                <a:cs typeface="+mn-cs"/>
              </a:rPr>
              <a:t>with two regional ISPs, or it may multi-home with two regional ISPs and also with a tier-1 ISP. </a:t>
            </a:r>
          </a:p>
          <a:p>
            <a:r>
              <a:rPr lang="en-US" altLang="zh-CN" sz="1200" b="0" i="0" u="none" strike="noStrike" kern="1200" baseline="0" dirty="0" smtClean="0">
                <a:solidFill>
                  <a:schemeClr val="tx1"/>
                </a:solidFill>
                <a:latin typeface="Times New Roman" pitchFamily="18" charset="0"/>
                <a:ea typeface="+mn-ea"/>
                <a:cs typeface="+mn-cs"/>
              </a:rPr>
              <a:t>    Similarly, a regional ISP may multi-home with multiple tier-1 ISPs. </a:t>
            </a:r>
          </a:p>
          <a:p>
            <a:r>
              <a:rPr lang="en-US" altLang="zh-CN" sz="1200" b="0" i="0" u="none" strike="noStrike" kern="1200" baseline="0" dirty="0" smtClean="0">
                <a:solidFill>
                  <a:schemeClr val="tx1"/>
                </a:solidFill>
                <a:latin typeface="Times New Roman" pitchFamily="18" charset="0"/>
                <a:ea typeface="+mn-ea"/>
                <a:cs typeface="+mn-cs"/>
              </a:rPr>
              <a:t>    When an ISP multi-homes, it can continue to send and receive packets into the Internet </a:t>
            </a:r>
            <a:r>
              <a:rPr lang="en-US" altLang="zh-CN" sz="1200" b="1" i="0" u="none" strike="noStrike" kern="1200" baseline="0" dirty="0" smtClean="0">
                <a:solidFill>
                  <a:schemeClr val="tx1"/>
                </a:solidFill>
                <a:latin typeface="Times New Roman" pitchFamily="18" charset="0"/>
                <a:ea typeface="+mn-ea"/>
                <a:cs typeface="+mn-cs"/>
              </a:rPr>
              <a:t>even if </a:t>
            </a:r>
            <a:r>
              <a:rPr lang="en-US" altLang="zh-CN" sz="1200" b="0" i="0" u="none" strike="noStrike" kern="1200" baseline="0" dirty="0" smtClean="0">
                <a:solidFill>
                  <a:schemeClr val="tx1"/>
                </a:solidFill>
                <a:latin typeface="Times New Roman" pitchFamily="18" charset="0"/>
                <a:ea typeface="+mn-ea"/>
                <a:cs typeface="+mn-cs"/>
              </a:rPr>
              <a:t>one of its providers has a failure.</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107</a:t>
            </a:fld>
            <a:endParaRPr lang="en-US" altLang="zh-CN"/>
          </a:p>
        </p:txBody>
      </p:sp>
    </p:spTree>
    <p:extLst>
      <p:ext uri="{BB962C8B-B14F-4D97-AF65-F5344CB8AC3E}">
        <p14:creationId xmlns:p14="http://schemas.microsoft.com/office/powerpoint/2010/main" val="246070621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As we just learned, customer ISPs </a:t>
            </a:r>
            <a:r>
              <a:rPr lang="en-US" altLang="zh-CN" sz="1200" b="1" i="0" u="none" strike="noStrike" kern="1200" baseline="0" dirty="0" smtClean="0">
                <a:solidFill>
                  <a:schemeClr val="tx1"/>
                </a:solidFill>
                <a:latin typeface="Times New Roman" pitchFamily="18" charset="0"/>
                <a:ea typeface="+mn-ea"/>
                <a:cs typeface="+mn-cs"/>
              </a:rPr>
              <a:t>pay</a:t>
            </a:r>
            <a:r>
              <a:rPr lang="en-US" altLang="zh-CN" sz="1200" b="0" i="0" u="none" strike="noStrike" kern="1200" baseline="0" dirty="0" smtClean="0">
                <a:solidFill>
                  <a:schemeClr val="tx1"/>
                </a:solidFill>
                <a:latin typeface="Times New Roman" pitchFamily="18" charset="0"/>
                <a:ea typeface="+mn-ea"/>
                <a:cs typeface="+mn-cs"/>
              </a:rPr>
              <a:t> their provider ISPs to </a:t>
            </a:r>
            <a:r>
              <a:rPr lang="en-US" altLang="zh-CN" sz="1200" b="1" i="0" u="none" strike="noStrike" kern="1200" baseline="0" dirty="0" smtClean="0">
                <a:solidFill>
                  <a:schemeClr val="tx1"/>
                </a:solidFill>
                <a:latin typeface="Times New Roman" pitchFamily="18" charset="0"/>
                <a:ea typeface="+mn-ea"/>
                <a:cs typeface="+mn-cs"/>
              </a:rPr>
              <a:t>obtain</a:t>
            </a:r>
            <a:r>
              <a:rPr lang="en-US" altLang="zh-CN" sz="1200" b="0" i="0" u="none" strike="noStrike" kern="1200" baseline="0" dirty="0" smtClean="0">
                <a:solidFill>
                  <a:schemeClr val="tx1"/>
                </a:solidFill>
                <a:latin typeface="Times New Roman" pitchFamily="18" charset="0"/>
                <a:ea typeface="+mn-ea"/>
                <a:cs typeface="+mn-cs"/>
              </a:rPr>
              <a:t> global Internet interconnectivity. </a:t>
            </a:r>
          </a:p>
          <a:p>
            <a:r>
              <a:rPr lang="en-US" altLang="zh-CN" sz="1200" b="0" i="0" u="none" strike="noStrike" kern="1200" baseline="0" dirty="0" smtClean="0">
                <a:solidFill>
                  <a:schemeClr val="tx1"/>
                </a:solidFill>
                <a:latin typeface="Times New Roman" pitchFamily="18" charset="0"/>
                <a:ea typeface="+mn-ea"/>
                <a:cs typeface="+mn-cs"/>
              </a:rPr>
              <a:t>    The amount </a:t>
            </a:r>
            <a:r>
              <a:rPr lang="en-US" altLang="zh-CN" sz="1200" b="0" i="0" u="sng" strike="noStrike" kern="1200" baseline="0" dirty="0" smtClean="0">
                <a:solidFill>
                  <a:schemeClr val="tx1"/>
                </a:solidFill>
                <a:latin typeface="Times New Roman" pitchFamily="18" charset="0"/>
                <a:ea typeface="+mn-ea"/>
                <a:cs typeface="+mn-cs"/>
              </a:rPr>
              <a:t>that a customer ISP pays a provider ISP</a:t>
            </a:r>
            <a:r>
              <a:rPr lang="en-US" altLang="zh-CN" sz="1200" b="0" i="0" u="none" strike="noStrike" kern="1200" baseline="0" dirty="0" smtClean="0">
                <a:solidFill>
                  <a:schemeClr val="tx1"/>
                </a:solidFill>
                <a:latin typeface="Times New Roman" pitchFamily="18" charset="0"/>
                <a:ea typeface="+mn-ea"/>
                <a:cs typeface="+mn-cs"/>
              </a:rPr>
              <a:t> reflects the amount of traffic it exchanges with the provider. </a:t>
            </a:r>
          </a:p>
          <a:p>
            <a:r>
              <a:rPr lang="en-US" altLang="zh-CN" sz="1200" b="0" i="0" u="none" strike="noStrike" kern="1200" baseline="0" dirty="0" smtClean="0">
                <a:solidFill>
                  <a:schemeClr val="tx1"/>
                </a:solidFill>
                <a:latin typeface="Times New Roman" pitchFamily="18" charset="0"/>
                <a:ea typeface="+mn-ea"/>
                <a:cs typeface="+mn-cs"/>
              </a:rPr>
              <a:t>    To reduce these costs, a pair of nearby ISPs at the same level of the hierarchy can </a:t>
            </a:r>
            <a:r>
              <a:rPr lang="en-US" altLang="zh-CN" sz="1200" b="1" i="0" u="none" strike="noStrike" kern="1200" baseline="0" dirty="0" smtClean="0">
                <a:solidFill>
                  <a:schemeClr val="tx1"/>
                </a:solidFill>
                <a:latin typeface="Times New Roman" pitchFamily="18" charset="0"/>
                <a:ea typeface="+mn-ea"/>
                <a:cs typeface="+mn-cs"/>
              </a:rPr>
              <a:t>peer</a:t>
            </a:r>
            <a:r>
              <a:rPr lang="en-US" altLang="zh-CN" sz="1200" b="0" i="0" u="none" strike="noStrike" kern="1200" baseline="0" dirty="0" smtClean="0">
                <a:solidFill>
                  <a:schemeClr val="tx1"/>
                </a:solidFill>
                <a:latin typeface="Times New Roman" pitchFamily="18" charset="0"/>
                <a:ea typeface="+mn-ea"/>
                <a:cs typeface="+mn-cs"/>
              </a:rPr>
              <a:t>, that is, they can directly connect their networks together so that all the traffic between them passes over the direct connection rather than through upstream intermediaries. </a:t>
            </a:r>
          </a:p>
          <a:p>
            <a:r>
              <a:rPr lang="en-US" altLang="zh-CN" sz="1200" b="0" i="0" u="none" strike="noStrike" kern="1200" baseline="0" dirty="0" smtClean="0">
                <a:solidFill>
                  <a:schemeClr val="tx1"/>
                </a:solidFill>
                <a:latin typeface="Times New Roman" pitchFamily="18" charset="0"/>
                <a:ea typeface="+mn-ea"/>
                <a:cs typeface="+mn-cs"/>
              </a:rPr>
              <a:t>    When two ISPs peer, it is typically settlement-free, that is, neither ISP pays the other. </a:t>
            </a:r>
          </a:p>
          <a:p>
            <a:r>
              <a:rPr lang="en-US" altLang="zh-CN" sz="1200" b="0" i="0" u="none" strike="noStrike" kern="1200" baseline="0" dirty="0" smtClean="0">
                <a:solidFill>
                  <a:schemeClr val="tx1"/>
                </a:solidFill>
                <a:latin typeface="Times New Roman" pitchFamily="18" charset="0"/>
                <a:ea typeface="+mn-ea"/>
                <a:cs typeface="+mn-cs"/>
              </a:rPr>
              <a:t>    As noted earlier, tier-1 ISPs also peer with one another, settlement-free. </a:t>
            </a:r>
          </a:p>
          <a:p>
            <a:r>
              <a:rPr lang="en-US" altLang="zh-CN" sz="1200" b="0" i="0" u="none" strike="noStrike" kern="1200" baseline="0" dirty="0" smtClean="0">
                <a:solidFill>
                  <a:schemeClr val="tx1"/>
                </a:solidFill>
                <a:latin typeface="Times New Roman" pitchFamily="18" charset="0"/>
                <a:ea typeface="+mn-ea"/>
                <a:cs typeface="+mn-cs"/>
              </a:rPr>
              <a:t>    For a readable discussion of peering and customer-provider relationships, see [Van der Berg 2008].</a:t>
            </a:r>
          </a:p>
          <a:p>
            <a:r>
              <a:rPr lang="en-US" altLang="zh-CN" sz="1200" b="0" i="0" u="none" strike="noStrike" kern="1200" baseline="0" dirty="0" smtClean="0">
                <a:solidFill>
                  <a:schemeClr val="tx1"/>
                </a:solidFill>
                <a:latin typeface="Times New Roman" pitchFamily="18" charset="0"/>
                <a:ea typeface="+mn-ea"/>
                <a:cs typeface="+mn-cs"/>
              </a:rPr>
              <a:t>    Along these same </a:t>
            </a:r>
            <a:r>
              <a:rPr lang="en-US" altLang="zh-CN" sz="1200" b="0" i="0" u="none" strike="noStrike" kern="1200" baseline="0" dirty="0" smtClean="0">
                <a:solidFill>
                  <a:schemeClr val="tx1"/>
                </a:solidFill>
                <a:latin typeface="Times New Roman" pitchFamily="18" charset="0"/>
                <a:ea typeface="+mn-ea"/>
                <a:cs typeface="+mn-cs"/>
              </a:rPr>
              <a:t>lines [</a:t>
            </a:r>
            <a:r>
              <a:rPr lang="zh-CN" altLang="en-US" sz="1200" b="0" i="0" kern="1200" dirty="0" smtClean="0">
                <a:solidFill>
                  <a:schemeClr val="tx1"/>
                </a:solidFill>
                <a:effectLst/>
                <a:latin typeface="Times New Roman" pitchFamily="18" charset="0"/>
                <a:ea typeface="+mn-ea"/>
                <a:cs typeface="+mn-cs"/>
              </a:rPr>
              <a:t>沿着同样的思路</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a third-party company can create an </a:t>
            </a:r>
            <a:r>
              <a:rPr lang="en-US" altLang="zh-CN" sz="1200" b="1" i="0" u="none" strike="noStrike" kern="1200" baseline="0" dirty="0" smtClean="0">
                <a:solidFill>
                  <a:schemeClr val="tx1"/>
                </a:solidFill>
                <a:latin typeface="Times New Roman" pitchFamily="18" charset="0"/>
                <a:ea typeface="+mn-ea"/>
                <a:cs typeface="+mn-cs"/>
              </a:rPr>
              <a:t>Internet Exchange Point (IXP) </a:t>
            </a:r>
            <a:r>
              <a:rPr lang="en-US" altLang="zh-CN" sz="1200" b="0" i="0" u="none" strike="noStrike" kern="1200" baseline="0" dirty="0" smtClean="0">
                <a:solidFill>
                  <a:schemeClr val="tx1"/>
                </a:solidFill>
                <a:latin typeface="Times New Roman" pitchFamily="18" charset="0"/>
                <a:ea typeface="+mn-ea"/>
                <a:cs typeface="+mn-cs"/>
              </a:rPr>
              <a:t>(typically in a stand-alone building with its own switches), which is a meeting point where multiple ISPs can peer together. </a:t>
            </a:r>
          </a:p>
          <a:p>
            <a:r>
              <a:rPr lang="en-US" altLang="zh-CN" sz="1200" b="0" i="0" u="none" strike="noStrike" kern="1200" baseline="0" dirty="0" smtClean="0">
                <a:solidFill>
                  <a:schemeClr val="tx1"/>
                </a:solidFill>
                <a:latin typeface="Times New Roman" pitchFamily="18" charset="0"/>
                <a:ea typeface="+mn-ea"/>
                <a:cs typeface="+mn-cs"/>
              </a:rPr>
              <a:t>    There are over 400 IXPs in the Internet today [IXP List 2016]. </a:t>
            </a:r>
          </a:p>
          <a:p>
            <a:r>
              <a:rPr lang="en-US" altLang="zh-CN" sz="1200" b="0" i="0" u="none" strike="noStrike" kern="1200" baseline="0" dirty="0" smtClean="0">
                <a:solidFill>
                  <a:schemeClr val="tx1"/>
                </a:solidFill>
                <a:latin typeface="Times New Roman" pitchFamily="18" charset="0"/>
                <a:ea typeface="+mn-ea"/>
                <a:cs typeface="+mn-cs"/>
              </a:rPr>
              <a:t>    We refer to this ecosystem — consisting of access ISPs, regional ISPs, tier-1 ISPs, </a:t>
            </a:r>
            <a:r>
              <a:rPr lang="en-US" altLang="zh-CN" sz="1200" b="0" i="0" u="none" strike="noStrike" kern="1200" baseline="0" dirty="0" err="1" smtClean="0">
                <a:solidFill>
                  <a:schemeClr val="tx1"/>
                </a:solidFill>
                <a:latin typeface="Times New Roman" pitchFamily="18" charset="0"/>
                <a:ea typeface="+mn-ea"/>
                <a:cs typeface="+mn-cs"/>
              </a:rPr>
              <a:t>PoPs</a:t>
            </a:r>
            <a:r>
              <a:rPr lang="en-US" altLang="zh-CN" sz="1200" b="0" i="0" u="none" strike="noStrike" kern="1200" baseline="0" dirty="0" smtClean="0">
                <a:solidFill>
                  <a:schemeClr val="tx1"/>
                </a:solidFill>
                <a:latin typeface="Times New Roman" pitchFamily="18" charset="0"/>
                <a:ea typeface="+mn-ea"/>
                <a:cs typeface="+mn-cs"/>
              </a:rPr>
              <a:t>, multi-homing, peering, and IXPs — as Network Structure 4.</a:t>
            </a:r>
            <a:endParaRPr lang="zh-CN" altLang="en-US" i="0" dirty="0" smtClean="0"/>
          </a:p>
          <a:p>
            <a:endParaRPr lang="en-US" altLang="zh-CN" sz="1200" b="0" i="0" u="none" strike="noStrike" kern="1200" baseline="0" dirty="0" smtClean="0">
              <a:solidFill>
                <a:schemeClr val="tx1"/>
              </a:solidFill>
              <a:latin typeface="Times New Roman" pitchFamily="18" charset="0"/>
              <a:ea typeface="+mn-ea"/>
              <a:cs typeface="+mn-cs"/>
            </a:endParaRP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As we just learned, customer ISPs pay their provider ISPs to obtain global Internet interconnectivity. </a:t>
            </a:r>
          </a:p>
          <a:p>
            <a:r>
              <a:rPr lang="en-US" altLang="zh-CN" sz="1200" b="0" i="0" u="none" strike="noStrike" kern="1200" baseline="0" dirty="0" smtClean="0">
                <a:solidFill>
                  <a:schemeClr val="tx1"/>
                </a:solidFill>
                <a:latin typeface="Times New Roman" pitchFamily="18" charset="0"/>
                <a:ea typeface="+mn-ea"/>
                <a:cs typeface="+mn-cs"/>
              </a:rPr>
              <a:t>   The amount </a:t>
            </a:r>
            <a:r>
              <a:rPr lang="en-US" altLang="zh-CN" sz="1200" b="0" i="0" u="sng" strike="noStrike" kern="1200" baseline="0" dirty="0" smtClean="0">
                <a:solidFill>
                  <a:schemeClr val="tx1"/>
                </a:solidFill>
                <a:latin typeface="Times New Roman" pitchFamily="18" charset="0"/>
                <a:ea typeface="+mn-ea"/>
                <a:cs typeface="+mn-cs"/>
              </a:rPr>
              <a:t>that a customer ISP pays a provider ISP</a:t>
            </a:r>
            <a:r>
              <a:rPr lang="en-US" altLang="zh-CN" sz="1200" b="0" i="0" u="none" strike="noStrike" kern="1200" baseline="0" dirty="0" smtClean="0">
                <a:solidFill>
                  <a:schemeClr val="tx1"/>
                </a:solidFill>
                <a:latin typeface="Times New Roman" pitchFamily="18" charset="0"/>
                <a:ea typeface="+mn-ea"/>
                <a:cs typeface="+mn-cs"/>
              </a:rPr>
              <a:t> reflects the amount of traffic it exchanges with the provider. </a:t>
            </a:r>
          </a:p>
          <a:p>
            <a:r>
              <a:rPr lang="en-US" altLang="zh-CN" sz="1200" b="0" i="0" u="none" strike="noStrike" kern="1200" baseline="0" dirty="0" smtClean="0">
                <a:solidFill>
                  <a:schemeClr val="tx1"/>
                </a:solidFill>
                <a:latin typeface="Times New Roman" pitchFamily="18" charset="0"/>
                <a:ea typeface="+mn-ea"/>
                <a:cs typeface="+mn-cs"/>
              </a:rPr>
              <a:t>   To reduce these costs, a pair of nearby ISPs at the same level of the hierarchy can </a:t>
            </a:r>
            <a:r>
              <a:rPr lang="en-US" altLang="zh-CN" sz="1200" b="1" i="0" u="none" strike="noStrike" kern="1200" baseline="0" dirty="0" smtClean="0">
                <a:solidFill>
                  <a:schemeClr val="tx1"/>
                </a:solidFill>
                <a:latin typeface="Times New Roman" pitchFamily="18" charset="0"/>
                <a:ea typeface="+mn-ea"/>
                <a:cs typeface="+mn-cs"/>
              </a:rPr>
              <a:t>peer</a:t>
            </a:r>
            <a:r>
              <a:rPr lang="en-US" altLang="zh-CN" sz="1200" b="0" i="0" u="none" strike="noStrike" kern="1200" baseline="0" dirty="0" smtClean="0">
                <a:solidFill>
                  <a:schemeClr val="tx1"/>
                </a:solidFill>
                <a:latin typeface="Times New Roman" pitchFamily="18" charset="0"/>
                <a:ea typeface="+mn-ea"/>
                <a:cs typeface="+mn-cs"/>
              </a:rPr>
              <a:t>, that is, they can directly connect their networks together so that all the traffic between them passes over the direct connection rather than through upstream intermediaries. </a:t>
            </a:r>
          </a:p>
          <a:p>
            <a:r>
              <a:rPr lang="en-US" altLang="zh-CN" sz="1200" b="0" i="0" u="none" strike="noStrike" kern="1200" baseline="0" dirty="0" smtClean="0">
                <a:solidFill>
                  <a:schemeClr val="tx1"/>
                </a:solidFill>
                <a:latin typeface="Times New Roman" pitchFamily="18" charset="0"/>
                <a:ea typeface="+mn-ea"/>
                <a:cs typeface="+mn-cs"/>
              </a:rPr>
              <a:t>   When two ISPs peer, it is typically settlement-free, that is, neither ISP pays the other. </a:t>
            </a:r>
          </a:p>
          <a:p>
            <a:r>
              <a:rPr lang="en-US" altLang="zh-CN" sz="1200" b="0" i="0" u="none" strike="noStrike" kern="1200" baseline="0" dirty="0" smtClean="0">
                <a:solidFill>
                  <a:schemeClr val="tx1"/>
                </a:solidFill>
                <a:latin typeface="Times New Roman" pitchFamily="18" charset="0"/>
                <a:ea typeface="+mn-ea"/>
                <a:cs typeface="+mn-cs"/>
              </a:rPr>
              <a:t>   As noted earlier, tier-1 ISPs also peer with one another, settlement-free. </a:t>
            </a:r>
          </a:p>
          <a:p>
            <a:r>
              <a:rPr lang="en-US" altLang="zh-CN" sz="1200" b="0" i="0" u="none" strike="noStrike" kern="1200" baseline="0" dirty="0" smtClean="0">
                <a:solidFill>
                  <a:schemeClr val="tx1"/>
                </a:solidFill>
                <a:latin typeface="Times New Roman" pitchFamily="18" charset="0"/>
                <a:ea typeface="+mn-ea"/>
                <a:cs typeface="+mn-cs"/>
              </a:rPr>
              <a:t>   For a readable discussion of peering and customer-provider relationships, see [Van der Berg 2008].</a:t>
            </a:r>
          </a:p>
          <a:p>
            <a:r>
              <a:rPr lang="en-US" altLang="zh-CN" sz="1200" b="0" i="0" u="none" strike="noStrike" kern="1200" baseline="0" dirty="0" smtClean="0">
                <a:solidFill>
                  <a:schemeClr val="tx1"/>
                </a:solidFill>
                <a:latin typeface="Times New Roman" pitchFamily="18" charset="0"/>
                <a:ea typeface="+mn-ea"/>
                <a:cs typeface="+mn-cs"/>
              </a:rPr>
              <a:t>   Along these same lines (</a:t>
            </a:r>
            <a:r>
              <a:rPr lang="zh-CN" altLang="en-US" sz="1200" b="0" i="0" u="none" strike="noStrike" kern="1200" baseline="0" dirty="0" smtClean="0">
                <a:solidFill>
                  <a:schemeClr val="tx1"/>
                </a:solidFill>
                <a:latin typeface="Times New Roman" pitchFamily="18" charset="0"/>
                <a:ea typeface="+mn-ea"/>
                <a:cs typeface="+mn-cs"/>
              </a:rPr>
              <a:t>除上述</a:t>
            </a:r>
            <a:r>
              <a:rPr lang="en-US" altLang="zh-CN" sz="1200" b="0" i="0" u="none" strike="noStrike" kern="1200" baseline="0" dirty="0" smtClean="0">
                <a:solidFill>
                  <a:schemeClr val="tx1"/>
                </a:solidFill>
                <a:latin typeface="Times New Roman" pitchFamily="18" charset="0"/>
                <a:ea typeface="+mn-ea"/>
                <a:cs typeface="+mn-cs"/>
              </a:rPr>
              <a:t>), a third-party company can create an </a:t>
            </a:r>
            <a:r>
              <a:rPr lang="en-US" altLang="zh-CN" sz="1200" b="1" i="0" u="none" strike="noStrike" kern="1200" baseline="0" dirty="0" smtClean="0">
                <a:solidFill>
                  <a:schemeClr val="tx1"/>
                </a:solidFill>
                <a:latin typeface="Times New Roman" pitchFamily="18" charset="0"/>
                <a:ea typeface="+mn-ea"/>
                <a:cs typeface="+mn-cs"/>
              </a:rPr>
              <a:t>Internet Exchange Point (IXP) </a:t>
            </a:r>
            <a:r>
              <a:rPr lang="en-US" altLang="zh-CN" sz="1200" b="0" i="0" u="none" strike="noStrike" kern="1200" baseline="0" dirty="0" smtClean="0">
                <a:solidFill>
                  <a:schemeClr val="tx1"/>
                </a:solidFill>
                <a:latin typeface="Times New Roman" pitchFamily="18" charset="0"/>
                <a:ea typeface="+mn-ea"/>
                <a:cs typeface="+mn-cs"/>
              </a:rPr>
              <a:t>(typically in a stand-alone building with its own switches), which is a meeting point where multiple ISPs can peer together. </a:t>
            </a:r>
          </a:p>
          <a:p>
            <a:r>
              <a:rPr lang="en-US" altLang="zh-CN" sz="1200" b="0" i="0" u="none" strike="noStrike" kern="1200" baseline="0" dirty="0" smtClean="0">
                <a:solidFill>
                  <a:schemeClr val="tx1"/>
                </a:solidFill>
                <a:latin typeface="Times New Roman" pitchFamily="18" charset="0"/>
                <a:ea typeface="+mn-ea"/>
                <a:cs typeface="+mn-cs"/>
              </a:rPr>
              <a:t>   There are roughly 300 IXPs in the Internet today [August in 2009]. </a:t>
            </a:r>
          </a:p>
          <a:p>
            <a:r>
              <a:rPr lang="en-US" altLang="zh-CN" sz="1200" b="0" i="0" u="none" strike="noStrike" kern="1200" baseline="0" dirty="0" smtClean="0">
                <a:solidFill>
                  <a:schemeClr val="tx1"/>
                </a:solidFill>
                <a:latin typeface="Times New Roman" pitchFamily="18" charset="0"/>
                <a:ea typeface="+mn-ea"/>
                <a:cs typeface="+mn-cs"/>
              </a:rPr>
              <a:t>   We refer to this ecosystem—consisting of access ISPs, regional ISPs, tier-1 ISPs, </a:t>
            </a:r>
            <a:r>
              <a:rPr lang="en-US" altLang="zh-CN" sz="1200" b="0" i="0" u="none" strike="noStrike" kern="1200" baseline="0" dirty="0" err="1" smtClean="0">
                <a:solidFill>
                  <a:schemeClr val="tx1"/>
                </a:solidFill>
                <a:latin typeface="Times New Roman" pitchFamily="18" charset="0"/>
                <a:ea typeface="+mn-ea"/>
                <a:cs typeface="+mn-cs"/>
              </a:rPr>
              <a:t>PoPs</a:t>
            </a:r>
            <a:r>
              <a:rPr lang="en-US" altLang="zh-CN" sz="1200" b="0" i="0" u="none" strike="noStrike" kern="1200" baseline="0" dirty="0" smtClean="0">
                <a:solidFill>
                  <a:schemeClr val="tx1"/>
                </a:solidFill>
                <a:latin typeface="Times New Roman" pitchFamily="18" charset="0"/>
                <a:ea typeface="+mn-ea"/>
                <a:cs typeface="+mn-cs"/>
              </a:rPr>
              <a:t>, multi-homing, peering, and IXPs — as </a:t>
            </a:r>
            <a:r>
              <a:rPr lang="en-US" altLang="zh-CN" sz="1200" b="0" i="1" u="none" strike="noStrike" kern="1200" baseline="0" dirty="0" smtClean="0">
                <a:solidFill>
                  <a:schemeClr val="tx1"/>
                </a:solidFill>
                <a:latin typeface="Times New Roman" pitchFamily="18" charset="0"/>
                <a:ea typeface="+mn-ea"/>
                <a:cs typeface="+mn-cs"/>
              </a:rPr>
              <a:t>Network Structure 4</a:t>
            </a:r>
            <a:r>
              <a:rPr lang="en-US" altLang="zh-CN" sz="1200" b="0" i="0" u="none" strike="noStrike" kern="1200" baseline="0" dirty="0" smtClean="0">
                <a:solidFill>
                  <a:schemeClr val="tx1"/>
                </a:solidFill>
                <a:latin typeface="Times New Roman" pitchFamily="18" charset="0"/>
                <a:ea typeface="+mn-ea"/>
                <a:cs typeface="+mn-cs"/>
              </a:rPr>
              <a:t>.</a:t>
            </a:r>
            <a:endParaRPr lang="zh-CN" altLang="en-US" dirty="0" smtClean="0"/>
          </a:p>
          <a:p>
            <a:endParaRPr lang="zh-CN" altLang="en-US" dirty="0" smtClean="0"/>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108</a:t>
            </a:fld>
            <a:endParaRPr lang="en-US" altLang="zh-CN"/>
          </a:p>
        </p:txBody>
      </p:sp>
    </p:spTree>
    <p:extLst>
      <p:ext uri="{BB962C8B-B14F-4D97-AF65-F5344CB8AC3E}">
        <p14:creationId xmlns:p14="http://schemas.microsoft.com/office/powerpoint/2010/main" val="262822048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ABE65AE-C72A-4569-8AB2-7A7A29B6B07E}" type="slidenum">
              <a:rPr lang="en-US" altLang="zh-CN" sz="1300">
                <a:latin typeface="Times New Roman" panose="02020603050405020304" pitchFamily="18" charset="0"/>
              </a:rPr>
              <a:pPr/>
              <a:t>109</a:t>
            </a:fld>
            <a:endParaRPr lang="en-US" altLang="zh-CN" sz="1300">
              <a:latin typeface="Times New Roman" panose="02020603050405020304" pitchFamily="18" charset="0"/>
            </a:endParaRPr>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17003902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We now finally arrive at Network Structure 5, which describes the Internet of 2012. </a:t>
            </a:r>
          </a:p>
          <a:p>
            <a:r>
              <a:rPr lang="en-US" altLang="zh-CN" sz="1200" b="0" i="0" u="none" strike="noStrike" kern="1200" baseline="0" dirty="0" smtClean="0">
                <a:solidFill>
                  <a:schemeClr val="tx1"/>
                </a:solidFill>
                <a:latin typeface="Times New Roman" pitchFamily="18" charset="0"/>
                <a:ea typeface="+mn-ea"/>
                <a:cs typeface="+mn-cs"/>
              </a:rPr>
              <a:t>   Network Structure 5, illustrated in Figure 1.15, builds on top of Network Structure 4 by adding </a:t>
            </a:r>
            <a:r>
              <a:rPr lang="en-US" altLang="zh-CN" sz="1200" b="1" i="0" u="none" strike="noStrike" kern="1200" baseline="0" dirty="0" smtClean="0">
                <a:solidFill>
                  <a:schemeClr val="tx1"/>
                </a:solidFill>
                <a:latin typeface="Times New Roman" pitchFamily="18" charset="0"/>
                <a:ea typeface="+mn-ea"/>
                <a:cs typeface="+mn-cs"/>
              </a:rPr>
              <a:t>content provider networks</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Google is currently one of the leading examples of such a content provider network. </a:t>
            </a:r>
          </a:p>
          <a:p>
            <a:r>
              <a:rPr lang="en-US" altLang="zh-CN" sz="1200" b="0" i="0" u="none" strike="noStrike" kern="1200" baseline="0" dirty="0" smtClean="0">
                <a:solidFill>
                  <a:schemeClr val="tx1"/>
                </a:solidFill>
                <a:latin typeface="Times New Roman" pitchFamily="18" charset="0"/>
                <a:ea typeface="+mn-ea"/>
                <a:cs typeface="+mn-cs"/>
              </a:rPr>
              <a:t>   As of this writing, it is estimated that Google has 50–100 data centers </a:t>
            </a:r>
            <a:r>
              <a:rPr lang="en-US" altLang="zh-CN" sz="1200" b="0" i="0" u="sng" strike="noStrike" kern="1200" baseline="0" dirty="0" smtClean="0">
                <a:solidFill>
                  <a:schemeClr val="tx1"/>
                </a:solidFill>
                <a:latin typeface="Times New Roman" pitchFamily="18" charset="0"/>
                <a:ea typeface="+mn-ea"/>
                <a:cs typeface="+mn-cs"/>
              </a:rPr>
              <a:t>distributed</a:t>
            </a:r>
            <a:r>
              <a:rPr lang="en-US" altLang="zh-CN" sz="1200" b="0" i="0" u="none" strike="noStrike" kern="1200" baseline="0" dirty="0" smtClean="0">
                <a:solidFill>
                  <a:schemeClr val="tx1"/>
                </a:solidFill>
                <a:latin typeface="Times New Roman" pitchFamily="18" charset="0"/>
                <a:ea typeface="+mn-ea"/>
                <a:cs typeface="+mn-cs"/>
              </a:rPr>
              <a:t> across North America, Europe, Asia, South America, and Australia. </a:t>
            </a:r>
          </a:p>
          <a:p>
            <a:r>
              <a:rPr lang="en-US" altLang="zh-CN" sz="1200" b="0" i="0" u="none" strike="noStrike" kern="1200" baseline="0" dirty="0" smtClean="0">
                <a:solidFill>
                  <a:schemeClr val="tx1"/>
                </a:solidFill>
                <a:latin typeface="Times New Roman" pitchFamily="18" charset="0"/>
                <a:ea typeface="+mn-ea"/>
                <a:cs typeface="+mn-cs"/>
              </a:rPr>
              <a:t>   Some of these data centers house over one hundred thousand servers, while other data centers are smaller, housing only hundreds of servers. </a:t>
            </a:r>
          </a:p>
          <a:p>
            <a:r>
              <a:rPr lang="en-US" altLang="zh-CN" sz="1200" b="0" i="0" u="none" strike="noStrike" kern="1200" baseline="0" dirty="0" smtClean="0">
                <a:solidFill>
                  <a:schemeClr val="tx1"/>
                </a:solidFill>
                <a:latin typeface="Times New Roman" pitchFamily="18" charset="0"/>
                <a:ea typeface="+mn-ea"/>
                <a:cs typeface="+mn-cs"/>
              </a:rPr>
              <a:t>   The Google data centers are all interconnected via Google’s private TCP/IP network, which spans the entire globe but is </a:t>
            </a:r>
            <a:r>
              <a:rPr lang="en-US" altLang="zh-CN" sz="1200" b="1" i="0" u="none" strike="noStrike" kern="1200" baseline="0" dirty="0" smtClean="0">
                <a:solidFill>
                  <a:schemeClr val="tx1"/>
                </a:solidFill>
                <a:latin typeface="Times New Roman" pitchFamily="18" charset="0"/>
                <a:ea typeface="+mn-ea"/>
                <a:cs typeface="+mn-cs"/>
              </a:rPr>
              <a:t>nevertheless</a:t>
            </a:r>
            <a:r>
              <a:rPr lang="en-US" altLang="zh-CN" sz="1200" b="0" i="0" u="none" strike="noStrike" kern="1200" baseline="0" dirty="0" smtClean="0">
                <a:solidFill>
                  <a:schemeClr val="tx1"/>
                </a:solidFill>
                <a:latin typeface="Times New Roman" pitchFamily="18" charset="0"/>
                <a:ea typeface="+mn-ea"/>
                <a:cs typeface="+mn-cs"/>
              </a:rPr>
              <a:t> separate from the public Internet. </a:t>
            </a:r>
          </a:p>
          <a:p>
            <a:r>
              <a:rPr lang="en-US" altLang="zh-CN" sz="1200" b="0" i="0" u="none" strike="noStrike" kern="1200" baseline="0" dirty="0" smtClean="0">
                <a:solidFill>
                  <a:schemeClr val="tx1"/>
                </a:solidFill>
                <a:latin typeface="Times New Roman" pitchFamily="18" charset="0"/>
                <a:ea typeface="+mn-ea"/>
                <a:cs typeface="+mn-cs"/>
              </a:rPr>
              <a:t>    Importantly, the Google private network only carries traffic to/from Google servers.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As shown in Figure 1.15, the Google private network attempts to “bypass” the upper tiers of the Internet by peering (settlement free) with lower-tier ISPs, </a:t>
            </a:r>
            <a:r>
              <a:rPr lang="en-US" altLang="zh-CN" sz="1200" b="1" i="0" u="none" strike="noStrike" kern="1200" baseline="0" dirty="0" smtClean="0">
                <a:solidFill>
                  <a:schemeClr val="tx1"/>
                </a:solidFill>
                <a:latin typeface="Times New Roman" pitchFamily="18" charset="0"/>
                <a:ea typeface="+mn-ea"/>
                <a:cs typeface="+mn-cs"/>
              </a:rPr>
              <a:t>either</a:t>
            </a:r>
            <a:r>
              <a:rPr lang="en-US" altLang="zh-CN" sz="1200" b="0" i="0" u="none" strike="noStrike" kern="1200" baseline="0" dirty="0" smtClean="0">
                <a:solidFill>
                  <a:schemeClr val="tx1"/>
                </a:solidFill>
                <a:latin typeface="Times New Roman" pitchFamily="18" charset="0"/>
                <a:ea typeface="+mn-ea"/>
                <a:cs typeface="+mn-cs"/>
              </a:rPr>
              <a:t> by directly connecting with them </a:t>
            </a:r>
            <a:r>
              <a:rPr lang="en-US" altLang="zh-CN" sz="1200" b="1" i="0" u="none" strike="noStrike" kern="1200" baseline="0" dirty="0" smtClean="0">
                <a:solidFill>
                  <a:schemeClr val="tx1"/>
                </a:solidFill>
                <a:latin typeface="Times New Roman" pitchFamily="18" charset="0"/>
                <a:ea typeface="+mn-ea"/>
                <a:cs typeface="+mn-cs"/>
              </a:rPr>
              <a:t>or</a:t>
            </a:r>
            <a:r>
              <a:rPr lang="en-US" altLang="zh-CN" sz="1200" b="0" i="0" u="none" strike="noStrike" kern="1200" baseline="0" dirty="0" smtClean="0">
                <a:solidFill>
                  <a:schemeClr val="tx1"/>
                </a:solidFill>
                <a:latin typeface="Times New Roman" pitchFamily="18" charset="0"/>
                <a:ea typeface="+mn-ea"/>
                <a:cs typeface="+mn-cs"/>
              </a:rPr>
              <a:t> by connecting with them at IXPs </a:t>
            </a:r>
            <a:r>
              <a:rPr lang="en-US" altLang="zh-CN" sz="1200" b="1" i="0" u="none" strike="noStrike" kern="1200" baseline="0" dirty="0" smtClean="0">
                <a:solidFill>
                  <a:schemeClr val="tx1"/>
                </a:solidFill>
                <a:latin typeface="Times New Roman" pitchFamily="18" charset="0"/>
                <a:ea typeface="+mn-ea"/>
                <a:cs typeface="+mn-cs"/>
              </a:rPr>
              <a:t>[</a:t>
            </a:r>
            <a:r>
              <a:rPr lang="en-US" altLang="zh-CN" sz="1200" b="1" i="0" u="none" strike="noStrike" kern="1200" baseline="0" dirty="0" err="1" smtClean="0">
                <a:solidFill>
                  <a:schemeClr val="tx1"/>
                </a:solidFill>
                <a:latin typeface="Times New Roman" pitchFamily="18" charset="0"/>
                <a:ea typeface="+mn-ea"/>
                <a:cs typeface="+mn-cs"/>
              </a:rPr>
              <a:t>Labovitz</a:t>
            </a:r>
            <a:r>
              <a:rPr lang="en-US" altLang="zh-CN" sz="1200" b="1" i="0" u="none" strike="noStrike" kern="1200" baseline="0" dirty="0" smtClean="0">
                <a:solidFill>
                  <a:schemeClr val="tx1"/>
                </a:solidFill>
                <a:latin typeface="Times New Roman" pitchFamily="18" charset="0"/>
                <a:ea typeface="+mn-ea"/>
                <a:cs typeface="+mn-cs"/>
              </a:rPr>
              <a:t> 2010]</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However, because many access ISPs can still only be reached </a:t>
            </a:r>
            <a:r>
              <a:rPr lang="en-US" altLang="zh-CN" sz="1200" b="1" i="0" u="none" strike="noStrike" kern="1200" baseline="0" dirty="0" smtClean="0">
                <a:solidFill>
                  <a:schemeClr val="tx1"/>
                </a:solidFill>
                <a:latin typeface="Times New Roman" pitchFamily="18" charset="0"/>
                <a:ea typeface="+mn-ea"/>
                <a:cs typeface="+mn-cs"/>
              </a:rPr>
              <a:t>by</a:t>
            </a:r>
            <a:r>
              <a:rPr lang="en-US" altLang="zh-CN" sz="1200" b="0" i="0" u="none" strike="noStrike" kern="1200" baseline="0" dirty="0" smtClean="0">
                <a:solidFill>
                  <a:schemeClr val="tx1"/>
                </a:solidFill>
                <a:latin typeface="Times New Roman" pitchFamily="18" charset="0"/>
                <a:ea typeface="+mn-ea"/>
                <a:cs typeface="+mn-cs"/>
              </a:rPr>
              <a:t> transiting through tier-1 networks, the Google network also connects to tier-1 ISPs, and pays those ISPs for the traffic it exchanges with them. </a:t>
            </a:r>
          </a:p>
          <a:p>
            <a:r>
              <a:rPr lang="en-US" altLang="zh-CN" sz="1200" b="0" i="0" u="none" strike="noStrike" kern="1200" baseline="0" dirty="0" smtClean="0">
                <a:solidFill>
                  <a:schemeClr val="tx1"/>
                </a:solidFill>
                <a:latin typeface="Times New Roman" pitchFamily="18" charset="0"/>
                <a:ea typeface="+mn-ea"/>
                <a:cs typeface="+mn-cs"/>
              </a:rPr>
              <a:t>    By creating its own network, a content provider </a:t>
            </a:r>
            <a:r>
              <a:rPr lang="en-US" altLang="zh-CN" sz="1200" b="0" i="0" u="sng" strike="noStrike" kern="1200" baseline="0" dirty="0" smtClean="0">
                <a:solidFill>
                  <a:schemeClr val="tx1"/>
                </a:solidFill>
                <a:latin typeface="Times New Roman" pitchFamily="18" charset="0"/>
                <a:ea typeface="+mn-ea"/>
                <a:cs typeface="+mn-cs"/>
              </a:rPr>
              <a:t>not only</a:t>
            </a:r>
            <a:r>
              <a:rPr lang="en-US" altLang="zh-CN" sz="1200" b="0" i="0" u="none" strike="noStrike" kern="1200" baseline="0" dirty="0" smtClean="0">
                <a:solidFill>
                  <a:schemeClr val="tx1"/>
                </a:solidFill>
                <a:latin typeface="Times New Roman" pitchFamily="18" charset="0"/>
                <a:ea typeface="+mn-ea"/>
                <a:cs typeface="+mn-cs"/>
              </a:rPr>
              <a:t> reduces its payments to upper-tier ISPs, </a:t>
            </a:r>
            <a:r>
              <a:rPr lang="en-US" altLang="zh-CN" sz="1200" b="0" i="0" u="sng" strike="noStrike" kern="1200" baseline="0" dirty="0" smtClean="0">
                <a:solidFill>
                  <a:schemeClr val="tx1"/>
                </a:solidFill>
                <a:latin typeface="Times New Roman" pitchFamily="18" charset="0"/>
                <a:ea typeface="+mn-ea"/>
                <a:cs typeface="+mn-cs"/>
              </a:rPr>
              <a:t>but also </a:t>
            </a:r>
            <a:r>
              <a:rPr lang="en-US" altLang="zh-CN" sz="1200" b="0" i="0" u="none" strike="noStrike" kern="1200" baseline="0" dirty="0" smtClean="0">
                <a:solidFill>
                  <a:schemeClr val="tx1"/>
                </a:solidFill>
                <a:latin typeface="Times New Roman" pitchFamily="18" charset="0"/>
                <a:ea typeface="+mn-ea"/>
                <a:cs typeface="+mn-cs"/>
              </a:rPr>
              <a:t>has greater control of how its services are ultimately delivered to end users. </a:t>
            </a:r>
          </a:p>
          <a:p>
            <a:r>
              <a:rPr lang="en-US" altLang="zh-CN" sz="1200" b="0" i="0" u="none" strike="noStrike" kern="1200" baseline="0" dirty="0" smtClean="0">
                <a:solidFill>
                  <a:schemeClr val="tx1"/>
                </a:solidFill>
                <a:latin typeface="Times New Roman" pitchFamily="18" charset="0"/>
                <a:ea typeface="+mn-ea"/>
                <a:cs typeface="+mn-cs"/>
              </a:rPr>
              <a:t>    Google’s network infrastructure is described in greater detail in Section 2.6.</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In summary, today’s Internet — a network of networks — is complex, consisting of </a:t>
            </a:r>
            <a:r>
              <a:rPr lang="en-US" altLang="zh-CN" sz="1200" b="0" i="0" u="sng" strike="noStrike" kern="1200" baseline="0" dirty="0" smtClean="0">
                <a:solidFill>
                  <a:schemeClr val="tx1"/>
                </a:solidFill>
                <a:latin typeface="Times New Roman" pitchFamily="18" charset="0"/>
                <a:ea typeface="+mn-ea"/>
                <a:cs typeface="+mn-cs"/>
              </a:rPr>
              <a:t>a dozen or so</a:t>
            </a:r>
            <a:r>
              <a:rPr lang="en-US" altLang="zh-CN" sz="1200" b="0" i="0" u="none" strike="noStrike" kern="1200" baseline="0" dirty="0" smtClean="0">
                <a:solidFill>
                  <a:schemeClr val="tx1"/>
                </a:solidFill>
                <a:latin typeface="Times New Roman" pitchFamily="18" charset="0"/>
                <a:ea typeface="+mn-ea"/>
                <a:cs typeface="+mn-cs"/>
              </a:rPr>
              <a:t> tier-1 ISPs and hundreds of thousands of lower-tier ISPs. </a:t>
            </a:r>
          </a:p>
          <a:p>
            <a:r>
              <a:rPr lang="en-US" altLang="zh-CN" sz="1200" b="0" i="0" u="none" strike="noStrike" kern="1200" baseline="0" dirty="0" smtClean="0">
                <a:solidFill>
                  <a:schemeClr val="tx1"/>
                </a:solidFill>
                <a:latin typeface="Times New Roman" pitchFamily="18" charset="0"/>
                <a:ea typeface="+mn-ea"/>
                <a:cs typeface="+mn-cs"/>
              </a:rPr>
              <a:t>   The ISPs are diverse in their coverage, with some spanning multiple continents and oceans, and others limited to narrow geographic regions. </a:t>
            </a:r>
          </a:p>
          <a:p>
            <a:r>
              <a:rPr lang="en-US" altLang="zh-CN" sz="1200" b="0" i="0" u="none" strike="noStrike" kern="1200" baseline="0" dirty="0" smtClean="0">
                <a:solidFill>
                  <a:schemeClr val="tx1"/>
                </a:solidFill>
                <a:latin typeface="Times New Roman" pitchFamily="18" charset="0"/>
                <a:ea typeface="+mn-ea"/>
                <a:cs typeface="+mn-cs"/>
              </a:rPr>
              <a:t>   The lower-tier ISPs connect to the higher-tier ISPs, and the higher-tier ISPs interconnect with one another. </a:t>
            </a:r>
          </a:p>
          <a:p>
            <a:r>
              <a:rPr lang="en-US" altLang="zh-CN" sz="1200" b="0" i="0" u="none" strike="noStrike" kern="1200" baseline="0" dirty="0" smtClean="0">
                <a:solidFill>
                  <a:schemeClr val="tx1"/>
                </a:solidFill>
                <a:latin typeface="Times New Roman" pitchFamily="18" charset="0"/>
                <a:ea typeface="+mn-ea"/>
                <a:cs typeface="+mn-cs"/>
              </a:rPr>
              <a:t>   Users and content providers are customers of lower-tier ISPs, and lower-tier ISPs are customers of higher-tier ISPs. </a:t>
            </a:r>
          </a:p>
          <a:p>
            <a:r>
              <a:rPr lang="en-US" altLang="zh-CN" sz="1200" b="0" i="0" u="none" strike="noStrike" kern="1200" baseline="0" dirty="0" smtClean="0">
                <a:solidFill>
                  <a:schemeClr val="tx1"/>
                </a:solidFill>
                <a:latin typeface="Times New Roman" pitchFamily="18" charset="0"/>
                <a:ea typeface="+mn-ea"/>
                <a:cs typeface="+mn-cs"/>
              </a:rPr>
              <a:t>   In recent years, major content providers have also created their own networks and connect directly into lower-tier ISPs where possible.</a:t>
            </a:r>
            <a:endParaRPr lang="zh-CN" altLang="en-US" dirty="0" smtClean="0"/>
          </a:p>
          <a:p>
            <a:endParaRPr lang="zh-CN" altLang="en-US" dirty="0" smtClean="0"/>
          </a:p>
          <a:p>
            <a:endParaRPr lang="en-US" altLang="zh-CN" sz="1200" b="0" i="0" u="none" strike="noStrike" kern="1200" baseline="0" dirty="0" smtClean="0">
              <a:solidFill>
                <a:schemeClr val="tx1"/>
              </a:solidFill>
              <a:latin typeface="Times New Roman" pitchFamily="18" charset="0"/>
              <a:ea typeface="+mn-ea"/>
              <a:cs typeface="+mn-cs"/>
            </a:endParaRPr>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110</a:t>
            </a:fld>
            <a:endParaRPr lang="en-US" altLang="zh-CN"/>
          </a:p>
        </p:txBody>
      </p:sp>
    </p:spTree>
    <p:extLst>
      <p:ext uri="{BB962C8B-B14F-4D97-AF65-F5344CB8AC3E}">
        <p14:creationId xmlns:p14="http://schemas.microsoft.com/office/powerpoint/2010/main" val="37097458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D85EBF5-522E-409C-8F0B-26ACC128DA57}" type="slidenum">
              <a:rPr lang="en-US" altLang="zh-CN" sz="1300">
                <a:latin typeface="Times New Roman" panose="02020603050405020304" pitchFamily="18" charset="0"/>
              </a:rPr>
              <a:pPr/>
              <a:t>111</a:t>
            </a:fld>
            <a:endParaRPr lang="en-US" altLang="zh-CN" sz="1300">
              <a:latin typeface="Times New Roman" panose="02020603050405020304" pitchFamily="18" charset="0"/>
            </a:endParaRPr>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smtClean="0"/>
          </a:p>
        </p:txBody>
      </p:sp>
    </p:spTree>
    <p:extLst>
      <p:ext uri="{BB962C8B-B14F-4D97-AF65-F5344CB8AC3E}">
        <p14:creationId xmlns:p14="http://schemas.microsoft.com/office/powerpoint/2010/main" val="111089653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DF61AC7-9ED0-44D6-BD95-1E54061B300A}" type="slidenum">
              <a:rPr lang="en-US" altLang="zh-CN" sz="1300">
                <a:latin typeface="Times New Roman" panose="02020603050405020304" pitchFamily="18" charset="0"/>
              </a:rPr>
              <a:pPr/>
              <a:t>112</a:t>
            </a:fld>
            <a:endParaRPr lang="en-US" altLang="zh-CN" sz="1300">
              <a:latin typeface="Times New Roman" panose="02020603050405020304" pitchFamily="18" charset="0"/>
            </a:endParaRPr>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smtClean="0"/>
          </a:p>
        </p:txBody>
      </p:sp>
    </p:spTree>
    <p:extLst>
      <p:ext uri="{BB962C8B-B14F-4D97-AF65-F5344CB8AC3E}">
        <p14:creationId xmlns:p14="http://schemas.microsoft.com/office/powerpoint/2010/main" val="36449658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5431CA7-A40B-44A2-B5DE-18413C21FE04}" type="slidenum">
              <a:rPr lang="en-US" altLang="zh-CN" sz="1300">
                <a:latin typeface="Times New Roman" panose="02020603050405020304" pitchFamily="18" charset="0"/>
              </a:rPr>
              <a:pPr/>
              <a:t>113</a:t>
            </a:fld>
            <a:endParaRPr lang="en-US" altLang="zh-CN" sz="1300">
              <a:latin typeface="Times New Roman" panose="02020603050405020304" pitchFamily="18" charset="0"/>
            </a:endParaRPr>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15009310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Times New Roman" pitchFamily="18" charset="0"/>
                <a:ea typeface="+mn-ea"/>
                <a:cs typeface="+mn-cs"/>
              </a:rPr>
              <a:t>SDH</a:t>
            </a:r>
            <a:r>
              <a:rPr lang="zh-CN" altLang="en-US" sz="1200" b="0" i="0" kern="1200" dirty="0" smtClean="0">
                <a:solidFill>
                  <a:schemeClr val="tx1"/>
                </a:solidFill>
                <a:effectLst/>
                <a:latin typeface="Times New Roman" pitchFamily="18" charset="0"/>
                <a:ea typeface="+mn-ea"/>
                <a:cs typeface="+mn-cs"/>
              </a:rPr>
              <a:t>（</a:t>
            </a:r>
            <a:r>
              <a:rPr lang="en-US" altLang="zh-CN" sz="1200" b="0" i="0" kern="1200" dirty="0" smtClean="0">
                <a:solidFill>
                  <a:schemeClr val="tx1"/>
                </a:solidFill>
                <a:effectLst/>
                <a:latin typeface="Times New Roman" pitchFamily="18" charset="0"/>
                <a:ea typeface="+mn-ea"/>
                <a:cs typeface="+mn-cs"/>
              </a:rPr>
              <a:t>Synchronous Digital Hierarchy</a:t>
            </a:r>
            <a:r>
              <a:rPr lang="zh-CN" altLang="en-US" sz="1200" b="0" i="0" kern="1200" dirty="0" smtClean="0">
                <a:solidFill>
                  <a:schemeClr val="tx1"/>
                </a:solidFill>
                <a:effectLst/>
                <a:latin typeface="Times New Roman" pitchFamily="18" charset="0"/>
                <a:ea typeface="+mn-ea"/>
                <a:cs typeface="+mn-cs"/>
              </a:rPr>
              <a:t>，同步数字体系）</a:t>
            </a:r>
            <a:endParaRPr lang="en-US" altLang="zh-CN" sz="1200" b="0" i="0" kern="1200" dirty="0" smtClean="0">
              <a:solidFill>
                <a:schemeClr val="tx1"/>
              </a:solidFill>
              <a:effectLst/>
              <a:latin typeface="Times New Roman" pitchFamily="18" charset="0"/>
              <a:ea typeface="+mn-ea"/>
              <a:cs typeface="+mn-cs"/>
            </a:endParaRPr>
          </a:p>
          <a:p>
            <a:r>
              <a:rPr lang="en-US" altLang="zh-CN" sz="1200" b="0" i="0" kern="1200" dirty="0" smtClean="0">
                <a:solidFill>
                  <a:schemeClr val="tx1"/>
                </a:solidFill>
                <a:effectLst/>
                <a:latin typeface="Times New Roman" pitchFamily="18" charset="0"/>
                <a:ea typeface="+mn-ea"/>
                <a:cs typeface="+mn-cs"/>
              </a:rPr>
              <a:t>DPT</a:t>
            </a:r>
            <a:r>
              <a:rPr lang="zh-CN" altLang="en-US" sz="1200" b="0" i="0" kern="1200" dirty="0" smtClean="0">
                <a:solidFill>
                  <a:schemeClr val="tx1"/>
                </a:solidFill>
                <a:effectLst/>
                <a:latin typeface="Times New Roman" pitchFamily="18" charset="0"/>
                <a:ea typeface="+mn-ea"/>
                <a:cs typeface="+mn-cs"/>
              </a:rPr>
              <a:t>技术是新一代采用优化的</a:t>
            </a:r>
            <a:r>
              <a:rPr lang="zh-CN" altLang="en-US" sz="1200" b="0" i="0" u="sng" kern="1200" dirty="0" smtClean="0">
                <a:solidFill>
                  <a:schemeClr val="tx1"/>
                </a:solidFill>
                <a:effectLst/>
                <a:latin typeface="Times New Roman" pitchFamily="18" charset="0"/>
                <a:ea typeface="+mn-ea"/>
                <a:cs typeface="+mn-cs"/>
              </a:rPr>
              <a:t>动态分组的传送技术</a:t>
            </a:r>
            <a:r>
              <a:rPr lang="zh-CN" altLang="en-US" sz="1200" b="0" i="0" kern="1200" dirty="0" smtClean="0">
                <a:solidFill>
                  <a:schemeClr val="tx1"/>
                </a:solidFill>
                <a:effectLst/>
                <a:latin typeface="Times New Roman" pitchFamily="18" charset="0"/>
                <a:ea typeface="+mn-ea"/>
                <a:cs typeface="+mn-cs"/>
              </a:rPr>
              <a:t>。</a:t>
            </a:r>
            <a:endParaRPr lang="en-US" altLang="zh-CN" sz="1200" b="0" i="0" kern="1200" dirty="0" smtClean="0">
              <a:solidFill>
                <a:schemeClr val="tx1"/>
              </a:solidFill>
              <a:effectLst/>
              <a:latin typeface="Times New Roman" pitchFamily="18" charset="0"/>
              <a:ea typeface="+mn-ea"/>
              <a:cs typeface="+mn-cs"/>
            </a:endParaRPr>
          </a:p>
          <a:p>
            <a:r>
              <a:rPr lang="en-US" altLang="zh-CN" sz="1200" b="0" i="0" kern="1200" dirty="0" smtClean="0">
                <a:solidFill>
                  <a:schemeClr val="tx1"/>
                </a:solidFill>
                <a:effectLst/>
                <a:latin typeface="Times New Roman" pitchFamily="18" charset="0"/>
                <a:ea typeface="+mn-ea"/>
                <a:cs typeface="+mn-cs"/>
              </a:rPr>
              <a:t>DPT</a:t>
            </a:r>
            <a:r>
              <a:rPr lang="zh-CN" altLang="en-US" sz="1200" b="0" i="0" kern="1200" dirty="0" smtClean="0">
                <a:solidFill>
                  <a:schemeClr val="tx1"/>
                </a:solidFill>
                <a:effectLst/>
                <a:latin typeface="Times New Roman" pitchFamily="18" charset="0"/>
                <a:ea typeface="+mn-ea"/>
                <a:cs typeface="+mn-cs"/>
              </a:rPr>
              <a:t>吸收当前</a:t>
            </a:r>
            <a:r>
              <a:rPr lang="en-US" altLang="zh-CN" sz="1200" b="0" i="0" kern="1200" dirty="0" smtClean="0">
                <a:solidFill>
                  <a:schemeClr val="tx1"/>
                </a:solidFill>
                <a:effectLst/>
                <a:latin typeface="Times New Roman" pitchFamily="18" charset="0"/>
                <a:ea typeface="+mn-ea"/>
                <a:cs typeface="+mn-cs"/>
              </a:rPr>
              <a:t>SONET</a:t>
            </a:r>
            <a:r>
              <a:rPr lang="zh-CN" altLang="en-US" sz="1200" b="0" i="0" kern="1200" dirty="0" smtClean="0">
                <a:solidFill>
                  <a:schemeClr val="tx1"/>
                </a:solidFill>
                <a:effectLst/>
                <a:latin typeface="Times New Roman" pitchFamily="18" charset="0"/>
                <a:ea typeface="+mn-ea"/>
                <a:cs typeface="+mn-cs"/>
              </a:rPr>
              <a:t>（同步光纤网）</a:t>
            </a:r>
            <a:r>
              <a:rPr lang="en-US" altLang="zh-CN" sz="1200" b="0" i="0" kern="1200" dirty="0" smtClean="0">
                <a:solidFill>
                  <a:schemeClr val="tx1"/>
                </a:solidFill>
                <a:effectLst/>
                <a:latin typeface="Times New Roman" pitchFamily="18" charset="0"/>
                <a:ea typeface="+mn-ea"/>
                <a:cs typeface="+mn-cs"/>
              </a:rPr>
              <a:t>/SDH</a:t>
            </a:r>
            <a:r>
              <a:rPr lang="zh-CN" altLang="en-US" sz="1200" b="0" i="0" kern="1200" dirty="0" smtClean="0">
                <a:solidFill>
                  <a:schemeClr val="tx1"/>
                </a:solidFill>
                <a:effectLst/>
                <a:latin typeface="Times New Roman" pitchFamily="18" charset="0"/>
                <a:ea typeface="+mn-ea"/>
                <a:cs typeface="+mn-cs"/>
              </a:rPr>
              <a:t>的优点，克服其缺点，把充分利用带宽，</a:t>
            </a:r>
            <a:r>
              <a:rPr lang="en-US" altLang="zh-CN" sz="1200" b="0" i="0" kern="1200" dirty="0" smtClean="0">
                <a:solidFill>
                  <a:schemeClr val="tx1"/>
                </a:solidFill>
                <a:effectLst/>
                <a:latin typeface="Times New Roman" pitchFamily="18" charset="0"/>
                <a:ea typeface="+mn-ea"/>
                <a:cs typeface="+mn-cs"/>
              </a:rPr>
              <a:t>IP</a:t>
            </a:r>
            <a:r>
              <a:rPr lang="zh-CN" altLang="en-US" sz="1200" b="0" i="0" kern="1200" dirty="0" smtClean="0">
                <a:solidFill>
                  <a:schemeClr val="tx1"/>
                </a:solidFill>
                <a:effectLst/>
                <a:latin typeface="Times New Roman" pitchFamily="18" charset="0"/>
                <a:ea typeface="+mn-ea"/>
                <a:cs typeface="+mn-cs"/>
              </a:rPr>
              <a:t>的丰富功能，以及光环自愈等有效地集合起来，在现有的光纤网络上提供最经济与有效的服务。</a:t>
            </a:r>
            <a:endParaRPr lang="en-US" altLang="zh-CN" sz="1200" b="0" i="0" kern="1200" dirty="0" smtClean="0">
              <a:solidFill>
                <a:schemeClr val="tx1"/>
              </a:solidFill>
              <a:effectLst/>
              <a:latin typeface="Times New Roman" pitchFamily="18" charset="0"/>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114</a:t>
            </a:fld>
            <a:endParaRPr lang="en-US" altLang="zh-CN"/>
          </a:p>
        </p:txBody>
      </p:sp>
    </p:spTree>
    <p:extLst>
      <p:ext uri="{BB962C8B-B14F-4D97-AF65-F5344CB8AC3E}">
        <p14:creationId xmlns:p14="http://schemas.microsoft.com/office/powerpoint/2010/main" val="154434806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p:txBody>
          <a:bodyPr/>
          <a:lstStyle/>
          <a:p>
            <a:pPr>
              <a:defRPr/>
            </a:pPr>
            <a:fld id="{5F3F475C-0F35-4C52-A05E-E30CAE272154}" type="slidenum">
              <a:rPr lang="zh-CN" altLang="en-US" smtClean="0"/>
              <a:pPr>
                <a:defRPr/>
              </a:pPr>
              <a:t>118</a:t>
            </a:fld>
            <a:endParaRPr lang="en-US" altLang="zh-CN" smtClean="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endParaRPr lang="zh-CN" altLang="en-US" dirty="0" smtClean="0"/>
          </a:p>
        </p:txBody>
      </p:sp>
    </p:spTree>
    <p:extLst>
      <p:ext uri="{BB962C8B-B14F-4D97-AF65-F5344CB8AC3E}">
        <p14:creationId xmlns:p14="http://schemas.microsoft.com/office/powerpoint/2010/main" val="1395211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In this book, we’ll use the public Internet, a specific computer network, as our principal vehicle for discussing computer networks and their protocols. </a:t>
            </a:r>
          </a:p>
          <a:p>
            <a:r>
              <a:rPr lang="en-US" altLang="zh-CN" sz="1200" b="0" i="0" u="none" strike="noStrike" kern="1200" baseline="0" dirty="0" smtClean="0">
                <a:solidFill>
                  <a:schemeClr val="tx1"/>
                </a:solidFill>
                <a:latin typeface="Times New Roman" pitchFamily="18" charset="0"/>
                <a:ea typeface="+mn-ea"/>
                <a:cs typeface="+mn-cs"/>
              </a:rPr>
              <a:t>    But what is the Internet? </a:t>
            </a:r>
          </a:p>
          <a:p>
            <a:r>
              <a:rPr lang="en-US" altLang="zh-CN" sz="1200" b="0" i="0" u="none" strike="noStrike" kern="1200" baseline="0" dirty="0" smtClean="0">
                <a:solidFill>
                  <a:schemeClr val="tx1"/>
                </a:solidFill>
                <a:latin typeface="Times New Roman" pitchFamily="18" charset="0"/>
                <a:ea typeface="+mn-ea"/>
                <a:cs typeface="+mn-cs"/>
              </a:rPr>
              <a:t>    There are a couple of ways to answer this question. </a:t>
            </a:r>
          </a:p>
          <a:p>
            <a:r>
              <a:rPr lang="en-US" altLang="zh-CN" sz="1200" b="0" i="0" u="none" strike="noStrike" kern="1200" baseline="0" dirty="0" smtClean="0">
                <a:solidFill>
                  <a:schemeClr val="tx1"/>
                </a:solidFill>
                <a:latin typeface="Times New Roman" pitchFamily="18" charset="0"/>
                <a:ea typeface="+mn-ea"/>
                <a:cs typeface="+mn-cs"/>
              </a:rPr>
              <a:t>    First, we can describe the nuts and bolts of the Internet, that is, the basic hardware and software components that make up the Internet. </a:t>
            </a:r>
          </a:p>
          <a:p>
            <a:r>
              <a:rPr lang="en-US" altLang="zh-CN" sz="1200" b="0" i="0" u="none" strike="noStrike" kern="1200" baseline="0" dirty="0" smtClean="0">
                <a:solidFill>
                  <a:schemeClr val="tx1"/>
                </a:solidFill>
                <a:latin typeface="Times New Roman" pitchFamily="18" charset="0"/>
                <a:ea typeface="+mn-ea"/>
                <a:cs typeface="+mn-cs"/>
              </a:rPr>
              <a:t>    Second, we can describe the Internet in terms of a networking infrastructure that provides services to distributed applications. </a:t>
            </a:r>
          </a:p>
          <a:p>
            <a:r>
              <a:rPr lang="en-US" altLang="zh-CN" sz="1200" b="0" i="0" u="none" strike="noStrike" kern="1200" baseline="0" dirty="0" smtClean="0">
                <a:solidFill>
                  <a:schemeClr val="tx1"/>
                </a:solidFill>
                <a:latin typeface="Times New Roman" pitchFamily="18" charset="0"/>
                <a:ea typeface="+mn-ea"/>
                <a:cs typeface="+mn-cs"/>
              </a:rPr>
              <a:t>    Let’s begin with the nuts-and-bolts description, using Figure 1.1 to illustrate our discussion.</a:t>
            </a:r>
            <a:endParaRPr lang="zh-CN" altLang="en-US" i="0"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12</a:t>
            </a:fld>
            <a:endParaRPr lang="en-US" altLang="zh-CN"/>
          </a:p>
        </p:txBody>
      </p:sp>
    </p:spTree>
    <p:extLst>
      <p:ext uri="{BB962C8B-B14F-4D97-AF65-F5344CB8AC3E}">
        <p14:creationId xmlns:p14="http://schemas.microsoft.com/office/powerpoint/2010/main" val="326366430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Back in Section 1.1 we said that the Internet can be viewed as an infrastructure that provides services to distributed applications running on end systems.</a:t>
            </a:r>
          </a:p>
          <a:p>
            <a:r>
              <a:rPr lang="en-US" altLang="zh-CN" sz="1200" b="0" i="0" u="none" strike="noStrike" kern="1200" baseline="0" dirty="0" smtClean="0">
                <a:solidFill>
                  <a:schemeClr val="tx1"/>
                </a:solidFill>
                <a:latin typeface="Times New Roman" pitchFamily="18" charset="0"/>
                <a:ea typeface="+mn-ea"/>
                <a:cs typeface="+mn-cs"/>
              </a:rPr>
              <a:t>    Ideally, we would like Internet services to be able to move </a:t>
            </a:r>
            <a:r>
              <a:rPr lang="en-US" altLang="zh-CN" sz="1200" b="0" i="0" u="sng" strike="noStrike" kern="1200" baseline="0" dirty="0" smtClean="0">
                <a:solidFill>
                  <a:schemeClr val="tx1"/>
                </a:solidFill>
                <a:latin typeface="Times New Roman" pitchFamily="18" charset="0"/>
                <a:ea typeface="+mn-ea"/>
                <a:cs typeface="+mn-cs"/>
              </a:rPr>
              <a:t>as much data as we want</a:t>
            </a:r>
            <a:r>
              <a:rPr lang="en-US" altLang="zh-CN" sz="1200" b="0" i="0" u="none" strike="noStrike" kern="1200" baseline="0" dirty="0" smtClean="0">
                <a:solidFill>
                  <a:schemeClr val="tx1"/>
                </a:solidFill>
                <a:latin typeface="Times New Roman" pitchFamily="18" charset="0"/>
                <a:ea typeface="+mn-ea"/>
                <a:cs typeface="+mn-cs"/>
              </a:rPr>
              <a:t> between any two end systems, instantaneously, without any loss of data. </a:t>
            </a:r>
          </a:p>
          <a:p>
            <a:r>
              <a:rPr lang="en-US" altLang="zh-CN" sz="1200" b="0" i="0" u="none" strike="noStrike" kern="1200" baseline="0" dirty="0" smtClean="0">
                <a:solidFill>
                  <a:schemeClr val="tx1"/>
                </a:solidFill>
                <a:latin typeface="Times New Roman" pitchFamily="18" charset="0"/>
                <a:ea typeface="+mn-ea"/>
                <a:cs typeface="+mn-cs"/>
              </a:rPr>
              <a:t>    Alas, this is a lofty goal, one that is unachievable in reality. </a:t>
            </a:r>
          </a:p>
          <a:p>
            <a:r>
              <a:rPr lang="en-US" altLang="zh-CN" sz="1200" b="0" i="0" u="none" strike="noStrike" kern="1200" baseline="0" dirty="0" smtClean="0">
                <a:solidFill>
                  <a:schemeClr val="tx1"/>
                </a:solidFill>
                <a:latin typeface="Times New Roman" pitchFamily="18" charset="0"/>
                <a:ea typeface="+mn-ea"/>
                <a:cs typeface="+mn-cs"/>
              </a:rPr>
              <a:t>    Instead, computer networks necessarily constrain throughput (the amount of data per second that can be transferred) between end systems, introduce delays between end systems, and can actually lose packets. </a:t>
            </a:r>
          </a:p>
          <a:p>
            <a:r>
              <a:rPr lang="en-US" altLang="zh-CN" sz="1200" b="0" i="0" u="none" strike="noStrike" kern="1200" baseline="0" dirty="0" smtClean="0">
                <a:solidFill>
                  <a:schemeClr val="tx1"/>
                </a:solidFill>
                <a:latin typeface="Times New Roman" pitchFamily="18" charset="0"/>
                <a:ea typeface="+mn-ea"/>
                <a:cs typeface="+mn-cs"/>
              </a:rPr>
              <a:t>    On one hand, it is unfortunate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the physical laws of reality [</a:t>
            </a:r>
            <a:r>
              <a:rPr lang="zh-CN" altLang="en-US" sz="1200" b="0" i="0" u="none" strike="noStrike" kern="1200" baseline="0" dirty="0" smtClean="0">
                <a:solidFill>
                  <a:schemeClr val="tx1"/>
                </a:solidFill>
                <a:latin typeface="Times New Roman" pitchFamily="18" charset="0"/>
                <a:ea typeface="+mn-ea"/>
                <a:cs typeface="+mn-cs"/>
              </a:rPr>
              <a:t>现实世界</a:t>
            </a:r>
            <a:r>
              <a:rPr lang="en-US" altLang="zh-CN" sz="1200" b="0" i="0" u="none" strike="noStrike" kern="1200" baseline="0" dirty="0" smtClean="0">
                <a:solidFill>
                  <a:schemeClr val="tx1"/>
                </a:solidFill>
                <a:latin typeface="Times New Roman" pitchFamily="18" charset="0"/>
                <a:ea typeface="+mn-ea"/>
                <a:cs typeface="+mn-cs"/>
              </a:rPr>
              <a:t>] introduce delay and loss </a:t>
            </a:r>
            <a:r>
              <a:rPr lang="en-US" altLang="zh-CN" sz="1200" b="0" i="0" u="sng" strike="noStrike" kern="1200" baseline="0" dirty="0" smtClean="0">
                <a:solidFill>
                  <a:schemeClr val="tx1"/>
                </a:solidFill>
                <a:latin typeface="Times New Roman" pitchFamily="18" charset="0"/>
                <a:ea typeface="+mn-ea"/>
                <a:cs typeface="+mn-cs"/>
              </a:rPr>
              <a:t>as well as</a:t>
            </a:r>
            <a:r>
              <a:rPr lang="en-US" altLang="zh-CN" sz="1200" b="0" i="0" u="none" strike="noStrike" kern="1200" baseline="0" dirty="0" smtClean="0">
                <a:solidFill>
                  <a:schemeClr val="tx1"/>
                </a:solidFill>
                <a:latin typeface="Times New Roman" pitchFamily="18" charset="0"/>
                <a:ea typeface="+mn-ea"/>
                <a:cs typeface="+mn-cs"/>
              </a:rPr>
              <a:t> constrain throughput. </a:t>
            </a:r>
          </a:p>
          <a:p>
            <a:r>
              <a:rPr lang="en-US" altLang="zh-CN" sz="1200" b="0" i="0" u="none" strike="noStrike" kern="1200" baseline="0" dirty="0" smtClean="0">
                <a:solidFill>
                  <a:schemeClr val="tx1"/>
                </a:solidFill>
                <a:latin typeface="Times New Roman" pitchFamily="18" charset="0"/>
                <a:ea typeface="+mn-ea"/>
                <a:cs typeface="+mn-cs"/>
              </a:rPr>
              <a:t>    On the other hand, because computer networks have these problems, there are many fascinating issues </a:t>
            </a:r>
            <a:r>
              <a:rPr lang="en-US" altLang="zh-CN" sz="1200" b="0" i="0" u="sng" strike="noStrike" kern="1200" baseline="0" dirty="0" smtClean="0">
                <a:solidFill>
                  <a:schemeClr val="tx1"/>
                </a:solidFill>
                <a:latin typeface="Times New Roman" pitchFamily="18" charset="0"/>
                <a:ea typeface="+mn-ea"/>
                <a:cs typeface="+mn-cs"/>
              </a:rPr>
              <a:t>surrounding</a:t>
            </a:r>
            <a:r>
              <a:rPr lang="en-US" altLang="zh-CN" sz="1200" b="0" i="0" u="none" strike="noStrike" kern="1200" baseline="0" dirty="0" smtClean="0">
                <a:solidFill>
                  <a:schemeClr val="tx1"/>
                </a:solidFill>
                <a:latin typeface="Times New Roman" pitchFamily="18" charset="0"/>
                <a:ea typeface="+mn-ea"/>
                <a:cs typeface="+mn-cs"/>
              </a:rPr>
              <a:t> how to deal with the problems — more than enough issues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fill</a:t>
            </a:r>
            <a:r>
              <a:rPr lang="en-US" altLang="zh-CN" sz="1200" b="0" i="0" u="none" strike="noStrike" kern="1200" baseline="0" dirty="0" smtClean="0">
                <a:solidFill>
                  <a:schemeClr val="tx1"/>
                </a:solidFill>
                <a:latin typeface="Times New Roman" pitchFamily="18" charset="0"/>
                <a:ea typeface="+mn-ea"/>
                <a:cs typeface="+mn-cs"/>
              </a:rPr>
              <a:t> a course on computer networking and </a:t>
            </a:r>
            <a:r>
              <a:rPr lang="en-US" altLang="zh-CN" sz="1200" b="1" i="0" u="none" strike="noStrike" kern="1200" baseline="0" dirty="0" smtClean="0">
                <a:solidFill>
                  <a:schemeClr val="tx1"/>
                </a:solidFill>
                <a:latin typeface="Times New Roman" pitchFamily="18" charset="0"/>
                <a:ea typeface="+mn-ea"/>
                <a:cs typeface="+mn-cs"/>
              </a:rPr>
              <a:t>to motivate </a:t>
            </a:r>
            <a:r>
              <a:rPr lang="en-US" altLang="zh-CN" sz="1200" b="0" i="0" u="none" strike="noStrike" kern="1200" baseline="0" dirty="0" smtClean="0">
                <a:solidFill>
                  <a:schemeClr val="tx1"/>
                </a:solidFill>
                <a:latin typeface="Times New Roman" pitchFamily="18" charset="0"/>
                <a:ea typeface="+mn-ea"/>
                <a:cs typeface="+mn-cs"/>
              </a:rPr>
              <a:t>thousands of PhD theses! </a:t>
            </a:r>
          </a:p>
          <a:p>
            <a:r>
              <a:rPr lang="en-US" altLang="zh-CN" sz="1200" b="0" i="0" u="none" strike="noStrike" kern="1200" baseline="0" dirty="0" smtClean="0">
                <a:solidFill>
                  <a:schemeClr val="tx1"/>
                </a:solidFill>
                <a:latin typeface="Times New Roman" pitchFamily="18" charset="0"/>
                <a:ea typeface="+mn-ea"/>
                <a:cs typeface="+mn-cs"/>
              </a:rPr>
              <a:t>    In this section, we’ll begin to </a:t>
            </a:r>
            <a:r>
              <a:rPr lang="en-US" altLang="zh-CN" sz="1200" b="1" i="0" u="none" strike="noStrike" kern="1200" baseline="0" dirty="0" smtClean="0">
                <a:solidFill>
                  <a:schemeClr val="tx1"/>
                </a:solidFill>
                <a:latin typeface="Times New Roman" pitchFamily="18" charset="0"/>
                <a:ea typeface="+mn-ea"/>
                <a:cs typeface="+mn-cs"/>
              </a:rPr>
              <a:t>examine</a:t>
            </a:r>
            <a:r>
              <a:rPr lang="en-US" altLang="zh-CN" sz="1200" b="0" i="0" u="none" strike="noStrike" kern="1200" baseline="0" dirty="0" smtClean="0">
                <a:solidFill>
                  <a:schemeClr val="tx1"/>
                </a:solidFill>
                <a:latin typeface="Times New Roman" pitchFamily="18" charset="0"/>
                <a:ea typeface="+mn-ea"/>
                <a:cs typeface="+mn-cs"/>
              </a:rPr>
              <a:t> and </a:t>
            </a:r>
            <a:r>
              <a:rPr lang="en-US" altLang="zh-CN" sz="1200" b="1" i="0" u="none" strike="noStrike" kern="1200" baseline="0" dirty="0" smtClean="0">
                <a:solidFill>
                  <a:schemeClr val="tx1"/>
                </a:solidFill>
                <a:latin typeface="Times New Roman" pitchFamily="18" charset="0"/>
                <a:ea typeface="+mn-ea"/>
                <a:cs typeface="+mn-cs"/>
              </a:rPr>
              <a:t>quantify</a:t>
            </a:r>
            <a:r>
              <a:rPr lang="en-US" altLang="zh-CN" sz="1200" b="0" i="0" u="none" strike="noStrike" kern="1200" baseline="0" dirty="0" smtClean="0">
                <a:solidFill>
                  <a:schemeClr val="tx1"/>
                </a:solidFill>
                <a:latin typeface="Times New Roman" pitchFamily="18" charset="0"/>
                <a:ea typeface="+mn-ea"/>
                <a:cs typeface="+mn-cs"/>
              </a:rPr>
              <a:t> delay, loss, and throughput </a:t>
            </a:r>
            <a:r>
              <a:rPr lang="en-US" altLang="zh-CN" sz="1200" b="0" i="0" u="sng" strike="noStrike" kern="1200" baseline="0" dirty="0" smtClean="0">
                <a:solidFill>
                  <a:schemeClr val="tx1"/>
                </a:solidFill>
                <a:latin typeface="Times New Roman" pitchFamily="18" charset="0"/>
                <a:ea typeface="+mn-ea"/>
                <a:cs typeface="+mn-cs"/>
              </a:rPr>
              <a:t>in computer networks</a:t>
            </a:r>
            <a:r>
              <a:rPr lang="en-US" altLang="zh-CN" sz="1200" b="0" i="0" u="none" strike="noStrike" kern="1200" baseline="0" dirty="0" smtClean="0">
                <a:solidFill>
                  <a:schemeClr val="tx1"/>
                </a:solidFill>
                <a:latin typeface="Times New Roman" pitchFamily="18" charset="0"/>
                <a:ea typeface="+mn-ea"/>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119</a:t>
            </a:fld>
            <a:endParaRPr lang="en-US" altLang="zh-CN"/>
          </a:p>
        </p:txBody>
      </p:sp>
    </p:spTree>
    <p:extLst>
      <p:ext uri="{BB962C8B-B14F-4D97-AF65-F5344CB8AC3E}">
        <p14:creationId xmlns:p14="http://schemas.microsoft.com/office/powerpoint/2010/main" val="290553740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Recall that a packet starts in a host (the source), passes through a series of routers, and ends its journey in another host (the destination). </a:t>
            </a:r>
          </a:p>
          <a:p>
            <a:r>
              <a:rPr lang="en-US" altLang="zh-CN" sz="1200" b="0" i="0" u="none" strike="noStrike" kern="1200" baseline="0" dirty="0" smtClean="0">
                <a:solidFill>
                  <a:schemeClr val="tx1"/>
                </a:solidFill>
                <a:latin typeface="Times New Roman" pitchFamily="18" charset="0"/>
                <a:ea typeface="+mn-ea"/>
                <a:cs typeface="+mn-cs"/>
              </a:rPr>
              <a:t>    As a packet travels from one node (host or router) to the subsequent node (host or router) along this path, the packet suffers from several types of delays at each</a:t>
            </a:r>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node along the path. </a:t>
            </a:r>
          </a:p>
          <a:p>
            <a:r>
              <a:rPr lang="en-US" altLang="zh-CN" sz="1200" b="0" i="0" u="none" strike="noStrike" kern="1200" baseline="0" dirty="0" smtClean="0">
                <a:solidFill>
                  <a:schemeClr val="tx1"/>
                </a:solidFill>
                <a:latin typeface="Times New Roman" pitchFamily="18" charset="0"/>
                <a:ea typeface="+mn-ea"/>
                <a:cs typeface="+mn-cs"/>
              </a:rPr>
              <a:t>    The most important of these delays are the nodal processing delay, queuing delay, transmission delay, and propagation delay; together, these delays </a:t>
            </a:r>
            <a:r>
              <a:rPr lang="en-US" altLang="zh-CN" sz="1200" b="1" i="0" u="none" strike="noStrike" kern="1200" baseline="0" dirty="0" smtClean="0">
                <a:solidFill>
                  <a:schemeClr val="tx1"/>
                </a:solidFill>
                <a:latin typeface="Times New Roman" pitchFamily="18" charset="0"/>
                <a:ea typeface="+mn-ea"/>
                <a:cs typeface="+mn-cs"/>
              </a:rPr>
              <a:t>accumulate</a:t>
            </a:r>
            <a:r>
              <a:rPr lang="en-US" altLang="zh-CN" sz="1200" b="0" i="0" u="none" strike="noStrike" kern="1200" baseline="0" dirty="0" smtClean="0">
                <a:solidFill>
                  <a:schemeClr val="tx1"/>
                </a:solidFill>
                <a:latin typeface="Times New Roman" pitchFamily="18" charset="0"/>
                <a:ea typeface="+mn-ea"/>
                <a:cs typeface="+mn-cs"/>
              </a:rPr>
              <a:t> to give a total nodal delay. </a:t>
            </a:r>
          </a:p>
          <a:p>
            <a:r>
              <a:rPr lang="en-US" altLang="zh-CN" sz="1200" b="0" i="0" u="none" strike="noStrike" kern="1200" baseline="0" dirty="0" smtClean="0">
                <a:solidFill>
                  <a:schemeClr val="tx1"/>
                </a:solidFill>
                <a:latin typeface="Times New Roman" pitchFamily="18" charset="0"/>
                <a:ea typeface="+mn-ea"/>
                <a:cs typeface="+mn-cs"/>
              </a:rPr>
              <a:t>    The performance of many Internet applications — such as search, Web browsing, email, maps, instant messaging, and voice-over-IP — are greatly affected by network delays. </a:t>
            </a:r>
          </a:p>
          <a:p>
            <a:r>
              <a:rPr lang="en-US" altLang="zh-CN" sz="1200" b="0" i="0" u="none" strike="noStrike" kern="1200" baseline="0" dirty="0" smtClean="0">
                <a:solidFill>
                  <a:schemeClr val="tx1"/>
                </a:solidFill>
                <a:latin typeface="Times New Roman" pitchFamily="18" charset="0"/>
                <a:ea typeface="+mn-ea"/>
                <a:cs typeface="+mn-cs"/>
              </a:rPr>
              <a:t>    In order to </a:t>
            </a:r>
            <a:r>
              <a:rPr lang="en-US" altLang="zh-CN" sz="1200" b="0" i="0" u="sng" strike="noStrike" kern="1200" baseline="0" dirty="0" smtClean="0">
                <a:solidFill>
                  <a:schemeClr val="tx1"/>
                </a:solidFill>
                <a:latin typeface="Times New Roman" pitchFamily="18" charset="0"/>
                <a:ea typeface="+mn-ea"/>
                <a:cs typeface="+mn-cs"/>
              </a:rPr>
              <a:t>acquire a deep understanding of</a:t>
            </a:r>
            <a:r>
              <a:rPr lang="en-US" altLang="zh-CN" sz="1200" b="0" i="0" u="none" strike="noStrike" kern="1200" baseline="0" dirty="0" smtClean="0">
                <a:solidFill>
                  <a:schemeClr val="tx1"/>
                </a:solidFill>
                <a:latin typeface="Times New Roman" pitchFamily="18" charset="0"/>
                <a:ea typeface="+mn-ea"/>
                <a:cs typeface="+mn-cs"/>
              </a:rPr>
              <a:t> packet switching and computer networks, we must understand the nature and importance of these delays.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   Types of Delay</a:t>
            </a:r>
            <a:endParaRPr lang="en-US" altLang="zh-CN" dirty="0" smtClean="0"/>
          </a:p>
          <a:p>
            <a:r>
              <a:rPr lang="en-US" altLang="zh-CN" dirty="0" smtClean="0"/>
              <a:t>   Let’s </a:t>
            </a:r>
            <a:r>
              <a:rPr lang="en-US" altLang="zh-CN" b="1" dirty="0" smtClean="0"/>
              <a:t>explore</a:t>
            </a:r>
            <a:r>
              <a:rPr lang="en-US" altLang="zh-CN" dirty="0" smtClean="0"/>
              <a:t> these delays in the context of Figure 1.16. </a:t>
            </a:r>
          </a:p>
          <a:p>
            <a:r>
              <a:rPr lang="en-US" altLang="zh-CN" dirty="0" smtClean="0"/>
              <a:t>   As part of its end-to-end route between source and destination, a packet is sent </a:t>
            </a:r>
            <a:r>
              <a:rPr lang="en-US" altLang="zh-CN" i="0" u="sng" dirty="0" smtClean="0"/>
              <a:t>from</a:t>
            </a:r>
            <a:r>
              <a:rPr lang="en-US" altLang="zh-CN" dirty="0" smtClean="0"/>
              <a:t> the upstream node through router A </a:t>
            </a:r>
            <a:r>
              <a:rPr lang="en-US" altLang="zh-CN" u="sng" dirty="0" smtClean="0"/>
              <a:t>to</a:t>
            </a:r>
            <a:r>
              <a:rPr lang="en-US" altLang="zh-CN" dirty="0" smtClean="0"/>
              <a:t> router B. </a:t>
            </a:r>
          </a:p>
          <a:p>
            <a:r>
              <a:rPr lang="en-US" altLang="zh-CN" dirty="0" smtClean="0"/>
              <a:t>   Our goal is to </a:t>
            </a:r>
            <a:r>
              <a:rPr lang="en-US" altLang="zh-CN" b="0" dirty="0" smtClean="0"/>
              <a:t>characterize</a:t>
            </a:r>
            <a:r>
              <a:rPr lang="en-US" altLang="zh-CN" dirty="0" smtClean="0"/>
              <a:t> the nodal delay at router A. </a:t>
            </a:r>
          </a:p>
          <a:p>
            <a:r>
              <a:rPr lang="en-US" altLang="zh-CN" dirty="0" smtClean="0"/>
              <a:t>   Note that router A has an outbound link leading to router B. </a:t>
            </a:r>
          </a:p>
          <a:p>
            <a:r>
              <a:rPr lang="en-US" altLang="zh-CN" dirty="0" smtClean="0"/>
              <a:t>   This link is preceded by a queue (also known as a buffer). </a:t>
            </a:r>
          </a:p>
          <a:p>
            <a:r>
              <a:rPr lang="en-US" altLang="zh-CN" dirty="0" smtClean="0"/>
              <a:t>   When the packet arrives at router A from the upstream node, router A </a:t>
            </a:r>
            <a:r>
              <a:rPr lang="en-US" altLang="zh-CN" b="1" dirty="0" smtClean="0"/>
              <a:t>examines</a:t>
            </a:r>
            <a:r>
              <a:rPr lang="en-US" altLang="zh-CN" dirty="0" smtClean="0"/>
              <a:t> the packet’s header to determine the</a:t>
            </a:r>
            <a:r>
              <a:rPr lang="en-US" altLang="zh-CN" baseline="0" dirty="0" smtClean="0"/>
              <a:t> </a:t>
            </a:r>
            <a:r>
              <a:rPr lang="en-US" altLang="zh-CN" dirty="0" smtClean="0"/>
              <a:t>appropriate outbound link for the packet </a:t>
            </a:r>
            <a:r>
              <a:rPr lang="en-US" altLang="zh-CN" b="1" dirty="0" smtClean="0"/>
              <a:t>and then</a:t>
            </a:r>
            <a:r>
              <a:rPr lang="en-US" altLang="zh-CN" dirty="0" smtClean="0"/>
              <a:t> directs the packet to this link.</a:t>
            </a:r>
          </a:p>
          <a:p>
            <a:r>
              <a:rPr lang="en-US" altLang="zh-CN" dirty="0" smtClean="0"/>
              <a:t>   In this example, the outbound link for the packet is the one that leads to router B. </a:t>
            </a:r>
          </a:p>
          <a:p>
            <a:r>
              <a:rPr lang="en-US" altLang="zh-CN" dirty="0" smtClean="0"/>
              <a:t>   A packet can be transmitted on a link </a:t>
            </a:r>
            <a:r>
              <a:rPr lang="en-US" altLang="zh-CN" b="1" dirty="0" smtClean="0"/>
              <a:t>only if</a:t>
            </a:r>
            <a:r>
              <a:rPr lang="en-US" altLang="zh-CN" dirty="0" smtClean="0"/>
              <a:t> there is no other packet currently being transmitted on the link </a:t>
            </a:r>
            <a:r>
              <a:rPr lang="en-US" altLang="zh-CN" b="1" dirty="0" smtClean="0"/>
              <a:t>and if</a:t>
            </a:r>
            <a:r>
              <a:rPr lang="en-US" altLang="zh-CN" dirty="0" smtClean="0"/>
              <a:t> there are no other packets preceding it in the queue;</a:t>
            </a:r>
            <a:r>
              <a:rPr lang="en-US" altLang="zh-CN" baseline="0" dirty="0" smtClean="0"/>
              <a:t> i</a:t>
            </a:r>
            <a:r>
              <a:rPr lang="en-US" altLang="zh-CN" dirty="0" smtClean="0"/>
              <a:t>f the link is currently busy or if there are other packets already </a:t>
            </a:r>
            <a:r>
              <a:rPr lang="en-US" altLang="zh-CN" b="1" dirty="0" smtClean="0"/>
              <a:t>queued</a:t>
            </a:r>
            <a:r>
              <a:rPr lang="en-US" altLang="zh-CN" dirty="0" smtClean="0"/>
              <a:t> for the link, the newly arriving packet will then join the queue.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    Processing Delay</a:t>
            </a:r>
            <a:endParaRPr lang="en-US" altLang="zh-CN" dirty="0" smtClean="0"/>
          </a:p>
          <a:p>
            <a:r>
              <a:rPr lang="en-US" altLang="zh-CN" sz="1200" b="0" i="0" u="none" strike="noStrike" kern="1200" baseline="0" dirty="0" smtClean="0">
                <a:solidFill>
                  <a:schemeClr val="tx1"/>
                </a:solidFill>
                <a:latin typeface="Times New Roman" pitchFamily="18" charset="0"/>
                <a:ea typeface="+mn-ea"/>
                <a:cs typeface="+mn-cs"/>
              </a:rPr>
              <a:t>    The time required to examine the packet’s header and determine where to direct the packet is part of the processing delay.  </a:t>
            </a:r>
          </a:p>
          <a:p>
            <a:r>
              <a:rPr lang="en-US" altLang="zh-CN" sz="1200" b="0" i="0" u="none" strike="noStrike" kern="1200" baseline="0" dirty="0" smtClean="0">
                <a:solidFill>
                  <a:schemeClr val="tx1"/>
                </a:solidFill>
                <a:latin typeface="Times New Roman" pitchFamily="18" charset="0"/>
                <a:ea typeface="+mn-ea"/>
                <a:cs typeface="+mn-cs"/>
              </a:rPr>
              <a:t>    The processing delay can also include other factors, such as the time needed to check for bit-level errors in the packet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occurred in transmitting the packet’s bits from the upstream node to router A. </a:t>
            </a:r>
          </a:p>
          <a:p>
            <a:r>
              <a:rPr lang="en-US" altLang="zh-CN" sz="1200" b="0" i="0" u="none" strike="noStrike" kern="1200" baseline="0" dirty="0" smtClean="0">
                <a:solidFill>
                  <a:schemeClr val="tx1"/>
                </a:solidFill>
                <a:latin typeface="Times New Roman" pitchFamily="18" charset="0"/>
                <a:ea typeface="+mn-ea"/>
                <a:cs typeface="+mn-cs"/>
              </a:rPr>
              <a:t>    Processing delays in high-speed routers are typically on the order of microseconds or less. </a:t>
            </a:r>
          </a:p>
          <a:p>
            <a:r>
              <a:rPr lang="en-US" altLang="zh-CN" sz="1200" b="0" i="0" u="none" strike="noStrike" kern="1200" baseline="0" dirty="0" smtClean="0">
                <a:solidFill>
                  <a:schemeClr val="tx1"/>
                </a:solidFill>
                <a:latin typeface="Times New Roman" pitchFamily="18" charset="0"/>
                <a:ea typeface="+mn-ea"/>
                <a:cs typeface="+mn-cs"/>
              </a:rPr>
              <a:t>    After this nodal processing, the router directs the packet to the queue </a:t>
            </a:r>
            <a:r>
              <a:rPr lang="en-US" altLang="zh-CN" sz="1200" b="0" i="0" u="sng" strike="noStrike" kern="1200" baseline="0" dirty="0" smtClean="0">
                <a:solidFill>
                  <a:schemeClr val="tx1"/>
                </a:solidFill>
                <a:latin typeface="Times New Roman" pitchFamily="18" charset="0"/>
                <a:ea typeface="+mn-ea"/>
                <a:cs typeface="+mn-cs"/>
              </a:rPr>
              <a:t>that precedes the link to router B</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(In Chapter 4 we’ll study the details of how a router operates.)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    Queuing Delay</a:t>
            </a:r>
          </a:p>
          <a:p>
            <a:r>
              <a:rPr lang="en-US" altLang="zh-CN" sz="1200" b="0" i="0" u="none" strike="noStrike" kern="1200" baseline="0" dirty="0" smtClean="0">
                <a:solidFill>
                  <a:schemeClr val="tx1"/>
                </a:solidFill>
                <a:latin typeface="Times New Roman" pitchFamily="18" charset="0"/>
                <a:ea typeface="+mn-ea"/>
                <a:cs typeface="+mn-cs"/>
              </a:rPr>
              <a:t>    At the queue, the packet experiences a queuing delay as it waits to be transmitted onto the link. </a:t>
            </a:r>
          </a:p>
          <a:p>
            <a:r>
              <a:rPr lang="en-US" altLang="zh-CN" sz="1200" b="0" i="0" u="none" strike="noStrike" kern="1200" baseline="0" dirty="0" smtClean="0">
                <a:solidFill>
                  <a:schemeClr val="tx1"/>
                </a:solidFill>
                <a:latin typeface="Times New Roman" pitchFamily="18" charset="0"/>
                <a:ea typeface="+mn-ea"/>
                <a:cs typeface="+mn-cs"/>
              </a:rPr>
              <a:t>    The length of the queuing delay of a specific packet will depend on the number of earlier-arriving packets that are queued and waiting for transmission onto the link. </a:t>
            </a:r>
          </a:p>
          <a:p>
            <a:r>
              <a:rPr lang="en-US" altLang="zh-CN" sz="1200" b="0" i="0" u="none" strike="noStrike" kern="1200" baseline="0" dirty="0" smtClean="0">
                <a:solidFill>
                  <a:schemeClr val="tx1"/>
                </a:solidFill>
                <a:latin typeface="Times New Roman" pitchFamily="18" charset="0"/>
                <a:ea typeface="+mn-ea"/>
                <a:cs typeface="+mn-cs"/>
              </a:rPr>
              <a:t>    If the queue is empty and no other packet is currently being transmitted, then our packet’s queuing delay will be zero. </a:t>
            </a:r>
          </a:p>
          <a:p>
            <a:r>
              <a:rPr lang="en-US" altLang="zh-CN" sz="1200" b="0" i="0" u="none" strike="noStrike" kern="1200" baseline="0" dirty="0" smtClean="0">
                <a:solidFill>
                  <a:schemeClr val="tx1"/>
                </a:solidFill>
                <a:latin typeface="Times New Roman" pitchFamily="18" charset="0"/>
                <a:ea typeface="+mn-ea"/>
                <a:cs typeface="+mn-cs"/>
              </a:rPr>
              <a:t>    On the other hand, if the traffic is heavy and many other packets are also waiting to be transmitted, the queuing delay will be long. </a:t>
            </a:r>
          </a:p>
          <a:p>
            <a:r>
              <a:rPr lang="en-US" altLang="zh-CN" sz="1200" b="0" i="0" u="none" strike="noStrike" kern="1200" baseline="0" dirty="0" smtClean="0">
                <a:solidFill>
                  <a:schemeClr val="tx1"/>
                </a:solidFill>
                <a:latin typeface="Times New Roman" pitchFamily="18" charset="0"/>
                <a:ea typeface="+mn-ea"/>
                <a:cs typeface="+mn-cs"/>
              </a:rPr>
              <a:t>   We will see shortly that the number of packets </a:t>
            </a:r>
            <a:r>
              <a:rPr lang="en-US" altLang="zh-CN" sz="1200" b="1" i="0" u="sng" strike="noStrike" kern="1200" baseline="0" dirty="0" smtClean="0">
                <a:solidFill>
                  <a:schemeClr val="tx1"/>
                </a:solidFill>
                <a:latin typeface="Times New Roman" pitchFamily="18" charset="0"/>
                <a:ea typeface="+mn-ea"/>
                <a:cs typeface="+mn-cs"/>
              </a:rPr>
              <a:t>that</a:t>
            </a:r>
            <a:r>
              <a:rPr lang="en-US" altLang="zh-CN" sz="1200" b="0" i="0" u="sng" strike="noStrike" kern="1200" baseline="0" dirty="0" smtClean="0">
                <a:solidFill>
                  <a:schemeClr val="tx1"/>
                </a:solidFill>
                <a:latin typeface="Times New Roman" pitchFamily="18" charset="0"/>
                <a:ea typeface="+mn-ea"/>
                <a:cs typeface="+mn-cs"/>
              </a:rPr>
              <a:t> an arriving packet might expect to find</a:t>
            </a:r>
            <a:r>
              <a:rPr lang="en-US" altLang="zh-CN" sz="1200" b="0" i="0" u="none" strike="noStrike" kern="1200" baseline="0" dirty="0" smtClean="0">
                <a:solidFill>
                  <a:schemeClr val="tx1"/>
                </a:solidFill>
                <a:latin typeface="Times New Roman" pitchFamily="18" charset="0"/>
                <a:ea typeface="+mn-ea"/>
                <a:cs typeface="+mn-cs"/>
              </a:rPr>
              <a:t> [</a:t>
            </a:r>
            <a:r>
              <a:rPr lang="zh-CN" altLang="en-US" sz="1200" b="0" i="0" u="none" strike="noStrike" kern="1200" baseline="0" dirty="0" smtClean="0">
                <a:solidFill>
                  <a:schemeClr val="tx1"/>
                </a:solidFill>
                <a:latin typeface="Times New Roman" pitchFamily="18" charset="0"/>
                <a:ea typeface="+mn-ea"/>
                <a:cs typeface="+mn-cs"/>
              </a:rPr>
              <a:t>指已经排队的分组个数</a:t>
            </a:r>
            <a:r>
              <a:rPr lang="en-US" altLang="zh-CN" sz="1200" b="0" i="0" u="none" strike="noStrike" kern="1200" baseline="0" dirty="0" smtClean="0">
                <a:solidFill>
                  <a:schemeClr val="tx1"/>
                </a:solidFill>
                <a:latin typeface="Times New Roman" pitchFamily="18" charset="0"/>
                <a:ea typeface="+mn-ea"/>
                <a:cs typeface="+mn-cs"/>
              </a:rPr>
              <a:t>] is a function of </a:t>
            </a:r>
            <a:r>
              <a:rPr lang="en-US" altLang="zh-CN" sz="1200" b="1" i="0" u="none" strike="noStrike" kern="1200" baseline="0" dirty="0" smtClean="0">
                <a:solidFill>
                  <a:schemeClr val="tx1"/>
                </a:solidFill>
                <a:latin typeface="Times New Roman" pitchFamily="18" charset="0"/>
                <a:ea typeface="+mn-ea"/>
                <a:cs typeface="+mn-cs"/>
              </a:rPr>
              <a:t>the</a:t>
            </a:r>
            <a:r>
              <a:rPr lang="en-US" altLang="zh-CN" sz="1200" b="0" i="0" u="none" strike="noStrike" kern="1200" baseline="0" dirty="0" smtClean="0">
                <a:solidFill>
                  <a:schemeClr val="tx1"/>
                </a:solidFill>
                <a:latin typeface="Times New Roman" pitchFamily="18" charset="0"/>
                <a:ea typeface="+mn-ea"/>
                <a:cs typeface="+mn-cs"/>
              </a:rPr>
              <a:t> intensity and nature of the traffic arriving at the queue. </a:t>
            </a:r>
          </a:p>
          <a:p>
            <a:r>
              <a:rPr lang="en-US" altLang="zh-CN" sz="1200" b="0" i="0" u="none" strike="noStrike" kern="1200" baseline="0" dirty="0" smtClean="0">
                <a:solidFill>
                  <a:schemeClr val="tx1"/>
                </a:solidFill>
                <a:latin typeface="Times New Roman" pitchFamily="18" charset="0"/>
                <a:ea typeface="+mn-ea"/>
                <a:cs typeface="+mn-cs"/>
              </a:rPr>
              <a:t>    Queuing delays can be on the order of microseconds to milliseconds in practice.</a:t>
            </a:r>
            <a:endParaRPr lang="zh-CN" altLang="en-US" b="0" dirty="0" smtClean="0"/>
          </a:p>
          <a:p>
            <a:endParaRPr lang="en-US" altLang="zh-CN" sz="1200" b="0" i="0" u="none" strike="noStrike" kern="1200" baseline="0" dirty="0" smtClean="0">
              <a:solidFill>
                <a:schemeClr val="tx1"/>
              </a:solidFill>
              <a:latin typeface="Times New Roman" pitchFamily="18" charset="0"/>
              <a:ea typeface="+mn-ea"/>
              <a:cs typeface="+mn-cs"/>
            </a:endParaRPr>
          </a:p>
          <a:p>
            <a:endParaRPr lang="en-US" altLang="zh-CN" sz="1200" b="0" i="0" u="none" strike="noStrike" kern="1200" baseline="0" dirty="0" smtClean="0">
              <a:solidFill>
                <a:schemeClr val="tx1"/>
              </a:solidFill>
              <a:latin typeface="Times New Roman" pitchFamily="18" charset="0"/>
              <a:ea typeface="+mn-ea"/>
              <a:cs typeface="+mn-cs"/>
            </a:endParaRP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   </a:t>
            </a:r>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120</a:t>
            </a:fld>
            <a:endParaRPr lang="en-US" altLang="zh-CN"/>
          </a:p>
        </p:txBody>
      </p:sp>
    </p:spTree>
    <p:extLst>
      <p:ext uri="{BB962C8B-B14F-4D97-AF65-F5344CB8AC3E}">
        <p14:creationId xmlns:p14="http://schemas.microsoft.com/office/powerpoint/2010/main" val="8724999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baseline="0" dirty="0" smtClean="0">
                <a:solidFill>
                  <a:schemeClr val="tx1"/>
                </a:solidFill>
                <a:latin typeface="Times New Roman" pitchFamily="18" charset="0"/>
                <a:ea typeface="+mn-ea"/>
                <a:cs typeface="+mn-cs"/>
              </a:rPr>
              <a:t>    Transmission Delay</a:t>
            </a:r>
          </a:p>
          <a:p>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Assuming that packets are transmitted in a first-come-first-served manner, as is common in packet-switched networks, our packet can be transmitted only after all the packets </a:t>
            </a:r>
            <a:r>
              <a:rPr lang="en-US" altLang="zh-CN" sz="1200" b="0" i="0" u="sng" strike="noStrike" kern="1200" baseline="0" dirty="0" smtClean="0">
                <a:solidFill>
                  <a:schemeClr val="tx1"/>
                </a:solidFill>
                <a:latin typeface="Times New Roman" pitchFamily="18" charset="0"/>
                <a:ea typeface="+mn-ea"/>
                <a:cs typeface="+mn-cs"/>
              </a:rPr>
              <a:t>that have arrived before it</a:t>
            </a:r>
            <a:r>
              <a:rPr lang="en-US" altLang="zh-CN" sz="1200" b="0" i="0" u="none" strike="noStrike" kern="1200" baseline="0" dirty="0" smtClean="0">
                <a:solidFill>
                  <a:schemeClr val="tx1"/>
                </a:solidFill>
                <a:latin typeface="Times New Roman" pitchFamily="18" charset="0"/>
                <a:ea typeface="+mn-ea"/>
                <a:cs typeface="+mn-cs"/>
              </a:rPr>
              <a:t> have been transmitted. </a:t>
            </a:r>
          </a:p>
          <a:p>
            <a:r>
              <a:rPr lang="en-US" altLang="zh-CN" sz="1200" b="0" i="0" u="none" strike="noStrike" kern="1200" baseline="0" dirty="0" smtClean="0">
                <a:solidFill>
                  <a:schemeClr val="tx1"/>
                </a:solidFill>
                <a:latin typeface="Times New Roman" pitchFamily="18" charset="0"/>
                <a:ea typeface="+mn-ea"/>
                <a:cs typeface="+mn-cs"/>
              </a:rPr>
              <a:t>    Denote the length of the packet by L bits, and denote the transmission rate of the link from router A to router B by R bits/sec. </a:t>
            </a:r>
          </a:p>
          <a:p>
            <a:r>
              <a:rPr lang="en-US" altLang="zh-CN" sz="1200" b="0" i="0" u="none" strike="noStrike" kern="1200" baseline="0" dirty="0" smtClean="0">
                <a:solidFill>
                  <a:schemeClr val="tx1"/>
                </a:solidFill>
                <a:latin typeface="Times New Roman" pitchFamily="18" charset="0"/>
                <a:ea typeface="+mn-ea"/>
                <a:cs typeface="+mn-cs"/>
              </a:rPr>
              <a:t>    For example, for a 10 Mbps Ethernet link, the rate is R = 10 Mbps; for a 100 Mbps Ethernet link, the rate is R = 100 Mbps. </a:t>
            </a:r>
          </a:p>
          <a:p>
            <a:r>
              <a:rPr lang="en-US" altLang="zh-CN" sz="1200" b="0" i="0" u="none" strike="noStrike" kern="1200" baseline="0" dirty="0" smtClean="0">
                <a:solidFill>
                  <a:schemeClr val="tx1"/>
                </a:solidFill>
                <a:latin typeface="Times New Roman" pitchFamily="18" charset="0"/>
                <a:ea typeface="+mn-ea"/>
                <a:cs typeface="+mn-cs"/>
              </a:rPr>
              <a:t>    The transmission delay is L/R. </a:t>
            </a:r>
          </a:p>
          <a:p>
            <a:r>
              <a:rPr lang="en-US" altLang="zh-CN" sz="1200" b="0" i="0" u="none" strike="noStrike" kern="1200" baseline="0" dirty="0" smtClean="0">
                <a:solidFill>
                  <a:schemeClr val="tx1"/>
                </a:solidFill>
                <a:latin typeface="Times New Roman" pitchFamily="18" charset="0"/>
                <a:ea typeface="+mn-ea"/>
                <a:cs typeface="+mn-cs"/>
              </a:rPr>
              <a:t>    This is the amount of time required to push (that is, transmit) all of the packet’s bits into the link. </a:t>
            </a:r>
          </a:p>
          <a:p>
            <a:r>
              <a:rPr lang="en-US" altLang="zh-CN" sz="1200" b="0" i="0" u="none" strike="noStrike" kern="1200" baseline="0" dirty="0" smtClean="0">
                <a:solidFill>
                  <a:schemeClr val="tx1"/>
                </a:solidFill>
                <a:latin typeface="Times New Roman" pitchFamily="18" charset="0"/>
                <a:ea typeface="+mn-ea"/>
                <a:cs typeface="+mn-cs"/>
              </a:rPr>
              <a:t>    Transmission delays are typically on the order of microseconds to milliseconds in practice.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Propagation Delay</a:t>
            </a:r>
          </a:p>
          <a:p>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Once a bit is pushed into the link, it needs to propagate to router B. </a:t>
            </a:r>
          </a:p>
          <a:p>
            <a:r>
              <a:rPr lang="en-US" altLang="zh-CN" sz="1200" b="0" i="0" u="none" strike="noStrike" kern="1200" baseline="0" dirty="0" smtClean="0">
                <a:solidFill>
                  <a:schemeClr val="tx1"/>
                </a:solidFill>
                <a:latin typeface="Times New Roman" pitchFamily="18" charset="0"/>
                <a:ea typeface="+mn-ea"/>
                <a:cs typeface="+mn-cs"/>
              </a:rPr>
              <a:t>    The time required to propagate </a:t>
            </a:r>
            <a:r>
              <a:rPr lang="en-US" altLang="zh-CN" sz="1200" b="1" i="0" u="none" strike="noStrike" kern="1200" baseline="0" dirty="0" smtClean="0">
                <a:solidFill>
                  <a:schemeClr val="tx1"/>
                </a:solidFill>
                <a:latin typeface="Times New Roman" pitchFamily="18" charset="0"/>
                <a:ea typeface="+mn-ea"/>
                <a:cs typeface="+mn-cs"/>
              </a:rPr>
              <a:t>from</a:t>
            </a:r>
            <a:r>
              <a:rPr lang="en-US" altLang="zh-CN" sz="1200" b="0" i="0" u="none" strike="noStrike" kern="1200" baseline="0" dirty="0" smtClean="0">
                <a:solidFill>
                  <a:schemeClr val="tx1"/>
                </a:solidFill>
                <a:latin typeface="Times New Roman" pitchFamily="18" charset="0"/>
                <a:ea typeface="+mn-ea"/>
                <a:cs typeface="+mn-cs"/>
              </a:rPr>
              <a:t> the beginning of the link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router B is the propagation delay. </a:t>
            </a:r>
          </a:p>
          <a:p>
            <a:r>
              <a:rPr lang="en-US" altLang="zh-CN" sz="1200" b="0" i="0" u="none" strike="noStrike" kern="1200" baseline="0" dirty="0" smtClean="0">
                <a:solidFill>
                  <a:schemeClr val="tx1"/>
                </a:solidFill>
                <a:latin typeface="Times New Roman" pitchFamily="18" charset="0"/>
                <a:ea typeface="+mn-ea"/>
                <a:cs typeface="+mn-cs"/>
              </a:rPr>
              <a:t>    The bit propagates at the propagation speed of the link. </a:t>
            </a:r>
          </a:p>
          <a:p>
            <a:r>
              <a:rPr lang="en-US" altLang="zh-CN" sz="1200" b="0" i="0" u="none" strike="noStrike" kern="1200" baseline="0" dirty="0" smtClean="0">
                <a:solidFill>
                  <a:schemeClr val="tx1"/>
                </a:solidFill>
                <a:latin typeface="Times New Roman" pitchFamily="18" charset="0"/>
                <a:ea typeface="+mn-ea"/>
                <a:cs typeface="+mn-cs"/>
              </a:rPr>
              <a:t>    The propagation speed depends on the physical medium of the link (that is, fiber optics, twisted-pair copper wire, and so on) and is in the range of  2</a:t>
            </a:r>
            <a:r>
              <a:rPr lang="en-US" altLang="zh-CN" sz="1200" b="0" i="0" u="none" strike="noStrike" kern="1200" baseline="30000" dirty="0" smtClean="0">
                <a:solidFill>
                  <a:schemeClr val="tx1"/>
                </a:solidFill>
                <a:latin typeface="Times New Roman" pitchFamily="18" charset="0"/>
                <a:ea typeface="+mn-ea"/>
                <a:cs typeface="+mn-cs"/>
              </a:rPr>
              <a:t>.</a:t>
            </a:r>
            <a:r>
              <a:rPr lang="en-US" altLang="zh-CN" sz="1200" b="0" i="0" u="none" strike="noStrike" kern="1200" baseline="0" dirty="0" smtClean="0">
                <a:solidFill>
                  <a:schemeClr val="tx1"/>
                </a:solidFill>
                <a:latin typeface="Times New Roman" pitchFamily="18" charset="0"/>
                <a:ea typeface="+mn-ea"/>
                <a:cs typeface="+mn-cs"/>
              </a:rPr>
              <a:t>10</a:t>
            </a:r>
            <a:r>
              <a:rPr lang="en-US" altLang="zh-CN" sz="1200" b="0" i="0" u="none" strike="noStrike" kern="1200" baseline="30000" dirty="0" smtClean="0">
                <a:solidFill>
                  <a:schemeClr val="tx1"/>
                </a:solidFill>
                <a:latin typeface="Times New Roman" pitchFamily="18" charset="0"/>
                <a:ea typeface="+mn-ea"/>
                <a:cs typeface="+mn-cs"/>
              </a:rPr>
              <a:t>8</a:t>
            </a:r>
            <a:r>
              <a:rPr lang="en-US" altLang="zh-CN" sz="1200" b="0" i="0" u="none" strike="noStrike" kern="1200" baseline="0" dirty="0" smtClean="0">
                <a:solidFill>
                  <a:schemeClr val="tx1"/>
                </a:solidFill>
                <a:latin typeface="Times New Roman" pitchFamily="18" charset="0"/>
                <a:ea typeface="+mn-ea"/>
                <a:cs typeface="+mn-cs"/>
              </a:rPr>
              <a:t> meters/sec to 3</a:t>
            </a:r>
            <a:r>
              <a:rPr lang="en-US" altLang="zh-CN" sz="1200" b="0" i="0" u="none" strike="noStrike" kern="1200" baseline="30000" dirty="0" smtClean="0">
                <a:solidFill>
                  <a:schemeClr val="tx1"/>
                </a:solidFill>
                <a:latin typeface="Times New Roman" pitchFamily="18" charset="0"/>
                <a:ea typeface="+mn-ea"/>
                <a:cs typeface="+mn-cs"/>
              </a:rPr>
              <a:t>.</a:t>
            </a:r>
            <a:r>
              <a:rPr lang="en-US" altLang="zh-CN" sz="1200" b="0" i="0" u="none" strike="noStrike" kern="1200" baseline="0" dirty="0" smtClean="0">
                <a:solidFill>
                  <a:schemeClr val="tx1"/>
                </a:solidFill>
                <a:latin typeface="Times New Roman" pitchFamily="18" charset="0"/>
                <a:ea typeface="+mn-ea"/>
                <a:cs typeface="+mn-cs"/>
              </a:rPr>
              <a:t>10</a:t>
            </a:r>
            <a:r>
              <a:rPr lang="en-US" altLang="zh-CN" sz="1200" b="0" i="0" u="none" strike="noStrike" kern="1200" baseline="30000" dirty="0" smtClean="0">
                <a:solidFill>
                  <a:schemeClr val="tx1"/>
                </a:solidFill>
                <a:latin typeface="Times New Roman" pitchFamily="18" charset="0"/>
                <a:ea typeface="+mn-ea"/>
                <a:cs typeface="+mn-cs"/>
              </a:rPr>
              <a:t>8</a:t>
            </a:r>
            <a:r>
              <a:rPr lang="en-US" altLang="zh-CN" sz="1200" b="0" i="0" u="none" strike="noStrike" kern="1200" baseline="0" dirty="0" smtClean="0">
                <a:solidFill>
                  <a:schemeClr val="tx1"/>
                </a:solidFill>
                <a:latin typeface="Times New Roman" pitchFamily="18" charset="0"/>
                <a:ea typeface="+mn-ea"/>
                <a:cs typeface="+mn-cs"/>
              </a:rPr>
              <a:t> meters/sec </a:t>
            </a:r>
            <a:r>
              <a:rPr lang="en-US" altLang="zh-CN" sz="1200" b="0" i="0" u="sng" strike="noStrike" kern="1200" baseline="0" dirty="0" smtClean="0">
                <a:solidFill>
                  <a:schemeClr val="tx1"/>
                </a:solidFill>
                <a:latin typeface="Times New Roman" pitchFamily="18" charset="0"/>
                <a:ea typeface="+mn-ea"/>
                <a:cs typeface="+mn-cs"/>
              </a:rPr>
              <a:t>which is equal to, or a little less than</a:t>
            </a:r>
            <a:r>
              <a:rPr lang="en-US" altLang="zh-CN" sz="1200" b="0" i="0" u="none" strike="noStrike" kern="1200" baseline="0" dirty="0" smtClean="0">
                <a:solidFill>
                  <a:schemeClr val="tx1"/>
                </a:solidFill>
                <a:latin typeface="Times New Roman" pitchFamily="18" charset="0"/>
                <a:ea typeface="+mn-ea"/>
                <a:cs typeface="+mn-cs"/>
              </a:rPr>
              <a:t>, the speed of light. </a:t>
            </a:r>
          </a:p>
          <a:p>
            <a:r>
              <a:rPr lang="en-US" altLang="zh-CN" sz="1200" b="0" i="0" u="none" strike="noStrike" kern="1200" baseline="0" dirty="0" smtClean="0">
                <a:solidFill>
                  <a:schemeClr val="tx1"/>
                </a:solidFill>
                <a:latin typeface="Times New Roman" pitchFamily="18" charset="0"/>
                <a:ea typeface="+mn-ea"/>
                <a:cs typeface="+mn-cs"/>
              </a:rPr>
              <a:t>    The propagation delay is the distance between two routers divided by the propagation speed. </a:t>
            </a:r>
          </a:p>
          <a:p>
            <a:r>
              <a:rPr lang="en-US" altLang="zh-CN" sz="1200" b="0" i="0" u="none" strike="noStrike" kern="1200" baseline="0" dirty="0" smtClean="0">
                <a:solidFill>
                  <a:schemeClr val="tx1"/>
                </a:solidFill>
                <a:latin typeface="Times New Roman" pitchFamily="18" charset="0"/>
                <a:ea typeface="+mn-ea"/>
                <a:cs typeface="+mn-cs"/>
              </a:rPr>
              <a:t>    That is, the propagation delay is d/s, where d is the distance between router A and router B and s is the propagation speed of the link. </a:t>
            </a:r>
          </a:p>
          <a:p>
            <a:r>
              <a:rPr lang="en-US" altLang="zh-CN" sz="1200" b="0" i="0" u="none" strike="noStrike" kern="1200" baseline="0" dirty="0" smtClean="0">
                <a:solidFill>
                  <a:schemeClr val="tx1"/>
                </a:solidFill>
                <a:latin typeface="Times New Roman" pitchFamily="18" charset="0"/>
                <a:ea typeface="+mn-ea"/>
                <a:cs typeface="+mn-cs"/>
              </a:rPr>
              <a:t>    Once the last bit of the packet propagates to node B, it and all the preceding bits of the packet are stored in router B. </a:t>
            </a:r>
          </a:p>
          <a:p>
            <a:r>
              <a:rPr lang="en-US" altLang="zh-CN" sz="1200" b="0" i="0" u="none" strike="noStrike" kern="1200" baseline="0" dirty="0" smtClean="0">
                <a:solidFill>
                  <a:schemeClr val="tx1"/>
                </a:solidFill>
                <a:latin typeface="Times New Roman" pitchFamily="18" charset="0"/>
                <a:ea typeface="+mn-ea"/>
                <a:cs typeface="+mn-cs"/>
              </a:rPr>
              <a:t>    The whole process then continues with router B now performing the forwarding. </a:t>
            </a:r>
          </a:p>
          <a:p>
            <a:r>
              <a:rPr lang="en-US" altLang="zh-CN" sz="1200" b="0" i="0" u="none" strike="noStrike" kern="1200" baseline="0" dirty="0" smtClean="0">
                <a:solidFill>
                  <a:schemeClr val="tx1"/>
                </a:solidFill>
                <a:latin typeface="Times New Roman" pitchFamily="18" charset="0"/>
                <a:ea typeface="+mn-ea"/>
                <a:cs typeface="+mn-cs"/>
              </a:rPr>
              <a:t>    In wide-area networks, propagation delays are on the order of milliseconds.</a:t>
            </a:r>
          </a:p>
          <a:p>
            <a:endParaRPr lang="en-US" altLang="zh-CN" sz="1200" b="1"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    Comparing Transmission and Propagation Delay</a:t>
            </a:r>
          </a:p>
          <a:p>
            <a:r>
              <a:rPr lang="en-US" altLang="zh-CN" sz="1200" b="0" i="0" u="none" strike="noStrike" kern="1200" baseline="0" dirty="0" smtClean="0">
                <a:solidFill>
                  <a:schemeClr val="tx1"/>
                </a:solidFill>
                <a:latin typeface="Times New Roman" pitchFamily="18" charset="0"/>
                <a:ea typeface="+mn-ea"/>
                <a:cs typeface="+mn-cs"/>
              </a:rPr>
              <a:t>    Newcomers to the field of computer networking sometimes have difficulty understanding the difference between transmission delay and propagation delay. </a:t>
            </a:r>
          </a:p>
          <a:p>
            <a:r>
              <a:rPr lang="en-US" altLang="zh-CN" sz="1200" b="0" i="0" u="none" strike="noStrike" kern="1200" baseline="0" dirty="0" smtClean="0">
                <a:solidFill>
                  <a:schemeClr val="tx1"/>
                </a:solidFill>
                <a:latin typeface="Times New Roman" pitchFamily="18" charset="0"/>
                <a:ea typeface="+mn-ea"/>
                <a:cs typeface="+mn-cs"/>
              </a:rPr>
              <a:t>    The difference is subtle but important. </a:t>
            </a:r>
          </a:p>
          <a:p>
            <a:r>
              <a:rPr lang="en-US" altLang="zh-CN" sz="1200" b="0" i="0" u="none" strike="noStrike" kern="1200" baseline="0" dirty="0" smtClean="0">
                <a:solidFill>
                  <a:schemeClr val="tx1"/>
                </a:solidFill>
                <a:latin typeface="Times New Roman" pitchFamily="18" charset="0"/>
                <a:ea typeface="+mn-ea"/>
                <a:cs typeface="+mn-cs"/>
              </a:rPr>
              <a:t>    The transmission delay is the amount of time required for the router to push out the packet; it is a function of the packet’s length and the transmission rate of the link, but has nothing to do with the distance between the two routers.</a:t>
            </a:r>
          </a:p>
          <a:p>
            <a:r>
              <a:rPr lang="en-US" altLang="zh-CN" sz="1200" b="0" i="0" u="none" strike="noStrike" kern="1200" baseline="0" dirty="0" smtClean="0">
                <a:solidFill>
                  <a:schemeClr val="tx1"/>
                </a:solidFill>
                <a:latin typeface="Times New Roman" pitchFamily="18" charset="0"/>
                <a:ea typeface="+mn-ea"/>
                <a:cs typeface="+mn-cs"/>
              </a:rPr>
              <a:t>    The propagation delay, on the other hand, is the time </a:t>
            </a:r>
            <a:r>
              <a:rPr lang="en-US" altLang="zh-CN" sz="1200" b="1" i="0" u="none" strike="noStrike" kern="1200" baseline="0" dirty="0" smtClean="0">
                <a:solidFill>
                  <a:schemeClr val="tx1"/>
                </a:solidFill>
                <a:latin typeface="Times New Roman" pitchFamily="18" charset="0"/>
                <a:ea typeface="+mn-ea"/>
                <a:cs typeface="+mn-cs"/>
              </a:rPr>
              <a:t>it</a:t>
            </a:r>
            <a:r>
              <a:rPr lang="en-US" altLang="zh-CN" sz="1200" b="0" i="0" u="none" strike="noStrike" kern="1200" baseline="0" dirty="0" smtClean="0">
                <a:solidFill>
                  <a:schemeClr val="tx1"/>
                </a:solidFill>
                <a:latin typeface="Times New Roman" pitchFamily="18" charset="0"/>
                <a:ea typeface="+mn-ea"/>
                <a:cs typeface="+mn-cs"/>
              </a:rPr>
              <a:t> takes a bit to propagate from one router to the next; it is a function of the distance between the two routers, but has nothing to do with the packet’s length or the transmission rate of the link.</a:t>
            </a:r>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121</a:t>
            </a:fld>
            <a:endParaRPr lang="en-US" altLang="zh-CN"/>
          </a:p>
        </p:txBody>
      </p:sp>
    </p:spTree>
    <p:extLst>
      <p:ext uri="{BB962C8B-B14F-4D97-AF65-F5344CB8AC3E}">
        <p14:creationId xmlns:p14="http://schemas.microsoft.com/office/powerpoint/2010/main" val="29989302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p:txBody>
          <a:bodyPr/>
          <a:lstStyle/>
          <a:p>
            <a:pPr>
              <a:defRPr/>
            </a:pPr>
            <a:fld id="{085DECC7-00E1-48BE-9BE9-DADDE7BB3924}" type="slidenum">
              <a:rPr lang="zh-CN" altLang="en-US" smtClean="0"/>
              <a:pPr>
                <a:defRPr/>
              </a:pPr>
              <a:t>122</a:t>
            </a:fld>
            <a:endParaRPr lang="en-US" altLang="zh-CN" smtClean="0"/>
          </a:p>
        </p:txBody>
      </p:sp>
      <p:sp>
        <p:nvSpPr>
          <p:cNvPr id="316419" name="Rectangle 2"/>
          <p:cNvSpPr>
            <a:spLocks noGrp="1" noRot="1" noChangeAspect="1" noChangeArrowheads="1" noTextEdit="1"/>
          </p:cNvSpPr>
          <p:nvPr>
            <p:ph type="sldImg"/>
          </p:nvPr>
        </p:nvSpPr>
        <p:spPr>
          <a:ln/>
        </p:spPr>
      </p:sp>
      <p:sp>
        <p:nvSpPr>
          <p:cNvPr id="316420" name="Rectangle 3"/>
          <p:cNvSpPr>
            <a:spLocks noGrp="1" noChangeArrowheads="1"/>
          </p:cNvSpPr>
          <p:nvPr>
            <p:ph type="body" idx="1"/>
          </p:nvPr>
        </p:nvSpPr>
        <p:spPr>
          <a:noFill/>
          <a:ln/>
        </p:spPr>
        <p:txBody>
          <a:bodyPr/>
          <a:lstStyle/>
          <a:p>
            <a:r>
              <a:rPr lang="en-US" altLang="zh-CN" sz="1200" b="1" i="0" u="none" strike="noStrike" kern="1200" baseline="0" dirty="0" smtClean="0">
                <a:solidFill>
                  <a:schemeClr val="tx1"/>
                </a:solidFill>
                <a:latin typeface="Times New Roman" pitchFamily="18" charset="0"/>
                <a:ea typeface="+mn-ea"/>
                <a:cs typeface="+mn-cs"/>
              </a:rPr>
              <a:t>Processing Delay</a:t>
            </a:r>
            <a:endParaRPr lang="en-US" altLang="zh-CN" dirty="0" smtClean="0"/>
          </a:p>
          <a:p>
            <a:r>
              <a:rPr lang="en-US" altLang="zh-CN" sz="1200" b="0" i="0" u="none" strike="noStrike" kern="1200" baseline="0" dirty="0" smtClean="0">
                <a:solidFill>
                  <a:schemeClr val="tx1"/>
                </a:solidFill>
                <a:latin typeface="Times New Roman" pitchFamily="18" charset="0"/>
                <a:ea typeface="+mn-ea"/>
                <a:cs typeface="+mn-cs"/>
              </a:rPr>
              <a:t>    The time </a:t>
            </a:r>
            <a:r>
              <a:rPr lang="en-US" altLang="zh-CN" sz="1200" b="0" i="0" u="sng" strike="noStrike" kern="1200" baseline="0" dirty="0" smtClean="0">
                <a:solidFill>
                  <a:schemeClr val="tx1"/>
                </a:solidFill>
                <a:latin typeface="Times New Roman" pitchFamily="18" charset="0"/>
                <a:ea typeface="+mn-ea"/>
                <a:cs typeface="+mn-cs"/>
              </a:rPr>
              <a:t>required to </a:t>
            </a:r>
            <a:r>
              <a:rPr lang="en-US" altLang="zh-CN" sz="1200" b="0" i="0" u="none" strike="noStrike" kern="1200" baseline="0" dirty="0" smtClean="0">
                <a:solidFill>
                  <a:schemeClr val="tx1"/>
                </a:solidFill>
                <a:latin typeface="Times New Roman" pitchFamily="18" charset="0"/>
                <a:ea typeface="+mn-ea"/>
                <a:cs typeface="+mn-cs"/>
              </a:rPr>
              <a:t>examine the packet’s header and determine where to direct the packet is part of the processing delay.    </a:t>
            </a:r>
          </a:p>
          <a:p>
            <a:r>
              <a:rPr lang="en-US" altLang="zh-CN" sz="1200" b="0" i="0" u="none" strike="noStrike" kern="1200" baseline="0" dirty="0" smtClean="0">
                <a:solidFill>
                  <a:schemeClr val="tx1"/>
                </a:solidFill>
                <a:latin typeface="Times New Roman" pitchFamily="18" charset="0"/>
                <a:ea typeface="+mn-ea"/>
                <a:cs typeface="+mn-cs"/>
              </a:rPr>
              <a:t>    The processing delay can also include other factors, such as the time </a:t>
            </a:r>
            <a:r>
              <a:rPr lang="en-US" altLang="zh-CN" sz="1200" b="0" i="0" u="sng" strike="noStrike" kern="1200" baseline="0" dirty="0" smtClean="0">
                <a:solidFill>
                  <a:schemeClr val="tx1"/>
                </a:solidFill>
                <a:latin typeface="Times New Roman" pitchFamily="18" charset="0"/>
                <a:ea typeface="+mn-ea"/>
                <a:cs typeface="+mn-cs"/>
              </a:rPr>
              <a:t>needed to</a:t>
            </a:r>
            <a:r>
              <a:rPr lang="en-US" altLang="zh-CN" sz="1200" b="0" i="0" u="none" strike="noStrike" kern="1200" baseline="0" dirty="0" smtClean="0">
                <a:solidFill>
                  <a:schemeClr val="tx1"/>
                </a:solidFill>
                <a:latin typeface="Times New Roman" pitchFamily="18" charset="0"/>
                <a:ea typeface="+mn-ea"/>
                <a:cs typeface="+mn-cs"/>
              </a:rPr>
              <a:t> check for bit-level errors in the packet </a:t>
            </a:r>
            <a:r>
              <a:rPr lang="en-US" altLang="zh-CN" sz="1200" b="0" i="1" u="sng" strike="noStrike" kern="1200" baseline="0" dirty="0" smtClean="0">
                <a:solidFill>
                  <a:schemeClr val="tx1"/>
                </a:solidFill>
                <a:latin typeface="Times New Roman" pitchFamily="18" charset="0"/>
                <a:ea typeface="+mn-ea"/>
                <a:cs typeface="+mn-cs"/>
              </a:rPr>
              <a:t>that occurred in transmitting the packet’s bits from the upstream node to router A. </a:t>
            </a:r>
          </a:p>
          <a:p>
            <a:r>
              <a:rPr lang="en-US" altLang="zh-CN" sz="1200" b="0" i="0" u="none" strike="noStrike" kern="1200" baseline="0" dirty="0" smtClean="0">
                <a:solidFill>
                  <a:schemeClr val="tx1"/>
                </a:solidFill>
                <a:latin typeface="Times New Roman" pitchFamily="18" charset="0"/>
                <a:ea typeface="+mn-ea"/>
                <a:cs typeface="+mn-cs"/>
              </a:rPr>
              <a:t>    Processing delays in high-speed routers are typically on the order of microseconds or less. </a:t>
            </a:r>
          </a:p>
          <a:p>
            <a:r>
              <a:rPr lang="en-US" altLang="zh-CN" sz="1200" b="0" i="0" u="none" strike="noStrike" kern="1200" baseline="0" dirty="0" smtClean="0">
                <a:solidFill>
                  <a:schemeClr val="tx1"/>
                </a:solidFill>
                <a:latin typeface="Times New Roman" pitchFamily="18" charset="0"/>
                <a:ea typeface="+mn-ea"/>
                <a:cs typeface="+mn-cs"/>
              </a:rPr>
              <a:t>    After this nodal processing, the router directs the packet to the queue </a:t>
            </a:r>
            <a:r>
              <a:rPr lang="en-US" altLang="zh-CN" sz="1200" b="0" i="0" u="sng" strike="noStrike" kern="1200" baseline="0" dirty="0" smtClean="0">
                <a:solidFill>
                  <a:schemeClr val="tx1"/>
                </a:solidFill>
                <a:latin typeface="Times New Roman" pitchFamily="18" charset="0"/>
                <a:ea typeface="+mn-ea"/>
                <a:cs typeface="+mn-cs"/>
              </a:rPr>
              <a:t>that precedes the link to router B</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(In Chapter 4 we’ll study the details of how a router operates.)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Queuing Delay</a:t>
            </a:r>
          </a:p>
          <a:p>
            <a:r>
              <a:rPr lang="en-US" altLang="zh-CN" sz="1200" b="0" i="0" u="none" strike="noStrike" kern="1200" baseline="0" dirty="0" smtClean="0">
                <a:solidFill>
                  <a:schemeClr val="tx1"/>
                </a:solidFill>
                <a:latin typeface="Times New Roman" pitchFamily="18" charset="0"/>
                <a:ea typeface="+mn-ea"/>
                <a:cs typeface="+mn-cs"/>
              </a:rPr>
              <a:t>    At the queue, the packet experiences a </a:t>
            </a:r>
            <a:r>
              <a:rPr lang="en-US" altLang="zh-CN" sz="1200" b="1" i="0" u="none" strike="noStrike" kern="1200" baseline="0" dirty="0" smtClean="0">
                <a:solidFill>
                  <a:schemeClr val="tx1"/>
                </a:solidFill>
                <a:latin typeface="Times New Roman" pitchFamily="18" charset="0"/>
                <a:ea typeface="+mn-ea"/>
                <a:cs typeface="+mn-cs"/>
              </a:rPr>
              <a:t>queuing delay </a:t>
            </a:r>
            <a:r>
              <a:rPr lang="en-US" altLang="zh-CN" sz="1200" b="0" i="0" u="none" strike="noStrike" kern="1200" baseline="0" dirty="0" smtClean="0">
                <a:solidFill>
                  <a:schemeClr val="tx1"/>
                </a:solidFill>
                <a:latin typeface="Times New Roman" pitchFamily="18" charset="0"/>
                <a:ea typeface="+mn-ea"/>
                <a:cs typeface="+mn-cs"/>
              </a:rPr>
              <a:t>as it waits to be transmitted onto the link. </a:t>
            </a:r>
          </a:p>
          <a:p>
            <a:r>
              <a:rPr lang="en-US" altLang="zh-CN" sz="1200" b="0" i="0" u="none" strike="noStrike" kern="1200" baseline="0" dirty="0" smtClean="0">
                <a:solidFill>
                  <a:schemeClr val="tx1"/>
                </a:solidFill>
                <a:latin typeface="Times New Roman" pitchFamily="18" charset="0"/>
                <a:ea typeface="+mn-ea"/>
                <a:cs typeface="+mn-cs"/>
              </a:rPr>
              <a:t>    The length of the queuing delay of a specific packet will depend on the number of earlier-arriving packets </a:t>
            </a:r>
            <a:r>
              <a:rPr lang="en-US" altLang="zh-CN" sz="1200" b="0" i="0" u="sng" strike="noStrike" kern="1200" baseline="0" dirty="0" smtClean="0">
                <a:solidFill>
                  <a:schemeClr val="tx1"/>
                </a:solidFill>
                <a:latin typeface="Times New Roman" pitchFamily="18" charset="0"/>
                <a:ea typeface="+mn-ea"/>
                <a:cs typeface="+mn-cs"/>
              </a:rPr>
              <a:t>that are queued and waiting for transmission onto the link</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If the queue is empty and no other packet is currently being transmitted, then our packet’s queuing delay will be zero. </a:t>
            </a:r>
          </a:p>
          <a:p>
            <a:r>
              <a:rPr lang="en-US" altLang="zh-CN" sz="1200" b="0" i="0" u="none" strike="noStrike" kern="1200" baseline="0" dirty="0" smtClean="0">
                <a:solidFill>
                  <a:schemeClr val="tx1"/>
                </a:solidFill>
                <a:latin typeface="Times New Roman" pitchFamily="18" charset="0"/>
                <a:ea typeface="+mn-ea"/>
                <a:cs typeface="+mn-cs"/>
              </a:rPr>
              <a:t>    On the other hand, if the traffic is heavy and many other packets are also waiting to be transmitted, the queuing delay will be long. </a:t>
            </a:r>
          </a:p>
          <a:p>
            <a:r>
              <a:rPr lang="en-US" altLang="zh-CN" sz="1200" b="0" i="0" u="none" strike="noStrike" kern="1200" baseline="0" dirty="0" smtClean="0">
                <a:solidFill>
                  <a:schemeClr val="tx1"/>
                </a:solidFill>
                <a:latin typeface="Times New Roman" pitchFamily="18" charset="0"/>
                <a:ea typeface="+mn-ea"/>
                <a:cs typeface="+mn-cs"/>
              </a:rPr>
              <a:t>   We will see shortly that the number of packets </a:t>
            </a:r>
            <a:r>
              <a:rPr lang="en-US" altLang="zh-CN" sz="1200" b="0" i="0" u="sng" strike="noStrike" kern="1200" baseline="0" dirty="0" smtClean="0">
                <a:solidFill>
                  <a:schemeClr val="tx1"/>
                </a:solidFill>
                <a:latin typeface="Times New Roman" pitchFamily="18" charset="0"/>
                <a:ea typeface="+mn-ea"/>
                <a:cs typeface="+mn-cs"/>
              </a:rPr>
              <a:t>that an arriving packet might expect to find</a:t>
            </a:r>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is a function of the intensity and nature of the traffic arriving at the queue. </a:t>
            </a:r>
          </a:p>
          <a:p>
            <a:r>
              <a:rPr lang="en-US" altLang="zh-CN" sz="1200" b="0" i="0" u="none" strike="noStrike" kern="1200" baseline="0" dirty="0" smtClean="0">
                <a:solidFill>
                  <a:schemeClr val="tx1"/>
                </a:solidFill>
                <a:latin typeface="Times New Roman" pitchFamily="18" charset="0"/>
                <a:ea typeface="+mn-ea"/>
                <a:cs typeface="+mn-cs"/>
              </a:rPr>
              <a:t>    Queuing delays can be on the order of microseconds to milliseconds in practice.</a:t>
            </a:r>
            <a:endParaRPr lang="zh-CN" altLang="en-US" b="0" dirty="0" smtClean="0"/>
          </a:p>
          <a:p>
            <a:endParaRPr lang="zh-CN" altLang="en-US" dirty="0" smtClean="0"/>
          </a:p>
        </p:txBody>
      </p:sp>
    </p:spTree>
    <p:extLst>
      <p:ext uri="{BB962C8B-B14F-4D97-AF65-F5344CB8AC3E}">
        <p14:creationId xmlns:p14="http://schemas.microsoft.com/office/powerpoint/2010/main" val="9315245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p:txBody>
          <a:bodyPr/>
          <a:lstStyle/>
          <a:p>
            <a:pPr>
              <a:defRPr/>
            </a:pPr>
            <a:fld id="{ABF09ECC-D637-4423-9BC6-048E1A871043}" type="slidenum">
              <a:rPr lang="zh-CN" altLang="en-US" smtClean="0"/>
              <a:pPr>
                <a:defRPr/>
              </a:pPr>
              <a:t>123</a:t>
            </a:fld>
            <a:endParaRPr lang="en-US" altLang="zh-CN" smtClean="0"/>
          </a:p>
        </p:txBody>
      </p:sp>
      <p:sp>
        <p:nvSpPr>
          <p:cNvPr id="317443" name="Rectangle 2"/>
          <p:cNvSpPr>
            <a:spLocks noGrp="1" noRot="1" noChangeAspect="1" noChangeArrowheads="1" noTextEdit="1"/>
          </p:cNvSpPr>
          <p:nvPr>
            <p:ph type="sldImg"/>
          </p:nvPr>
        </p:nvSpPr>
        <p:spPr>
          <a:ln/>
        </p:spPr>
      </p:sp>
      <p:sp>
        <p:nvSpPr>
          <p:cNvPr id="317444" name="Rectangle 3"/>
          <p:cNvSpPr>
            <a:spLocks noGrp="1" noChangeArrowheads="1"/>
          </p:cNvSpPr>
          <p:nvPr>
            <p:ph type="body" idx="1"/>
          </p:nvPr>
        </p:nvSpPr>
        <p:spPr>
          <a:noFill/>
          <a:ln/>
        </p:spPr>
        <p:txBody>
          <a:bodyPr/>
          <a:lstStyle/>
          <a:p>
            <a:r>
              <a:rPr lang="en-US" altLang="zh-CN" sz="1200" b="1" i="0" u="none" strike="noStrike" kern="1200" baseline="0" dirty="0" smtClean="0">
                <a:solidFill>
                  <a:schemeClr val="tx1"/>
                </a:solidFill>
                <a:latin typeface="Times New Roman" pitchFamily="18" charset="0"/>
                <a:ea typeface="+mn-ea"/>
                <a:cs typeface="+mn-cs"/>
              </a:rPr>
              <a:t>Transmission Delay</a:t>
            </a:r>
          </a:p>
          <a:p>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Assuming that packets are transmitted in a first-come-first-served manner, as is common in packet-switched networks, our packet can be transmitted only after all the packets </a:t>
            </a:r>
            <a:r>
              <a:rPr lang="en-US" altLang="zh-CN" sz="1200" b="0" i="0" u="sng" strike="noStrike" kern="1200" baseline="0" dirty="0" smtClean="0">
                <a:solidFill>
                  <a:schemeClr val="tx1"/>
                </a:solidFill>
                <a:latin typeface="Times New Roman" pitchFamily="18" charset="0"/>
                <a:ea typeface="+mn-ea"/>
                <a:cs typeface="+mn-cs"/>
              </a:rPr>
              <a:t>that have arrived before it</a:t>
            </a:r>
            <a:r>
              <a:rPr lang="en-US" altLang="zh-CN" sz="1200" b="0" i="0" u="none" strike="noStrike" kern="1200" baseline="0" dirty="0" smtClean="0">
                <a:solidFill>
                  <a:schemeClr val="tx1"/>
                </a:solidFill>
                <a:latin typeface="Times New Roman" pitchFamily="18" charset="0"/>
                <a:ea typeface="+mn-ea"/>
                <a:cs typeface="+mn-cs"/>
              </a:rPr>
              <a:t> have been transmitted. </a:t>
            </a:r>
          </a:p>
          <a:p>
            <a:r>
              <a:rPr lang="en-US" altLang="zh-CN" sz="1200" b="0" i="0" u="none" strike="noStrike" kern="1200" baseline="0" dirty="0" smtClean="0">
                <a:solidFill>
                  <a:schemeClr val="tx1"/>
                </a:solidFill>
                <a:latin typeface="Times New Roman" pitchFamily="18" charset="0"/>
                <a:ea typeface="+mn-ea"/>
                <a:cs typeface="+mn-cs"/>
              </a:rPr>
              <a:t>   Denote the length of the packet by </a:t>
            </a:r>
            <a:r>
              <a:rPr lang="en-US" altLang="zh-CN" sz="1200" b="0" i="1" u="none" strike="noStrike" kern="1200" baseline="0" dirty="0" smtClean="0">
                <a:solidFill>
                  <a:schemeClr val="tx1"/>
                </a:solidFill>
                <a:latin typeface="Times New Roman" pitchFamily="18" charset="0"/>
                <a:ea typeface="+mn-ea"/>
                <a:cs typeface="+mn-cs"/>
              </a:rPr>
              <a:t>L </a:t>
            </a:r>
            <a:r>
              <a:rPr lang="en-US" altLang="zh-CN" sz="1200" b="0" i="0" u="none" strike="noStrike" kern="1200" baseline="0" dirty="0" smtClean="0">
                <a:solidFill>
                  <a:schemeClr val="tx1"/>
                </a:solidFill>
                <a:latin typeface="Times New Roman" pitchFamily="18" charset="0"/>
                <a:ea typeface="+mn-ea"/>
                <a:cs typeface="+mn-cs"/>
              </a:rPr>
              <a:t>bits, and denote the transmission rate of the link from router A to router B by </a:t>
            </a:r>
            <a:r>
              <a:rPr lang="en-US" altLang="zh-CN" sz="1200" b="0" i="1" u="none" strike="noStrike" kern="1200" baseline="0" dirty="0" smtClean="0">
                <a:solidFill>
                  <a:schemeClr val="tx1"/>
                </a:solidFill>
                <a:latin typeface="Times New Roman" pitchFamily="18" charset="0"/>
                <a:ea typeface="+mn-ea"/>
                <a:cs typeface="+mn-cs"/>
              </a:rPr>
              <a:t>R </a:t>
            </a:r>
            <a:r>
              <a:rPr lang="en-US" altLang="zh-CN" sz="1200" b="0" i="0" u="none" strike="noStrike" kern="1200" baseline="0" dirty="0" smtClean="0">
                <a:solidFill>
                  <a:schemeClr val="tx1"/>
                </a:solidFill>
                <a:latin typeface="Times New Roman" pitchFamily="18" charset="0"/>
                <a:ea typeface="+mn-ea"/>
                <a:cs typeface="+mn-cs"/>
              </a:rPr>
              <a:t>bits/sec. </a:t>
            </a:r>
          </a:p>
          <a:p>
            <a:r>
              <a:rPr lang="en-US" altLang="zh-CN" sz="1200" b="0" i="0" u="none" strike="noStrike" kern="1200" baseline="0" dirty="0" smtClean="0">
                <a:solidFill>
                  <a:schemeClr val="tx1"/>
                </a:solidFill>
                <a:latin typeface="Times New Roman" pitchFamily="18" charset="0"/>
                <a:ea typeface="+mn-ea"/>
                <a:cs typeface="+mn-cs"/>
              </a:rPr>
              <a:t>   For example, for a 10 Mbps Ethernet link, the rate is </a:t>
            </a:r>
            <a:r>
              <a:rPr lang="en-US" altLang="zh-CN" sz="1200" b="0" i="1" u="none" strike="noStrike" kern="1200" baseline="0" dirty="0" smtClean="0">
                <a:solidFill>
                  <a:schemeClr val="tx1"/>
                </a:solidFill>
                <a:latin typeface="Times New Roman" pitchFamily="18" charset="0"/>
                <a:ea typeface="+mn-ea"/>
                <a:cs typeface="+mn-cs"/>
              </a:rPr>
              <a:t>R </a:t>
            </a:r>
            <a:r>
              <a:rPr lang="en-US" altLang="zh-CN" sz="1200" b="0" i="0" u="none" strike="noStrike" kern="1200" baseline="0" dirty="0" smtClean="0">
                <a:solidFill>
                  <a:schemeClr val="tx1"/>
                </a:solidFill>
                <a:latin typeface="Times New Roman" pitchFamily="18" charset="0"/>
                <a:ea typeface="+mn-ea"/>
                <a:cs typeface="+mn-cs"/>
              </a:rPr>
              <a:t>= 10 Mbps; for a 100 Mbps Ethernet link, the rate is </a:t>
            </a:r>
            <a:r>
              <a:rPr lang="en-US" altLang="zh-CN" sz="1200" b="0" i="1" u="none" strike="noStrike" kern="1200" baseline="0" dirty="0" smtClean="0">
                <a:solidFill>
                  <a:schemeClr val="tx1"/>
                </a:solidFill>
                <a:latin typeface="Times New Roman" pitchFamily="18" charset="0"/>
                <a:ea typeface="+mn-ea"/>
                <a:cs typeface="+mn-cs"/>
              </a:rPr>
              <a:t>R </a:t>
            </a:r>
            <a:r>
              <a:rPr lang="en-US" altLang="zh-CN" sz="1200" b="0" i="0" u="none" strike="noStrike" kern="1200" baseline="0" dirty="0" smtClean="0">
                <a:solidFill>
                  <a:schemeClr val="tx1"/>
                </a:solidFill>
                <a:latin typeface="Times New Roman" pitchFamily="18" charset="0"/>
                <a:ea typeface="+mn-ea"/>
                <a:cs typeface="+mn-cs"/>
              </a:rPr>
              <a:t>= 100 Mbps. </a:t>
            </a:r>
          </a:p>
          <a:p>
            <a:r>
              <a:rPr lang="en-US" altLang="zh-CN" sz="1200" b="0" i="0" u="none" strike="noStrike" kern="1200" baseline="0" dirty="0" smtClean="0">
                <a:solidFill>
                  <a:schemeClr val="tx1"/>
                </a:solidFill>
                <a:latin typeface="Times New Roman" pitchFamily="18" charset="0"/>
                <a:ea typeface="+mn-ea"/>
                <a:cs typeface="+mn-cs"/>
              </a:rPr>
              <a:t>   The </a:t>
            </a:r>
            <a:r>
              <a:rPr lang="en-US" altLang="zh-CN" sz="1200" b="1" i="0" u="none" strike="noStrike" kern="1200" baseline="0" dirty="0" smtClean="0">
                <a:solidFill>
                  <a:schemeClr val="tx1"/>
                </a:solidFill>
                <a:latin typeface="Times New Roman" pitchFamily="18" charset="0"/>
                <a:ea typeface="+mn-ea"/>
                <a:cs typeface="+mn-cs"/>
              </a:rPr>
              <a:t>transmission delay </a:t>
            </a:r>
            <a:r>
              <a:rPr lang="en-US" altLang="zh-CN" sz="1200" b="0" i="0" u="none" strike="noStrike" kern="1200" baseline="0" dirty="0" smtClean="0">
                <a:solidFill>
                  <a:schemeClr val="tx1"/>
                </a:solidFill>
                <a:latin typeface="Times New Roman" pitchFamily="18" charset="0"/>
                <a:ea typeface="+mn-ea"/>
                <a:cs typeface="+mn-cs"/>
              </a:rPr>
              <a:t>is </a:t>
            </a:r>
            <a:r>
              <a:rPr lang="en-US" altLang="zh-CN" sz="1200" b="0" i="1" u="none" strike="noStrike" kern="1200" baseline="0" dirty="0" smtClean="0">
                <a:solidFill>
                  <a:schemeClr val="tx1"/>
                </a:solidFill>
                <a:latin typeface="Times New Roman" pitchFamily="18" charset="0"/>
                <a:ea typeface="+mn-ea"/>
                <a:cs typeface="+mn-cs"/>
              </a:rPr>
              <a:t>L/R. </a:t>
            </a:r>
          </a:p>
          <a:p>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This is the amount of time required to </a:t>
            </a:r>
            <a:r>
              <a:rPr lang="en-US" altLang="zh-CN" sz="1200" b="1" i="0" u="none" strike="noStrike" kern="1200" baseline="0" dirty="0" smtClean="0">
                <a:solidFill>
                  <a:schemeClr val="tx1"/>
                </a:solidFill>
                <a:latin typeface="Times New Roman" pitchFamily="18" charset="0"/>
                <a:ea typeface="+mn-ea"/>
                <a:cs typeface="+mn-cs"/>
              </a:rPr>
              <a:t>push</a:t>
            </a:r>
            <a:r>
              <a:rPr lang="en-US" altLang="zh-CN" sz="1200" b="0" i="0" u="none" strike="noStrike" kern="1200" baseline="0" dirty="0" smtClean="0">
                <a:solidFill>
                  <a:schemeClr val="tx1"/>
                </a:solidFill>
                <a:latin typeface="Times New Roman" pitchFamily="18" charset="0"/>
                <a:ea typeface="+mn-ea"/>
                <a:cs typeface="+mn-cs"/>
              </a:rPr>
              <a:t> (that is, </a:t>
            </a:r>
            <a:r>
              <a:rPr lang="en-US" altLang="zh-CN" sz="1200" b="1" i="0" u="none" strike="noStrike" kern="1200" baseline="0" dirty="0" smtClean="0">
                <a:solidFill>
                  <a:schemeClr val="tx1"/>
                </a:solidFill>
                <a:latin typeface="Times New Roman" pitchFamily="18" charset="0"/>
                <a:ea typeface="+mn-ea"/>
                <a:cs typeface="+mn-cs"/>
              </a:rPr>
              <a:t>transmit</a:t>
            </a:r>
            <a:r>
              <a:rPr lang="en-US" altLang="zh-CN" sz="1200" b="0" i="0" u="none" strike="noStrike" kern="1200" baseline="0" dirty="0" smtClean="0">
                <a:solidFill>
                  <a:schemeClr val="tx1"/>
                </a:solidFill>
                <a:latin typeface="Times New Roman" pitchFamily="18" charset="0"/>
                <a:ea typeface="+mn-ea"/>
                <a:cs typeface="+mn-cs"/>
              </a:rPr>
              <a:t>) all of the packet’s bits </a:t>
            </a:r>
            <a:r>
              <a:rPr lang="en-US" altLang="zh-CN" sz="1200" b="1" i="0" u="none" strike="noStrike" kern="1200" baseline="0" dirty="0" smtClean="0">
                <a:solidFill>
                  <a:schemeClr val="tx1"/>
                </a:solidFill>
                <a:latin typeface="Times New Roman" pitchFamily="18" charset="0"/>
                <a:ea typeface="+mn-ea"/>
                <a:cs typeface="+mn-cs"/>
              </a:rPr>
              <a:t>into</a:t>
            </a:r>
            <a:r>
              <a:rPr lang="en-US" altLang="zh-CN" sz="1200" b="0" i="0" u="none" strike="noStrike" kern="1200" baseline="0" dirty="0" smtClean="0">
                <a:solidFill>
                  <a:schemeClr val="tx1"/>
                </a:solidFill>
                <a:latin typeface="Times New Roman" pitchFamily="18" charset="0"/>
                <a:ea typeface="+mn-ea"/>
                <a:cs typeface="+mn-cs"/>
              </a:rPr>
              <a:t> the link. </a:t>
            </a:r>
          </a:p>
          <a:p>
            <a:r>
              <a:rPr lang="en-US" altLang="zh-CN" sz="1200" b="0" i="0" u="none" strike="noStrike" kern="1200" baseline="0" dirty="0" smtClean="0">
                <a:solidFill>
                  <a:schemeClr val="tx1"/>
                </a:solidFill>
                <a:latin typeface="Times New Roman" pitchFamily="18" charset="0"/>
                <a:ea typeface="+mn-ea"/>
                <a:cs typeface="+mn-cs"/>
              </a:rPr>
              <a:t>   Transmission delays are typically on the order of microseconds to milliseconds in practice.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Propagation Delay</a:t>
            </a:r>
          </a:p>
          <a:p>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Once a bit is pushed into the link, it needs to propagate to router B. </a:t>
            </a:r>
          </a:p>
          <a:p>
            <a:r>
              <a:rPr lang="en-US" altLang="zh-CN" sz="1200" b="0" i="0" u="none" strike="noStrike" kern="1200" baseline="0" dirty="0" smtClean="0">
                <a:solidFill>
                  <a:schemeClr val="tx1"/>
                </a:solidFill>
                <a:latin typeface="Times New Roman" pitchFamily="18" charset="0"/>
                <a:ea typeface="+mn-ea"/>
                <a:cs typeface="+mn-cs"/>
              </a:rPr>
              <a:t>   The time required to propagate from the beginning of the link to router B is the </a:t>
            </a:r>
            <a:r>
              <a:rPr lang="en-US" altLang="zh-CN" sz="1200" b="1" i="0" u="none" strike="noStrike" kern="1200" baseline="0" dirty="0" smtClean="0">
                <a:solidFill>
                  <a:schemeClr val="tx1"/>
                </a:solidFill>
                <a:latin typeface="Times New Roman" pitchFamily="18" charset="0"/>
                <a:ea typeface="+mn-ea"/>
                <a:cs typeface="+mn-cs"/>
              </a:rPr>
              <a:t>propagation delay</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 bit propagates at the propagation speed of the link. </a:t>
            </a:r>
          </a:p>
          <a:p>
            <a:r>
              <a:rPr lang="en-US" altLang="zh-CN" sz="1200" b="0" i="0" u="none" strike="noStrike" kern="1200" baseline="0" dirty="0" smtClean="0">
                <a:solidFill>
                  <a:schemeClr val="tx1"/>
                </a:solidFill>
                <a:latin typeface="Times New Roman" pitchFamily="18" charset="0"/>
                <a:ea typeface="+mn-ea"/>
                <a:cs typeface="+mn-cs"/>
              </a:rPr>
              <a:t>   The propagation speed depends on the physical medium of the link (that is, fiber optics, twisted-pair copper wire, and so on) and is in the range of  2</a:t>
            </a:r>
            <a:r>
              <a:rPr lang="en-US" altLang="zh-CN" sz="1200" b="0" i="0" u="none" strike="noStrike" kern="1200" baseline="30000" dirty="0" smtClean="0">
                <a:solidFill>
                  <a:schemeClr val="tx1"/>
                </a:solidFill>
                <a:latin typeface="Times New Roman" pitchFamily="18" charset="0"/>
                <a:ea typeface="+mn-ea"/>
                <a:cs typeface="+mn-cs"/>
              </a:rPr>
              <a:t>.</a:t>
            </a:r>
            <a:r>
              <a:rPr lang="en-US" altLang="zh-CN" sz="1200" b="0" i="0" u="none" strike="noStrike" kern="1200" baseline="0" dirty="0" smtClean="0">
                <a:solidFill>
                  <a:schemeClr val="tx1"/>
                </a:solidFill>
                <a:latin typeface="Times New Roman" pitchFamily="18" charset="0"/>
                <a:ea typeface="+mn-ea"/>
                <a:cs typeface="+mn-cs"/>
              </a:rPr>
              <a:t>10</a:t>
            </a:r>
            <a:r>
              <a:rPr lang="en-US" altLang="zh-CN" sz="1200" b="0" i="0" u="none" strike="noStrike" kern="1200" baseline="30000" dirty="0" smtClean="0">
                <a:solidFill>
                  <a:schemeClr val="tx1"/>
                </a:solidFill>
                <a:latin typeface="Times New Roman" pitchFamily="18" charset="0"/>
                <a:ea typeface="+mn-ea"/>
                <a:cs typeface="+mn-cs"/>
              </a:rPr>
              <a:t>8</a:t>
            </a:r>
            <a:r>
              <a:rPr lang="en-US" altLang="zh-CN" sz="1200" b="0" i="0" u="none" strike="noStrike" kern="1200" baseline="0" dirty="0" smtClean="0">
                <a:solidFill>
                  <a:schemeClr val="tx1"/>
                </a:solidFill>
                <a:latin typeface="Times New Roman" pitchFamily="18" charset="0"/>
                <a:ea typeface="+mn-ea"/>
                <a:cs typeface="+mn-cs"/>
              </a:rPr>
              <a:t> meters/sec to 3</a:t>
            </a:r>
            <a:r>
              <a:rPr lang="en-US" altLang="zh-CN" sz="1200" b="0" i="0" u="none" strike="noStrike" kern="1200" baseline="30000" dirty="0" smtClean="0">
                <a:solidFill>
                  <a:schemeClr val="tx1"/>
                </a:solidFill>
                <a:latin typeface="Times New Roman" pitchFamily="18" charset="0"/>
                <a:ea typeface="+mn-ea"/>
                <a:cs typeface="+mn-cs"/>
              </a:rPr>
              <a:t>.</a:t>
            </a:r>
            <a:r>
              <a:rPr lang="en-US" altLang="zh-CN" sz="1200" b="0" i="0" u="none" strike="noStrike" kern="1200" baseline="0" dirty="0" smtClean="0">
                <a:solidFill>
                  <a:schemeClr val="tx1"/>
                </a:solidFill>
                <a:latin typeface="Times New Roman" pitchFamily="18" charset="0"/>
                <a:ea typeface="+mn-ea"/>
                <a:cs typeface="+mn-cs"/>
              </a:rPr>
              <a:t>10</a:t>
            </a:r>
            <a:r>
              <a:rPr lang="en-US" altLang="zh-CN" sz="1200" b="0" i="0" u="none" strike="noStrike" kern="1200" baseline="30000" dirty="0" smtClean="0">
                <a:solidFill>
                  <a:schemeClr val="tx1"/>
                </a:solidFill>
                <a:latin typeface="Times New Roman" pitchFamily="18" charset="0"/>
                <a:ea typeface="+mn-ea"/>
                <a:cs typeface="+mn-cs"/>
              </a:rPr>
              <a:t>8</a:t>
            </a:r>
            <a:r>
              <a:rPr lang="en-US" altLang="zh-CN" sz="1200" b="0" i="0" u="none" strike="noStrike" kern="1200" baseline="0" dirty="0" smtClean="0">
                <a:solidFill>
                  <a:schemeClr val="tx1"/>
                </a:solidFill>
                <a:latin typeface="Times New Roman" pitchFamily="18" charset="0"/>
                <a:ea typeface="+mn-ea"/>
                <a:cs typeface="+mn-cs"/>
              </a:rPr>
              <a:t> meters/sec </a:t>
            </a:r>
            <a:r>
              <a:rPr lang="en-US" altLang="zh-CN" sz="1200" b="0" i="0" u="sng" strike="noStrike" kern="1200" baseline="0" dirty="0" smtClean="0">
                <a:solidFill>
                  <a:schemeClr val="tx1"/>
                </a:solidFill>
                <a:latin typeface="Times New Roman" pitchFamily="18" charset="0"/>
                <a:ea typeface="+mn-ea"/>
                <a:cs typeface="+mn-cs"/>
              </a:rPr>
              <a:t>which is equal to, or a little less than, </a:t>
            </a:r>
            <a:r>
              <a:rPr lang="en-US" altLang="zh-CN" sz="1200" b="0" i="0" u="none" strike="noStrike" kern="1200" baseline="0" dirty="0" smtClean="0">
                <a:solidFill>
                  <a:schemeClr val="tx1"/>
                </a:solidFill>
                <a:latin typeface="Times New Roman" pitchFamily="18" charset="0"/>
                <a:ea typeface="+mn-ea"/>
                <a:cs typeface="+mn-cs"/>
              </a:rPr>
              <a:t>the speed of light. </a:t>
            </a:r>
          </a:p>
          <a:p>
            <a:r>
              <a:rPr lang="en-US" altLang="zh-CN" sz="1200" b="0" i="0" u="none" strike="noStrike" kern="1200" baseline="0" dirty="0" smtClean="0">
                <a:solidFill>
                  <a:schemeClr val="tx1"/>
                </a:solidFill>
                <a:latin typeface="Times New Roman" pitchFamily="18" charset="0"/>
                <a:ea typeface="+mn-ea"/>
                <a:cs typeface="+mn-cs"/>
              </a:rPr>
              <a:t>   The propagation delay is the distance between two routers divided by the propagation speed. </a:t>
            </a:r>
          </a:p>
          <a:p>
            <a:r>
              <a:rPr lang="en-US" altLang="zh-CN" sz="1200" b="0" i="0" u="none" strike="noStrike" kern="1200" baseline="0" dirty="0" smtClean="0">
                <a:solidFill>
                  <a:schemeClr val="tx1"/>
                </a:solidFill>
                <a:latin typeface="Times New Roman" pitchFamily="18" charset="0"/>
                <a:ea typeface="+mn-ea"/>
                <a:cs typeface="+mn-cs"/>
              </a:rPr>
              <a:t>   That is, the propagation delay is </a:t>
            </a:r>
            <a:r>
              <a:rPr lang="en-US" altLang="zh-CN" sz="1200" b="0" i="1" u="none" strike="noStrike" kern="1200" baseline="0" dirty="0" smtClean="0">
                <a:solidFill>
                  <a:schemeClr val="tx1"/>
                </a:solidFill>
                <a:latin typeface="Times New Roman" pitchFamily="18" charset="0"/>
                <a:ea typeface="+mn-ea"/>
                <a:cs typeface="+mn-cs"/>
              </a:rPr>
              <a:t>d/s, </a:t>
            </a:r>
            <a:r>
              <a:rPr lang="en-US" altLang="zh-CN" sz="1200" b="0" i="0" u="none" strike="noStrike" kern="1200" baseline="0" dirty="0" smtClean="0">
                <a:solidFill>
                  <a:schemeClr val="tx1"/>
                </a:solidFill>
                <a:latin typeface="Times New Roman" pitchFamily="18" charset="0"/>
                <a:ea typeface="+mn-ea"/>
                <a:cs typeface="+mn-cs"/>
              </a:rPr>
              <a:t>where </a:t>
            </a:r>
            <a:r>
              <a:rPr lang="en-US" altLang="zh-CN" sz="1200" b="0" i="1" u="none" strike="noStrike" kern="1200" baseline="0" dirty="0" smtClean="0">
                <a:solidFill>
                  <a:schemeClr val="tx1"/>
                </a:solidFill>
                <a:latin typeface="Times New Roman" pitchFamily="18" charset="0"/>
                <a:ea typeface="+mn-ea"/>
                <a:cs typeface="+mn-cs"/>
              </a:rPr>
              <a:t>d </a:t>
            </a:r>
            <a:r>
              <a:rPr lang="en-US" altLang="zh-CN" sz="1200" b="0" i="0" u="none" strike="noStrike" kern="1200" baseline="0" dirty="0" smtClean="0">
                <a:solidFill>
                  <a:schemeClr val="tx1"/>
                </a:solidFill>
                <a:latin typeface="Times New Roman" pitchFamily="18" charset="0"/>
                <a:ea typeface="+mn-ea"/>
                <a:cs typeface="+mn-cs"/>
              </a:rPr>
              <a:t>is the distance between router A and router B and </a:t>
            </a:r>
            <a:r>
              <a:rPr lang="en-US" altLang="zh-CN" sz="1200" b="0" i="1" u="none" strike="noStrike" kern="1200" baseline="0" dirty="0" smtClean="0">
                <a:solidFill>
                  <a:schemeClr val="tx1"/>
                </a:solidFill>
                <a:latin typeface="Times New Roman" pitchFamily="18" charset="0"/>
                <a:ea typeface="+mn-ea"/>
                <a:cs typeface="+mn-cs"/>
              </a:rPr>
              <a:t>s </a:t>
            </a:r>
            <a:r>
              <a:rPr lang="en-US" altLang="zh-CN" sz="1200" b="0" i="0" u="none" strike="noStrike" kern="1200" baseline="0" dirty="0" smtClean="0">
                <a:solidFill>
                  <a:schemeClr val="tx1"/>
                </a:solidFill>
                <a:latin typeface="Times New Roman" pitchFamily="18" charset="0"/>
                <a:ea typeface="+mn-ea"/>
                <a:cs typeface="+mn-cs"/>
              </a:rPr>
              <a:t>is the propagation speed of the link. </a:t>
            </a:r>
          </a:p>
          <a:p>
            <a:r>
              <a:rPr lang="en-US" altLang="zh-CN" sz="1200" b="0" i="0" u="none" strike="noStrike" kern="1200" baseline="0" dirty="0" smtClean="0">
                <a:solidFill>
                  <a:schemeClr val="tx1"/>
                </a:solidFill>
                <a:latin typeface="Times New Roman" pitchFamily="18" charset="0"/>
                <a:ea typeface="+mn-ea"/>
                <a:cs typeface="+mn-cs"/>
              </a:rPr>
              <a:t>   Once the last bit of the packet propagates to node B, it and all the preceding bits of the packet are stored in router B. </a:t>
            </a:r>
          </a:p>
          <a:p>
            <a:r>
              <a:rPr lang="en-US" altLang="zh-CN" sz="1200" b="0" i="0" u="none" strike="noStrike" kern="1200" baseline="0" dirty="0" smtClean="0">
                <a:solidFill>
                  <a:schemeClr val="tx1"/>
                </a:solidFill>
                <a:latin typeface="Times New Roman" pitchFamily="18" charset="0"/>
                <a:ea typeface="+mn-ea"/>
                <a:cs typeface="+mn-cs"/>
              </a:rPr>
              <a:t>   The whole process then continues </a:t>
            </a:r>
            <a:r>
              <a:rPr lang="en-US" altLang="zh-CN" sz="1200" b="0" i="0" u="sng" strike="noStrike" kern="1200" baseline="0" dirty="0" smtClean="0">
                <a:solidFill>
                  <a:schemeClr val="tx1"/>
                </a:solidFill>
                <a:latin typeface="Times New Roman" pitchFamily="18" charset="0"/>
                <a:ea typeface="+mn-ea"/>
                <a:cs typeface="+mn-cs"/>
              </a:rPr>
              <a:t>with router B now performing the forwarding. </a:t>
            </a:r>
          </a:p>
          <a:p>
            <a:r>
              <a:rPr lang="en-US" altLang="zh-CN" sz="1200" b="0" i="0" u="none" strike="noStrike" kern="1200" baseline="0" dirty="0" smtClean="0">
                <a:solidFill>
                  <a:schemeClr val="tx1"/>
                </a:solidFill>
                <a:latin typeface="Times New Roman" pitchFamily="18" charset="0"/>
                <a:ea typeface="+mn-ea"/>
                <a:cs typeface="+mn-cs"/>
              </a:rPr>
              <a:t>   In wide-area networks, propagation delays are on the order of milliseconds.</a:t>
            </a:r>
          </a:p>
          <a:p>
            <a:endParaRPr lang="en-US" altLang="zh-CN" sz="1200" b="1"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Comparing Transmission and Propagation Delay</a:t>
            </a:r>
          </a:p>
          <a:p>
            <a:r>
              <a:rPr lang="en-US" altLang="zh-CN" sz="1200" b="0" i="0" u="none" strike="noStrike" kern="1200" baseline="0" dirty="0" smtClean="0">
                <a:solidFill>
                  <a:schemeClr val="tx1"/>
                </a:solidFill>
                <a:latin typeface="Times New Roman" pitchFamily="18" charset="0"/>
                <a:ea typeface="+mn-ea"/>
                <a:cs typeface="+mn-cs"/>
              </a:rPr>
              <a:t>   Newcomers to the field of computer networking sometimes have difficulty understanding the difference between transmission delay and propagation delay. </a:t>
            </a:r>
          </a:p>
          <a:p>
            <a:r>
              <a:rPr lang="en-US" altLang="zh-CN" sz="1200" b="0" i="0" u="none" strike="noStrike" kern="1200" baseline="0" dirty="0" smtClean="0">
                <a:solidFill>
                  <a:schemeClr val="tx1"/>
                </a:solidFill>
                <a:latin typeface="Times New Roman" pitchFamily="18" charset="0"/>
                <a:ea typeface="+mn-ea"/>
                <a:cs typeface="+mn-cs"/>
              </a:rPr>
              <a:t>   The difference is subtle but important. </a:t>
            </a:r>
          </a:p>
          <a:p>
            <a:r>
              <a:rPr lang="en-US" altLang="zh-CN" sz="1200" b="0" i="0" u="none" strike="noStrike" kern="1200" baseline="0" dirty="0" smtClean="0">
                <a:solidFill>
                  <a:schemeClr val="tx1"/>
                </a:solidFill>
                <a:latin typeface="Times New Roman" pitchFamily="18" charset="0"/>
                <a:ea typeface="+mn-ea"/>
                <a:cs typeface="+mn-cs"/>
              </a:rPr>
              <a:t>   The transmission delay is the amount of time required for the router to push out the packet; it is a function of the packet’s length and the transmission rate of the link, but has nothing to do with the distance between the two routers.</a:t>
            </a:r>
          </a:p>
          <a:p>
            <a:r>
              <a:rPr lang="en-US" altLang="zh-CN" sz="1200" b="0" i="0" u="none" strike="noStrike" kern="1200" baseline="0" dirty="0" smtClean="0">
                <a:solidFill>
                  <a:schemeClr val="tx1"/>
                </a:solidFill>
                <a:latin typeface="Times New Roman" pitchFamily="18" charset="0"/>
                <a:ea typeface="+mn-ea"/>
                <a:cs typeface="+mn-cs"/>
              </a:rPr>
              <a:t>   The propagation delay, on the other hand, is the time </a:t>
            </a:r>
            <a:r>
              <a:rPr lang="en-US" altLang="zh-CN" sz="1200" b="0" i="0" u="sng" strike="noStrike" kern="1200" baseline="0" dirty="0" smtClean="0">
                <a:solidFill>
                  <a:schemeClr val="tx1"/>
                </a:solidFill>
                <a:latin typeface="Times New Roman" pitchFamily="18" charset="0"/>
                <a:ea typeface="+mn-ea"/>
                <a:cs typeface="+mn-cs"/>
              </a:rPr>
              <a:t>it takes a bit</a:t>
            </a:r>
            <a:r>
              <a:rPr lang="en-US" altLang="zh-CN" sz="1200" b="0" i="0" u="none" strike="noStrike" kern="1200" baseline="0" dirty="0" smtClean="0">
                <a:solidFill>
                  <a:schemeClr val="tx1"/>
                </a:solidFill>
                <a:latin typeface="Times New Roman" pitchFamily="18" charset="0"/>
                <a:ea typeface="+mn-ea"/>
                <a:cs typeface="+mn-cs"/>
              </a:rPr>
              <a:t> to propagate from one router to the next; it is a function of the distance between the two routers, but has nothing to do with the packet’s length or the transmission rate of the link.</a:t>
            </a:r>
            <a:endParaRPr lang="zh-CN" altLang="en-US" dirty="0" smtClean="0"/>
          </a:p>
        </p:txBody>
      </p:sp>
    </p:spTree>
    <p:extLst>
      <p:ext uri="{BB962C8B-B14F-4D97-AF65-F5344CB8AC3E}">
        <p14:creationId xmlns:p14="http://schemas.microsoft.com/office/powerpoint/2010/main" val="4116410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An analogy might clarify the notions of transmission and propagation delay. </a:t>
            </a:r>
          </a:p>
          <a:p>
            <a:r>
              <a:rPr lang="en-US" altLang="zh-CN" sz="1200" b="0" i="0" u="none" strike="noStrike" kern="1200" baseline="0" dirty="0" smtClean="0">
                <a:solidFill>
                  <a:schemeClr val="tx1"/>
                </a:solidFill>
                <a:latin typeface="Times New Roman" pitchFamily="18" charset="0"/>
                <a:ea typeface="+mn-ea"/>
                <a:cs typeface="+mn-cs"/>
              </a:rPr>
              <a:t>    Consider a highway that has a tollbooth every 100 kilometers, as shown in Figure 1.17.</a:t>
            </a:r>
          </a:p>
          <a:p>
            <a:r>
              <a:rPr lang="en-US" altLang="zh-CN" sz="1200" b="0" i="0" u="none" strike="noStrike" kern="1200" baseline="0" dirty="0" smtClean="0">
                <a:solidFill>
                  <a:schemeClr val="tx1"/>
                </a:solidFill>
                <a:latin typeface="Times New Roman" pitchFamily="18" charset="0"/>
                <a:ea typeface="+mn-ea"/>
                <a:cs typeface="+mn-cs"/>
              </a:rPr>
              <a:t>    You can think of the highway segments between tollbooths as links and the tollbooths as routers. </a:t>
            </a:r>
          </a:p>
          <a:p>
            <a:r>
              <a:rPr lang="en-US" altLang="zh-CN" sz="1200" b="0" i="0" u="none" strike="noStrike" kern="1200" baseline="0" dirty="0" smtClean="0">
                <a:solidFill>
                  <a:schemeClr val="tx1"/>
                </a:solidFill>
                <a:latin typeface="Times New Roman" pitchFamily="18" charset="0"/>
                <a:ea typeface="+mn-ea"/>
                <a:cs typeface="+mn-cs"/>
              </a:rPr>
              <a:t>    Suppose that cars travel (that is, propagate) on the highway at a rate of 100 km/hour (that is, when a car leaves a tollbooth, it instantaneously accelerates to 100 km/hour and maintains that speed between tollbooths). </a:t>
            </a:r>
          </a:p>
          <a:p>
            <a:r>
              <a:rPr lang="en-US" altLang="zh-CN" sz="1200" b="0" i="0" u="none" strike="noStrike" kern="1200" baseline="0" dirty="0" smtClean="0">
                <a:solidFill>
                  <a:schemeClr val="tx1"/>
                </a:solidFill>
                <a:latin typeface="Times New Roman" pitchFamily="18" charset="0"/>
                <a:ea typeface="+mn-ea"/>
                <a:cs typeface="+mn-cs"/>
              </a:rPr>
              <a:t>    Suppose next that 10 cars, traveling together as a caravan, follow each other in a fixed order. </a:t>
            </a:r>
          </a:p>
          <a:p>
            <a:r>
              <a:rPr lang="en-US" altLang="zh-CN" sz="1200" b="0" i="0" u="none" strike="noStrike" kern="1200" baseline="0" dirty="0" smtClean="0">
                <a:solidFill>
                  <a:schemeClr val="tx1"/>
                </a:solidFill>
                <a:latin typeface="Times New Roman" pitchFamily="18" charset="0"/>
                <a:ea typeface="+mn-ea"/>
                <a:cs typeface="+mn-cs"/>
              </a:rPr>
              <a:t>    You can think of each car as a bit and the caravan as a packet. </a:t>
            </a:r>
          </a:p>
          <a:p>
            <a:r>
              <a:rPr lang="en-US" altLang="zh-CN" sz="1200" b="0" i="0" u="none" strike="noStrike" kern="1200" baseline="0" dirty="0" smtClean="0">
                <a:solidFill>
                  <a:schemeClr val="tx1"/>
                </a:solidFill>
                <a:latin typeface="Times New Roman" pitchFamily="18" charset="0"/>
                <a:ea typeface="+mn-ea"/>
                <a:cs typeface="+mn-cs"/>
              </a:rPr>
              <a:t>    Also suppose that each tollbooth services (that is, transmits) a car at a rate of one car per 12 seconds, and that it is late at night </a:t>
            </a:r>
            <a:r>
              <a:rPr lang="en-US" altLang="zh-CN" sz="1200" b="0" i="0" u="sng" strike="noStrike" kern="1200" baseline="0" dirty="0" smtClean="0">
                <a:solidFill>
                  <a:schemeClr val="tx1"/>
                </a:solidFill>
                <a:latin typeface="Times New Roman" pitchFamily="18" charset="0"/>
                <a:ea typeface="+mn-ea"/>
                <a:cs typeface="+mn-cs"/>
              </a:rPr>
              <a:t>so that</a:t>
            </a:r>
            <a:r>
              <a:rPr lang="en-US" altLang="zh-CN" sz="1200" b="0" i="0" u="none" strike="noStrike" kern="1200" baseline="0" dirty="0" smtClean="0">
                <a:solidFill>
                  <a:schemeClr val="tx1"/>
                </a:solidFill>
                <a:latin typeface="Times New Roman" pitchFamily="18" charset="0"/>
                <a:ea typeface="+mn-ea"/>
                <a:cs typeface="+mn-cs"/>
              </a:rPr>
              <a:t> the caravan’s cars are the only cars on the highway. (</a:t>
            </a:r>
            <a:r>
              <a:rPr lang="zh-CN" altLang="en-US" sz="1200" b="0" i="0" u="none" strike="noStrike" kern="1200" baseline="0" dirty="0" smtClean="0">
                <a:solidFill>
                  <a:schemeClr val="tx1"/>
                </a:solidFill>
                <a:latin typeface="Times New Roman" pitchFamily="18" charset="0"/>
                <a:ea typeface="+mn-ea"/>
                <a:cs typeface="+mn-cs"/>
              </a:rPr>
              <a:t>在深夜</a:t>
            </a:r>
            <a:r>
              <a:rPr lang="en-US" altLang="zh-CN" sz="1200" b="0" i="0" u="none" strike="noStrike" kern="1200" baseline="0" dirty="0" smtClean="0">
                <a:solidFill>
                  <a:schemeClr val="tx1"/>
                </a:solidFill>
                <a:latin typeface="Times New Roman" pitchFamily="18" charset="0"/>
                <a:ea typeface="+mn-ea"/>
                <a:cs typeface="+mn-cs"/>
              </a:rPr>
              <a:t>, </a:t>
            </a:r>
            <a:r>
              <a:rPr lang="zh-CN" altLang="en-US" sz="1200" b="0" i="0" u="none" strike="noStrike" kern="1200" baseline="0" dirty="0" smtClean="0">
                <a:solidFill>
                  <a:schemeClr val="tx1"/>
                </a:solidFill>
                <a:latin typeface="Times New Roman" pitchFamily="18" charset="0"/>
                <a:ea typeface="+mn-ea"/>
                <a:cs typeface="+mn-cs"/>
              </a:rPr>
              <a:t>高速上只有</a:t>
            </a:r>
            <a:r>
              <a:rPr lang="en-US" altLang="zh-CN" sz="1200" b="0" i="0" u="none" strike="noStrike" kern="1200" baseline="0" dirty="0" smtClean="0">
                <a:solidFill>
                  <a:schemeClr val="tx1"/>
                </a:solidFill>
                <a:latin typeface="Times New Roman" pitchFamily="18" charset="0"/>
                <a:ea typeface="+mn-ea"/>
                <a:cs typeface="+mn-cs"/>
              </a:rPr>
              <a:t>cars)</a:t>
            </a:r>
          </a:p>
          <a:p>
            <a:r>
              <a:rPr lang="en-US" altLang="zh-CN" sz="1200" b="0" i="0" u="none" strike="noStrike" kern="1200" baseline="0" dirty="0" smtClean="0">
                <a:solidFill>
                  <a:schemeClr val="tx1"/>
                </a:solidFill>
                <a:latin typeface="Times New Roman" pitchFamily="18" charset="0"/>
                <a:ea typeface="+mn-ea"/>
                <a:cs typeface="+mn-cs"/>
              </a:rPr>
              <a:t>    Finally, suppose that whenever the first car of the caravan arrives at a tollbooth, it waits at the entrance until the other nine cars have arrived and </a:t>
            </a:r>
            <a:r>
              <a:rPr lang="en-US" altLang="zh-CN" sz="1200" b="0" i="0" u="sng" strike="noStrike" kern="1200" baseline="0" dirty="0" smtClean="0">
                <a:solidFill>
                  <a:schemeClr val="tx1"/>
                </a:solidFill>
                <a:latin typeface="Times New Roman" pitchFamily="18" charset="0"/>
                <a:ea typeface="+mn-ea"/>
                <a:cs typeface="+mn-cs"/>
              </a:rPr>
              <a:t>lined up</a:t>
            </a:r>
            <a:r>
              <a:rPr lang="en-US" altLang="zh-CN" sz="1200" b="0" i="0" u="none" strike="noStrike" kern="1200" baseline="0" dirty="0" smtClean="0">
                <a:solidFill>
                  <a:schemeClr val="tx1"/>
                </a:solidFill>
                <a:latin typeface="Times New Roman" pitchFamily="18" charset="0"/>
                <a:ea typeface="+mn-ea"/>
                <a:cs typeface="+mn-cs"/>
              </a:rPr>
              <a:t> behind it.</a:t>
            </a:r>
          </a:p>
          <a:p>
            <a:r>
              <a:rPr lang="en-US" altLang="zh-CN" sz="1200" b="0" i="0" u="none" strike="noStrike" kern="1200" baseline="0" dirty="0" smtClean="0">
                <a:solidFill>
                  <a:schemeClr val="tx1"/>
                </a:solidFill>
                <a:latin typeface="Times New Roman" pitchFamily="18" charset="0"/>
                <a:ea typeface="+mn-ea"/>
                <a:cs typeface="+mn-cs"/>
              </a:rPr>
              <a:t>    (Thus the entire caravan must be stored at the tollbooth before it can begin to be forwarded.)</a:t>
            </a:r>
          </a:p>
          <a:p>
            <a:r>
              <a:rPr lang="en-US" altLang="zh-CN" sz="1200" b="0" i="0" u="none" strike="noStrike" kern="1200" baseline="0" dirty="0" smtClean="0">
                <a:solidFill>
                  <a:schemeClr val="tx1"/>
                </a:solidFill>
                <a:latin typeface="Times New Roman" pitchFamily="18" charset="0"/>
                <a:ea typeface="+mn-ea"/>
                <a:cs typeface="+mn-cs"/>
              </a:rPr>
              <a:t>    The time required for the tollbooth to </a:t>
            </a:r>
            <a:r>
              <a:rPr lang="en-US" altLang="zh-CN" sz="1200" b="1" i="0" u="none" strike="noStrike" kern="1200" baseline="0" dirty="0" smtClean="0">
                <a:solidFill>
                  <a:schemeClr val="tx1"/>
                </a:solidFill>
                <a:latin typeface="Times New Roman" pitchFamily="18" charset="0"/>
                <a:ea typeface="+mn-ea"/>
                <a:cs typeface="+mn-cs"/>
              </a:rPr>
              <a:t>push</a:t>
            </a:r>
            <a:r>
              <a:rPr lang="en-US" altLang="zh-CN" sz="1200" b="0" i="0" u="none" strike="noStrike" kern="1200" baseline="0" dirty="0" smtClean="0">
                <a:solidFill>
                  <a:schemeClr val="tx1"/>
                </a:solidFill>
                <a:latin typeface="Times New Roman" pitchFamily="18" charset="0"/>
                <a:ea typeface="+mn-ea"/>
                <a:cs typeface="+mn-cs"/>
              </a:rPr>
              <a:t> the entire caravan </a:t>
            </a:r>
            <a:r>
              <a:rPr lang="en-US" altLang="zh-CN" sz="1200" b="1" i="0" u="none" strike="noStrike" kern="1200" baseline="0" dirty="0" smtClean="0">
                <a:solidFill>
                  <a:schemeClr val="tx1"/>
                </a:solidFill>
                <a:latin typeface="Times New Roman" pitchFamily="18" charset="0"/>
                <a:ea typeface="+mn-ea"/>
                <a:cs typeface="+mn-cs"/>
              </a:rPr>
              <a:t>onto</a:t>
            </a:r>
            <a:r>
              <a:rPr lang="en-US" altLang="zh-CN" sz="1200" b="0" i="0" u="none" strike="noStrike" kern="1200" baseline="0" dirty="0" smtClean="0">
                <a:solidFill>
                  <a:schemeClr val="tx1"/>
                </a:solidFill>
                <a:latin typeface="Times New Roman" pitchFamily="18" charset="0"/>
                <a:ea typeface="+mn-ea"/>
                <a:cs typeface="+mn-cs"/>
              </a:rPr>
              <a:t> the highway is (10 cars)/(5 cars/minute) = 2 minutes.</a:t>
            </a:r>
          </a:p>
          <a:p>
            <a:r>
              <a:rPr lang="en-US" altLang="zh-CN" sz="1200" b="0" i="0" u="none" strike="noStrike" kern="1200" baseline="0" dirty="0" smtClean="0">
                <a:solidFill>
                  <a:schemeClr val="tx1"/>
                </a:solidFill>
                <a:latin typeface="Times New Roman" pitchFamily="18" charset="0"/>
                <a:ea typeface="+mn-ea"/>
                <a:cs typeface="+mn-cs"/>
              </a:rPr>
              <a:t>      [(10cars)/(1 cars/12s) =120s. ]</a:t>
            </a:r>
          </a:p>
          <a:p>
            <a:r>
              <a:rPr lang="en-US" altLang="zh-CN" sz="1200" b="0" i="0" u="none" strike="noStrike" kern="1200" baseline="0" dirty="0" smtClean="0">
                <a:solidFill>
                  <a:schemeClr val="tx1"/>
                </a:solidFill>
                <a:latin typeface="Times New Roman" pitchFamily="18" charset="0"/>
                <a:ea typeface="+mn-ea"/>
                <a:cs typeface="+mn-cs"/>
              </a:rPr>
              <a:t>    This time is analogous to the transmission delay in a router. </a:t>
            </a:r>
          </a:p>
          <a:p>
            <a:r>
              <a:rPr lang="en-US" altLang="zh-CN" sz="1200" b="0" i="0" u="none" strike="noStrike" kern="1200" baseline="0" dirty="0" smtClean="0">
                <a:solidFill>
                  <a:schemeClr val="tx1"/>
                </a:solidFill>
                <a:latin typeface="Times New Roman" pitchFamily="18" charset="0"/>
                <a:ea typeface="+mn-ea"/>
                <a:cs typeface="+mn-cs"/>
              </a:rPr>
              <a:t>    The time required for a car to travel from </a:t>
            </a:r>
            <a:r>
              <a:rPr lang="en-US" altLang="zh-CN" sz="1200" b="0" i="0" u="sng" strike="noStrike" kern="1200" baseline="0" dirty="0" smtClean="0">
                <a:solidFill>
                  <a:schemeClr val="tx1"/>
                </a:solidFill>
                <a:latin typeface="Times New Roman" pitchFamily="18" charset="0"/>
                <a:ea typeface="+mn-ea"/>
                <a:cs typeface="+mn-cs"/>
              </a:rPr>
              <a:t>the exit of</a:t>
            </a:r>
            <a:r>
              <a:rPr lang="en-US" altLang="zh-CN" sz="1200" b="0" i="0" u="none" strike="noStrike" kern="1200" baseline="0" dirty="0" smtClean="0">
                <a:solidFill>
                  <a:schemeClr val="tx1"/>
                </a:solidFill>
                <a:latin typeface="Times New Roman" pitchFamily="18" charset="0"/>
                <a:ea typeface="+mn-ea"/>
                <a:cs typeface="+mn-cs"/>
              </a:rPr>
              <a:t> one tollbooth to the next tollbooth is 100 km/(100 km/hour) = 1 hour. </a:t>
            </a:r>
          </a:p>
          <a:p>
            <a:r>
              <a:rPr lang="en-US" altLang="zh-CN" sz="1200" b="0" i="0" u="none" strike="noStrike" kern="1200" baseline="0" dirty="0" smtClean="0">
                <a:solidFill>
                  <a:schemeClr val="tx1"/>
                </a:solidFill>
                <a:latin typeface="Times New Roman" pitchFamily="18" charset="0"/>
                <a:ea typeface="+mn-ea"/>
                <a:cs typeface="+mn-cs"/>
              </a:rPr>
              <a:t>    This time is analogous to propagation delay. </a:t>
            </a:r>
          </a:p>
          <a:p>
            <a:r>
              <a:rPr lang="en-US" altLang="zh-CN" sz="1200" b="0" i="0" u="none" strike="noStrike" kern="1200" baseline="0" dirty="0" smtClean="0">
                <a:solidFill>
                  <a:schemeClr val="tx1"/>
                </a:solidFill>
                <a:latin typeface="Times New Roman" pitchFamily="18" charset="0"/>
                <a:ea typeface="+mn-ea"/>
                <a:cs typeface="+mn-cs"/>
              </a:rPr>
              <a:t>    Therefore, the time </a:t>
            </a:r>
            <a:r>
              <a:rPr lang="en-US" altLang="zh-CN" sz="1200" b="1" i="0" u="none" strike="noStrike" kern="1200" baseline="0" dirty="0" smtClean="0">
                <a:solidFill>
                  <a:schemeClr val="tx1"/>
                </a:solidFill>
                <a:latin typeface="Times New Roman" pitchFamily="18" charset="0"/>
                <a:ea typeface="+mn-ea"/>
                <a:cs typeface="+mn-cs"/>
              </a:rPr>
              <a:t>from when </a:t>
            </a:r>
            <a:r>
              <a:rPr lang="en-US" altLang="zh-CN" sz="1200" b="0" i="0" u="none" strike="noStrike" kern="1200" baseline="0" dirty="0" smtClean="0">
                <a:solidFill>
                  <a:schemeClr val="tx1"/>
                </a:solidFill>
                <a:latin typeface="Times New Roman" pitchFamily="18" charset="0"/>
                <a:ea typeface="+mn-ea"/>
                <a:cs typeface="+mn-cs"/>
              </a:rPr>
              <a:t>the caravan is stored in front of a tollbooth </a:t>
            </a:r>
            <a:r>
              <a:rPr lang="en-US" altLang="zh-CN" sz="1200" b="1" i="0" u="none" strike="noStrike" kern="1200" baseline="0" dirty="0" smtClean="0">
                <a:solidFill>
                  <a:schemeClr val="tx1"/>
                </a:solidFill>
                <a:latin typeface="Times New Roman" pitchFamily="18" charset="0"/>
                <a:ea typeface="+mn-ea"/>
                <a:cs typeface="+mn-cs"/>
              </a:rPr>
              <a:t>until</a:t>
            </a:r>
            <a:r>
              <a:rPr lang="en-US" altLang="zh-CN" sz="1200" b="0" i="0" u="none" strike="noStrike" kern="1200" baseline="0" dirty="0" smtClean="0">
                <a:solidFill>
                  <a:schemeClr val="tx1"/>
                </a:solidFill>
                <a:latin typeface="Times New Roman" pitchFamily="18" charset="0"/>
                <a:ea typeface="+mn-ea"/>
                <a:cs typeface="+mn-cs"/>
              </a:rPr>
              <a:t> the caravan is stored in front of the next tollbooth is the sum of transmission delay and propagation delay — in this example, 62 minutes.</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124</a:t>
            </a:fld>
            <a:endParaRPr lang="en-US" altLang="zh-CN"/>
          </a:p>
        </p:txBody>
      </p:sp>
    </p:spTree>
    <p:extLst>
      <p:ext uri="{BB962C8B-B14F-4D97-AF65-F5344CB8AC3E}">
        <p14:creationId xmlns:p14="http://schemas.microsoft.com/office/powerpoint/2010/main" val="141664844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Let’s explore this analogy a bit more.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What would happen if</a:t>
            </a:r>
            <a:r>
              <a:rPr lang="en-US" altLang="zh-CN" sz="1200" b="0" i="0" u="none" strike="noStrike" kern="1200" baseline="0" dirty="0" smtClean="0">
                <a:solidFill>
                  <a:schemeClr val="tx1"/>
                </a:solidFill>
                <a:latin typeface="Times New Roman" pitchFamily="18" charset="0"/>
                <a:ea typeface="+mn-ea"/>
                <a:cs typeface="+mn-cs"/>
              </a:rPr>
              <a:t> the tollbooth service time for a caravan were greater than the time for a car to travel between tollbooths?</a:t>
            </a:r>
          </a:p>
          <a:p>
            <a:r>
              <a:rPr lang="en-US" altLang="zh-CN" sz="1200" b="0" i="0" u="none" strike="noStrike" kern="1200" baseline="0" dirty="0" smtClean="0">
                <a:solidFill>
                  <a:schemeClr val="tx1"/>
                </a:solidFill>
                <a:latin typeface="Times New Roman" pitchFamily="18" charset="0"/>
                <a:ea typeface="+mn-ea"/>
                <a:cs typeface="+mn-cs"/>
              </a:rPr>
              <a:t>   For example, suppose now that the cars travel at the rate of 1,000 km/hour and the tollbooth services cars at the rate of one car per minute.   </a:t>
            </a:r>
          </a:p>
          <a:p>
            <a:r>
              <a:rPr lang="en-US" altLang="zh-CN" sz="1200" b="0" i="0" u="none" strike="noStrike" kern="1200" baseline="0" dirty="0" smtClean="0">
                <a:solidFill>
                  <a:schemeClr val="tx1"/>
                </a:solidFill>
                <a:latin typeface="Times New Roman" pitchFamily="18" charset="0"/>
                <a:ea typeface="+mn-ea"/>
                <a:cs typeface="+mn-cs"/>
              </a:rPr>
              <a:t>   Then the traveling delay </a:t>
            </a:r>
            <a:r>
              <a:rPr lang="en-US" altLang="zh-CN" sz="1200" b="0" i="0" u="sng" strike="noStrike" kern="1200" baseline="0" dirty="0" smtClean="0">
                <a:solidFill>
                  <a:schemeClr val="tx1"/>
                </a:solidFill>
                <a:latin typeface="Times New Roman" pitchFamily="18" charset="0"/>
                <a:ea typeface="+mn-ea"/>
                <a:cs typeface="+mn-cs"/>
              </a:rPr>
              <a:t>between two tollbooths</a:t>
            </a:r>
            <a:r>
              <a:rPr lang="en-US" altLang="zh-CN" sz="1200" b="0" i="0" u="none" strike="noStrike" kern="1200" baseline="0" dirty="0" smtClean="0">
                <a:solidFill>
                  <a:schemeClr val="tx1"/>
                </a:solidFill>
                <a:latin typeface="Times New Roman" pitchFamily="18" charset="0"/>
                <a:ea typeface="+mn-ea"/>
                <a:cs typeface="+mn-cs"/>
              </a:rPr>
              <a:t> is 6 minutes and the time </a:t>
            </a:r>
            <a:r>
              <a:rPr lang="en-US" altLang="zh-CN" sz="1200" b="0" i="0" u="sng" strike="noStrike" kern="1200" baseline="0" dirty="0" smtClean="0">
                <a:solidFill>
                  <a:schemeClr val="tx1"/>
                </a:solidFill>
                <a:latin typeface="Times New Roman" pitchFamily="18" charset="0"/>
                <a:ea typeface="+mn-ea"/>
                <a:cs typeface="+mn-cs"/>
              </a:rPr>
              <a:t>to serve a caravan</a:t>
            </a:r>
            <a:r>
              <a:rPr lang="en-US" altLang="zh-CN" sz="1200" b="0" i="0" u="none" strike="noStrike" kern="1200" baseline="0" dirty="0" smtClean="0">
                <a:solidFill>
                  <a:schemeClr val="tx1"/>
                </a:solidFill>
                <a:latin typeface="Times New Roman" pitchFamily="18" charset="0"/>
                <a:ea typeface="+mn-ea"/>
                <a:cs typeface="+mn-cs"/>
              </a:rPr>
              <a:t> is 10 minutes. </a:t>
            </a:r>
          </a:p>
          <a:p>
            <a:r>
              <a:rPr lang="en-US" altLang="zh-CN" sz="1200" b="0" i="0" u="none" strike="noStrike" kern="1200" baseline="0" dirty="0" smtClean="0">
                <a:solidFill>
                  <a:schemeClr val="tx1"/>
                </a:solidFill>
                <a:latin typeface="Times New Roman" pitchFamily="18" charset="0"/>
                <a:ea typeface="+mn-ea"/>
                <a:cs typeface="+mn-cs"/>
              </a:rPr>
              <a:t>   In this case, the first few cars in the caravan will arrive at the second tollbooth </a:t>
            </a:r>
            <a:r>
              <a:rPr lang="en-US" altLang="zh-CN" sz="1200" b="1" i="0" u="none" strike="noStrike" kern="1200" baseline="0" dirty="0" smtClean="0">
                <a:solidFill>
                  <a:schemeClr val="tx1"/>
                </a:solidFill>
                <a:latin typeface="Times New Roman" pitchFamily="18" charset="0"/>
                <a:ea typeface="+mn-ea"/>
                <a:cs typeface="+mn-cs"/>
              </a:rPr>
              <a:t>before</a:t>
            </a:r>
            <a:r>
              <a:rPr lang="en-US" altLang="zh-CN" sz="1200" b="0" i="0" u="none" strike="noStrike" kern="1200" baseline="0" dirty="0" smtClean="0">
                <a:solidFill>
                  <a:schemeClr val="tx1"/>
                </a:solidFill>
                <a:latin typeface="Times New Roman" pitchFamily="18" charset="0"/>
                <a:ea typeface="+mn-ea"/>
                <a:cs typeface="+mn-cs"/>
              </a:rPr>
              <a:t> the last cars in the caravan leave the first tollbooth. </a:t>
            </a:r>
          </a:p>
          <a:p>
            <a:r>
              <a:rPr lang="en-US" altLang="zh-CN" sz="1200" b="0" i="0" u="none" strike="noStrike" kern="1200" baseline="0" dirty="0" smtClean="0">
                <a:solidFill>
                  <a:schemeClr val="tx1"/>
                </a:solidFill>
                <a:latin typeface="Times New Roman" pitchFamily="18" charset="0"/>
                <a:ea typeface="+mn-ea"/>
                <a:cs typeface="+mn-cs"/>
              </a:rPr>
              <a:t>   [ </a:t>
            </a:r>
            <a:r>
              <a:rPr lang="zh-CN" altLang="en-US" sz="1200" b="0" i="0" u="none" strike="noStrike" kern="1200" baseline="0" dirty="0" smtClean="0">
                <a:solidFill>
                  <a:schemeClr val="tx1"/>
                </a:solidFill>
                <a:latin typeface="Times New Roman" pitchFamily="18" charset="0"/>
                <a:ea typeface="+mn-ea"/>
                <a:cs typeface="+mn-cs"/>
              </a:rPr>
              <a:t>第</a:t>
            </a:r>
            <a:r>
              <a:rPr lang="en-US" altLang="zh-CN" sz="1200" b="0" i="0" u="none" strike="noStrike" kern="1200" baseline="0" dirty="0" smtClean="0">
                <a:solidFill>
                  <a:schemeClr val="tx1"/>
                </a:solidFill>
                <a:latin typeface="Times New Roman" pitchFamily="18" charset="0"/>
                <a:ea typeface="+mn-ea"/>
                <a:cs typeface="+mn-cs"/>
              </a:rPr>
              <a:t>1</a:t>
            </a:r>
            <a:r>
              <a:rPr lang="zh-CN" altLang="en-US" sz="1200" b="0" i="0" u="none" strike="noStrike" kern="1200" baseline="0" dirty="0" smtClean="0">
                <a:solidFill>
                  <a:schemeClr val="tx1"/>
                </a:solidFill>
                <a:latin typeface="Times New Roman" pitchFamily="18" charset="0"/>
                <a:ea typeface="+mn-ea"/>
                <a:cs typeface="+mn-cs"/>
              </a:rPr>
              <a:t>辆到达了下一个收费站后</a:t>
            </a:r>
            <a:r>
              <a:rPr lang="en-US" altLang="zh-CN" sz="1200" b="0" i="0" u="none" strike="noStrike" kern="1200" baseline="0" dirty="0" smtClean="0">
                <a:solidFill>
                  <a:schemeClr val="tx1"/>
                </a:solidFill>
                <a:latin typeface="Times New Roman" pitchFamily="18" charset="0"/>
                <a:ea typeface="+mn-ea"/>
                <a:cs typeface="+mn-cs"/>
              </a:rPr>
              <a:t>(16min)</a:t>
            </a:r>
            <a:r>
              <a:rPr lang="zh-CN" altLang="en-US" sz="1200" b="0" i="0" u="none" strike="noStrike" kern="1200" baseline="0" dirty="0" smtClean="0">
                <a:solidFill>
                  <a:schemeClr val="tx1"/>
                </a:solidFill>
                <a:latin typeface="Times New Roman" pitchFamily="18" charset="0"/>
                <a:ea typeface="+mn-ea"/>
                <a:cs typeface="+mn-cs"/>
              </a:rPr>
              <a:t>，第</a:t>
            </a:r>
            <a:r>
              <a:rPr lang="en-US" altLang="zh-CN" sz="1200" b="0" i="0" u="none" strike="noStrike" kern="1200" baseline="0" dirty="0" smtClean="0">
                <a:solidFill>
                  <a:schemeClr val="tx1"/>
                </a:solidFill>
                <a:latin typeface="Times New Roman" pitchFamily="18" charset="0"/>
                <a:ea typeface="+mn-ea"/>
                <a:cs typeface="+mn-cs"/>
              </a:rPr>
              <a:t>2</a:t>
            </a:r>
            <a:r>
              <a:rPr lang="zh-CN" altLang="en-US" sz="1200" b="0" i="0" u="none" strike="noStrike" kern="1200" baseline="0" dirty="0" smtClean="0">
                <a:solidFill>
                  <a:schemeClr val="tx1"/>
                </a:solidFill>
                <a:latin typeface="Times New Roman" pitchFamily="18" charset="0"/>
                <a:ea typeface="+mn-ea"/>
                <a:cs typeface="+mn-cs"/>
              </a:rPr>
              <a:t>辆车还在第一个收费站被服务</a:t>
            </a:r>
            <a:r>
              <a:rPr lang="en-US" altLang="zh-CN" sz="1200" b="0" i="0" u="none" strike="noStrike" kern="1200" baseline="0" dirty="0" smtClean="0">
                <a:solidFill>
                  <a:schemeClr val="tx1"/>
                </a:solidFill>
                <a:latin typeface="Times New Roman" pitchFamily="18" charset="0"/>
                <a:ea typeface="+mn-ea"/>
                <a:cs typeface="+mn-cs"/>
              </a:rPr>
              <a:t>(6min)]</a:t>
            </a:r>
          </a:p>
          <a:p>
            <a:r>
              <a:rPr lang="en-US" altLang="zh-CN" sz="1200" b="0" i="0" u="none" strike="noStrike" kern="1200" baseline="0" dirty="0" smtClean="0">
                <a:solidFill>
                  <a:schemeClr val="tx1"/>
                </a:solidFill>
                <a:latin typeface="Times New Roman" pitchFamily="18" charset="0"/>
                <a:ea typeface="+mn-ea"/>
                <a:cs typeface="+mn-cs"/>
              </a:rPr>
              <a:t>   This situation also </a:t>
            </a:r>
            <a:r>
              <a:rPr lang="en-US" altLang="zh-CN" sz="1200" b="1" i="0" u="none" strike="noStrike" kern="1200" baseline="0" dirty="0" smtClean="0">
                <a:solidFill>
                  <a:schemeClr val="tx1"/>
                </a:solidFill>
                <a:latin typeface="Times New Roman" pitchFamily="18" charset="0"/>
                <a:ea typeface="+mn-ea"/>
                <a:cs typeface="+mn-cs"/>
              </a:rPr>
              <a:t>arises</a:t>
            </a:r>
            <a:r>
              <a:rPr lang="en-US" altLang="zh-CN" sz="1200" b="0" i="0" u="none" strike="noStrike" kern="1200" baseline="0" dirty="0" smtClean="0">
                <a:solidFill>
                  <a:schemeClr val="tx1"/>
                </a:solidFill>
                <a:latin typeface="Times New Roman" pitchFamily="18" charset="0"/>
                <a:ea typeface="+mn-ea"/>
                <a:cs typeface="+mn-cs"/>
              </a:rPr>
              <a:t> in packet-switched networks — the first bits in a packet can arrive at a router </a:t>
            </a:r>
            <a:r>
              <a:rPr lang="en-US" altLang="zh-CN" sz="1200" b="1" i="0" u="none" strike="noStrike" kern="1200" baseline="0" dirty="0" smtClean="0">
                <a:solidFill>
                  <a:schemeClr val="tx1"/>
                </a:solidFill>
                <a:latin typeface="Times New Roman" pitchFamily="18" charset="0"/>
                <a:ea typeface="+mn-ea"/>
                <a:cs typeface="+mn-cs"/>
              </a:rPr>
              <a:t>while</a:t>
            </a:r>
            <a:r>
              <a:rPr lang="en-US" altLang="zh-CN" sz="1200" b="0" i="0" u="sng"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many of the remaining bits in the packet are still waiting to be transmitted by the preceding router.</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If a picture speaks a thousand words, then an animation must speak a million words. </a:t>
            </a:r>
          </a:p>
          <a:p>
            <a:r>
              <a:rPr lang="en-US" altLang="zh-CN" sz="1200" b="0" i="0" u="none" strike="noStrike" kern="1200" baseline="0" dirty="0" smtClean="0">
                <a:solidFill>
                  <a:schemeClr val="tx1"/>
                </a:solidFill>
                <a:latin typeface="Times New Roman" pitchFamily="18" charset="0"/>
                <a:ea typeface="+mn-ea"/>
                <a:cs typeface="+mn-cs"/>
              </a:rPr>
              <a:t>   The companion Web site for this textbook provides an interactive Java applet that nicely illustrates and contrasts transmission delay and propagation delay. </a:t>
            </a:r>
          </a:p>
          <a:p>
            <a:r>
              <a:rPr lang="en-US" altLang="zh-CN" sz="1200" b="0" i="0" u="none" strike="noStrike" kern="1200" baseline="0" dirty="0" smtClean="0">
                <a:solidFill>
                  <a:schemeClr val="tx1"/>
                </a:solidFill>
                <a:latin typeface="Times New Roman" pitchFamily="18" charset="0"/>
                <a:ea typeface="+mn-ea"/>
                <a:cs typeface="+mn-cs"/>
              </a:rPr>
              <a:t>    The reader is highly encouraged to visit that applet. </a:t>
            </a:r>
          </a:p>
          <a:p>
            <a:r>
              <a:rPr lang="en-US" altLang="zh-CN" sz="1200" b="0" i="0" u="none" strike="noStrike" kern="1200" baseline="0" dirty="0" smtClean="0">
                <a:solidFill>
                  <a:schemeClr val="tx1"/>
                </a:solidFill>
                <a:latin typeface="Times New Roman" pitchFamily="18" charset="0"/>
                <a:ea typeface="+mn-ea"/>
                <a:cs typeface="+mn-cs"/>
              </a:rPr>
              <a:t>    [Smith 2009] also provides a very readable discussion of propagation, </a:t>
            </a:r>
            <a:r>
              <a:rPr lang="en-US" altLang="zh-CN" sz="1200" b="0" i="0" u="none" strike="noStrike" kern="1200" baseline="0" dirty="0" err="1" smtClean="0">
                <a:solidFill>
                  <a:schemeClr val="tx1"/>
                </a:solidFill>
                <a:latin typeface="Times New Roman" pitchFamily="18" charset="0"/>
                <a:ea typeface="+mn-ea"/>
                <a:cs typeface="+mn-cs"/>
              </a:rPr>
              <a:t>queueing</a:t>
            </a:r>
            <a:r>
              <a:rPr lang="en-US" altLang="zh-CN" sz="1200" b="0" i="0" u="none" strike="noStrike" kern="1200" baseline="0" dirty="0" smtClean="0">
                <a:solidFill>
                  <a:schemeClr val="tx1"/>
                </a:solidFill>
                <a:latin typeface="Times New Roman" pitchFamily="18" charset="0"/>
                <a:ea typeface="+mn-ea"/>
                <a:cs typeface="+mn-cs"/>
              </a:rPr>
              <a:t>, and transmission delays.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If we let </a:t>
            </a:r>
            <a:r>
              <a:rPr lang="en-US" altLang="zh-CN" sz="1200" b="0" i="0" u="none" strike="noStrike" kern="1200" baseline="0" dirty="0" err="1" smtClean="0">
                <a:solidFill>
                  <a:schemeClr val="tx1"/>
                </a:solidFill>
                <a:latin typeface="Times New Roman" pitchFamily="18" charset="0"/>
                <a:ea typeface="+mn-ea"/>
                <a:cs typeface="+mn-cs"/>
              </a:rPr>
              <a:t>d</a:t>
            </a:r>
            <a:r>
              <a:rPr lang="en-US" altLang="zh-CN" sz="1200" b="0" i="0" u="none" strike="noStrike" kern="1200" baseline="-25000" dirty="0" err="1" smtClean="0">
                <a:solidFill>
                  <a:schemeClr val="tx1"/>
                </a:solidFill>
                <a:latin typeface="Times New Roman" pitchFamily="18" charset="0"/>
                <a:ea typeface="+mn-ea"/>
                <a:cs typeface="+mn-cs"/>
              </a:rPr>
              <a:t>proc</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err="1" smtClean="0">
                <a:solidFill>
                  <a:schemeClr val="tx1"/>
                </a:solidFill>
                <a:latin typeface="Times New Roman" pitchFamily="18" charset="0"/>
                <a:ea typeface="+mn-ea"/>
                <a:cs typeface="+mn-cs"/>
              </a:rPr>
              <a:t>d</a:t>
            </a:r>
            <a:r>
              <a:rPr lang="en-US" altLang="zh-CN" sz="1200" b="0" i="0" u="none" strike="noStrike" kern="1200" baseline="-25000" dirty="0" err="1" smtClean="0">
                <a:solidFill>
                  <a:schemeClr val="tx1"/>
                </a:solidFill>
                <a:latin typeface="Times New Roman" pitchFamily="18" charset="0"/>
                <a:ea typeface="+mn-ea"/>
                <a:cs typeface="+mn-cs"/>
              </a:rPr>
              <a:t>queue</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err="1" smtClean="0">
                <a:solidFill>
                  <a:schemeClr val="tx1"/>
                </a:solidFill>
                <a:latin typeface="Times New Roman" pitchFamily="18" charset="0"/>
                <a:ea typeface="+mn-ea"/>
                <a:cs typeface="+mn-cs"/>
              </a:rPr>
              <a:t>d</a:t>
            </a:r>
            <a:r>
              <a:rPr lang="en-US" altLang="zh-CN" sz="1200" b="0" i="0" u="none" strike="noStrike" kern="1200" baseline="-25000" dirty="0" err="1" smtClean="0">
                <a:solidFill>
                  <a:schemeClr val="tx1"/>
                </a:solidFill>
                <a:latin typeface="Times New Roman" pitchFamily="18" charset="0"/>
                <a:ea typeface="+mn-ea"/>
                <a:cs typeface="+mn-cs"/>
              </a:rPr>
              <a:t>trans</a:t>
            </a:r>
            <a:r>
              <a:rPr lang="en-US" altLang="zh-CN" sz="1200" b="0" i="0" u="none" strike="noStrike" kern="1200" baseline="0" dirty="0" smtClean="0">
                <a:solidFill>
                  <a:schemeClr val="tx1"/>
                </a:solidFill>
                <a:latin typeface="Times New Roman" pitchFamily="18" charset="0"/>
                <a:ea typeface="+mn-ea"/>
                <a:cs typeface="+mn-cs"/>
              </a:rPr>
              <a:t>, and </a:t>
            </a:r>
            <a:r>
              <a:rPr lang="en-US" altLang="zh-CN" sz="1200" b="0" i="0" u="none" strike="noStrike" kern="1200" baseline="0" dirty="0" err="1" smtClean="0">
                <a:solidFill>
                  <a:schemeClr val="tx1"/>
                </a:solidFill>
                <a:latin typeface="Times New Roman" pitchFamily="18" charset="0"/>
                <a:ea typeface="+mn-ea"/>
                <a:cs typeface="+mn-cs"/>
              </a:rPr>
              <a:t>d</a:t>
            </a:r>
            <a:r>
              <a:rPr lang="en-US" altLang="zh-CN" sz="1200" b="0" i="0" u="none" strike="noStrike" kern="1200" baseline="-25000" dirty="0" err="1" smtClean="0">
                <a:solidFill>
                  <a:schemeClr val="tx1"/>
                </a:solidFill>
                <a:latin typeface="Times New Roman" pitchFamily="18" charset="0"/>
                <a:ea typeface="+mn-ea"/>
                <a:cs typeface="+mn-cs"/>
              </a:rPr>
              <a:t>prop</a:t>
            </a:r>
            <a:r>
              <a:rPr lang="en-US" altLang="zh-CN" sz="1200" b="0" i="0" u="none" strike="noStrike" kern="1200" baseline="-2500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denote the processing, queuing, transmission, and propagation delays, then the total nodal delay is given by </a:t>
            </a:r>
            <a:r>
              <a:rPr lang="en-US" altLang="zh-CN" sz="1200" b="0" i="0" u="none" strike="noStrike" kern="1200" baseline="0" dirty="0" err="1" smtClean="0">
                <a:solidFill>
                  <a:schemeClr val="tx1"/>
                </a:solidFill>
                <a:latin typeface="Times New Roman" pitchFamily="18" charset="0"/>
                <a:ea typeface="+mn-ea"/>
                <a:cs typeface="+mn-cs"/>
              </a:rPr>
              <a:t>d</a:t>
            </a:r>
            <a:r>
              <a:rPr lang="en-US" altLang="zh-CN" sz="1200" b="0" i="0" u="none" strike="noStrike" kern="1200" baseline="-25000" dirty="0" err="1" smtClean="0">
                <a:solidFill>
                  <a:schemeClr val="tx1"/>
                </a:solidFill>
                <a:latin typeface="Times New Roman" pitchFamily="18" charset="0"/>
                <a:ea typeface="+mn-ea"/>
                <a:cs typeface="+mn-cs"/>
              </a:rPr>
              <a:t>nodal</a:t>
            </a:r>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0" i="0" u="none" strike="noStrike" kern="1200" baseline="0" dirty="0" err="1" smtClean="0">
                <a:solidFill>
                  <a:schemeClr val="tx1"/>
                </a:solidFill>
                <a:latin typeface="Times New Roman" pitchFamily="18" charset="0"/>
                <a:ea typeface="+mn-ea"/>
                <a:cs typeface="+mn-cs"/>
              </a:rPr>
              <a:t>d</a:t>
            </a:r>
            <a:r>
              <a:rPr lang="en-US" altLang="zh-CN" sz="1200" b="0" i="0" u="none" strike="noStrike" kern="1200" baseline="-25000" dirty="0" err="1" smtClean="0">
                <a:solidFill>
                  <a:schemeClr val="tx1"/>
                </a:solidFill>
                <a:latin typeface="Times New Roman" pitchFamily="18" charset="0"/>
                <a:ea typeface="+mn-ea"/>
                <a:cs typeface="+mn-cs"/>
              </a:rPr>
              <a:t>proc</a:t>
            </a:r>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0" i="0" u="none" strike="noStrike" kern="1200" baseline="0" dirty="0" err="1" smtClean="0">
                <a:solidFill>
                  <a:schemeClr val="tx1"/>
                </a:solidFill>
                <a:latin typeface="Times New Roman" pitchFamily="18" charset="0"/>
                <a:ea typeface="+mn-ea"/>
                <a:cs typeface="+mn-cs"/>
              </a:rPr>
              <a:t>d</a:t>
            </a:r>
            <a:r>
              <a:rPr lang="en-US" altLang="zh-CN" sz="1200" b="0" i="0" u="none" strike="noStrike" kern="1200" baseline="-25000" dirty="0" err="1" smtClean="0">
                <a:solidFill>
                  <a:schemeClr val="tx1"/>
                </a:solidFill>
                <a:latin typeface="Times New Roman" pitchFamily="18" charset="0"/>
                <a:ea typeface="+mn-ea"/>
                <a:cs typeface="+mn-cs"/>
              </a:rPr>
              <a:t>queue</a:t>
            </a:r>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0" i="0" u="none" strike="noStrike" kern="1200" baseline="0" dirty="0" err="1" smtClean="0">
                <a:solidFill>
                  <a:schemeClr val="tx1"/>
                </a:solidFill>
                <a:latin typeface="Times New Roman" pitchFamily="18" charset="0"/>
                <a:ea typeface="+mn-ea"/>
                <a:cs typeface="+mn-cs"/>
              </a:rPr>
              <a:t>d</a:t>
            </a:r>
            <a:r>
              <a:rPr lang="en-US" altLang="zh-CN" sz="1200" b="0" i="0" u="none" strike="noStrike" kern="1200" baseline="-25000" dirty="0" err="1" smtClean="0">
                <a:solidFill>
                  <a:schemeClr val="tx1"/>
                </a:solidFill>
                <a:latin typeface="Times New Roman" pitchFamily="18" charset="0"/>
                <a:ea typeface="+mn-ea"/>
                <a:cs typeface="+mn-cs"/>
              </a:rPr>
              <a:t>trans</a:t>
            </a:r>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0" i="0" u="none" strike="noStrike" kern="1200" baseline="0" dirty="0" err="1" smtClean="0">
                <a:solidFill>
                  <a:schemeClr val="tx1"/>
                </a:solidFill>
                <a:latin typeface="Times New Roman" pitchFamily="18" charset="0"/>
                <a:ea typeface="+mn-ea"/>
                <a:cs typeface="+mn-cs"/>
              </a:rPr>
              <a:t>d</a:t>
            </a:r>
            <a:r>
              <a:rPr lang="en-US" altLang="zh-CN" sz="1200" b="0" i="0" u="none" strike="noStrike" kern="1200" baseline="-25000" dirty="0" err="1" smtClean="0">
                <a:solidFill>
                  <a:schemeClr val="tx1"/>
                </a:solidFill>
                <a:latin typeface="Times New Roman" pitchFamily="18" charset="0"/>
                <a:ea typeface="+mn-ea"/>
                <a:cs typeface="+mn-cs"/>
              </a:rPr>
              <a:t>prop</a:t>
            </a:r>
            <a:r>
              <a:rPr lang="en-US" altLang="zh-CN" sz="1200" b="0" i="0" u="none" strike="noStrike" kern="1200" baseline="-25000" dirty="0" smtClean="0">
                <a:solidFill>
                  <a:schemeClr val="tx1"/>
                </a:solidFill>
                <a:latin typeface="Times New Roman" pitchFamily="18" charset="0"/>
                <a:ea typeface="+mn-ea"/>
                <a:cs typeface="+mn-cs"/>
              </a:rPr>
              <a:t> . </a:t>
            </a:r>
          </a:p>
          <a:p>
            <a:r>
              <a:rPr lang="en-US" altLang="zh-CN" sz="1200" b="0" i="0" u="none" strike="noStrike" kern="1200" baseline="-2500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  The contribution of these delay components can vary significantly. </a:t>
            </a:r>
          </a:p>
          <a:p>
            <a:r>
              <a:rPr lang="en-US" altLang="zh-CN" sz="1200" b="0" i="0" u="none" strike="noStrike" kern="1200" baseline="0" dirty="0" smtClean="0">
                <a:solidFill>
                  <a:schemeClr val="tx1"/>
                </a:solidFill>
                <a:latin typeface="Times New Roman" pitchFamily="18" charset="0"/>
                <a:ea typeface="+mn-ea"/>
                <a:cs typeface="+mn-cs"/>
              </a:rPr>
              <a:t>   For example, </a:t>
            </a:r>
            <a:r>
              <a:rPr lang="en-US" altLang="zh-CN" sz="1200" b="0" i="0" u="none" strike="noStrike" kern="1200" baseline="0" dirty="0" err="1" smtClean="0">
                <a:solidFill>
                  <a:schemeClr val="tx1"/>
                </a:solidFill>
                <a:latin typeface="Times New Roman" pitchFamily="18" charset="0"/>
                <a:ea typeface="+mn-ea"/>
                <a:cs typeface="+mn-cs"/>
              </a:rPr>
              <a:t>d</a:t>
            </a:r>
            <a:r>
              <a:rPr lang="en-US" altLang="zh-CN" sz="1200" b="0" i="0" u="none" strike="noStrike" kern="1200" baseline="-25000" dirty="0" err="1" smtClean="0">
                <a:solidFill>
                  <a:schemeClr val="tx1"/>
                </a:solidFill>
                <a:latin typeface="Times New Roman" pitchFamily="18" charset="0"/>
                <a:ea typeface="+mn-ea"/>
                <a:cs typeface="+mn-cs"/>
              </a:rPr>
              <a:t>prop</a:t>
            </a:r>
            <a:r>
              <a:rPr lang="en-US" altLang="zh-CN" sz="1200" b="0" i="0" u="none" strike="noStrike" kern="1200" baseline="0" dirty="0" smtClean="0">
                <a:solidFill>
                  <a:schemeClr val="tx1"/>
                </a:solidFill>
                <a:latin typeface="Times New Roman" pitchFamily="18" charset="0"/>
                <a:ea typeface="+mn-ea"/>
                <a:cs typeface="+mn-cs"/>
              </a:rPr>
              <a:t> can be </a:t>
            </a:r>
            <a:r>
              <a:rPr lang="en-US" altLang="zh-CN" sz="1200" b="1" i="0" u="none" strike="noStrike" kern="1200" baseline="0" dirty="0" smtClean="0">
                <a:solidFill>
                  <a:schemeClr val="tx1"/>
                </a:solidFill>
                <a:latin typeface="Times New Roman" pitchFamily="18" charset="0"/>
                <a:ea typeface="+mn-ea"/>
                <a:cs typeface="+mn-cs"/>
              </a:rPr>
              <a:t>negligible</a:t>
            </a:r>
            <a:r>
              <a:rPr lang="en-US" altLang="zh-CN" sz="1200" b="0" i="0" u="none" strike="noStrike" kern="1200" baseline="0" dirty="0" smtClean="0">
                <a:solidFill>
                  <a:schemeClr val="tx1"/>
                </a:solidFill>
                <a:latin typeface="Times New Roman" pitchFamily="18" charset="0"/>
                <a:ea typeface="+mn-ea"/>
                <a:cs typeface="+mn-cs"/>
              </a:rPr>
              <a:t> (for example, a couple of microseconds) for a link connecting two routers on the same university campus; however, </a:t>
            </a:r>
            <a:r>
              <a:rPr lang="en-US" altLang="zh-CN" sz="1200" b="0" i="0" u="none" strike="noStrike" kern="1200" baseline="0" dirty="0" err="1" smtClean="0">
                <a:solidFill>
                  <a:schemeClr val="tx1"/>
                </a:solidFill>
                <a:latin typeface="Times New Roman" pitchFamily="18" charset="0"/>
                <a:ea typeface="+mn-ea"/>
                <a:cs typeface="+mn-cs"/>
              </a:rPr>
              <a:t>d</a:t>
            </a:r>
            <a:r>
              <a:rPr lang="en-US" altLang="zh-CN" sz="1200" b="0" i="0" u="none" strike="noStrike" kern="1200" baseline="-25000" dirty="0" err="1" smtClean="0">
                <a:solidFill>
                  <a:schemeClr val="tx1"/>
                </a:solidFill>
                <a:latin typeface="Times New Roman" pitchFamily="18" charset="0"/>
                <a:ea typeface="+mn-ea"/>
                <a:cs typeface="+mn-cs"/>
              </a:rPr>
              <a:t>prop</a:t>
            </a:r>
            <a:r>
              <a:rPr lang="en-US" altLang="zh-CN" sz="1200" b="0" i="0" u="none" strike="noStrike" kern="1200" baseline="0" dirty="0" smtClean="0">
                <a:solidFill>
                  <a:schemeClr val="tx1"/>
                </a:solidFill>
                <a:latin typeface="Times New Roman" pitchFamily="18" charset="0"/>
                <a:ea typeface="+mn-ea"/>
                <a:cs typeface="+mn-cs"/>
              </a:rPr>
              <a:t> is hundreds of milliseconds for two routers interconnected by a geostationary satellite link, and can be the dominant term in </a:t>
            </a:r>
            <a:r>
              <a:rPr lang="en-US" altLang="zh-CN" sz="1200" b="0" i="0" u="none" strike="noStrike" kern="1200" baseline="0" dirty="0" err="1" smtClean="0">
                <a:solidFill>
                  <a:schemeClr val="tx1"/>
                </a:solidFill>
                <a:latin typeface="Times New Roman" pitchFamily="18" charset="0"/>
                <a:ea typeface="+mn-ea"/>
                <a:cs typeface="+mn-cs"/>
              </a:rPr>
              <a:t>d</a:t>
            </a:r>
            <a:r>
              <a:rPr lang="en-US" altLang="zh-CN" sz="1200" b="0" i="0" u="none" strike="noStrike" kern="1200" baseline="-25000" dirty="0" err="1" smtClean="0">
                <a:solidFill>
                  <a:schemeClr val="tx1"/>
                </a:solidFill>
                <a:latin typeface="Times New Roman" pitchFamily="18" charset="0"/>
                <a:ea typeface="+mn-ea"/>
                <a:cs typeface="+mn-cs"/>
              </a:rPr>
              <a:t>nodal</a:t>
            </a:r>
            <a:r>
              <a:rPr lang="en-US" altLang="zh-CN" sz="1200" b="0" i="0" u="none" strike="noStrike" kern="1200" baseline="-2500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Similarly, </a:t>
            </a:r>
            <a:r>
              <a:rPr lang="en-US" altLang="zh-CN" sz="1200" b="0" i="0" u="none" strike="noStrike" kern="1200" baseline="0" dirty="0" err="1" smtClean="0">
                <a:solidFill>
                  <a:schemeClr val="tx1"/>
                </a:solidFill>
                <a:latin typeface="Times New Roman" pitchFamily="18" charset="0"/>
                <a:ea typeface="+mn-ea"/>
                <a:cs typeface="+mn-cs"/>
              </a:rPr>
              <a:t>d</a:t>
            </a:r>
            <a:r>
              <a:rPr lang="en-US" altLang="zh-CN" sz="1200" b="0" i="0" u="none" strike="noStrike" kern="1200" baseline="-25000" dirty="0" err="1" smtClean="0">
                <a:solidFill>
                  <a:schemeClr val="tx1"/>
                </a:solidFill>
                <a:latin typeface="Times New Roman" pitchFamily="18" charset="0"/>
                <a:ea typeface="+mn-ea"/>
                <a:cs typeface="+mn-cs"/>
              </a:rPr>
              <a:t>trans</a:t>
            </a:r>
            <a:r>
              <a:rPr lang="en-US" altLang="zh-CN" sz="1200" b="0" i="0" u="none" strike="noStrike" kern="1200" baseline="0" dirty="0" smtClean="0">
                <a:solidFill>
                  <a:schemeClr val="tx1"/>
                </a:solidFill>
                <a:latin typeface="Times New Roman" pitchFamily="18" charset="0"/>
                <a:ea typeface="+mn-ea"/>
                <a:cs typeface="+mn-cs"/>
              </a:rPr>
              <a:t> can range from negligible to significant.</a:t>
            </a:r>
          </a:p>
          <a:p>
            <a:r>
              <a:rPr lang="en-US" altLang="zh-CN" sz="1200" b="0" i="0" u="none" strike="noStrike" kern="1200" baseline="0" dirty="0" smtClean="0">
                <a:solidFill>
                  <a:schemeClr val="tx1"/>
                </a:solidFill>
                <a:latin typeface="Times New Roman" pitchFamily="18" charset="0"/>
                <a:ea typeface="+mn-ea"/>
                <a:cs typeface="+mn-cs"/>
              </a:rPr>
              <a:t>   Its contribution is typically negligible for transmission rates of 10 Mbps and higher (for example, for LANs); however, it can be hundreds of milliseconds for large Internet packets sent over low-speed dial-up modem links. </a:t>
            </a:r>
          </a:p>
          <a:p>
            <a:r>
              <a:rPr lang="en-US" altLang="zh-CN" sz="1200" b="0" i="0" u="none" strike="noStrike" kern="1200" baseline="0" dirty="0" smtClean="0">
                <a:solidFill>
                  <a:schemeClr val="tx1"/>
                </a:solidFill>
                <a:latin typeface="Times New Roman" pitchFamily="18" charset="0"/>
                <a:ea typeface="+mn-ea"/>
                <a:cs typeface="+mn-cs"/>
              </a:rPr>
              <a:t>   The processing delay, </a:t>
            </a:r>
            <a:r>
              <a:rPr lang="en-US" altLang="zh-CN" sz="1200" b="0" i="0" u="none" strike="noStrike" kern="1200" baseline="0" dirty="0" err="1" smtClean="0">
                <a:solidFill>
                  <a:schemeClr val="tx1"/>
                </a:solidFill>
                <a:latin typeface="Times New Roman" pitchFamily="18" charset="0"/>
                <a:ea typeface="+mn-ea"/>
                <a:cs typeface="+mn-cs"/>
              </a:rPr>
              <a:t>d</a:t>
            </a:r>
            <a:r>
              <a:rPr lang="en-US" altLang="zh-CN" sz="1200" b="0" i="0" u="none" strike="noStrike" kern="1200" baseline="-25000" dirty="0" err="1" smtClean="0">
                <a:solidFill>
                  <a:schemeClr val="tx1"/>
                </a:solidFill>
                <a:latin typeface="Times New Roman" pitchFamily="18" charset="0"/>
                <a:ea typeface="+mn-ea"/>
                <a:cs typeface="+mn-cs"/>
              </a:rPr>
              <a:t>proc</a:t>
            </a:r>
            <a:r>
              <a:rPr lang="en-US" altLang="zh-CN" sz="1200" b="0" i="0" u="none" strike="noStrike" kern="1200" baseline="0" dirty="0" smtClean="0">
                <a:solidFill>
                  <a:schemeClr val="tx1"/>
                </a:solidFill>
                <a:latin typeface="Times New Roman" pitchFamily="18" charset="0"/>
                <a:ea typeface="+mn-ea"/>
                <a:cs typeface="+mn-cs"/>
              </a:rPr>
              <a:t>, is often negligible; however, it strongly influences a router’s maximum throughput, which is the maximum rate at which a router can forward packets.</a:t>
            </a:r>
            <a:endParaRPr lang="zh-CN" altLang="en-US" i="0" u="none" baseline="-25000" dirty="0" smtClean="0"/>
          </a:p>
          <a:p>
            <a:endParaRPr lang="zh-CN" altLang="en-US" u="none" dirty="0" smtClean="0"/>
          </a:p>
          <a:p>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125</a:t>
            </a:fld>
            <a:endParaRPr lang="en-US" altLang="zh-CN"/>
          </a:p>
        </p:txBody>
      </p:sp>
    </p:spTree>
    <p:extLst>
      <p:ext uri="{BB962C8B-B14F-4D97-AF65-F5344CB8AC3E}">
        <p14:creationId xmlns:p14="http://schemas.microsoft.com/office/powerpoint/2010/main" val="216024856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p:txBody>
          <a:bodyPr/>
          <a:lstStyle/>
          <a:p>
            <a:pPr>
              <a:defRPr/>
            </a:pPr>
            <a:fld id="{5F3F475C-0F35-4C52-A05E-E30CAE272154}" type="slidenum">
              <a:rPr lang="zh-CN" altLang="en-US" smtClean="0"/>
              <a:pPr>
                <a:defRPr/>
              </a:pPr>
              <a:t>126</a:t>
            </a:fld>
            <a:endParaRPr lang="en-US" altLang="zh-CN" smtClean="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endParaRPr lang="zh-CN" altLang="en-US" dirty="0" smtClean="0"/>
          </a:p>
        </p:txBody>
      </p:sp>
    </p:spTree>
    <p:extLst>
      <p:ext uri="{BB962C8B-B14F-4D97-AF65-F5344CB8AC3E}">
        <p14:creationId xmlns:p14="http://schemas.microsoft.com/office/powerpoint/2010/main" val="29202916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The most complicated and interesting component of nodal delay is the queuing delay, </a:t>
            </a:r>
            <a:r>
              <a:rPr lang="en-US" altLang="zh-CN" sz="1200" b="0" i="0" u="none" strike="noStrike" kern="1200" baseline="0" dirty="0" err="1" smtClean="0">
                <a:solidFill>
                  <a:schemeClr val="tx1"/>
                </a:solidFill>
                <a:latin typeface="Times New Roman" pitchFamily="18" charset="0"/>
                <a:ea typeface="+mn-ea"/>
                <a:cs typeface="+mn-cs"/>
              </a:rPr>
              <a:t>d</a:t>
            </a:r>
            <a:r>
              <a:rPr lang="en-US" altLang="zh-CN" sz="1200" b="0" i="0" u="none" strike="noStrike" kern="1200" baseline="-25000" dirty="0" err="1" smtClean="0">
                <a:solidFill>
                  <a:schemeClr val="tx1"/>
                </a:solidFill>
                <a:latin typeface="Times New Roman" pitchFamily="18" charset="0"/>
                <a:ea typeface="+mn-ea"/>
                <a:cs typeface="+mn-cs"/>
              </a:rPr>
              <a:t>queue</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In fact, queuing delay is </a:t>
            </a:r>
            <a:r>
              <a:rPr lang="en-US" altLang="zh-CN" sz="1200" b="1" i="0" u="none" strike="noStrike" kern="1200" baseline="0" dirty="0" smtClean="0">
                <a:solidFill>
                  <a:schemeClr val="tx1"/>
                </a:solidFill>
                <a:latin typeface="Times New Roman" pitchFamily="18" charset="0"/>
                <a:ea typeface="+mn-ea"/>
                <a:cs typeface="+mn-cs"/>
              </a:rPr>
              <a:t>so</a:t>
            </a:r>
            <a:r>
              <a:rPr lang="en-US" altLang="zh-CN" sz="1200" b="0" i="0" u="none" strike="noStrike" kern="1200" baseline="0" dirty="0" smtClean="0">
                <a:solidFill>
                  <a:schemeClr val="tx1"/>
                </a:solidFill>
                <a:latin typeface="Times New Roman" pitchFamily="18" charset="0"/>
                <a:ea typeface="+mn-ea"/>
                <a:cs typeface="+mn-cs"/>
              </a:rPr>
              <a:t> important and interesting in computer networking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thousands of papers and numerous books have been written about it [</a:t>
            </a:r>
            <a:r>
              <a:rPr lang="en-US" altLang="zh-CN" sz="1200" b="0" i="0" u="none" strike="noStrike" kern="1200" baseline="0" dirty="0" err="1" smtClean="0">
                <a:solidFill>
                  <a:schemeClr val="tx1"/>
                </a:solidFill>
                <a:latin typeface="Times New Roman" pitchFamily="18" charset="0"/>
                <a:ea typeface="+mn-ea"/>
                <a:cs typeface="+mn-cs"/>
              </a:rPr>
              <a:t>Bertsekas</a:t>
            </a:r>
            <a:r>
              <a:rPr lang="en-US" altLang="zh-CN" sz="1200" b="0" i="0" u="none" strike="noStrike" kern="1200" baseline="0" dirty="0" smtClean="0">
                <a:solidFill>
                  <a:schemeClr val="tx1"/>
                </a:solidFill>
                <a:latin typeface="Times New Roman" pitchFamily="18" charset="0"/>
                <a:ea typeface="+mn-ea"/>
                <a:cs typeface="+mn-cs"/>
              </a:rPr>
              <a:t> 1991; Daigle 1991; </a:t>
            </a:r>
            <a:r>
              <a:rPr lang="en-US" altLang="zh-CN" sz="1200" b="0" i="0" u="none" strike="noStrike" kern="1200" baseline="0" dirty="0" err="1" smtClean="0">
                <a:solidFill>
                  <a:schemeClr val="tx1"/>
                </a:solidFill>
                <a:latin typeface="Times New Roman" pitchFamily="18" charset="0"/>
                <a:ea typeface="+mn-ea"/>
                <a:cs typeface="+mn-cs"/>
              </a:rPr>
              <a:t>Kleinrock</a:t>
            </a:r>
            <a:r>
              <a:rPr lang="en-US" altLang="zh-CN" sz="1200" b="0" i="0" u="none" strike="noStrike" kern="1200" baseline="0" dirty="0" smtClean="0">
                <a:solidFill>
                  <a:schemeClr val="tx1"/>
                </a:solidFill>
                <a:latin typeface="Times New Roman" pitchFamily="18" charset="0"/>
                <a:ea typeface="+mn-ea"/>
                <a:cs typeface="+mn-cs"/>
              </a:rPr>
              <a:t> 1975, 1976; Ross 1995]. </a:t>
            </a:r>
          </a:p>
          <a:p>
            <a:r>
              <a:rPr lang="en-US" altLang="zh-CN" sz="1200" b="0" i="0" u="none" strike="noStrike" kern="1200" baseline="0" dirty="0" smtClean="0">
                <a:solidFill>
                  <a:schemeClr val="tx1"/>
                </a:solidFill>
                <a:latin typeface="Times New Roman" pitchFamily="18" charset="0"/>
                <a:ea typeface="+mn-ea"/>
                <a:cs typeface="+mn-cs"/>
              </a:rPr>
              <a:t>   We give only a high-level, intuitive discussion of queuing delay here; the more curious reader may want to browse through some of the books (or even eventually write a PhD thesis on the subject!). </a:t>
            </a:r>
          </a:p>
          <a:p>
            <a:r>
              <a:rPr lang="en-US" altLang="zh-CN" sz="1200" b="0" i="0" u="none" strike="noStrike" kern="1200" baseline="0" dirty="0" smtClean="0">
                <a:solidFill>
                  <a:schemeClr val="tx1"/>
                </a:solidFill>
                <a:latin typeface="Times New Roman" pitchFamily="18" charset="0"/>
                <a:ea typeface="+mn-ea"/>
                <a:cs typeface="+mn-cs"/>
              </a:rPr>
              <a:t>    Unlike the other three delays (namely, </a:t>
            </a:r>
            <a:r>
              <a:rPr lang="en-US" altLang="zh-CN" sz="1200" b="0" i="0" u="none" strike="noStrike" kern="1200" baseline="0" dirty="0" err="1" smtClean="0">
                <a:solidFill>
                  <a:schemeClr val="tx1"/>
                </a:solidFill>
                <a:latin typeface="Times New Roman" pitchFamily="18" charset="0"/>
                <a:ea typeface="+mn-ea"/>
                <a:cs typeface="+mn-cs"/>
              </a:rPr>
              <a:t>d</a:t>
            </a:r>
            <a:r>
              <a:rPr lang="en-US" altLang="zh-CN" sz="1200" b="0" i="0" u="none" strike="noStrike" kern="1200" baseline="-25000" dirty="0" err="1" smtClean="0">
                <a:solidFill>
                  <a:schemeClr val="tx1"/>
                </a:solidFill>
                <a:latin typeface="Times New Roman" pitchFamily="18" charset="0"/>
                <a:ea typeface="+mn-ea"/>
                <a:cs typeface="+mn-cs"/>
              </a:rPr>
              <a:t>proc</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err="1" smtClean="0">
                <a:solidFill>
                  <a:schemeClr val="tx1"/>
                </a:solidFill>
                <a:latin typeface="Times New Roman" pitchFamily="18" charset="0"/>
                <a:ea typeface="+mn-ea"/>
                <a:cs typeface="+mn-cs"/>
              </a:rPr>
              <a:t>d</a:t>
            </a:r>
            <a:r>
              <a:rPr lang="en-US" altLang="zh-CN" sz="1200" b="0" i="0" u="none" strike="noStrike" kern="1200" baseline="-25000" dirty="0" err="1" smtClean="0">
                <a:solidFill>
                  <a:schemeClr val="tx1"/>
                </a:solidFill>
                <a:latin typeface="Times New Roman" pitchFamily="18" charset="0"/>
                <a:ea typeface="+mn-ea"/>
                <a:cs typeface="+mn-cs"/>
              </a:rPr>
              <a:t>trans</a:t>
            </a:r>
            <a:r>
              <a:rPr lang="en-US" altLang="zh-CN" sz="1200" b="0" i="0" u="none" strike="noStrike" kern="1200" baseline="0" dirty="0" smtClean="0">
                <a:solidFill>
                  <a:schemeClr val="tx1"/>
                </a:solidFill>
                <a:latin typeface="Times New Roman" pitchFamily="18" charset="0"/>
                <a:ea typeface="+mn-ea"/>
                <a:cs typeface="+mn-cs"/>
              </a:rPr>
              <a:t>, and </a:t>
            </a:r>
            <a:r>
              <a:rPr lang="en-US" altLang="zh-CN" sz="1200" b="0" i="0" u="none" strike="noStrike" kern="1200" baseline="0" dirty="0" err="1" smtClean="0">
                <a:solidFill>
                  <a:schemeClr val="tx1"/>
                </a:solidFill>
                <a:latin typeface="Times New Roman" pitchFamily="18" charset="0"/>
                <a:ea typeface="+mn-ea"/>
                <a:cs typeface="+mn-cs"/>
              </a:rPr>
              <a:t>d</a:t>
            </a:r>
            <a:r>
              <a:rPr lang="en-US" altLang="zh-CN" sz="1200" b="0" i="0" u="none" strike="noStrike" kern="1200" baseline="-25000" dirty="0" err="1" smtClean="0">
                <a:solidFill>
                  <a:schemeClr val="tx1"/>
                </a:solidFill>
                <a:latin typeface="Times New Roman" pitchFamily="18" charset="0"/>
                <a:ea typeface="+mn-ea"/>
                <a:cs typeface="+mn-cs"/>
              </a:rPr>
              <a:t>prop</a:t>
            </a:r>
            <a:r>
              <a:rPr lang="en-US" altLang="zh-CN" sz="1200" b="0" i="0" u="none" strike="noStrike" kern="1200" baseline="0" dirty="0" smtClean="0">
                <a:solidFill>
                  <a:schemeClr val="tx1"/>
                </a:solidFill>
                <a:latin typeface="Times New Roman" pitchFamily="18" charset="0"/>
                <a:ea typeface="+mn-ea"/>
                <a:cs typeface="+mn-cs"/>
              </a:rPr>
              <a:t>), the queuing delay can vary from packet to packet. </a:t>
            </a:r>
          </a:p>
          <a:p>
            <a:r>
              <a:rPr lang="en-US" altLang="zh-CN" sz="1200" b="0" i="0" u="none" strike="noStrike" kern="1200" baseline="0" dirty="0" smtClean="0">
                <a:solidFill>
                  <a:schemeClr val="tx1"/>
                </a:solidFill>
                <a:latin typeface="Times New Roman" pitchFamily="18" charset="0"/>
                <a:ea typeface="+mn-ea"/>
                <a:cs typeface="+mn-cs"/>
              </a:rPr>
              <a:t>    For example, if 10 packets arrive at an empty queue at the same time, the first packet transmitted will suffer no queuing delay, while the last packet transmitted will suffer a relatively large </a:t>
            </a:r>
            <a:r>
              <a:rPr lang="en-US" altLang="zh-CN" sz="1200" b="0" i="0" u="sng" strike="noStrike" kern="1200" baseline="0" dirty="0" smtClean="0">
                <a:solidFill>
                  <a:schemeClr val="tx1"/>
                </a:solidFill>
                <a:latin typeface="Times New Roman" pitchFamily="18" charset="0"/>
                <a:ea typeface="+mn-ea"/>
                <a:cs typeface="+mn-cs"/>
              </a:rPr>
              <a:t>queuing</a:t>
            </a:r>
            <a:r>
              <a:rPr lang="en-US" altLang="zh-CN" sz="1200" b="0" i="0" u="none" strike="noStrike" kern="1200" baseline="0" dirty="0" smtClean="0">
                <a:solidFill>
                  <a:schemeClr val="tx1"/>
                </a:solidFill>
                <a:latin typeface="Times New Roman" pitchFamily="18" charset="0"/>
                <a:ea typeface="+mn-ea"/>
                <a:cs typeface="+mn-cs"/>
              </a:rPr>
              <a:t> delay (while it waits for the other nine packets to be transmitted). </a:t>
            </a:r>
          </a:p>
          <a:p>
            <a:r>
              <a:rPr lang="en-US" altLang="zh-CN" sz="1200" b="0" i="0" u="none" strike="noStrike" kern="1200" baseline="0" dirty="0" smtClean="0">
                <a:solidFill>
                  <a:schemeClr val="tx1"/>
                </a:solidFill>
                <a:latin typeface="Times New Roman" pitchFamily="18" charset="0"/>
                <a:ea typeface="+mn-ea"/>
                <a:cs typeface="+mn-cs"/>
              </a:rPr>
              <a:t>    Therefore, when characterizing queuing delay, one typically uses </a:t>
            </a:r>
            <a:r>
              <a:rPr lang="en-US" altLang="zh-CN" sz="1200" b="1" i="0" u="none" strike="noStrike" kern="1200" baseline="0" dirty="0" smtClean="0">
                <a:solidFill>
                  <a:schemeClr val="tx1"/>
                </a:solidFill>
                <a:latin typeface="Times New Roman" pitchFamily="18" charset="0"/>
                <a:ea typeface="+mn-ea"/>
                <a:cs typeface="+mn-cs"/>
              </a:rPr>
              <a:t>statistical</a:t>
            </a:r>
            <a:r>
              <a:rPr lang="en-US" altLang="zh-CN" sz="1200" b="0" i="0" u="none" strike="noStrike" kern="1200" baseline="0" dirty="0" smtClean="0">
                <a:solidFill>
                  <a:schemeClr val="tx1"/>
                </a:solidFill>
                <a:latin typeface="Times New Roman" pitchFamily="18" charset="0"/>
                <a:ea typeface="+mn-ea"/>
                <a:cs typeface="+mn-cs"/>
              </a:rPr>
              <a:t> measures, such as </a:t>
            </a:r>
            <a:r>
              <a:rPr lang="en-US" altLang="zh-CN" sz="1200" b="0" i="0" u="sng" strike="noStrike" kern="1200" baseline="0" dirty="0" smtClean="0">
                <a:solidFill>
                  <a:schemeClr val="tx1"/>
                </a:solidFill>
                <a:latin typeface="Times New Roman" pitchFamily="18" charset="0"/>
                <a:ea typeface="+mn-ea"/>
                <a:cs typeface="+mn-cs"/>
              </a:rPr>
              <a:t>average</a:t>
            </a:r>
            <a:r>
              <a:rPr lang="en-US" altLang="zh-CN" sz="1200" b="0" i="0" u="none" strike="noStrike" kern="1200" baseline="0" dirty="0" smtClean="0">
                <a:solidFill>
                  <a:schemeClr val="tx1"/>
                </a:solidFill>
                <a:latin typeface="Times New Roman" pitchFamily="18" charset="0"/>
                <a:ea typeface="+mn-ea"/>
                <a:cs typeface="+mn-cs"/>
              </a:rPr>
              <a:t> queuing delay, </a:t>
            </a:r>
            <a:r>
              <a:rPr lang="en-US" altLang="zh-CN" sz="1200" b="0" i="0" u="sng" strike="noStrike" kern="1200" baseline="0" dirty="0" smtClean="0">
                <a:solidFill>
                  <a:schemeClr val="tx1"/>
                </a:solidFill>
                <a:latin typeface="Times New Roman" pitchFamily="18" charset="0"/>
                <a:ea typeface="+mn-ea"/>
                <a:cs typeface="+mn-cs"/>
              </a:rPr>
              <a:t>variance</a:t>
            </a:r>
            <a:r>
              <a:rPr lang="en-US" altLang="zh-CN" sz="1200" b="0" i="0" u="none" strike="noStrike" kern="1200" baseline="0" dirty="0" smtClean="0">
                <a:solidFill>
                  <a:schemeClr val="tx1"/>
                </a:solidFill>
                <a:latin typeface="Times New Roman" pitchFamily="18" charset="0"/>
                <a:ea typeface="+mn-ea"/>
                <a:cs typeface="+mn-cs"/>
              </a:rPr>
              <a:t> of queuing delay, and the </a:t>
            </a:r>
            <a:r>
              <a:rPr lang="en-US" altLang="zh-CN" sz="1200" b="0" i="0" u="sng" strike="noStrike" kern="1200" baseline="0" dirty="0" smtClean="0">
                <a:solidFill>
                  <a:schemeClr val="tx1"/>
                </a:solidFill>
                <a:latin typeface="Times New Roman" pitchFamily="18" charset="0"/>
                <a:ea typeface="+mn-ea"/>
                <a:cs typeface="+mn-cs"/>
              </a:rPr>
              <a:t>probability</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the queuing delay exceeds some specified value.</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When is the queuing delay large and when is it insignificant? </a:t>
            </a:r>
          </a:p>
          <a:p>
            <a:r>
              <a:rPr lang="en-US" altLang="zh-CN" sz="1200" b="0" i="0" u="none" strike="noStrike" kern="1200" baseline="0" dirty="0" smtClean="0">
                <a:solidFill>
                  <a:schemeClr val="tx1"/>
                </a:solidFill>
                <a:latin typeface="Times New Roman" pitchFamily="18" charset="0"/>
                <a:ea typeface="+mn-ea"/>
                <a:cs typeface="+mn-cs"/>
              </a:rPr>
              <a:t>    The answer to this question depends on the rate at which traffic arrives at the queue, the transmission rate of the link, and </a:t>
            </a:r>
            <a:r>
              <a:rPr lang="en-US" altLang="zh-CN" sz="1200" b="0" i="0" u="sng" strike="noStrike" kern="1200" baseline="0" dirty="0" smtClean="0">
                <a:solidFill>
                  <a:schemeClr val="tx1"/>
                </a:solidFill>
                <a:latin typeface="Times New Roman" pitchFamily="18" charset="0"/>
                <a:ea typeface="+mn-ea"/>
                <a:cs typeface="+mn-cs"/>
              </a:rPr>
              <a:t>the nature of the arriving traffic</a:t>
            </a:r>
            <a:r>
              <a:rPr lang="en-US" altLang="zh-CN" sz="1200" b="0" i="0" u="none" strike="noStrike" kern="1200" baseline="0" dirty="0" smtClean="0">
                <a:solidFill>
                  <a:schemeClr val="tx1"/>
                </a:solidFill>
                <a:latin typeface="Times New Roman" pitchFamily="18" charset="0"/>
                <a:ea typeface="+mn-ea"/>
                <a:cs typeface="+mn-cs"/>
              </a:rPr>
              <a:t>, that is, whether the traffic arrives periodically or arrives in bursts. </a:t>
            </a:r>
          </a:p>
          <a:p>
            <a:r>
              <a:rPr lang="en-US" altLang="zh-CN" sz="1200" b="0" i="0" u="none" strike="noStrike" kern="1200" baseline="0" dirty="0" smtClean="0">
                <a:solidFill>
                  <a:schemeClr val="tx1"/>
                </a:solidFill>
                <a:latin typeface="Times New Roman" pitchFamily="18" charset="0"/>
                <a:ea typeface="+mn-ea"/>
                <a:cs typeface="+mn-cs"/>
              </a:rPr>
              <a:t>    To gain some insight here, let </a:t>
            </a:r>
            <a:r>
              <a:rPr lang="en-US" altLang="zh-CN" sz="1200" b="1" i="0" u="none" strike="noStrike" kern="1200" baseline="0" dirty="0" smtClean="0">
                <a:solidFill>
                  <a:schemeClr val="tx1"/>
                </a:solidFill>
                <a:latin typeface="Times New Roman" pitchFamily="18" charset="0"/>
                <a:ea typeface="+mn-ea"/>
                <a:cs typeface="+mn-cs"/>
              </a:rPr>
              <a:t>a</a:t>
            </a:r>
            <a:r>
              <a:rPr lang="en-US" altLang="zh-CN" sz="1200" b="0" i="0" u="none" strike="noStrike" kern="1200" baseline="0" dirty="0" smtClean="0">
                <a:solidFill>
                  <a:schemeClr val="tx1"/>
                </a:solidFill>
                <a:latin typeface="Times New Roman" pitchFamily="18" charset="0"/>
                <a:ea typeface="+mn-ea"/>
                <a:cs typeface="+mn-cs"/>
              </a:rPr>
              <a:t> denote the average rate at which packets arrive at the queue (a is in units of packets/sec). </a:t>
            </a:r>
          </a:p>
          <a:p>
            <a:r>
              <a:rPr lang="en-US" altLang="zh-CN" sz="1200" b="0" i="0" u="none" strike="noStrike" kern="1200" baseline="0" dirty="0" smtClean="0">
                <a:solidFill>
                  <a:schemeClr val="tx1"/>
                </a:solidFill>
                <a:latin typeface="Times New Roman" pitchFamily="18" charset="0"/>
                <a:ea typeface="+mn-ea"/>
                <a:cs typeface="+mn-cs"/>
              </a:rPr>
              <a:t>    Recall that R is the transmission rate; that is, it is the rate (in bits/sec) at which bits are pushed out of the queue. </a:t>
            </a:r>
          </a:p>
          <a:p>
            <a:r>
              <a:rPr lang="en-US" altLang="zh-CN" sz="1200" b="0" i="0" u="none" strike="noStrike" kern="1200" baseline="0" dirty="0" smtClean="0">
                <a:solidFill>
                  <a:schemeClr val="tx1"/>
                </a:solidFill>
                <a:latin typeface="Times New Roman" pitchFamily="18" charset="0"/>
                <a:ea typeface="+mn-ea"/>
                <a:cs typeface="+mn-cs"/>
              </a:rPr>
              <a:t>    Also suppose, for simplicity, that all packets consist of L bits. </a:t>
            </a:r>
          </a:p>
          <a:p>
            <a:r>
              <a:rPr lang="en-US" altLang="zh-CN" sz="1200" b="0" i="0" u="none" strike="noStrike" kern="1200" baseline="0" dirty="0" smtClean="0">
                <a:solidFill>
                  <a:schemeClr val="tx1"/>
                </a:solidFill>
                <a:latin typeface="Times New Roman" pitchFamily="18" charset="0"/>
                <a:ea typeface="+mn-ea"/>
                <a:cs typeface="+mn-cs"/>
              </a:rPr>
              <a:t>    Then the average rate at which bits arrive at the queue is La bits/sec. </a:t>
            </a:r>
          </a:p>
          <a:p>
            <a:r>
              <a:rPr lang="en-US" altLang="zh-CN" sz="1200" b="0" i="0" u="none" strike="noStrike" kern="1200" baseline="0" dirty="0" smtClean="0">
                <a:solidFill>
                  <a:schemeClr val="tx1"/>
                </a:solidFill>
                <a:latin typeface="Times New Roman" pitchFamily="18" charset="0"/>
                <a:ea typeface="+mn-ea"/>
                <a:cs typeface="+mn-cs"/>
              </a:rPr>
              <a:t>    Finally, assume that the queue is very big, so that it can hold </a:t>
            </a:r>
            <a:r>
              <a:rPr lang="en-US" altLang="zh-CN" sz="1200" b="1" i="0" u="none" strike="noStrike" kern="1200" baseline="0" dirty="0" smtClean="0">
                <a:solidFill>
                  <a:schemeClr val="tx1"/>
                </a:solidFill>
                <a:latin typeface="Times New Roman" pitchFamily="18" charset="0"/>
                <a:ea typeface="+mn-ea"/>
                <a:cs typeface="+mn-cs"/>
              </a:rPr>
              <a:t>essentially</a:t>
            </a:r>
            <a:r>
              <a:rPr lang="en-US" altLang="zh-CN" sz="1200" b="0" i="0" u="none" strike="noStrike" kern="1200" baseline="0" dirty="0" smtClean="0">
                <a:solidFill>
                  <a:schemeClr val="tx1"/>
                </a:solidFill>
                <a:latin typeface="Times New Roman" pitchFamily="18" charset="0"/>
                <a:ea typeface="+mn-ea"/>
                <a:cs typeface="+mn-cs"/>
              </a:rPr>
              <a:t> an infinite number of bits. </a:t>
            </a:r>
          </a:p>
          <a:p>
            <a:r>
              <a:rPr lang="en-US" altLang="zh-CN" sz="1200" b="0" i="0" u="none" strike="noStrike" kern="1200" baseline="0" dirty="0" smtClean="0">
                <a:solidFill>
                  <a:schemeClr val="tx1"/>
                </a:solidFill>
                <a:latin typeface="Times New Roman" pitchFamily="18" charset="0"/>
                <a:ea typeface="+mn-ea"/>
                <a:cs typeface="+mn-cs"/>
              </a:rPr>
              <a:t>    The ratio La/R, called the </a:t>
            </a:r>
            <a:r>
              <a:rPr lang="en-US" altLang="zh-CN" sz="1200" b="1" i="0" u="none" strike="noStrike" kern="1200" baseline="0" dirty="0" smtClean="0">
                <a:solidFill>
                  <a:schemeClr val="tx1"/>
                </a:solidFill>
                <a:latin typeface="Times New Roman" pitchFamily="18" charset="0"/>
                <a:ea typeface="+mn-ea"/>
                <a:cs typeface="+mn-cs"/>
              </a:rPr>
              <a:t>traffic intensity</a:t>
            </a:r>
            <a:r>
              <a:rPr lang="en-US" altLang="zh-CN" sz="1200" b="0" i="0" u="none" strike="noStrike" kern="1200" baseline="0" dirty="0" smtClean="0">
                <a:solidFill>
                  <a:schemeClr val="tx1"/>
                </a:solidFill>
                <a:latin typeface="Times New Roman" pitchFamily="18" charset="0"/>
                <a:ea typeface="+mn-ea"/>
                <a:cs typeface="+mn-cs"/>
              </a:rPr>
              <a:t>, often plays an important role in estimating the extent of the queuing delay. </a:t>
            </a:r>
          </a:p>
          <a:p>
            <a:r>
              <a:rPr lang="en-US" altLang="zh-CN" sz="1200" b="0" i="0" u="none" strike="noStrike" kern="1200" baseline="0" dirty="0" smtClean="0">
                <a:solidFill>
                  <a:schemeClr val="tx1"/>
                </a:solidFill>
                <a:latin typeface="Times New Roman" pitchFamily="18" charset="0"/>
                <a:ea typeface="+mn-ea"/>
                <a:cs typeface="+mn-cs"/>
              </a:rPr>
              <a:t>    If La/R &gt; 1, then the average rate at which bits arrive at the queue exceeds the rate at which the bits can be transmitted from the queue. </a:t>
            </a:r>
          </a:p>
          <a:p>
            <a:r>
              <a:rPr lang="en-US" altLang="zh-CN" sz="1200" b="0" i="0" u="none" strike="noStrike" kern="1200" baseline="0" dirty="0" smtClean="0">
                <a:solidFill>
                  <a:schemeClr val="tx1"/>
                </a:solidFill>
                <a:latin typeface="Times New Roman" pitchFamily="18" charset="0"/>
                <a:ea typeface="+mn-ea"/>
                <a:cs typeface="+mn-cs"/>
              </a:rPr>
              <a:t>    In this unfortunate situation, the queue will tend to increase </a:t>
            </a:r>
            <a:r>
              <a:rPr lang="en-US" altLang="zh-CN" sz="1200" b="1" i="0" u="none" strike="noStrike" kern="1200" baseline="0" dirty="0" smtClean="0">
                <a:solidFill>
                  <a:schemeClr val="tx1"/>
                </a:solidFill>
                <a:latin typeface="Times New Roman" pitchFamily="18" charset="0"/>
                <a:ea typeface="+mn-ea"/>
                <a:cs typeface="+mn-cs"/>
              </a:rPr>
              <a:t>without</a:t>
            </a:r>
            <a:r>
              <a:rPr lang="en-US" altLang="zh-CN" sz="1200" b="0" i="0" u="none" strike="noStrike" kern="1200" baseline="0" dirty="0" smtClean="0">
                <a:solidFill>
                  <a:schemeClr val="tx1"/>
                </a:solidFill>
                <a:latin typeface="Times New Roman" pitchFamily="18" charset="0"/>
                <a:ea typeface="+mn-ea"/>
                <a:cs typeface="+mn-cs"/>
              </a:rPr>
              <a:t> bound and the queuing delay will approach infinity! </a:t>
            </a:r>
          </a:p>
          <a:p>
            <a:r>
              <a:rPr lang="en-US" altLang="zh-CN" sz="1200" b="0" i="0" u="none" strike="noStrike" kern="1200" baseline="0" dirty="0" smtClean="0">
                <a:solidFill>
                  <a:schemeClr val="tx1"/>
                </a:solidFill>
                <a:latin typeface="Times New Roman" pitchFamily="18" charset="0"/>
                <a:ea typeface="+mn-ea"/>
                <a:cs typeface="+mn-cs"/>
              </a:rPr>
              <a:t>    Therefore, one of the </a:t>
            </a:r>
            <a:r>
              <a:rPr lang="en-US" altLang="zh-CN" sz="1200" b="1" i="0" u="none" strike="noStrike" kern="1200" baseline="0" dirty="0" smtClean="0">
                <a:solidFill>
                  <a:schemeClr val="tx1"/>
                </a:solidFill>
                <a:latin typeface="Times New Roman" pitchFamily="18" charset="0"/>
                <a:ea typeface="+mn-ea"/>
                <a:cs typeface="+mn-cs"/>
              </a:rPr>
              <a:t>golden</a:t>
            </a:r>
            <a:r>
              <a:rPr lang="en-US" altLang="zh-CN" sz="1200" b="0" i="0" u="none" strike="noStrike" kern="1200" baseline="0" dirty="0" smtClean="0">
                <a:solidFill>
                  <a:schemeClr val="tx1"/>
                </a:solidFill>
                <a:latin typeface="Times New Roman" pitchFamily="18" charset="0"/>
                <a:ea typeface="+mn-ea"/>
                <a:cs typeface="+mn-cs"/>
              </a:rPr>
              <a:t> rules in traffic engineering is: Design your system so that the traffic intensity is no greater than 1 .</a:t>
            </a:r>
            <a:endParaRPr lang="zh-CN" altLang="en-US" i="0" dirty="0" smtClean="0"/>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Now consider the case La/R ≤ 1. </a:t>
            </a:r>
          </a:p>
          <a:p>
            <a:r>
              <a:rPr lang="en-US" altLang="zh-CN" sz="1200" b="0" i="0" u="none" strike="noStrike" kern="1200" baseline="0" dirty="0" smtClean="0">
                <a:solidFill>
                  <a:schemeClr val="tx1"/>
                </a:solidFill>
                <a:latin typeface="Times New Roman" pitchFamily="18" charset="0"/>
                <a:ea typeface="+mn-ea"/>
                <a:cs typeface="+mn-cs"/>
              </a:rPr>
              <a:t>    Here, the nature of the arriving traffic </a:t>
            </a:r>
            <a:r>
              <a:rPr lang="en-US" altLang="zh-CN" sz="1200" b="1" i="0" u="none" strike="noStrike" kern="1200" baseline="0" dirty="0" smtClean="0">
                <a:solidFill>
                  <a:schemeClr val="tx1"/>
                </a:solidFill>
                <a:latin typeface="Times New Roman" pitchFamily="18" charset="0"/>
                <a:ea typeface="+mn-ea"/>
                <a:cs typeface="+mn-cs"/>
              </a:rPr>
              <a:t>impacts</a:t>
            </a:r>
            <a:r>
              <a:rPr lang="en-US" altLang="zh-CN" sz="1200" b="0" i="0" u="none" strike="noStrike" kern="1200" baseline="0" dirty="0" smtClean="0">
                <a:solidFill>
                  <a:schemeClr val="tx1"/>
                </a:solidFill>
                <a:latin typeface="Times New Roman" pitchFamily="18" charset="0"/>
                <a:ea typeface="+mn-ea"/>
                <a:cs typeface="+mn-cs"/>
              </a:rPr>
              <a:t> the queuing delay. </a:t>
            </a:r>
          </a:p>
          <a:p>
            <a:r>
              <a:rPr lang="en-US" altLang="zh-CN" sz="1200" b="0" i="0" u="none" strike="noStrike" kern="1200" baseline="0" dirty="0" smtClean="0">
                <a:solidFill>
                  <a:schemeClr val="tx1"/>
                </a:solidFill>
                <a:latin typeface="Times New Roman" pitchFamily="18" charset="0"/>
                <a:ea typeface="+mn-ea"/>
                <a:cs typeface="+mn-cs"/>
              </a:rPr>
              <a:t>    For example, if packets arrive periodically — that is, one packet arrives every L/R seconds (</a:t>
            </a:r>
            <a:r>
              <a:rPr lang="zh-CN" altLang="en-US" sz="1200" b="0" i="0" u="none" strike="noStrike" kern="1200" baseline="0" dirty="0" smtClean="0">
                <a:solidFill>
                  <a:schemeClr val="tx1"/>
                </a:solidFill>
                <a:latin typeface="Times New Roman" pitchFamily="18" charset="0"/>
                <a:ea typeface="+mn-ea"/>
                <a:cs typeface="+mn-cs"/>
              </a:rPr>
              <a:t>每发送完一个分组，就来了一个分组</a:t>
            </a:r>
            <a:r>
              <a:rPr lang="en-US" altLang="zh-CN" sz="1200" b="0" i="0" u="none" strike="noStrike" kern="1200" baseline="0" dirty="0" smtClean="0">
                <a:solidFill>
                  <a:schemeClr val="tx1"/>
                </a:solidFill>
                <a:latin typeface="Times New Roman" pitchFamily="18" charset="0"/>
                <a:ea typeface="+mn-ea"/>
                <a:cs typeface="+mn-cs"/>
              </a:rPr>
              <a:t>) — then every packet will arrive at an empty queue and there will be no queuing delay. </a:t>
            </a:r>
          </a:p>
          <a:p>
            <a:r>
              <a:rPr lang="en-US" altLang="zh-CN" sz="1200" b="0" i="0" u="none" strike="noStrike" kern="1200" baseline="0" dirty="0" smtClean="0">
                <a:solidFill>
                  <a:schemeClr val="tx1"/>
                </a:solidFill>
                <a:latin typeface="Times New Roman" pitchFamily="18" charset="0"/>
                <a:ea typeface="+mn-ea"/>
                <a:cs typeface="+mn-cs"/>
              </a:rPr>
              <a:t>    On the other hand, if packets arrive </a:t>
            </a:r>
            <a:r>
              <a:rPr lang="en-US" altLang="zh-CN" sz="1200" b="0" i="0" u="sng" strike="noStrike" kern="1200" baseline="0" dirty="0" smtClean="0">
                <a:solidFill>
                  <a:schemeClr val="tx1"/>
                </a:solidFill>
                <a:latin typeface="Times New Roman" pitchFamily="18" charset="0"/>
                <a:ea typeface="+mn-ea"/>
                <a:cs typeface="+mn-cs"/>
              </a:rPr>
              <a:t>in bursts</a:t>
            </a:r>
            <a:r>
              <a:rPr lang="en-US" altLang="zh-CN" sz="1200" b="0" i="0" u="none" strike="noStrike" kern="1200" baseline="0" dirty="0" smtClean="0">
                <a:solidFill>
                  <a:schemeClr val="tx1"/>
                </a:solidFill>
                <a:latin typeface="Times New Roman" pitchFamily="18" charset="0"/>
                <a:ea typeface="+mn-ea"/>
                <a:cs typeface="+mn-cs"/>
              </a:rPr>
              <a:t> but </a:t>
            </a:r>
            <a:r>
              <a:rPr lang="en-US" altLang="zh-CN" sz="1200" b="0" i="0" u="sng" strike="noStrike" kern="1200" baseline="0" dirty="0" smtClean="0">
                <a:solidFill>
                  <a:schemeClr val="tx1"/>
                </a:solidFill>
                <a:latin typeface="Times New Roman" pitchFamily="18" charset="0"/>
                <a:ea typeface="+mn-ea"/>
                <a:cs typeface="+mn-cs"/>
              </a:rPr>
              <a:t>periodically</a:t>
            </a:r>
            <a:r>
              <a:rPr lang="en-US" altLang="zh-CN" sz="1200" b="0" i="0" u="none" strike="noStrike" kern="1200" baseline="0" dirty="0" smtClean="0">
                <a:solidFill>
                  <a:schemeClr val="tx1"/>
                </a:solidFill>
                <a:latin typeface="Times New Roman" pitchFamily="18" charset="0"/>
                <a:ea typeface="+mn-ea"/>
                <a:cs typeface="+mn-cs"/>
              </a:rPr>
              <a:t>, there can be a significant average queuing delay. </a:t>
            </a:r>
          </a:p>
          <a:p>
            <a:r>
              <a:rPr lang="en-US" altLang="zh-CN" sz="1200" b="0" i="0" u="none" strike="noStrike" kern="1200" baseline="0" dirty="0" smtClean="0">
                <a:solidFill>
                  <a:schemeClr val="tx1"/>
                </a:solidFill>
                <a:latin typeface="Times New Roman" pitchFamily="18" charset="0"/>
                <a:ea typeface="+mn-ea"/>
                <a:cs typeface="+mn-cs"/>
              </a:rPr>
              <a:t>    For example, suppose N packets arrive simultaneously every (L/R)N seconds. (</a:t>
            </a:r>
            <a:r>
              <a:rPr lang="zh-CN" altLang="en-US" sz="1200" b="0" i="0" u="none" strike="noStrike" kern="1200" baseline="0" dirty="0" smtClean="0">
                <a:solidFill>
                  <a:schemeClr val="tx1"/>
                </a:solidFill>
                <a:latin typeface="Times New Roman" pitchFamily="18" charset="0"/>
                <a:ea typeface="+mn-ea"/>
                <a:cs typeface="+mn-cs"/>
              </a:rPr>
              <a:t>一次性来了</a:t>
            </a:r>
            <a:r>
              <a:rPr lang="en-US" altLang="zh-CN" sz="1200" b="0" i="0" u="none" strike="noStrike" kern="1200" baseline="0" dirty="0" smtClean="0">
                <a:solidFill>
                  <a:schemeClr val="tx1"/>
                </a:solidFill>
                <a:latin typeface="Times New Roman" pitchFamily="18" charset="0"/>
                <a:ea typeface="+mn-ea"/>
                <a:cs typeface="+mn-cs"/>
              </a:rPr>
              <a:t>N</a:t>
            </a:r>
            <a:r>
              <a:rPr lang="zh-CN" altLang="en-US" sz="1200" b="0" i="0" u="none" strike="noStrike" kern="1200" baseline="0" dirty="0" smtClean="0">
                <a:solidFill>
                  <a:schemeClr val="tx1"/>
                </a:solidFill>
                <a:latin typeface="Times New Roman" pitchFamily="18" charset="0"/>
                <a:ea typeface="+mn-ea"/>
                <a:cs typeface="+mn-cs"/>
              </a:rPr>
              <a:t>个分组</a:t>
            </a:r>
            <a:r>
              <a:rPr lang="en-US" altLang="zh-CN" sz="1200" b="0" i="0" u="none" strike="noStrike" kern="1200" baseline="0" dirty="0" smtClean="0">
                <a:solidFill>
                  <a:schemeClr val="tx1"/>
                </a:solidFill>
                <a:latin typeface="Times New Roman" pitchFamily="18" charset="0"/>
                <a:ea typeface="+mn-ea"/>
                <a:cs typeface="+mn-cs"/>
              </a:rPr>
              <a:t>)</a:t>
            </a:r>
          </a:p>
          <a:p>
            <a:r>
              <a:rPr lang="en-US" altLang="zh-CN" sz="1200" b="0" i="0" u="none" strike="noStrike" kern="1200" baseline="0" dirty="0" smtClean="0">
                <a:solidFill>
                  <a:schemeClr val="tx1"/>
                </a:solidFill>
                <a:latin typeface="Times New Roman" pitchFamily="18" charset="0"/>
                <a:ea typeface="+mn-ea"/>
                <a:cs typeface="+mn-cs"/>
              </a:rPr>
              <a:t>    Then the first packet transmitted has no queuing delay; the second packet transmitted has a queuing delay of L/R seconds; and more generally, the nth packet transmitted has a queuing delay of (n-1)L/R seconds. </a:t>
            </a:r>
          </a:p>
          <a:p>
            <a:r>
              <a:rPr lang="en-US" altLang="zh-CN" sz="1200" b="0" i="0" u="none" strike="noStrike" kern="1200" baseline="0" dirty="0" smtClean="0">
                <a:solidFill>
                  <a:schemeClr val="tx1"/>
                </a:solidFill>
                <a:latin typeface="Times New Roman" pitchFamily="18" charset="0"/>
                <a:ea typeface="+mn-ea"/>
                <a:cs typeface="+mn-cs"/>
              </a:rPr>
              <a:t>    We leave it as an exercise for you to calculate the average queuing delay in this example.</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 two examples of periodic arrivals </a:t>
            </a:r>
            <a:r>
              <a:rPr lang="en-US" altLang="zh-CN" sz="1200" b="0" i="0" u="sng" strike="noStrike" kern="1200" baseline="0" dirty="0" smtClean="0">
                <a:solidFill>
                  <a:schemeClr val="tx1"/>
                </a:solidFill>
                <a:latin typeface="Times New Roman" pitchFamily="18" charset="0"/>
                <a:ea typeface="+mn-ea"/>
                <a:cs typeface="+mn-cs"/>
              </a:rPr>
              <a:t>described above</a:t>
            </a:r>
            <a:r>
              <a:rPr lang="en-US" altLang="zh-CN" sz="1200" b="0" i="0" u="none" strike="noStrike" kern="1200" baseline="0" dirty="0" smtClean="0">
                <a:solidFill>
                  <a:schemeClr val="tx1"/>
                </a:solidFill>
                <a:latin typeface="Times New Roman" pitchFamily="18" charset="0"/>
                <a:ea typeface="+mn-ea"/>
                <a:cs typeface="+mn-cs"/>
              </a:rPr>
              <a:t> are a bit academic.</a:t>
            </a:r>
          </a:p>
          <a:p>
            <a:r>
              <a:rPr lang="en-US" altLang="zh-CN" sz="1200" b="0" i="0" u="none" strike="noStrike" kern="1200" baseline="0" dirty="0" smtClean="0">
                <a:solidFill>
                  <a:schemeClr val="tx1"/>
                </a:solidFill>
                <a:latin typeface="Times New Roman" pitchFamily="18" charset="0"/>
                <a:ea typeface="+mn-ea"/>
                <a:cs typeface="+mn-cs"/>
              </a:rPr>
              <a:t>    Typically, the arrival process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a queue is random; that is, the arrivals do not follow any pattern and the packets are spaced apart by random amounts of time. </a:t>
            </a:r>
          </a:p>
          <a:p>
            <a:r>
              <a:rPr lang="en-US" altLang="zh-CN" sz="1200" b="0" i="0" u="none" strike="noStrike" kern="1200" baseline="0" dirty="0" smtClean="0">
                <a:solidFill>
                  <a:schemeClr val="tx1"/>
                </a:solidFill>
                <a:latin typeface="Times New Roman" pitchFamily="18" charset="0"/>
                <a:ea typeface="+mn-ea"/>
                <a:cs typeface="+mn-cs"/>
              </a:rPr>
              <a:t>    In this more realistic case, the quantity La/R is not usually sufficient to fully characterize the queuing delay statistics. </a:t>
            </a:r>
          </a:p>
          <a:p>
            <a:r>
              <a:rPr lang="en-US" altLang="zh-CN" sz="1200" b="0" i="0" u="none" strike="noStrike" kern="1200" baseline="0" dirty="0" smtClean="0">
                <a:solidFill>
                  <a:schemeClr val="tx1"/>
                </a:solidFill>
                <a:latin typeface="Times New Roman" pitchFamily="18" charset="0"/>
                <a:ea typeface="+mn-ea"/>
                <a:cs typeface="+mn-cs"/>
              </a:rPr>
              <a:t>    Nonetheless, it is useful in gaining an intuitive understanding of the extent of the queuing delay. </a:t>
            </a:r>
          </a:p>
          <a:p>
            <a:r>
              <a:rPr lang="en-US" altLang="zh-CN" sz="1200" b="0" i="0" u="none" strike="noStrike" kern="1200" baseline="0" dirty="0" smtClean="0">
                <a:solidFill>
                  <a:schemeClr val="tx1"/>
                </a:solidFill>
                <a:latin typeface="Times New Roman" pitchFamily="18" charset="0"/>
                <a:ea typeface="+mn-ea"/>
                <a:cs typeface="+mn-cs"/>
              </a:rPr>
              <a:t>    In particular, if the traffic intensity is close to zero, then packet arrivals are few and far between and it is unlikely that an arriving packet will find another packet in the queue. </a:t>
            </a:r>
          </a:p>
          <a:p>
            <a:r>
              <a:rPr lang="en-US" altLang="zh-CN" sz="1200" b="0" i="0" u="none" strike="noStrike" kern="1200" baseline="0" dirty="0" smtClean="0">
                <a:solidFill>
                  <a:schemeClr val="tx1"/>
                </a:solidFill>
                <a:latin typeface="Times New Roman" pitchFamily="18" charset="0"/>
                <a:ea typeface="+mn-ea"/>
                <a:cs typeface="+mn-cs"/>
              </a:rPr>
              <a:t>    Hence, the average queuing delay will be close to zero. </a:t>
            </a:r>
          </a:p>
          <a:p>
            <a:r>
              <a:rPr lang="en-US" altLang="zh-CN" sz="1200" b="0" i="0" u="none" strike="noStrike" kern="1200" baseline="0" dirty="0" smtClean="0">
                <a:solidFill>
                  <a:schemeClr val="tx1"/>
                </a:solidFill>
                <a:latin typeface="Times New Roman" pitchFamily="18" charset="0"/>
                <a:ea typeface="+mn-ea"/>
                <a:cs typeface="+mn-cs"/>
              </a:rPr>
              <a:t>    On the other hand, when the traffic intensity is close to 1, there will be intervals of time when the arrival rate exceeds the transmission capacity (due to variations in packet arrival rate), and a queue will form during these periods of time; when the arrival rate is less than the transmission capacity, the length of the queue will shrink. </a:t>
            </a:r>
          </a:p>
          <a:p>
            <a:r>
              <a:rPr lang="en-US" altLang="zh-CN" sz="1200" b="0" i="0" u="none" strike="noStrike" kern="1200" baseline="0" dirty="0" smtClean="0">
                <a:solidFill>
                  <a:schemeClr val="tx1"/>
                </a:solidFill>
                <a:latin typeface="Times New Roman" pitchFamily="18" charset="0"/>
                <a:ea typeface="+mn-ea"/>
                <a:cs typeface="+mn-cs"/>
              </a:rPr>
              <a:t>    Nonetheless, as the traffic intensity approaches 1, the average queue length gets larger and larger. </a:t>
            </a:r>
          </a:p>
          <a:p>
            <a:r>
              <a:rPr lang="en-US" altLang="zh-CN" sz="1200" b="0" i="0" u="none" strike="noStrike" kern="1200" baseline="0" dirty="0" smtClean="0">
                <a:solidFill>
                  <a:schemeClr val="tx1"/>
                </a:solidFill>
                <a:latin typeface="Times New Roman" pitchFamily="18" charset="0"/>
                <a:ea typeface="+mn-ea"/>
                <a:cs typeface="+mn-cs"/>
              </a:rPr>
              <a:t>    The qualitative dependence of average queuing delay on the traffic intensity is shown in Figure 1.18.</a:t>
            </a:r>
          </a:p>
          <a:p>
            <a:endParaRPr lang="en-US" altLang="zh-CN" sz="1200" b="0" i="0" u="none" strike="noStrike" kern="1200" baseline="0" dirty="0" smtClean="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u="none" strike="noStrike" kern="1200" baseline="0" dirty="0" smtClean="0">
                <a:solidFill>
                  <a:schemeClr val="tx1"/>
                </a:solidFill>
                <a:latin typeface="Times New Roman" pitchFamily="18" charset="0"/>
                <a:ea typeface="+mn-ea"/>
                <a:cs typeface="+mn-cs"/>
              </a:rPr>
              <a:t>    One important aspect of Figure 1.18 is the fact that as the traffic intensity approaches 1, the average queuing delay increases rapidly. (</a:t>
            </a:r>
            <a:r>
              <a:rPr lang="zh-CN" altLang="en-US" sz="1200" b="0" i="0" u="none" strike="noStrike" kern="1200" baseline="0" dirty="0" smtClean="0">
                <a:solidFill>
                  <a:schemeClr val="tx1"/>
                </a:solidFill>
                <a:latin typeface="Times New Roman" pitchFamily="18" charset="0"/>
                <a:ea typeface="+mn-ea"/>
                <a:cs typeface="+mn-cs"/>
              </a:rPr>
              <a:t>没有无穷大的说法！</a:t>
            </a:r>
            <a:r>
              <a:rPr lang="en-US" altLang="zh-CN" sz="1200" b="0" i="0" u="none" strike="noStrike" kern="1200" baseline="0" dirty="0" smtClean="0">
                <a:solidFill>
                  <a:schemeClr val="tx1"/>
                </a:solidFill>
                <a:latin typeface="Times New Roman" pitchFamily="18" charset="0"/>
                <a:ea typeface="+mn-ea"/>
                <a:cs typeface="+mn-cs"/>
              </a:rPr>
              <a:t>)</a:t>
            </a:r>
          </a:p>
          <a:p>
            <a:r>
              <a:rPr lang="en-US" altLang="zh-CN" sz="1200" b="0" i="0" u="none" strike="noStrike" kern="1200" baseline="0" dirty="0" smtClean="0">
                <a:solidFill>
                  <a:schemeClr val="tx1"/>
                </a:solidFill>
                <a:latin typeface="Times New Roman" pitchFamily="18" charset="0"/>
                <a:ea typeface="+mn-ea"/>
                <a:cs typeface="+mn-cs"/>
              </a:rPr>
              <a:t>    A small percentage increase in the intensity will result in a much larger percentage-wise increase in delay. </a:t>
            </a:r>
          </a:p>
          <a:p>
            <a:r>
              <a:rPr lang="en-US" altLang="zh-CN" sz="1200" b="0" i="0" u="none" strike="noStrike" kern="1200" baseline="0" dirty="0" smtClean="0">
                <a:solidFill>
                  <a:schemeClr val="tx1"/>
                </a:solidFill>
                <a:latin typeface="Times New Roman" pitchFamily="18" charset="0"/>
                <a:ea typeface="+mn-ea"/>
                <a:cs typeface="+mn-cs"/>
              </a:rPr>
              <a:t>    Perhaps you have experienced this phenomenon on the highway.</a:t>
            </a:r>
          </a:p>
          <a:p>
            <a:r>
              <a:rPr lang="en-US" altLang="zh-CN" sz="1200" b="0" i="0" u="none" strike="noStrike" kern="1200" baseline="0" dirty="0" smtClean="0">
                <a:solidFill>
                  <a:schemeClr val="tx1"/>
                </a:solidFill>
                <a:latin typeface="Times New Roman" pitchFamily="18" charset="0"/>
                <a:ea typeface="+mn-ea"/>
                <a:cs typeface="+mn-cs"/>
              </a:rPr>
              <a:t>    If you regularly drive on a road that is typically congested, the fact </a:t>
            </a:r>
            <a:r>
              <a:rPr lang="en-US" altLang="zh-CN" sz="1200" b="0" i="0" u="sng" strike="noStrike" kern="1200" baseline="0" dirty="0" smtClean="0">
                <a:solidFill>
                  <a:schemeClr val="tx1"/>
                </a:solidFill>
                <a:latin typeface="Times New Roman" pitchFamily="18" charset="0"/>
                <a:ea typeface="+mn-ea"/>
                <a:cs typeface="+mn-cs"/>
              </a:rPr>
              <a:t>that the road is typically congested</a:t>
            </a:r>
            <a:r>
              <a:rPr lang="en-US" altLang="zh-CN" sz="1200" b="0" i="0" u="none" strike="noStrike" kern="1200" baseline="0" dirty="0" smtClean="0">
                <a:solidFill>
                  <a:schemeClr val="tx1"/>
                </a:solidFill>
                <a:latin typeface="Times New Roman" pitchFamily="18" charset="0"/>
                <a:ea typeface="+mn-ea"/>
                <a:cs typeface="+mn-cs"/>
              </a:rPr>
              <a:t> means that its traffic intensity is close to 1. </a:t>
            </a:r>
          </a:p>
          <a:p>
            <a:r>
              <a:rPr lang="en-US" altLang="zh-CN" sz="1200" b="0" i="0" u="none" strike="noStrike" kern="1200" baseline="0" dirty="0" smtClean="0">
                <a:solidFill>
                  <a:schemeClr val="tx1"/>
                </a:solidFill>
                <a:latin typeface="Times New Roman" pitchFamily="18" charset="0"/>
                <a:ea typeface="+mn-ea"/>
                <a:cs typeface="+mn-cs"/>
              </a:rPr>
              <a:t>    If some event causes an even slightly </a:t>
            </a:r>
            <a:r>
              <a:rPr lang="en-US" altLang="zh-CN" sz="1200" b="0" i="0" u="sng" strike="noStrike" kern="1200" baseline="0" dirty="0" smtClean="0">
                <a:solidFill>
                  <a:schemeClr val="tx1"/>
                </a:solidFill>
                <a:latin typeface="Times New Roman" pitchFamily="18" charset="0"/>
                <a:ea typeface="+mn-ea"/>
                <a:cs typeface="+mn-cs"/>
              </a:rPr>
              <a:t>larger-than-usual </a:t>
            </a:r>
            <a:r>
              <a:rPr lang="en-US" altLang="zh-CN" sz="1200" b="0" i="0" u="none" strike="noStrike" kern="1200" baseline="0" dirty="0" smtClean="0">
                <a:solidFill>
                  <a:schemeClr val="tx1"/>
                </a:solidFill>
                <a:latin typeface="Times New Roman" pitchFamily="18" charset="0"/>
                <a:ea typeface="+mn-ea"/>
                <a:cs typeface="+mn-cs"/>
              </a:rPr>
              <a:t>amount of traffic, the delays you experience can be huge.</a:t>
            </a:r>
          </a:p>
          <a:p>
            <a:r>
              <a:rPr lang="en-US" altLang="zh-CN" sz="1200" b="0" i="0" u="none" strike="noStrike" kern="1200" baseline="0" dirty="0" smtClean="0">
                <a:solidFill>
                  <a:schemeClr val="tx1"/>
                </a:solidFill>
                <a:latin typeface="Times New Roman" pitchFamily="18" charset="0"/>
                <a:ea typeface="+mn-ea"/>
                <a:cs typeface="+mn-cs"/>
              </a:rPr>
              <a:t>    To really get a good feel for what queuing delays are about, you are encouraged once again to visit the companion Web site, which provides an interactive Java applet for a queue. </a:t>
            </a:r>
          </a:p>
          <a:p>
            <a:r>
              <a:rPr lang="en-US" altLang="zh-CN" sz="1200" b="0" i="0" u="none" strike="noStrike" kern="1200" baseline="0" dirty="0" smtClean="0">
                <a:solidFill>
                  <a:schemeClr val="tx1"/>
                </a:solidFill>
                <a:latin typeface="Times New Roman" pitchFamily="18" charset="0"/>
                <a:ea typeface="+mn-ea"/>
                <a:cs typeface="+mn-cs"/>
              </a:rPr>
              <a:t>    If you set the packet arrival rate high enough so that the traffic intensity exceeds 1, you will see the queue slowly build up over time.</a:t>
            </a:r>
          </a:p>
          <a:p>
            <a:endParaRPr lang="en-US" altLang="zh-CN" sz="1200" b="0" i="0" u="none" strike="noStrike" kern="1200" baseline="0" dirty="0" smtClean="0">
              <a:solidFill>
                <a:schemeClr val="tx1"/>
              </a:solidFill>
              <a:latin typeface="Times New Roman" pitchFamily="18" charset="0"/>
              <a:ea typeface="+mn-ea"/>
              <a:cs typeface="+mn-cs"/>
            </a:endParaRPr>
          </a:p>
          <a:p>
            <a:endParaRPr lang="zh-CN" altLang="en-US" i="0"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127</a:t>
            </a:fld>
            <a:endParaRPr lang="en-US" altLang="zh-CN"/>
          </a:p>
        </p:txBody>
      </p:sp>
    </p:spTree>
    <p:extLst>
      <p:ext uri="{BB962C8B-B14F-4D97-AF65-F5344CB8AC3E}">
        <p14:creationId xmlns:p14="http://schemas.microsoft.com/office/powerpoint/2010/main" val="12114253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5"/>
          </p:nvPr>
        </p:nvSpPr>
        <p:spPr/>
        <p:txBody>
          <a:bodyPr/>
          <a:lstStyle/>
          <a:p>
            <a:pPr>
              <a:defRPr/>
            </a:pPr>
            <a:fld id="{6D401B94-B08F-4AEF-8A19-D00FAF86B875}" type="slidenum">
              <a:rPr lang="zh-CN" altLang="en-US" smtClean="0"/>
              <a:pPr>
                <a:defRPr/>
              </a:pPr>
              <a:t>128</a:t>
            </a:fld>
            <a:endParaRPr lang="en-US" altLang="zh-CN" smtClean="0"/>
          </a:p>
        </p:txBody>
      </p:sp>
      <p:sp>
        <p:nvSpPr>
          <p:cNvPr id="324611" name="Rectangle 2"/>
          <p:cNvSpPr>
            <a:spLocks noGrp="1" noRot="1" noChangeAspect="1" noChangeArrowheads="1" noTextEdit="1"/>
          </p:cNvSpPr>
          <p:nvPr>
            <p:ph type="sldImg"/>
          </p:nvPr>
        </p:nvSpPr>
        <p:spPr>
          <a:ln/>
        </p:spPr>
      </p:sp>
      <p:sp>
        <p:nvSpPr>
          <p:cNvPr id="324612" name="Rectangle 3"/>
          <p:cNvSpPr>
            <a:spLocks noGrp="1" noChangeArrowheads="1"/>
          </p:cNvSpPr>
          <p:nvPr>
            <p:ph type="body" idx="1"/>
          </p:nvPr>
        </p:nvSpPr>
        <p:spPr>
          <a:noFill/>
          <a:ln/>
        </p:spPr>
        <p:txBody>
          <a:bodyPr/>
          <a:lstStyle/>
          <a:p>
            <a:r>
              <a:rPr lang="en-US" altLang="zh-CN" sz="1200" b="1" i="0" u="none" strike="noStrike" kern="1200" baseline="0" dirty="0" smtClean="0">
                <a:solidFill>
                  <a:schemeClr val="tx1"/>
                </a:solidFill>
                <a:latin typeface="Times New Roman" pitchFamily="18" charset="0"/>
                <a:ea typeface="+mn-ea"/>
                <a:cs typeface="+mn-cs"/>
              </a:rPr>
              <a:t>Packet Loss    </a:t>
            </a:r>
          </a:p>
          <a:p>
            <a:r>
              <a:rPr lang="en-US" altLang="zh-CN" sz="1200" b="0" i="0" u="none" strike="noStrike" kern="1200" baseline="0" dirty="0" smtClean="0">
                <a:solidFill>
                  <a:schemeClr val="tx1"/>
                </a:solidFill>
                <a:latin typeface="Times New Roman" pitchFamily="18" charset="0"/>
                <a:ea typeface="+mn-ea"/>
                <a:cs typeface="+mn-cs"/>
              </a:rPr>
              <a:t>    In our discussions above, we have assumed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the queue is capable of holding an infinite number of packets. </a:t>
            </a:r>
          </a:p>
          <a:p>
            <a:r>
              <a:rPr lang="en-US" altLang="zh-CN" sz="1200" b="0" i="0" u="none" strike="noStrike" kern="1200" baseline="0" dirty="0" smtClean="0">
                <a:solidFill>
                  <a:schemeClr val="tx1"/>
                </a:solidFill>
                <a:latin typeface="Times New Roman" pitchFamily="18" charset="0"/>
                <a:ea typeface="+mn-ea"/>
                <a:cs typeface="+mn-cs"/>
              </a:rPr>
              <a:t>    In reality a queue preceding a link has finite capacity, although the queuing capacity </a:t>
            </a:r>
            <a:r>
              <a:rPr lang="en-US" altLang="zh-CN" sz="1200" b="1" i="0" u="none" strike="noStrike" kern="1200" baseline="0" dirty="0" smtClean="0">
                <a:solidFill>
                  <a:schemeClr val="tx1"/>
                </a:solidFill>
                <a:latin typeface="Times New Roman" pitchFamily="18" charset="0"/>
                <a:ea typeface="+mn-ea"/>
                <a:cs typeface="+mn-cs"/>
              </a:rPr>
              <a:t>greatly</a:t>
            </a:r>
            <a:r>
              <a:rPr lang="en-US" altLang="zh-CN" sz="1200" b="0" i="0" u="none" strike="noStrike" kern="1200" baseline="0" dirty="0" smtClean="0">
                <a:solidFill>
                  <a:schemeClr val="tx1"/>
                </a:solidFill>
                <a:latin typeface="Times New Roman" pitchFamily="18" charset="0"/>
                <a:ea typeface="+mn-ea"/>
                <a:cs typeface="+mn-cs"/>
              </a:rPr>
              <a:t> depends on the router design and cost.</a:t>
            </a:r>
          </a:p>
          <a:p>
            <a:r>
              <a:rPr lang="en-US" altLang="zh-CN" sz="1200" b="0" i="0" u="none" strike="noStrike" kern="1200" baseline="0" dirty="0" smtClean="0">
                <a:solidFill>
                  <a:schemeClr val="tx1"/>
                </a:solidFill>
                <a:latin typeface="Times New Roman" pitchFamily="18" charset="0"/>
                <a:ea typeface="+mn-ea"/>
                <a:cs typeface="+mn-cs"/>
              </a:rPr>
              <a:t>   Because the queue capacity is finite, packet delays </a:t>
            </a:r>
            <a:r>
              <a:rPr lang="en-US" altLang="zh-CN" sz="1200" b="0" i="0" u="sng" strike="noStrike" kern="1200" baseline="0" dirty="0" smtClean="0">
                <a:solidFill>
                  <a:schemeClr val="tx1"/>
                </a:solidFill>
                <a:latin typeface="Times New Roman" pitchFamily="18" charset="0"/>
                <a:ea typeface="+mn-ea"/>
                <a:cs typeface="+mn-cs"/>
              </a:rPr>
              <a:t>do not really</a:t>
            </a:r>
            <a:r>
              <a:rPr lang="en-US" altLang="zh-CN" sz="1200" b="0" i="0" u="none" strike="noStrike" kern="1200" baseline="0" dirty="0" smtClean="0">
                <a:solidFill>
                  <a:schemeClr val="tx1"/>
                </a:solidFill>
                <a:latin typeface="Times New Roman" pitchFamily="18" charset="0"/>
                <a:ea typeface="+mn-ea"/>
                <a:cs typeface="+mn-cs"/>
              </a:rPr>
              <a:t> approach infinity as the traffic intensity approaches 1. </a:t>
            </a:r>
          </a:p>
          <a:p>
            <a:r>
              <a:rPr lang="en-US" altLang="zh-CN" sz="1200" b="0" i="0" u="none" strike="noStrike" kern="1200" baseline="0" dirty="0" smtClean="0">
                <a:solidFill>
                  <a:schemeClr val="tx1"/>
                </a:solidFill>
                <a:latin typeface="Times New Roman" pitchFamily="18" charset="0"/>
                <a:ea typeface="+mn-ea"/>
                <a:cs typeface="+mn-cs"/>
              </a:rPr>
              <a:t>   Instead, a packet can arrive </a:t>
            </a:r>
            <a:r>
              <a:rPr lang="en-US" altLang="zh-CN" sz="1200" b="0" i="0" u="sng"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find a full queue. </a:t>
            </a:r>
          </a:p>
          <a:p>
            <a:r>
              <a:rPr lang="en-US" altLang="zh-CN" sz="1200" b="0" i="0" u="none" strike="noStrike" kern="1200" baseline="0" dirty="0" smtClean="0">
                <a:solidFill>
                  <a:schemeClr val="tx1"/>
                </a:solidFill>
                <a:latin typeface="Times New Roman" pitchFamily="18" charset="0"/>
                <a:ea typeface="+mn-ea"/>
                <a:cs typeface="+mn-cs"/>
              </a:rPr>
              <a:t>   With no place </a:t>
            </a:r>
            <a:r>
              <a:rPr lang="en-US" altLang="zh-CN" sz="1200" b="0" i="0" u="sng"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store such a packet, a router will </a:t>
            </a:r>
            <a:r>
              <a:rPr lang="en-US" altLang="zh-CN" sz="1200" b="1" i="0" u="none" strike="noStrike" kern="1200" baseline="0" dirty="0" smtClean="0">
                <a:solidFill>
                  <a:schemeClr val="tx1"/>
                </a:solidFill>
                <a:latin typeface="Times New Roman" pitchFamily="18" charset="0"/>
                <a:ea typeface="+mn-ea"/>
                <a:cs typeface="+mn-cs"/>
              </a:rPr>
              <a:t>drop </a:t>
            </a:r>
            <a:r>
              <a:rPr lang="en-US" altLang="zh-CN" sz="1200" b="0" i="0" u="none" strike="noStrike" kern="1200" baseline="0" dirty="0" smtClean="0">
                <a:solidFill>
                  <a:schemeClr val="tx1"/>
                </a:solidFill>
                <a:latin typeface="Times New Roman" pitchFamily="18" charset="0"/>
                <a:ea typeface="+mn-ea"/>
                <a:cs typeface="+mn-cs"/>
              </a:rPr>
              <a:t>that packet; that is, the packet will be </a:t>
            </a:r>
            <a:r>
              <a:rPr lang="en-US" altLang="zh-CN" sz="1200" b="1" i="0" u="none" strike="noStrike" kern="1200" baseline="0" dirty="0" smtClean="0">
                <a:solidFill>
                  <a:schemeClr val="tx1"/>
                </a:solidFill>
                <a:latin typeface="Times New Roman" pitchFamily="18" charset="0"/>
                <a:ea typeface="+mn-ea"/>
                <a:cs typeface="+mn-cs"/>
              </a:rPr>
              <a:t>lost</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This overflow at a queue can again be seen in the Java applet for a queue when the traffic intensity is greater than 1.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From an end-system viewpoint, a packet loss will look like a packet </a:t>
            </a:r>
            <a:r>
              <a:rPr lang="en-US" altLang="zh-CN" sz="1200" b="1" i="0" u="none" strike="noStrike" kern="1200" baseline="0" dirty="0" smtClean="0">
                <a:solidFill>
                  <a:schemeClr val="tx1"/>
                </a:solidFill>
                <a:latin typeface="Times New Roman" pitchFamily="18" charset="0"/>
                <a:ea typeface="+mn-ea"/>
                <a:cs typeface="+mn-cs"/>
              </a:rPr>
              <a:t>having been </a:t>
            </a:r>
            <a:r>
              <a:rPr lang="en-US" altLang="zh-CN" sz="1200" b="0" i="0" u="none" strike="noStrike" kern="1200" baseline="0" dirty="0" smtClean="0">
                <a:solidFill>
                  <a:schemeClr val="tx1"/>
                </a:solidFill>
                <a:latin typeface="Times New Roman" pitchFamily="18" charset="0"/>
                <a:ea typeface="+mn-ea"/>
                <a:cs typeface="+mn-cs"/>
              </a:rPr>
              <a:t>transmitted into the network core but never emerging from the network at the destination.</a:t>
            </a:r>
            <a:r>
              <a:rPr lang="en-US" altLang="zh-CN" sz="1200" b="0" i="0" u="sng"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 fraction of lost packets increases as the traffic intensity increases.</a:t>
            </a:r>
          </a:p>
          <a:p>
            <a:r>
              <a:rPr lang="en-US" altLang="zh-CN" sz="1200" b="0" i="0" u="none" strike="noStrike" kern="1200" baseline="0" dirty="0" smtClean="0">
                <a:solidFill>
                  <a:schemeClr val="tx1"/>
                </a:solidFill>
                <a:latin typeface="Times New Roman" pitchFamily="18" charset="0"/>
                <a:ea typeface="+mn-ea"/>
                <a:cs typeface="+mn-cs"/>
              </a:rPr>
              <a:t>   Therefore, performance at a node is often measured not only in terms of delay, but also in terms of the probability of packet loss. </a:t>
            </a:r>
          </a:p>
          <a:p>
            <a:r>
              <a:rPr lang="en-US" altLang="zh-CN" sz="1200" b="0" i="0" u="none" strike="noStrike" kern="1200" baseline="0" dirty="0" smtClean="0">
                <a:solidFill>
                  <a:schemeClr val="tx1"/>
                </a:solidFill>
                <a:latin typeface="Times New Roman" pitchFamily="18" charset="0"/>
                <a:ea typeface="+mn-ea"/>
                <a:cs typeface="+mn-cs"/>
              </a:rPr>
              <a:t>   As we’ll discuss in the subsequent chapters, a lost packet may be retransmitted </a:t>
            </a:r>
            <a:r>
              <a:rPr lang="en-US" altLang="zh-CN" sz="1200" b="1" i="0" u="none" strike="noStrike" kern="1200" baseline="0" dirty="0" smtClean="0">
                <a:solidFill>
                  <a:schemeClr val="tx1"/>
                </a:solidFill>
                <a:latin typeface="Times New Roman" pitchFamily="18" charset="0"/>
                <a:ea typeface="+mn-ea"/>
                <a:cs typeface="+mn-cs"/>
              </a:rPr>
              <a:t>on</a:t>
            </a:r>
            <a:r>
              <a:rPr lang="en-US" altLang="zh-CN" sz="1200" b="0" i="0" u="none" strike="noStrike" kern="1200" baseline="0" dirty="0" smtClean="0">
                <a:solidFill>
                  <a:schemeClr val="tx1"/>
                </a:solidFill>
                <a:latin typeface="Times New Roman" pitchFamily="18" charset="0"/>
                <a:ea typeface="+mn-ea"/>
                <a:cs typeface="+mn-cs"/>
              </a:rPr>
              <a:t> an end-to-end basis in order to ensure that all data are </a:t>
            </a:r>
            <a:r>
              <a:rPr lang="en-US" altLang="zh-CN" sz="1200" b="1" i="0" u="none" strike="noStrike" kern="1200" baseline="0" dirty="0" smtClean="0">
                <a:solidFill>
                  <a:schemeClr val="tx1"/>
                </a:solidFill>
                <a:latin typeface="Times New Roman" pitchFamily="18" charset="0"/>
                <a:ea typeface="+mn-ea"/>
                <a:cs typeface="+mn-cs"/>
              </a:rPr>
              <a:t>eventually</a:t>
            </a:r>
            <a:r>
              <a:rPr lang="en-US" altLang="zh-CN" sz="1200" b="0" i="0" u="none" strike="noStrike" kern="1200" baseline="0" dirty="0" smtClean="0">
                <a:solidFill>
                  <a:schemeClr val="tx1"/>
                </a:solidFill>
                <a:latin typeface="Times New Roman" pitchFamily="18" charset="0"/>
                <a:ea typeface="+mn-ea"/>
                <a:cs typeface="+mn-cs"/>
              </a:rPr>
              <a:t> transferred from source to destination.  </a:t>
            </a:r>
            <a:endParaRPr lang="zh-CN" altLang="en-US" dirty="0" smtClean="0"/>
          </a:p>
        </p:txBody>
      </p:sp>
    </p:spTree>
    <p:extLst>
      <p:ext uri="{BB962C8B-B14F-4D97-AF65-F5344CB8AC3E}">
        <p14:creationId xmlns:p14="http://schemas.microsoft.com/office/powerpoint/2010/main" val="3578746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p:txBody>
          <a:bodyPr/>
          <a:lstStyle/>
          <a:p>
            <a:pPr>
              <a:defRPr/>
            </a:pPr>
            <a:fld id="{C80A6D7C-91E0-4C1E-84B3-3E5BE8B0C677}" type="slidenum">
              <a:rPr lang="zh-CN" altLang="en-US" smtClean="0"/>
              <a:pPr>
                <a:defRPr/>
              </a:pPr>
              <a:t>13</a:t>
            </a:fld>
            <a:endParaRPr lang="en-US" altLang="zh-CN" smtClean="0"/>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p:spPr>
        <p:txBody>
          <a:bodyPr/>
          <a:lstStyle/>
          <a:p>
            <a:r>
              <a:rPr lang="en-US" altLang="zh-CN" dirty="0" smtClean="0">
                <a:latin typeface="Tahoma" pitchFamily="34" charset="0"/>
              </a:rPr>
              <a:t>   </a:t>
            </a:r>
            <a:r>
              <a:rPr lang="en-US" altLang="zh-CN" i="0" dirty="0" smtClean="0">
                <a:latin typeface="Tahoma" pitchFamily="34" charset="0"/>
              </a:rPr>
              <a:t>The Internet is a computer network that interconnects hundreds of millions of computing devices throughout the world. </a:t>
            </a:r>
          </a:p>
          <a:p>
            <a:r>
              <a:rPr lang="en-US" altLang="zh-CN" i="0" dirty="0" smtClean="0">
                <a:latin typeface="Tahoma" pitchFamily="34" charset="0"/>
              </a:rPr>
              <a:t>   PC’s workstations, servers, PDA’s phones, tablets,</a:t>
            </a:r>
            <a:r>
              <a:rPr lang="en-US" altLang="zh-CN" i="0" baseline="0" dirty="0" smtClean="0">
                <a:latin typeface="Tahoma" pitchFamily="34" charset="0"/>
              </a:rPr>
              <a:t> </a:t>
            </a:r>
            <a:r>
              <a:rPr lang="en-US" altLang="zh-CN" i="0" dirty="0" smtClean="0">
                <a:latin typeface="Tahoma" pitchFamily="34" charset="0"/>
              </a:rPr>
              <a:t>toasters, </a:t>
            </a:r>
            <a:r>
              <a:rPr lang="en-US" altLang="zh-CN" sz="1200" b="0" i="0" u="none" strike="noStrike" kern="1200" baseline="0" dirty="0" smtClean="0">
                <a:solidFill>
                  <a:schemeClr val="tx1"/>
                </a:solidFill>
                <a:latin typeface="Times New Roman" pitchFamily="18" charset="0"/>
                <a:ea typeface="+mn-ea"/>
                <a:cs typeface="+mn-cs"/>
              </a:rPr>
              <a:t>environmental sensing devices, picture frames, and home electrical and security systems are being connected to the Internet.</a:t>
            </a:r>
          </a:p>
          <a:p>
            <a:r>
              <a:rPr lang="en-US" altLang="zh-CN" sz="1200" b="0" i="0" u="none" strike="noStrike" kern="1200" baseline="0" dirty="0" smtClean="0">
                <a:solidFill>
                  <a:schemeClr val="tx1"/>
                </a:solidFill>
                <a:latin typeface="Times New Roman" pitchFamily="18" charset="0"/>
                <a:ea typeface="+mn-ea"/>
                <a:cs typeface="+mn-cs"/>
              </a:rPr>
              <a:t>   Indeed, the term computer network is beginning to sound a bit dated, given the many nontraditional devices that are being hooked up to the Internet.</a:t>
            </a:r>
            <a:endParaRPr lang="en-US" altLang="zh-CN" i="0" dirty="0" smtClean="0">
              <a:latin typeface="Tahoma" pitchFamily="34" charset="0"/>
            </a:endParaRPr>
          </a:p>
          <a:p>
            <a:r>
              <a:rPr lang="en-US" altLang="zh-CN" i="0" dirty="0" smtClean="0">
                <a:latin typeface="Tahoma" pitchFamily="34" charset="0"/>
              </a:rPr>
              <a:t>   In internet jargon, all of these devices are called </a:t>
            </a:r>
            <a:r>
              <a:rPr lang="en-US" altLang="zh-CN" b="1" i="0" dirty="0" smtClean="0">
                <a:solidFill>
                  <a:srgbClr val="FF0000"/>
                </a:solidFill>
                <a:latin typeface="Tahoma" pitchFamily="34" charset="0"/>
              </a:rPr>
              <a:t>hosts </a:t>
            </a:r>
            <a:r>
              <a:rPr lang="en-US" altLang="zh-CN" i="0" dirty="0" smtClean="0">
                <a:latin typeface="Tahoma" pitchFamily="34" charset="0"/>
              </a:rPr>
              <a:t>or </a:t>
            </a:r>
            <a:r>
              <a:rPr lang="en-US" altLang="zh-CN" b="1" i="0" dirty="0" smtClean="0">
                <a:solidFill>
                  <a:srgbClr val="FF0000"/>
                </a:solidFill>
                <a:latin typeface="Tahoma" pitchFamily="34" charset="0"/>
              </a:rPr>
              <a:t>end systems.</a:t>
            </a:r>
          </a:p>
          <a:p>
            <a:r>
              <a:rPr lang="en-US" altLang="zh-CN" i="0" dirty="0" smtClean="0">
                <a:solidFill>
                  <a:srgbClr val="FF0000"/>
                </a:solidFill>
                <a:latin typeface="Tahoma" pitchFamily="34" charset="0"/>
              </a:rPr>
              <a:t>   As of July 2011, there were nearly 850 million (8.5</a:t>
            </a:r>
            <a:r>
              <a:rPr lang="en-US" altLang="zh-CN" i="0" baseline="0" dirty="0" smtClean="0">
                <a:solidFill>
                  <a:srgbClr val="FF0000"/>
                </a:solidFill>
                <a:latin typeface="Tahoma" pitchFamily="34" charset="0"/>
              </a:rPr>
              <a:t> </a:t>
            </a:r>
            <a:r>
              <a:rPr lang="zh-CN" altLang="en-US" i="0" dirty="0" smtClean="0">
                <a:solidFill>
                  <a:srgbClr val="FF0000"/>
                </a:solidFill>
                <a:latin typeface="Tahoma" pitchFamily="34" charset="0"/>
              </a:rPr>
              <a:t>亿</a:t>
            </a:r>
            <a:r>
              <a:rPr lang="en-US" altLang="zh-CN" i="0" dirty="0" smtClean="0">
                <a:solidFill>
                  <a:srgbClr val="FF0000"/>
                </a:solidFill>
                <a:latin typeface="Tahoma" pitchFamily="34" charset="0"/>
              </a:rPr>
              <a:t>) end systems attached to the Internet, not counting the smartphones, laptops, and the other devices that are only intermittently connected to the Internet. </a:t>
            </a:r>
            <a:r>
              <a:rPr lang="en-US" altLang="zh-CN" sz="1200" b="0" i="0" u="none" strike="noStrike" kern="1200" baseline="0" dirty="0" smtClean="0">
                <a:solidFill>
                  <a:schemeClr val="tx1"/>
                </a:solidFill>
                <a:latin typeface="Times New Roman" pitchFamily="18" charset="0"/>
                <a:ea typeface="+mn-ea"/>
                <a:cs typeface="+mn-cs"/>
              </a:rPr>
              <a:t>Overall, more there are an estimated 2 billion Internet users</a:t>
            </a:r>
            <a:endParaRPr lang="en-US" altLang="zh-CN" i="0" dirty="0" smtClean="0">
              <a:solidFill>
                <a:srgbClr val="FF0000"/>
              </a:solidFill>
              <a:latin typeface="Tahoma" pitchFamily="34" charset="0"/>
            </a:endParaRPr>
          </a:p>
          <a:p>
            <a:endParaRPr lang="en-US" altLang="zh-CN" i="0" dirty="0" smtClean="0">
              <a:latin typeface="Tahoma" pitchFamily="34" charset="0"/>
            </a:endParaRPr>
          </a:p>
          <a:p>
            <a:r>
              <a:rPr lang="en-US" altLang="zh-CN" i="0" dirty="0" smtClean="0">
                <a:latin typeface="Tahoma" pitchFamily="34" charset="0"/>
              </a:rPr>
              <a:t>   End systems are connected together by a network of </a:t>
            </a:r>
            <a:r>
              <a:rPr lang="en-US" altLang="zh-CN" b="1" i="0" dirty="0" smtClean="0">
                <a:latin typeface="Tahoma" pitchFamily="34" charset="0"/>
              </a:rPr>
              <a:t>communication </a:t>
            </a:r>
            <a:r>
              <a:rPr lang="en-US" altLang="zh-CN" b="1" dirty="0" smtClean="0">
                <a:latin typeface="Tahoma" pitchFamily="34" charset="0"/>
              </a:rPr>
              <a:t>links</a:t>
            </a:r>
            <a:r>
              <a:rPr lang="en-US" altLang="zh-CN" dirty="0" smtClean="0">
                <a:latin typeface="Tahoma" pitchFamily="34" charset="0"/>
              </a:rPr>
              <a:t> and </a:t>
            </a:r>
            <a:r>
              <a:rPr lang="en-US" altLang="zh-CN" b="1" dirty="0" smtClean="0">
                <a:latin typeface="Tahoma" pitchFamily="34" charset="0"/>
              </a:rPr>
              <a:t>packet switches. </a:t>
            </a:r>
          </a:p>
          <a:p>
            <a:r>
              <a:rPr lang="en-US" altLang="zh-CN" b="1" dirty="0" smtClean="0">
                <a:latin typeface="Tahoma" pitchFamily="34" charset="0"/>
              </a:rPr>
              <a:t>   </a:t>
            </a:r>
            <a:r>
              <a:rPr lang="en-US" altLang="zh-CN" dirty="0" smtClean="0"/>
              <a:t>coaxial cable, copper wire, fiber optics, radio spectrum, satellite</a:t>
            </a:r>
          </a:p>
          <a:p>
            <a:r>
              <a:rPr lang="en-US" altLang="zh-CN" dirty="0" smtClean="0"/>
              <a:t>   </a:t>
            </a:r>
            <a:r>
              <a:rPr lang="en-US" altLang="zh-CN" sz="1200" b="0" i="0" u="none" strike="noStrike" kern="1200" baseline="0" dirty="0" smtClean="0">
                <a:solidFill>
                  <a:schemeClr val="tx1"/>
                </a:solidFill>
                <a:latin typeface="Times New Roman" pitchFamily="18" charset="0"/>
                <a:ea typeface="+mn-ea"/>
                <a:cs typeface="+mn-cs"/>
              </a:rPr>
              <a:t>Different links can transmit data at different rates, with the </a:t>
            </a:r>
            <a:r>
              <a:rPr lang="en-US" altLang="zh-CN" sz="1200" b="1" i="0" u="none" strike="noStrike" kern="1200" baseline="0" dirty="0" smtClean="0">
                <a:solidFill>
                  <a:schemeClr val="tx1"/>
                </a:solidFill>
                <a:latin typeface="Times New Roman" pitchFamily="18" charset="0"/>
                <a:ea typeface="+mn-ea"/>
                <a:cs typeface="+mn-cs"/>
              </a:rPr>
              <a:t>transmission rate </a:t>
            </a:r>
            <a:r>
              <a:rPr lang="en-US" altLang="zh-CN" sz="1200" b="0" i="0" u="none" strike="noStrike" kern="1200" baseline="0" dirty="0" smtClean="0">
                <a:solidFill>
                  <a:schemeClr val="tx1"/>
                </a:solidFill>
                <a:latin typeface="Times New Roman" pitchFamily="18" charset="0"/>
                <a:ea typeface="+mn-ea"/>
                <a:cs typeface="+mn-cs"/>
              </a:rPr>
              <a:t>of a link measured in bits/second.</a:t>
            </a:r>
            <a:endParaRPr lang="en-US" altLang="zh-CN" dirty="0" smtClean="0"/>
          </a:p>
          <a:p>
            <a:r>
              <a:rPr lang="en-US" altLang="zh-CN" dirty="0" smtClean="0"/>
              <a:t>   Transmission rate: </a:t>
            </a:r>
            <a:r>
              <a:rPr lang="en-US" altLang="zh-CN" b="1" dirty="0" smtClean="0"/>
              <a:t>bits per second (bps)</a:t>
            </a:r>
          </a:p>
          <a:p>
            <a:pPr lvl="1"/>
            <a:endParaRPr lang="en-US" altLang="zh-CN" b="1" dirty="0" smtClean="0"/>
          </a:p>
          <a:p>
            <a:r>
              <a:rPr lang="en-US" altLang="zh-CN" dirty="0" smtClean="0"/>
              <a:t>    </a:t>
            </a:r>
            <a:r>
              <a:rPr lang="en-US" altLang="zh-CN" sz="1200" b="0" i="0" u="none" strike="noStrike" kern="1200" baseline="0" dirty="0" smtClean="0">
                <a:solidFill>
                  <a:schemeClr val="tx1"/>
                </a:solidFill>
                <a:latin typeface="Times New Roman" pitchFamily="18" charset="0"/>
                <a:ea typeface="+mn-ea"/>
                <a:cs typeface="+mn-cs"/>
              </a:rPr>
              <a:t>When one end system has data to send to another end system, the sending end system segments the data and adds header bytes to each segment. </a:t>
            </a:r>
          </a:p>
          <a:p>
            <a:r>
              <a:rPr lang="en-US" altLang="zh-CN" sz="1200" b="0" i="0" u="none" strike="noStrike" kern="1200" baseline="0" dirty="0" smtClean="0">
                <a:solidFill>
                  <a:schemeClr val="tx1"/>
                </a:solidFill>
                <a:latin typeface="Times New Roman" pitchFamily="18" charset="0"/>
                <a:ea typeface="+mn-ea"/>
                <a:cs typeface="+mn-cs"/>
              </a:rPr>
              <a:t>   The resulting packages of information, known as </a:t>
            </a:r>
            <a:r>
              <a:rPr lang="en-US" altLang="zh-CN" sz="1200" b="1" i="0" u="none" strike="noStrike" kern="1200" baseline="0" dirty="0" smtClean="0">
                <a:solidFill>
                  <a:schemeClr val="tx1"/>
                </a:solidFill>
                <a:latin typeface="Times New Roman" pitchFamily="18" charset="0"/>
                <a:ea typeface="+mn-ea"/>
                <a:cs typeface="+mn-cs"/>
              </a:rPr>
              <a:t>packets </a:t>
            </a:r>
            <a:r>
              <a:rPr lang="en-US" altLang="zh-CN" sz="1200" b="0" i="0" u="none" strike="noStrike" kern="1200" baseline="0" dirty="0" smtClean="0">
                <a:solidFill>
                  <a:schemeClr val="tx1"/>
                </a:solidFill>
                <a:latin typeface="Times New Roman" pitchFamily="18" charset="0"/>
                <a:ea typeface="+mn-ea"/>
                <a:cs typeface="+mn-cs"/>
              </a:rPr>
              <a:t>in the jargon of computer networks, are then sent through the network to the destination end system, where they are reassembled into the original data.</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dirty="0" smtClean="0"/>
              <a:t>A packet switch takes a packet arriving on one of its incoming communication links and forwards that packet on one of its outgoing communication links. </a:t>
            </a:r>
          </a:p>
          <a:p>
            <a:r>
              <a:rPr lang="en-US" altLang="zh-CN" dirty="0" smtClean="0"/>
              <a:t>    Packet switches come in many shapes and flavors, but the two most prominent types in today’s Internet are </a:t>
            </a:r>
            <a:r>
              <a:rPr lang="en-US" altLang="zh-CN" b="1" dirty="0" smtClean="0"/>
              <a:t>routers</a:t>
            </a:r>
            <a:r>
              <a:rPr lang="en-US" altLang="zh-CN" dirty="0" smtClean="0"/>
              <a:t> and </a:t>
            </a:r>
            <a:r>
              <a:rPr lang="en-US" altLang="zh-CN" b="1" dirty="0" smtClean="0"/>
              <a:t>link-layer switches</a:t>
            </a:r>
            <a:r>
              <a:rPr lang="en-US" altLang="zh-CN" dirty="0" smtClean="0"/>
              <a:t>. </a:t>
            </a:r>
            <a:r>
              <a:rPr lang="en-US" altLang="zh-CN" sz="1200" b="0" i="0" u="none" strike="noStrike" kern="1200" baseline="0" dirty="0" smtClean="0">
                <a:solidFill>
                  <a:schemeClr val="tx1"/>
                </a:solidFill>
                <a:latin typeface="Times New Roman" pitchFamily="18" charset="0"/>
                <a:ea typeface="+mn-ea"/>
                <a:cs typeface="+mn-cs"/>
              </a:rPr>
              <a:t>Both types of switches forward packets toward their ultimate destinations.</a:t>
            </a:r>
            <a:endParaRPr lang="en-US" altLang="zh-CN" dirty="0" smtClean="0"/>
          </a:p>
          <a:p>
            <a:r>
              <a:rPr lang="en-US" altLang="zh-CN" dirty="0" smtClean="0"/>
              <a:t>    Link-layer switches are typically used in access networks, while routers are typically used in the network core. </a:t>
            </a:r>
          </a:p>
          <a:p>
            <a:r>
              <a:rPr lang="en-US" altLang="zh-CN" sz="1300" dirty="0" smtClean="0">
                <a:latin typeface="Tahoma" pitchFamily="34" charset="0"/>
              </a:rPr>
              <a:t>    The sequence of communication links and packet switches </a:t>
            </a:r>
            <a:r>
              <a:rPr lang="en-US" altLang="zh-CN" sz="1300" b="1" dirty="0" smtClean="0">
                <a:solidFill>
                  <a:srgbClr val="FF0000"/>
                </a:solidFill>
                <a:latin typeface="Tahoma" pitchFamily="34" charset="0"/>
              </a:rPr>
              <a:t>traversed by</a:t>
            </a:r>
            <a:r>
              <a:rPr lang="en-US" altLang="zh-CN" sz="1300" dirty="0" smtClean="0">
                <a:solidFill>
                  <a:srgbClr val="FF0000"/>
                </a:solidFill>
                <a:latin typeface="Tahoma" pitchFamily="34" charset="0"/>
              </a:rPr>
              <a:t> a packet</a:t>
            </a:r>
            <a:r>
              <a:rPr lang="en-US" altLang="zh-CN" sz="1300" dirty="0" smtClean="0">
                <a:latin typeface="Tahoma" pitchFamily="34" charset="0"/>
              </a:rPr>
              <a:t> from the sending end system to the receiving end system is known as a </a:t>
            </a:r>
            <a:r>
              <a:rPr lang="en-US" altLang="zh-CN" sz="1300" b="1" dirty="0" smtClean="0">
                <a:latin typeface="Tahoma" pitchFamily="34" charset="0"/>
              </a:rPr>
              <a:t>route</a:t>
            </a:r>
            <a:r>
              <a:rPr lang="en-US" altLang="zh-CN" sz="1300" dirty="0" smtClean="0">
                <a:latin typeface="Tahoma" pitchFamily="34" charset="0"/>
              </a:rPr>
              <a:t> or </a:t>
            </a:r>
            <a:r>
              <a:rPr lang="en-US" altLang="zh-CN" sz="1300" b="1" dirty="0" smtClean="0">
                <a:latin typeface="Tahoma" pitchFamily="34" charset="0"/>
              </a:rPr>
              <a:t>path</a:t>
            </a:r>
            <a:r>
              <a:rPr lang="en-US" altLang="zh-CN" sz="1300" dirty="0" smtClean="0">
                <a:latin typeface="Tahoma" pitchFamily="34" charset="0"/>
              </a:rPr>
              <a:t> through the network. </a:t>
            </a:r>
          </a:p>
          <a:p>
            <a:r>
              <a:rPr lang="en-US" altLang="zh-CN" sz="1300" dirty="0" smtClean="0">
                <a:latin typeface="Tahoma" pitchFamily="34" charset="0"/>
              </a:rPr>
              <a:t>   The route is dynamic, not dedicated. </a:t>
            </a:r>
          </a:p>
          <a:p>
            <a:r>
              <a:rPr lang="en-US" altLang="zh-CN" b="1" dirty="0" smtClean="0">
                <a:latin typeface="Tahoma" pitchFamily="34" charset="0"/>
              </a:rPr>
              <a:t>   </a:t>
            </a:r>
            <a:r>
              <a:rPr lang="en-US" altLang="zh-CN" dirty="0" smtClean="0">
                <a:latin typeface="Tahoma" pitchFamily="34" charset="0"/>
              </a:rPr>
              <a:t>Packet switching</a:t>
            </a:r>
            <a:r>
              <a:rPr lang="en-US" altLang="zh-CN" b="1" dirty="0" smtClean="0">
                <a:latin typeface="Tahoma" pitchFamily="34" charset="0"/>
              </a:rPr>
              <a:t> </a:t>
            </a:r>
            <a:r>
              <a:rPr lang="en-US" altLang="zh-CN" dirty="0" smtClean="0"/>
              <a:t>allows multiple communicating end systems to share a path, or parts of path, at the same time.</a:t>
            </a:r>
          </a:p>
          <a:p>
            <a:endParaRPr lang="en-US" altLang="zh-CN" dirty="0" smtClean="0"/>
          </a:p>
          <a:p>
            <a:endParaRPr lang="zh-CN" altLang="en-US" dirty="0" smtClean="0"/>
          </a:p>
        </p:txBody>
      </p:sp>
    </p:spTree>
    <p:extLst>
      <p:ext uri="{BB962C8B-B14F-4D97-AF65-F5344CB8AC3E}">
        <p14:creationId xmlns:p14="http://schemas.microsoft.com/office/powerpoint/2010/main" val="130664411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Our discussion up to this point has focused on the nodal delay, that is, the delay at a single router. </a:t>
            </a:r>
          </a:p>
          <a:p>
            <a:r>
              <a:rPr lang="en-US" altLang="zh-CN" sz="1200" b="0" i="0" u="none" strike="noStrike" kern="1200" baseline="0" dirty="0" smtClean="0">
                <a:solidFill>
                  <a:schemeClr val="tx1"/>
                </a:solidFill>
                <a:latin typeface="Times New Roman" pitchFamily="18" charset="0"/>
                <a:ea typeface="+mn-ea"/>
                <a:cs typeface="+mn-cs"/>
              </a:rPr>
              <a:t>    Let’s now consider the total delay from source to destination. </a:t>
            </a:r>
          </a:p>
          <a:p>
            <a:r>
              <a:rPr lang="en-US" altLang="zh-CN" sz="1200" b="0" i="0" u="none" strike="noStrike" kern="1200" baseline="0" dirty="0" smtClean="0">
                <a:solidFill>
                  <a:schemeClr val="tx1"/>
                </a:solidFill>
                <a:latin typeface="Times New Roman" pitchFamily="18" charset="0"/>
                <a:ea typeface="+mn-ea"/>
                <a:cs typeface="+mn-cs"/>
              </a:rPr>
              <a:t>    To get </a:t>
            </a:r>
            <a:r>
              <a:rPr lang="en-US" altLang="zh-CN" sz="1200" b="1" i="0" u="none" strike="noStrike" kern="1200" baseline="0" dirty="0" smtClean="0">
                <a:solidFill>
                  <a:schemeClr val="tx1"/>
                </a:solidFill>
                <a:latin typeface="Times New Roman" pitchFamily="18" charset="0"/>
                <a:ea typeface="+mn-ea"/>
                <a:cs typeface="+mn-cs"/>
              </a:rPr>
              <a:t>a handle </a:t>
            </a:r>
            <a:r>
              <a:rPr lang="en-US" altLang="zh-CN" sz="1200" b="0" i="0" u="none" strike="noStrike" kern="1200" baseline="0" dirty="0" smtClean="0">
                <a:solidFill>
                  <a:schemeClr val="tx1"/>
                </a:solidFill>
                <a:latin typeface="Times New Roman" pitchFamily="18" charset="0"/>
                <a:ea typeface="+mn-ea"/>
                <a:cs typeface="+mn-cs"/>
              </a:rPr>
              <a:t>on this concept, suppose there are N </a:t>
            </a:r>
            <a:r>
              <a:rPr lang="en-US" altLang="zh-CN" sz="1200" b="0" i="0" u="none" strike="noStrike" kern="1200" baseline="0" dirty="0" smtClean="0">
                <a:solidFill>
                  <a:schemeClr val="tx1"/>
                </a:solidFill>
                <a:latin typeface="宋体" panose="02010600030101010101" pitchFamily="2" charset="-122"/>
                <a:ea typeface="+mn-ea"/>
                <a:cs typeface="+mn-cs"/>
              </a:rPr>
              <a:t>-</a:t>
            </a:r>
            <a:r>
              <a:rPr lang="en-US" altLang="zh-CN" sz="1200" b="0" i="0" u="none" strike="noStrike" kern="1200" baseline="0" dirty="0" smtClean="0">
                <a:solidFill>
                  <a:schemeClr val="tx1"/>
                </a:solidFill>
                <a:latin typeface="Times New Roman" pitchFamily="18" charset="0"/>
                <a:ea typeface="+mn-ea"/>
                <a:cs typeface="+mn-cs"/>
              </a:rPr>
              <a:t>1 routers between the source host and the destination host. </a:t>
            </a:r>
          </a:p>
          <a:p>
            <a:r>
              <a:rPr lang="en-US" altLang="zh-CN" sz="1200" b="0" i="0" u="none" strike="noStrike" kern="1200" baseline="0" dirty="0" smtClean="0">
                <a:solidFill>
                  <a:schemeClr val="tx1"/>
                </a:solidFill>
                <a:latin typeface="Times New Roman" pitchFamily="18" charset="0"/>
                <a:ea typeface="+mn-ea"/>
                <a:cs typeface="+mn-cs"/>
              </a:rPr>
              <a:t>    Let’s also suppose for the moment that the network is uncongested (so that queuing delays are negligible), the processing delay at each router and at the source host is </a:t>
            </a:r>
            <a:r>
              <a:rPr lang="en-US" altLang="zh-CN" sz="1200" b="0" i="0" u="none" strike="noStrike" kern="1200" baseline="0" dirty="0" err="1" smtClean="0">
                <a:solidFill>
                  <a:schemeClr val="tx1"/>
                </a:solidFill>
                <a:latin typeface="Times New Roman" pitchFamily="18" charset="0"/>
                <a:ea typeface="+mn-ea"/>
                <a:cs typeface="+mn-cs"/>
              </a:rPr>
              <a:t>d</a:t>
            </a:r>
            <a:r>
              <a:rPr lang="en-US" altLang="zh-CN" sz="1200" b="0" i="0" u="none" strike="noStrike" kern="1200" baseline="-25000" dirty="0" err="1" smtClean="0">
                <a:solidFill>
                  <a:schemeClr val="tx1"/>
                </a:solidFill>
                <a:latin typeface="Times New Roman" pitchFamily="18" charset="0"/>
                <a:ea typeface="+mn-ea"/>
                <a:cs typeface="+mn-cs"/>
              </a:rPr>
              <a:t>proc</a:t>
            </a:r>
            <a:r>
              <a:rPr lang="en-US" altLang="zh-CN" sz="1200" b="0" i="0" u="none" strike="noStrike" kern="1200" baseline="-2500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 the transmission rate out of each router and out of the source host is R bits/sec, and the propagation on each link is </a:t>
            </a:r>
            <a:r>
              <a:rPr lang="en-US" altLang="zh-CN" sz="1200" b="0" i="0" u="none" strike="noStrike" kern="1200" baseline="0" dirty="0" err="1" smtClean="0">
                <a:solidFill>
                  <a:schemeClr val="tx1"/>
                </a:solidFill>
                <a:latin typeface="Times New Roman" pitchFamily="18" charset="0"/>
                <a:ea typeface="+mn-ea"/>
                <a:cs typeface="+mn-cs"/>
              </a:rPr>
              <a:t>d</a:t>
            </a:r>
            <a:r>
              <a:rPr lang="en-US" altLang="zh-CN" sz="1200" b="0" i="0" u="none" strike="noStrike" kern="1200" baseline="-25000" dirty="0" err="1" smtClean="0">
                <a:solidFill>
                  <a:schemeClr val="tx1"/>
                </a:solidFill>
                <a:latin typeface="Times New Roman" pitchFamily="18" charset="0"/>
                <a:ea typeface="+mn-ea"/>
                <a:cs typeface="+mn-cs"/>
              </a:rPr>
              <a:t>prop</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 nodal delays accumulate and give an end-to-end delay,</a:t>
            </a:r>
          </a:p>
          <a:p>
            <a:pPr algn="ctr"/>
            <a:r>
              <a:rPr lang="da-DK" altLang="zh-CN" sz="1200" b="0" i="0" u="none" strike="noStrike" kern="1200" baseline="0" dirty="0" smtClean="0">
                <a:solidFill>
                  <a:schemeClr val="tx1"/>
                </a:solidFill>
                <a:latin typeface="Times New Roman" pitchFamily="18" charset="0"/>
                <a:ea typeface="+mn-ea"/>
                <a:cs typeface="+mn-cs"/>
              </a:rPr>
              <a:t>d</a:t>
            </a:r>
            <a:r>
              <a:rPr lang="da-DK" altLang="zh-CN" sz="1200" b="0" i="0" u="none" strike="noStrike" kern="1200" baseline="-25000" dirty="0" smtClean="0">
                <a:solidFill>
                  <a:schemeClr val="tx1"/>
                </a:solidFill>
                <a:latin typeface="Times New Roman" pitchFamily="18" charset="0"/>
                <a:ea typeface="+mn-ea"/>
                <a:cs typeface="+mn-cs"/>
              </a:rPr>
              <a:t>end-end</a:t>
            </a:r>
            <a:r>
              <a:rPr lang="da-DK" altLang="zh-CN" sz="1200" b="0" i="0" u="none" strike="noStrike" kern="1200" baseline="0" dirty="0" smtClean="0">
                <a:solidFill>
                  <a:schemeClr val="tx1"/>
                </a:solidFill>
                <a:latin typeface="Times New Roman" pitchFamily="18" charset="0"/>
                <a:ea typeface="+mn-ea"/>
                <a:cs typeface="+mn-cs"/>
              </a:rPr>
              <a:t> = N (d</a:t>
            </a:r>
            <a:r>
              <a:rPr lang="da-DK" altLang="zh-CN" sz="1200" b="0" i="0" u="none" strike="noStrike" kern="1200" baseline="-25000" dirty="0" smtClean="0">
                <a:solidFill>
                  <a:schemeClr val="tx1"/>
                </a:solidFill>
                <a:latin typeface="Times New Roman" pitchFamily="18" charset="0"/>
                <a:ea typeface="+mn-ea"/>
                <a:cs typeface="+mn-cs"/>
              </a:rPr>
              <a:t>proc</a:t>
            </a:r>
            <a:r>
              <a:rPr lang="da-DK" altLang="zh-CN" sz="1200" b="0" i="0" u="none" strike="noStrike" kern="1200" baseline="0" dirty="0" smtClean="0">
                <a:solidFill>
                  <a:schemeClr val="tx1"/>
                </a:solidFill>
                <a:latin typeface="Times New Roman" pitchFamily="18" charset="0"/>
                <a:ea typeface="+mn-ea"/>
                <a:cs typeface="+mn-cs"/>
              </a:rPr>
              <a:t> + d</a:t>
            </a:r>
            <a:r>
              <a:rPr lang="da-DK" altLang="zh-CN" sz="1200" b="0" i="0" u="none" strike="noStrike" kern="1200" baseline="-25000" dirty="0" smtClean="0">
                <a:solidFill>
                  <a:schemeClr val="tx1"/>
                </a:solidFill>
                <a:latin typeface="Times New Roman" pitchFamily="18" charset="0"/>
                <a:ea typeface="+mn-ea"/>
                <a:cs typeface="+mn-cs"/>
              </a:rPr>
              <a:t>trans</a:t>
            </a:r>
            <a:r>
              <a:rPr lang="da-DK" altLang="zh-CN" sz="1200" b="0" i="0" u="none" strike="noStrike" kern="1200" baseline="0" dirty="0" smtClean="0">
                <a:solidFill>
                  <a:schemeClr val="tx1"/>
                </a:solidFill>
                <a:latin typeface="Times New Roman" pitchFamily="18" charset="0"/>
                <a:ea typeface="+mn-ea"/>
                <a:cs typeface="+mn-cs"/>
              </a:rPr>
              <a:t> + d</a:t>
            </a:r>
            <a:r>
              <a:rPr lang="da-DK" altLang="zh-CN" sz="1200" b="0" i="0" u="none" strike="noStrike" kern="1200" baseline="-25000" dirty="0" smtClean="0">
                <a:solidFill>
                  <a:schemeClr val="tx1"/>
                </a:solidFill>
                <a:latin typeface="Times New Roman" pitchFamily="18" charset="0"/>
                <a:ea typeface="+mn-ea"/>
                <a:cs typeface="+mn-cs"/>
              </a:rPr>
              <a:t>prop</a:t>
            </a:r>
            <a:r>
              <a:rPr lang="da-DK" altLang="zh-CN" sz="1200" b="0" i="0" u="none" strike="noStrike" kern="1200" baseline="0" dirty="0" smtClean="0">
                <a:solidFill>
                  <a:schemeClr val="tx1"/>
                </a:solidFill>
                <a:latin typeface="Times New Roman" pitchFamily="18" charset="0"/>
                <a:ea typeface="+mn-ea"/>
                <a:cs typeface="+mn-cs"/>
              </a:rPr>
              <a:t>)              (1.2)</a:t>
            </a:r>
          </a:p>
          <a:p>
            <a:r>
              <a:rPr lang="en-US" altLang="zh-CN" sz="1200" b="0" i="0" u="none" strike="noStrike" kern="1200" baseline="0" dirty="0" smtClean="0">
                <a:solidFill>
                  <a:schemeClr val="tx1"/>
                </a:solidFill>
                <a:latin typeface="Times New Roman" pitchFamily="18" charset="0"/>
                <a:ea typeface="+mn-ea"/>
                <a:cs typeface="+mn-cs"/>
              </a:rPr>
              <a:t>where, once again, </a:t>
            </a:r>
            <a:r>
              <a:rPr lang="en-US" altLang="zh-CN" sz="1200" b="0" i="0" u="none" strike="noStrike" kern="1200" baseline="0" dirty="0" err="1" smtClean="0">
                <a:solidFill>
                  <a:schemeClr val="tx1"/>
                </a:solidFill>
                <a:latin typeface="Times New Roman" pitchFamily="18" charset="0"/>
                <a:ea typeface="+mn-ea"/>
                <a:cs typeface="+mn-cs"/>
              </a:rPr>
              <a:t>d</a:t>
            </a:r>
            <a:r>
              <a:rPr lang="en-US" altLang="zh-CN" sz="1200" b="0" i="0" u="none" strike="noStrike" kern="1200" baseline="-25000" dirty="0" err="1" smtClean="0">
                <a:solidFill>
                  <a:schemeClr val="tx1"/>
                </a:solidFill>
                <a:latin typeface="Times New Roman" pitchFamily="18" charset="0"/>
                <a:ea typeface="+mn-ea"/>
                <a:cs typeface="+mn-cs"/>
              </a:rPr>
              <a:t>trans</a:t>
            </a:r>
            <a:r>
              <a:rPr lang="en-US" altLang="zh-CN" sz="1200" b="0" i="0" u="none" strike="noStrike" kern="1200" baseline="0" dirty="0" smtClean="0">
                <a:solidFill>
                  <a:schemeClr val="tx1"/>
                </a:solidFill>
                <a:latin typeface="Times New Roman" pitchFamily="18" charset="0"/>
                <a:ea typeface="+mn-ea"/>
                <a:cs typeface="+mn-cs"/>
              </a:rPr>
              <a:t> = L/R, where L is the packet size. </a:t>
            </a:r>
          </a:p>
          <a:p>
            <a:r>
              <a:rPr lang="en-US" altLang="zh-CN" sz="1200" b="0" i="0" u="none" strike="noStrike" kern="1200" baseline="0" dirty="0" smtClean="0">
                <a:solidFill>
                  <a:schemeClr val="tx1"/>
                </a:solidFill>
                <a:latin typeface="Times New Roman" pitchFamily="18" charset="0"/>
                <a:ea typeface="+mn-ea"/>
                <a:cs typeface="+mn-cs"/>
              </a:rPr>
              <a:t>    Note that Equation 1.2 is a generalization of Equation 1.1, which did not take into account processing and propagation delays. </a:t>
            </a:r>
          </a:p>
          <a:p>
            <a:r>
              <a:rPr lang="en-US" altLang="zh-CN" sz="1200" b="0" i="0" u="none" strike="noStrike" kern="1200" baseline="0" dirty="0" smtClean="0">
                <a:solidFill>
                  <a:schemeClr val="tx1"/>
                </a:solidFill>
                <a:latin typeface="Times New Roman" pitchFamily="18" charset="0"/>
                <a:ea typeface="+mn-ea"/>
                <a:cs typeface="+mn-cs"/>
              </a:rPr>
              <a:t>    We leave it to you to </a:t>
            </a:r>
            <a:r>
              <a:rPr lang="en-US" altLang="zh-CN" sz="1200" b="1" i="0" u="none" strike="noStrike" kern="1200" baseline="0" dirty="0" smtClean="0">
                <a:solidFill>
                  <a:schemeClr val="tx1"/>
                </a:solidFill>
                <a:latin typeface="Times New Roman" pitchFamily="18" charset="0"/>
                <a:ea typeface="+mn-ea"/>
                <a:cs typeface="+mn-cs"/>
              </a:rPr>
              <a:t>generalize</a:t>
            </a:r>
            <a:r>
              <a:rPr lang="en-US" altLang="zh-CN" sz="1200" b="0" i="0" u="none" strike="noStrike" kern="1200" baseline="0" dirty="0" smtClean="0">
                <a:solidFill>
                  <a:schemeClr val="tx1"/>
                </a:solidFill>
                <a:latin typeface="Times New Roman" pitchFamily="18" charset="0"/>
                <a:ea typeface="+mn-ea"/>
                <a:cs typeface="+mn-cs"/>
              </a:rPr>
              <a:t> Equation 1.2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the case of heterogeneous delays at the nodes and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the presence of an average queuing delay at each node.</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To get a hands-on (</a:t>
            </a:r>
            <a:r>
              <a:rPr lang="zh-CN" altLang="en-US" sz="1200" b="0" i="0" u="none" strike="noStrike" kern="1200" baseline="0" dirty="0" smtClean="0">
                <a:solidFill>
                  <a:schemeClr val="tx1"/>
                </a:solidFill>
                <a:latin typeface="Times New Roman" pitchFamily="18" charset="0"/>
                <a:ea typeface="+mn-ea"/>
                <a:cs typeface="+mn-cs"/>
              </a:rPr>
              <a:t>亲自动手的</a:t>
            </a:r>
            <a:r>
              <a:rPr lang="en-US" altLang="zh-CN" sz="1200" b="0" i="0" u="none" strike="noStrike" kern="1200" baseline="0" dirty="0" smtClean="0">
                <a:solidFill>
                  <a:schemeClr val="tx1"/>
                </a:solidFill>
                <a:latin typeface="Times New Roman" pitchFamily="18" charset="0"/>
                <a:ea typeface="+mn-ea"/>
                <a:cs typeface="+mn-cs"/>
              </a:rPr>
              <a:t>) feel for end-to-end delay in a computer network, we can make use of the Traceroute program.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err="1" smtClean="0">
                <a:solidFill>
                  <a:schemeClr val="tx1"/>
                </a:solidFill>
                <a:latin typeface="Times New Roman" pitchFamily="18" charset="0"/>
                <a:ea typeface="+mn-ea"/>
                <a:cs typeface="+mn-cs"/>
              </a:rPr>
              <a:t>Traceroute</a:t>
            </a:r>
            <a:r>
              <a:rPr lang="en-US" altLang="zh-CN" sz="1200" b="0" i="0" u="none" strike="noStrike" kern="1200" baseline="0" dirty="0" smtClean="0">
                <a:solidFill>
                  <a:schemeClr val="tx1"/>
                </a:solidFill>
                <a:latin typeface="Times New Roman" pitchFamily="18" charset="0"/>
                <a:ea typeface="+mn-ea"/>
                <a:cs typeface="+mn-cs"/>
              </a:rPr>
              <a:t> is a simple program that can run in any Internet host. </a:t>
            </a:r>
          </a:p>
          <a:p>
            <a:r>
              <a:rPr lang="en-US" altLang="zh-CN" sz="1200" b="0" i="0" u="none" strike="noStrike" kern="1200" baseline="0" dirty="0" smtClean="0">
                <a:solidFill>
                  <a:schemeClr val="tx1"/>
                </a:solidFill>
                <a:latin typeface="Times New Roman" pitchFamily="18" charset="0"/>
                <a:ea typeface="+mn-ea"/>
                <a:cs typeface="+mn-cs"/>
              </a:rPr>
              <a:t>   When the user specifies a destination hostname, the program in the source host sends multiple, special packets toward that destination. </a:t>
            </a:r>
          </a:p>
          <a:p>
            <a:r>
              <a:rPr lang="en-US" altLang="zh-CN" sz="1200" b="0" i="0" u="none" strike="noStrike" kern="1200" baseline="0" dirty="0" smtClean="0">
                <a:solidFill>
                  <a:schemeClr val="tx1"/>
                </a:solidFill>
                <a:latin typeface="Times New Roman" pitchFamily="18" charset="0"/>
                <a:ea typeface="+mn-ea"/>
                <a:cs typeface="+mn-cs"/>
              </a:rPr>
              <a:t>   As these packets work their way toward the destination, they pass through a series of routers. </a:t>
            </a:r>
          </a:p>
          <a:p>
            <a:r>
              <a:rPr lang="en-US" altLang="zh-CN" sz="1200" b="0" i="0" u="none" strike="noStrike" kern="1200" baseline="0" dirty="0" smtClean="0">
                <a:solidFill>
                  <a:schemeClr val="tx1"/>
                </a:solidFill>
                <a:latin typeface="Times New Roman" pitchFamily="18" charset="0"/>
                <a:ea typeface="+mn-ea"/>
                <a:cs typeface="+mn-cs"/>
              </a:rPr>
              <a:t>   When a router receives one of these special packets, it sends back to the source a short message that contains the name and address of the router.</a:t>
            </a:r>
          </a:p>
          <a:p>
            <a:r>
              <a:rPr lang="en-US" altLang="zh-CN" sz="1200" b="0" i="0" u="none" strike="noStrike" kern="1200" baseline="0" dirty="0" smtClean="0">
                <a:solidFill>
                  <a:schemeClr val="tx1"/>
                </a:solidFill>
                <a:latin typeface="Times New Roman" pitchFamily="18" charset="0"/>
                <a:ea typeface="+mn-ea"/>
                <a:cs typeface="+mn-cs"/>
              </a:rPr>
              <a:t>   More specifically, suppose there are </a:t>
            </a:r>
            <a:r>
              <a:rPr lang="en-US" altLang="zh-CN" sz="1200" b="0" i="1" u="none" strike="noStrike" kern="1200" baseline="0" dirty="0" smtClean="0">
                <a:solidFill>
                  <a:schemeClr val="tx1"/>
                </a:solidFill>
                <a:latin typeface="Times New Roman" pitchFamily="18" charset="0"/>
                <a:ea typeface="+mn-ea"/>
                <a:cs typeface="+mn-cs"/>
              </a:rPr>
              <a:t>N -</a:t>
            </a:r>
            <a:r>
              <a:rPr lang="en-US" altLang="zh-CN" sz="1200" b="0" i="0" u="none" strike="noStrike" kern="1200" baseline="0" dirty="0" smtClean="0">
                <a:solidFill>
                  <a:schemeClr val="tx1"/>
                </a:solidFill>
                <a:latin typeface="Times New Roman" pitchFamily="18" charset="0"/>
                <a:ea typeface="+mn-ea"/>
                <a:cs typeface="+mn-cs"/>
              </a:rPr>
              <a:t> 1 routers between the source and the destination. </a:t>
            </a:r>
          </a:p>
          <a:p>
            <a:r>
              <a:rPr lang="en-US" altLang="zh-CN" sz="1200" b="0" i="0" u="none" strike="noStrike" kern="1200" baseline="0" dirty="0" smtClean="0">
                <a:solidFill>
                  <a:schemeClr val="tx1"/>
                </a:solidFill>
                <a:latin typeface="Times New Roman" pitchFamily="18" charset="0"/>
                <a:ea typeface="+mn-ea"/>
                <a:cs typeface="+mn-cs"/>
              </a:rPr>
              <a:t>   Then the source will send </a:t>
            </a:r>
            <a:r>
              <a:rPr lang="en-US" altLang="zh-CN" sz="1200" b="0" i="1" u="none" strike="noStrike" kern="1200" baseline="0" dirty="0" smtClean="0">
                <a:solidFill>
                  <a:schemeClr val="tx1"/>
                </a:solidFill>
                <a:latin typeface="Times New Roman" pitchFamily="18" charset="0"/>
                <a:ea typeface="+mn-ea"/>
                <a:cs typeface="+mn-cs"/>
              </a:rPr>
              <a:t>N </a:t>
            </a:r>
            <a:r>
              <a:rPr lang="en-US" altLang="zh-CN" sz="1200" b="0" i="0" u="none" strike="noStrike" kern="1200" baseline="0" dirty="0" smtClean="0">
                <a:solidFill>
                  <a:schemeClr val="tx1"/>
                </a:solidFill>
                <a:latin typeface="Times New Roman" pitchFamily="18" charset="0"/>
                <a:ea typeface="+mn-ea"/>
                <a:cs typeface="+mn-cs"/>
              </a:rPr>
              <a:t>special packets into the network, with each packet </a:t>
            </a:r>
            <a:r>
              <a:rPr lang="en-US" altLang="zh-CN" sz="1200" b="0" i="0" u="sng" strike="noStrike" kern="1200" baseline="0" dirty="0" smtClean="0">
                <a:solidFill>
                  <a:schemeClr val="tx1"/>
                </a:solidFill>
                <a:latin typeface="Times New Roman" pitchFamily="18" charset="0"/>
                <a:ea typeface="+mn-ea"/>
                <a:cs typeface="+mn-cs"/>
              </a:rPr>
              <a:t>addressed to</a:t>
            </a:r>
            <a:r>
              <a:rPr lang="en-US" altLang="zh-CN" sz="1200" b="0" i="0" u="none" strike="noStrike" kern="1200" baseline="0" dirty="0" smtClean="0">
                <a:solidFill>
                  <a:schemeClr val="tx1"/>
                </a:solidFill>
                <a:latin typeface="Times New Roman" pitchFamily="18" charset="0"/>
                <a:ea typeface="+mn-ea"/>
                <a:cs typeface="+mn-cs"/>
              </a:rPr>
              <a:t> the ultimate destination. </a:t>
            </a:r>
          </a:p>
          <a:p>
            <a:r>
              <a:rPr lang="en-US" altLang="zh-CN" sz="1200" b="0" i="0" u="none" strike="noStrike" kern="1200" baseline="0" dirty="0" smtClean="0">
                <a:solidFill>
                  <a:schemeClr val="tx1"/>
                </a:solidFill>
                <a:latin typeface="Times New Roman" pitchFamily="18" charset="0"/>
                <a:ea typeface="+mn-ea"/>
                <a:cs typeface="+mn-cs"/>
              </a:rPr>
              <a:t>   These N special packets are marked 1 through N, with the first packet marked 1 and the last packet marked N. </a:t>
            </a:r>
          </a:p>
          <a:p>
            <a:r>
              <a:rPr lang="en-US" altLang="zh-CN" sz="1200" b="0" i="0" u="none" strike="noStrike" kern="1200" baseline="0" dirty="0" smtClean="0">
                <a:solidFill>
                  <a:schemeClr val="tx1"/>
                </a:solidFill>
                <a:latin typeface="Times New Roman" pitchFamily="18" charset="0"/>
                <a:ea typeface="+mn-ea"/>
                <a:cs typeface="+mn-cs"/>
              </a:rPr>
              <a:t>   When the nth router receives the nth packet marked n, the router does not forward the packet toward its destination, but instead sends a message back to the source. </a:t>
            </a:r>
          </a:p>
          <a:p>
            <a:r>
              <a:rPr lang="en-US" altLang="zh-CN" sz="1200" b="0" i="0" u="none" strike="noStrike" kern="1200" baseline="0" dirty="0" smtClean="0">
                <a:solidFill>
                  <a:schemeClr val="tx1"/>
                </a:solidFill>
                <a:latin typeface="Times New Roman" pitchFamily="18" charset="0"/>
                <a:ea typeface="+mn-ea"/>
                <a:cs typeface="+mn-cs"/>
              </a:rPr>
              <a:t>  When the destination host receives the Nth packet, it too returns a message back to the source. </a:t>
            </a:r>
          </a:p>
          <a:p>
            <a:r>
              <a:rPr lang="en-US" altLang="zh-CN" sz="1200" b="0" i="0" u="none" strike="noStrike" kern="1200" baseline="0" dirty="0" smtClean="0">
                <a:solidFill>
                  <a:schemeClr val="tx1"/>
                </a:solidFill>
                <a:latin typeface="Times New Roman" pitchFamily="18" charset="0"/>
                <a:ea typeface="+mn-ea"/>
                <a:cs typeface="+mn-cs"/>
              </a:rPr>
              <a:t>  The source records the time that elapses </a:t>
            </a:r>
            <a:r>
              <a:rPr lang="en-US" altLang="zh-CN" sz="1200" b="0" i="0" u="sng" strike="noStrike" kern="1200" baseline="0" dirty="0" smtClean="0">
                <a:solidFill>
                  <a:schemeClr val="tx1"/>
                </a:solidFill>
                <a:latin typeface="Times New Roman" pitchFamily="18" charset="0"/>
                <a:ea typeface="+mn-ea"/>
                <a:cs typeface="+mn-cs"/>
              </a:rPr>
              <a:t>between</a:t>
            </a:r>
            <a:r>
              <a:rPr lang="en-US" altLang="zh-CN" sz="1200" b="0" i="0" u="none" strike="noStrike" kern="1200" baseline="0" dirty="0" smtClean="0">
                <a:solidFill>
                  <a:schemeClr val="tx1"/>
                </a:solidFill>
                <a:latin typeface="Times New Roman" pitchFamily="18" charset="0"/>
                <a:ea typeface="+mn-ea"/>
                <a:cs typeface="+mn-cs"/>
              </a:rPr>
              <a:t> when it sends a packet </a:t>
            </a:r>
            <a:r>
              <a:rPr lang="en-US" altLang="zh-CN" sz="1200" b="0" i="0" u="sng" strike="noStrike" kern="1200" baseline="0" dirty="0" smtClean="0">
                <a:solidFill>
                  <a:schemeClr val="tx1"/>
                </a:solidFill>
                <a:latin typeface="Times New Roman" pitchFamily="18" charset="0"/>
                <a:ea typeface="+mn-ea"/>
                <a:cs typeface="+mn-cs"/>
              </a:rPr>
              <a:t>and</a:t>
            </a:r>
            <a:r>
              <a:rPr lang="en-US" altLang="zh-CN" sz="1200" b="0" i="0" u="none" strike="noStrike" kern="1200" baseline="0" dirty="0" smtClean="0">
                <a:solidFill>
                  <a:schemeClr val="tx1"/>
                </a:solidFill>
                <a:latin typeface="Times New Roman" pitchFamily="18" charset="0"/>
                <a:ea typeface="+mn-ea"/>
                <a:cs typeface="+mn-cs"/>
              </a:rPr>
              <a:t> when it receives the corresponding return message; it also records the name and address of the router (or the destination host) that returns the message. </a:t>
            </a:r>
          </a:p>
          <a:p>
            <a:r>
              <a:rPr lang="en-US" altLang="zh-CN" sz="1200" b="0" i="0" u="none" strike="noStrike" kern="1200" baseline="0" dirty="0" smtClean="0">
                <a:solidFill>
                  <a:schemeClr val="tx1"/>
                </a:solidFill>
                <a:latin typeface="Times New Roman" pitchFamily="18" charset="0"/>
                <a:ea typeface="+mn-ea"/>
                <a:cs typeface="+mn-cs"/>
              </a:rPr>
              <a:t>   In this manner, the source can </a:t>
            </a:r>
            <a:r>
              <a:rPr lang="en-US" altLang="zh-CN" sz="1200" b="0" i="0" u="sng" strike="noStrike" kern="1200" baseline="0" dirty="0" smtClean="0">
                <a:solidFill>
                  <a:schemeClr val="tx1"/>
                </a:solidFill>
                <a:latin typeface="Times New Roman" pitchFamily="18" charset="0"/>
                <a:ea typeface="+mn-ea"/>
                <a:cs typeface="+mn-cs"/>
              </a:rPr>
              <a:t>reconstruct</a:t>
            </a:r>
            <a:r>
              <a:rPr lang="en-US" altLang="zh-CN" sz="1200" b="0" i="0" u="none" strike="noStrike" kern="1200" baseline="0" dirty="0" smtClean="0">
                <a:solidFill>
                  <a:schemeClr val="tx1"/>
                </a:solidFill>
                <a:latin typeface="Times New Roman" pitchFamily="18" charset="0"/>
                <a:ea typeface="+mn-ea"/>
                <a:cs typeface="+mn-cs"/>
              </a:rPr>
              <a:t> the route taken by packets flowing from source to destination, and the source can determine the round-trip delays to all the intervening routers.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err="1" smtClean="0">
                <a:solidFill>
                  <a:schemeClr val="tx1"/>
                </a:solidFill>
                <a:latin typeface="Times New Roman" pitchFamily="18" charset="0"/>
                <a:ea typeface="+mn-ea"/>
                <a:cs typeface="+mn-cs"/>
              </a:rPr>
              <a:t>Traceroute</a:t>
            </a:r>
            <a:r>
              <a:rPr lang="en-US" altLang="zh-CN" sz="1200" b="0" i="0" u="none" strike="noStrike" kern="1200" baseline="0" dirty="0" smtClean="0">
                <a:solidFill>
                  <a:schemeClr val="tx1"/>
                </a:solidFill>
                <a:latin typeface="Times New Roman" pitchFamily="18" charset="0"/>
                <a:ea typeface="+mn-ea"/>
                <a:cs typeface="+mn-cs"/>
              </a:rPr>
              <a:t> actually repeats the experiment just described three times, so the source actually sends 3 • N packets to the destination. </a:t>
            </a:r>
          </a:p>
          <a:p>
            <a:r>
              <a:rPr lang="en-US" altLang="zh-CN" sz="1200" b="0" i="0" u="none" strike="noStrike" kern="1200" baseline="0" dirty="0" smtClean="0">
                <a:solidFill>
                  <a:schemeClr val="tx1"/>
                </a:solidFill>
                <a:latin typeface="Times New Roman" pitchFamily="18" charset="0"/>
                <a:ea typeface="+mn-ea"/>
                <a:cs typeface="+mn-cs"/>
              </a:rPr>
              <a:t>  RFC 1393 describes </a:t>
            </a:r>
            <a:r>
              <a:rPr lang="en-US" altLang="zh-CN" sz="1200" b="0" i="0" u="none" strike="noStrike" kern="1200" baseline="0" dirty="0" err="1" smtClean="0">
                <a:solidFill>
                  <a:schemeClr val="tx1"/>
                </a:solidFill>
                <a:latin typeface="Times New Roman" pitchFamily="18" charset="0"/>
                <a:ea typeface="+mn-ea"/>
                <a:cs typeface="+mn-cs"/>
              </a:rPr>
              <a:t>Traceroute</a:t>
            </a:r>
            <a:r>
              <a:rPr lang="en-US" altLang="zh-CN" sz="1200" b="0" i="0" u="none" strike="noStrike" kern="1200" baseline="0" dirty="0" smtClean="0">
                <a:solidFill>
                  <a:schemeClr val="tx1"/>
                </a:solidFill>
                <a:latin typeface="Times New Roman" pitchFamily="18" charset="0"/>
                <a:ea typeface="+mn-ea"/>
                <a:cs typeface="+mn-cs"/>
              </a:rPr>
              <a:t> in detail.</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Here is an example of the output of the Traceroute program, where the route was being traced from the source host gaia.cs.umass.edu (at the University of Massachusetts) to the host cis.poly.edu (at Polytechnic University in Brooklyn). </a:t>
            </a:r>
          </a:p>
          <a:p>
            <a:r>
              <a:rPr lang="en-US" altLang="zh-CN" sz="1200" b="0" i="0" u="none" strike="noStrike" kern="1200" baseline="0" dirty="0" smtClean="0">
                <a:solidFill>
                  <a:schemeClr val="tx1"/>
                </a:solidFill>
                <a:latin typeface="Times New Roman" pitchFamily="18" charset="0"/>
                <a:ea typeface="+mn-ea"/>
                <a:cs typeface="+mn-cs"/>
              </a:rPr>
              <a:t>   The output has six columns: the first column is the </a:t>
            </a:r>
            <a:r>
              <a:rPr lang="en-US" altLang="zh-CN" sz="1200" b="0" i="1" u="none" strike="noStrike" kern="1200" baseline="0" dirty="0" smtClean="0">
                <a:solidFill>
                  <a:schemeClr val="tx1"/>
                </a:solidFill>
                <a:latin typeface="Times New Roman" pitchFamily="18" charset="0"/>
                <a:ea typeface="+mn-ea"/>
                <a:cs typeface="+mn-cs"/>
              </a:rPr>
              <a:t>n </a:t>
            </a:r>
            <a:r>
              <a:rPr lang="en-US" altLang="zh-CN" sz="1200" b="0" i="0" u="none" strike="noStrike" kern="1200" baseline="0" dirty="0" smtClean="0">
                <a:solidFill>
                  <a:schemeClr val="tx1"/>
                </a:solidFill>
                <a:latin typeface="Times New Roman" pitchFamily="18" charset="0"/>
                <a:ea typeface="+mn-ea"/>
                <a:cs typeface="+mn-cs"/>
              </a:rPr>
              <a:t>value described above, that is, the number (</a:t>
            </a:r>
            <a:r>
              <a:rPr lang="zh-CN" altLang="en-US" sz="1200" b="0" i="0" u="none" strike="noStrike" kern="1200" baseline="0" dirty="0" smtClean="0">
                <a:solidFill>
                  <a:schemeClr val="tx1"/>
                </a:solidFill>
                <a:latin typeface="Times New Roman" pitchFamily="18" charset="0"/>
                <a:ea typeface="+mn-ea"/>
                <a:cs typeface="+mn-cs"/>
              </a:rPr>
              <a:t>编号</a:t>
            </a:r>
            <a:r>
              <a:rPr lang="en-US" altLang="zh-CN" sz="1200" b="0" i="0" u="none" strike="noStrike" kern="1200" baseline="0" dirty="0" smtClean="0">
                <a:solidFill>
                  <a:schemeClr val="tx1"/>
                </a:solidFill>
                <a:latin typeface="Times New Roman" pitchFamily="18" charset="0"/>
                <a:ea typeface="+mn-ea"/>
                <a:cs typeface="+mn-cs"/>
              </a:rPr>
              <a:t>) of the router along the route; the second column is the name of the router; the third column is the address of the router (of the form </a:t>
            </a:r>
            <a:r>
              <a:rPr lang="en-US" altLang="zh-CN" sz="1200" b="0" i="0" u="none" strike="noStrike" kern="1200" baseline="0" dirty="0" err="1" smtClean="0">
                <a:solidFill>
                  <a:schemeClr val="tx1"/>
                </a:solidFill>
                <a:latin typeface="Times New Roman" pitchFamily="18" charset="0"/>
                <a:ea typeface="+mn-ea"/>
                <a:cs typeface="+mn-cs"/>
              </a:rPr>
              <a:t>xxx.xxx.xxx.xxx</a:t>
            </a:r>
            <a:r>
              <a:rPr lang="en-US" altLang="zh-CN" sz="1200" b="0" i="0" u="none" strike="noStrike" kern="1200" baseline="0" dirty="0" smtClean="0">
                <a:solidFill>
                  <a:schemeClr val="tx1"/>
                </a:solidFill>
                <a:latin typeface="Times New Roman" pitchFamily="18" charset="0"/>
                <a:ea typeface="+mn-ea"/>
                <a:cs typeface="+mn-cs"/>
              </a:rPr>
              <a:t>); the last three columns are the round-trip delays for three experiments. </a:t>
            </a:r>
          </a:p>
          <a:p>
            <a:r>
              <a:rPr lang="en-US" altLang="zh-CN" sz="1200" b="0" i="0" u="none" strike="noStrike" kern="1200" baseline="0" dirty="0" smtClean="0">
                <a:solidFill>
                  <a:schemeClr val="tx1"/>
                </a:solidFill>
                <a:latin typeface="Times New Roman" pitchFamily="18" charset="0"/>
                <a:ea typeface="+mn-ea"/>
                <a:cs typeface="+mn-cs"/>
              </a:rPr>
              <a:t>   If the source receives fewer than three messages from any given router (due to packet loss in the network), Traceroute </a:t>
            </a:r>
            <a:r>
              <a:rPr lang="en-US" altLang="zh-CN" sz="1200" b="0" i="0" u="sng" strike="noStrike" kern="1200" baseline="0" dirty="0" smtClean="0">
                <a:solidFill>
                  <a:schemeClr val="tx1"/>
                </a:solidFill>
                <a:latin typeface="Times New Roman" pitchFamily="18" charset="0"/>
                <a:ea typeface="+mn-ea"/>
                <a:cs typeface="+mn-cs"/>
              </a:rPr>
              <a:t>places</a:t>
            </a:r>
            <a:r>
              <a:rPr lang="en-US" altLang="zh-CN" sz="1200" b="0" i="0" u="none" strike="noStrike" kern="1200" baseline="0" dirty="0" smtClean="0">
                <a:solidFill>
                  <a:schemeClr val="tx1"/>
                </a:solidFill>
                <a:latin typeface="Times New Roman" pitchFamily="18" charset="0"/>
                <a:ea typeface="+mn-ea"/>
                <a:cs typeface="+mn-cs"/>
              </a:rPr>
              <a:t> an asterisk just after the router number and </a:t>
            </a:r>
            <a:r>
              <a:rPr lang="en-US" altLang="zh-CN" sz="1200" b="0" i="0" u="sng" strike="noStrike" kern="1200" baseline="0" dirty="0" smtClean="0">
                <a:solidFill>
                  <a:schemeClr val="tx1"/>
                </a:solidFill>
                <a:latin typeface="Times New Roman" pitchFamily="18" charset="0"/>
                <a:ea typeface="+mn-ea"/>
                <a:cs typeface="+mn-cs"/>
              </a:rPr>
              <a:t>reports</a:t>
            </a:r>
            <a:r>
              <a:rPr lang="en-US" altLang="zh-CN" sz="1200" b="0" i="0" u="none" strike="noStrike" kern="1200" baseline="0" dirty="0" smtClean="0">
                <a:solidFill>
                  <a:schemeClr val="tx1"/>
                </a:solidFill>
                <a:latin typeface="Times New Roman" pitchFamily="18" charset="0"/>
                <a:ea typeface="+mn-ea"/>
                <a:cs typeface="+mn-cs"/>
              </a:rPr>
              <a:t> fewer than three round-trip times for that router.</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In the trace above there are nine routers between the source and the destination. </a:t>
            </a:r>
          </a:p>
          <a:p>
            <a:r>
              <a:rPr lang="en-US" altLang="zh-CN" sz="1200" b="0" i="0" u="none" strike="noStrike" kern="1200" baseline="0" dirty="0" smtClean="0">
                <a:solidFill>
                  <a:schemeClr val="tx1"/>
                </a:solidFill>
                <a:latin typeface="Times New Roman" pitchFamily="18" charset="0"/>
                <a:ea typeface="+mn-ea"/>
                <a:cs typeface="+mn-cs"/>
              </a:rPr>
              <a:t>   Most of these routers have a name, and all of them have addresses. For example, the name of Router 3 is border4-rt-gi-1-3.gw.umass.edu and its address is 128.119.2.194. </a:t>
            </a:r>
          </a:p>
          <a:p>
            <a:r>
              <a:rPr lang="en-US" altLang="zh-CN" sz="1200" b="0" i="0" u="none" strike="noStrike" kern="1200" baseline="0" dirty="0" smtClean="0">
                <a:solidFill>
                  <a:schemeClr val="tx1"/>
                </a:solidFill>
                <a:latin typeface="Times New Roman" pitchFamily="18" charset="0"/>
                <a:ea typeface="+mn-ea"/>
                <a:cs typeface="+mn-cs"/>
              </a:rPr>
              <a:t>   Looking at the data provided for this same router, we see that in the first of the three trials the round-trip delay between the source and the router was 1.03 msec. </a:t>
            </a:r>
          </a:p>
          <a:p>
            <a:r>
              <a:rPr lang="en-US" altLang="zh-CN" sz="1200" b="0" i="0" u="none" strike="noStrike" kern="1200" baseline="0" dirty="0" smtClean="0">
                <a:solidFill>
                  <a:schemeClr val="tx1"/>
                </a:solidFill>
                <a:latin typeface="Times New Roman" pitchFamily="18" charset="0"/>
                <a:ea typeface="+mn-ea"/>
                <a:cs typeface="+mn-cs"/>
              </a:rPr>
              <a:t>   The round-trip delays for the subsequent two trials were 0.48 and 0.45 msec. </a:t>
            </a:r>
          </a:p>
          <a:p>
            <a:r>
              <a:rPr lang="en-US" altLang="zh-CN" sz="1200" b="0" i="0" u="none" strike="noStrike" kern="1200" baseline="0" dirty="0" smtClean="0">
                <a:solidFill>
                  <a:schemeClr val="tx1"/>
                </a:solidFill>
                <a:latin typeface="Times New Roman" pitchFamily="18" charset="0"/>
                <a:ea typeface="+mn-ea"/>
                <a:cs typeface="+mn-cs"/>
              </a:rPr>
              <a:t>   These round-trip delays include all of the delays just discussed, including transmission delays, propagation delays, router processing delays, and queuing delays. </a:t>
            </a:r>
          </a:p>
          <a:p>
            <a:r>
              <a:rPr lang="en-US" altLang="zh-CN" sz="1200" b="0" i="0" u="none" strike="noStrike" kern="1200" baseline="0" dirty="0" smtClean="0">
                <a:solidFill>
                  <a:schemeClr val="tx1"/>
                </a:solidFill>
                <a:latin typeface="Times New Roman" pitchFamily="18" charset="0"/>
                <a:ea typeface="+mn-ea"/>
                <a:cs typeface="+mn-cs"/>
              </a:rPr>
              <a:t>   Because the queuing delay is varying with time, the round-trip delay of packet </a:t>
            </a:r>
            <a:r>
              <a:rPr lang="en-US" altLang="zh-CN" sz="1200" b="0" i="1" u="none" strike="noStrike" kern="1200" baseline="0" dirty="0" smtClean="0">
                <a:solidFill>
                  <a:schemeClr val="tx1"/>
                </a:solidFill>
                <a:latin typeface="Times New Roman" pitchFamily="18" charset="0"/>
                <a:ea typeface="+mn-ea"/>
                <a:cs typeface="+mn-cs"/>
              </a:rPr>
              <a:t>n </a:t>
            </a:r>
            <a:r>
              <a:rPr lang="en-US" altLang="zh-CN" sz="1200" b="0" i="0" u="none" strike="noStrike" kern="1200" baseline="0" dirty="0" smtClean="0">
                <a:solidFill>
                  <a:schemeClr val="tx1"/>
                </a:solidFill>
                <a:latin typeface="Times New Roman" pitchFamily="18" charset="0"/>
                <a:ea typeface="+mn-ea"/>
                <a:cs typeface="+mn-cs"/>
              </a:rPr>
              <a:t>sent to a router </a:t>
            </a:r>
            <a:r>
              <a:rPr lang="en-US" altLang="zh-CN" sz="1200" b="0" i="1" u="none" strike="noStrike" kern="1200" baseline="0" dirty="0" smtClean="0">
                <a:solidFill>
                  <a:schemeClr val="tx1"/>
                </a:solidFill>
                <a:latin typeface="Times New Roman" pitchFamily="18" charset="0"/>
                <a:ea typeface="+mn-ea"/>
                <a:cs typeface="+mn-cs"/>
              </a:rPr>
              <a:t>n </a:t>
            </a:r>
            <a:r>
              <a:rPr lang="en-US" altLang="zh-CN" sz="1200" b="0" i="0" u="none" strike="noStrike" kern="1200" baseline="0" dirty="0" smtClean="0">
                <a:solidFill>
                  <a:schemeClr val="tx1"/>
                </a:solidFill>
                <a:latin typeface="Times New Roman" pitchFamily="18" charset="0"/>
                <a:ea typeface="+mn-ea"/>
                <a:cs typeface="+mn-cs"/>
              </a:rPr>
              <a:t>can </a:t>
            </a:r>
            <a:r>
              <a:rPr lang="en-US" altLang="zh-CN" sz="1200" b="0" i="0" u="sng" strike="noStrike" kern="1200" baseline="0" dirty="0" smtClean="0">
                <a:solidFill>
                  <a:schemeClr val="tx1"/>
                </a:solidFill>
                <a:latin typeface="Times New Roman" pitchFamily="18" charset="0"/>
                <a:ea typeface="+mn-ea"/>
                <a:cs typeface="+mn-cs"/>
              </a:rPr>
              <a:t>sometimes be longer </a:t>
            </a:r>
            <a:r>
              <a:rPr lang="en-US" altLang="zh-CN" sz="1200" b="0" i="0" u="none" strike="noStrike" kern="1200" baseline="0" dirty="0" smtClean="0">
                <a:solidFill>
                  <a:schemeClr val="tx1"/>
                </a:solidFill>
                <a:latin typeface="Times New Roman" pitchFamily="18" charset="0"/>
                <a:ea typeface="+mn-ea"/>
                <a:cs typeface="+mn-cs"/>
              </a:rPr>
              <a:t>than the round-trip delay of packet </a:t>
            </a:r>
            <a:r>
              <a:rPr lang="en-US" altLang="zh-CN" sz="1200" b="0" i="1" u="none" strike="noStrike" kern="1200" baseline="0" dirty="0" smtClean="0">
                <a:solidFill>
                  <a:schemeClr val="tx1"/>
                </a:solidFill>
                <a:latin typeface="Times New Roman" pitchFamily="18" charset="0"/>
                <a:ea typeface="+mn-ea"/>
                <a:cs typeface="+mn-cs"/>
              </a:rPr>
              <a:t>n+</a:t>
            </a:r>
            <a:r>
              <a:rPr lang="en-US" altLang="zh-CN" sz="1200" b="0" i="0" u="none" strike="noStrike" kern="1200" baseline="0" dirty="0" smtClean="0">
                <a:solidFill>
                  <a:schemeClr val="tx1"/>
                </a:solidFill>
                <a:latin typeface="Times New Roman" pitchFamily="18" charset="0"/>
                <a:ea typeface="+mn-ea"/>
                <a:cs typeface="+mn-cs"/>
              </a:rPr>
              <a:t>1 sent to router </a:t>
            </a:r>
            <a:r>
              <a:rPr lang="en-US" altLang="zh-CN" sz="1200" b="0" i="1" u="none" strike="noStrike" kern="1200" baseline="0" dirty="0" smtClean="0">
                <a:solidFill>
                  <a:schemeClr val="tx1"/>
                </a:solidFill>
                <a:latin typeface="Times New Roman" pitchFamily="18" charset="0"/>
                <a:ea typeface="+mn-ea"/>
                <a:cs typeface="+mn-cs"/>
              </a:rPr>
              <a:t>n+</a:t>
            </a:r>
            <a:r>
              <a:rPr lang="en-US" altLang="zh-CN" sz="1200" b="0" i="0" u="none" strike="noStrike" kern="1200" baseline="0" dirty="0" smtClean="0">
                <a:solidFill>
                  <a:schemeClr val="tx1"/>
                </a:solidFill>
                <a:latin typeface="Times New Roman" pitchFamily="18" charset="0"/>
                <a:ea typeface="+mn-ea"/>
                <a:cs typeface="+mn-cs"/>
              </a:rPr>
              <a:t>1. </a:t>
            </a:r>
          </a:p>
          <a:p>
            <a:r>
              <a:rPr lang="en-US" altLang="zh-CN" sz="1200" b="0" i="0" u="none" strike="noStrike" kern="1200" baseline="0" dirty="0" smtClean="0">
                <a:solidFill>
                  <a:schemeClr val="tx1"/>
                </a:solidFill>
                <a:latin typeface="Times New Roman" pitchFamily="18" charset="0"/>
                <a:ea typeface="+mn-ea"/>
                <a:cs typeface="+mn-cs"/>
              </a:rPr>
              <a:t>   Indeed, we observe this phenomenon in the above example: the delays to Router 6 are larger than the delays to Router 7!</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Want to try out </a:t>
            </a:r>
            <a:r>
              <a:rPr lang="en-US" altLang="zh-CN" sz="1200" b="0" i="0" u="none" strike="noStrike" kern="1200" baseline="0" dirty="0" err="1" smtClean="0">
                <a:solidFill>
                  <a:schemeClr val="tx1"/>
                </a:solidFill>
                <a:latin typeface="Times New Roman" pitchFamily="18" charset="0"/>
                <a:ea typeface="+mn-ea"/>
                <a:cs typeface="+mn-cs"/>
              </a:rPr>
              <a:t>Traceroute</a:t>
            </a:r>
            <a:r>
              <a:rPr lang="en-US" altLang="zh-CN" sz="1200" b="0" i="0" u="none" strike="noStrike" kern="1200" baseline="0" dirty="0" smtClean="0">
                <a:solidFill>
                  <a:schemeClr val="tx1"/>
                </a:solidFill>
                <a:latin typeface="Times New Roman" pitchFamily="18" charset="0"/>
                <a:ea typeface="+mn-ea"/>
                <a:cs typeface="+mn-cs"/>
              </a:rPr>
              <a:t> for yourself? </a:t>
            </a:r>
          </a:p>
          <a:p>
            <a:r>
              <a:rPr lang="en-US" altLang="zh-CN" sz="1200" b="0" i="0" u="none" strike="noStrike" kern="1200" baseline="0" dirty="0" smtClean="0">
                <a:solidFill>
                  <a:schemeClr val="tx1"/>
                </a:solidFill>
                <a:latin typeface="Times New Roman" pitchFamily="18" charset="0"/>
                <a:ea typeface="+mn-ea"/>
                <a:cs typeface="+mn-cs"/>
              </a:rPr>
              <a:t>   We highly</a:t>
            </a:r>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recommended that you visit http://www.traceroute.org, which provides a Web interface to an extensive list of sources for route tracing. </a:t>
            </a:r>
          </a:p>
          <a:p>
            <a:r>
              <a:rPr lang="en-US" altLang="zh-CN" sz="1200" b="0" i="0" u="none" strike="noStrike" kern="1200" baseline="0" dirty="0" smtClean="0">
                <a:solidFill>
                  <a:schemeClr val="tx1"/>
                </a:solidFill>
                <a:latin typeface="Times New Roman" pitchFamily="18" charset="0"/>
                <a:ea typeface="+mn-ea"/>
                <a:cs typeface="+mn-cs"/>
              </a:rPr>
              <a:t>   You choose a source and supply the hostname for any destination.</a:t>
            </a:r>
          </a:p>
          <a:p>
            <a:r>
              <a:rPr lang="en-US" altLang="zh-CN" sz="1200" b="0" i="0" u="none" strike="noStrike" kern="1200" baseline="0" dirty="0" smtClean="0">
                <a:solidFill>
                  <a:schemeClr val="tx1"/>
                </a:solidFill>
                <a:latin typeface="Times New Roman" pitchFamily="18" charset="0"/>
                <a:ea typeface="+mn-ea"/>
                <a:cs typeface="+mn-cs"/>
              </a:rPr>
              <a:t>   The </a:t>
            </a:r>
            <a:r>
              <a:rPr lang="en-US" altLang="zh-CN" sz="1200" b="0" i="0" u="none" strike="noStrike" kern="1200" baseline="0" dirty="0" err="1" smtClean="0">
                <a:solidFill>
                  <a:schemeClr val="tx1"/>
                </a:solidFill>
                <a:latin typeface="Times New Roman" pitchFamily="18" charset="0"/>
                <a:ea typeface="+mn-ea"/>
                <a:cs typeface="+mn-cs"/>
              </a:rPr>
              <a:t>Traceroute</a:t>
            </a:r>
            <a:r>
              <a:rPr lang="en-US" altLang="zh-CN" sz="1200" b="0" i="0" u="none" strike="noStrike" kern="1200" baseline="0" dirty="0" smtClean="0">
                <a:solidFill>
                  <a:schemeClr val="tx1"/>
                </a:solidFill>
                <a:latin typeface="Times New Roman" pitchFamily="18" charset="0"/>
                <a:ea typeface="+mn-ea"/>
                <a:cs typeface="+mn-cs"/>
              </a:rPr>
              <a:t> program then does all the work. </a:t>
            </a:r>
          </a:p>
          <a:p>
            <a:r>
              <a:rPr lang="en-US" altLang="zh-CN" sz="1200" b="0" i="0" u="none" strike="noStrike" kern="1200" baseline="0" dirty="0" smtClean="0">
                <a:solidFill>
                  <a:schemeClr val="tx1"/>
                </a:solidFill>
                <a:latin typeface="Times New Roman" pitchFamily="18" charset="0"/>
                <a:ea typeface="+mn-ea"/>
                <a:cs typeface="+mn-cs"/>
              </a:rPr>
              <a:t>   There are a number of free software programs that provide a graphical interface to </a:t>
            </a:r>
            <a:r>
              <a:rPr lang="en-US" altLang="zh-CN" sz="1200" b="0" i="0" u="none" strike="noStrike" kern="1200" baseline="0" dirty="0" err="1" smtClean="0">
                <a:solidFill>
                  <a:schemeClr val="tx1"/>
                </a:solidFill>
                <a:latin typeface="Times New Roman" pitchFamily="18" charset="0"/>
                <a:ea typeface="+mn-ea"/>
                <a:cs typeface="+mn-cs"/>
              </a:rPr>
              <a:t>Traceroute</a:t>
            </a:r>
            <a:r>
              <a:rPr lang="en-US" altLang="zh-CN" sz="1200" b="0" i="0" u="none" strike="noStrike" kern="1200" baseline="0" dirty="0" smtClean="0">
                <a:solidFill>
                  <a:schemeClr val="tx1"/>
                </a:solidFill>
                <a:latin typeface="Times New Roman" pitchFamily="18" charset="0"/>
                <a:ea typeface="+mn-ea"/>
                <a:cs typeface="+mn-cs"/>
              </a:rPr>
              <a:t>; one of our favorites is </a:t>
            </a:r>
            <a:r>
              <a:rPr lang="en-US" altLang="zh-CN" sz="1200" b="0" i="0" u="none" strike="noStrike" kern="1200" baseline="0" dirty="0" err="1" smtClean="0">
                <a:solidFill>
                  <a:schemeClr val="tx1"/>
                </a:solidFill>
                <a:latin typeface="Times New Roman" pitchFamily="18" charset="0"/>
                <a:ea typeface="+mn-ea"/>
                <a:cs typeface="+mn-cs"/>
              </a:rPr>
              <a:t>PingPlotter</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err="1" smtClean="0">
                <a:solidFill>
                  <a:schemeClr val="tx1"/>
                </a:solidFill>
                <a:latin typeface="Times New Roman" pitchFamily="18" charset="0"/>
                <a:ea typeface="+mn-ea"/>
                <a:cs typeface="+mn-cs"/>
              </a:rPr>
              <a:t>PingPlotter</a:t>
            </a:r>
            <a:r>
              <a:rPr lang="en-US" altLang="zh-CN" sz="1200" b="0" i="0" u="none" strike="noStrike" kern="1200" baseline="0" dirty="0" smtClean="0">
                <a:solidFill>
                  <a:schemeClr val="tx1"/>
                </a:solidFill>
                <a:latin typeface="Times New Roman" pitchFamily="18" charset="0"/>
                <a:ea typeface="+mn-ea"/>
                <a:cs typeface="+mn-cs"/>
              </a:rPr>
              <a:t> 2012].</a:t>
            </a:r>
            <a:endParaRPr lang="zh-CN" altLang="en-US" dirty="0" smtClean="0"/>
          </a:p>
          <a:p>
            <a:endParaRPr lang="zh-CN" altLang="en-US" i="0" dirty="0" smtClean="0"/>
          </a:p>
          <a:p>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129</a:t>
            </a:fld>
            <a:endParaRPr lang="en-US" altLang="zh-CN"/>
          </a:p>
        </p:txBody>
      </p:sp>
    </p:spTree>
    <p:extLst>
      <p:ext uri="{BB962C8B-B14F-4D97-AF65-F5344CB8AC3E}">
        <p14:creationId xmlns:p14="http://schemas.microsoft.com/office/powerpoint/2010/main" val="33042086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p:txBody>
          <a:bodyPr/>
          <a:lstStyle/>
          <a:p>
            <a:pPr>
              <a:defRPr/>
            </a:pPr>
            <a:fld id="{ECFC052B-04A5-4B59-B65D-DFDA807E4F31}" type="slidenum">
              <a:rPr lang="zh-CN" altLang="en-US" smtClean="0"/>
              <a:pPr>
                <a:defRPr/>
              </a:pPr>
              <a:t>130</a:t>
            </a:fld>
            <a:endParaRPr lang="en-US" altLang="zh-CN" smtClean="0"/>
          </a:p>
        </p:txBody>
      </p:sp>
      <p:sp>
        <p:nvSpPr>
          <p:cNvPr id="323587" name="Rectangle 2"/>
          <p:cNvSpPr>
            <a:spLocks noGrp="1" noRot="1" noChangeAspect="1" noChangeArrowheads="1" noTextEdit="1"/>
          </p:cNvSpPr>
          <p:nvPr>
            <p:ph type="sldImg"/>
          </p:nvPr>
        </p:nvSpPr>
        <p:spPr>
          <a:ln/>
        </p:spPr>
      </p:sp>
      <p:sp>
        <p:nvSpPr>
          <p:cNvPr id="323588"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379013021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In addition to processing, transmission, and propagation delays, there can be additional significant delays in the end systems. </a:t>
            </a:r>
          </a:p>
          <a:p>
            <a:r>
              <a:rPr lang="en-US" altLang="zh-CN" sz="1200" b="0" i="0" u="none" strike="noStrike" kern="1200" baseline="0" dirty="0" smtClean="0">
                <a:solidFill>
                  <a:schemeClr val="tx1"/>
                </a:solidFill>
                <a:latin typeface="Times New Roman" pitchFamily="18" charset="0"/>
                <a:ea typeface="+mn-ea"/>
                <a:cs typeface="+mn-cs"/>
              </a:rPr>
              <a:t>    For example, an end system wanting to transmit a packet into a shared medium (e.g., as in a WiFi or cable modem scenario) may purposefully delay its transmission as part of its protocol for sharing the medium with other end systems; we’ll consider such protocols in detail in Chapter 5. </a:t>
            </a:r>
          </a:p>
          <a:p>
            <a:r>
              <a:rPr lang="en-US" altLang="zh-CN" sz="1200" b="0" i="0" u="none" strike="noStrike" kern="1200" baseline="0" dirty="0" smtClean="0">
                <a:solidFill>
                  <a:schemeClr val="tx1"/>
                </a:solidFill>
                <a:latin typeface="Times New Roman" pitchFamily="18" charset="0"/>
                <a:ea typeface="+mn-ea"/>
                <a:cs typeface="+mn-cs"/>
              </a:rPr>
              <a:t>    Another important delay is media packetization delay, which is present in Voice-over-IP (VoIP) applications.</a:t>
            </a:r>
          </a:p>
          <a:p>
            <a:r>
              <a:rPr lang="en-US" altLang="zh-CN" sz="1200" b="0" i="0" u="none" strike="noStrike" kern="1200" baseline="0" dirty="0" smtClean="0">
                <a:solidFill>
                  <a:schemeClr val="tx1"/>
                </a:solidFill>
                <a:latin typeface="Times New Roman" pitchFamily="18" charset="0"/>
                <a:ea typeface="+mn-ea"/>
                <a:cs typeface="+mn-cs"/>
              </a:rPr>
              <a:t>    In VoIP, the sending side must first fill a packet with encoded </a:t>
            </a:r>
            <a:r>
              <a:rPr lang="en-US" altLang="zh-CN" sz="1200" b="1" i="0" u="none" strike="noStrike" kern="1200" baseline="0" dirty="0" smtClean="0">
                <a:solidFill>
                  <a:schemeClr val="tx1"/>
                </a:solidFill>
                <a:latin typeface="Times New Roman" pitchFamily="18" charset="0"/>
                <a:ea typeface="+mn-ea"/>
                <a:cs typeface="+mn-cs"/>
              </a:rPr>
              <a:t>digitized</a:t>
            </a:r>
            <a:r>
              <a:rPr lang="en-US" altLang="zh-CN" sz="1200" b="0" i="0" u="none" strike="noStrike" kern="1200" baseline="0" dirty="0" smtClean="0">
                <a:solidFill>
                  <a:schemeClr val="tx1"/>
                </a:solidFill>
                <a:latin typeface="Times New Roman" pitchFamily="18" charset="0"/>
                <a:ea typeface="+mn-ea"/>
                <a:cs typeface="+mn-cs"/>
              </a:rPr>
              <a:t> speech before passing the packet to the Internet. </a:t>
            </a:r>
          </a:p>
          <a:p>
            <a:r>
              <a:rPr lang="en-US" altLang="zh-CN" sz="1200" b="0" i="0" u="none" strike="noStrike" kern="1200" baseline="0" dirty="0" smtClean="0">
                <a:solidFill>
                  <a:schemeClr val="tx1"/>
                </a:solidFill>
                <a:latin typeface="Times New Roman" pitchFamily="18" charset="0"/>
                <a:ea typeface="+mn-ea"/>
                <a:cs typeface="+mn-cs"/>
              </a:rPr>
              <a:t>   This time to fill a packet — called the packetization delay — can be significant and can impact the user-perceived quality of a VoIP call. </a:t>
            </a:r>
          </a:p>
          <a:p>
            <a:r>
              <a:rPr lang="en-US" altLang="zh-CN" sz="1200" b="0" i="0" u="none" strike="noStrike" kern="1200" baseline="0" dirty="0" smtClean="0">
                <a:solidFill>
                  <a:schemeClr val="tx1"/>
                </a:solidFill>
                <a:latin typeface="Times New Roman" pitchFamily="18" charset="0"/>
                <a:ea typeface="+mn-ea"/>
                <a:cs typeface="+mn-cs"/>
              </a:rPr>
              <a:t>   This issue will be further explored in a homework problem at the end of this chapter.</a:t>
            </a:r>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131</a:t>
            </a:fld>
            <a:endParaRPr lang="en-US" altLang="zh-CN"/>
          </a:p>
        </p:txBody>
      </p:sp>
    </p:spTree>
    <p:extLst>
      <p:ext uri="{BB962C8B-B14F-4D97-AF65-F5344CB8AC3E}">
        <p14:creationId xmlns:p14="http://schemas.microsoft.com/office/powerpoint/2010/main" val="23716836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p:txBody>
          <a:bodyPr/>
          <a:lstStyle/>
          <a:p>
            <a:pPr>
              <a:defRPr/>
            </a:pPr>
            <a:fld id="{5F3F475C-0F35-4C52-A05E-E30CAE272154}" type="slidenum">
              <a:rPr lang="zh-CN" altLang="en-US" smtClean="0"/>
              <a:pPr>
                <a:defRPr/>
              </a:pPr>
              <a:t>132</a:t>
            </a:fld>
            <a:endParaRPr lang="en-US" altLang="zh-CN" smtClean="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endParaRPr lang="zh-CN" altLang="en-US" dirty="0" smtClean="0"/>
          </a:p>
        </p:txBody>
      </p:sp>
    </p:spTree>
    <p:extLst>
      <p:ext uri="{BB962C8B-B14F-4D97-AF65-F5344CB8AC3E}">
        <p14:creationId xmlns:p14="http://schemas.microsoft.com/office/powerpoint/2010/main" val="352263889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In addition to delay and packet loss, another critical performance measure in computer networks is end-to-end throughput. </a:t>
            </a:r>
          </a:p>
          <a:p>
            <a:r>
              <a:rPr lang="en-US" altLang="zh-CN" sz="1200" b="0" i="0" u="none" strike="noStrike" kern="1200" baseline="0" dirty="0" smtClean="0">
                <a:solidFill>
                  <a:schemeClr val="tx1"/>
                </a:solidFill>
                <a:latin typeface="Times New Roman" pitchFamily="18" charset="0"/>
                <a:ea typeface="+mn-ea"/>
                <a:cs typeface="+mn-cs"/>
              </a:rPr>
              <a:t>   To define throughput, consider transferring a large file from Host A to Host B across a computer network. </a:t>
            </a:r>
          </a:p>
          <a:p>
            <a:r>
              <a:rPr lang="en-US" altLang="zh-CN" sz="1200" b="0" i="0" u="none" strike="noStrike" kern="1200" baseline="0" dirty="0" smtClean="0">
                <a:solidFill>
                  <a:schemeClr val="tx1"/>
                </a:solidFill>
                <a:latin typeface="Times New Roman" pitchFamily="18" charset="0"/>
                <a:ea typeface="+mn-ea"/>
                <a:cs typeface="+mn-cs"/>
              </a:rPr>
              <a:t>   This transfer might be, for example, a large video clip from one peer to another in a P2P file sharing system. </a:t>
            </a:r>
          </a:p>
          <a:p>
            <a:r>
              <a:rPr lang="en-US" altLang="zh-CN" sz="1200" b="0" i="0" u="none" strike="noStrike" kern="1200" baseline="0" dirty="0" smtClean="0">
                <a:solidFill>
                  <a:schemeClr val="tx1"/>
                </a:solidFill>
                <a:latin typeface="Times New Roman" pitchFamily="18" charset="0"/>
                <a:ea typeface="+mn-ea"/>
                <a:cs typeface="+mn-cs"/>
              </a:rPr>
              <a:t>   The instantaneous throughput at any instant of time is the rate (in bits/sec) at which Host B is receiving the file. </a:t>
            </a:r>
          </a:p>
          <a:p>
            <a:r>
              <a:rPr lang="en-US" altLang="zh-CN" sz="1200" b="0" i="0" u="none" strike="noStrike" kern="1200" baseline="0" dirty="0" smtClean="0">
                <a:solidFill>
                  <a:schemeClr val="tx1"/>
                </a:solidFill>
                <a:latin typeface="Times New Roman" pitchFamily="18" charset="0"/>
                <a:ea typeface="+mn-ea"/>
                <a:cs typeface="+mn-cs"/>
              </a:rPr>
              <a:t>   (Many applications, including many P2P file sharing systems, </a:t>
            </a:r>
            <a:r>
              <a:rPr lang="en-US" altLang="zh-CN" sz="1200" b="1" i="0" u="none" strike="noStrike" kern="1200" baseline="0" dirty="0" smtClean="0">
                <a:solidFill>
                  <a:schemeClr val="tx1"/>
                </a:solidFill>
                <a:latin typeface="Times New Roman" pitchFamily="18" charset="0"/>
                <a:ea typeface="+mn-ea"/>
                <a:cs typeface="+mn-cs"/>
              </a:rPr>
              <a:t>display</a:t>
            </a:r>
            <a:r>
              <a:rPr lang="en-US" altLang="zh-CN" sz="1200" b="0" i="0" u="none" strike="noStrike" kern="1200" baseline="0" dirty="0" smtClean="0">
                <a:solidFill>
                  <a:schemeClr val="tx1"/>
                </a:solidFill>
                <a:latin typeface="Times New Roman" pitchFamily="18" charset="0"/>
                <a:ea typeface="+mn-ea"/>
                <a:cs typeface="+mn-cs"/>
              </a:rPr>
              <a:t> the instantaneous throughput during downloads in the user interface — perhaps you have observed this before! ) </a:t>
            </a:r>
          </a:p>
          <a:p>
            <a:r>
              <a:rPr lang="en-US" altLang="zh-CN" sz="1200" b="0" i="0" u="none" strike="noStrike" kern="1200" baseline="0" dirty="0" smtClean="0">
                <a:solidFill>
                  <a:schemeClr val="tx1"/>
                </a:solidFill>
                <a:latin typeface="Times New Roman" pitchFamily="18" charset="0"/>
                <a:ea typeface="+mn-ea"/>
                <a:cs typeface="+mn-cs"/>
              </a:rPr>
              <a:t>   If the file consists of F bits and the transfer takes T seconds for Host B to receive all F bits, then the average throughput of the file transfer is F/T bits/sec.</a:t>
            </a:r>
          </a:p>
          <a:p>
            <a:r>
              <a:rPr lang="en-US" altLang="zh-CN" sz="1200" b="0" i="0" u="none" strike="noStrike" kern="1200" baseline="0" dirty="0" smtClean="0">
                <a:solidFill>
                  <a:schemeClr val="tx1"/>
                </a:solidFill>
                <a:latin typeface="Times New Roman" pitchFamily="18" charset="0"/>
                <a:ea typeface="+mn-ea"/>
                <a:cs typeface="+mn-cs"/>
              </a:rPr>
              <a:t>   For some applications, such as Internet telephony, it is desirable to have a low delay and an instantaneous throughput consistently above some threshold (for example, over 24 kbps for some Internet telephony applications and over 256 kbps for some real-time video applications).   </a:t>
            </a:r>
          </a:p>
          <a:p>
            <a:r>
              <a:rPr lang="en-US" altLang="zh-CN" sz="1200" b="0" i="0" u="none" strike="noStrike" kern="1200" baseline="0" dirty="0" smtClean="0">
                <a:solidFill>
                  <a:schemeClr val="tx1"/>
                </a:solidFill>
                <a:latin typeface="Times New Roman" pitchFamily="18" charset="0"/>
                <a:ea typeface="+mn-ea"/>
                <a:cs typeface="+mn-cs"/>
              </a:rPr>
              <a:t>   For other applications, </a:t>
            </a:r>
            <a:r>
              <a:rPr lang="en-US" altLang="zh-CN" sz="1200" b="0" i="0" u="sng" strike="noStrike" kern="1200" baseline="0" dirty="0" smtClean="0">
                <a:solidFill>
                  <a:schemeClr val="tx1"/>
                </a:solidFill>
                <a:latin typeface="Times New Roman" pitchFamily="18" charset="0"/>
                <a:ea typeface="+mn-ea"/>
                <a:cs typeface="+mn-cs"/>
              </a:rPr>
              <a:t>including</a:t>
            </a:r>
            <a:r>
              <a:rPr lang="en-US" altLang="zh-CN" sz="1200" b="0" i="0" u="none" strike="noStrike" kern="1200" baseline="0" dirty="0" smtClean="0">
                <a:solidFill>
                  <a:schemeClr val="tx1"/>
                </a:solidFill>
                <a:latin typeface="Times New Roman" pitchFamily="18" charset="0"/>
                <a:ea typeface="+mn-ea"/>
                <a:cs typeface="+mn-cs"/>
              </a:rPr>
              <a:t> those involving file transfers, delay is not critical, but it is desirable to have the highest possible throughput.</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To gain further insight into the important concept of throughput, let’s consider a few examples. </a:t>
            </a:r>
          </a:p>
          <a:p>
            <a:r>
              <a:rPr lang="en-US" altLang="zh-CN" sz="1200" b="0" i="0" u="none" strike="noStrike" kern="1200" baseline="0" dirty="0" smtClean="0">
                <a:solidFill>
                  <a:schemeClr val="tx1"/>
                </a:solidFill>
                <a:latin typeface="Times New Roman" pitchFamily="18" charset="0"/>
                <a:ea typeface="+mn-ea"/>
                <a:cs typeface="+mn-cs"/>
              </a:rPr>
              <a:t>    Figure 1.19(a) shows two end systems, a server and a client, connected by two communication links and a router. </a:t>
            </a:r>
          </a:p>
          <a:p>
            <a:r>
              <a:rPr lang="en-US" altLang="zh-CN" sz="1200" b="0" i="0" u="none" strike="noStrike" kern="1200" baseline="0" dirty="0" smtClean="0">
                <a:solidFill>
                  <a:schemeClr val="tx1"/>
                </a:solidFill>
                <a:latin typeface="Times New Roman" pitchFamily="18" charset="0"/>
                <a:ea typeface="+mn-ea"/>
                <a:cs typeface="+mn-cs"/>
              </a:rPr>
              <a:t>    Consider the throughput for a file transfer from the server to the client. </a:t>
            </a:r>
          </a:p>
          <a:p>
            <a:r>
              <a:rPr lang="en-US" altLang="zh-CN" sz="1200" b="0" i="0" u="none" strike="noStrike" kern="1200" baseline="0" dirty="0" smtClean="0">
                <a:solidFill>
                  <a:schemeClr val="tx1"/>
                </a:solidFill>
                <a:latin typeface="Times New Roman" pitchFamily="18" charset="0"/>
                <a:ea typeface="+mn-ea"/>
                <a:cs typeface="+mn-cs"/>
              </a:rPr>
              <a:t>    Let </a:t>
            </a:r>
            <a:r>
              <a:rPr lang="en-US" altLang="zh-CN" sz="1200" b="0" i="0" u="none" strike="noStrike" kern="1200" baseline="0" dirty="0" err="1" smtClean="0">
                <a:solidFill>
                  <a:schemeClr val="tx1"/>
                </a:solidFill>
                <a:latin typeface="Times New Roman" pitchFamily="18" charset="0"/>
                <a:ea typeface="+mn-ea"/>
                <a:cs typeface="+mn-cs"/>
              </a:rPr>
              <a:t>Rs</a:t>
            </a:r>
            <a:r>
              <a:rPr lang="en-US" altLang="zh-CN" sz="1200" b="0" i="0" u="none" strike="noStrike" kern="1200" baseline="0" dirty="0" smtClean="0">
                <a:solidFill>
                  <a:schemeClr val="tx1"/>
                </a:solidFill>
                <a:latin typeface="Times New Roman" pitchFamily="18" charset="0"/>
                <a:ea typeface="+mn-ea"/>
                <a:cs typeface="+mn-cs"/>
              </a:rPr>
              <a:t> denote the rate of the link between the server and the router; and </a:t>
            </a:r>
            <a:r>
              <a:rPr lang="en-US" altLang="zh-CN" sz="1200" b="0" i="0" u="none" strike="noStrike" kern="1200" baseline="0" dirty="0" err="1" smtClean="0">
                <a:solidFill>
                  <a:schemeClr val="tx1"/>
                </a:solidFill>
                <a:latin typeface="Times New Roman" pitchFamily="18" charset="0"/>
                <a:ea typeface="+mn-ea"/>
                <a:cs typeface="+mn-cs"/>
              </a:rPr>
              <a:t>Rc</a:t>
            </a:r>
            <a:r>
              <a:rPr lang="en-US" altLang="zh-CN" sz="1200" b="0" i="0" u="none" strike="noStrike" kern="1200" baseline="0" dirty="0" smtClean="0">
                <a:solidFill>
                  <a:schemeClr val="tx1"/>
                </a:solidFill>
                <a:latin typeface="Times New Roman" pitchFamily="18" charset="0"/>
                <a:ea typeface="+mn-ea"/>
                <a:cs typeface="+mn-cs"/>
              </a:rPr>
              <a:t> denote the rate of the link between the router and the client. </a:t>
            </a:r>
          </a:p>
          <a:p>
            <a:r>
              <a:rPr lang="en-US" altLang="zh-CN" sz="1200" b="0" i="0" u="none" strike="noStrike" kern="1200" baseline="0" dirty="0" smtClean="0">
                <a:solidFill>
                  <a:schemeClr val="tx1"/>
                </a:solidFill>
                <a:latin typeface="Times New Roman" pitchFamily="18" charset="0"/>
                <a:ea typeface="+mn-ea"/>
                <a:cs typeface="+mn-cs"/>
              </a:rPr>
              <a:t>    Suppose that the only bits </a:t>
            </a:r>
            <a:r>
              <a:rPr lang="en-US" altLang="zh-CN" sz="1200" b="0" i="0" u="sng" strike="noStrike" kern="1200" baseline="0" dirty="0" smtClean="0">
                <a:solidFill>
                  <a:schemeClr val="tx1"/>
                </a:solidFill>
                <a:latin typeface="Times New Roman" pitchFamily="18" charset="0"/>
                <a:ea typeface="+mn-ea"/>
                <a:cs typeface="+mn-cs"/>
              </a:rPr>
              <a:t>being sent in the entire network</a:t>
            </a:r>
            <a:r>
              <a:rPr lang="en-US" altLang="zh-CN" sz="1200" b="0" i="0" u="none" strike="noStrike" kern="1200" baseline="0" dirty="0" smtClean="0">
                <a:solidFill>
                  <a:schemeClr val="tx1"/>
                </a:solidFill>
                <a:latin typeface="Times New Roman" pitchFamily="18" charset="0"/>
                <a:ea typeface="+mn-ea"/>
                <a:cs typeface="+mn-cs"/>
              </a:rPr>
              <a:t> are those from the server to the client. </a:t>
            </a:r>
          </a:p>
          <a:p>
            <a:r>
              <a:rPr lang="en-US" altLang="zh-CN" sz="1200" b="0" i="0" u="none" strike="noStrike" kern="1200" baseline="0" dirty="0" smtClean="0">
                <a:solidFill>
                  <a:schemeClr val="tx1"/>
                </a:solidFill>
                <a:latin typeface="Times New Roman" pitchFamily="18" charset="0"/>
                <a:ea typeface="+mn-ea"/>
                <a:cs typeface="+mn-cs"/>
              </a:rPr>
              <a:t>    We now ask, in this ideal scenario, what is the server-to-client throughput? </a:t>
            </a:r>
          </a:p>
          <a:p>
            <a:r>
              <a:rPr lang="en-US" altLang="zh-CN" sz="1200" b="0" i="0" u="none" strike="noStrike" kern="1200" baseline="0" dirty="0" smtClean="0">
                <a:solidFill>
                  <a:schemeClr val="tx1"/>
                </a:solidFill>
                <a:latin typeface="Times New Roman" pitchFamily="18" charset="0"/>
                <a:ea typeface="+mn-ea"/>
                <a:cs typeface="+mn-cs"/>
              </a:rPr>
              <a:t>    To answer this question, we may think of bits as </a:t>
            </a:r>
            <a:r>
              <a:rPr lang="en-US" altLang="zh-CN" sz="1200" b="1" i="0" u="none" strike="noStrike" kern="1200" baseline="0" dirty="0" smtClean="0">
                <a:solidFill>
                  <a:schemeClr val="tx1"/>
                </a:solidFill>
                <a:latin typeface="Times New Roman" pitchFamily="18" charset="0"/>
                <a:ea typeface="+mn-ea"/>
                <a:cs typeface="+mn-cs"/>
              </a:rPr>
              <a:t>fluid</a:t>
            </a:r>
            <a:r>
              <a:rPr lang="en-US" altLang="zh-CN" sz="1200" b="0" i="0" u="none" strike="noStrike" kern="1200" baseline="0" dirty="0" smtClean="0">
                <a:solidFill>
                  <a:schemeClr val="tx1"/>
                </a:solidFill>
                <a:latin typeface="Times New Roman" pitchFamily="18" charset="0"/>
                <a:ea typeface="+mn-ea"/>
                <a:cs typeface="+mn-cs"/>
              </a:rPr>
              <a:t> and communication links as </a:t>
            </a:r>
            <a:r>
              <a:rPr lang="en-US" altLang="zh-CN" sz="1200" b="1" i="0" u="none" strike="noStrike" kern="1200" baseline="0" dirty="0" smtClean="0">
                <a:solidFill>
                  <a:schemeClr val="tx1"/>
                </a:solidFill>
                <a:latin typeface="Times New Roman" pitchFamily="18" charset="0"/>
                <a:ea typeface="+mn-ea"/>
                <a:cs typeface="+mn-cs"/>
              </a:rPr>
              <a:t>pipes</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Clearly, the server cannot </a:t>
            </a:r>
            <a:r>
              <a:rPr lang="en-US" altLang="zh-CN" sz="1200" b="1" i="0" u="none" strike="noStrike" kern="1200" baseline="0" dirty="0" smtClean="0">
                <a:solidFill>
                  <a:schemeClr val="tx1"/>
                </a:solidFill>
                <a:latin typeface="Times New Roman" pitchFamily="18" charset="0"/>
                <a:ea typeface="+mn-ea"/>
                <a:cs typeface="+mn-cs"/>
              </a:rPr>
              <a:t>pump</a:t>
            </a:r>
            <a:r>
              <a:rPr lang="en-US" altLang="zh-CN" sz="1200" b="0" i="0" u="none" strike="noStrike" kern="1200" baseline="0" dirty="0" smtClean="0">
                <a:solidFill>
                  <a:schemeClr val="tx1"/>
                </a:solidFill>
                <a:latin typeface="Times New Roman" pitchFamily="18" charset="0"/>
                <a:ea typeface="+mn-ea"/>
                <a:cs typeface="+mn-cs"/>
              </a:rPr>
              <a:t> bits through its link at a rate faster than </a:t>
            </a:r>
            <a:r>
              <a:rPr lang="en-US" altLang="zh-CN" sz="1200" b="0" i="0" u="none" strike="noStrike" kern="1200" baseline="0" dirty="0" err="1" smtClean="0">
                <a:solidFill>
                  <a:schemeClr val="tx1"/>
                </a:solidFill>
                <a:latin typeface="Times New Roman" pitchFamily="18" charset="0"/>
                <a:ea typeface="+mn-ea"/>
                <a:cs typeface="+mn-cs"/>
              </a:rPr>
              <a:t>Rs</a:t>
            </a:r>
            <a:r>
              <a:rPr lang="en-US" altLang="zh-CN" sz="1200" b="0" i="0" u="none" strike="noStrike" kern="1200" baseline="0" dirty="0" smtClean="0">
                <a:solidFill>
                  <a:schemeClr val="tx1"/>
                </a:solidFill>
                <a:latin typeface="Times New Roman" pitchFamily="18" charset="0"/>
                <a:ea typeface="+mn-ea"/>
                <a:cs typeface="+mn-cs"/>
              </a:rPr>
              <a:t> bps; and the router cannot forward bits at a rate faster than </a:t>
            </a:r>
            <a:r>
              <a:rPr lang="en-US" altLang="zh-CN" sz="1200" b="0" i="0" u="none" strike="noStrike" kern="1200" baseline="0" dirty="0" err="1" smtClean="0">
                <a:solidFill>
                  <a:schemeClr val="tx1"/>
                </a:solidFill>
                <a:latin typeface="Times New Roman" pitchFamily="18" charset="0"/>
                <a:ea typeface="+mn-ea"/>
                <a:cs typeface="+mn-cs"/>
              </a:rPr>
              <a:t>Rc</a:t>
            </a:r>
            <a:r>
              <a:rPr lang="en-US" altLang="zh-CN" sz="1200" b="0" i="0" u="none" strike="noStrike" kern="1200" baseline="0" dirty="0" smtClean="0">
                <a:solidFill>
                  <a:schemeClr val="tx1"/>
                </a:solidFill>
                <a:latin typeface="Times New Roman" pitchFamily="18" charset="0"/>
                <a:ea typeface="+mn-ea"/>
                <a:cs typeface="+mn-cs"/>
              </a:rPr>
              <a:t> bps. </a:t>
            </a:r>
          </a:p>
          <a:p>
            <a:endParaRPr lang="en-US" altLang="zh-CN" sz="1200" b="0" i="0" u="none" strike="noStrike" kern="1200" baseline="0" dirty="0" smtClean="0">
              <a:solidFill>
                <a:schemeClr val="tx1"/>
              </a:solidFill>
              <a:latin typeface="Times New Roman" pitchFamily="18" charset="0"/>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133</a:t>
            </a:fld>
            <a:endParaRPr lang="en-US" altLang="zh-CN"/>
          </a:p>
        </p:txBody>
      </p:sp>
    </p:spTree>
    <p:extLst>
      <p:ext uri="{BB962C8B-B14F-4D97-AF65-F5344CB8AC3E}">
        <p14:creationId xmlns:p14="http://schemas.microsoft.com/office/powerpoint/2010/main" val="27002869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If </a:t>
            </a:r>
            <a:r>
              <a:rPr lang="en-US" altLang="zh-CN" sz="1200" b="0" i="0" u="none" strike="noStrike" kern="1200" baseline="0" dirty="0" err="1" smtClean="0">
                <a:solidFill>
                  <a:schemeClr val="tx1"/>
                </a:solidFill>
                <a:latin typeface="Times New Roman" pitchFamily="18" charset="0"/>
                <a:ea typeface="+mn-ea"/>
                <a:cs typeface="+mn-cs"/>
              </a:rPr>
              <a:t>Rs</a:t>
            </a:r>
            <a:r>
              <a:rPr lang="en-US" altLang="zh-CN" sz="1200" b="0" i="0" u="none" strike="noStrike" kern="1200" baseline="0" dirty="0" smtClean="0">
                <a:solidFill>
                  <a:schemeClr val="tx1"/>
                </a:solidFill>
                <a:latin typeface="Times New Roman" pitchFamily="18" charset="0"/>
                <a:ea typeface="+mn-ea"/>
                <a:cs typeface="+mn-cs"/>
              </a:rPr>
              <a:t> &lt; </a:t>
            </a:r>
            <a:r>
              <a:rPr lang="en-US" altLang="zh-CN" sz="1200" b="0" i="0" u="none" strike="noStrike" kern="1200" baseline="0" dirty="0" err="1" smtClean="0">
                <a:solidFill>
                  <a:schemeClr val="tx1"/>
                </a:solidFill>
                <a:latin typeface="Times New Roman" pitchFamily="18" charset="0"/>
                <a:ea typeface="+mn-ea"/>
                <a:cs typeface="+mn-cs"/>
              </a:rPr>
              <a:t>Rc</a:t>
            </a:r>
            <a:r>
              <a:rPr lang="en-US" altLang="zh-CN" sz="1200" b="0" i="0" u="none" strike="noStrike" kern="1200" baseline="0" dirty="0" smtClean="0">
                <a:solidFill>
                  <a:schemeClr val="tx1"/>
                </a:solidFill>
                <a:latin typeface="Times New Roman" pitchFamily="18" charset="0"/>
                <a:ea typeface="+mn-ea"/>
                <a:cs typeface="+mn-cs"/>
              </a:rPr>
              <a:t>, then the bits pumped by the server will “flow” right through the router and arrive at the client at a rate of </a:t>
            </a:r>
            <a:r>
              <a:rPr lang="en-US" altLang="zh-CN" sz="1200" b="0" i="0" u="none" strike="noStrike" kern="1200" baseline="0" dirty="0" err="1" smtClean="0">
                <a:solidFill>
                  <a:schemeClr val="tx1"/>
                </a:solidFill>
                <a:latin typeface="Times New Roman" pitchFamily="18" charset="0"/>
                <a:ea typeface="+mn-ea"/>
                <a:cs typeface="+mn-cs"/>
              </a:rPr>
              <a:t>Rs</a:t>
            </a:r>
            <a:r>
              <a:rPr lang="en-US" altLang="zh-CN" sz="1200" b="0" i="0" u="none" strike="noStrike" kern="1200" baseline="0" dirty="0" smtClean="0">
                <a:solidFill>
                  <a:schemeClr val="tx1"/>
                </a:solidFill>
                <a:latin typeface="Times New Roman" pitchFamily="18" charset="0"/>
                <a:ea typeface="+mn-ea"/>
                <a:cs typeface="+mn-cs"/>
              </a:rPr>
              <a:t> bps, giving a throughput of </a:t>
            </a:r>
            <a:r>
              <a:rPr lang="en-US" altLang="zh-CN" sz="1200" b="0" i="0" u="none" strike="noStrike" kern="1200" baseline="0" dirty="0" err="1" smtClean="0">
                <a:solidFill>
                  <a:schemeClr val="tx1"/>
                </a:solidFill>
                <a:latin typeface="Times New Roman" pitchFamily="18" charset="0"/>
                <a:ea typeface="+mn-ea"/>
                <a:cs typeface="+mn-cs"/>
              </a:rPr>
              <a:t>Rs</a:t>
            </a:r>
            <a:r>
              <a:rPr lang="en-US" altLang="zh-CN" sz="1200" b="0" i="0" u="none" strike="noStrike" kern="1200" baseline="0" dirty="0" smtClean="0">
                <a:solidFill>
                  <a:schemeClr val="tx1"/>
                </a:solidFill>
                <a:latin typeface="Times New Roman" pitchFamily="18" charset="0"/>
                <a:ea typeface="+mn-ea"/>
                <a:cs typeface="+mn-cs"/>
              </a:rPr>
              <a:t> bps. </a:t>
            </a:r>
          </a:p>
          <a:p>
            <a:r>
              <a:rPr lang="en-US" altLang="zh-CN" sz="1200" b="0" i="0" u="none" strike="noStrike" kern="1200" baseline="0" dirty="0" smtClean="0">
                <a:solidFill>
                  <a:schemeClr val="tx1"/>
                </a:solidFill>
                <a:latin typeface="Times New Roman" pitchFamily="18" charset="0"/>
                <a:ea typeface="+mn-ea"/>
                <a:cs typeface="+mn-cs"/>
              </a:rPr>
              <a:t>    If, on the other hand, </a:t>
            </a:r>
            <a:r>
              <a:rPr lang="en-US" altLang="zh-CN" sz="1200" b="0" i="0" u="none" strike="noStrike" kern="1200" baseline="0" dirty="0" err="1" smtClean="0">
                <a:solidFill>
                  <a:schemeClr val="tx1"/>
                </a:solidFill>
                <a:latin typeface="Times New Roman" pitchFamily="18" charset="0"/>
                <a:ea typeface="+mn-ea"/>
                <a:cs typeface="+mn-cs"/>
              </a:rPr>
              <a:t>Rc</a:t>
            </a:r>
            <a:r>
              <a:rPr lang="en-US" altLang="zh-CN" sz="1200" b="0" i="0" u="none" strike="noStrike" kern="1200" baseline="0" dirty="0" smtClean="0">
                <a:solidFill>
                  <a:schemeClr val="tx1"/>
                </a:solidFill>
                <a:latin typeface="Times New Roman" pitchFamily="18" charset="0"/>
                <a:ea typeface="+mn-ea"/>
                <a:cs typeface="+mn-cs"/>
              </a:rPr>
              <a:t> &lt; </a:t>
            </a:r>
            <a:r>
              <a:rPr lang="en-US" altLang="zh-CN" sz="1200" b="0" i="0" u="none" strike="noStrike" kern="1200" baseline="0" dirty="0" err="1" smtClean="0">
                <a:solidFill>
                  <a:schemeClr val="tx1"/>
                </a:solidFill>
                <a:latin typeface="Times New Roman" pitchFamily="18" charset="0"/>
                <a:ea typeface="+mn-ea"/>
                <a:cs typeface="+mn-cs"/>
              </a:rPr>
              <a:t>Rs</a:t>
            </a:r>
            <a:r>
              <a:rPr lang="en-US" altLang="zh-CN" sz="1200" b="0" i="0" u="none" strike="noStrike" kern="1200" baseline="0" dirty="0" smtClean="0">
                <a:solidFill>
                  <a:schemeClr val="tx1"/>
                </a:solidFill>
                <a:latin typeface="Times New Roman" pitchFamily="18" charset="0"/>
                <a:ea typeface="+mn-ea"/>
                <a:cs typeface="+mn-cs"/>
              </a:rPr>
              <a:t>, then the router will not be able to forward bits as quickly as it receives them. </a:t>
            </a:r>
          </a:p>
          <a:p>
            <a:r>
              <a:rPr lang="en-US" altLang="zh-CN" sz="1200" b="0" i="0" u="none" strike="noStrike" kern="1200" baseline="0" dirty="0" smtClean="0">
                <a:solidFill>
                  <a:schemeClr val="tx1"/>
                </a:solidFill>
                <a:latin typeface="Times New Roman" pitchFamily="18" charset="0"/>
                <a:ea typeface="+mn-ea"/>
                <a:cs typeface="+mn-cs"/>
              </a:rPr>
              <a:t>    In this case, bits will only leave the router at rate </a:t>
            </a:r>
            <a:r>
              <a:rPr lang="en-US" altLang="zh-CN" sz="1200" b="0" i="0" u="none" strike="noStrike" kern="1200" baseline="0" dirty="0" err="1" smtClean="0">
                <a:solidFill>
                  <a:schemeClr val="tx1"/>
                </a:solidFill>
                <a:latin typeface="Times New Roman" pitchFamily="18" charset="0"/>
                <a:ea typeface="+mn-ea"/>
                <a:cs typeface="+mn-cs"/>
              </a:rPr>
              <a:t>Rc</a:t>
            </a:r>
            <a:r>
              <a:rPr lang="en-US" altLang="zh-CN" sz="1200" b="0" i="0" u="none" strike="noStrike" kern="1200" baseline="0" dirty="0" smtClean="0">
                <a:solidFill>
                  <a:schemeClr val="tx1"/>
                </a:solidFill>
                <a:latin typeface="Times New Roman" pitchFamily="18" charset="0"/>
                <a:ea typeface="+mn-ea"/>
                <a:cs typeface="+mn-cs"/>
              </a:rPr>
              <a:t>, giving an end-to-end throughput of </a:t>
            </a:r>
            <a:r>
              <a:rPr lang="en-US" altLang="zh-CN" sz="1200" b="0" i="0" u="none" strike="noStrike" kern="1200" baseline="0" dirty="0" err="1" smtClean="0">
                <a:solidFill>
                  <a:schemeClr val="tx1"/>
                </a:solidFill>
                <a:latin typeface="Times New Roman" pitchFamily="18" charset="0"/>
                <a:ea typeface="+mn-ea"/>
                <a:cs typeface="+mn-cs"/>
              </a:rPr>
              <a:t>Rc</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(Note also that if bits continue to arrive at the router at rate Rs, and continue to leave the router at </a:t>
            </a:r>
            <a:r>
              <a:rPr lang="en-US" altLang="zh-CN" sz="1200" b="0" i="0" u="none" strike="noStrike" kern="1200" baseline="0" dirty="0" err="1" smtClean="0">
                <a:solidFill>
                  <a:schemeClr val="tx1"/>
                </a:solidFill>
                <a:latin typeface="Times New Roman" pitchFamily="18" charset="0"/>
                <a:ea typeface="+mn-ea"/>
                <a:cs typeface="+mn-cs"/>
              </a:rPr>
              <a:t>Rc</a:t>
            </a:r>
            <a:r>
              <a:rPr lang="en-US" altLang="zh-CN" sz="1200" b="0" i="0" u="none" strike="noStrike" kern="1200" baseline="0" dirty="0" smtClean="0">
                <a:solidFill>
                  <a:schemeClr val="tx1"/>
                </a:solidFill>
                <a:latin typeface="Times New Roman" pitchFamily="18" charset="0"/>
                <a:ea typeface="+mn-ea"/>
                <a:cs typeface="+mn-cs"/>
              </a:rPr>
              <a:t>, the backlog (</a:t>
            </a:r>
            <a:r>
              <a:rPr lang="zh-CN" altLang="en-US" sz="1200" b="0" i="0" u="none" strike="noStrike" kern="1200" baseline="0" dirty="0" smtClean="0">
                <a:solidFill>
                  <a:schemeClr val="tx1"/>
                </a:solidFill>
                <a:latin typeface="Times New Roman" pitchFamily="18" charset="0"/>
                <a:ea typeface="+mn-ea"/>
                <a:cs typeface="+mn-cs"/>
              </a:rPr>
              <a:t>积压</a:t>
            </a:r>
            <a:r>
              <a:rPr lang="en-US" altLang="zh-CN" sz="1200" b="0" i="0" u="none" strike="noStrike" kern="1200" baseline="0" dirty="0" smtClean="0">
                <a:solidFill>
                  <a:schemeClr val="tx1"/>
                </a:solidFill>
                <a:latin typeface="Times New Roman" pitchFamily="18" charset="0"/>
                <a:ea typeface="+mn-ea"/>
                <a:cs typeface="+mn-cs"/>
              </a:rPr>
              <a:t>) of bits </a:t>
            </a:r>
            <a:r>
              <a:rPr lang="en-US" altLang="zh-CN" sz="1200" b="0" i="0" u="sng" strike="noStrike" kern="1200" baseline="0" dirty="0" smtClean="0">
                <a:solidFill>
                  <a:schemeClr val="tx1"/>
                </a:solidFill>
                <a:latin typeface="Times New Roman" pitchFamily="18" charset="0"/>
                <a:ea typeface="+mn-ea"/>
                <a:cs typeface="+mn-cs"/>
              </a:rPr>
              <a:t>at the router</a:t>
            </a:r>
            <a:r>
              <a:rPr lang="en-US" altLang="zh-CN" sz="1200" b="0" i="0" u="none" strike="noStrike" kern="1200" baseline="0" dirty="0" smtClean="0">
                <a:solidFill>
                  <a:schemeClr val="tx1"/>
                </a:solidFill>
                <a:latin typeface="Times New Roman" pitchFamily="18" charset="0"/>
                <a:ea typeface="+mn-ea"/>
                <a:cs typeface="+mn-cs"/>
              </a:rPr>
              <a:t> waiting for transmission to the client </a:t>
            </a:r>
            <a:r>
              <a:rPr lang="en-US" altLang="zh-CN" sz="1200" b="1" i="0" u="none" strike="noStrike" kern="1200" baseline="0" dirty="0" smtClean="0">
                <a:solidFill>
                  <a:schemeClr val="tx1"/>
                </a:solidFill>
                <a:latin typeface="Times New Roman" pitchFamily="18" charset="0"/>
                <a:ea typeface="+mn-ea"/>
                <a:cs typeface="+mn-cs"/>
              </a:rPr>
              <a:t>will</a:t>
            </a:r>
            <a:r>
              <a:rPr lang="en-US" altLang="zh-CN" sz="1200" b="0" i="0" u="none" strike="noStrike" kern="1200" baseline="0" dirty="0" smtClean="0">
                <a:solidFill>
                  <a:schemeClr val="tx1"/>
                </a:solidFill>
                <a:latin typeface="Times New Roman" pitchFamily="18" charset="0"/>
                <a:ea typeface="+mn-ea"/>
                <a:cs typeface="+mn-cs"/>
              </a:rPr>
              <a:t> grow and grow — a most undesirable situation!)</a:t>
            </a:r>
          </a:p>
          <a:p>
            <a:r>
              <a:rPr lang="en-US" altLang="zh-CN" sz="1200" b="0" i="0" u="none" strike="noStrike" kern="1200" baseline="0" dirty="0" smtClean="0">
                <a:solidFill>
                  <a:schemeClr val="tx1"/>
                </a:solidFill>
                <a:latin typeface="Times New Roman" pitchFamily="18" charset="0"/>
                <a:ea typeface="+mn-ea"/>
                <a:cs typeface="+mn-cs"/>
              </a:rPr>
              <a:t>    Thus, for this simple two-link network, the throughput is min{</a:t>
            </a:r>
            <a:r>
              <a:rPr lang="en-US" altLang="zh-CN" sz="1200" b="0" i="0" u="none" strike="noStrike" kern="1200" baseline="0" dirty="0" err="1" smtClean="0">
                <a:solidFill>
                  <a:schemeClr val="tx1"/>
                </a:solidFill>
                <a:latin typeface="Times New Roman" pitchFamily="18" charset="0"/>
                <a:ea typeface="+mn-ea"/>
                <a:cs typeface="+mn-cs"/>
              </a:rPr>
              <a:t>Rc</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err="1" smtClean="0">
                <a:solidFill>
                  <a:schemeClr val="tx1"/>
                </a:solidFill>
                <a:latin typeface="Times New Roman" pitchFamily="18" charset="0"/>
                <a:ea typeface="+mn-ea"/>
                <a:cs typeface="+mn-cs"/>
              </a:rPr>
              <a:t>Rs</a:t>
            </a:r>
            <a:r>
              <a:rPr lang="en-US" altLang="zh-CN" sz="1200" b="0" i="0" u="none" strike="noStrike" kern="1200" baseline="0" dirty="0" smtClean="0">
                <a:solidFill>
                  <a:schemeClr val="tx1"/>
                </a:solidFill>
                <a:latin typeface="Times New Roman" pitchFamily="18" charset="0"/>
                <a:ea typeface="+mn-ea"/>
                <a:cs typeface="+mn-cs"/>
              </a:rPr>
              <a:t>}, that is, it is the transmission rate of the bottleneck link. </a:t>
            </a:r>
          </a:p>
          <a:p>
            <a:r>
              <a:rPr lang="en-US" altLang="zh-CN" sz="1200" b="0" i="0" u="none" strike="noStrike" kern="1200" baseline="0" dirty="0" smtClean="0">
                <a:solidFill>
                  <a:schemeClr val="tx1"/>
                </a:solidFill>
                <a:latin typeface="Times New Roman" pitchFamily="18" charset="0"/>
                <a:ea typeface="+mn-ea"/>
                <a:cs typeface="+mn-cs"/>
              </a:rPr>
              <a:t>    Having determined the throughput, we can now approximate the time it takes to transfer a large file of F bits from server to client as F/min{</a:t>
            </a:r>
            <a:r>
              <a:rPr lang="en-US" altLang="zh-CN" sz="1200" b="0" i="0" u="none" strike="noStrike" kern="1200" baseline="0" dirty="0" err="1" smtClean="0">
                <a:solidFill>
                  <a:schemeClr val="tx1"/>
                </a:solidFill>
                <a:latin typeface="Times New Roman" pitchFamily="18" charset="0"/>
                <a:ea typeface="+mn-ea"/>
                <a:cs typeface="+mn-cs"/>
              </a:rPr>
              <a:t>Rs</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err="1" smtClean="0">
                <a:solidFill>
                  <a:schemeClr val="tx1"/>
                </a:solidFill>
                <a:latin typeface="Times New Roman" pitchFamily="18" charset="0"/>
                <a:ea typeface="+mn-ea"/>
                <a:cs typeface="+mn-cs"/>
              </a:rPr>
              <a:t>Rc</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For a specific example, suppose you are downloading an MP3 file of F = 32 million bits, the server has a transmission rate of </a:t>
            </a:r>
            <a:r>
              <a:rPr lang="en-US" altLang="zh-CN" sz="1200" b="0" i="0" u="none" strike="noStrike" kern="1200" baseline="0" dirty="0" err="1" smtClean="0">
                <a:solidFill>
                  <a:schemeClr val="tx1"/>
                </a:solidFill>
                <a:latin typeface="Times New Roman" pitchFamily="18" charset="0"/>
                <a:ea typeface="+mn-ea"/>
                <a:cs typeface="+mn-cs"/>
              </a:rPr>
              <a:t>Rs</a:t>
            </a:r>
            <a:r>
              <a:rPr lang="en-US" altLang="zh-CN" sz="1200" b="0" i="0" u="none" strike="noStrike" kern="1200" baseline="0" dirty="0" smtClean="0">
                <a:solidFill>
                  <a:schemeClr val="tx1"/>
                </a:solidFill>
                <a:latin typeface="Times New Roman" pitchFamily="18" charset="0"/>
                <a:ea typeface="+mn-ea"/>
                <a:cs typeface="+mn-cs"/>
              </a:rPr>
              <a:t> = 2 Mbps, and you have an access link of </a:t>
            </a:r>
            <a:r>
              <a:rPr lang="en-US" altLang="zh-CN" sz="1200" b="0" i="0" u="none" strike="noStrike" kern="1200" baseline="0" dirty="0" err="1" smtClean="0">
                <a:solidFill>
                  <a:schemeClr val="tx1"/>
                </a:solidFill>
                <a:latin typeface="Times New Roman" pitchFamily="18" charset="0"/>
                <a:ea typeface="+mn-ea"/>
                <a:cs typeface="+mn-cs"/>
              </a:rPr>
              <a:t>Rc</a:t>
            </a:r>
            <a:r>
              <a:rPr lang="en-US" altLang="zh-CN" sz="1200" b="0" i="0" u="none" strike="noStrike" kern="1200" baseline="0" dirty="0" smtClean="0">
                <a:solidFill>
                  <a:schemeClr val="tx1"/>
                </a:solidFill>
                <a:latin typeface="Times New Roman" pitchFamily="18" charset="0"/>
                <a:ea typeface="+mn-ea"/>
                <a:cs typeface="+mn-cs"/>
              </a:rPr>
              <a:t> = 1 Mbps. </a:t>
            </a:r>
          </a:p>
          <a:p>
            <a:r>
              <a:rPr lang="en-US" altLang="zh-CN" sz="1200" b="0" i="0" u="none" strike="noStrike" kern="1200" baseline="0" dirty="0" smtClean="0">
                <a:solidFill>
                  <a:schemeClr val="tx1"/>
                </a:solidFill>
                <a:latin typeface="Times New Roman" pitchFamily="18" charset="0"/>
                <a:ea typeface="+mn-ea"/>
                <a:cs typeface="+mn-cs"/>
              </a:rPr>
              <a:t>    The time needed to transfer the file is then 32 seconds. </a:t>
            </a:r>
          </a:p>
          <a:p>
            <a:r>
              <a:rPr lang="en-US" altLang="zh-CN" sz="1200" b="0" i="0" u="none" strike="noStrike" kern="1200" baseline="0" dirty="0" smtClean="0">
                <a:solidFill>
                  <a:schemeClr val="tx1"/>
                </a:solidFill>
                <a:latin typeface="Times New Roman" pitchFamily="18" charset="0"/>
                <a:ea typeface="+mn-ea"/>
                <a:cs typeface="+mn-cs"/>
              </a:rPr>
              <a:t>    Of course, these expressions for throughput and transfer time are only approximations, as they do not </a:t>
            </a:r>
            <a:r>
              <a:rPr lang="en-US" altLang="zh-CN" sz="1200" b="1" i="0" u="none" strike="noStrike" kern="1200" baseline="0" dirty="0" smtClean="0">
                <a:solidFill>
                  <a:schemeClr val="tx1"/>
                </a:solidFill>
                <a:latin typeface="Times New Roman" pitchFamily="18" charset="0"/>
                <a:ea typeface="+mn-ea"/>
                <a:cs typeface="+mn-cs"/>
              </a:rPr>
              <a:t>account for </a:t>
            </a:r>
            <a:r>
              <a:rPr lang="en-US" altLang="zh-CN" sz="1200" b="0" i="0" u="none" strike="noStrike" kern="1200" baseline="0" dirty="0" smtClean="0">
                <a:solidFill>
                  <a:schemeClr val="tx1"/>
                </a:solidFill>
                <a:latin typeface="Times New Roman" pitchFamily="18" charset="0"/>
                <a:ea typeface="+mn-ea"/>
                <a:cs typeface="+mn-cs"/>
              </a:rPr>
              <a:t>store-and-forward and processing delays </a:t>
            </a:r>
            <a:r>
              <a:rPr lang="en-US" altLang="zh-CN" sz="1200" b="1" i="0" u="none" strike="noStrike" kern="1200" baseline="0" dirty="0" smtClean="0">
                <a:solidFill>
                  <a:schemeClr val="tx1"/>
                </a:solidFill>
                <a:latin typeface="Times New Roman" pitchFamily="18" charset="0"/>
                <a:ea typeface="+mn-ea"/>
                <a:cs typeface="+mn-cs"/>
              </a:rPr>
              <a:t>as well as </a:t>
            </a:r>
            <a:r>
              <a:rPr lang="en-US" altLang="zh-CN" sz="1200" b="0" i="0" u="none" strike="noStrike" kern="1200" baseline="0" dirty="0" smtClean="0">
                <a:solidFill>
                  <a:schemeClr val="tx1"/>
                </a:solidFill>
                <a:latin typeface="Times New Roman" pitchFamily="18" charset="0"/>
                <a:ea typeface="+mn-ea"/>
                <a:cs typeface="+mn-cs"/>
              </a:rPr>
              <a:t>protocol issues. </a:t>
            </a:r>
            <a:r>
              <a:rPr lang="en-US" altLang="zh-CN" i="0" dirty="0" smtClean="0"/>
              <a:t>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Figure 1.19(b) now shows a network with N links between the server and the client, with the transmission rates of the N links being R</a:t>
            </a:r>
            <a:r>
              <a:rPr lang="en-US" altLang="zh-CN" sz="1200" b="0" i="0" u="none" strike="noStrike" kern="1200" baseline="-25000" dirty="0" smtClean="0">
                <a:solidFill>
                  <a:schemeClr val="tx1"/>
                </a:solidFill>
                <a:latin typeface="Times New Roman" pitchFamily="18" charset="0"/>
                <a:ea typeface="+mn-ea"/>
                <a:cs typeface="+mn-cs"/>
              </a:rPr>
              <a:t>1</a:t>
            </a:r>
            <a:r>
              <a:rPr lang="en-US" altLang="zh-CN" sz="1200" b="0" i="0" u="none" strike="noStrike" kern="1200" baseline="0" dirty="0" smtClean="0">
                <a:solidFill>
                  <a:schemeClr val="tx1"/>
                </a:solidFill>
                <a:latin typeface="Times New Roman" pitchFamily="18" charset="0"/>
                <a:ea typeface="+mn-ea"/>
                <a:cs typeface="+mn-cs"/>
              </a:rPr>
              <a:t>, R</a:t>
            </a:r>
            <a:r>
              <a:rPr lang="en-US" altLang="zh-CN" sz="1200" b="0" i="0" u="none" strike="noStrike" kern="1200" baseline="-25000" dirty="0" smtClean="0">
                <a:solidFill>
                  <a:schemeClr val="tx1"/>
                </a:solidFill>
                <a:latin typeface="Times New Roman" pitchFamily="18" charset="0"/>
                <a:ea typeface="+mn-ea"/>
                <a:cs typeface="+mn-cs"/>
              </a:rPr>
              <a:t>2</a:t>
            </a:r>
            <a:r>
              <a:rPr lang="en-US" altLang="zh-CN" sz="1200" b="0" i="0" u="none" strike="noStrike" kern="1200" baseline="0" dirty="0" smtClean="0">
                <a:solidFill>
                  <a:schemeClr val="tx1"/>
                </a:solidFill>
                <a:latin typeface="Times New Roman" pitchFamily="18" charset="0"/>
                <a:ea typeface="+mn-ea"/>
                <a:cs typeface="+mn-cs"/>
              </a:rPr>
              <a:t>, ..., R</a:t>
            </a:r>
            <a:r>
              <a:rPr lang="en-US" altLang="zh-CN" sz="1200" b="0" i="0" u="none" strike="noStrike" kern="1200" baseline="-25000" dirty="0" smtClean="0">
                <a:solidFill>
                  <a:schemeClr val="tx1"/>
                </a:solidFill>
                <a:latin typeface="Times New Roman" pitchFamily="18" charset="0"/>
                <a:ea typeface="+mn-ea"/>
                <a:cs typeface="+mn-cs"/>
              </a:rPr>
              <a:t>N</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Applying the same analysis </a:t>
            </a:r>
            <a:r>
              <a:rPr lang="en-US" altLang="zh-CN" sz="1200" b="1" i="0" u="none" strike="noStrike" kern="1200" baseline="0" dirty="0" smtClean="0">
                <a:solidFill>
                  <a:schemeClr val="tx1"/>
                </a:solidFill>
                <a:latin typeface="Times New Roman" pitchFamily="18" charset="0"/>
                <a:ea typeface="+mn-ea"/>
                <a:cs typeface="+mn-cs"/>
              </a:rPr>
              <a:t>as</a:t>
            </a:r>
            <a:r>
              <a:rPr lang="en-US" altLang="zh-CN" sz="1200" b="0" i="0" u="none" strike="noStrike" kern="1200" baseline="0" dirty="0" smtClean="0">
                <a:solidFill>
                  <a:schemeClr val="tx1"/>
                </a:solidFill>
                <a:latin typeface="Times New Roman" pitchFamily="18" charset="0"/>
                <a:ea typeface="+mn-ea"/>
                <a:cs typeface="+mn-cs"/>
              </a:rPr>
              <a:t> for the two-link network, we find that the throughput for a file transfer from server to client is min{R</a:t>
            </a:r>
            <a:r>
              <a:rPr lang="en-US" altLang="zh-CN" sz="1200" b="0" i="0" u="none" strike="noStrike" kern="1200" baseline="-25000" dirty="0" smtClean="0">
                <a:solidFill>
                  <a:schemeClr val="tx1"/>
                </a:solidFill>
                <a:latin typeface="Times New Roman" pitchFamily="18" charset="0"/>
                <a:ea typeface="+mn-ea"/>
                <a:cs typeface="+mn-cs"/>
              </a:rPr>
              <a:t>1</a:t>
            </a:r>
            <a:r>
              <a:rPr lang="en-US" altLang="zh-CN" sz="1200" b="0" i="0" u="none" strike="noStrike" kern="1200" baseline="0" dirty="0" smtClean="0">
                <a:solidFill>
                  <a:schemeClr val="tx1"/>
                </a:solidFill>
                <a:latin typeface="Times New Roman" pitchFamily="18" charset="0"/>
                <a:ea typeface="+mn-ea"/>
                <a:cs typeface="+mn-cs"/>
              </a:rPr>
              <a:t>, R</a:t>
            </a:r>
            <a:r>
              <a:rPr lang="en-US" altLang="zh-CN" sz="1200" b="0" i="0" u="none" strike="noStrike" kern="1200" baseline="-25000" dirty="0" smtClean="0">
                <a:solidFill>
                  <a:schemeClr val="tx1"/>
                </a:solidFill>
                <a:latin typeface="Times New Roman" pitchFamily="18" charset="0"/>
                <a:ea typeface="+mn-ea"/>
                <a:cs typeface="+mn-cs"/>
              </a:rPr>
              <a:t>2</a:t>
            </a:r>
            <a:r>
              <a:rPr lang="en-US" altLang="zh-CN" sz="1200" b="0" i="0" u="none" strike="noStrike" kern="1200" baseline="0" dirty="0" smtClean="0">
                <a:solidFill>
                  <a:schemeClr val="tx1"/>
                </a:solidFill>
                <a:latin typeface="Times New Roman" pitchFamily="18" charset="0"/>
                <a:ea typeface="+mn-ea"/>
                <a:cs typeface="+mn-cs"/>
              </a:rPr>
              <a:t>, ..., R</a:t>
            </a:r>
            <a:r>
              <a:rPr lang="en-US" altLang="zh-CN" sz="1200" b="0" i="0" u="none" strike="noStrike" kern="1200" baseline="-25000" dirty="0" smtClean="0">
                <a:solidFill>
                  <a:schemeClr val="tx1"/>
                </a:solidFill>
                <a:latin typeface="Times New Roman" pitchFamily="18" charset="0"/>
                <a:ea typeface="+mn-ea"/>
                <a:cs typeface="+mn-cs"/>
              </a:rPr>
              <a:t>N</a:t>
            </a:r>
            <a:r>
              <a:rPr lang="en-US" altLang="zh-CN" sz="1200" b="0" i="0" u="none" strike="noStrike" kern="1200" baseline="0" dirty="0" smtClean="0">
                <a:solidFill>
                  <a:schemeClr val="tx1"/>
                </a:solidFill>
                <a:latin typeface="Times New Roman" pitchFamily="18" charset="0"/>
                <a:ea typeface="+mn-ea"/>
                <a:cs typeface="+mn-cs"/>
              </a:rPr>
              <a:t>}, which is </a:t>
            </a:r>
            <a:r>
              <a:rPr lang="en-US" altLang="zh-CN" sz="1200" b="1" i="0" u="none" strike="noStrike" kern="1200" baseline="0" dirty="0" smtClean="0">
                <a:solidFill>
                  <a:schemeClr val="tx1"/>
                </a:solidFill>
                <a:latin typeface="Times New Roman" pitchFamily="18" charset="0"/>
                <a:ea typeface="+mn-ea"/>
                <a:cs typeface="+mn-cs"/>
              </a:rPr>
              <a:t>once again </a:t>
            </a:r>
            <a:r>
              <a:rPr lang="en-US" altLang="zh-CN" sz="1200" b="0" i="0" u="none" strike="noStrike" kern="1200" baseline="0" dirty="0" smtClean="0">
                <a:solidFill>
                  <a:schemeClr val="tx1"/>
                </a:solidFill>
                <a:latin typeface="Times New Roman" pitchFamily="18" charset="0"/>
                <a:ea typeface="+mn-ea"/>
                <a:cs typeface="+mn-cs"/>
              </a:rPr>
              <a:t>the transmission rate of the bottleneck link </a:t>
            </a:r>
            <a:r>
              <a:rPr lang="en-US" altLang="zh-CN" sz="1200" b="1" i="0" u="none" strike="noStrike" kern="1200" baseline="0" dirty="0" smtClean="0">
                <a:solidFill>
                  <a:schemeClr val="tx1"/>
                </a:solidFill>
                <a:latin typeface="Times New Roman" pitchFamily="18" charset="0"/>
                <a:ea typeface="+mn-ea"/>
                <a:cs typeface="+mn-cs"/>
              </a:rPr>
              <a:t>along</a:t>
            </a:r>
            <a:r>
              <a:rPr lang="en-US" altLang="zh-CN" sz="1200" b="0" i="0" u="none" strike="noStrike" kern="1200" baseline="0" dirty="0" smtClean="0">
                <a:solidFill>
                  <a:schemeClr val="tx1"/>
                </a:solidFill>
                <a:latin typeface="Times New Roman" pitchFamily="18" charset="0"/>
                <a:ea typeface="+mn-ea"/>
                <a:cs typeface="+mn-cs"/>
              </a:rPr>
              <a:t> the path between server and client.</a:t>
            </a:r>
            <a:endParaRPr lang="zh-CN" altLang="en-US" i="0" dirty="0" smtClean="0"/>
          </a:p>
          <a:p>
            <a:endParaRPr lang="en-US" altLang="zh-CN" i="0" dirty="0" smtClean="0"/>
          </a:p>
          <a:p>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134</a:t>
            </a:fld>
            <a:endParaRPr lang="en-US" altLang="zh-CN"/>
          </a:p>
        </p:txBody>
      </p:sp>
    </p:spTree>
    <p:extLst>
      <p:ext uri="{BB962C8B-B14F-4D97-AF65-F5344CB8AC3E}">
        <p14:creationId xmlns:p14="http://schemas.microsoft.com/office/powerpoint/2010/main" val="347888531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Now consider another example motivated by today’s Internet. </a:t>
            </a:r>
          </a:p>
          <a:p>
            <a:r>
              <a:rPr lang="en-US" altLang="zh-CN" dirty="0" smtClean="0"/>
              <a:t>   Figure 1.20(a) shows two end systems, a server and a client, connected to a computer network.  </a:t>
            </a:r>
          </a:p>
          <a:p>
            <a:r>
              <a:rPr lang="en-US" altLang="zh-CN" dirty="0" smtClean="0"/>
              <a:t>   Consider the throughput for a file transfer from the server to the client. </a:t>
            </a:r>
          </a:p>
          <a:p>
            <a:r>
              <a:rPr lang="en-US" altLang="zh-CN" dirty="0" smtClean="0"/>
              <a:t>   The server is connected to the network with an access link of rate </a:t>
            </a:r>
            <a:r>
              <a:rPr lang="en-US" altLang="zh-CN" dirty="0" err="1" smtClean="0"/>
              <a:t>R</a:t>
            </a:r>
            <a:r>
              <a:rPr lang="en-US" altLang="zh-CN" baseline="-25000" dirty="0" err="1" smtClean="0"/>
              <a:t>s</a:t>
            </a:r>
            <a:r>
              <a:rPr lang="en-US" altLang="zh-CN" dirty="0" smtClean="0"/>
              <a:t> and the client is connected to the network with an access link of rate </a:t>
            </a:r>
            <a:r>
              <a:rPr lang="en-US" altLang="zh-CN" dirty="0" err="1" smtClean="0"/>
              <a:t>R</a:t>
            </a:r>
            <a:r>
              <a:rPr lang="en-US" altLang="zh-CN" baseline="-25000" dirty="0" err="1" smtClean="0"/>
              <a:t>c</a:t>
            </a:r>
            <a:r>
              <a:rPr lang="en-US" altLang="zh-CN" dirty="0" smtClean="0"/>
              <a:t>.</a:t>
            </a:r>
          </a:p>
          <a:p>
            <a:r>
              <a:rPr lang="en-US" altLang="zh-CN" dirty="0" smtClean="0"/>
              <a:t>   Now suppose that all the links in the core of the communication network have very high transmission rates, much higher than </a:t>
            </a:r>
            <a:r>
              <a:rPr lang="en-US" altLang="zh-CN" dirty="0" err="1" smtClean="0"/>
              <a:t>R</a:t>
            </a:r>
            <a:r>
              <a:rPr lang="en-US" altLang="zh-CN" baseline="-25000" dirty="0" err="1" smtClean="0"/>
              <a:t>s</a:t>
            </a:r>
            <a:r>
              <a:rPr lang="en-US" altLang="zh-CN" baseline="-25000" dirty="0" smtClean="0"/>
              <a:t> </a:t>
            </a:r>
            <a:r>
              <a:rPr lang="en-US" altLang="zh-CN" dirty="0" smtClean="0"/>
              <a:t>and </a:t>
            </a:r>
            <a:r>
              <a:rPr lang="en-US" altLang="zh-CN" dirty="0" err="1" smtClean="0"/>
              <a:t>R</a:t>
            </a:r>
            <a:r>
              <a:rPr lang="en-US" altLang="zh-CN" baseline="-25000" dirty="0" err="1" smtClean="0"/>
              <a:t>c</a:t>
            </a:r>
            <a:r>
              <a:rPr lang="en-US" altLang="zh-CN" dirty="0" smtClean="0"/>
              <a:t>. </a:t>
            </a:r>
          </a:p>
          <a:p>
            <a:r>
              <a:rPr lang="en-US" altLang="zh-CN" dirty="0" smtClean="0"/>
              <a:t>   Indeed, today, the core of the Internet is over-provisioned </a:t>
            </a:r>
            <a:r>
              <a:rPr lang="en-US" altLang="zh-CN" b="1" dirty="0" smtClean="0"/>
              <a:t>with</a:t>
            </a:r>
            <a:r>
              <a:rPr lang="en-US" altLang="zh-CN" dirty="0" smtClean="0"/>
              <a:t> high speed links </a:t>
            </a:r>
            <a:r>
              <a:rPr lang="en-US" altLang="zh-CN" u="none" dirty="0" smtClean="0"/>
              <a:t>that experience little congestion. </a:t>
            </a:r>
          </a:p>
          <a:p>
            <a:r>
              <a:rPr lang="en-US" altLang="zh-CN" dirty="0" smtClean="0"/>
              <a:t>   Also suppose that the only bits </a:t>
            </a:r>
            <a:r>
              <a:rPr lang="en-US" altLang="zh-CN" u="sng" dirty="0" smtClean="0"/>
              <a:t>being sent in the entire network</a:t>
            </a:r>
            <a:r>
              <a:rPr lang="en-US" altLang="zh-CN" u="none" dirty="0" smtClean="0"/>
              <a:t> </a:t>
            </a:r>
            <a:r>
              <a:rPr lang="en-US" altLang="zh-CN" dirty="0" smtClean="0"/>
              <a:t>are those from the server to the client. </a:t>
            </a:r>
          </a:p>
          <a:p>
            <a:r>
              <a:rPr lang="en-US" altLang="zh-CN" dirty="0" smtClean="0"/>
              <a:t>   Because the core of the computer network is </a:t>
            </a:r>
            <a:r>
              <a:rPr lang="en-US" altLang="zh-CN" b="0" dirty="0" smtClean="0"/>
              <a:t>like</a:t>
            </a:r>
            <a:r>
              <a:rPr lang="en-US" altLang="zh-CN" dirty="0" smtClean="0"/>
              <a:t> a wide pipe in this example, the rate </a:t>
            </a:r>
            <a:r>
              <a:rPr lang="en-US" altLang="zh-CN" u="none" dirty="0" smtClean="0"/>
              <a:t>at which bits can flow from source to destination </a:t>
            </a:r>
            <a:r>
              <a:rPr lang="en-US" altLang="zh-CN" dirty="0" smtClean="0"/>
              <a:t>is again the minimum of </a:t>
            </a:r>
            <a:r>
              <a:rPr lang="en-US" altLang="zh-CN" dirty="0" err="1" smtClean="0"/>
              <a:t>R</a:t>
            </a:r>
            <a:r>
              <a:rPr lang="en-US" altLang="zh-CN" baseline="-25000" dirty="0" err="1" smtClean="0"/>
              <a:t>s</a:t>
            </a:r>
            <a:r>
              <a:rPr lang="en-US" altLang="zh-CN" baseline="-25000" dirty="0" smtClean="0"/>
              <a:t> </a:t>
            </a:r>
            <a:r>
              <a:rPr lang="en-US" altLang="zh-CN" dirty="0" smtClean="0"/>
              <a:t>and </a:t>
            </a:r>
            <a:r>
              <a:rPr lang="en-US" altLang="zh-CN" dirty="0" err="1" smtClean="0"/>
              <a:t>R</a:t>
            </a:r>
            <a:r>
              <a:rPr lang="en-US" altLang="zh-CN" baseline="-25000" dirty="0" err="1" smtClean="0"/>
              <a:t>c</a:t>
            </a:r>
            <a:r>
              <a:rPr lang="en-US" altLang="zh-CN" baseline="-25000" dirty="0" smtClean="0"/>
              <a:t> </a:t>
            </a:r>
            <a:r>
              <a:rPr lang="en-US" altLang="zh-CN" dirty="0" smtClean="0"/>
              <a:t>, that is, throughput = min {</a:t>
            </a:r>
            <a:r>
              <a:rPr lang="en-US" altLang="zh-CN" dirty="0" err="1" smtClean="0"/>
              <a:t>R</a:t>
            </a:r>
            <a:r>
              <a:rPr lang="en-US" altLang="zh-CN" baseline="-25000" dirty="0" err="1" smtClean="0"/>
              <a:t>s</a:t>
            </a:r>
            <a:r>
              <a:rPr lang="en-US" altLang="zh-CN" baseline="-25000" dirty="0" smtClean="0"/>
              <a:t> </a:t>
            </a:r>
            <a:r>
              <a:rPr lang="en-US" altLang="zh-CN" dirty="0" smtClean="0"/>
              <a:t>, </a:t>
            </a:r>
            <a:r>
              <a:rPr lang="en-US" altLang="zh-CN" dirty="0" err="1" smtClean="0"/>
              <a:t>R</a:t>
            </a:r>
            <a:r>
              <a:rPr lang="en-US" altLang="zh-CN" baseline="-25000" dirty="0" err="1" smtClean="0"/>
              <a:t>c</a:t>
            </a:r>
            <a:r>
              <a:rPr lang="en-US" altLang="zh-CN" baseline="-25000" dirty="0" smtClean="0"/>
              <a:t> </a:t>
            </a:r>
            <a:r>
              <a:rPr lang="en-US" altLang="zh-CN" dirty="0" smtClean="0"/>
              <a:t>}. </a:t>
            </a:r>
          </a:p>
          <a:p>
            <a:r>
              <a:rPr lang="en-US" altLang="zh-CN" dirty="0" smtClean="0"/>
              <a:t>   Therefore, the constraining factor for throughput in today’s Internet is typically the access network. </a:t>
            </a:r>
          </a:p>
          <a:p>
            <a:endParaRPr lang="en-US" altLang="zh-CN" sz="1200" dirty="0" smtClean="0"/>
          </a:p>
          <a:p>
            <a:r>
              <a:rPr lang="en-US" altLang="zh-CN" sz="1200" baseline="0" dirty="0" smtClean="0"/>
              <a:t>    </a:t>
            </a:r>
            <a:r>
              <a:rPr lang="en-US" altLang="zh-CN" sz="1200" dirty="0" smtClean="0"/>
              <a:t>For a final example, consider Figure 1.20 (b) in which there are 10 servers and 10 clients connected to the core of the computer network. </a:t>
            </a:r>
          </a:p>
          <a:p>
            <a:r>
              <a:rPr lang="en-US" altLang="zh-CN" sz="1200" dirty="0" smtClean="0"/>
              <a:t>    In this example, there are 10 simultaneous downloads taking place, involving 10 client-server pairs. </a:t>
            </a:r>
          </a:p>
          <a:p>
            <a:r>
              <a:rPr lang="en-US" altLang="zh-CN" sz="1200" dirty="0" smtClean="0"/>
              <a:t>   Suppose that these 10 downloads are the only traffic in the network at the current time. </a:t>
            </a:r>
          </a:p>
          <a:p>
            <a:r>
              <a:rPr lang="en-US" altLang="zh-CN" sz="1200" dirty="0" smtClean="0"/>
              <a:t>   As shown in the figure, there is a link in the core </a:t>
            </a:r>
            <a:r>
              <a:rPr lang="en-US" altLang="zh-CN" sz="1200" u="none" dirty="0" smtClean="0"/>
              <a:t>that is </a:t>
            </a:r>
            <a:r>
              <a:rPr lang="en-US" altLang="zh-CN" sz="1200" b="1" u="none" dirty="0" smtClean="0"/>
              <a:t>traversed</a:t>
            </a:r>
            <a:r>
              <a:rPr lang="en-US" altLang="zh-CN" sz="1200" u="none" dirty="0" smtClean="0"/>
              <a:t> by all 10 downloads</a:t>
            </a:r>
            <a:r>
              <a:rPr lang="en-US" altLang="zh-CN" sz="1200" dirty="0" smtClean="0"/>
              <a:t>. </a:t>
            </a:r>
          </a:p>
          <a:p>
            <a:r>
              <a:rPr lang="en-US" altLang="zh-CN" sz="1200" dirty="0" smtClean="0"/>
              <a:t>   Denote R for the transmission rate of this link R. </a:t>
            </a:r>
          </a:p>
          <a:p>
            <a:r>
              <a:rPr lang="en-US" altLang="zh-CN" sz="1200" dirty="0" smtClean="0"/>
              <a:t>   Let’s suppose that all server access links have the same </a:t>
            </a:r>
            <a:r>
              <a:rPr lang="en-US" altLang="zh-CN" sz="1200" dirty="0" err="1" smtClean="0"/>
              <a:t>R</a:t>
            </a:r>
            <a:r>
              <a:rPr lang="en-US" altLang="zh-CN" sz="1200" baseline="-25000" dirty="0" err="1" smtClean="0"/>
              <a:t>s</a:t>
            </a:r>
            <a:r>
              <a:rPr lang="en-US" altLang="zh-CN" sz="1200" dirty="0" smtClean="0"/>
              <a:t>, all client access links have the same rate </a:t>
            </a:r>
            <a:r>
              <a:rPr lang="en-US" altLang="zh-CN" sz="1200" dirty="0" err="1" smtClean="0"/>
              <a:t>R</a:t>
            </a:r>
            <a:r>
              <a:rPr lang="en-US" altLang="zh-CN" sz="1200" baseline="-25000" dirty="0" err="1" smtClean="0"/>
              <a:t>c</a:t>
            </a:r>
            <a:r>
              <a:rPr lang="en-US" altLang="zh-CN" sz="1200" dirty="0" smtClean="0"/>
              <a:t>, and the transmission rates of all the links in the core — except the one common link of rate R —  are much larger than </a:t>
            </a:r>
            <a:r>
              <a:rPr lang="en-US" altLang="zh-CN" sz="1200" dirty="0" err="1" smtClean="0"/>
              <a:t>R</a:t>
            </a:r>
            <a:r>
              <a:rPr lang="en-US" altLang="zh-CN" sz="1200" baseline="-25000" dirty="0" err="1" smtClean="0"/>
              <a:t>s</a:t>
            </a:r>
            <a:r>
              <a:rPr lang="en-US" altLang="zh-CN" sz="1200" dirty="0" smtClean="0"/>
              <a:t>,  </a:t>
            </a:r>
            <a:r>
              <a:rPr lang="en-US" altLang="zh-CN" sz="1200" dirty="0" err="1" smtClean="0"/>
              <a:t>R</a:t>
            </a:r>
            <a:r>
              <a:rPr lang="en-US" altLang="zh-CN" sz="1200" baseline="-25000" dirty="0" err="1" smtClean="0"/>
              <a:t>c</a:t>
            </a:r>
            <a:r>
              <a:rPr lang="en-US" altLang="zh-CN" sz="1200" dirty="0" smtClean="0"/>
              <a:t>, and R. </a:t>
            </a:r>
          </a:p>
          <a:p>
            <a:r>
              <a:rPr lang="en-US" altLang="zh-CN" sz="1200" b="1" dirty="0" smtClean="0"/>
              <a:t>  </a:t>
            </a:r>
          </a:p>
          <a:p>
            <a:r>
              <a:rPr lang="en-US" altLang="zh-CN" sz="1200" dirty="0" smtClean="0"/>
              <a:t>   </a:t>
            </a:r>
            <a:r>
              <a:rPr lang="en-US" altLang="zh-CN" sz="1200" u="none" dirty="0" smtClean="0"/>
              <a:t>Now we ask, what are the throughputs of the downloads? </a:t>
            </a:r>
          </a:p>
          <a:p>
            <a:r>
              <a:rPr lang="en-US" altLang="zh-CN" sz="1200" dirty="0" smtClean="0"/>
              <a:t>   </a:t>
            </a:r>
            <a:r>
              <a:rPr lang="en-US" altLang="zh-CN" sz="1800" b="0" i="0" u="none" strike="noStrike" kern="1200" baseline="0" dirty="0" smtClean="0">
                <a:solidFill>
                  <a:schemeClr val="tx1"/>
                </a:solidFill>
                <a:latin typeface="Times New Roman" pitchFamily="18" charset="0"/>
                <a:ea typeface="+mn-ea"/>
                <a:cs typeface="+mn-cs"/>
              </a:rPr>
              <a:t>Clearly, if the rate of the common link, R, is large — say a hundred times larger than both </a:t>
            </a:r>
            <a:r>
              <a:rPr lang="en-US" altLang="zh-CN" sz="1800" b="0" i="0" u="none" strike="noStrike" kern="1200" baseline="0" dirty="0" err="1" smtClean="0">
                <a:solidFill>
                  <a:schemeClr val="tx1"/>
                </a:solidFill>
                <a:latin typeface="Times New Roman" pitchFamily="18" charset="0"/>
                <a:ea typeface="+mn-ea"/>
                <a:cs typeface="+mn-cs"/>
              </a:rPr>
              <a:t>Rs</a:t>
            </a:r>
            <a:r>
              <a:rPr lang="en-US" altLang="zh-CN" sz="1800" b="0" i="0" u="none" strike="noStrike" kern="1200" baseline="0" dirty="0" smtClean="0">
                <a:solidFill>
                  <a:schemeClr val="tx1"/>
                </a:solidFill>
                <a:latin typeface="Times New Roman" pitchFamily="18" charset="0"/>
                <a:ea typeface="+mn-ea"/>
                <a:cs typeface="+mn-cs"/>
              </a:rPr>
              <a:t> and </a:t>
            </a:r>
            <a:r>
              <a:rPr lang="en-US" altLang="zh-CN" sz="1800" b="0" i="0" u="none" strike="noStrike" kern="1200" baseline="0" dirty="0" err="1" smtClean="0">
                <a:solidFill>
                  <a:schemeClr val="tx1"/>
                </a:solidFill>
                <a:latin typeface="Times New Roman" pitchFamily="18" charset="0"/>
                <a:ea typeface="+mn-ea"/>
                <a:cs typeface="+mn-cs"/>
              </a:rPr>
              <a:t>Rc</a:t>
            </a:r>
            <a:r>
              <a:rPr lang="en-US" altLang="zh-CN" sz="1800" b="0" i="0" u="none" strike="noStrike" kern="1200" baseline="0" dirty="0" smtClean="0">
                <a:solidFill>
                  <a:schemeClr val="tx1"/>
                </a:solidFill>
                <a:latin typeface="Times New Roman" pitchFamily="18" charset="0"/>
                <a:ea typeface="+mn-ea"/>
                <a:cs typeface="+mn-cs"/>
              </a:rPr>
              <a:t> — </a:t>
            </a:r>
            <a:r>
              <a:rPr lang="en-US" altLang="zh-CN" sz="1800" b="1" i="0" u="none" strike="noStrike" kern="1200" baseline="0" dirty="0" smtClean="0">
                <a:solidFill>
                  <a:schemeClr val="tx1"/>
                </a:solidFill>
                <a:latin typeface="Times New Roman" pitchFamily="18" charset="0"/>
                <a:ea typeface="+mn-ea"/>
                <a:cs typeface="+mn-cs"/>
              </a:rPr>
              <a:t>then </a:t>
            </a:r>
            <a:r>
              <a:rPr lang="en-US" altLang="zh-CN" sz="1800" b="0" i="0" u="none" strike="noStrike" kern="1200" baseline="0" dirty="0" smtClean="0">
                <a:solidFill>
                  <a:schemeClr val="tx1"/>
                </a:solidFill>
                <a:latin typeface="Times New Roman" pitchFamily="18" charset="0"/>
                <a:ea typeface="+mn-ea"/>
                <a:cs typeface="+mn-cs"/>
              </a:rPr>
              <a:t>the throughput for each download will once again be min{</a:t>
            </a:r>
            <a:r>
              <a:rPr lang="en-US" altLang="zh-CN" sz="1800" b="0" i="0" u="none" strike="noStrike" kern="1200" baseline="0" dirty="0" err="1" smtClean="0">
                <a:solidFill>
                  <a:schemeClr val="tx1"/>
                </a:solidFill>
                <a:latin typeface="Times New Roman" pitchFamily="18" charset="0"/>
                <a:ea typeface="+mn-ea"/>
                <a:cs typeface="+mn-cs"/>
              </a:rPr>
              <a:t>Rs</a:t>
            </a:r>
            <a:r>
              <a:rPr lang="en-US" altLang="zh-CN" sz="1800" b="0" i="0" u="none" strike="noStrike" kern="1200" baseline="0" dirty="0" smtClean="0">
                <a:solidFill>
                  <a:schemeClr val="tx1"/>
                </a:solidFill>
                <a:latin typeface="Times New Roman" pitchFamily="18" charset="0"/>
                <a:ea typeface="+mn-ea"/>
                <a:cs typeface="+mn-cs"/>
              </a:rPr>
              <a:t>, </a:t>
            </a:r>
            <a:r>
              <a:rPr lang="en-US" altLang="zh-CN" sz="1800" b="0" i="0" u="none" strike="noStrike" kern="1200" baseline="0" dirty="0" err="1" smtClean="0">
                <a:solidFill>
                  <a:schemeClr val="tx1"/>
                </a:solidFill>
                <a:latin typeface="Times New Roman" pitchFamily="18" charset="0"/>
                <a:ea typeface="+mn-ea"/>
                <a:cs typeface="+mn-cs"/>
              </a:rPr>
              <a:t>Rc</a:t>
            </a:r>
            <a:r>
              <a:rPr lang="en-US" altLang="zh-CN" sz="1800" b="0" i="0" u="none" strike="noStrike" kern="1200" baseline="0" dirty="0" smtClean="0">
                <a:solidFill>
                  <a:schemeClr val="tx1"/>
                </a:solidFill>
                <a:latin typeface="Times New Roman" pitchFamily="18" charset="0"/>
                <a:ea typeface="+mn-ea"/>
                <a:cs typeface="+mn-cs"/>
              </a:rPr>
              <a:t>}. </a:t>
            </a:r>
          </a:p>
          <a:p>
            <a:r>
              <a:rPr lang="en-US" altLang="zh-CN" sz="1800" b="0" i="0" u="none" strike="noStrike" kern="1200" baseline="0" dirty="0" smtClean="0">
                <a:solidFill>
                  <a:schemeClr val="tx1"/>
                </a:solidFill>
                <a:latin typeface="Times New Roman" pitchFamily="18" charset="0"/>
                <a:ea typeface="+mn-ea"/>
                <a:cs typeface="+mn-cs"/>
              </a:rPr>
              <a:t>   But what if the rate of the common link is of the same order as </a:t>
            </a:r>
            <a:r>
              <a:rPr lang="en-US" altLang="zh-CN" sz="1800" b="0" i="0" u="none" strike="noStrike" kern="1200" baseline="0" dirty="0" err="1" smtClean="0">
                <a:solidFill>
                  <a:schemeClr val="tx1"/>
                </a:solidFill>
                <a:latin typeface="Times New Roman" pitchFamily="18" charset="0"/>
                <a:ea typeface="+mn-ea"/>
                <a:cs typeface="+mn-cs"/>
              </a:rPr>
              <a:t>Rs</a:t>
            </a:r>
            <a:r>
              <a:rPr lang="en-US" altLang="zh-CN" sz="1800" b="0" i="0" u="none" strike="noStrike" kern="1200" baseline="0" dirty="0" smtClean="0">
                <a:solidFill>
                  <a:schemeClr val="tx1"/>
                </a:solidFill>
                <a:latin typeface="Times New Roman" pitchFamily="18" charset="0"/>
                <a:ea typeface="+mn-ea"/>
                <a:cs typeface="+mn-cs"/>
              </a:rPr>
              <a:t> and </a:t>
            </a:r>
            <a:r>
              <a:rPr lang="en-US" altLang="zh-CN" sz="1800" b="0" i="0" u="none" strike="noStrike" kern="1200" baseline="0" dirty="0" err="1" smtClean="0">
                <a:solidFill>
                  <a:schemeClr val="tx1"/>
                </a:solidFill>
                <a:latin typeface="Times New Roman" pitchFamily="18" charset="0"/>
                <a:ea typeface="+mn-ea"/>
                <a:cs typeface="+mn-cs"/>
              </a:rPr>
              <a:t>Rc</a:t>
            </a:r>
            <a:r>
              <a:rPr lang="en-US" altLang="zh-CN" sz="1800" b="0" i="0" u="none" strike="noStrike" kern="1200" baseline="0" dirty="0" smtClean="0">
                <a:solidFill>
                  <a:schemeClr val="tx1"/>
                </a:solidFill>
                <a:latin typeface="Times New Roman" pitchFamily="18" charset="0"/>
                <a:ea typeface="+mn-ea"/>
                <a:cs typeface="+mn-cs"/>
              </a:rPr>
              <a:t>? </a:t>
            </a:r>
          </a:p>
          <a:p>
            <a:r>
              <a:rPr lang="en-US" altLang="zh-CN" sz="1800" b="0" i="0" u="none" strike="noStrike" kern="1200" baseline="0" dirty="0" smtClean="0">
                <a:solidFill>
                  <a:schemeClr val="tx1"/>
                </a:solidFill>
                <a:latin typeface="Times New Roman" pitchFamily="18" charset="0"/>
                <a:ea typeface="+mn-ea"/>
                <a:cs typeface="+mn-cs"/>
              </a:rPr>
              <a:t>   What will the throughput be in this case ?</a:t>
            </a:r>
          </a:p>
          <a:p>
            <a:r>
              <a:rPr lang="en-US" altLang="zh-CN" sz="1800" b="0" i="0" u="none" strike="noStrike" kern="1200" baseline="0" dirty="0" smtClean="0">
                <a:solidFill>
                  <a:schemeClr val="tx1"/>
                </a:solidFill>
                <a:latin typeface="Times New Roman" pitchFamily="18" charset="0"/>
                <a:ea typeface="+mn-ea"/>
                <a:cs typeface="+mn-cs"/>
              </a:rPr>
              <a:t>   Let’s take a look at a specific example. </a:t>
            </a:r>
          </a:p>
          <a:p>
            <a:r>
              <a:rPr lang="en-US" altLang="zh-CN" sz="1800" b="0" i="0" u="none" strike="noStrike" kern="1200" baseline="0" dirty="0" smtClean="0">
                <a:solidFill>
                  <a:schemeClr val="tx1"/>
                </a:solidFill>
                <a:latin typeface="Times New Roman" pitchFamily="18" charset="0"/>
                <a:ea typeface="+mn-ea"/>
                <a:cs typeface="+mn-cs"/>
              </a:rPr>
              <a:t>   Suppose </a:t>
            </a:r>
            <a:r>
              <a:rPr lang="en-US" altLang="zh-CN" sz="1800" b="0" i="0" u="none" strike="noStrike" kern="1200" baseline="0" dirty="0" err="1" smtClean="0">
                <a:solidFill>
                  <a:schemeClr val="tx1"/>
                </a:solidFill>
                <a:latin typeface="Times New Roman" pitchFamily="18" charset="0"/>
                <a:ea typeface="+mn-ea"/>
                <a:cs typeface="+mn-cs"/>
              </a:rPr>
              <a:t>Rs</a:t>
            </a:r>
            <a:r>
              <a:rPr lang="en-US" altLang="zh-CN" sz="1800" b="0" i="0" u="none" strike="noStrike" kern="1200" baseline="0" dirty="0" smtClean="0">
                <a:solidFill>
                  <a:schemeClr val="tx1"/>
                </a:solidFill>
                <a:latin typeface="Times New Roman" pitchFamily="18" charset="0"/>
                <a:ea typeface="+mn-ea"/>
                <a:cs typeface="+mn-cs"/>
              </a:rPr>
              <a:t> = 2 Mbps, </a:t>
            </a:r>
            <a:r>
              <a:rPr lang="en-US" altLang="zh-CN" sz="1800" b="0" i="0" u="none" strike="noStrike" kern="1200" baseline="0" dirty="0" err="1" smtClean="0">
                <a:solidFill>
                  <a:schemeClr val="tx1"/>
                </a:solidFill>
                <a:latin typeface="Times New Roman" pitchFamily="18" charset="0"/>
                <a:ea typeface="+mn-ea"/>
                <a:cs typeface="+mn-cs"/>
              </a:rPr>
              <a:t>Rc</a:t>
            </a:r>
            <a:r>
              <a:rPr lang="en-US" altLang="zh-CN" sz="1800" b="0" i="0" u="none" strike="noStrike" kern="1200" baseline="0" dirty="0" smtClean="0">
                <a:solidFill>
                  <a:schemeClr val="tx1"/>
                </a:solidFill>
                <a:latin typeface="Times New Roman" pitchFamily="18" charset="0"/>
                <a:ea typeface="+mn-ea"/>
                <a:cs typeface="+mn-cs"/>
              </a:rPr>
              <a:t> = 1 Mbps, R = 5 Mbps, and the common link divides its transmission rate </a:t>
            </a:r>
            <a:r>
              <a:rPr lang="en-US" altLang="zh-CN" sz="1800" b="1" i="0" u="none" strike="noStrike" kern="1200" baseline="0" dirty="0" smtClean="0">
                <a:solidFill>
                  <a:schemeClr val="tx1"/>
                </a:solidFill>
                <a:latin typeface="Times New Roman" pitchFamily="18" charset="0"/>
                <a:ea typeface="+mn-ea"/>
                <a:cs typeface="+mn-cs"/>
              </a:rPr>
              <a:t>equally</a:t>
            </a:r>
            <a:r>
              <a:rPr lang="en-US" altLang="zh-CN" sz="1800" b="0" i="0" u="none" strike="noStrike" kern="1200" baseline="0" dirty="0" smtClean="0">
                <a:solidFill>
                  <a:schemeClr val="tx1"/>
                </a:solidFill>
                <a:latin typeface="Times New Roman" pitchFamily="18" charset="0"/>
                <a:ea typeface="+mn-ea"/>
                <a:cs typeface="+mn-cs"/>
              </a:rPr>
              <a:t> among the 10 downloads. </a:t>
            </a:r>
          </a:p>
          <a:p>
            <a:r>
              <a:rPr lang="en-US" altLang="zh-CN" sz="1800" b="0" i="0" u="none" strike="noStrike" kern="1200" baseline="0" dirty="0" smtClean="0">
                <a:solidFill>
                  <a:schemeClr val="tx1"/>
                </a:solidFill>
                <a:latin typeface="Times New Roman" pitchFamily="18" charset="0"/>
                <a:ea typeface="+mn-ea"/>
                <a:cs typeface="+mn-cs"/>
              </a:rPr>
              <a:t>   Then the bottleneck for each download is no longer in the access network, but is now instead the shared link in the core, which only provides each download with 500 kbps of throughput.</a:t>
            </a:r>
          </a:p>
          <a:p>
            <a:r>
              <a:rPr lang="en-US" altLang="zh-CN" sz="1800" b="0" i="0" u="none" strike="noStrike" kern="1200" baseline="0" dirty="0" smtClean="0">
                <a:solidFill>
                  <a:schemeClr val="tx1"/>
                </a:solidFill>
                <a:latin typeface="Times New Roman" pitchFamily="18" charset="0"/>
                <a:ea typeface="+mn-ea"/>
                <a:cs typeface="+mn-cs"/>
              </a:rPr>
              <a:t>   Thus the end-to-end throughput for each download is now reduced to 500 kbps.</a:t>
            </a:r>
          </a:p>
          <a:p>
            <a:r>
              <a:rPr lang="en-US" altLang="zh-CN" sz="1200" dirty="0" smtClean="0"/>
              <a:t>  </a:t>
            </a:r>
          </a:p>
          <a:p>
            <a:r>
              <a:rPr lang="en-US" altLang="zh-CN" sz="1200" baseline="0" dirty="0" smtClean="0"/>
              <a:t>    </a:t>
            </a:r>
            <a:r>
              <a:rPr lang="en-US" altLang="zh-CN" sz="1200" dirty="0" smtClean="0"/>
              <a:t>The examples in Figure 1.19 and Figure 1.20 (a) </a:t>
            </a:r>
            <a:r>
              <a:rPr lang="en-US" altLang="zh-CN" sz="1200" b="1" dirty="0" smtClean="0"/>
              <a:t>show</a:t>
            </a:r>
            <a:r>
              <a:rPr lang="en-US" altLang="zh-CN" sz="1200" dirty="0" smtClean="0"/>
              <a:t> the throughput depends on the transmission rates of the links </a:t>
            </a:r>
            <a:r>
              <a:rPr lang="en-US" altLang="zh-CN" sz="1200" u="sng" dirty="0" smtClean="0"/>
              <a:t>over which</a:t>
            </a:r>
            <a:r>
              <a:rPr lang="en-US" altLang="zh-CN" sz="1200" u="none" dirty="0" smtClean="0"/>
              <a:t> </a:t>
            </a:r>
            <a:r>
              <a:rPr lang="en-US" altLang="zh-CN" sz="1200" dirty="0" smtClean="0"/>
              <a:t>the data flows. </a:t>
            </a:r>
          </a:p>
          <a:p>
            <a:r>
              <a:rPr lang="en-US" altLang="zh-CN" sz="1200" dirty="0" smtClean="0"/>
              <a:t>    We saw that when there is no other intervening traffic, the throughput can simply be </a:t>
            </a:r>
            <a:r>
              <a:rPr lang="en-US" altLang="zh-CN" sz="1200" b="1" dirty="0" smtClean="0"/>
              <a:t>approximated</a:t>
            </a:r>
            <a:r>
              <a:rPr lang="en-US" altLang="zh-CN" sz="1200" dirty="0" smtClean="0"/>
              <a:t> as the minimum transmission rate along the path between source and destination. </a:t>
            </a:r>
          </a:p>
          <a:p>
            <a:r>
              <a:rPr lang="en-US" altLang="zh-CN" sz="1200" dirty="0" smtClean="0"/>
              <a:t>   The example in Figure 1.20 (b) shows </a:t>
            </a:r>
            <a:r>
              <a:rPr lang="en-US" altLang="zh-CN" sz="1200" b="1" dirty="0" smtClean="0"/>
              <a:t>that</a:t>
            </a:r>
            <a:r>
              <a:rPr lang="en-US" altLang="zh-CN" sz="1200" dirty="0" smtClean="0"/>
              <a:t> more generally the throughput depends not only on the transmission rates of the links along the path, but also on the intervening traffic. </a:t>
            </a:r>
          </a:p>
          <a:p>
            <a:r>
              <a:rPr lang="en-US" altLang="zh-CN" sz="1200" dirty="0" smtClean="0"/>
              <a:t>    In particular, a link with a high transmission rate may </a:t>
            </a:r>
            <a:r>
              <a:rPr lang="en-US" altLang="zh-CN" sz="1200" b="1" u="none" dirty="0" smtClean="0"/>
              <a:t>nonetheless</a:t>
            </a:r>
            <a:r>
              <a:rPr lang="en-US" altLang="zh-CN" sz="1200" dirty="0" smtClean="0"/>
              <a:t> be the bottleneck link for a file transfer </a:t>
            </a:r>
            <a:r>
              <a:rPr lang="en-US" altLang="zh-CN" sz="1200" b="1" dirty="0" smtClean="0"/>
              <a:t>if</a:t>
            </a:r>
            <a:r>
              <a:rPr lang="en-US" altLang="zh-CN" sz="1200" dirty="0" smtClean="0"/>
              <a:t> many other data flows are also passing through that link.   </a:t>
            </a:r>
          </a:p>
          <a:p>
            <a:r>
              <a:rPr lang="en-US" altLang="zh-CN" sz="1800" b="0" i="0" u="none" strike="noStrike" kern="1200" baseline="0" dirty="0" smtClean="0">
                <a:solidFill>
                  <a:schemeClr val="tx1"/>
                </a:solidFill>
                <a:latin typeface="Times New Roman" pitchFamily="18" charset="0"/>
                <a:ea typeface="+mn-ea"/>
                <a:cs typeface="+mn-cs"/>
              </a:rPr>
              <a:t>    We will examine throughput in computer networks more closely in the homework problems and in the subsequent chapters.</a:t>
            </a:r>
            <a:endParaRPr lang="en-US" altLang="zh-CN" sz="1200"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135</a:t>
            </a:fld>
            <a:endParaRPr lang="en-US" altLang="zh-CN"/>
          </a:p>
        </p:txBody>
      </p:sp>
    </p:spTree>
    <p:extLst>
      <p:ext uri="{BB962C8B-B14F-4D97-AF65-F5344CB8AC3E}">
        <p14:creationId xmlns:p14="http://schemas.microsoft.com/office/powerpoint/2010/main" val="89833816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p:txBody>
          <a:bodyPr/>
          <a:lstStyle/>
          <a:p>
            <a:pPr>
              <a:defRPr/>
            </a:pPr>
            <a:fld id="{5F3F475C-0F35-4C52-A05E-E30CAE272154}" type="slidenum">
              <a:rPr lang="zh-CN" altLang="en-US" smtClean="0"/>
              <a:pPr>
                <a:defRPr/>
              </a:pPr>
              <a:t>136</a:t>
            </a:fld>
            <a:endParaRPr lang="en-US" altLang="zh-CN" smtClean="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381074928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7"/>
          <p:cNvSpPr>
            <a:spLocks noGrp="1" noChangeArrowheads="1"/>
          </p:cNvSpPr>
          <p:nvPr>
            <p:ph type="sldNum" sz="quarter" idx="5"/>
          </p:nvPr>
        </p:nvSpPr>
        <p:spPr/>
        <p:txBody>
          <a:bodyPr/>
          <a:lstStyle/>
          <a:p>
            <a:pPr>
              <a:defRPr/>
            </a:pPr>
            <a:fld id="{1E02E066-0976-4567-8904-F06B3444121D}" type="slidenum">
              <a:rPr lang="zh-CN" altLang="en-US" smtClean="0"/>
              <a:pPr>
                <a:defRPr/>
              </a:pPr>
              <a:t>137</a:t>
            </a:fld>
            <a:endParaRPr lang="en-US" altLang="zh-CN" smtClean="0"/>
          </a:p>
        </p:txBody>
      </p:sp>
      <p:sp>
        <p:nvSpPr>
          <p:cNvPr id="334851" name="Rectangle 2"/>
          <p:cNvSpPr>
            <a:spLocks noGrp="1" noRot="1" noChangeAspect="1" noChangeArrowheads="1" noTextEdit="1"/>
          </p:cNvSpPr>
          <p:nvPr>
            <p:ph type="sldImg"/>
          </p:nvPr>
        </p:nvSpPr>
        <p:spPr>
          <a:ln/>
        </p:spPr>
      </p:sp>
      <p:sp>
        <p:nvSpPr>
          <p:cNvPr id="334852" name="Rectangle 3"/>
          <p:cNvSpPr>
            <a:spLocks noGrp="1" noChangeArrowheads="1"/>
          </p:cNvSpPr>
          <p:nvPr>
            <p:ph type="body" idx="1"/>
          </p:nvPr>
        </p:nvSpPr>
        <p:spPr>
          <a:noFill/>
          <a:ln/>
        </p:spPr>
        <p:txBody>
          <a:bodyPr/>
          <a:lstStyle/>
          <a:p>
            <a:r>
              <a:rPr lang="en-US" altLang="zh-CN" sz="1200" b="0" i="0" u="none" strike="noStrike" kern="1200" baseline="0" dirty="0" smtClean="0">
                <a:solidFill>
                  <a:schemeClr val="tx1"/>
                </a:solidFill>
                <a:latin typeface="Times New Roman" pitchFamily="18" charset="0"/>
                <a:ea typeface="+mn-ea"/>
                <a:cs typeface="+mn-cs"/>
              </a:rPr>
              <a:t>    From our discussion thus far, it is apparent that the Internet is an extremely complicated system. </a:t>
            </a:r>
          </a:p>
          <a:p>
            <a:r>
              <a:rPr lang="en-US" altLang="zh-CN" sz="1200" b="0" i="0" u="none" strike="noStrike" kern="1200" baseline="0" dirty="0" smtClean="0">
                <a:solidFill>
                  <a:schemeClr val="tx1"/>
                </a:solidFill>
                <a:latin typeface="Times New Roman" pitchFamily="18" charset="0"/>
                <a:ea typeface="+mn-ea"/>
                <a:cs typeface="+mn-cs"/>
              </a:rPr>
              <a:t>    We have seen that there are many pieces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the Internet: numerous applications and protocols, various types of end systems, packet switches, and various types of link-level media. </a:t>
            </a:r>
          </a:p>
          <a:p>
            <a:r>
              <a:rPr lang="en-US" altLang="zh-CN" sz="1200" b="0" i="0" u="none" strike="noStrike" kern="1200" baseline="0" dirty="0" smtClean="0">
                <a:solidFill>
                  <a:schemeClr val="tx1"/>
                </a:solidFill>
                <a:latin typeface="Times New Roman" pitchFamily="18" charset="0"/>
                <a:ea typeface="+mn-ea"/>
                <a:cs typeface="+mn-cs"/>
              </a:rPr>
              <a:t>    Given this enormous complexity, is there any hope of organizing a network architecture, or at least our discussion of network architecture?</a:t>
            </a:r>
          </a:p>
          <a:p>
            <a:r>
              <a:rPr lang="en-US" altLang="zh-CN" sz="1200" b="0" i="0" u="none" strike="noStrike" kern="1200" baseline="0" dirty="0" smtClean="0">
                <a:solidFill>
                  <a:schemeClr val="tx1"/>
                </a:solidFill>
                <a:latin typeface="Times New Roman" pitchFamily="18" charset="0"/>
                <a:ea typeface="+mn-ea"/>
                <a:cs typeface="+mn-cs"/>
              </a:rPr>
              <a:t>    Fortunately, the answer to both questions is yes.</a:t>
            </a:r>
            <a:endParaRPr lang="zh-CN" altLang="en-US" i="0" dirty="0" smtClean="0"/>
          </a:p>
        </p:txBody>
      </p:sp>
    </p:spTree>
    <p:extLst>
      <p:ext uri="{BB962C8B-B14F-4D97-AF65-F5344CB8AC3E}">
        <p14:creationId xmlns:p14="http://schemas.microsoft.com/office/powerpoint/2010/main" val="307757437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a:spLocks noGrp="1" noChangeArrowheads="1"/>
          </p:cNvSpPr>
          <p:nvPr>
            <p:ph type="sldNum" sz="quarter" idx="5"/>
          </p:nvPr>
        </p:nvSpPr>
        <p:spPr/>
        <p:txBody>
          <a:bodyPr/>
          <a:lstStyle/>
          <a:p>
            <a:pPr>
              <a:defRPr/>
            </a:pPr>
            <a:fld id="{77E71FB4-FABC-4E31-9A09-875F392EA202}" type="slidenum">
              <a:rPr lang="zh-CN" altLang="en-US" smtClean="0"/>
              <a:pPr>
                <a:defRPr/>
              </a:pPr>
              <a:t>138</a:t>
            </a:fld>
            <a:endParaRPr lang="en-US" altLang="zh-CN" smtClean="0"/>
          </a:p>
        </p:txBody>
      </p:sp>
      <p:sp>
        <p:nvSpPr>
          <p:cNvPr id="336899" name="Rectangle 2"/>
          <p:cNvSpPr>
            <a:spLocks noGrp="1" noRot="1" noChangeAspect="1" noChangeArrowheads="1" noTextEdit="1"/>
          </p:cNvSpPr>
          <p:nvPr>
            <p:ph type="sldImg"/>
          </p:nvPr>
        </p:nvSpPr>
        <p:spPr>
          <a:ln/>
        </p:spPr>
      </p:sp>
      <p:sp>
        <p:nvSpPr>
          <p:cNvPr id="336900" name="Rectangle 3"/>
          <p:cNvSpPr>
            <a:spLocks noGrp="1" noChangeArrowheads="1"/>
          </p:cNvSpPr>
          <p:nvPr>
            <p:ph type="body" idx="1"/>
          </p:nvPr>
        </p:nvSpPr>
        <p:spPr>
          <a:noFill/>
          <a:ln/>
        </p:spPr>
        <p:txBody>
          <a:bodyPr/>
          <a:lstStyle/>
          <a:p>
            <a:pPr eaLnBrk="1" hangingPunct="1">
              <a:lnSpc>
                <a:spcPct val="90000"/>
              </a:lnSpc>
            </a:pPr>
            <a:r>
              <a:rPr lang="en-US" altLang="zh-CN" baseline="0" dirty="0" smtClean="0"/>
              <a:t>    </a:t>
            </a:r>
            <a:r>
              <a:rPr lang="en-US" altLang="zh-CN" dirty="0" smtClean="0"/>
              <a:t>Before attempting to organize our thoughts on Internet architecture, let</a:t>
            </a:r>
            <a:r>
              <a:rPr lang="en-US" altLang="zh-CN" dirty="0" smtClean="0">
                <a:latin typeface="Arial" charset="0"/>
              </a:rPr>
              <a:t>’</a:t>
            </a:r>
            <a:r>
              <a:rPr lang="en-US" altLang="zh-CN" dirty="0" smtClean="0"/>
              <a:t>s look for a human analogy. </a:t>
            </a:r>
          </a:p>
          <a:p>
            <a:pPr eaLnBrk="1" hangingPunct="1">
              <a:lnSpc>
                <a:spcPct val="90000"/>
              </a:lnSpc>
            </a:pPr>
            <a:r>
              <a:rPr lang="en-US" altLang="zh-CN" dirty="0" smtClean="0"/>
              <a:t>    Actually, we deal with complex system all the time in our everyday life. </a:t>
            </a:r>
          </a:p>
          <a:p>
            <a:r>
              <a:rPr lang="en-US" altLang="zh-CN" dirty="0" smtClean="0"/>
              <a:t>    </a:t>
            </a:r>
            <a:r>
              <a:rPr lang="en-US" altLang="zh-CN" sz="1200" b="0" i="0" u="none" strike="noStrike" kern="1200" baseline="0" dirty="0" smtClean="0">
                <a:solidFill>
                  <a:schemeClr val="tx1"/>
                </a:solidFill>
                <a:latin typeface="Times New Roman" pitchFamily="18" charset="0"/>
                <a:ea typeface="+mn-ea"/>
                <a:cs typeface="+mn-cs"/>
              </a:rPr>
              <a:t>Imagine if someone asked you to describe, for example, the airline system.</a:t>
            </a:r>
          </a:p>
          <a:p>
            <a:r>
              <a:rPr lang="en-US" altLang="zh-CN" sz="1200" b="0" i="0" u="none" strike="noStrike" kern="1200" baseline="0" dirty="0" smtClean="0">
                <a:solidFill>
                  <a:schemeClr val="tx1"/>
                </a:solidFill>
                <a:latin typeface="Times New Roman" pitchFamily="18" charset="0"/>
                <a:ea typeface="+mn-ea"/>
                <a:cs typeface="+mn-cs"/>
              </a:rPr>
              <a:t>    How would you find the structure </a:t>
            </a:r>
            <a:r>
              <a:rPr lang="en-US" altLang="zh-CN" sz="1200" b="1" i="0" u="none" strike="noStrike" kern="1200" baseline="0" dirty="0" smtClean="0">
                <a:solidFill>
                  <a:schemeClr val="tx1"/>
                </a:solidFill>
                <a:latin typeface="Times New Roman" pitchFamily="18" charset="0"/>
                <a:ea typeface="+mn-ea"/>
                <a:cs typeface="+mn-cs"/>
              </a:rPr>
              <a:t>to </a:t>
            </a:r>
            <a:r>
              <a:rPr lang="en-US" altLang="zh-CN" sz="1200" b="0" i="0" u="none" strike="noStrike" kern="1200" baseline="0" dirty="0" smtClean="0">
                <a:solidFill>
                  <a:schemeClr val="tx1"/>
                </a:solidFill>
                <a:latin typeface="Times New Roman" pitchFamily="18" charset="0"/>
                <a:ea typeface="+mn-ea"/>
                <a:cs typeface="+mn-cs"/>
              </a:rPr>
              <a:t>describe this complex system that has ticketing agents (</a:t>
            </a:r>
            <a:r>
              <a:rPr lang="zh-CN" altLang="en-US" sz="1200" b="0" i="0" u="none" strike="noStrike" kern="1200" baseline="0" dirty="0" smtClean="0">
                <a:solidFill>
                  <a:schemeClr val="tx1"/>
                </a:solidFill>
                <a:latin typeface="Times New Roman" pitchFamily="18" charset="0"/>
                <a:ea typeface="+mn-ea"/>
                <a:cs typeface="+mn-cs"/>
              </a:rPr>
              <a:t>票务代理</a:t>
            </a:r>
            <a:r>
              <a:rPr lang="en-US" altLang="zh-CN" sz="1200" b="0" i="0" u="none" strike="noStrike" kern="1200" baseline="0" dirty="0" smtClean="0">
                <a:solidFill>
                  <a:schemeClr val="tx1"/>
                </a:solidFill>
                <a:latin typeface="Times New Roman" pitchFamily="18" charset="0"/>
                <a:ea typeface="+mn-ea"/>
                <a:cs typeface="+mn-cs"/>
              </a:rPr>
              <a:t>), baggage checkers (</a:t>
            </a:r>
            <a:r>
              <a:rPr lang="zh-CN" altLang="en-US" sz="1200" b="0" i="0" u="none" strike="noStrike" kern="1200" baseline="0" dirty="0" smtClean="0">
                <a:solidFill>
                  <a:schemeClr val="tx1"/>
                </a:solidFill>
                <a:latin typeface="Times New Roman" pitchFamily="18" charset="0"/>
                <a:ea typeface="+mn-ea"/>
                <a:cs typeface="+mn-cs"/>
              </a:rPr>
              <a:t>行李检查</a:t>
            </a:r>
            <a:r>
              <a:rPr lang="en-US" altLang="zh-CN" sz="1200" b="0" i="0" u="none" strike="noStrike" kern="1200" baseline="0" dirty="0" smtClean="0">
                <a:solidFill>
                  <a:schemeClr val="tx1"/>
                </a:solidFill>
                <a:latin typeface="Times New Roman" pitchFamily="18" charset="0"/>
                <a:ea typeface="+mn-ea"/>
                <a:cs typeface="+mn-cs"/>
              </a:rPr>
              <a:t>), gate personnel (</a:t>
            </a:r>
            <a:r>
              <a:rPr lang="zh-CN" altLang="en-US" sz="1200" b="0" i="0" u="none" strike="noStrike" kern="1200" baseline="0" dirty="0" smtClean="0">
                <a:solidFill>
                  <a:schemeClr val="tx1"/>
                </a:solidFill>
                <a:latin typeface="Times New Roman" pitchFamily="18" charset="0"/>
                <a:ea typeface="+mn-ea"/>
                <a:cs typeface="+mn-cs"/>
              </a:rPr>
              <a:t>登记口人员</a:t>
            </a:r>
            <a:r>
              <a:rPr lang="en-US" altLang="zh-CN" sz="1200" b="0" i="0" u="none" strike="noStrike" kern="1200" baseline="0" dirty="0" smtClean="0">
                <a:solidFill>
                  <a:schemeClr val="tx1"/>
                </a:solidFill>
                <a:latin typeface="Times New Roman" pitchFamily="18" charset="0"/>
                <a:ea typeface="+mn-ea"/>
                <a:cs typeface="+mn-cs"/>
              </a:rPr>
              <a:t>), pilots (</a:t>
            </a:r>
            <a:r>
              <a:rPr lang="zh-CN" altLang="en-US" sz="1200" b="0" i="0" u="none" strike="noStrike" kern="1200" baseline="0" dirty="0" smtClean="0">
                <a:solidFill>
                  <a:schemeClr val="tx1"/>
                </a:solidFill>
                <a:latin typeface="Times New Roman" pitchFamily="18" charset="0"/>
                <a:ea typeface="+mn-ea"/>
                <a:cs typeface="+mn-cs"/>
              </a:rPr>
              <a:t>飞行员</a:t>
            </a:r>
            <a:r>
              <a:rPr lang="en-US" altLang="zh-CN" sz="1200" b="0" i="0" u="none" strike="noStrike" kern="1200" baseline="0" dirty="0" smtClean="0">
                <a:solidFill>
                  <a:schemeClr val="tx1"/>
                </a:solidFill>
                <a:latin typeface="Times New Roman" pitchFamily="18" charset="0"/>
                <a:ea typeface="+mn-ea"/>
                <a:cs typeface="+mn-cs"/>
              </a:rPr>
              <a:t>), airplanes, air traffic control (</a:t>
            </a:r>
            <a:r>
              <a:rPr lang="zh-CN" altLang="en-US" sz="1200" b="0" i="0" u="none" strike="noStrike" kern="1200" baseline="0" dirty="0" smtClean="0">
                <a:solidFill>
                  <a:schemeClr val="tx1"/>
                </a:solidFill>
                <a:latin typeface="Times New Roman" pitchFamily="18" charset="0"/>
                <a:ea typeface="+mn-ea"/>
                <a:cs typeface="+mn-cs"/>
              </a:rPr>
              <a:t>空中航行控制</a:t>
            </a:r>
            <a:r>
              <a:rPr lang="en-US" altLang="zh-CN" sz="1200" b="0" i="0" u="none" strike="noStrike" kern="1200" baseline="0" dirty="0" smtClean="0">
                <a:solidFill>
                  <a:schemeClr val="tx1"/>
                </a:solidFill>
                <a:latin typeface="Times New Roman" pitchFamily="18" charset="0"/>
                <a:ea typeface="+mn-ea"/>
                <a:cs typeface="+mn-cs"/>
              </a:rPr>
              <a:t>), and a worldwide system for routing airplanes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dirty="0" smtClean="0"/>
              <a:t>   One way to describe this system might be to describe </a:t>
            </a:r>
            <a:r>
              <a:rPr lang="en-US" altLang="zh-CN" u="sng" dirty="0" smtClean="0"/>
              <a:t>the series of actions</a:t>
            </a:r>
            <a:r>
              <a:rPr lang="en-US" altLang="zh-CN" u="none" dirty="0" smtClean="0"/>
              <a:t> </a:t>
            </a:r>
            <a:r>
              <a:rPr lang="en-US" altLang="zh-CN" dirty="0" smtClean="0">
                <a:solidFill>
                  <a:srgbClr val="FF0000"/>
                </a:solidFill>
              </a:rPr>
              <a:t>you take</a:t>
            </a:r>
            <a:r>
              <a:rPr lang="en-US" altLang="zh-CN" dirty="0" smtClean="0"/>
              <a:t> (</a:t>
            </a:r>
            <a:r>
              <a:rPr lang="en-US" altLang="zh-CN" dirty="0" smtClean="0">
                <a:solidFill>
                  <a:srgbClr val="FF0000"/>
                </a:solidFill>
              </a:rPr>
              <a:t>or others take for you</a:t>
            </a:r>
            <a:r>
              <a:rPr lang="en-US" altLang="zh-CN" dirty="0" smtClean="0"/>
              <a:t>) when you fly on an airline.  </a:t>
            </a:r>
          </a:p>
          <a:p>
            <a:r>
              <a:rPr lang="en-US" altLang="zh-CN" dirty="0" smtClean="0"/>
              <a:t>   You purchase your ticket, check your bags, go to the gate, and </a:t>
            </a:r>
            <a:r>
              <a:rPr lang="en-US" altLang="zh-CN" u="none" dirty="0" smtClean="0"/>
              <a:t>eventually</a:t>
            </a:r>
            <a:r>
              <a:rPr lang="en-US" altLang="zh-CN" dirty="0" smtClean="0"/>
              <a:t> get loaded onto the plane.  </a:t>
            </a:r>
          </a:p>
          <a:p>
            <a:r>
              <a:rPr lang="en-US" altLang="zh-CN" dirty="0" smtClean="0"/>
              <a:t>   The plane takes off and is routed to its destination. </a:t>
            </a:r>
          </a:p>
          <a:p>
            <a:r>
              <a:rPr lang="en-US" altLang="zh-CN" dirty="0" smtClean="0"/>
              <a:t>   After yours plane lands, you deplane at the gate and claim your bags.  </a:t>
            </a:r>
          </a:p>
          <a:p>
            <a:r>
              <a:rPr lang="en-US" altLang="zh-CN" dirty="0" smtClean="0"/>
              <a:t>   If the trip was bad, you complain about the flight </a:t>
            </a:r>
            <a:r>
              <a:rPr lang="en-US" altLang="zh-CN" b="1" dirty="0" smtClean="0"/>
              <a:t>to </a:t>
            </a:r>
            <a:r>
              <a:rPr lang="en-US" altLang="zh-CN" dirty="0" smtClean="0"/>
              <a:t>the ticket agent (get nothing for your effort). </a:t>
            </a:r>
          </a:p>
          <a:p>
            <a:r>
              <a:rPr lang="en-US" altLang="zh-CN" dirty="0" smtClean="0"/>
              <a:t>   This scenario is shown in Figure 1.21. </a:t>
            </a:r>
          </a:p>
          <a:p>
            <a:endParaRPr lang="en-US" altLang="zh-CN" dirty="0" smtClean="0"/>
          </a:p>
          <a:p>
            <a:r>
              <a:rPr lang="en-US" altLang="zh-CN" dirty="0" smtClean="0"/>
              <a:t>    Already, we can see some analogies here with computer networking: you are being shipped from source to destination by airline; a packet is shipped from source host to destination host in the Internet. </a:t>
            </a:r>
          </a:p>
          <a:p>
            <a:r>
              <a:rPr lang="en-US" altLang="zh-CN" dirty="0" smtClean="0"/>
              <a:t>    But this is not quite the analogy </a:t>
            </a:r>
            <a:r>
              <a:rPr lang="en-US" altLang="zh-CN" u="sng" dirty="0" smtClean="0"/>
              <a:t>we are after</a:t>
            </a:r>
            <a:r>
              <a:rPr lang="en-US" altLang="zh-CN" dirty="0" smtClean="0"/>
              <a:t>.</a:t>
            </a:r>
          </a:p>
          <a:p>
            <a:r>
              <a:rPr lang="en-US" altLang="zh-CN" dirty="0" smtClean="0"/>
              <a:t>    We are looking for some structure in Figure 1.21. </a:t>
            </a:r>
          </a:p>
          <a:p>
            <a:r>
              <a:rPr lang="en-US" altLang="zh-CN" dirty="0" smtClean="0"/>
              <a:t>    Looking at Figure 1.21, we note that there is a ticketing function at each end; there is also a baggage function for </a:t>
            </a:r>
            <a:r>
              <a:rPr lang="en-US" altLang="zh-CN" u="none" dirty="0" smtClean="0"/>
              <a:t>already-ticketed</a:t>
            </a:r>
            <a:r>
              <a:rPr lang="en-US" altLang="zh-CN" dirty="0" smtClean="0"/>
              <a:t> passengers, and a gate function for </a:t>
            </a:r>
            <a:r>
              <a:rPr lang="en-US" altLang="zh-CN" u="sng" dirty="0" smtClean="0"/>
              <a:t>already-ticketed</a:t>
            </a:r>
            <a:r>
              <a:rPr lang="en-US" altLang="zh-CN" dirty="0" smtClean="0"/>
              <a:t> and </a:t>
            </a:r>
            <a:r>
              <a:rPr lang="en-US" altLang="zh-CN" u="sng" dirty="0" smtClean="0"/>
              <a:t>already-baggage-checked</a:t>
            </a:r>
            <a:r>
              <a:rPr lang="en-US" altLang="zh-CN" u="none" dirty="0" smtClean="0"/>
              <a:t> </a:t>
            </a:r>
            <a:r>
              <a:rPr lang="en-US" altLang="zh-CN" dirty="0" smtClean="0"/>
              <a:t>passengers. </a:t>
            </a:r>
          </a:p>
          <a:p>
            <a:r>
              <a:rPr lang="en-US" altLang="zh-CN" dirty="0" smtClean="0"/>
              <a:t>    For passengers </a:t>
            </a:r>
            <a:r>
              <a:rPr lang="en-US" altLang="zh-CN" b="1" dirty="0" smtClean="0"/>
              <a:t>who have made it through gate </a:t>
            </a:r>
            <a:r>
              <a:rPr lang="en-US" altLang="zh-CN" dirty="0" smtClean="0"/>
              <a:t>(</a:t>
            </a:r>
            <a:r>
              <a:rPr lang="en-US" altLang="zh-CN" sz="1200" b="0" i="0" u="none" strike="noStrike" kern="1200" baseline="0" dirty="0" smtClean="0">
                <a:solidFill>
                  <a:schemeClr val="tx1"/>
                </a:solidFill>
                <a:latin typeface="Times New Roman" pitchFamily="18" charset="0"/>
                <a:ea typeface="+mn-ea"/>
                <a:cs typeface="+mn-cs"/>
              </a:rPr>
              <a:t>that is, passengers who are already ticketed, baggage-checked, and through the gate</a:t>
            </a:r>
            <a:r>
              <a:rPr lang="en-US" altLang="zh-CN" dirty="0" smtClean="0"/>
              <a:t>), there is a takeoff and landing function, and while in flight, there is an airplane routing function. </a:t>
            </a:r>
          </a:p>
          <a:p>
            <a:r>
              <a:rPr lang="en-US" altLang="zh-CN" dirty="0" smtClean="0"/>
              <a:t>    This suggests that we can look at the </a:t>
            </a:r>
            <a:r>
              <a:rPr lang="en-US" altLang="zh-CN" dirty="0" smtClean="0">
                <a:solidFill>
                  <a:srgbClr val="FF0000"/>
                </a:solidFill>
              </a:rPr>
              <a:t>functionality</a:t>
            </a:r>
            <a:r>
              <a:rPr lang="en-US" altLang="zh-CN" dirty="0" smtClean="0"/>
              <a:t> in Figure 1.21 in a horizontal manner, as shown in Figure 1.22. </a:t>
            </a:r>
          </a:p>
        </p:txBody>
      </p:sp>
    </p:spTree>
    <p:extLst>
      <p:ext uri="{BB962C8B-B14F-4D97-AF65-F5344CB8AC3E}">
        <p14:creationId xmlns:p14="http://schemas.microsoft.com/office/powerpoint/2010/main" val="4179702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p:txBody>
          <a:bodyPr/>
          <a:lstStyle/>
          <a:p>
            <a:pPr>
              <a:defRPr/>
            </a:pPr>
            <a:fld id="{22E99E60-BDC7-4018-99EA-12BD7D0089CC}" type="slidenum">
              <a:rPr lang="zh-CN" altLang="en-US" smtClean="0"/>
              <a:pPr>
                <a:defRPr/>
              </a:pPr>
              <a:t>14</a:t>
            </a:fld>
            <a:endParaRPr lang="en-US" altLang="zh-CN" smtClean="0"/>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ln/>
        </p:spPr>
        <p:txBody>
          <a:bodyPr/>
          <a:lstStyle/>
          <a:p>
            <a:r>
              <a:rPr lang="en-US" altLang="zh-CN" sz="1200" dirty="0" smtClean="0"/>
              <a:t>Web-enabled toaster +</a:t>
            </a:r>
            <a:r>
              <a:rPr lang="en-US" altLang="zh-CN" sz="1200" baseline="0" dirty="0" smtClean="0"/>
              <a:t> </a:t>
            </a:r>
            <a:r>
              <a:rPr lang="en-US" altLang="zh-CN" sz="1200" dirty="0" smtClean="0"/>
              <a:t>weather forecaster</a:t>
            </a:r>
            <a:r>
              <a:rPr lang="zh-CN" altLang="en-US" sz="1200" dirty="0" smtClean="0"/>
              <a:t>：</a:t>
            </a:r>
            <a:r>
              <a:rPr lang="zh-CN" altLang="en-US" sz="1200" baseline="0" dirty="0" smtClean="0"/>
              <a:t> </a:t>
            </a:r>
            <a:r>
              <a:rPr lang="zh-CN" altLang="en-US" sz="1200" dirty="0" smtClean="0">
                <a:latin typeface="+mn-ea"/>
                <a:ea typeface="+mn-ea"/>
              </a:rPr>
              <a:t>基于</a:t>
            </a:r>
            <a:r>
              <a:rPr lang="en-US" altLang="zh-CN" sz="1200" dirty="0" smtClean="0">
                <a:latin typeface="+mn-ea"/>
                <a:ea typeface="+mn-ea"/>
              </a:rPr>
              <a:t>Web</a:t>
            </a:r>
            <a:r>
              <a:rPr lang="zh-CN" altLang="en-US" sz="1200" dirty="0" smtClean="0">
                <a:latin typeface="+mn-ea"/>
                <a:ea typeface="+mn-ea"/>
              </a:rPr>
              <a:t>的可进行天气预报的烤面包机</a:t>
            </a:r>
            <a:endParaRPr lang="en-US" altLang="zh-CN" sz="1200" dirty="0" smtClean="0">
              <a:latin typeface="+mn-ea"/>
              <a:ea typeface="+mn-ea"/>
            </a:endParaRPr>
          </a:p>
          <a:p>
            <a:endParaRPr lang="zh-CN" altLang="en-US" dirty="0" smtClean="0"/>
          </a:p>
        </p:txBody>
      </p:sp>
    </p:spTree>
    <p:extLst>
      <p:ext uri="{BB962C8B-B14F-4D97-AF65-F5344CB8AC3E}">
        <p14:creationId xmlns:p14="http://schemas.microsoft.com/office/powerpoint/2010/main" val="105171701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p:txBody>
          <a:bodyPr/>
          <a:lstStyle/>
          <a:p>
            <a:pPr>
              <a:defRPr/>
            </a:pPr>
            <a:fld id="{ABCCCFE8-3415-44F3-8C36-26A3DAC76AEE}" type="slidenum">
              <a:rPr lang="zh-CN" altLang="en-US" smtClean="0"/>
              <a:pPr>
                <a:defRPr/>
              </a:pPr>
              <a:t>139</a:t>
            </a:fld>
            <a:endParaRPr lang="en-US" altLang="zh-CN" smtClean="0"/>
          </a:p>
        </p:txBody>
      </p:sp>
      <p:sp>
        <p:nvSpPr>
          <p:cNvPr id="337923" name="Rectangle 2"/>
          <p:cNvSpPr>
            <a:spLocks noGrp="1" noRot="1" noChangeAspect="1" noChangeArrowheads="1" noTextEdit="1"/>
          </p:cNvSpPr>
          <p:nvPr>
            <p:ph type="sldImg"/>
          </p:nvPr>
        </p:nvSpPr>
        <p:spPr>
          <a:ln/>
        </p:spPr>
      </p:sp>
      <p:sp>
        <p:nvSpPr>
          <p:cNvPr id="337924" name="Rectangle 3"/>
          <p:cNvSpPr>
            <a:spLocks noGrp="1" noChangeArrowheads="1"/>
          </p:cNvSpPr>
          <p:nvPr>
            <p:ph type="body" idx="1"/>
          </p:nvPr>
        </p:nvSpPr>
        <p:spPr>
          <a:noFill/>
          <a:ln/>
        </p:spPr>
        <p:txBody>
          <a:bodyPr/>
          <a:lstStyle/>
          <a:p>
            <a:r>
              <a:rPr lang="en-US" altLang="zh-CN" dirty="0" smtClean="0"/>
              <a:t>    Figure 1.22 has </a:t>
            </a:r>
            <a:r>
              <a:rPr lang="en-US" altLang="zh-CN" u="none" dirty="0" smtClean="0"/>
              <a:t>divided the airline functionality into layers, </a:t>
            </a:r>
            <a:r>
              <a:rPr lang="en-US" altLang="zh-CN" dirty="0" smtClean="0"/>
              <a:t>providing a framework </a:t>
            </a:r>
            <a:r>
              <a:rPr lang="en-US" altLang="zh-CN" dirty="0" smtClean="0">
                <a:solidFill>
                  <a:srgbClr val="FF0000"/>
                </a:solidFill>
              </a:rPr>
              <a:t>in which</a:t>
            </a:r>
            <a:r>
              <a:rPr lang="en-US" altLang="zh-CN" dirty="0" smtClean="0"/>
              <a:t> we can discuss airline travel.</a:t>
            </a:r>
            <a:r>
              <a:rPr lang="en-US" altLang="zh-CN" sz="1000" dirty="0" smtClean="0"/>
              <a:t> </a:t>
            </a:r>
          </a:p>
          <a:p>
            <a:r>
              <a:rPr lang="en-US" altLang="zh-CN" sz="1000" dirty="0" smtClean="0"/>
              <a:t>    </a:t>
            </a:r>
            <a:r>
              <a:rPr lang="en-US" altLang="zh-CN" dirty="0" smtClean="0"/>
              <a:t>Note that each layer, </a:t>
            </a:r>
            <a:r>
              <a:rPr lang="en-US" altLang="zh-CN" u="sng" dirty="0" smtClean="0"/>
              <a:t>combined with the layers below it</a:t>
            </a:r>
            <a:r>
              <a:rPr lang="en-US" altLang="zh-CN" dirty="0" smtClean="0"/>
              <a:t>, implements some functionality, some service. </a:t>
            </a:r>
          </a:p>
          <a:p>
            <a:r>
              <a:rPr lang="en-US" altLang="zh-CN" dirty="0" smtClean="0">
                <a:solidFill>
                  <a:srgbClr val="FF0000"/>
                </a:solidFill>
              </a:rPr>
              <a:t>    At the ticketing layer and below</a:t>
            </a:r>
            <a:r>
              <a:rPr lang="en-US" altLang="zh-CN" dirty="0" smtClean="0"/>
              <a:t>, airline-counter-to-airline-counter transfer of a person is accomplished.  (</a:t>
            </a:r>
            <a:r>
              <a:rPr lang="zh-CN" altLang="en-US" dirty="0" smtClean="0"/>
              <a:t>航线柜枱</a:t>
            </a:r>
            <a:r>
              <a:rPr lang="en-US" altLang="zh-CN" dirty="0" smtClean="0"/>
              <a:t>)</a:t>
            </a:r>
          </a:p>
          <a:p>
            <a:r>
              <a:rPr lang="en-US" altLang="zh-CN" dirty="0" smtClean="0">
                <a:solidFill>
                  <a:srgbClr val="FF0000"/>
                </a:solidFill>
              </a:rPr>
              <a:t>    At the baggage layer and below</a:t>
            </a:r>
            <a:r>
              <a:rPr lang="en-US" altLang="zh-CN" dirty="0" smtClean="0"/>
              <a:t>, baggage-check-to-baggage-claim transfer of </a:t>
            </a:r>
            <a:r>
              <a:rPr lang="en-US" altLang="zh-CN" dirty="0" smtClean="0">
                <a:solidFill>
                  <a:srgbClr val="FF0000"/>
                </a:solidFill>
              </a:rPr>
              <a:t>a person and bags</a:t>
            </a:r>
            <a:r>
              <a:rPr lang="en-US" altLang="zh-CN" dirty="0" smtClean="0"/>
              <a:t> is accomplished.  </a:t>
            </a:r>
          </a:p>
          <a:p>
            <a:r>
              <a:rPr lang="en-US" altLang="zh-CN" dirty="0" smtClean="0"/>
              <a:t>    Note that the baggage layer provides this service </a:t>
            </a:r>
            <a:r>
              <a:rPr lang="en-US" altLang="zh-CN" b="1" dirty="0" smtClean="0"/>
              <a:t>only to </a:t>
            </a:r>
            <a:r>
              <a:rPr lang="en-US" altLang="zh-CN" dirty="0" smtClean="0"/>
              <a:t>an already-ticketed person. </a:t>
            </a:r>
          </a:p>
          <a:p>
            <a:r>
              <a:rPr lang="en-US" altLang="zh-CN" dirty="0" smtClean="0">
                <a:solidFill>
                  <a:srgbClr val="FF0000"/>
                </a:solidFill>
              </a:rPr>
              <a:t>    At the gate layer</a:t>
            </a:r>
            <a:r>
              <a:rPr lang="en-US" altLang="zh-CN" dirty="0" smtClean="0"/>
              <a:t>, departure-gate-to-arrival-gate transfer of </a:t>
            </a:r>
            <a:r>
              <a:rPr lang="en-US" altLang="zh-CN" dirty="0" smtClean="0">
                <a:solidFill>
                  <a:srgbClr val="FF0000"/>
                </a:solidFill>
              </a:rPr>
              <a:t>a person and bags</a:t>
            </a:r>
            <a:r>
              <a:rPr lang="en-US" altLang="zh-CN" dirty="0" smtClean="0"/>
              <a:t> is accomplished.</a:t>
            </a:r>
          </a:p>
          <a:p>
            <a:r>
              <a:rPr lang="en-US" altLang="zh-CN" dirty="0" smtClean="0">
                <a:solidFill>
                  <a:srgbClr val="FF0000"/>
                </a:solidFill>
              </a:rPr>
              <a:t>    At the takeoff / landing layer</a:t>
            </a:r>
            <a:r>
              <a:rPr lang="en-US" altLang="zh-CN" dirty="0" smtClean="0"/>
              <a:t>, runway-to-runway transfer of people and bags is accomplished.</a:t>
            </a:r>
          </a:p>
          <a:p>
            <a:r>
              <a:rPr lang="en-US" altLang="zh-CN" dirty="0" smtClean="0"/>
              <a:t>    Each provides its services by </a:t>
            </a:r>
            <a:r>
              <a:rPr lang="en-US" altLang="zh-CN" b="1" dirty="0" smtClean="0"/>
              <a:t>(1)</a:t>
            </a:r>
            <a:r>
              <a:rPr lang="en-US" altLang="zh-CN" dirty="0" smtClean="0"/>
              <a:t> performing certain actions within that layer (for example, at the gate layer, loading and unloading people from an airplane) </a:t>
            </a:r>
            <a:r>
              <a:rPr lang="en-US" altLang="zh-CN" b="1" dirty="0" smtClean="0"/>
              <a:t>and by (2) </a:t>
            </a:r>
            <a:r>
              <a:rPr lang="en-US" altLang="zh-CN" dirty="0" smtClean="0"/>
              <a:t>using the services of the layer directly below it (for example, in the gate layer, using the runway-to-runway passenger transfer service of the takeoff/landing layer). </a:t>
            </a:r>
          </a:p>
          <a:p>
            <a:endParaRPr lang="en-US" altLang="zh-CN" dirty="0" smtClean="0"/>
          </a:p>
          <a:p>
            <a:r>
              <a:rPr lang="en-US" altLang="zh-CN" dirty="0" smtClean="0"/>
              <a:t>   A layered architecture allows us to discuss a </a:t>
            </a:r>
            <a:r>
              <a:rPr lang="en-US" altLang="zh-CN" u="sng" dirty="0" smtClean="0"/>
              <a:t>well-defined</a:t>
            </a:r>
            <a:r>
              <a:rPr lang="en-US" altLang="zh-CN" dirty="0" smtClean="0"/>
              <a:t>, </a:t>
            </a:r>
            <a:r>
              <a:rPr lang="en-US" altLang="zh-CN" u="sng" dirty="0" smtClean="0"/>
              <a:t>specific part </a:t>
            </a:r>
            <a:r>
              <a:rPr lang="en-US" altLang="zh-CN" dirty="0" smtClean="0"/>
              <a:t>of a large and complex system. </a:t>
            </a:r>
          </a:p>
          <a:p>
            <a:r>
              <a:rPr lang="en-US" altLang="zh-CN" dirty="0" smtClean="0"/>
              <a:t>   This simplification itself is </a:t>
            </a:r>
            <a:r>
              <a:rPr lang="en-US" altLang="zh-CN" u="none" dirty="0" smtClean="0"/>
              <a:t>of considerable value </a:t>
            </a:r>
            <a:r>
              <a:rPr lang="en-US" altLang="zh-CN" dirty="0" smtClean="0"/>
              <a:t>by providing modularity, making it much easier to change the implementation of the service provided by the layer. </a:t>
            </a:r>
          </a:p>
          <a:p>
            <a:r>
              <a:rPr lang="en-US" altLang="zh-CN" dirty="0" smtClean="0"/>
              <a:t>   As long as the layer provides the same service to the layer above it, and uses the same services from the layer below it, the remainder of the system remains unchanged </a:t>
            </a:r>
            <a:r>
              <a:rPr lang="en-US" altLang="zh-CN" b="1" u="sng" dirty="0" smtClean="0"/>
              <a:t>when</a:t>
            </a:r>
            <a:r>
              <a:rPr lang="en-US" altLang="zh-CN" u="sng" dirty="0" smtClean="0"/>
              <a:t> a layer's implementation is changed</a:t>
            </a:r>
            <a:r>
              <a:rPr lang="en-US" altLang="zh-CN" dirty="0" smtClean="0"/>
              <a:t>. </a:t>
            </a:r>
          </a:p>
          <a:p>
            <a:r>
              <a:rPr lang="en-US" altLang="zh-CN" dirty="0" smtClean="0"/>
              <a:t>   (Note that changing the implementation of a service is very different from changing the service itself!) </a:t>
            </a:r>
          </a:p>
          <a:p>
            <a:r>
              <a:rPr lang="en-US" altLang="zh-CN" dirty="0" smtClean="0"/>
              <a:t>   For example, if the gate functions were changed (for instance, to have people </a:t>
            </a:r>
            <a:r>
              <a:rPr lang="en-US" altLang="zh-CN" b="1" dirty="0" smtClean="0"/>
              <a:t>board and disembark </a:t>
            </a:r>
            <a:r>
              <a:rPr lang="en-US" altLang="zh-CN" dirty="0" smtClean="0"/>
              <a:t>by height), the remainder of the airline system would remain unchanged </a:t>
            </a:r>
            <a:r>
              <a:rPr lang="en-US" altLang="zh-CN" b="1" dirty="0" smtClean="0"/>
              <a:t>since</a:t>
            </a:r>
            <a:r>
              <a:rPr lang="en-US" altLang="zh-CN" dirty="0" smtClean="0"/>
              <a:t> the gate layer still provides the same function (loading and unloading people); it simply implements that function </a:t>
            </a:r>
            <a:r>
              <a:rPr lang="en-US" altLang="zh-CN" u="sng" dirty="0" smtClean="0"/>
              <a:t>in a different manner</a:t>
            </a:r>
            <a:r>
              <a:rPr lang="en-US" altLang="zh-CN" dirty="0" smtClean="0"/>
              <a:t> after the change. </a:t>
            </a:r>
          </a:p>
          <a:p>
            <a:r>
              <a:rPr lang="en-US" altLang="zh-CN" dirty="0" smtClean="0"/>
              <a:t>   For large and complex systems that are constantly being updated, the ability </a:t>
            </a:r>
            <a:r>
              <a:rPr lang="en-US" altLang="zh-CN" u="sng" dirty="0" smtClean="0"/>
              <a:t>to change the implementation of a service without affecting other components of the system</a:t>
            </a:r>
            <a:r>
              <a:rPr lang="en-US" altLang="zh-CN" u="none" dirty="0" smtClean="0"/>
              <a:t> </a:t>
            </a:r>
            <a:r>
              <a:rPr lang="en-US" altLang="zh-CN" dirty="0" smtClean="0"/>
              <a:t>is another important advantage of layering.</a:t>
            </a:r>
            <a:endParaRPr lang="zh-CN" altLang="en-US" dirty="0" smtClean="0"/>
          </a:p>
          <a:p>
            <a:endParaRPr lang="en-US" altLang="zh-CN" dirty="0" smtClean="0"/>
          </a:p>
          <a:p>
            <a:endParaRPr lang="en-US" altLang="zh-CN" sz="1000" dirty="0" smtClean="0"/>
          </a:p>
          <a:p>
            <a:endParaRPr lang="en-US" altLang="zh-CN" dirty="0" smtClean="0"/>
          </a:p>
          <a:p>
            <a:endParaRPr lang="en-US" altLang="zh-CN" dirty="0" smtClean="0"/>
          </a:p>
          <a:p>
            <a:endParaRPr lang="zh-CN" altLang="en-US" dirty="0" smtClean="0"/>
          </a:p>
        </p:txBody>
      </p:sp>
    </p:spTree>
    <p:extLst>
      <p:ext uri="{BB962C8B-B14F-4D97-AF65-F5344CB8AC3E}">
        <p14:creationId xmlns:p14="http://schemas.microsoft.com/office/powerpoint/2010/main" val="1174865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p:txBody>
          <a:bodyPr/>
          <a:lstStyle/>
          <a:p>
            <a:pPr>
              <a:defRPr/>
            </a:pPr>
            <a:fld id="{C668AC07-E303-4A23-AC62-547F1E1EBDC8}" type="slidenum">
              <a:rPr lang="zh-CN" altLang="en-US" smtClean="0"/>
              <a:pPr>
                <a:defRPr/>
              </a:pPr>
              <a:t>140</a:t>
            </a:fld>
            <a:endParaRPr lang="en-US" altLang="zh-CN" smtClean="0"/>
          </a:p>
        </p:txBody>
      </p:sp>
      <p:sp>
        <p:nvSpPr>
          <p:cNvPr id="338947" name="Rectangle 2"/>
          <p:cNvSpPr>
            <a:spLocks noGrp="1" noRot="1" noChangeAspect="1" noChangeArrowheads="1" noTextEdit="1"/>
          </p:cNvSpPr>
          <p:nvPr>
            <p:ph type="sldImg"/>
          </p:nvPr>
        </p:nvSpPr>
        <p:spPr>
          <a:ln/>
        </p:spPr>
      </p:sp>
      <p:sp>
        <p:nvSpPr>
          <p:cNvPr id="338948" name="Rectangle 3"/>
          <p:cNvSpPr>
            <a:spLocks noGrp="1" noChangeArrowheads="1"/>
          </p:cNvSpPr>
          <p:nvPr>
            <p:ph type="body" idx="1"/>
          </p:nvPr>
        </p:nvSpPr>
        <p:spPr>
          <a:noFill/>
          <a:ln/>
        </p:spPr>
        <p:txBody>
          <a:bodyPr/>
          <a:lstStyle/>
          <a:p>
            <a:r>
              <a:rPr lang="en-US" altLang="zh-CN" dirty="0" smtClean="0"/>
              <a:t>    </a:t>
            </a:r>
            <a:r>
              <a:rPr lang="en-US" altLang="en-US" dirty="0" smtClean="0"/>
              <a:t>An analogy may help explain the idea of multilayer communication. </a:t>
            </a:r>
            <a:endParaRPr lang="en-US" altLang="zh-CN" dirty="0" smtClean="0"/>
          </a:p>
          <a:p>
            <a:r>
              <a:rPr lang="en-US" altLang="zh-CN" dirty="0" smtClean="0"/>
              <a:t>    </a:t>
            </a:r>
            <a:r>
              <a:rPr lang="en-US" altLang="en-US" dirty="0" smtClean="0"/>
              <a:t>Imagine two philosophers (peer processes in layer 3), one of whom speaks Urdu and English and one of whom speaks Chinese and French. </a:t>
            </a:r>
            <a:endParaRPr lang="en-US" altLang="zh-CN" dirty="0" smtClean="0"/>
          </a:p>
          <a:p>
            <a:r>
              <a:rPr lang="en-US" altLang="zh-CN" dirty="0" smtClean="0"/>
              <a:t>    </a:t>
            </a:r>
            <a:r>
              <a:rPr lang="en-US" altLang="en-US" dirty="0" smtClean="0"/>
              <a:t>Since they have no common language, they each engage a translator (peer processes at layer 2), each of whom in turn contacts a secretary (peer processes in layer 1). </a:t>
            </a:r>
            <a:endParaRPr lang="en-US" altLang="zh-CN" dirty="0" smtClean="0"/>
          </a:p>
          <a:p>
            <a:r>
              <a:rPr lang="en-US" altLang="zh-CN" dirty="0" smtClean="0"/>
              <a:t>    </a:t>
            </a:r>
            <a:r>
              <a:rPr lang="en-US" altLang="en-US" dirty="0" smtClean="0"/>
              <a:t>Philosopher 1 wishes to convey his affection for</a:t>
            </a:r>
            <a:r>
              <a:rPr lang="en-US" altLang="zh-CN" dirty="0" smtClean="0"/>
              <a:t> </a:t>
            </a:r>
            <a:r>
              <a:rPr lang="en-US" altLang="en-US" dirty="0" err="1" smtClean="0"/>
              <a:t>oryctolagus</a:t>
            </a:r>
            <a:r>
              <a:rPr lang="en-US" altLang="zh-CN" dirty="0" smtClean="0"/>
              <a:t> </a:t>
            </a:r>
            <a:r>
              <a:rPr lang="en-US" altLang="en-US" dirty="0" err="1" smtClean="0"/>
              <a:t>cuniculus</a:t>
            </a:r>
            <a:r>
              <a:rPr lang="en-US" altLang="zh-CN" dirty="0" smtClean="0"/>
              <a:t> (</a:t>
            </a:r>
            <a:r>
              <a:rPr lang="zh-CN" altLang="en-US" dirty="0" smtClean="0"/>
              <a:t>兔子</a:t>
            </a:r>
            <a:r>
              <a:rPr lang="en-US" altLang="zh-CN" dirty="0" smtClean="0"/>
              <a:t>)</a:t>
            </a:r>
            <a:r>
              <a:rPr lang="en-US" altLang="en-US" dirty="0" smtClean="0"/>
              <a:t> to his peer. To do so, he passes a message (in English) across the 2/3 interface to his translator, saying ''I like rabbits,'' as illustrated in </a:t>
            </a:r>
            <a:r>
              <a:rPr lang="en-US" altLang="zh-CN" dirty="0" smtClean="0"/>
              <a:t>the figure</a:t>
            </a:r>
            <a:r>
              <a:rPr lang="en-US" altLang="en-US" dirty="0" smtClean="0"/>
              <a:t>. </a:t>
            </a:r>
            <a:endParaRPr lang="zh-CN" altLang="en-US" dirty="0" smtClean="0"/>
          </a:p>
        </p:txBody>
      </p:sp>
    </p:spTree>
    <p:extLst>
      <p:ext uri="{BB962C8B-B14F-4D97-AF65-F5344CB8AC3E}">
        <p14:creationId xmlns:p14="http://schemas.microsoft.com/office/powerpoint/2010/main" val="134117902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7"/>
          <p:cNvSpPr>
            <a:spLocks noGrp="1" noChangeArrowheads="1"/>
          </p:cNvSpPr>
          <p:nvPr>
            <p:ph type="sldNum" sz="quarter" idx="5"/>
          </p:nvPr>
        </p:nvSpPr>
        <p:spPr/>
        <p:txBody>
          <a:bodyPr/>
          <a:lstStyle/>
          <a:p>
            <a:pPr>
              <a:defRPr/>
            </a:pPr>
            <a:fld id="{5E8DDF26-2315-4638-9E57-073F6A8053E8}" type="slidenum">
              <a:rPr lang="zh-CN" altLang="en-US" smtClean="0"/>
              <a:pPr>
                <a:defRPr/>
              </a:pPr>
              <a:t>141</a:t>
            </a:fld>
            <a:endParaRPr lang="en-US" altLang="zh-CN" smtClean="0"/>
          </a:p>
        </p:txBody>
      </p:sp>
      <p:sp>
        <p:nvSpPr>
          <p:cNvPr id="339971" name="Rectangle 2"/>
          <p:cNvSpPr>
            <a:spLocks noGrp="1" noRot="1" noChangeAspect="1" noChangeArrowheads="1" noTextEdit="1"/>
          </p:cNvSpPr>
          <p:nvPr>
            <p:ph type="sldImg"/>
          </p:nvPr>
        </p:nvSpPr>
        <p:spPr>
          <a:ln/>
        </p:spPr>
      </p:sp>
      <p:sp>
        <p:nvSpPr>
          <p:cNvPr id="339972" name="Rectangle 3"/>
          <p:cNvSpPr>
            <a:spLocks noGrp="1" noChangeArrowheads="1"/>
          </p:cNvSpPr>
          <p:nvPr>
            <p:ph type="body" idx="1"/>
          </p:nvPr>
        </p:nvSpPr>
        <p:spPr>
          <a:noFill/>
          <a:ln/>
        </p:spPr>
        <p:txBody>
          <a:bodyPr/>
          <a:lstStyle/>
          <a:p>
            <a:r>
              <a:rPr lang="en-US" altLang="zh-CN" dirty="0" smtClean="0"/>
              <a:t>    </a:t>
            </a:r>
            <a:r>
              <a:rPr lang="en-US" altLang="en-US" dirty="0" smtClean="0"/>
              <a:t>The translators have agreed on a neutral language known to both of them, Dutch, so the message is converted to ''</a:t>
            </a:r>
            <a:r>
              <a:rPr lang="en-US" altLang="en-US" dirty="0" err="1" smtClean="0"/>
              <a:t>Ik</a:t>
            </a:r>
            <a:r>
              <a:rPr lang="en-US" altLang="en-US" dirty="0" smtClean="0"/>
              <a:t> </a:t>
            </a:r>
            <a:r>
              <a:rPr lang="en-US" altLang="en-US" dirty="0" err="1" smtClean="0"/>
              <a:t>vind</a:t>
            </a:r>
            <a:r>
              <a:rPr lang="en-US" altLang="en-US" dirty="0" smtClean="0"/>
              <a:t> </a:t>
            </a:r>
            <a:r>
              <a:rPr lang="en-US" altLang="en-US" dirty="0" err="1" smtClean="0"/>
              <a:t>konijnen</a:t>
            </a:r>
            <a:r>
              <a:rPr lang="en-US" altLang="en-US" dirty="0" smtClean="0"/>
              <a:t> </a:t>
            </a:r>
            <a:r>
              <a:rPr lang="en-US" altLang="en-US" dirty="0" err="1" smtClean="0"/>
              <a:t>leuk</a:t>
            </a:r>
            <a:r>
              <a:rPr lang="en-US" altLang="en-US" dirty="0" smtClean="0"/>
              <a:t>.'' </a:t>
            </a:r>
            <a:endParaRPr lang="en-US" altLang="zh-CN" dirty="0" smtClean="0"/>
          </a:p>
          <a:p>
            <a:r>
              <a:rPr lang="en-US" altLang="zh-CN" dirty="0" smtClean="0"/>
              <a:t>    </a:t>
            </a:r>
            <a:r>
              <a:rPr lang="en-US" altLang="en-US" dirty="0" smtClean="0"/>
              <a:t>The choice of language is the layer 2 protocol and is up to the layer 2 peer processes.</a:t>
            </a:r>
            <a:endParaRPr lang="zh-CN" altLang="en-US" dirty="0" smtClean="0"/>
          </a:p>
          <a:p>
            <a:r>
              <a:rPr lang="en-US" altLang="zh-CN" dirty="0" smtClean="0"/>
              <a:t>    </a:t>
            </a:r>
            <a:endParaRPr lang="zh-CN" altLang="en-US" dirty="0" smtClean="0"/>
          </a:p>
        </p:txBody>
      </p:sp>
    </p:spTree>
    <p:extLst>
      <p:ext uri="{BB962C8B-B14F-4D97-AF65-F5344CB8AC3E}">
        <p14:creationId xmlns:p14="http://schemas.microsoft.com/office/powerpoint/2010/main" val="253278437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7"/>
          <p:cNvSpPr>
            <a:spLocks noGrp="1" noChangeArrowheads="1"/>
          </p:cNvSpPr>
          <p:nvPr>
            <p:ph type="sldNum" sz="quarter" idx="5"/>
          </p:nvPr>
        </p:nvSpPr>
        <p:spPr/>
        <p:txBody>
          <a:bodyPr/>
          <a:lstStyle/>
          <a:p>
            <a:pPr>
              <a:defRPr/>
            </a:pPr>
            <a:fld id="{36984C04-7E7F-49B7-86F7-09D2816B86B1}" type="slidenum">
              <a:rPr lang="zh-CN" altLang="en-US" smtClean="0"/>
              <a:pPr>
                <a:defRPr/>
              </a:pPr>
              <a:t>142</a:t>
            </a:fld>
            <a:endParaRPr lang="en-US" altLang="zh-CN" smtClean="0"/>
          </a:p>
        </p:txBody>
      </p:sp>
      <p:sp>
        <p:nvSpPr>
          <p:cNvPr id="340995" name="Rectangle 2"/>
          <p:cNvSpPr>
            <a:spLocks noGrp="1" noRot="1" noChangeAspect="1" noChangeArrowheads="1" noTextEdit="1"/>
          </p:cNvSpPr>
          <p:nvPr>
            <p:ph type="sldImg"/>
          </p:nvPr>
        </p:nvSpPr>
        <p:spPr>
          <a:ln/>
        </p:spPr>
      </p:sp>
      <p:sp>
        <p:nvSpPr>
          <p:cNvPr id="340996" name="Rectangle 3"/>
          <p:cNvSpPr>
            <a:spLocks noGrp="1" noChangeArrowheads="1"/>
          </p:cNvSpPr>
          <p:nvPr>
            <p:ph type="body" idx="1"/>
          </p:nvPr>
        </p:nvSpPr>
        <p:spPr>
          <a:noFill/>
          <a:ln/>
        </p:spPr>
        <p:txBody>
          <a:bodyPr/>
          <a:lstStyle/>
          <a:p>
            <a:r>
              <a:rPr lang="en-US" altLang="zh-CN" dirty="0" smtClean="0"/>
              <a:t>    The translator then gives the message to a secretary for transmission, by, for example, fax (the layer 1 protocol). </a:t>
            </a:r>
          </a:p>
          <a:p>
            <a:r>
              <a:rPr lang="en-US" altLang="zh-CN" dirty="0" smtClean="0"/>
              <a:t>    When the message arrives, it is translated into French and passed across the 2/3 interface to philosopher 2. </a:t>
            </a:r>
          </a:p>
          <a:p>
            <a:r>
              <a:rPr lang="en-US" altLang="zh-CN" dirty="0" smtClean="0"/>
              <a:t>    </a:t>
            </a:r>
            <a:endParaRPr lang="zh-CN" altLang="en-US" dirty="0" smtClean="0"/>
          </a:p>
        </p:txBody>
      </p:sp>
    </p:spTree>
    <p:extLst>
      <p:ext uri="{BB962C8B-B14F-4D97-AF65-F5344CB8AC3E}">
        <p14:creationId xmlns:p14="http://schemas.microsoft.com/office/powerpoint/2010/main" val="279210067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p:txBody>
          <a:bodyPr/>
          <a:lstStyle/>
          <a:p>
            <a:pPr>
              <a:defRPr/>
            </a:pPr>
            <a:fld id="{731D128D-8882-4A6C-889B-D776C7921EDE}" type="slidenum">
              <a:rPr lang="zh-CN" altLang="en-US" smtClean="0"/>
              <a:pPr>
                <a:defRPr/>
              </a:pPr>
              <a:t>143</a:t>
            </a:fld>
            <a:endParaRPr lang="en-US" altLang="zh-CN" smtClean="0"/>
          </a:p>
        </p:txBody>
      </p:sp>
      <p:sp>
        <p:nvSpPr>
          <p:cNvPr id="342019" name="Rectangle 2"/>
          <p:cNvSpPr>
            <a:spLocks noGrp="1" noRot="1" noChangeAspect="1" noChangeArrowheads="1" noTextEdit="1"/>
          </p:cNvSpPr>
          <p:nvPr>
            <p:ph type="sldImg"/>
          </p:nvPr>
        </p:nvSpPr>
        <p:spPr>
          <a:ln/>
        </p:spPr>
      </p:sp>
      <p:sp>
        <p:nvSpPr>
          <p:cNvPr id="342020" name="Rectangle 3"/>
          <p:cNvSpPr>
            <a:spLocks noGrp="1" noChangeArrowheads="1"/>
          </p:cNvSpPr>
          <p:nvPr>
            <p:ph type="body" idx="1"/>
          </p:nvPr>
        </p:nvSpPr>
        <p:spPr>
          <a:noFill/>
          <a:ln/>
        </p:spPr>
        <p:txBody>
          <a:bodyPr/>
          <a:lstStyle/>
          <a:p>
            <a:r>
              <a:rPr lang="en-US" altLang="zh-CN" dirty="0" smtClean="0"/>
              <a:t>    Note that each protocol is completely independent of the other ones as long as the interfaces are not changed. </a:t>
            </a:r>
          </a:p>
          <a:p>
            <a:r>
              <a:rPr lang="en-US" altLang="zh-CN" dirty="0" smtClean="0"/>
              <a:t>    The translators can switch from </a:t>
            </a:r>
            <a:r>
              <a:rPr lang="en-US" altLang="zh-CN" b="1" dirty="0" smtClean="0"/>
              <a:t>Dutch</a:t>
            </a:r>
            <a:r>
              <a:rPr lang="en-US" altLang="zh-CN" dirty="0" smtClean="0"/>
              <a:t> (</a:t>
            </a:r>
            <a:r>
              <a:rPr lang="zh-CN" altLang="en-US" dirty="0" smtClean="0"/>
              <a:t>荷兰语</a:t>
            </a:r>
            <a:r>
              <a:rPr lang="en-US" altLang="zh-CN" dirty="0" smtClean="0"/>
              <a:t>)</a:t>
            </a:r>
            <a:r>
              <a:rPr lang="zh-CN" altLang="en-US" dirty="0" smtClean="0"/>
              <a:t> </a:t>
            </a:r>
            <a:r>
              <a:rPr lang="en-US" altLang="zh-CN" dirty="0" smtClean="0"/>
              <a:t>to say, </a:t>
            </a:r>
            <a:r>
              <a:rPr lang="en-US" altLang="zh-CN" b="1" dirty="0" smtClean="0"/>
              <a:t>Finnish</a:t>
            </a:r>
            <a:r>
              <a:rPr lang="en-US" altLang="zh-CN" dirty="0" smtClean="0"/>
              <a:t> (</a:t>
            </a:r>
            <a:r>
              <a:rPr lang="zh-CN" altLang="en-US" dirty="0" smtClean="0"/>
              <a:t>芬兰语</a:t>
            </a:r>
            <a:r>
              <a:rPr lang="en-US" altLang="zh-CN" dirty="0" smtClean="0"/>
              <a:t>), at will, </a:t>
            </a:r>
            <a:r>
              <a:rPr lang="en-US" altLang="zh-CN" b="1" dirty="0" smtClean="0"/>
              <a:t>provided that</a:t>
            </a:r>
            <a:r>
              <a:rPr lang="en-US" altLang="zh-CN" dirty="0" smtClean="0"/>
              <a:t> they both agree, and neither changes his interface with either layer 1 or layer 3. </a:t>
            </a:r>
          </a:p>
          <a:p>
            <a:r>
              <a:rPr lang="en-US" altLang="zh-CN" dirty="0" smtClean="0"/>
              <a:t>    Similarly, the secretaries can switch from fax to e-mail or telephone without disturbing (or even informing) the other layers. </a:t>
            </a:r>
          </a:p>
          <a:p>
            <a:r>
              <a:rPr lang="en-US" altLang="zh-CN" dirty="0" smtClean="0"/>
              <a:t>     Each process may add some information </a:t>
            </a:r>
            <a:r>
              <a:rPr lang="en-US" altLang="zh-CN" u="sng" dirty="0" smtClean="0"/>
              <a:t>intended only for its peer</a:t>
            </a:r>
            <a:r>
              <a:rPr lang="en-US" altLang="zh-CN" dirty="0" smtClean="0"/>
              <a:t>. This information is not passed upward to the layer above.</a:t>
            </a:r>
            <a:endParaRPr lang="zh-CN" altLang="en-US" dirty="0" smtClean="0"/>
          </a:p>
          <a:p>
            <a:endParaRPr lang="zh-CN" altLang="en-US" dirty="0" smtClean="0"/>
          </a:p>
          <a:p>
            <a:endParaRPr lang="zh-CN" altLang="en-US" dirty="0" smtClean="0"/>
          </a:p>
        </p:txBody>
      </p:sp>
    </p:spTree>
    <p:extLst>
      <p:ext uri="{BB962C8B-B14F-4D97-AF65-F5344CB8AC3E}">
        <p14:creationId xmlns:p14="http://schemas.microsoft.com/office/powerpoint/2010/main" val="171867281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p:txBody>
          <a:bodyPr/>
          <a:lstStyle/>
          <a:p>
            <a:pPr>
              <a:defRPr/>
            </a:pPr>
            <a:fld id="{1EE430E3-B7C3-4D84-90EB-2494F9A40927}" type="slidenum">
              <a:rPr lang="zh-CN" altLang="en-US" smtClean="0"/>
              <a:pPr>
                <a:defRPr/>
              </a:pPr>
              <a:t>144</a:t>
            </a:fld>
            <a:endParaRPr lang="en-US" altLang="zh-CN" smtClean="0"/>
          </a:p>
        </p:txBody>
      </p:sp>
      <p:sp>
        <p:nvSpPr>
          <p:cNvPr id="344067" name="Rectangle 2"/>
          <p:cNvSpPr>
            <a:spLocks noGrp="1" noRot="1" noChangeAspect="1" noChangeArrowheads="1" noTextEdit="1"/>
          </p:cNvSpPr>
          <p:nvPr>
            <p:ph type="sldImg"/>
          </p:nvPr>
        </p:nvSpPr>
        <p:spPr>
          <a:ln/>
        </p:spPr>
      </p:sp>
      <p:sp>
        <p:nvSpPr>
          <p:cNvPr id="344068" name="Rectangle 3"/>
          <p:cNvSpPr>
            <a:spLocks noGrp="1" noChangeArrowheads="1"/>
          </p:cNvSpPr>
          <p:nvPr>
            <p:ph type="body" idx="1"/>
          </p:nvPr>
        </p:nvSpPr>
        <p:spPr>
          <a:noFill/>
          <a:ln/>
        </p:spPr>
        <p:txBody>
          <a:bodyPr/>
          <a:lstStyle/>
          <a:p>
            <a:r>
              <a:rPr lang="en-US" altLang="zh-CN" dirty="0" smtClean="0"/>
              <a:t>   </a:t>
            </a:r>
            <a:endParaRPr lang="zh-CN" altLang="en-US" dirty="0" smtClean="0"/>
          </a:p>
        </p:txBody>
      </p:sp>
    </p:spTree>
    <p:extLst>
      <p:ext uri="{BB962C8B-B14F-4D97-AF65-F5344CB8AC3E}">
        <p14:creationId xmlns:p14="http://schemas.microsoft.com/office/powerpoint/2010/main" val="364706917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p:txBody>
          <a:bodyPr/>
          <a:lstStyle/>
          <a:p>
            <a:pPr>
              <a:defRPr/>
            </a:pPr>
            <a:fld id="{A77E92F0-CDAA-4609-B0D3-D90F5411A1B6}" type="slidenum">
              <a:rPr lang="zh-CN" altLang="en-US" smtClean="0"/>
              <a:pPr>
                <a:defRPr/>
              </a:pPr>
              <a:t>145</a:t>
            </a:fld>
            <a:endParaRPr lang="en-US" altLang="zh-CN" smtClean="0"/>
          </a:p>
        </p:txBody>
      </p:sp>
      <p:sp>
        <p:nvSpPr>
          <p:cNvPr id="345091" name="Rectangle 2"/>
          <p:cNvSpPr>
            <a:spLocks noGrp="1" noRot="1" noChangeAspect="1" noChangeArrowheads="1" noTextEdit="1"/>
          </p:cNvSpPr>
          <p:nvPr>
            <p:ph type="sldImg"/>
          </p:nvPr>
        </p:nvSpPr>
        <p:spPr>
          <a:ln/>
        </p:spPr>
      </p:sp>
      <p:sp>
        <p:nvSpPr>
          <p:cNvPr id="345092" name="Rectangle 3"/>
          <p:cNvSpPr>
            <a:spLocks noGrp="1" noChangeArrowheads="1"/>
          </p:cNvSpPr>
          <p:nvPr>
            <p:ph type="body" idx="1"/>
          </p:nvPr>
        </p:nvSpPr>
        <p:spPr>
          <a:noFill/>
          <a:ln/>
        </p:spPr>
        <p:txBody>
          <a:bodyPr/>
          <a:lstStyle/>
          <a:p>
            <a:r>
              <a:rPr lang="en-US" altLang="zh-CN" sz="1200" b="0" i="0" u="none" strike="noStrike" kern="1200" baseline="0" dirty="0" smtClean="0">
                <a:solidFill>
                  <a:schemeClr val="tx1"/>
                </a:solidFill>
                <a:latin typeface="Times New Roman" pitchFamily="18" charset="0"/>
                <a:ea typeface="+mn-ea"/>
                <a:cs typeface="+mn-cs"/>
              </a:rPr>
              <a:t>   But enough about airlines. Let’s now turn our attention to network protocols. </a:t>
            </a:r>
          </a:p>
          <a:p>
            <a:r>
              <a:rPr lang="en-US" altLang="zh-CN" sz="1200" b="0" i="0" u="none" strike="noStrike" kern="1200" baseline="0" dirty="0" smtClean="0">
                <a:solidFill>
                  <a:schemeClr val="tx1"/>
                </a:solidFill>
                <a:latin typeface="Times New Roman" pitchFamily="18" charset="0"/>
                <a:ea typeface="+mn-ea"/>
                <a:cs typeface="+mn-cs"/>
              </a:rPr>
              <a:t>   To provide structure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the design of network protocols, network designers organize protocols — and the network hardware and software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implement the protocols — in layers. </a:t>
            </a:r>
          </a:p>
          <a:p>
            <a:r>
              <a:rPr lang="en-US" altLang="zh-CN" sz="1200" b="0" i="0" u="none" strike="noStrike" kern="1200" baseline="0" dirty="0" smtClean="0">
                <a:solidFill>
                  <a:schemeClr val="tx1"/>
                </a:solidFill>
                <a:latin typeface="Times New Roman" pitchFamily="18" charset="0"/>
                <a:ea typeface="+mn-ea"/>
                <a:cs typeface="+mn-cs"/>
              </a:rPr>
              <a:t>   Each protocol belongs to one of the layers, just as each function in the airline architecture in Figure 1.22 belonged to a layer.   </a:t>
            </a:r>
          </a:p>
          <a:p>
            <a:r>
              <a:rPr lang="en-US" altLang="zh-CN" sz="1200" b="0" i="0" u="none" strike="noStrike" kern="1200" baseline="0" dirty="0" smtClean="0">
                <a:solidFill>
                  <a:schemeClr val="tx1"/>
                </a:solidFill>
                <a:latin typeface="Times New Roman" pitchFamily="18" charset="0"/>
                <a:ea typeface="+mn-ea"/>
                <a:cs typeface="+mn-cs"/>
              </a:rPr>
              <a:t>   We are again interested in the services</a:t>
            </a:r>
            <a:r>
              <a:rPr lang="en-US" altLang="zh-CN" sz="1200" b="1" i="0" u="none" strike="noStrike" kern="1200" baseline="0" dirty="0" smtClean="0">
                <a:solidFill>
                  <a:schemeClr val="tx1"/>
                </a:solidFill>
                <a:latin typeface="Times New Roman" pitchFamily="18" charset="0"/>
                <a:ea typeface="+mn-ea"/>
                <a:cs typeface="+mn-cs"/>
              </a:rPr>
              <a:t> that</a:t>
            </a:r>
            <a:r>
              <a:rPr lang="en-US" altLang="zh-CN" sz="1200" b="0" i="0" u="none" strike="noStrike" kern="1200" baseline="0" dirty="0" smtClean="0">
                <a:solidFill>
                  <a:schemeClr val="tx1"/>
                </a:solidFill>
                <a:latin typeface="Times New Roman" pitchFamily="18" charset="0"/>
                <a:ea typeface="+mn-ea"/>
                <a:cs typeface="+mn-cs"/>
              </a:rPr>
              <a:t> a layer offers to the layer above — the so-called </a:t>
            </a:r>
            <a:r>
              <a:rPr lang="en-US" altLang="zh-CN" sz="1200" b="1" i="0" u="none" strike="noStrike" kern="1200" baseline="0" dirty="0" smtClean="0">
                <a:solidFill>
                  <a:schemeClr val="tx1"/>
                </a:solidFill>
                <a:latin typeface="Times New Roman" pitchFamily="18" charset="0"/>
                <a:ea typeface="+mn-ea"/>
                <a:cs typeface="+mn-cs"/>
              </a:rPr>
              <a:t>service model </a:t>
            </a:r>
            <a:r>
              <a:rPr lang="en-US" altLang="zh-CN" sz="1200" b="0" i="0" u="none" strike="noStrike" kern="1200" baseline="0" dirty="0" smtClean="0">
                <a:solidFill>
                  <a:schemeClr val="tx1"/>
                </a:solidFill>
                <a:latin typeface="Times New Roman" pitchFamily="18" charset="0"/>
                <a:ea typeface="+mn-ea"/>
                <a:cs typeface="+mn-cs"/>
              </a:rPr>
              <a:t>of a layer. </a:t>
            </a:r>
          </a:p>
          <a:p>
            <a:r>
              <a:rPr lang="en-US" altLang="zh-CN" sz="1200" b="0" i="0" u="none" strike="noStrike" kern="1200" baseline="0" dirty="0" smtClean="0">
                <a:solidFill>
                  <a:schemeClr val="tx1"/>
                </a:solidFill>
                <a:latin typeface="Times New Roman" pitchFamily="18" charset="0"/>
                <a:ea typeface="+mn-ea"/>
                <a:cs typeface="+mn-cs"/>
              </a:rPr>
              <a:t>   Just as in the case of our airline example, each layer provides its service by (1) performing certain actions within that layer and by (2) using the services of the layer directly below it. </a:t>
            </a:r>
          </a:p>
          <a:p>
            <a:r>
              <a:rPr lang="en-US" altLang="zh-CN" sz="1200" b="0" i="0" u="none" strike="noStrike" kern="1200" baseline="0" dirty="0" smtClean="0">
                <a:solidFill>
                  <a:schemeClr val="tx1"/>
                </a:solidFill>
                <a:latin typeface="Times New Roman" pitchFamily="18" charset="0"/>
                <a:ea typeface="+mn-ea"/>
                <a:cs typeface="+mn-cs"/>
              </a:rPr>
              <a:t>   For example, the services provided by layer n may include reliable delivery of messages from one edge of the network to the other.</a:t>
            </a:r>
          </a:p>
          <a:p>
            <a:r>
              <a:rPr lang="en-US" altLang="zh-CN" sz="1200" b="0" i="0" u="none" strike="noStrike" kern="1200" baseline="0" dirty="0" smtClean="0">
                <a:solidFill>
                  <a:schemeClr val="tx1"/>
                </a:solidFill>
                <a:latin typeface="Times New Roman" pitchFamily="18" charset="0"/>
                <a:ea typeface="+mn-ea"/>
                <a:cs typeface="+mn-cs"/>
              </a:rPr>
              <a:t>   This might be implemented by using an unreliable edge-to-edge message delivery service of layer </a:t>
            </a:r>
            <a:r>
              <a:rPr lang="en-US" altLang="zh-CN" sz="1200" b="0" i="1" u="none" strike="noStrike" kern="1200" baseline="0" dirty="0" smtClean="0">
                <a:solidFill>
                  <a:schemeClr val="tx1"/>
                </a:solidFill>
                <a:latin typeface="Times New Roman" pitchFamily="18" charset="0"/>
                <a:ea typeface="+mn-ea"/>
                <a:cs typeface="+mn-cs"/>
              </a:rPr>
              <a:t>n </a:t>
            </a:r>
            <a:r>
              <a:rPr lang="en-US" altLang="zh-CN" sz="1200" b="0" i="0" u="none" strike="noStrike" kern="1200" baseline="0" dirty="0" smtClean="0">
                <a:solidFill>
                  <a:schemeClr val="tx1"/>
                </a:solidFill>
                <a:latin typeface="Times New Roman" pitchFamily="18" charset="0"/>
                <a:ea typeface="+mn-ea"/>
                <a:cs typeface="+mn-cs"/>
              </a:rPr>
              <a:t>-1, and adding layer n functionality to detect and retransmit lost messages.</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A protocol layer can be implemented in software, in hardware, or in a combination of the two. </a:t>
            </a:r>
          </a:p>
          <a:p>
            <a:r>
              <a:rPr lang="en-US" altLang="zh-CN" sz="1200" b="0" i="0" u="none" strike="noStrike" kern="1200" baseline="0" dirty="0" smtClean="0">
                <a:solidFill>
                  <a:schemeClr val="tx1"/>
                </a:solidFill>
                <a:latin typeface="Times New Roman" pitchFamily="18" charset="0"/>
                <a:ea typeface="+mn-ea"/>
                <a:cs typeface="+mn-cs"/>
              </a:rPr>
              <a:t>   Application-layer protocols — such as HTTP and SMTP — are almost always implemented in software in the end systems; so are transport-layer protocols.</a:t>
            </a:r>
          </a:p>
          <a:p>
            <a:r>
              <a:rPr lang="en-US" altLang="zh-CN" sz="1200" b="0" i="0" u="none" strike="noStrike" kern="1200" baseline="0" dirty="0" smtClean="0">
                <a:solidFill>
                  <a:schemeClr val="tx1"/>
                </a:solidFill>
                <a:latin typeface="Times New Roman" pitchFamily="18" charset="0"/>
                <a:ea typeface="+mn-ea"/>
                <a:cs typeface="+mn-cs"/>
              </a:rPr>
              <a:t>   Because the physical layer and data link layers are responsible for handling communication over a specific link, they are typically implemented in a network interface card (for example, Ethernet or WiFi interface cards) associated with a given link.</a:t>
            </a:r>
          </a:p>
          <a:p>
            <a:r>
              <a:rPr lang="en-US" altLang="zh-CN" sz="1200" b="0" i="0" u="none" strike="noStrike" kern="1200" baseline="0" dirty="0" smtClean="0">
                <a:solidFill>
                  <a:schemeClr val="tx1"/>
                </a:solidFill>
                <a:latin typeface="Times New Roman" pitchFamily="18" charset="0"/>
                <a:ea typeface="+mn-ea"/>
                <a:cs typeface="+mn-cs"/>
              </a:rPr>
              <a:t>   The network layer is often a mixed implementation of hardware and software. </a:t>
            </a:r>
          </a:p>
          <a:p>
            <a:r>
              <a:rPr lang="en-US" altLang="zh-CN" sz="1200" b="0" i="0" u="none" strike="noStrike" kern="1200" baseline="0" dirty="0" smtClean="0">
                <a:solidFill>
                  <a:schemeClr val="tx1"/>
                </a:solidFill>
                <a:latin typeface="Times New Roman" pitchFamily="18" charset="0"/>
                <a:ea typeface="+mn-ea"/>
                <a:cs typeface="+mn-cs"/>
              </a:rPr>
              <a:t>   Also note that just as the functions </a:t>
            </a:r>
            <a:r>
              <a:rPr lang="en-US" altLang="zh-CN" sz="1200" b="0" i="0" u="sng" strike="noStrike" kern="1200" baseline="0" dirty="0" smtClean="0">
                <a:solidFill>
                  <a:schemeClr val="tx1"/>
                </a:solidFill>
                <a:latin typeface="Times New Roman" pitchFamily="18" charset="0"/>
                <a:ea typeface="+mn-ea"/>
                <a:cs typeface="+mn-cs"/>
              </a:rPr>
              <a:t>in the layered airline architecture</a:t>
            </a:r>
            <a:r>
              <a:rPr lang="en-US" altLang="zh-CN" sz="1200" b="0" i="0" u="none" strike="noStrike" kern="1200" baseline="0" dirty="0" smtClean="0">
                <a:solidFill>
                  <a:schemeClr val="tx1"/>
                </a:solidFill>
                <a:latin typeface="Times New Roman" pitchFamily="18" charset="0"/>
                <a:ea typeface="+mn-ea"/>
                <a:cs typeface="+mn-cs"/>
              </a:rPr>
              <a:t> were distributed among the various airports and flight control centers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make up the system, so too is a layer n protocol distributed among the end systems, packet switches, and other components that make up the network. </a:t>
            </a:r>
          </a:p>
          <a:p>
            <a:r>
              <a:rPr lang="en-US" altLang="zh-CN" sz="1200" b="0" i="0" u="none" strike="noStrike" kern="1200" baseline="0" dirty="0" smtClean="0">
                <a:solidFill>
                  <a:schemeClr val="tx1"/>
                </a:solidFill>
                <a:latin typeface="Times New Roman" pitchFamily="18" charset="0"/>
                <a:ea typeface="+mn-ea"/>
                <a:cs typeface="+mn-cs"/>
              </a:rPr>
              <a:t>   That is, there’s often a piece of a layer n protocol in each of these network components.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Protocol layering has </a:t>
            </a:r>
            <a:r>
              <a:rPr lang="en-US" altLang="zh-CN" sz="1200" b="1" i="0" u="none" strike="noStrike" kern="1200" baseline="0" dirty="0" smtClean="0">
                <a:solidFill>
                  <a:schemeClr val="tx1"/>
                </a:solidFill>
                <a:latin typeface="Times New Roman" pitchFamily="18" charset="0"/>
                <a:ea typeface="+mn-ea"/>
                <a:cs typeface="+mn-cs"/>
              </a:rPr>
              <a:t>conceptual</a:t>
            </a:r>
            <a:r>
              <a:rPr lang="en-US" altLang="zh-CN" sz="1200" b="0" i="0" u="none" strike="noStrike" kern="1200" baseline="0" dirty="0" smtClean="0">
                <a:solidFill>
                  <a:schemeClr val="tx1"/>
                </a:solidFill>
                <a:latin typeface="Times New Roman" pitchFamily="18" charset="0"/>
                <a:ea typeface="+mn-ea"/>
                <a:cs typeface="+mn-cs"/>
              </a:rPr>
              <a:t> and </a:t>
            </a:r>
            <a:r>
              <a:rPr lang="en-US" altLang="zh-CN" sz="1200" b="1" i="0" u="none" strike="noStrike" kern="1200" baseline="0" dirty="0" smtClean="0">
                <a:solidFill>
                  <a:schemeClr val="tx1"/>
                </a:solidFill>
                <a:latin typeface="Times New Roman" pitchFamily="18" charset="0"/>
                <a:ea typeface="+mn-ea"/>
                <a:cs typeface="+mn-cs"/>
              </a:rPr>
              <a:t>structural</a:t>
            </a:r>
            <a:r>
              <a:rPr lang="en-US" altLang="zh-CN" sz="1200" b="0" i="0" u="none" strike="noStrike" kern="1200" baseline="0" dirty="0" smtClean="0">
                <a:solidFill>
                  <a:schemeClr val="tx1"/>
                </a:solidFill>
                <a:latin typeface="Times New Roman" pitchFamily="18" charset="0"/>
                <a:ea typeface="+mn-ea"/>
                <a:cs typeface="+mn-cs"/>
              </a:rPr>
              <a:t> advantages [RFC 3439]. </a:t>
            </a:r>
          </a:p>
          <a:p>
            <a:r>
              <a:rPr lang="en-US" altLang="zh-CN" sz="1200" b="0" i="0" u="none" strike="noStrike" kern="1200" baseline="0" dirty="0" smtClean="0">
                <a:solidFill>
                  <a:schemeClr val="tx1"/>
                </a:solidFill>
                <a:latin typeface="Times New Roman" pitchFamily="18" charset="0"/>
                <a:ea typeface="+mn-ea"/>
                <a:cs typeface="+mn-cs"/>
              </a:rPr>
              <a:t>   As we have seen, layering provides a structured way to discuss system components. </a:t>
            </a:r>
          </a:p>
          <a:p>
            <a:r>
              <a:rPr lang="en-US" altLang="zh-CN" sz="1200" b="0" i="0" u="none" strike="noStrike" kern="1200" baseline="0" dirty="0" smtClean="0">
                <a:solidFill>
                  <a:schemeClr val="tx1"/>
                </a:solidFill>
                <a:latin typeface="Times New Roman" pitchFamily="18" charset="0"/>
                <a:ea typeface="+mn-ea"/>
                <a:cs typeface="+mn-cs"/>
              </a:rPr>
              <a:t>   Modularity makes it easier to update system components. </a:t>
            </a:r>
          </a:p>
          <a:p>
            <a:r>
              <a:rPr lang="en-US" altLang="zh-CN" sz="1200" b="0" i="0" u="none" strike="noStrike" kern="1200" baseline="0" dirty="0" smtClean="0">
                <a:solidFill>
                  <a:schemeClr val="tx1"/>
                </a:solidFill>
                <a:latin typeface="Times New Roman" pitchFamily="18" charset="0"/>
                <a:ea typeface="+mn-ea"/>
                <a:cs typeface="+mn-cs"/>
              </a:rPr>
              <a:t>   We mention, however, that some researchers and networking engineers are </a:t>
            </a:r>
            <a:r>
              <a:rPr lang="en-US" altLang="zh-CN" sz="1200" b="1" i="0" u="none" strike="noStrike" kern="1200" baseline="0" dirty="0" smtClean="0">
                <a:solidFill>
                  <a:schemeClr val="tx1"/>
                </a:solidFill>
                <a:latin typeface="Times New Roman" pitchFamily="18" charset="0"/>
                <a:ea typeface="+mn-ea"/>
                <a:cs typeface="+mn-cs"/>
              </a:rPr>
              <a:t>vehemently</a:t>
            </a:r>
            <a:r>
              <a:rPr lang="en-US" altLang="zh-CN" sz="1200" b="0" i="0" u="none" strike="noStrike" kern="1200" baseline="0" dirty="0" smtClean="0">
                <a:solidFill>
                  <a:schemeClr val="tx1"/>
                </a:solidFill>
                <a:latin typeface="Times New Roman" pitchFamily="18" charset="0"/>
                <a:ea typeface="+mn-ea"/>
                <a:cs typeface="+mn-cs"/>
              </a:rPr>
              <a:t> opposed to layering [</a:t>
            </a:r>
            <a:r>
              <a:rPr lang="en-US" altLang="zh-CN" sz="1200" b="0" i="0" u="none" strike="noStrike" kern="1200" baseline="0" dirty="0" err="1" smtClean="0">
                <a:solidFill>
                  <a:schemeClr val="tx1"/>
                </a:solidFill>
                <a:latin typeface="Times New Roman" pitchFamily="18" charset="0"/>
                <a:ea typeface="+mn-ea"/>
                <a:cs typeface="+mn-cs"/>
              </a:rPr>
              <a:t>Wakeman</a:t>
            </a:r>
            <a:r>
              <a:rPr lang="en-US" altLang="zh-CN" sz="1200" b="0" i="0" u="none" strike="noStrike" kern="1200" baseline="0" dirty="0" smtClean="0">
                <a:solidFill>
                  <a:schemeClr val="tx1"/>
                </a:solidFill>
                <a:latin typeface="Times New Roman" pitchFamily="18" charset="0"/>
                <a:ea typeface="+mn-ea"/>
                <a:cs typeface="+mn-cs"/>
              </a:rPr>
              <a:t> 1992]. </a:t>
            </a:r>
          </a:p>
          <a:p>
            <a:r>
              <a:rPr lang="en-US" altLang="zh-CN" sz="1200" b="0" i="0" u="none" strike="noStrike" kern="1200" baseline="0" dirty="0" smtClean="0">
                <a:solidFill>
                  <a:schemeClr val="tx1"/>
                </a:solidFill>
                <a:latin typeface="Times New Roman" pitchFamily="18" charset="0"/>
                <a:ea typeface="+mn-ea"/>
                <a:cs typeface="+mn-cs"/>
              </a:rPr>
              <a:t>   One potential drawback of layering is that one layer may duplicate lower-layer functionality. </a:t>
            </a:r>
          </a:p>
          <a:p>
            <a:r>
              <a:rPr lang="en-US" altLang="zh-CN" sz="1200" b="0" i="0" u="none" strike="noStrike" kern="1200" baseline="0" dirty="0" smtClean="0">
                <a:solidFill>
                  <a:schemeClr val="tx1"/>
                </a:solidFill>
                <a:latin typeface="Times New Roman" pitchFamily="18" charset="0"/>
                <a:ea typeface="+mn-ea"/>
                <a:cs typeface="+mn-cs"/>
              </a:rPr>
              <a:t>   For example, many protocol stacks provide error recovery on both a per-link basis and an end-to-end basis. </a:t>
            </a:r>
          </a:p>
          <a:p>
            <a:r>
              <a:rPr lang="en-US" altLang="zh-CN" sz="1200" b="0" i="0" u="none" strike="noStrike" kern="1200" baseline="0" dirty="0" smtClean="0">
                <a:solidFill>
                  <a:schemeClr val="tx1"/>
                </a:solidFill>
                <a:latin typeface="Times New Roman" pitchFamily="18" charset="0"/>
                <a:ea typeface="+mn-ea"/>
                <a:cs typeface="+mn-cs"/>
              </a:rPr>
              <a:t>   A second potential drawback is that functionality at one layer may need information (for example, a timestamp value) that is present only in another layer; this violates the goal of separation of layers.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When taken together, the protocols of the various layers are called the protocol stack. </a:t>
            </a:r>
          </a:p>
          <a:p>
            <a:r>
              <a:rPr lang="en-US" altLang="zh-CN" sz="1200" b="0" i="0" u="none" strike="noStrike" kern="1200" baseline="0" dirty="0" smtClean="0">
                <a:solidFill>
                  <a:schemeClr val="tx1"/>
                </a:solidFill>
                <a:latin typeface="Times New Roman" pitchFamily="18" charset="0"/>
                <a:ea typeface="+mn-ea"/>
                <a:cs typeface="+mn-cs"/>
              </a:rPr>
              <a:t>   The Internet protocol stack consists of five layers: the physical, link, network, transport, and application layers, as shown in Figure 1.23(a). </a:t>
            </a:r>
          </a:p>
          <a:p>
            <a:r>
              <a:rPr lang="en-US" altLang="zh-CN" sz="1200" b="0" i="0" u="none" strike="noStrike" kern="1200" baseline="0" dirty="0" smtClean="0">
                <a:solidFill>
                  <a:schemeClr val="tx1"/>
                </a:solidFill>
                <a:latin typeface="Times New Roman" pitchFamily="18" charset="0"/>
                <a:ea typeface="+mn-ea"/>
                <a:cs typeface="+mn-cs"/>
              </a:rPr>
              <a:t>   If you examine the Table of Contents, you will see that we have roughly organized this book using the layers of the Internet protocol stack. </a:t>
            </a:r>
          </a:p>
          <a:p>
            <a:r>
              <a:rPr lang="en-US" altLang="zh-CN" sz="1200" b="0" i="0" u="none" strike="noStrike" kern="1200" baseline="0" dirty="0" smtClean="0">
                <a:solidFill>
                  <a:schemeClr val="tx1"/>
                </a:solidFill>
                <a:latin typeface="Times New Roman" pitchFamily="18" charset="0"/>
                <a:ea typeface="+mn-ea"/>
                <a:cs typeface="+mn-cs"/>
              </a:rPr>
              <a:t>   We take a top-down approach, first </a:t>
            </a:r>
            <a:r>
              <a:rPr lang="en-US" altLang="zh-CN" sz="1200" b="1" i="0" u="none" strike="noStrike" kern="1200" baseline="0" dirty="0" smtClean="0">
                <a:solidFill>
                  <a:schemeClr val="tx1"/>
                </a:solidFill>
                <a:latin typeface="Times New Roman" pitchFamily="18" charset="0"/>
                <a:ea typeface="+mn-ea"/>
                <a:cs typeface="+mn-cs"/>
              </a:rPr>
              <a:t>covering</a:t>
            </a:r>
            <a:r>
              <a:rPr lang="en-US" altLang="zh-CN" sz="1200" b="0" i="0" u="none" strike="noStrike" kern="1200" baseline="0" dirty="0" smtClean="0">
                <a:solidFill>
                  <a:schemeClr val="tx1"/>
                </a:solidFill>
                <a:latin typeface="Times New Roman" pitchFamily="18" charset="0"/>
                <a:ea typeface="+mn-ea"/>
                <a:cs typeface="+mn-cs"/>
              </a:rPr>
              <a:t> the application layer and then </a:t>
            </a:r>
            <a:r>
              <a:rPr lang="en-US" altLang="zh-CN" sz="1200" b="1" i="0" u="none" strike="noStrike" kern="1200" baseline="0" dirty="0" smtClean="0">
                <a:solidFill>
                  <a:schemeClr val="tx1"/>
                </a:solidFill>
                <a:latin typeface="Times New Roman" pitchFamily="18" charset="0"/>
                <a:ea typeface="+mn-ea"/>
                <a:cs typeface="+mn-cs"/>
              </a:rPr>
              <a:t>proceeding</a:t>
            </a:r>
            <a:r>
              <a:rPr lang="en-US" altLang="zh-CN" sz="1200" b="0" i="0" u="none" strike="noStrike" kern="1200" baseline="0" dirty="0" smtClean="0">
                <a:solidFill>
                  <a:schemeClr val="tx1"/>
                </a:solidFill>
                <a:latin typeface="Times New Roman" pitchFamily="18" charset="0"/>
                <a:ea typeface="+mn-ea"/>
                <a:cs typeface="+mn-cs"/>
              </a:rPr>
              <a:t> downward.</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Application Layer</a:t>
            </a:r>
          </a:p>
          <a:p>
            <a:r>
              <a:rPr lang="en-US" altLang="zh-CN" sz="1200" b="0" i="0" u="none" strike="noStrike" kern="1200" baseline="0" dirty="0" smtClean="0">
                <a:solidFill>
                  <a:schemeClr val="tx1"/>
                </a:solidFill>
                <a:latin typeface="Times New Roman" pitchFamily="18" charset="0"/>
                <a:ea typeface="+mn-ea"/>
                <a:cs typeface="+mn-cs"/>
              </a:rPr>
              <a:t>    The application layer is </a:t>
            </a:r>
            <a:r>
              <a:rPr lang="en-US" altLang="zh-CN" sz="1200" b="1" i="0" u="none" strike="noStrike" kern="1200" baseline="0" dirty="0" smtClean="0">
                <a:solidFill>
                  <a:schemeClr val="tx1"/>
                </a:solidFill>
                <a:latin typeface="Times New Roman" pitchFamily="18" charset="0"/>
                <a:ea typeface="+mn-ea"/>
                <a:cs typeface="+mn-cs"/>
              </a:rPr>
              <a:t>where</a:t>
            </a:r>
            <a:r>
              <a:rPr lang="en-US" altLang="zh-CN" sz="1200" b="0" i="0" u="none" strike="noStrike" kern="1200" baseline="0" dirty="0" smtClean="0">
                <a:solidFill>
                  <a:schemeClr val="tx1"/>
                </a:solidFill>
                <a:latin typeface="Times New Roman" pitchFamily="18" charset="0"/>
                <a:ea typeface="+mn-ea"/>
                <a:cs typeface="+mn-cs"/>
              </a:rPr>
              <a:t> network applications and their application-layer protocols reside.   </a:t>
            </a:r>
          </a:p>
          <a:p>
            <a:r>
              <a:rPr lang="en-US" altLang="zh-CN" sz="1200" b="0" i="0" u="none" strike="noStrike" kern="1200" baseline="0" dirty="0" smtClean="0">
                <a:solidFill>
                  <a:schemeClr val="tx1"/>
                </a:solidFill>
                <a:latin typeface="Times New Roman" pitchFamily="18" charset="0"/>
                <a:ea typeface="+mn-ea"/>
                <a:cs typeface="+mn-cs"/>
              </a:rPr>
              <a:t>    The Internet’s application layer includes many protocols, such as the HTTP protocol (which provides for Web document request and transfer), SMTP (which provides for the transfer of e-mail messages), and FTP (which provides for the transfer of files between two end systems). </a:t>
            </a:r>
          </a:p>
          <a:p>
            <a:r>
              <a:rPr lang="en-US" altLang="zh-CN" sz="1200" b="0" i="0" u="none" strike="noStrike" kern="1200" baseline="0" dirty="0" smtClean="0">
                <a:solidFill>
                  <a:schemeClr val="tx1"/>
                </a:solidFill>
                <a:latin typeface="Times New Roman" pitchFamily="18" charset="0"/>
                <a:ea typeface="+mn-ea"/>
                <a:cs typeface="+mn-cs"/>
              </a:rPr>
              <a:t>   We’ll see that </a:t>
            </a:r>
            <a:r>
              <a:rPr lang="en-US" altLang="zh-CN" sz="1200" b="0" i="0" u="sng" strike="noStrike" kern="1200" baseline="0" dirty="0" smtClean="0">
                <a:solidFill>
                  <a:schemeClr val="tx1"/>
                </a:solidFill>
                <a:latin typeface="Times New Roman" pitchFamily="18" charset="0"/>
                <a:ea typeface="+mn-ea"/>
                <a:cs typeface="+mn-cs"/>
              </a:rPr>
              <a:t>certain network functions</a:t>
            </a:r>
            <a:r>
              <a:rPr lang="en-US" altLang="zh-CN" sz="1200" b="0" i="0" u="none" strike="noStrike" kern="1200" baseline="0" dirty="0" smtClean="0">
                <a:solidFill>
                  <a:schemeClr val="tx1"/>
                </a:solidFill>
                <a:latin typeface="Times New Roman" pitchFamily="18" charset="0"/>
                <a:ea typeface="+mn-ea"/>
                <a:cs typeface="+mn-cs"/>
              </a:rPr>
              <a:t>, such as the translation of human-friendly names for Internet end systems like www.ietf.org to a 32-bit network address, </a:t>
            </a:r>
            <a:r>
              <a:rPr lang="en-US" altLang="zh-CN" sz="1200" b="0" i="0" u="sng" strike="noStrike" kern="1200" baseline="0" dirty="0" smtClean="0">
                <a:solidFill>
                  <a:schemeClr val="tx1"/>
                </a:solidFill>
                <a:latin typeface="Times New Roman" pitchFamily="18" charset="0"/>
                <a:ea typeface="+mn-ea"/>
                <a:cs typeface="+mn-cs"/>
              </a:rPr>
              <a:t>are also done with the help of</a:t>
            </a:r>
            <a:r>
              <a:rPr lang="en-US" altLang="zh-CN" sz="1200" b="0" i="0" u="none" strike="noStrike" kern="1200" baseline="0" dirty="0" smtClean="0">
                <a:solidFill>
                  <a:schemeClr val="tx1"/>
                </a:solidFill>
                <a:latin typeface="Times New Roman" pitchFamily="18" charset="0"/>
                <a:ea typeface="+mn-ea"/>
                <a:cs typeface="+mn-cs"/>
              </a:rPr>
              <a:t> a specific application-layer protocol, namely, the domain name system (DNS). </a:t>
            </a:r>
          </a:p>
          <a:p>
            <a:r>
              <a:rPr lang="en-US" altLang="zh-CN" sz="1200" b="0" i="0" u="none" strike="noStrike" kern="1200" baseline="0" dirty="0" smtClean="0">
                <a:solidFill>
                  <a:schemeClr val="tx1"/>
                </a:solidFill>
                <a:latin typeface="Times New Roman" pitchFamily="18" charset="0"/>
                <a:ea typeface="+mn-ea"/>
                <a:cs typeface="+mn-cs"/>
              </a:rPr>
              <a:t>   We’ll see in Chapter 2 that it is very easy to create and deploy our own new application-layer protocols.</a:t>
            </a:r>
          </a:p>
          <a:p>
            <a:r>
              <a:rPr lang="en-US" altLang="zh-CN" sz="1200" b="0" i="0" u="none" strike="noStrike" kern="1200" baseline="0" dirty="0" smtClean="0">
                <a:solidFill>
                  <a:schemeClr val="tx1"/>
                </a:solidFill>
                <a:latin typeface="Times New Roman" pitchFamily="18" charset="0"/>
                <a:ea typeface="+mn-ea"/>
                <a:cs typeface="+mn-cs"/>
              </a:rPr>
              <a:t>   An application-layer protocol is distributed </a:t>
            </a:r>
            <a:r>
              <a:rPr lang="en-US" altLang="zh-CN" sz="1200" b="1" i="0" u="none" strike="noStrike" kern="1200" baseline="0" dirty="0" smtClean="0">
                <a:solidFill>
                  <a:schemeClr val="tx1"/>
                </a:solidFill>
                <a:latin typeface="Times New Roman" pitchFamily="18" charset="0"/>
                <a:ea typeface="+mn-ea"/>
                <a:cs typeface="+mn-cs"/>
              </a:rPr>
              <a:t>over</a:t>
            </a:r>
            <a:r>
              <a:rPr lang="en-US" altLang="zh-CN" sz="1200" b="0" i="0" u="none" strike="noStrike" kern="1200" baseline="0" dirty="0" smtClean="0">
                <a:solidFill>
                  <a:schemeClr val="tx1"/>
                </a:solidFill>
                <a:latin typeface="Times New Roman" pitchFamily="18" charset="0"/>
                <a:ea typeface="+mn-ea"/>
                <a:cs typeface="+mn-cs"/>
              </a:rPr>
              <a:t> multiple end systems, </a:t>
            </a:r>
            <a:r>
              <a:rPr lang="en-US" altLang="zh-CN" sz="1200" b="1" i="0" u="none" strike="noStrike" kern="1200" baseline="0" dirty="0" smtClean="0">
                <a:solidFill>
                  <a:schemeClr val="tx1"/>
                </a:solidFill>
                <a:latin typeface="Times New Roman" pitchFamily="18" charset="0"/>
                <a:ea typeface="+mn-ea"/>
                <a:cs typeface="+mn-cs"/>
              </a:rPr>
              <a:t>with</a:t>
            </a:r>
            <a:r>
              <a:rPr lang="en-US" altLang="zh-CN" sz="1200" b="0" i="0" u="none" strike="noStrike" kern="1200" baseline="0" dirty="0" smtClean="0">
                <a:solidFill>
                  <a:schemeClr val="tx1"/>
                </a:solidFill>
                <a:latin typeface="Times New Roman" pitchFamily="18" charset="0"/>
                <a:ea typeface="+mn-ea"/>
                <a:cs typeface="+mn-cs"/>
              </a:rPr>
              <a:t> the application in one end system </a:t>
            </a:r>
            <a:r>
              <a:rPr lang="en-US" altLang="zh-CN" sz="1200" b="1" i="0" u="none" strike="noStrike" kern="1200" baseline="0" dirty="0" smtClean="0">
                <a:solidFill>
                  <a:schemeClr val="tx1"/>
                </a:solidFill>
                <a:latin typeface="Times New Roman" pitchFamily="18" charset="0"/>
                <a:ea typeface="+mn-ea"/>
                <a:cs typeface="+mn-cs"/>
              </a:rPr>
              <a:t>using</a:t>
            </a:r>
            <a:r>
              <a:rPr lang="en-US" altLang="zh-CN" sz="1200" b="0" i="0" u="none" strike="noStrike" kern="1200" baseline="0" dirty="0" smtClean="0">
                <a:solidFill>
                  <a:schemeClr val="tx1"/>
                </a:solidFill>
                <a:latin typeface="Times New Roman" pitchFamily="18" charset="0"/>
                <a:ea typeface="+mn-ea"/>
                <a:cs typeface="+mn-cs"/>
              </a:rPr>
              <a:t> the protocol to exchange packets of information with the application in another end system. </a:t>
            </a:r>
          </a:p>
          <a:p>
            <a:r>
              <a:rPr lang="en-US" altLang="zh-CN" sz="1200" b="0" i="0" u="none" strike="noStrike" kern="1200" baseline="0" dirty="0" smtClean="0">
                <a:solidFill>
                  <a:schemeClr val="tx1"/>
                </a:solidFill>
                <a:latin typeface="Times New Roman" pitchFamily="18" charset="0"/>
                <a:ea typeface="+mn-ea"/>
                <a:cs typeface="+mn-cs"/>
              </a:rPr>
              <a:t>   We’ll refer to this packet of information at the application layer as a </a:t>
            </a:r>
            <a:r>
              <a:rPr lang="en-US" altLang="zh-CN" sz="1200" b="1" i="0" u="none" strike="noStrike" kern="1200" baseline="0" dirty="0" smtClean="0">
                <a:solidFill>
                  <a:schemeClr val="tx1"/>
                </a:solidFill>
                <a:latin typeface="Times New Roman" pitchFamily="18" charset="0"/>
                <a:ea typeface="+mn-ea"/>
                <a:cs typeface="+mn-cs"/>
              </a:rPr>
              <a:t>message</a:t>
            </a:r>
            <a:r>
              <a:rPr lang="en-US" altLang="zh-CN" sz="1200" b="0" i="0" u="none" strike="noStrike" kern="1200" baseline="0" dirty="0" smtClean="0">
                <a:solidFill>
                  <a:schemeClr val="tx1"/>
                </a:solidFill>
                <a:latin typeface="Times New Roman" pitchFamily="18" charset="0"/>
                <a:ea typeface="+mn-ea"/>
                <a:cs typeface="+mn-cs"/>
              </a:rPr>
              <a:t>.</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Transport Layer</a:t>
            </a:r>
          </a:p>
          <a:p>
            <a:r>
              <a:rPr lang="en-US" altLang="zh-CN" sz="1200" b="0" i="0" u="none" strike="noStrike" kern="1200" baseline="0" dirty="0" smtClean="0">
                <a:solidFill>
                  <a:schemeClr val="tx1"/>
                </a:solidFill>
                <a:latin typeface="Times New Roman" pitchFamily="18" charset="0"/>
                <a:ea typeface="+mn-ea"/>
                <a:cs typeface="+mn-cs"/>
              </a:rPr>
              <a:t>   The Internet’s transport layer transports application-layer messages between </a:t>
            </a:r>
            <a:r>
              <a:rPr lang="en-US" altLang="zh-CN" sz="1200" b="0" i="0" u="sng" strike="noStrike" kern="1200" baseline="0" dirty="0" smtClean="0">
                <a:solidFill>
                  <a:schemeClr val="tx1"/>
                </a:solidFill>
                <a:latin typeface="Times New Roman" pitchFamily="18" charset="0"/>
                <a:ea typeface="+mn-ea"/>
                <a:cs typeface="+mn-cs"/>
              </a:rPr>
              <a:t>application endpoints</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In the Internet there are two transport protocols, TCP and UDP, either of which can transport application-layer messages. </a:t>
            </a:r>
          </a:p>
          <a:p>
            <a:r>
              <a:rPr lang="en-US" altLang="zh-CN" sz="1200" b="0" i="0" u="none" strike="noStrike" kern="1200" baseline="0" dirty="0" smtClean="0">
                <a:solidFill>
                  <a:schemeClr val="tx1"/>
                </a:solidFill>
                <a:latin typeface="Times New Roman" pitchFamily="18" charset="0"/>
                <a:ea typeface="+mn-ea"/>
                <a:cs typeface="+mn-cs"/>
              </a:rPr>
              <a:t>   TCP provides a connection-oriented service to its applications. </a:t>
            </a:r>
          </a:p>
          <a:p>
            <a:r>
              <a:rPr lang="en-US" altLang="zh-CN" sz="1200" b="0" i="0" u="none" strike="noStrike" kern="1200" baseline="0" dirty="0" smtClean="0">
                <a:solidFill>
                  <a:schemeClr val="tx1"/>
                </a:solidFill>
                <a:latin typeface="Times New Roman" pitchFamily="18" charset="0"/>
                <a:ea typeface="+mn-ea"/>
                <a:cs typeface="+mn-cs"/>
              </a:rPr>
              <a:t>   This service includes guaranteed delivery of application-layer messages to the destination and flow control (that is, sender/receiver speed matching). </a:t>
            </a:r>
          </a:p>
          <a:p>
            <a:r>
              <a:rPr lang="en-US" altLang="zh-CN" sz="1200" b="0" i="0" u="none" strike="noStrike" kern="1200" baseline="0" dirty="0" smtClean="0">
                <a:solidFill>
                  <a:schemeClr val="tx1"/>
                </a:solidFill>
                <a:latin typeface="Times New Roman" pitchFamily="18" charset="0"/>
                <a:ea typeface="+mn-ea"/>
                <a:cs typeface="+mn-cs"/>
              </a:rPr>
              <a:t>   TCP also breaks long messages into shorter segments and provides a congestion-control mechanism, so that a source throttles its transmission rate </a:t>
            </a:r>
            <a:r>
              <a:rPr lang="en-US" altLang="zh-CN" sz="1200" b="0" i="0" u="sng" strike="noStrike" kern="1200" baseline="0" dirty="0" smtClean="0">
                <a:solidFill>
                  <a:schemeClr val="tx1"/>
                </a:solidFill>
                <a:latin typeface="Times New Roman" pitchFamily="18" charset="0"/>
                <a:ea typeface="+mn-ea"/>
                <a:cs typeface="+mn-cs"/>
              </a:rPr>
              <a:t>when the network is congested</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 UDP protocol provides a connectionless service to its applications. </a:t>
            </a:r>
          </a:p>
          <a:p>
            <a:r>
              <a:rPr lang="en-US" altLang="zh-CN" sz="1200" b="0" i="0" u="none" strike="noStrike" kern="1200" baseline="0" dirty="0" smtClean="0">
                <a:solidFill>
                  <a:schemeClr val="tx1"/>
                </a:solidFill>
                <a:latin typeface="Times New Roman" pitchFamily="18" charset="0"/>
                <a:ea typeface="+mn-ea"/>
                <a:cs typeface="+mn-cs"/>
              </a:rPr>
              <a:t>   This is a no-frills service that provides no reliability, no flow control, and no congestion control.</a:t>
            </a:r>
          </a:p>
          <a:p>
            <a:r>
              <a:rPr lang="en-US" altLang="zh-CN" sz="1200" b="0" i="0" u="none" strike="noStrike" kern="1200" baseline="0" dirty="0" smtClean="0">
                <a:solidFill>
                  <a:schemeClr val="tx1"/>
                </a:solidFill>
                <a:latin typeface="Times New Roman" pitchFamily="18" charset="0"/>
                <a:ea typeface="+mn-ea"/>
                <a:cs typeface="+mn-cs"/>
              </a:rPr>
              <a:t>   In this book, we’ll refer to a transport-layer packet as a </a:t>
            </a:r>
            <a:r>
              <a:rPr lang="en-US" altLang="zh-CN" sz="1200" b="1" i="0" u="none" strike="noStrike" kern="1200" baseline="0" dirty="0" smtClean="0">
                <a:solidFill>
                  <a:schemeClr val="tx1"/>
                </a:solidFill>
                <a:latin typeface="Times New Roman" pitchFamily="18" charset="0"/>
                <a:ea typeface="+mn-ea"/>
                <a:cs typeface="+mn-cs"/>
              </a:rPr>
              <a:t>segment</a:t>
            </a:r>
            <a:r>
              <a:rPr lang="en-US" altLang="zh-CN" sz="1200" b="0" i="0" u="none" strike="noStrike" kern="1200" baseline="0" dirty="0" smtClean="0">
                <a:solidFill>
                  <a:schemeClr val="tx1"/>
                </a:solidFill>
                <a:latin typeface="Times New Roman" pitchFamily="18" charset="0"/>
                <a:ea typeface="+mn-ea"/>
                <a:cs typeface="+mn-cs"/>
              </a:rPr>
              <a:t>.</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Network Layer</a:t>
            </a:r>
          </a:p>
          <a:p>
            <a:r>
              <a:rPr lang="en-US" altLang="zh-CN" sz="1200" b="0" i="0" u="none" strike="noStrike" kern="1200" baseline="0" dirty="0" smtClean="0">
                <a:solidFill>
                  <a:schemeClr val="tx1"/>
                </a:solidFill>
                <a:latin typeface="Times New Roman" pitchFamily="18" charset="0"/>
                <a:ea typeface="+mn-ea"/>
                <a:cs typeface="+mn-cs"/>
              </a:rPr>
              <a:t>   The Internet’s network layer is responsible for moving network-layer packets known as </a:t>
            </a:r>
            <a:r>
              <a:rPr lang="en-US" altLang="zh-CN" sz="1200" b="1" i="0" u="none" strike="noStrike" kern="1200" baseline="0" dirty="0" smtClean="0">
                <a:solidFill>
                  <a:schemeClr val="tx1"/>
                </a:solidFill>
                <a:latin typeface="Times New Roman" pitchFamily="18" charset="0"/>
                <a:ea typeface="+mn-ea"/>
                <a:cs typeface="+mn-cs"/>
              </a:rPr>
              <a:t>datagrams </a:t>
            </a:r>
            <a:r>
              <a:rPr lang="en-US" altLang="zh-CN" sz="1200" b="0" i="0" u="none" strike="noStrike" kern="1200" baseline="0" dirty="0" smtClean="0">
                <a:solidFill>
                  <a:schemeClr val="tx1"/>
                </a:solidFill>
                <a:latin typeface="Times New Roman" pitchFamily="18" charset="0"/>
                <a:ea typeface="+mn-ea"/>
                <a:cs typeface="+mn-cs"/>
              </a:rPr>
              <a:t>from one host to another. </a:t>
            </a:r>
          </a:p>
          <a:p>
            <a:r>
              <a:rPr lang="en-US" altLang="zh-CN" sz="1200" b="0" i="0" u="none" strike="noStrike" kern="1200" baseline="0" dirty="0" smtClean="0">
                <a:solidFill>
                  <a:schemeClr val="tx1"/>
                </a:solidFill>
                <a:latin typeface="Times New Roman" pitchFamily="18" charset="0"/>
                <a:ea typeface="+mn-ea"/>
                <a:cs typeface="+mn-cs"/>
              </a:rPr>
              <a:t>   The Internet transport-layer protocol (TCP or UDP) in a source host </a:t>
            </a:r>
            <a:r>
              <a:rPr lang="en-US" altLang="zh-CN" sz="1200" b="1" i="0" u="none" strike="noStrike" kern="1200" baseline="0" dirty="0" smtClean="0">
                <a:solidFill>
                  <a:schemeClr val="tx1"/>
                </a:solidFill>
                <a:latin typeface="Times New Roman" pitchFamily="18" charset="0"/>
                <a:ea typeface="+mn-ea"/>
                <a:cs typeface="+mn-cs"/>
              </a:rPr>
              <a:t>passes</a:t>
            </a:r>
            <a:r>
              <a:rPr lang="en-US" altLang="zh-CN" sz="1200" b="0" i="0" u="none" strike="noStrike" kern="1200" baseline="0" dirty="0" smtClean="0">
                <a:solidFill>
                  <a:schemeClr val="tx1"/>
                </a:solidFill>
                <a:latin typeface="Times New Roman" pitchFamily="18" charset="0"/>
                <a:ea typeface="+mn-ea"/>
                <a:cs typeface="+mn-cs"/>
              </a:rPr>
              <a:t> a transport-layer segment and a destination address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the network layer, just as you would give the postal service a letter with a destination address. </a:t>
            </a:r>
          </a:p>
          <a:p>
            <a:r>
              <a:rPr lang="en-US" altLang="zh-CN" sz="1200" b="0" i="0" u="none" strike="noStrike" kern="1200" baseline="0" dirty="0" smtClean="0">
                <a:solidFill>
                  <a:schemeClr val="tx1"/>
                </a:solidFill>
                <a:latin typeface="Times New Roman" pitchFamily="18" charset="0"/>
                <a:ea typeface="+mn-ea"/>
                <a:cs typeface="+mn-cs"/>
              </a:rPr>
              <a:t>   The network layer then provides the service of delivering the segment to the transport layer in the destination host.</a:t>
            </a:r>
          </a:p>
          <a:p>
            <a:r>
              <a:rPr lang="en-US" altLang="zh-CN" sz="1200" b="0" i="0" u="none" strike="noStrike" kern="1200" baseline="0" dirty="0" smtClean="0">
                <a:solidFill>
                  <a:schemeClr val="tx1"/>
                </a:solidFill>
                <a:latin typeface="Times New Roman" pitchFamily="18" charset="0"/>
                <a:ea typeface="+mn-ea"/>
                <a:cs typeface="+mn-cs"/>
              </a:rPr>
              <a:t>   The Internet’s network layer includes the celebrated IP Protocol, which defines the fields in the datagram as well as how the end systems and routers act on these fields. </a:t>
            </a:r>
          </a:p>
          <a:p>
            <a:r>
              <a:rPr lang="en-US" altLang="zh-CN" sz="1200" b="0" i="0" u="none" strike="noStrike" kern="1200" baseline="0" dirty="0" smtClean="0">
                <a:solidFill>
                  <a:schemeClr val="tx1"/>
                </a:solidFill>
                <a:latin typeface="Times New Roman" pitchFamily="18" charset="0"/>
                <a:ea typeface="+mn-ea"/>
                <a:cs typeface="+mn-cs"/>
              </a:rPr>
              <a:t>   There is only one IP protocol, and all Internet components </a:t>
            </a:r>
            <a:r>
              <a:rPr lang="en-US" altLang="zh-CN" sz="1200" b="0" i="0" u="sng" strike="noStrike" kern="1200" baseline="0" dirty="0" smtClean="0">
                <a:solidFill>
                  <a:schemeClr val="tx1"/>
                </a:solidFill>
                <a:latin typeface="Times New Roman" pitchFamily="18" charset="0"/>
                <a:ea typeface="+mn-ea"/>
                <a:cs typeface="+mn-cs"/>
              </a:rPr>
              <a:t>that have a network layer</a:t>
            </a:r>
            <a:r>
              <a:rPr lang="en-US" altLang="zh-CN" sz="1200" b="0" i="0" u="none" strike="noStrike" kern="1200" baseline="0" dirty="0" smtClean="0">
                <a:solidFill>
                  <a:schemeClr val="tx1"/>
                </a:solidFill>
                <a:latin typeface="Times New Roman" pitchFamily="18" charset="0"/>
                <a:ea typeface="+mn-ea"/>
                <a:cs typeface="+mn-cs"/>
              </a:rPr>
              <a:t> must run the IP protocol. </a:t>
            </a:r>
          </a:p>
          <a:p>
            <a:r>
              <a:rPr lang="en-US" altLang="zh-CN" sz="1200" b="0" i="0" u="none" strike="noStrike" kern="1200" baseline="0" dirty="0" smtClean="0">
                <a:solidFill>
                  <a:schemeClr val="tx1"/>
                </a:solidFill>
                <a:latin typeface="Times New Roman" pitchFamily="18" charset="0"/>
                <a:ea typeface="+mn-ea"/>
                <a:cs typeface="+mn-cs"/>
              </a:rPr>
              <a:t>   The Internet’s network layer also contains routing protocols that determine the routes that datagrams take between sources and destinations. </a:t>
            </a:r>
          </a:p>
          <a:p>
            <a:r>
              <a:rPr lang="en-US" altLang="zh-CN" sz="1200" b="0" i="0" u="none" strike="noStrike" kern="1200" baseline="0" dirty="0" smtClean="0">
                <a:solidFill>
                  <a:schemeClr val="tx1"/>
                </a:solidFill>
                <a:latin typeface="Times New Roman" pitchFamily="18" charset="0"/>
                <a:ea typeface="+mn-ea"/>
                <a:cs typeface="+mn-cs"/>
              </a:rPr>
              <a:t>   The Internet has many routing protocols. </a:t>
            </a:r>
          </a:p>
          <a:p>
            <a:r>
              <a:rPr lang="en-US" altLang="zh-CN" sz="1200" b="0" i="0" u="none" strike="noStrike" kern="1200" baseline="0" dirty="0" smtClean="0">
                <a:solidFill>
                  <a:schemeClr val="tx1"/>
                </a:solidFill>
                <a:latin typeface="Times New Roman" pitchFamily="18" charset="0"/>
                <a:ea typeface="+mn-ea"/>
                <a:cs typeface="+mn-cs"/>
              </a:rPr>
              <a:t>   As we saw in Section 1.3, the Internet is a network of networks, and within a network, the network administrator can run any routing protocol desired. </a:t>
            </a:r>
          </a:p>
          <a:p>
            <a:r>
              <a:rPr lang="en-US" altLang="zh-CN" sz="1200" b="0" i="0" u="none" strike="noStrike" kern="1200" baseline="0" dirty="0" smtClean="0">
                <a:solidFill>
                  <a:schemeClr val="tx1"/>
                </a:solidFill>
                <a:latin typeface="Times New Roman" pitchFamily="18" charset="0"/>
                <a:ea typeface="+mn-ea"/>
                <a:cs typeface="+mn-cs"/>
              </a:rPr>
              <a:t>   Although the network layer contains both the IP protocol and numerous routing protocols, it is often simply referred to as the IP layer, reflecting the fact that IP is the </a:t>
            </a:r>
            <a:r>
              <a:rPr lang="en-US" altLang="zh-CN" sz="1200" b="1" i="0" u="none" strike="noStrike" kern="1200" baseline="0" dirty="0" smtClean="0">
                <a:solidFill>
                  <a:schemeClr val="tx1"/>
                </a:solidFill>
                <a:latin typeface="Times New Roman" pitchFamily="18" charset="0"/>
                <a:ea typeface="+mn-ea"/>
                <a:cs typeface="+mn-cs"/>
              </a:rPr>
              <a:t>glue</a:t>
            </a:r>
            <a:r>
              <a:rPr lang="en-US" altLang="zh-CN" sz="1200" b="0" i="0" u="none" strike="noStrike" kern="1200" baseline="0" dirty="0" smtClean="0">
                <a:solidFill>
                  <a:schemeClr val="tx1"/>
                </a:solidFill>
                <a:latin typeface="Times New Roman" pitchFamily="18" charset="0"/>
                <a:ea typeface="+mn-ea"/>
                <a:cs typeface="+mn-cs"/>
              </a:rPr>
              <a:t> that binds the Internet together.</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Link Layer</a:t>
            </a:r>
          </a:p>
          <a:p>
            <a:r>
              <a:rPr lang="en-US" altLang="zh-CN" sz="1200" b="0" i="0" u="none" strike="noStrike" kern="1200" baseline="0" dirty="0" smtClean="0">
                <a:solidFill>
                  <a:schemeClr val="tx1"/>
                </a:solidFill>
                <a:latin typeface="Times New Roman" pitchFamily="18" charset="0"/>
                <a:ea typeface="+mn-ea"/>
                <a:cs typeface="+mn-cs"/>
              </a:rPr>
              <a:t>   The Internet’s network layer routes a datagram through a series of routers between the source and destination. </a:t>
            </a:r>
          </a:p>
          <a:p>
            <a:r>
              <a:rPr lang="en-US" altLang="zh-CN" sz="1200" b="0" i="0" u="none" strike="noStrike" kern="1200" baseline="0" dirty="0" smtClean="0">
                <a:solidFill>
                  <a:schemeClr val="tx1"/>
                </a:solidFill>
                <a:latin typeface="Times New Roman" pitchFamily="18" charset="0"/>
                <a:ea typeface="+mn-ea"/>
                <a:cs typeface="+mn-cs"/>
              </a:rPr>
              <a:t>   To move a packet from one node (host or router) to the next node in the route, the network layer relies on the services of the link layer. </a:t>
            </a:r>
          </a:p>
          <a:p>
            <a:r>
              <a:rPr lang="en-US" altLang="zh-CN" sz="1200" b="0" i="0" u="none" strike="noStrike" kern="1200" baseline="0" dirty="0" smtClean="0">
                <a:solidFill>
                  <a:schemeClr val="tx1"/>
                </a:solidFill>
                <a:latin typeface="Times New Roman" pitchFamily="18" charset="0"/>
                <a:ea typeface="+mn-ea"/>
                <a:cs typeface="+mn-cs"/>
              </a:rPr>
              <a:t>    In particular, at each node, the network layer passes the datagram down to the link layer, which delivers the datagram to the next node along the route. </a:t>
            </a:r>
          </a:p>
          <a:p>
            <a:r>
              <a:rPr lang="en-US" altLang="zh-CN" sz="1200" b="0" i="0" u="none" strike="noStrike" kern="1200" baseline="0" dirty="0" smtClean="0">
                <a:solidFill>
                  <a:schemeClr val="tx1"/>
                </a:solidFill>
                <a:latin typeface="Times New Roman" pitchFamily="18" charset="0"/>
                <a:ea typeface="+mn-ea"/>
                <a:cs typeface="+mn-cs"/>
              </a:rPr>
              <a:t>   At this next node, the link layer passes the datagram up to the network layer.</a:t>
            </a:r>
          </a:p>
          <a:p>
            <a:r>
              <a:rPr lang="en-US" altLang="zh-CN" sz="1200" b="0" i="0" u="none" strike="noStrike" kern="1200" baseline="0" dirty="0" smtClean="0">
                <a:solidFill>
                  <a:schemeClr val="tx1"/>
                </a:solidFill>
                <a:latin typeface="Times New Roman" pitchFamily="18" charset="0"/>
                <a:ea typeface="+mn-ea"/>
                <a:cs typeface="+mn-cs"/>
              </a:rPr>
              <a:t>   The services </a:t>
            </a:r>
            <a:r>
              <a:rPr lang="en-US" altLang="zh-CN" sz="1200" b="0" i="0" u="sng" strike="noStrike" kern="1200" baseline="0" dirty="0" smtClean="0">
                <a:solidFill>
                  <a:schemeClr val="tx1"/>
                </a:solidFill>
                <a:latin typeface="Times New Roman" pitchFamily="18" charset="0"/>
                <a:ea typeface="+mn-ea"/>
                <a:cs typeface="+mn-cs"/>
              </a:rPr>
              <a:t>provided by the link layer</a:t>
            </a:r>
            <a:r>
              <a:rPr lang="en-US" altLang="zh-CN" sz="1200" b="0" i="0" u="none" strike="noStrike" kern="1200" baseline="0" dirty="0" smtClean="0">
                <a:solidFill>
                  <a:schemeClr val="tx1"/>
                </a:solidFill>
                <a:latin typeface="Times New Roman" pitchFamily="18" charset="0"/>
                <a:ea typeface="+mn-ea"/>
                <a:cs typeface="+mn-cs"/>
              </a:rPr>
              <a:t> depend on the specific link-layer protocol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is employed over the link. </a:t>
            </a:r>
          </a:p>
          <a:p>
            <a:r>
              <a:rPr lang="en-US" altLang="zh-CN" sz="1200" b="0" i="0" u="none" strike="noStrike" kern="1200" baseline="0" dirty="0" smtClean="0">
                <a:solidFill>
                  <a:schemeClr val="tx1"/>
                </a:solidFill>
                <a:latin typeface="Times New Roman" pitchFamily="18" charset="0"/>
                <a:ea typeface="+mn-ea"/>
                <a:cs typeface="+mn-cs"/>
              </a:rPr>
              <a:t>   For example, some link-layer protocols provide reliable delivery, from transmitting node, over one link, to receiving node. </a:t>
            </a:r>
          </a:p>
          <a:p>
            <a:r>
              <a:rPr lang="en-US" altLang="zh-CN" sz="1200" b="0" i="0" u="none" strike="noStrike" kern="1200" baseline="0" dirty="0" smtClean="0">
                <a:solidFill>
                  <a:schemeClr val="tx1"/>
                </a:solidFill>
                <a:latin typeface="Times New Roman" pitchFamily="18" charset="0"/>
                <a:ea typeface="+mn-ea"/>
                <a:cs typeface="+mn-cs"/>
              </a:rPr>
              <a:t>   Note that this reliable delivery service is different from the reliable delivery service of TCP, which provides reliable delivery from one end system to another. </a:t>
            </a:r>
          </a:p>
          <a:p>
            <a:r>
              <a:rPr lang="en-US" altLang="zh-CN" sz="1200" b="0" i="0" u="none" strike="noStrike" kern="1200" baseline="0" dirty="0" smtClean="0">
                <a:solidFill>
                  <a:schemeClr val="tx1"/>
                </a:solidFill>
                <a:latin typeface="Times New Roman" pitchFamily="18" charset="0"/>
                <a:ea typeface="+mn-ea"/>
                <a:cs typeface="+mn-cs"/>
              </a:rPr>
              <a:t>   Examples of link layer protocols include Ethernet, WiFi, and the cable access network’s DOCSIS protocol.</a:t>
            </a:r>
          </a:p>
          <a:p>
            <a:r>
              <a:rPr lang="en-US" altLang="zh-CN" sz="1200" b="0" i="0" u="none" strike="noStrike" kern="1200" baseline="0" dirty="0" smtClean="0">
                <a:solidFill>
                  <a:schemeClr val="tx1"/>
                </a:solidFill>
                <a:latin typeface="Times New Roman" pitchFamily="18" charset="0"/>
                <a:ea typeface="+mn-ea"/>
                <a:cs typeface="+mn-cs"/>
              </a:rPr>
              <a:t>   As datagrams typically need to traverse several links to travel from source to destination, a datagram may be handled </a:t>
            </a:r>
            <a:r>
              <a:rPr lang="en-US" altLang="zh-CN" sz="1200" b="1" i="0" u="none" strike="noStrike" kern="1200" baseline="0" dirty="0" smtClean="0">
                <a:solidFill>
                  <a:schemeClr val="tx1"/>
                </a:solidFill>
                <a:latin typeface="Times New Roman" pitchFamily="18" charset="0"/>
                <a:ea typeface="+mn-ea"/>
                <a:cs typeface="+mn-cs"/>
              </a:rPr>
              <a:t>by</a:t>
            </a:r>
            <a:r>
              <a:rPr lang="en-US" altLang="zh-CN" sz="1200" b="0" i="0" u="none" strike="noStrike" kern="1200" baseline="0" dirty="0" smtClean="0">
                <a:solidFill>
                  <a:schemeClr val="tx1"/>
                </a:solidFill>
                <a:latin typeface="Times New Roman" pitchFamily="18" charset="0"/>
                <a:ea typeface="+mn-ea"/>
                <a:cs typeface="+mn-cs"/>
              </a:rPr>
              <a:t> different link-layer protocols </a:t>
            </a:r>
            <a:r>
              <a:rPr lang="en-US" altLang="zh-CN" sz="1200" b="1" i="0" u="none" strike="noStrike" kern="1200" baseline="0" dirty="0" smtClean="0">
                <a:solidFill>
                  <a:schemeClr val="tx1"/>
                </a:solidFill>
                <a:latin typeface="Times New Roman" pitchFamily="18" charset="0"/>
                <a:ea typeface="+mn-ea"/>
                <a:cs typeface="+mn-cs"/>
              </a:rPr>
              <a:t>at</a:t>
            </a:r>
            <a:r>
              <a:rPr lang="en-US" altLang="zh-CN" sz="1200" b="0" i="0" u="none" strike="noStrike" kern="1200" baseline="0" dirty="0" smtClean="0">
                <a:solidFill>
                  <a:schemeClr val="tx1"/>
                </a:solidFill>
                <a:latin typeface="Times New Roman" pitchFamily="18" charset="0"/>
                <a:ea typeface="+mn-ea"/>
                <a:cs typeface="+mn-cs"/>
              </a:rPr>
              <a:t> different links along its route. </a:t>
            </a:r>
          </a:p>
          <a:p>
            <a:r>
              <a:rPr lang="en-US" altLang="zh-CN" sz="1200" b="0" i="0" u="none" strike="noStrike" kern="1200" baseline="0" dirty="0" smtClean="0">
                <a:solidFill>
                  <a:schemeClr val="tx1"/>
                </a:solidFill>
                <a:latin typeface="Times New Roman" pitchFamily="18" charset="0"/>
                <a:ea typeface="+mn-ea"/>
                <a:cs typeface="+mn-cs"/>
              </a:rPr>
              <a:t>   For example, a datagram may be handled by Ethernet on one link and by PPP on the next link. </a:t>
            </a:r>
          </a:p>
          <a:p>
            <a:r>
              <a:rPr lang="en-US" altLang="zh-CN" sz="1200" b="0" i="0" u="none" strike="noStrike" kern="1200" baseline="0" dirty="0" smtClean="0">
                <a:solidFill>
                  <a:schemeClr val="tx1"/>
                </a:solidFill>
                <a:latin typeface="Times New Roman" pitchFamily="18" charset="0"/>
                <a:ea typeface="+mn-ea"/>
                <a:cs typeface="+mn-cs"/>
              </a:rPr>
              <a:t>   The network layer will receive a different service from each of the different link-layer protocols. </a:t>
            </a:r>
          </a:p>
          <a:p>
            <a:r>
              <a:rPr lang="en-US" altLang="zh-CN" sz="1200" b="0" i="0" u="none" strike="noStrike" kern="1200" baseline="0" dirty="0" smtClean="0">
                <a:solidFill>
                  <a:schemeClr val="tx1"/>
                </a:solidFill>
                <a:latin typeface="Times New Roman" pitchFamily="18" charset="0"/>
                <a:ea typeface="+mn-ea"/>
                <a:cs typeface="+mn-cs"/>
              </a:rPr>
              <a:t>   In this book, we’ll refer to the link layer packets as </a:t>
            </a:r>
            <a:r>
              <a:rPr lang="en-US" altLang="zh-CN" sz="1200" b="1" i="0" u="none" strike="noStrike" kern="1200" baseline="0" dirty="0" smtClean="0">
                <a:solidFill>
                  <a:schemeClr val="tx1"/>
                </a:solidFill>
                <a:latin typeface="Times New Roman" pitchFamily="18" charset="0"/>
                <a:ea typeface="+mn-ea"/>
                <a:cs typeface="+mn-cs"/>
              </a:rPr>
              <a:t>frames</a:t>
            </a:r>
            <a:r>
              <a:rPr lang="en-US" altLang="zh-CN" sz="1200" b="0" i="0" u="none" strike="noStrike" kern="1200" baseline="0" dirty="0" smtClean="0">
                <a:solidFill>
                  <a:schemeClr val="tx1"/>
                </a:solidFill>
                <a:latin typeface="Times New Roman" pitchFamily="18" charset="0"/>
                <a:ea typeface="+mn-ea"/>
                <a:cs typeface="+mn-cs"/>
              </a:rPr>
              <a:t>.</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Physical Layer</a:t>
            </a:r>
          </a:p>
          <a:p>
            <a:r>
              <a:rPr lang="en-US" altLang="zh-CN" sz="1200" b="0" i="0" u="none" strike="noStrike" kern="1200" baseline="0" dirty="0" smtClean="0">
                <a:solidFill>
                  <a:schemeClr val="tx1"/>
                </a:solidFill>
                <a:latin typeface="Times New Roman" pitchFamily="18" charset="0"/>
                <a:ea typeface="+mn-ea"/>
                <a:cs typeface="+mn-cs"/>
              </a:rPr>
              <a:t>   While the job of the link layer is to move </a:t>
            </a:r>
            <a:r>
              <a:rPr lang="en-US" altLang="zh-CN" sz="1200" b="1" i="0" u="none" strike="noStrike" kern="1200" baseline="0" dirty="0" smtClean="0">
                <a:solidFill>
                  <a:schemeClr val="tx1"/>
                </a:solidFill>
                <a:latin typeface="Times New Roman" pitchFamily="18" charset="0"/>
                <a:ea typeface="+mn-ea"/>
                <a:cs typeface="+mn-cs"/>
              </a:rPr>
              <a:t>entire</a:t>
            </a:r>
            <a:r>
              <a:rPr lang="en-US" altLang="zh-CN" sz="1200" b="0" i="0" u="none" strike="noStrike" kern="1200" baseline="0" dirty="0" smtClean="0">
                <a:solidFill>
                  <a:schemeClr val="tx1"/>
                </a:solidFill>
                <a:latin typeface="Times New Roman" pitchFamily="18" charset="0"/>
                <a:ea typeface="+mn-ea"/>
                <a:cs typeface="+mn-cs"/>
              </a:rPr>
              <a:t> frames from one network element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an adjacent network element, the job of the physical layer is to move the </a:t>
            </a:r>
            <a:r>
              <a:rPr lang="en-US" altLang="zh-CN" sz="1200" b="1" i="0" u="none" strike="noStrike" kern="1200" baseline="0" dirty="0" smtClean="0">
                <a:solidFill>
                  <a:schemeClr val="tx1"/>
                </a:solidFill>
                <a:latin typeface="Times New Roman" pitchFamily="18" charset="0"/>
                <a:ea typeface="+mn-ea"/>
                <a:cs typeface="+mn-cs"/>
              </a:rPr>
              <a:t>individual bits </a:t>
            </a:r>
            <a:r>
              <a:rPr lang="en-US" altLang="zh-CN" sz="1200" b="0" i="0" u="none" strike="noStrike" kern="1200" baseline="0" dirty="0" smtClean="0">
                <a:solidFill>
                  <a:schemeClr val="tx1"/>
                </a:solidFill>
                <a:latin typeface="Times New Roman" pitchFamily="18" charset="0"/>
                <a:ea typeface="+mn-ea"/>
                <a:cs typeface="+mn-cs"/>
              </a:rPr>
              <a:t>within the frame from one node to the next. </a:t>
            </a:r>
          </a:p>
          <a:p>
            <a:r>
              <a:rPr lang="en-US" altLang="zh-CN" sz="1200" b="0" i="0" u="none" strike="noStrike" kern="1200" baseline="0" dirty="0" smtClean="0">
                <a:solidFill>
                  <a:schemeClr val="tx1"/>
                </a:solidFill>
                <a:latin typeface="Times New Roman" pitchFamily="18" charset="0"/>
                <a:ea typeface="+mn-ea"/>
                <a:cs typeface="+mn-cs"/>
              </a:rPr>
              <a:t>   The protocols in this layer are again </a:t>
            </a:r>
            <a:r>
              <a:rPr lang="en-US" altLang="zh-CN" sz="1200" b="1" i="0" u="none" strike="noStrike" kern="1200" baseline="0" dirty="0" smtClean="0">
                <a:solidFill>
                  <a:schemeClr val="tx1"/>
                </a:solidFill>
                <a:latin typeface="Times New Roman" pitchFamily="18" charset="0"/>
                <a:ea typeface="+mn-ea"/>
                <a:cs typeface="+mn-cs"/>
              </a:rPr>
              <a:t>link dependent </a:t>
            </a:r>
            <a:r>
              <a:rPr lang="en-US" altLang="zh-CN" sz="1200" b="0" i="0" u="none" strike="noStrike" kern="1200" baseline="0" dirty="0" smtClean="0">
                <a:solidFill>
                  <a:schemeClr val="tx1"/>
                </a:solidFill>
                <a:latin typeface="Times New Roman" pitchFamily="18" charset="0"/>
                <a:ea typeface="+mn-ea"/>
                <a:cs typeface="+mn-cs"/>
              </a:rPr>
              <a:t>and further depend on the actual transmission medium of the link (for example, twisted-pair copper wire, single-mode fiber optics). </a:t>
            </a:r>
          </a:p>
          <a:p>
            <a:r>
              <a:rPr lang="en-US" altLang="zh-CN" sz="1200" b="0" i="0" u="none" strike="noStrike" kern="1200" baseline="0" dirty="0" smtClean="0">
                <a:solidFill>
                  <a:schemeClr val="tx1"/>
                </a:solidFill>
                <a:latin typeface="Times New Roman" pitchFamily="18" charset="0"/>
                <a:ea typeface="+mn-ea"/>
                <a:cs typeface="+mn-cs"/>
              </a:rPr>
              <a:t>   For example, Ethernet has many physical-layer protocols: </a:t>
            </a:r>
            <a:r>
              <a:rPr lang="en-US" altLang="zh-CN" sz="1200" b="0" i="0" u="sng" strike="noStrike" kern="1200" baseline="0" dirty="0" smtClean="0">
                <a:solidFill>
                  <a:schemeClr val="tx1"/>
                </a:solidFill>
                <a:latin typeface="Times New Roman" pitchFamily="18" charset="0"/>
                <a:ea typeface="+mn-ea"/>
                <a:cs typeface="+mn-cs"/>
              </a:rPr>
              <a:t>one for twisted-pair copper wire, another for coaxial cable, another for fiber</a:t>
            </a:r>
            <a:r>
              <a:rPr lang="en-US" altLang="zh-CN" sz="1200" b="0" i="0" u="none" strike="noStrike" kern="1200" baseline="0" dirty="0" smtClean="0">
                <a:solidFill>
                  <a:schemeClr val="tx1"/>
                </a:solidFill>
                <a:latin typeface="Times New Roman" pitchFamily="18" charset="0"/>
                <a:ea typeface="+mn-ea"/>
                <a:cs typeface="+mn-cs"/>
              </a:rPr>
              <a:t>, and so on. </a:t>
            </a:r>
          </a:p>
          <a:p>
            <a:r>
              <a:rPr lang="en-US" altLang="zh-CN" sz="1200" b="0" i="0" u="none" strike="noStrike" kern="1200" baseline="0" dirty="0" smtClean="0">
                <a:solidFill>
                  <a:schemeClr val="tx1"/>
                </a:solidFill>
                <a:latin typeface="Times New Roman" pitchFamily="18" charset="0"/>
                <a:ea typeface="+mn-ea"/>
                <a:cs typeface="+mn-cs"/>
              </a:rPr>
              <a:t>   In each case, a bit is moved across the link in a different way.</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1" i="0" u="none" strike="noStrike" kern="1200" baseline="0" dirty="0" smtClean="0">
                <a:solidFill>
                  <a:schemeClr val="tx1"/>
                </a:solidFill>
                <a:latin typeface="Times New Roman" pitchFamily="18" charset="0"/>
                <a:ea typeface="+mn-ea"/>
                <a:cs typeface="+mn-cs"/>
              </a:rPr>
              <a:t>    </a:t>
            </a:r>
            <a:endParaRPr lang="en-US" altLang="zh-CN" sz="1200" b="0" i="0" u="none" strike="noStrike" kern="1200" baseline="0" dirty="0" smtClean="0">
              <a:solidFill>
                <a:schemeClr val="tx1"/>
              </a:solidFill>
              <a:latin typeface="Times New Roman" pitchFamily="18" charset="0"/>
              <a:ea typeface="+mn-ea"/>
              <a:cs typeface="+mn-cs"/>
            </a:endParaRPr>
          </a:p>
          <a:p>
            <a:endParaRPr lang="zh-CN" altLang="en-US" dirty="0" smtClean="0"/>
          </a:p>
        </p:txBody>
      </p:sp>
    </p:spTree>
    <p:extLst>
      <p:ext uri="{BB962C8B-B14F-4D97-AF65-F5344CB8AC3E}">
        <p14:creationId xmlns:p14="http://schemas.microsoft.com/office/powerpoint/2010/main" val="58283632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7"/>
          <p:cNvSpPr>
            <a:spLocks noGrp="1" noChangeArrowheads="1"/>
          </p:cNvSpPr>
          <p:nvPr>
            <p:ph type="sldNum" sz="quarter" idx="5"/>
          </p:nvPr>
        </p:nvSpPr>
        <p:spPr/>
        <p:txBody>
          <a:bodyPr/>
          <a:lstStyle/>
          <a:p>
            <a:pPr>
              <a:defRPr/>
            </a:pPr>
            <a:fld id="{75498C2F-9D50-4993-A0AE-F2AAE105A7FE}" type="slidenum">
              <a:rPr lang="zh-CN" altLang="en-US" smtClean="0"/>
              <a:pPr>
                <a:defRPr/>
              </a:pPr>
              <a:t>146</a:t>
            </a:fld>
            <a:endParaRPr lang="en-US" altLang="zh-CN" smtClean="0"/>
          </a:p>
        </p:txBody>
      </p:sp>
      <p:sp>
        <p:nvSpPr>
          <p:cNvPr id="346115" name="Rectangle 2"/>
          <p:cNvSpPr>
            <a:spLocks noGrp="1" noRot="1" noChangeAspect="1" noChangeArrowheads="1" noTextEdit="1"/>
          </p:cNvSpPr>
          <p:nvPr>
            <p:ph type="sldImg"/>
          </p:nvPr>
        </p:nvSpPr>
        <p:spPr>
          <a:ln/>
        </p:spPr>
      </p:sp>
      <p:sp>
        <p:nvSpPr>
          <p:cNvPr id="346116" name="Rectangle 3"/>
          <p:cNvSpPr>
            <a:spLocks noGrp="1" noChangeArrowheads="1"/>
          </p:cNvSpPr>
          <p:nvPr>
            <p:ph type="body" idx="1"/>
          </p:nvPr>
        </p:nvSpPr>
        <p:spPr>
          <a:noFill/>
          <a:ln/>
        </p:spPr>
        <p:txBody>
          <a:bodyPr/>
          <a:lstStyle/>
          <a:p>
            <a:r>
              <a:rPr lang="en-US" altLang="zh-CN" sz="1200" b="1" i="0" u="none" strike="noStrike" kern="1200" baseline="0" dirty="0" smtClean="0">
                <a:solidFill>
                  <a:schemeClr val="tx1"/>
                </a:solidFill>
                <a:latin typeface="Times New Roman" pitchFamily="18" charset="0"/>
                <a:ea typeface="+mn-ea"/>
                <a:cs typeface="+mn-cs"/>
              </a:rPr>
              <a:t>The OSI Model</a:t>
            </a:r>
          </a:p>
          <a:p>
            <a:r>
              <a:rPr lang="en-US" altLang="zh-CN" sz="1200" b="0" i="0" u="none" strike="noStrike" kern="1200" baseline="0" dirty="0" smtClean="0">
                <a:solidFill>
                  <a:schemeClr val="tx1"/>
                </a:solidFill>
                <a:latin typeface="Times New Roman" pitchFamily="18" charset="0"/>
                <a:ea typeface="+mn-ea"/>
                <a:cs typeface="+mn-cs"/>
              </a:rPr>
              <a:t>   Having discussed the Internet protocol stack in detail, we should mention that it is not the only protocol stack around.</a:t>
            </a:r>
          </a:p>
          <a:p>
            <a:r>
              <a:rPr lang="en-US" altLang="zh-CN" sz="1200" b="0" i="0" u="none" strike="noStrike" kern="1200" baseline="0" dirty="0" smtClean="0">
                <a:solidFill>
                  <a:schemeClr val="tx1"/>
                </a:solidFill>
                <a:latin typeface="Times New Roman" pitchFamily="18" charset="0"/>
                <a:ea typeface="+mn-ea"/>
                <a:cs typeface="+mn-cs"/>
              </a:rPr>
              <a:t>   In particular, back in the late 1970s, the International Organization for Standardization (ISO) </a:t>
            </a:r>
            <a:r>
              <a:rPr lang="en-US" altLang="zh-CN" sz="1200" b="1" i="0" u="none" strike="noStrike" kern="1200" baseline="0" dirty="0" smtClean="0">
                <a:solidFill>
                  <a:schemeClr val="tx1"/>
                </a:solidFill>
                <a:latin typeface="Times New Roman" pitchFamily="18" charset="0"/>
                <a:ea typeface="+mn-ea"/>
                <a:cs typeface="+mn-cs"/>
              </a:rPr>
              <a:t>proposed</a:t>
            </a:r>
            <a:r>
              <a:rPr lang="en-US" altLang="zh-CN" sz="1200" b="0" i="0" u="none" strike="noStrike" kern="1200" baseline="0" dirty="0" smtClean="0">
                <a:solidFill>
                  <a:schemeClr val="tx1"/>
                </a:solidFill>
                <a:latin typeface="Times New Roman" pitchFamily="18" charset="0"/>
                <a:ea typeface="+mn-ea"/>
                <a:cs typeface="+mn-cs"/>
              </a:rPr>
              <a:t> that computer networks be organized around seven layers, called the Open Systems Interconnection (OSI) model [ISO 2012]. </a:t>
            </a:r>
          </a:p>
          <a:p>
            <a:r>
              <a:rPr lang="en-US" altLang="zh-CN" sz="1200" b="0" i="0" u="none" strike="noStrike" kern="1200" baseline="0" dirty="0" smtClean="0">
                <a:solidFill>
                  <a:schemeClr val="tx1"/>
                </a:solidFill>
                <a:latin typeface="Times New Roman" pitchFamily="18" charset="0"/>
                <a:ea typeface="+mn-ea"/>
                <a:cs typeface="+mn-cs"/>
              </a:rPr>
              <a:t>   The OSI model took shape </a:t>
            </a:r>
            <a:r>
              <a:rPr lang="en-US" altLang="zh-CN" sz="1200" b="1" i="0" u="none" strike="noStrike" kern="1200" baseline="0" dirty="0" smtClean="0">
                <a:solidFill>
                  <a:schemeClr val="tx1"/>
                </a:solidFill>
                <a:latin typeface="Times New Roman" pitchFamily="18" charset="0"/>
                <a:ea typeface="+mn-ea"/>
                <a:cs typeface="+mn-cs"/>
              </a:rPr>
              <a:t>when</a:t>
            </a:r>
            <a:r>
              <a:rPr lang="en-US" altLang="zh-CN" sz="1200" b="0" i="0" u="none" strike="noStrike" kern="1200" baseline="0" dirty="0" smtClean="0">
                <a:solidFill>
                  <a:schemeClr val="tx1"/>
                </a:solidFill>
                <a:latin typeface="Times New Roman" pitchFamily="18" charset="0"/>
                <a:ea typeface="+mn-ea"/>
                <a:cs typeface="+mn-cs"/>
              </a:rPr>
              <a:t> the protocols that were to become the Internet protocols </a:t>
            </a:r>
            <a:r>
              <a:rPr lang="en-US" altLang="zh-CN" sz="1200" b="1" i="0" u="none" strike="noStrike" kern="1200" baseline="0" dirty="0" smtClean="0">
                <a:solidFill>
                  <a:schemeClr val="tx1"/>
                </a:solidFill>
                <a:latin typeface="Times New Roman" pitchFamily="18" charset="0"/>
                <a:ea typeface="+mn-ea"/>
                <a:cs typeface="+mn-cs"/>
              </a:rPr>
              <a:t>were in their infancy</a:t>
            </a:r>
            <a:r>
              <a:rPr lang="en-US" altLang="zh-CN" sz="1200" b="0" i="0" u="none" strike="noStrike" kern="1200" baseline="0" dirty="0" smtClean="0">
                <a:solidFill>
                  <a:schemeClr val="tx1"/>
                </a:solidFill>
                <a:latin typeface="Times New Roman" pitchFamily="18" charset="0"/>
                <a:ea typeface="+mn-ea"/>
                <a:cs typeface="+mn-cs"/>
              </a:rPr>
              <a:t>, and </a:t>
            </a:r>
            <a:r>
              <a:rPr lang="en-US" altLang="zh-CN" sz="1200" b="1" i="0" u="none" strike="noStrike" kern="1200" baseline="0" dirty="0" smtClean="0">
                <a:solidFill>
                  <a:schemeClr val="tx1"/>
                </a:solidFill>
                <a:latin typeface="Times New Roman" pitchFamily="18" charset="0"/>
                <a:ea typeface="+mn-ea"/>
                <a:cs typeface="+mn-cs"/>
              </a:rPr>
              <a:t>were but </a:t>
            </a:r>
            <a:r>
              <a:rPr lang="en-US" altLang="zh-CN" sz="1200" b="0" i="0" u="none" strike="noStrike" kern="1200" baseline="0" dirty="0" smtClean="0">
                <a:solidFill>
                  <a:schemeClr val="tx1"/>
                </a:solidFill>
                <a:latin typeface="Times New Roman" pitchFamily="18" charset="0"/>
                <a:ea typeface="+mn-ea"/>
                <a:cs typeface="+mn-cs"/>
              </a:rPr>
              <a:t>(</a:t>
            </a:r>
            <a:r>
              <a:rPr lang="zh-CN" altLang="en-US" sz="1200" b="0" i="0" u="none" strike="noStrike" kern="1200" baseline="0" dirty="0" smtClean="0">
                <a:solidFill>
                  <a:schemeClr val="tx1"/>
                </a:solidFill>
                <a:latin typeface="Times New Roman" pitchFamily="18" charset="0"/>
                <a:ea typeface="+mn-ea"/>
                <a:cs typeface="+mn-cs"/>
              </a:rPr>
              <a:t>仅仅</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one of</a:t>
            </a:r>
            <a:r>
              <a:rPr lang="en-US" altLang="zh-CN" sz="1200" b="0" i="0" u="none" strike="noStrike" kern="1200" baseline="0" dirty="0" smtClean="0">
                <a:solidFill>
                  <a:schemeClr val="tx1"/>
                </a:solidFill>
                <a:latin typeface="Times New Roman" pitchFamily="18" charset="0"/>
                <a:ea typeface="+mn-ea"/>
                <a:cs typeface="+mn-cs"/>
              </a:rPr>
              <a:t> many different protocol suites </a:t>
            </a:r>
            <a:r>
              <a:rPr lang="en-US" altLang="zh-CN" sz="1200" b="0" i="0" u="sng" strike="noStrike" kern="1200" baseline="0" dirty="0" smtClean="0">
                <a:solidFill>
                  <a:schemeClr val="tx1"/>
                </a:solidFill>
                <a:latin typeface="Times New Roman" pitchFamily="18" charset="0"/>
                <a:ea typeface="+mn-ea"/>
                <a:cs typeface="+mn-cs"/>
              </a:rPr>
              <a:t>under development</a:t>
            </a:r>
            <a:r>
              <a:rPr lang="en-US" altLang="zh-CN" sz="1200" b="0" i="0" u="none" strike="noStrike" kern="1200" baseline="0" dirty="0" smtClean="0">
                <a:solidFill>
                  <a:schemeClr val="tx1"/>
                </a:solidFill>
                <a:latin typeface="Times New Roman" pitchFamily="18" charset="0"/>
                <a:ea typeface="+mn-ea"/>
                <a:cs typeface="+mn-cs"/>
              </a:rPr>
              <a:t>; in fact, the inventors of the original OSI model probably did not have the Internet in mind when creating it. </a:t>
            </a:r>
          </a:p>
          <a:p>
            <a:r>
              <a:rPr lang="en-US" altLang="zh-CN" sz="1200" b="0" i="0" u="none" strike="noStrike" kern="1200" baseline="0" dirty="0" smtClean="0">
                <a:solidFill>
                  <a:schemeClr val="tx1"/>
                </a:solidFill>
                <a:latin typeface="Times New Roman" pitchFamily="18" charset="0"/>
                <a:ea typeface="+mn-ea"/>
                <a:cs typeface="+mn-cs"/>
              </a:rPr>
              <a:t>   Nevertheless, beginning in the late 1970s, many training and university courses </a:t>
            </a:r>
            <a:r>
              <a:rPr lang="en-US" altLang="zh-CN" sz="1200" b="0" i="0" u="sng" strike="noStrike" kern="1200" baseline="0" dirty="0" smtClean="0">
                <a:solidFill>
                  <a:schemeClr val="tx1"/>
                </a:solidFill>
                <a:latin typeface="Times New Roman" pitchFamily="18" charset="0"/>
                <a:ea typeface="+mn-ea"/>
                <a:cs typeface="+mn-cs"/>
              </a:rPr>
              <a:t>picked up on </a:t>
            </a:r>
            <a:r>
              <a:rPr lang="en-US" altLang="zh-CN" sz="1200" b="0" i="0" u="none" strike="noStrike" kern="1200" baseline="0" dirty="0" smtClean="0">
                <a:solidFill>
                  <a:schemeClr val="tx1"/>
                </a:solidFill>
                <a:latin typeface="Times New Roman" pitchFamily="18" charset="0"/>
                <a:ea typeface="+mn-ea"/>
                <a:cs typeface="+mn-cs"/>
              </a:rPr>
              <a:t>the ISO mandate and </a:t>
            </a:r>
            <a:r>
              <a:rPr lang="en-US" altLang="zh-CN" sz="1200" b="1" i="0" u="none" strike="noStrike" kern="1200" baseline="0" dirty="0" smtClean="0">
                <a:solidFill>
                  <a:schemeClr val="tx1"/>
                </a:solidFill>
                <a:latin typeface="Times New Roman" pitchFamily="18" charset="0"/>
                <a:ea typeface="+mn-ea"/>
                <a:cs typeface="+mn-cs"/>
              </a:rPr>
              <a:t>organized</a:t>
            </a:r>
            <a:r>
              <a:rPr lang="en-US" altLang="zh-CN" sz="1200" b="0" i="0" u="none" strike="noStrike" kern="1200" baseline="0" dirty="0" smtClean="0">
                <a:solidFill>
                  <a:schemeClr val="tx1"/>
                </a:solidFill>
                <a:latin typeface="Times New Roman" pitchFamily="18" charset="0"/>
                <a:ea typeface="+mn-ea"/>
                <a:cs typeface="+mn-cs"/>
              </a:rPr>
              <a:t> courses around the seven-layer model. </a:t>
            </a:r>
          </a:p>
          <a:p>
            <a:r>
              <a:rPr lang="en-US" altLang="zh-CN" sz="1200" b="0" i="0" u="none" strike="noStrike" kern="1200" baseline="0" dirty="0" smtClean="0">
                <a:solidFill>
                  <a:schemeClr val="tx1"/>
                </a:solidFill>
                <a:latin typeface="Times New Roman" pitchFamily="18" charset="0"/>
                <a:ea typeface="+mn-ea"/>
                <a:cs typeface="+mn-cs"/>
              </a:rPr>
              <a:t>   Because of its early impact on networking education, the seven-layer model continues to </a:t>
            </a:r>
            <a:r>
              <a:rPr lang="en-US" altLang="zh-CN" sz="1200" b="1" i="0" u="none" strike="noStrike" kern="1200" baseline="0" dirty="0" smtClean="0">
                <a:solidFill>
                  <a:schemeClr val="tx1"/>
                </a:solidFill>
                <a:latin typeface="Times New Roman" pitchFamily="18" charset="0"/>
                <a:ea typeface="+mn-ea"/>
                <a:cs typeface="+mn-cs"/>
              </a:rPr>
              <a:t>linger on </a:t>
            </a:r>
            <a:r>
              <a:rPr lang="en-US" altLang="zh-CN" sz="1200" b="0" i="0" u="none" strike="noStrike" kern="1200" baseline="0" dirty="0" smtClean="0">
                <a:solidFill>
                  <a:schemeClr val="tx1"/>
                </a:solidFill>
                <a:latin typeface="Times New Roman" pitchFamily="18" charset="0"/>
                <a:ea typeface="+mn-ea"/>
                <a:cs typeface="+mn-cs"/>
              </a:rPr>
              <a:t>in some networking textbooks and training courses.</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 seven layers of the OSI reference model, shown in Figure 1.23(b), are: application layer, presentation layer, session layer, transport layer, network layer, data link layer, and physical layer.</a:t>
            </a:r>
          </a:p>
          <a:p>
            <a:r>
              <a:rPr lang="en-US" altLang="zh-CN" sz="1200" b="0" i="0" u="none" strike="noStrike" kern="1200" baseline="0" dirty="0" smtClean="0">
                <a:solidFill>
                  <a:schemeClr val="tx1"/>
                </a:solidFill>
                <a:latin typeface="Times New Roman" pitchFamily="18" charset="0"/>
                <a:ea typeface="+mn-ea"/>
                <a:cs typeface="+mn-cs"/>
              </a:rPr>
              <a:t>   The functionality of five of these layers is roughly the same as their similarly named Internet counterparts. </a:t>
            </a:r>
          </a:p>
          <a:p>
            <a:r>
              <a:rPr lang="en-US" altLang="zh-CN" sz="1200" b="0" i="0" u="none" strike="noStrike" kern="1200" baseline="0" dirty="0" smtClean="0">
                <a:solidFill>
                  <a:schemeClr val="tx1"/>
                </a:solidFill>
                <a:latin typeface="Times New Roman" pitchFamily="18" charset="0"/>
                <a:ea typeface="+mn-ea"/>
                <a:cs typeface="+mn-cs"/>
              </a:rPr>
              <a:t>   Thus, let’s consider the two additional layers present in the OSI reference model — the presentation layer and the session layer. </a:t>
            </a:r>
          </a:p>
          <a:p>
            <a:r>
              <a:rPr lang="en-US" altLang="zh-CN" sz="1200" b="0" i="0" u="none" strike="noStrike" kern="1200" baseline="0" dirty="0" smtClean="0">
                <a:solidFill>
                  <a:schemeClr val="tx1"/>
                </a:solidFill>
                <a:latin typeface="Times New Roman" pitchFamily="18" charset="0"/>
                <a:ea typeface="+mn-ea"/>
                <a:cs typeface="+mn-cs"/>
              </a:rPr>
              <a:t>   The role of the presentation layer is to provide services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allow communicating applications to interpret the meaning of data exchanged.</a:t>
            </a:r>
          </a:p>
          <a:p>
            <a:r>
              <a:rPr lang="en-US" altLang="zh-CN" sz="1200" b="0" i="0" u="none" strike="noStrike" kern="1200" baseline="0" dirty="0" smtClean="0">
                <a:solidFill>
                  <a:schemeClr val="tx1"/>
                </a:solidFill>
                <a:latin typeface="Times New Roman" pitchFamily="18" charset="0"/>
                <a:ea typeface="+mn-ea"/>
                <a:cs typeface="+mn-cs"/>
              </a:rPr>
              <a:t>   These services include data compression and data encryption (which are self-explanatory)</a:t>
            </a:r>
          </a:p>
          <a:p>
            <a:r>
              <a:rPr lang="en-US" altLang="zh-CN" sz="1200" b="0" i="0" u="none" strike="noStrike" kern="1200" baseline="0" dirty="0" smtClean="0">
                <a:solidFill>
                  <a:schemeClr val="tx1"/>
                </a:solidFill>
                <a:latin typeface="Times New Roman" pitchFamily="18" charset="0"/>
                <a:ea typeface="+mn-ea"/>
                <a:cs typeface="+mn-cs"/>
              </a:rPr>
              <a:t>as well as data description (which, as we will see in Chapter 9, </a:t>
            </a:r>
            <a:r>
              <a:rPr lang="en-US" altLang="zh-CN" sz="1200" b="1" i="0" u="none" strike="noStrike" kern="1200" baseline="0" dirty="0" smtClean="0">
                <a:solidFill>
                  <a:schemeClr val="tx1"/>
                </a:solidFill>
                <a:latin typeface="Times New Roman" pitchFamily="18" charset="0"/>
                <a:ea typeface="+mn-ea"/>
                <a:cs typeface="+mn-cs"/>
              </a:rPr>
              <a:t>frees</a:t>
            </a:r>
            <a:r>
              <a:rPr lang="en-US" altLang="zh-CN" sz="1200" b="0" i="0" u="none" strike="noStrike" kern="1200" baseline="0" dirty="0" smtClean="0">
                <a:solidFill>
                  <a:schemeClr val="tx1"/>
                </a:solidFill>
                <a:latin typeface="Times New Roman" pitchFamily="18" charset="0"/>
                <a:ea typeface="+mn-ea"/>
                <a:cs typeface="+mn-cs"/>
              </a:rPr>
              <a:t> the applications </a:t>
            </a:r>
            <a:r>
              <a:rPr lang="en-US" altLang="zh-CN" sz="1200" b="1" i="0" u="none" strike="noStrike" kern="1200" baseline="0" dirty="0" smtClean="0">
                <a:solidFill>
                  <a:schemeClr val="tx1"/>
                </a:solidFill>
                <a:latin typeface="Times New Roman" pitchFamily="18" charset="0"/>
                <a:ea typeface="+mn-ea"/>
                <a:cs typeface="+mn-cs"/>
              </a:rPr>
              <a:t>from</a:t>
            </a:r>
            <a:r>
              <a:rPr lang="en-US" altLang="zh-CN" sz="1200" b="0" i="0" u="none" strike="noStrike" kern="1200" baseline="0" dirty="0" smtClean="0">
                <a:solidFill>
                  <a:schemeClr val="tx1"/>
                </a:solidFill>
                <a:latin typeface="Times New Roman" pitchFamily="18" charset="0"/>
                <a:ea typeface="+mn-ea"/>
                <a:cs typeface="+mn-cs"/>
              </a:rPr>
              <a:t> having to worry about the internal format </a:t>
            </a:r>
            <a:r>
              <a:rPr lang="en-US" altLang="zh-CN" sz="1200" b="1" i="0" u="none" strike="noStrike" kern="1200" baseline="0" dirty="0" smtClean="0">
                <a:solidFill>
                  <a:schemeClr val="tx1"/>
                </a:solidFill>
                <a:latin typeface="Times New Roman" pitchFamily="18" charset="0"/>
                <a:ea typeface="+mn-ea"/>
                <a:cs typeface="+mn-cs"/>
              </a:rPr>
              <a:t>in which </a:t>
            </a:r>
            <a:r>
              <a:rPr lang="en-US" altLang="zh-CN" sz="1200" b="0" i="0" u="none" strike="noStrike" kern="1200" baseline="0" dirty="0" smtClean="0">
                <a:solidFill>
                  <a:schemeClr val="tx1"/>
                </a:solidFill>
                <a:latin typeface="Times New Roman" pitchFamily="18" charset="0"/>
                <a:ea typeface="+mn-ea"/>
                <a:cs typeface="+mn-cs"/>
              </a:rPr>
              <a:t>data are represented/stored — formats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may differ from one computer to another). </a:t>
            </a:r>
          </a:p>
          <a:p>
            <a:r>
              <a:rPr lang="en-US" altLang="zh-CN" sz="1200" b="0" i="0" u="none" strike="noStrike" kern="1200" baseline="0" dirty="0" smtClean="0">
                <a:solidFill>
                  <a:schemeClr val="tx1"/>
                </a:solidFill>
                <a:latin typeface="Times New Roman" pitchFamily="18" charset="0"/>
                <a:ea typeface="+mn-ea"/>
                <a:cs typeface="+mn-cs"/>
              </a:rPr>
              <a:t>   The session layer provides for </a:t>
            </a:r>
            <a:r>
              <a:rPr lang="en-US" altLang="zh-CN" sz="1200" b="1" i="0" u="none" strike="noStrike" kern="1200" baseline="0" dirty="0" smtClean="0">
                <a:solidFill>
                  <a:schemeClr val="tx1"/>
                </a:solidFill>
                <a:latin typeface="Times New Roman" pitchFamily="18" charset="0"/>
                <a:ea typeface="+mn-ea"/>
                <a:cs typeface="+mn-cs"/>
              </a:rPr>
              <a:t>delimiting</a:t>
            </a:r>
            <a:r>
              <a:rPr lang="en-US" altLang="zh-CN" sz="1200" b="0" i="0" u="none" strike="noStrike" kern="1200" baseline="0" dirty="0" smtClean="0">
                <a:solidFill>
                  <a:schemeClr val="tx1"/>
                </a:solidFill>
                <a:latin typeface="Times New Roman" pitchFamily="18" charset="0"/>
                <a:ea typeface="+mn-ea"/>
                <a:cs typeface="+mn-cs"/>
              </a:rPr>
              <a:t> and </a:t>
            </a:r>
            <a:r>
              <a:rPr lang="en-US" altLang="zh-CN" sz="1200" b="1" i="0" u="none" strike="noStrike" kern="1200" baseline="0" dirty="0" smtClean="0">
                <a:solidFill>
                  <a:schemeClr val="tx1"/>
                </a:solidFill>
                <a:latin typeface="Times New Roman" pitchFamily="18" charset="0"/>
                <a:ea typeface="+mn-ea"/>
                <a:cs typeface="+mn-cs"/>
              </a:rPr>
              <a:t>synchronization</a:t>
            </a:r>
            <a:r>
              <a:rPr lang="en-US" altLang="zh-CN" sz="1200" b="0" i="0" u="none" strike="noStrike" kern="1200" baseline="0" dirty="0" smtClean="0">
                <a:solidFill>
                  <a:schemeClr val="tx1"/>
                </a:solidFill>
                <a:latin typeface="Times New Roman" pitchFamily="18" charset="0"/>
                <a:ea typeface="+mn-ea"/>
                <a:cs typeface="+mn-cs"/>
              </a:rPr>
              <a:t> of data exchange, including</a:t>
            </a:r>
          </a:p>
          <a:p>
            <a:r>
              <a:rPr lang="en-US" altLang="zh-CN" sz="1200" b="0" i="0" u="none" strike="noStrike" kern="1200" baseline="0" dirty="0" smtClean="0">
                <a:solidFill>
                  <a:schemeClr val="tx1"/>
                </a:solidFill>
                <a:latin typeface="Times New Roman" pitchFamily="18" charset="0"/>
                <a:ea typeface="+mn-ea"/>
                <a:cs typeface="+mn-cs"/>
              </a:rPr>
              <a:t>the means to build a checkpointing and recovery scheme.</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 fact that the Internet lacks two layers found in the OSI reference model </a:t>
            </a:r>
            <a:r>
              <a:rPr lang="en-US" altLang="zh-CN" sz="1200" b="1" i="0" u="none" strike="noStrike" kern="1200" baseline="0" dirty="0" smtClean="0">
                <a:solidFill>
                  <a:schemeClr val="tx1"/>
                </a:solidFill>
                <a:latin typeface="Times New Roman" pitchFamily="18" charset="0"/>
                <a:ea typeface="+mn-ea"/>
                <a:cs typeface="+mn-cs"/>
              </a:rPr>
              <a:t>poses</a:t>
            </a:r>
            <a:r>
              <a:rPr lang="en-US" altLang="zh-CN" sz="1200" b="0" i="0" u="none" strike="noStrike" kern="1200" baseline="0" dirty="0" smtClean="0">
                <a:solidFill>
                  <a:schemeClr val="tx1"/>
                </a:solidFill>
                <a:latin typeface="Times New Roman" pitchFamily="18" charset="0"/>
                <a:ea typeface="+mn-ea"/>
                <a:cs typeface="+mn-cs"/>
              </a:rPr>
              <a:t> a couple of interesting questions: </a:t>
            </a:r>
          </a:p>
          <a:p>
            <a:r>
              <a:rPr lang="en-US" altLang="zh-CN" sz="1200" b="0" i="0" u="none" strike="noStrike" kern="1200" baseline="0" dirty="0" smtClean="0">
                <a:solidFill>
                  <a:schemeClr val="tx1"/>
                </a:solidFill>
                <a:latin typeface="Times New Roman" pitchFamily="18" charset="0"/>
                <a:ea typeface="+mn-ea"/>
                <a:cs typeface="+mn-cs"/>
              </a:rPr>
              <a:t>    Are the services provided by these layers unimportant? </a:t>
            </a:r>
          </a:p>
          <a:p>
            <a:r>
              <a:rPr lang="en-US" altLang="zh-CN" sz="1200" b="0" i="0" u="none" strike="noStrike" kern="1200" baseline="0" dirty="0" smtClean="0">
                <a:solidFill>
                  <a:schemeClr val="tx1"/>
                </a:solidFill>
                <a:latin typeface="Times New Roman" pitchFamily="18" charset="0"/>
                <a:ea typeface="+mn-ea"/>
                <a:cs typeface="+mn-cs"/>
              </a:rPr>
              <a:t>    What if an application needs one of these services? </a:t>
            </a:r>
          </a:p>
          <a:p>
            <a:r>
              <a:rPr lang="en-US" altLang="zh-CN" sz="1200" b="0" i="0" u="none" strike="noStrike" kern="1200" baseline="0" dirty="0" smtClean="0">
                <a:solidFill>
                  <a:schemeClr val="tx1"/>
                </a:solidFill>
                <a:latin typeface="Times New Roman" pitchFamily="18" charset="0"/>
                <a:ea typeface="+mn-ea"/>
                <a:cs typeface="+mn-cs"/>
              </a:rPr>
              <a:t>    The Internet’s answer to both of these questions is the same — it’s up to the application developer.</a:t>
            </a:r>
          </a:p>
          <a:p>
            <a:r>
              <a:rPr lang="en-US" altLang="zh-CN" sz="1200" b="0" i="0" u="none" strike="noStrike" kern="1200" baseline="0" dirty="0" smtClean="0">
                <a:solidFill>
                  <a:schemeClr val="tx1"/>
                </a:solidFill>
                <a:latin typeface="Times New Roman" pitchFamily="18" charset="0"/>
                <a:ea typeface="+mn-ea"/>
                <a:cs typeface="+mn-cs"/>
              </a:rPr>
              <a:t>    It’s up to the application developer to decide </a:t>
            </a:r>
            <a:r>
              <a:rPr lang="en-US" altLang="zh-CN" sz="1200" b="1" i="0" u="none" strike="noStrike" kern="1200" baseline="0" dirty="0" smtClean="0">
                <a:solidFill>
                  <a:schemeClr val="tx1"/>
                </a:solidFill>
                <a:latin typeface="Times New Roman" pitchFamily="18" charset="0"/>
                <a:ea typeface="+mn-ea"/>
                <a:cs typeface="+mn-cs"/>
              </a:rPr>
              <a:t>if</a:t>
            </a:r>
            <a:r>
              <a:rPr lang="en-US" altLang="zh-CN" sz="1200" b="0" i="0" u="none" strike="noStrike" kern="1200" baseline="0" dirty="0" smtClean="0">
                <a:solidFill>
                  <a:schemeClr val="tx1"/>
                </a:solidFill>
                <a:latin typeface="Times New Roman" pitchFamily="18" charset="0"/>
                <a:ea typeface="+mn-ea"/>
                <a:cs typeface="+mn-cs"/>
              </a:rPr>
              <a:t> a service is important, and if the service is important, it’s up to the application developer to </a:t>
            </a:r>
            <a:r>
              <a:rPr lang="en-US" altLang="zh-CN" sz="1200" b="1" i="0" u="none" strike="noStrike" kern="1200" baseline="0" dirty="0" smtClean="0">
                <a:solidFill>
                  <a:schemeClr val="tx1"/>
                </a:solidFill>
                <a:latin typeface="Times New Roman" pitchFamily="18" charset="0"/>
                <a:ea typeface="+mn-ea"/>
                <a:cs typeface="+mn-cs"/>
              </a:rPr>
              <a:t>build</a:t>
            </a:r>
            <a:r>
              <a:rPr lang="en-US" altLang="zh-CN" sz="1200" b="0" i="0" u="none" strike="noStrike" kern="1200" baseline="0" dirty="0" smtClean="0">
                <a:solidFill>
                  <a:schemeClr val="tx1"/>
                </a:solidFill>
                <a:latin typeface="Times New Roman" pitchFamily="18" charset="0"/>
                <a:ea typeface="+mn-ea"/>
                <a:cs typeface="+mn-cs"/>
              </a:rPr>
              <a:t> that functionality </a:t>
            </a:r>
            <a:r>
              <a:rPr lang="en-US" altLang="zh-CN" sz="1200" b="1" i="0" u="none" strike="noStrike" kern="1200" baseline="0" dirty="0" smtClean="0">
                <a:solidFill>
                  <a:schemeClr val="tx1"/>
                </a:solidFill>
                <a:latin typeface="Times New Roman" pitchFamily="18" charset="0"/>
                <a:ea typeface="+mn-ea"/>
                <a:cs typeface="+mn-cs"/>
              </a:rPr>
              <a:t>into</a:t>
            </a:r>
            <a:r>
              <a:rPr lang="en-US" altLang="zh-CN" sz="1200" b="0" i="0" u="none" strike="noStrike" kern="1200" baseline="0" dirty="0" smtClean="0">
                <a:solidFill>
                  <a:schemeClr val="tx1"/>
                </a:solidFill>
                <a:latin typeface="Times New Roman" pitchFamily="18" charset="0"/>
                <a:ea typeface="+mn-ea"/>
                <a:cs typeface="+mn-cs"/>
              </a:rPr>
              <a:t> the application.</a:t>
            </a:r>
            <a:endParaRPr lang="en-US" altLang="zh-CN" sz="1200" b="1" i="0" u="none" strike="noStrike" kern="1200" baseline="0" dirty="0" smtClean="0">
              <a:solidFill>
                <a:schemeClr val="tx1"/>
              </a:solidFill>
              <a:latin typeface="Times New Roman" pitchFamily="18" charset="0"/>
              <a:ea typeface="+mn-ea"/>
              <a:cs typeface="+mn-cs"/>
            </a:endParaRPr>
          </a:p>
          <a:p>
            <a:endParaRPr lang="zh-CN" altLang="en-US" dirty="0" smtClean="0"/>
          </a:p>
        </p:txBody>
      </p:sp>
    </p:spTree>
    <p:extLst>
      <p:ext uri="{BB962C8B-B14F-4D97-AF65-F5344CB8AC3E}">
        <p14:creationId xmlns:p14="http://schemas.microsoft.com/office/powerpoint/2010/main" val="2684367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148</a:t>
            </a:fld>
            <a:endParaRPr lang="en-US" altLang="zh-CN"/>
          </a:p>
        </p:txBody>
      </p:sp>
    </p:spTree>
    <p:extLst>
      <p:ext uri="{BB962C8B-B14F-4D97-AF65-F5344CB8AC3E}">
        <p14:creationId xmlns:p14="http://schemas.microsoft.com/office/powerpoint/2010/main" val="120261147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p:txBody>
          <a:bodyPr/>
          <a:lstStyle/>
          <a:p>
            <a:pPr>
              <a:defRPr/>
            </a:pPr>
            <a:fld id="{5F3F475C-0F35-4C52-A05E-E30CAE272154}" type="slidenum">
              <a:rPr lang="zh-CN" altLang="en-US" smtClean="0"/>
              <a:pPr>
                <a:defRPr/>
              </a:pPr>
              <a:t>151</a:t>
            </a:fld>
            <a:endParaRPr lang="en-US" altLang="zh-CN" smtClean="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3810749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p:txBody>
          <a:bodyPr/>
          <a:lstStyle/>
          <a:p>
            <a:pPr>
              <a:defRPr/>
            </a:pPr>
            <a:fld id="{7AA7E09C-25A1-48DF-8042-20D180565BFD}" type="slidenum">
              <a:rPr lang="zh-CN" altLang="en-US" smtClean="0"/>
              <a:pPr>
                <a:defRPr/>
              </a:pPr>
              <a:t>15</a:t>
            </a:fld>
            <a:endParaRPr lang="en-US" altLang="zh-CN" smtClean="0"/>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p:spPr>
        <p:txBody>
          <a:bodyPr/>
          <a:lstStyle/>
          <a:p>
            <a:r>
              <a:rPr lang="en-US" altLang="zh-CN" sz="1200" b="0" i="0" u="none" strike="noStrike" kern="1200" baseline="0" dirty="0" smtClean="0">
                <a:solidFill>
                  <a:schemeClr val="tx1"/>
                </a:solidFill>
                <a:latin typeface="Times New Roman" pitchFamily="18" charset="0"/>
                <a:ea typeface="+mn-ea"/>
                <a:cs typeface="+mn-cs"/>
              </a:rPr>
              <a:t>    End systems access the Internet through </a:t>
            </a:r>
            <a:r>
              <a:rPr lang="en-US" altLang="zh-CN" sz="1200" b="1" i="0" u="none" strike="noStrike" kern="1200" baseline="0" dirty="0" smtClean="0">
                <a:solidFill>
                  <a:schemeClr val="tx1"/>
                </a:solidFill>
                <a:latin typeface="Times New Roman" pitchFamily="18" charset="0"/>
                <a:ea typeface="+mn-ea"/>
                <a:cs typeface="+mn-cs"/>
              </a:rPr>
              <a:t>Internet Service Providers (ISPs)</a:t>
            </a:r>
            <a:r>
              <a:rPr lang="en-US" altLang="zh-CN" sz="1200" b="0" i="0" u="none" strike="noStrike" kern="1200" baseline="0" dirty="0" smtClean="0">
                <a:solidFill>
                  <a:schemeClr val="tx1"/>
                </a:solidFill>
                <a:latin typeface="Times New Roman" pitchFamily="18" charset="0"/>
                <a:ea typeface="+mn-ea"/>
                <a:cs typeface="+mn-cs"/>
              </a:rPr>
              <a:t>, including residential ISPs such as local cable or telephone companies; corporate ISPs; university ISPs; and ISPs that provide WiFi access in airports, hotels, coffee shops, and other public places. </a:t>
            </a:r>
          </a:p>
          <a:p>
            <a:r>
              <a:rPr lang="en-US" altLang="zh-CN" sz="1200" b="0" i="0" u="none" strike="noStrike" kern="1200" baseline="0" dirty="0" smtClean="0">
                <a:solidFill>
                  <a:schemeClr val="tx1"/>
                </a:solidFill>
                <a:latin typeface="Times New Roman" pitchFamily="18" charset="0"/>
                <a:ea typeface="+mn-ea"/>
                <a:cs typeface="+mn-cs"/>
              </a:rPr>
              <a:t>   Each ISP is in itself a network of packet switches and communication links. </a:t>
            </a:r>
          </a:p>
          <a:p>
            <a:r>
              <a:rPr lang="en-US" altLang="zh-CN" sz="1200" b="0" i="0" u="none" strike="noStrike" kern="1200" baseline="0" dirty="0" smtClean="0">
                <a:solidFill>
                  <a:schemeClr val="tx1"/>
                </a:solidFill>
                <a:latin typeface="Times New Roman" pitchFamily="18" charset="0"/>
                <a:ea typeface="+mn-ea"/>
                <a:cs typeface="+mn-cs"/>
              </a:rPr>
              <a:t>   ISPs provide a variety of types of network access to the end systems, including residential broadband access such as cable modem or DSL, high-speed local area network access, wireless access, and 56 kbps dial-up modem access. </a:t>
            </a:r>
          </a:p>
          <a:p>
            <a:r>
              <a:rPr lang="en-US" altLang="zh-CN" sz="1200" b="0" i="0" u="none" strike="noStrike" kern="1200" baseline="0" dirty="0" smtClean="0">
                <a:solidFill>
                  <a:schemeClr val="tx1"/>
                </a:solidFill>
                <a:latin typeface="Times New Roman" pitchFamily="18" charset="0"/>
                <a:ea typeface="+mn-ea"/>
                <a:cs typeface="+mn-cs"/>
              </a:rPr>
              <a:t>   ISPs also provide Internet access to content providers, connecting Web sites directly to the Internet. </a:t>
            </a:r>
          </a:p>
          <a:p>
            <a:r>
              <a:rPr lang="en-US" altLang="zh-CN" sz="1200" b="0" i="0" u="none" strike="noStrike" kern="1200" baseline="0" dirty="0" smtClean="0">
                <a:solidFill>
                  <a:schemeClr val="tx1"/>
                </a:solidFill>
                <a:latin typeface="Times New Roman" pitchFamily="18" charset="0"/>
                <a:ea typeface="+mn-ea"/>
                <a:cs typeface="+mn-cs"/>
              </a:rPr>
              <a:t>   The Internet is all about connecting end systems to each other, so the ISPs that provide access to end systems must also be interconnected. </a:t>
            </a:r>
          </a:p>
          <a:p>
            <a:r>
              <a:rPr lang="en-US" altLang="zh-CN" sz="1200" b="0" i="0" u="none" strike="noStrike" kern="1200" baseline="0" dirty="0" smtClean="0">
                <a:solidFill>
                  <a:schemeClr val="tx1"/>
                </a:solidFill>
                <a:latin typeface="Times New Roman" pitchFamily="18" charset="0"/>
                <a:ea typeface="+mn-ea"/>
                <a:cs typeface="+mn-cs"/>
              </a:rPr>
              <a:t>   These lower-tier ISPs are interconnected through </a:t>
            </a:r>
            <a:r>
              <a:rPr lang="en-US" altLang="zh-CN" sz="1200" b="0" i="0" u="sng" strike="noStrike" kern="1200" baseline="0" dirty="0" smtClean="0">
                <a:solidFill>
                  <a:schemeClr val="tx1"/>
                </a:solidFill>
                <a:latin typeface="Times New Roman" pitchFamily="18" charset="0"/>
                <a:ea typeface="+mn-ea"/>
                <a:cs typeface="+mn-cs"/>
              </a:rPr>
              <a:t>national and international upper-tier ISPs</a:t>
            </a:r>
            <a:r>
              <a:rPr lang="en-US" altLang="zh-CN" sz="1200" b="0" i="0" u="none" strike="noStrike" kern="1200" baseline="0" dirty="0" smtClean="0">
                <a:solidFill>
                  <a:schemeClr val="tx1"/>
                </a:solidFill>
                <a:latin typeface="Times New Roman" pitchFamily="18" charset="0"/>
                <a:ea typeface="+mn-ea"/>
                <a:cs typeface="+mn-cs"/>
              </a:rPr>
              <a:t> such as Level 3 Communications, AT&amp;T, Sprint, and NTT. </a:t>
            </a:r>
          </a:p>
          <a:p>
            <a:r>
              <a:rPr lang="en-US" altLang="zh-CN" sz="1200" b="0" i="0" u="none" strike="noStrike" kern="1200" baseline="0" dirty="0" smtClean="0">
                <a:solidFill>
                  <a:schemeClr val="tx1"/>
                </a:solidFill>
                <a:latin typeface="Times New Roman" pitchFamily="18" charset="0"/>
                <a:ea typeface="+mn-ea"/>
                <a:cs typeface="+mn-cs"/>
              </a:rPr>
              <a:t>   An upper-tier ISP consists of high-speed routers interconnected with high-speed fiber-optic links. </a:t>
            </a:r>
          </a:p>
          <a:p>
            <a:r>
              <a:rPr lang="en-US" altLang="zh-CN" sz="1200" b="0" i="0" u="none" strike="noStrike" kern="1200" baseline="0" dirty="0" smtClean="0">
                <a:solidFill>
                  <a:schemeClr val="tx1"/>
                </a:solidFill>
                <a:latin typeface="Times New Roman" pitchFamily="18" charset="0"/>
                <a:ea typeface="+mn-ea"/>
                <a:cs typeface="+mn-cs"/>
              </a:rPr>
              <a:t>   Each ISP network, whether upper-tier or lower-tier, is managed independently, runs the IP protocol (see below), and conforms to certain naming and address conventions. </a:t>
            </a:r>
          </a:p>
          <a:p>
            <a:r>
              <a:rPr lang="en-US" altLang="zh-CN" sz="1200" b="0" i="0" u="none" strike="noStrike" kern="1200" baseline="0" dirty="0" smtClean="0">
                <a:solidFill>
                  <a:schemeClr val="tx1"/>
                </a:solidFill>
                <a:latin typeface="Times New Roman" pitchFamily="18" charset="0"/>
                <a:ea typeface="+mn-ea"/>
                <a:cs typeface="+mn-cs"/>
              </a:rPr>
              <a:t>   We’ll examine ISPs and their interconnection more closely in Section 1.3.</a:t>
            </a:r>
            <a:endParaRPr lang="zh-CN" altLang="en-US" dirty="0" smtClean="0"/>
          </a:p>
        </p:txBody>
      </p:sp>
    </p:spTree>
    <p:extLst>
      <p:ext uri="{BB962C8B-B14F-4D97-AF65-F5344CB8AC3E}">
        <p14:creationId xmlns:p14="http://schemas.microsoft.com/office/powerpoint/2010/main" val="192628689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69EBC4-98E1-4732-88E6-9A292CD6315A}" type="slidenum">
              <a:rPr lang="en-US" altLang="zh-CN"/>
              <a:pPr/>
              <a:t>152</a:t>
            </a:fld>
            <a:endParaRPr lang="en-US" altLang="zh-CN"/>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1650082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A2E044-7A5C-4215-ACC7-DFFEFAFA1A26}" type="slidenum">
              <a:rPr lang="en-US" altLang="zh-CN"/>
              <a:pPr/>
              <a:t>153</a:t>
            </a:fld>
            <a:endParaRPr lang="en-US" altLang="zh-CN"/>
          </a:p>
        </p:txBody>
      </p:sp>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3366225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5815CA-0C9F-4C33-BCB1-3DA82C08D12E}" type="slidenum">
              <a:rPr lang="en-US" altLang="zh-CN"/>
              <a:pPr/>
              <a:t>154</a:t>
            </a:fld>
            <a:endParaRPr lang="en-US" altLang="zh-CN"/>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0169646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185870-A4CF-41A3-9179-3D668E7E0155}" type="slidenum">
              <a:rPr lang="en-US" altLang="zh-CN"/>
              <a:pPr/>
              <a:t>155</a:t>
            </a:fld>
            <a:endParaRPr lang="en-US" altLang="zh-CN"/>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1438111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5305F7-620A-43A4-9A8F-E6EE3074E54C}" type="slidenum">
              <a:rPr lang="en-US" altLang="zh-CN"/>
              <a:pPr/>
              <a:t>156</a:t>
            </a:fld>
            <a:endParaRPr lang="en-US" altLang="zh-CN"/>
          </a:p>
        </p:txBody>
      </p:sp>
      <p:sp>
        <p:nvSpPr>
          <p:cNvPr id="260098" name="Rectangle 2"/>
          <p:cNvSpPr>
            <a:spLocks noGrp="1" noRot="1" noChangeAspect="1" noChangeArrowheads="1" noTextEdit="1"/>
          </p:cNvSpPr>
          <p:nvPr>
            <p:ph type="sldImg"/>
          </p:nvPr>
        </p:nvSpPr>
        <p:spPr>
          <a:ln/>
        </p:spPr>
      </p:sp>
      <p:sp>
        <p:nvSpPr>
          <p:cNvPr id="2600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2429493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CEA96B-E657-40B4-AE3D-1C81E19DACCC}" type="slidenum">
              <a:rPr lang="en-US" altLang="zh-CN"/>
              <a:pPr/>
              <a:t>157</a:t>
            </a:fld>
            <a:endParaRPr lang="en-US" altLang="zh-CN"/>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3995493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9A4DC6-1A4D-4A11-9D75-22D803432468}" type="slidenum">
              <a:rPr lang="en-US" altLang="zh-CN"/>
              <a:pPr/>
              <a:t>158</a:t>
            </a:fld>
            <a:endParaRPr lang="en-US" altLang="zh-CN"/>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9595264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A2B163-A93E-4B4D-BCA2-CFDE1658F4C0}" type="slidenum">
              <a:rPr lang="en-US" altLang="zh-CN"/>
              <a:pPr/>
              <a:t>159</a:t>
            </a:fld>
            <a:endParaRPr lang="en-US" altLang="zh-CN"/>
          </a:p>
        </p:txBody>
      </p:sp>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2767699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2F913F-A2E4-43E4-AD6D-49A1BF00F4BD}" type="slidenum">
              <a:rPr lang="en-US" altLang="zh-CN"/>
              <a:pPr/>
              <a:t>160</a:t>
            </a:fld>
            <a:endParaRPr lang="en-US" altLang="zh-CN"/>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8242829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088012-BA83-446B-A7DE-C84285F2F0A6}" type="slidenum">
              <a:rPr lang="en-US" altLang="zh-CN"/>
              <a:pPr/>
              <a:t>161</a:t>
            </a:fld>
            <a:endParaRPr lang="en-US" altLang="zh-CN"/>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51785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p:txBody>
          <a:bodyPr/>
          <a:lstStyle/>
          <a:p>
            <a:pPr>
              <a:defRPr/>
            </a:pPr>
            <a:fld id="{9DB79D28-4F70-483B-B5C3-5D3DE73B520F}" type="slidenum">
              <a:rPr lang="zh-CN" altLang="en-US" smtClean="0"/>
              <a:pPr>
                <a:defRPr/>
              </a:pPr>
              <a:t>16</a:t>
            </a:fld>
            <a:endParaRPr lang="en-US" altLang="zh-CN" smtClean="0"/>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p:spPr>
        <p:txBody>
          <a:bodyPr/>
          <a:lstStyle/>
          <a:p>
            <a:r>
              <a:rPr lang="en-US" altLang="zh-CN" sz="1100" baseline="0" dirty="0" smtClean="0">
                <a:latin typeface="Tahoma" pitchFamily="34" charset="0"/>
              </a:rPr>
              <a:t>    </a:t>
            </a:r>
            <a:r>
              <a:rPr lang="en-US" altLang="zh-CN" sz="1100" dirty="0" smtClean="0">
                <a:latin typeface="Tahoma" pitchFamily="34" charset="0"/>
              </a:rPr>
              <a:t>End systems, packet switches, and other pieces of the Internet</a:t>
            </a:r>
            <a:r>
              <a:rPr lang="en-US" altLang="zh-CN" sz="1100" dirty="0" smtClean="0">
                <a:solidFill>
                  <a:srgbClr val="FF0000"/>
                </a:solidFill>
                <a:latin typeface="Tahoma" pitchFamily="34" charset="0"/>
              </a:rPr>
              <a:t> run protocols </a:t>
            </a:r>
            <a:r>
              <a:rPr lang="en-US" altLang="zh-CN" sz="1100" i="0" dirty="0" smtClean="0">
                <a:latin typeface="Tahoma" pitchFamily="34" charset="0"/>
              </a:rPr>
              <a:t>that</a:t>
            </a:r>
            <a:r>
              <a:rPr lang="en-US" altLang="zh-CN" sz="1100" i="0" dirty="0" smtClean="0">
                <a:solidFill>
                  <a:srgbClr val="FF0000"/>
                </a:solidFill>
                <a:latin typeface="Tahoma" pitchFamily="34" charset="0"/>
              </a:rPr>
              <a:t> </a:t>
            </a:r>
            <a:r>
              <a:rPr lang="en-US" altLang="zh-CN" sz="1100" i="0" dirty="0" smtClean="0">
                <a:latin typeface="Tahoma" pitchFamily="34" charset="0"/>
              </a:rPr>
              <a:t>control the sending and receiving of information within the Internet.</a:t>
            </a:r>
          </a:p>
          <a:p>
            <a:r>
              <a:rPr lang="en-US" altLang="zh-CN" sz="1100" i="1" baseline="0" dirty="0" smtClean="0">
                <a:latin typeface="Tahoma" pitchFamily="34" charset="0"/>
              </a:rPr>
              <a:t>    </a:t>
            </a:r>
            <a:r>
              <a:rPr lang="en-US" altLang="zh-CN" sz="1200" b="0" i="0" u="none" strike="noStrike" kern="1200" baseline="0" dirty="0" smtClean="0">
                <a:solidFill>
                  <a:schemeClr val="tx1"/>
                </a:solidFill>
                <a:latin typeface="Times New Roman" pitchFamily="18" charset="0"/>
                <a:ea typeface="+mn-ea"/>
                <a:cs typeface="+mn-cs"/>
              </a:rPr>
              <a:t>The </a:t>
            </a:r>
            <a:r>
              <a:rPr lang="en-US" altLang="zh-CN" sz="1200" b="1" i="0" u="none" strike="noStrike" kern="1200" baseline="0" dirty="0" smtClean="0">
                <a:solidFill>
                  <a:schemeClr val="tx1"/>
                </a:solidFill>
                <a:latin typeface="Times New Roman" pitchFamily="18" charset="0"/>
                <a:ea typeface="+mn-ea"/>
                <a:cs typeface="+mn-cs"/>
              </a:rPr>
              <a:t>Transmission Control Protocol (TCP) </a:t>
            </a:r>
            <a:r>
              <a:rPr lang="en-US" altLang="zh-CN" sz="1200" b="0" i="0" u="none" strike="noStrike" kern="1200" baseline="0" dirty="0" smtClean="0">
                <a:solidFill>
                  <a:schemeClr val="tx1"/>
                </a:solidFill>
                <a:latin typeface="Times New Roman" pitchFamily="18" charset="0"/>
                <a:ea typeface="+mn-ea"/>
                <a:cs typeface="+mn-cs"/>
              </a:rPr>
              <a:t>and the </a:t>
            </a:r>
            <a:r>
              <a:rPr lang="en-US" altLang="zh-CN" sz="1200" b="1" i="0" u="none" strike="noStrike" kern="1200" baseline="0" dirty="0" smtClean="0">
                <a:solidFill>
                  <a:schemeClr val="tx1"/>
                </a:solidFill>
                <a:latin typeface="Times New Roman" pitchFamily="18" charset="0"/>
                <a:ea typeface="+mn-ea"/>
                <a:cs typeface="+mn-cs"/>
              </a:rPr>
              <a:t>Internet Protocol (IP) </a:t>
            </a:r>
            <a:r>
              <a:rPr lang="en-US" altLang="zh-CN" sz="1200" b="0" i="0" u="none" strike="noStrike" kern="1200" baseline="0" dirty="0" smtClean="0">
                <a:solidFill>
                  <a:schemeClr val="tx1"/>
                </a:solidFill>
                <a:latin typeface="Times New Roman" pitchFamily="18" charset="0"/>
                <a:ea typeface="+mn-ea"/>
                <a:cs typeface="+mn-cs"/>
              </a:rPr>
              <a:t>are two of the most important protocols in the Internet. </a:t>
            </a:r>
          </a:p>
          <a:p>
            <a:r>
              <a:rPr lang="en-US" altLang="zh-CN" sz="1200" b="0" i="0" u="none" strike="noStrike" kern="1200" baseline="0" dirty="0" smtClean="0">
                <a:solidFill>
                  <a:schemeClr val="tx1"/>
                </a:solidFill>
                <a:latin typeface="Times New Roman" pitchFamily="18" charset="0"/>
                <a:ea typeface="+mn-ea"/>
                <a:cs typeface="+mn-cs"/>
              </a:rPr>
              <a:t>    The IP protocol specifies the format of the packets that are sent and received </a:t>
            </a:r>
            <a:r>
              <a:rPr lang="en-US" altLang="zh-CN" sz="1200" b="0" i="0" u="sng" strike="noStrike" kern="1200" baseline="0" dirty="0" smtClean="0">
                <a:solidFill>
                  <a:schemeClr val="tx1"/>
                </a:solidFill>
                <a:latin typeface="Times New Roman" pitchFamily="18" charset="0"/>
                <a:ea typeface="+mn-ea"/>
                <a:cs typeface="+mn-cs"/>
              </a:rPr>
              <a:t>among routers and end systems</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 Internet’s principal protocols are collectively known as </a:t>
            </a:r>
            <a:r>
              <a:rPr lang="en-US" altLang="zh-CN" sz="1200" b="1" i="0" u="none" strike="noStrike" kern="1200" baseline="0" dirty="0" smtClean="0">
                <a:solidFill>
                  <a:schemeClr val="tx1"/>
                </a:solidFill>
                <a:latin typeface="Times New Roman" pitchFamily="18" charset="0"/>
                <a:ea typeface="+mn-ea"/>
                <a:cs typeface="+mn-cs"/>
              </a:rPr>
              <a:t>TCP/IP</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We’ll begin looking into protocols in this introductory chapter. </a:t>
            </a:r>
          </a:p>
          <a:p>
            <a:r>
              <a:rPr lang="en-US" altLang="zh-CN" sz="1200" b="0" i="0" u="none" strike="noStrike" kern="1200" baseline="0" dirty="0" smtClean="0">
                <a:solidFill>
                  <a:schemeClr val="tx1"/>
                </a:solidFill>
                <a:latin typeface="Times New Roman" pitchFamily="18" charset="0"/>
                <a:ea typeface="+mn-ea"/>
                <a:cs typeface="+mn-cs"/>
              </a:rPr>
              <a:t>    But that’s just a start — much of this book is concerned with computer network protocols!</a:t>
            </a:r>
          </a:p>
          <a:p>
            <a:endParaRPr lang="en-US" altLang="zh-CN" dirty="0" smtClean="0"/>
          </a:p>
          <a:p>
            <a:r>
              <a:rPr lang="en-US" altLang="zh-CN" sz="1200" b="0" i="0" u="none" strike="noStrike" kern="1200" baseline="0" dirty="0" smtClean="0">
                <a:solidFill>
                  <a:schemeClr val="tx1"/>
                </a:solidFill>
                <a:latin typeface="Times New Roman" pitchFamily="18" charset="0"/>
                <a:ea typeface="+mn-ea"/>
                <a:cs typeface="+mn-cs"/>
              </a:rPr>
              <a:t>   Given the importance of protocols to the Internet, it’s important that everyone agree on what </a:t>
            </a:r>
            <a:r>
              <a:rPr lang="en-US" altLang="zh-CN" sz="1200" b="0" i="0" u="sng" strike="noStrike" kern="1200" baseline="0" dirty="0" smtClean="0">
                <a:solidFill>
                  <a:schemeClr val="tx1"/>
                </a:solidFill>
                <a:latin typeface="Times New Roman" pitchFamily="18" charset="0"/>
                <a:ea typeface="+mn-ea"/>
                <a:cs typeface="+mn-cs"/>
              </a:rPr>
              <a:t>each and every</a:t>
            </a:r>
            <a:r>
              <a:rPr lang="en-US" altLang="zh-CN" sz="1200" b="0" i="0" u="none" strike="noStrike" kern="1200" baseline="0" dirty="0" smtClean="0">
                <a:solidFill>
                  <a:schemeClr val="tx1"/>
                </a:solidFill>
                <a:latin typeface="Times New Roman" pitchFamily="18" charset="0"/>
                <a:ea typeface="+mn-ea"/>
                <a:cs typeface="+mn-cs"/>
              </a:rPr>
              <a:t> protocol does, so that people can create systems and products </a:t>
            </a:r>
            <a:r>
              <a:rPr lang="en-US" altLang="zh-CN" sz="1200" b="0" i="0" u="sng" strike="noStrike" kern="1200" baseline="0" dirty="0" smtClean="0">
                <a:solidFill>
                  <a:schemeClr val="tx1"/>
                </a:solidFill>
                <a:latin typeface="Times New Roman" pitchFamily="18" charset="0"/>
                <a:ea typeface="+mn-ea"/>
                <a:cs typeface="+mn-cs"/>
              </a:rPr>
              <a:t>that interoperate</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This is </a:t>
            </a:r>
            <a:r>
              <a:rPr lang="en-US" altLang="zh-CN" sz="1200" b="1" i="0" u="none" strike="noStrike" kern="1200" baseline="0" dirty="0" smtClean="0">
                <a:solidFill>
                  <a:schemeClr val="tx1"/>
                </a:solidFill>
                <a:latin typeface="Times New Roman" pitchFamily="18" charset="0"/>
                <a:ea typeface="+mn-ea"/>
                <a:cs typeface="+mn-cs"/>
              </a:rPr>
              <a:t>where</a:t>
            </a:r>
            <a:r>
              <a:rPr lang="en-US" altLang="zh-CN" sz="1200" b="0" i="0" u="none" strike="noStrike" kern="1200" baseline="0" dirty="0" smtClean="0">
                <a:solidFill>
                  <a:schemeClr val="tx1"/>
                </a:solidFill>
                <a:latin typeface="Times New Roman" pitchFamily="18" charset="0"/>
                <a:ea typeface="+mn-ea"/>
                <a:cs typeface="+mn-cs"/>
              </a:rPr>
              <a:t> standards come into play.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sng" strike="noStrike" kern="1200" baseline="0" dirty="0" smtClean="0">
                <a:solidFill>
                  <a:schemeClr val="tx1"/>
                </a:solidFill>
                <a:latin typeface="Times New Roman" pitchFamily="18" charset="0"/>
                <a:ea typeface="+mn-ea"/>
                <a:cs typeface="+mn-cs"/>
              </a:rPr>
              <a:t>Internet standards are </a:t>
            </a:r>
            <a:r>
              <a:rPr lang="en-US" altLang="zh-CN" sz="1200" b="1" i="0" u="sng" strike="noStrike" kern="1200" baseline="0" dirty="0" smtClean="0">
                <a:solidFill>
                  <a:schemeClr val="tx1"/>
                </a:solidFill>
                <a:latin typeface="Times New Roman" pitchFamily="18" charset="0"/>
                <a:ea typeface="+mn-ea"/>
                <a:cs typeface="+mn-cs"/>
              </a:rPr>
              <a:t>developed</a:t>
            </a:r>
            <a:r>
              <a:rPr lang="en-US" altLang="zh-CN" sz="1200" b="0" i="0" u="sng" strike="noStrike" kern="1200" baseline="0" dirty="0" smtClean="0">
                <a:solidFill>
                  <a:schemeClr val="tx1"/>
                </a:solidFill>
                <a:latin typeface="Times New Roman" pitchFamily="18" charset="0"/>
                <a:ea typeface="+mn-ea"/>
                <a:cs typeface="+mn-cs"/>
              </a:rPr>
              <a:t> by the Internet Engineering Task Force (IETF) [IETF 2012]</a:t>
            </a:r>
            <a:r>
              <a:rPr lang="en-US" altLang="zh-CN" sz="1200" b="0" i="0" u="none" strike="noStrike" kern="1200" baseline="0" dirty="0" smtClean="0">
                <a:solidFill>
                  <a:schemeClr val="tx1"/>
                </a:solidFill>
                <a:latin typeface="Times New Roman" pitchFamily="18" charset="0"/>
                <a:ea typeface="+mn-ea"/>
                <a:cs typeface="+mn-cs"/>
              </a:rPr>
              <a:t>.</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sng" strike="noStrike" kern="1200" baseline="0" dirty="0" smtClean="0">
                <a:solidFill>
                  <a:schemeClr val="tx1"/>
                </a:solidFill>
                <a:latin typeface="Times New Roman" pitchFamily="18" charset="0"/>
                <a:ea typeface="+mn-ea"/>
                <a:cs typeface="+mn-cs"/>
              </a:rPr>
              <a:t>The IETF standards </a:t>
            </a:r>
            <a:r>
              <a:rPr lang="en-US" altLang="zh-CN" sz="1200" b="1" i="0" u="sng" strike="noStrike" kern="1200" baseline="0" dirty="0" smtClean="0">
                <a:solidFill>
                  <a:schemeClr val="tx1"/>
                </a:solidFill>
                <a:latin typeface="Times New Roman" pitchFamily="18" charset="0"/>
                <a:ea typeface="+mn-ea"/>
                <a:cs typeface="+mn-cs"/>
              </a:rPr>
              <a:t>documents</a:t>
            </a:r>
            <a:r>
              <a:rPr lang="en-US" altLang="zh-CN" sz="1200" b="0" i="0" u="sng" strike="noStrike" kern="1200" baseline="0" dirty="0" smtClean="0">
                <a:solidFill>
                  <a:schemeClr val="tx1"/>
                </a:solidFill>
                <a:latin typeface="Times New Roman" pitchFamily="18" charset="0"/>
                <a:ea typeface="+mn-ea"/>
                <a:cs typeface="+mn-cs"/>
              </a:rPr>
              <a:t> are called requests for comments (RFCs)</a:t>
            </a:r>
            <a:r>
              <a:rPr lang="en-US" altLang="zh-CN" sz="1200" b="0" i="0" u="none" strike="noStrike" kern="1200" baseline="0" dirty="0" smtClean="0">
                <a:solidFill>
                  <a:schemeClr val="tx1"/>
                </a:solidFill>
                <a:latin typeface="Times New Roman" pitchFamily="18" charset="0"/>
                <a:ea typeface="+mn-ea"/>
                <a:cs typeface="+mn-cs"/>
              </a:rPr>
              <a:t>.</a:t>
            </a:r>
            <a:r>
              <a:rPr lang="en-US" altLang="zh-CN" sz="1200" b="0" i="0" u="sng"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RFCs started out as general requests for comments (hence the name) to resolve network and protocol design problems that faced </a:t>
            </a:r>
            <a:r>
              <a:rPr lang="en-US" altLang="zh-CN" sz="1200" b="0" i="0" u="sng" strike="noStrike" kern="1200" baseline="0" dirty="0" smtClean="0">
                <a:solidFill>
                  <a:schemeClr val="tx1"/>
                </a:solidFill>
                <a:latin typeface="Times New Roman" pitchFamily="18" charset="0"/>
                <a:ea typeface="+mn-ea"/>
                <a:cs typeface="+mn-cs"/>
              </a:rPr>
              <a:t>the precursor to the Internet</a:t>
            </a:r>
            <a:r>
              <a:rPr lang="en-US" altLang="zh-CN" sz="1200" b="0" i="0" u="none" strike="noStrike" kern="1200" baseline="0" dirty="0" smtClean="0">
                <a:solidFill>
                  <a:schemeClr val="tx1"/>
                </a:solidFill>
                <a:latin typeface="Times New Roman" pitchFamily="18" charset="0"/>
                <a:ea typeface="+mn-ea"/>
                <a:cs typeface="+mn-cs"/>
              </a:rPr>
              <a:t> [Allman 2011].</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sng" strike="noStrike" kern="1200" baseline="0" dirty="0" smtClean="0">
                <a:solidFill>
                  <a:schemeClr val="tx1"/>
                </a:solidFill>
                <a:latin typeface="Times New Roman" pitchFamily="18" charset="0"/>
                <a:ea typeface="+mn-ea"/>
                <a:cs typeface="+mn-cs"/>
              </a:rPr>
              <a:t>RFCs tend to be quite technical and detailed</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They define protocols such as TCP, IP, HTTP (for the Web), and SMTP (for e-mail).   </a:t>
            </a:r>
          </a:p>
          <a:p>
            <a:r>
              <a:rPr lang="en-US" altLang="zh-CN" sz="1200" b="0" i="0" u="none" strike="noStrike" kern="1200" baseline="0" dirty="0" smtClean="0">
                <a:solidFill>
                  <a:schemeClr val="tx1"/>
                </a:solidFill>
                <a:latin typeface="Times New Roman" pitchFamily="18" charset="0"/>
                <a:ea typeface="+mn-ea"/>
                <a:cs typeface="+mn-cs"/>
              </a:rPr>
              <a:t>   There are currently more than 6,000 RFCs. </a:t>
            </a:r>
          </a:p>
          <a:p>
            <a:r>
              <a:rPr lang="en-US" altLang="zh-CN" sz="1200" b="0" i="0" u="none" strike="noStrike" kern="1200" baseline="0" dirty="0" smtClean="0">
                <a:solidFill>
                  <a:schemeClr val="tx1"/>
                </a:solidFill>
                <a:latin typeface="Times New Roman" pitchFamily="18" charset="0"/>
                <a:ea typeface="+mn-ea"/>
                <a:cs typeface="+mn-cs"/>
              </a:rPr>
              <a:t>   Other bodies also specify standards for network components, most notably for network links. </a:t>
            </a:r>
          </a:p>
          <a:p>
            <a:r>
              <a:rPr lang="en-US" altLang="zh-CN" sz="1200" b="0" i="0" u="none" strike="noStrike" kern="1200" baseline="0" dirty="0" smtClean="0">
                <a:solidFill>
                  <a:schemeClr val="tx1"/>
                </a:solidFill>
                <a:latin typeface="Times New Roman" pitchFamily="18" charset="0"/>
                <a:ea typeface="+mn-ea"/>
                <a:cs typeface="+mn-cs"/>
              </a:rPr>
              <a:t>   The IEEE 802 LAN/MAN Standards Committee [IEEE 802 2012], for example, specifies the Ethernet and wireless WiFi standards.</a:t>
            </a:r>
            <a:endParaRPr lang="en-US" altLang="zh-CN" dirty="0" smtClean="0"/>
          </a:p>
          <a:p>
            <a:endParaRPr lang="en-US" altLang="zh-CN" dirty="0" smtClean="0"/>
          </a:p>
          <a:p>
            <a:endParaRPr lang="zh-CN" altLang="en-US" dirty="0" smtClean="0"/>
          </a:p>
        </p:txBody>
      </p:sp>
    </p:spTree>
    <p:extLst>
      <p:ext uri="{BB962C8B-B14F-4D97-AF65-F5344CB8AC3E}">
        <p14:creationId xmlns:p14="http://schemas.microsoft.com/office/powerpoint/2010/main" val="103496872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8DC558-AB38-4AE6-B606-53EB354F965C}" type="slidenum">
              <a:rPr lang="en-US" altLang="zh-CN"/>
              <a:pPr/>
              <a:t>162</a:t>
            </a:fld>
            <a:endParaRPr lang="en-US" altLang="zh-CN"/>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855640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E79B73-B8E0-482B-865A-0758133B536D}" type="slidenum">
              <a:rPr lang="en-US" altLang="zh-CN"/>
              <a:pPr/>
              <a:t>163</a:t>
            </a:fld>
            <a:endParaRPr lang="en-US" altLang="zh-CN"/>
          </a:p>
        </p:txBody>
      </p:sp>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0183852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83EE4E-517D-45E9-A0ED-D63996FA5A5B}" type="slidenum">
              <a:rPr lang="en-US" altLang="zh-CN"/>
              <a:pPr/>
              <a:t>164</a:t>
            </a:fld>
            <a:endParaRPr lang="en-US" altLang="zh-CN"/>
          </a:p>
        </p:txBody>
      </p:sp>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2396603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6D80B2-0670-4416-9043-2E0DC51C5AEF}" type="slidenum">
              <a:rPr lang="en-US" altLang="zh-CN"/>
              <a:pPr/>
              <a:t>165</a:t>
            </a:fld>
            <a:endParaRPr lang="en-US" altLang="zh-CN"/>
          </a:p>
        </p:txBody>
      </p:sp>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5277749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CE3AF-6B66-4E1B-8142-A7F4E39E268C}" type="slidenum">
              <a:rPr lang="en-US" altLang="zh-CN"/>
              <a:pPr/>
              <a:t>166</a:t>
            </a:fld>
            <a:endParaRPr lang="en-US" altLang="zh-CN"/>
          </a:p>
        </p:txBody>
      </p:sp>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0372960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53B78E-8CD2-4619-B242-A3DE5A5A2D59}" type="slidenum">
              <a:rPr lang="en-US" altLang="zh-CN"/>
              <a:pPr/>
              <a:t>167</a:t>
            </a:fld>
            <a:endParaRPr lang="en-US" altLang="zh-CN"/>
          </a:p>
        </p:txBody>
      </p:sp>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9704067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03F78F-2F75-4602-A4C7-30880D57EEEE}" type="slidenum">
              <a:rPr lang="en-US" altLang="zh-CN"/>
              <a:pPr/>
              <a:t>168</a:t>
            </a:fld>
            <a:endParaRPr lang="en-US" altLang="zh-CN"/>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9712725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B883E8-22F5-4B56-AD16-D6B1708CA298}" type="slidenum">
              <a:rPr lang="en-US" altLang="zh-CN"/>
              <a:pPr/>
              <a:t>169</a:t>
            </a:fld>
            <a:endParaRPr lang="en-US" altLang="zh-CN"/>
          </a:p>
        </p:txBody>
      </p:sp>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213929641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02C3C-FDCE-4514-B34B-EC3E049BBA4D}" type="slidenum">
              <a:rPr lang="en-US" altLang="zh-CN"/>
              <a:pPr/>
              <a:t>170</a:t>
            </a:fld>
            <a:endParaRPr lang="en-US" altLang="zh-CN"/>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188179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800" kern="1200" baseline="30000" dirty="0" smtClean="0">
                <a:solidFill>
                  <a:schemeClr val="hlink"/>
                </a:solidFill>
                <a:latin typeface="Times New Roman" pitchFamily="18" charset="0"/>
                <a:ea typeface="+mn-ea"/>
                <a:cs typeface="+mn-cs"/>
              </a:rPr>
              <a:t>主机和外围设备之间的通信</a:t>
            </a:r>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172</a:t>
            </a:fld>
            <a:endParaRPr lang="en-US" altLang="zh-CN"/>
          </a:p>
        </p:txBody>
      </p:sp>
    </p:spTree>
    <p:extLst>
      <p:ext uri="{BB962C8B-B14F-4D97-AF65-F5344CB8AC3E}">
        <p14:creationId xmlns:p14="http://schemas.microsoft.com/office/powerpoint/2010/main" val="3574652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77116DF-BCDF-467F-AF9F-51247B5D53E4}" type="slidenum">
              <a:rPr lang="en-US" altLang="zh-CN"/>
              <a:pPr/>
              <a:t>17</a:t>
            </a:fld>
            <a:endParaRPr lang="en-US" altLang="zh-CN"/>
          </a:p>
        </p:txBody>
      </p:sp>
      <p:sp>
        <p:nvSpPr>
          <p:cNvPr id="533506"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6661" tIns="48331" rIns="96661" bIns="48331" anchor="b"/>
          <a:lstStyle/>
          <a:p>
            <a:pPr algn="r"/>
            <a:fld id="{ABD5DEF6-B373-4E7F-8D36-24E31E5EDBC0}" type="slidenum">
              <a:rPr lang="en-US" altLang="zh-CN" sz="1300"/>
              <a:pPr algn="r"/>
              <a:t>17</a:t>
            </a:fld>
            <a:endParaRPr lang="en-US" altLang="zh-CN" sz="1300" dirty="0"/>
          </a:p>
        </p:txBody>
      </p:sp>
      <p:sp>
        <p:nvSpPr>
          <p:cNvPr id="533507" name="Rectangle 2"/>
          <p:cNvSpPr>
            <a:spLocks noGrp="1" noRot="1" noChangeAspect="1" noChangeArrowheads="1" noTextEdit="1"/>
          </p:cNvSpPr>
          <p:nvPr>
            <p:ph type="sldImg"/>
          </p:nvPr>
        </p:nvSpPr>
        <p:spPr>
          <a:ln/>
        </p:spPr>
      </p:sp>
      <p:sp>
        <p:nvSpPr>
          <p:cNvPr id="533508" name="Rectangle 3"/>
          <p:cNvSpPr>
            <a:spLocks noGrp="1" noChangeArrowheads="1"/>
          </p:cNvSpPr>
          <p:nvPr>
            <p:ph type="body" idx="1"/>
          </p:nvPr>
        </p:nvSpPr>
        <p:spPr/>
        <p:txBody>
          <a:bodyPr/>
          <a:lstStyle/>
          <a:p>
            <a:r>
              <a:rPr lang="en-US" altLang="zh-CN" dirty="0"/>
              <a:t>2011</a:t>
            </a:r>
            <a:r>
              <a:rPr lang="zh-CN" altLang="en-US" dirty="0"/>
              <a:t>年</a:t>
            </a:r>
            <a:r>
              <a:rPr lang="en-US" altLang="zh-CN" dirty="0"/>
              <a:t>10</a:t>
            </a:r>
            <a:r>
              <a:rPr lang="zh-CN" altLang="en-US" dirty="0"/>
              <a:t>月起取消了“草案标准”这个阶段。 </a:t>
            </a:r>
            <a:endParaRPr lang="zh-CN" altLang="zh-CN" dirty="0"/>
          </a:p>
        </p:txBody>
      </p:sp>
    </p:spTree>
    <p:extLst>
      <p:ext uri="{BB962C8B-B14F-4D97-AF65-F5344CB8AC3E}">
        <p14:creationId xmlns:p14="http://schemas.microsoft.com/office/powerpoint/2010/main" val="155071798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7"/>
          <p:cNvSpPr>
            <a:spLocks noGrp="1" noChangeArrowheads="1"/>
          </p:cNvSpPr>
          <p:nvPr>
            <p:ph type="sldNum" sz="quarter" idx="5"/>
          </p:nvPr>
        </p:nvSpPr>
        <p:spPr/>
        <p:txBody>
          <a:bodyPr/>
          <a:lstStyle/>
          <a:p>
            <a:pPr>
              <a:defRPr/>
            </a:pPr>
            <a:fld id="{2046F805-F2F5-409E-AB5B-E872C5D568D0}" type="slidenum">
              <a:rPr lang="zh-CN" altLang="en-US" smtClean="0"/>
              <a:pPr>
                <a:defRPr/>
              </a:pPr>
              <a:t>173</a:t>
            </a:fld>
            <a:endParaRPr lang="en-US" altLang="zh-CN" smtClean="0"/>
          </a:p>
        </p:txBody>
      </p:sp>
      <p:sp>
        <p:nvSpPr>
          <p:cNvPr id="347139" name="Rectangle 2"/>
          <p:cNvSpPr>
            <a:spLocks noGrp="1" noRot="1" noChangeAspect="1" noChangeArrowheads="1" noTextEdit="1"/>
          </p:cNvSpPr>
          <p:nvPr>
            <p:ph type="sldImg"/>
          </p:nvPr>
        </p:nvSpPr>
        <p:spPr>
          <a:ln/>
        </p:spPr>
      </p:sp>
      <p:sp>
        <p:nvSpPr>
          <p:cNvPr id="347140" name="Rectangle 3"/>
          <p:cNvSpPr>
            <a:spLocks noGrp="1" noChangeArrowheads="1"/>
          </p:cNvSpPr>
          <p:nvPr>
            <p:ph type="body" idx="1"/>
          </p:nvPr>
        </p:nvSpPr>
        <p:spPr>
          <a:noFill/>
          <a:ln/>
        </p:spPr>
        <p:txBody>
          <a:bodyPr/>
          <a:lstStyle/>
          <a:p>
            <a:r>
              <a:rPr lang="en-US" altLang="zh-CN" sz="1200" b="0" i="0" u="none" strike="noStrike" kern="1200" baseline="0" dirty="0" smtClean="0">
                <a:solidFill>
                  <a:schemeClr val="tx1"/>
                </a:solidFill>
                <a:latin typeface="Times New Roman" pitchFamily="18" charset="0"/>
                <a:ea typeface="+mn-ea"/>
                <a:cs typeface="+mn-cs"/>
              </a:rPr>
              <a:t>    Figure 1.24 shows the physical path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data takes down a sending end system’s protocol stack, up and down the protocol stacks of an intervening link-layer switch and router, and then up the protocol stack at the receiving end system. </a:t>
            </a:r>
          </a:p>
          <a:p>
            <a:r>
              <a:rPr lang="en-US" altLang="zh-CN" sz="1200" b="0" i="0" u="none" strike="noStrike" kern="1200" baseline="0" dirty="0" smtClean="0">
                <a:solidFill>
                  <a:schemeClr val="tx1"/>
                </a:solidFill>
                <a:latin typeface="Times New Roman" pitchFamily="18" charset="0"/>
                <a:ea typeface="+mn-ea"/>
                <a:cs typeface="+mn-cs"/>
              </a:rPr>
              <a:t>    As we discuss later in this book, routers and link-layer switches are both packet switches. </a:t>
            </a:r>
          </a:p>
          <a:p>
            <a:r>
              <a:rPr lang="en-US" altLang="zh-CN" sz="1200" b="0" i="0" u="none" strike="noStrike" kern="1200" baseline="0" dirty="0" smtClean="0">
                <a:solidFill>
                  <a:schemeClr val="tx1"/>
                </a:solidFill>
                <a:latin typeface="Times New Roman" pitchFamily="18" charset="0"/>
                <a:ea typeface="+mn-ea"/>
                <a:cs typeface="+mn-cs"/>
              </a:rPr>
              <a:t>    Similar to end systems, routers and link-layer switches organize their networking hardware and software into layers. </a:t>
            </a:r>
          </a:p>
          <a:p>
            <a:r>
              <a:rPr lang="en-US" altLang="zh-CN" sz="1200" b="0" i="0" u="none" strike="noStrike" kern="1200" baseline="0" dirty="0" smtClean="0">
                <a:solidFill>
                  <a:schemeClr val="tx1"/>
                </a:solidFill>
                <a:latin typeface="Times New Roman" pitchFamily="18" charset="0"/>
                <a:ea typeface="+mn-ea"/>
                <a:cs typeface="+mn-cs"/>
              </a:rPr>
              <a:t>    But routers and link-layer switches do not implement all of the layers in the protocol stack; they typically implement only the bottom layers. </a:t>
            </a:r>
          </a:p>
          <a:p>
            <a:r>
              <a:rPr lang="en-US" altLang="zh-CN" sz="1200" b="0" i="0" u="none" strike="noStrike" kern="1200" baseline="0" dirty="0" smtClean="0">
                <a:solidFill>
                  <a:schemeClr val="tx1"/>
                </a:solidFill>
                <a:latin typeface="Times New Roman" pitchFamily="18" charset="0"/>
                <a:ea typeface="+mn-ea"/>
                <a:cs typeface="+mn-cs"/>
              </a:rPr>
              <a:t>    As shown in Figure 1.24, link-layer switches implement layers 1 and 2; routers implement layers 1 through 3. </a:t>
            </a:r>
          </a:p>
          <a:p>
            <a:r>
              <a:rPr lang="en-US" altLang="zh-CN" sz="1200" b="0" i="0" u="none" strike="noStrike" kern="1200" baseline="0" dirty="0" smtClean="0">
                <a:solidFill>
                  <a:schemeClr val="tx1"/>
                </a:solidFill>
                <a:latin typeface="Times New Roman" pitchFamily="18" charset="0"/>
                <a:ea typeface="+mn-ea"/>
                <a:cs typeface="+mn-cs"/>
              </a:rPr>
              <a:t>    This means, for example, that Internet routers are capable of implementing the IP protocol (a layer 3 protocol), while link-layer switches are not. </a:t>
            </a:r>
          </a:p>
          <a:p>
            <a:r>
              <a:rPr lang="en-US" altLang="zh-CN" sz="1200" b="0" i="0" u="none" strike="noStrike" kern="1200" baseline="0" dirty="0" smtClean="0">
                <a:solidFill>
                  <a:schemeClr val="tx1"/>
                </a:solidFill>
                <a:latin typeface="Times New Roman" pitchFamily="18" charset="0"/>
                <a:ea typeface="+mn-ea"/>
                <a:cs typeface="+mn-cs"/>
              </a:rPr>
              <a:t>    We’ll see later that while link-layer switches do not recognize IP addresses, they are capable of recognizing layer 2 addresses, such as Ethernet addresses. </a:t>
            </a:r>
          </a:p>
          <a:p>
            <a:r>
              <a:rPr lang="en-US" altLang="zh-CN" sz="1200" b="0" i="0" u="none" strike="noStrike" kern="1200" baseline="0" dirty="0" smtClean="0">
                <a:solidFill>
                  <a:schemeClr val="tx1"/>
                </a:solidFill>
                <a:latin typeface="Times New Roman" pitchFamily="18" charset="0"/>
                <a:ea typeface="+mn-ea"/>
                <a:cs typeface="+mn-cs"/>
              </a:rPr>
              <a:t>    Note that hosts implement all five layers; </a:t>
            </a:r>
            <a:r>
              <a:rPr lang="en-US" altLang="zh-CN" sz="1200" b="0" i="0" u="sng" strike="noStrike" kern="1200" baseline="0" dirty="0" smtClean="0">
                <a:solidFill>
                  <a:schemeClr val="tx1"/>
                </a:solidFill>
                <a:latin typeface="Times New Roman" pitchFamily="18" charset="0"/>
                <a:ea typeface="+mn-ea"/>
                <a:cs typeface="+mn-cs"/>
              </a:rPr>
              <a:t>this is consistent with the view</a:t>
            </a:r>
            <a:r>
              <a:rPr lang="en-US" altLang="zh-CN" sz="1200" b="0" i="0" u="none" strike="noStrike" kern="1200" baseline="0" dirty="0" smtClean="0">
                <a:solidFill>
                  <a:schemeClr val="tx1"/>
                </a:solidFill>
                <a:latin typeface="Times New Roman" pitchFamily="18" charset="0"/>
                <a:ea typeface="+mn-ea"/>
                <a:cs typeface="+mn-cs"/>
              </a:rPr>
              <a:t> that the Internet architecture puts much of its complexity at the edges of the network.</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Figure 1.24 also illustrates the important concept of </a:t>
            </a:r>
            <a:r>
              <a:rPr lang="en-US" altLang="zh-CN" sz="1200" b="1" i="0" u="none" strike="noStrike" kern="1200" baseline="0" dirty="0" smtClean="0">
                <a:solidFill>
                  <a:schemeClr val="tx1"/>
                </a:solidFill>
                <a:latin typeface="Times New Roman" pitchFamily="18" charset="0"/>
                <a:ea typeface="+mn-ea"/>
                <a:cs typeface="+mn-cs"/>
              </a:rPr>
              <a:t>encapsulation</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At the sending host, an </a:t>
            </a:r>
            <a:r>
              <a:rPr lang="en-US" altLang="zh-CN" sz="1200" b="1" i="0" u="none" strike="noStrike" kern="1200" baseline="0" dirty="0" smtClean="0">
                <a:solidFill>
                  <a:schemeClr val="tx1"/>
                </a:solidFill>
                <a:latin typeface="Times New Roman" pitchFamily="18" charset="0"/>
                <a:ea typeface="+mn-ea"/>
                <a:cs typeface="+mn-cs"/>
              </a:rPr>
              <a:t>application-layer message </a:t>
            </a:r>
            <a:r>
              <a:rPr lang="en-US" altLang="zh-CN" sz="1200" b="0" i="0" u="none" strike="noStrike" kern="1200" baseline="0" dirty="0" smtClean="0">
                <a:solidFill>
                  <a:schemeClr val="tx1"/>
                </a:solidFill>
                <a:latin typeface="Times New Roman" pitchFamily="18" charset="0"/>
                <a:ea typeface="+mn-ea"/>
                <a:cs typeface="+mn-cs"/>
              </a:rPr>
              <a:t>(M in Figure 1.24) is passed to the transport layer.</a:t>
            </a:r>
          </a:p>
          <a:p>
            <a:r>
              <a:rPr lang="en-US" altLang="zh-CN" sz="1200" b="0" i="0" u="none" strike="noStrike" kern="1200" baseline="0" dirty="0" smtClean="0">
                <a:solidFill>
                  <a:schemeClr val="tx1"/>
                </a:solidFill>
                <a:latin typeface="Times New Roman" pitchFamily="18" charset="0"/>
                <a:ea typeface="+mn-ea"/>
                <a:cs typeface="+mn-cs"/>
              </a:rPr>
              <a:t>    In the simplest case, the transport layer takes the message and appends additional information (so-called transport-layer header information, H</a:t>
            </a:r>
            <a:r>
              <a:rPr lang="en-US" altLang="zh-CN" sz="1200" b="0" i="0" u="none" strike="noStrike" kern="1200" baseline="-25000" dirty="0" smtClean="0">
                <a:solidFill>
                  <a:schemeClr val="tx1"/>
                </a:solidFill>
                <a:latin typeface="Times New Roman" pitchFamily="18" charset="0"/>
                <a:ea typeface="+mn-ea"/>
                <a:cs typeface="+mn-cs"/>
              </a:rPr>
              <a:t>t</a:t>
            </a:r>
            <a:r>
              <a:rPr lang="en-US" altLang="zh-CN" sz="1200" b="0" i="0" u="none" strike="noStrike" kern="1200" baseline="0" dirty="0" smtClean="0">
                <a:solidFill>
                  <a:schemeClr val="tx1"/>
                </a:solidFill>
                <a:latin typeface="Times New Roman" pitchFamily="18" charset="0"/>
                <a:ea typeface="+mn-ea"/>
                <a:cs typeface="+mn-cs"/>
              </a:rPr>
              <a:t> in Figure 1.24) that will be used by the receiver-side transport layer. </a:t>
            </a:r>
          </a:p>
          <a:p>
            <a:r>
              <a:rPr lang="en-US" altLang="zh-CN" sz="1200" b="0" i="0" u="none" strike="noStrike" kern="1200" baseline="0" dirty="0" smtClean="0">
                <a:solidFill>
                  <a:schemeClr val="tx1"/>
                </a:solidFill>
                <a:latin typeface="Times New Roman" pitchFamily="18" charset="0"/>
                <a:ea typeface="+mn-ea"/>
                <a:cs typeface="+mn-cs"/>
              </a:rPr>
              <a:t>   The application-layer message and the transport-layer header information together constitute the </a:t>
            </a:r>
            <a:r>
              <a:rPr lang="en-US" altLang="zh-CN" sz="1200" b="1" i="0" u="none" strike="noStrike" kern="1200" baseline="0" dirty="0" smtClean="0">
                <a:solidFill>
                  <a:schemeClr val="tx1"/>
                </a:solidFill>
                <a:latin typeface="Times New Roman" pitchFamily="18" charset="0"/>
                <a:ea typeface="+mn-ea"/>
                <a:cs typeface="+mn-cs"/>
              </a:rPr>
              <a:t>transport-layer segment</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 transport-layer segment thus encapsulates the application-layer message. </a:t>
            </a:r>
          </a:p>
          <a:p>
            <a:r>
              <a:rPr lang="en-US" altLang="zh-CN" sz="1200" b="0" i="0" u="none" strike="noStrike" kern="1200" baseline="0" dirty="0" smtClean="0">
                <a:solidFill>
                  <a:schemeClr val="tx1"/>
                </a:solidFill>
                <a:latin typeface="Times New Roman" pitchFamily="18" charset="0"/>
                <a:ea typeface="+mn-ea"/>
                <a:cs typeface="+mn-cs"/>
              </a:rPr>
              <a:t>   The added information might include information </a:t>
            </a:r>
            <a:r>
              <a:rPr lang="en-US" altLang="zh-CN" sz="1200" b="0" i="0" u="sng" strike="noStrike" kern="1200" baseline="0" dirty="0" smtClean="0">
                <a:solidFill>
                  <a:schemeClr val="tx1"/>
                </a:solidFill>
                <a:latin typeface="Times New Roman" pitchFamily="18" charset="0"/>
                <a:ea typeface="+mn-ea"/>
                <a:cs typeface="+mn-cs"/>
              </a:rPr>
              <a:t>allowing</a:t>
            </a:r>
            <a:r>
              <a:rPr lang="en-US" altLang="zh-CN" sz="1200" b="0" i="0" u="none" strike="noStrike" kern="1200" baseline="0" dirty="0" smtClean="0">
                <a:solidFill>
                  <a:schemeClr val="tx1"/>
                </a:solidFill>
                <a:latin typeface="Times New Roman" pitchFamily="18" charset="0"/>
                <a:ea typeface="+mn-ea"/>
                <a:cs typeface="+mn-cs"/>
              </a:rPr>
              <a:t> the receiver-side transport layer to deliver the message up to the appropriate application, and error-detection bits that allow the receiver to determine whether bits in the message have been changed in route. </a:t>
            </a:r>
          </a:p>
          <a:p>
            <a:r>
              <a:rPr lang="en-US" altLang="zh-CN" sz="1200" b="0" i="0" u="none" strike="noStrike" kern="1200" baseline="0" dirty="0" smtClean="0">
                <a:solidFill>
                  <a:schemeClr val="tx1"/>
                </a:solidFill>
                <a:latin typeface="Times New Roman" pitchFamily="18" charset="0"/>
                <a:ea typeface="+mn-ea"/>
                <a:cs typeface="+mn-cs"/>
              </a:rPr>
              <a:t>   The transport layer then passes the segment to the network layer, which adds network-layer header information(</a:t>
            </a:r>
            <a:r>
              <a:rPr lang="en-US" altLang="zh-CN" sz="1200" b="0" i="0" u="none" strike="noStrike" kern="1200" baseline="0" dirty="0" err="1" smtClean="0">
                <a:solidFill>
                  <a:schemeClr val="tx1"/>
                </a:solidFill>
                <a:latin typeface="Times New Roman" pitchFamily="18" charset="0"/>
                <a:ea typeface="+mn-ea"/>
                <a:cs typeface="+mn-cs"/>
              </a:rPr>
              <a:t>H</a:t>
            </a:r>
            <a:r>
              <a:rPr lang="en-US" altLang="zh-CN" sz="1200" b="0" i="0" u="none" strike="noStrike" kern="1200" baseline="-25000" dirty="0" err="1" smtClean="0">
                <a:solidFill>
                  <a:schemeClr val="tx1"/>
                </a:solidFill>
                <a:latin typeface="Times New Roman" pitchFamily="18" charset="0"/>
                <a:ea typeface="+mn-ea"/>
                <a:cs typeface="+mn-cs"/>
              </a:rPr>
              <a:t>n</a:t>
            </a:r>
            <a:r>
              <a:rPr lang="en-US" altLang="zh-CN" sz="1200" b="0" i="0" u="none" strike="noStrike" kern="1200" baseline="0" dirty="0" smtClean="0">
                <a:solidFill>
                  <a:schemeClr val="tx1"/>
                </a:solidFill>
                <a:latin typeface="Times New Roman" pitchFamily="18" charset="0"/>
                <a:ea typeface="+mn-ea"/>
                <a:cs typeface="+mn-cs"/>
              </a:rPr>
              <a:t> in Figure 1.24) such as source and destination end system addresses, creating a </a:t>
            </a:r>
            <a:r>
              <a:rPr lang="en-US" altLang="zh-CN" sz="1200" b="1" i="0" u="none" strike="noStrike" kern="1200" baseline="0" dirty="0" smtClean="0">
                <a:solidFill>
                  <a:schemeClr val="tx1"/>
                </a:solidFill>
                <a:latin typeface="Times New Roman" pitchFamily="18" charset="0"/>
                <a:ea typeface="+mn-ea"/>
                <a:cs typeface="+mn-cs"/>
              </a:rPr>
              <a:t>network-layer datagram</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 datagram is then passed to the link layer, which (of course!) will add its own link-layer header information and create a </a:t>
            </a:r>
            <a:r>
              <a:rPr lang="en-US" altLang="zh-CN" sz="1200" b="1" i="0" u="none" strike="noStrike" kern="1200" baseline="0" dirty="0" smtClean="0">
                <a:solidFill>
                  <a:schemeClr val="tx1"/>
                </a:solidFill>
                <a:latin typeface="Times New Roman" pitchFamily="18" charset="0"/>
                <a:ea typeface="+mn-ea"/>
                <a:cs typeface="+mn-cs"/>
              </a:rPr>
              <a:t>link-layer frame</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Thus, we see that at each layer, a packet has two types of fields: header fields and a </a:t>
            </a:r>
            <a:r>
              <a:rPr lang="en-US" altLang="zh-CN" sz="1200" b="1" i="0" u="none" strike="noStrike" kern="1200" baseline="0" dirty="0" smtClean="0">
                <a:solidFill>
                  <a:schemeClr val="tx1"/>
                </a:solidFill>
                <a:latin typeface="Times New Roman" pitchFamily="18" charset="0"/>
                <a:ea typeface="+mn-ea"/>
                <a:cs typeface="+mn-cs"/>
              </a:rPr>
              <a:t>payload field</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 payload is typically a packet from the layer above.</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 useful analogy here is the sending of an interoffice memo from </a:t>
            </a:r>
            <a:r>
              <a:rPr lang="en-US" altLang="zh-CN" sz="1200" b="0" i="0" u="sng" strike="noStrike" kern="1200" baseline="0" dirty="0" smtClean="0">
                <a:solidFill>
                  <a:schemeClr val="tx1"/>
                </a:solidFill>
                <a:latin typeface="Times New Roman" pitchFamily="18" charset="0"/>
                <a:ea typeface="+mn-ea"/>
                <a:cs typeface="+mn-cs"/>
              </a:rPr>
              <a:t>one corporate branch office</a:t>
            </a:r>
            <a:r>
              <a:rPr lang="en-US" altLang="zh-CN" sz="1200" b="0" i="0" u="none" strike="noStrike" kern="1200" baseline="0" dirty="0" smtClean="0">
                <a:solidFill>
                  <a:schemeClr val="tx1"/>
                </a:solidFill>
                <a:latin typeface="Times New Roman" pitchFamily="18" charset="0"/>
                <a:ea typeface="+mn-ea"/>
                <a:cs typeface="+mn-cs"/>
              </a:rPr>
              <a:t> to another via the public postal service. </a:t>
            </a:r>
          </a:p>
          <a:p>
            <a:r>
              <a:rPr lang="en-US" altLang="zh-CN" sz="1200" b="0" i="0" u="none" strike="noStrike" kern="1200" baseline="0" dirty="0" smtClean="0">
                <a:solidFill>
                  <a:schemeClr val="tx1"/>
                </a:solidFill>
                <a:latin typeface="Times New Roman" pitchFamily="18" charset="0"/>
                <a:ea typeface="+mn-ea"/>
                <a:cs typeface="+mn-cs"/>
              </a:rPr>
              <a:t>    Suppose Alice, who is in one branch office, wants to send a memo to Bob, who is in another branch</a:t>
            </a:r>
          </a:p>
          <a:p>
            <a:r>
              <a:rPr lang="en-US" altLang="zh-CN" sz="1200" b="0" i="0" u="none" strike="noStrike" kern="1200" baseline="0" dirty="0" smtClean="0">
                <a:solidFill>
                  <a:schemeClr val="tx1"/>
                </a:solidFill>
                <a:latin typeface="Times New Roman" pitchFamily="18" charset="0"/>
                <a:ea typeface="+mn-ea"/>
                <a:cs typeface="+mn-cs"/>
              </a:rPr>
              <a:t>office. </a:t>
            </a:r>
          </a:p>
          <a:p>
            <a:r>
              <a:rPr lang="en-US" altLang="zh-CN" sz="1200" b="0" i="0" u="none" strike="noStrike" kern="1200" baseline="0" dirty="0" smtClean="0">
                <a:solidFill>
                  <a:schemeClr val="tx1"/>
                </a:solidFill>
                <a:latin typeface="Times New Roman" pitchFamily="18" charset="0"/>
                <a:ea typeface="+mn-ea"/>
                <a:cs typeface="+mn-cs"/>
              </a:rPr>
              <a:t>   The memo is analogous to the application-layer message. </a:t>
            </a:r>
          </a:p>
          <a:p>
            <a:r>
              <a:rPr lang="en-US" altLang="zh-CN" sz="1200" b="0" i="0" u="none" strike="noStrike" kern="1200" baseline="0" dirty="0" smtClean="0">
                <a:solidFill>
                  <a:schemeClr val="tx1"/>
                </a:solidFill>
                <a:latin typeface="Times New Roman" pitchFamily="18" charset="0"/>
                <a:ea typeface="+mn-ea"/>
                <a:cs typeface="+mn-cs"/>
              </a:rPr>
              <a:t>   Alice puts the memo in an interoffice envelope with </a:t>
            </a:r>
            <a:r>
              <a:rPr lang="en-US" altLang="zh-CN" sz="1200" b="0" i="0" u="sng" strike="noStrike" kern="1200" baseline="0" dirty="0" smtClean="0">
                <a:solidFill>
                  <a:schemeClr val="tx1"/>
                </a:solidFill>
                <a:latin typeface="Times New Roman" pitchFamily="18" charset="0"/>
                <a:ea typeface="+mn-ea"/>
                <a:cs typeface="+mn-cs"/>
              </a:rPr>
              <a:t>Bob’s name and department (</a:t>
            </a:r>
            <a:r>
              <a:rPr lang="zh-CN" altLang="en-US" sz="1200" b="0" i="0" u="sng" strike="noStrike" kern="1200" baseline="0" dirty="0" smtClean="0">
                <a:solidFill>
                  <a:schemeClr val="tx1"/>
                </a:solidFill>
                <a:latin typeface="Times New Roman" pitchFamily="18" charset="0"/>
                <a:ea typeface="+mn-ea"/>
                <a:cs typeface="+mn-cs"/>
              </a:rPr>
              <a:t>不需要很是完整的</a:t>
            </a:r>
            <a:r>
              <a:rPr lang="en-US" altLang="zh-CN" sz="1200" b="0" i="0" u="sng" strike="noStrike" kern="1200" baseline="0" dirty="0" smtClean="0">
                <a:solidFill>
                  <a:schemeClr val="tx1"/>
                </a:solidFill>
                <a:latin typeface="Times New Roman" pitchFamily="18" charset="0"/>
                <a:ea typeface="+mn-ea"/>
                <a:cs typeface="+mn-cs"/>
              </a:rPr>
              <a:t>,</a:t>
            </a:r>
            <a:r>
              <a:rPr lang="zh-CN" altLang="en-US" sz="1200" b="0" i="0" u="sng" strike="noStrike" kern="1200" baseline="0" dirty="0" smtClean="0">
                <a:solidFill>
                  <a:schemeClr val="tx1"/>
                </a:solidFill>
                <a:latin typeface="Times New Roman" pitchFamily="18" charset="0"/>
                <a:ea typeface="+mn-ea"/>
                <a:cs typeface="+mn-cs"/>
              </a:rPr>
              <a:t>局部信息就可以了</a:t>
            </a:r>
            <a:r>
              <a:rPr lang="en-US" altLang="zh-CN" sz="1200" b="0" i="0" u="sng" strike="noStrike" kern="1200" baseline="0" dirty="0" smtClean="0">
                <a:solidFill>
                  <a:schemeClr val="tx1"/>
                </a:solidFill>
                <a:latin typeface="Times New Roman" pitchFamily="18" charset="0"/>
                <a:ea typeface="+mn-ea"/>
                <a:cs typeface="+mn-cs"/>
              </a:rPr>
              <a:t>,</a:t>
            </a:r>
            <a:r>
              <a:rPr lang="zh-CN" altLang="en-US" sz="1200" b="0" i="0" u="sng" strike="noStrike" kern="1200" baseline="0" dirty="0" smtClean="0">
                <a:solidFill>
                  <a:schemeClr val="tx1"/>
                </a:solidFill>
                <a:latin typeface="Times New Roman" pitchFamily="18" charset="0"/>
                <a:ea typeface="+mn-ea"/>
                <a:cs typeface="+mn-cs"/>
              </a:rPr>
              <a:t>即对方的名字和部门</a:t>
            </a:r>
            <a:r>
              <a:rPr lang="en-US" altLang="zh-CN" sz="1200" b="0" i="0" u="sng" strike="noStrike" kern="1200" baseline="0" dirty="0" smtClean="0">
                <a:solidFill>
                  <a:schemeClr val="tx1"/>
                </a:solidFill>
                <a:latin typeface="Times New Roman" pitchFamily="18" charset="0"/>
                <a:ea typeface="+mn-ea"/>
                <a:cs typeface="+mn-cs"/>
              </a:rPr>
              <a:t>)</a:t>
            </a:r>
            <a:r>
              <a:rPr lang="en-US" altLang="zh-CN" sz="1200" b="0" i="0" u="none" strike="noStrike" kern="1200" baseline="0" dirty="0" smtClean="0">
                <a:solidFill>
                  <a:schemeClr val="tx1"/>
                </a:solidFill>
                <a:latin typeface="Times New Roman" pitchFamily="18" charset="0"/>
                <a:ea typeface="+mn-ea"/>
                <a:cs typeface="+mn-cs"/>
              </a:rPr>
              <a:t>written on the front of the envelope. </a:t>
            </a:r>
          </a:p>
          <a:p>
            <a:r>
              <a:rPr lang="en-US" altLang="zh-CN" sz="1200" b="0" i="0" u="none" strike="noStrike" kern="1200" baseline="0" dirty="0" smtClean="0">
                <a:solidFill>
                  <a:schemeClr val="tx1"/>
                </a:solidFill>
                <a:latin typeface="Times New Roman" pitchFamily="18" charset="0"/>
                <a:ea typeface="+mn-ea"/>
                <a:cs typeface="+mn-cs"/>
              </a:rPr>
              <a:t>   The </a:t>
            </a:r>
            <a:r>
              <a:rPr lang="en-US" altLang="zh-CN" sz="1200" b="1" i="0" u="none" strike="noStrike" kern="1200" baseline="0" dirty="0" smtClean="0">
                <a:solidFill>
                  <a:schemeClr val="tx1"/>
                </a:solidFill>
                <a:latin typeface="Times New Roman" pitchFamily="18" charset="0"/>
                <a:ea typeface="+mn-ea"/>
                <a:cs typeface="+mn-cs"/>
              </a:rPr>
              <a:t>interoffice envelope </a:t>
            </a:r>
            <a:r>
              <a:rPr lang="en-US" altLang="zh-CN" sz="1200" b="0" i="0" u="none" strike="noStrike" kern="1200" baseline="0" dirty="0" smtClean="0">
                <a:solidFill>
                  <a:schemeClr val="tx1"/>
                </a:solidFill>
                <a:latin typeface="Times New Roman" pitchFamily="18" charset="0"/>
                <a:ea typeface="+mn-ea"/>
                <a:cs typeface="+mn-cs"/>
              </a:rPr>
              <a:t>is analogous to a transport-layer segment — it contains header information (Bob’s name and department number) and it encapsulates the application-layer message (the memo). </a:t>
            </a:r>
          </a:p>
          <a:p>
            <a:r>
              <a:rPr lang="en-US" altLang="zh-CN" sz="1200" b="0" i="0" u="none" strike="noStrike" kern="1200" baseline="0" dirty="0" smtClean="0">
                <a:solidFill>
                  <a:schemeClr val="tx1"/>
                </a:solidFill>
                <a:latin typeface="Times New Roman" pitchFamily="18" charset="0"/>
                <a:ea typeface="+mn-ea"/>
                <a:cs typeface="+mn-cs"/>
              </a:rPr>
              <a:t>   When the </a:t>
            </a:r>
            <a:r>
              <a:rPr lang="en-US" altLang="zh-CN" sz="1200" b="0" i="0" u="sng" strike="noStrike" kern="1200" baseline="0" dirty="0" smtClean="0">
                <a:solidFill>
                  <a:schemeClr val="tx1"/>
                </a:solidFill>
                <a:latin typeface="Times New Roman" pitchFamily="18" charset="0"/>
                <a:ea typeface="+mn-ea"/>
                <a:cs typeface="+mn-cs"/>
              </a:rPr>
              <a:t>sending branch-office mailroom</a:t>
            </a:r>
            <a:r>
              <a:rPr lang="en-US" altLang="zh-CN" sz="1200" b="0" i="0" u="none" strike="noStrike" kern="1200" baseline="0" dirty="0" smtClean="0">
                <a:solidFill>
                  <a:schemeClr val="tx1"/>
                </a:solidFill>
                <a:latin typeface="Times New Roman" pitchFamily="18" charset="0"/>
                <a:ea typeface="+mn-ea"/>
                <a:cs typeface="+mn-cs"/>
              </a:rPr>
              <a:t> receives the interoffice envelope, it puts the interoffice</a:t>
            </a:r>
          </a:p>
          <a:p>
            <a:r>
              <a:rPr lang="en-US" altLang="zh-CN" sz="1200" b="0" i="0" u="none" strike="noStrike" kern="1200" baseline="0" dirty="0" smtClean="0">
                <a:solidFill>
                  <a:schemeClr val="tx1"/>
                </a:solidFill>
                <a:latin typeface="Times New Roman" pitchFamily="18" charset="0"/>
                <a:ea typeface="+mn-ea"/>
                <a:cs typeface="+mn-cs"/>
              </a:rPr>
              <a:t>envelope inside yet another envelope, which is suitable for sending through the public postal service.   </a:t>
            </a:r>
          </a:p>
          <a:p>
            <a:r>
              <a:rPr lang="en-US" altLang="zh-CN" sz="1200" b="0" i="0" u="none" strike="noStrike" kern="1200" baseline="0" dirty="0" smtClean="0">
                <a:solidFill>
                  <a:schemeClr val="tx1"/>
                </a:solidFill>
                <a:latin typeface="Times New Roman" pitchFamily="18" charset="0"/>
                <a:ea typeface="+mn-ea"/>
                <a:cs typeface="+mn-cs"/>
              </a:rPr>
              <a:t>   The sending mailroom also writes the postal address of the sending and receiving branch offices on the </a:t>
            </a:r>
            <a:r>
              <a:rPr lang="en-US" altLang="zh-CN" sz="1200" b="1" i="0" u="none" strike="noStrike" kern="1200" baseline="0" dirty="0" smtClean="0">
                <a:solidFill>
                  <a:schemeClr val="tx1"/>
                </a:solidFill>
                <a:latin typeface="Times New Roman" pitchFamily="18" charset="0"/>
                <a:ea typeface="+mn-ea"/>
                <a:cs typeface="+mn-cs"/>
              </a:rPr>
              <a:t>postal envelope</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Here, the postal envelope is analogous to the datagram — it encapsulates the transport-layer segment (the interoffice envelope), which encapsulates the original message (the memo). </a:t>
            </a:r>
          </a:p>
          <a:p>
            <a:r>
              <a:rPr lang="en-US" altLang="zh-CN" sz="1200" b="0" i="0" u="none" strike="noStrike" kern="1200" baseline="0" dirty="0" smtClean="0">
                <a:solidFill>
                  <a:schemeClr val="tx1"/>
                </a:solidFill>
                <a:latin typeface="Times New Roman" pitchFamily="18" charset="0"/>
                <a:ea typeface="+mn-ea"/>
                <a:cs typeface="+mn-cs"/>
              </a:rPr>
              <a:t>   The postal service delivers the postal envelope to the receiving branch-office mailroom. </a:t>
            </a:r>
          </a:p>
          <a:p>
            <a:r>
              <a:rPr lang="en-US" altLang="zh-CN" sz="1200" b="0" i="0" u="none" strike="noStrike" kern="1200" baseline="0" dirty="0" smtClean="0">
                <a:solidFill>
                  <a:schemeClr val="tx1"/>
                </a:solidFill>
                <a:latin typeface="Times New Roman" pitchFamily="18" charset="0"/>
                <a:ea typeface="+mn-ea"/>
                <a:cs typeface="+mn-cs"/>
              </a:rPr>
              <a:t>   There, the process of de-encapsulation is begun. </a:t>
            </a:r>
          </a:p>
          <a:p>
            <a:r>
              <a:rPr lang="en-US" altLang="zh-CN" sz="1200" b="0" i="0" u="none" strike="noStrike" kern="1200" baseline="0" dirty="0" smtClean="0">
                <a:solidFill>
                  <a:schemeClr val="tx1"/>
                </a:solidFill>
                <a:latin typeface="Times New Roman" pitchFamily="18" charset="0"/>
                <a:ea typeface="+mn-ea"/>
                <a:cs typeface="+mn-cs"/>
              </a:rPr>
              <a:t>   The mailroom extracts the interoffice memo and forwards it to Bob. </a:t>
            </a:r>
          </a:p>
          <a:p>
            <a:r>
              <a:rPr lang="en-US" altLang="zh-CN" sz="1200" b="0" i="0" u="none" strike="noStrike" kern="1200" baseline="0" dirty="0" smtClean="0">
                <a:solidFill>
                  <a:schemeClr val="tx1"/>
                </a:solidFill>
                <a:latin typeface="Times New Roman" pitchFamily="18" charset="0"/>
                <a:ea typeface="+mn-ea"/>
                <a:cs typeface="+mn-cs"/>
              </a:rPr>
              <a:t>   Finally, Bob opens the envelope and removes the memo.</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 process of encapsulation can be more complex than that described above.</a:t>
            </a:r>
          </a:p>
          <a:p>
            <a:r>
              <a:rPr lang="en-US" altLang="zh-CN" sz="1200" b="0" i="0" u="none" strike="noStrike" kern="1200" baseline="0" dirty="0" smtClean="0">
                <a:solidFill>
                  <a:schemeClr val="tx1"/>
                </a:solidFill>
                <a:latin typeface="Times New Roman" pitchFamily="18" charset="0"/>
                <a:ea typeface="+mn-ea"/>
                <a:cs typeface="+mn-cs"/>
              </a:rPr>
              <a:t>   For example, a large message may be divided into multiple transport-layer segments (which might themselves each be divided into multiple network-layer datagrams).</a:t>
            </a:r>
          </a:p>
          <a:p>
            <a:r>
              <a:rPr lang="en-US" altLang="zh-CN" sz="1200" b="0" i="0" u="none" strike="noStrike" kern="1200" baseline="0" dirty="0" smtClean="0">
                <a:solidFill>
                  <a:schemeClr val="tx1"/>
                </a:solidFill>
                <a:latin typeface="Times New Roman" pitchFamily="18" charset="0"/>
                <a:ea typeface="+mn-ea"/>
                <a:cs typeface="+mn-cs"/>
              </a:rPr>
              <a:t>   At the receiving end, such a segment must then be reconstructed from its constituent </a:t>
            </a:r>
            <a:r>
              <a:rPr lang="en-US" altLang="zh-CN" sz="1200" b="0" i="0" u="none" strike="noStrike" kern="1200" baseline="0" dirty="0" err="1" smtClean="0">
                <a:solidFill>
                  <a:schemeClr val="tx1"/>
                </a:solidFill>
                <a:latin typeface="Times New Roman" pitchFamily="18" charset="0"/>
                <a:ea typeface="+mn-ea"/>
                <a:cs typeface="+mn-cs"/>
              </a:rPr>
              <a:t>datagrams</a:t>
            </a:r>
            <a:r>
              <a:rPr lang="en-US" altLang="zh-CN" sz="1200" b="0" i="0" u="none" strike="noStrike" kern="1200" baseline="0" dirty="0" smtClean="0">
                <a:solidFill>
                  <a:schemeClr val="tx1"/>
                </a:solidFill>
                <a:latin typeface="Times New Roman" pitchFamily="18" charset="0"/>
                <a:ea typeface="+mn-ea"/>
                <a:cs typeface="+mn-cs"/>
              </a:rPr>
              <a:t>.</a:t>
            </a:r>
            <a:endParaRPr lang="zh-CN" altLang="en-US" i="0" dirty="0" smtClean="0"/>
          </a:p>
          <a:p>
            <a:endParaRPr lang="zh-CN" altLang="en-US" dirty="0" smtClean="0"/>
          </a:p>
        </p:txBody>
      </p:sp>
    </p:spTree>
    <p:extLst>
      <p:ext uri="{BB962C8B-B14F-4D97-AF65-F5344CB8AC3E}">
        <p14:creationId xmlns:p14="http://schemas.microsoft.com/office/powerpoint/2010/main" val="76378487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p:txBody>
          <a:bodyPr/>
          <a:lstStyle/>
          <a:p>
            <a:pPr>
              <a:defRPr/>
            </a:pPr>
            <a:fld id="{CCA8505E-C734-4186-BE2A-47926332A025}" type="slidenum">
              <a:rPr lang="zh-CN" altLang="en-US" smtClean="0"/>
              <a:pPr>
                <a:defRPr/>
              </a:pPr>
              <a:t>174</a:t>
            </a:fld>
            <a:endParaRPr lang="en-US" altLang="zh-CN" smtClean="0"/>
          </a:p>
        </p:txBody>
      </p:sp>
      <p:sp>
        <p:nvSpPr>
          <p:cNvPr id="34816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algn="r" defTabSz="966788" eaLnBrk="1" hangingPunct="1"/>
            <a:fld id="{B6E27698-4687-4672-8408-A9E255BD0AC1}" type="slidenum">
              <a:rPr kumimoji="1" lang="zh-CN" altLang="en-US" sz="1300"/>
              <a:pPr algn="r" defTabSz="966788" eaLnBrk="1" hangingPunct="1"/>
              <a:t>174</a:t>
            </a:fld>
            <a:endParaRPr kumimoji="1" lang="en-US" altLang="zh-CN" sz="1300"/>
          </a:p>
        </p:txBody>
      </p:sp>
      <p:sp>
        <p:nvSpPr>
          <p:cNvPr id="348164" name="Rectangle 2"/>
          <p:cNvSpPr>
            <a:spLocks noGrp="1" noRot="1" noChangeAspect="1" noChangeArrowheads="1" noTextEdit="1"/>
          </p:cNvSpPr>
          <p:nvPr>
            <p:ph type="sldImg"/>
          </p:nvPr>
        </p:nvSpPr>
        <p:spPr>
          <a:ln/>
        </p:spPr>
      </p:sp>
      <p:sp>
        <p:nvSpPr>
          <p:cNvPr id="348165" name="Rectangle 3"/>
          <p:cNvSpPr>
            <a:spLocks noGrp="1" noChangeArrowheads="1"/>
          </p:cNvSpPr>
          <p:nvPr>
            <p:ph type="body" idx="1"/>
          </p:nvPr>
        </p:nvSpPr>
        <p:spPr>
          <a:noFill/>
          <a:ln/>
        </p:spPr>
        <p:txBody>
          <a:bodyPr/>
          <a:lstStyle/>
          <a:p>
            <a:r>
              <a:rPr lang="en-US" altLang="zh-CN" sz="1200" b="0" i="0" u="none" strike="noStrike" kern="1200" baseline="0" dirty="0" smtClean="0">
                <a:solidFill>
                  <a:schemeClr val="tx1"/>
                </a:solidFill>
                <a:latin typeface="Times New Roman" pitchFamily="18" charset="0"/>
                <a:ea typeface="+mn-ea"/>
                <a:cs typeface="+mn-cs"/>
              </a:rPr>
              <a:t>    Figure 1.24 shows the physical path that data takes down a sending end system’s protocol stack, up and down the protocol stacks of an intervening link-layer switch and router, and then up the protocol stack at the receiving end system. </a:t>
            </a:r>
          </a:p>
          <a:p>
            <a:r>
              <a:rPr lang="en-US" altLang="zh-CN" sz="1200" b="0" i="0" u="none" strike="noStrike" kern="1200" baseline="0" dirty="0" smtClean="0">
                <a:solidFill>
                  <a:schemeClr val="tx1"/>
                </a:solidFill>
                <a:latin typeface="Times New Roman" pitchFamily="18" charset="0"/>
                <a:ea typeface="+mn-ea"/>
                <a:cs typeface="+mn-cs"/>
              </a:rPr>
              <a:t>    As we discuss later in this book, routers and link-layer switches are both packet switches. </a:t>
            </a:r>
          </a:p>
          <a:p>
            <a:r>
              <a:rPr lang="en-US" altLang="zh-CN" sz="1200" b="0" i="0" u="none" strike="noStrike" kern="1200" baseline="0" dirty="0" smtClean="0">
                <a:solidFill>
                  <a:schemeClr val="tx1"/>
                </a:solidFill>
                <a:latin typeface="Times New Roman" pitchFamily="18" charset="0"/>
                <a:ea typeface="+mn-ea"/>
                <a:cs typeface="+mn-cs"/>
              </a:rPr>
              <a:t>    Similar to end systems, routers and link-layer switches organize their networking hardware and software into layers. </a:t>
            </a:r>
          </a:p>
          <a:p>
            <a:r>
              <a:rPr lang="en-US" altLang="zh-CN" sz="1200" b="0" i="0" u="none" strike="noStrike" kern="1200" baseline="0" dirty="0" smtClean="0">
                <a:solidFill>
                  <a:schemeClr val="tx1"/>
                </a:solidFill>
                <a:latin typeface="Times New Roman" pitchFamily="18" charset="0"/>
                <a:ea typeface="+mn-ea"/>
                <a:cs typeface="+mn-cs"/>
              </a:rPr>
              <a:t>    But routers and link-layer switches do not implement </a:t>
            </a:r>
            <a:r>
              <a:rPr lang="en-US" altLang="zh-CN" sz="1200" b="0" i="1" u="none" strike="noStrike" kern="1200" baseline="0" dirty="0" smtClean="0">
                <a:solidFill>
                  <a:schemeClr val="tx1"/>
                </a:solidFill>
                <a:latin typeface="Times New Roman" pitchFamily="18" charset="0"/>
                <a:ea typeface="+mn-ea"/>
                <a:cs typeface="+mn-cs"/>
              </a:rPr>
              <a:t>all </a:t>
            </a:r>
            <a:r>
              <a:rPr lang="en-US" altLang="zh-CN" sz="1200" b="0" i="0" u="none" strike="noStrike" kern="1200" baseline="0" dirty="0" smtClean="0">
                <a:solidFill>
                  <a:schemeClr val="tx1"/>
                </a:solidFill>
                <a:latin typeface="Times New Roman" pitchFamily="18" charset="0"/>
                <a:ea typeface="+mn-ea"/>
                <a:cs typeface="+mn-cs"/>
              </a:rPr>
              <a:t>of the layers in the protocol stack; they typically implement only the bottom layers. </a:t>
            </a:r>
          </a:p>
          <a:p>
            <a:r>
              <a:rPr lang="en-US" altLang="zh-CN" sz="1200" b="0" i="0" u="none" strike="noStrike" kern="1200" baseline="0" dirty="0" smtClean="0">
                <a:solidFill>
                  <a:schemeClr val="tx1"/>
                </a:solidFill>
                <a:latin typeface="Times New Roman" pitchFamily="18" charset="0"/>
                <a:ea typeface="+mn-ea"/>
                <a:cs typeface="+mn-cs"/>
              </a:rPr>
              <a:t>    As shown in Figure 1.24, link-layer switches implement layers 1 and 2; routers implement layers 1 through 3. </a:t>
            </a:r>
          </a:p>
          <a:p>
            <a:r>
              <a:rPr lang="en-US" altLang="zh-CN" sz="1200" b="0" i="0" u="none" strike="noStrike" kern="1200" baseline="0" dirty="0" smtClean="0">
                <a:solidFill>
                  <a:schemeClr val="tx1"/>
                </a:solidFill>
                <a:latin typeface="Times New Roman" pitchFamily="18" charset="0"/>
                <a:ea typeface="+mn-ea"/>
                <a:cs typeface="+mn-cs"/>
              </a:rPr>
              <a:t>    This means, for example, that Internet routers are capable of implementing the IP protocol (a layer 3 protocol), while link-layer switches are not. </a:t>
            </a:r>
          </a:p>
          <a:p>
            <a:r>
              <a:rPr lang="en-US" altLang="zh-CN" sz="1200" b="0" i="0" u="none" strike="noStrike" kern="1200" baseline="0" dirty="0" smtClean="0">
                <a:solidFill>
                  <a:schemeClr val="tx1"/>
                </a:solidFill>
                <a:latin typeface="Times New Roman" pitchFamily="18" charset="0"/>
                <a:ea typeface="+mn-ea"/>
                <a:cs typeface="+mn-cs"/>
              </a:rPr>
              <a:t>    We’ll see later that while link-layer switches do not recognize IP addresses, they are capable of recognizing layer 2 addresses, such as Ethernet addresses. </a:t>
            </a:r>
          </a:p>
          <a:p>
            <a:r>
              <a:rPr lang="en-US" altLang="zh-CN" sz="1200" b="0" i="0" u="none" strike="noStrike" kern="1200" baseline="0" dirty="0" smtClean="0">
                <a:solidFill>
                  <a:schemeClr val="tx1"/>
                </a:solidFill>
                <a:latin typeface="Times New Roman" pitchFamily="18" charset="0"/>
                <a:ea typeface="+mn-ea"/>
                <a:cs typeface="+mn-cs"/>
              </a:rPr>
              <a:t>    Note that hosts implement all five layers; </a:t>
            </a:r>
            <a:r>
              <a:rPr lang="en-US" altLang="zh-CN" sz="1200" b="0" i="0" u="sng" strike="noStrike" kern="1200" baseline="0" dirty="0" smtClean="0">
                <a:solidFill>
                  <a:schemeClr val="tx1"/>
                </a:solidFill>
                <a:latin typeface="Times New Roman" pitchFamily="18" charset="0"/>
                <a:ea typeface="+mn-ea"/>
                <a:cs typeface="+mn-cs"/>
              </a:rPr>
              <a:t>this is consistent with the view</a:t>
            </a:r>
            <a:r>
              <a:rPr lang="en-US" altLang="zh-CN" sz="1200" b="0" i="0" u="none" strike="noStrike" kern="1200" baseline="0" dirty="0" smtClean="0">
                <a:solidFill>
                  <a:schemeClr val="tx1"/>
                </a:solidFill>
                <a:latin typeface="Times New Roman" pitchFamily="18" charset="0"/>
                <a:ea typeface="+mn-ea"/>
                <a:cs typeface="+mn-cs"/>
              </a:rPr>
              <a:t> that the Internet architecture puts much of its complexity at the edges of the network.</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Figure 1.24 also illustrates the important concept of </a:t>
            </a:r>
            <a:r>
              <a:rPr lang="en-US" altLang="zh-CN" sz="1200" b="1" i="0" u="none" strike="noStrike" kern="1200" baseline="0" dirty="0" smtClean="0">
                <a:solidFill>
                  <a:schemeClr val="tx1"/>
                </a:solidFill>
                <a:latin typeface="Times New Roman" pitchFamily="18" charset="0"/>
                <a:ea typeface="+mn-ea"/>
                <a:cs typeface="+mn-cs"/>
              </a:rPr>
              <a:t>encapsulation</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At the sending host, an </a:t>
            </a:r>
            <a:r>
              <a:rPr lang="en-US" altLang="zh-CN" sz="1200" b="1" i="0" u="none" strike="noStrike" kern="1200" baseline="0" dirty="0" smtClean="0">
                <a:solidFill>
                  <a:schemeClr val="tx1"/>
                </a:solidFill>
                <a:latin typeface="Times New Roman" pitchFamily="18" charset="0"/>
                <a:ea typeface="+mn-ea"/>
                <a:cs typeface="+mn-cs"/>
              </a:rPr>
              <a:t>application-layer message </a:t>
            </a:r>
            <a:r>
              <a:rPr lang="en-US" altLang="zh-CN" sz="1200" b="0" i="0" u="none" strike="noStrike" kern="1200" baseline="0" dirty="0" smtClean="0">
                <a:solidFill>
                  <a:schemeClr val="tx1"/>
                </a:solidFill>
                <a:latin typeface="Times New Roman" pitchFamily="18" charset="0"/>
                <a:ea typeface="+mn-ea"/>
                <a:cs typeface="+mn-cs"/>
              </a:rPr>
              <a:t>(M in Figure 1.24) is passed to the transport layer.</a:t>
            </a:r>
          </a:p>
          <a:p>
            <a:r>
              <a:rPr lang="en-US" altLang="zh-CN" sz="1200" b="0" i="0" u="none" strike="noStrike" kern="1200" baseline="0" dirty="0" smtClean="0">
                <a:solidFill>
                  <a:schemeClr val="tx1"/>
                </a:solidFill>
                <a:latin typeface="Times New Roman" pitchFamily="18" charset="0"/>
                <a:ea typeface="+mn-ea"/>
                <a:cs typeface="+mn-cs"/>
              </a:rPr>
              <a:t>    In the simplest case, the transport layer takes the message and appends additional information (so-called transport-layer header information, H</a:t>
            </a:r>
            <a:r>
              <a:rPr lang="en-US" altLang="zh-CN" sz="1200" b="0" i="0" u="none" strike="noStrike" kern="1200" baseline="-25000" dirty="0" smtClean="0">
                <a:solidFill>
                  <a:schemeClr val="tx1"/>
                </a:solidFill>
                <a:latin typeface="Times New Roman" pitchFamily="18" charset="0"/>
                <a:ea typeface="+mn-ea"/>
                <a:cs typeface="+mn-cs"/>
              </a:rPr>
              <a:t>t</a:t>
            </a:r>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in Figure 1.24) that will be used by the receiver-side transport layer. </a:t>
            </a:r>
          </a:p>
          <a:p>
            <a:r>
              <a:rPr lang="en-US" altLang="zh-CN" sz="1200" b="0" i="0" u="none" strike="noStrike" kern="1200" baseline="0" dirty="0" smtClean="0">
                <a:solidFill>
                  <a:schemeClr val="tx1"/>
                </a:solidFill>
                <a:latin typeface="Times New Roman" pitchFamily="18" charset="0"/>
                <a:ea typeface="+mn-ea"/>
                <a:cs typeface="+mn-cs"/>
              </a:rPr>
              <a:t>    The application-layer message and the transport-layer header information together constitute the </a:t>
            </a:r>
            <a:r>
              <a:rPr lang="en-US" altLang="zh-CN" sz="1200" b="1" i="0" u="none" strike="noStrike" kern="1200" baseline="0" dirty="0" smtClean="0">
                <a:solidFill>
                  <a:schemeClr val="tx1"/>
                </a:solidFill>
                <a:latin typeface="Times New Roman" pitchFamily="18" charset="0"/>
                <a:ea typeface="+mn-ea"/>
                <a:cs typeface="+mn-cs"/>
              </a:rPr>
              <a:t>transport-layer segment</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 transport-layer segment thus encapsulates the application-layer message. </a:t>
            </a:r>
          </a:p>
          <a:p>
            <a:r>
              <a:rPr lang="en-US" altLang="zh-CN" sz="1200" b="0" i="0" u="none" strike="noStrike" kern="1200" baseline="0" dirty="0" smtClean="0">
                <a:solidFill>
                  <a:schemeClr val="tx1"/>
                </a:solidFill>
                <a:latin typeface="Times New Roman" pitchFamily="18" charset="0"/>
                <a:ea typeface="+mn-ea"/>
                <a:cs typeface="+mn-cs"/>
              </a:rPr>
              <a:t>    The added information might include information </a:t>
            </a:r>
            <a:r>
              <a:rPr lang="en-US" altLang="zh-CN" sz="1200" b="0" i="0" u="sng" strike="noStrike" kern="1200" baseline="0" dirty="0" smtClean="0">
                <a:solidFill>
                  <a:schemeClr val="tx1"/>
                </a:solidFill>
                <a:latin typeface="Times New Roman" pitchFamily="18" charset="0"/>
                <a:ea typeface="+mn-ea"/>
                <a:cs typeface="+mn-cs"/>
              </a:rPr>
              <a:t>allowing</a:t>
            </a:r>
            <a:r>
              <a:rPr lang="en-US" altLang="zh-CN" sz="1200" b="0" i="0" u="none" strike="noStrike" kern="1200" baseline="0" dirty="0" smtClean="0">
                <a:solidFill>
                  <a:schemeClr val="tx1"/>
                </a:solidFill>
                <a:latin typeface="Times New Roman" pitchFamily="18" charset="0"/>
                <a:ea typeface="+mn-ea"/>
                <a:cs typeface="+mn-cs"/>
              </a:rPr>
              <a:t> the receiver-side transport layer to deliver the message up to the appropriate application, and error-detection bits that allow the receiver to determine whether bits in the message have been changed in route. </a:t>
            </a:r>
          </a:p>
          <a:p>
            <a:r>
              <a:rPr lang="en-US" altLang="zh-CN" sz="1200" b="0" i="0" u="none" strike="noStrike" kern="1200" baseline="0" dirty="0" smtClean="0">
                <a:solidFill>
                  <a:schemeClr val="tx1"/>
                </a:solidFill>
                <a:latin typeface="Times New Roman" pitchFamily="18" charset="0"/>
                <a:ea typeface="+mn-ea"/>
                <a:cs typeface="+mn-cs"/>
              </a:rPr>
              <a:t>    The transport layer then passes the segment to the network layer, which adds network-layer header information(</a:t>
            </a:r>
            <a:r>
              <a:rPr lang="en-US" altLang="zh-CN" sz="1200" b="0" i="0" u="none" strike="noStrike" kern="1200" baseline="0" dirty="0" err="1" smtClean="0">
                <a:solidFill>
                  <a:schemeClr val="tx1"/>
                </a:solidFill>
                <a:latin typeface="Times New Roman" pitchFamily="18" charset="0"/>
                <a:ea typeface="+mn-ea"/>
                <a:cs typeface="+mn-cs"/>
              </a:rPr>
              <a:t>H</a:t>
            </a:r>
            <a:r>
              <a:rPr lang="en-US" altLang="zh-CN" sz="1200" b="0" i="0" u="none" strike="noStrike" kern="1200" baseline="-25000" dirty="0" err="1" smtClean="0">
                <a:solidFill>
                  <a:schemeClr val="tx1"/>
                </a:solidFill>
                <a:latin typeface="Times New Roman" pitchFamily="18" charset="0"/>
                <a:ea typeface="+mn-ea"/>
                <a:cs typeface="+mn-cs"/>
              </a:rPr>
              <a:t>n</a:t>
            </a:r>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in Figure 1.24) such as source and destination end system addresses, creating a </a:t>
            </a:r>
            <a:r>
              <a:rPr lang="en-US" altLang="zh-CN" sz="1200" b="1" i="0" u="none" strike="noStrike" kern="1200" baseline="0" dirty="0" smtClean="0">
                <a:solidFill>
                  <a:schemeClr val="tx1"/>
                </a:solidFill>
                <a:latin typeface="Times New Roman" pitchFamily="18" charset="0"/>
                <a:ea typeface="+mn-ea"/>
                <a:cs typeface="+mn-cs"/>
              </a:rPr>
              <a:t>network-layer datagram</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 datagram is then passed to the link layer, which (of course!) will add its own link-layer header information and create a </a:t>
            </a:r>
            <a:r>
              <a:rPr lang="en-US" altLang="zh-CN" sz="1200" b="1" i="0" u="none" strike="noStrike" kern="1200" baseline="0" dirty="0" smtClean="0">
                <a:solidFill>
                  <a:schemeClr val="tx1"/>
                </a:solidFill>
                <a:latin typeface="Times New Roman" pitchFamily="18" charset="0"/>
                <a:ea typeface="+mn-ea"/>
                <a:cs typeface="+mn-cs"/>
              </a:rPr>
              <a:t>link-layer frame</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Thus, we see that at each layer, a packet has two types of fields: header fields and a </a:t>
            </a:r>
            <a:r>
              <a:rPr lang="en-US" altLang="zh-CN" sz="1200" b="1" i="0" u="none" strike="noStrike" kern="1200" baseline="0" dirty="0" smtClean="0">
                <a:solidFill>
                  <a:schemeClr val="tx1"/>
                </a:solidFill>
                <a:latin typeface="Times New Roman" pitchFamily="18" charset="0"/>
                <a:ea typeface="+mn-ea"/>
                <a:cs typeface="+mn-cs"/>
              </a:rPr>
              <a:t>payload field</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 payload is typically a packet from the layer above.</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 useful analogy here is the sending of an interoffice memo from </a:t>
            </a:r>
            <a:r>
              <a:rPr lang="en-US" altLang="zh-CN" sz="1200" b="0" i="0" u="sng" strike="noStrike" kern="1200" baseline="0" dirty="0" smtClean="0">
                <a:solidFill>
                  <a:schemeClr val="tx1"/>
                </a:solidFill>
                <a:latin typeface="Times New Roman" pitchFamily="18" charset="0"/>
                <a:ea typeface="+mn-ea"/>
                <a:cs typeface="+mn-cs"/>
              </a:rPr>
              <a:t>one corporate branch office</a:t>
            </a:r>
            <a:r>
              <a:rPr lang="en-US" altLang="zh-CN" sz="1200" b="0" i="0" u="none" strike="noStrike" kern="1200" baseline="0" dirty="0" smtClean="0">
                <a:solidFill>
                  <a:schemeClr val="tx1"/>
                </a:solidFill>
                <a:latin typeface="Times New Roman" pitchFamily="18" charset="0"/>
                <a:ea typeface="+mn-ea"/>
                <a:cs typeface="+mn-cs"/>
              </a:rPr>
              <a:t> to another via the public postal service. </a:t>
            </a:r>
          </a:p>
          <a:p>
            <a:r>
              <a:rPr lang="en-US" altLang="zh-CN" sz="1200" b="0" i="0" u="none" strike="noStrike" kern="1200" baseline="0" dirty="0" smtClean="0">
                <a:solidFill>
                  <a:schemeClr val="tx1"/>
                </a:solidFill>
                <a:latin typeface="Times New Roman" pitchFamily="18" charset="0"/>
                <a:ea typeface="+mn-ea"/>
                <a:cs typeface="+mn-cs"/>
              </a:rPr>
              <a:t>    Suppose Alice, who is in one branch office, wants to send a memo to Bob, who is in another branch</a:t>
            </a:r>
          </a:p>
          <a:p>
            <a:r>
              <a:rPr lang="en-US" altLang="zh-CN" sz="1200" b="0" i="0" u="none" strike="noStrike" kern="1200" baseline="0" dirty="0" smtClean="0">
                <a:solidFill>
                  <a:schemeClr val="tx1"/>
                </a:solidFill>
                <a:latin typeface="Times New Roman" pitchFamily="18" charset="0"/>
                <a:ea typeface="+mn-ea"/>
                <a:cs typeface="+mn-cs"/>
              </a:rPr>
              <a:t>office. </a:t>
            </a:r>
          </a:p>
          <a:p>
            <a:r>
              <a:rPr lang="en-US" altLang="zh-CN" sz="1200" b="0" i="0" u="none" strike="noStrike" kern="1200" baseline="0" dirty="0" smtClean="0">
                <a:solidFill>
                  <a:schemeClr val="tx1"/>
                </a:solidFill>
                <a:latin typeface="Times New Roman" pitchFamily="18" charset="0"/>
                <a:ea typeface="+mn-ea"/>
                <a:cs typeface="+mn-cs"/>
              </a:rPr>
              <a:t>   The </a:t>
            </a:r>
            <a:r>
              <a:rPr lang="en-US" altLang="zh-CN" sz="1200" b="0" i="1" u="none" strike="noStrike" kern="1200" baseline="0" dirty="0" smtClean="0">
                <a:solidFill>
                  <a:schemeClr val="tx1"/>
                </a:solidFill>
                <a:latin typeface="Times New Roman" pitchFamily="18" charset="0"/>
                <a:ea typeface="+mn-ea"/>
                <a:cs typeface="+mn-cs"/>
              </a:rPr>
              <a:t>memo </a:t>
            </a:r>
            <a:r>
              <a:rPr lang="en-US" altLang="zh-CN" sz="1200" b="0" i="0" u="none" strike="noStrike" kern="1200" baseline="0" dirty="0" smtClean="0">
                <a:solidFill>
                  <a:schemeClr val="tx1"/>
                </a:solidFill>
                <a:latin typeface="Times New Roman" pitchFamily="18" charset="0"/>
                <a:ea typeface="+mn-ea"/>
                <a:cs typeface="+mn-cs"/>
              </a:rPr>
              <a:t>is analogous to the </a:t>
            </a:r>
            <a:r>
              <a:rPr lang="en-US" altLang="zh-CN" sz="1200" b="0" i="1" u="none" strike="noStrike" kern="1200" baseline="0" dirty="0" smtClean="0">
                <a:solidFill>
                  <a:schemeClr val="tx1"/>
                </a:solidFill>
                <a:latin typeface="Times New Roman" pitchFamily="18" charset="0"/>
                <a:ea typeface="+mn-ea"/>
                <a:cs typeface="+mn-cs"/>
              </a:rPr>
              <a:t>application-layer message</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Alice puts the memo in an interoffice envelope with </a:t>
            </a:r>
            <a:r>
              <a:rPr lang="en-US" altLang="zh-CN" sz="1200" b="0" i="0" u="sng" strike="noStrike" kern="1200" baseline="0" dirty="0" smtClean="0">
                <a:solidFill>
                  <a:schemeClr val="tx1"/>
                </a:solidFill>
                <a:latin typeface="Times New Roman" pitchFamily="18" charset="0"/>
                <a:ea typeface="+mn-ea"/>
                <a:cs typeface="+mn-cs"/>
              </a:rPr>
              <a:t>Bob’s name and department (</a:t>
            </a:r>
            <a:r>
              <a:rPr lang="zh-CN" altLang="en-US" sz="1200" b="0" i="0" u="sng" strike="noStrike" kern="1200" baseline="0" dirty="0" smtClean="0">
                <a:solidFill>
                  <a:schemeClr val="tx1"/>
                </a:solidFill>
                <a:latin typeface="Times New Roman" pitchFamily="18" charset="0"/>
                <a:ea typeface="+mn-ea"/>
                <a:cs typeface="+mn-cs"/>
              </a:rPr>
              <a:t>不需要很是完整的</a:t>
            </a:r>
            <a:r>
              <a:rPr lang="en-US" altLang="zh-CN" sz="1200" b="0" i="0" u="sng" strike="noStrike" kern="1200" baseline="0" dirty="0" smtClean="0">
                <a:solidFill>
                  <a:schemeClr val="tx1"/>
                </a:solidFill>
                <a:latin typeface="Times New Roman" pitchFamily="18" charset="0"/>
                <a:ea typeface="+mn-ea"/>
                <a:cs typeface="+mn-cs"/>
              </a:rPr>
              <a:t>,</a:t>
            </a:r>
            <a:r>
              <a:rPr lang="zh-CN" altLang="en-US" sz="1200" b="0" i="0" u="sng" strike="noStrike" kern="1200" baseline="0" dirty="0" smtClean="0">
                <a:solidFill>
                  <a:schemeClr val="tx1"/>
                </a:solidFill>
                <a:latin typeface="Times New Roman" pitchFamily="18" charset="0"/>
                <a:ea typeface="+mn-ea"/>
                <a:cs typeface="+mn-cs"/>
              </a:rPr>
              <a:t>局部信息就可以了</a:t>
            </a:r>
            <a:r>
              <a:rPr lang="en-US" altLang="zh-CN" sz="1200" b="0" i="0" u="sng" strike="noStrike" kern="1200" baseline="0" dirty="0" smtClean="0">
                <a:solidFill>
                  <a:schemeClr val="tx1"/>
                </a:solidFill>
                <a:latin typeface="Times New Roman" pitchFamily="18" charset="0"/>
                <a:ea typeface="+mn-ea"/>
                <a:cs typeface="+mn-cs"/>
              </a:rPr>
              <a:t>,</a:t>
            </a:r>
            <a:r>
              <a:rPr lang="zh-CN" altLang="en-US" sz="1200" b="0" i="0" u="sng" strike="noStrike" kern="1200" baseline="0" dirty="0" smtClean="0">
                <a:solidFill>
                  <a:schemeClr val="tx1"/>
                </a:solidFill>
                <a:latin typeface="Times New Roman" pitchFamily="18" charset="0"/>
                <a:ea typeface="+mn-ea"/>
                <a:cs typeface="+mn-cs"/>
              </a:rPr>
              <a:t>即对方的名字和部门</a:t>
            </a:r>
            <a:r>
              <a:rPr lang="en-US" altLang="zh-CN" sz="1200" b="0" i="0" u="sng" strike="noStrike" kern="1200" baseline="0" dirty="0" smtClean="0">
                <a:solidFill>
                  <a:schemeClr val="tx1"/>
                </a:solidFill>
                <a:latin typeface="Times New Roman" pitchFamily="18" charset="0"/>
                <a:ea typeface="+mn-ea"/>
                <a:cs typeface="+mn-cs"/>
              </a:rPr>
              <a:t>)</a:t>
            </a:r>
            <a:r>
              <a:rPr lang="en-US" altLang="zh-CN" sz="1200" b="0" i="0" u="none" strike="noStrike" kern="1200" baseline="0" dirty="0" smtClean="0">
                <a:solidFill>
                  <a:schemeClr val="tx1"/>
                </a:solidFill>
                <a:latin typeface="Times New Roman" pitchFamily="18" charset="0"/>
                <a:ea typeface="+mn-ea"/>
                <a:cs typeface="+mn-cs"/>
              </a:rPr>
              <a:t>written on the front of the envelope. </a:t>
            </a:r>
          </a:p>
          <a:p>
            <a:r>
              <a:rPr lang="en-US" altLang="zh-CN" sz="1200" b="0" i="0" u="none" strike="noStrike" kern="1200" baseline="0" dirty="0" smtClean="0">
                <a:solidFill>
                  <a:schemeClr val="tx1"/>
                </a:solidFill>
                <a:latin typeface="Times New Roman" pitchFamily="18" charset="0"/>
                <a:ea typeface="+mn-ea"/>
                <a:cs typeface="+mn-cs"/>
              </a:rPr>
              <a:t>   The </a:t>
            </a:r>
            <a:r>
              <a:rPr lang="en-US" altLang="zh-CN" sz="1200" b="1" i="1" u="none" strike="noStrike" kern="1200" baseline="0" dirty="0" smtClean="0">
                <a:solidFill>
                  <a:schemeClr val="tx1"/>
                </a:solidFill>
                <a:latin typeface="Times New Roman" pitchFamily="18" charset="0"/>
                <a:ea typeface="+mn-ea"/>
                <a:cs typeface="+mn-cs"/>
              </a:rPr>
              <a:t>interoffice envelope </a:t>
            </a:r>
            <a:r>
              <a:rPr lang="en-US" altLang="zh-CN" sz="1200" b="0" i="0" u="none" strike="noStrike" kern="1200" baseline="0" dirty="0" smtClean="0">
                <a:solidFill>
                  <a:schemeClr val="tx1"/>
                </a:solidFill>
                <a:latin typeface="Times New Roman" pitchFamily="18" charset="0"/>
                <a:ea typeface="+mn-ea"/>
                <a:cs typeface="+mn-cs"/>
              </a:rPr>
              <a:t>is analogous to a </a:t>
            </a:r>
            <a:r>
              <a:rPr lang="en-US" altLang="zh-CN" sz="1200" b="0" i="1" u="none" strike="noStrike" kern="1200" baseline="0" dirty="0" smtClean="0">
                <a:solidFill>
                  <a:schemeClr val="tx1"/>
                </a:solidFill>
                <a:latin typeface="Times New Roman" pitchFamily="18" charset="0"/>
                <a:ea typeface="+mn-ea"/>
                <a:cs typeface="+mn-cs"/>
              </a:rPr>
              <a:t>transport-layer segment </a:t>
            </a:r>
            <a:r>
              <a:rPr lang="en-US" altLang="zh-CN" sz="1200" b="0" i="0" u="none" strike="noStrike" kern="1200" baseline="0" dirty="0" smtClean="0">
                <a:solidFill>
                  <a:schemeClr val="tx1"/>
                </a:solidFill>
                <a:latin typeface="Times New Roman" pitchFamily="18" charset="0"/>
                <a:ea typeface="+mn-ea"/>
                <a:cs typeface="+mn-cs"/>
              </a:rPr>
              <a:t>— it contains header information (Bob’s name and department number) and it encapsulates the application-layer message (the memo). </a:t>
            </a:r>
          </a:p>
          <a:p>
            <a:r>
              <a:rPr lang="en-US" altLang="zh-CN" sz="1200" b="0" i="0" u="none" strike="noStrike" kern="1200" baseline="0" dirty="0" smtClean="0">
                <a:solidFill>
                  <a:schemeClr val="tx1"/>
                </a:solidFill>
                <a:latin typeface="Times New Roman" pitchFamily="18" charset="0"/>
                <a:ea typeface="+mn-ea"/>
                <a:cs typeface="+mn-cs"/>
              </a:rPr>
              <a:t>   When the </a:t>
            </a:r>
            <a:r>
              <a:rPr lang="en-US" altLang="zh-CN" sz="1200" b="0" i="0" u="sng" strike="noStrike" kern="1200" baseline="0" dirty="0" smtClean="0">
                <a:solidFill>
                  <a:schemeClr val="tx1"/>
                </a:solidFill>
                <a:latin typeface="Times New Roman" pitchFamily="18" charset="0"/>
                <a:ea typeface="+mn-ea"/>
                <a:cs typeface="+mn-cs"/>
              </a:rPr>
              <a:t>sending branch-office mailroom</a:t>
            </a:r>
            <a:r>
              <a:rPr lang="en-US" altLang="zh-CN" sz="1200" b="0" i="0" u="none" strike="noStrike" kern="1200" baseline="0" dirty="0" smtClean="0">
                <a:solidFill>
                  <a:schemeClr val="tx1"/>
                </a:solidFill>
                <a:latin typeface="Times New Roman" pitchFamily="18" charset="0"/>
                <a:ea typeface="+mn-ea"/>
                <a:cs typeface="+mn-cs"/>
              </a:rPr>
              <a:t> receives the interoffice envelope, it puts the interoffice</a:t>
            </a:r>
          </a:p>
          <a:p>
            <a:r>
              <a:rPr lang="en-US" altLang="zh-CN" sz="1200" b="0" i="0" u="none" strike="noStrike" kern="1200" baseline="0" dirty="0" smtClean="0">
                <a:solidFill>
                  <a:schemeClr val="tx1"/>
                </a:solidFill>
                <a:latin typeface="Times New Roman" pitchFamily="18" charset="0"/>
                <a:ea typeface="+mn-ea"/>
                <a:cs typeface="+mn-cs"/>
              </a:rPr>
              <a:t>envelope inside yet another envelope, which is suitable for sending through the public postal service.   </a:t>
            </a:r>
          </a:p>
          <a:p>
            <a:r>
              <a:rPr lang="en-US" altLang="zh-CN" sz="1200" b="0" i="0" u="none" strike="noStrike" kern="1200" baseline="0" dirty="0" smtClean="0">
                <a:solidFill>
                  <a:schemeClr val="tx1"/>
                </a:solidFill>
                <a:latin typeface="Times New Roman" pitchFamily="18" charset="0"/>
                <a:ea typeface="+mn-ea"/>
                <a:cs typeface="+mn-cs"/>
              </a:rPr>
              <a:t>   The sending mailroom also writes the postal address of the sending and receiving branch offices on the </a:t>
            </a:r>
            <a:r>
              <a:rPr lang="en-US" altLang="zh-CN" sz="1200" b="1" i="0" u="none" strike="noStrike" kern="1200" baseline="0" dirty="0" smtClean="0">
                <a:solidFill>
                  <a:schemeClr val="tx1"/>
                </a:solidFill>
                <a:latin typeface="Times New Roman" pitchFamily="18" charset="0"/>
                <a:ea typeface="+mn-ea"/>
                <a:cs typeface="+mn-cs"/>
              </a:rPr>
              <a:t>postal envelope</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Here, the </a:t>
            </a:r>
            <a:r>
              <a:rPr lang="en-US" altLang="zh-CN" sz="1200" b="0" i="1" u="none" strike="noStrike" kern="1200" baseline="0" dirty="0" smtClean="0">
                <a:solidFill>
                  <a:schemeClr val="tx1"/>
                </a:solidFill>
                <a:latin typeface="Times New Roman" pitchFamily="18" charset="0"/>
                <a:ea typeface="+mn-ea"/>
                <a:cs typeface="+mn-cs"/>
              </a:rPr>
              <a:t>postal envelope </a:t>
            </a:r>
            <a:r>
              <a:rPr lang="en-US" altLang="zh-CN" sz="1200" b="0" i="0" u="none" strike="noStrike" kern="1200" baseline="0" dirty="0" smtClean="0">
                <a:solidFill>
                  <a:schemeClr val="tx1"/>
                </a:solidFill>
                <a:latin typeface="Times New Roman" pitchFamily="18" charset="0"/>
                <a:ea typeface="+mn-ea"/>
                <a:cs typeface="+mn-cs"/>
              </a:rPr>
              <a:t>is analogous to the </a:t>
            </a:r>
            <a:r>
              <a:rPr lang="en-US" altLang="zh-CN" sz="1200" b="0" i="1" u="none" strike="noStrike" kern="1200" baseline="0" dirty="0" smtClean="0">
                <a:solidFill>
                  <a:schemeClr val="tx1"/>
                </a:solidFill>
                <a:latin typeface="Times New Roman" pitchFamily="18" charset="0"/>
                <a:ea typeface="+mn-ea"/>
                <a:cs typeface="+mn-cs"/>
              </a:rPr>
              <a:t>datagram </a:t>
            </a:r>
            <a:r>
              <a:rPr lang="en-US" altLang="zh-CN" sz="1200" b="0" i="0" u="none" strike="noStrike" kern="1200" baseline="0" dirty="0" smtClean="0">
                <a:solidFill>
                  <a:schemeClr val="tx1"/>
                </a:solidFill>
                <a:latin typeface="Times New Roman" pitchFamily="18" charset="0"/>
                <a:ea typeface="+mn-ea"/>
                <a:cs typeface="+mn-cs"/>
              </a:rPr>
              <a:t>— it encapsulates the transport-layer segment (the interoffice envelope), which encapsulates the original message (the memo). </a:t>
            </a:r>
          </a:p>
          <a:p>
            <a:r>
              <a:rPr lang="en-US" altLang="zh-CN" sz="1200" b="0" i="0" u="none" strike="noStrike" kern="1200" baseline="0" dirty="0" smtClean="0">
                <a:solidFill>
                  <a:schemeClr val="tx1"/>
                </a:solidFill>
                <a:latin typeface="Times New Roman" pitchFamily="18" charset="0"/>
                <a:ea typeface="+mn-ea"/>
                <a:cs typeface="+mn-cs"/>
              </a:rPr>
              <a:t>   The postal service delivers the postal envelope to the receiving branch-office mailroom. </a:t>
            </a:r>
          </a:p>
          <a:p>
            <a:r>
              <a:rPr lang="en-US" altLang="zh-CN" sz="1200" b="0" i="0" u="none" strike="noStrike" kern="1200" baseline="0" dirty="0" smtClean="0">
                <a:solidFill>
                  <a:schemeClr val="tx1"/>
                </a:solidFill>
                <a:latin typeface="Times New Roman" pitchFamily="18" charset="0"/>
                <a:ea typeface="+mn-ea"/>
                <a:cs typeface="+mn-cs"/>
              </a:rPr>
              <a:t>   There, the process of de-encapsulation is begun. </a:t>
            </a:r>
          </a:p>
          <a:p>
            <a:r>
              <a:rPr lang="en-US" altLang="zh-CN" sz="1200" b="0" i="0" u="none" strike="noStrike" kern="1200" baseline="0" dirty="0" smtClean="0">
                <a:solidFill>
                  <a:schemeClr val="tx1"/>
                </a:solidFill>
                <a:latin typeface="Times New Roman" pitchFamily="18" charset="0"/>
                <a:ea typeface="+mn-ea"/>
                <a:cs typeface="+mn-cs"/>
              </a:rPr>
              <a:t>   The mailroom extracts the interoffice memo and forwards it to Bob. </a:t>
            </a:r>
          </a:p>
          <a:p>
            <a:r>
              <a:rPr lang="en-US" altLang="zh-CN" sz="1200" b="0" i="0" u="none" strike="noStrike" kern="1200" baseline="0" dirty="0" smtClean="0">
                <a:solidFill>
                  <a:schemeClr val="tx1"/>
                </a:solidFill>
                <a:latin typeface="Times New Roman" pitchFamily="18" charset="0"/>
                <a:ea typeface="+mn-ea"/>
                <a:cs typeface="+mn-cs"/>
              </a:rPr>
              <a:t>   Finally, Bob opens the envelope and removes the memo.</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 process of encapsulation can be more complex than that described above.</a:t>
            </a:r>
          </a:p>
          <a:p>
            <a:r>
              <a:rPr lang="en-US" altLang="zh-CN" sz="1200" b="0" i="0" u="none" strike="noStrike" kern="1200" baseline="0" dirty="0" smtClean="0">
                <a:solidFill>
                  <a:schemeClr val="tx1"/>
                </a:solidFill>
                <a:latin typeface="Times New Roman" pitchFamily="18" charset="0"/>
                <a:ea typeface="+mn-ea"/>
                <a:cs typeface="+mn-cs"/>
              </a:rPr>
              <a:t>   For example, a large message may be divided into multiple transport-layer segments (which might themselves each be divided into multiple network-layer datagrams).</a:t>
            </a:r>
          </a:p>
          <a:p>
            <a:r>
              <a:rPr lang="en-US" altLang="zh-CN" sz="1200" b="0" i="0" u="none" strike="noStrike" kern="1200" baseline="0" dirty="0" smtClean="0">
                <a:solidFill>
                  <a:schemeClr val="tx1"/>
                </a:solidFill>
                <a:latin typeface="Times New Roman" pitchFamily="18" charset="0"/>
                <a:ea typeface="+mn-ea"/>
                <a:cs typeface="+mn-cs"/>
              </a:rPr>
              <a:t>   At the receiving end, such a segment must then be reconstructed from its constituent </a:t>
            </a:r>
            <a:r>
              <a:rPr lang="en-US" altLang="zh-CN" sz="1200" b="0" i="0" u="none" strike="noStrike" kern="1200" baseline="0" dirty="0" err="1" smtClean="0">
                <a:solidFill>
                  <a:schemeClr val="tx1"/>
                </a:solidFill>
                <a:latin typeface="Times New Roman" pitchFamily="18" charset="0"/>
                <a:ea typeface="+mn-ea"/>
                <a:cs typeface="+mn-cs"/>
              </a:rPr>
              <a:t>datagrams</a:t>
            </a:r>
            <a:r>
              <a:rPr lang="en-US" altLang="zh-CN" sz="1200" b="0" i="0" u="none" strike="noStrike" kern="1200" baseline="0" dirty="0" smtClean="0">
                <a:solidFill>
                  <a:schemeClr val="tx1"/>
                </a:solidFill>
                <a:latin typeface="Times New Roman" pitchFamily="18" charset="0"/>
                <a:ea typeface="+mn-ea"/>
                <a:cs typeface="+mn-cs"/>
              </a:rPr>
              <a:t>.</a:t>
            </a:r>
            <a:endParaRPr lang="zh-CN" altLang="en-US" dirty="0" smtClean="0"/>
          </a:p>
          <a:p>
            <a:endParaRPr lang="zh-CN" altLang="en-US" dirty="0" smtClean="0"/>
          </a:p>
        </p:txBody>
      </p:sp>
    </p:spTree>
    <p:extLst>
      <p:ext uri="{BB962C8B-B14F-4D97-AF65-F5344CB8AC3E}">
        <p14:creationId xmlns:p14="http://schemas.microsoft.com/office/powerpoint/2010/main" val="195532506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p:txBody>
          <a:bodyPr/>
          <a:lstStyle/>
          <a:p>
            <a:pPr>
              <a:defRPr/>
            </a:pPr>
            <a:fld id="{5F3F475C-0F35-4C52-A05E-E30CAE272154}" type="slidenum">
              <a:rPr lang="zh-CN" altLang="en-US" smtClean="0"/>
              <a:pPr>
                <a:defRPr/>
              </a:pPr>
              <a:t>175</a:t>
            </a:fld>
            <a:endParaRPr lang="en-US" altLang="zh-CN" smtClean="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408405380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0000" lnSpcReduction="20000"/>
          </a:bodyPr>
          <a:lstStyle/>
          <a:p>
            <a:r>
              <a:rPr lang="en-US" altLang="zh-CN" baseline="0" dirty="0" smtClean="0"/>
              <a:t>    </a:t>
            </a:r>
            <a:r>
              <a:rPr lang="en-US" altLang="zh-CN" dirty="0" smtClean="0"/>
              <a:t>The Internet has become</a:t>
            </a:r>
            <a:r>
              <a:rPr lang="en-US" altLang="zh-CN" b="1" dirty="0" smtClean="0"/>
              <a:t> </a:t>
            </a:r>
            <a:r>
              <a:rPr lang="en-US" altLang="zh-CN" b="0" dirty="0" smtClean="0"/>
              <a:t>mission</a:t>
            </a:r>
            <a:r>
              <a:rPr lang="en-US" altLang="zh-CN" dirty="0" smtClean="0"/>
              <a:t> critical for many institutions today, including large and small companies, universities, and government agencies. </a:t>
            </a:r>
          </a:p>
          <a:p>
            <a:r>
              <a:rPr lang="en-US" altLang="zh-CN" dirty="0" smtClean="0"/>
              <a:t>    Many individuals also rely on the Internet for many of their professional, social, and personal activities.</a:t>
            </a:r>
          </a:p>
          <a:p>
            <a:r>
              <a:rPr lang="en-US" altLang="zh-CN" dirty="0" smtClean="0"/>
              <a:t>    </a:t>
            </a:r>
            <a:r>
              <a:rPr lang="en-US" altLang="zh-CN" sz="1200" b="0" i="0" u="none" strike="noStrike" kern="1200" baseline="0" dirty="0" smtClean="0">
                <a:solidFill>
                  <a:schemeClr val="tx1"/>
                </a:solidFill>
                <a:latin typeface="Times New Roman" pitchFamily="18" charset="0"/>
                <a:ea typeface="+mn-ea"/>
                <a:cs typeface="+mn-cs"/>
              </a:rPr>
              <a:t>Billions of “things,” including </a:t>
            </a:r>
            <a:r>
              <a:rPr lang="en-US" altLang="zh-CN" sz="1200" b="1" i="0" u="none" strike="noStrike" kern="1200" baseline="0" dirty="0" smtClean="0">
                <a:solidFill>
                  <a:schemeClr val="tx1"/>
                </a:solidFill>
                <a:latin typeface="Times New Roman" pitchFamily="18" charset="0"/>
                <a:ea typeface="+mn-ea"/>
                <a:cs typeface="+mn-cs"/>
              </a:rPr>
              <a:t>wearables</a:t>
            </a:r>
            <a:r>
              <a:rPr lang="en-US" altLang="zh-CN" sz="1200" b="0" i="0" u="none" strike="noStrike" kern="1200" baseline="0" dirty="0" smtClean="0">
                <a:solidFill>
                  <a:schemeClr val="tx1"/>
                </a:solidFill>
                <a:latin typeface="Times New Roman" pitchFamily="18" charset="0"/>
                <a:ea typeface="+mn-ea"/>
                <a:cs typeface="+mn-cs"/>
              </a:rPr>
              <a:t> and home devices, are currently being connected to the Internet.</a:t>
            </a:r>
            <a:endParaRPr lang="en-US" altLang="zh-CN" dirty="0" smtClean="0"/>
          </a:p>
          <a:p>
            <a:r>
              <a:rPr lang="en-US" altLang="zh-CN" sz="1200" dirty="0" smtClean="0"/>
              <a:t>    But behind all this utility and excitement, there is a dark side, a side where "bad guys" attempt to </a:t>
            </a:r>
            <a:r>
              <a:rPr lang="en-US" altLang="zh-CN" sz="1200" b="1" dirty="0" smtClean="0"/>
              <a:t>wreak havoc</a:t>
            </a:r>
            <a:r>
              <a:rPr lang="en-US" altLang="zh-CN" sz="1200" dirty="0" smtClean="0"/>
              <a:t> in our daily lives by </a:t>
            </a:r>
            <a:r>
              <a:rPr lang="en-US" altLang="zh-CN" sz="1200" u="sng" dirty="0" smtClean="0"/>
              <a:t>damaging</a:t>
            </a:r>
            <a:r>
              <a:rPr lang="en-US" altLang="zh-CN" sz="1200" dirty="0" smtClean="0"/>
              <a:t> our Internet-connected computers, </a:t>
            </a:r>
            <a:r>
              <a:rPr lang="en-US" altLang="zh-CN" sz="1200" u="sng" dirty="0" smtClean="0"/>
              <a:t>violating</a:t>
            </a:r>
            <a:r>
              <a:rPr lang="en-US" altLang="zh-CN" sz="1200" dirty="0" smtClean="0"/>
              <a:t> our privacy, and </a:t>
            </a:r>
            <a:r>
              <a:rPr lang="en-US" altLang="zh-CN" sz="1200" u="sng" dirty="0" smtClean="0"/>
              <a:t>rendering</a:t>
            </a:r>
            <a:r>
              <a:rPr lang="en-US" altLang="zh-CN" sz="1200" dirty="0" smtClean="0"/>
              <a:t> inoperable the Internet services on which we depend. </a:t>
            </a:r>
            <a:r>
              <a:rPr lang="en-US" altLang="zh-CN" dirty="0" smtClean="0"/>
              <a:t> </a:t>
            </a:r>
          </a:p>
          <a:p>
            <a:endParaRPr lang="en-US" altLang="zh-CN" dirty="0" smtClean="0"/>
          </a:p>
          <a:p>
            <a:r>
              <a:rPr lang="en-US" altLang="zh-CN" sz="1200" dirty="0" smtClean="0"/>
              <a:t>    The field of network security is about how the bad guys can attack computer networks and about how we, soon-to-be experts in computer networking, can defend networks against those attacks, or better yet, design new architectures that are immune to such attacks in the first place. </a:t>
            </a:r>
          </a:p>
          <a:p>
            <a:r>
              <a:rPr lang="en-US" altLang="zh-CN" sz="1200" baseline="0" dirty="0" smtClean="0"/>
              <a:t>    </a:t>
            </a:r>
            <a:r>
              <a:rPr lang="en-US" altLang="zh-CN" sz="1200" dirty="0" smtClean="0"/>
              <a:t>Given the frequency and variety of existing attacks as well as the threat of new and more destructive future attacks, network security has become a </a:t>
            </a:r>
            <a:r>
              <a:rPr lang="en-US" altLang="zh-CN" sz="1200" b="0" dirty="0" smtClean="0"/>
              <a:t>central topic </a:t>
            </a:r>
            <a:r>
              <a:rPr lang="en-US" altLang="zh-CN" sz="1200" dirty="0" smtClean="0"/>
              <a:t>in the field of computer networking in recent years. </a:t>
            </a:r>
          </a:p>
          <a:p>
            <a:r>
              <a:rPr lang="en-US" altLang="zh-CN" sz="1200" dirty="0" smtClean="0"/>
              <a:t>    One of the features of this textbook is that </a:t>
            </a:r>
            <a:r>
              <a:rPr lang="en-US" altLang="zh-CN" sz="1200" b="1" dirty="0" smtClean="0"/>
              <a:t>it brings </a:t>
            </a:r>
            <a:r>
              <a:rPr lang="en-US" altLang="zh-CN" sz="1200" dirty="0" smtClean="0"/>
              <a:t>network security issues</a:t>
            </a:r>
            <a:r>
              <a:rPr lang="en-US" altLang="zh-CN" sz="1200" b="1" dirty="0" smtClean="0"/>
              <a:t> to the forefront.</a:t>
            </a:r>
            <a:r>
              <a:rPr lang="en-US" altLang="zh-CN" sz="1200" dirty="0" smtClean="0"/>
              <a:t>  </a:t>
            </a:r>
          </a:p>
          <a:p>
            <a:endParaRPr lang="en-US" altLang="zh-CN" sz="1200" dirty="0" smtClean="0"/>
          </a:p>
          <a:p>
            <a:r>
              <a:rPr lang="en-US" altLang="zh-CN" sz="1200" dirty="0" smtClean="0"/>
              <a:t>    We will </a:t>
            </a:r>
            <a:r>
              <a:rPr lang="en-US" altLang="zh-CN" sz="1200" b="0" u="sng" dirty="0" smtClean="0"/>
              <a:t>begin our foray into</a:t>
            </a:r>
            <a:r>
              <a:rPr lang="en-US" altLang="zh-CN" sz="1200" b="0" u="none" dirty="0" smtClean="0"/>
              <a:t> network secu</a:t>
            </a:r>
            <a:r>
              <a:rPr lang="en-US" altLang="zh-CN" sz="1200" b="0" dirty="0" smtClean="0"/>
              <a:t>rity</a:t>
            </a:r>
            <a:r>
              <a:rPr lang="en-US" altLang="zh-CN" sz="1200" b="1" dirty="0" smtClean="0"/>
              <a:t> </a:t>
            </a:r>
            <a:r>
              <a:rPr lang="en-US" altLang="zh-CN" sz="1200" dirty="0" smtClean="0"/>
              <a:t>in this section, where we will briefly describe some of the more prevalent and damaging attacks in today’s Internet. </a:t>
            </a:r>
          </a:p>
          <a:p>
            <a:r>
              <a:rPr lang="en-US" altLang="zh-CN" sz="1200" dirty="0" smtClean="0"/>
              <a:t>    Then, as we cover the various computer networking technologies and protocols in greater detail in subsequent chapters, we will consider the various security-related issues </a:t>
            </a:r>
            <a:r>
              <a:rPr lang="en-US" altLang="zh-CN" sz="1200" b="0" u="sng" dirty="0" smtClean="0"/>
              <a:t>associated with</a:t>
            </a:r>
            <a:r>
              <a:rPr lang="en-US" altLang="zh-CN" sz="1200" b="0" u="none" dirty="0" smtClean="0"/>
              <a:t> </a:t>
            </a:r>
            <a:r>
              <a:rPr lang="en-US" altLang="zh-CN" sz="1200" dirty="0" smtClean="0"/>
              <a:t>those technologies and protocols. </a:t>
            </a:r>
          </a:p>
          <a:p>
            <a:r>
              <a:rPr lang="en-US" altLang="zh-CN" sz="1200" baseline="0" dirty="0" smtClean="0"/>
              <a:t>    </a:t>
            </a:r>
            <a:r>
              <a:rPr lang="en-US" altLang="zh-CN" sz="1200" dirty="0" smtClean="0"/>
              <a:t>Finally,  in chapter 8, armed with our newly acquired expertise in computer networking and Internet protocols, we will study </a:t>
            </a:r>
            <a:r>
              <a:rPr lang="en-US" altLang="zh-CN" sz="1200" b="0" dirty="0" smtClean="0"/>
              <a:t>in-depth </a:t>
            </a:r>
            <a:r>
              <a:rPr lang="en-US" altLang="zh-CN" sz="1200" b="1" dirty="0" smtClean="0"/>
              <a:t>how</a:t>
            </a:r>
            <a:r>
              <a:rPr lang="en-US" altLang="zh-CN" sz="1200" dirty="0" smtClean="0"/>
              <a:t> computer networks can be defended against attacks, or designed and operated to make such attacks impossible in the first place. </a:t>
            </a:r>
          </a:p>
          <a:p>
            <a:r>
              <a:rPr lang="en-US" altLang="zh-CN" sz="1200" dirty="0" smtClean="0"/>
              <a:t>    Since we don’t yet</a:t>
            </a:r>
            <a:r>
              <a:rPr lang="en-US" altLang="zh-CN" sz="1200" baseline="0" dirty="0" smtClean="0"/>
              <a:t> have experts in computer networking and Internet protocols, we’ll begin there by surveying some of today’s more prevalent security-related problems. </a:t>
            </a:r>
          </a:p>
          <a:p>
            <a:r>
              <a:rPr lang="en-US" altLang="zh-CN" sz="1200" baseline="0" dirty="0" smtClean="0"/>
              <a:t>    This will </a:t>
            </a:r>
            <a:r>
              <a:rPr lang="en-US" altLang="zh-CN" sz="1200" u="none" baseline="0" dirty="0" smtClean="0"/>
              <a:t>whet our appetite </a:t>
            </a:r>
            <a:r>
              <a:rPr lang="en-US" altLang="zh-CN" sz="1200" baseline="0" dirty="0" smtClean="0"/>
              <a:t>for more substantial discussions in the upcoming chapters.</a:t>
            </a:r>
          </a:p>
          <a:p>
            <a:r>
              <a:rPr lang="en-US" altLang="zh-CN" sz="1200" baseline="0" dirty="0" smtClean="0"/>
              <a:t>    We begin here by simply asking, what can go wrong?</a:t>
            </a:r>
          </a:p>
          <a:p>
            <a:r>
              <a:rPr lang="en-US" altLang="zh-CN" sz="1200" baseline="0" dirty="0" smtClean="0"/>
              <a:t>    How are computer networks vulnerable?</a:t>
            </a:r>
          </a:p>
          <a:p>
            <a:r>
              <a:rPr lang="en-US" altLang="zh-CN" sz="1200" baseline="0" dirty="0" smtClean="0"/>
              <a:t>    What are some of the more prevalent types of attacks today?</a:t>
            </a:r>
            <a:r>
              <a:rPr lang="en-US" altLang="zh-CN" sz="1200" dirty="0" smtClean="0"/>
              <a:t>  </a:t>
            </a:r>
          </a:p>
          <a:p>
            <a:endParaRPr lang="en-US" altLang="zh-CN" sz="1200" dirty="0" smtClean="0"/>
          </a:p>
          <a:p>
            <a:r>
              <a:rPr lang="en-US" altLang="zh-CN" sz="1200" dirty="0" smtClean="0"/>
              <a:t>  </a:t>
            </a:r>
          </a:p>
          <a:p>
            <a:endParaRPr lang="en-US" altLang="zh-CN" dirty="0" smtClean="0"/>
          </a:p>
          <a:p>
            <a:r>
              <a:rPr lang="en-US" altLang="zh-CN" dirty="0" smtClean="0"/>
              <a:t>    </a:t>
            </a:r>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176</a:t>
            </a:fld>
            <a:endParaRPr lang="en-US" altLang="zh-CN"/>
          </a:p>
        </p:txBody>
      </p:sp>
    </p:spTree>
    <p:extLst>
      <p:ext uri="{BB962C8B-B14F-4D97-AF65-F5344CB8AC3E}">
        <p14:creationId xmlns:p14="http://schemas.microsoft.com/office/powerpoint/2010/main" val="87683404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7"/>
          <p:cNvSpPr>
            <a:spLocks noGrp="1" noChangeArrowheads="1"/>
          </p:cNvSpPr>
          <p:nvPr>
            <p:ph type="sldNum" sz="quarter" idx="5"/>
          </p:nvPr>
        </p:nvSpPr>
        <p:spPr/>
        <p:txBody>
          <a:bodyPr/>
          <a:lstStyle/>
          <a:p>
            <a:pPr>
              <a:defRPr/>
            </a:pPr>
            <a:fld id="{1057B98A-B43E-4C83-94A7-ABB0ACC312C8}" type="slidenum">
              <a:rPr lang="zh-CN" altLang="en-US" smtClean="0"/>
              <a:pPr>
                <a:defRPr/>
              </a:pPr>
              <a:t>177</a:t>
            </a:fld>
            <a:endParaRPr lang="en-US" altLang="zh-CN" smtClean="0"/>
          </a:p>
        </p:txBody>
      </p:sp>
      <p:sp>
        <p:nvSpPr>
          <p:cNvPr id="351235" name="Rectangle 2"/>
          <p:cNvSpPr>
            <a:spLocks noGrp="1" noRot="1" noChangeAspect="1" noChangeArrowheads="1" noTextEdit="1"/>
          </p:cNvSpPr>
          <p:nvPr>
            <p:ph type="sldImg"/>
          </p:nvPr>
        </p:nvSpPr>
        <p:spPr>
          <a:ln/>
        </p:spPr>
      </p:sp>
      <p:sp>
        <p:nvSpPr>
          <p:cNvPr id="351236" name="Rectangle 3"/>
          <p:cNvSpPr>
            <a:spLocks noGrp="1" noChangeArrowheads="1"/>
          </p:cNvSpPr>
          <p:nvPr>
            <p:ph type="body" idx="1"/>
          </p:nvPr>
        </p:nvSpPr>
        <p:spPr>
          <a:noFill/>
          <a:ln/>
        </p:spPr>
        <p:txBody>
          <a:bodyPr/>
          <a:lstStyle/>
          <a:p>
            <a:r>
              <a:rPr lang="en-US" altLang="zh-CN" sz="1000" baseline="0" dirty="0" smtClean="0"/>
              <a:t>    </a:t>
            </a:r>
            <a:r>
              <a:rPr lang="en-US" altLang="zh-CN" sz="1200" b="0" i="0" u="none" strike="noStrike" kern="1200" baseline="0" dirty="0" smtClean="0">
                <a:solidFill>
                  <a:schemeClr val="tx1"/>
                </a:solidFill>
                <a:latin typeface="Times New Roman" pitchFamily="18" charset="0"/>
                <a:ea typeface="+mn-ea"/>
                <a:cs typeface="+mn-cs"/>
              </a:rPr>
              <a:t>We attach devices to the Internet because we want to receive/send data from/to the Internet. </a:t>
            </a:r>
          </a:p>
          <a:p>
            <a:r>
              <a:rPr lang="en-US" altLang="zh-CN" sz="1200" b="0" i="0" u="none" strike="noStrike" kern="1200" baseline="0" dirty="0" smtClean="0">
                <a:solidFill>
                  <a:schemeClr val="tx1"/>
                </a:solidFill>
                <a:latin typeface="Times New Roman" pitchFamily="18" charset="0"/>
                <a:ea typeface="+mn-ea"/>
                <a:cs typeface="+mn-cs"/>
              </a:rPr>
              <a:t>    This includes all kinds of good stuff, including Web pages, e-mail messages, MP3s, telephone calls, live video, search engine results, and so on.</a:t>
            </a:r>
          </a:p>
          <a:p>
            <a:r>
              <a:rPr lang="en-US" altLang="zh-CN" sz="1200" b="0" i="0" u="none" strike="noStrike" kern="1200" baseline="0" dirty="0" smtClean="0">
                <a:solidFill>
                  <a:schemeClr val="tx1"/>
                </a:solidFill>
                <a:latin typeface="Times New Roman" pitchFamily="18" charset="0"/>
                <a:ea typeface="+mn-ea"/>
                <a:cs typeface="+mn-cs"/>
              </a:rPr>
              <a:t>    But, unfortunately, along with all that good stuff comes malicious stuff — collectively known as </a:t>
            </a:r>
            <a:r>
              <a:rPr lang="en-US" altLang="zh-CN" sz="1200" b="1" i="0" u="none" strike="noStrike" kern="1200" baseline="0" dirty="0" smtClean="0">
                <a:solidFill>
                  <a:schemeClr val="tx1"/>
                </a:solidFill>
                <a:latin typeface="Times New Roman" pitchFamily="18" charset="0"/>
                <a:ea typeface="+mn-ea"/>
                <a:cs typeface="+mn-cs"/>
              </a:rPr>
              <a:t>malware </a:t>
            </a:r>
            <a:r>
              <a:rPr lang="en-US" altLang="zh-CN" sz="1200" b="0" i="0" u="none" strike="noStrike" kern="1200" baseline="0" dirty="0" smtClean="0">
                <a:solidFill>
                  <a:schemeClr val="tx1"/>
                </a:solidFill>
                <a:latin typeface="Times New Roman" pitchFamily="18" charset="0"/>
                <a:ea typeface="+mn-ea"/>
                <a:cs typeface="+mn-cs"/>
              </a:rPr>
              <a:t>— that can also enter and infect our devices.</a:t>
            </a:r>
          </a:p>
          <a:p>
            <a:r>
              <a:rPr lang="en-US" altLang="zh-CN" sz="1200" b="0" i="0" u="none" strike="noStrike" kern="1200" baseline="0" dirty="0" smtClean="0">
                <a:solidFill>
                  <a:schemeClr val="tx1"/>
                </a:solidFill>
                <a:latin typeface="Times New Roman" pitchFamily="18" charset="0"/>
                <a:ea typeface="+mn-ea"/>
                <a:cs typeface="+mn-cs"/>
              </a:rPr>
              <a:t>    Once malware infects our device it can do all kinds of devious things, including deleting our files; installing spyware that collects our private information, such as social security numbers, passwords, and keystrokes, and then sends this (over the Internet, of course!) back to the bad guys.</a:t>
            </a:r>
          </a:p>
          <a:p>
            <a:r>
              <a:rPr lang="en-US" altLang="zh-CN" sz="1200" b="0" i="0" u="none" strike="noStrike" kern="1200" baseline="0" dirty="0" smtClean="0">
                <a:solidFill>
                  <a:schemeClr val="tx1"/>
                </a:solidFill>
                <a:latin typeface="Times New Roman" pitchFamily="18" charset="0"/>
                <a:ea typeface="+mn-ea"/>
                <a:cs typeface="+mn-cs"/>
              </a:rPr>
              <a:t>    Our compromised host may also be enrolled in a network of thousands of similarly compromised devices, collectively known as a </a:t>
            </a:r>
            <a:r>
              <a:rPr lang="en-US" altLang="zh-CN" sz="1200" b="1" i="0" u="none" strike="noStrike" kern="1200" baseline="0" dirty="0" smtClean="0">
                <a:solidFill>
                  <a:schemeClr val="tx1"/>
                </a:solidFill>
                <a:latin typeface="Times New Roman" pitchFamily="18" charset="0"/>
                <a:ea typeface="+mn-ea"/>
                <a:cs typeface="+mn-cs"/>
              </a:rPr>
              <a:t>botnet</a:t>
            </a:r>
            <a:r>
              <a:rPr lang="en-US" altLang="zh-CN" sz="1200" b="0" i="0" u="none" strike="noStrike" kern="1200" baseline="0" dirty="0" smtClean="0">
                <a:solidFill>
                  <a:schemeClr val="tx1"/>
                </a:solidFill>
                <a:latin typeface="Times New Roman" pitchFamily="18" charset="0"/>
                <a:ea typeface="+mn-ea"/>
                <a:cs typeface="+mn-cs"/>
              </a:rPr>
              <a:t>, which the bad guys control and leverage for </a:t>
            </a:r>
            <a:r>
              <a:rPr lang="en-US" altLang="zh-CN" sz="1200" b="0" i="0" u="sng" strike="noStrike" kern="1200" baseline="0" dirty="0" smtClean="0">
                <a:solidFill>
                  <a:schemeClr val="tx1"/>
                </a:solidFill>
                <a:latin typeface="Times New Roman" pitchFamily="18" charset="0"/>
                <a:ea typeface="+mn-ea"/>
                <a:cs typeface="+mn-cs"/>
              </a:rPr>
              <a:t>spam email distribution</a:t>
            </a:r>
            <a:r>
              <a:rPr lang="en-US" altLang="zh-CN" sz="1200" b="0" i="0" u="none" strike="noStrike" kern="1200" baseline="0" dirty="0" smtClean="0">
                <a:solidFill>
                  <a:schemeClr val="tx1"/>
                </a:solidFill>
                <a:latin typeface="Times New Roman" pitchFamily="18" charset="0"/>
                <a:ea typeface="+mn-ea"/>
                <a:cs typeface="+mn-cs"/>
              </a:rPr>
              <a:t> or </a:t>
            </a:r>
            <a:r>
              <a:rPr lang="en-US" altLang="zh-CN" sz="1200" b="0" i="0" u="sng" strike="noStrike" kern="1200" baseline="0" dirty="0" smtClean="0">
                <a:solidFill>
                  <a:schemeClr val="tx1"/>
                </a:solidFill>
                <a:latin typeface="Times New Roman" pitchFamily="18" charset="0"/>
                <a:ea typeface="+mn-ea"/>
                <a:cs typeface="+mn-cs"/>
              </a:rPr>
              <a:t>distributed denial-of-service attacks</a:t>
            </a:r>
            <a:r>
              <a:rPr lang="en-US" altLang="zh-CN" sz="1200" b="0" i="0" u="none" strike="noStrike" kern="1200" baseline="0" dirty="0" smtClean="0">
                <a:solidFill>
                  <a:schemeClr val="tx1"/>
                </a:solidFill>
                <a:latin typeface="Times New Roman" pitchFamily="18" charset="0"/>
                <a:ea typeface="+mn-ea"/>
                <a:cs typeface="+mn-cs"/>
              </a:rPr>
              <a:t> (soon to be discussed) against targeted hosts.</a:t>
            </a:r>
          </a:p>
          <a:p>
            <a:r>
              <a:rPr lang="en-US" altLang="zh-CN" sz="1000" dirty="0" smtClean="0"/>
              <a:t>  </a:t>
            </a:r>
          </a:p>
          <a:p>
            <a:r>
              <a:rPr lang="en-US" altLang="zh-CN" sz="1000" dirty="0" smtClean="0"/>
              <a:t>    Much of the malware </a:t>
            </a:r>
            <a:r>
              <a:rPr lang="en-US" altLang="zh-CN" sz="1000" u="sng" dirty="0" smtClean="0"/>
              <a:t>out there</a:t>
            </a:r>
            <a:r>
              <a:rPr lang="en-US" altLang="zh-CN" sz="1000" u="none" dirty="0" smtClean="0"/>
              <a:t> </a:t>
            </a:r>
            <a:r>
              <a:rPr lang="en-US" altLang="zh-CN" sz="1000" dirty="0" smtClean="0"/>
              <a:t>today is </a:t>
            </a:r>
            <a:r>
              <a:rPr lang="en-US" altLang="zh-CN" sz="1000" b="0" dirty="0" smtClean="0"/>
              <a:t>self-replicating:</a:t>
            </a:r>
            <a:r>
              <a:rPr lang="en-US" altLang="zh-CN" sz="1000" dirty="0" smtClean="0"/>
              <a:t> once it infects one host, from that host </a:t>
            </a:r>
            <a:r>
              <a:rPr lang="en-US" altLang="zh-CN" sz="1000" u="sng" dirty="0" smtClean="0"/>
              <a:t>it seeks entry into</a:t>
            </a:r>
            <a:r>
              <a:rPr lang="en-US" altLang="zh-CN" sz="1000" dirty="0" smtClean="0"/>
              <a:t> other hosts over the Internet, and </a:t>
            </a:r>
            <a:r>
              <a:rPr lang="en-US" altLang="zh-CN" sz="1000" u="sng" dirty="0" smtClean="0"/>
              <a:t>from the newly infected hosts</a:t>
            </a:r>
            <a:r>
              <a:rPr lang="en-US" altLang="zh-CN" sz="1000" dirty="0" smtClean="0"/>
              <a:t>, it seeks entry into yet more hosts. </a:t>
            </a:r>
          </a:p>
          <a:p>
            <a:r>
              <a:rPr lang="en-US" altLang="zh-CN" sz="1000" dirty="0" smtClean="0"/>
              <a:t>    In this manner, self-replicating malware can spread exponentially fast. </a:t>
            </a:r>
          </a:p>
          <a:p>
            <a:r>
              <a:rPr lang="en-US" altLang="zh-CN" sz="1000" dirty="0" smtClean="0"/>
              <a:t>    </a:t>
            </a:r>
            <a:r>
              <a:rPr lang="en-US" altLang="zh-CN" sz="1000" b="0" dirty="0" smtClean="0"/>
              <a:t>Malware can spread in the form of a virus, a worm, or a Trojan horse. </a:t>
            </a:r>
          </a:p>
          <a:p>
            <a:r>
              <a:rPr lang="en-US" altLang="zh-CN" sz="1000" dirty="0" smtClean="0"/>
              <a:t>    </a:t>
            </a:r>
            <a:r>
              <a:rPr lang="en-US" altLang="zh-CN" sz="1000" b="1" dirty="0" smtClean="0"/>
              <a:t>Viruses </a:t>
            </a:r>
            <a:r>
              <a:rPr lang="en-US" altLang="zh-CN" sz="1000" dirty="0" smtClean="0"/>
              <a:t>are malware that require some form of user interaction to infect the user’s device. </a:t>
            </a:r>
          </a:p>
          <a:p>
            <a:r>
              <a:rPr lang="en-US" altLang="zh-CN" sz="1000" dirty="0" smtClean="0"/>
              <a:t>    The classic example is an e-mail attachment containing malicious executable code. </a:t>
            </a:r>
          </a:p>
          <a:p>
            <a:r>
              <a:rPr lang="en-US" altLang="zh-CN" sz="1000" dirty="0" smtClean="0"/>
              <a:t>    If a user receives and opens such an attachment, the user </a:t>
            </a:r>
            <a:r>
              <a:rPr lang="en-US" altLang="zh-CN" sz="1000" u="sng" dirty="0" smtClean="0"/>
              <a:t>inadvertently</a:t>
            </a:r>
            <a:r>
              <a:rPr lang="en-US" altLang="zh-CN" sz="1000" dirty="0" smtClean="0"/>
              <a:t> runs the malware on the device. </a:t>
            </a:r>
          </a:p>
          <a:p>
            <a:r>
              <a:rPr lang="en-US" altLang="zh-CN" sz="1000" dirty="0" smtClean="0"/>
              <a:t>    Typically, such e-mail viruses are self-replicating: once executed, the virus may send an identical message </a:t>
            </a:r>
            <a:r>
              <a:rPr lang="en-US" altLang="zh-CN" sz="1000" b="1" dirty="0" smtClean="0"/>
              <a:t>with</a:t>
            </a:r>
            <a:r>
              <a:rPr lang="en-US" altLang="zh-CN" sz="1000" dirty="0" smtClean="0"/>
              <a:t> an identical malicious attachment to, for example, every recipient in the user’s address book. </a:t>
            </a:r>
          </a:p>
          <a:p>
            <a:r>
              <a:rPr lang="en-US" altLang="zh-CN" sz="1000" dirty="0" smtClean="0"/>
              <a:t>    </a:t>
            </a:r>
            <a:r>
              <a:rPr lang="en-US" altLang="zh-CN" sz="1000" b="1" dirty="0" smtClean="0"/>
              <a:t>Worms</a:t>
            </a:r>
            <a:r>
              <a:rPr lang="en-US" altLang="zh-CN" sz="1000" dirty="0" smtClean="0"/>
              <a:t> are malware that can enter a device </a:t>
            </a:r>
            <a:r>
              <a:rPr lang="en-US" altLang="zh-CN" sz="1000" u="sng" dirty="0" smtClean="0"/>
              <a:t>without any explicit user interaction</a:t>
            </a:r>
            <a:r>
              <a:rPr lang="en-US" altLang="zh-CN" sz="1000" dirty="0" smtClean="0"/>
              <a:t>. </a:t>
            </a:r>
          </a:p>
          <a:p>
            <a:r>
              <a:rPr lang="en-US" altLang="zh-CN" sz="1000" dirty="0" smtClean="0"/>
              <a:t>    For example, a user may be running a vulnerable network application to which an attacker can send malware. </a:t>
            </a:r>
          </a:p>
          <a:p>
            <a:r>
              <a:rPr lang="en-US" altLang="zh-CN" sz="1000" dirty="0" smtClean="0"/>
              <a:t>    In some cases, without any user interaction, the application may accept the malware from the Internet and run it, creating a worm. </a:t>
            </a:r>
          </a:p>
          <a:p>
            <a:r>
              <a:rPr lang="en-US" altLang="zh-CN" sz="1000" dirty="0" smtClean="0"/>
              <a:t>    </a:t>
            </a:r>
            <a:r>
              <a:rPr lang="en-US" altLang="zh-CN" sz="1200" b="0" i="0" u="none" strike="noStrike" kern="1200" baseline="0" dirty="0" smtClean="0">
                <a:solidFill>
                  <a:schemeClr val="tx1"/>
                </a:solidFill>
                <a:latin typeface="Times New Roman" pitchFamily="18" charset="0"/>
                <a:ea typeface="+mn-ea"/>
                <a:cs typeface="+mn-cs"/>
              </a:rPr>
              <a:t>The worm in the newly infected device then scans the Internet, searching for other hosts running the same vulnerable network application.</a:t>
            </a:r>
          </a:p>
          <a:p>
            <a:r>
              <a:rPr lang="en-US" altLang="zh-CN" sz="1200" b="0" i="0" u="none" strike="noStrike" kern="1200" baseline="0" dirty="0" smtClean="0">
                <a:solidFill>
                  <a:schemeClr val="tx1"/>
                </a:solidFill>
                <a:latin typeface="Times New Roman" pitchFamily="18" charset="0"/>
                <a:ea typeface="+mn-ea"/>
                <a:cs typeface="+mn-cs"/>
              </a:rPr>
              <a:t>    When it finds other vulnerable hosts, it sends a copy of itself to those hosts. </a:t>
            </a:r>
          </a:p>
          <a:p>
            <a:r>
              <a:rPr lang="en-US" altLang="zh-CN" sz="1200" b="0" i="0" u="none" strike="noStrike" kern="1200" baseline="0" dirty="0" smtClean="0">
                <a:solidFill>
                  <a:schemeClr val="tx1"/>
                </a:solidFill>
                <a:latin typeface="Times New Roman" pitchFamily="18" charset="0"/>
                <a:ea typeface="+mn-ea"/>
                <a:cs typeface="+mn-cs"/>
              </a:rPr>
              <a:t>    Today, malware, is pervasive and costly to defend against. </a:t>
            </a:r>
          </a:p>
          <a:p>
            <a:r>
              <a:rPr lang="en-US" altLang="zh-CN" sz="1200" b="0" i="0" u="none" strike="noStrike" kern="1200" baseline="0" dirty="0" smtClean="0">
                <a:solidFill>
                  <a:schemeClr val="tx1"/>
                </a:solidFill>
                <a:latin typeface="Times New Roman" pitchFamily="18" charset="0"/>
                <a:ea typeface="+mn-ea"/>
                <a:cs typeface="+mn-cs"/>
              </a:rPr>
              <a:t>    As you work through this textbook, we encourage you to think about the following question: What can computer network designers do to defend Internet-attached devices from malware attacks?</a:t>
            </a:r>
            <a:endParaRPr lang="en-US" altLang="zh-CN" sz="1000" dirty="0" smtClean="0"/>
          </a:p>
        </p:txBody>
      </p:sp>
    </p:spTree>
    <p:extLst>
      <p:ext uri="{BB962C8B-B14F-4D97-AF65-F5344CB8AC3E}">
        <p14:creationId xmlns:p14="http://schemas.microsoft.com/office/powerpoint/2010/main" val="428166370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7"/>
          <p:cNvSpPr>
            <a:spLocks noGrp="1" noChangeArrowheads="1"/>
          </p:cNvSpPr>
          <p:nvPr>
            <p:ph type="sldNum" sz="quarter" idx="5"/>
          </p:nvPr>
        </p:nvSpPr>
        <p:spPr/>
        <p:txBody>
          <a:bodyPr/>
          <a:lstStyle/>
          <a:p>
            <a:pPr>
              <a:defRPr/>
            </a:pPr>
            <a:fld id="{89E2D8E0-D7C1-4830-8669-BB1C60E0C13E}" type="slidenum">
              <a:rPr lang="zh-CN" altLang="en-US" smtClean="0"/>
              <a:pPr>
                <a:defRPr/>
              </a:pPr>
              <a:t>178</a:t>
            </a:fld>
            <a:endParaRPr lang="en-US" altLang="zh-CN" smtClean="0"/>
          </a:p>
        </p:txBody>
      </p:sp>
      <p:sp>
        <p:nvSpPr>
          <p:cNvPr id="352259" name="Rectangle 2"/>
          <p:cNvSpPr>
            <a:spLocks noGrp="1" noRot="1" noChangeAspect="1" noChangeArrowheads="1" noTextEdit="1"/>
          </p:cNvSpPr>
          <p:nvPr>
            <p:ph type="sldImg"/>
          </p:nvPr>
        </p:nvSpPr>
        <p:spPr>
          <a:ln/>
        </p:spPr>
      </p:sp>
      <p:sp>
        <p:nvSpPr>
          <p:cNvPr id="352260" name="Rectangle 3"/>
          <p:cNvSpPr>
            <a:spLocks noGrp="1" noChangeArrowheads="1"/>
          </p:cNvSpPr>
          <p:nvPr>
            <p:ph type="body" idx="1"/>
          </p:nvPr>
        </p:nvSpPr>
        <p:spPr>
          <a:noFill/>
          <a:ln/>
        </p:spPr>
        <p:txBody>
          <a:bodyPr/>
          <a:lstStyle/>
          <a:p>
            <a:r>
              <a:rPr lang="en-US" altLang="zh-CN" sz="1200" b="0" i="0" u="none" strike="noStrike" kern="1200" baseline="0" dirty="0" smtClean="0">
                <a:solidFill>
                  <a:schemeClr val="tx1"/>
                </a:solidFill>
                <a:latin typeface="Times New Roman" pitchFamily="18" charset="0"/>
                <a:ea typeface="+mn-ea"/>
                <a:cs typeface="+mn-cs"/>
              </a:rPr>
              <a:t>    Another broad class of security threats are known as denial-of-service (</a:t>
            </a:r>
            <a:r>
              <a:rPr lang="en-US" altLang="zh-CN" sz="1200" b="0" i="0" u="none" strike="noStrike" kern="1200" baseline="0" dirty="0" err="1" smtClean="0">
                <a:solidFill>
                  <a:schemeClr val="tx1"/>
                </a:solidFill>
                <a:latin typeface="Times New Roman" pitchFamily="18" charset="0"/>
                <a:ea typeface="+mn-ea"/>
                <a:cs typeface="+mn-cs"/>
              </a:rPr>
              <a:t>DoS</a:t>
            </a:r>
            <a:r>
              <a:rPr lang="en-US" altLang="zh-CN" sz="1200" b="0" i="0" u="none" strike="noStrike" kern="1200" baseline="0" dirty="0" smtClean="0">
                <a:solidFill>
                  <a:schemeClr val="tx1"/>
                </a:solidFill>
                <a:latin typeface="Times New Roman" pitchFamily="18" charset="0"/>
                <a:ea typeface="+mn-ea"/>
                <a:cs typeface="+mn-cs"/>
              </a:rPr>
              <a:t>) attacks. </a:t>
            </a:r>
          </a:p>
          <a:p>
            <a:r>
              <a:rPr lang="en-US" altLang="zh-CN" sz="1200" b="0" i="0" u="none" strike="noStrike" kern="1200" baseline="0" dirty="0" smtClean="0">
                <a:solidFill>
                  <a:schemeClr val="tx1"/>
                </a:solidFill>
                <a:latin typeface="Times New Roman" pitchFamily="18" charset="0"/>
                <a:ea typeface="+mn-ea"/>
                <a:cs typeface="+mn-cs"/>
              </a:rPr>
              <a:t>    As the name suggests, a </a:t>
            </a:r>
            <a:r>
              <a:rPr lang="en-US" altLang="zh-CN" sz="1200" b="0" i="0" u="none" strike="noStrike" kern="1200" baseline="0" dirty="0" err="1" smtClean="0">
                <a:solidFill>
                  <a:schemeClr val="tx1"/>
                </a:solidFill>
                <a:latin typeface="Times New Roman" pitchFamily="18" charset="0"/>
                <a:ea typeface="+mn-ea"/>
                <a:cs typeface="+mn-cs"/>
              </a:rPr>
              <a:t>DoS</a:t>
            </a:r>
            <a:r>
              <a:rPr lang="en-US" altLang="zh-CN" sz="1200" b="0" i="0" u="none" strike="noStrike" kern="1200" baseline="0" dirty="0" smtClean="0">
                <a:solidFill>
                  <a:schemeClr val="tx1"/>
                </a:solidFill>
                <a:latin typeface="Times New Roman" pitchFamily="18" charset="0"/>
                <a:ea typeface="+mn-ea"/>
                <a:cs typeface="+mn-cs"/>
              </a:rPr>
              <a:t> attack renders a network, host, or other piece of infrastructure unusable by legitimate users. </a:t>
            </a:r>
          </a:p>
          <a:p>
            <a:r>
              <a:rPr lang="en-US" altLang="zh-CN" sz="1200" b="0" i="0" u="none" strike="noStrike" kern="1200" baseline="0" dirty="0" smtClean="0">
                <a:solidFill>
                  <a:schemeClr val="tx1"/>
                </a:solidFill>
                <a:latin typeface="Times New Roman" pitchFamily="18" charset="0"/>
                <a:ea typeface="+mn-ea"/>
                <a:cs typeface="+mn-cs"/>
              </a:rPr>
              <a:t>    Web servers, e-mail servers, DNS servers (discussed in Chapter 2), and institutional networks can all be subject to </a:t>
            </a:r>
            <a:r>
              <a:rPr lang="en-US" altLang="zh-CN" sz="1200" b="0" i="0" u="none" strike="noStrike" kern="1200" baseline="0" dirty="0" err="1" smtClean="0">
                <a:solidFill>
                  <a:schemeClr val="tx1"/>
                </a:solidFill>
                <a:latin typeface="Times New Roman" pitchFamily="18" charset="0"/>
                <a:ea typeface="+mn-ea"/>
                <a:cs typeface="+mn-cs"/>
              </a:rPr>
              <a:t>DoS</a:t>
            </a:r>
            <a:r>
              <a:rPr lang="en-US" altLang="zh-CN" sz="1200" b="0" i="0" u="none" strike="noStrike" kern="1200" baseline="0" dirty="0" smtClean="0">
                <a:solidFill>
                  <a:schemeClr val="tx1"/>
                </a:solidFill>
                <a:latin typeface="Times New Roman" pitchFamily="18" charset="0"/>
                <a:ea typeface="+mn-ea"/>
                <a:cs typeface="+mn-cs"/>
              </a:rPr>
              <a:t> attacks. </a:t>
            </a:r>
          </a:p>
          <a:p>
            <a:r>
              <a:rPr lang="en-US" altLang="zh-CN" sz="1200" b="0" i="0" u="none" strike="noStrike" kern="1200" baseline="0" dirty="0" smtClean="0">
                <a:solidFill>
                  <a:schemeClr val="tx1"/>
                </a:solidFill>
                <a:latin typeface="Times New Roman" pitchFamily="18" charset="0"/>
                <a:ea typeface="+mn-ea"/>
                <a:cs typeface="+mn-cs"/>
              </a:rPr>
              <a:t>    Internet </a:t>
            </a:r>
            <a:r>
              <a:rPr lang="en-US" altLang="zh-CN" sz="1200" b="0" i="0" u="none" strike="noStrike" kern="1200" baseline="0" dirty="0" err="1" smtClean="0">
                <a:solidFill>
                  <a:schemeClr val="tx1"/>
                </a:solidFill>
                <a:latin typeface="Times New Roman" pitchFamily="18" charset="0"/>
                <a:ea typeface="+mn-ea"/>
                <a:cs typeface="+mn-cs"/>
              </a:rPr>
              <a:t>DoS</a:t>
            </a:r>
            <a:r>
              <a:rPr lang="en-US" altLang="zh-CN" sz="1200" b="0" i="0" u="none" strike="noStrike" kern="1200" baseline="0" dirty="0" smtClean="0">
                <a:solidFill>
                  <a:schemeClr val="tx1"/>
                </a:solidFill>
                <a:latin typeface="Times New Roman" pitchFamily="18" charset="0"/>
                <a:ea typeface="+mn-ea"/>
                <a:cs typeface="+mn-cs"/>
              </a:rPr>
              <a:t> attacks are extremely common, with thousands of </a:t>
            </a:r>
            <a:r>
              <a:rPr lang="en-US" altLang="zh-CN" sz="1200" b="0" i="0" u="none" strike="noStrike" kern="1200" baseline="0" dirty="0" err="1" smtClean="0">
                <a:solidFill>
                  <a:schemeClr val="tx1"/>
                </a:solidFill>
                <a:latin typeface="Times New Roman" pitchFamily="18" charset="0"/>
                <a:ea typeface="+mn-ea"/>
                <a:cs typeface="+mn-cs"/>
              </a:rPr>
              <a:t>DoS</a:t>
            </a:r>
            <a:r>
              <a:rPr lang="en-US" altLang="zh-CN" sz="1200" b="0" i="0" u="none" strike="noStrike" kern="1200" baseline="0" dirty="0" smtClean="0">
                <a:solidFill>
                  <a:schemeClr val="tx1"/>
                </a:solidFill>
                <a:latin typeface="Times New Roman" pitchFamily="18" charset="0"/>
                <a:ea typeface="+mn-ea"/>
                <a:cs typeface="+mn-cs"/>
              </a:rPr>
              <a:t> attacks occurring every year [Moore 2001]. </a:t>
            </a:r>
          </a:p>
          <a:p>
            <a:r>
              <a:rPr lang="en-US" altLang="zh-CN" sz="1200" b="0" i="0" u="none" strike="noStrike" kern="1200" baseline="0" dirty="0" smtClean="0">
                <a:solidFill>
                  <a:schemeClr val="tx1"/>
                </a:solidFill>
                <a:latin typeface="Times New Roman" pitchFamily="18" charset="0"/>
                <a:ea typeface="+mn-ea"/>
                <a:cs typeface="+mn-cs"/>
              </a:rPr>
              <a:t>    The site Digital Attack Map allows use to visualize the top daily </a:t>
            </a:r>
            <a:r>
              <a:rPr lang="en-US" altLang="zh-CN" sz="1200" b="0" i="0" u="none" strike="noStrike" kern="1200" baseline="0" dirty="0" err="1" smtClean="0">
                <a:solidFill>
                  <a:schemeClr val="tx1"/>
                </a:solidFill>
                <a:latin typeface="Times New Roman" pitchFamily="18" charset="0"/>
                <a:ea typeface="+mn-ea"/>
                <a:cs typeface="+mn-cs"/>
              </a:rPr>
              <a:t>DoS</a:t>
            </a:r>
            <a:r>
              <a:rPr lang="en-US" altLang="zh-CN" sz="1200" b="0" i="0" u="none" strike="noStrike" kern="1200" baseline="0" dirty="0" smtClean="0">
                <a:solidFill>
                  <a:schemeClr val="tx1"/>
                </a:solidFill>
                <a:latin typeface="Times New Roman" pitchFamily="18" charset="0"/>
                <a:ea typeface="+mn-ea"/>
                <a:cs typeface="+mn-cs"/>
              </a:rPr>
              <a:t> attacks worldwide [DAM 2016]. </a:t>
            </a:r>
          </a:p>
          <a:p>
            <a:r>
              <a:rPr lang="en-US" altLang="zh-CN" sz="1200" b="0" i="0" u="none" strike="noStrike" kern="1200" baseline="0" dirty="0" smtClean="0">
                <a:solidFill>
                  <a:schemeClr val="tx1"/>
                </a:solidFill>
                <a:latin typeface="Times New Roman" pitchFamily="18" charset="0"/>
                <a:ea typeface="+mn-ea"/>
                <a:cs typeface="+mn-cs"/>
              </a:rPr>
              <a:t>    Most Internet </a:t>
            </a:r>
            <a:r>
              <a:rPr lang="en-US" altLang="zh-CN" sz="1200" b="0" i="0" u="none" strike="noStrike" kern="1200" baseline="0" dirty="0" err="1" smtClean="0">
                <a:solidFill>
                  <a:schemeClr val="tx1"/>
                </a:solidFill>
                <a:latin typeface="Times New Roman" pitchFamily="18" charset="0"/>
                <a:ea typeface="+mn-ea"/>
                <a:cs typeface="+mn-cs"/>
              </a:rPr>
              <a:t>DoS</a:t>
            </a:r>
            <a:r>
              <a:rPr lang="en-US" altLang="zh-CN" sz="1200" b="0" i="0" u="none" strike="noStrike" kern="1200" baseline="0" dirty="0" smtClean="0">
                <a:solidFill>
                  <a:schemeClr val="tx1"/>
                </a:solidFill>
                <a:latin typeface="Times New Roman" pitchFamily="18" charset="0"/>
                <a:ea typeface="+mn-ea"/>
                <a:cs typeface="+mn-cs"/>
              </a:rPr>
              <a:t> attacks fall into one of three categories:</a:t>
            </a:r>
            <a:endParaRPr lang="en-US" altLang="zh-CN" b="0" dirty="0" smtClean="0"/>
          </a:p>
          <a:p>
            <a:endParaRPr lang="en-US" altLang="zh-CN" dirty="0" smtClean="0"/>
          </a:p>
          <a:p>
            <a:r>
              <a:rPr lang="en-US" altLang="zh-CN" b="1" dirty="0" smtClean="0"/>
              <a:t>    Vulnerability attack</a:t>
            </a:r>
            <a:r>
              <a:rPr lang="en-US" altLang="zh-CN" dirty="0" smtClean="0"/>
              <a:t>. This involves sending a few well-crafted [</a:t>
            </a:r>
            <a:r>
              <a:rPr lang="zh-CN" altLang="en-US" sz="1200" b="0" i="0" kern="1200" dirty="0" smtClean="0">
                <a:solidFill>
                  <a:schemeClr val="tx1"/>
                </a:solidFill>
                <a:effectLst/>
                <a:latin typeface="Times New Roman" pitchFamily="18" charset="0"/>
                <a:ea typeface="+mn-ea"/>
                <a:cs typeface="+mn-cs"/>
              </a:rPr>
              <a:t>精心设计的</a:t>
            </a:r>
            <a:r>
              <a:rPr lang="en-US" altLang="zh-CN" dirty="0" smtClean="0"/>
              <a:t>]</a:t>
            </a:r>
            <a:r>
              <a:rPr lang="en-US" altLang="zh-CN" baseline="0" dirty="0" smtClean="0"/>
              <a:t> </a:t>
            </a:r>
            <a:r>
              <a:rPr lang="en-US" altLang="zh-CN" dirty="0" smtClean="0"/>
              <a:t>messages to a vulnerable application or operating system running on a targeted host. </a:t>
            </a:r>
          </a:p>
          <a:p>
            <a:r>
              <a:rPr lang="en-US" altLang="zh-CN" dirty="0" smtClean="0"/>
              <a:t>    If the right sequence of packets is sent to a vulnerable application or operating system, the service can stop or, worse, the host can crash. </a:t>
            </a:r>
          </a:p>
          <a:p>
            <a:r>
              <a:rPr lang="en-US" altLang="zh-CN" b="1" dirty="0" smtClean="0"/>
              <a:t>    Bandwidth flooding</a:t>
            </a:r>
            <a:r>
              <a:rPr lang="en-US" altLang="zh-CN" dirty="0" smtClean="0"/>
              <a:t>. The attacker sends </a:t>
            </a:r>
            <a:r>
              <a:rPr lang="en-US" altLang="zh-CN" u="sng" dirty="0" smtClean="0"/>
              <a:t>a deluge of packets</a:t>
            </a:r>
            <a:r>
              <a:rPr lang="en-US" altLang="zh-CN" dirty="0" smtClean="0"/>
              <a:t> to the targeted host — so many packets that the target’s access link becomes clogged, </a:t>
            </a:r>
            <a:r>
              <a:rPr lang="en-US" altLang="zh-CN" u="sng" dirty="0" smtClean="0"/>
              <a:t>preventing</a:t>
            </a:r>
            <a:r>
              <a:rPr lang="en-US" altLang="zh-CN" dirty="0" smtClean="0"/>
              <a:t> legitimate packets </a:t>
            </a:r>
            <a:r>
              <a:rPr lang="en-US" altLang="zh-CN" u="sng" dirty="0" smtClean="0"/>
              <a:t>from</a:t>
            </a:r>
            <a:r>
              <a:rPr lang="en-US" altLang="zh-CN" dirty="0" smtClean="0"/>
              <a:t> reaching the server.  </a:t>
            </a:r>
          </a:p>
          <a:p>
            <a:r>
              <a:rPr lang="en-US" altLang="zh-CN" dirty="0" smtClean="0"/>
              <a:t>    </a:t>
            </a:r>
            <a:r>
              <a:rPr lang="en-US" altLang="zh-CN" b="1" dirty="0" smtClean="0"/>
              <a:t>Connection flooding</a:t>
            </a:r>
            <a:r>
              <a:rPr lang="en-US" altLang="zh-CN" dirty="0" smtClean="0"/>
              <a:t>. The attacker establishes a larger number of half-open or full open TCP connections at the target host. </a:t>
            </a:r>
          </a:p>
          <a:p>
            <a:r>
              <a:rPr lang="en-US" altLang="zh-CN" dirty="0" smtClean="0"/>
              <a:t>    The host can become </a:t>
            </a:r>
            <a:r>
              <a:rPr lang="en-US" altLang="zh-CN" b="1" dirty="0" smtClean="0"/>
              <a:t>so </a:t>
            </a:r>
            <a:r>
              <a:rPr lang="en-US" altLang="zh-CN" b="0" dirty="0" smtClean="0"/>
              <a:t>bogged down </a:t>
            </a:r>
            <a:r>
              <a:rPr lang="en-US" altLang="zh-CN" dirty="0" smtClean="0"/>
              <a:t>with these bogus connections </a:t>
            </a:r>
            <a:r>
              <a:rPr lang="en-US" altLang="zh-CN" b="1" dirty="0" smtClean="0"/>
              <a:t>that</a:t>
            </a:r>
            <a:r>
              <a:rPr lang="en-US" altLang="zh-CN" dirty="0" smtClean="0"/>
              <a:t> it stops accepting legitimate connections.</a:t>
            </a:r>
          </a:p>
          <a:p>
            <a:r>
              <a:rPr lang="en-US" altLang="zh-CN" dirty="0" smtClean="0"/>
              <a:t>   </a:t>
            </a:r>
          </a:p>
          <a:p>
            <a:r>
              <a:rPr lang="en-US" altLang="zh-CN" dirty="0" smtClean="0"/>
              <a:t>    Let’s now explore the bandwidth-flooding</a:t>
            </a:r>
            <a:r>
              <a:rPr lang="en-US" altLang="zh-CN" baseline="0" dirty="0" smtClean="0"/>
              <a:t> attack in more detail. </a:t>
            </a:r>
            <a:r>
              <a:rPr lang="en-US" altLang="zh-CN" dirty="0" smtClean="0"/>
              <a:t> </a:t>
            </a:r>
          </a:p>
          <a:p>
            <a:r>
              <a:rPr lang="en-US" altLang="zh-CN" dirty="0" smtClean="0"/>
              <a:t>    Recalling our delay and loss analysis discussion in section 1.4.2, it’s evident that if the server has an access rate of R bps, then the attacker will need to send traffic at a rate of approximately R bps to cause damage. </a:t>
            </a:r>
          </a:p>
          <a:p>
            <a:r>
              <a:rPr lang="en-US" altLang="zh-CN" baseline="0" dirty="0" smtClean="0"/>
              <a:t>    </a:t>
            </a:r>
            <a:r>
              <a:rPr lang="en-US" altLang="zh-CN" dirty="0" smtClean="0"/>
              <a:t>If R is very large, a single attack source may not be able to generate enough traffic to harm the server. </a:t>
            </a:r>
          </a:p>
          <a:p>
            <a:r>
              <a:rPr lang="en-US" altLang="zh-CN" dirty="0" smtClean="0"/>
              <a:t>    Furthermore, if all the traffic </a:t>
            </a:r>
            <a:r>
              <a:rPr lang="en-US" altLang="zh-CN" u="none" dirty="0" smtClean="0"/>
              <a:t>emanates</a:t>
            </a:r>
            <a:r>
              <a:rPr lang="en-US" altLang="zh-CN" dirty="0" smtClean="0"/>
              <a:t> from a single source, an upstream router may be able to detect the attack and block all traffic from that source before the traffic gets near the server.  </a:t>
            </a:r>
          </a:p>
          <a:p>
            <a:r>
              <a:rPr lang="en-US" altLang="zh-CN" dirty="0" smtClean="0"/>
              <a:t>    In a distributed </a:t>
            </a:r>
            <a:r>
              <a:rPr lang="en-US" altLang="zh-CN" dirty="0" err="1" smtClean="0"/>
              <a:t>DoS</a:t>
            </a:r>
            <a:r>
              <a:rPr lang="en-US" altLang="zh-CN" dirty="0" smtClean="0"/>
              <a:t> (</a:t>
            </a:r>
            <a:r>
              <a:rPr lang="en-US" altLang="zh-CN" dirty="0" err="1" smtClean="0"/>
              <a:t>DDoS</a:t>
            </a:r>
            <a:r>
              <a:rPr lang="en-US" altLang="zh-CN" dirty="0" smtClean="0"/>
              <a:t>) attack, illustrated in Figure 1.25, the attacker controls multiple sources and has each source </a:t>
            </a:r>
            <a:r>
              <a:rPr lang="en-US" altLang="zh-CN" b="1" dirty="0" smtClean="0"/>
              <a:t>blast </a:t>
            </a:r>
            <a:r>
              <a:rPr lang="en-US" altLang="zh-CN" b="0" dirty="0" smtClean="0"/>
              <a:t>traffic</a:t>
            </a:r>
            <a:r>
              <a:rPr lang="en-US" altLang="zh-CN" dirty="0" smtClean="0"/>
              <a:t> at the target. </a:t>
            </a:r>
          </a:p>
          <a:p>
            <a:r>
              <a:rPr lang="en-US" altLang="zh-CN" dirty="0" smtClean="0"/>
              <a:t>    With this approach, the aggregate traffic rate </a:t>
            </a:r>
            <a:r>
              <a:rPr lang="en-US" altLang="zh-CN" b="0" dirty="0" smtClean="0"/>
              <a:t>across</a:t>
            </a:r>
            <a:r>
              <a:rPr lang="en-US" altLang="zh-CN" b="1" dirty="0" smtClean="0"/>
              <a:t> </a:t>
            </a:r>
            <a:r>
              <a:rPr lang="en-US" altLang="zh-CN" dirty="0" smtClean="0"/>
              <a:t>all the controlled sources needs to be approximately R to cripple the service. </a:t>
            </a:r>
          </a:p>
          <a:p>
            <a:r>
              <a:rPr lang="en-US" altLang="zh-CN" baseline="0" dirty="0" smtClean="0"/>
              <a:t>    </a:t>
            </a:r>
            <a:r>
              <a:rPr lang="en-US" altLang="zh-CN" dirty="0" smtClean="0"/>
              <a:t>DDoS attacks </a:t>
            </a:r>
            <a:r>
              <a:rPr lang="en-US" altLang="zh-CN" i="0" u="sng" dirty="0" smtClean="0"/>
              <a:t>leveraging botnets with thousands of comprised hosts</a:t>
            </a:r>
            <a:r>
              <a:rPr lang="en-US" altLang="zh-CN" dirty="0" smtClean="0"/>
              <a:t> are a common occurrence today.  </a:t>
            </a:r>
          </a:p>
          <a:p>
            <a:r>
              <a:rPr lang="en-US" altLang="zh-CN" dirty="0" smtClean="0"/>
              <a:t>    DDoS attacks are much harder to detect and defend against than a DoS attack from a single host. </a:t>
            </a:r>
          </a:p>
          <a:p>
            <a:endParaRPr lang="en-US" altLang="zh-CN" dirty="0" smtClean="0"/>
          </a:p>
          <a:p>
            <a:r>
              <a:rPr lang="en-US" altLang="zh-CN" sz="1200" b="0" i="0" u="none" strike="noStrike" kern="1200" baseline="0" dirty="0" smtClean="0">
                <a:solidFill>
                  <a:schemeClr val="tx1"/>
                </a:solidFill>
                <a:latin typeface="Times New Roman" pitchFamily="18" charset="0"/>
                <a:ea typeface="+mn-ea"/>
                <a:cs typeface="+mn-cs"/>
              </a:rPr>
              <a:t>    We encourage you to consider the following question as you </a:t>
            </a:r>
            <a:r>
              <a:rPr lang="en-US" altLang="zh-CN" sz="1200" b="0" i="0" u="sng" strike="noStrike" kern="1200" baseline="0" dirty="0" smtClean="0">
                <a:solidFill>
                  <a:schemeClr val="tx1"/>
                </a:solidFill>
                <a:latin typeface="Times New Roman" pitchFamily="18" charset="0"/>
                <a:ea typeface="+mn-ea"/>
                <a:cs typeface="+mn-cs"/>
              </a:rPr>
              <a:t>work your way through</a:t>
            </a:r>
            <a:r>
              <a:rPr lang="en-US" altLang="zh-CN" sz="1200" b="0" i="0" u="none" strike="noStrike" kern="1200" baseline="0" dirty="0" smtClean="0">
                <a:solidFill>
                  <a:schemeClr val="tx1"/>
                </a:solidFill>
                <a:latin typeface="Times New Roman" pitchFamily="18" charset="0"/>
                <a:ea typeface="+mn-ea"/>
                <a:cs typeface="+mn-cs"/>
              </a:rPr>
              <a:t> this book: </a:t>
            </a:r>
          </a:p>
          <a:p>
            <a:r>
              <a:rPr lang="en-US" altLang="zh-CN" sz="1200" b="0" i="0" u="none" strike="noStrike" kern="1200" baseline="0" dirty="0" smtClean="0">
                <a:solidFill>
                  <a:schemeClr val="tx1"/>
                </a:solidFill>
                <a:latin typeface="Times New Roman" pitchFamily="18" charset="0"/>
                <a:ea typeface="+mn-ea"/>
                <a:cs typeface="+mn-cs"/>
              </a:rPr>
              <a:t>    What can computer network designers do to defend against </a:t>
            </a:r>
            <a:r>
              <a:rPr lang="en-US" altLang="zh-CN" sz="1200" b="0" i="0" u="none" strike="noStrike" kern="1200" baseline="0" dirty="0" err="1" smtClean="0">
                <a:solidFill>
                  <a:schemeClr val="tx1"/>
                </a:solidFill>
                <a:latin typeface="Times New Roman" pitchFamily="18" charset="0"/>
                <a:ea typeface="+mn-ea"/>
                <a:cs typeface="+mn-cs"/>
              </a:rPr>
              <a:t>DoS</a:t>
            </a:r>
            <a:r>
              <a:rPr lang="en-US" altLang="zh-CN" sz="1200" b="0" i="0" u="none" strike="noStrike" kern="1200" baseline="0" dirty="0" smtClean="0">
                <a:solidFill>
                  <a:schemeClr val="tx1"/>
                </a:solidFill>
                <a:latin typeface="Times New Roman" pitchFamily="18" charset="0"/>
                <a:ea typeface="+mn-ea"/>
                <a:cs typeface="+mn-cs"/>
              </a:rPr>
              <a:t> attacks? </a:t>
            </a:r>
          </a:p>
          <a:p>
            <a:r>
              <a:rPr lang="en-US" altLang="zh-CN" sz="1200" b="0" i="0" u="none" strike="noStrike" kern="1200" baseline="0" dirty="0" smtClean="0">
                <a:solidFill>
                  <a:schemeClr val="tx1"/>
                </a:solidFill>
                <a:latin typeface="Times New Roman" pitchFamily="18" charset="0"/>
                <a:ea typeface="+mn-ea"/>
                <a:cs typeface="+mn-cs"/>
              </a:rPr>
              <a:t>    We will see that different defenses are needed for the three types of </a:t>
            </a:r>
            <a:r>
              <a:rPr lang="en-US" altLang="zh-CN" sz="1200" b="0" i="0" u="none" strike="noStrike" kern="1200" baseline="0" dirty="0" err="1" smtClean="0">
                <a:solidFill>
                  <a:schemeClr val="tx1"/>
                </a:solidFill>
                <a:latin typeface="Times New Roman" pitchFamily="18" charset="0"/>
                <a:ea typeface="+mn-ea"/>
                <a:cs typeface="+mn-cs"/>
              </a:rPr>
              <a:t>DoS</a:t>
            </a:r>
            <a:r>
              <a:rPr lang="en-US" altLang="zh-CN" sz="1200" b="0" i="0" u="none" strike="noStrike" kern="1200" baseline="0" dirty="0" smtClean="0">
                <a:solidFill>
                  <a:schemeClr val="tx1"/>
                </a:solidFill>
                <a:latin typeface="Times New Roman" pitchFamily="18" charset="0"/>
                <a:ea typeface="+mn-ea"/>
                <a:cs typeface="+mn-cs"/>
              </a:rPr>
              <a:t> attacks.</a:t>
            </a:r>
            <a:endParaRPr lang="en-US" altLang="zh-CN" dirty="0" smtClean="0"/>
          </a:p>
          <a:p>
            <a:endParaRPr lang="en-US" altLang="zh-CN" dirty="0" smtClean="0"/>
          </a:p>
          <a:p>
            <a:endParaRPr lang="en-US" altLang="zh-CN" dirty="0" smtClean="0"/>
          </a:p>
        </p:txBody>
      </p:sp>
    </p:spTree>
    <p:extLst>
      <p:ext uri="{BB962C8B-B14F-4D97-AF65-F5344CB8AC3E}">
        <p14:creationId xmlns:p14="http://schemas.microsoft.com/office/powerpoint/2010/main" val="192419627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p:txBody>
          <a:bodyPr/>
          <a:lstStyle/>
          <a:p>
            <a:pPr>
              <a:defRPr/>
            </a:pPr>
            <a:fld id="{648BF334-67C8-40E1-AA1D-79542A8790EE}" type="slidenum">
              <a:rPr lang="zh-CN" altLang="en-US" smtClean="0"/>
              <a:pPr>
                <a:defRPr/>
              </a:pPr>
              <a:t>179</a:t>
            </a:fld>
            <a:endParaRPr lang="en-US" altLang="zh-CN" smtClean="0"/>
          </a:p>
        </p:txBody>
      </p:sp>
      <p:sp>
        <p:nvSpPr>
          <p:cNvPr id="354307" name="Rectangle 2"/>
          <p:cNvSpPr>
            <a:spLocks noGrp="1" noRot="1" noChangeAspect="1" noChangeArrowheads="1" noTextEdit="1"/>
          </p:cNvSpPr>
          <p:nvPr>
            <p:ph type="sldImg"/>
          </p:nvPr>
        </p:nvSpPr>
        <p:spPr>
          <a:ln/>
        </p:spPr>
      </p:sp>
      <p:sp>
        <p:nvSpPr>
          <p:cNvPr id="354308" name="Rectangle 3"/>
          <p:cNvSpPr>
            <a:spLocks noGrp="1" noChangeArrowheads="1"/>
          </p:cNvSpPr>
          <p:nvPr>
            <p:ph type="body" idx="1"/>
          </p:nvPr>
        </p:nvSpPr>
        <p:spPr>
          <a:noFill/>
          <a:ln/>
        </p:spPr>
        <p:txBody>
          <a:bodyPr/>
          <a:lstStyle/>
          <a:p>
            <a:r>
              <a:rPr lang="en-US" altLang="zh-CN" sz="1200" b="0" i="0" u="none" strike="noStrike" kern="1200" baseline="0" dirty="0" smtClean="0">
                <a:solidFill>
                  <a:schemeClr val="tx1"/>
                </a:solidFill>
                <a:latin typeface="Times New Roman" pitchFamily="18" charset="0"/>
                <a:ea typeface="+mn-ea"/>
                <a:cs typeface="+mn-cs"/>
              </a:rPr>
              <a:t>    Many users today access the Internet via wireless devices, such as WiFi-connected laptops or handheld</a:t>
            </a:r>
          </a:p>
          <a:p>
            <a:r>
              <a:rPr lang="en-US" altLang="zh-CN" sz="1200" b="0" i="0" u="none" strike="noStrike" kern="1200" baseline="0" dirty="0" smtClean="0">
                <a:solidFill>
                  <a:schemeClr val="tx1"/>
                </a:solidFill>
                <a:latin typeface="Times New Roman" pitchFamily="18" charset="0"/>
                <a:ea typeface="+mn-ea"/>
                <a:cs typeface="+mn-cs"/>
              </a:rPr>
              <a:t>devices with cellular Internet connections (covered in Chapter 7). </a:t>
            </a:r>
          </a:p>
          <a:p>
            <a:r>
              <a:rPr lang="en-US" altLang="zh-CN" sz="1200" b="0" i="0" u="none" strike="noStrike" kern="1200" baseline="0" dirty="0" smtClean="0">
                <a:solidFill>
                  <a:schemeClr val="tx1"/>
                </a:solidFill>
                <a:latin typeface="Times New Roman" pitchFamily="18" charset="0"/>
                <a:ea typeface="+mn-ea"/>
                <a:cs typeface="+mn-cs"/>
              </a:rPr>
              <a:t>    While ubiquitous Internet access is extremely convenient and enables marvelous new applications for mobile users, it also creates a major security vulnerability — by placing a passive receiver in the vicinity of the wireless transmitter, that receiver can obtain a copy of every packet that is transmitted! </a:t>
            </a:r>
          </a:p>
          <a:p>
            <a:r>
              <a:rPr lang="en-US" altLang="zh-CN" sz="1200" b="0" i="0" u="none" strike="noStrike" kern="1200" baseline="0" dirty="0" smtClean="0">
                <a:solidFill>
                  <a:schemeClr val="tx1"/>
                </a:solidFill>
                <a:latin typeface="Times New Roman" pitchFamily="18" charset="0"/>
                <a:ea typeface="+mn-ea"/>
                <a:cs typeface="+mn-cs"/>
              </a:rPr>
              <a:t>   These packets can contain all kinds of sensitive information, including passwords, social security numbers, trade secrets, and private personal messages. </a:t>
            </a:r>
          </a:p>
          <a:p>
            <a:r>
              <a:rPr lang="en-US" altLang="zh-CN" sz="1200" b="0" i="0" u="none" strike="noStrike" kern="1200" baseline="0" dirty="0" smtClean="0">
                <a:solidFill>
                  <a:schemeClr val="tx1"/>
                </a:solidFill>
                <a:latin typeface="Times New Roman" pitchFamily="18" charset="0"/>
                <a:ea typeface="+mn-ea"/>
                <a:cs typeface="+mn-cs"/>
              </a:rPr>
              <a:t>   A passive receiver that records a copy of every packet that flies by is called a packet sniffer.</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Sniffers can be deployed in wired environments as well. </a:t>
            </a:r>
          </a:p>
          <a:p>
            <a:r>
              <a:rPr lang="en-US" altLang="zh-CN" sz="1200" b="0" i="0" u="none" strike="noStrike" kern="1200" baseline="0" dirty="0" smtClean="0">
                <a:solidFill>
                  <a:schemeClr val="tx1"/>
                </a:solidFill>
                <a:latin typeface="Times New Roman" pitchFamily="18" charset="0"/>
                <a:ea typeface="+mn-ea"/>
                <a:cs typeface="+mn-cs"/>
              </a:rPr>
              <a:t>    In wired broadcast environments, as in many Ethernet LANs, a packet sniffer can obtain copies of broadcast packets sent over the LAN. </a:t>
            </a:r>
          </a:p>
          <a:p>
            <a:r>
              <a:rPr lang="en-US" altLang="zh-CN" sz="1200" b="0" i="0" u="none" strike="noStrike" kern="1200" baseline="0" dirty="0" smtClean="0">
                <a:solidFill>
                  <a:schemeClr val="tx1"/>
                </a:solidFill>
                <a:latin typeface="Times New Roman" pitchFamily="18" charset="0"/>
                <a:ea typeface="+mn-ea"/>
                <a:cs typeface="+mn-cs"/>
              </a:rPr>
              <a:t>    As described in </a:t>
            </a:r>
            <a:r>
              <a:rPr lang="en-US" altLang="zh-CN" sz="1200" b="1" i="0" u="none" strike="noStrike" kern="1200" baseline="0" dirty="0" smtClean="0">
                <a:solidFill>
                  <a:schemeClr val="tx1"/>
                </a:solidFill>
                <a:latin typeface="Times New Roman" pitchFamily="18" charset="0"/>
                <a:ea typeface="+mn-ea"/>
                <a:cs typeface="+mn-cs"/>
              </a:rPr>
              <a:t>Section 1.2</a:t>
            </a:r>
            <a:r>
              <a:rPr lang="en-US" altLang="zh-CN" sz="1200" b="0" i="0" u="none" strike="noStrike" kern="1200" baseline="0" dirty="0" smtClean="0">
                <a:solidFill>
                  <a:schemeClr val="tx1"/>
                </a:solidFill>
                <a:latin typeface="Times New Roman" pitchFamily="18" charset="0"/>
                <a:ea typeface="+mn-ea"/>
                <a:cs typeface="+mn-cs"/>
              </a:rPr>
              <a:t>, cable access technologies also broadcast packets and are thus vulnerable to sniffing.</a:t>
            </a:r>
          </a:p>
          <a:p>
            <a:r>
              <a:rPr lang="en-US" altLang="zh-CN" sz="1200" b="0" i="0" u="none" strike="noStrike" kern="1200" baseline="0" dirty="0" smtClean="0">
                <a:solidFill>
                  <a:schemeClr val="tx1"/>
                </a:solidFill>
                <a:latin typeface="Times New Roman" pitchFamily="18" charset="0"/>
                <a:ea typeface="+mn-ea"/>
                <a:cs typeface="+mn-cs"/>
              </a:rPr>
              <a:t>    Furthermore, a bad guy who gains access to an institution’s access router or access link to the Internet may be able to plant a sniffer that makes a copy of every packet going to/from the organization. </a:t>
            </a:r>
          </a:p>
          <a:p>
            <a:r>
              <a:rPr lang="en-US" altLang="zh-CN" sz="1200" b="0" i="0" u="none" strike="noStrike" kern="1200" baseline="0" dirty="0" smtClean="0">
                <a:solidFill>
                  <a:schemeClr val="tx1"/>
                </a:solidFill>
                <a:latin typeface="Times New Roman" pitchFamily="18" charset="0"/>
                <a:ea typeface="+mn-ea"/>
                <a:cs typeface="+mn-cs"/>
              </a:rPr>
              <a:t>    Sniffed packets can then be analyzed offline for sensitive information.</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Packet-sniffing software is freely available at various Web sites and as commercial products. </a:t>
            </a:r>
          </a:p>
          <a:p>
            <a:r>
              <a:rPr lang="en-US" altLang="zh-CN" sz="1200" b="0" i="0" u="none" strike="noStrike" kern="1200" baseline="0" dirty="0" smtClean="0">
                <a:solidFill>
                  <a:schemeClr val="tx1"/>
                </a:solidFill>
                <a:latin typeface="Times New Roman" pitchFamily="18" charset="0"/>
                <a:ea typeface="+mn-ea"/>
                <a:cs typeface="+mn-cs"/>
              </a:rPr>
              <a:t>    Professors teaching a networking course have been known to assign lab exercises that involve writing a packet sniffing and application-layer data reconstruction program.</a:t>
            </a:r>
          </a:p>
          <a:p>
            <a:r>
              <a:rPr lang="en-US" altLang="zh-CN" sz="1200" b="0" i="0" u="none" strike="noStrike" kern="1200" baseline="0" dirty="0" smtClean="0">
                <a:solidFill>
                  <a:schemeClr val="tx1"/>
                </a:solidFill>
                <a:latin typeface="Times New Roman" pitchFamily="18" charset="0"/>
                <a:ea typeface="+mn-ea"/>
                <a:cs typeface="+mn-cs"/>
              </a:rPr>
              <a:t>    Indeed, the Wireshark [Wireshark 2016] labs associated with this text (see the introductory Wireshark lab at the end of this chapter) use exactly such a packet sniffer!</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Because packet sniffers are passive — that is, they do not inject packets into the channel — they are</a:t>
            </a:r>
          </a:p>
          <a:p>
            <a:r>
              <a:rPr lang="en-US" altLang="zh-CN" sz="1200" b="0" i="0" u="none" strike="noStrike" kern="1200" baseline="0" dirty="0" smtClean="0">
                <a:solidFill>
                  <a:schemeClr val="tx1"/>
                </a:solidFill>
                <a:latin typeface="Times New Roman" pitchFamily="18" charset="0"/>
                <a:ea typeface="+mn-ea"/>
                <a:cs typeface="+mn-cs"/>
              </a:rPr>
              <a:t>difficult to detect. </a:t>
            </a:r>
          </a:p>
          <a:p>
            <a:r>
              <a:rPr lang="en-US" altLang="zh-CN" sz="1200" b="0" i="0" u="none" strike="noStrike" kern="1200" baseline="0" dirty="0" smtClean="0">
                <a:solidFill>
                  <a:schemeClr val="tx1"/>
                </a:solidFill>
                <a:latin typeface="Times New Roman" pitchFamily="18" charset="0"/>
                <a:ea typeface="+mn-ea"/>
                <a:cs typeface="+mn-cs"/>
              </a:rPr>
              <a:t>   So, when we send packets into a wireless channel, we must accept the possibility that some bad guy may be recording copies of our packets. </a:t>
            </a:r>
          </a:p>
          <a:p>
            <a:r>
              <a:rPr lang="en-US" altLang="zh-CN" sz="1200" b="0" i="0" u="none" strike="noStrike" kern="1200" baseline="0" dirty="0" smtClean="0">
                <a:solidFill>
                  <a:schemeClr val="tx1"/>
                </a:solidFill>
                <a:latin typeface="Times New Roman" pitchFamily="18" charset="0"/>
                <a:ea typeface="+mn-ea"/>
                <a:cs typeface="+mn-cs"/>
              </a:rPr>
              <a:t>   As you may have guessed, some of the best defenses against packet sniffing involve cryptography. </a:t>
            </a:r>
          </a:p>
          <a:p>
            <a:r>
              <a:rPr lang="en-US" altLang="zh-CN" sz="1200" b="0" i="0" u="none" strike="noStrike" kern="1200" baseline="0" dirty="0" smtClean="0">
                <a:solidFill>
                  <a:schemeClr val="tx1"/>
                </a:solidFill>
                <a:latin typeface="Times New Roman" pitchFamily="18" charset="0"/>
                <a:ea typeface="+mn-ea"/>
                <a:cs typeface="+mn-cs"/>
              </a:rPr>
              <a:t>   We will examine cryptography as it applies to network security in Chapter 8.</a:t>
            </a:r>
            <a:endParaRPr lang="en-US" altLang="zh-CN" b="0" dirty="0" smtClean="0"/>
          </a:p>
        </p:txBody>
      </p:sp>
    </p:spTree>
    <p:extLst>
      <p:ext uri="{BB962C8B-B14F-4D97-AF65-F5344CB8AC3E}">
        <p14:creationId xmlns:p14="http://schemas.microsoft.com/office/powerpoint/2010/main" val="398267073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a:spLocks noGrp="1" noChangeArrowheads="1"/>
          </p:cNvSpPr>
          <p:nvPr>
            <p:ph type="sldNum" sz="quarter" idx="5"/>
          </p:nvPr>
        </p:nvSpPr>
        <p:spPr/>
        <p:txBody>
          <a:bodyPr/>
          <a:lstStyle/>
          <a:p>
            <a:pPr>
              <a:defRPr/>
            </a:pPr>
            <a:fld id="{77B48A26-FA63-4B37-934E-26876203F2FB}" type="slidenum">
              <a:rPr lang="zh-CN" altLang="en-US" smtClean="0"/>
              <a:pPr>
                <a:defRPr/>
              </a:pPr>
              <a:t>180</a:t>
            </a:fld>
            <a:endParaRPr lang="en-US" altLang="zh-CN" smtClean="0"/>
          </a:p>
        </p:txBody>
      </p:sp>
      <p:sp>
        <p:nvSpPr>
          <p:cNvPr id="355331" name="Rectangle 2"/>
          <p:cNvSpPr>
            <a:spLocks noGrp="1" noRot="1" noChangeAspect="1" noChangeArrowheads="1" noTextEdit="1"/>
          </p:cNvSpPr>
          <p:nvPr>
            <p:ph type="sldImg"/>
          </p:nvPr>
        </p:nvSpPr>
        <p:spPr>
          <a:ln/>
        </p:spPr>
      </p:sp>
      <p:sp>
        <p:nvSpPr>
          <p:cNvPr id="355332" name="Rectangle 3"/>
          <p:cNvSpPr>
            <a:spLocks noGrp="1" noChangeArrowheads="1"/>
          </p:cNvSpPr>
          <p:nvPr>
            <p:ph type="body" idx="1"/>
          </p:nvPr>
        </p:nvSpPr>
        <p:spPr>
          <a:noFill/>
          <a:ln/>
        </p:spPr>
        <p:txBody>
          <a:bodyPr/>
          <a:lstStyle/>
          <a:p>
            <a:r>
              <a:rPr lang="en-US" altLang="zh-CN" dirty="0" smtClean="0"/>
              <a:t>   It is surprisingly easy to create a packet with an arbitrary source address, packet content, and destination address </a:t>
            </a:r>
            <a:r>
              <a:rPr lang="en-US" altLang="zh-CN" b="0" dirty="0" smtClean="0"/>
              <a:t>and then </a:t>
            </a:r>
            <a:r>
              <a:rPr lang="en-US" altLang="zh-CN" dirty="0" smtClean="0"/>
              <a:t>transmit this hand-crafted packet into the Internet, which will dutifully forward the packet to its destination. </a:t>
            </a:r>
          </a:p>
          <a:p>
            <a:r>
              <a:rPr lang="en-US" altLang="zh-CN" dirty="0" smtClean="0"/>
              <a:t>   </a:t>
            </a:r>
            <a:r>
              <a:rPr lang="en-US" altLang="zh-CN" b="0" dirty="0" smtClean="0"/>
              <a:t>Imagine</a:t>
            </a:r>
            <a:r>
              <a:rPr lang="en-US" altLang="zh-CN" b="1" dirty="0" smtClean="0"/>
              <a:t> </a:t>
            </a:r>
            <a:r>
              <a:rPr lang="en-US" altLang="zh-CN" dirty="0" smtClean="0"/>
              <a:t>the unsuspecting receiver (say an Internet router) who receives such a packet, takes the (false) source address as being truthful, and then performs some command embedded in the packet’s contents (say modifies its forwarding table).   </a:t>
            </a:r>
          </a:p>
          <a:p>
            <a:r>
              <a:rPr lang="en-US" altLang="zh-CN" dirty="0" smtClean="0"/>
              <a:t>   The ability to inject packets into the Internet </a:t>
            </a:r>
            <a:r>
              <a:rPr lang="en-US" altLang="zh-CN" i="0" dirty="0" smtClean="0"/>
              <a:t>with a false source address </a:t>
            </a:r>
            <a:r>
              <a:rPr lang="en-US" altLang="zh-CN" dirty="0" smtClean="0"/>
              <a:t>is known as </a:t>
            </a:r>
            <a:r>
              <a:rPr lang="en-US" altLang="zh-CN" b="0" u="sng" dirty="0" smtClean="0"/>
              <a:t>IP spoofing</a:t>
            </a:r>
            <a:r>
              <a:rPr lang="en-US" altLang="zh-CN" dirty="0" smtClean="0"/>
              <a:t>, and is </a:t>
            </a:r>
            <a:r>
              <a:rPr lang="en-US" altLang="zh-CN" b="1" dirty="0" smtClean="0"/>
              <a:t>but</a:t>
            </a:r>
            <a:r>
              <a:rPr lang="en-US" altLang="zh-CN" dirty="0" smtClean="0"/>
              <a:t> one of many ways in which one user can masquerade as another user.  </a:t>
            </a:r>
          </a:p>
          <a:p>
            <a:r>
              <a:rPr lang="en-US" altLang="zh-CN" dirty="0" smtClean="0"/>
              <a:t>   To solve this problem, we will need end-point authentication, that is, a mechanism that will allow us to determine </a:t>
            </a:r>
            <a:r>
              <a:rPr lang="en-US" altLang="zh-CN" i="0" u="none" dirty="0" smtClean="0"/>
              <a:t>with certainty </a:t>
            </a:r>
            <a:r>
              <a:rPr lang="en-US" altLang="zh-CN" dirty="0" smtClean="0"/>
              <a:t>if a message originates from </a:t>
            </a:r>
            <a:r>
              <a:rPr lang="en-US" altLang="zh-CN" u="none" dirty="0" smtClean="0"/>
              <a:t>where we think </a:t>
            </a:r>
            <a:r>
              <a:rPr lang="en-US" altLang="zh-CN" dirty="0" smtClean="0"/>
              <a:t>it does. </a:t>
            </a:r>
          </a:p>
          <a:p>
            <a:r>
              <a:rPr lang="en-US" altLang="zh-CN" sz="1200" b="0" i="0" u="none" strike="noStrike" kern="1200" baseline="0" dirty="0" smtClean="0">
                <a:solidFill>
                  <a:schemeClr val="tx1"/>
                </a:solidFill>
                <a:latin typeface="Times New Roman" pitchFamily="18" charset="0"/>
                <a:ea typeface="+mn-ea"/>
                <a:cs typeface="+mn-cs"/>
              </a:rPr>
              <a:t>   Once again, we encourage you to think about how this can be done for network applications and protocols as you progress through the chapters of this book. </a:t>
            </a:r>
          </a:p>
          <a:p>
            <a:r>
              <a:rPr lang="en-US" altLang="zh-CN" sz="1200" b="0" i="0" u="none" strike="noStrike" kern="1200" baseline="0" dirty="0" smtClean="0">
                <a:solidFill>
                  <a:schemeClr val="tx1"/>
                </a:solidFill>
                <a:latin typeface="Times New Roman" pitchFamily="18" charset="0"/>
                <a:ea typeface="+mn-ea"/>
                <a:cs typeface="+mn-cs"/>
              </a:rPr>
              <a:t>   We will explore mechanisms for end-point authentication in </a:t>
            </a:r>
            <a:r>
              <a:rPr lang="en-US" altLang="zh-CN" sz="1200" b="1" i="0" u="none" strike="noStrike" kern="1200" baseline="0" dirty="0" smtClean="0">
                <a:solidFill>
                  <a:schemeClr val="tx1"/>
                </a:solidFill>
                <a:latin typeface="Times New Roman" pitchFamily="18" charset="0"/>
                <a:ea typeface="+mn-ea"/>
                <a:cs typeface="+mn-cs"/>
              </a:rPr>
              <a:t>Chapter 8</a:t>
            </a:r>
            <a:r>
              <a:rPr lang="en-US" altLang="zh-CN" sz="1200" b="0" i="0" u="none" strike="noStrike" kern="1200" baseline="0" dirty="0" smtClean="0">
                <a:solidFill>
                  <a:schemeClr val="tx1"/>
                </a:solidFill>
                <a:latin typeface="Times New Roman" pitchFamily="18" charset="0"/>
                <a:ea typeface="+mn-ea"/>
                <a:cs typeface="+mn-cs"/>
              </a:rPr>
              <a:t>.</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In closing this section, it’s worth considering how the Internet got to be such an insecure place in the first place. </a:t>
            </a:r>
          </a:p>
          <a:p>
            <a:r>
              <a:rPr lang="en-US" altLang="zh-CN" sz="1200" b="0" i="0" u="none" strike="noStrike" kern="1200" baseline="0" dirty="0" smtClean="0">
                <a:solidFill>
                  <a:schemeClr val="tx1"/>
                </a:solidFill>
                <a:latin typeface="Times New Roman" pitchFamily="18" charset="0"/>
                <a:ea typeface="+mn-ea"/>
                <a:cs typeface="+mn-cs"/>
              </a:rPr>
              <a:t>   The answer, in essence, is that the Internet was originally designed to be that way, based on the model of “a group of mutually trusting users attached to a transparent network” </a:t>
            </a:r>
            <a:r>
              <a:rPr lang="en-US" altLang="zh-CN" sz="1200" b="1" i="0" u="none" strike="noStrike" kern="1200" baseline="0" dirty="0" smtClean="0">
                <a:solidFill>
                  <a:schemeClr val="tx1"/>
                </a:solidFill>
                <a:latin typeface="Times New Roman" pitchFamily="18" charset="0"/>
                <a:ea typeface="+mn-ea"/>
                <a:cs typeface="+mn-cs"/>
              </a:rPr>
              <a:t>[Blumenthal 2001] </a:t>
            </a:r>
            <a:r>
              <a:rPr lang="en-US" altLang="zh-CN" sz="1200" b="0" i="0" u="none" strike="noStrike" kern="1200" baseline="0" dirty="0" smtClean="0">
                <a:solidFill>
                  <a:schemeClr val="tx1"/>
                </a:solidFill>
                <a:latin typeface="Times New Roman" pitchFamily="18" charset="0"/>
                <a:ea typeface="+mn-ea"/>
                <a:cs typeface="+mn-cs"/>
              </a:rPr>
              <a:t>— a model in which (by definition) there is no need for security. </a:t>
            </a:r>
          </a:p>
          <a:p>
            <a:r>
              <a:rPr lang="en-US" altLang="zh-CN" sz="1200" b="0" i="0" u="none" strike="noStrike" kern="1200" baseline="0" dirty="0" smtClean="0">
                <a:solidFill>
                  <a:schemeClr val="tx1"/>
                </a:solidFill>
                <a:latin typeface="Times New Roman" pitchFamily="18" charset="0"/>
                <a:ea typeface="+mn-ea"/>
                <a:cs typeface="+mn-cs"/>
              </a:rPr>
              <a:t>    Many aspects of the original Internet architecture deeply reflect this notion of mutual trust. </a:t>
            </a:r>
          </a:p>
          <a:p>
            <a:r>
              <a:rPr lang="en-US" altLang="zh-CN" sz="1200" b="0" i="0" u="none" strike="noStrike" kern="1200" baseline="0" dirty="0" smtClean="0">
                <a:solidFill>
                  <a:schemeClr val="tx1"/>
                </a:solidFill>
                <a:latin typeface="Times New Roman" pitchFamily="18" charset="0"/>
                <a:ea typeface="+mn-ea"/>
                <a:cs typeface="+mn-cs"/>
              </a:rPr>
              <a:t>    For example, the ability for one user to send a packet to any other user is the default rather than a requested/granted capability, and user identity is taken at declared face value, rather than being authenticated by default.</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But today’s Internet certainly does not involve “mutually trusting users.” </a:t>
            </a:r>
          </a:p>
          <a:p>
            <a:r>
              <a:rPr lang="en-US" altLang="zh-CN" sz="1200" b="0" i="0" u="none" strike="noStrike" kern="1200" baseline="0" dirty="0" smtClean="0">
                <a:solidFill>
                  <a:schemeClr val="tx1"/>
                </a:solidFill>
                <a:latin typeface="Times New Roman" pitchFamily="18" charset="0"/>
                <a:ea typeface="+mn-ea"/>
                <a:cs typeface="+mn-cs"/>
              </a:rPr>
              <a:t>   Nonetheless, today’s users still need to communicate when they don’t necessarily trust each other, may wish to communicate anonymously, may communicate indirectly through third parties (e.g., Web caches, which we’ll study in </a:t>
            </a:r>
            <a:r>
              <a:rPr lang="en-US" altLang="zh-CN" sz="1200" b="1" i="0" u="none" strike="noStrike" kern="1200" baseline="0" dirty="0" smtClean="0">
                <a:solidFill>
                  <a:schemeClr val="tx1"/>
                </a:solidFill>
                <a:latin typeface="Times New Roman" pitchFamily="18" charset="0"/>
                <a:ea typeface="+mn-ea"/>
                <a:cs typeface="+mn-cs"/>
              </a:rPr>
              <a:t>Chapter 2</a:t>
            </a:r>
            <a:r>
              <a:rPr lang="en-US" altLang="zh-CN" sz="1200" b="0" i="0" u="none" strike="noStrike" kern="1200" baseline="0" dirty="0" smtClean="0">
                <a:solidFill>
                  <a:schemeClr val="tx1"/>
                </a:solidFill>
                <a:latin typeface="Times New Roman" pitchFamily="18" charset="0"/>
                <a:ea typeface="+mn-ea"/>
                <a:cs typeface="+mn-cs"/>
              </a:rPr>
              <a:t>, or mobility-assisting agents, which we’ll study in </a:t>
            </a:r>
            <a:r>
              <a:rPr lang="en-US" altLang="zh-CN" sz="1200" b="1" i="0" u="none" strike="noStrike" kern="1200" baseline="0" dirty="0" smtClean="0">
                <a:solidFill>
                  <a:schemeClr val="tx1"/>
                </a:solidFill>
                <a:latin typeface="Times New Roman" pitchFamily="18" charset="0"/>
                <a:ea typeface="+mn-ea"/>
                <a:cs typeface="+mn-cs"/>
              </a:rPr>
              <a:t>Chapter 7</a:t>
            </a:r>
            <a:r>
              <a:rPr lang="en-US" altLang="zh-CN" sz="1200" b="0" i="0" u="none" strike="noStrike" kern="1200" baseline="0" dirty="0" smtClean="0">
                <a:solidFill>
                  <a:schemeClr val="tx1"/>
                </a:solidFill>
                <a:latin typeface="Times New Roman" pitchFamily="18" charset="0"/>
                <a:ea typeface="+mn-ea"/>
                <a:cs typeface="+mn-cs"/>
              </a:rPr>
              <a:t>), and may distrust the hardware, software, and even the air through which they communicate. </a:t>
            </a:r>
          </a:p>
          <a:p>
            <a:r>
              <a:rPr lang="en-US" altLang="zh-CN" sz="1200" b="0" i="0" u="none" strike="noStrike" kern="1200" baseline="0" dirty="0" smtClean="0">
                <a:solidFill>
                  <a:schemeClr val="tx1"/>
                </a:solidFill>
                <a:latin typeface="Times New Roman" pitchFamily="18" charset="0"/>
                <a:ea typeface="+mn-ea"/>
                <a:cs typeface="+mn-cs"/>
              </a:rPr>
              <a:t>   We now have many security-related challenges before us as we progress through this book: We should seek defenses against sniffing, endpoint masquerading, man-in-the-middle attacks, DDoS attacks, malware, and more. </a:t>
            </a:r>
          </a:p>
          <a:p>
            <a:r>
              <a:rPr lang="en-US" altLang="zh-CN" sz="1200" b="0" i="0" u="none" strike="noStrike" kern="1200" baseline="0" dirty="0" smtClean="0">
                <a:solidFill>
                  <a:schemeClr val="tx1"/>
                </a:solidFill>
                <a:latin typeface="Times New Roman" pitchFamily="18" charset="0"/>
                <a:ea typeface="+mn-ea"/>
                <a:cs typeface="+mn-cs"/>
              </a:rPr>
              <a:t>    We should keep in mind that communication among mutually trusted users is the exception rather than the rule. </a:t>
            </a:r>
          </a:p>
          <a:p>
            <a:r>
              <a:rPr lang="en-US" altLang="zh-CN" sz="1200" b="0" i="0" u="none" strike="noStrike" kern="1200" baseline="0" dirty="0" smtClean="0">
                <a:solidFill>
                  <a:schemeClr val="tx1"/>
                </a:solidFill>
                <a:latin typeface="Times New Roman" pitchFamily="18" charset="0"/>
                <a:ea typeface="+mn-ea"/>
                <a:cs typeface="+mn-cs"/>
              </a:rPr>
              <a:t>   Welcome to the world of modern computer networking!</a:t>
            </a:r>
          </a:p>
          <a:p>
            <a:endParaRPr lang="en-US" altLang="zh-CN" sz="1200" b="0" i="0" u="none" strike="noStrike" kern="1200" baseline="0" dirty="0" smtClean="0">
              <a:solidFill>
                <a:schemeClr val="tx1"/>
              </a:solidFill>
              <a:latin typeface="Times New Roman" pitchFamily="18" charset="0"/>
              <a:ea typeface="+mn-ea"/>
              <a:cs typeface="+mn-cs"/>
            </a:endParaRPr>
          </a:p>
          <a:p>
            <a:endParaRPr lang="en-US" altLang="zh-CN" sz="1200" b="0" i="0" u="none" strike="noStrike" kern="1200" baseline="0" dirty="0" smtClean="0">
              <a:solidFill>
                <a:schemeClr val="tx1"/>
              </a:solidFill>
              <a:latin typeface="Times New Roman" pitchFamily="18" charset="0"/>
              <a:ea typeface="+mn-ea"/>
              <a:cs typeface="+mn-cs"/>
            </a:endParaRPr>
          </a:p>
          <a:p>
            <a:endParaRPr lang="en-US" altLang="zh-CN" sz="1200" b="0" i="0" u="none" strike="noStrike" kern="1200" baseline="0" dirty="0" smtClean="0">
              <a:solidFill>
                <a:schemeClr val="tx1"/>
              </a:solidFill>
              <a:latin typeface="Times New Roman" pitchFamily="18" charset="0"/>
              <a:ea typeface="+mn-ea"/>
              <a:cs typeface="+mn-cs"/>
            </a:endParaRP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endParaRPr lang="en-US" altLang="zh-CN" dirty="0" smtClean="0"/>
          </a:p>
        </p:txBody>
      </p:sp>
    </p:spTree>
    <p:extLst>
      <p:ext uri="{BB962C8B-B14F-4D97-AF65-F5344CB8AC3E}">
        <p14:creationId xmlns:p14="http://schemas.microsoft.com/office/powerpoint/2010/main" val="187786751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p:txBody>
          <a:bodyPr/>
          <a:lstStyle/>
          <a:p>
            <a:pPr>
              <a:defRPr/>
            </a:pPr>
            <a:fld id="{FC42EAF6-B83E-4487-95B4-E42ABFFAF36D}" type="slidenum">
              <a:rPr lang="zh-CN" altLang="en-US" smtClean="0"/>
              <a:pPr>
                <a:defRPr/>
              </a:pPr>
              <a:t>181</a:t>
            </a:fld>
            <a:endParaRPr lang="en-US" altLang="zh-CN" smtClean="0"/>
          </a:p>
        </p:txBody>
      </p:sp>
      <p:sp>
        <p:nvSpPr>
          <p:cNvPr id="356355" name="Rectangle 2"/>
          <p:cNvSpPr>
            <a:spLocks noGrp="1" noRot="1" noChangeAspect="1" noChangeArrowheads="1" noTextEdit="1"/>
          </p:cNvSpPr>
          <p:nvPr>
            <p:ph type="sldImg"/>
          </p:nvPr>
        </p:nvSpPr>
        <p:spPr>
          <a:ln/>
        </p:spPr>
      </p:sp>
      <p:sp>
        <p:nvSpPr>
          <p:cNvPr id="356356" name="Rectangle 3"/>
          <p:cNvSpPr>
            <a:spLocks noGrp="1" noChangeArrowheads="1"/>
          </p:cNvSpPr>
          <p:nvPr>
            <p:ph type="body" idx="1"/>
          </p:nvPr>
        </p:nvSpPr>
        <p:spPr>
          <a:noFill/>
          <a:ln/>
        </p:spPr>
        <p:txBody>
          <a:bodyPr/>
          <a:lstStyle/>
          <a:p>
            <a:r>
              <a:rPr lang="en-US" altLang="zh-CN" baseline="0" dirty="0" smtClean="0"/>
              <a:t>  </a:t>
            </a:r>
            <a:r>
              <a:rPr lang="en-US" altLang="zh-CN" dirty="0" smtClean="0"/>
              <a:t>We end this brief survey of network attacks by describing man-in-the-middle attacks. </a:t>
            </a:r>
          </a:p>
          <a:p>
            <a:r>
              <a:rPr lang="en-US" altLang="zh-CN" dirty="0" smtClean="0"/>
              <a:t>  In this class of attacks, the bad guy is inserted into the communication path between two communicating entities. </a:t>
            </a:r>
          </a:p>
          <a:p>
            <a:r>
              <a:rPr lang="en-US" altLang="zh-CN" dirty="0" smtClean="0"/>
              <a:t>  Let’s refer to the communicating entities as Alice and Bob, which might be actual human beings or might be network entities such as two routers or two e-mail servers. </a:t>
            </a:r>
          </a:p>
          <a:p>
            <a:r>
              <a:rPr lang="en-US" altLang="zh-CN" dirty="0" smtClean="0"/>
              <a:t>  The bad guy could be, for example, </a:t>
            </a:r>
            <a:r>
              <a:rPr lang="en-US" altLang="zh-CN" b="1" dirty="0" smtClean="0"/>
              <a:t>a comprised router</a:t>
            </a:r>
            <a:r>
              <a:rPr lang="en-US" altLang="zh-CN" dirty="0" smtClean="0"/>
              <a:t> in the communication path, or </a:t>
            </a:r>
            <a:r>
              <a:rPr lang="en-US" altLang="zh-CN" b="1" dirty="0" smtClean="0"/>
              <a:t>a software module</a:t>
            </a:r>
            <a:r>
              <a:rPr lang="en-US" altLang="zh-CN" dirty="0" smtClean="0"/>
              <a:t> residing on </a:t>
            </a:r>
            <a:r>
              <a:rPr lang="en-US" altLang="zh-CN" i="0" dirty="0" smtClean="0"/>
              <a:t>one of the end hosts at a lower layer in the protocol stack.  </a:t>
            </a:r>
          </a:p>
          <a:p>
            <a:r>
              <a:rPr lang="en-US" altLang="zh-CN" dirty="0" smtClean="0"/>
              <a:t>  In the man-in-the-middle attack, the bad guy </a:t>
            </a:r>
            <a:r>
              <a:rPr lang="en-US" altLang="zh-CN" b="1" dirty="0" smtClean="0"/>
              <a:t>not only</a:t>
            </a:r>
            <a:r>
              <a:rPr lang="en-US" altLang="zh-CN" dirty="0" smtClean="0"/>
              <a:t> has the ability to sniff all packets that pass between Bob and Alice, </a:t>
            </a:r>
            <a:r>
              <a:rPr lang="en-US" altLang="zh-CN" b="1" dirty="0" smtClean="0"/>
              <a:t>but</a:t>
            </a:r>
            <a:r>
              <a:rPr lang="en-US" altLang="zh-CN" dirty="0" smtClean="0"/>
              <a:t> can also inject, modify, or delete packets. </a:t>
            </a:r>
          </a:p>
          <a:p>
            <a:r>
              <a:rPr lang="en-US" altLang="zh-CN" dirty="0" smtClean="0"/>
              <a:t>  In the jargon of network security, a man-in-the-middle attack can </a:t>
            </a:r>
            <a:r>
              <a:rPr lang="en-US" altLang="zh-CN" b="0" dirty="0" smtClean="0"/>
              <a:t>compromise</a:t>
            </a:r>
            <a:r>
              <a:rPr lang="en-US" altLang="zh-CN" dirty="0" smtClean="0"/>
              <a:t> the integrity of the data sent between Alice and Bob. </a:t>
            </a:r>
          </a:p>
          <a:p>
            <a:r>
              <a:rPr lang="en-US" altLang="zh-CN" dirty="0" smtClean="0"/>
              <a:t>  As we see in Chapter 8, mechanisms that provide secrecy </a:t>
            </a:r>
            <a:r>
              <a:rPr lang="en-US" altLang="zh-CN" i="0" u="none" dirty="0" smtClean="0"/>
              <a:t>(protection against sniffing) </a:t>
            </a:r>
            <a:r>
              <a:rPr lang="en-US" altLang="zh-CN" dirty="0" smtClean="0"/>
              <a:t>and end-point authentication </a:t>
            </a:r>
            <a:r>
              <a:rPr lang="en-US" altLang="zh-CN" i="0" dirty="0" smtClean="0"/>
              <a:t>(allowing the receiver to verify with certainty the originator of the message) do not necessarily provide data integrity. </a:t>
            </a:r>
          </a:p>
        </p:txBody>
      </p:sp>
    </p:spTree>
    <p:extLst>
      <p:ext uri="{BB962C8B-B14F-4D97-AF65-F5344CB8AC3E}">
        <p14:creationId xmlns:p14="http://schemas.microsoft.com/office/powerpoint/2010/main" val="174167016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p:txBody>
          <a:bodyPr/>
          <a:lstStyle/>
          <a:p>
            <a:pPr>
              <a:defRPr/>
            </a:pPr>
            <a:fld id="{5F3F475C-0F35-4C52-A05E-E30CAE272154}" type="slidenum">
              <a:rPr lang="zh-CN" altLang="en-US" smtClean="0"/>
              <a:pPr>
                <a:defRPr/>
              </a:pPr>
              <a:t>183</a:t>
            </a:fld>
            <a:endParaRPr lang="en-US" altLang="zh-CN" smtClean="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2533463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Our discussion above has identified many of the pieces that make up the Internet. </a:t>
            </a:r>
          </a:p>
          <a:p>
            <a:r>
              <a:rPr lang="en-US" altLang="zh-CN" sz="1200" b="0" i="0" u="none" strike="noStrike" kern="1200" baseline="0" dirty="0" smtClean="0">
                <a:solidFill>
                  <a:schemeClr val="tx1"/>
                </a:solidFill>
                <a:latin typeface="Times New Roman" pitchFamily="18" charset="0"/>
                <a:ea typeface="+mn-ea"/>
                <a:cs typeface="+mn-cs"/>
              </a:rPr>
              <a:t>    But we can also describe the Internet from an entirely different angle — namely, as an infrastructure </a:t>
            </a:r>
            <a:r>
              <a:rPr lang="en-US" altLang="zh-CN" sz="1200" b="0" i="0" u="sng" strike="noStrike" kern="1200" baseline="0" dirty="0" smtClean="0">
                <a:solidFill>
                  <a:schemeClr val="tx1"/>
                </a:solidFill>
                <a:latin typeface="Times New Roman" pitchFamily="18" charset="0"/>
                <a:ea typeface="+mn-ea"/>
                <a:cs typeface="+mn-cs"/>
              </a:rPr>
              <a:t>that provides services to applications</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These applications include electronic mail, Web surfing, social networks, instant messaging, Voice-over-IP (VoIP), video streaming, distributed games, peer-to-peer (P2P) file sharing, television over the Internet, remote login, and much, much more. </a:t>
            </a:r>
          </a:p>
          <a:p>
            <a:r>
              <a:rPr lang="en-US" altLang="zh-CN" sz="1200" b="0" i="0" u="none" strike="noStrike" kern="1200" baseline="0" dirty="0" smtClean="0">
                <a:solidFill>
                  <a:schemeClr val="tx1"/>
                </a:solidFill>
                <a:latin typeface="Times New Roman" pitchFamily="18" charset="0"/>
                <a:ea typeface="+mn-ea"/>
                <a:cs typeface="+mn-cs"/>
              </a:rPr>
              <a:t>    The applications are said to be </a:t>
            </a:r>
            <a:r>
              <a:rPr lang="en-US" altLang="zh-CN" sz="1200" b="1" i="0" u="none" strike="noStrike" kern="1200" baseline="0" dirty="0" smtClean="0">
                <a:solidFill>
                  <a:schemeClr val="tx1"/>
                </a:solidFill>
                <a:latin typeface="Times New Roman" pitchFamily="18" charset="0"/>
                <a:ea typeface="+mn-ea"/>
                <a:cs typeface="+mn-cs"/>
              </a:rPr>
              <a:t>distributed applications</a:t>
            </a:r>
            <a:r>
              <a:rPr lang="en-US" altLang="zh-CN" sz="1200" b="0" i="0" u="none" strike="noStrike" kern="1200" baseline="0" dirty="0" smtClean="0">
                <a:solidFill>
                  <a:schemeClr val="tx1"/>
                </a:solidFill>
                <a:latin typeface="Times New Roman" pitchFamily="18" charset="0"/>
                <a:ea typeface="+mn-ea"/>
                <a:cs typeface="+mn-cs"/>
              </a:rPr>
              <a:t>, since they involve multiple end systems that exchange data with each other. </a:t>
            </a:r>
          </a:p>
          <a:p>
            <a:r>
              <a:rPr lang="en-US" altLang="zh-CN" sz="1200" b="0" i="0" u="none" strike="noStrike" kern="1200" baseline="0" dirty="0" smtClean="0">
                <a:solidFill>
                  <a:schemeClr val="tx1"/>
                </a:solidFill>
                <a:latin typeface="Times New Roman" pitchFamily="18" charset="0"/>
                <a:ea typeface="+mn-ea"/>
                <a:cs typeface="+mn-cs"/>
              </a:rPr>
              <a:t>    Importantly, Internet applications run on end systems — they do not run in the packet switches in the network core.</a:t>
            </a:r>
          </a:p>
          <a:p>
            <a:r>
              <a:rPr lang="en-US" altLang="zh-CN" sz="1200" b="0" i="0" u="none" strike="noStrike" kern="1200" baseline="0" dirty="0" smtClean="0">
                <a:solidFill>
                  <a:schemeClr val="tx1"/>
                </a:solidFill>
                <a:latin typeface="Times New Roman" pitchFamily="18" charset="0"/>
                <a:ea typeface="+mn-ea"/>
                <a:cs typeface="+mn-cs"/>
              </a:rPr>
              <a:t>    Although packet switches </a:t>
            </a:r>
            <a:r>
              <a:rPr lang="en-US" altLang="zh-CN" sz="1200" b="1" i="0" u="none" strike="noStrike" kern="1200" baseline="0" dirty="0" smtClean="0">
                <a:solidFill>
                  <a:schemeClr val="tx1"/>
                </a:solidFill>
                <a:latin typeface="Times New Roman" pitchFamily="18" charset="0"/>
                <a:ea typeface="+mn-ea"/>
                <a:cs typeface="+mn-cs"/>
              </a:rPr>
              <a:t>facilitate</a:t>
            </a:r>
            <a:r>
              <a:rPr lang="en-US" altLang="zh-CN" sz="1200" b="0" i="0" u="none" strike="noStrike" kern="1200" baseline="0" dirty="0" smtClean="0">
                <a:solidFill>
                  <a:schemeClr val="tx1"/>
                </a:solidFill>
                <a:latin typeface="Times New Roman" pitchFamily="18" charset="0"/>
                <a:ea typeface="+mn-ea"/>
                <a:cs typeface="+mn-cs"/>
              </a:rPr>
              <a:t> the exchange of data among end systems, they are not concerned with the application </a:t>
            </a:r>
            <a:r>
              <a:rPr lang="en-US" altLang="zh-CN" sz="1200" b="0" i="0" u="sng" strike="noStrike" kern="1200" baseline="0" dirty="0" smtClean="0">
                <a:solidFill>
                  <a:schemeClr val="tx1"/>
                </a:solidFill>
                <a:latin typeface="Times New Roman" pitchFamily="18" charset="0"/>
                <a:ea typeface="+mn-ea"/>
                <a:cs typeface="+mn-cs"/>
              </a:rPr>
              <a:t>that is the source or sink of data</a:t>
            </a:r>
            <a:r>
              <a:rPr lang="en-US" altLang="zh-CN" sz="1200" b="0" i="0" u="none" strike="noStrike" kern="1200" baseline="0" dirty="0" smtClean="0">
                <a:solidFill>
                  <a:schemeClr val="tx1"/>
                </a:solidFill>
                <a:latin typeface="Times New Roman" pitchFamily="18" charset="0"/>
                <a:ea typeface="+mn-ea"/>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19</a:t>
            </a:fld>
            <a:endParaRPr lang="en-US" altLang="zh-CN"/>
          </a:p>
        </p:txBody>
      </p:sp>
    </p:spTree>
    <p:extLst>
      <p:ext uri="{BB962C8B-B14F-4D97-AF65-F5344CB8AC3E}">
        <p14:creationId xmlns:p14="http://schemas.microsoft.com/office/powerpoint/2010/main" val="339115402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latin typeface="Gill Sans MT" panose="020B0502020104020203" pitchFamily="34" charset="0"/>
              </a:rPr>
              <a:t>   Sections 1.1 through 1.6 presented an overview of the technology of computer networking and the Internet. </a:t>
            </a:r>
          </a:p>
          <a:p>
            <a:r>
              <a:rPr lang="en-US" altLang="zh-CN" dirty="0" smtClean="0">
                <a:latin typeface="Gill Sans MT" panose="020B0502020104020203" pitchFamily="34" charset="0"/>
              </a:rPr>
              <a:t>   You should know enough now to impress your family and friends! </a:t>
            </a:r>
          </a:p>
          <a:p>
            <a:r>
              <a:rPr lang="en-US" altLang="zh-CN" dirty="0" smtClean="0">
                <a:latin typeface="Gill Sans MT" panose="020B0502020104020203" pitchFamily="34" charset="0"/>
              </a:rPr>
              <a:t>   However, if you really want to </a:t>
            </a:r>
            <a:r>
              <a:rPr lang="en-US" altLang="zh-CN" u="sng" dirty="0" smtClean="0">
                <a:latin typeface="Gill Sans MT" panose="020B0502020104020203" pitchFamily="34" charset="0"/>
              </a:rPr>
              <a:t>be a big hit</a:t>
            </a:r>
            <a:r>
              <a:rPr lang="en-US" altLang="zh-CN" u="none" dirty="0" smtClean="0">
                <a:latin typeface="Gill Sans MT" panose="020B0502020104020203" pitchFamily="34" charset="0"/>
              </a:rPr>
              <a:t> </a:t>
            </a:r>
            <a:r>
              <a:rPr lang="en-US" altLang="zh-CN" dirty="0" smtClean="0">
                <a:latin typeface="Gill Sans MT" panose="020B0502020104020203" pitchFamily="34" charset="0"/>
              </a:rPr>
              <a:t>at the next cocktail party, you should sprinkle your discourse with </a:t>
            </a:r>
            <a:r>
              <a:rPr lang="en-US" altLang="zh-CN" b="1" dirty="0" smtClean="0">
                <a:solidFill>
                  <a:srgbClr val="FF0000"/>
                </a:solidFill>
                <a:latin typeface="Gill Sans MT" panose="020B0502020104020203" pitchFamily="34" charset="0"/>
              </a:rPr>
              <a:t>tidbits</a:t>
            </a:r>
            <a:r>
              <a:rPr lang="en-US" altLang="zh-CN" dirty="0" smtClean="0">
                <a:latin typeface="Gill Sans MT" panose="020B0502020104020203" pitchFamily="34" charset="0"/>
              </a:rPr>
              <a:t> </a:t>
            </a:r>
            <a:r>
              <a:rPr lang="en-US" altLang="zh-CN" i="0" dirty="0" smtClean="0">
                <a:latin typeface="Gill Sans MT" panose="020B0502020104020203" pitchFamily="34" charset="0"/>
              </a:rPr>
              <a:t>about</a:t>
            </a:r>
            <a:r>
              <a:rPr lang="en-US" altLang="zh-CN" dirty="0" smtClean="0">
                <a:latin typeface="Gill Sans MT" panose="020B0502020104020203" pitchFamily="34" charset="0"/>
              </a:rPr>
              <a:t> fascinating history of the Internet. </a:t>
            </a:r>
          </a:p>
          <a:p>
            <a:endParaRPr lang="en-US" altLang="zh-CN" dirty="0" smtClean="0">
              <a:latin typeface="Gill Sans MT" panose="020B0502020104020203" pitchFamily="34" charset="0"/>
            </a:endParaRPr>
          </a:p>
          <a:p>
            <a:r>
              <a:rPr lang="zh-CN" altLang="en-US" baseline="0" dirty="0" smtClean="0"/>
              <a:t>   </a:t>
            </a:r>
            <a:r>
              <a:rPr lang="zh-CN" altLang="en-US" dirty="0" smtClean="0"/>
              <a:t>The field of computer networking and today</a:t>
            </a:r>
            <a:r>
              <a:rPr lang="en-US" altLang="zh-CN" dirty="0" smtClean="0"/>
              <a:t>’</a:t>
            </a:r>
            <a:r>
              <a:rPr lang="zh-CN" altLang="en-US" dirty="0" smtClean="0"/>
              <a:t>s Internet trace their beginnings back to the early 1960s, when the telephone network was the world’s dominant communication network. </a:t>
            </a:r>
            <a:endParaRPr lang="en-US" altLang="zh-CN" dirty="0" smtClean="0"/>
          </a:p>
          <a:p>
            <a:r>
              <a:rPr lang="en-US" altLang="zh-CN" dirty="0" smtClean="0"/>
              <a:t>   </a:t>
            </a:r>
            <a:r>
              <a:rPr lang="zh-CN" altLang="en-US" dirty="0" smtClean="0"/>
              <a:t>Recall from section 1.3 that the telephone network uses circuit switching to transmit information from a sender to receiver </a:t>
            </a:r>
            <a:r>
              <a:rPr lang="en-US" altLang="zh-CN" dirty="0" smtClean="0"/>
              <a:t>— </a:t>
            </a:r>
            <a:r>
              <a:rPr lang="zh-CN" altLang="en-US" dirty="0" smtClean="0"/>
              <a:t>an appropriate choice </a:t>
            </a:r>
            <a:r>
              <a:rPr lang="zh-CN" altLang="en-US" b="1" dirty="0" smtClean="0"/>
              <a:t>given </a:t>
            </a:r>
            <a:r>
              <a:rPr lang="zh-CN" altLang="en-US" dirty="0" smtClean="0"/>
              <a:t>that voice is transmitted at a constant rate between sender and receiver. </a:t>
            </a:r>
            <a:endParaRPr lang="en-US" altLang="zh-CN" dirty="0" smtClean="0"/>
          </a:p>
          <a:p>
            <a:r>
              <a:rPr lang="en-US" altLang="zh-CN" dirty="0" smtClean="0"/>
              <a:t>    Given the increasing importance (and great expense) of computers in the early 1960's and the advent of timeshared computers, it was perhaps natural (at least with perfect hindsight!) to consider the question of how to hook computers together so that they could be shared among geographically distributed users. </a:t>
            </a:r>
          </a:p>
          <a:p>
            <a:r>
              <a:rPr lang="en-US" altLang="zh-CN" dirty="0" smtClean="0"/>
              <a:t>    The traffic generated by such users was likely to be "</a:t>
            </a:r>
            <a:r>
              <a:rPr lang="en-US" altLang="zh-CN" dirty="0" err="1" smtClean="0"/>
              <a:t>bursty</a:t>
            </a:r>
            <a:r>
              <a:rPr lang="en-US" altLang="zh-CN" dirty="0" smtClean="0"/>
              <a:t>" </a:t>
            </a:r>
            <a:r>
              <a:rPr lang="en-US" altLang="en-US" dirty="0" smtClean="0"/>
              <a:t>—</a:t>
            </a:r>
            <a:r>
              <a:rPr lang="en-US" altLang="zh-CN" dirty="0" smtClean="0"/>
              <a:t> intervals of activity, such as the sending of a command to a remote computer, followed by periods of inactivity, while waiting for a reply or while contemplating the received response.</a:t>
            </a:r>
          </a:p>
          <a:p>
            <a:endParaRPr lang="zh-CN" altLang="en-US" dirty="0" smtClean="0"/>
          </a:p>
          <a:p>
            <a:r>
              <a:rPr lang="en-US" altLang="zh-CN" dirty="0" smtClean="0"/>
              <a:t>    Three research groups around the world, all unaware of the others' work [</a:t>
            </a:r>
            <a:r>
              <a:rPr lang="en-US" altLang="zh-CN" dirty="0" err="1" smtClean="0"/>
              <a:t>Leiner</a:t>
            </a:r>
            <a:r>
              <a:rPr lang="en-US" altLang="zh-CN" dirty="0" smtClean="0"/>
              <a:t> 98], began inventing the notion of packet switching as an efficient and robust alternative to circuit switching. </a:t>
            </a:r>
          </a:p>
          <a:p>
            <a:r>
              <a:rPr lang="en-US" altLang="zh-CN" baseline="0" dirty="0" smtClean="0"/>
              <a:t>    </a:t>
            </a:r>
            <a:r>
              <a:rPr lang="en-US" altLang="zh-CN" dirty="0" smtClean="0"/>
              <a:t>The first published work on packet-switching techniques was that of </a:t>
            </a:r>
            <a:r>
              <a:rPr lang="en-US" altLang="zh-CN" b="1" dirty="0" smtClean="0"/>
              <a:t>Leonard </a:t>
            </a:r>
            <a:r>
              <a:rPr lang="en-US" altLang="zh-CN" b="1" dirty="0" err="1" smtClean="0"/>
              <a:t>Kleinrock</a:t>
            </a:r>
            <a:r>
              <a:rPr lang="en-US" altLang="zh-CN" dirty="0" smtClean="0"/>
              <a:t> [</a:t>
            </a:r>
            <a:r>
              <a:rPr lang="en-US" altLang="zh-CN" dirty="0" err="1" smtClean="0"/>
              <a:t>Kleinrock</a:t>
            </a:r>
            <a:r>
              <a:rPr lang="en-US" altLang="zh-CN" dirty="0" smtClean="0"/>
              <a:t> 1961, Kleinrock1964], then a graduate student at MIT. </a:t>
            </a:r>
          </a:p>
          <a:p>
            <a:r>
              <a:rPr lang="en-US" altLang="zh-CN" baseline="0" dirty="0" smtClean="0"/>
              <a:t>    </a:t>
            </a:r>
            <a:r>
              <a:rPr lang="en-US" altLang="zh-CN" dirty="0" smtClean="0"/>
              <a:t>Using queuing theory, </a:t>
            </a:r>
            <a:r>
              <a:rPr lang="en-US" altLang="zh-CN" dirty="0" err="1" smtClean="0"/>
              <a:t>Kleinrock's</a:t>
            </a:r>
            <a:r>
              <a:rPr lang="en-US" altLang="zh-CN" dirty="0" smtClean="0"/>
              <a:t> work elegantly demonstrated the effectiveness of the packet-switching approach for bursty traffic sources. </a:t>
            </a:r>
          </a:p>
          <a:p>
            <a:r>
              <a:rPr lang="en-US" altLang="zh-CN" dirty="0" smtClean="0"/>
              <a:t>    In 1964, </a:t>
            </a:r>
            <a:r>
              <a:rPr lang="en-US" altLang="zh-CN" b="1" dirty="0" smtClean="0"/>
              <a:t>Paul </a:t>
            </a:r>
            <a:r>
              <a:rPr lang="en-US" altLang="zh-CN" b="1" dirty="0" err="1" smtClean="0"/>
              <a:t>Baran</a:t>
            </a:r>
            <a:r>
              <a:rPr lang="en-US" altLang="zh-CN" dirty="0" smtClean="0"/>
              <a:t> at the Rand Institute had begun investigating the use of packet switching for secure voice over military networks [</a:t>
            </a:r>
            <a:r>
              <a:rPr lang="en-US" altLang="zh-CN" dirty="0" err="1" smtClean="0"/>
              <a:t>Baran</a:t>
            </a:r>
            <a:r>
              <a:rPr lang="en-US" altLang="zh-CN" dirty="0" smtClean="0"/>
              <a:t> 1964], and at the National Physical Laboratory in England, Donald Davies and Roger </a:t>
            </a:r>
            <a:r>
              <a:rPr lang="en-US" altLang="zh-CN" dirty="0" err="1" smtClean="0"/>
              <a:t>Scantlebury</a:t>
            </a:r>
            <a:r>
              <a:rPr lang="en-US" altLang="zh-CN" dirty="0" smtClean="0"/>
              <a:t> were also developing their ideas on packet switching.</a:t>
            </a:r>
          </a:p>
          <a:p>
            <a:endParaRPr lang="zh-CN" altLang="en-US" dirty="0" smtClean="0"/>
          </a:p>
          <a:p>
            <a:r>
              <a:rPr lang="en-US" altLang="zh-CN" dirty="0" smtClean="0"/>
              <a:t> </a:t>
            </a:r>
            <a:r>
              <a:rPr lang="en-US" altLang="zh-CN" baseline="0" dirty="0" smtClean="0"/>
              <a:t>  </a:t>
            </a:r>
            <a:r>
              <a:rPr lang="en-US" altLang="zh-CN" dirty="0" smtClean="0"/>
              <a:t>The work at MIT, Rand, and NPL </a:t>
            </a:r>
            <a:r>
              <a:rPr lang="en-US" altLang="zh-CN" u="none" dirty="0" smtClean="0"/>
              <a:t>laid the foundations</a:t>
            </a:r>
            <a:r>
              <a:rPr lang="en-US" altLang="zh-CN" dirty="0" smtClean="0"/>
              <a:t> for today's Internet. </a:t>
            </a:r>
          </a:p>
          <a:p>
            <a:r>
              <a:rPr lang="en-US" altLang="zh-CN" dirty="0" smtClean="0"/>
              <a:t>   But the Internet also has a long history of a </a:t>
            </a:r>
            <a:r>
              <a:rPr lang="en-US" altLang="zh-CN" u="sng" dirty="0" smtClean="0"/>
              <a:t>Let's-build-it-and-demonstrate-it</a:t>
            </a:r>
            <a:r>
              <a:rPr lang="en-US" altLang="zh-CN" u="none" dirty="0" smtClean="0"/>
              <a:t> </a:t>
            </a:r>
            <a:r>
              <a:rPr lang="en-US" altLang="zh-CN" dirty="0" smtClean="0"/>
              <a:t>attitude that also dates back to the early 1960's.  </a:t>
            </a:r>
          </a:p>
          <a:p>
            <a:r>
              <a:rPr lang="en-US" altLang="zh-CN" dirty="0" smtClean="0"/>
              <a:t>   J.C.R. </a:t>
            </a:r>
            <a:r>
              <a:rPr lang="en-US" altLang="zh-CN" dirty="0" err="1" smtClean="0"/>
              <a:t>Licklider</a:t>
            </a:r>
            <a:r>
              <a:rPr lang="en-US" altLang="zh-CN" dirty="0" smtClean="0"/>
              <a:t> [DEC 1990] and Lawrence Roberts, both colleagues of </a:t>
            </a:r>
            <a:r>
              <a:rPr lang="en-US" altLang="zh-CN" dirty="0" err="1" smtClean="0"/>
              <a:t>Kleinrock's</a:t>
            </a:r>
            <a:r>
              <a:rPr lang="en-US" altLang="zh-CN" dirty="0" smtClean="0"/>
              <a:t> at MIT, both went on to lead the computer science program at the Advanced Projects Research Agency (ARPA) in the United States. </a:t>
            </a:r>
          </a:p>
          <a:p>
            <a:r>
              <a:rPr lang="en-US" altLang="zh-CN" b="1" baseline="0" dirty="0" smtClean="0"/>
              <a:t>   </a:t>
            </a:r>
            <a:r>
              <a:rPr lang="en-US" altLang="zh-CN" b="1" dirty="0" smtClean="0"/>
              <a:t>Roberts</a:t>
            </a:r>
            <a:r>
              <a:rPr lang="en-US" altLang="zh-CN" dirty="0" smtClean="0"/>
              <a:t> [Roberts 67] published an </a:t>
            </a:r>
            <a:r>
              <a:rPr lang="en-US" altLang="zh-CN" u="sng" dirty="0" smtClean="0"/>
              <a:t>overall plan</a:t>
            </a:r>
            <a:r>
              <a:rPr lang="en-US" altLang="zh-CN" dirty="0" smtClean="0"/>
              <a:t> for the so-called </a:t>
            </a:r>
            <a:r>
              <a:rPr lang="en-US" altLang="zh-CN" dirty="0" err="1" smtClean="0"/>
              <a:t>ARPAnet</a:t>
            </a:r>
            <a:r>
              <a:rPr lang="en-US" altLang="zh-CN" dirty="0" smtClean="0"/>
              <a:t> [Roberts 1967], </a:t>
            </a:r>
            <a:r>
              <a:rPr lang="en-US" altLang="zh-CN" u="sng" dirty="0" smtClean="0"/>
              <a:t>the first packet-switched computer network</a:t>
            </a:r>
            <a:r>
              <a:rPr lang="en-US" altLang="zh-CN" u="none" dirty="0" smtClean="0"/>
              <a:t> and </a:t>
            </a:r>
            <a:r>
              <a:rPr lang="en-US" altLang="zh-CN" u="sng" dirty="0" smtClean="0"/>
              <a:t>a direct ancestor of today's public Internet</a:t>
            </a:r>
            <a:r>
              <a:rPr lang="en-US" altLang="zh-CN" dirty="0" smtClean="0"/>
              <a:t>. </a:t>
            </a:r>
          </a:p>
          <a:p>
            <a:r>
              <a:rPr lang="en-US" altLang="zh-CN" dirty="0" smtClean="0"/>
              <a:t>    The early packet switches were known as Interface Message Processors (IMPs),</a:t>
            </a:r>
            <a:r>
              <a:rPr lang="en-US" altLang="zh-CN" baseline="0" dirty="0" smtClean="0"/>
              <a:t> </a:t>
            </a:r>
            <a:r>
              <a:rPr lang="en-US" altLang="zh-CN" dirty="0" smtClean="0"/>
              <a:t>and the contract to build these switches was awarded to BBN. </a:t>
            </a:r>
          </a:p>
          <a:p>
            <a:r>
              <a:rPr lang="en-US" altLang="zh-CN" baseline="0" dirty="0" smtClean="0"/>
              <a:t>    </a:t>
            </a:r>
            <a:r>
              <a:rPr lang="en-US" altLang="zh-CN" dirty="0" smtClean="0"/>
              <a:t>On Labor Day in 1969, the first IMP was installed at UCLA, with three additional IMP being installed </a:t>
            </a:r>
            <a:r>
              <a:rPr lang="en-US" altLang="zh-CN" b="0" dirty="0" smtClean="0"/>
              <a:t>shortly thereafter </a:t>
            </a:r>
            <a:r>
              <a:rPr lang="en-US" altLang="zh-CN" dirty="0" smtClean="0"/>
              <a:t>at the Stanford Research Institute, UC Santa Barbara, and the University of Utah. </a:t>
            </a:r>
          </a:p>
          <a:p>
            <a:r>
              <a:rPr lang="en-US" altLang="zh-CN" baseline="0" dirty="0" smtClean="0"/>
              <a:t>    </a:t>
            </a:r>
            <a:r>
              <a:rPr lang="en-US" altLang="zh-CN" dirty="0" smtClean="0"/>
              <a:t>The fledgling precursor to the Internet was four nodes large by the end of 1969. </a:t>
            </a:r>
          </a:p>
          <a:p>
            <a:r>
              <a:rPr lang="en-US" altLang="zh-CN" dirty="0" smtClean="0"/>
              <a:t>    </a:t>
            </a:r>
            <a:r>
              <a:rPr lang="en-US" altLang="zh-CN" dirty="0" err="1" smtClean="0"/>
              <a:t>Kleinrock</a:t>
            </a:r>
            <a:r>
              <a:rPr lang="en-US" altLang="zh-CN" dirty="0" smtClean="0"/>
              <a:t> recalls the very first use of the network to perform a remote login from UCLA to SRI (Stanford Research Institute), crashing the system [</a:t>
            </a:r>
            <a:r>
              <a:rPr lang="en-US" altLang="zh-CN" dirty="0" err="1" smtClean="0"/>
              <a:t>Kleinrock</a:t>
            </a:r>
            <a:r>
              <a:rPr lang="en-US" altLang="zh-CN" dirty="0" smtClean="0"/>
              <a:t> 1998].</a:t>
            </a:r>
          </a:p>
          <a:p>
            <a:endParaRPr lang="zh-CN" altLang="en-US" dirty="0" smtClean="0"/>
          </a:p>
          <a:p>
            <a:r>
              <a:rPr lang="en-US" altLang="zh-CN" dirty="0" smtClean="0"/>
              <a:t>   By 1972, </a:t>
            </a:r>
            <a:r>
              <a:rPr lang="en-US" altLang="zh-CN" dirty="0" err="1" smtClean="0"/>
              <a:t>ARPAnet</a:t>
            </a:r>
            <a:r>
              <a:rPr lang="en-US" altLang="zh-CN" dirty="0" smtClean="0"/>
              <a:t> had grown to approximately 15 nodes, and was given its first public demonstration by Robert Kahn at the 1972 International Conference on Computer Communications. </a:t>
            </a:r>
          </a:p>
          <a:p>
            <a:r>
              <a:rPr lang="en-US" altLang="zh-CN" dirty="0" smtClean="0"/>
              <a:t>   The first host-to-host protocol between ARPAnet end systems known as the Network Control Protocol (NCP) was completed [RFC 001]. </a:t>
            </a:r>
          </a:p>
          <a:p>
            <a:r>
              <a:rPr lang="en-US" altLang="zh-CN" dirty="0" smtClean="0"/>
              <a:t>   With an end-to-end protocol available, applications could now be written. </a:t>
            </a:r>
          </a:p>
          <a:p>
            <a:r>
              <a:rPr lang="en-US" altLang="zh-CN" dirty="0" smtClean="0"/>
              <a:t>   Ray Tomlinson at BBN wrote the first e-mail program in 1972.</a:t>
            </a:r>
            <a:endParaRPr lang="en-US" altLang="zh-CN" dirty="0" smtClean="0">
              <a:latin typeface="Gill Sans MT" panose="020B0502020104020203" pitchFamily="34" charset="0"/>
            </a:endParaRPr>
          </a:p>
          <a:p>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184</a:t>
            </a:fld>
            <a:endParaRPr lang="en-US" altLang="zh-CN"/>
          </a:p>
        </p:txBody>
      </p:sp>
    </p:spTree>
    <p:extLst>
      <p:ext uri="{BB962C8B-B14F-4D97-AF65-F5344CB8AC3E}">
        <p14:creationId xmlns:p14="http://schemas.microsoft.com/office/powerpoint/2010/main" val="81603074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p:txBody>
          <a:bodyPr/>
          <a:lstStyle/>
          <a:p>
            <a:pPr>
              <a:defRPr/>
            </a:pPr>
            <a:fld id="{CD4AC4CB-F3E9-43E2-9FC4-1BEAB23DB0A6}" type="slidenum">
              <a:rPr lang="zh-CN" altLang="en-US" smtClean="0"/>
              <a:pPr>
                <a:defRPr/>
              </a:pPr>
              <a:t>185</a:t>
            </a:fld>
            <a:endParaRPr lang="en-US" altLang="zh-CN" smtClean="0"/>
          </a:p>
        </p:txBody>
      </p:sp>
      <p:sp>
        <p:nvSpPr>
          <p:cNvPr id="361475" name="Rectangle 2"/>
          <p:cNvSpPr>
            <a:spLocks noGrp="1" noRot="1" noChangeAspect="1" noChangeArrowheads="1" noTextEdit="1"/>
          </p:cNvSpPr>
          <p:nvPr>
            <p:ph type="sldImg"/>
          </p:nvPr>
        </p:nvSpPr>
        <p:spPr>
          <a:ln/>
        </p:spPr>
      </p:sp>
      <p:sp>
        <p:nvSpPr>
          <p:cNvPr id="361476" name="Rectangle 3"/>
          <p:cNvSpPr>
            <a:spLocks noGrp="1" noChangeArrowheads="1"/>
          </p:cNvSpPr>
          <p:nvPr>
            <p:ph type="body" idx="1"/>
          </p:nvPr>
        </p:nvSpPr>
        <p:spPr>
          <a:noFill/>
          <a:ln/>
        </p:spPr>
        <p:txBody>
          <a:bodyPr/>
          <a:lstStyle/>
          <a:p>
            <a:r>
              <a:rPr lang="en-US" altLang="en-US" i="0" u="none" baseline="0" dirty="0" smtClean="0"/>
              <a:t>    </a:t>
            </a:r>
            <a:r>
              <a:rPr lang="en-US" altLang="en-US" i="0" u="none" dirty="0" smtClean="0"/>
              <a:t>The initial ARPAnet was a single, closed network. </a:t>
            </a:r>
          </a:p>
          <a:p>
            <a:r>
              <a:rPr lang="en-US" altLang="en-US" i="0" u="none" dirty="0" smtClean="0"/>
              <a:t>    In order to communicate with an ARPAnet host, one had to actually be attached to another ARPAnet IMP. </a:t>
            </a:r>
          </a:p>
          <a:p>
            <a:r>
              <a:rPr lang="en-US" altLang="en-US" i="0" u="none" dirty="0" smtClean="0"/>
              <a:t>    In the early to mid 1970's, additional packet</a:t>
            </a:r>
            <a:r>
              <a:rPr lang="en-US" altLang="zh-CN" i="0" u="none" dirty="0" smtClean="0"/>
              <a:t> </a:t>
            </a:r>
            <a:r>
              <a:rPr lang="en-US" altLang="en-US" i="0" u="none" dirty="0" smtClean="0"/>
              <a:t>switching networks besides ARPAnet came into being</a:t>
            </a:r>
            <a:r>
              <a:rPr lang="en-US" altLang="zh-CN" i="0" u="none" dirty="0" smtClean="0"/>
              <a:t>:</a:t>
            </a:r>
          </a:p>
          <a:p>
            <a:pPr>
              <a:buFont typeface="Arial" pitchFamily="34" charset="0"/>
              <a:buChar char="•"/>
            </a:pPr>
            <a:r>
              <a:rPr lang="en-US" altLang="zh-CN" i="0" u="none" dirty="0" smtClean="0"/>
              <a:t>  </a:t>
            </a:r>
            <a:r>
              <a:rPr lang="en-US" altLang="en-US" i="0" u="none" dirty="0" smtClean="0"/>
              <a:t>ALOHAnet, a </a:t>
            </a:r>
            <a:r>
              <a:rPr lang="en-US" altLang="zh-CN" i="0" u="none" dirty="0" smtClean="0"/>
              <a:t>microwave</a:t>
            </a:r>
            <a:r>
              <a:rPr lang="en-US" altLang="en-US" i="0" u="none" dirty="0" smtClean="0"/>
              <a:t> network linking universities on the Hawaiian islands [Abramson 197</a:t>
            </a:r>
            <a:r>
              <a:rPr lang="en-US" altLang="zh-CN" i="0" u="none" dirty="0" smtClean="0"/>
              <a:t>0</a:t>
            </a:r>
            <a:r>
              <a:rPr lang="en-US" altLang="en-US" i="0" u="none" dirty="0" smtClean="0"/>
              <a:t>]</a:t>
            </a:r>
            <a:r>
              <a:rPr lang="en-US" altLang="zh-CN" i="0" u="none" dirty="0" smtClean="0"/>
              <a:t>, as well as DARPA’s packet-satellite [RFC 829] and packet-radio networks [Kahn 1978]</a:t>
            </a:r>
            <a:r>
              <a:rPr lang="en-US" altLang="en-US" i="0" u="none" dirty="0" smtClean="0"/>
              <a:t> </a:t>
            </a:r>
            <a:endParaRPr lang="en-US" altLang="zh-CN" i="0" u="none" dirty="0" smtClean="0"/>
          </a:p>
          <a:p>
            <a:pPr>
              <a:buFont typeface="Arial" pitchFamily="34" charset="0"/>
              <a:buChar char="•"/>
            </a:pPr>
            <a:r>
              <a:rPr lang="en-US" altLang="zh-CN" i="0" u="none" dirty="0" smtClean="0"/>
              <a:t>  </a:t>
            </a:r>
            <a:r>
              <a:rPr lang="en-US" altLang="en-US" i="0" u="none" dirty="0" smtClean="0"/>
              <a:t>Telenet, a BBN commercial packet-switching network based on ARPAnet technology</a:t>
            </a:r>
            <a:endParaRPr lang="en-US" altLang="zh-CN" i="0" u="none" dirty="0" smtClean="0"/>
          </a:p>
          <a:p>
            <a:pPr>
              <a:buFont typeface="Arial" pitchFamily="34" charset="0"/>
              <a:buChar char="•"/>
            </a:pPr>
            <a:r>
              <a:rPr lang="en-US" altLang="zh-CN" i="0" u="none" dirty="0" smtClean="0"/>
              <a:t>  Cyclades, a French packet-switching network pioneered by Louis </a:t>
            </a:r>
            <a:r>
              <a:rPr lang="en-US" altLang="zh-CN" i="0" u="none" dirty="0" err="1" smtClean="0"/>
              <a:t>Pouzin</a:t>
            </a:r>
            <a:r>
              <a:rPr lang="en-US" altLang="zh-CN" i="0" u="none" dirty="0" smtClean="0"/>
              <a:t> [Think 2009]</a:t>
            </a:r>
          </a:p>
          <a:p>
            <a:r>
              <a:rPr lang="en-US" altLang="zh-CN" i="0" u="none" dirty="0" smtClean="0"/>
              <a:t>    </a:t>
            </a:r>
          </a:p>
          <a:p>
            <a:r>
              <a:rPr lang="en-US" altLang="zh-CN" i="0" u="none" dirty="0" smtClean="0"/>
              <a:t>   </a:t>
            </a:r>
            <a:r>
              <a:rPr lang="en-US" altLang="en-US" i="0" u="none" dirty="0" smtClean="0"/>
              <a:t>The number of networks was </a:t>
            </a:r>
            <a:r>
              <a:rPr lang="en-US" altLang="zh-CN" i="0" u="none" dirty="0" smtClean="0"/>
              <a:t>growing</a:t>
            </a:r>
            <a:r>
              <a:rPr lang="en-US" altLang="en-US" i="0" u="none" dirty="0" smtClean="0"/>
              <a:t>. </a:t>
            </a:r>
          </a:p>
          <a:p>
            <a:r>
              <a:rPr lang="en-US" altLang="zh-CN" i="0" u="none" dirty="0" smtClean="0"/>
              <a:t>   With perfect hindsight we can see that the time was ripe for developing an encompassing architecture for connecting networks together.  </a:t>
            </a:r>
          </a:p>
          <a:p>
            <a:r>
              <a:rPr lang="en-US" altLang="en-US" i="0" u="none" dirty="0" smtClean="0"/>
              <a:t>    Pioneering work on interconnecting</a:t>
            </a:r>
            <a:r>
              <a:rPr lang="en-US" altLang="zh-CN" i="0" u="none" dirty="0" smtClean="0"/>
              <a:t> </a:t>
            </a:r>
            <a:r>
              <a:rPr lang="en-US" altLang="en-US" i="0" u="none" dirty="0" smtClean="0"/>
              <a:t>networks</a:t>
            </a:r>
            <a:r>
              <a:rPr lang="en-US" altLang="zh-CN" i="0" u="none" dirty="0" smtClean="0"/>
              <a:t> (under the sponsorship of the Defense Advanced Research Projects Agency (DARPA)), in essence creating a network of networks, was done by Vinton Cerf and Robert Kahn [Cerf 1974]; the term "internetting" was coined to describe this work. </a:t>
            </a:r>
          </a:p>
          <a:p>
            <a:endParaRPr lang="en-US" altLang="zh-CN" i="0" u="none" dirty="0" smtClean="0"/>
          </a:p>
          <a:p>
            <a:r>
              <a:rPr lang="en-US" altLang="zh-CN" i="0" u="none" dirty="0" smtClean="0"/>
              <a:t>    </a:t>
            </a:r>
            <a:r>
              <a:rPr lang="en-US" altLang="en-US" i="0" u="none" dirty="0" smtClean="0"/>
              <a:t>These architectural principles were embodied in the TCP protocol. </a:t>
            </a:r>
          </a:p>
          <a:p>
            <a:r>
              <a:rPr lang="en-US" altLang="en-US" i="0" u="none" dirty="0" smtClean="0"/>
              <a:t>    The early versions of TCP, however, were quite different from today's TCP. </a:t>
            </a:r>
          </a:p>
          <a:p>
            <a:r>
              <a:rPr lang="en-US" altLang="en-US" i="0" u="none" dirty="0" smtClean="0"/>
              <a:t>    The early versions of TCP combined a reliable in-sequence delivery of data via end system retransmission (still part of today's TCP) with forwarding functions</a:t>
            </a:r>
            <a:r>
              <a:rPr lang="en-US" altLang="zh-CN" i="0" u="none" dirty="0" smtClean="0"/>
              <a:t> </a:t>
            </a:r>
            <a:r>
              <a:rPr lang="en-US" altLang="en-US" i="0" u="none" dirty="0" smtClean="0"/>
              <a:t>(which today are performed by IP).</a:t>
            </a:r>
          </a:p>
          <a:p>
            <a:r>
              <a:rPr lang="en-US" altLang="en-US" i="0" u="none" dirty="0" smtClean="0"/>
              <a:t>    Early experimentation with TCP, combined with the recognition of the importance of an unreliable, non-flow-controlled</a:t>
            </a:r>
            <a:r>
              <a:rPr lang="en-US" altLang="zh-CN" i="0" u="none" dirty="0" smtClean="0"/>
              <a:t>,</a:t>
            </a:r>
            <a:r>
              <a:rPr lang="en-US" altLang="en-US" i="0" u="none" dirty="0" smtClean="0"/>
              <a:t> end-end transport service for application such as packetized voice, led to the separation of IP out of TCP and the development of the UDP protocol. </a:t>
            </a:r>
          </a:p>
          <a:p>
            <a:r>
              <a:rPr lang="en-US" altLang="en-US" i="0" u="none" dirty="0" smtClean="0"/>
              <a:t>    The</a:t>
            </a:r>
            <a:r>
              <a:rPr lang="en-US" altLang="zh-CN" i="0" u="none" dirty="0" smtClean="0"/>
              <a:t> </a:t>
            </a:r>
            <a:r>
              <a:rPr lang="en-US" altLang="en-US" i="0" u="none" dirty="0" smtClean="0"/>
              <a:t>three key Internet protocols that we see today —</a:t>
            </a:r>
            <a:r>
              <a:rPr lang="en-US" altLang="zh-CN" i="0" u="none" dirty="0" smtClean="0"/>
              <a:t> </a:t>
            </a:r>
            <a:r>
              <a:rPr lang="en-US" altLang="en-US" i="0" u="none" dirty="0" smtClean="0"/>
              <a:t>TCP, UDP and IP — were conceptually in place by the end of the 1970's.</a:t>
            </a:r>
            <a:endParaRPr lang="en-US" altLang="zh-CN" i="0" u="none" dirty="0" smtClean="0"/>
          </a:p>
          <a:p>
            <a:endParaRPr lang="zh-CN" altLang="en-US" i="0" u="none" dirty="0" smtClean="0"/>
          </a:p>
          <a:p>
            <a:r>
              <a:rPr lang="en-US" altLang="zh-CN" i="0" u="none" dirty="0" smtClean="0"/>
              <a:t>    In addition to the DARPA Internet-related research, many other important networking activities were underway. </a:t>
            </a:r>
          </a:p>
          <a:p>
            <a:r>
              <a:rPr lang="en-US" altLang="zh-CN" i="0" u="none" dirty="0" smtClean="0"/>
              <a:t>    In Hawaii, Norman Abramson was developing ALOHAnet, a packet-based radio network that allowed multiple remote sites on the Hawaiian islands to communicate with each other. </a:t>
            </a:r>
          </a:p>
          <a:p>
            <a:r>
              <a:rPr lang="en-US" altLang="zh-CN" i="0" u="none" dirty="0" smtClean="0"/>
              <a:t> </a:t>
            </a:r>
            <a:r>
              <a:rPr lang="en-US" altLang="zh-CN" i="0" u="none" baseline="0" dirty="0" smtClean="0"/>
              <a:t>   </a:t>
            </a:r>
            <a:r>
              <a:rPr lang="en-US" altLang="zh-CN" i="0" u="none" dirty="0" smtClean="0"/>
              <a:t>The ALOHA protocol [Abramson 1970] was the first so-called multiple access protocol, allowing geographically distributed users to share a single broadcast communication medium (a radio frequency).</a:t>
            </a:r>
          </a:p>
          <a:p>
            <a:r>
              <a:rPr lang="en-US" altLang="zh-CN" i="0" u="none" dirty="0" smtClean="0"/>
              <a:t>    Metcalfe and Boggs built on Abramson's multiple access protocols work when they developed the Ethernet protocol [Metcalfe 1976] for wire-based shared broadcast networks. </a:t>
            </a:r>
          </a:p>
          <a:p>
            <a:r>
              <a:rPr lang="en-US" altLang="zh-CN" i="0" u="none" dirty="0" smtClean="0"/>
              <a:t>    Interestingly, Metcalfe's Ethernet protocol was motivated by the need to connect multiple PCs, printers, and shared disks [Perkins 1994]. </a:t>
            </a:r>
          </a:p>
          <a:p>
            <a:r>
              <a:rPr lang="en-US" altLang="zh-CN" i="0" u="none" dirty="0" smtClean="0"/>
              <a:t>    Twenty-five years ago, well before the PC revolution and the explosion of networks, Metcalfe and his colleagues were laying the foundation for today's PC LANs. </a:t>
            </a:r>
          </a:p>
          <a:p>
            <a:r>
              <a:rPr lang="en-US" altLang="zh-CN" i="0" u="none" dirty="0" smtClean="0"/>
              <a:t>    Ethernet technology represented an important step for internetworking as well. </a:t>
            </a:r>
          </a:p>
          <a:p>
            <a:r>
              <a:rPr lang="en-US" altLang="zh-CN" i="0" u="none" dirty="0" smtClean="0"/>
              <a:t>    Each Ethernet local area network was itself a network, and as the number of LANs proliferated, the need to internetwork these LANs together became all the more important. </a:t>
            </a:r>
          </a:p>
          <a:p>
            <a:r>
              <a:rPr lang="en-US" altLang="zh-CN" i="0" u="none" dirty="0" smtClean="0"/>
              <a:t>    An excellent source for information on Ethernet is Spurgeon's Ethernet Web Site, which includes Metcalfe's drawing of his Ethernet concept, as shown below in Figure</a:t>
            </a:r>
            <a:r>
              <a:rPr lang="en-US" altLang="zh-CN" i="0" u="none" baseline="0" dirty="0" smtClean="0"/>
              <a:t> </a:t>
            </a:r>
            <a:r>
              <a:rPr lang="en-US" altLang="zh-CN" i="0" u="none" dirty="0" smtClean="0"/>
              <a:t>1.9-2. </a:t>
            </a:r>
          </a:p>
          <a:p>
            <a:r>
              <a:rPr lang="en-US" altLang="zh-CN" i="0" u="none" dirty="0" smtClean="0"/>
              <a:t>    We discuss Ethernet, Aloha, and other LAN technologies in detail in Chapter 5. </a:t>
            </a:r>
            <a:endParaRPr lang="zh-CN" altLang="en-US" i="0" u="none" dirty="0" smtClean="0"/>
          </a:p>
        </p:txBody>
      </p:sp>
    </p:spTree>
    <p:extLst>
      <p:ext uri="{BB962C8B-B14F-4D97-AF65-F5344CB8AC3E}">
        <p14:creationId xmlns:p14="http://schemas.microsoft.com/office/powerpoint/2010/main" val="209392977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7"/>
          <p:cNvSpPr>
            <a:spLocks noGrp="1" noChangeArrowheads="1"/>
          </p:cNvSpPr>
          <p:nvPr>
            <p:ph type="sldNum" sz="quarter" idx="5"/>
          </p:nvPr>
        </p:nvSpPr>
        <p:spPr/>
        <p:txBody>
          <a:bodyPr/>
          <a:lstStyle/>
          <a:p>
            <a:pPr>
              <a:defRPr/>
            </a:pPr>
            <a:fld id="{CFC50A94-EB99-4CFF-8F3D-51F29009FFE9}" type="slidenum">
              <a:rPr lang="zh-CN" altLang="en-US" smtClean="0"/>
              <a:pPr>
                <a:defRPr/>
              </a:pPr>
              <a:t>186</a:t>
            </a:fld>
            <a:endParaRPr lang="en-US" altLang="zh-CN" smtClean="0"/>
          </a:p>
        </p:txBody>
      </p:sp>
      <p:sp>
        <p:nvSpPr>
          <p:cNvPr id="362499" name="Rectangle 2"/>
          <p:cNvSpPr>
            <a:spLocks noGrp="1" noRot="1" noChangeAspect="1" noChangeArrowheads="1" noTextEdit="1"/>
          </p:cNvSpPr>
          <p:nvPr>
            <p:ph type="sldImg"/>
          </p:nvPr>
        </p:nvSpPr>
        <p:spPr>
          <a:ln/>
        </p:spPr>
      </p:sp>
      <p:sp>
        <p:nvSpPr>
          <p:cNvPr id="362500" name="Rectangle 3"/>
          <p:cNvSpPr>
            <a:spLocks noGrp="1" noChangeArrowheads="1"/>
          </p:cNvSpPr>
          <p:nvPr>
            <p:ph type="body" idx="1"/>
          </p:nvPr>
        </p:nvSpPr>
        <p:spPr>
          <a:noFill/>
          <a:ln/>
        </p:spPr>
        <p:txBody>
          <a:bodyPr/>
          <a:lstStyle/>
          <a:p>
            <a:r>
              <a:rPr lang="en-US" altLang="en-US" baseline="0" dirty="0" smtClean="0"/>
              <a:t>    </a:t>
            </a:r>
            <a:r>
              <a:rPr lang="en-US" altLang="en-US" dirty="0" smtClean="0"/>
              <a:t>By the end of the 1970s</a:t>
            </a:r>
            <a:r>
              <a:rPr lang="en-US" altLang="zh-CN" dirty="0" smtClean="0"/>
              <a:t>,</a:t>
            </a:r>
            <a:r>
              <a:rPr lang="en-US" altLang="en-US" dirty="0" smtClean="0"/>
              <a:t> approximately 200 hosts were connected to the ARPAnet. </a:t>
            </a:r>
          </a:p>
          <a:p>
            <a:r>
              <a:rPr lang="en-US" altLang="en-US" dirty="0" smtClean="0"/>
              <a:t>    By the end of the 1980's the number of host connected to the public Internet, </a:t>
            </a:r>
            <a:r>
              <a:rPr lang="en-US" altLang="en-US" u="sng" dirty="0" smtClean="0"/>
              <a:t>a confederation of networks looking much like today's Internet</a:t>
            </a:r>
            <a:r>
              <a:rPr lang="en-US" altLang="en-US" dirty="0" smtClean="0"/>
              <a:t>, would reach 100,000. </a:t>
            </a:r>
          </a:p>
          <a:p>
            <a:r>
              <a:rPr lang="en-US" altLang="en-US" dirty="0" smtClean="0"/>
              <a:t>    The 1980s would be a time of tremendous growth. </a:t>
            </a:r>
            <a:endParaRPr lang="en-US" altLang="zh-CN" dirty="0" smtClean="0"/>
          </a:p>
          <a:p>
            <a:r>
              <a:rPr lang="en-US" altLang="zh-CN" dirty="0" smtClean="0"/>
              <a:t>  </a:t>
            </a:r>
          </a:p>
          <a:p>
            <a:r>
              <a:rPr lang="en-US" altLang="en-US" dirty="0" smtClean="0"/>
              <a:t>    Much of the growth in the early 1980s resulted from several distinct efforts to create computer networks linking universities together. </a:t>
            </a:r>
            <a:endParaRPr lang="en-US" altLang="zh-CN" dirty="0" smtClean="0"/>
          </a:p>
          <a:p>
            <a:r>
              <a:rPr lang="en-US" altLang="zh-CN" dirty="0" smtClean="0"/>
              <a:t>    </a:t>
            </a:r>
            <a:r>
              <a:rPr lang="en-US" altLang="en-US" dirty="0" err="1" smtClean="0"/>
              <a:t>BITnet</a:t>
            </a:r>
            <a:r>
              <a:rPr lang="en-US" altLang="en-US" dirty="0" smtClean="0"/>
              <a:t> </a:t>
            </a:r>
            <a:r>
              <a:rPr lang="en-US" altLang="en-US" i="0" dirty="0" smtClean="0"/>
              <a:t>(Because It's There NETwork) </a:t>
            </a:r>
            <a:r>
              <a:rPr lang="en-US" altLang="en-US" dirty="0" smtClean="0"/>
              <a:t>provided email and file transfers among several universities in the Northeast. </a:t>
            </a:r>
            <a:endParaRPr lang="en-US" altLang="zh-CN" dirty="0" smtClean="0"/>
          </a:p>
          <a:p>
            <a:r>
              <a:rPr lang="en-US" altLang="zh-CN" dirty="0" smtClean="0"/>
              <a:t> </a:t>
            </a:r>
            <a:r>
              <a:rPr lang="en-US" altLang="zh-CN" baseline="0" dirty="0" smtClean="0"/>
              <a:t>   </a:t>
            </a:r>
            <a:r>
              <a:rPr lang="en-US" altLang="en-US" dirty="0" smtClean="0"/>
              <a:t>CSNET </a:t>
            </a:r>
            <a:r>
              <a:rPr lang="en-US" altLang="en-US" i="0" dirty="0" smtClean="0"/>
              <a:t>(Computer Science NETwork) </a:t>
            </a:r>
            <a:r>
              <a:rPr lang="en-US" altLang="en-US" dirty="0" smtClean="0"/>
              <a:t>was formed to link together university researchers without access to ARPAnet. </a:t>
            </a:r>
            <a:endParaRPr lang="en-US" altLang="zh-CN" dirty="0" smtClean="0"/>
          </a:p>
          <a:p>
            <a:r>
              <a:rPr lang="en-US" altLang="zh-CN" dirty="0" smtClean="0"/>
              <a:t>    </a:t>
            </a:r>
            <a:r>
              <a:rPr lang="en-US" altLang="en-US" dirty="0" smtClean="0"/>
              <a:t>In 1986, NSFNET was created to provide access to NSF-sponsored supercomputing centers. </a:t>
            </a:r>
          </a:p>
          <a:p>
            <a:r>
              <a:rPr lang="en-US" altLang="en-US" dirty="0" smtClean="0"/>
              <a:t>    Starting with an initial backbone speed of 56Kbps, NSFNET’s backbone would be running at 1.5 Mbps by the end of the decade, and would be serving as a</a:t>
            </a:r>
            <a:r>
              <a:rPr lang="en-US" altLang="zh-CN" dirty="0" smtClean="0"/>
              <a:t> </a:t>
            </a:r>
            <a:r>
              <a:rPr lang="en-US" altLang="en-US" dirty="0" smtClean="0"/>
              <a:t>primary backbone linking together regional networks.</a:t>
            </a:r>
            <a:endParaRPr lang="en-US" altLang="zh-CN" dirty="0" smtClean="0"/>
          </a:p>
          <a:p>
            <a:endParaRPr lang="zh-CN" altLang="en-US" dirty="0" smtClean="0"/>
          </a:p>
          <a:p>
            <a:r>
              <a:rPr lang="en-US" altLang="zh-CN" dirty="0" smtClean="0"/>
              <a:t>    In the ARPAnet community, many of the final pieces of today's Internet architecture were </a:t>
            </a:r>
            <a:r>
              <a:rPr lang="en-US" altLang="zh-CN" u="none" dirty="0" smtClean="0"/>
              <a:t>falling into place</a:t>
            </a:r>
            <a:r>
              <a:rPr lang="en-US" altLang="zh-CN" dirty="0" smtClean="0"/>
              <a:t>. </a:t>
            </a:r>
          </a:p>
          <a:p>
            <a:r>
              <a:rPr lang="en-US" altLang="zh-CN" dirty="0" smtClean="0"/>
              <a:t>  January 1, 1983 saw the official deployment of TCP/IP as the new standard host protocol for ARPAnet (replacing the NCP protocol). </a:t>
            </a:r>
          </a:p>
          <a:p>
            <a:r>
              <a:rPr lang="en-US" altLang="zh-CN" dirty="0" smtClean="0"/>
              <a:t>    The transition [RFC 801] from NCP to TCP/IP was a flag day event — all host were required to transfer over to TCP/IP as of that day. </a:t>
            </a:r>
          </a:p>
          <a:p>
            <a:r>
              <a:rPr lang="en-US" altLang="zh-CN" dirty="0" smtClean="0"/>
              <a:t>    In the late 1980's, important extensions were made to TCP to implement host-based congestion control [Jacobson 1988]. </a:t>
            </a:r>
          </a:p>
          <a:p>
            <a:r>
              <a:rPr lang="en-US" altLang="zh-CN" dirty="0" smtClean="0"/>
              <a:t>    The Domain Name System, used to map between a human-readable Internet name (e.g., gaia.cs.umass.edu) and its 32-bit IP address, was also developed [RFC 1034].</a:t>
            </a:r>
          </a:p>
          <a:p>
            <a:endParaRPr lang="zh-CN" altLang="en-US" dirty="0" smtClean="0"/>
          </a:p>
          <a:p>
            <a:r>
              <a:rPr lang="en-US" altLang="zh-CN" dirty="0" smtClean="0"/>
              <a:t>    Paralleling this development of the ARPAnet (which was for the most part a US effort), in the early 1980s the French launched the Minitel project, an ambitious plan to bring data networking into everyone's home.   </a:t>
            </a:r>
          </a:p>
          <a:p>
            <a:r>
              <a:rPr lang="en-US" altLang="zh-CN" dirty="0" smtClean="0"/>
              <a:t>    Sponsored by the French government, the Minitel system consisted of a public packet-switched network (based on the X.25 protocol suite, which uses virtual circuits), Minitel servers, and inexpensive terminals with built-in low speed modems. </a:t>
            </a:r>
          </a:p>
          <a:p>
            <a:r>
              <a:rPr lang="en-US" altLang="zh-CN" dirty="0" smtClean="0"/>
              <a:t>    The Minitel became a huge success in 1984 when the French government </a:t>
            </a:r>
            <a:r>
              <a:rPr lang="en-US" altLang="zh-CN" b="0" u="sng" dirty="0" smtClean="0"/>
              <a:t>gave away</a:t>
            </a:r>
            <a:r>
              <a:rPr lang="en-US" altLang="zh-CN" b="0" u="none" dirty="0" smtClean="0"/>
              <a:t> </a:t>
            </a:r>
            <a:r>
              <a:rPr lang="en-US" altLang="zh-CN" dirty="0" smtClean="0"/>
              <a:t>a free Minitel terminal to each French household that wanted one. </a:t>
            </a:r>
          </a:p>
          <a:p>
            <a:r>
              <a:rPr lang="en-US" altLang="zh-CN" dirty="0" smtClean="0"/>
              <a:t>    Minitel sites included free sites </a:t>
            </a:r>
            <a:r>
              <a:rPr lang="en-US" altLang="en-US" dirty="0" smtClean="0"/>
              <a:t>—</a:t>
            </a:r>
            <a:r>
              <a:rPr lang="en-US" altLang="zh-CN" dirty="0" smtClean="0"/>
              <a:t>such as a telephone directory site </a:t>
            </a:r>
            <a:r>
              <a:rPr lang="en-US" altLang="en-US" dirty="0" smtClean="0"/>
              <a:t>—</a:t>
            </a:r>
            <a:r>
              <a:rPr lang="en-US" altLang="zh-CN" dirty="0" smtClean="0"/>
              <a:t> as well as private sites, which collected a usage-based fee from each user. </a:t>
            </a:r>
          </a:p>
          <a:p>
            <a:r>
              <a:rPr lang="en-US" altLang="zh-CN" dirty="0" smtClean="0"/>
              <a:t>    At its peak in the mid 1990s, it offered more than 20,000 different services, </a:t>
            </a:r>
            <a:r>
              <a:rPr lang="en-US" altLang="zh-CN" b="1" dirty="0" smtClean="0"/>
              <a:t>ranging</a:t>
            </a:r>
            <a:r>
              <a:rPr lang="en-US" altLang="zh-CN" dirty="0" smtClean="0"/>
              <a:t> from home banking to specialized research databases. </a:t>
            </a:r>
          </a:p>
          <a:p>
            <a:r>
              <a:rPr lang="en-US" altLang="zh-CN" dirty="0" smtClean="0"/>
              <a:t>    It was used by over 20% of France's population, generated more than $1 billion each year, and created 10,000 jobs. </a:t>
            </a:r>
          </a:p>
          <a:p>
            <a:r>
              <a:rPr lang="en-US" altLang="zh-CN" dirty="0" smtClean="0"/>
              <a:t>    The Minitel was in </a:t>
            </a:r>
            <a:r>
              <a:rPr lang="en-US" altLang="zh-CN" u="sng" dirty="0" smtClean="0"/>
              <a:t>a large fraction of</a:t>
            </a:r>
            <a:r>
              <a:rPr lang="en-US" altLang="zh-CN" u="none" dirty="0" smtClean="0"/>
              <a:t> </a:t>
            </a:r>
            <a:r>
              <a:rPr lang="en-US" altLang="zh-CN" dirty="0" smtClean="0"/>
              <a:t>French homes ten years before most Americans had </a:t>
            </a:r>
            <a:r>
              <a:rPr lang="en-US" altLang="zh-CN" b="0" dirty="0" smtClean="0"/>
              <a:t>ever</a:t>
            </a:r>
            <a:r>
              <a:rPr lang="en-US" altLang="zh-CN" dirty="0" smtClean="0"/>
              <a:t> heard of the Internet. </a:t>
            </a:r>
          </a:p>
          <a:p>
            <a:r>
              <a:rPr lang="en-US" altLang="zh-CN" i="1" dirty="0" smtClean="0"/>
              <a:t>    </a:t>
            </a:r>
            <a:r>
              <a:rPr lang="en-US" altLang="zh-CN" i="0" dirty="0" smtClean="0"/>
              <a:t>It still enjoys widespread use in France, but is increasingly facing stiff competition from the Internet.</a:t>
            </a:r>
            <a:endParaRPr lang="zh-CN" altLang="en-US" i="0" dirty="0" smtClean="0"/>
          </a:p>
        </p:txBody>
      </p:sp>
    </p:spTree>
    <p:extLst>
      <p:ext uri="{BB962C8B-B14F-4D97-AF65-F5344CB8AC3E}">
        <p14:creationId xmlns:p14="http://schemas.microsoft.com/office/powerpoint/2010/main" val="15662069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7"/>
          <p:cNvSpPr>
            <a:spLocks noGrp="1" noChangeArrowheads="1"/>
          </p:cNvSpPr>
          <p:nvPr>
            <p:ph type="sldNum" sz="quarter" idx="5"/>
          </p:nvPr>
        </p:nvSpPr>
        <p:spPr/>
        <p:txBody>
          <a:bodyPr/>
          <a:lstStyle/>
          <a:p>
            <a:pPr>
              <a:defRPr/>
            </a:pPr>
            <a:fld id="{5D7EED99-AAFE-40F8-8E79-A2C40889B7E2}" type="slidenum">
              <a:rPr lang="zh-CN" altLang="en-US" smtClean="0"/>
              <a:pPr>
                <a:defRPr/>
              </a:pPr>
              <a:t>187</a:t>
            </a:fld>
            <a:endParaRPr lang="en-US" altLang="zh-CN" smtClean="0"/>
          </a:p>
        </p:txBody>
      </p:sp>
      <p:sp>
        <p:nvSpPr>
          <p:cNvPr id="363523" name="Rectangle 2"/>
          <p:cNvSpPr>
            <a:spLocks noGrp="1" noRot="1" noChangeAspect="1" noChangeArrowheads="1" noTextEdit="1"/>
          </p:cNvSpPr>
          <p:nvPr>
            <p:ph type="sldImg"/>
          </p:nvPr>
        </p:nvSpPr>
        <p:spPr>
          <a:ln/>
        </p:spPr>
      </p:sp>
      <p:sp>
        <p:nvSpPr>
          <p:cNvPr id="363524" name="Rectangle 3"/>
          <p:cNvSpPr>
            <a:spLocks noGrp="1" noChangeArrowheads="1"/>
          </p:cNvSpPr>
          <p:nvPr>
            <p:ph type="body" idx="1"/>
          </p:nvPr>
        </p:nvSpPr>
        <p:spPr>
          <a:noFill/>
          <a:ln/>
        </p:spPr>
        <p:txBody>
          <a:bodyPr/>
          <a:lstStyle/>
          <a:p>
            <a:r>
              <a:rPr lang="en-US" altLang="zh-CN" baseline="0" dirty="0" smtClean="0"/>
              <a:t>    </a:t>
            </a:r>
            <a:r>
              <a:rPr lang="en-US" altLang="zh-CN" dirty="0" smtClean="0"/>
              <a:t>The 1990s were ushered in with a number of events that symbolized the continued evolution and the soon-to-arrive commercialization of the Internet.  </a:t>
            </a:r>
          </a:p>
          <a:p>
            <a:r>
              <a:rPr lang="en-US" altLang="zh-CN" dirty="0" smtClean="0"/>
              <a:t>    ARPAnet, the progenitor of the Internet, ceased to exist. </a:t>
            </a:r>
          </a:p>
          <a:p>
            <a:r>
              <a:rPr lang="en-US" altLang="zh-CN" dirty="0" smtClean="0"/>
              <a:t>    MILNET and the Defense Data Network had grown in the 1980s to carry most of the US Department of Defense-related traffic and NSFNET had begun to serve as a backbone network connecting regional networks in the United States and national networks overseas. </a:t>
            </a:r>
          </a:p>
          <a:p>
            <a:r>
              <a:rPr lang="en-US" altLang="zh-CN" u="none" dirty="0" smtClean="0"/>
              <a:t>   </a:t>
            </a:r>
            <a:r>
              <a:rPr lang="en-US" altLang="zh-CN" u="none" baseline="0" dirty="0" smtClean="0"/>
              <a:t> </a:t>
            </a:r>
            <a:r>
              <a:rPr lang="en-US" altLang="zh-CN" u="none" dirty="0" smtClean="0"/>
              <a:t>In 1991, NSFNET lifted its restrictions on </a:t>
            </a:r>
            <a:r>
              <a:rPr lang="en-US" altLang="zh-CN" dirty="0" smtClean="0"/>
              <a:t>the use of NSFNET for commercial purposes. </a:t>
            </a:r>
          </a:p>
          <a:p>
            <a:r>
              <a:rPr lang="en-US" altLang="zh-CN" dirty="0" smtClean="0"/>
              <a:t>    NSFNET itself would be decommissioned in 1995, with Internet backbone traffic being carried by commercial Internet Service Providers.</a:t>
            </a:r>
          </a:p>
          <a:p>
            <a:endParaRPr lang="zh-CN" altLang="en-US" dirty="0" smtClean="0"/>
          </a:p>
          <a:p>
            <a:r>
              <a:rPr lang="en-US" altLang="zh-CN" dirty="0" smtClean="0"/>
              <a:t>    The main event of the 1990s, however, was to be the emergence of the World Wide Web, which brought the Internet into the homes and businesses of millions of people worldwide. </a:t>
            </a:r>
          </a:p>
          <a:p>
            <a:r>
              <a:rPr lang="en-US" altLang="zh-CN" dirty="0" smtClean="0"/>
              <a:t>    The Web served as a platform for </a:t>
            </a:r>
            <a:r>
              <a:rPr lang="en-US" altLang="zh-CN" u="sng" dirty="0" smtClean="0"/>
              <a:t>enabling</a:t>
            </a:r>
            <a:r>
              <a:rPr lang="en-US" altLang="zh-CN" u="none" dirty="0" smtClean="0"/>
              <a:t> and </a:t>
            </a:r>
            <a:r>
              <a:rPr lang="en-US" altLang="zh-CN" u="sng" dirty="0" smtClean="0"/>
              <a:t>deploying</a:t>
            </a:r>
            <a:r>
              <a:rPr lang="en-US" altLang="zh-CN" dirty="0" smtClean="0"/>
              <a:t> hundreds of new applications, that we </a:t>
            </a:r>
            <a:r>
              <a:rPr lang="en-US" altLang="zh-CN" u="sng" dirty="0" smtClean="0"/>
              <a:t>take for granted today</a:t>
            </a:r>
            <a:r>
              <a:rPr lang="en-US" altLang="zh-CN" dirty="0" smtClean="0"/>
              <a:t>. </a:t>
            </a:r>
          </a:p>
          <a:p>
            <a:r>
              <a:rPr lang="en-US" altLang="zh-CN" dirty="0" smtClean="0"/>
              <a:t>    For a brief history of the early days of the WWW, see [W3C 1995].</a:t>
            </a:r>
          </a:p>
          <a:p>
            <a:endParaRPr lang="zh-CN" altLang="en-US" dirty="0" smtClean="0"/>
          </a:p>
          <a:p>
            <a:r>
              <a:rPr lang="en-US" altLang="zh-CN" dirty="0" smtClean="0"/>
              <a:t>    The WWW was invented at CERN (</a:t>
            </a:r>
            <a:r>
              <a:rPr lang="en-US" altLang="zh-CN" i="0" dirty="0" smtClean="0"/>
              <a:t>European Organization for Nuclear Research</a:t>
            </a:r>
            <a:r>
              <a:rPr lang="en-US" altLang="zh-CN" dirty="0" smtClean="0"/>
              <a:t>) by Tim Berners-Lee between 1989 and 1991 [Berners-Lee 1989], based on ideas originating in earlier work on hypertext </a:t>
            </a:r>
            <a:r>
              <a:rPr lang="en-US" altLang="zh-CN" u="sng" dirty="0" smtClean="0"/>
              <a:t>from the 1940s by </a:t>
            </a:r>
            <a:r>
              <a:rPr lang="en-US" altLang="zh-CN" u="sng" dirty="0" err="1" smtClean="0"/>
              <a:t>Vannevar</a:t>
            </a:r>
            <a:r>
              <a:rPr lang="en-US" altLang="zh-CN" u="sng" dirty="0" smtClean="0"/>
              <a:t> Bush [Bush 1945] and since the 1960s by Ted Nelson [</a:t>
            </a:r>
            <a:r>
              <a:rPr lang="en-US" altLang="zh-CN" u="sng" dirty="0" err="1" smtClean="0"/>
              <a:t>Xanadu</a:t>
            </a:r>
            <a:r>
              <a:rPr lang="en-US" altLang="zh-CN" u="sng" dirty="0" smtClean="0"/>
              <a:t> 2009].</a:t>
            </a:r>
            <a:r>
              <a:rPr lang="en-US" altLang="zh-CN" dirty="0" smtClean="0"/>
              <a:t> </a:t>
            </a:r>
          </a:p>
          <a:p>
            <a:r>
              <a:rPr lang="en-US" altLang="zh-CN" dirty="0" smtClean="0"/>
              <a:t>    Berners-Lee and his associates developed initial versions of HTML, HTTP, a Web server and a browser — the four key components of the WWW. </a:t>
            </a:r>
          </a:p>
          <a:p>
            <a:r>
              <a:rPr lang="en-US" altLang="zh-CN" dirty="0" smtClean="0"/>
              <a:t>    The original CERN browsers only provided a line-mode interface. </a:t>
            </a:r>
          </a:p>
          <a:p>
            <a:r>
              <a:rPr lang="en-US" altLang="zh-CN" dirty="0" smtClean="0"/>
              <a:t>    Around the end of 1993 there were about 200 Web servers in operation, this collection of servers being a harbinger of what was about to come. </a:t>
            </a:r>
          </a:p>
          <a:p>
            <a:r>
              <a:rPr lang="en-US" altLang="zh-CN" dirty="0" smtClean="0"/>
              <a:t>    At about this time several researchers were developing Web browsers with GUI interfaces, including Marc Andreesen, who led the development of the popular GUI browser Mosaic. </a:t>
            </a:r>
          </a:p>
          <a:p>
            <a:r>
              <a:rPr lang="en-US" altLang="zh-CN" baseline="0" dirty="0" smtClean="0"/>
              <a:t>    </a:t>
            </a:r>
            <a:r>
              <a:rPr lang="en-US" altLang="zh-CN" dirty="0" smtClean="0"/>
              <a:t>In 1994 Marc Andreesen and Jim Clark formed Mosaic Communications, which later became Netscape Communications Corporation. </a:t>
            </a:r>
          </a:p>
          <a:p>
            <a:r>
              <a:rPr lang="en-US" altLang="zh-CN" dirty="0" smtClean="0"/>
              <a:t>    By 1995 university students were using Mosaic and Netscape browsers to surf the Web </a:t>
            </a:r>
            <a:r>
              <a:rPr lang="en-US" altLang="zh-CN" u="sng" dirty="0" smtClean="0"/>
              <a:t>on a daily basis</a:t>
            </a:r>
            <a:r>
              <a:rPr lang="en-US" altLang="zh-CN" dirty="0" smtClean="0"/>
              <a:t>. </a:t>
            </a:r>
          </a:p>
          <a:p>
            <a:r>
              <a:rPr lang="en-US" altLang="zh-CN" dirty="0" smtClean="0"/>
              <a:t>    At about this time Companies — big and small — began to </a:t>
            </a:r>
            <a:r>
              <a:rPr lang="en-US" altLang="zh-CN" b="0" dirty="0" smtClean="0"/>
              <a:t>operate</a:t>
            </a:r>
            <a:r>
              <a:rPr lang="en-US" altLang="zh-CN" dirty="0" smtClean="0"/>
              <a:t> Web servers and </a:t>
            </a:r>
            <a:r>
              <a:rPr lang="en-US" altLang="zh-CN" b="0" dirty="0" smtClean="0"/>
              <a:t>transact</a:t>
            </a:r>
            <a:r>
              <a:rPr lang="en-US" altLang="zh-CN" dirty="0" smtClean="0"/>
              <a:t> commerce over the Web. </a:t>
            </a:r>
          </a:p>
          <a:p>
            <a:r>
              <a:rPr lang="en-US" altLang="zh-CN" dirty="0" smtClean="0"/>
              <a:t>    In 1996 Microsoft started to make browsers, which started the browser war between Netscape and Microsoft, which Microsoft won a few years later. </a:t>
            </a:r>
          </a:p>
          <a:p>
            <a:endParaRPr lang="en-US" altLang="zh-CN" dirty="0" smtClean="0"/>
          </a:p>
          <a:p>
            <a:r>
              <a:rPr lang="en-US" altLang="zh-CN" baseline="0" dirty="0" smtClean="0"/>
              <a:t>    </a:t>
            </a:r>
            <a:r>
              <a:rPr lang="en-US" altLang="zh-CN" dirty="0" smtClean="0"/>
              <a:t>The second half of the 1990s was a period of tremendous growth and innovation for the Internet, with major corporations and thousands of startups creating Internet products and services. </a:t>
            </a:r>
          </a:p>
          <a:p>
            <a:r>
              <a:rPr lang="en-US" altLang="zh-CN" dirty="0" smtClean="0"/>
              <a:t>    Internet e-mail continued to evolve with feature–rich mail readers providing address books, attachments, hot links, and multimedia transport. </a:t>
            </a:r>
          </a:p>
          <a:p>
            <a:r>
              <a:rPr lang="en-US" altLang="zh-CN" u="none" baseline="0" dirty="0" smtClean="0"/>
              <a:t>    </a:t>
            </a:r>
            <a:r>
              <a:rPr lang="en-US" altLang="zh-CN" u="sng" dirty="0" smtClean="0"/>
              <a:t>By the end of the millennium </a:t>
            </a:r>
            <a:r>
              <a:rPr lang="en-US" altLang="zh-CN" dirty="0" smtClean="0"/>
              <a:t>the Internet was supporting hundreds of popular applications including four killer applications:</a:t>
            </a:r>
          </a:p>
          <a:p>
            <a:r>
              <a:rPr lang="en-US" altLang="zh-CN" baseline="0" dirty="0" smtClean="0"/>
              <a:t>    </a:t>
            </a:r>
            <a:r>
              <a:rPr lang="en-US" altLang="zh-CN" dirty="0" smtClean="0"/>
              <a:t>E-mail, including attachments and Web-accessible e-mail</a:t>
            </a:r>
          </a:p>
          <a:p>
            <a:r>
              <a:rPr lang="en-US" altLang="zh-CN" baseline="0" dirty="0" smtClean="0"/>
              <a:t>    </a:t>
            </a:r>
            <a:r>
              <a:rPr lang="en-US" altLang="zh-CN" dirty="0" smtClean="0"/>
              <a:t>The Web, including Web browsing and Internet commerce</a:t>
            </a:r>
          </a:p>
          <a:p>
            <a:r>
              <a:rPr lang="en-US" altLang="zh-CN" baseline="0" dirty="0" smtClean="0"/>
              <a:t>    </a:t>
            </a:r>
            <a:r>
              <a:rPr lang="en-US" altLang="zh-CN" dirty="0" smtClean="0"/>
              <a:t>Instant messaging, with contact lists, pioneered by ICQ </a:t>
            </a:r>
          </a:p>
          <a:p>
            <a:r>
              <a:rPr lang="en-US" altLang="zh-CN" baseline="0" dirty="0" smtClean="0"/>
              <a:t>    </a:t>
            </a:r>
            <a:r>
              <a:rPr lang="en-US" altLang="zh-CN" dirty="0" smtClean="0"/>
              <a:t>Peer-to-peer file sharing of MP3, pioneered by Napster</a:t>
            </a:r>
          </a:p>
          <a:p>
            <a:r>
              <a:rPr lang="en-US" altLang="zh-CN" dirty="0" smtClean="0"/>
              <a:t> </a:t>
            </a:r>
            <a:r>
              <a:rPr lang="en-US" altLang="zh-CN" baseline="0" dirty="0" smtClean="0"/>
              <a:t>   </a:t>
            </a:r>
            <a:r>
              <a:rPr lang="en-US" altLang="zh-CN" b="1" dirty="0" smtClean="0"/>
              <a:t>Interestingly</a:t>
            </a:r>
            <a:r>
              <a:rPr lang="en-US" altLang="zh-CN" dirty="0" smtClean="0"/>
              <a:t>, the first two killer applications came from the research community, whereas the last two were created by a few young entrepreneurs. </a:t>
            </a:r>
          </a:p>
          <a:p>
            <a:r>
              <a:rPr lang="en-US" altLang="zh-CN" dirty="0" smtClean="0"/>
              <a:t>   </a:t>
            </a:r>
          </a:p>
          <a:p>
            <a:r>
              <a:rPr lang="en-US" altLang="zh-CN" dirty="0" smtClean="0"/>
              <a:t>    The period from 1995 to 2001 was a roller-coaster ride for the Internet in the financial markets. </a:t>
            </a:r>
          </a:p>
          <a:p>
            <a:r>
              <a:rPr lang="en-US" altLang="zh-CN" dirty="0" smtClean="0"/>
              <a:t>    Before they were even profitable, hundreds of Internet startups made </a:t>
            </a:r>
            <a:r>
              <a:rPr lang="en-US" altLang="zh-CN" u="sng" dirty="0" smtClean="0"/>
              <a:t>initial public offerings</a:t>
            </a:r>
            <a:r>
              <a:rPr lang="en-US" altLang="zh-CN" dirty="0" smtClean="0"/>
              <a:t> and started to be traded in a stock market. </a:t>
            </a:r>
          </a:p>
          <a:p>
            <a:r>
              <a:rPr lang="en-US" altLang="zh-CN" dirty="0" smtClean="0"/>
              <a:t>    Many companies were valued in the billions of dollars without having any significant revenue streams. </a:t>
            </a:r>
          </a:p>
          <a:p>
            <a:r>
              <a:rPr lang="en-US" altLang="zh-CN" dirty="0" smtClean="0"/>
              <a:t> </a:t>
            </a:r>
            <a:r>
              <a:rPr lang="en-US" altLang="zh-CN" baseline="0" dirty="0" smtClean="0"/>
              <a:t>   </a:t>
            </a:r>
            <a:r>
              <a:rPr lang="en-US" altLang="zh-CN" dirty="0" smtClean="0"/>
              <a:t>The Internet stocks collapsed in 2000-2001, and many startups shut down. </a:t>
            </a:r>
          </a:p>
          <a:p>
            <a:r>
              <a:rPr lang="en-US" altLang="zh-CN" dirty="0" smtClean="0"/>
              <a:t>    Nevertheless, a number of companies emerged as big winners in the Internet space, including Microsoft, Cisco, Yahoo, e-Bay, Google, and Amazon.   </a:t>
            </a:r>
          </a:p>
          <a:p>
            <a:endParaRPr lang="en-US" altLang="zh-CN" dirty="0" smtClean="0"/>
          </a:p>
          <a:p>
            <a:endParaRPr lang="en-US" altLang="zh-CN" dirty="0" smtClean="0"/>
          </a:p>
        </p:txBody>
      </p:sp>
    </p:spTree>
    <p:extLst>
      <p:ext uri="{BB962C8B-B14F-4D97-AF65-F5344CB8AC3E}">
        <p14:creationId xmlns:p14="http://schemas.microsoft.com/office/powerpoint/2010/main" val="313331553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p:txBody>
          <a:bodyPr/>
          <a:lstStyle/>
          <a:p>
            <a:pPr>
              <a:defRPr/>
            </a:pPr>
            <a:fld id="{E6DE743D-83C4-4A9B-8252-BEB30F6E3FAC}" type="slidenum">
              <a:rPr lang="zh-CN" altLang="en-US" smtClean="0"/>
              <a:pPr>
                <a:defRPr/>
              </a:pPr>
              <a:t>188</a:t>
            </a:fld>
            <a:endParaRPr lang="en-US" altLang="zh-CN" smtClean="0"/>
          </a:p>
        </p:txBody>
      </p:sp>
      <p:sp>
        <p:nvSpPr>
          <p:cNvPr id="364547" name="Rectangle 2"/>
          <p:cNvSpPr>
            <a:spLocks noGrp="1" noRot="1" noChangeAspect="1" noChangeArrowheads="1" noTextEdit="1"/>
          </p:cNvSpPr>
          <p:nvPr>
            <p:ph type="sldImg"/>
          </p:nvPr>
        </p:nvSpPr>
        <p:spPr>
          <a:ln/>
        </p:spPr>
      </p:sp>
      <p:sp>
        <p:nvSpPr>
          <p:cNvPr id="364548" name="Rectangle 3"/>
          <p:cNvSpPr>
            <a:spLocks noGrp="1" noChangeArrowheads="1"/>
          </p:cNvSpPr>
          <p:nvPr>
            <p:ph type="body" idx="1"/>
          </p:nvPr>
        </p:nvSpPr>
        <p:spPr>
          <a:noFill/>
          <a:ln/>
        </p:spPr>
        <p:txBody>
          <a:bodyPr/>
          <a:lstStyle/>
          <a:p>
            <a:r>
              <a:rPr lang="en-US" altLang="zh-CN" sz="1200" b="0" i="0" u="none" strike="noStrike" kern="1200" baseline="0" dirty="0" smtClean="0">
                <a:solidFill>
                  <a:schemeClr val="tx1"/>
                </a:solidFill>
                <a:latin typeface="Times New Roman" pitchFamily="18" charset="0"/>
                <a:ea typeface="+mn-ea"/>
                <a:cs typeface="+mn-cs"/>
              </a:rPr>
              <a:t>    Innovation in computer networking continues at a rapid pace. </a:t>
            </a:r>
          </a:p>
          <a:p>
            <a:r>
              <a:rPr lang="en-US" altLang="zh-CN" sz="1200" b="0" i="0" u="none" strike="noStrike" kern="1200" baseline="0" dirty="0" smtClean="0">
                <a:solidFill>
                  <a:schemeClr val="tx1"/>
                </a:solidFill>
                <a:latin typeface="Times New Roman" pitchFamily="18" charset="0"/>
                <a:ea typeface="+mn-ea"/>
                <a:cs typeface="+mn-cs"/>
              </a:rPr>
              <a:t>    Advances are being made </a:t>
            </a:r>
            <a:r>
              <a:rPr lang="en-US" altLang="zh-CN" sz="1200" b="0" i="0" u="sng" strike="noStrike" kern="1200" baseline="0" dirty="0" smtClean="0">
                <a:solidFill>
                  <a:schemeClr val="tx1"/>
                </a:solidFill>
                <a:latin typeface="Times New Roman" pitchFamily="18" charset="0"/>
                <a:ea typeface="+mn-ea"/>
                <a:cs typeface="+mn-cs"/>
              </a:rPr>
              <a:t>on all fronts</a:t>
            </a:r>
            <a:r>
              <a:rPr lang="en-US" altLang="zh-CN" sz="1200" b="0" i="0" u="none" strike="noStrike" kern="1200" baseline="0" dirty="0" smtClean="0">
                <a:solidFill>
                  <a:schemeClr val="tx1"/>
                </a:solidFill>
                <a:latin typeface="Times New Roman" pitchFamily="18" charset="0"/>
                <a:ea typeface="+mn-ea"/>
                <a:cs typeface="+mn-cs"/>
              </a:rPr>
              <a:t>, including deployments of faster routers and higher transmission speeds in both access networks and in network backbones. </a:t>
            </a:r>
          </a:p>
          <a:p>
            <a:r>
              <a:rPr lang="en-US" altLang="zh-CN" sz="1200" b="0" i="0" u="none" strike="noStrike" kern="1200" baseline="0" dirty="0" smtClean="0">
                <a:solidFill>
                  <a:schemeClr val="tx1"/>
                </a:solidFill>
                <a:latin typeface="Times New Roman" pitchFamily="18" charset="0"/>
                <a:ea typeface="+mn-ea"/>
                <a:cs typeface="+mn-cs"/>
              </a:rPr>
              <a:t>    But the following developments merit special attention:</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Since the beginning of the millennium, we have been seeing aggressive deployment of broadband Internet access to homes — not only cable modems and DSL but also fiber to the home, as discussed in Section 1.2. </a:t>
            </a:r>
          </a:p>
          <a:p>
            <a:r>
              <a:rPr lang="en-US" altLang="zh-CN" sz="1200" b="0" i="0" u="none" strike="noStrike" kern="1200" baseline="0" dirty="0" smtClean="0">
                <a:solidFill>
                  <a:schemeClr val="tx1"/>
                </a:solidFill>
                <a:latin typeface="Times New Roman" pitchFamily="18" charset="0"/>
                <a:ea typeface="+mn-ea"/>
                <a:cs typeface="+mn-cs"/>
              </a:rPr>
              <a:t>    This high-speed Internet access has </a:t>
            </a:r>
            <a:r>
              <a:rPr lang="en-US" altLang="zh-CN" sz="1200" b="0" i="0" u="sng" strike="noStrike" kern="1200" baseline="0" dirty="0" smtClean="0">
                <a:solidFill>
                  <a:schemeClr val="tx1"/>
                </a:solidFill>
                <a:latin typeface="Times New Roman" pitchFamily="18" charset="0"/>
                <a:ea typeface="+mn-ea"/>
                <a:cs typeface="+mn-cs"/>
              </a:rPr>
              <a:t>set the stage for</a:t>
            </a:r>
            <a:r>
              <a:rPr lang="en-US" altLang="zh-CN" sz="1200" b="0" i="0" u="none" strike="noStrike" kern="1200" baseline="0" dirty="0" smtClean="0">
                <a:solidFill>
                  <a:schemeClr val="tx1"/>
                </a:solidFill>
                <a:latin typeface="Times New Roman" pitchFamily="18" charset="0"/>
                <a:ea typeface="+mn-ea"/>
                <a:cs typeface="+mn-cs"/>
              </a:rPr>
              <a:t> a wealth of video applications, including the distribution of user-generated video (for example, YouTube), on-demand streaming of movies and television shows (e.g., Netflix) , and multi-person video conference</a:t>
            </a:r>
          </a:p>
          <a:p>
            <a:r>
              <a:rPr lang="en-US" altLang="zh-CN" sz="1200" b="0" i="0" u="none" strike="noStrike" kern="1200" baseline="0" dirty="0" smtClean="0">
                <a:solidFill>
                  <a:schemeClr val="tx1"/>
                </a:solidFill>
                <a:latin typeface="Times New Roman" pitchFamily="18" charset="0"/>
                <a:ea typeface="+mn-ea"/>
                <a:cs typeface="+mn-cs"/>
              </a:rPr>
              <a:t>(e.g., Skype).</a:t>
            </a:r>
          </a:p>
          <a:p>
            <a:r>
              <a:rPr lang="en-US" altLang="zh-CN" sz="1200" b="0" i="0" u="none" strike="noStrike" kern="1200" baseline="0" dirty="0" smtClean="0">
                <a:solidFill>
                  <a:schemeClr val="tx1"/>
                </a:solidFill>
                <a:latin typeface="Times New Roman" pitchFamily="18" charset="0"/>
                <a:ea typeface="+mn-ea"/>
                <a:cs typeface="+mn-cs"/>
              </a:rPr>
              <a:t>    • The increasing ubiquity of high-speed (54 Mbps and higher) public WiFi networks and medium-speed (up to a few Mbps) Internet access via 3G and 4G cellular telephony networks is not only making it possible to remain constantly connected while on the move, but also enabling new location-specific applications. </a:t>
            </a:r>
          </a:p>
          <a:p>
            <a:r>
              <a:rPr lang="en-US" altLang="zh-CN" sz="1200" b="0" i="0" u="none" strike="noStrike" kern="1200" baseline="0" dirty="0" smtClean="0">
                <a:solidFill>
                  <a:schemeClr val="tx1"/>
                </a:solidFill>
                <a:latin typeface="Times New Roman" pitchFamily="18" charset="0"/>
                <a:ea typeface="+mn-ea"/>
                <a:cs typeface="+mn-cs"/>
              </a:rPr>
              <a:t>    The number of wireless devices connecting to the Internet </a:t>
            </a:r>
            <a:r>
              <a:rPr lang="en-US" altLang="zh-CN" sz="1200" b="0" i="0" u="sng" strike="noStrike" kern="1200" baseline="0" dirty="0" smtClean="0">
                <a:solidFill>
                  <a:schemeClr val="tx1"/>
                </a:solidFill>
                <a:latin typeface="Times New Roman" pitchFamily="18" charset="0"/>
                <a:ea typeface="+mn-ea"/>
                <a:cs typeface="+mn-cs"/>
              </a:rPr>
              <a:t>surpassed</a:t>
            </a:r>
            <a:r>
              <a:rPr lang="en-US" altLang="zh-CN" sz="1200" b="0" i="0" u="none" strike="noStrike" kern="1200" baseline="0" dirty="0" smtClean="0">
                <a:solidFill>
                  <a:schemeClr val="tx1"/>
                </a:solidFill>
                <a:latin typeface="Times New Roman" pitchFamily="18" charset="0"/>
                <a:ea typeface="+mn-ea"/>
                <a:cs typeface="+mn-cs"/>
              </a:rPr>
              <a:t> the number of wired devices in 2011. </a:t>
            </a:r>
          </a:p>
          <a:p>
            <a:r>
              <a:rPr lang="en-US" altLang="zh-CN" sz="1200" b="0" i="0" u="none" strike="noStrike" kern="1200" baseline="0" dirty="0" smtClean="0">
                <a:solidFill>
                  <a:schemeClr val="tx1"/>
                </a:solidFill>
                <a:latin typeface="Times New Roman" pitchFamily="18" charset="0"/>
                <a:ea typeface="+mn-ea"/>
                <a:cs typeface="+mn-cs"/>
              </a:rPr>
              <a:t>    This high-speed wireless access has </a:t>
            </a:r>
            <a:r>
              <a:rPr lang="en-US" altLang="zh-CN" sz="1200" b="0" i="0" u="sng" strike="noStrike" kern="1200" baseline="0" dirty="0" smtClean="0">
                <a:solidFill>
                  <a:schemeClr val="tx1"/>
                </a:solidFill>
                <a:latin typeface="Times New Roman" pitchFamily="18" charset="0"/>
                <a:ea typeface="+mn-ea"/>
                <a:cs typeface="+mn-cs"/>
              </a:rPr>
              <a:t>set the stage for</a:t>
            </a:r>
            <a:r>
              <a:rPr lang="en-US" altLang="zh-CN" sz="1200" b="0" i="0" u="none" strike="noStrike" kern="1200" baseline="0" dirty="0" smtClean="0">
                <a:solidFill>
                  <a:schemeClr val="tx1"/>
                </a:solidFill>
                <a:latin typeface="Times New Roman" pitchFamily="18" charset="0"/>
                <a:ea typeface="+mn-ea"/>
                <a:cs typeface="+mn-cs"/>
              </a:rPr>
              <a:t> the rapid emergence of hand-held computers (</a:t>
            </a:r>
            <a:r>
              <a:rPr lang="en-US" altLang="zh-CN" sz="1200" b="0" i="0" u="none" strike="noStrike" kern="1200" baseline="0" dirty="0" err="1" smtClean="0">
                <a:solidFill>
                  <a:schemeClr val="tx1"/>
                </a:solidFill>
                <a:latin typeface="Times New Roman" pitchFamily="18" charset="0"/>
                <a:ea typeface="+mn-ea"/>
                <a:cs typeface="+mn-cs"/>
              </a:rPr>
              <a:t>iPhones</a:t>
            </a:r>
            <a:r>
              <a:rPr lang="en-US" altLang="zh-CN" sz="1200" b="0" i="0" u="none" strike="noStrike" kern="1200" baseline="0" dirty="0" smtClean="0">
                <a:solidFill>
                  <a:schemeClr val="tx1"/>
                </a:solidFill>
                <a:latin typeface="Times New Roman" pitchFamily="18" charset="0"/>
                <a:ea typeface="+mn-ea"/>
                <a:cs typeface="+mn-cs"/>
              </a:rPr>
              <a:t>, Androids, iPads, and so on), which enjoy constant and untethered access to the Internet.</a:t>
            </a:r>
          </a:p>
          <a:p>
            <a:r>
              <a:rPr lang="en-US" altLang="zh-CN" sz="1200" b="0" i="0" u="none" strike="noStrike" kern="1200" baseline="0" dirty="0" smtClean="0">
                <a:solidFill>
                  <a:schemeClr val="tx1"/>
                </a:solidFill>
                <a:latin typeface="Times New Roman" pitchFamily="18" charset="0"/>
                <a:ea typeface="+mn-ea"/>
                <a:cs typeface="+mn-cs"/>
              </a:rPr>
              <a:t>    • Online social networks, such as Facebook and Twitter, have created massive people networks on top of the Internet. </a:t>
            </a:r>
          </a:p>
          <a:p>
            <a:r>
              <a:rPr lang="en-US" altLang="zh-CN" sz="1200" b="0" i="0" u="none" strike="noStrike" kern="1200" baseline="0" dirty="0" smtClean="0">
                <a:solidFill>
                  <a:schemeClr val="tx1"/>
                </a:solidFill>
                <a:latin typeface="Times New Roman" pitchFamily="18" charset="0"/>
                <a:ea typeface="+mn-ea"/>
                <a:cs typeface="+mn-cs"/>
              </a:rPr>
              <a:t>    Many Internet users today “live” primarily within Facebook. </a:t>
            </a:r>
          </a:p>
          <a:p>
            <a:r>
              <a:rPr lang="en-US" altLang="zh-CN" sz="1200" b="0" i="0" u="none" strike="noStrike" kern="1200" baseline="0" dirty="0" smtClean="0">
                <a:solidFill>
                  <a:schemeClr val="tx1"/>
                </a:solidFill>
                <a:latin typeface="Times New Roman" pitchFamily="18" charset="0"/>
                <a:ea typeface="+mn-ea"/>
                <a:cs typeface="+mn-cs"/>
              </a:rPr>
              <a:t>    Through their APIs, the online social networks create platforms for new networked applications and distributed games.</a:t>
            </a:r>
          </a:p>
          <a:p>
            <a:r>
              <a:rPr lang="en-US" altLang="zh-CN" sz="1200" b="0" i="0" u="none" strike="noStrike" kern="1200" baseline="0" dirty="0" smtClean="0">
                <a:solidFill>
                  <a:schemeClr val="tx1"/>
                </a:solidFill>
                <a:latin typeface="Times New Roman" pitchFamily="18" charset="0"/>
                <a:ea typeface="+mn-ea"/>
                <a:cs typeface="+mn-cs"/>
              </a:rPr>
              <a:t>    • As discussed in Section 1.3.3, online service providers, such as Google and Microsoft, have deployed their own extensive private networks, which not only connect together their globally distributed data centers, but are used to </a:t>
            </a:r>
            <a:r>
              <a:rPr lang="en-US" altLang="zh-CN" sz="1200" b="0" i="0" u="sng" strike="noStrike" kern="1200" baseline="0" dirty="0" smtClean="0">
                <a:solidFill>
                  <a:schemeClr val="tx1"/>
                </a:solidFill>
                <a:latin typeface="Times New Roman" pitchFamily="18" charset="0"/>
                <a:ea typeface="+mn-ea"/>
                <a:cs typeface="+mn-cs"/>
              </a:rPr>
              <a:t>bypass</a:t>
            </a:r>
            <a:r>
              <a:rPr lang="en-US" altLang="zh-CN" sz="1200" b="0" i="0" u="none" strike="noStrike" kern="1200" baseline="0" dirty="0" smtClean="0">
                <a:solidFill>
                  <a:schemeClr val="tx1"/>
                </a:solidFill>
                <a:latin typeface="Times New Roman" pitchFamily="18" charset="0"/>
                <a:ea typeface="+mn-ea"/>
                <a:cs typeface="+mn-cs"/>
              </a:rPr>
              <a:t> the Internet as much as possible by peering directly with lower-tier ISPs. </a:t>
            </a:r>
          </a:p>
          <a:p>
            <a:r>
              <a:rPr lang="en-US" altLang="zh-CN" sz="1200" b="0" i="0" u="none" strike="noStrike" kern="1200" baseline="0" dirty="0" smtClean="0">
                <a:solidFill>
                  <a:schemeClr val="tx1"/>
                </a:solidFill>
                <a:latin typeface="Times New Roman" pitchFamily="18" charset="0"/>
                <a:ea typeface="+mn-ea"/>
                <a:cs typeface="+mn-cs"/>
              </a:rPr>
              <a:t>    As a result, Google provides search results and email access </a:t>
            </a:r>
            <a:r>
              <a:rPr lang="en-US" altLang="zh-CN" sz="1200" b="0" i="0" u="sng" strike="noStrike" kern="1200" baseline="0" dirty="0" smtClean="0">
                <a:solidFill>
                  <a:schemeClr val="tx1"/>
                </a:solidFill>
                <a:latin typeface="Times New Roman" pitchFamily="18" charset="0"/>
                <a:ea typeface="+mn-ea"/>
                <a:cs typeface="+mn-cs"/>
              </a:rPr>
              <a:t>almost instantaneously</a:t>
            </a:r>
            <a:r>
              <a:rPr lang="en-US" altLang="zh-CN" sz="1200" b="0" i="0" u="none" strike="noStrike" kern="1200" baseline="0" dirty="0" smtClean="0">
                <a:solidFill>
                  <a:schemeClr val="tx1"/>
                </a:solidFill>
                <a:latin typeface="Times New Roman" pitchFamily="18" charset="0"/>
                <a:ea typeface="+mn-ea"/>
                <a:cs typeface="+mn-cs"/>
              </a:rPr>
              <a:t>, as if their data centers were running within one’s own computer.</a:t>
            </a:r>
          </a:p>
          <a:p>
            <a:r>
              <a:rPr lang="en-US" altLang="zh-CN" sz="1200" b="0" i="0" u="none" strike="noStrike" kern="1200" baseline="0" dirty="0" smtClean="0">
                <a:solidFill>
                  <a:schemeClr val="tx1"/>
                </a:solidFill>
                <a:latin typeface="Times New Roman" pitchFamily="18" charset="0"/>
                <a:ea typeface="+mn-ea"/>
                <a:cs typeface="+mn-cs"/>
              </a:rPr>
              <a:t>    • Many Internet commerce companies are now running their applications in the “cloud” — such as in Amazon’s EC2, in Google’s Application Engine, or in Microsoft’s Azure. </a:t>
            </a:r>
          </a:p>
          <a:p>
            <a:r>
              <a:rPr lang="en-US" altLang="zh-CN" sz="1200" b="0" i="0" u="none" strike="noStrike" kern="1200" baseline="0" dirty="0" smtClean="0">
                <a:solidFill>
                  <a:schemeClr val="tx1"/>
                </a:solidFill>
                <a:latin typeface="Times New Roman" pitchFamily="18" charset="0"/>
                <a:ea typeface="+mn-ea"/>
                <a:cs typeface="+mn-cs"/>
              </a:rPr>
              <a:t>    Many companies and universities have also migrated their Internet applications (e.g., email and Web hosting) to the cloud. </a:t>
            </a:r>
          </a:p>
          <a:p>
            <a:r>
              <a:rPr lang="en-US" altLang="zh-CN" sz="1200" b="0" i="0" u="none" strike="noStrike" kern="1200" baseline="0" dirty="0" smtClean="0">
                <a:solidFill>
                  <a:schemeClr val="tx1"/>
                </a:solidFill>
                <a:latin typeface="Times New Roman" pitchFamily="18" charset="0"/>
                <a:ea typeface="+mn-ea"/>
                <a:cs typeface="+mn-cs"/>
              </a:rPr>
              <a:t>    Cloud companies </a:t>
            </a:r>
            <a:r>
              <a:rPr lang="en-US" altLang="zh-CN" sz="1200" b="0" i="0" u="sng" strike="noStrike" kern="1200" baseline="0" dirty="0" smtClean="0">
                <a:solidFill>
                  <a:schemeClr val="tx1"/>
                </a:solidFill>
                <a:latin typeface="Times New Roman" pitchFamily="18" charset="0"/>
                <a:ea typeface="+mn-ea"/>
                <a:cs typeface="+mn-cs"/>
              </a:rPr>
              <a:t>not only</a:t>
            </a:r>
            <a:r>
              <a:rPr lang="en-US" altLang="zh-CN" sz="1200" b="0" i="0" u="none" strike="noStrike" kern="1200" baseline="0" dirty="0" smtClean="0">
                <a:solidFill>
                  <a:schemeClr val="tx1"/>
                </a:solidFill>
                <a:latin typeface="Times New Roman" pitchFamily="18" charset="0"/>
                <a:ea typeface="+mn-ea"/>
                <a:cs typeface="+mn-cs"/>
              </a:rPr>
              <a:t> provide applications scalable computing and storage environments, but also provide the applications implicit access to their high-performance private networks. </a:t>
            </a:r>
            <a:endParaRPr lang="en-US" altLang="zh-CN" dirty="0" smtClean="0"/>
          </a:p>
        </p:txBody>
      </p:sp>
    </p:spTree>
    <p:extLst>
      <p:ext uri="{BB962C8B-B14F-4D97-AF65-F5344CB8AC3E}">
        <p14:creationId xmlns:p14="http://schemas.microsoft.com/office/powerpoint/2010/main" val="184514822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p:txBody>
          <a:bodyPr/>
          <a:lstStyle/>
          <a:p>
            <a:pPr>
              <a:defRPr/>
            </a:pPr>
            <a:fld id="{5F3F475C-0F35-4C52-A05E-E30CAE272154}" type="slidenum">
              <a:rPr lang="zh-CN" altLang="en-US" smtClean="0"/>
              <a:pPr>
                <a:defRPr/>
              </a:pPr>
              <a:t>189</a:t>
            </a:fld>
            <a:endParaRPr lang="en-US" altLang="zh-CN" smtClean="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262525907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p:txBody>
          <a:bodyPr/>
          <a:lstStyle/>
          <a:p>
            <a:pPr>
              <a:defRPr/>
            </a:pPr>
            <a:fld id="{CB6BB838-084A-4D9E-98F8-E977D12C36A7}" type="slidenum">
              <a:rPr lang="zh-CN" altLang="en-US" smtClean="0"/>
              <a:pPr>
                <a:defRPr/>
              </a:pPr>
              <a:t>190</a:t>
            </a:fld>
            <a:endParaRPr lang="en-US" altLang="zh-CN" smtClean="0"/>
          </a:p>
        </p:txBody>
      </p:sp>
      <p:sp>
        <p:nvSpPr>
          <p:cNvPr id="365571" name="Rectangle 2"/>
          <p:cNvSpPr>
            <a:spLocks noGrp="1" noRot="1" noChangeAspect="1" noChangeArrowheads="1" noTextEdit="1"/>
          </p:cNvSpPr>
          <p:nvPr>
            <p:ph type="sldImg"/>
          </p:nvPr>
        </p:nvSpPr>
        <p:spPr>
          <a:ln/>
        </p:spPr>
      </p:sp>
      <p:sp>
        <p:nvSpPr>
          <p:cNvPr id="365572" name="Rectangle 3"/>
          <p:cNvSpPr>
            <a:spLocks noGrp="1" noChangeArrowheads="1"/>
          </p:cNvSpPr>
          <p:nvPr>
            <p:ph type="body" idx="1"/>
          </p:nvPr>
        </p:nvSpPr>
        <p:spPr>
          <a:noFill/>
          <a:ln/>
        </p:spPr>
        <p:txBody>
          <a:bodyPr/>
          <a:lstStyle/>
          <a:p>
            <a:r>
              <a:rPr lang="en-US" altLang="zh-CN" sz="1200" b="0" i="0" u="none" strike="noStrike" kern="1200" baseline="0" dirty="0" smtClean="0">
                <a:solidFill>
                  <a:schemeClr val="tx1"/>
                </a:solidFill>
                <a:latin typeface="Times New Roman" pitchFamily="18" charset="0"/>
                <a:ea typeface="+mn-ea"/>
                <a:cs typeface="+mn-cs"/>
              </a:rPr>
              <a:t>    In this chapter we’ve covered a tremendous amount of material! </a:t>
            </a:r>
          </a:p>
          <a:p>
            <a:r>
              <a:rPr lang="en-US" altLang="zh-CN" sz="1200" b="0" i="0" u="none" strike="noStrike" kern="1200" baseline="0" dirty="0" smtClean="0">
                <a:solidFill>
                  <a:schemeClr val="tx1"/>
                </a:solidFill>
                <a:latin typeface="Times New Roman" pitchFamily="18" charset="0"/>
                <a:ea typeface="+mn-ea"/>
                <a:cs typeface="+mn-cs"/>
              </a:rPr>
              <a:t>    We’ve looked at the various pieces of hardware and software that make up the Internet in particular and computer networks in general. </a:t>
            </a:r>
          </a:p>
          <a:p>
            <a:r>
              <a:rPr lang="en-US" altLang="zh-CN" sz="1200" b="0" i="0" u="none" strike="noStrike" kern="1200" baseline="0" dirty="0" smtClean="0">
                <a:solidFill>
                  <a:schemeClr val="tx1"/>
                </a:solidFill>
                <a:latin typeface="Times New Roman" pitchFamily="18" charset="0"/>
                <a:ea typeface="+mn-ea"/>
                <a:cs typeface="+mn-cs"/>
              </a:rPr>
              <a:t>    We started at the edge of the network, looking at end systems and applications, and at the transport service provided to the applications running on the end systems.</a:t>
            </a:r>
          </a:p>
          <a:p>
            <a:r>
              <a:rPr lang="en-US" altLang="zh-CN" sz="1200" b="0" i="0" u="none" strike="noStrike" kern="1200" baseline="0" dirty="0" smtClean="0">
                <a:solidFill>
                  <a:schemeClr val="tx1"/>
                </a:solidFill>
                <a:latin typeface="Times New Roman" pitchFamily="18" charset="0"/>
                <a:ea typeface="+mn-ea"/>
                <a:cs typeface="+mn-cs"/>
              </a:rPr>
              <a:t>    We also looked at the link-layer technologies and physical media typically found in the access network. </a:t>
            </a:r>
          </a:p>
          <a:p>
            <a:r>
              <a:rPr lang="en-US" altLang="zh-CN" sz="1200" b="0" i="0" u="none" strike="noStrike" kern="1200" baseline="0" dirty="0" smtClean="0">
                <a:solidFill>
                  <a:schemeClr val="tx1"/>
                </a:solidFill>
                <a:latin typeface="Times New Roman" pitchFamily="18" charset="0"/>
                <a:ea typeface="+mn-ea"/>
                <a:cs typeface="+mn-cs"/>
              </a:rPr>
              <a:t>    We then dove deeper inside the network, into the network core, identifying packet switching and circuit switching as the two basic approaches for transporting data through a telecommunication network, and we examined the strengths and weaknesses of each approach. </a:t>
            </a:r>
          </a:p>
          <a:p>
            <a:r>
              <a:rPr lang="en-US" altLang="zh-CN" sz="1200" b="0" i="0" u="none" strike="noStrike" kern="1200" baseline="0" dirty="0" smtClean="0">
                <a:solidFill>
                  <a:schemeClr val="tx1"/>
                </a:solidFill>
                <a:latin typeface="Times New Roman" pitchFamily="18" charset="0"/>
                <a:ea typeface="+mn-ea"/>
                <a:cs typeface="+mn-cs"/>
              </a:rPr>
              <a:t>    We also examined the structure of the global Internet, learning that the Internet is a network of networks. </a:t>
            </a:r>
          </a:p>
          <a:p>
            <a:r>
              <a:rPr lang="en-US" altLang="zh-CN" sz="1200" b="0" i="0" u="none" strike="noStrike" kern="1200" baseline="0" dirty="0" smtClean="0">
                <a:solidFill>
                  <a:schemeClr val="tx1"/>
                </a:solidFill>
                <a:latin typeface="Times New Roman" pitchFamily="18" charset="0"/>
                <a:ea typeface="+mn-ea"/>
                <a:cs typeface="+mn-cs"/>
              </a:rPr>
              <a:t>    We saw that the Internet’s hierarchical structure, consisting of higher- and lower-tier ISPs, has allowed it to scale to include thousands of networks.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In the second part of this introductory chapter, we examined several topics central to the field of computer networking. </a:t>
            </a:r>
          </a:p>
          <a:p>
            <a:r>
              <a:rPr lang="en-US" altLang="zh-CN" sz="1200" b="0" i="0" u="none" strike="noStrike" kern="1200" baseline="0" dirty="0" smtClean="0">
                <a:solidFill>
                  <a:schemeClr val="tx1"/>
                </a:solidFill>
                <a:latin typeface="Times New Roman" pitchFamily="18" charset="0"/>
                <a:ea typeface="+mn-ea"/>
                <a:cs typeface="+mn-cs"/>
              </a:rPr>
              <a:t>    We first examined the causes of delay, throughput and packet loss in a packet-switched network. </a:t>
            </a:r>
          </a:p>
          <a:p>
            <a:r>
              <a:rPr lang="en-US" altLang="zh-CN" sz="1200" b="0" i="0" u="none" strike="noStrike" kern="1200" baseline="0" dirty="0" smtClean="0">
                <a:solidFill>
                  <a:schemeClr val="tx1"/>
                </a:solidFill>
                <a:latin typeface="Times New Roman" pitchFamily="18" charset="0"/>
                <a:ea typeface="+mn-ea"/>
                <a:cs typeface="+mn-cs"/>
              </a:rPr>
              <a:t>    We developed simple quantitative models for transmission, propagation, and queuing delays as well as for throughput; we’ll make extensive use of these delay models in the homework problems throughout this book. </a:t>
            </a:r>
          </a:p>
          <a:p>
            <a:r>
              <a:rPr lang="en-US" altLang="zh-CN" sz="1200" b="0" i="0" u="none" strike="noStrike" kern="1200" baseline="0" dirty="0" smtClean="0">
                <a:solidFill>
                  <a:schemeClr val="tx1"/>
                </a:solidFill>
                <a:latin typeface="Times New Roman" pitchFamily="18" charset="0"/>
                <a:ea typeface="+mn-ea"/>
                <a:cs typeface="+mn-cs"/>
              </a:rPr>
              <a:t>    Next we examined protocol layering and service models, key architectural principles in networking that we will also refer back to throughout this book. </a:t>
            </a:r>
          </a:p>
          <a:p>
            <a:r>
              <a:rPr lang="en-US" altLang="zh-CN" sz="1200" b="0" i="0" u="none" strike="noStrike" kern="1200" baseline="0" dirty="0" smtClean="0">
                <a:solidFill>
                  <a:schemeClr val="tx1"/>
                </a:solidFill>
                <a:latin typeface="Times New Roman" pitchFamily="18" charset="0"/>
                <a:ea typeface="+mn-ea"/>
                <a:cs typeface="+mn-cs"/>
              </a:rPr>
              <a:t>    We also surveyed some of the more prevalent security attacks in the Internet day. </a:t>
            </a:r>
          </a:p>
          <a:p>
            <a:r>
              <a:rPr lang="en-US" altLang="zh-CN" sz="1200" b="0" i="0" u="none" strike="noStrike" kern="1200" baseline="0" dirty="0" smtClean="0">
                <a:solidFill>
                  <a:schemeClr val="tx1"/>
                </a:solidFill>
                <a:latin typeface="Times New Roman" pitchFamily="18" charset="0"/>
                <a:ea typeface="+mn-ea"/>
                <a:cs typeface="+mn-cs"/>
              </a:rPr>
              <a:t>    We finished our introduction to networking with a brief history of computer networking. </a:t>
            </a:r>
          </a:p>
          <a:p>
            <a:r>
              <a:rPr lang="en-US" altLang="zh-CN" sz="1200" b="0" i="0" u="none" strike="noStrike" kern="1200" baseline="0" dirty="0" smtClean="0">
                <a:solidFill>
                  <a:schemeClr val="tx1"/>
                </a:solidFill>
                <a:latin typeface="Times New Roman" pitchFamily="18" charset="0"/>
                <a:ea typeface="+mn-ea"/>
                <a:cs typeface="+mn-cs"/>
              </a:rPr>
              <a:t>    The first chapter in itself constitutes a mini-course in computer networking.</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So, we have indeed covered </a:t>
            </a:r>
            <a:r>
              <a:rPr lang="en-US" altLang="zh-CN" sz="1200" b="0" i="0" u="sng" strike="noStrike" kern="1200" baseline="0" dirty="0" smtClean="0">
                <a:solidFill>
                  <a:schemeClr val="tx1"/>
                </a:solidFill>
                <a:latin typeface="Times New Roman" pitchFamily="18" charset="0"/>
                <a:ea typeface="+mn-ea"/>
                <a:cs typeface="+mn-cs"/>
              </a:rPr>
              <a:t>a tremendous amount of</a:t>
            </a:r>
            <a:r>
              <a:rPr lang="en-US" altLang="zh-CN" sz="1200" b="0" i="0" u="none" strike="noStrike" kern="1200" baseline="0" dirty="0" smtClean="0">
                <a:solidFill>
                  <a:schemeClr val="tx1"/>
                </a:solidFill>
                <a:latin typeface="Times New Roman" pitchFamily="18" charset="0"/>
                <a:ea typeface="+mn-ea"/>
                <a:cs typeface="+mn-cs"/>
              </a:rPr>
              <a:t> ground in this first chapter!</a:t>
            </a:r>
          </a:p>
          <a:p>
            <a:r>
              <a:rPr lang="en-US" altLang="zh-CN" sz="1200" b="0" i="0" u="none" strike="noStrike" kern="1200" baseline="0" dirty="0" smtClean="0">
                <a:solidFill>
                  <a:schemeClr val="tx1"/>
                </a:solidFill>
                <a:latin typeface="Times New Roman" pitchFamily="18" charset="0"/>
                <a:ea typeface="+mn-ea"/>
                <a:cs typeface="+mn-cs"/>
              </a:rPr>
              <a:t>    If you’re </a:t>
            </a:r>
            <a:r>
              <a:rPr lang="en-US" altLang="zh-CN" sz="1200" b="0" i="0" u="sng" strike="noStrike" kern="1200" baseline="0" dirty="0" smtClean="0">
                <a:solidFill>
                  <a:schemeClr val="tx1"/>
                </a:solidFill>
                <a:latin typeface="Times New Roman" pitchFamily="18" charset="0"/>
                <a:ea typeface="+mn-ea"/>
                <a:cs typeface="+mn-cs"/>
              </a:rPr>
              <a:t>a bit</a:t>
            </a:r>
            <a:r>
              <a:rPr lang="en-US" altLang="zh-CN" sz="1200" b="0" i="0" u="none" strike="noStrike" kern="1200" baseline="0" dirty="0" smtClean="0">
                <a:solidFill>
                  <a:schemeClr val="tx1"/>
                </a:solidFill>
                <a:latin typeface="Times New Roman" pitchFamily="18" charset="0"/>
                <a:ea typeface="+mn-ea"/>
                <a:cs typeface="+mn-cs"/>
              </a:rPr>
              <a:t> overwhelmed, don’t worry. </a:t>
            </a:r>
          </a:p>
          <a:p>
            <a:r>
              <a:rPr lang="en-US" altLang="zh-CN" sz="1200" b="0" i="0" u="none" strike="noStrike" kern="1200" baseline="0" dirty="0" smtClean="0">
                <a:solidFill>
                  <a:schemeClr val="tx1"/>
                </a:solidFill>
                <a:latin typeface="Times New Roman" pitchFamily="18" charset="0"/>
                <a:ea typeface="+mn-ea"/>
                <a:cs typeface="+mn-cs"/>
              </a:rPr>
              <a:t>    In the following chapters we’ll </a:t>
            </a:r>
            <a:r>
              <a:rPr lang="en-US" altLang="zh-CN" sz="1200" b="0" i="0" u="sng" strike="noStrike" kern="1200" baseline="0" dirty="0" smtClean="0">
                <a:solidFill>
                  <a:schemeClr val="tx1"/>
                </a:solidFill>
                <a:latin typeface="Times New Roman" pitchFamily="18" charset="0"/>
                <a:ea typeface="+mn-ea"/>
                <a:cs typeface="+mn-cs"/>
              </a:rPr>
              <a:t>revisit</a:t>
            </a:r>
            <a:r>
              <a:rPr lang="en-US" altLang="zh-CN" sz="1200" b="0" i="0" u="none" strike="noStrike" kern="1200" baseline="0" dirty="0" smtClean="0">
                <a:solidFill>
                  <a:schemeClr val="tx1"/>
                </a:solidFill>
                <a:latin typeface="Times New Roman" pitchFamily="18" charset="0"/>
                <a:ea typeface="+mn-ea"/>
                <a:cs typeface="+mn-cs"/>
              </a:rPr>
              <a:t> all of these ideas, covering them in much more detail (that’s a promise, not a threat!).</a:t>
            </a:r>
          </a:p>
          <a:p>
            <a:r>
              <a:rPr lang="en-US" altLang="zh-CN" sz="1200" b="0" i="0" u="none" strike="noStrike" kern="1200" baseline="0" dirty="0" smtClean="0">
                <a:solidFill>
                  <a:schemeClr val="tx1"/>
                </a:solidFill>
                <a:latin typeface="Times New Roman" pitchFamily="18" charset="0"/>
                <a:ea typeface="+mn-ea"/>
                <a:cs typeface="+mn-cs"/>
              </a:rPr>
              <a:t>    At this point, we hope you leave this chapter with a still-developing intuition for the pieces that make up a network, a still-developing command of the vocabulary of networking (don’t be shy about referring back to this chapter), and an ever-growing desire to learn</a:t>
            </a:r>
          </a:p>
          <a:p>
            <a:r>
              <a:rPr lang="en-US" altLang="zh-CN" sz="1200" b="0" i="0" u="none" strike="noStrike" kern="1200" baseline="0" dirty="0" smtClean="0">
                <a:solidFill>
                  <a:schemeClr val="tx1"/>
                </a:solidFill>
                <a:latin typeface="Times New Roman" pitchFamily="18" charset="0"/>
                <a:ea typeface="+mn-ea"/>
                <a:cs typeface="+mn-cs"/>
              </a:rPr>
              <a:t>more about networking. </a:t>
            </a:r>
          </a:p>
          <a:p>
            <a:r>
              <a:rPr lang="en-US" altLang="zh-CN" sz="1200" b="0" i="0" u="none" strike="noStrike" kern="1200" baseline="0" dirty="0" smtClean="0">
                <a:solidFill>
                  <a:schemeClr val="tx1"/>
                </a:solidFill>
                <a:latin typeface="Times New Roman" pitchFamily="18" charset="0"/>
                <a:ea typeface="+mn-ea"/>
                <a:cs typeface="+mn-cs"/>
              </a:rPr>
              <a:t>    That’s the task ahead of us for the rest of this book.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Road-Mapping This Book</a:t>
            </a:r>
          </a:p>
          <a:p>
            <a:r>
              <a:rPr lang="en-US" altLang="zh-CN" sz="1200" b="0" i="0" u="none" strike="noStrike" kern="1200" baseline="0" dirty="0" smtClean="0">
                <a:solidFill>
                  <a:schemeClr val="tx1"/>
                </a:solidFill>
                <a:latin typeface="Times New Roman" pitchFamily="18" charset="0"/>
                <a:ea typeface="+mn-ea"/>
                <a:cs typeface="+mn-cs"/>
              </a:rPr>
              <a:t>    Before starting any trip, you should always glance at a road map in order to become familiar with the major roads and junctures that lie ahead. </a:t>
            </a:r>
          </a:p>
          <a:p>
            <a:r>
              <a:rPr lang="en-US" altLang="zh-CN" sz="1200" b="0" i="0" u="none" strike="noStrike" kern="1200" baseline="0" dirty="0" smtClean="0">
                <a:solidFill>
                  <a:schemeClr val="tx1"/>
                </a:solidFill>
                <a:latin typeface="Times New Roman" pitchFamily="18" charset="0"/>
                <a:ea typeface="+mn-ea"/>
                <a:cs typeface="+mn-cs"/>
              </a:rPr>
              <a:t>    For the trip we are about to </a:t>
            </a:r>
            <a:r>
              <a:rPr lang="en-US" altLang="zh-CN" sz="1200" b="0" i="0" u="sng" strike="noStrike" kern="1200" baseline="0" dirty="0" smtClean="0">
                <a:solidFill>
                  <a:schemeClr val="tx1"/>
                </a:solidFill>
                <a:latin typeface="Times New Roman" pitchFamily="18" charset="0"/>
                <a:ea typeface="+mn-ea"/>
                <a:cs typeface="+mn-cs"/>
              </a:rPr>
              <a:t>embark on</a:t>
            </a:r>
            <a:r>
              <a:rPr lang="en-US" altLang="zh-CN" sz="1200" b="0" i="0" u="none" strike="noStrike" kern="1200" baseline="0" dirty="0" smtClean="0">
                <a:solidFill>
                  <a:schemeClr val="tx1"/>
                </a:solidFill>
                <a:latin typeface="Times New Roman" pitchFamily="18" charset="0"/>
                <a:ea typeface="+mn-ea"/>
                <a:cs typeface="+mn-cs"/>
              </a:rPr>
              <a:t>, the ultimate destination is a deep understanding of the how, what, and why of computer networks. </a:t>
            </a:r>
          </a:p>
          <a:p>
            <a:r>
              <a:rPr lang="en-US" altLang="zh-CN" sz="1200" b="0" i="0" u="none" strike="noStrike" kern="1200" baseline="0" dirty="0" smtClean="0">
                <a:solidFill>
                  <a:schemeClr val="tx1"/>
                </a:solidFill>
                <a:latin typeface="Times New Roman" pitchFamily="18" charset="0"/>
                <a:ea typeface="+mn-ea"/>
                <a:cs typeface="+mn-cs"/>
              </a:rPr>
              <a:t>    Our road map is the sequence of chapters of this book:</a:t>
            </a:r>
          </a:p>
          <a:p>
            <a:r>
              <a:rPr lang="en-US" altLang="zh-CN" sz="1200" b="0" i="0" u="none" strike="noStrike" kern="1200" baseline="0" dirty="0" smtClean="0">
                <a:solidFill>
                  <a:schemeClr val="tx1"/>
                </a:solidFill>
                <a:latin typeface="Times New Roman" pitchFamily="18" charset="0"/>
                <a:ea typeface="+mn-ea"/>
                <a:cs typeface="+mn-cs"/>
              </a:rPr>
              <a:t>    1. Computer Networks and the Internet</a:t>
            </a:r>
          </a:p>
          <a:p>
            <a:r>
              <a:rPr lang="en-US" altLang="zh-CN" sz="1200" b="0" i="0" u="none" strike="noStrike" kern="1200" baseline="0" dirty="0" smtClean="0">
                <a:solidFill>
                  <a:schemeClr val="tx1"/>
                </a:solidFill>
                <a:latin typeface="Times New Roman" pitchFamily="18" charset="0"/>
                <a:ea typeface="+mn-ea"/>
                <a:cs typeface="+mn-cs"/>
              </a:rPr>
              <a:t>    2. Application Layer</a:t>
            </a:r>
          </a:p>
          <a:p>
            <a:r>
              <a:rPr lang="en-US" altLang="zh-CN" sz="1200" b="0" i="0" u="none" strike="noStrike" kern="1200" baseline="0" dirty="0" smtClean="0">
                <a:solidFill>
                  <a:schemeClr val="tx1"/>
                </a:solidFill>
                <a:latin typeface="Times New Roman" pitchFamily="18" charset="0"/>
                <a:ea typeface="+mn-ea"/>
                <a:cs typeface="+mn-cs"/>
              </a:rPr>
              <a:t>    3. Transport Layer</a:t>
            </a:r>
          </a:p>
          <a:p>
            <a:r>
              <a:rPr lang="en-US" altLang="zh-CN" sz="1200" b="0" i="0" u="none" strike="noStrike" kern="1200" baseline="0" dirty="0" smtClean="0">
                <a:solidFill>
                  <a:schemeClr val="tx1"/>
                </a:solidFill>
                <a:latin typeface="Times New Roman" pitchFamily="18" charset="0"/>
                <a:ea typeface="+mn-ea"/>
                <a:cs typeface="+mn-cs"/>
              </a:rPr>
              <a:t>    4. Network Layer</a:t>
            </a:r>
          </a:p>
          <a:p>
            <a:r>
              <a:rPr lang="en-US" altLang="zh-CN" sz="1200" b="0" i="0" u="none" strike="noStrike" kern="1200" baseline="0" dirty="0" smtClean="0">
                <a:solidFill>
                  <a:schemeClr val="tx1"/>
                </a:solidFill>
                <a:latin typeface="Times New Roman" pitchFamily="18" charset="0"/>
                <a:ea typeface="+mn-ea"/>
                <a:cs typeface="+mn-cs"/>
              </a:rPr>
              <a:t>    5. Link Layer and Local Area Networks</a:t>
            </a:r>
          </a:p>
          <a:p>
            <a:r>
              <a:rPr lang="en-US" altLang="zh-CN" sz="1200" b="0" i="0" u="none" strike="noStrike" kern="1200" baseline="0" dirty="0" smtClean="0">
                <a:solidFill>
                  <a:schemeClr val="tx1"/>
                </a:solidFill>
                <a:latin typeface="Times New Roman" pitchFamily="18" charset="0"/>
                <a:ea typeface="+mn-ea"/>
                <a:cs typeface="+mn-cs"/>
              </a:rPr>
              <a:t>    6. Wireless and Mobile Networks</a:t>
            </a:r>
          </a:p>
          <a:p>
            <a:r>
              <a:rPr lang="en-US" altLang="zh-CN" sz="1200" b="0" i="0" u="none" strike="noStrike" kern="1200" baseline="0" dirty="0" smtClean="0">
                <a:solidFill>
                  <a:schemeClr val="tx1"/>
                </a:solidFill>
                <a:latin typeface="Times New Roman" pitchFamily="18" charset="0"/>
                <a:ea typeface="+mn-ea"/>
                <a:cs typeface="+mn-cs"/>
              </a:rPr>
              <a:t>    7. Multimedia Networking</a:t>
            </a:r>
          </a:p>
          <a:p>
            <a:r>
              <a:rPr lang="en-US" altLang="zh-CN" sz="1200" b="0" i="0" u="none" strike="noStrike" kern="1200" baseline="0" dirty="0" smtClean="0">
                <a:solidFill>
                  <a:schemeClr val="tx1"/>
                </a:solidFill>
                <a:latin typeface="Times New Roman" pitchFamily="18" charset="0"/>
                <a:ea typeface="+mn-ea"/>
                <a:cs typeface="+mn-cs"/>
              </a:rPr>
              <a:t>    8. Security in Computer Networks</a:t>
            </a:r>
          </a:p>
          <a:p>
            <a:r>
              <a:rPr lang="en-US" altLang="zh-CN" sz="1200" b="0" i="0" u="none" strike="noStrike" kern="1200" baseline="0" dirty="0" smtClean="0">
                <a:solidFill>
                  <a:schemeClr val="tx1"/>
                </a:solidFill>
                <a:latin typeface="Times New Roman" pitchFamily="18" charset="0"/>
                <a:ea typeface="+mn-ea"/>
                <a:cs typeface="+mn-cs"/>
              </a:rPr>
              <a:t>    9. Network Management</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Chapters 2 through 5 are the four core chapters of this book. </a:t>
            </a:r>
          </a:p>
          <a:p>
            <a:r>
              <a:rPr lang="en-US" altLang="zh-CN" sz="1200" b="0" i="0" u="none" strike="noStrike" kern="1200" baseline="0" dirty="0" smtClean="0">
                <a:solidFill>
                  <a:schemeClr val="tx1"/>
                </a:solidFill>
                <a:latin typeface="Times New Roman" pitchFamily="18" charset="0"/>
                <a:ea typeface="+mn-ea"/>
                <a:cs typeface="+mn-cs"/>
              </a:rPr>
              <a:t>    You should notice that these chapters are organized around the top four layers of the five-layer Internet protocol stack, one chapter for each layer. </a:t>
            </a:r>
          </a:p>
          <a:p>
            <a:r>
              <a:rPr lang="en-US" altLang="zh-CN" sz="1200" b="0" i="0" u="none" strike="noStrike" kern="1200" baseline="0" dirty="0" smtClean="0">
                <a:solidFill>
                  <a:schemeClr val="tx1"/>
                </a:solidFill>
                <a:latin typeface="Times New Roman" pitchFamily="18" charset="0"/>
                <a:ea typeface="+mn-ea"/>
                <a:cs typeface="+mn-cs"/>
              </a:rPr>
              <a:t>    Further note that our journey will begin at the top of the Internet protocol stack, namely, the application layer, and will work</a:t>
            </a:r>
          </a:p>
          <a:p>
            <a:r>
              <a:rPr lang="en-US" altLang="zh-CN" sz="1200" b="0" i="0" u="none" strike="noStrike" kern="1200" baseline="0" dirty="0" smtClean="0">
                <a:solidFill>
                  <a:schemeClr val="tx1"/>
                </a:solidFill>
                <a:latin typeface="Times New Roman" pitchFamily="18" charset="0"/>
                <a:ea typeface="+mn-ea"/>
                <a:cs typeface="+mn-cs"/>
              </a:rPr>
              <a:t>its way downward. </a:t>
            </a:r>
          </a:p>
          <a:p>
            <a:r>
              <a:rPr lang="en-US" altLang="zh-CN" sz="1200" b="0" i="0" u="none" strike="noStrike" kern="1200" baseline="0" dirty="0" smtClean="0">
                <a:solidFill>
                  <a:schemeClr val="tx1"/>
                </a:solidFill>
                <a:latin typeface="Times New Roman" pitchFamily="18" charset="0"/>
                <a:ea typeface="+mn-ea"/>
                <a:cs typeface="+mn-cs"/>
              </a:rPr>
              <a:t>    The rationale behind this top-down journey is that once we understand the applications, we can understand the network services needed to support these applications. </a:t>
            </a:r>
          </a:p>
          <a:p>
            <a:r>
              <a:rPr lang="en-US" altLang="zh-CN" sz="1200" b="0" i="0" u="none" strike="noStrike" kern="1200" baseline="0" dirty="0" smtClean="0">
                <a:solidFill>
                  <a:schemeClr val="tx1"/>
                </a:solidFill>
                <a:latin typeface="Times New Roman" pitchFamily="18" charset="0"/>
                <a:ea typeface="+mn-ea"/>
                <a:cs typeface="+mn-cs"/>
              </a:rPr>
              <a:t>    We can then, in turn, examine the various ways in which such services might be implemented by a network architecture. </a:t>
            </a:r>
          </a:p>
          <a:p>
            <a:r>
              <a:rPr lang="en-US" altLang="zh-CN" sz="1200" b="0" i="0" u="none" strike="noStrike" kern="1200" baseline="0" dirty="0" smtClean="0">
                <a:solidFill>
                  <a:schemeClr val="tx1"/>
                </a:solidFill>
                <a:latin typeface="Times New Roman" pitchFamily="18" charset="0"/>
                <a:ea typeface="+mn-ea"/>
                <a:cs typeface="+mn-cs"/>
              </a:rPr>
              <a:t>    Covering applications early thus provides motivation for the remainder of the text.</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 second half of the book — Chapters 6 through 9 — zooms in on four enormously important (and somewhat independent) topics in modern computer networking.</a:t>
            </a:r>
          </a:p>
          <a:p>
            <a:r>
              <a:rPr lang="en-US" altLang="zh-CN" sz="1200" b="0" i="0" u="none" strike="noStrike" kern="1200" baseline="0" dirty="0" smtClean="0">
                <a:solidFill>
                  <a:schemeClr val="tx1"/>
                </a:solidFill>
                <a:latin typeface="Times New Roman" pitchFamily="18" charset="0"/>
                <a:ea typeface="+mn-ea"/>
                <a:cs typeface="+mn-cs"/>
              </a:rPr>
              <a:t>    In Chapter 6, we examine wireless and mobile networks, including wireless LANs (including WiFi and Bluetooth), Cellular telephony networks (including GSM, 3G, and 4G), and mobility (in both IP and GSM networks). </a:t>
            </a:r>
          </a:p>
          <a:p>
            <a:r>
              <a:rPr lang="en-US" altLang="zh-CN" sz="1200" b="0" i="0" u="none" strike="noStrike" kern="1200" baseline="0" dirty="0" smtClean="0">
                <a:solidFill>
                  <a:schemeClr val="tx1"/>
                </a:solidFill>
                <a:latin typeface="Times New Roman" pitchFamily="18" charset="0"/>
                <a:ea typeface="+mn-ea"/>
                <a:cs typeface="+mn-cs"/>
              </a:rPr>
              <a:t>    In Chapter 7 (Multimedia Networking) we examine audio and video applications such as Internet phone, video conferencing, and streaming of stored media. </a:t>
            </a:r>
          </a:p>
          <a:p>
            <a:r>
              <a:rPr lang="en-US" altLang="zh-CN" sz="1200" b="0" i="0" u="none" strike="noStrike" kern="1200" baseline="0" dirty="0" smtClean="0">
                <a:solidFill>
                  <a:schemeClr val="tx1"/>
                </a:solidFill>
                <a:latin typeface="Times New Roman" pitchFamily="18" charset="0"/>
                <a:ea typeface="+mn-ea"/>
                <a:cs typeface="+mn-cs"/>
              </a:rPr>
              <a:t>    We also look at how a packet-switched network can be designed to provide consistent quality of service to audio and video applications.</a:t>
            </a:r>
          </a:p>
          <a:p>
            <a:r>
              <a:rPr lang="en-US" altLang="zh-CN" sz="1200" b="0" i="0" u="none" strike="noStrike" kern="1200" baseline="0" dirty="0" smtClean="0">
                <a:solidFill>
                  <a:schemeClr val="tx1"/>
                </a:solidFill>
                <a:latin typeface="Times New Roman" pitchFamily="18" charset="0"/>
                <a:ea typeface="+mn-ea"/>
                <a:cs typeface="+mn-cs"/>
              </a:rPr>
              <a:t>    In Chapter 8 (Security in Computer Networks), we first look at the underpinnings of encryption and network security, and then we</a:t>
            </a:r>
          </a:p>
          <a:p>
            <a:r>
              <a:rPr lang="en-US" altLang="zh-CN" sz="1200" b="0" i="0" u="none" strike="noStrike" kern="1200" baseline="0" dirty="0" smtClean="0">
                <a:solidFill>
                  <a:schemeClr val="tx1"/>
                </a:solidFill>
                <a:latin typeface="Times New Roman" pitchFamily="18" charset="0"/>
                <a:ea typeface="+mn-ea"/>
                <a:cs typeface="+mn-cs"/>
              </a:rPr>
              <a:t>examine how the basic theory is being applied in a broad range of Internet contexts.</a:t>
            </a:r>
          </a:p>
          <a:p>
            <a:r>
              <a:rPr lang="en-US" altLang="zh-CN" sz="1200" b="0" i="0" u="none" strike="noStrike" kern="1200" baseline="0" dirty="0" smtClean="0">
                <a:solidFill>
                  <a:schemeClr val="tx1"/>
                </a:solidFill>
                <a:latin typeface="Times New Roman" pitchFamily="18" charset="0"/>
                <a:ea typeface="+mn-ea"/>
                <a:cs typeface="+mn-cs"/>
              </a:rPr>
              <a:t>    The last chapter (Network Management) examines the key issues in network management as well as the primary Internet protocols used for network management. </a:t>
            </a:r>
            <a:endParaRPr lang="en-US" altLang="zh-CN" dirty="0" smtClean="0"/>
          </a:p>
        </p:txBody>
      </p:sp>
    </p:spTree>
    <p:extLst>
      <p:ext uri="{BB962C8B-B14F-4D97-AF65-F5344CB8AC3E}">
        <p14:creationId xmlns:p14="http://schemas.microsoft.com/office/powerpoint/2010/main" val="4139098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a:ln/>
        </p:spPr>
      </p:sp>
      <p:sp>
        <p:nvSpPr>
          <p:cNvPr id="137219"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137220" name="灯片编号占位符 3"/>
          <p:cNvSpPr>
            <a:spLocks noGrp="1"/>
          </p:cNvSpPr>
          <p:nvPr>
            <p:ph type="sldNum" sz="quarter" idx="5"/>
          </p:nvPr>
        </p:nvSpPr>
        <p:spPr>
          <a:noFill/>
        </p:spPr>
        <p:txBody>
          <a:bodyPr/>
          <a:lstStyle/>
          <a:p>
            <a:fld id="{BA5B0FBF-2BEF-46AD-B07A-DADEC5BA4B8B}" type="slidenum">
              <a:rPr lang="en-US" altLang="zh-CN"/>
              <a:pPr/>
              <a:t>191</a:t>
            </a:fld>
            <a:endParaRPr lang="en-US" altLang="zh-CN"/>
          </a:p>
        </p:txBody>
      </p:sp>
    </p:spTree>
    <p:extLst>
      <p:ext uri="{BB962C8B-B14F-4D97-AF65-F5344CB8AC3E}">
        <p14:creationId xmlns:p14="http://schemas.microsoft.com/office/powerpoint/2010/main" val="3484359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800" dirty="0" smtClean="0">
                <a:latin typeface="Tahoma" pitchFamily="34" charset="0"/>
              </a:rPr>
              <a:t>   </a:t>
            </a:r>
            <a:r>
              <a:rPr lang="en-US" altLang="zh-CN" sz="1200" b="0" i="0" u="none" strike="noStrike" kern="1200" baseline="0" dirty="0" smtClean="0">
                <a:solidFill>
                  <a:schemeClr val="tx1"/>
                </a:solidFill>
                <a:latin typeface="Times New Roman" pitchFamily="18" charset="0"/>
                <a:ea typeface="+mn-ea"/>
                <a:cs typeface="+mn-cs"/>
              </a:rPr>
              <a:t>Let’s </a:t>
            </a:r>
            <a:r>
              <a:rPr lang="en-US" altLang="zh-CN" sz="1200" b="1" i="0" u="none" strike="noStrike" kern="1200" baseline="0" dirty="0" smtClean="0">
                <a:solidFill>
                  <a:schemeClr val="tx1"/>
                </a:solidFill>
                <a:latin typeface="Times New Roman" pitchFamily="18" charset="0"/>
                <a:ea typeface="+mn-ea"/>
                <a:cs typeface="+mn-cs"/>
              </a:rPr>
              <a:t>explore</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sng" strike="noStrike" kern="1200" baseline="0" dirty="0" smtClean="0">
                <a:solidFill>
                  <a:schemeClr val="tx1"/>
                </a:solidFill>
                <a:latin typeface="Times New Roman" pitchFamily="18" charset="0"/>
                <a:ea typeface="+mn-ea"/>
                <a:cs typeface="+mn-cs"/>
              </a:rPr>
              <a:t>a little more</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what</a:t>
            </a:r>
            <a:r>
              <a:rPr lang="en-US" altLang="zh-CN" sz="1200" b="0" i="0" u="none" strike="noStrike" kern="1200" baseline="0" dirty="0" smtClean="0">
                <a:solidFill>
                  <a:schemeClr val="tx1"/>
                </a:solidFill>
                <a:latin typeface="Times New Roman" pitchFamily="18" charset="0"/>
                <a:ea typeface="+mn-ea"/>
                <a:cs typeface="+mn-cs"/>
              </a:rPr>
              <a:t> we mean by an infrastructure that provides services to applications. </a:t>
            </a:r>
          </a:p>
          <a:p>
            <a:r>
              <a:rPr lang="en-US" altLang="zh-CN" sz="1200" b="0" i="0" u="none" strike="noStrike" kern="1200" baseline="0" dirty="0" smtClean="0">
                <a:solidFill>
                  <a:schemeClr val="tx1"/>
                </a:solidFill>
                <a:latin typeface="Times New Roman" pitchFamily="18" charset="0"/>
                <a:ea typeface="+mn-ea"/>
                <a:cs typeface="+mn-cs"/>
              </a:rPr>
              <a:t>   To this end, suppose you have an exciting new idea for a distributed Internet application, one that may greatly benefit humanity </a:t>
            </a:r>
            <a:r>
              <a:rPr lang="en-US" altLang="zh-CN" sz="1200" b="1" i="0" u="none" strike="noStrike" kern="1200" baseline="0" dirty="0" smtClean="0">
                <a:solidFill>
                  <a:schemeClr val="tx1"/>
                </a:solidFill>
                <a:latin typeface="Times New Roman" pitchFamily="18" charset="0"/>
                <a:ea typeface="+mn-ea"/>
                <a:cs typeface="+mn-cs"/>
              </a:rPr>
              <a:t>or</a:t>
            </a:r>
            <a:r>
              <a:rPr lang="en-US" altLang="zh-CN" sz="1200" b="0" i="0" u="none" strike="noStrike" kern="1200" baseline="0" dirty="0" smtClean="0">
                <a:solidFill>
                  <a:schemeClr val="tx1"/>
                </a:solidFill>
                <a:latin typeface="Times New Roman" pitchFamily="18" charset="0"/>
                <a:ea typeface="+mn-ea"/>
                <a:cs typeface="+mn-cs"/>
              </a:rPr>
              <a:t> one that may simply make you rich and famous. </a:t>
            </a:r>
          </a:p>
          <a:p>
            <a:r>
              <a:rPr lang="en-US" altLang="zh-CN" sz="1200" b="0" i="0" u="none" strike="noStrike" kern="1200" baseline="0" dirty="0" smtClean="0">
                <a:solidFill>
                  <a:schemeClr val="tx1"/>
                </a:solidFill>
                <a:latin typeface="Times New Roman" pitchFamily="18" charset="0"/>
                <a:ea typeface="+mn-ea"/>
                <a:cs typeface="+mn-cs"/>
              </a:rPr>
              <a:t>   How might you </a:t>
            </a:r>
            <a:r>
              <a:rPr lang="en-US" altLang="zh-CN" sz="1200" b="1" i="0" u="none" strike="noStrike" kern="1200" baseline="0" dirty="0" smtClean="0">
                <a:solidFill>
                  <a:schemeClr val="tx1"/>
                </a:solidFill>
                <a:latin typeface="Times New Roman" pitchFamily="18" charset="0"/>
                <a:ea typeface="+mn-ea"/>
                <a:cs typeface="+mn-cs"/>
              </a:rPr>
              <a:t>go about </a:t>
            </a:r>
            <a:r>
              <a:rPr lang="en-US" altLang="zh-CN" sz="1200" b="0" i="0" u="none" strike="noStrike" kern="1200" baseline="0" dirty="0" smtClean="0">
                <a:solidFill>
                  <a:schemeClr val="tx1"/>
                </a:solidFill>
                <a:latin typeface="Times New Roman" pitchFamily="18" charset="0"/>
                <a:ea typeface="+mn-ea"/>
                <a:cs typeface="+mn-cs"/>
              </a:rPr>
              <a:t>transforming this idea into an actual Internet application? </a:t>
            </a:r>
          </a:p>
          <a:p>
            <a:r>
              <a:rPr lang="en-US" altLang="zh-CN" sz="1200" b="0" i="0" u="none" strike="noStrike" kern="1200" baseline="0" dirty="0" smtClean="0">
                <a:solidFill>
                  <a:schemeClr val="tx1"/>
                </a:solidFill>
                <a:latin typeface="Times New Roman" pitchFamily="18" charset="0"/>
                <a:ea typeface="+mn-ea"/>
                <a:cs typeface="+mn-cs"/>
              </a:rPr>
              <a:t>   Because applications run on end systems, you are going to need to write programs that run on the end systems. </a:t>
            </a:r>
          </a:p>
          <a:p>
            <a:r>
              <a:rPr lang="en-US" altLang="zh-CN" sz="1200" b="0" i="0" u="none" strike="noStrike" kern="1200" baseline="0" dirty="0" smtClean="0">
                <a:solidFill>
                  <a:schemeClr val="tx1"/>
                </a:solidFill>
                <a:latin typeface="Times New Roman" pitchFamily="18" charset="0"/>
                <a:ea typeface="+mn-ea"/>
                <a:cs typeface="+mn-cs"/>
              </a:rPr>
              <a:t>   You might, for example, write your programs in Java, C, or Python. </a:t>
            </a:r>
          </a:p>
          <a:p>
            <a:r>
              <a:rPr lang="en-US" altLang="zh-CN" sz="1200" b="0" i="0" u="none" strike="noStrike" kern="1200" baseline="0" dirty="0" smtClean="0">
                <a:solidFill>
                  <a:schemeClr val="tx1"/>
                </a:solidFill>
                <a:latin typeface="Times New Roman" pitchFamily="18" charset="0"/>
                <a:ea typeface="+mn-ea"/>
                <a:cs typeface="+mn-cs"/>
              </a:rPr>
              <a:t>   Now, because you are developing a distributed Internet application, the programs running on the different end systems will need to send data to each other.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800" dirty="0" smtClean="0">
                <a:latin typeface="Tahoma" pitchFamily="34" charset="0"/>
              </a:rPr>
              <a:t>And here we </a:t>
            </a:r>
            <a:r>
              <a:rPr lang="en-US" altLang="zh-CN" sz="800" u="none" dirty="0" smtClean="0">
                <a:latin typeface="Tahoma" pitchFamily="34" charset="0"/>
              </a:rPr>
              <a:t>get to </a:t>
            </a:r>
            <a:r>
              <a:rPr lang="en-US" altLang="zh-CN" sz="800" dirty="0" smtClean="0">
                <a:latin typeface="Tahoma" pitchFamily="34" charset="0"/>
              </a:rPr>
              <a:t>(</a:t>
            </a:r>
            <a:r>
              <a:rPr lang="zh-CN" altLang="en-US" sz="800" dirty="0" smtClean="0">
                <a:effectLst/>
              </a:rPr>
              <a:t>接触到</a:t>
            </a:r>
            <a:r>
              <a:rPr lang="en-US" altLang="zh-CN" sz="800" dirty="0" smtClean="0">
                <a:latin typeface="Tahoma" pitchFamily="34" charset="0"/>
              </a:rPr>
              <a:t>) a central issue </a:t>
            </a:r>
            <a:r>
              <a:rPr lang="en-US" altLang="zh-CN" sz="800" dirty="0" smtClean="0"/>
              <a:t>— one that leads to the alternative way of describing the Internet as a platform for applications.</a:t>
            </a:r>
          </a:p>
          <a:p>
            <a:pPr>
              <a:lnSpc>
                <a:spcPct val="80000"/>
              </a:lnSpc>
              <a:defRPr/>
            </a:pPr>
            <a:r>
              <a:rPr lang="en-US" altLang="zh-CN" sz="800" dirty="0" smtClean="0"/>
              <a:t>   How does one application piece </a:t>
            </a:r>
            <a:r>
              <a:rPr lang="en-US" altLang="zh-CN" sz="800" b="0" u="sng" dirty="0" smtClean="0"/>
              <a:t>running on one end system</a:t>
            </a:r>
            <a:r>
              <a:rPr lang="en-US" altLang="zh-CN" sz="800" b="0" u="none" dirty="0" smtClean="0"/>
              <a:t> </a:t>
            </a:r>
            <a:r>
              <a:rPr lang="en-US" altLang="zh-CN" sz="800" dirty="0" smtClean="0"/>
              <a:t>instructs the Internet to deliver data to another software piece </a:t>
            </a:r>
            <a:r>
              <a:rPr lang="en-US" altLang="zh-CN" sz="800" b="0" u="sng" dirty="0" smtClean="0"/>
              <a:t>running on another end system? </a:t>
            </a:r>
            <a:endParaRPr lang="en-US" altLang="zh-CN" sz="800" b="0" u="sng" dirty="0" smtClean="0">
              <a:latin typeface="Tahoma" pitchFamily="34" charset="0"/>
            </a:endParaRPr>
          </a:p>
          <a:p>
            <a:pPr>
              <a:lnSpc>
                <a:spcPct val="80000"/>
              </a:lnSpc>
              <a:defRPr/>
            </a:pPr>
            <a:r>
              <a:rPr lang="en-US" altLang="zh-CN" sz="800" b="1" dirty="0" smtClean="0">
                <a:latin typeface="Tahoma" pitchFamily="34" charset="0"/>
              </a:rPr>
              <a:t>    </a:t>
            </a:r>
          </a:p>
          <a:p>
            <a:r>
              <a:rPr lang="en-US" altLang="zh-CN" sz="800" b="1" dirty="0" smtClean="0">
                <a:latin typeface="Tahoma" pitchFamily="34" charset="0"/>
              </a:rPr>
              <a:t>   </a:t>
            </a:r>
            <a:r>
              <a:rPr lang="en-US" altLang="zh-CN" sz="1200" b="0" i="0" u="none" strike="noStrike" kern="1200" baseline="0" dirty="0" smtClean="0">
                <a:solidFill>
                  <a:schemeClr val="tx1"/>
                </a:solidFill>
                <a:latin typeface="Times New Roman" pitchFamily="18" charset="0"/>
                <a:ea typeface="+mn-ea"/>
                <a:cs typeface="+mn-cs"/>
              </a:rPr>
              <a:t>End systems </a:t>
            </a:r>
            <a:r>
              <a:rPr lang="en-US" altLang="zh-CN" sz="1200" b="0" i="0" u="sng" strike="noStrike" kern="1200" baseline="0" dirty="0" smtClean="0">
                <a:solidFill>
                  <a:schemeClr val="tx1"/>
                </a:solidFill>
                <a:latin typeface="Times New Roman" pitchFamily="18" charset="0"/>
                <a:ea typeface="+mn-ea"/>
                <a:cs typeface="+mn-cs"/>
              </a:rPr>
              <a:t>attached to the Internet</a:t>
            </a:r>
            <a:r>
              <a:rPr lang="en-US" altLang="zh-CN" sz="1200" b="0" i="0" u="none" strike="noStrike" kern="1200" baseline="0" dirty="0" smtClean="0">
                <a:solidFill>
                  <a:schemeClr val="tx1"/>
                </a:solidFill>
                <a:latin typeface="Times New Roman" pitchFamily="18" charset="0"/>
                <a:ea typeface="+mn-ea"/>
                <a:cs typeface="+mn-cs"/>
              </a:rPr>
              <a:t> provide an Application Programming Interface </a:t>
            </a:r>
            <a:r>
              <a:rPr lang="en-US" altLang="zh-CN" sz="1200" b="1" i="0" u="none" strike="noStrike" kern="1200" baseline="0" dirty="0" smtClean="0">
                <a:solidFill>
                  <a:schemeClr val="tx1"/>
                </a:solidFill>
                <a:latin typeface="Times New Roman" pitchFamily="18" charset="0"/>
                <a:ea typeface="+mn-ea"/>
                <a:cs typeface="+mn-cs"/>
              </a:rPr>
              <a:t>(API) </a:t>
            </a:r>
            <a:r>
              <a:rPr lang="en-US" altLang="zh-CN" sz="1200" b="0" i="0" u="none" strike="noStrike" kern="1200" baseline="0" dirty="0" smtClean="0">
                <a:solidFill>
                  <a:schemeClr val="tx1"/>
                </a:solidFill>
                <a:latin typeface="Times New Roman" pitchFamily="18" charset="0"/>
                <a:ea typeface="+mn-ea"/>
                <a:cs typeface="+mn-cs"/>
              </a:rPr>
              <a:t>that specifies </a:t>
            </a:r>
            <a:r>
              <a:rPr lang="en-US" altLang="zh-CN" sz="1200" b="1" i="0" u="none" strike="noStrike" kern="1200" baseline="0" dirty="0" smtClean="0">
                <a:solidFill>
                  <a:schemeClr val="tx1"/>
                </a:solidFill>
                <a:latin typeface="Times New Roman" pitchFamily="18" charset="0"/>
                <a:ea typeface="+mn-ea"/>
                <a:cs typeface="+mn-cs"/>
              </a:rPr>
              <a:t>how</a:t>
            </a:r>
            <a:r>
              <a:rPr lang="en-US" altLang="zh-CN" sz="1200" b="0" i="0" u="none" strike="noStrike" kern="1200" baseline="0" dirty="0" smtClean="0">
                <a:solidFill>
                  <a:schemeClr val="tx1"/>
                </a:solidFill>
                <a:latin typeface="Times New Roman" pitchFamily="18" charset="0"/>
                <a:ea typeface="+mn-ea"/>
                <a:cs typeface="+mn-cs"/>
              </a:rPr>
              <a:t> a program </a:t>
            </a:r>
            <a:r>
              <a:rPr lang="en-US" altLang="zh-CN" sz="1200" b="0" i="0" u="sng" strike="noStrike" kern="1200" baseline="0" dirty="0" smtClean="0">
                <a:solidFill>
                  <a:schemeClr val="tx1"/>
                </a:solidFill>
                <a:latin typeface="Times New Roman" pitchFamily="18" charset="0"/>
                <a:ea typeface="+mn-ea"/>
                <a:cs typeface="+mn-cs"/>
              </a:rPr>
              <a:t>running on one end system</a:t>
            </a:r>
            <a:r>
              <a:rPr lang="en-US" altLang="zh-CN" sz="1200" b="0" i="0" u="none" strike="noStrike" kern="1200" baseline="0" dirty="0" smtClean="0">
                <a:solidFill>
                  <a:schemeClr val="tx1"/>
                </a:solidFill>
                <a:latin typeface="Times New Roman" pitchFamily="18" charset="0"/>
                <a:ea typeface="+mn-ea"/>
                <a:cs typeface="+mn-cs"/>
              </a:rPr>
              <a:t> asks the Internet infrastructure to deliver data to a specific destination program </a:t>
            </a:r>
            <a:r>
              <a:rPr lang="en-US" altLang="zh-CN" sz="1200" b="0" i="0" u="sng" strike="noStrike" kern="1200" baseline="0" dirty="0" smtClean="0">
                <a:solidFill>
                  <a:schemeClr val="tx1"/>
                </a:solidFill>
                <a:latin typeface="Times New Roman" pitchFamily="18" charset="0"/>
                <a:ea typeface="+mn-ea"/>
                <a:cs typeface="+mn-cs"/>
              </a:rPr>
              <a:t>running on another end system</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This Internet API is a set of rules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the sending program must follow so that the Internet can deliver the data to the destination program. </a:t>
            </a:r>
          </a:p>
          <a:p>
            <a:r>
              <a:rPr lang="en-US" altLang="zh-CN" sz="1200" b="0" i="0" u="none" strike="noStrike" kern="1200" baseline="0" dirty="0" smtClean="0">
                <a:solidFill>
                  <a:schemeClr val="tx1"/>
                </a:solidFill>
                <a:latin typeface="Times New Roman" pitchFamily="18" charset="0"/>
                <a:ea typeface="+mn-ea"/>
                <a:cs typeface="+mn-cs"/>
              </a:rPr>
              <a:t>   We’ll discuss the Internet API in detail in Chapter 2. </a:t>
            </a:r>
          </a:p>
          <a:p>
            <a:r>
              <a:rPr lang="en-US" altLang="zh-CN" sz="1200" b="0" i="0" u="none" strike="noStrike" kern="1200" baseline="0" dirty="0" smtClean="0">
                <a:solidFill>
                  <a:schemeClr val="tx1"/>
                </a:solidFill>
                <a:latin typeface="Times New Roman" pitchFamily="18" charset="0"/>
                <a:ea typeface="+mn-ea"/>
                <a:cs typeface="+mn-cs"/>
              </a:rPr>
              <a:t>   For now, let’s </a:t>
            </a:r>
            <a:r>
              <a:rPr lang="en-US" altLang="zh-CN" sz="1200" b="1" i="0" u="sng" strike="noStrike" kern="1200" baseline="0" dirty="0" smtClean="0">
                <a:solidFill>
                  <a:schemeClr val="tx1"/>
                </a:solidFill>
                <a:latin typeface="Times New Roman" pitchFamily="18" charset="0"/>
                <a:ea typeface="+mn-ea"/>
                <a:cs typeface="+mn-cs"/>
              </a:rPr>
              <a:t>draw upon</a:t>
            </a:r>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a simple analogy, one that we will frequently use in this book. </a:t>
            </a:r>
          </a:p>
          <a:p>
            <a:r>
              <a:rPr lang="en-US" altLang="zh-CN" sz="1200" b="0" i="0" u="none" strike="noStrike" kern="1200" baseline="0" dirty="0" smtClean="0">
                <a:solidFill>
                  <a:schemeClr val="tx1"/>
                </a:solidFill>
                <a:latin typeface="Times New Roman" pitchFamily="18" charset="0"/>
                <a:ea typeface="+mn-ea"/>
                <a:cs typeface="+mn-cs"/>
              </a:rPr>
              <a:t>   Suppose Alice wants to send a letter to Bob using the postal service. </a:t>
            </a:r>
          </a:p>
          <a:p>
            <a:r>
              <a:rPr lang="en-US" altLang="zh-CN" sz="1200" b="0" i="0" u="none" strike="noStrike" kern="1200" baseline="0" dirty="0" smtClean="0">
                <a:solidFill>
                  <a:schemeClr val="tx1"/>
                </a:solidFill>
                <a:latin typeface="Times New Roman" pitchFamily="18" charset="0"/>
                <a:ea typeface="+mn-ea"/>
                <a:cs typeface="+mn-cs"/>
              </a:rPr>
              <a:t>   Alice, of course, can’t just write the letter (the data) and drop the letter out her window. </a:t>
            </a:r>
          </a:p>
          <a:p>
            <a:r>
              <a:rPr lang="en-US" altLang="zh-CN" sz="1200" b="0" i="0" u="none" strike="noStrike" kern="1200" baseline="0" dirty="0" smtClean="0">
                <a:solidFill>
                  <a:schemeClr val="tx1"/>
                </a:solidFill>
                <a:latin typeface="Times New Roman" pitchFamily="18" charset="0"/>
                <a:ea typeface="+mn-ea"/>
                <a:cs typeface="+mn-cs"/>
              </a:rPr>
              <a:t>   Instead, the postal service </a:t>
            </a:r>
            <a:r>
              <a:rPr lang="en-US" altLang="zh-CN" sz="1200" b="1" i="0" u="none" strike="noStrike" kern="1200" baseline="0" dirty="0" smtClean="0">
                <a:solidFill>
                  <a:schemeClr val="tx1"/>
                </a:solidFill>
                <a:latin typeface="Times New Roman" pitchFamily="18" charset="0"/>
                <a:ea typeface="+mn-ea"/>
                <a:cs typeface="+mn-cs"/>
              </a:rPr>
              <a:t>requires</a:t>
            </a:r>
            <a:r>
              <a:rPr lang="en-US" altLang="zh-CN" sz="1200" b="0" i="0" u="none" strike="noStrike" kern="1200" baseline="0" dirty="0" smtClean="0">
                <a:solidFill>
                  <a:schemeClr val="tx1"/>
                </a:solidFill>
                <a:latin typeface="Times New Roman" pitchFamily="18" charset="0"/>
                <a:ea typeface="+mn-ea"/>
                <a:cs typeface="+mn-cs"/>
              </a:rPr>
              <a:t> that Alice put the letter in an envelope; write Bob’s full name, address, and zip code in the center of the envelope; seal the envelope; put a stamp in the upper-right-hand corner of the envelope; and finally, drop the envelope into an official postal service mailbox. </a:t>
            </a:r>
          </a:p>
          <a:p>
            <a:r>
              <a:rPr lang="en-US" altLang="zh-CN" sz="1200" b="0" i="0" u="none" strike="noStrike" kern="1200" baseline="0" dirty="0" smtClean="0">
                <a:solidFill>
                  <a:schemeClr val="tx1"/>
                </a:solidFill>
                <a:latin typeface="Times New Roman" pitchFamily="18" charset="0"/>
                <a:ea typeface="+mn-ea"/>
                <a:cs typeface="+mn-cs"/>
              </a:rPr>
              <a:t>   Thus, the postal service has its own “postal service API,” or set of rules, that Alice must follow to have the postal service deliver her letter to Bob. </a:t>
            </a:r>
          </a:p>
          <a:p>
            <a:r>
              <a:rPr lang="en-US" altLang="zh-CN" sz="1200" b="0" i="0" u="none" strike="noStrike" kern="1200" baseline="0" dirty="0" smtClean="0">
                <a:solidFill>
                  <a:schemeClr val="tx1"/>
                </a:solidFill>
                <a:latin typeface="Times New Roman" pitchFamily="18" charset="0"/>
                <a:ea typeface="+mn-ea"/>
                <a:cs typeface="+mn-cs"/>
              </a:rPr>
              <a:t>   In a similar manner, the Internet has an API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the program sending data must follow to have the Internet </a:t>
            </a:r>
            <a:r>
              <a:rPr lang="en-US" altLang="zh-CN" sz="1200" b="1" i="0" u="none" strike="noStrike" kern="1200" baseline="0" dirty="0" smtClean="0">
                <a:solidFill>
                  <a:schemeClr val="tx1"/>
                </a:solidFill>
                <a:latin typeface="Times New Roman" pitchFamily="18" charset="0"/>
                <a:ea typeface="+mn-ea"/>
                <a:cs typeface="+mn-cs"/>
              </a:rPr>
              <a:t>deliver</a:t>
            </a:r>
            <a:r>
              <a:rPr lang="en-US" altLang="zh-CN" sz="1200" b="0" i="0" u="none" strike="noStrike" kern="1200" baseline="0" dirty="0" smtClean="0">
                <a:solidFill>
                  <a:schemeClr val="tx1"/>
                </a:solidFill>
                <a:latin typeface="Times New Roman" pitchFamily="18" charset="0"/>
                <a:ea typeface="+mn-ea"/>
                <a:cs typeface="+mn-cs"/>
              </a:rPr>
              <a:t> the data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the program that will receive the data.</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 postal service, of course, provides more than one service to its customers. </a:t>
            </a:r>
          </a:p>
          <a:p>
            <a:r>
              <a:rPr lang="en-US" altLang="zh-CN" sz="1200" b="0" i="0" u="none" strike="noStrike" kern="1200" baseline="0" dirty="0" smtClean="0">
                <a:solidFill>
                  <a:schemeClr val="tx1"/>
                </a:solidFill>
                <a:latin typeface="Times New Roman" pitchFamily="18" charset="0"/>
                <a:ea typeface="+mn-ea"/>
                <a:cs typeface="+mn-cs"/>
              </a:rPr>
              <a:t>   It provides express delivery (</a:t>
            </a:r>
            <a:r>
              <a:rPr lang="zh-CN" altLang="en-US" sz="1200" b="0" i="0" u="none" strike="noStrike" kern="1200" baseline="0" dirty="0" smtClean="0">
                <a:solidFill>
                  <a:schemeClr val="tx1"/>
                </a:solidFill>
                <a:latin typeface="Times New Roman" pitchFamily="18" charset="0"/>
                <a:ea typeface="+mn-ea"/>
                <a:cs typeface="+mn-cs"/>
              </a:rPr>
              <a:t>快递</a:t>
            </a:r>
            <a:r>
              <a:rPr lang="en-US" altLang="zh-CN" sz="1200" b="0" i="0" u="none" strike="noStrike" kern="1200" baseline="0" dirty="0" smtClean="0">
                <a:solidFill>
                  <a:schemeClr val="tx1"/>
                </a:solidFill>
                <a:latin typeface="Times New Roman" pitchFamily="18" charset="0"/>
                <a:ea typeface="+mn-ea"/>
                <a:cs typeface="+mn-cs"/>
              </a:rPr>
              <a:t>), reception confirmation (</a:t>
            </a:r>
            <a:r>
              <a:rPr lang="zh-CN" altLang="en-US" dirty="0" smtClean="0">
                <a:effectLst/>
              </a:rPr>
              <a:t>接收确认</a:t>
            </a:r>
            <a:r>
              <a:rPr lang="en-US" altLang="zh-CN" sz="1200" b="0" i="0" u="none" strike="noStrike" kern="1200" baseline="0" dirty="0" smtClean="0">
                <a:solidFill>
                  <a:schemeClr val="tx1"/>
                </a:solidFill>
                <a:latin typeface="Times New Roman" pitchFamily="18" charset="0"/>
                <a:ea typeface="+mn-ea"/>
                <a:cs typeface="+mn-cs"/>
              </a:rPr>
              <a:t>), ordinary use, and many more services. </a:t>
            </a:r>
          </a:p>
          <a:p>
            <a:r>
              <a:rPr lang="en-US" altLang="zh-CN" sz="1200" b="0" i="0" u="none" strike="noStrike" kern="1200" baseline="0" dirty="0" smtClean="0">
                <a:solidFill>
                  <a:schemeClr val="tx1"/>
                </a:solidFill>
                <a:latin typeface="Times New Roman" pitchFamily="18" charset="0"/>
                <a:ea typeface="+mn-ea"/>
                <a:cs typeface="+mn-cs"/>
              </a:rPr>
              <a:t>   In a similar manner, the Internet provides multiple services to its applications. </a:t>
            </a:r>
          </a:p>
          <a:p>
            <a:r>
              <a:rPr lang="en-US" altLang="zh-CN" sz="1200" b="0" i="0" u="none" strike="noStrike" kern="1200" baseline="0" dirty="0" smtClean="0">
                <a:solidFill>
                  <a:schemeClr val="tx1"/>
                </a:solidFill>
                <a:latin typeface="Times New Roman" pitchFamily="18" charset="0"/>
                <a:ea typeface="+mn-ea"/>
                <a:cs typeface="+mn-cs"/>
              </a:rPr>
              <a:t>   When you develop an Internet application, you too must choose one of the Internet’s services for your application.   </a:t>
            </a:r>
          </a:p>
          <a:p>
            <a:r>
              <a:rPr lang="en-US" altLang="zh-CN" sz="1200" b="0" i="0" u="none" strike="noStrike" kern="1200" baseline="0" dirty="0" smtClean="0">
                <a:solidFill>
                  <a:schemeClr val="tx1"/>
                </a:solidFill>
                <a:latin typeface="Times New Roman" pitchFamily="18" charset="0"/>
                <a:ea typeface="+mn-ea"/>
                <a:cs typeface="+mn-cs"/>
              </a:rPr>
              <a:t>   We’ll describe the Internet’s services in Chapter 2.</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    </a:t>
            </a:r>
            <a:r>
              <a:rPr lang="en-US" altLang="zh-CN" sz="1200" b="0" i="0" kern="1200" dirty="0" err="1" smtClean="0">
                <a:solidFill>
                  <a:schemeClr val="tx1"/>
                </a:solidFill>
                <a:latin typeface="Times New Roman" pitchFamily="18" charset="0"/>
                <a:ea typeface="+mn-ea"/>
                <a:cs typeface="+mn-cs"/>
              </a:rPr>
              <a:t>NetCat</a:t>
            </a:r>
            <a:r>
              <a:rPr lang="zh-CN" altLang="en-US" sz="1200" b="0" i="0" kern="1200" dirty="0" smtClean="0">
                <a:solidFill>
                  <a:schemeClr val="tx1"/>
                </a:solidFill>
                <a:latin typeface="Times New Roman" pitchFamily="18" charset="0"/>
                <a:ea typeface="+mn-ea"/>
                <a:cs typeface="+mn-cs"/>
              </a:rPr>
              <a:t>，在网络工具中有“瑞士军刀”美誉，其有</a:t>
            </a:r>
            <a:r>
              <a:rPr lang="en-US" altLang="zh-CN" sz="1200" b="0" i="0" kern="1200" dirty="0" smtClean="0">
                <a:solidFill>
                  <a:schemeClr val="tx1"/>
                </a:solidFill>
                <a:latin typeface="Times New Roman" pitchFamily="18" charset="0"/>
                <a:ea typeface="+mn-ea"/>
                <a:cs typeface="+mn-cs"/>
              </a:rPr>
              <a:t>Windows</a:t>
            </a:r>
            <a:r>
              <a:rPr lang="zh-CN" altLang="en-US" sz="1200" b="0" i="0" kern="1200" dirty="0" smtClean="0">
                <a:solidFill>
                  <a:schemeClr val="tx1"/>
                </a:solidFill>
                <a:latin typeface="Times New Roman" pitchFamily="18" charset="0"/>
                <a:ea typeface="+mn-ea"/>
                <a:cs typeface="+mn-cs"/>
              </a:rPr>
              <a:t>和</a:t>
            </a:r>
            <a:r>
              <a:rPr lang="en-US" altLang="zh-CN" sz="1200" b="0" i="0" kern="1200" dirty="0" smtClean="0">
                <a:solidFill>
                  <a:schemeClr val="tx1"/>
                </a:solidFill>
                <a:latin typeface="Times New Roman" pitchFamily="18" charset="0"/>
                <a:ea typeface="+mn-ea"/>
                <a:cs typeface="+mn-cs"/>
              </a:rPr>
              <a:t>Linux</a:t>
            </a:r>
            <a:r>
              <a:rPr lang="zh-CN" altLang="en-US" sz="1200" b="0" i="0" kern="1200" dirty="0" smtClean="0">
                <a:solidFill>
                  <a:schemeClr val="tx1"/>
                </a:solidFill>
                <a:latin typeface="Times New Roman" pitchFamily="18" charset="0"/>
                <a:ea typeface="+mn-ea"/>
                <a:cs typeface="+mn-cs"/>
              </a:rPr>
              <a:t>的版本。因为它短小精悍</a:t>
            </a:r>
            <a:r>
              <a:rPr lang="en-US" altLang="zh-CN" sz="1200" b="0" i="0" kern="1200" dirty="0" smtClean="0">
                <a:solidFill>
                  <a:schemeClr val="tx1"/>
                </a:solidFill>
                <a:latin typeface="Times New Roman" pitchFamily="18" charset="0"/>
                <a:ea typeface="+mn-ea"/>
                <a:cs typeface="+mn-cs"/>
              </a:rPr>
              <a:t>(1.84</a:t>
            </a:r>
            <a:r>
              <a:rPr lang="zh-CN" altLang="en-US" sz="1200" b="0" i="0" kern="1200" dirty="0" smtClean="0">
                <a:solidFill>
                  <a:schemeClr val="tx1"/>
                </a:solidFill>
                <a:latin typeface="Times New Roman" pitchFamily="18" charset="0"/>
                <a:ea typeface="+mn-ea"/>
                <a:cs typeface="+mn-cs"/>
              </a:rPr>
              <a:t>版本也不过</a:t>
            </a:r>
            <a:r>
              <a:rPr lang="en-US" altLang="zh-CN" sz="1200" b="0" i="0" kern="1200" dirty="0" smtClean="0">
                <a:solidFill>
                  <a:schemeClr val="tx1"/>
                </a:solidFill>
                <a:latin typeface="Times New Roman" pitchFamily="18" charset="0"/>
                <a:ea typeface="+mn-ea"/>
                <a:cs typeface="+mn-cs"/>
              </a:rPr>
              <a:t>25k</a:t>
            </a:r>
            <a:r>
              <a:rPr lang="zh-CN" altLang="en-US" sz="1200" b="0" i="0" kern="1200" dirty="0" smtClean="0">
                <a:solidFill>
                  <a:schemeClr val="tx1"/>
                </a:solidFill>
                <a:latin typeface="Times New Roman" pitchFamily="18" charset="0"/>
                <a:ea typeface="+mn-ea"/>
                <a:cs typeface="+mn-cs"/>
              </a:rPr>
              <a:t>，旧版本或缩减版甚至更小</a:t>
            </a:r>
            <a:r>
              <a:rPr lang="en-US" altLang="zh-CN" sz="1200" b="0" i="0" kern="1200" dirty="0" smtClean="0">
                <a:solidFill>
                  <a:schemeClr val="tx1"/>
                </a:solidFill>
                <a:latin typeface="Times New Roman" pitchFamily="18" charset="0"/>
                <a:ea typeface="+mn-ea"/>
                <a:cs typeface="+mn-cs"/>
              </a:rPr>
              <a:t>)</a:t>
            </a:r>
            <a:r>
              <a:rPr lang="zh-CN" altLang="en-US" sz="1200" b="0" i="0" kern="1200" dirty="0" smtClean="0">
                <a:solidFill>
                  <a:schemeClr val="tx1"/>
                </a:solidFill>
                <a:latin typeface="Times New Roman" pitchFamily="18" charset="0"/>
                <a:ea typeface="+mn-ea"/>
                <a:cs typeface="+mn-cs"/>
              </a:rPr>
              <a:t>、功能实用，被设计为一个简单、可靠的网络工具，可通过</a:t>
            </a:r>
            <a:r>
              <a:rPr lang="en-US" altLang="zh-CN" sz="1200" b="0" i="0" kern="1200" dirty="0" smtClean="0">
                <a:solidFill>
                  <a:schemeClr val="tx1"/>
                </a:solidFill>
                <a:latin typeface="Times New Roman" pitchFamily="18" charset="0"/>
                <a:ea typeface="+mn-ea"/>
                <a:cs typeface="+mn-cs"/>
              </a:rPr>
              <a:t>TCP</a:t>
            </a:r>
            <a:r>
              <a:rPr lang="zh-CN" altLang="en-US" sz="1200" b="0" i="0" kern="1200" dirty="0" smtClean="0">
                <a:solidFill>
                  <a:schemeClr val="tx1"/>
                </a:solidFill>
                <a:latin typeface="Times New Roman" pitchFamily="18" charset="0"/>
                <a:ea typeface="+mn-ea"/>
                <a:cs typeface="+mn-cs"/>
              </a:rPr>
              <a:t>或</a:t>
            </a:r>
            <a:r>
              <a:rPr lang="en-US" altLang="zh-CN" sz="1200" b="0" i="0" kern="1200" dirty="0" smtClean="0">
                <a:solidFill>
                  <a:schemeClr val="tx1"/>
                </a:solidFill>
                <a:latin typeface="Times New Roman" pitchFamily="18" charset="0"/>
                <a:ea typeface="+mn-ea"/>
                <a:cs typeface="+mn-cs"/>
              </a:rPr>
              <a:t>UDP</a:t>
            </a:r>
            <a:r>
              <a:rPr lang="zh-CN" altLang="en-US" sz="1200" b="0" i="0" kern="1200" dirty="0" smtClean="0">
                <a:solidFill>
                  <a:schemeClr val="tx1"/>
                </a:solidFill>
                <a:latin typeface="Times New Roman" pitchFamily="18" charset="0"/>
                <a:ea typeface="+mn-ea"/>
                <a:cs typeface="+mn-cs"/>
              </a:rPr>
              <a:t>协议传输读写数据。同时，它还是一个网络应用</a:t>
            </a:r>
            <a:r>
              <a:rPr lang="en-US" altLang="zh-CN" sz="1200" b="0" i="0" kern="1200" dirty="0" smtClean="0">
                <a:solidFill>
                  <a:schemeClr val="tx1"/>
                </a:solidFill>
                <a:latin typeface="Times New Roman" pitchFamily="18" charset="0"/>
                <a:ea typeface="+mn-ea"/>
                <a:cs typeface="+mn-cs"/>
              </a:rPr>
              <a:t>Debug</a:t>
            </a:r>
            <a:r>
              <a:rPr lang="zh-CN" altLang="en-US" sz="1200" b="0" i="0" kern="1200" dirty="0" smtClean="0">
                <a:solidFill>
                  <a:schemeClr val="tx1"/>
                </a:solidFill>
                <a:latin typeface="Times New Roman" pitchFamily="18" charset="0"/>
                <a:ea typeface="+mn-ea"/>
                <a:cs typeface="+mn-cs"/>
              </a:rPr>
              <a:t>分析器，因为它可以根据需要创建各种不同类型的网络连接。</a:t>
            </a:r>
          </a:p>
          <a:p>
            <a:r>
              <a:rPr lang="zh-CN" altLang="en-US" sz="1200" b="0" i="0" kern="1200" dirty="0" smtClean="0">
                <a:solidFill>
                  <a:schemeClr val="tx1"/>
                </a:solidFill>
                <a:latin typeface="Times New Roman" pitchFamily="18" charset="0"/>
                <a:ea typeface="+mn-ea"/>
                <a:cs typeface="+mn-cs"/>
              </a:rPr>
              <a:t>   通常的</a:t>
            </a:r>
            <a:r>
              <a:rPr lang="en-US" altLang="zh-CN" sz="1200" b="0" i="0" kern="1200" dirty="0" smtClean="0">
                <a:solidFill>
                  <a:schemeClr val="tx1"/>
                </a:solidFill>
                <a:latin typeface="Times New Roman" pitchFamily="18" charset="0"/>
                <a:ea typeface="+mn-ea"/>
                <a:cs typeface="+mn-cs"/>
              </a:rPr>
              <a:t>Linux</a:t>
            </a:r>
            <a:r>
              <a:rPr lang="zh-CN" altLang="en-US" sz="1200" b="0" i="0" kern="1200" dirty="0" smtClean="0">
                <a:solidFill>
                  <a:schemeClr val="tx1"/>
                </a:solidFill>
                <a:latin typeface="Times New Roman" pitchFamily="18" charset="0"/>
                <a:ea typeface="+mn-ea"/>
                <a:cs typeface="+mn-cs"/>
              </a:rPr>
              <a:t>发行版中都带有</a:t>
            </a:r>
            <a:r>
              <a:rPr lang="en-US" altLang="zh-CN" sz="1200" b="0" i="0" kern="1200" dirty="0" err="1" smtClean="0">
                <a:solidFill>
                  <a:schemeClr val="tx1"/>
                </a:solidFill>
                <a:latin typeface="Times New Roman" pitchFamily="18" charset="0"/>
                <a:ea typeface="+mn-ea"/>
                <a:cs typeface="+mn-cs"/>
              </a:rPr>
              <a:t>NetCat</a:t>
            </a:r>
            <a:r>
              <a:rPr lang="en-US" altLang="zh-CN" sz="1200" b="0" i="0" kern="1200" dirty="0" smtClean="0">
                <a:solidFill>
                  <a:schemeClr val="tx1"/>
                </a:solidFill>
                <a:latin typeface="Times New Roman" pitchFamily="18" charset="0"/>
                <a:ea typeface="+mn-ea"/>
                <a:cs typeface="+mn-cs"/>
              </a:rPr>
              <a:t>(</a:t>
            </a:r>
            <a:r>
              <a:rPr lang="zh-CN" altLang="en-US" sz="1200" b="0" i="0" kern="1200" dirty="0" smtClean="0">
                <a:solidFill>
                  <a:schemeClr val="tx1"/>
                </a:solidFill>
                <a:latin typeface="Times New Roman" pitchFamily="18" charset="0"/>
                <a:ea typeface="+mn-ea"/>
                <a:cs typeface="+mn-cs"/>
              </a:rPr>
              <a:t>简称</a:t>
            </a:r>
            <a:r>
              <a:rPr lang="en-US" altLang="zh-CN" sz="1200" b="0" i="0" kern="1200" dirty="0" err="1" smtClean="0">
                <a:solidFill>
                  <a:schemeClr val="tx1"/>
                </a:solidFill>
                <a:latin typeface="Times New Roman" pitchFamily="18" charset="0"/>
                <a:ea typeface="+mn-ea"/>
                <a:cs typeface="+mn-cs"/>
              </a:rPr>
              <a:t>nc</a:t>
            </a:r>
            <a:r>
              <a:rPr lang="en-US" altLang="zh-CN" sz="1200" b="0" i="0" kern="1200" dirty="0" smtClean="0">
                <a:solidFill>
                  <a:schemeClr val="tx1"/>
                </a:solidFill>
                <a:latin typeface="Times New Roman" pitchFamily="18" charset="0"/>
                <a:ea typeface="+mn-ea"/>
                <a:cs typeface="+mn-cs"/>
              </a:rPr>
              <a:t>)</a:t>
            </a:r>
            <a:r>
              <a:rPr lang="zh-CN" altLang="en-US" sz="1200" b="0" i="0" kern="1200" dirty="0" smtClean="0">
                <a:solidFill>
                  <a:schemeClr val="tx1"/>
                </a:solidFill>
                <a:latin typeface="Times New Roman" pitchFamily="18" charset="0"/>
                <a:ea typeface="+mn-ea"/>
                <a:cs typeface="+mn-cs"/>
              </a:rPr>
              <a:t>，但不同的版本，其参数的使用略有差异。</a:t>
            </a:r>
          </a:p>
          <a:p>
            <a:endParaRPr lang="en-US" altLang="zh-CN" sz="1200" b="0" i="0" u="none" strike="noStrike" kern="1200" baseline="0" dirty="0" smtClean="0">
              <a:solidFill>
                <a:schemeClr val="tx1"/>
              </a:solidFill>
              <a:latin typeface="Times New Roman" pitchFamily="18" charset="0"/>
              <a:ea typeface="+mn-ea"/>
              <a:cs typeface="+mn-cs"/>
            </a:endParaRPr>
          </a:p>
          <a:p>
            <a:endParaRPr lang="en-US" altLang="zh-CN" sz="1200" b="0" i="0" u="none" strike="noStrike" kern="1200" baseline="0" dirty="0" smtClean="0">
              <a:solidFill>
                <a:schemeClr val="tx1"/>
              </a:solidFill>
              <a:latin typeface="Times New Roman" pitchFamily="18" charset="0"/>
              <a:ea typeface="+mn-ea"/>
              <a:cs typeface="+mn-cs"/>
            </a:endParaRPr>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20</a:t>
            </a:fld>
            <a:endParaRPr lang="en-US" altLang="zh-CN"/>
          </a:p>
        </p:txBody>
      </p:sp>
    </p:spTree>
    <p:extLst>
      <p:ext uri="{BB962C8B-B14F-4D97-AF65-F5344CB8AC3E}">
        <p14:creationId xmlns:p14="http://schemas.microsoft.com/office/powerpoint/2010/main" val="1460595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p:txBody>
          <a:bodyPr/>
          <a:lstStyle/>
          <a:p>
            <a:pPr>
              <a:defRPr/>
            </a:pPr>
            <a:fld id="{C2B612F5-08A2-4F73-BE84-00C658F47115}" type="slidenum">
              <a:rPr lang="zh-CN" altLang="en-US" smtClean="0"/>
              <a:pPr>
                <a:defRPr/>
              </a:pPr>
              <a:t>21</a:t>
            </a:fld>
            <a:endParaRPr lang="en-US" altLang="zh-CN" smtClean="0"/>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xfrm>
            <a:off x="731838" y="4560888"/>
            <a:ext cx="5851525" cy="4319587"/>
          </a:xfrm>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000" b="0" i="0" u="none" strike="noStrike" kern="1200" baseline="0" dirty="0" smtClean="0">
                <a:solidFill>
                  <a:schemeClr val="tx1"/>
                </a:solidFill>
                <a:latin typeface="Tahoma" pitchFamily="34"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We have just given two descriptions of the Internet; one in terms of its hardware and software components, the other in terms of an infrastructure for providing services to distributed applications.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u="none" strike="noStrike" kern="1200" baseline="0" dirty="0" smtClean="0">
                <a:solidFill>
                  <a:schemeClr val="tx1"/>
                </a:solidFill>
                <a:latin typeface="Times New Roman" pitchFamily="18" charset="0"/>
                <a:ea typeface="+mn-ea"/>
                <a:cs typeface="+mn-cs"/>
              </a:rPr>
              <a:t>   But perhaps you are still confused </a:t>
            </a:r>
            <a:r>
              <a:rPr lang="en-US" altLang="zh-CN" sz="1200" b="1" i="0" u="none" strike="noStrike" kern="1200" baseline="0" dirty="0" smtClean="0">
                <a:solidFill>
                  <a:schemeClr val="tx1"/>
                </a:solidFill>
                <a:latin typeface="Times New Roman" pitchFamily="18" charset="0"/>
                <a:ea typeface="+mn-ea"/>
                <a:cs typeface="+mn-cs"/>
              </a:rPr>
              <a:t>as to</a:t>
            </a:r>
            <a:r>
              <a:rPr lang="en-US" altLang="zh-CN" sz="1200" b="0" i="0" u="none" strike="noStrike" kern="1200" baseline="0" dirty="0" smtClean="0">
                <a:solidFill>
                  <a:schemeClr val="tx1"/>
                </a:solidFill>
                <a:latin typeface="Times New Roman" pitchFamily="18" charset="0"/>
                <a:ea typeface="+mn-ea"/>
                <a:cs typeface="+mn-cs"/>
              </a:rPr>
              <a:t> what the Internet is.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u="none" strike="noStrike" kern="1200" baseline="0" dirty="0" smtClean="0">
                <a:solidFill>
                  <a:schemeClr val="tx1"/>
                </a:solidFill>
                <a:latin typeface="Times New Roman" pitchFamily="18" charset="0"/>
                <a:ea typeface="+mn-ea"/>
                <a:cs typeface="+mn-cs"/>
              </a:rPr>
              <a:t>   What are packet switching and TCP/IP?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u="none" strike="noStrike" kern="1200" baseline="0" dirty="0" smtClean="0">
                <a:solidFill>
                  <a:schemeClr val="tx1"/>
                </a:solidFill>
                <a:latin typeface="Times New Roman" pitchFamily="18" charset="0"/>
                <a:ea typeface="+mn-ea"/>
                <a:cs typeface="+mn-cs"/>
              </a:rPr>
              <a:t>   What are routers?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u="none" strike="noStrike" kern="1200" baseline="0" dirty="0" smtClean="0">
                <a:solidFill>
                  <a:schemeClr val="tx1"/>
                </a:solidFill>
                <a:latin typeface="Times New Roman" pitchFamily="18" charset="0"/>
                <a:ea typeface="+mn-ea"/>
                <a:cs typeface="+mn-cs"/>
              </a:rPr>
              <a:t>   What kinds of communication links are present in the Internet?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u="none" strike="noStrike" kern="1200" baseline="0" dirty="0" smtClean="0">
                <a:solidFill>
                  <a:schemeClr val="tx1"/>
                </a:solidFill>
                <a:latin typeface="Times New Roman" pitchFamily="18" charset="0"/>
                <a:ea typeface="+mn-ea"/>
                <a:cs typeface="+mn-cs"/>
              </a:rPr>
              <a:t>    What is a distributed application?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u="none" strike="noStrike" kern="1200" baseline="0" dirty="0" smtClean="0">
                <a:solidFill>
                  <a:schemeClr val="tx1"/>
                </a:solidFill>
                <a:latin typeface="Times New Roman" pitchFamily="18" charset="0"/>
                <a:ea typeface="+mn-ea"/>
                <a:cs typeface="+mn-cs"/>
              </a:rPr>
              <a:t>    How can a toaster or a weather sensor be attached to the Internet?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u="none" strike="noStrike" kern="1200" baseline="0" dirty="0" smtClean="0">
                <a:solidFill>
                  <a:schemeClr val="tx1"/>
                </a:solidFill>
                <a:latin typeface="Times New Roman" pitchFamily="18" charset="0"/>
                <a:ea typeface="+mn-ea"/>
                <a:cs typeface="+mn-cs"/>
              </a:rPr>
              <a:t>    If you feel a bit overwhelmed by all of this now, don’t worry — the purpose of this book is to introduce you to both the nuts and bolts of the Internet and the principles </a:t>
            </a:r>
            <a:r>
              <a:rPr lang="en-US" altLang="zh-CN" sz="1200" b="1" i="0" u="sng" strike="noStrike" kern="1200" baseline="0" dirty="0" smtClean="0">
                <a:solidFill>
                  <a:schemeClr val="tx1"/>
                </a:solidFill>
                <a:latin typeface="Times New Roman" pitchFamily="18" charset="0"/>
                <a:ea typeface="+mn-ea"/>
                <a:cs typeface="+mn-cs"/>
              </a:rPr>
              <a:t>that</a:t>
            </a:r>
            <a:r>
              <a:rPr lang="en-US" altLang="zh-CN" sz="1200" b="0" i="0" u="sng" strike="noStrike" kern="1200" baseline="0" dirty="0" smtClean="0">
                <a:solidFill>
                  <a:schemeClr val="tx1"/>
                </a:solidFill>
                <a:latin typeface="Times New Roman" pitchFamily="18" charset="0"/>
                <a:ea typeface="+mn-ea"/>
                <a:cs typeface="+mn-cs"/>
              </a:rPr>
              <a:t> govern how and why it works.</a:t>
            </a:r>
            <a:r>
              <a:rPr lang="en-US" altLang="zh-CN" sz="1200" b="0" i="0" u="none" strike="noStrike" kern="1200" baseline="0" dirty="0" smtClean="0">
                <a:solidFill>
                  <a:schemeClr val="tx1"/>
                </a:solidFill>
                <a:latin typeface="Times New Roman" pitchFamily="18" charset="0"/>
                <a:ea typeface="+mn-ea"/>
                <a:cs typeface="+mn-cs"/>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u="none" strike="noStrike" kern="1200" baseline="0" dirty="0" smtClean="0">
                <a:solidFill>
                  <a:schemeClr val="tx1"/>
                </a:solidFill>
                <a:latin typeface="Times New Roman" pitchFamily="18" charset="0"/>
                <a:ea typeface="+mn-ea"/>
                <a:cs typeface="+mn-cs"/>
              </a:rPr>
              <a:t>    We’ll explain these important terms and questions in the following sections and chapters.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u="none" strike="noStrike" kern="1200" baseline="0" dirty="0" smtClean="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000" baseline="0" dirty="0" smtClean="0">
                <a:latin typeface="Tahoma" pitchFamily="34" charset="0"/>
              </a:rPr>
              <a:t>    5</a:t>
            </a:r>
            <a:r>
              <a:rPr lang="en-US" altLang="zh-CN" sz="1000" baseline="30000" dirty="0" smtClean="0">
                <a:latin typeface="Tahoma" pitchFamily="34" charset="0"/>
              </a:rPr>
              <a:t>th</a:t>
            </a:r>
            <a:r>
              <a:rPr lang="en-US" altLang="zh-CN" sz="1000" baseline="0" dirty="0" smtClean="0">
                <a:latin typeface="Tahoma" pitchFamily="34" charset="0"/>
              </a:rPr>
              <a:t> edition:</a:t>
            </a:r>
          </a:p>
          <a:p>
            <a:r>
              <a:rPr lang="en-US" altLang="zh-CN" sz="1000" baseline="0" dirty="0" smtClean="0">
                <a:latin typeface="Tahoma" pitchFamily="34" charset="0"/>
              </a:rPr>
              <a:t>    [</a:t>
            </a:r>
            <a:r>
              <a:rPr lang="en-US" altLang="zh-CN" sz="1200" b="0" i="0" u="none" strike="noStrike" kern="1200" baseline="0" dirty="0" smtClean="0">
                <a:solidFill>
                  <a:schemeClr val="tx1"/>
                </a:solidFill>
                <a:latin typeface="Times New Roman" pitchFamily="18" charset="0"/>
                <a:ea typeface="+mn-ea"/>
                <a:cs typeface="+mn-cs"/>
              </a:rPr>
              <a:t>This second description of the Internet — an infrastructure for providing services to distributed applications — is an important one. </a:t>
            </a:r>
          </a:p>
          <a:p>
            <a:r>
              <a:rPr lang="en-US" altLang="zh-CN" sz="1200" b="0" i="0" u="none" strike="noStrike" kern="1200" baseline="0" dirty="0" smtClean="0">
                <a:solidFill>
                  <a:schemeClr val="tx1"/>
                </a:solidFill>
                <a:latin typeface="Times New Roman" pitchFamily="18" charset="0"/>
                <a:ea typeface="+mn-ea"/>
                <a:cs typeface="+mn-cs"/>
              </a:rPr>
              <a:t>    Increasingly, advances in the nuts-and-bolts components of the Internet are being driven by the needs of new applications. </a:t>
            </a:r>
          </a:p>
          <a:p>
            <a:r>
              <a:rPr lang="en-US" altLang="zh-CN" sz="1200" b="0" i="0" u="none" strike="noStrike" kern="1200" baseline="0" dirty="0" smtClean="0">
                <a:solidFill>
                  <a:schemeClr val="tx1"/>
                </a:solidFill>
                <a:latin typeface="Times New Roman" pitchFamily="18" charset="0"/>
                <a:ea typeface="+mn-ea"/>
                <a:cs typeface="+mn-cs"/>
              </a:rPr>
              <a:t>    So it’s important to keep in mind that the Internet is an infrastructure in which new applications are being constantly invented and deployed.</a:t>
            </a:r>
            <a:r>
              <a:rPr lang="en-US" altLang="zh-CN" sz="1000" baseline="0" dirty="0" smtClean="0">
                <a:latin typeface="Tahoma" pitchFamily="34" charset="0"/>
              </a:rPr>
              <a:t>]</a:t>
            </a:r>
            <a:endParaRPr lang="en-US" altLang="zh-CN" sz="1200" b="0" i="0" u="none" strike="noStrike" kern="1200" baseline="0" dirty="0" smtClean="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u="none" strike="noStrike" kern="1200" baseline="0" dirty="0" smtClean="0">
              <a:solidFill>
                <a:schemeClr val="tx1"/>
              </a:solidFill>
              <a:latin typeface="Times New Roman" pitchFamily="18" charset="0"/>
              <a:ea typeface="+mn-ea"/>
              <a:cs typeface="+mn-cs"/>
            </a:endParaRPr>
          </a:p>
          <a:p>
            <a:endParaRPr lang="en-US" altLang="zh-CN" dirty="0" smtClean="0"/>
          </a:p>
        </p:txBody>
      </p:sp>
    </p:spTree>
    <p:extLst>
      <p:ext uri="{BB962C8B-B14F-4D97-AF65-F5344CB8AC3E}">
        <p14:creationId xmlns:p14="http://schemas.microsoft.com/office/powerpoint/2010/main" val="1380672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2</a:t>
            </a:fld>
            <a:endParaRPr lang="en-US" altLang="zh-CN"/>
          </a:p>
        </p:txBody>
      </p:sp>
    </p:spTree>
    <p:extLst>
      <p:ext uri="{BB962C8B-B14F-4D97-AF65-F5344CB8AC3E}">
        <p14:creationId xmlns:p14="http://schemas.microsoft.com/office/powerpoint/2010/main" val="31339047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p:txBody>
          <a:bodyPr/>
          <a:lstStyle/>
          <a:p>
            <a:pPr>
              <a:defRPr/>
            </a:pPr>
            <a:fld id="{5F3F475C-0F35-4C52-A05E-E30CAE272154}" type="slidenum">
              <a:rPr lang="zh-CN" altLang="en-US" smtClean="0"/>
              <a:pPr>
                <a:defRPr/>
              </a:pPr>
              <a:t>22</a:t>
            </a:fld>
            <a:endParaRPr lang="en-US" altLang="zh-CN" smtClean="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endParaRPr lang="zh-CN" altLang="en-US" dirty="0" smtClean="0"/>
          </a:p>
        </p:txBody>
      </p:sp>
    </p:spTree>
    <p:extLst>
      <p:ext uri="{BB962C8B-B14F-4D97-AF65-F5344CB8AC3E}">
        <p14:creationId xmlns:p14="http://schemas.microsoft.com/office/powerpoint/2010/main" val="462236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Now that we’ve got </a:t>
            </a:r>
            <a:r>
              <a:rPr lang="en-US" altLang="zh-CN" sz="1200" b="0" i="0" u="sng" strike="noStrike" kern="1200" baseline="0" dirty="0" smtClean="0">
                <a:solidFill>
                  <a:schemeClr val="tx1"/>
                </a:solidFill>
                <a:latin typeface="Times New Roman" pitchFamily="18" charset="0"/>
                <a:ea typeface="+mn-ea"/>
                <a:cs typeface="+mn-cs"/>
              </a:rPr>
              <a:t>a bit of a feel for</a:t>
            </a:r>
            <a:r>
              <a:rPr lang="en-US" altLang="zh-CN" sz="1200" b="0" i="0" u="none" strike="noStrike" kern="1200" baseline="0" dirty="0" smtClean="0">
                <a:solidFill>
                  <a:schemeClr val="tx1"/>
                </a:solidFill>
                <a:latin typeface="Times New Roman" pitchFamily="18" charset="0"/>
                <a:ea typeface="+mn-ea"/>
                <a:cs typeface="+mn-cs"/>
              </a:rPr>
              <a:t> what the Internet is, let’s consider another important buzzword in computer networking: protocol. </a:t>
            </a:r>
          </a:p>
          <a:p>
            <a:r>
              <a:rPr lang="en-US" altLang="zh-CN" sz="1200" b="0" i="0" u="none" strike="noStrike" kern="1200" baseline="0" dirty="0" smtClean="0">
                <a:solidFill>
                  <a:schemeClr val="tx1"/>
                </a:solidFill>
                <a:latin typeface="Times New Roman" pitchFamily="18" charset="0"/>
                <a:ea typeface="+mn-ea"/>
                <a:cs typeface="+mn-cs"/>
              </a:rPr>
              <a:t>   What is a protocol?   </a:t>
            </a:r>
          </a:p>
          <a:p>
            <a:r>
              <a:rPr lang="en-US" altLang="zh-CN" sz="1200" b="0" i="0" u="none" strike="noStrike" kern="1200" baseline="0" dirty="0" smtClean="0">
                <a:solidFill>
                  <a:schemeClr val="tx1"/>
                </a:solidFill>
                <a:latin typeface="Times New Roman" pitchFamily="18" charset="0"/>
                <a:ea typeface="+mn-ea"/>
                <a:cs typeface="+mn-cs"/>
              </a:rPr>
              <a:t>   What does a protocol do?</a:t>
            </a:r>
          </a:p>
          <a:p>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23</a:t>
            </a:fld>
            <a:endParaRPr lang="en-US" altLang="zh-CN"/>
          </a:p>
        </p:txBody>
      </p:sp>
    </p:spTree>
    <p:extLst>
      <p:ext uri="{BB962C8B-B14F-4D97-AF65-F5344CB8AC3E}">
        <p14:creationId xmlns:p14="http://schemas.microsoft.com/office/powerpoint/2010/main" val="3667399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p:txBody>
          <a:bodyPr/>
          <a:lstStyle/>
          <a:p>
            <a:pPr>
              <a:defRPr/>
            </a:pPr>
            <a:fld id="{C3D9FE61-EAC4-4EF2-9DBD-4F37934E0FF7}" type="slidenum">
              <a:rPr lang="zh-CN" altLang="en-US" smtClean="0"/>
              <a:pPr>
                <a:defRPr/>
              </a:pPr>
              <a:t>24</a:t>
            </a:fld>
            <a:endParaRPr lang="en-US" altLang="zh-CN" smtClean="0"/>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noFill/>
          <a:ln/>
        </p:spPr>
        <p:txBody>
          <a:bodyPr/>
          <a:lstStyle/>
          <a:p>
            <a:r>
              <a:rPr lang="en-US" altLang="zh-CN" sz="1200" b="1" i="0" u="none" strike="noStrike" kern="1200" baseline="0" dirty="0" smtClean="0">
                <a:solidFill>
                  <a:schemeClr val="tx1"/>
                </a:solidFill>
                <a:latin typeface="Times New Roman" pitchFamily="18" charset="0"/>
                <a:ea typeface="+mn-ea"/>
                <a:cs typeface="+mn-cs"/>
              </a:rPr>
              <a:t>A Human Analogy</a:t>
            </a:r>
          </a:p>
          <a:p>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It is probably </a:t>
            </a:r>
            <a:r>
              <a:rPr lang="en-US" altLang="zh-CN" sz="1200" b="1" i="0" u="none" strike="noStrike" kern="1200" baseline="0" dirty="0" smtClean="0">
                <a:solidFill>
                  <a:schemeClr val="tx1"/>
                </a:solidFill>
                <a:latin typeface="Times New Roman" pitchFamily="18" charset="0"/>
                <a:ea typeface="+mn-ea"/>
                <a:cs typeface="+mn-cs"/>
              </a:rPr>
              <a:t>easiest</a:t>
            </a:r>
            <a:r>
              <a:rPr lang="en-US" altLang="zh-CN" sz="1200" b="0" i="0" u="none" strike="noStrike" kern="1200" baseline="0" dirty="0" smtClean="0">
                <a:solidFill>
                  <a:schemeClr val="tx1"/>
                </a:solidFill>
                <a:latin typeface="Times New Roman" pitchFamily="18" charset="0"/>
                <a:ea typeface="+mn-ea"/>
                <a:cs typeface="+mn-cs"/>
              </a:rPr>
              <a:t> to understand the notion of a computer network protocol by first considering some human analogies, since we humans execute protocols all of the time. </a:t>
            </a:r>
          </a:p>
          <a:p>
            <a:r>
              <a:rPr lang="en-US" altLang="zh-CN" sz="1200" b="0" i="0" u="none" strike="noStrike" kern="1200" baseline="0" dirty="0" smtClean="0">
                <a:solidFill>
                  <a:schemeClr val="tx1"/>
                </a:solidFill>
                <a:latin typeface="Times New Roman" pitchFamily="18" charset="0"/>
                <a:ea typeface="+mn-ea"/>
                <a:cs typeface="+mn-cs"/>
              </a:rPr>
              <a:t>    Consider what you do when you want to ask someone for the time of day. </a:t>
            </a:r>
          </a:p>
          <a:p>
            <a:r>
              <a:rPr lang="en-US" altLang="zh-CN" sz="1200" b="0" i="0" u="none" strike="noStrike" kern="1200" baseline="0" dirty="0" smtClean="0">
                <a:solidFill>
                  <a:schemeClr val="tx1"/>
                </a:solidFill>
                <a:latin typeface="Times New Roman" pitchFamily="18" charset="0"/>
                <a:ea typeface="+mn-ea"/>
                <a:cs typeface="+mn-cs"/>
              </a:rPr>
              <a:t>    A typical exchange is shown in Figure 1.2. </a:t>
            </a:r>
          </a:p>
          <a:p>
            <a:r>
              <a:rPr lang="en-US" altLang="zh-CN" sz="1200" b="0" i="0" u="none" strike="noStrike" kern="1200" baseline="0" dirty="0" smtClean="0">
                <a:solidFill>
                  <a:schemeClr val="tx1"/>
                </a:solidFill>
                <a:latin typeface="Times New Roman" pitchFamily="18" charset="0"/>
                <a:ea typeface="+mn-ea"/>
                <a:cs typeface="+mn-cs"/>
              </a:rPr>
              <a:t>    Human protocol (or good manners, at least) </a:t>
            </a:r>
            <a:r>
              <a:rPr lang="en-US" altLang="zh-CN" sz="1200" b="1" i="0" u="none" strike="noStrike" kern="1200" baseline="0" dirty="0" smtClean="0">
                <a:solidFill>
                  <a:schemeClr val="tx1"/>
                </a:solidFill>
                <a:latin typeface="Times New Roman" pitchFamily="18" charset="0"/>
                <a:ea typeface="+mn-ea"/>
                <a:cs typeface="+mn-cs"/>
              </a:rPr>
              <a:t>dictates</a:t>
            </a:r>
            <a:r>
              <a:rPr lang="en-US" altLang="zh-CN" sz="1200" b="0" i="0" u="none" strike="noStrike" kern="1200" baseline="0" dirty="0" smtClean="0">
                <a:solidFill>
                  <a:schemeClr val="tx1"/>
                </a:solidFill>
                <a:latin typeface="Times New Roman" pitchFamily="18" charset="0"/>
                <a:ea typeface="+mn-ea"/>
                <a:cs typeface="+mn-cs"/>
              </a:rPr>
              <a:t> that one first offer a greeting (the first “Hi” in Figure 1.2) to initiate communication with someone else. </a:t>
            </a:r>
          </a:p>
          <a:p>
            <a:r>
              <a:rPr lang="en-US" altLang="zh-CN" sz="1200" b="0" i="0" u="none" strike="noStrike" kern="1200" baseline="0" dirty="0" smtClean="0">
                <a:solidFill>
                  <a:schemeClr val="tx1"/>
                </a:solidFill>
                <a:latin typeface="Times New Roman" pitchFamily="18" charset="0"/>
                <a:ea typeface="+mn-ea"/>
                <a:cs typeface="+mn-cs"/>
              </a:rPr>
              <a:t>    The typical response to a “Hi” is a returned “Hi” message. </a:t>
            </a:r>
          </a:p>
          <a:p>
            <a:r>
              <a:rPr lang="en-US" altLang="zh-CN" sz="1200" b="0" i="0" u="none" strike="noStrike" kern="1200" baseline="0" dirty="0" smtClean="0">
                <a:solidFill>
                  <a:schemeClr val="tx1"/>
                </a:solidFill>
                <a:latin typeface="Times New Roman" pitchFamily="18" charset="0"/>
                <a:ea typeface="+mn-ea"/>
                <a:cs typeface="+mn-cs"/>
              </a:rPr>
              <a:t>    Implicitly, one then takes a cordial “Hi” response as an indication that one can proceed and ask for the time of day. </a:t>
            </a:r>
          </a:p>
          <a:p>
            <a:r>
              <a:rPr lang="en-US" altLang="zh-CN" sz="1200" b="0" i="0" u="none" strike="noStrike" kern="1200" baseline="0" dirty="0" smtClean="0">
                <a:solidFill>
                  <a:schemeClr val="tx1"/>
                </a:solidFill>
                <a:latin typeface="Times New Roman" pitchFamily="18" charset="0"/>
                <a:ea typeface="+mn-ea"/>
                <a:cs typeface="+mn-cs"/>
              </a:rPr>
              <a:t>    A different response to the initial “Hi” (such as “Don’t bother me!” or “I don’t speak English,” or some unprintable [</a:t>
            </a:r>
            <a:r>
              <a:rPr lang="zh-CN" altLang="en-US" sz="1200" b="0" i="0" u="none" strike="noStrike" kern="1200" baseline="0" dirty="0" smtClean="0">
                <a:solidFill>
                  <a:schemeClr val="tx1"/>
                </a:solidFill>
                <a:latin typeface="Times New Roman" pitchFamily="18" charset="0"/>
                <a:ea typeface="+mn-ea"/>
                <a:cs typeface="+mn-cs"/>
              </a:rPr>
              <a:t>不宜印出的；猥亵的</a:t>
            </a:r>
            <a:r>
              <a:rPr lang="en-US" altLang="zh-CN" sz="1200" b="0" i="0" u="none" strike="noStrike" kern="1200" baseline="0" dirty="0" smtClean="0">
                <a:solidFill>
                  <a:schemeClr val="tx1"/>
                </a:solidFill>
                <a:latin typeface="Times New Roman" pitchFamily="18" charset="0"/>
                <a:ea typeface="+mn-ea"/>
                <a:cs typeface="+mn-cs"/>
              </a:rPr>
              <a:t>] reply) might indicate an </a:t>
            </a:r>
            <a:r>
              <a:rPr lang="en-US" altLang="zh-CN" sz="1200" b="0" i="0" u="sng" strike="noStrike" kern="1200" baseline="0" dirty="0" smtClean="0">
                <a:solidFill>
                  <a:schemeClr val="tx1"/>
                </a:solidFill>
                <a:latin typeface="Times New Roman" pitchFamily="18" charset="0"/>
                <a:ea typeface="+mn-ea"/>
                <a:cs typeface="+mn-cs"/>
              </a:rPr>
              <a:t>unwillingness</a:t>
            </a:r>
            <a:r>
              <a:rPr lang="en-US" altLang="zh-CN" sz="1200" b="0" i="0" u="none" strike="noStrike" kern="1200" baseline="0" dirty="0" smtClean="0">
                <a:solidFill>
                  <a:schemeClr val="tx1"/>
                </a:solidFill>
                <a:latin typeface="Times New Roman" pitchFamily="18" charset="0"/>
                <a:ea typeface="+mn-ea"/>
                <a:cs typeface="+mn-cs"/>
              </a:rPr>
              <a:t> or </a:t>
            </a:r>
            <a:r>
              <a:rPr lang="en-US" altLang="zh-CN" sz="1200" b="0" i="0" u="sng" strike="noStrike" kern="1200" baseline="0" dirty="0" smtClean="0">
                <a:solidFill>
                  <a:schemeClr val="tx1"/>
                </a:solidFill>
                <a:latin typeface="Times New Roman" pitchFamily="18" charset="0"/>
                <a:ea typeface="+mn-ea"/>
                <a:cs typeface="+mn-cs"/>
              </a:rPr>
              <a:t>inability</a:t>
            </a:r>
            <a:r>
              <a:rPr lang="en-US" altLang="zh-CN" sz="1200" b="0" i="0" u="none" strike="noStrike" kern="1200" baseline="0" dirty="0" smtClean="0">
                <a:solidFill>
                  <a:schemeClr val="tx1"/>
                </a:solidFill>
                <a:latin typeface="Times New Roman" pitchFamily="18" charset="0"/>
                <a:ea typeface="+mn-ea"/>
                <a:cs typeface="+mn-cs"/>
              </a:rPr>
              <a:t> to communicate. </a:t>
            </a:r>
          </a:p>
          <a:p>
            <a:r>
              <a:rPr lang="en-US" altLang="zh-CN" sz="1200" b="0" i="0" u="none" strike="noStrike" kern="1200" baseline="0" dirty="0" smtClean="0">
                <a:solidFill>
                  <a:schemeClr val="tx1"/>
                </a:solidFill>
                <a:latin typeface="Times New Roman" pitchFamily="18" charset="0"/>
                <a:ea typeface="+mn-ea"/>
                <a:cs typeface="+mn-cs"/>
              </a:rPr>
              <a:t>    In this case, the human protocol </a:t>
            </a:r>
            <a:r>
              <a:rPr lang="en-US" altLang="zh-CN" sz="1200" b="0" i="0" u="sng" strike="noStrike" kern="1200" baseline="0" dirty="0" smtClean="0">
                <a:solidFill>
                  <a:schemeClr val="tx1"/>
                </a:solidFill>
                <a:latin typeface="Times New Roman" pitchFamily="18" charset="0"/>
                <a:ea typeface="+mn-ea"/>
                <a:cs typeface="+mn-cs"/>
              </a:rPr>
              <a:t>would be not to</a:t>
            </a:r>
            <a:r>
              <a:rPr lang="en-US" altLang="zh-CN" sz="1200" b="0" i="0" u="none" strike="noStrike" kern="1200" baseline="0" dirty="0" smtClean="0">
                <a:solidFill>
                  <a:schemeClr val="tx1"/>
                </a:solidFill>
                <a:latin typeface="Times New Roman" pitchFamily="18" charset="0"/>
                <a:ea typeface="+mn-ea"/>
                <a:cs typeface="+mn-cs"/>
              </a:rPr>
              <a:t> ask for the time of day.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sng" strike="noStrike" kern="1200" baseline="0" dirty="0" smtClean="0">
                <a:solidFill>
                  <a:schemeClr val="tx1"/>
                </a:solidFill>
                <a:latin typeface="Times New Roman" pitchFamily="18" charset="0"/>
                <a:ea typeface="+mn-ea"/>
                <a:cs typeface="+mn-cs"/>
              </a:rPr>
              <a:t>Sometimes one gets no response at all to a question</a:t>
            </a:r>
            <a:r>
              <a:rPr lang="en-US" altLang="zh-CN" sz="1200" b="0" i="0" u="none" strike="noStrike" kern="1200" baseline="0" dirty="0" smtClean="0">
                <a:solidFill>
                  <a:schemeClr val="tx1"/>
                </a:solidFill>
                <a:latin typeface="Times New Roman" pitchFamily="18" charset="0"/>
                <a:ea typeface="+mn-ea"/>
                <a:cs typeface="+mn-cs"/>
              </a:rPr>
              <a:t>, in which case one typically gives up asking that person for the time. </a:t>
            </a:r>
          </a:p>
          <a:p>
            <a:r>
              <a:rPr lang="zh-CN" altLang="en-US" dirty="0" smtClean="0"/>
              <a:t>    为了便于理解</a:t>
            </a:r>
            <a:r>
              <a:rPr lang="en-US" altLang="zh-CN" dirty="0" smtClean="0"/>
              <a:t>protocol</a:t>
            </a:r>
            <a:r>
              <a:rPr lang="zh-CN" altLang="en-US" dirty="0" smtClean="0"/>
              <a:t>这个术语，我们拿人们相互交谈的例子来解释。比如：问询时间、请教问题。</a:t>
            </a:r>
          </a:p>
          <a:p>
            <a:r>
              <a:rPr lang="zh-CN" altLang="en-US" dirty="0" smtClean="0"/>
              <a:t>    显然，发送的或接收的报文和当这些报文被发送或接收时所采取的动作，在人类协议中起着最重要的作用。 </a:t>
            </a:r>
          </a:p>
          <a:p>
            <a:r>
              <a:rPr lang="zh-CN" altLang="en-US" dirty="0" smtClean="0"/>
              <a:t>    如果交谈双方说着对方无法明白的语言，则无法进行交流，这对于网络协议来说是一样的，只不过接收、发送报文的实体不是人，而是在</a:t>
            </a:r>
            <a:r>
              <a:rPr lang="en-US" altLang="zh-CN" dirty="0" smtClean="0"/>
              <a:t>host</a:t>
            </a:r>
            <a:r>
              <a:rPr lang="zh-CN" altLang="en-US" dirty="0" smtClean="0"/>
              <a:t>中的硬件和软件实体而已。</a:t>
            </a:r>
            <a:endParaRPr lang="en-US" altLang="zh-CN" dirty="0" smtClean="0"/>
          </a:p>
        </p:txBody>
      </p:sp>
    </p:spTree>
    <p:extLst>
      <p:ext uri="{BB962C8B-B14F-4D97-AF65-F5344CB8AC3E}">
        <p14:creationId xmlns:p14="http://schemas.microsoft.com/office/powerpoint/2010/main" val="2255187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p:txBody>
          <a:bodyPr/>
          <a:lstStyle/>
          <a:p>
            <a:pPr>
              <a:defRPr/>
            </a:pPr>
            <a:fld id="{5C99827B-437A-4861-B583-7B1142BA4EA5}" type="slidenum">
              <a:rPr lang="zh-CN" altLang="en-US" smtClean="0"/>
              <a:pPr>
                <a:defRPr/>
              </a:pPr>
              <a:t>26</a:t>
            </a:fld>
            <a:endParaRPr lang="en-US" altLang="zh-CN" smtClean="0"/>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r>
              <a:rPr lang="en-US" altLang="zh-CN" sz="1200" b="0" i="0" u="none" strike="noStrike" kern="1200" baseline="0" dirty="0" smtClean="0">
                <a:solidFill>
                  <a:schemeClr val="tx1"/>
                </a:solidFill>
                <a:latin typeface="Times New Roman" pitchFamily="18" charset="0"/>
                <a:ea typeface="+mn-ea"/>
                <a:cs typeface="+mn-cs"/>
              </a:rPr>
              <a:t>   Note that in our human protocol, there are </a:t>
            </a:r>
            <a:r>
              <a:rPr lang="en-US" altLang="zh-CN" sz="1200" b="1" i="0" u="none" strike="noStrike" kern="1200" baseline="0" dirty="0" smtClean="0">
                <a:solidFill>
                  <a:schemeClr val="tx1"/>
                </a:solidFill>
                <a:latin typeface="Times New Roman" pitchFamily="18" charset="0"/>
                <a:ea typeface="+mn-ea"/>
                <a:cs typeface="+mn-cs"/>
              </a:rPr>
              <a:t>specific</a:t>
            </a:r>
            <a:r>
              <a:rPr lang="en-US" altLang="zh-CN" sz="1200" b="0" i="0" u="none" strike="noStrike" kern="1200" baseline="0" dirty="0" smtClean="0">
                <a:solidFill>
                  <a:schemeClr val="tx1"/>
                </a:solidFill>
                <a:latin typeface="Times New Roman" pitchFamily="18" charset="0"/>
                <a:ea typeface="+mn-ea"/>
                <a:cs typeface="+mn-cs"/>
              </a:rPr>
              <a:t> messages we send, and specific </a:t>
            </a:r>
            <a:r>
              <a:rPr lang="en-US" altLang="zh-CN" sz="1200" b="1" i="0" u="none" strike="noStrike" kern="1200" baseline="0" dirty="0" smtClean="0">
                <a:solidFill>
                  <a:schemeClr val="tx1"/>
                </a:solidFill>
                <a:latin typeface="Times New Roman" pitchFamily="18" charset="0"/>
                <a:ea typeface="+mn-ea"/>
                <a:cs typeface="+mn-cs"/>
              </a:rPr>
              <a:t>actions</a:t>
            </a:r>
            <a:r>
              <a:rPr lang="en-US" altLang="zh-CN" sz="1200" b="0" i="0" u="none" strike="noStrike" kern="1200" baseline="0" dirty="0" smtClean="0">
                <a:solidFill>
                  <a:schemeClr val="tx1"/>
                </a:solidFill>
                <a:latin typeface="Times New Roman" pitchFamily="18" charset="0"/>
                <a:ea typeface="+mn-ea"/>
                <a:cs typeface="+mn-cs"/>
              </a:rPr>
              <a:t> we take in response to the received reply messages or other events (such as no reply within some given amount of time). </a:t>
            </a:r>
          </a:p>
          <a:p>
            <a:r>
              <a:rPr lang="en-US" altLang="zh-CN" sz="1200" b="0" i="0" u="none" strike="noStrike" kern="1200" baseline="0" dirty="0" smtClean="0">
                <a:solidFill>
                  <a:schemeClr val="tx1"/>
                </a:solidFill>
                <a:latin typeface="Times New Roman" pitchFamily="18" charset="0"/>
                <a:ea typeface="+mn-ea"/>
                <a:cs typeface="+mn-cs"/>
              </a:rPr>
              <a:t>   Clearly, transmitted and received messages, and actions taken </a:t>
            </a:r>
            <a:r>
              <a:rPr lang="en-US" altLang="zh-CN" sz="1200" b="0" i="0" u="sng" strike="noStrike" kern="1200" baseline="0" dirty="0" smtClean="0">
                <a:solidFill>
                  <a:schemeClr val="tx1"/>
                </a:solidFill>
                <a:latin typeface="Times New Roman" pitchFamily="18" charset="0"/>
                <a:ea typeface="+mn-ea"/>
                <a:cs typeface="+mn-cs"/>
              </a:rPr>
              <a:t>when these messages are sent or received or other events occur</a:t>
            </a:r>
            <a:r>
              <a:rPr lang="en-US" altLang="zh-CN" sz="1200" b="0" i="0" u="none" strike="noStrike" kern="1200" baseline="0" dirty="0" smtClean="0">
                <a:solidFill>
                  <a:schemeClr val="tx1"/>
                </a:solidFill>
                <a:latin typeface="Times New Roman" pitchFamily="18" charset="0"/>
                <a:ea typeface="+mn-ea"/>
                <a:cs typeface="+mn-cs"/>
              </a:rPr>
              <a:t>, play a central role in a human protocol. </a:t>
            </a:r>
          </a:p>
          <a:p>
            <a:r>
              <a:rPr lang="en-US" altLang="zh-CN" sz="1200" b="0" i="0" u="none" strike="noStrike" kern="1200" baseline="0" dirty="0" smtClean="0">
                <a:solidFill>
                  <a:schemeClr val="tx1"/>
                </a:solidFill>
                <a:latin typeface="Times New Roman" pitchFamily="18" charset="0"/>
                <a:ea typeface="+mn-ea"/>
                <a:cs typeface="+mn-cs"/>
              </a:rPr>
              <a:t>   If people run different protocols (for example, if one person has manners but the other does not, or if one understands the concept of time and the other does not) the protocols do not interoperate and no useful work can be accomplished. </a:t>
            </a:r>
          </a:p>
          <a:p>
            <a:r>
              <a:rPr lang="en-US" altLang="zh-CN" sz="1200" b="0" i="0" u="none" strike="noStrike" kern="1200" baseline="0" dirty="0" smtClean="0">
                <a:solidFill>
                  <a:schemeClr val="tx1"/>
                </a:solidFill>
                <a:latin typeface="Times New Roman" pitchFamily="18" charset="0"/>
                <a:ea typeface="+mn-ea"/>
                <a:cs typeface="+mn-cs"/>
              </a:rPr>
              <a:t>   The same is true in networking — it takes two (or more) communicating entities running the same protocol in order to accomplish a task.</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Let’s consider a second human analogy. </a:t>
            </a:r>
          </a:p>
          <a:p>
            <a:r>
              <a:rPr lang="en-US" altLang="zh-CN" sz="1200" b="0" i="0" u="none" strike="noStrike" kern="1200" baseline="0" dirty="0" smtClean="0">
                <a:solidFill>
                  <a:schemeClr val="tx1"/>
                </a:solidFill>
                <a:latin typeface="Times New Roman" pitchFamily="18" charset="0"/>
                <a:ea typeface="+mn-ea"/>
                <a:cs typeface="+mn-cs"/>
              </a:rPr>
              <a:t>   Suppose you’re in a college class (a computer networking class, for example!). </a:t>
            </a:r>
          </a:p>
          <a:p>
            <a:r>
              <a:rPr lang="en-US" altLang="zh-CN" sz="1200" b="0" i="0" u="none" strike="noStrike" kern="1200" baseline="0" dirty="0" smtClean="0">
                <a:solidFill>
                  <a:schemeClr val="tx1"/>
                </a:solidFill>
                <a:latin typeface="Times New Roman" pitchFamily="18" charset="0"/>
                <a:ea typeface="+mn-ea"/>
                <a:cs typeface="+mn-cs"/>
              </a:rPr>
              <a:t>   The teacher is </a:t>
            </a:r>
            <a:r>
              <a:rPr lang="en-US" altLang="zh-CN" sz="1200" b="0" i="0" u="sng" strike="noStrike" kern="1200" baseline="0" dirty="0" smtClean="0">
                <a:solidFill>
                  <a:schemeClr val="tx1"/>
                </a:solidFill>
                <a:latin typeface="Times New Roman" pitchFamily="18" charset="0"/>
                <a:ea typeface="+mn-ea"/>
                <a:cs typeface="+mn-cs"/>
              </a:rPr>
              <a:t>droning on about</a:t>
            </a:r>
            <a:r>
              <a:rPr lang="en-US" altLang="zh-CN" sz="1200" b="0" i="0" u="none" strike="noStrike" kern="1200" baseline="0" dirty="0" smtClean="0">
                <a:solidFill>
                  <a:schemeClr val="tx1"/>
                </a:solidFill>
                <a:latin typeface="Times New Roman" pitchFamily="18" charset="0"/>
                <a:ea typeface="+mn-ea"/>
                <a:cs typeface="+mn-cs"/>
              </a:rPr>
              <a:t> protocols and you’re confused. </a:t>
            </a:r>
          </a:p>
          <a:p>
            <a:r>
              <a:rPr lang="en-US" altLang="zh-CN" sz="1200" b="0" i="0" u="none" strike="noStrike" kern="1200" baseline="0" dirty="0" smtClean="0">
                <a:solidFill>
                  <a:schemeClr val="tx1"/>
                </a:solidFill>
                <a:latin typeface="Times New Roman" pitchFamily="18" charset="0"/>
                <a:ea typeface="+mn-ea"/>
                <a:cs typeface="+mn-cs"/>
              </a:rPr>
              <a:t>   The teacher stops to ask, “Are there any questions?” (a message that is transmitted to, and received by, all students who are not sleeping).</a:t>
            </a:r>
          </a:p>
          <a:p>
            <a:r>
              <a:rPr lang="en-US" altLang="zh-CN" sz="1200" b="0" i="0" u="none" strike="noStrike" kern="1200" baseline="0" dirty="0" smtClean="0">
                <a:solidFill>
                  <a:schemeClr val="tx1"/>
                </a:solidFill>
                <a:latin typeface="Times New Roman" pitchFamily="18" charset="0"/>
                <a:ea typeface="+mn-ea"/>
                <a:cs typeface="+mn-cs"/>
              </a:rPr>
              <a:t>   You raise your hand (transmitting an implicit message to the teacher). </a:t>
            </a:r>
          </a:p>
          <a:p>
            <a:r>
              <a:rPr lang="en-US" altLang="zh-CN" sz="1200" b="0" i="0" u="none" strike="noStrike" kern="1200" baseline="0" dirty="0" smtClean="0">
                <a:solidFill>
                  <a:schemeClr val="tx1"/>
                </a:solidFill>
                <a:latin typeface="Times New Roman" pitchFamily="18" charset="0"/>
                <a:ea typeface="+mn-ea"/>
                <a:cs typeface="+mn-cs"/>
              </a:rPr>
              <a:t>   Your teacher acknowledges you with a smile, saying “Yes . . .” (a transmitted message encouraging you to ask your question — teachers love to be asked questions), and you then ask your question (that is, transmit your message to your teacher). </a:t>
            </a:r>
          </a:p>
          <a:p>
            <a:r>
              <a:rPr lang="en-US" altLang="zh-CN" sz="1200" b="0" i="0" u="none" strike="noStrike" kern="1200" baseline="0" dirty="0" smtClean="0">
                <a:solidFill>
                  <a:schemeClr val="tx1"/>
                </a:solidFill>
                <a:latin typeface="Times New Roman" pitchFamily="18" charset="0"/>
                <a:ea typeface="+mn-ea"/>
                <a:cs typeface="+mn-cs"/>
              </a:rPr>
              <a:t>   Your teacher hears your question (receives your question message) and answers (transmits a reply to you). </a:t>
            </a:r>
          </a:p>
          <a:p>
            <a:r>
              <a:rPr lang="en-US" altLang="zh-CN" sz="1200" b="0" i="0" u="none" strike="noStrike" kern="1200" baseline="0" dirty="0" smtClean="0">
                <a:solidFill>
                  <a:schemeClr val="tx1"/>
                </a:solidFill>
                <a:latin typeface="Times New Roman" pitchFamily="18" charset="0"/>
                <a:ea typeface="+mn-ea"/>
                <a:cs typeface="+mn-cs"/>
              </a:rPr>
              <a:t>   Once again, we see that the transmission and receipt of messages, and a set of conventional actions </a:t>
            </a:r>
            <a:r>
              <a:rPr lang="en-US" altLang="zh-CN" sz="1200" b="1" i="0" u="sng" strike="noStrike" kern="1200" baseline="0" dirty="0" smtClean="0">
                <a:solidFill>
                  <a:schemeClr val="tx1"/>
                </a:solidFill>
                <a:latin typeface="Times New Roman" pitchFamily="18" charset="0"/>
                <a:ea typeface="+mn-ea"/>
                <a:cs typeface="+mn-cs"/>
              </a:rPr>
              <a:t>taken</a:t>
            </a:r>
            <a:r>
              <a:rPr lang="en-US" altLang="zh-CN" sz="1200" b="0" i="0" u="sng" strike="noStrike" kern="1200" baseline="0" dirty="0" smtClean="0">
                <a:solidFill>
                  <a:schemeClr val="tx1"/>
                </a:solidFill>
                <a:latin typeface="Times New Roman" pitchFamily="18" charset="0"/>
                <a:ea typeface="+mn-ea"/>
                <a:cs typeface="+mn-cs"/>
              </a:rPr>
              <a:t> when these messages are sent and received</a:t>
            </a:r>
            <a:r>
              <a:rPr lang="en-US" altLang="zh-CN" sz="1200" b="0" i="0" u="none" strike="noStrike" kern="1200" baseline="0" dirty="0" smtClean="0">
                <a:solidFill>
                  <a:schemeClr val="tx1"/>
                </a:solidFill>
                <a:latin typeface="Times New Roman" pitchFamily="18" charset="0"/>
                <a:ea typeface="+mn-ea"/>
                <a:cs typeface="+mn-cs"/>
              </a:rPr>
              <a:t>, are at the heart of this question-and-answer protocol.</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Network Protocols</a:t>
            </a:r>
          </a:p>
          <a:p>
            <a:r>
              <a:rPr lang="en-US" altLang="zh-CN" sz="1200" b="0" i="0" u="none" strike="noStrike" kern="1200" baseline="0" dirty="0" smtClean="0">
                <a:solidFill>
                  <a:schemeClr val="tx1"/>
                </a:solidFill>
                <a:latin typeface="Times New Roman" pitchFamily="18" charset="0"/>
                <a:ea typeface="+mn-ea"/>
                <a:cs typeface="+mn-cs"/>
              </a:rPr>
              <a:t>   A network protocol is similar to a human protocol, except that the entities </a:t>
            </a:r>
            <a:r>
              <a:rPr lang="en-US" altLang="zh-CN" sz="1200" b="0" i="0" u="sng" strike="noStrike" kern="1200" baseline="0" dirty="0" smtClean="0">
                <a:solidFill>
                  <a:schemeClr val="tx1"/>
                </a:solidFill>
                <a:latin typeface="Times New Roman" pitchFamily="18" charset="0"/>
                <a:ea typeface="+mn-ea"/>
                <a:cs typeface="+mn-cs"/>
              </a:rPr>
              <a:t>exchanging</a:t>
            </a:r>
            <a:r>
              <a:rPr lang="en-US" altLang="zh-CN" sz="1200" b="0" i="0" u="none" strike="noStrike" kern="1200" baseline="0" dirty="0" smtClean="0">
                <a:solidFill>
                  <a:schemeClr val="tx1"/>
                </a:solidFill>
                <a:latin typeface="Times New Roman" pitchFamily="18" charset="0"/>
                <a:ea typeface="+mn-ea"/>
                <a:cs typeface="+mn-cs"/>
              </a:rPr>
              <a:t> messages and </a:t>
            </a:r>
            <a:r>
              <a:rPr lang="en-US" altLang="zh-CN" sz="1200" b="0" i="0" u="sng" strike="noStrike" kern="1200" baseline="0" dirty="0" smtClean="0">
                <a:solidFill>
                  <a:schemeClr val="tx1"/>
                </a:solidFill>
                <a:latin typeface="Times New Roman" pitchFamily="18" charset="0"/>
                <a:ea typeface="+mn-ea"/>
                <a:cs typeface="+mn-cs"/>
              </a:rPr>
              <a:t>taking</a:t>
            </a:r>
            <a:r>
              <a:rPr lang="en-US" altLang="zh-CN" sz="1200" b="0" i="0" u="none" strike="noStrike" kern="1200" baseline="0" dirty="0" smtClean="0">
                <a:solidFill>
                  <a:schemeClr val="tx1"/>
                </a:solidFill>
                <a:latin typeface="Times New Roman" pitchFamily="18" charset="0"/>
                <a:ea typeface="+mn-ea"/>
                <a:cs typeface="+mn-cs"/>
              </a:rPr>
              <a:t> actions are hardware or software components of some device (for example, computer, smartphone, tablet (</a:t>
            </a:r>
            <a:r>
              <a:rPr lang="zh-CN" altLang="en-US" b="0" dirty="0" smtClean="0">
                <a:effectLst/>
              </a:rPr>
              <a:t>平板电脑</a:t>
            </a:r>
            <a:r>
              <a:rPr lang="en-US" altLang="zh-CN" sz="1200" b="0" i="0" u="none" strike="noStrike" kern="1200" baseline="0" dirty="0" smtClean="0">
                <a:solidFill>
                  <a:schemeClr val="tx1"/>
                </a:solidFill>
                <a:latin typeface="Times New Roman" pitchFamily="18" charset="0"/>
                <a:ea typeface="+mn-ea"/>
                <a:cs typeface="+mn-cs"/>
              </a:rPr>
              <a:t>), router, or other network-capable device). </a:t>
            </a:r>
          </a:p>
          <a:p>
            <a:r>
              <a:rPr lang="en-US" altLang="zh-CN" sz="1200" b="0" i="0" u="none" strike="noStrike" kern="1200" baseline="0" dirty="0" smtClean="0">
                <a:solidFill>
                  <a:schemeClr val="tx1"/>
                </a:solidFill>
                <a:latin typeface="Times New Roman" pitchFamily="18" charset="0"/>
                <a:ea typeface="+mn-ea"/>
                <a:cs typeface="+mn-cs"/>
              </a:rPr>
              <a:t>   All activity in the Internet that involves two or more communicating remote entities is governed by a protocol. </a:t>
            </a:r>
          </a:p>
          <a:p>
            <a:r>
              <a:rPr lang="en-US" altLang="zh-CN" sz="1200" b="0" i="0" u="none" strike="noStrike" kern="1200" baseline="0" dirty="0" smtClean="0">
                <a:solidFill>
                  <a:schemeClr val="tx1"/>
                </a:solidFill>
                <a:latin typeface="Times New Roman" pitchFamily="18" charset="0"/>
                <a:ea typeface="+mn-ea"/>
                <a:cs typeface="+mn-cs"/>
              </a:rPr>
              <a:t>   For example, hardware-implemented protocols in two physically connected computers control the flow of bits on the “wire” between the two network interface cards; congestion-control protocols in end systems control the rate at which packets are transmitted between sender and receiver; protocols in routers determine a packet’s path from source to destination. </a:t>
            </a:r>
          </a:p>
          <a:p>
            <a:r>
              <a:rPr lang="en-US" altLang="zh-CN" sz="1200" b="0" i="0" u="none" strike="noStrike" kern="1200" baseline="0" dirty="0" smtClean="0">
                <a:solidFill>
                  <a:schemeClr val="tx1"/>
                </a:solidFill>
                <a:latin typeface="Times New Roman" pitchFamily="18" charset="0"/>
                <a:ea typeface="+mn-ea"/>
                <a:cs typeface="+mn-cs"/>
              </a:rPr>
              <a:t>   Protocols are running everywhere in the Internet, and consequently much of this book is about computer network protocols. </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As an example of a computer network protocol with which you are probably familiar, consider what happens when you make a request to a Web server, that is, when you type the URL of a Web page into your Web browser. </a:t>
            </a:r>
          </a:p>
          <a:p>
            <a:r>
              <a:rPr lang="en-US" altLang="zh-CN" sz="1200" b="0" i="0" u="none" strike="noStrike" kern="1200" baseline="0" dirty="0" smtClean="0">
                <a:solidFill>
                  <a:schemeClr val="tx1"/>
                </a:solidFill>
                <a:latin typeface="Times New Roman" pitchFamily="18" charset="0"/>
                <a:ea typeface="+mn-ea"/>
                <a:cs typeface="+mn-cs"/>
              </a:rPr>
              <a:t>   The scenario is illustrated in the right half of Figure 1.2. </a:t>
            </a:r>
          </a:p>
          <a:p>
            <a:r>
              <a:rPr lang="en-US" altLang="zh-CN" sz="1200" b="0" i="0" u="none" strike="noStrike" kern="1200" baseline="0" dirty="0" smtClean="0">
                <a:solidFill>
                  <a:schemeClr val="tx1"/>
                </a:solidFill>
                <a:latin typeface="Times New Roman" pitchFamily="18" charset="0"/>
                <a:ea typeface="+mn-ea"/>
                <a:cs typeface="+mn-cs"/>
              </a:rPr>
              <a:t>   First, your computer will send a connection request message to the Web server and wait for a reply. </a:t>
            </a:r>
          </a:p>
          <a:p>
            <a:r>
              <a:rPr lang="en-US" altLang="zh-CN" sz="1200" b="0" i="0" u="none" strike="noStrike" kern="1200" baseline="0" dirty="0" smtClean="0">
                <a:solidFill>
                  <a:schemeClr val="tx1"/>
                </a:solidFill>
                <a:latin typeface="Times New Roman" pitchFamily="18" charset="0"/>
                <a:ea typeface="+mn-ea"/>
                <a:cs typeface="+mn-cs"/>
              </a:rPr>
              <a:t>   The Web server will eventually receive your connection request message and return a connection reply message.   </a:t>
            </a:r>
          </a:p>
          <a:p>
            <a:r>
              <a:rPr lang="en-US" altLang="zh-CN" sz="1200" b="0" i="0" u="none" strike="noStrike" kern="1200" baseline="0" dirty="0" smtClean="0">
                <a:solidFill>
                  <a:schemeClr val="tx1"/>
                </a:solidFill>
                <a:latin typeface="Times New Roman" pitchFamily="18" charset="0"/>
                <a:ea typeface="+mn-ea"/>
                <a:cs typeface="+mn-cs"/>
              </a:rPr>
              <a:t>   Knowing that it is now OK to request the Web document, your computer then sends the name of the Web page it wants to </a:t>
            </a:r>
            <a:r>
              <a:rPr lang="en-US" altLang="zh-CN" sz="1200" b="1" i="0" u="none" strike="noStrike" kern="1200" baseline="0" dirty="0" smtClean="0">
                <a:solidFill>
                  <a:schemeClr val="tx1"/>
                </a:solidFill>
                <a:latin typeface="Times New Roman" pitchFamily="18" charset="0"/>
                <a:ea typeface="+mn-ea"/>
                <a:cs typeface="+mn-cs"/>
              </a:rPr>
              <a:t>fetch</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sng" strike="noStrike" kern="1200" baseline="0" dirty="0" smtClean="0">
                <a:solidFill>
                  <a:schemeClr val="tx1"/>
                </a:solidFill>
                <a:latin typeface="Times New Roman" pitchFamily="18" charset="0"/>
                <a:ea typeface="+mn-ea"/>
                <a:cs typeface="+mn-cs"/>
              </a:rPr>
              <a:t>from that Web server in a GET message</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Finally, the Web server returns the Web page (file) to your computer.</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Given the human and networking examples above, the exchange of messages and the actions taken </a:t>
            </a:r>
            <a:r>
              <a:rPr lang="en-US" altLang="zh-CN" sz="1200" b="0" i="0" u="sng" strike="noStrike" kern="1200" baseline="0" dirty="0" smtClean="0">
                <a:solidFill>
                  <a:schemeClr val="tx1"/>
                </a:solidFill>
                <a:latin typeface="Times New Roman" pitchFamily="18" charset="0"/>
                <a:ea typeface="+mn-ea"/>
                <a:cs typeface="+mn-cs"/>
              </a:rPr>
              <a:t>when these messages are sent and received</a:t>
            </a:r>
            <a:r>
              <a:rPr lang="en-US" altLang="zh-CN" sz="1200" b="0" i="0" u="none" strike="noStrike" kern="1200" baseline="0" dirty="0" smtClean="0">
                <a:solidFill>
                  <a:schemeClr val="tx1"/>
                </a:solidFill>
                <a:latin typeface="Times New Roman" pitchFamily="18" charset="0"/>
                <a:ea typeface="+mn-ea"/>
                <a:cs typeface="+mn-cs"/>
              </a:rPr>
              <a:t> are the key defining elements of a protocol:</a:t>
            </a:r>
          </a:p>
          <a:p>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A </a:t>
            </a:r>
            <a:r>
              <a:rPr lang="en-US" altLang="zh-CN" sz="1200" b="1" i="0" u="none" strike="noStrike" kern="1200" baseline="0" dirty="0" smtClean="0">
                <a:solidFill>
                  <a:schemeClr val="tx1"/>
                </a:solidFill>
                <a:latin typeface="Times New Roman" pitchFamily="18" charset="0"/>
                <a:ea typeface="+mn-ea"/>
                <a:cs typeface="+mn-cs"/>
              </a:rPr>
              <a:t>protocol </a:t>
            </a:r>
            <a:r>
              <a:rPr lang="en-US" altLang="zh-CN" sz="1200" b="0" i="0" u="none" strike="noStrike" kern="1200" baseline="0" dirty="0" smtClean="0">
                <a:solidFill>
                  <a:schemeClr val="tx1"/>
                </a:solidFill>
                <a:latin typeface="Times New Roman" pitchFamily="18" charset="0"/>
                <a:ea typeface="+mn-ea"/>
                <a:cs typeface="+mn-cs"/>
              </a:rPr>
              <a:t>defines the format and the order of messages exchanged between two or more communicating entities, as well as the actions taken on </a:t>
            </a:r>
            <a:r>
              <a:rPr lang="en-US" altLang="zh-CN" sz="1200" b="0" i="0" u="sng" strike="noStrike" kern="1200" baseline="0" dirty="0" smtClean="0">
                <a:solidFill>
                  <a:schemeClr val="tx1"/>
                </a:solidFill>
                <a:latin typeface="Times New Roman" pitchFamily="18" charset="0"/>
                <a:ea typeface="+mn-ea"/>
                <a:cs typeface="+mn-cs"/>
              </a:rPr>
              <a:t>the transmission </a:t>
            </a:r>
            <a:r>
              <a:rPr lang="en-US" altLang="zh-CN" sz="1200" b="1" i="0" u="sng" strike="noStrike" kern="1200" baseline="0" dirty="0" smtClean="0">
                <a:solidFill>
                  <a:schemeClr val="tx1"/>
                </a:solidFill>
                <a:latin typeface="Times New Roman" pitchFamily="18" charset="0"/>
                <a:ea typeface="+mn-ea"/>
                <a:cs typeface="+mn-cs"/>
              </a:rPr>
              <a:t>and/or</a:t>
            </a:r>
            <a:r>
              <a:rPr lang="en-US" altLang="zh-CN" sz="1200" b="0" i="0" u="sng" strike="noStrike" kern="1200" baseline="0" dirty="0" smtClean="0">
                <a:solidFill>
                  <a:schemeClr val="tx1"/>
                </a:solidFill>
                <a:latin typeface="Times New Roman" pitchFamily="18" charset="0"/>
                <a:ea typeface="+mn-ea"/>
                <a:cs typeface="+mn-cs"/>
              </a:rPr>
              <a:t> receipt of a message</a:t>
            </a:r>
            <a:r>
              <a:rPr lang="en-US" altLang="zh-CN" sz="1200" b="0" i="0" u="none" strike="noStrike" kern="1200" baseline="0" dirty="0" smtClean="0">
                <a:solidFill>
                  <a:schemeClr val="tx1"/>
                </a:solidFill>
                <a:latin typeface="Times New Roman" pitchFamily="18" charset="0"/>
                <a:ea typeface="+mn-ea"/>
                <a:cs typeface="+mn-cs"/>
              </a:rPr>
              <a:t> or </a:t>
            </a:r>
            <a:r>
              <a:rPr lang="en-US" altLang="zh-CN" sz="1200" b="0" i="0" u="sng" strike="noStrike" kern="1200" baseline="0" dirty="0" smtClean="0">
                <a:solidFill>
                  <a:schemeClr val="tx1"/>
                </a:solidFill>
                <a:latin typeface="Times New Roman" pitchFamily="18" charset="0"/>
                <a:ea typeface="+mn-ea"/>
                <a:cs typeface="+mn-cs"/>
              </a:rPr>
              <a:t>other event.</a:t>
            </a:r>
          </a:p>
          <a:p>
            <a:endParaRPr lang="zh-CN" altLang="en-US" dirty="0" smtClean="0"/>
          </a:p>
          <a:p>
            <a:endParaRPr lang="zh-CN" altLang="en-US" dirty="0" smtClean="0"/>
          </a:p>
        </p:txBody>
      </p:sp>
    </p:spTree>
    <p:extLst>
      <p:ext uri="{BB962C8B-B14F-4D97-AF65-F5344CB8AC3E}">
        <p14:creationId xmlns:p14="http://schemas.microsoft.com/office/powerpoint/2010/main" val="109569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p:txBody>
          <a:bodyPr/>
          <a:lstStyle/>
          <a:p>
            <a:pPr>
              <a:defRPr/>
            </a:pPr>
            <a:fld id="{E0F6EE93-02B6-4F99-AAD1-C2749BC74000}" type="slidenum">
              <a:rPr lang="zh-CN" altLang="en-US" smtClean="0"/>
              <a:pPr>
                <a:defRPr/>
              </a:pPr>
              <a:t>27</a:t>
            </a:fld>
            <a:endParaRPr lang="en-US" altLang="zh-CN" smtClean="0"/>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r>
              <a:rPr lang="en-US" altLang="zh-CN" dirty="0" smtClean="0"/>
              <a:t>   HTTP</a:t>
            </a:r>
            <a:r>
              <a:rPr lang="zh-CN" altLang="en-US" dirty="0" smtClean="0"/>
              <a:t>协议规范</a:t>
            </a:r>
            <a:r>
              <a:rPr lang="en-US" altLang="zh-CN" dirty="0" smtClean="0"/>
              <a:t>(RFC2616)</a:t>
            </a:r>
            <a:r>
              <a:rPr lang="zh-CN" altLang="en-US" dirty="0" smtClean="0"/>
              <a:t>对</a:t>
            </a:r>
            <a:r>
              <a:rPr lang="en-US" altLang="zh-CN" dirty="0" smtClean="0"/>
              <a:t>HTPP</a:t>
            </a:r>
            <a:r>
              <a:rPr lang="zh-CN" altLang="en-US" dirty="0" smtClean="0"/>
              <a:t>的报文格式进行了定义，报文有两类，分别是</a:t>
            </a:r>
            <a:r>
              <a:rPr lang="en-US" altLang="zh-CN" dirty="0" smtClean="0"/>
              <a:t>Request</a:t>
            </a:r>
            <a:r>
              <a:rPr lang="zh-CN" altLang="en-US" dirty="0" smtClean="0"/>
              <a:t>和</a:t>
            </a:r>
            <a:r>
              <a:rPr lang="en-US" altLang="zh-CN" dirty="0" smtClean="0"/>
              <a:t>Respond</a:t>
            </a:r>
            <a:r>
              <a:rPr lang="zh-CN" altLang="en-US" dirty="0" smtClean="0"/>
              <a:t>报文。</a:t>
            </a:r>
          </a:p>
          <a:p>
            <a:r>
              <a:rPr lang="en-US" altLang="zh-CN" dirty="0" smtClean="0"/>
              <a:t>1</a:t>
            </a:r>
            <a:r>
              <a:rPr lang="zh-CN" altLang="en-US" dirty="0" smtClean="0"/>
              <a:t>、</a:t>
            </a:r>
            <a:r>
              <a:rPr lang="en-US" altLang="zh-CN" dirty="0" smtClean="0"/>
              <a:t>HTTP</a:t>
            </a:r>
            <a:r>
              <a:rPr lang="zh-CN" altLang="en-US" dirty="0" smtClean="0"/>
              <a:t>报文的编码为</a:t>
            </a:r>
            <a:r>
              <a:rPr lang="en-US" altLang="zh-CN" dirty="0" smtClean="0"/>
              <a:t>ASCII</a:t>
            </a:r>
            <a:r>
              <a:rPr lang="zh-CN" altLang="en-US" dirty="0" smtClean="0"/>
              <a:t>，我们能够容易地看清楚</a:t>
            </a:r>
          </a:p>
          <a:p>
            <a:r>
              <a:rPr lang="en-US" altLang="zh-CN" dirty="0" smtClean="0"/>
              <a:t>2</a:t>
            </a:r>
            <a:r>
              <a:rPr lang="zh-CN" altLang="en-US" dirty="0" smtClean="0"/>
              <a:t>、</a:t>
            </a:r>
            <a:r>
              <a:rPr lang="en-US" altLang="zh-CN" dirty="0" smtClean="0"/>
              <a:t>HTTP</a:t>
            </a:r>
            <a:r>
              <a:rPr lang="zh-CN" altLang="en-US" dirty="0" smtClean="0"/>
              <a:t>报文包含多行，行与行之间用</a:t>
            </a:r>
            <a:r>
              <a:rPr lang="en-US" altLang="zh-CN" dirty="0" smtClean="0"/>
              <a:t>Carriage Return + Line Feed</a:t>
            </a:r>
            <a:r>
              <a:rPr lang="zh-CN" altLang="en-US" dirty="0" smtClean="0"/>
              <a:t>分割</a:t>
            </a:r>
          </a:p>
          <a:p>
            <a:r>
              <a:rPr lang="en-US" altLang="zh-CN" dirty="0" smtClean="0"/>
              <a:t>3</a:t>
            </a:r>
            <a:r>
              <a:rPr lang="zh-CN" altLang="en-US" dirty="0" smtClean="0"/>
              <a:t>、第一行叫做</a:t>
            </a:r>
            <a:r>
              <a:rPr lang="en-US" altLang="zh-CN" dirty="0" smtClean="0"/>
              <a:t>request line</a:t>
            </a:r>
            <a:r>
              <a:rPr lang="zh-CN" altLang="en-US" dirty="0" smtClean="0"/>
              <a:t>，下面的其它行叫做</a:t>
            </a:r>
            <a:r>
              <a:rPr lang="en-US" altLang="zh-CN" dirty="0" smtClean="0"/>
              <a:t>Head lines</a:t>
            </a:r>
            <a:r>
              <a:rPr lang="zh-CN" altLang="en-US" dirty="0" smtClean="0"/>
              <a:t>：</a:t>
            </a:r>
          </a:p>
          <a:p>
            <a:r>
              <a:rPr lang="zh-CN" altLang="en-US" baseline="0" dirty="0" smtClean="0"/>
              <a:t> </a:t>
            </a:r>
            <a:r>
              <a:rPr lang="en-US" altLang="zh-CN" dirty="0" smtClean="0"/>
              <a:t>1) Request</a:t>
            </a:r>
            <a:r>
              <a:rPr lang="zh-CN" altLang="en-US" dirty="0" smtClean="0"/>
              <a:t>行：有三个域：</a:t>
            </a:r>
            <a:r>
              <a:rPr lang="en-US" altLang="zh-CN" dirty="0" smtClean="0"/>
              <a:t>method</a:t>
            </a:r>
            <a:r>
              <a:rPr lang="zh-CN" altLang="en-US" dirty="0" smtClean="0"/>
              <a:t>域、</a:t>
            </a:r>
            <a:r>
              <a:rPr lang="en-US" altLang="zh-CN" dirty="0" smtClean="0"/>
              <a:t>URL</a:t>
            </a:r>
            <a:r>
              <a:rPr lang="zh-CN" altLang="en-US" dirty="0" smtClean="0"/>
              <a:t>域和</a:t>
            </a:r>
            <a:r>
              <a:rPr lang="en-US" altLang="zh-CN" dirty="0" smtClean="0"/>
              <a:t>Version</a:t>
            </a:r>
            <a:r>
              <a:rPr lang="zh-CN" altLang="en-US" dirty="0" smtClean="0"/>
              <a:t>域。</a:t>
            </a:r>
          </a:p>
          <a:p>
            <a:r>
              <a:rPr lang="en-US" altLang="zh-CN" dirty="0" smtClean="0"/>
              <a:t>    Method</a:t>
            </a:r>
            <a:r>
              <a:rPr lang="zh-CN" altLang="en-US" dirty="0" smtClean="0"/>
              <a:t>可以为</a:t>
            </a:r>
            <a:r>
              <a:rPr lang="en-US" altLang="zh-CN" dirty="0" smtClean="0"/>
              <a:t>GET</a:t>
            </a:r>
            <a:r>
              <a:rPr lang="zh-CN" altLang="en-US" dirty="0" smtClean="0"/>
              <a:t>、</a:t>
            </a:r>
            <a:r>
              <a:rPr lang="en-US" altLang="zh-CN" dirty="0" smtClean="0"/>
              <a:t>POST</a:t>
            </a:r>
            <a:r>
              <a:rPr lang="zh-CN" altLang="en-US" dirty="0" smtClean="0"/>
              <a:t>和</a:t>
            </a:r>
            <a:r>
              <a:rPr lang="en-US" altLang="zh-CN" dirty="0" smtClean="0"/>
              <a:t>HEAD</a:t>
            </a:r>
            <a:r>
              <a:rPr lang="zh-CN" altLang="en-US" dirty="0" smtClean="0"/>
              <a:t>，通常情况为</a:t>
            </a:r>
            <a:r>
              <a:rPr lang="en-US" altLang="zh-CN" dirty="0" smtClean="0"/>
              <a:t>GET</a:t>
            </a:r>
            <a:r>
              <a:rPr lang="zh-CN" altLang="en-US" dirty="0" smtClean="0"/>
              <a:t>。</a:t>
            </a:r>
          </a:p>
          <a:p>
            <a:r>
              <a:rPr lang="zh-CN" altLang="en-US" dirty="0" smtClean="0"/>
              <a:t>    当</a:t>
            </a:r>
            <a:r>
              <a:rPr lang="en-US" altLang="zh-CN" dirty="0" smtClean="0"/>
              <a:t>Browser</a:t>
            </a:r>
            <a:r>
              <a:rPr lang="zh-CN" altLang="en-US" dirty="0" smtClean="0"/>
              <a:t>向</a:t>
            </a:r>
            <a:r>
              <a:rPr lang="en-US" altLang="zh-CN" dirty="0" smtClean="0"/>
              <a:t>Server</a:t>
            </a:r>
            <a:r>
              <a:rPr lang="zh-CN" altLang="en-US" dirty="0" smtClean="0"/>
              <a:t>请求一个对象时通常使用</a:t>
            </a:r>
            <a:r>
              <a:rPr lang="en-US" altLang="zh-CN" dirty="0" smtClean="0"/>
              <a:t>GET</a:t>
            </a:r>
            <a:r>
              <a:rPr lang="zh-CN" altLang="en-US" dirty="0" smtClean="0"/>
              <a:t>，被请求的对象以</a:t>
            </a:r>
            <a:r>
              <a:rPr lang="en-US" altLang="zh-CN" dirty="0" smtClean="0"/>
              <a:t>URL</a:t>
            </a:r>
            <a:r>
              <a:rPr lang="zh-CN" altLang="en-US" dirty="0" smtClean="0"/>
              <a:t>标识。</a:t>
            </a:r>
          </a:p>
          <a:p>
            <a:r>
              <a:rPr lang="zh-CN" altLang="en-US" dirty="0" smtClean="0"/>
              <a:t>    版本号域给出了所使用的</a:t>
            </a:r>
            <a:r>
              <a:rPr lang="en-US" altLang="zh-CN" dirty="0" smtClean="0"/>
              <a:t>HTTP</a:t>
            </a:r>
            <a:r>
              <a:rPr lang="zh-CN" altLang="en-US" dirty="0" smtClean="0"/>
              <a:t>协议的版本号。</a:t>
            </a:r>
          </a:p>
          <a:p>
            <a:r>
              <a:rPr lang="zh-CN" altLang="en-US" dirty="0" smtClean="0"/>
              <a:t> </a:t>
            </a:r>
            <a:r>
              <a:rPr lang="en-US" altLang="zh-CN" dirty="0" smtClean="0"/>
              <a:t>2) Header</a:t>
            </a:r>
            <a:r>
              <a:rPr lang="zh-CN" altLang="en-US" dirty="0" smtClean="0"/>
              <a:t>行：</a:t>
            </a:r>
          </a:p>
          <a:p>
            <a:r>
              <a:rPr lang="en-US" altLang="zh-CN" dirty="0" smtClean="0"/>
              <a:t>     Host</a:t>
            </a:r>
            <a:r>
              <a:rPr lang="zh-CN" altLang="en-US" dirty="0" smtClean="0"/>
              <a:t>行：指定被请求对象所在的</a:t>
            </a:r>
            <a:r>
              <a:rPr lang="en-US" altLang="zh-CN" dirty="0" smtClean="0"/>
              <a:t>Host</a:t>
            </a:r>
            <a:r>
              <a:rPr lang="zh-CN" altLang="en-US" dirty="0" smtClean="0"/>
              <a:t>地址</a:t>
            </a:r>
            <a:r>
              <a:rPr lang="en-US" altLang="zh-CN" dirty="0" smtClean="0"/>
              <a:t>/</a:t>
            </a:r>
            <a:r>
              <a:rPr lang="zh-CN" altLang="en-US" dirty="0" smtClean="0"/>
              <a:t>域名：由于</a:t>
            </a:r>
            <a:r>
              <a:rPr lang="en-US" altLang="zh-CN" dirty="0" smtClean="0"/>
              <a:t>Browser</a:t>
            </a:r>
            <a:r>
              <a:rPr lang="zh-CN" altLang="en-US" dirty="0" smtClean="0"/>
              <a:t>可以使用</a:t>
            </a:r>
            <a:r>
              <a:rPr lang="en-US" altLang="zh-CN" dirty="0" smtClean="0"/>
              <a:t>Proxy, Host</a:t>
            </a:r>
            <a:r>
              <a:rPr lang="zh-CN" altLang="en-US" dirty="0" smtClean="0"/>
              <a:t>行是必须的。</a:t>
            </a:r>
          </a:p>
          <a:p>
            <a:r>
              <a:rPr lang="zh-CN" altLang="en-US" dirty="0" smtClean="0"/>
              <a:t>     </a:t>
            </a:r>
            <a:r>
              <a:rPr lang="en-US" altLang="zh-CN" dirty="0" smtClean="0"/>
              <a:t>Connection</a:t>
            </a:r>
            <a:r>
              <a:rPr lang="zh-CN" altLang="en-US" dirty="0" smtClean="0"/>
              <a:t>行：如果值为</a:t>
            </a:r>
            <a:r>
              <a:rPr lang="en-US" altLang="zh-CN" dirty="0" smtClean="0"/>
              <a:t>close</a:t>
            </a:r>
            <a:r>
              <a:rPr lang="zh-CN" altLang="en-US" dirty="0" smtClean="0"/>
              <a:t>则指示</a:t>
            </a:r>
            <a:r>
              <a:rPr lang="en-US" altLang="zh-CN" dirty="0" smtClean="0"/>
              <a:t>Server</a:t>
            </a:r>
            <a:r>
              <a:rPr lang="zh-CN" altLang="en-US" dirty="0" smtClean="0"/>
              <a:t>在发送完被请求</a:t>
            </a:r>
            <a:r>
              <a:rPr lang="en-US" altLang="zh-CN" dirty="0" smtClean="0"/>
              <a:t>object</a:t>
            </a:r>
            <a:r>
              <a:rPr lang="zh-CN" altLang="en-US" dirty="0" smtClean="0"/>
              <a:t>后关闭</a:t>
            </a:r>
            <a:r>
              <a:rPr lang="en-US" altLang="zh-CN" dirty="0" smtClean="0"/>
              <a:t>TCP</a:t>
            </a:r>
            <a:r>
              <a:rPr lang="zh-CN" altLang="en-US" dirty="0" smtClean="0"/>
              <a:t>连接，即连接时</a:t>
            </a:r>
            <a:r>
              <a:rPr lang="en-US" altLang="zh-CN" dirty="0" smtClean="0"/>
              <a:t>nonpersistent</a:t>
            </a:r>
            <a:r>
              <a:rPr lang="zh-CN" altLang="en-US" dirty="0" smtClean="0"/>
              <a:t>的</a:t>
            </a:r>
            <a:r>
              <a:rPr lang="en-US" altLang="zh-CN" dirty="0" smtClean="0"/>
              <a:t>; </a:t>
            </a:r>
            <a:r>
              <a:rPr lang="zh-CN" altLang="en-US" dirty="0" smtClean="0"/>
              <a:t>如果是</a:t>
            </a:r>
            <a:r>
              <a:rPr lang="en-US" altLang="zh-CN" dirty="0" smtClean="0"/>
              <a:t>Keep-Alive</a:t>
            </a:r>
            <a:r>
              <a:rPr lang="zh-CN" altLang="en-US" dirty="0" smtClean="0"/>
              <a:t>则指示 </a:t>
            </a:r>
            <a:r>
              <a:rPr lang="en-US" altLang="zh-CN" dirty="0" smtClean="0"/>
              <a:t>Server</a:t>
            </a:r>
            <a:r>
              <a:rPr lang="zh-CN" altLang="en-US" dirty="0" smtClean="0"/>
              <a:t>采用</a:t>
            </a:r>
            <a:r>
              <a:rPr lang="en-US" altLang="zh-CN" dirty="0" smtClean="0"/>
              <a:t>Persistent</a:t>
            </a:r>
            <a:r>
              <a:rPr lang="zh-CN" altLang="en-US" dirty="0" smtClean="0"/>
              <a:t>方式。</a:t>
            </a:r>
          </a:p>
          <a:p>
            <a:r>
              <a:rPr lang="zh-CN" altLang="en-US" dirty="0" smtClean="0"/>
              <a:t>     </a:t>
            </a:r>
            <a:r>
              <a:rPr lang="en-US" altLang="zh-CN" dirty="0" smtClean="0"/>
              <a:t>User-agent</a:t>
            </a:r>
            <a:r>
              <a:rPr lang="zh-CN" altLang="en-US" dirty="0" smtClean="0"/>
              <a:t>：说明发送</a:t>
            </a:r>
            <a:r>
              <a:rPr lang="en-US" altLang="zh-CN" dirty="0" smtClean="0"/>
              <a:t>request</a:t>
            </a:r>
            <a:r>
              <a:rPr lang="zh-CN" altLang="en-US" dirty="0" smtClean="0"/>
              <a:t>报文的</a:t>
            </a:r>
            <a:r>
              <a:rPr lang="en-US" altLang="zh-CN" dirty="0" smtClean="0"/>
              <a:t>Browser</a:t>
            </a:r>
            <a:r>
              <a:rPr lang="zh-CN" altLang="en-US" dirty="0" smtClean="0"/>
              <a:t>的种类。</a:t>
            </a:r>
          </a:p>
          <a:p>
            <a:r>
              <a:rPr lang="en-US" altLang="zh-CN" dirty="0" smtClean="0"/>
              <a:t>     Mozilla</a:t>
            </a:r>
            <a:r>
              <a:rPr lang="zh-CN" altLang="en-US" dirty="0" smtClean="0"/>
              <a:t>开始是</a:t>
            </a:r>
            <a:r>
              <a:rPr lang="en-US" altLang="zh-CN" dirty="0" smtClean="0"/>
              <a:t>Netscape Navigator</a:t>
            </a:r>
            <a:r>
              <a:rPr lang="zh-CN" altLang="en-US" dirty="0" smtClean="0"/>
              <a:t>浏览器的内部名称，来源于</a:t>
            </a:r>
            <a:r>
              <a:rPr lang="en-US" altLang="zh-CN" dirty="0" smtClean="0"/>
              <a:t>Mosaic</a:t>
            </a:r>
            <a:r>
              <a:rPr lang="zh-CN" altLang="en-US" dirty="0" smtClean="0"/>
              <a:t>和</a:t>
            </a:r>
            <a:r>
              <a:rPr lang="en-US" altLang="zh-CN" dirty="0" smtClean="0"/>
              <a:t>Godzilla</a:t>
            </a:r>
            <a:r>
              <a:rPr lang="zh-CN" altLang="en-US" dirty="0" smtClean="0"/>
              <a:t>两个词组成，意指</a:t>
            </a:r>
            <a:r>
              <a:rPr lang="en-US" altLang="zh-CN" dirty="0" smtClean="0"/>
              <a:t>Mosaic</a:t>
            </a:r>
            <a:r>
              <a:rPr lang="zh-CN" altLang="en-US" dirty="0" smtClean="0"/>
              <a:t>终结者。利用这个</a:t>
            </a:r>
            <a:r>
              <a:rPr lang="en-US" altLang="zh-CN" dirty="0" smtClean="0"/>
              <a:t>Head Line</a:t>
            </a:r>
            <a:r>
              <a:rPr lang="zh-CN" altLang="en-US" dirty="0" smtClean="0"/>
              <a:t>，</a:t>
            </a:r>
            <a:r>
              <a:rPr lang="en-US" altLang="zh-CN" dirty="0" smtClean="0"/>
              <a:t>Server</a:t>
            </a:r>
            <a:r>
              <a:rPr lang="zh-CN" altLang="en-US" dirty="0" smtClean="0"/>
              <a:t>可以根据</a:t>
            </a:r>
            <a:r>
              <a:rPr lang="en-US" altLang="zh-CN" dirty="0" smtClean="0"/>
              <a:t>Browser</a:t>
            </a:r>
            <a:r>
              <a:rPr lang="zh-CN" altLang="en-US" dirty="0" smtClean="0"/>
              <a:t>的类型提供个性化服务。</a:t>
            </a:r>
          </a:p>
          <a:p>
            <a:r>
              <a:rPr lang="zh-CN" altLang="en-US" dirty="0" smtClean="0"/>
              <a:t>     </a:t>
            </a:r>
            <a:r>
              <a:rPr lang="en-US" altLang="zh-CN" dirty="0" smtClean="0"/>
              <a:t>Accept-language</a:t>
            </a:r>
            <a:r>
              <a:rPr lang="zh-CN" altLang="en-US" dirty="0" smtClean="0"/>
              <a:t>：指定客户更愿意接收</a:t>
            </a:r>
            <a:r>
              <a:rPr lang="en-US" altLang="zh-CN" dirty="0" smtClean="0"/>
              <a:t>Object</a:t>
            </a:r>
            <a:r>
              <a:rPr lang="zh-CN" altLang="en-US" dirty="0" smtClean="0"/>
              <a:t>的语言版本。</a:t>
            </a:r>
          </a:p>
        </p:txBody>
      </p:sp>
    </p:spTree>
    <p:extLst>
      <p:ext uri="{BB962C8B-B14F-4D97-AF65-F5344CB8AC3E}">
        <p14:creationId xmlns:p14="http://schemas.microsoft.com/office/powerpoint/2010/main" val="2356778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p:txBody>
          <a:bodyPr/>
          <a:lstStyle/>
          <a:p>
            <a:pPr>
              <a:defRPr/>
            </a:pPr>
            <a:fld id="{5F3F475C-0F35-4C52-A05E-E30CAE272154}" type="slidenum">
              <a:rPr lang="zh-CN" altLang="en-US" smtClean="0"/>
              <a:pPr>
                <a:defRPr/>
              </a:pPr>
              <a:t>28</a:t>
            </a:fld>
            <a:endParaRPr lang="en-US" altLang="zh-CN" smtClean="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23762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In the previous section we </a:t>
            </a:r>
            <a:r>
              <a:rPr lang="en-US" altLang="zh-CN" sz="1200" b="0" i="0" u="sng" strike="noStrike" kern="1200" baseline="0" dirty="0" smtClean="0">
                <a:solidFill>
                  <a:schemeClr val="tx1"/>
                </a:solidFill>
                <a:latin typeface="Times New Roman" pitchFamily="18" charset="0"/>
                <a:ea typeface="+mn-ea"/>
                <a:cs typeface="+mn-cs"/>
              </a:rPr>
              <a:t>presented a high-level overview of</a:t>
            </a:r>
            <a:r>
              <a:rPr lang="en-US" altLang="zh-CN" sz="1200" b="0" i="0" u="none" strike="noStrike" kern="1200" baseline="0" dirty="0" smtClean="0">
                <a:solidFill>
                  <a:schemeClr val="tx1"/>
                </a:solidFill>
                <a:latin typeface="Times New Roman" pitchFamily="18" charset="0"/>
                <a:ea typeface="+mn-ea"/>
                <a:cs typeface="+mn-cs"/>
              </a:rPr>
              <a:t> the Internet and networking protocols. </a:t>
            </a:r>
          </a:p>
          <a:p>
            <a:r>
              <a:rPr lang="en-US" altLang="zh-CN" sz="1200" b="0" i="0" u="none" strike="noStrike" kern="1200" baseline="0" dirty="0" smtClean="0">
                <a:solidFill>
                  <a:schemeClr val="tx1"/>
                </a:solidFill>
                <a:latin typeface="Times New Roman" pitchFamily="18" charset="0"/>
                <a:ea typeface="+mn-ea"/>
                <a:cs typeface="+mn-cs"/>
              </a:rPr>
              <a:t>   We are now going to delve </a:t>
            </a:r>
            <a:r>
              <a:rPr lang="en-US" altLang="zh-CN" sz="1200" b="0" i="0" u="sng" strike="noStrike" kern="1200" baseline="0" dirty="0" smtClean="0">
                <a:solidFill>
                  <a:schemeClr val="tx1"/>
                </a:solidFill>
                <a:latin typeface="Times New Roman" pitchFamily="18" charset="0"/>
                <a:ea typeface="+mn-ea"/>
                <a:cs typeface="+mn-cs"/>
              </a:rPr>
              <a:t>a bit more deeply</a:t>
            </a:r>
            <a:r>
              <a:rPr lang="en-US" altLang="zh-CN" sz="1200" b="0" i="0" u="none" strike="noStrike" kern="1200" baseline="0" dirty="0" smtClean="0">
                <a:solidFill>
                  <a:schemeClr val="tx1"/>
                </a:solidFill>
                <a:latin typeface="Times New Roman" pitchFamily="18" charset="0"/>
                <a:ea typeface="+mn-ea"/>
                <a:cs typeface="+mn-cs"/>
              </a:rPr>
              <a:t> into the components of a computer network (and the Internet, in particular). </a:t>
            </a:r>
          </a:p>
          <a:p>
            <a:r>
              <a:rPr lang="en-US" altLang="zh-CN" sz="1200" b="0" i="0" u="none" strike="noStrike" kern="1200" baseline="0" dirty="0" smtClean="0">
                <a:solidFill>
                  <a:schemeClr val="tx1"/>
                </a:solidFill>
                <a:latin typeface="Times New Roman" pitchFamily="18" charset="0"/>
                <a:ea typeface="+mn-ea"/>
                <a:cs typeface="+mn-cs"/>
              </a:rPr>
              <a:t>   We begin in this section at the edge of a network and look at the components with which we are most familiar — namely, the computers, smartphones and other devices that we use </a:t>
            </a:r>
            <a:r>
              <a:rPr lang="en-US" altLang="zh-CN" sz="1200" b="0" i="0" u="sng" strike="noStrike" kern="1200" baseline="0" dirty="0" smtClean="0">
                <a:solidFill>
                  <a:schemeClr val="tx1"/>
                </a:solidFill>
                <a:latin typeface="Times New Roman" pitchFamily="18" charset="0"/>
                <a:ea typeface="+mn-ea"/>
                <a:cs typeface="+mn-cs"/>
              </a:rPr>
              <a:t>on a daily basis</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In the next section we’ll </a:t>
            </a:r>
            <a:r>
              <a:rPr lang="en-US" altLang="zh-CN" sz="1200" b="1" i="0" u="none" strike="noStrike" kern="1200" baseline="0" dirty="0" smtClean="0">
                <a:solidFill>
                  <a:schemeClr val="tx1"/>
                </a:solidFill>
                <a:latin typeface="Times New Roman" pitchFamily="18" charset="0"/>
                <a:ea typeface="+mn-ea"/>
                <a:cs typeface="+mn-cs"/>
              </a:rPr>
              <a:t>move</a:t>
            </a:r>
            <a:r>
              <a:rPr lang="en-US" altLang="zh-CN" sz="1200" b="0" i="0" u="none" strike="noStrike" kern="1200" baseline="0" dirty="0" smtClean="0">
                <a:solidFill>
                  <a:schemeClr val="tx1"/>
                </a:solidFill>
                <a:latin typeface="Times New Roman" pitchFamily="18" charset="0"/>
                <a:ea typeface="+mn-ea"/>
                <a:cs typeface="+mn-cs"/>
              </a:rPr>
              <a:t> from the network edge to the network core and </a:t>
            </a:r>
            <a:r>
              <a:rPr lang="en-US" altLang="zh-CN" sz="1200" b="1" i="0" u="none" strike="noStrike" kern="1200" baseline="0" dirty="0" smtClean="0">
                <a:solidFill>
                  <a:schemeClr val="tx1"/>
                </a:solidFill>
                <a:latin typeface="Times New Roman" pitchFamily="18" charset="0"/>
                <a:ea typeface="+mn-ea"/>
                <a:cs typeface="+mn-cs"/>
              </a:rPr>
              <a:t>examine</a:t>
            </a:r>
            <a:r>
              <a:rPr lang="en-US" altLang="zh-CN" sz="1200" b="0" i="0" u="none" strike="noStrike" kern="1200" baseline="0" dirty="0" smtClean="0">
                <a:solidFill>
                  <a:schemeClr val="tx1"/>
                </a:solidFill>
                <a:latin typeface="Times New Roman" pitchFamily="18" charset="0"/>
                <a:ea typeface="+mn-ea"/>
                <a:cs typeface="+mn-cs"/>
              </a:rPr>
              <a:t> switching and routing in computer networks.</a:t>
            </a:r>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29</a:t>
            </a:fld>
            <a:endParaRPr lang="en-US" altLang="zh-CN"/>
          </a:p>
        </p:txBody>
      </p:sp>
    </p:spTree>
    <p:extLst>
      <p:ext uri="{BB962C8B-B14F-4D97-AF65-F5344CB8AC3E}">
        <p14:creationId xmlns:p14="http://schemas.microsoft.com/office/powerpoint/2010/main" val="27552087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p:txBody>
          <a:bodyPr/>
          <a:lstStyle/>
          <a:p>
            <a:pPr>
              <a:defRPr/>
            </a:pPr>
            <a:fld id="{CD5F2CBD-7E6B-43E7-895B-B8F1A22905BE}" type="slidenum">
              <a:rPr lang="zh-CN" altLang="en-US" smtClean="0"/>
              <a:pPr>
                <a:defRPr/>
              </a:pPr>
              <a:t>30</a:t>
            </a:fld>
            <a:endParaRPr lang="en-US" altLang="zh-CN" smtClean="0"/>
          </a:p>
        </p:txBody>
      </p:sp>
      <p:sp>
        <p:nvSpPr>
          <p:cNvPr id="24883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49" tIns="48325" rIns="96649" bIns="48325" anchor="b"/>
          <a:lstStyle/>
          <a:p>
            <a:pPr algn="r" defTabSz="966788"/>
            <a:fld id="{539915A7-A3E2-4EA5-ADB3-8C8235B571E5}" type="slidenum">
              <a:rPr lang="zh-CN" altLang="en-US" sz="1300"/>
              <a:pPr algn="r" defTabSz="966788"/>
              <a:t>30</a:t>
            </a:fld>
            <a:endParaRPr lang="en-US" altLang="zh-CN" sz="1300"/>
          </a:p>
        </p:txBody>
      </p:sp>
      <p:sp>
        <p:nvSpPr>
          <p:cNvPr id="248836" name="Rectangle 2"/>
          <p:cNvSpPr>
            <a:spLocks noGrp="1" noRot="1" noChangeAspect="1" noChangeArrowheads="1" noTextEdit="1"/>
          </p:cNvSpPr>
          <p:nvPr>
            <p:ph type="sldImg"/>
          </p:nvPr>
        </p:nvSpPr>
        <p:spPr>
          <a:xfrm>
            <a:off x="1258888" y="720725"/>
            <a:ext cx="4800600" cy="3600450"/>
          </a:xfrm>
          <a:ln/>
        </p:spPr>
      </p:sp>
      <p:sp>
        <p:nvSpPr>
          <p:cNvPr id="248837" name="Rectangle 3"/>
          <p:cNvSpPr>
            <a:spLocks noGrp="1" noChangeArrowheads="1"/>
          </p:cNvSpPr>
          <p:nvPr>
            <p:ph type="body" idx="1"/>
          </p:nvPr>
        </p:nvSpPr>
        <p:spPr>
          <a:noFill/>
          <a:ln/>
        </p:spPr>
        <p:txBody>
          <a:bodyPr lIns="96649" tIns="48325" rIns="96649" bIns="48325"/>
          <a:lstStyle/>
          <a:p>
            <a:r>
              <a:rPr lang="en-US" altLang="zh-CN" sz="1200" b="0" i="0" u="none" strike="noStrike" kern="1200" baseline="0" dirty="0" smtClean="0">
                <a:solidFill>
                  <a:schemeClr val="tx1"/>
                </a:solidFill>
                <a:latin typeface="Times New Roman" pitchFamily="18" charset="0"/>
                <a:ea typeface="+mn-ea"/>
                <a:cs typeface="+mn-cs"/>
              </a:rPr>
              <a:t>    Recall from the previous section that in computer networking jargon, the computers and other devices </a:t>
            </a:r>
            <a:r>
              <a:rPr lang="en-US" altLang="zh-CN" sz="1200" b="0" i="0" u="sng" strike="noStrike" kern="1200" baseline="0" dirty="0" smtClean="0">
                <a:solidFill>
                  <a:schemeClr val="tx1"/>
                </a:solidFill>
                <a:latin typeface="Times New Roman" pitchFamily="18" charset="0"/>
                <a:ea typeface="+mn-ea"/>
                <a:cs typeface="+mn-cs"/>
              </a:rPr>
              <a:t>connected to the Internet</a:t>
            </a:r>
            <a:r>
              <a:rPr lang="en-US" altLang="zh-CN" sz="1200" b="0" i="0" u="none" strike="noStrike" kern="1200" baseline="0" dirty="0" smtClean="0">
                <a:solidFill>
                  <a:schemeClr val="tx1"/>
                </a:solidFill>
                <a:latin typeface="Times New Roman" pitchFamily="18" charset="0"/>
                <a:ea typeface="+mn-ea"/>
                <a:cs typeface="+mn-cs"/>
              </a:rPr>
              <a:t> are often referred to as end systems. </a:t>
            </a:r>
          </a:p>
          <a:p>
            <a:r>
              <a:rPr lang="en-US" altLang="zh-CN" sz="1200" b="0" i="0" u="none" strike="noStrike" kern="1200" baseline="0" dirty="0" smtClean="0">
                <a:solidFill>
                  <a:schemeClr val="tx1"/>
                </a:solidFill>
                <a:latin typeface="Times New Roman" pitchFamily="18" charset="0"/>
                <a:ea typeface="+mn-ea"/>
                <a:cs typeface="+mn-cs"/>
              </a:rPr>
              <a:t>   They are </a:t>
            </a:r>
            <a:r>
              <a:rPr lang="en-US" altLang="zh-CN" sz="1200" b="0" i="0" u="sng" strike="noStrike" kern="1200" baseline="0" dirty="0" smtClean="0">
                <a:solidFill>
                  <a:schemeClr val="tx1"/>
                </a:solidFill>
                <a:latin typeface="Times New Roman" pitchFamily="18" charset="0"/>
                <a:ea typeface="+mn-ea"/>
                <a:cs typeface="+mn-cs"/>
              </a:rPr>
              <a:t>referred to as</a:t>
            </a:r>
            <a:r>
              <a:rPr lang="en-US" altLang="zh-CN" sz="1200" b="0" i="0" u="none" strike="noStrike" kern="1200" baseline="0" dirty="0" smtClean="0">
                <a:solidFill>
                  <a:schemeClr val="tx1"/>
                </a:solidFill>
                <a:latin typeface="Times New Roman" pitchFamily="18" charset="0"/>
                <a:ea typeface="+mn-ea"/>
                <a:cs typeface="+mn-cs"/>
              </a:rPr>
              <a:t> end systems because they sit at the edge of the Internet, as shown in Figure 1.3. </a:t>
            </a:r>
          </a:p>
          <a:p>
            <a:r>
              <a:rPr lang="en-US" altLang="zh-CN" sz="1200" b="0" i="0" u="none" strike="noStrike" kern="1200" baseline="0" dirty="0" smtClean="0">
                <a:solidFill>
                  <a:schemeClr val="tx1"/>
                </a:solidFill>
                <a:latin typeface="Times New Roman" pitchFamily="18" charset="0"/>
                <a:ea typeface="+mn-ea"/>
                <a:cs typeface="+mn-cs"/>
              </a:rPr>
              <a:t>   The Internet’s end systems include desktop computers (e.g., desktop PCs, Macs, and Linux boxes), servers (e.g., Web and e-mail servers), and mobile computers (e.g., laptops, smartphones, and tablets). </a:t>
            </a:r>
          </a:p>
          <a:p>
            <a:r>
              <a:rPr lang="en-US" altLang="zh-CN" sz="1200" b="0" i="0" u="none" strike="noStrike" kern="1200" baseline="0" dirty="0" smtClean="0">
                <a:solidFill>
                  <a:schemeClr val="tx1"/>
                </a:solidFill>
                <a:latin typeface="Times New Roman" pitchFamily="18" charset="0"/>
                <a:ea typeface="+mn-ea"/>
                <a:cs typeface="+mn-cs"/>
              </a:rPr>
              <a:t>   Furthermore, an increasing number of non-traditional devices are being attached to the Internet as end systems (see sidebar).</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End systems are also referred to as hosts because they </a:t>
            </a:r>
            <a:r>
              <a:rPr lang="en-US" altLang="zh-CN" sz="1200" b="1" i="0" u="none" strike="noStrike" kern="1200" baseline="0" dirty="0" smtClean="0">
                <a:solidFill>
                  <a:schemeClr val="tx1"/>
                </a:solidFill>
                <a:latin typeface="Times New Roman" pitchFamily="18" charset="0"/>
                <a:ea typeface="+mn-ea"/>
                <a:cs typeface="+mn-cs"/>
              </a:rPr>
              <a:t>host</a:t>
            </a:r>
            <a:r>
              <a:rPr lang="en-US" altLang="zh-CN" sz="1200" b="0" i="0" u="none" strike="noStrike" kern="1200" baseline="0" dirty="0" smtClean="0">
                <a:solidFill>
                  <a:schemeClr val="tx1"/>
                </a:solidFill>
                <a:latin typeface="Times New Roman" pitchFamily="18" charset="0"/>
                <a:ea typeface="+mn-ea"/>
                <a:cs typeface="+mn-cs"/>
              </a:rPr>
              <a:t> (that is, run) application programs such as a Web browser program, a Web server program, an e-mail client program, or an e-mail server program. </a:t>
            </a:r>
          </a:p>
          <a:p>
            <a:r>
              <a:rPr lang="en-US" altLang="zh-CN" sz="1200" b="0" i="0" u="none" strike="noStrike" kern="1200" baseline="0" dirty="0" smtClean="0">
                <a:solidFill>
                  <a:schemeClr val="tx1"/>
                </a:solidFill>
                <a:latin typeface="Times New Roman" pitchFamily="18" charset="0"/>
                <a:ea typeface="+mn-ea"/>
                <a:cs typeface="+mn-cs"/>
              </a:rPr>
              <a:t>   Throughout this book we will use the terms hosts and end systems interchangeably; that is, host = end system. </a:t>
            </a:r>
          </a:p>
          <a:p>
            <a:r>
              <a:rPr lang="en-US" altLang="zh-CN" sz="1200" b="0" i="0" u="none" strike="noStrike" kern="1200" baseline="0" dirty="0" smtClean="0">
                <a:solidFill>
                  <a:schemeClr val="tx1"/>
                </a:solidFill>
                <a:latin typeface="Times New Roman" pitchFamily="18" charset="0"/>
                <a:ea typeface="+mn-ea"/>
                <a:cs typeface="+mn-cs"/>
              </a:rPr>
              <a:t>   Hosts are sometimes further divided into two categories: </a:t>
            </a:r>
            <a:r>
              <a:rPr lang="en-US" altLang="zh-CN" sz="1200" b="1" i="0" u="none" strike="noStrike" kern="1200" baseline="0" dirty="0" smtClean="0">
                <a:solidFill>
                  <a:schemeClr val="tx1"/>
                </a:solidFill>
                <a:latin typeface="Times New Roman" pitchFamily="18" charset="0"/>
                <a:ea typeface="+mn-ea"/>
                <a:cs typeface="+mn-cs"/>
              </a:rPr>
              <a:t>clients </a:t>
            </a:r>
            <a:r>
              <a:rPr lang="en-US" altLang="zh-CN" sz="1200" b="0" i="0" u="none" strike="noStrike" kern="1200" baseline="0" dirty="0" smtClean="0">
                <a:solidFill>
                  <a:schemeClr val="tx1"/>
                </a:solidFill>
                <a:latin typeface="Times New Roman" pitchFamily="18" charset="0"/>
                <a:ea typeface="+mn-ea"/>
                <a:cs typeface="+mn-cs"/>
              </a:rPr>
              <a:t>and </a:t>
            </a:r>
            <a:r>
              <a:rPr lang="en-US" altLang="zh-CN" sz="1200" b="1" i="0" u="none" strike="noStrike" kern="1200" baseline="0" dirty="0" smtClean="0">
                <a:solidFill>
                  <a:schemeClr val="tx1"/>
                </a:solidFill>
                <a:latin typeface="Times New Roman" pitchFamily="18" charset="0"/>
                <a:ea typeface="+mn-ea"/>
                <a:cs typeface="+mn-cs"/>
              </a:rPr>
              <a:t>servers</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Informally, clients tend to be desktop and mobile PCs, smartphones, and so on, whereas servers tend to be more powerful machines that store and distribute Web pages, stream video, relay e-mail, and so on. </a:t>
            </a:r>
          </a:p>
          <a:p>
            <a:r>
              <a:rPr lang="en-US" altLang="zh-CN" sz="1200" b="0" i="0" u="none" strike="noStrike" kern="1200" baseline="0" dirty="0" smtClean="0">
                <a:solidFill>
                  <a:schemeClr val="tx1"/>
                </a:solidFill>
                <a:latin typeface="Times New Roman" pitchFamily="18" charset="0"/>
                <a:ea typeface="+mn-ea"/>
                <a:cs typeface="+mn-cs"/>
              </a:rPr>
              <a:t>   Today, most of the servers </a:t>
            </a:r>
            <a:r>
              <a:rPr lang="en-US" altLang="zh-CN" sz="1200" b="1" i="0" u="none" strike="noStrike" kern="1200" baseline="0" dirty="0" smtClean="0">
                <a:solidFill>
                  <a:schemeClr val="tx1"/>
                </a:solidFill>
                <a:latin typeface="Times New Roman" pitchFamily="18" charset="0"/>
                <a:ea typeface="+mn-ea"/>
                <a:cs typeface="+mn-cs"/>
              </a:rPr>
              <a:t>from which </a:t>
            </a:r>
            <a:r>
              <a:rPr lang="en-US" altLang="zh-CN" sz="1200" b="0" i="0" u="none" strike="noStrike" kern="1200" baseline="0" dirty="0" smtClean="0">
                <a:solidFill>
                  <a:schemeClr val="tx1"/>
                </a:solidFill>
                <a:latin typeface="Times New Roman" pitchFamily="18" charset="0"/>
                <a:ea typeface="+mn-ea"/>
                <a:cs typeface="+mn-cs"/>
              </a:rPr>
              <a:t>we receive </a:t>
            </a:r>
            <a:r>
              <a:rPr lang="en-US" altLang="zh-CN" sz="1200" b="0" i="0" u="sng" strike="noStrike" kern="1200" baseline="0" dirty="0" smtClean="0">
                <a:solidFill>
                  <a:schemeClr val="tx1"/>
                </a:solidFill>
                <a:latin typeface="Times New Roman" pitchFamily="18" charset="0"/>
                <a:ea typeface="+mn-ea"/>
                <a:cs typeface="+mn-cs"/>
              </a:rPr>
              <a:t>search results, e-mail, Web pages, and videos</a:t>
            </a:r>
            <a:r>
              <a:rPr lang="en-US" altLang="zh-CN" sz="1200" b="0" i="0" u="none" strike="noStrike" kern="1200" baseline="0" dirty="0" smtClean="0">
                <a:solidFill>
                  <a:schemeClr val="tx1"/>
                </a:solidFill>
                <a:latin typeface="Times New Roman" pitchFamily="18" charset="0"/>
                <a:ea typeface="+mn-ea"/>
                <a:cs typeface="+mn-cs"/>
              </a:rPr>
              <a:t> reside in large </a:t>
            </a:r>
            <a:r>
              <a:rPr lang="en-US" altLang="zh-CN" sz="1200" b="1" i="0" u="none" strike="noStrike" kern="1200" baseline="0" dirty="0" smtClean="0">
                <a:solidFill>
                  <a:schemeClr val="tx1"/>
                </a:solidFill>
                <a:latin typeface="Times New Roman" pitchFamily="18" charset="0"/>
                <a:ea typeface="+mn-ea"/>
                <a:cs typeface="+mn-cs"/>
              </a:rPr>
              <a:t>data centers</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For example, Google has 50–100 data centers, including about 15 large centers, each with more than 100,000 servers.</a:t>
            </a:r>
            <a:endParaRPr lang="en-US" altLang="zh-CN" dirty="0" smtClean="0"/>
          </a:p>
        </p:txBody>
      </p:sp>
    </p:spTree>
    <p:extLst>
      <p:ext uri="{BB962C8B-B14F-4D97-AF65-F5344CB8AC3E}">
        <p14:creationId xmlns:p14="http://schemas.microsoft.com/office/powerpoint/2010/main" val="32973938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p:txBody>
          <a:bodyPr/>
          <a:lstStyle/>
          <a:p>
            <a:pPr>
              <a:defRPr/>
            </a:pPr>
            <a:fld id="{9527F30D-47BD-49A2-9E7E-C445C0CE03B8}" type="slidenum">
              <a:rPr lang="zh-CN" altLang="en-US" smtClean="0"/>
              <a:pPr>
                <a:defRPr/>
              </a:pPr>
              <a:t>31</a:t>
            </a:fld>
            <a:endParaRPr lang="en-US" altLang="zh-CN" smtClean="0"/>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p:spPr>
        <p:txBody>
          <a:bodyPr/>
          <a:lstStyle/>
          <a:p>
            <a:r>
              <a:rPr lang="en-US" altLang="zh-CN" sz="1200" b="0" i="0" u="none" strike="noStrike" kern="1200" baseline="0" dirty="0" smtClean="0">
                <a:solidFill>
                  <a:schemeClr val="tx1"/>
                </a:solidFill>
                <a:latin typeface="Times New Roman" pitchFamily="18" charset="0"/>
                <a:ea typeface="+mn-ea"/>
                <a:cs typeface="+mn-cs"/>
              </a:rPr>
              <a:t>   Recall from the previous section that in computer networking jargon, the computers and other devices </a:t>
            </a:r>
            <a:r>
              <a:rPr lang="en-US" altLang="zh-CN" sz="1200" b="0" i="0" u="sng" strike="noStrike" kern="1200" baseline="0" dirty="0" smtClean="0">
                <a:solidFill>
                  <a:schemeClr val="tx1"/>
                </a:solidFill>
                <a:latin typeface="Times New Roman" pitchFamily="18" charset="0"/>
                <a:ea typeface="+mn-ea"/>
                <a:cs typeface="+mn-cs"/>
              </a:rPr>
              <a:t>connected to the Internet</a:t>
            </a:r>
            <a:r>
              <a:rPr lang="en-US" altLang="zh-CN" sz="1200" b="0" i="0" u="none" strike="noStrike" kern="1200" baseline="0" dirty="0" smtClean="0">
                <a:solidFill>
                  <a:schemeClr val="tx1"/>
                </a:solidFill>
                <a:latin typeface="Times New Roman" pitchFamily="18" charset="0"/>
                <a:ea typeface="+mn-ea"/>
                <a:cs typeface="+mn-cs"/>
              </a:rPr>
              <a:t> are often referred to as end systems. </a:t>
            </a:r>
          </a:p>
          <a:p>
            <a:r>
              <a:rPr lang="en-US" altLang="zh-CN" sz="1200" b="0" i="0" u="none" strike="noStrike" kern="1200" baseline="0" dirty="0" smtClean="0">
                <a:solidFill>
                  <a:schemeClr val="tx1"/>
                </a:solidFill>
                <a:latin typeface="Times New Roman" pitchFamily="18" charset="0"/>
                <a:ea typeface="+mn-ea"/>
                <a:cs typeface="+mn-cs"/>
              </a:rPr>
              <a:t>   They are </a:t>
            </a:r>
            <a:r>
              <a:rPr lang="en-US" altLang="zh-CN" sz="1200" b="0" i="0" u="sng" strike="noStrike" kern="1200" baseline="0" dirty="0" smtClean="0">
                <a:solidFill>
                  <a:schemeClr val="tx1"/>
                </a:solidFill>
                <a:latin typeface="Times New Roman" pitchFamily="18" charset="0"/>
                <a:ea typeface="+mn-ea"/>
                <a:cs typeface="+mn-cs"/>
              </a:rPr>
              <a:t>referred to as</a:t>
            </a:r>
            <a:r>
              <a:rPr lang="en-US" altLang="zh-CN" sz="1200" b="0" i="0" u="none" strike="noStrike" kern="1200" baseline="0" dirty="0" smtClean="0">
                <a:solidFill>
                  <a:schemeClr val="tx1"/>
                </a:solidFill>
                <a:latin typeface="Times New Roman" pitchFamily="18" charset="0"/>
                <a:ea typeface="+mn-ea"/>
                <a:cs typeface="+mn-cs"/>
              </a:rPr>
              <a:t> end systems because they sit at the edge of the Internet, as shown in Figure 1.3. </a:t>
            </a:r>
          </a:p>
          <a:p>
            <a:r>
              <a:rPr lang="en-US" altLang="zh-CN" sz="1200" b="0" i="0" u="none" strike="noStrike" kern="1200" baseline="0" dirty="0" smtClean="0">
                <a:solidFill>
                  <a:schemeClr val="tx1"/>
                </a:solidFill>
                <a:latin typeface="Times New Roman" pitchFamily="18" charset="0"/>
                <a:ea typeface="+mn-ea"/>
                <a:cs typeface="+mn-cs"/>
              </a:rPr>
              <a:t>   The Internet’s end systems include desktop computers (e.g., desktop PCs, Macs, and Linux boxes), servers (e.g., Web and e-mail servers), and mobile computers (e.g., laptops, </a:t>
            </a:r>
            <a:r>
              <a:rPr lang="en-US" altLang="zh-CN" sz="1200" b="0" i="0" u="none" strike="noStrike" kern="1200" baseline="0" dirty="0" err="1" smtClean="0">
                <a:solidFill>
                  <a:schemeClr val="tx1"/>
                </a:solidFill>
                <a:latin typeface="Times New Roman" pitchFamily="18" charset="0"/>
                <a:ea typeface="+mn-ea"/>
                <a:cs typeface="+mn-cs"/>
              </a:rPr>
              <a:t>smartphones</a:t>
            </a:r>
            <a:r>
              <a:rPr lang="en-US" altLang="zh-CN" sz="1200" b="0" i="0" u="none" strike="noStrike" kern="1200" baseline="0" dirty="0" smtClean="0">
                <a:solidFill>
                  <a:schemeClr val="tx1"/>
                </a:solidFill>
                <a:latin typeface="Times New Roman" pitchFamily="18" charset="0"/>
                <a:ea typeface="+mn-ea"/>
                <a:cs typeface="+mn-cs"/>
              </a:rPr>
              <a:t>, and tablets). </a:t>
            </a:r>
          </a:p>
          <a:p>
            <a:r>
              <a:rPr lang="en-US" altLang="zh-CN" sz="1200" b="0" i="0" u="none" strike="noStrike" kern="1200" baseline="0" dirty="0" smtClean="0">
                <a:solidFill>
                  <a:schemeClr val="tx1"/>
                </a:solidFill>
                <a:latin typeface="Times New Roman" pitchFamily="18" charset="0"/>
                <a:ea typeface="+mn-ea"/>
                <a:cs typeface="+mn-cs"/>
              </a:rPr>
              <a:t>   Furthermore, an increasing number of non-traditional devices are being attached to the Internet as end systems (see sidebar).</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End systems are also referred to as hosts because they </a:t>
            </a:r>
            <a:r>
              <a:rPr lang="en-US" altLang="zh-CN" sz="1200" b="1" i="0" u="none" strike="noStrike" kern="1200" baseline="0" dirty="0" smtClean="0">
                <a:solidFill>
                  <a:schemeClr val="tx1"/>
                </a:solidFill>
                <a:latin typeface="Times New Roman" pitchFamily="18" charset="0"/>
                <a:ea typeface="+mn-ea"/>
                <a:cs typeface="+mn-cs"/>
              </a:rPr>
              <a:t>host</a:t>
            </a:r>
            <a:r>
              <a:rPr lang="en-US" altLang="zh-CN" sz="1200" b="0" i="0" u="none" strike="noStrike" kern="1200" baseline="0" dirty="0" smtClean="0">
                <a:solidFill>
                  <a:schemeClr val="tx1"/>
                </a:solidFill>
                <a:latin typeface="Times New Roman" pitchFamily="18" charset="0"/>
                <a:ea typeface="+mn-ea"/>
                <a:cs typeface="+mn-cs"/>
              </a:rPr>
              <a:t> (that is, run) application programs such as a Web browser program, a Web server program, an e-mail client program, or an e-mail server program. </a:t>
            </a:r>
          </a:p>
          <a:p>
            <a:r>
              <a:rPr lang="en-US" altLang="zh-CN" sz="1200" b="0" i="0" u="none" strike="noStrike" kern="1200" baseline="0" dirty="0" smtClean="0">
                <a:solidFill>
                  <a:schemeClr val="tx1"/>
                </a:solidFill>
                <a:latin typeface="Times New Roman" pitchFamily="18" charset="0"/>
                <a:ea typeface="+mn-ea"/>
                <a:cs typeface="+mn-cs"/>
              </a:rPr>
              <a:t>   Throughout this book we will use the terms hosts and end systems interchangeably; that is, host = end system. </a:t>
            </a:r>
          </a:p>
          <a:p>
            <a:r>
              <a:rPr lang="en-US" altLang="zh-CN" sz="1200" b="0" i="0" u="none" strike="noStrike" kern="1200" baseline="0" dirty="0" smtClean="0">
                <a:solidFill>
                  <a:schemeClr val="tx1"/>
                </a:solidFill>
                <a:latin typeface="Times New Roman" pitchFamily="18" charset="0"/>
                <a:ea typeface="+mn-ea"/>
                <a:cs typeface="+mn-cs"/>
              </a:rPr>
              <a:t>   Hosts are sometimes further divided into two categories: </a:t>
            </a:r>
            <a:r>
              <a:rPr lang="en-US" altLang="zh-CN" sz="1200" b="1" i="0" u="none" strike="noStrike" kern="1200" baseline="0" dirty="0" smtClean="0">
                <a:solidFill>
                  <a:schemeClr val="tx1"/>
                </a:solidFill>
                <a:latin typeface="Times New Roman" pitchFamily="18" charset="0"/>
                <a:ea typeface="+mn-ea"/>
                <a:cs typeface="+mn-cs"/>
              </a:rPr>
              <a:t>clients </a:t>
            </a:r>
            <a:r>
              <a:rPr lang="en-US" altLang="zh-CN" sz="1200" b="0" i="0" u="none" strike="noStrike" kern="1200" baseline="0" dirty="0" smtClean="0">
                <a:solidFill>
                  <a:schemeClr val="tx1"/>
                </a:solidFill>
                <a:latin typeface="Times New Roman" pitchFamily="18" charset="0"/>
                <a:ea typeface="+mn-ea"/>
                <a:cs typeface="+mn-cs"/>
              </a:rPr>
              <a:t>and </a:t>
            </a:r>
            <a:r>
              <a:rPr lang="en-US" altLang="zh-CN" sz="1200" b="1" i="0" u="none" strike="noStrike" kern="1200" baseline="0" dirty="0" smtClean="0">
                <a:solidFill>
                  <a:schemeClr val="tx1"/>
                </a:solidFill>
                <a:latin typeface="Times New Roman" pitchFamily="18" charset="0"/>
                <a:ea typeface="+mn-ea"/>
                <a:cs typeface="+mn-cs"/>
              </a:rPr>
              <a:t>servers</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Informally, clients tend to be desktop and mobile PCs, </a:t>
            </a:r>
            <a:r>
              <a:rPr lang="en-US" altLang="zh-CN" sz="1200" b="0" i="0" u="none" strike="noStrike" kern="1200" baseline="0" dirty="0" err="1" smtClean="0">
                <a:solidFill>
                  <a:schemeClr val="tx1"/>
                </a:solidFill>
                <a:latin typeface="Times New Roman" pitchFamily="18" charset="0"/>
                <a:ea typeface="+mn-ea"/>
                <a:cs typeface="+mn-cs"/>
              </a:rPr>
              <a:t>smartphones</a:t>
            </a:r>
            <a:r>
              <a:rPr lang="en-US" altLang="zh-CN" sz="1200" b="0" i="0" u="none" strike="noStrike" kern="1200" baseline="0" dirty="0" smtClean="0">
                <a:solidFill>
                  <a:schemeClr val="tx1"/>
                </a:solidFill>
                <a:latin typeface="Times New Roman" pitchFamily="18" charset="0"/>
                <a:ea typeface="+mn-ea"/>
                <a:cs typeface="+mn-cs"/>
              </a:rPr>
              <a:t>, and so on, whereas servers tend to be more powerful machines that store and distribute Web pages, stream video, relay e-mail, and so on. </a:t>
            </a:r>
          </a:p>
          <a:p>
            <a:r>
              <a:rPr lang="en-US" altLang="zh-CN" sz="1200" b="0" i="0" u="none" strike="noStrike" kern="1200" baseline="0" dirty="0" smtClean="0">
                <a:solidFill>
                  <a:schemeClr val="tx1"/>
                </a:solidFill>
                <a:latin typeface="Times New Roman" pitchFamily="18" charset="0"/>
                <a:ea typeface="+mn-ea"/>
                <a:cs typeface="+mn-cs"/>
              </a:rPr>
              <a:t>   Today, most of the servers </a:t>
            </a:r>
            <a:r>
              <a:rPr lang="en-US" altLang="zh-CN" sz="1200" b="1" i="0" u="none" strike="noStrike" kern="1200" baseline="0" dirty="0" smtClean="0">
                <a:solidFill>
                  <a:schemeClr val="tx1"/>
                </a:solidFill>
                <a:latin typeface="Times New Roman" pitchFamily="18" charset="0"/>
                <a:ea typeface="+mn-ea"/>
                <a:cs typeface="+mn-cs"/>
              </a:rPr>
              <a:t>from which </a:t>
            </a:r>
            <a:r>
              <a:rPr lang="en-US" altLang="zh-CN" sz="1200" b="0" i="0" u="none" strike="noStrike" kern="1200" baseline="0" dirty="0" smtClean="0">
                <a:solidFill>
                  <a:schemeClr val="tx1"/>
                </a:solidFill>
                <a:latin typeface="Times New Roman" pitchFamily="18" charset="0"/>
                <a:ea typeface="+mn-ea"/>
                <a:cs typeface="+mn-cs"/>
              </a:rPr>
              <a:t>we receive </a:t>
            </a:r>
            <a:r>
              <a:rPr lang="en-US" altLang="zh-CN" sz="1200" b="0" i="0" u="sng" strike="noStrike" kern="1200" baseline="0" dirty="0" smtClean="0">
                <a:solidFill>
                  <a:schemeClr val="tx1"/>
                </a:solidFill>
                <a:latin typeface="Times New Roman" pitchFamily="18" charset="0"/>
                <a:ea typeface="+mn-ea"/>
                <a:cs typeface="+mn-cs"/>
              </a:rPr>
              <a:t>search results, e-mail, Web pages, and videos</a:t>
            </a:r>
            <a:r>
              <a:rPr lang="en-US" altLang="zh-CN" sz="1200" b="0" i="0" u="none" strike="noStrike" kern="1200" baseline="0" dirty="0" smtClean="0">
                <a:solidFill>
                  <a:schemeClr val="tx1"/>
                </a:solidFill>
                <a:latin typeface="Times New Roman" pitchFamily="18" charset="0"/>
                <a:ea typeface="+mn-ea"/>
                <a:cs typeface="+mn-cs"/>
              </a:rPr>
              <a:t> reside in large </a:t>
            </a:r>
            <a:r>
              <a:rPr lang="en-US" altLang="zh-CN" sz="1200" b="1" i="0" u="none" strike="noStrike" kern="1200" baseline="0" dirty="0" smtClean="0">
                <a:solidFill>
                  <a:schemeClr val="tx1"/>
                </a:solidFill>
                <a:latin typeface="Times New Roman" pitchFamily="18" charset="0"/>
                <a:ea typeface="+mn-ea"/>
                <a:cs typeface="+mn-cs"/>
              </a:rPr>
              <a:t>data centers</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For example, Google has 50–100 data centers, including about 15 large centers, each with more than 100,000 servers.</a:t>
            </a:r>
            <a:endParaRPr lang="zh-CN" altLang="en-US" dirty="0" smtClean="0"/>
          </a:p>
        </p:txBody>
      </p:sp>
    </p:spTree>
    <p:extLst>
      <p:ext uri="{BB962C8B-B14F-4D97-AF65-F5344CB8AC3E}">
        <p14:creationId xmlns:p14="http://schemas.microsoft.com/office/powerpoint/2010/main" val="17626213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p:txBody>
          <a:bodyPr/>
          <a:lstStyle/>
          <a:p>
            <a:pPr>
              <a:defRPr/>
            </a:pPr>
            <a:fld id="{5F3F475C-0F35-4C52-A05E-E30CAE272154}" type="slidenum">
              <a:rPr lang="zh-CN" altLang="en-US" smtClean="0"/>
              <a:pPr>
                <a:defRPr/>
              </a:pPr>
              <a:t>32</a:t>
            </a:fld>
            <a:endParaRPr lang="en-US" altLang="zh-CN" smtClean="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2102855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p:txBody>
          <a:bodyPr/>
          <a:lstStyle/>
          <a:p>
            <a:pPr>
              <a:defRPr/>
            </a:pPr>
            <a:fld id="{8FD9988C-93D6-442E-B3CA-AD9522952EEA}" type="slidenum">
              <a:rPr lang="zh-CN" altLang="en-US" smtClean="0"/>
              <a:pPr>
                <a:defRPr/>
              </a:pPr>
              <a:t>3</a:t>
            </a:fld>
            <a:endParaRPr lang="en-US" altLang="zh-CN" smtClean="0"/>
          </a:p>
        </p:txBody>
      </p:sp>
      <p:sp>
        <p:nvSpPr>
          <p:cNvPr id="216067"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xfrm>
            <a:off x="731838" y="4560888"/>
            <a:ext cx="5851525" cy="4319587"/>
          </a:xfrm>
          <a:ln/>
        </p:spPr>
        <p:txBody>
          <a:bodyPr/>
          <a:lstStyle/>
          <a:p>
            <a:pPr algn="ctr">
              <a:lnSpc>
                <a:spcPct val="80000"/>
              </a:lnSpc>
              <a:defRPr/>
            </a:pPr>
            <a:r>
              <a:rPr lang="en-US" altLang="zh-CN" b="1" dirty="0" smtClean="0">
                <a:effectLst>
                  <a:outerShdw blurRad="38100" dist="38100" dir="2700000" algn="tl">
                    <a:srgbClr val="C0C0C0"/>
                  </a:outerShdw>
                </a:effectLst>
              </a:rPr>
              <a:t>Top 4 Computer Network Books Compared  </a:t>
            </a:r>
          </a:p>
          <a:p>
            <a:pPr>
              <a:lnSpc>
                <a:spcPct val="80000"/>
              </a:lnSpc>
              <a:defRPr/>
            </a:pPr>
            <a:r>
              <a:rPr lang="en-US" altLang="zh-CN" sz="800" dirty="0" smtClean="0"/>
              <a:t>This review compares the following four books: </a:t>
            </a:r>
          </a:p>
          <a:p>
            <a:pPr>
              <a:lnSpc>
                <a:spcPct val="80000"/>
              </a:lnSpc>
              <a:defRPr/>
            </a:pPr>
            <a:r>
              <a:rPr lang="en-US" altLang="zh-CN" sz="800" b="1" dirty="0" smtClean="0"/>
              <a:t>Computer Networks by Peterson and Davie (P D) </a:t>
            </a:r>
          </a:p>
          <a:p>
            <a:pPr>
              <a:lnSpc>
                <a:spcPct val="80000"/>
              </a:lnSpc>
              <a:defRPr/>
            </a:pPr>
            <a:r>
              <a:rPr lang="en-US" altLang="zh-CN" sz="800" b="1" dirty="0" smtClean="0"/>
              <a:t>Computer Networks by </a:t>
            </a:r>
            <a:r>
              <a:rPr lang="en-US" altLang="zh-CN" sz="800" b="1" dirty="0" err="1" smtClean="0"/>
              <a:t>Tanenbaum</a:t>
            </a:r>
            <a:r>
              <a:rPr lang="en-US" altLang="zh-CN" sz="800" dirty="0" smtClean="0"/>
              <a:t> </a:t>
            </a:r>
          </a:p>
          <a:p>
            <a:pPr>
              <a:lnSpc>
                <a:spcPct val="80000"/>
              </a:lnSpc>
              <a:defRPr/>
            </a:pPr>
            <a:r>
              <a:rPr lang="en-US" altLang="zh-CN" sz="800" b="1" dirty="0" smtClean="0"/>
              <a:t>Computer Networks and Internets by Comer</a:t>
            </a:r>
            <a:r>
              <a:rPr lang="en-US" altLang="zh-CN" sz="800" dirty="0" smtClean="0"/>
              <a:t> / </a:t>
            </a:r>
            <a:r>
              <a:rPr lang="en-US" altLang="zh-CN" sz="800" b="1" dirty="0" smtClean="0"/>
              <a:t>Internetworking with TCP/IP</a:t>
            </a:r>
            <a:r>
              <a:rPr lang="en-US" altLang="zh-CN" sz="800" dirty="0" smtClean="0"/>
              <a:t> </a:t>
            </a:r>
          </a:p>
          <a:p>
            <a:pPr>
              <a:lnSpc>
                <a:spcPct val="80000"/>
              </a:lnSpc>
              <a:defRPr/>
            </a:pPr>
            <a:r>
              <a:rPr lang="en-US" altLang="zh-CN" sz="800" b="1" dirty="0" smtClean="0"/>
              <a:t>Computer Networking by Kurose and Ross (K R) </a:t>
            </a:r>
          </a:p>
          <a:p>
            <a:pPr>
              <a:lnSpc>
                <a:spcPct val="80000"/>
              </a:lnSpc>
              <a:defRPr/>
            </a:pPr>
            <a:endParaRPr lang="en-US" altLang="zh-CN" sz="800" b="1" dirty="0" smtClean="0"/>
          </a:p>
          <a:p>
            <a:pPr>
              <a:lnSpc>
                <a:spcPct val="80000"/>
              </a:lnSpc>
              <a:defRPr/>
            </a:pPr>
            <a:r>
              <a:rPr lang="en-US" altLang="zh-CN" sz="800" dirty="0" smtClean="0"/>
              <a:t>    </a:t>
            </a:r>
            <a:r>
              <a:rPr lang="en-US" altLang="zh-CN" sz="800" b="1" dirty="0" smtClean="0"/>
              <a:t>By far the best book in the list is "Computer Networking" by Kurose and Ross</a:t>
            </a:r>
            <a:r>
              <a:rPr lang="en-US" altLang="zh-CN" sz="800" dirty="0" smtClean="0"/>
              <a:t>. This book covers all of the essential material that is in the other books but manages to do so in a relevant and entertaining way. </a:t>
            </a:r>
          </a:p>
          <a:p>
            <a:pPr>
              <a:lnSpc>
                <a:spcPct val="80000"/>
              </a:lnSpc>
              <a:defRPr/>
            </a:pPr>
            <a:r>
              <a:rPr lang="en-US" altLang="zh-CN" sz="800" dirty="0" smtClean="0"/>
              <a:t>    This book is very up to date </a:t>
            </a:r>
            <a:r>
              <a:rPr lang="en-US" altLang="zh-CN" sz="800" b="1" dirty="0" smtClean="0"/>
              <a:t>as seen</a:t>
            </a:r>
            <a:r>
              <a:rPr lang="en-US" altLang="zh-CN" sz="800" dirty="0" smtClean="0"/>
              <a:t> by the release of the 5th Ed when the 4th Ed is barely two years old. There are lots of practical exercises using Wireshark and the companion website is actually useful and relevant. </a:t>
            </a:r>
          </a:p>
          <a:p>
            <a:pPr>
              <a:lnSpc>
                <a:spcPct val="80000"/>
              </a:lnSpc>
              <a:defRPr/>
            </a:pPr>
            <a:r>
              <a:rPr lang="en-US" altLang="zh-CN" sz="800" dirty="0" smtClean="0"/>
              <a:t>    The attitude of this book with regard to teaching networking concepts could be summed up as "try it out and see for yourself". One interesting thing to note is that the socket programming example are all in Java. </a:t>
            </a:r>
          </a:p>
          <a:p>
            <a:pPr>
              <a:lnSpc>
                <a:spcPct val="80000"/>
              </a:lnSpc>
              <a:defRPr/>
            </a:pPr>
            <a:endParaRPr lang="en-US" altLang="zh-CN" sz="800" dirty="0" smtClean="0"/>
          </a:p>
          <a:p>
            <a:pPr>
              <a:lnSpc>
                <a:spcPct val="80000"/>
              </a:lnSpc>
              <a:defRPr/>
            </a:pPr>
            <a:r>
              <a:rPr lang="en-US" altLang="zh-CN" sz="800" dirty="0" smtClean="0"/>
              <a:t>    </a:t>
            </a:r>
            <a:r>
              <a:rPr lang="en-US" altLang="zh-CN" sz="800" b="1" dirty="0" smtClean="0"/>
              <a:t>Next up</a:t>
            </a:r>
            <a:r>
              <a:rPr lang="en-US" altLang="zh-CN" sz="800" dirty="0" smtClean="0"/>
              <a:t> is the Peterson and Davie book which covers everything that Kurose and Ross discuss but is slightly more mathematical in how it goes about things. There are </a:t>
            </a:r>
            <a:r>
              <a:rPr lang="en-US" altLang="zh-CN" sz="800" b="1" dirty="0" smtClean="0"/>
              <a:t>a lot</a:t>
            </a:r>
            <a:r>
              <a:rPr lang="en-US" altLang="zh-CN" sz="800" dirty="0" smtClean="0"/>
              <a:t> more numerical examples and defining of formulas in this book which is fine by me and in no way detracts from the book. </a:t>
            </a:r>
          </a:p>
          <a:p>
            <a:pPr>
              <a:lnSpc>
                <a:spcPct val="80000"/>
              </a:lnSpc>
              <a:defRPr/>
            </a:pPr>
            <a:r>
              <a:rPr lang="en-US" altLang="zh-CN" sz="800" dirty="0" smtClean="0"/>
              <a:t>    Also the socket programming examples are in C which is a little more traditional. The points where this text </a:t>
            </a:r>
            <a:r>
              <a:rPr lang="en-US" altLang="zh-CN" sz="800" b="1" dirty="0" smtClean="0"/>
              <a:t>loses ground</a:t>
            </a:r>
            <a:r>
              <a:rPr lang="en-US" altLang="zh-CN" sz="800" dirty="0" smtClean="0"/>
              <a:t> to K R is that it doesn't have the practical application exercises that K R has and it also doesn't extend the basic networking theory that is covered to modern protocols like K R. </a:t>
            </a:r>
          </a:p>
          <a:p>
            <a:pPr>
              <a:lnSpc>
                <a:spcPct val="80000"/>
              </a:lnSpc>
              <a:defRPr/>
            </a:pPr>
            <a:endParaRPr lang="en-US" altLang="zh-CN" sz="800" dirty="0" smtClean="0"/>
          </a:p>
          <a:p>
            <a:pPr>
              <a:lnSpc>
                <a:spcPct val="80000"/>
              </a:lnSpc>
              <a:defRPr/>
            </a:pPr>
            <a:r>
              <a:rPr lang="en-US" altLang="zh-CN" sz="800" dirty="0" smtClean="0"/>
              <a:t>    </a:t>
            </a:r>
            <a:r>
              <a:rPr lang="en-US" altLang="zh-CN" sz="800" b="1" dirty="0" smtClean="0"/>
              <a:t>The two Comer books come next</a:t>
            </a:r>
            <a:r>
              <a:rPr lang="en-US" altLang="zh-CN" sz="800" dirty="0" smtClean="0"/>
              <a:t>. Comer's "Computer Networks" book is probably the most introductory book out of this whole list and is more of a survey of networking topics that doesn't cover anything in any real depth. Still, this is an excellent book </a:t>
            </a:r>
            <a:r>
              <a:rPr lang="en-US" altLang="zh-CN" sz="800" b="1" dirty="0" smtClean="0"/>
              <a:t>in that</a:t>
            </a:r>
            <a:r>
              <a:rPr lang="en-US" altLang="zh-CN" sz="800" dirty="0" smtClean="0"/>
              <a:t> it is a quick clear read that is very lucid in its explanations and you can't help feeling that you understand everything that is covered in the book. </a:t>
            </a:r>
          </a:p>
          <a:p>
            <a:pPr>
              <a:lnSpc>
                <a:spcPct val="80000"/>
              </a:lnSpc>
              <a:defRPr/>
            </a:pPr>
            <a:r>
              <a:rPr lang="en-US" altLang="zh-CN" sz="800" dirty="0" smtClean="0"/>
              <a:t>    Comer's TCP/IP book is the equivalent of the other authors' computer network books and in that respect it is pretty average. It covers all of the relevant material and in a manner which is more than readable but that is all. There is nothing exceptional about the book which stands out from the rest. </a:t>
            </a:r>
          </a:p>
          <a:p>
            <a:pPr>
              <a:lnSpc>
                <a:spcPct val="80000"/>
              </a:lnSpc>
              <a:defRPr/>
            </a:pPr>
            <a:r>
              <a:rPr lang="en-US" altLang="zh-CN" sz="800" dirty="0" smtClean="0"/>
              <a:t> </a:t>
            </a:r>
          </a:p>
          <a:p>
            <a:pPr>
              <a:lnSpc>
                <a:spcPct val="80000"/>
              </a:lnSpc>
              <a:defRPr/>
            </a:pPr>
            <a:r>
              <a:rPr lang="en-US" altLang="zh-CN" sz="800" dirty="0" smtClean="0"/>
              <a:t>    Last comes </a:t>
            </a:r>
            <a:r>
              <a:rPr lang="en-US" altLang="zh-CN" sz="800" dirty="0" err="1" smtClean="0"/>
              <a:t>Tanenbaum's</a:t>
            </a:r>
            <a:r>
              <a:rPr lang="en-US" altLang="zh-CN" sz="800" dirty="0" smtClean="0"/>
              <a:t> book from the author </a:t>
            </a:r>
            <a:r>
              <a:rPr lang="en-US" altLang="zh-CN" sz="800" b="1" dirty="0" smtClean="0"/>
              <a:t>who is probably most famous for his OS books</a:t>
            </a:r>
            <a:r>
              <a:rPr lang="en-US" altLang="zh-CN" sz="800" dirty="0" smtClean="0"/>
              <a:t>. This is probably the most technical and detailed </a:t>
            </a:r>
            <a:r>
              <a:rPr lang="en-US" altLang="zh-CN" sz="800" b="1" dirty="0" smtClean="0"/>
              <a:t>of the books</a:t>
            </a:r>
            <a:r>
              <a:rPr lang="en-US" altLang="zh-CN" sz="800" dirty="0" smtClean="0"/>
              <a:t> with lots of sample C code belying is experience with operating systems and their network stack code. </a:t>
            </a:r>
          </a:p>
          <a:p>
            <a:pPr>
              <a:lnSpc>
                <a:spcPct val="80000"/>
              </a:lnSpc>
              <a:defRPr/>
            </a:pPr>
            <a:r>
              <a:rPr lang="en-US" altLang="zh-CN" sz="800" dirty="0" smtClean="0"/>
              <a:t>    The weak point of this book is that all of the code and technical </a:t>
            </a:r>
            <a:r>
              <a:rPr lang="en-US" altLang="zh-CN" sz="800" b="1" dirty="0" smtClean="0"/>
              <a:t>minutia</a:t>
            </a:r>
            <a:r>
              <a:rPr lang="en-US" altLang="zh-CN" sz="800" dirty="0" smtClean="0"/>
              <a:t> might prevent the reader from seeing the forest for the trees. Unless you are trying to learn how to program your own network stack for a Unix/Linux system, then I would get either the K R book or the P D book to learn networking for the first time. </a:t>
            </a:r>
            <a:r>
              <a:rPr lang="en-US" altLang="zh-CN" sz="800" b="1" dirty="0" smtClean="0"/>
              <a:t>This book would best be served as a reference</a:t>
            </a:r>
            <a:r>
              <a:rPr lang="en-US" altLang="zh-CN" sz="800" dirty="0" smtClean="0"/>
              <a:t> in which case the technical nature of the book becomes a benefit rather than detracting from the text.</a:t>
            </a:r>
          </a:p>
          <a:p>
            <a:pPr>
              <a:lnSpc>
                <a:spcPct val="80000"/>
              </a:lnSpc>
              <a:defRPr/>
            </a:pPr>
            <a:endParaRPr lang="en-US" altLang="zh-CN" sz="800" dirty="0" smtClean="0"/>
          </a:p>
          <a:p>
            <a:pPr>
              <a:lnSpc>
                <a:spcPct val="80000"/>
              </a:lnSpc>
              <a:defRPr/>
            </a:pPr>
            <a:r>
              <a:rPr lang="en-US" altLang="zh-CN" sz="800" b="1" u="sng" dirty="0" smtClean="0"/>
              <a:t>More Fun than Sudoku Puzzles</a:t>
            </a:r>
            <a:r>
              <a:rPr lang="en-US" altLang="zh-CN" sz="800" dirty="0" smtClean="0"/>
              <a:t>    </a:t>
            </a:r>
          </a:p>
          <a:p>
            <a:pPr>
              <a:lnSpc>
                <a:spcPct val="80000"/>
              </a:lnSpc>
              <a:defRPr/>
            </a:pPr>
            <a:r>
              <a:rPr lang="en-US" altLang="zh-CN" sz="800" dirty="0" smtClean="0"/>
              <a:t>    This book is a thoroughly enjoyable learning experience!!! I bought this book before Christmas out of curiosity and out of a potential need to learn more about computer networking and brush up on it when asked about it on a technical interview. </a:t>
            </a:r>
          </a:p>
          <a:p>
            <a:pPr>
              <a:lnSpc>
                <a:spcPct val="80000"/>
              </a:lnSpc>
              <a:defRPr/>
            </a:pPr>
            <a:r>
              <a:rPr lang="en-US" altLang="zh-CN" sz="800" dirty="0" smtClean="0"/>
              <a:t>    Since I already had certified as a Java Enterprise Architect, which required knowledge of Java 2 Network Security and protocols such as HTTP, HTTPS, IIOP, JRMP, I had some limited, specialized knowledge of network protocols. However, this book really gave me much more background on the Internet than I had anticipated and it broadened my perspective about future technology developments, which will probably continue to be born out of the Internet. </a:t>
            </a:r>
          </a:p>
          <a:p>
            <a:pPr>
              <a:lnSpc>
                <a:spcPct val="80000"/>
              </a:lnSpc>
              <a:defRPr/>
            </a:pPr>
            <a:r>
              <a:rPr lang="en-US" altLang="zh-CN" sz="800" dirty="0" smtClean="0"/>
              <a:t>    Should it be no surprise that a language such as Java, which started out as a network programming language has become much more than that? No doubt the Internet has proven to be much larger of an influence in the world than ever expected. For example, years ago I remember reading about the seven-layer ISO OSI reference model using in data communications in telecommunications. </a:t>
            </a:r>
          </a:p>
          <a:p>
            <a:pPr>
              <a:lnSpc>
                <a:spcPct val="80000"/>
              </a:lnSpc>
              <a:defRPr/>
            </a:pPr>
            <a:r>
              <a:rPr lang="en-US" altLang="zh-CN" sz="800" dirty="0" smtClean="0"/>
              <a:t>    This book made it clear that this has all been compacted into a five-layer Internet protocol stack. Something </a:t>
            </a:r>
            <a:r>
              <a:rPr lang="en-US" altLang="zh-CN" sz="800" b="1" dirty="0" smtClean="0"/>
              <a:t>arcane </a:t>
            </a:r>
            <a:r>
              <a:rPr lang="en-US" altLang="zh-CN" sz="800" dirty="0" smtClean="0"/>
              <a:t>and</a:t>
            </a:r>
            <a:r>
              <a:rPr lang="en-US" altLang="zh-CN" sz="800" b="1" dirty="0" smtClean="0"/>
              <a:t> mystical</a:t>
            </a:r>
            <a:r>
              <a:rPr lang="en-US" altLang="zh-CN" sz="800" dirty="0" smtClean="0"/>
              <a:t> has been simplified and is very public domain. </a:t>
            </a:r>
          </a:p>
          <a:p>
            <a:pPr>
              <a:lnSpc>
                <a:spcPct val="80000"/>
              </a:lnSpc>
              <a:defRPr/>
            </a:pPr>
            <a:r>
              <a:rPr lang="en-US" altLang="zh-CN" sz="800" dirty="0" smtClean="0"/>
              <a:t>    This book covers the five-layer protocol stack: Application Layer, Transport Layer, Network Layer, Link Layer, and Physical Layer. I thought </a:t>
            </a:r>
            <a:r>
              <a:rPr lang="en-US" altLang="zh-CN" sz="800" b="1" dirty="0" smtClean="0"/>
              <a:t>I might be turned off</a:t>
            </a:r>
            <a:r>
              <a:rPr lang="en-US" altLang="zh-CN" sz="800" dirty="0" smtClean="0"/>
              <a:t> by some of the </a:t>
            </a:r>
            <a:r>
              <a:rPr lang="en-US" altLang="zh-CN" sz="800" b="1" dirty="0" smtClean="0"/>
              <a:t>geeky</a:t>
            </a:r>
            <a:r>
              <a:rPr lang="en-US" altLang="zh-CN" sz="800" dirty="0" smtClean="0"/>
              <a:t> topics in the network protocols, but instead I found them quite tasty too and I </a:t>
            </a:r>
            <a:r>
              <a:rPr lang="en-US" altLang="zh-CN" sz="800" b="1" dirty="0" smtClean="0"/>
              <a:t>gobbled up</a:t>
            </a:r>
            <a:r>
              <a:rPr lang="en-US" altLang="zh-CN" sz="800" dirty="0" smtClean="0"/>
              <a:t> the whole book. </a:t>
            </a:r>
          </a:p>
          <a:p>
            <a:pPr>
              <a:lnSpc>
                <a:spcPct val="80000"/>
              </a:lnSpc>
              <a:defRPr/>
            </a:pPr>
            <a:r>
              <a:rPr lang="en-US" altLang="zh-CN" sz="800" dirty="0" smtClean="0"/>
              <a:t>    The introduction chapter outlined most of the topics covered in later chapters such as each of the layer protocols and then topics that build on them such as security, wireless and mobile networks, multimedia networking, and network management. </a:t>
            </a:r>
          </a:p>
          <a:p>
            <a:pPr>
              <a:lnSpc>
                <a:spcPct val="80000"/>
              </a:lnSpc>
              <a:defRPr/>
            </a:pPr>
            <a:r>
              <a:rPr lang="en-US" altLang="zh-CN" sz="800" dirty="0" smtClean="0"/>
              <a:t>    Some of my major learning experiences included: DSL, circuit switching, packet switching, application protocols, DNS servers, socket programming using either TCP or UDP, building reliable data transfer protocols such as TCP, TCP congestion control, routers, IPv4 and IPv6, routing algorithms, designing subnet IP addresses, network interface cards/MAC addresses, Ethernet protocol details, and then some. </a:t>
            </a:r>
          </a:p>
          <a:p>
            <a:pPr>
              <a:lnSpc>
                <a:spcPct val="80000"/>
              </a:lnSpc>
              <a:defRPr/>
            </a:pPr>
            <a:r>
              <a:rPr lang="en-US" altLang="zh-CN" sz="800" dirty="0" smtClean="0"/>
              <a:t>   I also used the book's programming assignment downloads, and Ethernet Wireshark labs, study guides and self-assessment tests. All of this really </a:t>
            </a:r>
            <a:r>
              <a:rPr lang="en-US" altLang="zh-CN" sz="800" b="1" dirty="0" smtClean="0"/>
              <a:t>anchors</a:t>
            </a:r>
            <a:r>
              <a:rPr lang="en-US" altLang="zh-CN" sz="800" dirty="0" smtClean="0"/>
              <a:t> and </a:t>
            </a:r>
            <a:r>
              <a:rPr lang="en-US" altLang="zh-CN" sz="800" b="1" dirty="0" smtClean="0"/>
              <a:t>expands</a:t>
            </a:r>
            <a:r>
              <a:rPr lang="en-US" altLang="zh-CN" sz="800" dirty="0" smtClean="0"/>
              <a:t> upon the topics covered in each chapter. This book and the online learning aids was more fun and </a:t>
            </a:r>
            <a:r>
              <a:rPr lang="en-US" altLang="zh-CN" sz="800" b="1" dirty="0" smtClean="0"/>
              <a:t>brain expanding</a:t>
            </a:r>
            <a:r>
              <a:rPr lang="en-US" altLang="zh-CN" sz="800" dirty="0" smtClean="0"/>
              <a:t> than </a:t>
            </a:r>
            <a:r>
              <a:rPr lang="en-US" altLang="zh-CN" sz="800" dirty="0" err="1" smtClean="0"/>
              <a:t>sudoku</a:t>
            </a:r>
            <a:r>
              <a:rPr lang="en-US" altLang="zh-CN" sz="800" dirty="0" smtClean="0"/>
              <a:t> puzzles!</a:t>
            </a:r>
          </a:p>
          <a:p>
            <a:pPr>
              <a:lnSpc>
                <a:spcPct val="80000"/>
              </a:lnSpc>
              <a:defRPr/>
            </a:pPr>
            <a:endParaRPr lang="en-US" altLang="zh-CN" sz="800" dirty="0" smtClean="0"/>
          </a:p>
          <a:p>
            <a:pPr>
              <a:lnSpc>
                <a:spcPct val="80000"/>
              </a:lnSpc>
              <a:defRPr/>
            </a:pPr>
            <a:r>
              <a:rPr lang="en-US" altLang="zh-CN" sz="800" b="1" u="sng" dirty="0" smtClean="0"/>
              <a:t>good book to read</a:t>
            </a:r>
            <a:r>
              <a:rPr lang="en-US" altLang="zh-CN" sz="800" dirty="0" smtClean="0"/>
              <a:t>  </a:t>
            </a:r>
          </a:p>
          <a:p>
            <a:pPr>
              <a:lnSpc>
                <a:spcPct val="80000"/>
              </a:lnSpc>
              <a:defRPr/>
            </a:pPr>
            <a:r>
              <a:rPr lang="en-US" altLang="zh-CN" sz="800" dirty="0" smtClean="0"/>
              <a:t>   This book is very easy to understand, but some of the assignment is challenge. I learn a lot from this book.</a:t>
            </a:r>
          </a:p>
          <a:p>
            <a:pPr>
              <a:lnSpc>
                <a:spcPct val="80000"/>
              </a:lnSpc>
              <a:defRPr/>
            </a:pPr>
            <a:endParaRPr lang="en-US" altLang="zh-CN" sz="800" dirty="0" smtClean="0"/>
          </a:p>
          <a:p>
            <a:pPr>
              <a:lnSpc>
                <a:spcPct val="80000"/>
              </a:lnSpc>
              <a:defRPr/>
            </a:pPr>
            <a:r>
              <a:rPr lang="en-US" altLang="zh-CN" sz="800" b="1" u="sng" dirty="0" smtClean="0"/>
              <a:t>A good book for CS/EE student to begin studying Computer Networks</a:t>
            </a:r>
            <a:r>
              <a:rPr lang="en-US" altLang="zh-CN" sz="800" dirty="0" smtClean="0"/>
              <a:t>  </a:t>
            </a:r>
          </a:p>
          <a:p>
            <a:pPr>
              <a:lnSpc>
                <a:spcPct val="80000"/>
              </a:lnSpc>
              <a:defRPr/>
            </a:pPr>
            <a:r>
              <a:rPr lang="en-US" altLang="zh-CN" sz="800" dirty="0" smtClean="0"/>
              <a:t>    Good book for those students who wishes to take computer/data network courses, and also helpful to those who wishes to take the CISCO exams. </a:t>
            </a:r>
          </a:p>
          <a:p>
            <a:pPr>
              <a:lnSpc>
                <a:spcPct val="80000"/>
              </a:lnSpc>
              <a:defRPr/>
            </a:pPr>
            <a:r>
              <a:rPr lang="en-US" altLang="zh-CN" sz="800" dirty="0" smtClean="0"/>
              <a:t>     Keith Ross is one of the best professors I've known so far, and he totally rocks!</a:t>
            </a:r>
          </a:p>
          <a:p>
            <a:pPr>
              <a:lnSpc>
                <a:spcPct val="80000"/>
              </a:lnSpc>
              <a:defRPr/>
            </a:pPr>
            <a:endParaRPr lang="en-US" altLang="zh-CN" sz="800" dirty="0" smtClean="0"/>
          </a:p>
          <a:p>
            <a:pPr>
              <a:lnSpc>
                <a:spcPct val="80000"/>
              </a:lnSpc>
              <a:defRPr/>
            </a:pPr>
            <a:r>
              <a:rPr lang="en-US" altLang="zh-CN" sz="800" b="1" u="sng" dirty="0" smtClean="0"/>
              <a:t>Excellent Book for Networking Fundamentals  </a:t>
            </a:r>
          </a:p>
          <a:p>
            <a:pPr>
              <a:lnSpc>
                <a:spcPct val="80000"/>
              </a:lnSpc>
              <a:defRPr/>
            </a:pPr>
            <a:r>
              <a:rPr lang="en-US" altLang="zh-CN" sz="800" dirty="0" smtClean="0"/>
              <a:t>     Coming from an Electronic Engineering Background and having passed the CCNA exam I wanted to fill in some of the networking gaps as I'm not from an IT background.  </a:t>
            </a:r>
          </a:p>
          <a:p>
            <a:pPr>
              <a:lnSpc>
                <a:spcPct val="80000"/>
              </a:lnSpc>
              <a:defRPr/>
            </a:pPr>
            <a:r>
              <a:rPr lang="en-US" altLang="zh-CN" sz="800" dirty="0" smtClean="0"/>
              <a:t>     I've found this book gave an excellent explanation on Application level and Security which are not covered in the CCNA. </a:t>
            </a:r>
          </a:p>
          <a:p>
            <a:pPr>
              <a:lnSpc>
                <a:spcPct val="80000"/>
              </a:lnSpc>
              <a:defRPr/>
            </a:pPr>
            <a:r>
              <a:rPr lang="en-US" altLang="zh-CN" sz="800" dirty="0" smtClean="0"/>
              <a:t>     This is an excellent reference book for all 7 layers of the OSI model and I would highly recommend it for people migrating into a networking role or wishing to gain a solid understanding of networking fundamentals.</a:t>
            </a:r>
          </a:p>
          <a:p>
            <a:pPr>
              <a:lnSpc>
                <a:spcPct val="80000"/>
              </a:lnSpc>
              <a:defRPr/>
            </a:pPr>
            <a:endParaRPr lang="zh-CN" altLang="en-US" sz="800" dirty="0" smtClean="0"/>
          </a:p>
          <a:p>
            <a:pPr>
              <a:lnSpc>
                <a:spcPct val="80000"/>
              </a:lnSpc>
              <a:defRPr/>
            </a:pPr>
            <a:endParaRPr lang="zh-CN" altLang="en-US" sz="800" dirty="0" smtClean="0"/>
          </a:p>
          <a:p>
            <a:pPr>
              <a:lnSpc>
                <a:spcPct val="80000"/>
              </a:lnSpc>
              <a:defRPr/>
            </a:pPr>
            <a:r>
              <a:rPr lang="en-US" altLang="zh-CN" sz="800" dirty="0" smtClean="0"/>
              <a:t>=======================================================================</a:t>
            </a:r>
          </a:p>
          <a:p>
            <a:pPr>
              <a:lnSpc>
                <a:spcPct val="80000"/>
              </a:lnSpc>
              <a:defRPr/>
            </a:pPr>
            <a:r>
              <a:rPr lang="en-US" altLang="zh-CN" sz="800" dirty="0" smtClean="0"/>
              <a:t>Computer Networking: A Top-Down Approach, 4/E  James F. Kurose, University of Massachusetts, Amherst Keith W. Ross, Polytechnic University, Brooklyn</a:t>
            </a:r>
          </a:p>
          <a:p>
            <a:pPr>
              <a:lnSpc>
                <a:spcPct val="80000"/>
              </a:lnSpc>
              <a:defRPr/>
            </a:pPr>
            <a:r>
              <a:rPr lang="en-US" altLang="zh-CN" sz="800" dirty="0" smtClean="0"/>
              <a:t>ISBN-10: 0321497708</a:t>
            </a:r>
            <a:br>
              <a:rPr lang="en-US" altLang="zh-CN" sz="800" dirty="0" smtClean="0"/>
            </a:br>
            <a:r>
              <a:rPr lang="en-US" altLang="zh-CN" sz="800" dirty="0" smtClean="0"/>
              <a:t>ISBN-13: 9780321497703</a:t>
            </a:r>
          </a:p>
          <a:p>
            <a:pPr>
              <a:lnSpc>
                <a:spcPct val="80000"/>
              </a:lnSpc>
              <a:defRPr/>
            </a:pPr>
            <a:r>
              <a:rPr lang="en-US" altLang="zh-CN" sz="800" dirty="0" smtClean="0"/>
              <a:t>Publisher: Addison-Wesley</a:t>
            </a:r>
            <a:br>
              <a:rPr lang="en-US" altLang="zh-CN" sz="800" dirty="0" smtClean="0"/>
            </a:br>
            <a:r>
              <a:rPr lang="en-US" altLang="zh-CN" sz="800" dirty="0" smtClean="0"/>
              <a:t>Copyright: 2008</a:t>
            </a:r>
            <a:br>
              <a:rPr lang="en-US" altLang="zh-CN" sz="800" dirty="0" smtClean="0"/>
            </a:br>
            <a:r>
              <a:rPr lang="en-US" altLang="zh-CN" sz="800" dirty="0" smtClean="0"/>
              <a:t>Format: Cloth; 880 pp</a:t>
            </a:r>
            <a:br>
              <a:rPr lang="en-US" altLang="zh-CN" sz="800" dirty="0" smtClean="0"/>
            </a:br>
            <a:r>
              <a:rPr lang="en-US" altLang="zh-CN" sz="800" dirty="0" smtClean="0"/>
              <a:t>Published: 03/23/2007</a:t>
            </a:r>
            <a:br>
              <a:rPr lang="en-US" altLang="zh-CN" sz="800" dirty="0" smtClean="0"/>
            </a:br>
            <a:endParaRPr lang="en-US" altLang="zh-CN" sz="800" dirty="0" smtClean="0"/>
          </a:p>
          <a:p>
            <a:pPr>
              <a:lnSpc>
                <a:spcPct val="80000"/>
              </a:lnSpc>
              <a:defRPr/>
            </a:pPr>
            <a:r>
              <a:rPr lang="en-US" altLang="zh-CN" sz="800" dirty="0" smtClean="0"/>
              <a:t>Computer Networking: A Top-Down Approach, 5/E  James F. Kurose, University of Massachusetts, Amherst Keith W. Ross, Polytechnic University, Brooklyn</a:t>
            </a:r>
          </a:p>
          <a:p>
            <a:pPr>
              <a:lnSpc>
                <a:spcPct val="80000"/>
              </a:lnSpc>
              <a:defRPr/>
            </a:pPr>
            <a:r>
              <a:rPr lang="en-US" altLang="zh-CN" sz="800" dirty="0" smtClean="0"/>
              <a:t>ISBN-10: 0136079679</a:t>
            </a:r>
          </a:p>
          <a:p>
            <a:pPr>
              <a:lnSpc>
                <a:spcPct val="80000"/>
              </a:lnSpc>
              <a:defRPr/>
            </a:pPr>
            <a:r>
              <a:rPr lang="en-US" altLang="zh-CN" sz="800" dirty="0" smtClean="0"/>
              <a:t>ISBN-13: 9780136079675</a:t>
            </a:r>
          </a:p>
          <a:p>
            <a:pPr>
              <a:lnSpc>
                <a:spcPct val="80000"/>
              </a:lnSpc>
              <a:defRPr/>
            </a:pPr>
            <a:r>
              <a:rPr lang="en-US" altLang="zh-CN" sz="800" dirty="0" smtClean="0"/>
              <a:t>Publisher: Addison-Wesley</a:t>
            </a:r>
          </a:p>
          <a:p>
            <a:pPr>
              <a:lnSpc>
                <a:spcPct val="80000"/>
              </a:lnSpc>
              <a:defRPr/>
            </a:pPr>
            <a:r>
              <a:rPr lang="en-US" altLang="zh-CN" sz="800" dirty="0" smtClean="0"/>
              <a:t>Copyright: 2010</a:t>
            </a:r>
          </a:p>
          <a:p>
            <a:pPr>
              <a:lnSpc>
                <a:spcPct val="80000"/>
              </a:lnSpc>
              <a:defRPr/>
            </a:pPr>
            <a:r>
              <a:rPr lang="en-US" altLang="zh-CN" sz="800" dirty="0" smtClean="0"/>
              <a:t>Format: Cloth; 864 pp</a:t>
            </a:r>
          </a:p>
          <a:p>
            <a:pPr>
              <a:lnSpc>
                <a:spcPct val="80000"/>
              </a:lnSpc>
              <a:defRPr/>
            </a:pPr>
            <a:r>
              <a:rPr lang="en-US" altLang="zh-CN" sz="800" dirty="0" smtClean="0"/>
              <a:t>Published: 03/23/2009</a:t>
            </a:r>
            <a:endParaRPr lang="zh-CN" altLang="en-US" sz="800" dirty="0" smtClean="0"/>
          </a:p>
          <a:p>
            <a:pPr>
              <a:lnSpc>
                <a:spcPct val="80000"/>
              </a:lnSpc>
              <a:defRPr/>
            </a:pPr>
            <a:endParaRPr lang="en-US" altLang="zh-CN" sz="800" dirty="0" smtClean="0"/>
          </a:p>
        </p:txBody>
      </p:sp>
    </p:spTree>
    <p:extLst>
      <p:ext uri="{BB962C8B-B14F-4D97-AF65-F5344CB8AC3E}">
        <p14:creationId xmlns:p14="http://schemas.microsoft.com/office/powerpoint/2010/main" val="25740264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Having considered the applications and end systems at the “edge of the network,” let’s next consider the access network — the network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physically connects an end system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the first router (also known as the “edge router”) on a path from the end system to any other distant end system.</a:t>
            </a:r>
          </a:p>
          <a:p>
            <a:r>
              <a:rPr lang="en-US" altLang="zh-CN" sz="1200" b="0" i="0" u="none" strike="noStrike" kern="1200" baseline="0" dirty="0" smtClean="0">
                <a:solidFill>
                  <a:schemeClr val="tx1"/>
                </a:solidFill>
                <a:latin typeface="Times New Roman" pitchFamily="18" charset="0"/>
                <a:ea typeface="+mn-ea"/>
                <a:cs typeface="+mn-cs"/>
              </a:rPr>
              <a:t>   Figure 1.4 shows several types of access networks with thick, shaded lines, and the settings (home, enterprise, and wide-area mobile wireless) in which they are used.</a:t>
            </a:r>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33</a:t>
            </a:fld>
            <a:endParaRPr lang="en-US" altLang="zh-CN"/>
          </a:p>
        </p:txBody>
      </p:sp>
    </p:spTree>
    <p:extLst>
      <p:ext uri="{BB962C8B-B14F-4D97-AF65-F5344CB8AC3E}">
        <p14:creationId xmlns:p14="http://schemas.microsoft.com/office/powerpoint/2010/main" val="571083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p:txBody>
          <a:bodyPr/>
          <a:lstStyle/>
          <a:p>
            <a:pPr>
              <a:defRPr/>
            </a:pPr>
            <a:fld id="{7EC4352C-A5AB-491A-B93D-2AEC6BA50B03}" type="slidenum">
              <a:rPr lang="zh-CN" altLang="en-US" smtClean="0"/>
              <a:pPr>
                <a:defRPr/>
              </a:pPr>
              <a:t>34</a:t>
            </a:fld>
            <a:endParaRPr lang="en-US" altLang="zh-CN" smtClean="0"/>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noFill/>
          <a:ln/>
        </p:spPr>
        <p:txBody>
          <a:bodyPr/>
          <a:lstStyle/>
          <a:p>
            <a:r>
              <a:rPr lang="en-US" altLang="zh-CN" sz="1200" b="1" i="0" u="none" strike="noStrike" kern="1200" baseline="0" dirty="0" smtClean="0">
                <a:solidFill>
                  <a:schemeClr val="tx1"/>
                </a:solidFill>
                <a:latin typeface="Times New Roman" pitchFamily="18" charset="0"/>
                <a:ea typeface="+mn-ea"/>
                <a:cs typeface="+mn-cs"/>
              </a:rPr>
              <a:t>Home Access: DSL, Cable, FTTH, Dial-Up, and Satellite</a:t>
            </a:r>
          </a:p>
          <a:p>
            <a:r>
              <a:rPr lang="en-US" altLang="zh-CN" sz="1200" b="0" i="0" u="none" strike="noStrike" kern="1200" baseline="0" dirty="0" smtClean="0">
                <a:solidFill>
                  <a:schemeClr val="tx1"/>
                </a:solidFill>
                <a:latin typeface="Times New Roman" pitchFamily="18" charset="0"/>
                <a:ea typeface="+mn-ea"/>
                <a:cs typeface="+mn-cs"/>
              </a:rPr>
              <a:t>    In developed countries as of 2014, more than 78 percent of the households have Internet access, </a:t>
            </a:r>
            <a:r>
              <a:rPr lang="en-US" altLang="zh-CN" sz="1200" b="1" i="0" u="none" strike="noStrike" kern="1200" baseline="0" dirty="0" smtClean="0">
                <a:solidFill>
                  <a:schemeClr val="tx1"/>
                </a:solidFill>
                <a:latin typeface="Times New Roman" pitchFamily="18" charset="0"/>
                <a:ea typeface="+mn-ea"/>
                <a:cs typeface="+mn-cs"/>
              </a:rPr>
              <a:t>with</a:t>
            </a:r>
            <a:r>
              <a:rPr lang="en-US" altLang="zh-CN" sz="1200" b="0" i="0" u="none" strike="noStrike" kern="1200" baseline="0" dirty="0" smtClean="0">
                <a:solidFill>
                  <a:schemeClr val="tx1"/>
                </a:solidFill>
                <a:latin typeface="Times New Roman" pitchFamily="18" charset="0"/>
                <a:ea typeface="+mn-ea"/>
                <a:cs typeface="+mn-cs"/>
              </a:rPr>
              <a:t> Korea, Netherlands, Finland, and Sweden </a:t>
            </a:r>
            <a:r>
              <a:rPr lang="en-US" altLang="zh-CN" sz="1200" b="1" i="0" u="none" strike="noStrike" kern="1200" baseline="0" dirty="0" smtClean="0">
                <a:solidFill>
                  <a:schemeClr val="tx1"/>
                </a:solidFill>
                <a:latin typeface="Times New Roman" pitchFamily="18" charset="0"/>
                <a:ea typeface="+mn-ea"/>
                <a:cs typeface="+mn-cs"/>
              </a:rPr>
              <a:t>leading</a:t>
            </a:r>
            <a:r>
              <a:rPr lang="en-US" altLang="zh-CN" sz="1200" b="0" i="0" u="none" strike="noStrike" kern="1200" baseline="0" dirty="0" smtClean="0">
                <a:solidFill>
                  <a:schemeClr val="tx1"/>
                </a:solidFill>
                <a:latin typeface="Times New Roman" pitchFamily="18" charset="0"/>
                <a:ea typeface="+mn-ea"/>
                <a:cs typeface="+mn-cs"/>
              </a:rPr>
              <a:t> the way with more than 80 percent of households having Internet access, </a:t>
            </a:r>
            <a:r>
              <a:rPr lang="en-US" altLang="zh-CN" sz="1200" b="1" i="0" u="none" strike="noStrike" kern="1200" baseline="0" dirty="0" smtClean="0">
                <a:solidFill>
                  <a:schemeClr val="tx1"/>
                </a:solidFill>
                <a:latin typeface="Times New Roman" pitchFamily="18" charset="0"/>
                <a:ea typeface="+mn-ea"/>
                <a:cs typeface="+mn-cs"/>
              </a:rPr>
              <a:t>almost</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all</a:t>
            </a:r>
            <a:r>
              <a:rPr lang="en-US" altLang="zh-CN" sz="1200" b="0" i="0" u="none" strike="noStrike" kern="1200" baseline="0" dirty="0" smtClean="0">
                <a:solidFill>
                  <a:schemeClr val="tx1"/>
                </a:solidFill>
                <a:latin typeface="Times New Roman" pitchFamily="18" charset="0"/>
                <a:ea typeface="+mn-ea"/>
                <a:cs typeface="+mn-cs"/>
              </a:rPr>
              <a:t> via a high-speed broadband connection </a:t>
            </a:r>
            <a:r>
              <a:rPr lang="en-US" altLang="zh-CN" sz="1200" b="1" i="0" u="none" strike="noStrike" kern="1200" baseline="0" dirty="0" smtClean="0">
                <a:solidFill>
                  <a:schemeClr val="tx1"/>
                </a:solidFill>
                <a:latin typeface="Times New Roman" pitchFamily="18" charset="0"/>
                <a:ea typeface="+mn-ea"/>
                <a:cs typeface="+mn-cs"/>
              </a:rPr>
              <a:t>[ITU 2015]</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Given this </a:t>
            </a:r>
            <a:r>
              <a:rPr lang="en-US" altLang="zh-CN" sz="1200" b="0" i="0" u="sng" strike="noStrike" kern="1200" baseline="0" dirty="0" smtClean="0">
                <a:solidFill>
                  <a:schemeClr val="tx1"/>
                </a:solidFill>
                <a:latin typeface="Times New Roman" pitchFamily="18" charset="0"/>
                <a:ea typeface="+mn-ea"/>
                <a:cs typeface="+mn-cs"/>
              </a:rPr>
              <a:t>widespread use</a:t>
            </a:r>
            <a:r>
              <a:rPr lang="en-US" altLang="zh-CN" sz="1200" b="0" i="0" u="none" strike="noStrike" kern="1200" baseline="0" dirty="0" smtClean="0">
                <a:solidFill>
                  <a:schemeClr val="tx1"/>
                </a:solidFill>
                <a:latin typeface="Times New Roman" pitchFamily="18" charset="0"/>
                <a:ea typeface="+mn-ea"/>
                <a:cs typeface="+mn-cs"/>
              </a:rPr>
              <a:t> of home access networks let’s begin our overview of access networks by considering </a:t>
            </a:r>
            <a:r>
              <a:rPr lang="en-US" altLang="zh-CN" sz="1200" b="1" i="0" u="none" strike="noStrike" kern="1200" baseline="0" dirty="0" smtClean="0">
                <a:solidFill>
                  <a:schemeClr val="tx1"/>
                </a:solidFill>
                <a:latin typeface="Times New Roman" pitchFamily="18" charset="0"/>
                <a:ea typeface="+mn-ea"/>
                <a:cs typeface="+mn-cs"/>
              </a:rPr>
              <a:t>how</a:t>
            </a:r>
            <a:r>
              <a:rPr lang="en-US" altLang="zh-CN" sz="1200" b="0" i="0" u="none" strike="noStrike" kern="1200" baseline="0" dirty="0" smtClean="0">
                <a:solidFill>
                  <a:schemeClr val="tx1"/>
                </a:solidFill>
                <a:latin typeface="Times New Roman" pitchFamily="18" charset="0"/>
                <a:ea typeface="+mn-ea"/>
                <a:cs typeface="+mn-cs"/>
              </a:rPr>
              <a:t> homes connect to the Internet.</a:t>
            </a:r>
            <a:endParaRPr lang="zh-CN" altLang="en-US" dirty="0" smtClean="0"/>
          </a:p>
        </p:txBody>
      </p:sp>
    </p:spTree>
    <p:extLst>
      <p:ext uri="{BB962C8B-B14F-4D97-AF65-F5344CB8AC3E}">
        <p14:creationId xmlns:p14="http://schemas.microsoft.com/office/powerpoint/2010/main" val="9099509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Today, the two most prevalent types of broadband residential access are digital subscriber line (DSL) and cable. </a:t>
            </a:r>
          </a:p>
          <a:p>
            <a:r>
              <a:rPr lang="en-US" altLang="zh-CN" sz="1200" b="0" i="0" u="none" strike="noStrike" kern="1200" baseline="0" dirty="0" smtClean="0">
                <a:solidFill>
                  <a:schemeClr val="tx1"/>
                </a:solidFill>
                <a:latin typeface="Times New Roman" pitchFamily="18" charset="0"/>
                <a:ea typeface="+mn-ea"/>
                <a:cs typeface="+mn-cs"/>
              </a:rPr>
              <a:t>    A residence typically obtains DSL Internet access from the same local telephone company (telco) that provides its wired local phone access. </a:t>
            </a:r>
          </a:p>
          <a:p>
            <a:r>
              <a:rPr lang="en-US" altLang="zh-CN" sz="1200" b="0" i="0" u="none" strike="noStrike" kern="1200" baseline="0" dirty="0" smtClean="0">
                <a:solidFill>
                  <a:schemeClr val="tx1"/>
                </a:solidFill>
                <a:latin typeface="Times New Roman" pitchFamily="18" charset="0"/>
                <a:ea typeface="+mn-ea"/>
                <a:cs typeface="+mn-cs"/>
              </a:rPr>
              <a:t>    Thus, when DSL is used, a customer’s telco is also its ISP.      </a:t>
            </a:r>
          </a:p>
          <a:p>
            <a:r>
              <a:rPr lang="en-US" altLang="zh-CN" sz="1200" b="0" i="0" u="none" strike="noStrike" kern="1200" baseline="0" dirty="0" smtClean="0">
                <a:solidFill>
                  <a:schemeClr val="tx1"/>
                </a:solidFill>
                <a:latin typeface="Times New Roman" pitchFamily="18" charset="0"/>
                <a:ea typeface="+mn-ea"/>
                <a:cs typeface="+mn-cs"/>
              </a:rPr>
              <a:t>    </a:t>
            </a:r>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35</a:t>
            </a:fld>
            <a:endParaRPr lang="en-US" altLang="zh-CN"/>
          </a:p>
        </p:txBody>
      </p:sp>
    </p:spTree>
    <p:extLst>
      <p:ext uri="{BB962C8B-B14F-4D97-AF65-F5344CB8AC3E}">
        <p14:creationId xmlns:p14="http://schemas.microsoft.com/office/powerpoint/2010/main" val="35418445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As shown in Figure 1.5, each customer’s DSL modem uses the existing telephone line (twisted-pair copper wire, which we’ll discuss in Section 1.2.2) to exchange data with a digital subscriber line access multiplexer (DSLAM) located in the </a:t>
            </a:r>
            <a:r>
              <a:rPr lang="en-US" altLang="zh-CN" sz="1200" b="0" i="0" u="none" strike="noStrike" kern="1200" baseline="0" dirty="0" err="1" smtClean="0">
                <a:solidFill>
                  <a:schemeClr val="tx1"/>
                </a:solidFill>
                <a:latin typeface="Times New Roman" pitchFamily="18" charset="0"/>
                <a:ea typeface="+mn-ea"/>
                <a:cs typeface="+mn-cs"/>
              </a:rPr>
              <a:t>telco’s</a:t>
            </a:r>
            <a:r>
              <a:rPr lang="en-US" altLang="zh-CN" sz="1200" b="0" i="0" u="none" strike="noStrike" kern="1200" baseline="0" dirty="0" smtClean="0">
                <a:solidFill>
                  <a:schemeClr val="tx1"/>
                </a:solidFill>
                <a:latin typeface="Times New Roman" pitchFamily="18" charset="0"/>
                <a:ea typeface="+mn-ea"/>
                <a:cs typeface="+mn-cs"/>
              </a:rPr>
              <a:t> local central office (CO). </a:t>
            </a:r>
          </a:p>
          <a:p>
            <a:r>
              <a:rPr lang="en-US" altLang="zh-CN" sz="1200" b="0" i="0" u="none" strike="noStrike" kern="1200" baseline="0" dirty="0" smtClean="0">
                <a:solidFill>
                  <a:schemeClr val="tx1"/>
                </a:solidFill>
                <a:latin typeface="Times New Roman" pitchFamily="18" charset="0"/>
                <a:ea typeface="+mn-ea"/>
                <a:cs typeface="+mn-cs"/>
              </a:rPr>
              <a:t>   The home’s DSL modem </a:t>
            </a:r>
            <a:r>
              <a:rPr lang="en-US" altLang="zh-CN" sz="1200" b="1" i="0" u="none" strike="noStrike" kern="1200" baseline="0" dirty="0" smtClean="0">
                <a:solidFill>
                  <a:schemeClr val="tx1"/>
                </a:solidFill>
                <a:latin typeface="Times New Roman" pitchFamily="18" charset="0"/>
                <a:ea typeface="+mn-ea"/>
                <a:cs typeface="+mn-cs"/>
              </a:rPr>
              <a:t>takes</a:t>
            </a:r>
            <a:r>
              <a:rPr lang="en-US" altLang="zh-CN" sz="1200" b="0" i="0" u="none" strike="noStrike" kern="1200" baseline="0" dirty="0" smtClean="0">
                <a:solidFill>
                  <a:schemeClr val="tx1"/>
                </a:solidFill>
                <a:latin typeface="Times New Roman" pitchFamily="18" charset="0"/>
                <a:ea typeface="+mn-ea"/>
                <a:cs typeface="+mn-cs"/>
              </a:rPr>
              <a:t> digital data and </a:t>
            </a:r>
            <a:r>
              <a:rPr lang="en-US" altLang="zh-CN" sz="1200" b="1" i="0" u="none" strike="noStrike" kern="1200" baseline="0" dirty="0" smtClean="0">
                <a:solidFill>
                  <a:schemeClr val="tx1"/>
                </a:solidFill>
                <a:latin typeface="Times New Roman" pitchFamily="18" charset="0"/>
                <a:ea typeface="+mn-ea"/>
                <a:cs typeface="+mn-cs"/>
              </a:rPr>
              <a:t>translates</a:t>
            </a:r>
            <a:r>
              <a:rPr lang="en-US" altLang="zh-CN" sz="1200" b="0" i="0" u="none" strike="noStrike" kern="1200" baseline="0" dirty="0" smtClean="0">
                <a:solidFill>
                  <a:schemeClr val="tx1"/>
                </a:solidFill>
                <a:latin typeface="Times New Roman" pitchFamily="18" charset="0"/>
                <a:ea typeface="+mn-ea"/>
                <a:cs typeface="+mn-cs"/>
              </a:rPr>
              <a:t> it to high frequency tones for transmission over telephone wires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the CO; the analog signals from many such houses are translated back </a:t>
            </a:r>
            <a:r>
              <a:rPr lang="en-US" altLang="zh-CN" sz="1200" b="1" i="0" u="none" strike="noStrike" kern="1200" baseline="0" dirty="0" smtClean="0">
                <a:solidFill>
                  <a:schemeClr val="tx1"/>
                </a:solidFill>
                <a:latin typeface="Times New Roman" pitchFamily="18" charset="0"/>
                <a:ea typeface="+mn-ea"/>
                <a:cs typeface="+mn-cs"/>
              </a:rPr>
              <a:t>into</a:t>
            </a:r>
            <a:r>
              <a:rPr lang="en-US" altLang="zh-CN" sz="1200" b="0" i="0" u="none" strike="noStrike" kern="1200" baseline="0" dirty="0" smtClean="0">
                <a:solidFill>
                  <a:schemeClr val="tx1"/>
                </a:solidFill>
                <a:latin typeface="Times New Roman" pitchFamily="18" charset="0"/>
                <a:ea typeface="+mn-ea"/>
                <a:cs typeface="+mn-cs"/>
              </a:rPr>
              <a:t> digital format at the DSLAM.</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 residential telephone line </a:t>
            </a:r>
            <a:r>
              <a:rPr lang="en-US" altLang="zh-CN" sz="1200" b="1" i="0" u="none" strike="noStrike" kern="1200" baseline="0" dirty="0" smtClean="0">
                <a:solidFill>
                  <a:schemeClr val="tx1"/>
                </a:solidFill>
                <a:latin typeface="Times New Roman" pitchFamily="18" charset="0"/>
                <a:ea typeface="+mn-ea"/>
                <a:cs typeface="+mn-cs"/>
              </a:rPr>
              <a:t>carries</a:t>
            </a:r>
            <a:r>
              <a:rPr lang="en-US" altLang="zh-CN" sz="1200" b="0" i="0" u="none" strike="noStrike" kern="1200" baseline="0" dirty="0" smtClean="0">
                <a:solidFill>
                  <a:schemeClr val="tx1"/>
                </a:solidFill>
                <a:latin typeface="Times New Roman" pitchFamily="18" charset="0"/>
                <a:ea typeface="+mn-ea"/>
                <a:cs typeface="+mn-cs"/>
              </a:rPr>
              <a:t> both </a:t>
            </a:r>
            <a:r>
              <a:rPr lang="en-US" altLang="zh-CN" sz="1200" b="1" i="0" u="none" strike="noStrike" kern="1200" baseline="0" dirty="0" smtClean="0">
                <a:solidFill>
                  <a:schemeClr val="tx1"/>
                </a:solidFill>
                <a:latin typeface="Times New Roman" pitchFamily="18" charset="0"/>
                <a:ea typeface="+mn-ea"/>
                <a:cs typeface="+mn-cs"/>
              </a:rPr>
              <a:t>data</a:t>
            </a:r>
            <a:r>
              <a:rPr lang="en-US" altLang="zh-CN" sz="1200" b="0" i="0" u="none" strike="noStrike" kern="1200" baseline="0" dirty="0" smtClean="0">
                <a:solidFill>
                  <a:schemeClr val="tx1"/>
                </a:solidFill>
                <a:latin typeface="Times New Roman" pitchFamily="18" charset="0"/>
                <a:ea typeface="+mn-ea"/>
                <a:cs typeface="+mn-cs"/>
              </a:rPr>
              <a:t> and traditional telephone </a:t>
            </a:r>
            <a:r>
              <a:rPr lang="en-US" altLang="zh-CN" sz="1200" b="1" i="0" u="none" strike="noStrike" kern="1200" baseline="0" dirty="0" smtClean="0">
                <a:solidFill>
                  <a:schemeClr val="tx1"/>
                </a:solidFill>
                <a:latin typeface="Times New Roman" pitchFamily="18" charset="0"/>
                <a:ea typeface="+mn-ea"/>
                <a:cs typeface="+mn-cs"/>
              </a:rPr>
              <a:t>signals</a:t>
            </a:r>
            <a:r>
              <a:rPr lang="en-US" altLang="zh-CN" sz="1200" b="0" i="0" u="none" strike="noStrike" kern="1200" baseline="0" dirty="0" smtClean="0">
                <a:solidFill>
                  <a:schemeClr val="tx1"/>
                </a:solidFill>
                <a:latin typeface="Times New Roman" pitchFamily="18" charset="0"/>
                <a:ea typeface="+mn-ea"/>
                <a:cs typeface="+mn-cs"/>
              </a:rPr>
              <a:t> simultaneously, which are encoded at different frequencies:</a:t>
            </a:r>
          </a:p>
          <a:p>
            <a:pPr lvl="0"/>
            <a:r>
              <a:rPr lang="en-US" altLang="zh-CN" sz="1200" b="0" i="0" u="none" strike="noStrike" kern="1200" baseline="0" dirty="0" smtClean="0">
                <a:solidFill>
                  <a:schemeClr val="tx1"/>
                </a:solidFill>
                <a:latin typeface="Times New Roman" pitchFamily="18" charset="0"/>
                <a:ea typeface="+mn-ea"/>
                <a:cs typeface="+mn-cs"/>
              </a:rPr>
              <a:t>• A high-speed downstream channel, in the 50 kHz to 1 MHz band</a:t>
            </a:r>
          </a:p>
          <a:p>
            <a:pPr lvl="0"/>
            <a:r>
              <a:rPr lang="en-US" altLang="zh-CN" sz="1200" b="0" i="0" u="none" strike="noStrike" kern="1200" baseline="0" dirty="0" smtClean="0">
                <a:solidFill>
                  <a:schemeClr val="tx1"/>
                </a:solidFill>
                <a:latin typeface="Times New Roman" pitchFamily="18" charset="0"/>
                <a:ea typeface="+mn-ea"/>
                <a:cs typeface="+mn-cs"/>
              </a:rPr>
              <a:t>• A medium-speed upstream channel, in the 4 kHz to 50 kHz band</a:t>
            </a:r>
          </a:p>
          <a:p>
            <a:pPr lvl="0"/>
            <a:r>
              <a:rPr lang="en-US" altLang="zh-CN" sz="1200" b="0" i="0" u="none" strike="noStrike" kern="1200" baseline="0" dirty="0" smtClean="0">
                <a:solidFill>
                  <a:schemeClr val="tx1"/>
                </a:solidFill>
                <a:latin typeface="Times New Roman" pitchFamily="18" charset="0"/>
                <a:ea typeface="+mn-ea"/>
                <a:cs typeface="+mn-cs"/>
              </a:rPr>
              <a:t>• An ordinary two-way telephone channel, in the 0 to 4 kHz band</a:t>
            </a:r>
          </a:p>
          <a:p>
            <a:pPr lvl="0"/>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This approach makes the single DSL link appear as if there were three separate links, so that a telephone call and an Internet connection can share the DSL link at the same time. </a:t>
            </a:r>
          </a:p>
          <a:p>
            <a:r>
              <a:rPr lang="en-US" altLang="zh-CN" sz="1200" b="0" i="0" u="none" strike="noStrike" kern="1200" baseline="0" dirty="0" smtClean="0">
                <a:solidFill>
                  <a:schemeClr val="tx1"/>
                </a:solidFill>
                <a:latin typeface="Times New Roman" pitchFamily="18" charset="0"/>
                <a:ea typeface="+mn-ea"/>
                <a:cs typeface="+mn-cs"/>
              </a:rPr>
              <a:t>   (We’ll describe this technique of </a:t>
            </a:r>
            <a:r>
              <a:rPr lang="en-US" altLang="zh-CN" sz="1200" b="0" i="0" u="sng" strike="noStrike" kern="1200" baseline="0" dirty="0" smtClean="0">
                <a:solidFill>
                  <a:schemeClr val="tx1"/>
                </a:solidFill>
                <a:latin typeface="Times New Roman" pitchFamily="18" charset="0"/>
                <a:ea typeface="+mn-ea"/>
                <a:cs typeface="+mn-cs"/>
              </a:rPr>
              <a:t>frequency-division multiplexing</a:t>
            </a:r>
            <a:r>
              <a:rPr lang="en-US" altLang="zh-CN" sz="1200" b="0" i="0" u="none" strike="noStrike" kern="1200" baseline="0" dirty="0" smtClean="0">
                <a:solidFill>
                  <a:schemeClr val="tx1"/>
                </a:solidFill>
                <a:latin typeface="Times New Roman" pitchFamily="18" charset="0"/>
                <a:ea typeface="+mn-ea"/>
                <a:cs typeface="+mn-cs"/>
              </a:rPr>
              <a:t> in Section 1.3.1). </a:t>
            </a:r>
          </a:p>
          <a:p>
            <a:r>
              <a:rPr lang="en-US" altLang="zh-CN" sz="1200" b="0" i="0" u="none" strike="noStrike" kern="1200" baseline="0" dirty="0" smtClean="0">
                <a:solidFill>
                  <a:schemeClr val="tx1"/>
                </a:solidFill>
                <a:latin typeface="Times New Roman" pitchFamily="18" charset="0"/>
                <a:ea typeface="+mn-ea"/>
                <a:cs typeface="+mn-cs"/>
              </a:rPr>
              <a:t>   On the customer side, a splitter </a:t>
            </a:r>
            <a:r>
              <a:rPr lang="en-US" altLang="zh-CN" sz="1200" b="0" i="0" u="sng" strike="noStrike" kern="1200" baseline="0" dirty="0" smtClean="0">
                <a:solidFill>
                  <a:schemeClr val="tx1"/>
                </a:solidFill>
                <a:latin typeface="Times New Roman" pitchFamily="18" charset="0"/>
                <a:ea typeface="+mn-ea"/>
                <a:cs typeface="+mn-cs"/>
              </a:rPr>
              <a:t>separates</a:t>
            </a:r>
            <a:r>
              <a:rPr lang="en-US" altLang="zh-CN" sz="1200" b="0" i="0" u="none" strike="noStrike" kern="1200" baseline="0" dirty="0" smtClean="0">
                <a:solidFill>
                  <a:schemeClr val="tx1"/>
                </a:solidFill>
                <a:latin typeface="Times New Roman" pitchFamily="18" charset="0"/>
                <a:ea typeface="+mn-ea"/>
                <a:cs typeface="+mn-cs"/>
              </a:rPr>
              <a:t> the data and telephone signals arriving to the home and </a:t>
            </a:r>
            <a:r>
              <a:rPr lang="en-US" altLang="zh-CN" sz="1200" b="0" i="0" u="sng" strike="noStrike" kern="1200" baseline="0" dirty="0" smtClean="0">
                <a:solidFill>
                  <a:schemeClr val="tx1"/>
                </a:solidFill>
                <a:latin typeface="Times New Roman" pitchFamily="18" charset="0"/>
                <a:ea typeface="+mn-ea"/>
                <a:cs typeface="+mn-cs"/>
              </a:rPr>
              <a:t>forwards</a:t>
            </a:r>
            <a:r>
              <a:rPr lang="en-US" altLang="zh-CN" sz="1200" b="0" i="0" u="none" strike="noStrike" kern="1200" baseline="0" dirty="0" smtClean="0">
                <a:solidFill>
                  <a:schemeClr val="tx1"/>
                </a:solidFill>
                <a:latin typeface="Times New Roman" pitchFamily="18" charset="0"/>
                <a:ea typeface="+mn-ea"/>
                <a:cs typeface="+mn-cs"/>
              </a:rPr>
              <a:t> the data signal to the DSL modem. </a:t>
            </a:r>
          </a:p>
          <a:p>
            <a:r>
              <a:rPr lang="en-US" altLang="zh-CN" sz="1200" b="0" i="0" u="none" strike="noStrike" kern="1200" baseline="0" dirty="0" smtClean="0">
                <a:solidFill>
                  <a:schemeClr val="tx1"/>
                </a:solidFill>
                <a:latin typeface="Times New Roman" pitchFamily="18" charset="0"/>
                <a:ea typeface="+mn-ea"/>
                <a:cs typeface="+mn-cs"/>
              </a:rPr>
              <a:t>   On the telco side, in the CO, the DSLAM separates the data and phone signals and sends the data into the Internet. </a:t>
            </a:r>
          </a:p>
          <a:p>
            <a:r>
              <a:rPr lang="en-US" altLang="zh-CN" sz="1200" b="0" i="0" u="none" strike="noStrike" kern="1200" baseline="0" dirty="0" smtClean="0">
                <a:solidFill>
                  <a:schemeClr val="tx1"/>
                </a:solidFill>
                <a:latin typeface="Times New Roman" pitchFamily="18" charset="0"/>
                <a:ea typeface="+mn-ea"/>
                <a:cs typeface="+mn-cs"/>
              </a:rPr>
              <a:t>   Hundreds or even thousands of households connect to a single DSLAM [</a:t>
            </a:r>
            <a:r>
              <a:rPr lang="en-US" altLang="zh-CN" sz="1200" b="0" i="0" u="none" strike="noStrike" kern="1200" baseline="0" dirty="0" err="1" smtClean="0">
                <a:solidFill>
                  <a:schemeClr val="tx1"/>
                </a:solidFill>
                <a:latin typeface="Times New Roman" pitchFamily="18" charset="0"/>
                <a:ea typeface="+mn-ea"/>
                <a:cs typeface="+mn-cs"/>
              </a:rPr>
              <a:t>Dischinger</a:t>
            </a:r>
            <a:r>
              <a:rPr lang="en-US" altLang="zh-CN" sz="1200" b="0" i="0" u="none" strike="noStrike" kern="1200" baseline="0" dirty="0" smtClean="0">
                <a:solidFill>
                  <a:schemeClr val="tx1"/>
                </a:solidFill>
                <a:latin typeface="Times New Roman" pitchFamily="18" charset="0"/>
                <a:ea typeface="+mn-ea"/>
                <a:cs typeface="+mn-cs"/>
              </a:rPr>
              <a:t> 2007].</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 DSL standards define transmission rates of 12 Mbps downstream and 1.8 Mbps upstream [ITU 1999], and 24 Mbps downstream and 2.5 Mbps upstream [ITU 2003]. </a:t>
            </a:r>
          </a:p>
          <a:p>
            <a:r>
              <a:rPr lang="en-US" altLang="zh-CN" sz="1200" b="0" i="0" u="none" strike="noStrike" kern="1200" baseline="0" dirty="0" smtClean="0">
                <a:solidFill>
                  <a:schemeClr val="tx1"/>
                </a:solidFill>
                <a:latin typeface="Times New Roman" pitchFamily="18" charset="0"/>
                <a:ea typeface="+mn-ea"/>
                <a:cs typeface="+mn-cs"/>
              </a:rPr>
              <a:t>   Because the downstream and upstream rates are different, the access is said to be asymmetric. </a:t>
            </a:r>
          </a:p>
          <a:p>
            <a:r>
              <a:rPr lang="en-US" altLang="zh-CN" sz="1200" b="0" i="0" u="none" strike="noStrike" kern="1200" baseline="0" dirty="0" smtClean="0">
                <a:solidFill>
                  <a:schemeClr val="tx1"/>
                </a:solidFill>
                <a:latin typeface="Times New Roman" pitchFamily="18" charset="0"/>
                <a:ea typeface="+mn-ea"/>
                <a:cs typeface="+mn-cs"/>
              </a:rPr>
              <a:t>   The actual downstream and upstream transmission rates achieved may be less than the rates noted above, as the DSL provider may </a:t>
            </a:r>
            <a:r>
              <a:rPr lang="en-US" altLang="zh-CN" sz="1200" b="1" i="0" u="none" strike="noStrike" kern="1200" baseline="0" dirty="0" smtClean="0">
                <a:solidFill>
                  <a:schemeClr val="tx1"/>
                </a:solidFill>
                <a:latin typeface="Times New Roman" pitchFamily="18" charset="0"/>
                <a:ea typeface="+mn-ea"/>
                <a:cs typeface="+mn-cs"/>
              </a:rPr>
              <a:t>purposefully</a:t>
            </a:r>
            <a:r>
              <a:rPr lang="en-US" altLang="zh-CN" sz="1200" b="0" i="0" u="none" strike="noStrike" kern="1200" baseline="0" dirty="0" smtClean="0">
                <a:solidFill>
                  <a:schemeClr val="tx1"/>
                </a:solidFill>
                <a:latin typeface="Times New Roman" pitchFamily="18" charset="0"/>
                <a:ea typeface="+mn-ea"/>
                <a:cs typeface="+mn-cs"/>
              </a:rPr>
              <a:t> limit a residential rate </a:t>
            </a:r>
            <a:r>
              <a:rPr lang="en-US" altLang="zh-CN" sz="1200" b="1" i="0" u="sng" strike="noStrike" kern="1200" baseline="0" dirty="0" smtClean="0">
                <a:solidFill>
                  <a:schemeClr val="tx1"/>
                </a:solidFill>
                <a:latin typeface="Times New Roman" pitchFamily="18" charset="0"/>
                <a:ea typeface="+mn-ea"/>
                <a:cs typeface="+mn-cs"/>
              </a:rPr>
              <a:t>when</a:t>
            </a:r>
            <a:r>
              <a:rPr lang="en-US" altLang="zh-CN" sz="1200" b="0" i="0" u="sng" strike="noStrike" kern="1200" baseline="0" dirty="0" smtClean="0">
                <a:solidFill>
                  <a:schemeClr val="tx1"/>
                </a:solidFill>
                <a:latin typeface="Times New Roman" pitchFamily="18" charset="0"/>
                <a:ea typeface="+mn-ea"/>
                <a:cs typeface="+mn-cs"/>
              </a:rPr>
              <a:t> tiered service (different rates, available at different prices) are offered</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or</a:t>
            </a:r>
            <a:r>
              <a:rPr lang="en-US" altLang="zh-CN" sz="1200" b="0" i="0" u="none" strike="noStrike" kern="1200" baseline="0" dirty="0" smtClean="0">
                <a:solidFill>
                  <a:schemeClr val="tx1"/>
                </a:solidFill>
                <a:latin typeface="Times New Roman" pitchFamily="18" charset="0"/>
                <a:ea typeface="+mn-ea"/>
                <a:cs typeface="+mn-cs"/>
              </a:rPr>
              <a:t> because the maximum rate can be limited by the distance between the home and the CO, the </a:t>
            </a:r>
            <a:r>
              <a:rPr lang="en-US" altLang="zh-CN" sz="1200" b="1" i="0" u="none" strike="noStrike" kern="1200" baseline="0" dirty="0" smtClean="0">
                <a:solidFill>
                  <a:schemeClr val="tx1"/>
                </a:solidFill>
                <a:latin typeface="Times New Roman" pitchFamily="18" charset="0"/>
                <a:ea typeface="+mn-ea"/>
                <a:cs typeface="+mn-cs"/>
              </a:rPr>
              <a:t>gauge</a:t>
            </a:r>
            <a:r>
              <a:rPr lang="en-US" altLang="zh-CN" sz="1200" b="0" i="0" u="none" strike="noStrike" kern="1200" baseline="0" dirty="0" smtClean="0">
                <a:solidFill>
                  <a:schemeClr val="tx1"/>
                </a:solidFill>
                <a:latin typeface="Times New Roman" pitchFamily="18" charset="0"/>
                <a:ea typeface="+mn-ea"/>
                <a:cs typeface="+mn-cs"/>
              </a:rPr>
              <a:t> of the twisted-pair line and the degree of electrical interference. </a:t>
            </a:r>
          </a:p>
          <a:p>
            <a:r>
              <a:rPr lang="en-US" altLang="zh-CN" sz="1200" b="0" i="0" u="none" strike="noStrike" kern="1200" baseline="0" dirty="0" smtClean="0">
                <a:solidFill>
                  <a:schemeClr val="tx1"/>
                </a:solidFill>
                <a:latin typeface="Times New Roman" pitchFamily="18" charset="0"/>
                <a:ea typeface="+mn-ea"/>
                <a:cs typeface="+mn-cs"/>
              </a:rPr>
              <a:t>   Engineers have expressly [</a:t>
            </a:r>
            <a:r>
              <a:rPr lang="zh-CN" altLang="en-US" sz="1200" b="0" i="0" kern="1200" dirty="0" smtClean="0">
                <a:solidFill>
                  <a:schemeClr val="tx1"/>
                </a:solidFill>
                <a:effectLst/>
                <a:latin typeface="Times New Roman" pitchFamily="18" charset="0"/>
                <a:ea typeface="+mn-ea"/>
                <a:cs typeface="+mn-cs"/>
              </a:rPr>
              <a:t>特别地</a:t>
            </a:r>
            <a:r>
              <a:rPr lang="en-US" altLang="zh-CN" sz="1200" b="0" i="0" kern="1200" dirty="0" smtClean="0">
                <a:solidFill>
                  <a:schemeClr val="tx1"/>
                </a:solidFill>
                <a:effectLst/>
                <a:latin typeface="Times New Roman" pitchFamily="18" charset="0"/>
                <a:ea typeface="+mn-ea"/>
                <a:cs typeface="+mn-cs"/>
              </a:rPr>
              <a:t>,</a:t>
            </a:r>
            <a:r>
              <a:rPr lang="en-US" altLang="zh-CN" sz="1200" b="0" i="0" kern="1200" baseline="0" dirty="0" smtClean="0">
                <a:solidFill>
                  <a:schemeClr val="tx1"/>
                </a:solidFill>
                <a:effectLst/>
                <a:latin typeface="Times New Roman" pitchFamily="18" charset="0"/>
                <a:ea typeface="+mn-ea"/>
                <a:cs typeface="+mn-cs"/>
              </a:rPr>
              <a:t> </a:t>
            </a:r>
            <a:r>
              <a:rPr lang="zh-CN" altLang="en-US" sz="1200" b="0" i="0" kern="1200" dirty="0" smtClean="0">
                <a:solidFill>
                  <a:schemeClr val="tx1"/>
                </a:solidFill>
                <a:effectLst/>
                <a:latin typeface="Times New Roman" pitchFamily="18" charset="0"/>
                <a:ea typeface="+mn-ea"/>
                <a:cs typeface="+mn-cs"/>
              </a:rPr>
              <a:t>专门地</a:t>
            </a:r>
            <a:r>
              <a:rPr lang="en-US" altLang="zh-CN" sz="1200" b="0" i="0" u="none" strike="noStrike" kern="1200" baseline="0" dirty="0" smtClean="0">
                <a:solidFill>
                  <a:schemeClr val="tx1"/>
                </a:solidFill>
                <a:latin typeface="Times New Roman" pitchFamily="18" charset="0"/>
                <a:ea typeface="+mn-ea"/>
                <a:cs typeface="+mn-cs"/>
              </a:rPr>
              <a:t>] designed DSL for short distances between the home and the CO; </a:t>
            </a:r>
          </a:p>
          <a:p>
            <a:r>
              <a:rPr lang="en-US" altLang="zh-CN" sz="1200" b="0" i="0" u="none" strike="noStrike" kern="1200" baseline="0" dirty="0" smtClean="0">
                <a:solidFill>
                  <a:schemeClr val="tx1"/>
                </a:solidFill>
                <a:latin typeface="Times New Roman" pitchFamily="18" charset="0"/>
                <a:ea typeface="+mn-ea"/>
                <a:cs typeface="+mn-cs"/>
              </a:rPr>
              <a:t>   generally, if the residence is not located within 5 to 10 miles of the CO, the residence must resort to an alternative form of Internet access.</a:t>
            </a:r>
          </a:p>
          <a:p>
            <a:endParaRPr lang="en-US" altLang="zh-CN" sz="1200" b="0" i="0" u="none" strike="noStrike" kern="1200" baseline="0" dirty="0" smtClean="0">
              <a:solidFill>
                <a:schemeClr val="tx1"/>
              </a:solidFill>
              <a:latin typeface="Times New Roman" pitchFamily="18" charset="0"/>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36</a:t>
            </a:fld>
            <a:endParaRPr lang="en-US" altLang="zh-CN"/>
          </a:p>
        </p:txBody>
      </p:sp>
    </p:spTree>
    <p:extLst>
      <p:ext uri="{BB962C8B-B14F-4D97-AF65-F5344CB8AC3E}">
        <p14:creationId xmlns:p14="http://schemas.microsoft.com/office/powerpoint/2010/main" val="2657841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p:txBody>
          <a:bodyPr/>
          <a:lstStyle/>
          <a:p>
            <a:pPr>
              <a:defRPr/>
            </a:pPr>
            <a:fld id="{A76CF56A-7750-4FAE-ADC6-48C566169524}" type="slidenum">
              <a:rPr lang="zh-CN" altLang="en-US" smtClean="0"/>
              <a:pPr>
                <a:defRPr/>
              </a:pPr>
              <a:t>37</a:t>
            </a:fld>
            <a:endParaRPr lang="en-US" altLang="zh-CN" smtClean="0"/>
          </a:p>
        </p:txBody>
      </p:sp>
      <p:sp>
        <p:nvSpPr>
          <p:cNvPr id="25497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49" tIns="48325" rIns="96649" bIns="48325" anchor="b"/>
          <a:lstStyle/>
          <a:p>
            <a:pPr algn="r" defTabSz="966788"/>
            <a:fld id="{8A52A929-C29F-43A3-B72A-160CEDC3DE9C}" type="slidenum">
              <a:rPr lang="zh-CN" altLang="en-US" sz="1300"/>
              <a:pPr algn="r" defTabSz="966788"/>
              <a:t>37</a:t>
            </a:fld>
            <a:endParaRPr lang="en-US" altLang="zh-CN" sz="1300"/>
          </a:p>
        </p:txBody>
      </p:sp>
      <p:sp>
        <p:nvSpPr>
          <p:cNvPr id="254980" name="Rectangle 2"/>
          <p:cNvSpPr>
            <a:spLocks noGrp="1" noRot="1" noChangeAspect="1" noChangeArrowheads="1" noTextEdit="1"/>
          </p:cNvSpPr>
          <p:nvPr>
            <p:ph type="sldImg"/>
          </p:nvPr>
        </p:nvSpPr>
        <p:spPr>
          <a:xfrm>
            <a:off x="1258888" y="720725"/>
            <a:ext cx="4800600" cy="3600450"/>
          </a:xfrm>
          <a:ln/>
        </p:spPr>
      </p:sp>
      <p:sp>
        <p:nvSpPr>
          <p:cNvPr id="254981" name="Rectangle 3"/>
          <p:cNvSpPr>
            <a:spLocks noGrp="1" noChangeArrowheads="1"/>
          </p:cNvSpPr>
          <p:nvPr>
            <p:ph type="body" idx="1"/>
          </p:nvPr>
        </p:nvSpPr>
        <p:spPr>
          <a:noFill/>
          <a:ln/>
        </p:spPr>
        <p:txBody>
          <a:bodyPr lIns="96649" tIns="48325" rIns="96649" bIns="48325"/>
          <a:lstStyle/>
          <a:p>
            <a:r>
              <a:rPr lang="en-US" altLang="zh-CN" sz="1200" b="0" i="0" u="none" strike="noStrike" kern="1200" baseline="0" dirty="0" smtClean="0">
                <a:solidFill>
                  <a:schemeClr val="tx1"/>
                </a:solidFill>
                <a:latin typeface="Times New Roman" pitchFamily="18" charset="0"/>
                <a:ea typeface="+mn-ea"/>
                <a:cs typeface="+mn-cs"/>
              </a:rPr>
              <a:t>   While DSL makes use of the </a:t>
            </a:r>
            <a:r>
              <a:rPr lang="en-US" altLang="zh-CN" sz="1200" b="0" i="0" u="none" strike="noStrike" kern="1200" baseline="0" dirty="0" err="1" smtClean="0">
                <a:solidFill>
                  <a:schemeClr val="tx1"/>
                </a:solidFill>
                <a:latin typeface="Times New Roman" pitchFamily="18" charset="0"/>
                <a:ea typeface="+mn-ea"/>
                <a:cs typeface="+mn-cs"/>
              </a:rPr>
              <a:t>telco’s</a:t>
            </a:r>
            <a:r>
              <a:rPr lang="en-US" altLang="zh-CN" sz="1200" b="0" i="0" u="none" strike="noStrike" kern="1200" baseline="0" dirty="0" smtClean="0">
                <a:solidFill>
                  <a:schemeClr val="tx1"/>
                </a:solidFill>
                <a:latin typeface="Times New Roman" pitchFamily="18" charset="0"/>
                <a:ea typeface="+mn-ea"/>
                <a:cs typeface="+mn-cs"/>
              </a:rPr>
              <a:t> existing local telephone infrastructure, cable Internet access makes use of the cable television company’s existing cable television infrastructure. </a:t>
            </a:r>
          </a:p>
          <a:p>
            <a:r>
              <a:rPr lang="en-US" altLang="zh-CN" sz="1200" b="0" i="0" u="none" strike="noStrike" kern="1200" baseline="0" dirty="0" smtClean="0">
                <a:solidFill>
                  <a:schemeClr val="tx1"/>
                </a:solidFill>
                <a:latin typeface="Times New Roman" pitchFamily="18" charset="0"/>
                <a:ea typeface="+mn-ea"/>
                <a:cs typeface="+mn-cs"/>
              </a:rPr>
              <a:t>   A residence obtains cable Internet access from the same company that provides its cable television. </a:t>
            </a:r>
          </a:p>
          <a:p>
            <a:r>
              <a:rPr lang="en-US" altLang="zh-CN" sz="1200" b="0" i="0" u="none" strike="noStrike" kern="1200" baseline="0" dirty="0" smtClean="0">
                <a:solidFill>
                  <a:schemeClr val="tx1"/>
                </a:solidFill>
                <a:latin typeface="Times New Roman" pitchFamily="18" charset="0"/>
                <a:ea typeface="+mn-ea"/>
                <a:cs typeface="+mn-cs"/>
              </a:rPr>
              <a:t>   As illustrated in Figure 1.6, fiber optics connect the cable head end to neighborhood-level junctions (</a:t>
            </a:r>
            <a:r>
              <a:rPr lang="zh-CN" altLang="en-US" sz="1200" b="0" i="0" u="none" strike="noStrike" kern="1200" baseline="0" dirty="0" smtClean="0">
                <a:solidFill>
                  <a:schemeClr val="tx1"/>
                </a:solidFill>
                <a:latin typeface="Times New Roman" pitchFamily="18" charset="0"/>
                <a:ea typeface="+mn-ea"/>
                <a:cs typeface="+mn-cs"/>
              </a:rPr>
              <a:t>接头</a:t>
            </a:r>
            <a:r>
              <a:rPr lang="en-US" altLang="zh-CN" sz="1200" b="0" i="0" u="none" strike="noStrike" kern="1200" baseline="0" dirty="0" smtClean="0">
                <a:solidFill>
                  <a:schemeClr val="tx1"/>
                </a:solidFill>
                <a:latin typeface="Times New Roman" pitchFamily="18" charset="0"/>
                <a:ea typeface="+mn-ea"/>
                <a:cs typeface="+mn-cs"/>
              </a:rPr>
              <a:t>), from which traditional coaxial cable is then used to </a:t>
            </a:r>
            <a:r>
              <a:rPr lang="en-US" altLang="zh-CN" sz="1200" b="1" i="0" u="none" strike="noStrike" kern="1200" baseline="0" dirty="0" smtClean="0">
                <a:solidFill>
                  <a:schemeClr val="tx1"/>
                </a:solidFill>
                <a:latin typeface="Times New Roman" pitchFamily="18" charset="0"/>
                <a:ea typeface="+mn-ea"/>
                <a:cs typeface="+mn-cs"/>
              </a:rPr>
              <a:t>reach</a:t>
            </a:r>
            <a:r>
              <a:rPr lang="en-US" altLang="zh-CN" sz="1200" b="0" i="0" u="none" strike="noStrike" kern="1200" baseline="0" dirty="0" smtClean="0">
                <a:solidFill>
                  <a:schemeClr val="tx1"/>
                </a:solidFill>
                <a:latin typeface="Times New Roman" pitchFamily="18" charset="0"/>
                <a:ea typeface="+mn-ea"/>
                <a:cs typeface="+mn-cs"/>
              </a:rPr>
              <a:t> individual houses and apartments. </a:t>
            </a:r>
          </a:p>
          <a:p>
            <a:r>
              <a:rPr lang="en-US" altLang="zh-CN" sz="1200" b="0" i="0" u="none" strike="noStrike" kern="1200" baseline="0" dirty="0" smtClean="0">
                <a:solidFill>
                  <a:schemeClr val="tx1"/>
                </a:solidFill>
                <a:latin typeface="Times New Roman" pitchFamily="18" charset="0"/>
                <a:ea typeface="+mn-ea"/>
                <a:cs typeface="+mn-cs"/>
              </a:rPr>
              <a:t>   Each neighborhood junction typically supports 500 to 5,000 homes. </a:t>
            </a:r>
          </a:p>
          <a:p>
            <a:r>
              <a:rPr lang="en-US" altLang="zh-CN" sz="1200" b="0" i="0" u="none" strike="noStrike" kern="1200" baseline="0" dirty="0" smtClean="0">
                <a:solidFill>
                  <a:schemeClr val="tx1"/>
                </a:solidFill>
                <a:latin typeface="Times New Roman" pitchFamily="18" charset="0"/>
                <a:ea typeface="+mn-ea"/>
                <a:cs typeface="+mn-cs"/>
              </a:rPr>
              <a:t>   Because both fiber and coaxial cable are employed in this system, it is often referred to as hybrid fiber coax (HFC).</a:t>
            </a:r>
            <a:endParaRPr lang="zh-CN" altLang="en-US" dirty="0" smtClean="0"/>
          </a:p>
        </p:txBody>
      </p:sp>
    </p:spTree>
    <p:extLst>
      <p:ext uri="{BB962C8B-B14F-4D97-AF65-F5344CB8AC3E}">
        <p14:creationId xmlns:p14="http://schemas.microsoft.com/office/powerpoint/2010/main" val="2046280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While DSL makes use of the </a:t>
            </a:r>
            <a:r>
              <a:rPr lang="en-US" altLang="zh-CN" sz="1200" b="0" i="0" u="none" strike="noStrike" kern="1200" baseline="0" dirty="0" err="1" smtClean="0">
                <a:solidFill>
                  <a:schemeClr val="tx1"/>
                </a:solidFill>
                <a:latin typeface="Times New Roman" pitchFamily="18" charset="0"/>
                <a:ea typeface="+mn-ea"/>
                <a:cs typeface="+mn-cs"/>
              </a:rPr>
              <a:t>telco’s</a:t>
            </a:r>
            <a:r>
              <a:rPr lang="en-US" altLang="zh-CN" sz="1200" b="0" i="0" u="none" strike="noStrike" kern="1200" baseline="0" dirty="0" smtClean="0">
                <a:solidFill>
                  <a:schemeClr val="tx1"/>
                </a:solidFill>
                <a:latin typeface="Times New Roman" pitchFamily="18" charset="0"/>
                <a:ea typeface="+mn-ea"/>
                <a:cs typeface="+mn-cs"/>
              </a:rPr>
              <a:t> existing local telephone infrastructure, cable Internet access makes use of the cable television company’s existing cable television infrastructure. </a:t>
            </a:r>
          </a:p>
          <a:p>
            <a:r>
              <a:rPr lang="en-US" altLang="zh-CN" sz="1200" b="0" i="0" u="none" strike="noStrike" kern="1200" baseline="0" dirty="0" smtClean="0">
                <a:solidFill>
                  <a:schemeClr val="tx1"/>
                </a:solidFill>
                <a:latin typeface="Times New Roman" pitchFamily="18" charset="0"/>
                <a:ea typeface="+mn-ea"/>
                <a:cs typeface="+mn-cs"/>
              </a:rPr>
              <a:t>   A residence obtains cable Internet access from the same company that provides its cable television. </a:t>
            </a:r>
          </a:p>
          <a:p>
            <a:r>
              <a:rPr lang="en-US" altLang="zh-CN" sz="1200" b="0" i="0" u="none" strike="noStrike" kern="1200" baseline="0" dirty="0" smtClean="0">
                <a:solidFill>
                  <a:schemeClr val="tx1"/>
                </a:solidFill>
                <a:latin typeface="Times New Roman" pitchFamily="18" charset="0"/>
                <a:ea typeface="+mn-ea"/>
                <a:cs typeface="+mn-cs"/>
              </a:rPr>
              <a:t>   As illustrated in Figure 1.6, fiber optics connect the cable head end to neighborhood-level [</a:t>
            </a:r>
            <a:r>
              <a:rPr lang="zh-CN" altLang="en-US" sz="1200" b="0" i="0" u="none" kern="1200" dirty="0" smtClean="0">
                <a:solidFill>
                  <a:schemeClr val="tx1"/>
                </a:solidFill>
                <a:effectLst/>
                <a:latin typeface="Times New Roman" pitchFamily="18" charset="0"/>
                <a:ea typeface="+mn-ea"/>
                <a:cs typeface="+mn-cs"/>
              </a:rPr>
              <a:t>社区级</a:t>
            </a:r>
            <a:r>
              <a:rPr lang="en-US" altLang="zh-CN" sz="1200" b="0" i="0" u="none" strike="noStrike" kern="1200" baseline="0" dirty="0" smtClean="0">
                <a:solidFill>
                  <a:schemeClr val="tx1"/>
                </a:solidFill>
                <a:latin typeface="Times New Roman" pitchFamily="18" charset="0"/>
                <a:ea typeface="+mn-ea"/>
                <a:cs typeface="+mn-cs"/>
              </a:rPr>
              <a:t>] junctions (</a:t>
            </a:r>
            <a:r>
              <a:rPr lang="zh-CN" altLang="en-US" sz="1200" b="0" i="0" u="none" strike="noStrike" kern="1200" baseline="0" dirty="0" smtClean="0">
                <a:solidFill>
                  <a:schemeClr val="tx1"/>
                </a:solidFill>
                <a:latin typeface="Times New Roman" pitchFamily="18" charset="0"/>
                <a:ea typeface="+mn-ea"/>
                <a:cs typeface="+mn-cs"/>
              </a:rPr>
              <a:t>枢纽</a:t>
            </a:r>
            <a:r>
              <a:rPr lang="en-US" altLang="zh-CN" sz="1200" b="0" i="0" u="none" strike="noStrike" kern="1200" baseline="0" dirty="0" smtClean="0">
                <a:solidFill>
                  <a:schemeClr val="tx1"/>
                </a:solidFill>
                <a:latin typeface="Times New Roman" pitchFamily="18" charset="0"/>
                <a:ea typeface="+mn-ea"/>
                <a:cs typeface="+mn-cs"/>
              </a:rPr>
              <a:t>)[fiber node], from which traditional coaxial cable is then used to reach individual houses and apartments. </a:t>
            </a:r>
          </a:p>
          <a:p>
            <a:r>
              <a:rPr lang="en-US" altLang="zh-CN" sz="1200" b="0" i="0" u="none" strike="noStrike" kern="1200" baseline="0" dirty="0" smtClean="0">
                <a:solidFill>
                  <a:schemeClr val="tx1"/>
                </a:solidFill>
                <a:latin typeface="Times New Roman" pitchFamily="18" charset="0"/>
                <a:ea typeface="+mn-ea"/>
                <a:cs typeface="+mn-cs"/>
              </a:rPr>
              <a:t>   Each neighborhood junction typically supports 500 to 5,000 homes. </a:t>
            </a:r>
          </a:p>
          <a:p>
            <a:r>
              <a:rPr lang="en-US" altLang="zh-CN" sz="1200" b="0" i="0" u="none" strike="noStrike" kern="1200" baseline="0" dirty="0" smtClean="0">
                <a:solidFill>
                  <a:schemeClr val="tx1"/>
                </a:solidFill>
                <a:latin typeface="Times New Roman" pitchFamily="18" charset="0"/>
                <a:ea typeface="+mn-ea"/>
                <a:cs typeface="+mn-cs"/>
              </a:rPr>
              <a:t>   Because both fiber and coaxial cable are employed in this system, it is often referred to as hybrid fiber coax (HFC).</a:t>
            </a:r>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38</a:t>
            </a:fld>
            <a:endParaRPr lang="en-US" altLang="zh-CN"/>
          </a:p>
        </p:txBody>
      </p:sp>
    </p:spTree>
    <p:extLst>
      <p:ext uri="{BB962C8B-B14F-4D97-AF65-F5344CB8AC3E}">
        <p14:creationId xmlns:p14="http://schemas.microsoft.com/office/powerpoint/2010/main" val="2566993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dirty="0" smtClean="0">
                <a:solidFill>
                  <a:srgbClr val="333333"/>
                </a:solidFill>
                <a:latin typeface="ArialMT"/>
              </a:rPr>
              <a:t>    Cable internet access requires special modems, called cable modems. </a:t>
            </a:r>
          </a:p>
          <a:p>
            <a:pPr algn="l"/>
            <a:r>
              <a:rPr lang="en-US" altLang="zh-CN" sz="1200" b="0" i="0" u="none" strike="noStrike" baseline="0" dirty="0" smtClean="0">
                <a:solidFill>
                  <a:srgbClr val="333333"/>
                </a:solidFill>
                <a:latin typeface="ArialMT"/>
              </a:rPr>
              <a:t>    As with a DSL modem, the cable modem is typically an external device and connects to the home PC through an Ethernet port. </a:t>
            </a:r>
          </a:p>
          <a:p>
            <a:pPr algn="l"/>
            <a:r>
              <a:rPr lang="en-US" altLang="zh-CN" sz="1200" b="0" i="0" u="none" strike="noStrike" baseline="0" dirty="0" smtClean="0">
                <a:solidFill>
                  <a:srgbClr val="333333"/>
                </a:solidFill>
                <a:latin typeface="ArialMT"/>
              </a:rPr>
              <a:t>    (We will discuss Ethernet in great detail in </a:t>
            </a:r>
            <a:r>
              <a:rPr lang="en-US" altLang="zh-CN" sz="1200" b="0" i="0" u="none" strike="noStrike" baseline="0" dirty="0" smtClean="0">
                <a:solidFill>
                  <a:srgbClr val="1E7ABA"/>
                </a:solidFill>
                <a:latin typeface="Arial-BoldMT"/>
              </a:rPr>
              <a:t>Chapter 6</a:t>
            </a:r>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At the cable head end, the cable modem termination system (CMTS) </a:t>
            </a:r>
            <a:r>
              <a:rPr lang="en-US" altLang="zh-CN" sz="1200" b="1" i="0" u="none" strike="noStrike" baseline="0" dirty="0" smtClean="0">
                <a:solidFill>
                  <a:srgbClr val="333333"/>
                </a:solidFill>
                <a:latin typeface="ArialMT"/>
              </a:rPr>
              <a:t>serves</a:t>
            </a:r>
            <a:r>
              <a:rPr lang="en-US" altLang="zh-CN" sz="1200" b="0" i="0" u="none" strike="noStrike" baseline="0" dirty="0" smtClean="0">
                <a:solidFill>
                  <a:srgbClr val="333333"/>
                </a:solidFill>
                <a:latin typeface="ArialMT"/>
              </a:rPr>
              <a:t> a similar function as the DSL network’s DSLAM — </a:t>
            </a:r>
            <a:r>
              <a:rPr lang="en-US" altLang="zh-CN" sz="1200" b="1" i="0" u="none" strike="noStrike" baseline="0" dirty="0" smtClean="0">
                <a:solidFill>
                  <a:srgbClr val="333333"/>
                </a:solidFill>
                <a:latin typeface="ArialMT"/>
              </a:rPr>
              <a:t>turning</a:t>
            </a:r>
            <a:r>
              <a:rPr lang="en-US" altLang="zh-CN" sz="1200" b="0" i="0" u="none" strike="noStrike" baseline="0" dirty="0" smtClean="0">
                <a:solidFill>
                  <a:srgbClr val="333333"/>
                </a:solidFill>
                <a:latin typeface="ArialMT"/>
              </a:rPr>
              <a:t> the analog signal sent from the cable modems </a:t>
            </a:r>
            <a:r>
              <a:rPr lang="en-US" altLang="zh-CN" sz="1200" b="0" i="0" u="sng" strike="noStrike" baseline="0" dirty="0" smtClean="0">
                <a:solidFill>
                  <a:srgbClr val="333333"/>
                </a:solidFill>
                <a:latin typeface="ArialMT"/>
              </a:rPr>
              <a:t>in many downstream homes</a:t>
            </a:r>
            <a:r>
              <a:rPr lang="en-US" altLang="zh-CN" sz="1200" b="0" i="0" u="none" strike="noStrike" baseline="0" dirty="0" smtClean="0">
                <a:solidFill>
                  <a:srgbClr val="333333"/>
                </a:solidFill>
                <a:latin typeface="ArialMT"/>
              </a:rPr>
              <a:t> </a:t>
            </a:r>
            <a:r>
              <a:rPr lang="en-US" altLang="zh-CN" sz="1200" b="1" i="0" u="none" strike="noStrike" baseline="0" dirty="0" smtClean="0">
                <a:solidFill>
                  <a:srgbClr val="333333"/>
                </a:solidFill>
                <a:latin typeface="ArialMT"/>
              </a:rPr>
              <a:t>back</a:t>
            </a:r>
            <a:r>
              <a:rPr lang="en-US" altLang="zh-CN" sz="1200" b="0" i="0" u="none" strike="noStrike" baseline="0" dirty="0" smtClean="0">
                <a:solidFill>
                  <a:srgbClr val="333333"/>
                </a:solidFill>
                <a:latin typeface="ArialMT"/>
              </a:rPr>
              <a:t> </a:t>
            </a:r>
            <a:r>
              <a:rPr lang="en-US" altLang="zh-CN" sz="1200" b="1" i="0" u="none" strike="noStrike" baseline="0" dirty="0" smtClean="0">
                <a:solidFill>
                  <a:srgbClr val="333333"/>
                </a:solidFill>
                <a:latin typeface="ArialMT"/>
              </a:rPr>
              <a:t>into</a:t>
            </a:r>
            <a:r>
              <a:rPr lang="en-US" altLang="zh-CN" sz="1200" b="0" i="0" u="none" strike="noStrike" baseline="0" dirty="0" smtClean="0">
                <a:solidFill>
                  <a:srgbClr val="333333"/>
                </a:solidFill>
                <a:latin typeface="ArialMT"/>
              </a:rPr>
              <a:t> digital format. </a:t>
            </a:r>
          </a:p>
          <a:p>
            <a:pPr algn="l"/>
            <a:r>
              <a:rPr lang="en-US" altLang="zh-CN" sz="1200" b="0" i="0" u="none" strike="noStrike" baseline="0" dirty="0" smtClean="0">
                <a:solidFill>
                  <a:srgbClr val="333333"/>
                </a:solidFill>
                <a:latin typeface="ArialMT"/>
              </a:rPr>
              <a:t>    Cable modems divide the HFC network into two channels, a downstream and an upstream channel. </a:t>
            </a:r>
          </a:p>
          <a:p>
            <a:pPr algn="l"/>
            <a:r>
              <a:rPr lang="en-US" altLang="zh-CN" sz="1200" b="0" i="0" u="none" strike="noStrike" baseline="0" dirty="0" smtClean="0">
                <a:solidFill>
                  <a:srgbClr val="333333"/>
                </a:solidFill>
                <a:latin typeface="ArialMT"/>
              </a:rPr>
              <a:t>    As with DSL, access is typically asymmetric, with the downstream channel typically allocated a higher transmission rate than the upstream channel. </a:t>
            </a:r>
          </a:p>
          <a:p>
            <a:pPr algn="l"/>
            <a:r>
              <a:rPr lang="en-US" altLang="zh-CN" sz="1200" b="0" i="0" u="none" strike="noStrike" baseline="0" dirty="0" smtClean="0">
                <a:solidFill>
                  <a:srgbClr val="333333"/>
                </a:solidFill>
                <a:latin typeface="ArialMT"/>
              </a:rPr>
              <a:t>    The DOCSIS 2.0 standard defines downstream rates up to 42.8 Mbps and upstream rates of up to 30.7 Mbps. </a:t>
            </a:r>
          </a:p>
          <a:p>
            <a:pPr algn="l"/>
            <a:r>
              <a:rPr lang="en-US" altLang="zh-CN" sz="1200" b="0" i="0" u="none" strike="noStrike" baseline="0" dirty="0" smtClean="0">
                <a:solidFill>
                  <a:srgbClr val="333333"/>
                </a:solidFill>
                <a:latin typeface="ArialMT"/>
              </a:rPr>
              <a:t>    As in the case of DSL networks, the maximum achievable rate may not be realized due to lower contracted data rates or media impairments.</a:t>
            </a:r>
          </a:p>
          <a:p>
            <a:pPr algn="l"/>
            <a:endParaRPr lang="en-US" altLang="zh-CN" sz="1200" b="0" i="0" u="none" strike="noStrike" baseline="0" dirty="0" smtClean="0">
              <a:solidFill>
                <a:srgbClr val="333333"/>
              </a:solidFill>
              <a:latin typeface="ArialMT"/>
            </a:endParaRPr>
          </a:p>
          <a:p>
            <a:r>
              <a:rPr lang="en-US" altLang="zh-CN" sz="1200" b="0" i="0" u="none" strike="noStrike" kern="1200" baseline="0" dirty="0" smtClean="0">
                <a:solidFill>
                  <a:schemeClr val="tx1"/>
                </a:solidFill>
                <a:latin typeface="Times New Roman" pitchFamily="18" charset="0"/>
                <a:ea typeface="+mn-ea"/>
                <a:cs typeface="+mn-cs"/>
              </a:rPr>
              <a:t>    One important characteristic of cable Internet access is that it is a shared broadcast medium. </a:t>
            </a:r>
          </a:p>
          <a:p>
            <a:r>
              <a:rPr lang="en-US" altLang="zh-CN" sz="1200" b="0" i="0" u="none" strike="noStrike" kern="1200" baseline="0" dirty="0" smtClean="0">
                <a:solidFill>
                  <a:schemeClr val="tx1"/>
                </a:solidFill>
                <a:latin typeface="Times New Roman" pitchFamily="18" charset="0"/>
                <a:ea typeface="+mn-ea"/>
                <a:cs typeface="+mn-cs"/>
              </a:rPr>
              <a:t>    In particular, every packet sent by the head end travels downstream </a:t>
            </a:r>
            <a:r>
              <a:rPr lang="en-US" altLang="zh-CN" sz="1200" b="1" i="0" u="sng" strike="noStrike" kern="1200" baseline="0" dirty="0" smtClean="0">
                <a:solidFill>
                  <a:schemeClr val="tx1"/>
                </a:solidFill>
                <a:latin typeface="Times New Roman" pitchFamily="18" charset="0"/>
                <a:ea typeface="+mn-ea"/>
                <a:cs typeface="+mn-cs"/>
              </a:rPr>
              <a:t>on</a:t>
            </a:r>
            <a:r>
              <a:rPr lang="en-US" altLang="zh-CN" sz="1200" b="0" i="0" u="sng" strike="noStrike" kern="1200" baseline="0" dirty="0" smtClean="0">
                <a:solidFill>
                  <a:schemeClr val="tx1"/>
                </a:solidFill>
                <a:latin typeface="Times New Roman" pitchFamily="18" charset="0"/>
                <a:ea typeface="+mn-ea"/>
                <a:cs typeface="+mn-cs"/>
              </a:rPr>
              <a:t> every link to every home [</a:t>
            </a:r>
            <a:r>
              <a:rPr lang="zh-CN" altLang="en-US" sz="1200" b="0" i="0" u="sng" strike="noStrike" kern="1200" baseline="0" dirty="0" smtClean="0">
                <a:solidFill>
                  <a:schemeClr val="tx1"/>
                </a:solidFill>
                <a:latin typeface="Times New Roman" pitchFamily="18" charset="0"/>
                <a:ea typeface="+mn-ea"/>
                <a:cs typeface="+mn-cs"/>
              </a:rPr>
              <a:t>每段链路到每个家庭</a:t>
            </a:r>
            <a:r>
              <a:rPr lang="en-US" altLang="zh-CN" sz="1200" b="0" i="0" u="none" strike="noStrike" kern="1200" baseline="0" dirty="0" smtClean="0">
                <a:solidFill>
                  <a:schemeClr val="tx1"/>
                </a:solidFill>
                <a:latin typeface="Times New Roman" pitchFamily="18" charset="0"/>
                <a:ea typeface="+mn-ea"/>
                <a:cs typeface="+mn-cs"/>
              </a:rPr>
              <a:t>] and every packet sent by a home travels on the upstream channel to the head end. </a:t>
            </a:r>
          </a:p>
          <a:p>
            <a:r>
              <a:rPr lang="en-US" altLang="zh-CN" sz="1200" b="0" i="0" u="none" strike="noStrike" kern="1200" baseline="0" dirty="0" smtClean="0">
                <a:solidFill>
                  <a:schemeClr val="tx1"/>
                </a:solidFill>
                <a:latin typeface="Times New Roman" pitchFamily="18" charset="0"/>
                <a:ea typeface="+mn-ea"/>
                <a:cs typeface="+mn-cs"/>
              </a:rPr>
              <a:t>    For this reason, if several users are simultaneously downloading a video file [</a:t>
            </a:r>
            <a:r>
              <a:rPr lang="zh-CN" altLang="en-US" sz="1200" b="0" i="0" u="none" strike="noStrike" kern="1200" baseline="0" dirty="0" smtClean="0">
                <a:solidFill>
                  <a:schemeClr val="tx1"/>
                </a:solidFill>
                <a:latin typeface="Times New Roman" pitchFamily="18" charset="0"/>
                <a:ea typeface="+mn-ea"/>
                <a:cs typeface="+mn-cs"/>
              </a:rPr>
              <a:t>没有说相同的视频文件</a:t>
            </a:r>
            <a:r>
              <a:rPr lang="en-US" altLang="zh-CN" sz="1200" b="0" i="0" u="none" strike="noStrike" kern="1200" baseline="0" dirty="0" smtClean="0">
                <a:solidFill>
                  <a:schemeClr val="tx1"/>
                </a:solidFill>
                <a:latin typeface="Times New Roman" pitchFamily="18" charset="0"/>
                <a:ea typeface="+mn-ea"/>
                <a:cs typeface="+mn-cs"/>
              </a:rPr>
              <a:t>] on the downstream channel, the actual rate at which each user receives its video file will be significantly lower than the aggregate cable downstream rate. </a:t>
            </a:r>
          </a:p>
          <a:p>
            <a:r>
              <a:rPr lang="en-US" altLang="zh-CN" sz="1200" b="0" i="0" u="none" strike="noStrike" kern="1200" baseline="0" dirty="0" smtClean="0">
                <a:solidFill>
                  <a:schemeClr val="tx1"/>
                </a:solidFill>
                <a:latin typeface="Times New Roman" pitchFamily="18" charset="0"/>
                <a:ea typeface="+mn-ea"/>
                <a:cs typeface="+mn-cs"/>
              </a:rPr>
              <a:t>     On the other hand, if there are only a few active users and they are all Web surfing, then each of the users may actually receive Web pages at the full cable downstream rate, because the users will rarely request a Web page at exactly the same time. </a:t>
            </a:r>
          </a:p>
          <a:p>
            <a:r>
              <a:rPr lang="en-US" altLang="zh-CN" sz="1200" b="0" i="0" u="none" strike="noStrike" kern="1200" baseline="0" dirty="0" smtClean="0">
                <a:solidFill>
                  <a:schemeClr val="tx1"/>
                </a:solidFill>
                <a:latin typeface="Times New Roman" pitchFamily="18" charset="0"/>
                <a:ea typeface="+mn-ea"/>
                <a:cs typeface="+mn-cs"/>
              </a:rPr>
              <a:t>     Because the upstream channel is also shared, a distributed multiple access protocol is needed to coordinate transmissions and avoid collisions. </a:t>
            </a:r>
          </a:p>
          <a:p>
            <a:r>
              <a:rPr lang="en-US" altLang="zh-CN" sz="1200" b="0" i="0" u="none" strike="noStrike" kern="1200" baseline="0" dirty="0" smtClean="0">
                <a:solidFill>
                  <a:schemeClr val="tx1"/>
                </a:solidFill>
                <a:latin typeface="Times New Roman" pitchFamily="18" charset="0"/>
                <a:ea typeface="+mn-ea"/>
                <a:cs typeface="+mn-cs"/>
              </a:rPr>
              <a:t>    (We’ll discuss this collision issue in some detail in Chapter 6.) </a:t>
            </a:r>
            <a:endParaRPr lang="zh-CN" altLang="en-US" b="0" dirty="0" smtClean="0"/>
          </a:p>
          <a:p>
            <a:pPr algn="l"/>
            <a:endParaRPr lang="en-US" altLang="zh-CN" sz="1200" b="0" i="0" u="none" strike="noStrike" baseline="0" dirty="0" smtClean="0">
              <a:solidFill>
                <a:srgbClr val="333333"/>
              </a:solidFill>
              <a:latin typeface="ArialMT"/>
            </a:endParaRPr>
          </a:p>
          <a:p>
            <a:pPr algn="l"/>
            <a:endParaRPr lang="en-US" altLang="zh-CN" sz="1200" b="0" i="0" u="none" strike="noStrike" baseline="0" dirty="0" smtClean="0">
              <a:solidFill>
                <a:srgbClr val="333333"/>
              </a:solidFill>
              <a:latin typeface="ArialMT"/>
            </a:endParaRPr>
          </a:p>
          <a:p>
            <a:r>
              <a:rPr lang="en-US" altLang="zh-CN" sz="1200" b="0" i="0" u="none" strike="noStrike" kern="1200" baseline="0" dirty="0" smtClean="0">
                <a:solidFill>
                  <a:schemeClr val="tx1"/>
                </a:solidFill>
                <a:latin typeface="Times New Roman" pitchFamily="18" charset="0"/>
                <a:ea typeface="+mn-ea"/>
                <a:cs typeface="+mn-cs"/>
              </a:rPr>
              <a:t>    </a:t>
            </a:r>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39</a:t>
            </a:fld>
            <a:endParaRPr lang="en-US" altLang="zh-CN"/>
          </a:p>
        </p:txBody>
      </p:sp>
    </p:spTree>
    <p:extLst>
      <p:ext uri="{BB962C8B-B14F-4D97-AF65-F5344CB8AC3E}">
        <p14:creationId xmlns:p14="http://schemas.microsoft.com/office/powerpoint/2010/main" val="13750871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One important characteristic of cable Internet access is that it is a shared broadcast medium. </a:t>
            </a:r>
          </a:p>
          <a:p>
            <a:r>
              <a:rPr lang="en-US" altLang="zh-CN" sz="1200" b="0" i="0" u="none" strike="noStrike" kern="1200" baseline="0" dirty="0" smtClean="0">
                <a:solidFill>
                  <a:schemeClr val="tx1"/>
                </a:solidFill>
                <a:latin typeface="Times New Roman" pitchFamily="18" charset="0"/>
                <a:ea typeface="+mn-ea"/>
                <a:cs typeface="+mn-cs"/>
              </a:rPr>
              <a:t>    In particular, every packet </a:t>
            </a:r>
            <a:r>
              <a:rPr lang="en-US" altLang="zh-CN" sz="1200" b="1" i="0" u="none" strike="noStrike" kern="1200" baseline="0" dirty="0" smtClean="0">
                <a:solidFill>
                  <a:schemeClr val="tx1"/>
                </a:solidFill>
                <a:latin typeface="Times New Roman" pitchFamily="18" charset="0"/>
                <a:ea typeface="+mn-ea"/>
                <a:cs typeface="+mn-cs"/>
              </a:rPr>
              <a:t>sent</a:t>
            </a:r>
            <a:r>
              <a:rPr lang="en-US" altLang="zh-CN" sz="1200" b="0" i="0" u="none" strike="noStrike" kern="1200" baseline="0" dirty="0" smtClean="0">
                <a:solidFill>
                  <a:schemeClr val="tx1"/>
                </a:solidFill>
                <a:latin typeface="Times New Roman" pitchFamily="18" charset="0"/>
                <a:ea typeface="+mn-ea"/>
                <a:cs typeface="+mn-cs"/>
              </a:rPr>
              <a:t> by the head end travels downstream </a:t>
            </a:r>
            <a:r>
              <a:rPr lang="en-US" altLang="zh-CN" sz="1200" b="1" i="0" u="none" strike="noStrike" kern="1200" baseline="0" dirty="0" smtClean="0">
                <a:solidFill>
                  <a:schemeClr val="tx1"/>
                </a:solidFill>
                <a:latin typeface="Times New Roman" pitchFamily="18" charset="0"/>
                <a:ea typeface="+mn-ea"/>
                <a:cs typeface="+mn-cs"/>
              </a:rPr>
              <a:t>on</a:t>
            </a:r>
            <a:r>
              <a:rPr lang="en-US" altLang="zh-CN" sz="1200" b="0" i="0" u="none" strike="noStrike" kern="1200" baseline="0" dirty="0" smtClean="0">
                <a:solidFill>
                  <a:schemeClr val="tx1"/>
                </a:solidFill>
                <a:latin typeface="Times New Roman" pitchFamily="18" charset="0"/>
                <a:ea typeface="+mn-ea"/>
                <a:cs typeface="+mn-cs"/>
              </a:rPr>
              <a:t> every link to every home [</a:t>
            </a:r>
            <a:r>
              <a:rPr lang="zh-CN" altLang="en-US" sz="1200" b="0" i="0" u="none" strike="noStrike" kern="1200" baseline="0" dirty="0" smtClean="0">
                <a:solidFill>
                  <a:schemeClr val="tx1"/>
                </a:solidFill>
                <a:latin typeface="Times New Roman" pitchFamily="18" charset="0"/>
                <a:ea typeface="+mn-ea"/>
                <a:cs typeface="+mn-cs"/>
              </a:rPr>
              <a:t>每段链路到每个家庭</a:t>
            </a:r>
            <a:r>
              <a:rPr lang="en-US" altLang="zh-CN" sz="1200" b="0" i="0" u="none" strike="noStrike" kern="1200" baseline="0" dirty="0" smtClean="0">
                <a:solidFill>
                  <a:schemeClr val="tx1"/>
                </a:solidFill>
                <a:latin typeface="Times New Roman" pitchFamily="18" charset="0"/>
                <a:ea typeface="+mn-ea"/>
                <a:cs typeface="+mn-cs"/>
              </a:rPr>
              <a:t>] and every packet sent by a home </a:t>
            </a:r>
            <a:r>
              <a:rPr lang="en-US" altLang="zh-CN" sz="1200" b="1" i="0" u="none" strike="noStrike" kern="1200" baseline="0" dirty="0" smtClean="0">
                <a:solidFill>
                  <a:schemeClr val="tx1"/>
                </a:solidFill>
                <a:latin typeface="Times New Roman" pitchFamily="18" charset="0"/>
                <a:ea typeface="+mn-ea"/>
                <a:cs typeface="+mn-cs"/>
              </a:rPr>
              <a:t>travels</a:t>
            </a:r>
            <a:r>
              <a:rPr lang="en-US" altLang="zh-CN" sz="1200" b="0" i="0" u="none" strike="noStrike" kern="1200" baseline="0" dirty="0" smtClean="0">
                <a:solidFill>
                  <a:schemeClr val="tx1"/>
                </a:solidFill>
                <a:latin typeface="Times New Roman" pitchFamily="18" charset="0"/>
                <a:ea typeface="+mn-ea"/>
                <a:cs typeface="+mn-cs"/>
              </a:rPr>
              <a:t> on the upstream channel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the head end. </a:t>
            </a:r>
          </a:p>
          <a:p>
            <a:r>
              <a:rPr lang="en-US" altLang="zh-CN" sz="1200" b="0" i="0" u="none" strike="noStrike" kern="1200" baseline="0" dirty="0" smtClean="0">
                <a:solidFill>
                  <a:schemeClr val="tx1"/>
                </a:solidFill>
                <a:latin typeface="Times New Roman" pitchFamily="18" charset="0"/>
                <a:ea typeface="+mn-ea"/>
                <a:cs typeface="+mn-cs"/>
              </a:rPr>
              <a:t>    For this reason, if several users are simultaneously downloading a video file [</a:t>
            </a:r>
            <a:r>
              <a:rPr lang="zh-CN" altLang="en-US" sz="1200" b="0" i="0" u="none" strike="noStrike" kern="1200" baseline="0" dirty="0" smtClean="0">
                <a:solidFill>
                  <a:schemeClr val="tx1"/>
                </a:solidFill>
                <a:latin typeface="Times New Roman" pitchFamily="18" charset="0"/>
                <a:ea typeface="+mn-ea"/>
                <a:cs typeface="+mn-cs"/>
              </a:rPr>
              <a:t>没有说相同的视频文件</a:t>
            </a:r>
            <a:r>
              <a:rPr lang="en-US" altLang="zh-CN" sz="1200" b="0" i="0" u="none" strike="noStrike" kern="1200" baseline="0" dirty="0" smtClean="0">
                <a:solidFill>
                  <a:schemeClr val="tx1"/>
                </a:solidFill>
                <a:latin typeface="Times New Roman" pitchFamily="18" charset="0"/>
                <a:ea typeface="+mn-ea"/>
                <a:cs typeface="+mn-cs"/>
              </a:rPr>
              <a:t>] on the downstream channel, the actual rate at which each user receives its video file will be significantly </a:t>
            </a:r>
            <a:r>
              <a:rPr lang="en-US" altLang="zh-CN" sz="1200" b="1" i="0" u="none" strike="noStrike" kern="1200" baseline="0" dirty="0" smtClean="0">
                <a:solidFill>
                  <a:schemeClr val="tx1"/>
                </a:solidFill>
                <a:latin typeface="Times New Roman" pitchFamily="18" charset="0"/>
                <a:ea typeface="+mn-ea"/>
                <a:cs typeface="+mn-cs"/>
              </a:rPr>
              <a:t>lower than </a:t>
            </a:r>
            <a:r>
              <a:rPr lang="en-US" altLang="zh-CN" sz="1200" b="0" i="0" u="none" strike="noStrike" kern="1200" baseline="0" dirty="0" smtClean="0">
                <a:solidFill>
                  <a:schemeClr val="tx1"/>
                </a:solidFill>
                <a:latin typeface="Times New Roman" pitchFamily="18" charset="0"/>
                <a:ea typeface="+mn-ea"/>
                <a:cs typeface="+mn-cs"/>
              </a:rPr>
              <a:t>the aggregate cable downstream rate. </a:t>
            </a:r>
          </a:p>
          <a:p>
            <a:r>
              <a:rPr lang="en-US" altLang="zh-CN" sz="1200" b="0" i="0" u="none" strike="noStrike" kern="1200" baseline="0" dirty="0" smtClean="0">
                <a:solidFill>
                  <a:schemeClr val="tx1"/>
                </a:solidFill>
                <a:latin typeface="Times New Roman" pitchFamily="18" charset="0"/>
                <a:ea typeface="+mn-ea"/>
                <a:cs typeface="+mn-cs"/>
              </a:rPr>
              <a:t>     On the other hand, if there are only a few active users and they are all Web surfing, then each of the users may actually receive Web pages at the full cable downstream rate, because the users will rarely request a Web page at exactly the same time. </a:t>
            </a:r>
          </a:p>
          <a:p>
            <a:r>
              <a:rPr lang="en-US" altLang="zh-CN" sz="1200" b="0" i="0" u="none" strike="noStrike" kern="1200" baseline="0" dirty="0" smtClean="0">
                <a:solidFill>
                  <a:schemeClr val="tx1"/>
                </a:solidFill>
                <a:latin typeface="Times New Roman" pitchFamily="18" charset="0"/>
                <a:ea typeface="+mn-ea"/>
                <a:cs typeface="+mn-cs"/>
              </a:rPr>
              <a:t>     Because the upstream channel is also shared, a distributed multiple access protocol is needed to </a:t>
            </a:r>
            <a:r>
              <a:rPr lang="en-US" altLang="zh-CN" sz="1200" b="0" i="0" u="sng" strike="noStrike" kern="1200" baseline="0" dirty="0" smtClean="0">
                <a:solidFill>
                  <a:schemeClr val="tx1"/>
                </a:solidFill>
                <a:latin typeface="Times New Roman" pitchFamily="18" charset="0"/>
                <a:ea typeface="+mn-ea"/>
                <a:cs typeface="+mn-cs"/>
              </a:rPr>
              <a:t>coordinate transmissions</a:t>
            </a:r>
            <a:r>
              <a:rPr lang="en-US" altLang="zh-CN" sz="1200" b="0" i="0" u="none" strike="noStrike" kern="1200" baseline="0" dirty="0" smtClean="0">
                <a:solidFill>
                  <a:schemeClr val="tx1"/>
                </a:solidFill>
                <a:latin typeface="Times New Roman" pitchFamily="18" charset="0"/>
                <a:ea typeface="+mn-ea"/>
                <a:cs typeface="+mn-cs"/>
              </a:rPr>
              <a:t> and </a:t>
            </a:r>
            <a:r>
              <a:rPr lang="en-US" altLang="zh-CN" sz="1200" b="0" i="0" u="sng" strike="noStrike" kern="1200" baseline="0" dirty="0" smtClean="0">
                <a:solidFill>
                  <a:schemeClr val="tx1"/>
                </a:solidFill>
                <a:latin typeface="Times New Roman" pitchFamily="18" charset="0"/>
                <a:ea typeface="+mn-ea"/>
                <a:cs typeface="+mn-cs"/>
              </a:rPr>
              <a:t>avoid collisions</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(We’ll discuss this collision issue in some detail in Chapter 6.) </a:t>
            </a:r>
            <a:endParaRPr lang="zh-CN" altLang="en-US" b="0" dirty="0" smtClean="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40</a:t>
            </a:fld>
            <a:endParaRPr lang="en-US" altLang="zh-CN"/>
          </a:p>
        </p:txBody>
      </p:sp>
    </p:spTree>
    <p:extLst>
      <p:ext uri="{BB962C8B-B14F-4D97-AF65-F5344CB8AC3E}">
        <p14:creationId xmlns:p14="http://schemas.microsoft.com/office/powerpoint/2010/main" val="24193664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Although DSL and cable networks currently represent more than 85 percent of residential broadband access in the United States, an up-and-coming technology that provides even higher speeds is fiber to the home (FTTH) [FTTH Council 2016]. </a:t>
            </a:r>
          </a:p>
          <a:p>
            <a:r>
              <a:rPr lang="en-US" altLang="zh-CN" sz="1200" b="0" i="0" u="none" strike="noStrike" kern="1200" baseline="0" dirty="0" smtClean="0">
                <a:solidFill>
                  <a:schemeClr val="tx1"/>
                </a:solidFill>
                <a:latin typeface="Times New Roman" pitchFamily="18" charset="0"/>
                <a:ea typeface="+mn-ea"/>
                <a:cs typeface="+mn-cs"/>
              </a:rPr>
              <a:t>    As the name suggests, the FTTH concept is simple — provide an optical fiber path from the CO directly to the home. </a:t>
            </a:r>
          </a:p>
          <a:p>
            <a:r>
              <a:rPr lang="en-US" altLang="zh-CN" sz="1200" b="0" i="0" u="none" strike="noStrike" kern="1200" baseline="0" dirty="0" smtClean="0">
                <a:solidFill>
                  <a:schemeClr val="tx1"/>
                </a:solidFill>
                <a:latin typeface="Times New Roman" pitchFamily="18" charset="0"/>
                <a:ea typeface="+mn-ea"/>
                <a:cs typeface="+mn-cs"/>
              </a:rPr>
              <a:t>    Many countries today — including the UAE, South Korea, Japan, Singapore, Lithuania, and Sweden — now have household penetration rates exceeding 30% [FTTH Council 2016].</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There are several competing technologies for optical distribution from the CO to the homes. </a:t>
            </a:r>
          </a:p>
          <a:p>
            <a:r>
              <a:rPr lang="en-US" altLang="zh-CN" sz="1200" b="0" i="0" u="none" strike="noStrike" kern="1200" baseline="0" dirty="0" smtClean="0">
                <a:solidFill>
                  <a:schemeClr val="tx1"/>
                </a:solidFill>
                <a:latin typeface="Times New Roman" pitchFamily="18" charset="0"/>
                <a:ea typeface="+mn-ea"/>
                <a:cs typeface="+mn-cs"/>
              </a:rPr>
              <a:t>    The simplest optical distribution network is called direct fiber, with one fiber leaving the CO for each home. </a:t>
            </a:r>
          </a:p>
          <a:p>
            <a:r>
              <a:rPr lang="en-US" altLang="zh-CN" sz="1200" b="0" i="0" u="none" strike="noStrike" kern="1200" baseline="0" dirty="0" smtClean="0">
                <a:solidFill>
                  <a:schemeClr val="tx1"/>
                </a:solidFill>
                <a:latin typeface="Times New Roman" pitchFamily="18" charset="0"/>
                <a:ea typeface="+mn-ea"/>
                <a:cs typeface="+mn-cs"/>
              </a:rPr>
              <a:t>    More commonly, each fiber leaving the central office is actually shared by many homes; it is </a:t>
            </a:r>
            <a:r>
              <a:rPr lang="en-US" altLang="zh-CN" sz="1200" b="0" i="0" u="sng" strike="noStrike" kern="1200" baseline="0" dirty="0" smtClean="0">
                <a:solidFill>
                  <a:schemeClr val="tx1"/>
                </a:solidFill>
                <a:latin typeface="Times New Roman" pitchFamily="18" charset="0"/>
                <a:ea typeface="+mn-ea"/>
                <a:cs typeface="+mn-cs"/>
              </a:rPr>
              <a:t>not until</a:t>
            </a:r>
            <a:r>
              <a:rPr lang="en-US" altLang="zh-CN" sz="1200" b="0" i="0" u="none" strike="noStrike" kern="1200" baseline="0" dirty="0" smtClean="0">
                <a:solidFill>
                  <a:schemeClr val="tx1"/>
                </a:solidFill>
                <a:latin typeface="Times New Roman" pitchFamily="18" charset="0"/>
                <a:ea typeface="+mn-ea"/>
                <a:cs typeface="+mn-cs"/>
              </a:rPr>
              <a:t> the fiber gets relatively close to the homes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it is split into individual </a:t>
            </a:r>
            <a:r>
              <a:rPr lang="en-US" altLang="zh-CN" sz="1200" b="0" i="0" u="sng" strike="noStrike" kern="1200" baseline="0" dirty="0" smtClean="0">
                <a:solidFill>
                  <a:schemeClr val="tx1"/>
                </a:solidFill>
                <a:latin typeface="Times New Roman" pitchFamily="18" charset="0"/>
                <a:ea typeface="+mn-ea"/>
                <a:cs typeface="+mn-cs"/>
              </a:rPr>
              <a:t>customer-specific</a:t>
            </a:r>
            <a:r>
              <a:rPr lang="en-US" altLang="zh-CN" sz="1200" b="0" i="0" u="none" strike="noStrike" kern="1200" baseline="0" dirty="0" smtClean="0">
                <a:solidFill>
                  <a:schemeClr val="tx1"/>
                </a:solidFill>
                <a:latin typeface="Times New Roman" pitchFamily="18" charset="0"/>
                <a:ea typeface="+mn-ea"/>
                <a:cs typeface="+mn-cs"/>
              </a:rPr>
              <a:t> fibers. </a:t>
            </a:r>
          </a:p>
          <a:p>
            <a:r>
              <a:rPr lang="en-US" altLang="zh-CN" sz="1200" b="0" i="0" u="none" strike="noStrike" kern="1200" baseline="0" dirty="0" smtClean="0">
                <a:solidFill>
                  <a:schemeClr val="tx1"/>
                </a:solidFill>
                <a:latin typeface="Times New Roman" pitchFamily="18" charset="0"/>
                <a:ea typeface="+mn-ea"/>
                <a:cs typeface="+mn-cs"/>
              </a:rPr>
              <a:t>    There are two competing optical-distribution network architectures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perform this </a:t>
            </a:r>
            <a:r>
              <a:rPr lang="en-US" altLang="zh-CN" sz="1200" b="0" i="0" u="sng" strike="noStrike" kern="1200" baseline="0" dirty="0" smtClean="0">
                <a:solidFill>
                  <a:schemeClr val="tx1"/>
                </a:solidFill>
                <a:latin typeface="Times New Roman" pitchFamily="18" charset="0"/>
                <a:ea typeface="+mn-ea"/>
                <a:cs typeface="+mn-cs"/>
              </a:rPr>
              <a:t>splitting</a:t>
            </a:r>
            <a:r>
              <a:rPr lang="en-US" altLang="zh-CN" sz="1200" b="0" i="0" u="none" strike="noStrike" kern="1200" baseline="0" dirty="0" smtClean="0">
                <a:solidFill>
                  <a:schemeClr val="tx1"/>
                </a:solidFill>
                <a:latin typeface="Times New Roman" pitchFamily="18" charset="0"/>
                <a:ea typeface="+mn-ea"/>
                <a:cs typeface="+mn-cs"/>
              </a:rPr>
              <a:t>: active optical networks (AONs) and passive optical networks (PONs). </a:t>
            </a:r>
          </a:p>
          <a:p>
            <a:r>
              <a:rPr lang="en-US" altLang="zh-CN" sz="1200" b="0" i="0" u="none" strike="noStrike" kern="1200" baseline="0" dirty="0" smtClean="0">
                <a:solidFill>
                  <a:schemeClr val="tx1"/>
                </a:solidFill>
                <a:latin typeface="Times New Roman" pitchFamily="18" charset="0"/>
                <a:ea typeface="+mn-ea"/>
                <a:cs typeface="+mn-cs"/>
              </a:rPr>
              <a:t>    AON is essentially switched Ethernet, which is discussed in Chapter 6.</a:t>
            </a:r>
            <a:endParaRPr lang="zh-CN" altLang="en-US" b="0" u="none"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41</a:t>
            </a:fld>
            <a:endParaRPr lang="en-US" altLang="zh-CN"/>
          </a:p>
        </p:txBody>
      </p:sp>
    </p:spTree>
    <p:extLst>
      <p:ext uri="{BB962C8B-B14F-4D97-AF65-F5344CB8AC3E}">
        <p14:creationId xmlns:p14="http://schemas.microsoft.com/office/powerpoint/2010/main" val="722488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a:noFill/>
          <a:ln/>
        </p:spPr>
        <p:txBody>
          <a:bodyPr/>
          <a:lstStyle/>
          <a:p>
            <a:r>
              <a:rPr lang="en-US" altLang="zh-CN" dirty="0" smtClean="0"/>
              <a:t>    </a:t>
            </a:r>
            <a:r>
              <a:rPr lang="en-US" altLang="zh-CN" sz="1200" b="0" i="0" u="none" strike="noStrike" kern="1200" baseline="0" dirty="0" smtClean="0">
                <a:solidFill>
                  <a:schemeClr val="tx1"/>
                </a:solidFill>
                <a:latin typeface="Times New Roman" pitchFamily="18" charset="0"/>
                <a:ea typeface="+mn-ea"/>
                <a:cs typeface="+mn-cs"/>
              </a:rPr>
              <a:t>There are several competing technologies for optical distribution from the CO to the homes. </a:t>
            </a:r>
          </a:p>
          <a:p>
            <a:r>
              <a:rPr lang="en-US" altLang="zh-CN" sz="1200" b="0" i="0" u="none" strike="noStrike" kern="1200" baseline="0" dirty="0" smtClean="0">
                <a:solidFill>
                  <a:schemeClr val="tx1"/>
                </a:solidFill>
                <a:latin typeface="Times New Roman" pitchFamily="18" charset="0"/>
                <a:ea typeface="+mn-ea"/>
                <a:cs typeface="+mn-cs"/>
              </a:rPr>
              <a:t>    The simplest optical distribution network is called direct fiber, with one fiber leaving the CO for each home. </a:t>
            </a:r>
          </a:p>
          <a:p>
            <a:r>
              <a:rPr lang="en-US" altLang="zh-CN" sz="1200" b="0" i="0" u="none" strike="noStrike" kern="1200" baseline="0" dirty="0" smtClean="0">
                <a:solidFill>
                  <a:schemeClr val="tx1"/>
                </a:solidFill>
                <a:latin typeface="Times New Roman" pitchFamily="18" charset="0"/>
                <a:ea typeface="+mn-ea"/>
                <a:cs typeface="+mn-cs"/>
              </a:rPr>
              <a:t>    More commonly, each fiber leaving the central office is actually shared by many homes; it is </a:t>
            </a:r>
            <a:r>
              <a:rPr lang="en-US" altLang="zh-CN" sz="1200" b="0" i="0" u="sng" strike="noStrike" kern="1200" baseline="0" dirty="0" smtClean="0">
                <a:solidFill>
                  <a:schemeClr val="tx1"/>
                </a:solidFill>
                <a:latin typeface="Times New Roman" pitchFamily="18" charset="0"/>
                <a:ea typeface="+mn-ea"/>
                <a:cs typeface="+mn-cs"/>
              </a:rPr>
              <a:t>not until </a:t>
            </a:r>
            <a:r>
              <a:rPr lang="en-US" altLang="zh-CN" sz="1200" b="0" i="0" u="none" strike="noStrike" kern="1200" baseline="0" dirty="0" smtClean="0">
                <a:solidFill>
                  <a:schemeClr val="tx1"/>
                </a:solidFill>
                <a:latin typeface="Times New Roman" pitchFamily="18" charset="0"/>
                <a:ea typeface="+mn-ea"/>
                <a:cs typeface="+mn-cs"/>
              </a:rPr>
              <a:t>the fiber gets relatively close to the homes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it is split into individual </a:t>
            </a:r>
            <a:r>
              <a:rPr lang="en-US" altLang="zh-CN" sz="1200" b="0" i="0" u="sng" strike="noStrike" kern="1200" baseline="0" dirty="0" smtClean="0">
                <a:solidFill>
                  <a:schemeClr val="tx1"/>
                </a:solidFill>
                <a:latin typeface="Times New Roman" pitchFamily="18" charset="0"/>
                <a:ea typeface="+mn-ea"/>
                <a:cs typeface="+mn-cs"/>
              </a:rPr>
              <a:t>customer-specific</a:t>
            </a:r>
            <a:r>
              <a:rPr lang="en-US" altLang="zh-CN" sz="1200" b="0" i="0" u="none" strike="noStrike" kern="1200" baseline="0" dirty="0" smtClean="0">
                <a:solidFill>
                  <a:schemeClr val="tx1"/>
                </a:solidFill>
                <a:latin typeface="Times New Roman" pitchFamily="18" charset="0"/>
                <a:ea typeface="+mn-ea"/>
                <a:cs typeface="+mn-cs"/>
              </a:rPr>
              <a:t> fibers. </a:t>
            </a:r>
          </a:p>
          <a:p>
            <a:r>
              <a:rPr lang="en-US" altLang="zh-CN" sz="1200" b="0" i="0" u="none" strike="noStrike" kern="1200" baseline="0" dirty="0" smtClean="0">
                <a:solidFill>
                  <a:schemeClr val="tx1"/>
                </a:solidFill>
                <a:latin typeface="Times New Roman" pitchFamily="18" charset="0"/>
                <a:ea typeface="+mn-ea"/>
                <a:cs typeface="+mn-cs"/>
              </a:rPr>
              <a:t>    There are two competing optical-distribution network architectures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perform this splitting: active optical networks (AONs) and passive optical networks (PONs). </a:t>
            </a:r>
          </a:p>
          <a:p>
            <a:r>
              <a:rPr lang="en-US" altLang="zh-CN" sz="1200" b="0" i="0" u="none" strike="noStrike" kern="1200" baseline="0" dirty="0" smtClean="0">
                <a:solidFill>
                  <a:schemeClr val="tx1"/>
                </a:solidFill>
                <a:latin typeface="Times New Roman" pitchFamily="18" charset="0"/>
                <a:ea typeface="+mn-ea"/>
                <a:cs typeface="+mn-cs"/>
              </a:rPr>
              <a:t>    AON is essentially switched Ethernet, which is discussed in Chapter 6.</a:t>
            </a:r>
            <a:endParaRPr lang="zh-CN" altLang="en-US" b="0" u="none" dirty="0" smtClean="0"/>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dirty="0" smtClean="0"/>
              <a:t>    </a:t>
            </a:r>
            <a:r>
              <a:rPr lang="en-US" altLang="zh-CN" sz="1200" b="0" i="0" u="none" strike="noStrike" kern="1200" baseline="0" dirty="0" smtClean="0">
                <a:solidFill>
                  <a:schemeClr val="tx1"/>
                </a:solidFill>
                <a:latin typeface="Times New Roman" pitchFamily="18" charset="0"/>
                <a:ea typeface="+mn-ea"/>
                <a:cs typeface="+mn-cs"/>
              </a:rPr>
              <a:t>Here, we briefly discuss PON, which is used in Verizon’s FIOS service.</a:t>
            </a:r>
          </a:p>
          <a:p>
            <a:r>
              <a:rPr lang="en-US" altLang="zh-CN" sz="1200" b="0" i="0" u="none" strike="noStrike" kern="1200" baseline="0" dirty="0" smtClean="0">
                <a:solidFill>
                  <a:schemeClr val="tx1"/>
                </a:solidFill>
                <a:latin typeface="Times New Roman" pitchFamily="18" charset="0"/>
                <a:ea typeface="+mn-ea"/>
                <a:cs typeface="+mn-cs"/>
              </a:rPr>
              <a:t>    Figure 1.7 shows FTTH using the PON distribution architecture. </a:t>
            </a:r>
          </a:p>
          <a:p>
            <a:r>
              <a:rPr lang="en-US" altLang="zh-CN" sz="1200" b="0" i="0" u="none" strike="noStrike" kern="1200" baseline="0" dirty="0" smtClean="0">
                <a:solidFill>
                  <a:schemeClr val="tx1"/>
                </a:solidFill>
                <a:latin typeface="Times New Roman" pitchFamily="18" charset="0"/>
                <a:ea typeface="+mn-ea"/>
                <a:cs typeface="+mn-cs"/>
              </a:rPr>
              <a:t>    Each home has an optical network terminator (ONT), which is connected by dedicated optical fiber to a neighborhood [</a:t>
            </a:r>
            <a:r>
              <a:rPr lang="zh-CN" altLang="en-US" sz="1200" b="0" i="0" kern="1200" dirty="0" smtClean="0">
                <a:solidFill>
                  <a:schemeClr val="tx1"/>
                </a:solidFill>
                <a:effectLst/>
                <a:latin typeface="Times New Roman" pitchFamily="18" charset="0"/>
                <a:ea typeface="+mn-ea"/>
                <a:cs typeface="+mn-cs"/>
              </a:rPr>
              <a:t>街区</a:t>
            </a:r>
            <a:r>
              <a:rPr lang="en-US" altLang="zh-CN" sz="1200" b="0" i="0" u="none" strike="noStrike" kern="1200" baseline="0" dirty="0" smtClean="0">
                <a:solidFill>
                  <a:schemeClr val="tx1"/>
                </a:solidFill>
                <a:latin typeface="Times New Roman" pitchFamily="18" charset="0"/>
                <a:ea typeface="+mn-ea"/>
                <a:cs typeface="+mn-cs"/>
              </a:rPr>
              <a:t>] splitter. </a:t>
            </a:r>
          </a:p>
          <a:p>
            <a:r>
              <a:rPr lang="en-US" altLang="zh-CN" sz="1200" b="0" i="0" u="none" strike="noStrike" kern="1200" baseline="0" dirty="0" smtClean="0">
                <a:solidFill>
                  <a:schemeClr val="tx1"/>
                </a:solidFill>
                <a:latin typeface="Times New Roman" pitchFamily="18" charset="0"/>
                <a:ea typeface="+mn-ea"/>
                <a:cs typeface="+mn-cs"/>
              </a:rPr>
              <a:t>    The splitter </a:t>
            </a:r>
            <a:r>
              <a:rPr lang="en-US" altLang="zh-CN" sz="1200" b="1" i="0" u="none" strike="noStrike" kern="1200" baseline="0" dirty="0" smtClean="0">
                <a:solidFill>
                  <a:schemeClr val="tx1"/>
                </a:solidFill>
                <a:latin typeface="Times New Roman" pitchFamily="18" charset="0"/>
                <a:ea typeface="+mn-ea"/>
                <a:cs typeface="+mn-cs"/>
              </a:rPr>
              <a:t>combines</a:t>
            </a:r>
            <a:r>
              <a:rPr lang="en-US" altLang="zh-CN" sz="1200" b="0" i="0" u="none" strike="noStrike" kern="1200" baseline="0" dirty="0" smtClean="0">
                <a:solidFill>
                  <a:schemeClr val="tx1"/>
                </a:solidFill>
                <a:latin typeface="Times New Roman" pitchFamily="18" charset="0"/>
                <a:ea typeface="+mn-ea"/>
                <a:cs typeface="+mn-cs"/>
              </a:rPr>
              <a:t> a number of homes (typically less than 100) </a:t>
            </a:r>
            <a:r>
              <a:rPr lang="en-US" altLang="zh-CN" sz="1200" b="1" i="0" u="none" strike="noStrike" kern="1200" baseline="0" dirty="0" smtClean="0">
                <a:solidFill>
                  <a:schemeClr val="tx1"/>
                </a:solidFill>
                <a:latin typeface="Times New Roman" pitchFamily="18" charset="0"/>
                <a:ea typeface="+mn-ea"/>
                <a:cs typeface="+mn-cs"/>
              </a:rPr>
              <a:t>onto</a:t>
            </a:r>
            <a:r>
              <a:rPr lang="en-US" altLang="zh-CN" sz="1200" b="0" i="0" u="none" strike="noStrike" kern="1200" baseline="0" dirty="0" smtClean="0">
                <a:solidFill>
                  <a:schemeClr val="tx1"/>
                </a:solidFill>
                <a:latin typeface="Times New Roman" pitchFamily="18" charset="0"/>
                <a:ea typeface="+mn-ea"/>
                <a:cs typeface="+mn-cs"/>
              </a:rPr>
              <a:t> a single, shared optical fiber, which connects to an optical line terminator (OLT) in the telco’s CO. </a:t>
            </a:r>
          </a:p>
          <a:p>
            <a:r>
              <a:rPr lang="en-US" altLang="zh-CN" sz="1200" b="0" i="0" u="none" strike="noStrike" kern="1200" baseline="0" dirty="0" smtClean="0">
                <a:solidFill>
                  <a:schemeClr val="tx1"/>
                </a:solidFill>
                <a:latin typeface="Times New Roman" pitchFamily="18" charset="0"/>
                <a:ea typeface="+mn-ea"/>
                <a:cs typeface="+mn-cs"/>
              </a:rPr>
              <a:t>    The OLT, providing conversion between optical and electrical signals, connects to the Internet via a telco router. </a:t>
            </a:r>
          </a:p>
          <a:p>
            <a:r>
              <a:rPr lang="en-US" altLang="zh-CN" sz="1200" b="0" i="0" u="none" strike="noStrike" kern="1200" baseline="0" dirty="0" smtClean="0">
                <a:solidFill>
                  <a:schemeClr val="tx1"/>
                </a:solidFill>
                <a:latin typeface="Times New Roman" pitchFamily="18" charset="0"/>
                <a:ea typeface="+mn-ea"/>
                <a:cs typeface="+mn-cs"/>
              </a:rPr>
              <a:t>    In the home, users connect a home router (typically a wireless router) to the ONT and access the Internet via this home router. </a:t>
            </a:r>
          </a:p>
          <a:p>
            <a:r>
              <a:rPr lang="en-US" altLang="zh-CN" sz="1200" b="0" i="0" u="none" strike="noStrike" kern="1200" baseline="0" dirty="0" smtClean="0">
                <a:solidFill>
                  <a:schemeClr val="tx1"/>
                </a:solidFill>
                <a:latin typeface="Times New Roman" pitchFamily="18" charset="0"/>
                <a:ea typeface="+mn-ea"/>
                <a:cs typeface="+mn-cs"/>
              </a:rPr>
              <a:t>    In the PON architecture, all packets </a:t>
            </a:r>
            <a:r>
              <a:rPr lang="en-US" altLang="zh-CN" sz="1200" b="0" i="0" u="sng" strike="noStrike" kern="1200" baseline="0" dirty="0" smtClean="0">
                <a:solidFill>
                  <a:schemeClr val="tx1"/>
                </a:solidFill>
                <a:latin typeface="Times New Roman" pitchFamily="18" charset="0"/>
                <a:ea typeface="+mn-ea"/>
                <a:cs typeface="+mn-cs"/>
              </a:rPr>
              <a:t>sent from OLT to the splitter</a:t>
            </a:r>
            <a:r>
              <a:rPr lang="en-US" altLang="zh-CN" sz="1200" b="0" i="0" u="none" strike="noStrike" kern="1200" baseline="0" dirty="0" smtClean="0">
                <a:solidFill>
                  <a:schemeClr val="tx1"/>
                </a:solidFill>
                <a:latin typeface="Times New Roman" pitchFamily="18" charset="0"/>
                <a:ea typeface="+mn-ea"/>
                <a:cs typeface="+mn-cs"/>
              </a:rPr>
              <a:t> are replicated at the splitter (similar to a cable head end).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a:t>
            </a:r>
            <a:endParaRPr lang="en-US" altLang="zh-CN" dirty="0" smtClean="0"/>
          </a:p>
        </p:txBody>
      </p:sp>
    </p:spTree>
    <p:extLst>
      <p:ext uri="{BB962C8B-B14F-4D97-AF65-F5344CB8AC3E}">
        <p14:creationId xmlns:p14="http://schemas.microsoft.com/office/powerpoint/2010/main" val="509031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p:txBody>
          <a:bodyPr/>
          <a:lstStyle/>
          <a:p>
            <a:pPr>
              <a:defRPr/>
            </a:pPr>
            <a:fld id="{5F9CD3F3-6124-4E84-853A-5DF9B456DCEF}" type="slidenum">
              <a:rPr lang="zh-CN" altLang="en-US" smtClean="0"/>
              <a:pPr>
                <a:defRPr/>
              </a:pPr>
              <a:t>4</a:t>
            </a:fld>
            <a:endParaRPr lang="en-US" altLang="zh-CN" smtClean="0"/>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xfrm>
            <a:off x="731838" y="4560888"/>
            <a:ext cx="5851525" cy="4319587"/>
          </a:xfrm>
          <a:noFill/>
          <a:ln/>
        </p:spPr>
        <p:txBody>
          <a:bodyPr/>
          <a:lstStyle/>
          <a:p>
            <a:r>
              <a:rPr lang="zh-CN" altLang="en-US" dirty="0" smtClean="0"/>
              <a:t>     </a:t>
            </a:r>
            <a:r>
              <a:rPr lang="zh-CN" altLang="zh-CN" sz="800" kern="1200" dirty="0" smtClean="0">
                <a:solidFill>
                  <a:schemeClr val="tx1"/>
                </a:solidFill>
                <a:latin typeface="Times New Roman" pitchFamily="18" charset="0"/>
                <a:ea typeface="+mn-ea"/>
                <a:cs typeface="+mn-cs"/>
              </a:rPr>
              <a:t>Pedagogic</a:t>
            </a:r>
            <a:r>
              <a:rPr lang="en-US" altLang="zh-CN" sz="800" kern="1200" dirty="0" smtClean="0">
                <a:solidFill>
                  <a:schemeClr val="tx1"/>
                </a:solidFill>
                <a:latin typeface="Times New Roman" pitchFamily="18" charset="0"/>
                <a:ea typeface="+mn-ea"/>
                <a:cs typeface="+mn-cs"/>
              </a:rPr>
              <a:t> Method and Examination</a:t>
            </a:r>
            <a:endParaRPr lang="en-US" altLang="zh-CN" dirty="0" smtClean="0"/>
          </a:p>
          <a:p>
            <a:r>
              <a:rPr lang="en-US" altLang="zh-CN" dirty="0" smtClean="0"/>
              <a:t>     </a:t>
            </a:r>
            <a:r>
              <a:rPr lang="zh-CN" altLang="en-US" dirty="0" smtClean="0"/>
              <a:t>双语课程不是教大家学专业英语，而是用英语讲专业知识。</a:t>
            </a:r>
            <a:endParaRPr lang="en-US" altLang="zh-CN" dirty="0" smtClean="0"/>
          </a:p>
          <a:p>
            <a:r>
              <a:rPr lang="en-US" altLang="zh-CN" dirty="0" smtClean="0"/>
              <a:t>     </a:t>
            </a:r>
            <a:r>
              <a:rPr lang="zh-CN" altLang="en-US" dirty="0" smtClean="0"/>
              <a:t>我们这门课的教材、幻灯片、部分课堂内容用英语，遇到一些专业术语或限于我们的英语水平而无法用英语解释清楚的将以汉语给出。   </a:t>
            </a:r>
          </a:p>
          <a:p>
            <a:r>
              <a:rPr lang="zh-CN" altLang="en-US" dirty="0" smtClean="0"/>
              <a:t>     如果能够克服困难、坚持下来的话，你将体会到用英文教材是一件惬意的事情。慢慢地你将会有这种体会，就是中文教材中很难理解的概念在外文教材中很容易被弄懂。</a:t>
            </a:r>
            <a:endParaRPr lang="en-US" altLang="zh-CN" dirty="0" smtClean="0"/>
          </a:p>
          <a:p>
            <a:r>
              <a:rPr lang="en-US" altLang="zh-CN" dirty="0" smtClean="0"/>
              <a:t>      </a:t>
            </a:r>
            <a:r>
              <a:rPr lang="zh-CN" altLang="en-US" dirty="0" smtClean="0"/>
              <a:t>外文学术文章不是文学作品，其目的是尽可能地让读者理解知识，没有复杂的语法。只要能够克服初期的不习惯并坚持下来，很快便能够体会到外文教材的好处。</a:t>
            </a:r>
          </a:p>
          <a:p>
            <a:r>
              <a:rPr lang="zh-CN" altLang="en-US" dirty="0" smtClean="0"/>
              <a:t>     在这门双语课程中，我们将尽量用双语把网络的基本概念、基本理论和</a:t>
            </a:r>
            <a:r>
              <a:rPr lang="en-US" altLang="zh-CN" dirty="0" smtClean="0"/>
              <a:t>Internet</a:t>
            </a:r>
            <a:r>
              <a:rPr lang="zh-CN" altLang="en-US" dirty="0" smtClean="0"/>
              <a:t>的相关知识介绍给大家，简单的概念用英语，复杂的知识用汉语。</a:t>
            </a:r>
            <a:endParaRPr lang="en-US" altLang="zh-CN" dirty="0" smtClean="0"/>
          </a:p>
          <a:p>
            <a:endParaRPr lang="en-US" altLang="zh-CN" dirty="0" smtClean="0"/>
          </a:p>
          <a:p>
            <a:r>
              <a:rPr lang="zh-CN" altLang="en-US" dirty="0" smtClean="0"/>
              <a:t>     </a:t>
            </a:r>
          </a:p>
          <a:p>
            <a:endParaRPr lang="zh-CN" altLang="en-US" dirty="0" smtClean="0"/>
          </a:p>
        </p:txBody>
      </p:sp>
    </p:spTree>
    <p:extLst>
      <p:ext uri="{BB962C8B-B14F-4D97-AF65-F5344CB8AC3E}">
        <p14:creationId xmlns:p14="http://schemas.microsoft.com/office/powerpoint/2010/main" val="41752987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    </a:t>
            </a:r>
            <a:r>
              <a:rPr lang="en-US" altLang="zh-CN" dirty="0" smtClean="0"/>
              <a:t>OLT(</a:t>
            </a:r>
            <a:r>
              <a:rPr lang="en-US" altLang="zh-CN" baseline="0" dirty="0" smtClean="0"/>
              <a:t>Optical </a:t>
            </a:r>
            <a:r>
              <a:rPr lang="en-US" altLang="zh-CN" baseline="0" dirty="0"/>
              <a:t>Line </a:t>
            </a:r>
            <a:r>
              <a:rPr lang="en-US" altLang="zh-CN" baseline="0" dirty="0" smtClean="0"/>
              <a:t>Terminal)</a:t>
            </a:r>
            <a:r>
              <a:rPr lang="zh-CN" altLang="en-US" baseline="0" dirty="0" smtClean="0"/>
              <a:t>是</a:t>
            </a:r>
            <a:r>
              <a:rPr lang="zh-CN" altLang="en-US" baseline="0" dirty="0"/>
              <a:t>连接到光纤干线的终端设备。</a:t>
            </a:r>
            <a:endParaRPr lang="en-US" altLang="zh-CN" baseline="0" dirty="0"/>
          </a:p>
          <a:p>
            <a:r>
              <a:rPr lang="en-US" altLang="zh-CN" baseline="0" dirty="0"/>
              <a:t>    OLT</a:t>
            </a:r>
            <a:r>
              <a:rPr lang="zh-CN" altLang="en-US" baseline="0" dirty="0"/>
              <a:t>把收到的下行数据发往无源的</a:t>
            </a:r>
            <a:r>
              <a:rPr lang="en-US" altLang="zh-CN" baseline="0" dirty="0"/>
              <a:t>1:N</a:t>
            </a:r>
            <a:r>
              <a:rPr lang="zh-CN" altLang="en-US" baseline="0" dirty="0"/>
              <a:t>光</a:t>
            </a:r>
            <a:r>
              <a:rPr lang="zh-CN" altLang="en-US" baseline="0" dirty="0" smtClean="0"/>
              <a:t>分路器</a:t>
            </a:r>
            <a:r>
              <a:rPr lang="en-US" altLang="zh-CN" baseline="0" dirty="0" smtClean="0"/>
              <a:t>(splitter)</a:t>
            </a:r>
            <a:r>
              <a:rPr lang="zh-CN" altLang="en-US" baseline="0" dirty="0" smtClean="0"/>
              <a:t>。 </a:t>
            </a:r>
            <a:endParaRPr lang="en-US" altLang="zh-CN" dirty="0"/>
          </a:p>
          <a:p>
            <a:r>
              <a:rPr lang="en-US" altLang="zh-CN" baseline="0" dirty="0"/>
              <a:t>    </a:t>
            </a:r>
            <a:r>
              <a:rPr lang="zh-CN" altLang="en-US" dirty="0"/>
              <a:t>为了有效地利用光纤资源，在光纤干线和广大用户之间，还需要铺设一段中间的转换装置</a:t>
            </a:r>
            <a:r>
              <a:rPr lang="en-US" altLang="zh-CN" dirty="0"/>
              <a:t>, </a:t>
            </a:r>
            <a:r>
              <a:rPr lang="zh-CN" altLang="en-US" dirty="0"/>
              <a:t>即光配线网</a:t>
            </a:r>
            <a:r>
              <a:rPr lang="en-US" altLang="zh-CN" dirty="0" smtClean="0"/>
              <a:t>ODN(Optical </a:t>
            </a:r>
            <a:r>
              <a:rPr lang="en-US" altLang="zh-CN" dirty="0"/>
              <a:t>Distribution</a:t>
            </a:r>
            <a:r>
              <a:rPr lang="en-US" altLang="zh-CN" baseline="0" dirty="0"/>
              <a:t> </a:t>
            </a:r>
            <a:r>
              <a:rPr lang="en-US" altLang="zh-CN" baseline="0" dirty="0" smtClean="0"/>
              <a:t>Network)</a:t>
            </a:r>
            <a:r>
              <a:rPr lang="en-US" altLang="zh-CN" dirty="0" smtClean="0"/>
              <a:t>,</a:t>
            </a:r>
            <a:r>
              <a:rPr lang="zh-CN" altLang="en-US" dirty="0"/>
              <a:t>使得数几十个</a:t>
            </a:r>
            <a:r>
              <a:rPr lang="zh-CN" altLang="en-US" dirty="0" smtClean="0"/>
              <a:t>家庭</a:t>
            </a:r>
            <a:r>
              <a:rPr lang="en-US" altLang="zh-CN" dirty="0" smtClean="0"/>
              <a:t>(1:N</a:t>
            </a:r>
            <a:r>
              <a:rPr lang="zh-CN" altLang="en-US" dirty="0"/>
              <a:t>中的</a:t>
            </a:r>
            <a:r>
              <a:rPr lang="en-US" altLang="zh-CN" dirty="0" smtClean="0"/>
              <a:t>N)</a:t>
            </a:r>
            <a:r>
              <a:rPr lang="zh-CN" altLang="en-US" dirty="0" smtClean="0"/>
              <a:t>能够</a:t>
            </a:r>
            <a:r>
              <a:rPr lang="zh-CN" altLang="en-US" dirty="0"/>
              <a:t>共享一根光纤干线。</a:t>
            </a:r>
            <a:r>
              <a:rPr lang="zh-CN" altLang="en-US" baseline="0" dirty="0"/>
              <a:t> </a:t>
            </a:r>
            <a:endParaRPr lang="en-US" altLang="zh-CN" baseline="0" dirty="0"/>
          </a:p>
          <a:p>
            <a:r>
              <a:rPr lang="en-US" altLang="zh-CN" baseline="0" dirty="0"/>
              <a:t>    </a:t>
            </a:r>
            <a:r>
              <a:rPr lang="zh-CN" altLang="en-US" baseline="0" dirty="0"/>
              <a:t>无源的光配线网常称为无源光网络</a:t>
            </a:r>
            <a:r>
              <a:rPr lang="en-US" altLang="zh-CN" baseline="0" dirty="0" smtClean="0"/>
              <a:t>PON(Passive </a:t>
            </a:r>
            <a:r>
              <a:rPr lang="en-US" altLang="zh-CN" baseline="0" dirty="0"/>
              <a:t>Optical </a:t>
            </a:r>
            <a:r>
              <a:rPr lang="en-US" altLang="zh-CN" baseline="0" dirty="0" smtClean="0"/>
              <a:t>Network)</a:t>
            </a:r>
            <a:r>
              <a:rPr lang="zh-CN" altLang="en-US" baseline="0" dirty="0" smtClean="0"/>
              <a:t>。</a:t>
            </a:r>
            <a:endParaRPr lang="en-US" altLang="zh-CN" baseline="0" dirty="0"/>
          </a:p>
          <a:p>
            <a:r>
              <a:rPr lang="zh-CN" altLang="en-US" baseline="0" dirty="0"/>
              <a:t>    如果</a:t>
            </a:r>
            <a:r>
              <a:rPr lang="en-US" altLang="zh-CN" baseline="0" dirty="0"/>
              <a:t>ONU</a:t>
            </a:r>
            <a:r>
              <a:rPr lang="zh-CN" altLang="en-US" baseline="0" dirty="0"/>
              <a:t>在用户家中，那就是光纤到户</a:t>
            </a:r>
            <a:r>
              <a:rPr lang="en-US" altLang="zh-CN" baseline="0" dirty="0"/>
              <a:t>FTTH</a:t>
            </a:r>
            <a:r>
              <a:rPr lang="zh-CN" altLang="en-US" baseline="0" dirty="0"/>
              <a:t>了。</a:t>
            </a:r>
            <a:endParaRPr lang="en-US" altLang="zh-CN" baseline="0" dirty="0"/>
          </a:p>
          <a:p>
            <a:endParaRPr lang="en-US" altLang="zh-CN" baseline="0" dirty="0"/>
          </a:p>
          <a:p>
            <a:r>
              <a:rPr lang="en-US" altLang="zh-CN" baseline="0" dirty="0"/>
              <a:t>    </a:t>
            </a:r>
            <a:r>
              <a:rPr lang="zh-CN" altLang="en-US" baseline="0" dirty="0"/>
              <a:t>光配线网采用波分复用，上行和下行分别使用不同的波长。</a:t>
            </a:r>
            <a:endParaRPr lang="zh-CN" altLang="en-US" dirty="0"/>
          </a:p>
        </p:txBody>
      </p:sp>
      <p:sp>
        <p:nvSpPr>
          <p:cNvPr id="4" name="灯片编号占位符 3"/>
          <p:cNvSpPr>
            <a:spLocks noGrp="1"/>
          </p:cNvSpPr>
          <p:nvPr>
            <p:ph type="sldNum" sz="quarter" idx="10"/>
          </p:nvPr>
        </p:nvSpPr>
        <p:spPr/>
        <p:txBody>
          <a:bodyPr/>
          <a:lstStyle/>
          <a:p>
            <a:pPr>
              <a:defRPr/>
            </a:pPr>
            <a:fld id="{C137CEFC-D495-4D58-B5AB-591A842F5EAB}" type="slidenum">
              <a:rPr lang="en-US" altLang="zh-CN" smtClean="0"/>
              <a:pPr>
                <a:defRPr/>
              </a:pPr>
              <a:t>43</a:t>
            </a:fld>
            <a:endParaRPr lang="en-US" altLang="zh-CN"/>
          </a:p>
        </p:txBody>
      </p:sp>
    </p:spTree>
    <p:extLst>
      <p:ext uri="{BB962C8B-B14F-4D97-AF65-F5344CB8AC3E}">
        <p14:creationId xmlns:p14="http://schemas.microsoft.com/office/powerpoint/2010/main" val="2424403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FTTH can potentially provide Internet access rates in the gigabits per second range. </a:t>
            </a:r>
          </a:p>
          <a:p>
            <a:r>
              <a:rPr lang="en-US" altLang="zh-CN" sz="1200" b="0" i="0" u="none" strike="noStrike" kern="1200" baseline="0" dirty="0" smtClean="0">
                <a:solidFill>
                  <a:schemeClr val="tx1"/>
                </a:solidFill>
                <a:latin typeface="Times New Roman" pitchFamily="18" charset="0"/>
                <a:ea typeface="+mn-ea"/>
                <a:cs typeface="+mn-cs"/>
              </a:rPr>
              <a:t>    However, most FTTH ISPs provide different rate offerings, with the higher rates naturally costing more money. </a:t>
            </a:r>
          </a:p>
          <a:p>
            <a:r>
              <a:rPr lang="en-US" altLang="zh-CN" sz="1200" b="0" i="0" u="none" strike="noStrike" kern="1200" baseline="0" dirty="0" smtClean="0">
                <a:solidFill>
                  <a:schemeClr val="tx1"/>
                </a:solidFill>
                <a:latin typeface="Times New Roman" pitchFamily="18" charset="0"/>
                <a:ea typeface="+mn-ea"/>
                <a:cs typeface="+mn-cs"/>
              </a:rPr>
              <a:t>    The average downstream speed of US FTTH customers was approximately 20 Mbps in 2011 (compared with 13 Mbps for cable access networks and less than 5 Mbps for DSL) [FTTH Council 2011b].</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Two other access network technologies are also used to provide Internet access to the home. </a:t>
            </a:r>
          </a:p>
          <a:p>
            <a:r>
              <a:rPr lang="en-US" altLang="zh-CN" sz="1200" b="0" i="0" u="none" strike="noStrike" kern="1200" baseline="0" dirty="0" smtClean="0">
                <a:solidFill>
                  <a:schemeClr val="tx1"/>
                </a:solidFill>
                <a:latin typeface="Times New Roman" pitchFamily="18" charset="0"/>
                <a:ea typeface="+mn-ea"/>
                <a:cs typeface="+mn-cs"/>
              </a:rPr>
              <a:t>   In locations where DSL, cable, and FTTH are not available (e.g., in some rural settings), a satellite link can be used to connect a residence to the Internet at speeds of more than 1 Mbps; </a:t>
            </a:r>
            <a:r>
              <a:rPr lang="en-US" altLang="zh-CN" sz="1200" b="0" i="0" u="none" strike="noStrike" kern="1200" baseline="0" dirty="0" err="1" smtClean="0">
                <a:solidFill>
                  <a:schemeClr val="tx1"/>
                </a:solidFill>
                <a:latin typeface="Times New Roman" pitchFamily="18" charset="0"/>
                <a:ea typeface="+mn-ea"/>
                <a:cs typeface="+mn-cs"/>
              </a:rPr>
              <a:t>StarBand</a:t>
            </a:r>
            <a:r>
              <a:rPr lang="en-US" altLang="zh-CN" sz="1200" b="0" i="0" u="none" strike="noStrike" kern="1200" baseline="0" dirty="0" smtClean="0">
                <a:solidFill>
                  <a:schemeClr val="tx1"/>
                </a:solidFill>
                <a:latin typeface="Times New Roman" pitchFamily="18" charset="0"/>
                <a:ea typeface="+mn-ea"/>
                <a:cs typeface="+mn-cs"/>
              </a:rPr>
              <a:t> and </a:t>
            </a:r>
            <a:r>
              <a:rPr lang="en-US" altLang="zh-CN" sz="1200" b="0" i="0" u="none" strike="noStrike" kern="1200" baseline="0" dirty="0" err="1" smtClean="0">
                <a:solidFill>
                  <a:schemeClr val="tx1"/>
                </a:solidFill>
                <a:latin typeface="Times New Roman" pitchFamily="18" charset="0"/>
                <a:ea typeface="+mn-ea"/>
                <a:cs typeface="+mn-cs"/>
              </a:rPr>
              <a:t>HughesNet</a:t>
            </a:r>
            <a:r>
              <a:rPr lang="en-US" altLang="zh-CN" sz="1200" b="0" i="0" u="none" strike="noStrike" kern="1200" baseline="0" dirty="0" smtClean="0">
                <a:solidFill>
                  <a:schemeClr val="tx1"/>
                </a:solidFill>
                <a:latin typeface="Times New Roman" pitchFamily="18" charset="0"/>
                <a:ea typeface="+mn-ea"/>
                <a:cs typeface="+mn-cs"/>
              </a:rPr>
              <a:t> are two such satellite access providers. </a:t>
            </a:r>
          </a:p>
          <a:p>
            <a:r>
              <a:rPr lang="en-US" altLang="zh-CN" sz="1200" b="0" i="0" u="none" strike="noStrike" kern="1200" baseline="0" dirty="0" smtClean="0">
                <a:solidFill>
                  <a:schemeClr val="tx1"/>
                </a:solidFill>
                <a:latin typeface="Times New Roman" pitchFamily="18" charset="0"/>
                <a:ea typeface="+mn-ea"/>
                <a:cs typeface="+mn-cs"/>
              </a:rPr>
              <a:t>    Dial-up access over traditional phone lines is based on the same model as DSL — a home modem connects </a:t>
            </a:r>
            <a:r>
              <a:rPr lang="en-US" altLang="zh-CN" sz="1200" b="0" i="0" u="sng" strike="noStrike" kern="1200" baseline="0" dirty="0" smtClean="0">
                <a:solidFill>
                  <a:schemeClr val="tx1"/>
                </a:solidFill>
                <a:latin typeface="Times New Roman" pitchFamily="18" charset="0"/>
                <a:ea typeface="+mn-ea"/>
                <a:cs typeface="+mn-cs"/>
              </a:rPr>
              <a:t>over a phone line</a:t>
            </a:r>
            <a:r>
              <a:rPr lang="en-US" altLang="zh-CN" sz="1200" b="0" i="0" u="none" strike="noStrike" kern="1200" baseline="0" dirty="0" smtClean="0">
                <a:solidFill>
                  <a:schemeClr val="tx1"/>
                </a:solidFill>
                <a:latin typeface="Times New Roman" pitchFamily="18" charset="0"/>
                <a:ea typeface="+mn-ea"/>
                <a:cs typeface="+mn-cs"/>
              </a:rPr>
              <a:t> to a modem in the ISP.</a:t>
            </a:r>
          </a:p>
          <a:p>
            <a:r>
              <a:rPr lang="en-US" altLang="zh-CN" sz="1200" b="0" i="0" u="none" strike="noStrike" kern="1200" baseline="0" dirty="0" smtClean="0">
                <a:solidFill>
                  <a:schemeClr val="tx1"/>
                </a:solidFill>
                <a:latin typeface="Times New Roman" pitchFamily="18" charset="0"/>
                <a:ea typeface="+mn-ea"/>
                <a:cs typeface="+mn-cs"/>
              </a:rPr>
              <a:t>    Compared with DSL and other broadband access networks, dial-up access is excruciatingly slow at 56 kbps.</a:t>
            </a:r>
          </a:p>
          <a:p>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44</a:t>
            </a:fld>
            <a:endParaRPr lang="en-US" altLang="zh-CN"/>
          </a:p>
        </p:txBody>
      </p:sp>
    </p:spTree>
    <p:extLst>
      <p:ext uri="{BB962C8B-B14F-4D97-AF65-F5344CB8AC3E}">
        <p14:creationId xmlns:p14="http://schemas.microsoft.com/office/powerpoint/2010/main" val="34533837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b="1" i="0" u="none" strike="noStrike" kern="1200" baseline="0" dirty="0" smtClean="0">
                <a:solidFill>
                  <a:schemeClr val="tx1"/>
                </a:solidFill>
                <a:latin typeface="Times New Roman" pitchFamily="18" charset="0"/>
                <a:ea typeface="+mn-ea"/>
                <a:cs typeface="+mn-cs"/>
              </a:rPr>
              <a:t>     Access in the Enterprise (and the Home): Ethernet and WiFi</a:t>
            </a:r>
          </a:p>
          <a:p>
            <a:pPr algn="l"/>
            <a:r>
              <a:rPr lang="en-US" altLang="zh-CN" sz="1200" b="0" i="0" u="none" strike="noStrike" baseline="0" dirty="0" smtClean="0">
                <a:solidFill>
                  <a:srgbClr val="333333"/>
                </a:solidFill>
                <a:latin typeface="ArialMT"/>
              </a:rPr>
              <a:t>     On corporate and university campuses, and increasingly in home settings, a local area network (LAN) is used to connect an end system to the edge router. </a:t>
            </a:r>
          </a:p>
          <a:p>
            <a:pPr algn="l"/>
            <a:r>
              <a:rPr lang="en-US" altLang="zh-CN" sz="1200" b="0" i="0" u="none" strike="noStrike" baseline="0" dirty="0" smtClean="0">
                <a:solidFill>
                  <a:srgbClr val="333333"/>
                </a:solidFill>
                <a:latin typeface="ArialMT"/>
              </a:rPr>
              <a:t>    Although there are many types of LAN technologies, Ethernet is by far the most prevalent access technology in corporate, university, and home networks. </a:t>
            </a:r>
          </a:p>
          <a:p>
            <a:pPr algn="l"/>
            <a:r>
              <a:rPr lang="en-US" altLang="zh-CN" sz="1200" b="0" i="0" u="none" strike="noStrike" baseline="0" dirty="0" smtClean="0">
                <a:solidFill>
                  <a:srgbClr val="333333"/>
                </a:solidFill>
                <a:latin typeface="ArialMT"/>
              </a:rPr>
              <a:t>    As shown in </a:t>
            </a:r>
            <a:r>
              <a:rPr lang="en-US" altLang="zh-CN" sz="1200" b="0" i="0" u="none" strike="noStrike" baseline="0" dirty="0" smtClean="0">
                <a:solidFill>
                  <a:srgbClr val="1E7ABA"/>
                </a:solidFill>
                <a:latin typeface="Arial-BoldMT"/>
              </a:rPr>
              <a:t>Figure 1.8</a:t>
            </a:r>
            <a:r>
              <a:rPr lang="en-US" altLang="zh-CN" sz="1200" b="0" i="0" u="none" strike="noStrike" baseline="0" dirty="0" smtClean="0">
                <a:solidFill>
                  <a:srgbClr val="333333"/>
                </a:solidFill>
                <a:latin typeface="ArialMT"/>
              </a:rPr>
              <a:t>, Ethernet users use twisted-pair copper wire to connect to an Ethernet switch, a technology discussed in detail in </a:t>
            </a:r>
            <a:r>
              <a:rPr lang="en-US" altLang="zh-CN" sz="1200" b="0" i="0" u="none" strike="noStrike" baseline="0" dirty="0" smtClean="0">
                <a:solidFill>
                  <a:srgbClr val="1E7ABA"/>
                </a:solidFill>
                <a:latin typeface="Arial-BoldMT"/>
              </a:rPr>
              <a:t>Chapter 6</a:t>
            </a:r>
            <a:r>
              <a:rPr lang="en-US" altLang="zh-CN" sz="1200" b="0" i="0" u="none" strike="noStrike" baseline="0" dirty="0" smtClean="0">
                <a:solidFill>
                  <a:srgbClr val="333333"/>
                </a:solidFill>
                <a:latin typeface="ArialMT"/>
              </a:rPr>
              <a:t>. </a:t>
            </a:r>
          </a:p>
          <a:p>
            <a:r>
              <a:rPr lang="en-US" altLang="zh-CN" sz="1200" b="0" i="0" u="none" strike="noStrike" baseline="0" dirty="0" smtClean="0">
                <a:solidFill>
                  <a:srgbClr val="333333"/>
                </a:solidFill>
                <a:latin typeface="ArialMT"/>
              </a:rPr>
              <a:t>    The Ethernet switch, </a:t>
            </a:r>
            <a:r>
              <a:rPr lang="en-US" altLang="zh-CN" sz="1200" b="0" i="0" u="sng" strike="noStrike" baseline="0" dirty="0" smtClean="0">
                <a:solidFill>
                  <a:srgbClr val="333333"/>
                </a:solidFill>
                <a:latin typeface="ArialMT"/>
              </a:rPr>
              <a:t>or a network of such </a:t>
            </a:r>
            <a:r>
              <a:rPr lang="en-US" altLang="zh-CN" sz="1200" b="0" i="0" u="sng" strike="noStrike" kern="1200" baseline="0" dirty="0" smtClean="0">
                <a:solidFill>
                  <a:schemeClr val="tx1"/>
                </a:solidFill>
                <a:latin typeface="Times New Roman" pitchFamily="18" charset="0"/>
                <a:ea typeface="+mn-ea"/>
                <a:cs typeface="+mn-cs"/>
              </a:rPr>
              <a:t>interconnected switches</a:t>
            </a:r>
            <a:r>
              <a:rPr lang="en-US" altLang="zh-CN" sz="1200" b="0" i="0" u="none" strike="noStrike" kern="1200" baseline="0" dirty="0" smtClean="0">
                <a:solidFill>
                  <a:schemeClr val="tx1"/>
                </a:solidFill>
                <a:latin typeface="Times New Roman" pitchFamily="18" charset="0"/>
                <a:ea typeface="+mn-ea"/>
                <a:cs typeface="+mn-cs"/>
              </a:rPr>
              <a:t>, is then </a:t>
            </a:r>
            <a:r>
              <a:rPr lang="en-US" altLang="zh-CN" sz="1200" b="0" i="0" u="sng" strike="noStrike" kern="1200" baseline="0" dirty="0" smtClean="0">
                <a:solidFill>
                  <a:schemeClr val="tx1"/>
                </a:solidFill>
                <a:latin typeface="Times New Roman" pitchFamily="18" charset="0"/>
                <a:ea typeface="+mn-ea"/>
                <a:cs typeface="+mn-cs"/>
              </a:rPr>
              <a:t>in turn</a:t>
            </a:r>
            <a:r>
              <a:rPr lang="en-US" altLang="zh-CN" sz="1200" b="0" i="0" u="none" strike="noStrike" kern="1200" baseline="0" dirty="0" smtClean="0">
                <a:solidFill>
                  <a:schemeClr val="tx1"/>
                </a:solidFill>
                <a:latin typeface="Times New Roman" pitchFamily="18" charset="0"/>
                <a:ea typeface="+mn-ea"/>
                <a:cs typeface="+mn-cs"/>
              </a:rPr>
              <a:t> connected into the larger Internet. </a:t>
            </a:r>
          </a:p>
          <a:p>
            <a:r>
              <a:rPr lang="en-US" altLang="zh-CN" sz="1200" b="0" i="0" u="none" strike="noStrike" kern="1200" baseline="0" dirty="0" smtClean="0">
                <a:solidFill>
                  <a:schemeClr val="tx1"/>
                </a:solidFill>
                <a:latin typeface="Times New Roman" pitchFamily="18" charset="0"/>
                <a:ea typeface="+mn-ea"/>
                <a:cs typeface="+mn-cs"/>
              </a:rPr>
              <a:t>    With Ethernet access, users typically have 100 Mbps or 1 Gbps access to the Ethernet switch, whereas servers may have 1 Gbps or even 10 Gbps access. </a:t>
            </a:r>
            <a:endParaRPr lang="zh-CN" altLang="en-US" b="0" i="0" dirty="0" smtClean="0"/>
          </a:p>
          <a:p>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45</a:t>
            </a:fld>
            <a:endParaRPr lang="en-US" altLang="zh-CN"/>
          </a:p>
        </p:txBody>
      </p:sp>
    </p:spTree>
    <p:extLst>
      <p:ext uri="{BB962C8B-B14F-4D97-AF65-F5344CB8AC3E}">
        <p14:creationId xmlns:p14="http://schemas.microsoft.com/office/powerpoint/2010/main" val="3056369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dirty="0" smtClean="0">
                <a:solidFill>
                  <a:srgbClr val="333333"/>
                </a:solidFill>
                <a:latin typeface="ArialMT"/>
              </a:rPr>
              <a:t>    Increasingly, however, people are accessing the Internet wirelessly from laptops, smartphones, tablets, and other “things” (see earlier sidebar on “</a:t>
            </a:r>
            <a:r>
              <a:rPr lang="en-US" altLang="zh-CN" sz="1200" b="0" i="0" u="none" strike="noStrike" baseline="0" dirty="0" smtClean="0">
                <a:solidFill>
                  <a:srgbClr val="1E7ABA"/>
                </a:solidFill>
                <a:latin typeface="Arial-BoldMT"/>
              </a:rPr>
              <a:t>Internet of Things</a:t>
            </a:r>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In a wireless LAN setting, wireless users transmit/receive packets to/from an access point </a:t>
            </a:r>
            <a:r>
              <a:rPr lang="en-US" altLang="zh-CN" sz="1200" b="1" i="0" u="none" strike="noStrike" baseline="0" dirty="0" smtClean="0">
                <a:solidFill>
                  <a:srgbClr val="333333"/>
                </a:solidFill>
                <a:latin typeface="ArialMT"/>
              </a:rPr>
              <a:t>that</a:t>
            </a:r>
            <a:r>
              <a:rPr lang="en-US" altLang="zh-CN" sz="1200" b="0" i="0" u="none" strike="noStrike" baseline="0" dirty="0" smtClean="0">
                <a:solidFill>
                  <a:srgbClr val="333333"/>
                </a:solidFill>
                <a:latin typeface="ArialMT"/>
              </a:rPr>
              <a:t> is connected into the enterprise’s network (</a:t>
            </a:r>
            <a:r>
              <a:rPr lang="en-US" altLang="zh-CN" sz="1200" b="0" i="0" u="sng" strike="noStrike" baseline="0" dirty="0" smtClean="0">
                <a:solidFill>
                  <a:srgbClr val="333333"/>
                </a:solidFill>
                <a:latin typeface="ArialMT"/>
              </a:rPr>
              <a:t>most likely using wired Ethernet</a:t>
            </a:r>
            <a:r>
              <a:rPr lang="en-US" altLang="zh-CN" sz="1200" b="0" i="0" u="none" strike="noStrike" baseline="0" dirty="0" smtClean="0">
                <a:solidFill>
                  <a:srgbClr val="333333"/>
                </a:solidFill>
                <a:latin typeface="ArialMT"/>
              </a:rPr>
              <a:t>), which in turn is connected to the wired Internet. </a:t>
            </a:r>
          </a:p>
          <a:p>
            <a:pPr algn="l"/>
            <a:r>
              <a:rPr lang="en-US" altLang="zh-CN" sz="1200" b="0" i="0" u="none" strike="noStrike" baseline="0" dirty="0" smtClean="0">
                <a:solidFill>
                  <a:srgbClr val="333333"/>
                </a:solidFill>
                <a:latin typeface="ArialMT"/>
              </a:rPr>
              <a:t>   A wireless LAN user must typically be within a few tens of meters of the access point. </a:t>
            </a:r>
          </a:p>
          <a:p>
            <a:pPr algn="l"/>
            <a:r>
              <a:rPr lang="en-US" altLang="zh-CN" sz="1200" b="0" i="0" u="none" strike="noStrike" baseline="0" dirty="0" smtClean="0">
                <a:solidFill>
                  <a:srgbClr val="333333"/>
                </a:solidFill>
                <a:latin typeface="ArialMT"/>
              </a:rPr>
              <a:t>   Wireless LAN access </a:t>
            </a:r>
            <a:r>
              <a:rPr lang="en-US" altLang="zh-CN" sz="1200" b="0" i="0" u="sng" strike="noStrike" baseline="0" dirty="0" smtClean="0">
                <a:solidFill>
                  <a:srgbClr val="333333"/>
                </a:solidFill>
                <a:latin typeface="ArialMT"/>
              </a:rPr>
              <a:t>based on IEEE 802.11 technology</a:t>
            </a:r>
            <a:r>
              <a:rPr lang="en-US" altLang="zh-CN" sz="1200" b="0" i="0" u="none" strike="noStrike" baseline="0" dirty="0" smtClean="0">
                <a:solidFill>
                  <a:srgbClr val="333333"/>
                </a:solidFill>
                <a:latin typeface="ArialMT"/>
              </a:rPr>
              <a:t>, more colloquially known as WiFi, is now just about everywhere — universities, business offices, cafes, airports, homes, and even in airplanes. </a:t>
            </a:r>
          </a:p>
          <a:p>
            <a:pPr algn="l"/>
            <a:r>
              <a:rPr lang="en-US" altLang="zh-CN" sz="1200" b="0" i="0" u="none" strike="noStrike" baseline="0" dirty="0" smtClean="0">
                <a:solidFill>
                  <a:srgbClr val="333333"/>
                </a:solidFill>
                <a:latin typeface="ArialMT"/>
              </a:rPr>
              <a:t>   In many cities, one can stand on a street corner and be within range of ten or twenty base stations (for a browseable global map of 802.11 base stations </a:t>
            </a:r>
            <a:r>
              <a:rPr lang="en-US" altLang="zh-CN" sz="1200" b="1" i="0" u="none" strike="noStrike" baseline="0" dirty="0" smtClean="0">
                <a:solidFill>
                  <a:srgbClr val="333333"/>
                </a:solidFill>
                <a:latin typeface="ArialMT"/>
              </a:rPr>
              <a:t>that</a:t>
            </a:r>
            <a:r>
              <a:rPr lang="en-US" altLang="zh-CN" sz="1200" b="0" i="0" u="none" strike="noStrike" baseline="0" dirty="0" smtClean="0">
                <a:solidFill>
                  <a:srgbClr val="333333"/>
                </a:solidFill>
                <a:latin typeface="ArialMT"/>
              </a:rPr>
              <a:t> have been </a:t>
            </a:r>
            <a:r>
              <a:rPr lang="en-US" altLang="zh-CN" sz="1200" b="0" i="0" u="sng" strike="noStrike" baseline="0" dirty="0" smtClean="0">
                <a:solidFill>
                  <a:srgbClr val="333333"/>
                </a:solidFill>
                <a:latin typeface="ArialMT"/>
              </a:rPr>
              <a:t>discovered</a:t>
            </a:r>
            <a:r>
              <a:rPr lang="en-US" altLang="zh-CN" sz="1200" b="0" i="0" u="none" strike="noStrike" baseline="0" dirty="0" smtClean="0">
                <a:solidFill>
                  <a:srgbClr val="333333"/>
                </a:solidFill>
                <a:latin typeface="ArialMT"/>
              </a:rPr>
              <a:t> and </a:t>
            </a:r>
            <a:r>
              <a:rPr lang="en-US" altLang="zh-CN" sz="1200" b="0" i="0" u="sng" strike="noStrike" baseline="0" dirty="0" smtClean="0">
                <a:solidFill>
                  <a:srgbClr val="333333"/>
                </a:solidFill>
                <a:latin typeface="ArialMT"/>
              </a:rPr>
              <a:t>logged on</a:t>
            </a:r>
            <a:r>
              <a:rPr lang="en-US" altLang="zh-CN" sz="1200" b="0" i="0" u="none" strike="noStrike" baseline="0" dirty="0" smtClean="0">
                <a:solidFill>
                  <a:srgbClr val="333333"/>
                </a:solidFill>
                <a:latin typeface="ArialMT"/>
              </a:rPr>
              <a:t> a Web site by people who </a:t>
            </a:r>
            <a:r>
              <a:rPr lang="en-US" altLang="zh-CN" sz="1200" b="0" i="0" u="sng" strike="noStrike" baseline="0" dirty="0" smtClean="0">
                <a:solidFill>
                  <a:srgbClr val="333333"/>
                </a:solidFill>
                <a:latin typeface="ArialMT"/>
              </a:rPr>
              <a:t>take great enjoyment in</a:t>
            </a:r>
            <a:r>
              <a:rPr lang="en-US" altLang="zh-CN" sz="1200" b="0" i="0" u="none" strike="noStrike" baseline="0" dirty="0" smtClean="0">
                <a:solidFill>
                  <a:srgbClr val="333333"/>
                </a:solidFill>
                <a:latin typeface="ArialMT"/>
              </a:rPr>
              <a:t> doing such things, see </a:t>
            </a:r>
            <a:r>
              <a:rPr lang="en-US" altLang="zh-CN" sz="1200" b="0" i="0" u="none" strike="noStrike" baseline="0" dirty="0" smtClean="0">
                <a:solidFill>
                  <a:srgbClr val="1E7ABA"/>
                </a:solidFill>
                <a:latin typeface="Arial-BoldMT"/>
              </a:rPr>
              <a:t>[wigle.net 2016]</a:t>
            </a:r>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As discussed in detail in </a:t>
            </a:r>
            <a:r>
              <a:rPr lang="en-US" altLang="zh-CN" sz="1200" b="0" i="0" u="none" strike="noStrike" baseline="0" dirty="0" smtClean="0">
                <a:solidFill>
                  <a:srgbClr val="1E7ABA"/>
                </a:solidFill>
                <a:latin typeface="Arial-BoldMT"/>
              </a:rPr>
              <a:t>Chapter 7</a:t>
            </a:r>
            <a:r>
              <a:rPr lang="en-US" altLang="zh-CN" sz="1200" b="0" i="0" u="none" strike="noStrike" baseline="0" dirty="0" smtClean="0">
                <a:solidFill>
                  <a:srgbClr val="333333"/>
                </a:solidFill>
                <a:latin typeface="ArialMT"/>
              </a:rPr>
              <a:t>, 802.11 today provides a shared transmission rate of up to more than 100 Mbps.</a:t>
            </a:r>
          </a:p>
          <a:p>
            <a:pPr algn="l"/>
            <a:endParaRPr lang="en-US" altLang="zh-CN" sz="1200" b="0" i="0" u="none" strike="noStrike" baseline="0" dirty="0" smtClean="0">
              <a:solidFill>
                <a:srgbClr val="333333"/>
              </a:solidFill>
              <a:latin typeface="ArialMT"/>
            </a:endParaRPr>
          </a:p>
          <a:p>
            <a:r>
              <a:rPr lang="en-US" altLang="zh-CN" sz="1200" b="0" i="0" u="none" strike="noStrike" kern="1200" baseline="0" dirty="0" smtClean="0">
                <a:solidFill>
                  <a:schemeClr val="tx1"/>
                </a:solidFill>
                <a:latin typeface="Times New Roman" pitchFamily="18" charset="0"/>
                <a:ea typeface="+mn-ea"/>
                <a:cs typeface="+mn-cs"/>
              </a:rPr>
              <a:t>    </a:t>
            </a:r>
            <a:endParaRPr lang="zh-CN" altLang="en-US" b="0" i="0"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46</a:t>
            </a:fld>
            <a:endParaRPr lang="en-US" altLang="zh-CN"/>
          </a:p>
        </p:txBody>
      </p:sp>
    </p:spTree>
    <p:extLst>
      <p:ext uri="{BB962C8B-B14F-4D97-AF65-F5344CB8AC3E}">
        <p14:creationId xmlns:p14="http://schemas.microsoft.com/office/powerpoint/2010/main" val="29917612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3FC622F-6518-4248-B479-99299DEA99A6}" type="slidenum">
              <a:rPr lang="en-US" altLang="zh-CN" smtClean="0"/>
              <a:pPr>
                <a:spcBef>
                  <a:spcPct val="0"/>
                </a:spcBef>
              </a:pPr>
              <a:t>47</a:t>
            </a:fld>
            <a:endParaRPr lang="en-US" altLang="zh-CN" smtClean="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Even though Ethernet and WiFi access networks were initially deployed in enterprise (corporate, university) settings, they have recently become relatively common components of home networks. </a:t>
            </a:r>
          </a:p>
          <a:p>
            <a:r>
              <a:rPr lang="en-US" altLang="zh-CN" sz="1200" b="0" i="0" u="none" strike="noStrike" kern="1200" baseline="0" dirty="0" smtClean="0">
                <a:solidFill>
                  <a:schemeClr val="tx1"/>
                </a:solidFill>
                <a:latin typeface="Times New Roman" pitchFamily="18" charset="0"/>
                <a:ea typeface="+mn-ea"/>
                <a:cs typeface="+mn-cs"/>
              </a:rPr>
              <a:t>    Many homes combine broadband residential access (that is, cable modems or DSL) with these inexpensive wireless LAN technologies to create powerful home networks [Edwards 2011]. </a:t>
            </a:r>
          </a:p>
          <a:p>
            <a:r>
              <a:rPr lang="en-US" altLang="zh-CN" sz="1200" b="0" i="0" u="none" strike="noStrike" kern="1200" baseline="0" dirty="0" smtClean="0">
                <a:solidFill>
                  <a:schemeClr val="tx1"/>
                </a:solidFill>
                <a:latin typeface="Times New Roman" pitchFamily="18" charset="0"/>
                <a:ea typeface="+mn-ea"/>
                <a:cs typeface="+mn-cs"/>
              </a:rPr>
              <a:t>   Figure 1.9 shows a typical home network. </a:t>
            </a:r>
          </a:p>
          <a:p>
            <a:r>
              <a:rPr lang="en-US" altLang="zh-CN" sz="1200" b="0" i="0" u="none" strike="noStrike" kern="1200" baseline="0" dirty="0" smtClean="0">
                <a:solidFill>
                  <a:schemeClr val="tx1"/>
                </a:solidFill>
                <a:latin typeface="Times New Roman" pitchFamily="18" charset="0"/>
                <a:ea typeface="+mn-ea"/>
                <a:cs typeface="+mn-cs"/>
              </a:rPr>
              <a:t>   This home network consists of a roaming laptop as well as a wired PC; </a:t>
            </a:r>
            <a:r>
              <a:rPr lang="en-US" altLang="zh-CN" sz="1200" b="0" i="0" u="sng" strike="noStrike" kern="1200" baseline="0" dirty="0" smtClean="0">
                <a:solidFill>
                  <a:schemeClr val="tx1"/>
                </a:solidFill>
                <a:latin typeface="Times New Roman" pitchFamily="18" charset="0"/>
                <a:ea typeface="+mn-ea"/>
                <a:cs typeface="+mn-cs"/>
              </a:rPr>
              <a:t>a base station</a:t>
            </a:r>
            <a:r>
              <a:rPr lang="en-US" altLang="zh-CN" sz="1200" b="0" i="0" u="none" strike="noStrike" kern="1200" baseline="0" dirty="0" smtClean="0">
                <a:solidFill>
                  <a:schemeClr val="tx1"/>
                </a:solidFill>
                <a:latin typeface="Times New Roman" pitchFamily="18" charset="0"/>
                <a:ea typeface="+mn-ea"/>
                <a:cs typeface="+mn-cs"/>
              </a:rPr>
              <a:t> (the wireless access point), which communicates with the wireless PC and other wireless devices in the home; </a:t>
            </a:r>
            <a:r>
              <a:rPr lang="en-US" altLang="zh-CN" sz="1200" b="0" i="0" u="sng" strike="noStrike" kern="1200" baseline="0" dirty="0" smtClean="0">
                <a:solidFill>
                  <a:schemeClr val="tx1"/>
                </a:solidFill>
                <a:latin typeface="Times New Roman" pitchFamily="18" charset="0"/>
                <a:ea typeface="+mn-ea"/>
                <a:cs typeface="+mn-cs"/>
              </a:rPr>
              <a:t>a cable modem</a:t>
            </a:r>
            <a:r>
              <a:rPr lang="en-US" altLang="zh-CN" sz="1200" b="0" i="0" u="none" strike="noStrike" kern="1200" baseline="0" dirty="0" smtClean="0">
                <a:solidFill>
                  <a:schemeClr val="tx1"/>
                </a:solidFill>
                <a:latin typeface="Times New Roman" pitchFamily="18" charset="0"/>
                <a:ea typeface="+mn-ea"/>
                <a:cs typeface="+mn-cs"/>
              </a:rPr>
              <a:t>, providing broadband access to the Internet; and a </a:t>
            </a:r>
            <a:r>
              <a:rPr lang="en-US" altLang="zh-CN" sz="1200" b="1" i="0" u="none" strike="noStrike" kern="1200" baseline="0" dirty="0" smtClean="0">
                <a:solidFill>
                  <a:schemeClr val="tx1"/>
                </a:solidFill>
                <a:latin typeface="Times New Roman" pitchFamily="18" charset="0"/>
                <a:ea typeface="+mn-ea"/>
                <a:cs typeface="+mn-cs"/>
              </a:rPr>
              <a:t>router</a:t>
            </a:r>
            <a:r>
              <a:rPr lang="en-US" altLang="zh-CN" sz="1200" b="0" i="0" u="none" strike="noStrike" kern="1200" baseline="0" dirty="0" smtClean="0">
                <a:solidFill>
                  <a:schemeClr val="tx1"/>
                </a:solidFill>
                <a:latin typeface="Times New Roman" pitchFamily="18" charset="0"/>
                <a:ea typeface="+mn-ea"/>
                <a:cs typeface="+mn-cs"/>
              </a:rPr>
              <a:t>, which interconnects the base station and the stationary PC with the cable modem. </a:t>
            </a:r>
          </a:p>
          <a:p>
            <a:r>
              <a:rPr lang="en-US" altLang="zh-CN" sz="1200" b="0" i="0" u="none" strike="noStrike" kern="1200" baseline="0" dirty="0" smtClean="0">
                <a:solidFill>
                  <a:schemeClr val="tx1"/>
                </a:solidFill>
                <a:latin typeface="Times New Roman" pitchFamily="18" charset="0"/>
                <a:ea typeface="+mn-ea"/>
                <a:cs typeface="+mn-cs"/>
              </a:rPr>
              <a:t>   This network </a:t>
            </a:r>
            <a:r>
              <a:rPr lang="en-US" altLang="zh-CN" sz="1200" b="1" i="0" u="none" strike="noStrike" kern="1200" baseline="0" dirty="0" smtClean="0">
                <a:solidFill>
                  <a:schemeClr val="tx1"/>
                </a:solidFill>
                <a:latin typeface="Times New Roman" pitchFamily="18" charset="0"/>
                <a:ea typeface="+mn-ea"/>
                <a:cs typeface="+mn-cs"/>
              </a:rPr>
              <a:t>allows</a:t>
            </a:r>
            <a:r>
              <a:rPr lang="en-US" altLang="zh-CN" sz="1200" b="0" i="0" u="none" strike="noStrike" kern="1200" baseline="0" dirty="0" smtClean="0">
                <a:solidFill>
                  <a:schemeClr val="tx1"/>
                </a:solidFill>
                <a:latin typeface="Times New Roman" pitchFamily="18" charset="0"/>
                <a:ea typeface="+mn-ea"/>
                <a:cs typeface="+mn-cs"/>
              </a:rPr>
              <a:t> household members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have broadband access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the Internet with one member roaming </a:t>
            </a:r>
            <a:r>
              <a:rPr lang="en-US" altLang="zh-CN" sz="1200" b="1" i="0" u="none" strike="noStrike" kern="1200" baseline="0" dirty="0" smtClean="0">
                <a:solidFill>
                  <a:schemeClr val="tx1"/>
                </a:solidFill>
                <a:latin typeface="Times New Roman" pitchFamily="18" charset="0"/>
                <a:ea typeface="+mn-ea"/>
                <a:cs typeface="+mn-cs"/>
              </a:rPr>
              <a:t>from</a:t>
            </a:r>
            <a:r>
              <a:rPr lang="en-US" altLang="zh-CN" sz="1200" b="0" i="0" u="none" strike="noStrike" kern="1200" baseline="0" dirty="0" smtClean="0">
                <a:solidFill>
                  <a:schemeClr val="tx1"/>
                </a:solidFill>
                <a:latin typeface="Times New Roman" pitchFamily="18" charset="0"/>
                <a:ea typeface="+mn-ea"/>
                <a:cs typeface="+mn-cs"/>
              </a:rPr>
              <a:t> the kitchen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the backyard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the bedrooms. </a:t>
            </a:r>
            <a:endParaRPr lang="zh-CN" altLang="en-US" b="0" i="0" dirty="0" smtClean="0"/>
          </a:p>
          <a:p>
            <a:pPr eaLnBrk="1" hangingPunct="1"/>
            <a:endParaRPr lang="zh-CN" altLang="en-US" dirty="0" smtClean="0">
              <a:latin typeface="Arial" panose="020B0604020202020204" pitchFamily="34" charset="0"/>
            </a:endParaRPr>
          </a:p>
        </p:txBody>
      </p:sp>
    </p:spTree>
    <p:extLst>
      <p:ext uri="{BB962C8B-B14F-4D97-AF65-F5344CB8AC3E}">
        <p14:creationId xmlns:p14="http://schemas.microsoft.com/office/powerpoint/2010/main" val="6392524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miter lim="800000"/>
            <a:headEnd/>
            <a:tailEnd/>
          </a:ln>
        </p:spPr>
        <p:txBody>
          <a:bodyPr/>
          <a:lstStyle/>
          <a:p>
            <a:fld id="{F07F289B-9B7D-4787-9BE3-8C84EA852843}" type="slidenum">
              <a:rPr lang="en-US" altLang="zh-CN"/>
              <a:pPr/>
              <a:t>48</a:t>
            </a:fld>
            <a:endParaRPr lang="en-US" altLang="zh-CN"/>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p:spPr>
        <p:txBody>
          <a:bodyPr/>
          <a:lstStyle/>
          <a:p>
            <a:r>
              <a:rPr lang="en-US" altLang="zh-CN" sz="1200" b="1" i="0" u="none" strike="noStrike" kern="1200" baseline="0" dirty="0" smtClean="0">
                <a:solidFill>
                  <a:schemeClr val="tx1"/>
                </a:solidFill>
                <a:latin typeface="Times New Roman" pitchFamily="18" charset="0"/>
                <a:ea typeface="+mn-ea"/>
                <a:cs typeface="+mn-cs"/>
              </a:rPr>
              <a:t>Wide-Area Wireless Access: 3G and LTE    </a:t>
            </a:r>
          </a:p>
          <a:p>
            <a:pPr algn="l"/>
            <a:r>
              <a:rPr lang="en-US" altLang="zh-CN" sz="1200" b="0" i="0" u="none" strike="noStrike" baseline="0" dirty="0" smtClean="0">
                <a:solidFill>
                  <a:srgbClr val="333333"/>
                </a:solidFill>
                <a:latin typeface="ArialMT"/>
              </a:rPr>
              <a:t>   Increasingly, devices such as iPhones and Android devices are being used to </a:t>
            </a:r>
            <a:r>
              <a:rPr lang="en-US" altLang="zh-CN" sz="1200" b="0" i="0" u="sng" strike="noStrike" baseline="0" dirty="0" smtClean="0">
                <a:solidFill>
                  <a:srgbClr val="333333"/>
                </a:solidFill>
                <a:latin typeface="ArialMT"/>
              </a:rPr>
              <a:t>message</a:t>
            </a:r>
            <a:r>
              <a:rPr lang="en-US" altLang="zh-CN" sz="1200" b="0" i="0" u="none" strike="noStrike" baseline="0" dirty="0" smtClean="0">
                <a:solidFill>
                  <a:srgbClr val="333333"/>
                </a:solidFill>
                <a:latin typeface="ArialMT"/>
              </a:rPr>
              <a:t>, </a:t>
            </a:r>
            <a:r>
              <a:rPr lang="en-US" altLang="zh-CN" sz="1200" b="0" i="0" u="sng" strike="noStrike" baseline="0" dirty="0" smtClean="0">
                <a:solidFill>
                  <a:srgbClr val="333333"/>
                </a:solidFill>
                <a:latin typeface="ArialMT"/>
              </a:rPr>
              <a:t>share</a:t>
            </a:r>
            <a:r>
              <a:rPr lang="en-US" altLang="zh-CN" sz="1200" b="0" i="0" u="none" strike="noStrike" baseline="0" dirty="0" smtClean="0">
                <a:solidFill>
                  <a:srgbClr val="333333"/>
                </a:solidFill>
                <a:latin typeface="ArialMT"/>
              </a:rPr>
              <a:t> photos in social networks, </a:t>
            </a:r>
            <a:r>
              <a:rPr lang="en-US" altLang="zh-CN" sz="1200" b="0" i="0" u="sng" strike="noStrike" baseline="0" dirty="0" smtClean="0">
                <a:solidFill>
                  <a:srgbClr val="333333"/>
                </a:solidFill>
                <a:latin typeface="ArialMT"/>
              </a:rPr>
              <a:t>watch</a:t>
            </a:r>
            <a:r>
              <a:rPr lang="en-US" altLang="zh-CN" sz="1200" b="0" i="0" u="none" strike="noStrike" baseline="0" dirty="0" smtClean="0">
                <a:solidFill>
                  <a:srgbClr val="333333"/>
                </a:solidFill>
                <a:latin typeface="ArialMT"/>
              </a:rPr>
              <a:t> movies, and </a:t>
            </a:r>
            <a:r>
              <a:rPr lang="en-US" altLang="zh-CN" sz="1200" b="0" i="0" u="sng" strike="noStrike" baseline="0" dirty="0" smtClean="0">
                <a:solidFill>
                  <a:srgbClr val="333333"/>
                </a:solidFill>
                <a:latin typeface="ArialMT"/>
              </a:rPr>
              <a:t>stream</a:t>
            </a:r>
            <a:r>
              <a:rPr lang="en-US" altLang="zh-CN" sz="1200" b="0" i="0" u="none" strike="noStrike" baseline="0" dirty="0" smtClean="0">
                <a:solidFill>
                  <a:srgbClr val="333333"/>
                </a:solidFill>
                <a:latin typeface="ArialMT"/>
              </a:rPr>
              <a:t> music while on the run [</a:t>
            </a:r>
            <a:r>
              <a:rPr lang="zh-CN" altLang="en-US" sz="1200" b="0" i="0" u="none" strike="noStrike" baseline="0" dirty="0" smtClean="0">
                <a:solidFill>
                  <a:srgbClr val="333333"/>
                </a:solidFill>
                <a:latin typeface="ArialMT"/>
              </a:rPr>
              <a:t>在移动中</a:t>
            </a:r>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These devices employ the same wireless infrastructure </a:t>
            </a:r>
            <a:r>
              <a:rPr lang="en-US" altLang="zh-CN" sz="1200" b="1" i="0" u="sng" strike="noStrike" baseline="0" dirty="0" smtClean="0">
                <a:solidFill>
                  <a:srgbClr val="333333"/>
                </a:solidFill>
                <a:latin typeface="ArialMT"/>
              </a:rPr>
              <a:t>used for </a:t>
            </a:r>
            <a:r>
              <a:rPr lang="en-US" altLang="zh-CN" sz="1200" b="0" i="0" u="sng" strike="noStrike" baseline="0" dirty="0" smtClean="0">
                <a:solidFill>
                  <a:srgbClr val="333333"/>
                </a:solidFill>
                <a:latin typeface="ArialMT"/>
              </a:rPr>
              <a:t>cellular telephony</a:t>
            </a:r>
            <a:r>
              <a:rPr lang="en-US" altLang="zh-CN" sz="1200" b="0" i="0" u="none" strike="noStrike" baseline="0" dirty="0" smtClean="0">
                <a:solidFill>
                  <a:srgbClr val="333333"/>
                </a:solidFill>
                <a:latin typeface="ArialMT"/>
              </a:rPr>
              <a:t> to send/receive packets through a base station that is </a:t>
            </a:r>
            <a:r>
              <a:rPr lang="en-US" altLang="zh-CN" sz="1200" b="1" i="0" u="none" strike="noStrike" baseline="0" dirty="0" smtClean="0">
                <a:solidFill>
                  <a:srgbClr val="333333"/>
                </a:solidFill>
                <a:latin typeface="ArialMT"/>
              </a:rPr>
              <a:t>operated</a:t>
            </a:r>
            <a:r>
              <a:rPr lang="en-US" altLang="zh-CN" sz="1200" b="0" i="0" u="none" strike="noStrike" baseline="0" dirty="0" smtClean="0">
                <a:solidFill>
                  <a:srgbClr val="333333"/>
                </a:solidFill>
                <a:latin typeface="ArialMT"/>
              </a:rPr>
              <a:t> by the cellular network provider. </a:t>
            </a:r>
          </a:p>
          <a:p>
            <a:pPr algn="l"/>
            <a:r>
              <a:rPr lang="en-US" altLang="zh-CN" sz="1200" b="0" i="0" u="none" strike="noStrike" baseline="0" dirty="0" smtClean="0">
                <a:solidFill>
                  <a:srgbClr val="333333"/>
                </a:solidFill>
                <a:latin typeface="ArialMT"/>
              </a:rPr>
              <a:t>   Unlike </a:t>
            </a:r>
            <a:r>
              <a:rPr lang="en-US" altLang="zh-CN" sz="1200" b="0" i="0" u="none" strike="noStrike" baseline="0" dirty="0" err="1" smtClean="0">
                <a:solidFill>
                  <a:srgbClr val="333333"/>
                </a:solidFill>
                <a:latin typeface="ArialMT"/>
              </a:rPr>
              <a:t>WiFi</a:t>
            </a:r>
            <a:r>
              <a:rPr lang="en-US" altLang="zh-CN" sz="1200" b="0" i="0" u="none" strike="noStrike" baseline="0" dirty="0" smtClean="0">
                <a:solidFill>
                  <a:srgbClr val="333333"/>
                </a:solidFill>
                <a:latin typeface="ArialMT"/>
              </a:rPr>
              <a:t>, a user need only be within a few tens of kilometers (</a:t>
            </a:r>
            <a:r>
              <a:rPr lang="en-US" altLang="zh-CN" sz="1200" b="1" i="0" u="none" strike="noStrike" baseline="0" dirty="0" smtClean="0">
                <a:solidFill>
                  <a:srgbClr val="333333"/>
                </a:solidFill>
                <a:latin typeface="ArialMT"/>
              </a:rPr>
              <a:t>as opposed to </a:t>
            </a:r>
            <a:r>
              <a:rPr lang="en-US" altLang="zh-CN" sz="1200" b="0" i="0" u="none" strike="noStrike" baseline="0" dirty="0" smtClean="0">
                <a:solidFill>
                  <a:srgbClr val="333333"/>
                </a:solidFill>
                <a:latin typeface="ArialMT"/>
              </a:rPr>
              <a:t>a few tens of meters) of the base station.</a:t>
            </a:r>
          </a:p>
          <a:p>
            <a:pPr algn="l"/>
            <a:endParaRPr lang="en-US" altLang="zh-CN" sz="1200" b="0" i="0" u="none" strike="noStrike" baseline="0" dirty="0" smtClean="0">
              <a:solidFill>
                <a:srgbClr val="333333"/>
              </a:solidFill>
              <a:latin typeface="ArialMT"/>
              <a:ea typeface="ＭＳ Ｐゴシック" pitchFamily="34" charset="-128"/>
            </a:endParaRPr>
          </a:p>
          <a:p>
            <a:pPr algn="l"/>
            <a:r>
              <a:rPr lang="en-US" altLang="zh-CN" sz="1200" b="0" i="0" u="none" strike="noStrike" baseline="0" dirty="0" smtClean="0">
                <a:solidFill>
                  <a:srgbClr val="333333"/>
                </a:solidFill>
                <a:latin typeface="ArialMT"/>
              </a:rPr>
              <a:t>    Telecommunications companies have made enormous investments in so-called third-generation (3G) wireless, which provides packet-switched wide-area </a:t>
            </a:r>
            <a:r>
              <a:rPr lang="en-US" altLang="zh-CN" sz="1200" b="0" i="0" u="sng" strike="noStrike" baseline="0" dirty="0" smtClean="0">
                <a:solidFill>
                  <a:srgbClr val="333333"/>
                </a:solidFill>
                <a:latin typeface="ArialMT"/>
              </a:rPr>
              <a:t>wireless Internet access</a:t>
            </a:r>
            <a:r>
              <a:rPr lang="en-US" altLang="zh-CN" sz="1200" b="0" i="0" u="none" strike="noStrike" baseline="0" dirty="0" smtClean="0">
                <a:solidFill>
                  <a:srgbClr val="333333"/>
                </a:solidFill>
                <a:latin typeface="ArialMT"/>
              </a:rPr>
              <a:t> at speeds in excess of 1 Mbps. </a:t>
            </a:r>
          </a:p>
          <a:p>
            <a:pPr algn="l"/>
            <a:r>
              <a:rPr lang="en-US" altLang="zh-CN" sz="1200" b="0" i="0" u="none" strike="noStrike" baseline="0" dirty="0" smtClean="0">
                <a:solidFill>
                  <a:srgbClr val="333333"/>
                </a:solidFill>
                <a:latin typeface="ArialMT"/>
              </a:rPr>
              <a:t>    But even higher-speed wide-area access technologies — a fourth-generation (4G) of wide-area wireless networks — are already being deployed.</a:t>
            </a:r>
          </a:p>
          <a:p>
            <a:pPr algn="l"/>
            <a:r>
              <a:rPr lang="en-US" altLang="zh-CN" sz="1200" b="0" i="0" u="none" strike="noStrike" baseline="0" dirty="0" smtClean="0">
                <a:solidFill>
                  <a:srgbClr val="333333"/>
                </a:solidFill>
                <a:latin typeface="ArialMT"/>
              </a:rPr>
              <a:t>    LTE (for “Long-Term Evolution” — a candidate for Bad Acronym of the Year Award) </a:t>
            </a:r>
            <a:r>
              <a:rPr lang="en-US" altLang="zh-CN" sz="1200" b="0" i="0" u="sng" strike="noStrike" baseline="0" dirty="0" smtClean="0">
                <a:solidFill>
                  <a:srgbClr val="333333"/>
                </a:solidFill>
                <a:latin typeface="ArialMT"/>
              </a:rPr>
              <a:t>has its roots in</a:t>
            </a:r>
            <a:r>
              <a:rPr lang="en-US" altLang="zh-CN" sz="1200" b="0" i="0" u="none" strike="noStrike" baseline="0" dirty="0" smtClean="0">
                <a:solidFill>
                  <a:srgbClr val="333333"/>
                </a:solidFill>
                <a:latin typeface="ArialMT"/>
              </a:rPr>
              <a:t> (</a:t>
            </a:r>
            <a:r>
              <a:rPr lang="zh-CN" altLang="en-US" sz="1200" b="0" i="0" u="none" strike="noStrike" baseline="0" dirty="0" smtClean="0">
                <a:solidFill>
                  <a:srgbClr val="333333"/>
                </a:solidFill>
                <a:latin typeface="ArialMT"/>
              </a:rPr>
              <a:t>来源于</a:t>
            </a:r>
            <a:r>
              <a:rPr lang="en-US" altLang="zh-CN" sz="1200" b="0" i="0" u="none" strike="noStrike" baseline="0" dirty="0" smtClean="0">
                <a:solidFill>
                  <a:srgbClr val="333333"/>
                </a:solidFill>
                <a:latin typeface="ArialMT"/>
              </a:rPr>
              <a:t>) 3G technology, and can achieve rates </a:t>
            </a:r>
            <a:r>
              <a:rPr lang="en-US" altLang="zh-CN" sz="1200" b="0" i="0" u="sng" strike="noStrike" baseline="0" dirty="0" smtClean="0">
                <a:solidFill>
                  <a:srgbClr val="333333"/>
                </a:solidFill>
                <a:latin typeface="ArialMT"/>
              </a:rPr>
              <a:t>in excess of</a:t>
            </a:r>
            <a:r>
              <a:rPr lang="en-US" altLang="zh-CN" sz="1200" b="0" i="0" u="none" strike="noStrike" baseline="0" dirty="0" smtClean="0">
                <a:solidFill>
                  <a:srgbClr val="333333"/>
                </a:solidFill>
                <a:latin typeface="ArialMT"/>
              </a:rPr>
              <a:t> 10 Mbps. </a:t>
            </a:r>
          </a:p>
          <a:p>
            <a:pPr algn="l"/>
            <a:r>
              <a:rPr lang="en-US" altLang="zh-CN" sz="1200" b="0" i="0" u="none" strike="noStrike" baseline="0" dirty="0" smtClean="0">
                <a:solidFill>
                  <a:srgbClr val="333333"/>
                </a:solidFill>
                <a:latin typeface="ArialMT"/>
              </a:rPr>
              <a:t>    LTE downstream rates of many tens of Mbps have been reported in commercial deployments. </a:t>
            </a:r>
          </a:p>
          <a:p>
            <a:pPr algn="l"/>
            <a:r>
              <a:rPr lang="en-US" altLang="zh-CN" sz="1200" b="0" i="0" u="none" strike="noStrike" baseline="0" dirty="0" smtClean="0">
                <a:solidFill>
                  <a:srgbClr val="333333"/>
                </a:solidFill>
                <a:latin typeface="ArialMT"/>
              </a:rPr>
              <a:t>    We’ll </a:t>
            </a:r>
            <a:r>
              <a:rPr lang="en-US" altLang="zh-CN" sz="1200" b="1" i="0" u="none" strike="noStrike" baseline="0" dirty="0" smtClean="0">
                <a:solidFill>
                  <a:srgbClr val="333333"/>
                </a:solidFill>
                <a:latin typeface="ArialMT"/>
              </a:rPr>
              <a:t>cover</a:t>
            </a:r>
            <a:r>
              <a:rPr lang="en-US" altLang="zh-CN" sz="1200" b="0" i="0" u="none" strike="noStrike" baseline="0" dirty="0" smtClean="0">
                <a:solidFill>
                  <a:srgbClr val="333333"/>
                </a:solidFill>
                <a:latin typeface="ArialMT"/>
              </a:rPr>
              <a:t> the basic principles of wireless networks and mobility, as well as WiFi, 3G, and LTE technologies (and more!) in </a:t>
            </a:r>
            <a:r>
              <a:rPr lang="en-US" altLang="zh-CN" sz="1200" b="0" i="0" u="none" strike="noStrike" baseline="0" dirty="0" smtClean="0">
                <a:solidFill>
                  <a:srgbClr val="1E7ABA"/>
                </a:solidFill>
                <a:latin typeface="Arial-BoldMT"/>
              </a:rPr>
              <a:t>Chapter 7</a:t>
            </a:r>
            <a:r>
              <a:rPr lang="en-US" altLang="zh-CN" sz="1200" b="0" i="0" u="none" strike="noStrike" baseline="0" dirty="0" smtClean="0">
                <a:solidFill>
                  <a:srgbClr val="333333"/>
                </a:solidFill>
                <a:latin typeface="ArialMT"/>
              </a:rPr>
              <a:t>.</a:t>
            </a:r>
            <a:endParaRPr lang="zh-CN" altLang="zh-CN" b="0" dirty="0" smtClean="0">
              <a:ea typeface="ＭＳ Ｐゴシック" pitchFamily="34" charset="-128"/>
            </a:endParaRPr>
          </a:p>
        </p:txBody>
      </p:sp>
    </p:spTree>
    <p:extLst>
      <p:ext uri="{BB962C8B-B14F-4D97-AF65-F5344CB8AC3E}">
        <p14:creationId xmlns:p14="http://schemas.microsoft.com/office/powerpoint/2010/main" val="36311494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p:txBody>
          <a:bodyPr/>
          <a:lstStyle/>
          <a:p>
            <a:pPr>
              <a:defRPr/>
            </a:pPr>
            <a:fld id="{5F3F475C-0F35-4C52-A05E-E30CAE272154}" type="slidenum">
              <a:rPr lang="zh-CN" altLang="en-US" smtClean="0"/>
              <a:pPr>
                <a:defRPr/>
              </a:pPr>
              <a:t>49</a:t>
            </a:fld>
            <a:endParaRPr lang="en-US" altLang="zh-CN" smtClean="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endParaRPr lang="zh-CN" altLang="en-US" dirty="0" smtClean="0"/>
          </a:p>
        </p:txBody>
      </p:sp>
    </p:spTree>
    <p:extLst>
      <p:ext uri="{BB962C8B-B14F-4D97-AF65-F5344CB8AC3E}">
        <p14:creationId xmlns:p14="http://schemas.microsoft.com/office/powerpoint/2010/main" val="30366307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In the previous subsection, we </a:t>
            </a:r>
            <a:r>
              <a:rPr lang="en-US" altLang="zh-CN" sz="1200" b="0" i="0" u="sng" strike="noStrike" kern="1200" baseline="0" dirty="0" smtClean="0">
                <a:solidFill>
                  <a:schemeClr val="tx1"/>
                </a:solidFill>
                <a:latin typeface="Times New Roman" pitchFamily="18" charset="0"/>
                <a:ea typeface="+mn-ea"/>
                <a:cs typeface="+mn-cs"/>
              </a:rPr>
              <a:t>gave an overview of</a:t>
            </a:r>
            <a:r>
              <a:rPr lang="en-US" altLang="zh-CN" sz="1200" b="0" i="0" u="none" strike="noStrike" kern="1200" baseline="0" dirty="0" smtClean="0">
                <a:solidFill>
                  <a:schemeClr val="tx1"/>
                </a:solidFill>
                <a:latin typeface="Times New Roman" pitchFamily="18" charset="0"/>
                <a:ea typeface="+mn-ea"/>
                <a:cs typeface="+mn-cs"/>
              </a:rPr>
              <a:t> some of the most important network access technologies in the Internet.    </a:t>
            </a:r>
          </a:p>
          <a:p>
            <a:r>
              <a:rPr lang="en-US" altLang="zh-CN" sz="1200" b="0" i="0" u="none" strike="noStrike" kern="1200" baseline="0" dirty="0" smtClean="0">
                <a:solidFill>
                  <a:schemeClr val="tx1"/>
                </a:solidFill>
                <a:latin typeface="Times New Roman" pitchFamily="18" charset="0"/>
                <a:ea typeface="+mn-ea"/>
                <a:cs typeface="+mn-cs"/>
              </a:rPr>
              <a:t>   As we described these technologies, we also </a:t>
            </a:r>
            <a:r>
              <a:rPr lang="en-US" altLang="zh-CN" sz="1200" b="1" i="0" u="none" strike="noStrike" kern="1200" baseline="0" dirty="0" smtClean="0">
                <a:solidFill>
                  <a:schemeClr val="tx1"/>
                </a:solidFill>
                <a:latin typeface="Times New Roman" pitchFamily="18" charset="0"/>
                <a:ea typeface="+mn-ea"/>
                <a:cs typeface="+mn-cs"/>
              </a:rPr>
              <a:t>indicated</a:t>
            </a:r>
            <a:r>
              <a:rPr lang="en-US" altLang="zh-CN" sz="1200" b="0" i="0" u="none" strike="noStrike" kern="1200" baseline="0" dirty="0" smtClean="0">
                <a:solidFill>
                  <a:schemeClr val="tx1"/>
                </a:solidFill>
                <a:latin typeface="Times New Roman" pitchFamily="18" charset="0"/>
                <a:ea typeface="+mn-ea"/>
                <a:cs typeface="+mn-cs"/>
              </a:rPr>
              <a:t> the physical media used. </a:t>
            </a:r>
          </a:p>
          <a:p>
            <a:r>
              <a:rPr lang="en-US" altLang="zh-CN" sz="1200" b="0" i="0" u="none" strike="noStrike" kern="1200" baseline="0" dirty="0" smtClean="0">
                <a:solidFill>
                  <a:schemeClr val="tx1"/>
                </a:solidFill>
                <a:latin typeface="Times New Roman" pitchFamily="18" charset="0"/>
                <a:ea typeface="+mn-ea"/>
                <a:cs typeface="+mn-cs"/>
              </a:rPr>
              <a:t>   For example, we said that HFC uses a combination of fiber cable and coaxial cable. </a:t>
            </a:r>
          </a:p>
          <a:p>
            <a:r>
              <a:rPr lang="en-US" altLang="zh-CN" sz="1200" b="0" i="0" u="none" strike="noStrike" kern="1200" baseline="0" dirty="0" smtClean="0">
                <a:solidFill>
                  <a:schemeClr val="tx1"/>
                </a:solidFill>
                <a:latin typeface="Times New Roman" pitchFamily="18" charset="0"/>
                <a:ea typeface="+mn-ea"/>
                <a:cs typeface="+mn-cs"/>
              </a:rPr>
              <a:t>   We said that DSL and Ethernet use copper wire. </a:t>
            </a:r>
          </a:p>
          <a:p>
            <a:r>
              <a:rPr lang="en-US" altLang="zh-CN" sz="1200" b="0" i="0" u="none" strike="noStrike" kern="1200" baseline="0" dirty="0" smtClean="0">
                <a:solidFill>
                  <a:schemeClr val="tx1"/>
                </a:solidFill>
                <a:latin typeface="Times New Roman" pitchFamily="18" charset="0"/>
                <a:ea typeface="+mn-ea"/>
                <a:cs typeface="+mn-cs"/>
              </a:rPr>
              <a:t>   And we said that mobile access networks use the radio spectrum.</a:t>
            </a:r>
          </a:p>
          <a:p>
            <a:r>
              <a:rPr lang="en-US" altLang="zh-CN" sz="1200" b="0" i="0" u="none" strike="noStrike" kern="1200" baseline="0" dirty="0" smtClean="0">
                <a:solidFill>
                  <a:schemeClr val="tx1"/>
                </a:solidFill>
                <a:latin typeface="Times New Roman" pitchFamily="18" charset="0"/>
                <a:ea typeface="+mn-ea"/>
                <a:cs typeface="+mn-cs"/>
              </a:rPr>
              <a:t>   In this subsection we </a:t>
            </a:r>
            <a:r>
              <a:rPr lang="en-US" altLang="zh-CN" sz="1200" b="0" i="0" u="sng" strike="noStrike" kern="1200" baseline="0" dirty="0" smtClean="0">
                <a:solidFill>
                  <a:schemeClr val="tx1"/>
                </a:solidFill>
                <a:effectLst>
                  <a:outerShdw blurRad="38100" dist="38100" dir="2700000" algn="tl">
                    <a:srgbClr val="000000">
                      <a:alpha val="43137"/>
                    </a:srgbClr>
                  </a:outerShdw>
                </a:effectLst>
                <a:latin typeface="Times New Roman" pitchFamily="18" charset="0"/>
                <a:ea typeface="+mn-ea"/>
                <a:cs typeface="+mn-cs"/>
              </a:rPr>
              <a:t>provide a brief overview of</a:t>
            </a:r>
            <a:r>
              <a:rPr lang="en-US" altLang="zh-CN" sz="1200" b="0" i="0" u="none" strike="noStrike" kern="1200" baseline="0" dirty="0" smtClean="0">
                <a:solidFill>
                  <a:schemeClr val="tx1"/>
                </a:solidFill>
                <a:effectLst>
                  <a:outerShdw blurRad="38100" dist="38100" dir="2700000" algn="tl">
                    <a:srgbClr val="000000">
                      <a:alpha val="43137"/>
                    </a:srgbClr>
                  </a:outerShdw>
                </a:effectLst>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these and other transmission media that are </a:t>
            </a:r>
            <a:r>
              <a:rPr lang="en-US" altLang="zh-CN" sz="1200" b="1" i="0" u="none" strike="noStrike" kern="1200" baseline="0" dirty="0" smtClean="0">
                <a:solidFill>
                  <a:schemeClr val="tx1"/>
                </a:solidFill>
                <a:latin typeface="Times New Roman" pitchFamily="18" charset="0"/>
                <a:ea typeface="+mn-ea"/>
                <a:cs typeface="+mn-cs"/>
              </a:rPr>
              <a:t>commonly used </a:t>
            </a:r>
            <a:r>
              <a:rPr lang="en-US" altLang="zh-CN" sz="1200" b="0" i="0" u="none" strike="noStrike" kern="1200" baseline="0" dirty="0" smtClean="0">
                <a:solidFill>
                  <a:schemeClr val="tx1"/>
                </a:solidFill>
                <a:latin typeface="Times New Roman" pitchFamily="18" charset="0"/>
                <a:ea typeface="+mn-ea"/>
                <a:cs typeface="+mn-cs"/>
              </a:rPr>
              <a:t>in the Internet.</a:t>
            </a:r>
            <a:endParaRPr lang="zh-CN" altLang="en-US" u="none"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50</a:t>
            </a:fld>
            <a:endParaRPr lang="en-US" altLang="zh-CN"/>
          </a:p>
        </p:txBody>
      </p:sp>
    </p:spTree>
    <p:extLst>
      <p:ext uri="{BB962C8B-B14F-4D97-AF65-F5344CB8AC3E}">
        <p14:creationId xmlns:p14="http://schemas.microsoft.com/office/powerpoint/2010/main" val="10541478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In order to define what is meant by a physical medium, let us reflect on the brief life of a bit (</a:t>
            </a:r>
            <a:r>
              <a:rPr lang="zh-CN" altLang="en-US" sz="1200" b="0" i="0" u="none" strike="noStrike" kern="1200" baseline="0" dirty="0" smtClean="0">
                <a:solidFill>
                  <a:schemeClr val="tx1"/>
                </a:solidFill>
                <a:latin typeface="Times New Roman" pitchFamily="18" charset="0"/>
                <a:ea typeface="+mn-ea"/>
                <a:cs typeface="+mn-cs"/>
              </a:rPr>
              <a:t>一个比特短暂历程</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Consider a bit (</a:t>
            </a:r>
            <a:r>
              <a:rPr lang="zh-CN" altLang="en-US" sz="1200" b="0" i="0" u="none" strike="noStrike" kern="1200" baseline="0" dirty="0" smtClean="0">
                <a:solidFill>
                  <a:schemeClr val="tx1"/>
                </a:solidFill>
                <a:latin typeface="Times New Roman" pitchFamily="18" charset="0"/>
                <a:ea typeface="+mn-ea"/>
                <a:cs typeface="+mn-cs"/>
              </a:rPr>
              <a:t>一个比特</a:t>
            </a:r>
            <a:r>
              <a:rPr lang="en-US" altLang="zh-CN" sz="1200" b="0" i="0" u="none" strike="noStrike" kern="1200" baseline="0" dirty="0" smtClean="0">
                <a:solidFill>
                  <a:schemeClr val="tx1"/>
                </a:solidFill>
                <a:latin typeface="Times New Roman" pitchFamily="18" charset="0"/>
                <a:ea typeface="+mn-ea"/>
                <a:cs typeface="+mn-cs"/>
              </a:rPr>
              <a:t>) traveling </a:t>
            </a:r>
            <a:r>
              <a:rPr lang="en-US" altLang="zh-CN" sz="1200" b="1" i="0" u="none" strike="noStrike" kern="1200" baseline="0" dirty="0" smtClean="0">
                <a:solidFill>
                  <a:schemeClr val="tx1"/>
                </a:solidFill>
                <a:latin typeface="Times New Roman" pitchFamily="18" charset="0"/>
                <a:ea typeface="+mn-ea"/>
                <a:cs typeface="+mn-cs"/>
              </a:rPr>
              <a:t>from</a:t>
            </a:r>
            <a:r>
              <a:rPr lang="en-US" altLang="zh-CN" sz="1200" b="0" i="0" u="none" strike="noStrike" kern="1200" baseline="0" dirty="0" smtClean="0">
                <a:solidFill>
                  <a:schemeClr val="tx1"/>
                </a:solidFill>
                <a:latin typeface="Times New Roman" pitchFamily="18" charset="0"/>
                <a:ea typeface="+mn-ea"/>
                <a:cs typeface="+mn-cs"/>
              </a:rPr>
              <a:t> one end system, </a:t>
            </a:r>
            <a:r>
              <a:rPr lang="en-US" altLang="zh-CN" sz="1200" b="1" i="0" u="none" strike="noStrike" kern="1200" baseline="0" dirty="0" smtClean="0">
                <a:solidFill>
                  <a:schemeClr val="tx1"/>
                </a:solidFill>
                <a:latin typeface="Times New Roman" pitchFamily="18" charset="0"/>
                <a:ea typeface="+mn-ea"/>
                <a:cs typeface="+mn-cs"/>
              </a:rPr>
              <a:t>through</a:t>
            </a:r>
            <a:r>
              <a:rPr lang="en-US" altLang="zh-CN" sz="1200" b="0" i="0" u="none" strike="noStrike" kern="1200" baseline="0" dirty="0" smtClean="0">
                <a:solidFill>
                  <a:schemeClr val="tx1"/>
                </a:solidFill>
                <a:latin typeface="Times New Roman" pitchFamily="18" charset="0"/>
                <a:ea typeface="+mn-ea"/>
                <a:cs typeface="+mn-cs"/>
              </a:rPr>
              <a:t> a series of links and routers,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another end system. </a:t>
            </a:r>
          </a:p>
          <a:p>
            <a:r>
              <a:rPr lang="en-US" altLang="zh-CN" sz="1200" b="0" i="0" u="none" strike="noStrike" kern="1200" baseline="0" dirty="0" smtClean="0">
                <a:solidFill>
                  <a:schemeClr val="tx1"/>
                </a:solidFill>
                <a:latin typeface="Times New Roman" pitchFamily="18" charset="0"/>
                <a:ea typeface="+mn-ea"/>
                <a:cs typeface="+mn-cs"/>
              </a:rPr>
              <a:t>   This poor (</a:t>
            </a:r>
            <a:r>
              <a:rPr lang="zh-CN" altLang="en-US" sz="1200" b="0" i="0" u="none" strike="noStrike" kern="1200" baseline="0" dirty="0" smtClean="0">
                <a:solidFill>
                  <a:schemeClr val="tx1"/>
                </a:solidFill>
                <a:latin typeface="Times New Roman" pitchFamily="18" charset="0"/>
                <a:ea typeface="+mn-ea"/>
                <a:cs typeface="+mn-cs"/>
              </a:rPr>
              <a:t>可怜的</a:t>
            </a:r>
            <a:r>
              <a:rPr lang="en-US" altLang="zh-CN" sz="1200" b="0" i="0" u="none" strike="noStrike" kern="1200" baseline="0" dirty="0" smtClean="0">
                <a:solidFill>
                  <a:schemeClr val="tx1"/>
                </a:solidFill>
                <a:latin typeface="Times New Roman" pitchFamily="18" charset="0"/>
                <a:ea typeface="+mn-ea"/>
                <a:cs typeface="+mn-cs"/>
              </a:rPr>
              <a:t>) bit gets </a:t>
            </a:r>
            <a:r>
              <a:rPr lang="en-US" altLang="zh-CN" sz="1200" b="0" i="0" u="sng" strike="noStrike" kern="1200" baseline="0" dirty="0" smtClean="0">
                <a:solidFill>
                  <a:schemeClr val="tx1"/>
                </a:solidFill>
                <a:latin typeface="Times New Roman" pitchFamily="18" charset="0"/>
                <a:ea typeface="+mn-ea"/>
                <a:cs typeface="+mn-cs"/>
              </a:rPr>
              <a:t>kicked around</a:t>
            </a:r>
            <a:r>
              <a:rPr lang="en-US" altLang="zh-CN" sz="1200" b="0" i="0" u="none" strike="noStrike" kern="1200" baseline="0" dirty="0" smtClean="0">
                <a:solidFill>
                  <a:schemeClr val="tx1"/>
                </a:solidFill>
                <a:latin typeface="Times New Roman" pitchFamily="18" charset="0"/>
                <a:ea typeface="+mn-ea"/>
                <a:cs typeface="+mn-cs"/>
              </a:rPr>
              <a:t> and </a:t>
            </a:r>
            <a:r>
              <a:rPr lang="en-US" altLang="zh-CN" sz="1200" b="0" i="0" u="sng" strike="noStrike" kern="1200" baseline="0" dirty="0" smtClean="0">
                <a:solidFill>
                  <a:schemeClr val="tx1"/>
                </a:solidFill>
                <a:latin typeface="Times New Roman" pitchFamily="18" charset="0"/>
                <a:ea typeface="+mn-ea"/>
                <a:cs typeface="+mn-cs"/>
              </a:rPr>
              <a:t>transmitted</a:t>
            </a:r>
            <a:r>
              <a:rPr lang="en-US" altLang="zh-CN" sz="1200" b="0" i="0" u="none" strike="noStrike" kern="1200" baseline="0" dirty="0" smtClean="0">
                <a:solidFill>
                  <a:schemeClr val="tx1"/>
                </a:solidFill>
                <a:latin typeface="Times New Roman" pitchFamily="18" charset="0"/>
                <a:ea typeface="+mn-ea"/>
                <a:cs typeface="+mn-cs"/>
              </a:rPr>
              <a:t> many, many times! </a:t>
            </a:r>
          </a:p>
          <a:p>
            <a:r>
              <a:rPr lang="en-US" altLang="zh-CN" sz="1200" b="0" i="0" u="none" strike="noStrike" kern="1200" baseline="0" dirty="0" smtClean="0">
                <a:solidFill>
                  <a:schemeClr val="tx1"/>
                </a:solidFill>
                <a:latin typeface="Times New Roman" pitchFamily="18" charset="0"/>
                <a:ea typeface="+mn-ea"/>
                <a:cs typeface="+mn-cs"/>
              </a:rPr>
              <a:t>   The source end system first transmits the bit, and shortly </a:t>
            </a:r>
            <a:r>
              <a:rPr lang="en-US" altLang="zh-CN" sz="1200" b="1" i="0" u="none" strike="noStrike" kern="1200" baseline="0" dirty="0" smtClean="0">
                <a:solidFill>
                  <a:schemeClr val="tx1"/>
                </a:solidFill>
                <a:latin typeface="Times New Roman" pitchFamily="18" charset="0"/>
                <a:ea typeface="+mn-ea"/>
                <a:cs typeface="+mn-cs"/>
              </a:rPr>
              <a:t>thereafter</a:t>
            </a:r>
            <a:r>
              <a:rPr lang="en-US" altLang="zh-CN" sz="1200" b="0" i="0" u="none" strike="noStrike" kern="1200" baseline="0" dirty="0" smtClean="0">
                <a:solidFill>
                  <a:schemeClr val="tx1"/>
                </a:solidFill>
                <a:latin typeface="Times New Roman" pitchFamily="18" charset="0"/>
                <a:ea typeface="+mn-ea"/>
                <a:cs typeface="+mn-cs"/>
              </a:rPr>
              <a:t> the first router in the series receives the bit; the first router then transmits the bit, and shortly thereafter the second router receives the bit; and so on. </a:t>
            </a:r>
          </a:p>
          <a:p>
            <a:r>
              <a:rPr lang="en-US" altLang="zh-CN" sz="1200" b="0" i="0" u="none" strike="noStrike" kern="1200" baseline="0" dirty="0" smtClean="0">
                <a:solidFill>
                  <a:schemeClr val="tx1"/>
                </a:solidFill>
                <a:latin typeface="Times New Roman" pitchFamily="18" charset="0"/>
                <a:ea typeface="+mn-ea"/>
                <a:cs typeface="+mn-cs"/>
              </a:rPr>
              <a:t>   Thus our bit, when traveling from source to destination, passes through a series of transmitter-receiver pairs. </a:t>
            </a:r>
          </a:p>
          <a:p>
            <a:r>
              <a:rPr lang="en-US" altLang="zh-CN" sz="1200" b="0" i="0" u="none" strike="noStrike" kern="1200" baseline="0" dirty="0" smtClean="0">
                <a:solidFill>
                  <a:schemeClr val="tx1"/>
                </a:solidFill>
                <a:latin typeface="Times New Roman" pitchFamily="18" charset="0"/>
                <a:ea typeface="+mn-ea"/>
                <a:cs typeface="+mn-cs"/>
              </a:rPr>
              <a:t>   For each transmitter-receiver pair, the bit is sent by propagating electromagnetic waves or optical pulses across a physical medium. </a:t>
            </a:r>
          </a:p>
          <a:p>
            <a:r>
              <a:rPr lang="en-US" altLang="zh-CN" sz="1200" b="0" i="0" u="none" strike="noStrike" kern="1200" baseline="0" dirty="0" smtClean="0">
                <a:solidFill>
                  <a:schemeClr val="tx1"/>
                </a:solidFill>
                <a:latin typeface="Times New Roman" pitchFamily="18" charset="0"/>
                <a:ea typeface="+mn-ea"/>
                <a:cs typeface="+mn-cs"/>
              </a:rPr>
              <a:t>   The physical medium can </a:t>
            </a:r>
            <a:r>
              <a:rPr lang="en-US" altLang="zh-CN" sz="1200" b="1" i="0" u="none" strike="noStrike" kern="1200" baseline="0" dirty="0" smtClean="0">
                <a:solidFill>
                  <a:schemeClr val="tx1"/>
                </a:solidFill>
                <a:latin typeface="Times New Roman" pitchFamily="18" charset="0"/>
                <a:ea typeface="+mn-ea"/>
                <a:cs typeface="+mn-cs"/>
              </a:rPr>
              <a:t>take</a:t>
            </a:r>
            <a:r>
              <a:rPr lang="en-US" altLang="zh-CN" sz="1200" b="0" i="0" u="none" strike="noStrike" kern="1200" baseline="0" dirty="0" smtClean="0">
                <a:solidFill>
                  <a:schemeClr val="tx1"/>
                </a:solidFill>
                <a:latin typeface="Times New Roman" pitchFamily="18" charset="0"/>
                <a:ea typeface="+mn-ea"/>
                <a:cs typeface="+mn-cs"/>
              </a:rPr>
              <a:t> many shapes and forms and does </a:t>
            </a:r>
            <a:r>
              <a:rPr lang="en-US" altLang="zh-CN" sz="1200" b="1" i="0" u="none" strike="noStrike" kern="1200" baseline="0" dirty="0" smtClean="0">
                <a:solidFill>
                  <a:schemeClr val="tx1"/>
                </a:solidFill>
                <a:latin typeface="Times New Roman" pitchFamily="18" charset="0"/>
                <a:ea typeface="+mn-ea"/>
                <a:cs typeface="+mn-cs"/>
              </a:rPr>
              <a:t>not have to be of </a:t>
            </a:r>
            <a:r>
              <a:rPr lang="en-US" altLang="zh-CN" sz="1200" b="0" i="0" u="none" strike="noStrike" kern="1200" baseline="0" dirty="0" smtClean="0">
                <a:solidFill>
                  <a:schemeClr val="tx1"/>
                </a:solidFill>
                <a:latin typeface="Times New Roman" pitchFamily="18" charset="0"/>
                <a:ea typeface="+mn-ea"/>
                <a:cs typeface="+mn-cs"/>
              </a:rPr>
              <a:t>the same type for each transmitter-receiver pair along the path. </a:t>
            </a:r>
          </a:p>
          <a:p>
            <a:r>
              <a:rPr lang="en-US" altLang="zh-CN" sz="1200" b="0" i="0" u="none" strike="noStrike" kern="1200" baseline="0" dirty="0" smtClean="0">
                <a:solidFill>
                  <a:schemeClr val="tx1"/>
                </a:solidFill>
                <a:latin typeface="Times New Roman" pitchFamily="18" charset="0"/>
                <a:ea typeface="+mn-ea"/>
                <a:cs typeface="+mn-cs"/>
              </a:rPr>
              <a:t>   Examples of physical media include twisted-pair copper wire, coaxial cable, multimode fiber-optic cable, </a:t>
            </a:r>
            <a:r>
              <a:rPr lang="en-US" altLang="zh-CN" sz="1200" b="0" i="0" u="sng" strike="noStrike" kern="1200" baseline="0" dirty="0" smtClean="0">
                <a:solidFill>
                  <a:schemeClr val="tx1"/>
                </a:solidFill>
                <a:latin typeface="Times New Roman" pitchFamily="18" charset="0"/>
                <a:ea typeface="+mn-ea"/>
                <a:cs typeface="+mn-cs"/>
              </a:rPr>
              <a:t>terrestrial</a:t>
            </a:r>
            <a:r>
              <a:rPr lang="en-US" altLang="zh-CN" sz="1200" b="0" i="0" u="none" strike="noStrike" kern="1200" baseline="0" dirty="0" smtClean="0">
                <a:solidFill>
                  <a:schemeClr val="tx1"/>
                </a:solidFill>
                <a:latin typeface="Times New Roman" pitchFamily="18" charset="0"/>
                <a:ea typeface="+mn-ea"/>
                <a:cs typeface="+mn-cs"/>
              </a:rPr>
              <a:t> radio spectrum, and </a:t>
            </a:r>
            <a:r>
              <a:rPr lang="en-US" altLang="zh-CN" sz="1200" b="0" i="0" u="sng" strike="noStrike" kern="1200" baseline="0" dirty="0" smtClean="0">
                <a:solidFill>
                  <a:schemeClr val="tx1"/>
                </a:solidFill>
                <a:latin typeface="Times New Roman" pitchFamily="18" charset="0"/>
                <a:ea typeface="+mn-ea"/>
                <a:cs typeface="+mn-cs"/>
              </a:rPr>
              <a:t>satellite</a:t>
            </a:r>
            <a:r>
              <a:rPr lang="en-US" altLang="zh-CN" sz="1200" b="0" i="0" u="none" strike="noStrike" kern="1200" baseline="0" dirty="0" smtClean="0">
                <a:solidFill>
                  <a:schemeClr val="tx1"/>
                </a:solidFill>
                <a:latin typeface="Times New Roman" pitchFamily="18" charset="0"/>
                <a:ea typeface="+mn-ea"/>
                <a:cs typeface="+mn-cs"/>
              </a:rPr>
              <a:t> radio spectrum. </a:t>
            </a:r>
          </a:p>
          <a:p>
            <a:r>
              <a:rPr lang="en-US" altLang="zh-CN" sz="1200" b="0" i="0" u="none" strike="noStrike" kern="1200" baseline="0" dirty="0" smtClean="0">
                <a:solidFill>
                  <a:schemeClr val="tx1"/>
                </a:solidFill>
                <a:latin typeface="Times New Roman" pitchFamily="18" charset="0"/>
                <a:ea typeface="+mn-ea"/>
                <a:cs typeface="+mn-cs"/>
              </a:rPr>
              <a:t>   Physical media fall into two categories: guided media and unguided media. </a:t>
            </a:r>
          </a:p>
          <a:p>
            <a:r>
              <a:rPr lang="en-US" altLang="zh-CN" sz="1200" b="0" i="0" u="none" strike="noStrike" kern="1200" baseline="0" dirty="0" smtClean="0">
                <a:solidFill>
                  <a:schemeClr val="tx1"/>
                </a:solidFill>
                <a:latin typeface="Times New Roman" pitchFamily="18" charset="0"/>
                <a:ea typeface="+mn-ea"/>
                <a:cs typeface="+mn-cs"/>
              </a:rPr>
              <a:t>   With guided media, the waves are guided along a solid medium, such as a fiber-optic cable, a twisted-pair copper wire, or a coaxial cable. </a:t>
            </a:r>
          </a:p>
          <a:p>
            <a:r>
              <a:rPr lang="en-US" altLang="zh-CN" sz="1200" b="0" i="0" u="none" strike="noStrike" kern="1200" baseline="0" dirty="0" smtClean="0">
                <a:solidFill>
                  <a:schemeClr val="tx1"/>
                </a:solidFill>
                <a:latin typeface="Times New Roman" pitchFamily="18" charset="0"/>
                <a:ea typeface="+mn-ea"/>
                <a:cs typeface="+mn-cs"/>
              </a:rPr>
              <a:t>   With unguided media, the waves propagate </a:t>
            </a:r>
            <a:r>
              <a:rPr lang="en-US" altLang="zh-CN" sz="1200" b="0" i="0" u="sng" strike="noStrike" kern="1200" baseline="0" dirty="0" smtClean="0">
                <a:solidFill>
                  <a:schemeClr val="tx1"/>
                </a:solidFill>
                <a:latin typeface="Times New Roman" pitchFamily="18" charset="0"/>
                <a:ea typeface="+mn-ea"/>
                <a:cs typeface="+mn-cs"/>
              </a:rPr>
              <a:t>in the atmosphere and in outer space</a:t>
            </a:r>
            <a:r>
              <a:rPr lang="en-US" altLang="zh-CN" sz="1200" b="0" i="0" u="none" strike="noStrike" kern="1200" baseline="0" dirty="0" smtClean="0">
                <a:solidFill>
                  <a:schemeClr val="tx1"/>
                </a:solidFill>
                <a:latin typeface="Times New Roman" pitchFamily="18" charset="0"/>
                <a:ea typeface="+mn-ea"/>
                <a:cs typeface="+mn-cs"/>
              </a:rPr>
              <a:t>, such as in a wireless LAN or a digital satellite channel.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But before we get into the characteristics of the various media types, let us say a few words about their costs. </a:t>
            </a:r>
          </a:p>
          <a:p>
            <a:r>
              <a:rPr lang="en-US" altLang="zh-CN" sz="1200" b="0" i="0" u="none" strike="noStrike" kern="1200" baseline="0" dirty="0" smtClean="0">
                <a:solidFill>
                  <a:schemeClr val="tx1"/>
                </a:solidFill>
                <a:latin typeface="Times New Roman" pitchFamily="18" charset="0"/>
                <a:ea typeface="+mn-ea"/>
                <a:cs typeface="+mn-cs"/>
              </a:rPr>
              <a:t>    The actual cost of the physical link (copper wire, fiber-optic cable, and so on) is often relatively minor compared with other networking costs. </a:t>
            </a:r>
          </a:p>
          <a:p>
            <a:r>
              <a:rPr lang="en-US" altLang="zh-CN" sz="1200" b="0" i="0" u="none" strike="noStrike" kern="1200" baseline="0" dirty="0" smtClean="0">
                <a:solidFill>
                  <a:schemeClr val="tx1"/>
                </a:solidFill>
                <a:latin typeface="Times New Roman" pitchFamily="18" charset="0"/>
                <a:ea typeface="+mn-ea"/>
                <a:cs typeface="+mn-cs"/>
              </a:rPr>
              <a:t>    In particular, the labor cost </a:t>
            </a:r>
            <a:r>
              <a:rPr lang="en-US" altLang="zh-CN" sz="1200" b="0" i="0" u="sng" strike="noStrike" kern="1200" baseline="0" dirty="0" smtClean="0">
                <a:solidFill>
                  <a:schemeClr val="tx1"/>
                </a:solidFill>
                <a:latin typeface="Times New Roman" pitchFamily="18" charset="0"/>
                <a:ea typeface="+mn-ea"/>
                <a:cs typeface="+mn-cs"/>
              </a:rPr>
              <a:t>associated with the installation of the physical link</a:t>
            </a:r>
            <a:r>
              <a:rPr lang="en-US" altLang="zh-CN" sz="1200" b="0" i="0" u="none" strike="noStrike" kern="1200" baseline="0" dirty="0" smtClean="0">
                <a:solidFill>
                  <a:schemeClr val="tx1"/>
                </a:solidFill>
                <a:latin typeface="Times New Roman" pitchFamily="18" charset="0"/>
                <a:ea typeface="+mn-ea"/>
                <a:cs typeface="+mn-cs"/>
              </a:rPr>
              <a:t> can be </a:t>
            </a:r>
            <a:r>
              <a:rPr lang="en-US" altLang="zh-CN" sz="1200" b="0" i="0" u="sng" strike="noStrike" kern="1200" baseline="0" dirty="0" smtClean="0">
                <a:solidFill>
                  <a:schemeClr val="tx1"/>
                </a:solidFill>
                <a:latin typeface="Times New Roman" pitchFamily="18" charset="0"/>
                <a:ea typeface="+mn-ea"/>
                <a:cs typeface="+mn-cs"/>
              </a:rPr>
              <a:t>orders of magnitude</a:t>
            </a:r>
            <a:r>
              <a:rPr lang="en-US" altLang="zh-CN" sz="1200" b="0" i="0" u="none" strike="noStrike" kern="1200" baseline="0" dirty="0" smtClean="0">
                <a:solidFill>
                  <a:schemeClr val="tx1"/>
                </a:solidFill>
                <a:latin typeface="Times New Roman" pitchFamily="18" charset="0"/>
                <a:ea typeface="+mn-ea"/>
                <a:cs typeface="+mn-cs"/>
              </a:rPr>
              <a:t> higher than the cost of the material. </a:t>
            </a:r>
          </a:p>
          <a:p>
            <a:r>
              <a:rPr lang="en-US" altLang="zh-CN" sz="1200" b="0" i="0" u="none" strike="noStrike" kern="1200" baseline="0" dirty="0" smtClean="0">
                <a:solidFill>
                  <a:schemeClr val="tx1"/>
                </a:solidFill>
                <a:latin typeface="Times New Roman" pitchFamily="18" charset="0"/>
                <a:ea typeface="+mn-ea"/>
                <a:cs typeface="+mn-cs"/>
              </a:rPr>
              <a:t>    For this reason, many builders install twisted pair, optical fiber, and coaxial cable in every room in a building. </a:t>
            </a:r>
          </a:p>
          <a:p>
            <a:r>
              <a:rPr lang="en-US" altLang="zh-CN" sz="1200" b="0" i="0" u="none" strike="noStrike" kern="1200" baseline="0" dirty="0" smtClean="0">
                <a:solidFill>
                  <a:schemeClr val="tx1"/>
                </a:solidFill>
                <a:latin typeface="Times New Roman" pitchFamily="18" charset="0"/>
                <a:ea typeface="+mn-ea"/>
                <a:cs typeface="+mn-cs"/>
              </a:rPr>
              <a:t>    Even if only one medium is initially </a:t>
            </a:r>
            <a:r>
              <a:rPr lang="en-US" altLang="zh-CN" sz="1200" b="1" i="0" u="none" strike="noStrike" kern="1200" baseline="0" dirty="0" smtClean="0">
                <a:solidFill>
                  <a:schemeClr val="tx1"/>
                </a:solidFill>
                <a:latin typeface="Times New Roman" pitchFamily="18" charset="0"/>
                <a:ea typeface="+mn-ea"/>
                <a:cs typeface="+mn-cs"/>
              </a:rPr>
              <a:t>used</a:t>
            </a:r>
            <a:r>
              <a:rPr lang="en-US" altLang="zh-CN" sz="1200" b="0" i="0" u="none" strike="noStrike" kern="1200" baseline="0" dirty="0" smtClean="0">
                <a:solidFill>
                  <a:schemeClr val="tx1"/>
                </a:solidFill>
                <a:latin typeface="Times New Roman" pitchFamily="18" charset="0"/>
                <a:ea typeface="+mn-ea"/>
                <a:cs typeface="+mn-cs"/>
              </a:rPr>
              <a:t>, there is a good chance that another medium </a:t>
            </a:r>
            <a:r>
              <a:rPr lang="en-US" altLang="zh-CN" sz="1200" b="1" i="0" u="none" strike="noStrike" kern="1200" baseline="0" dirty="0" smtClean="0">
                <a:solidFill>
                  <a:schemeClr val="tx1"/>
                </a:solidFill>
                <a:latin typeface="Times New Roman" pitchFamily="18" charset="0"/>
                <a:ea typeface="+mn-ea"/>
                <a:cs typeface="+mn-cs"/>
              </a:rPr>
              <a:t>could be used </a:t>
            </a:r>
            <a:r>
              <a:rPr lang="en-US" altLang="zh-CN" sz="1200" b="0" i="0" u="sng" strike="noStrike" kern="1200" baseline="0" dirty="0" smtClean="0">
                <a:solidFill>
                  <a:schemeClr val="tx1"/>
                </a:solidFill>
                <a:latin typeface="Times New Roman" pitchFamily="18" charset="0"/>
                <a:ea typeface="+mn-ea"/>
                <a:cs typeface="+mn-cs"/>
              </a:rPr>
              <a:t>in the near future</a:t>
            </a:r>
            <a:r>
              <a:rPr lang="en-US" altLang="zh-CN" sz="1200" b="0" i="0" u="none" strike="noStrike" kern="1200" baseline="0" dirty="0" smtClean="0">
                <a:solidFill>
                  <a:schemeClr val="tx1"/>
                </a:solidFill>
                <a:latin typeface="Times New Roman" pitchFamily="18" charset="0"/>
                <a:ea typeface="+mn-ea"/>
                <a:cs typeface="+mn-cs"/>
              </a:rPr>
              <a:t>, and so money is saved </a:t>
            </a:r>
            <a:r>
              <a:rPr lang="en-US" altLang="zh-CN" sz="1200" b="0" i="0" u="sng" strike="noStrike" kern="1200" baseline="0" dirty="0" smtClean="0">
                <a:solidFill>
                  <a:schemeClr val="tx1"/>
                </a:solidFill>
                <a:latin typeface="Times New Roman" pitchFamily="18" charset="0"/>
                <a:ea typeface="+mn-ea"/>
                <a:cs typeface="+mn-cs"/>
              </a:rPr>
              <a:t>by not having to lay additional wires in the future</a:t>
            </a:r>
            <a:r>
              <a:rPr lang="en-US" altLang="zh-CN" sz="1200" b="0" i="0" u="none" strike="noStrike" kern="1200" baseline="0" dirty="0" smtClean="0">
                <a:solidFill>
                  <a:schemeClr val="tx1"/>
                </a:solidFill>
                <a:latin typeface="Times New Roman" pitchFamily="18" charset="0"/>
                <a:ea typeface="+mn-ea"/>
                <a:cs typeface="+mn-cs"/>
              </a:rPr>
              <a:t>.</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Twisted-Pair Copper Wire</a:t>
            </a:r>
          </a:p>
          <a:p>
            <a:r>
              <a:rPr lang="en-US" altLang="zh-CN" sz="1200" b="0" i="0" u="none" strike="noStrike" kern="1200" baseline="0" dirty="0" smtClean="0">
                <a:solidFill>
                  <a:schemeClr val="tx1"/>
                </a:solidFill>
                <a:latin typeface="Times New Roman" pitchFamily="18" charset="0"/>
                <a:ea typeface="+mn-ea"/>
                <a:cs typeface="+mn-cs"/>
              </a:rPr>
              <a:t>    The least expensive and most commonly used guided transmission medium is twisted-pair copper wire. </a:t>
            </a:r>
          </a:p>
          <a:p>
            <a:r>
              <a:rPr lang="en-US" altLang="zh-CN" sz="1200" b="0" i="0" u="none" strike="noStrike" kern="1200" baseline="0" dirty="0" smtClean="0">
                <a:solidFill>
                  <a:schemeClr val="tx1"/>
                </a:solidFill>
                <a:latin typeface="Times New Roman" pitchFamily="18" charset="0"/>
                <a:ea typeface="+mn-ea"/>
                <a:cs typeface="+mn-cs"/>
              </a:rPr>
              <a:t>    For over a hundred years it has been used by telephone networks. </a:t>
            </a:r>
          </a:p>
          <a:p>
            <a:r>
              <a:rPr lang="en-US" altLang="zh-CN" sz="1200" b="0" i="0" u="none" strike="noStrike" kern="1200" baseline="0" dirty="0" smtClean="0">
                <a:solidFill>
                  <a:schemeClr val="tx1"/>
                </a:solidFill>
                <a:latin typeface="Times New Roman" pitchFamily="18" charset="0"/>
                <a:ea typeface="+mn-ea"/>
                <a:cs typeface="+mn-cs"/>
              </a:rPr>
              <a:t>    In fact, more than 99 percent of the wired connections </a:t>
            </a:r>
            <a:r>
              <a:rPr lang="en-US" altLang="zh-CN" sz="1200" b="1" i="0" u="none" strike="noStrike" kern="1200" baseline="0" dirty="0" smtClean="0">
                <a:solidFill>
                  <a:schemeClr val="tx1"/>
                </a:solidFill>
                <a:latin typeface="Times New Roman" pitchFamily="18" charset="0"/>
                <a:ea typeface="+mn-ea"/>
                <a:cs typeface="+mn-cs"/>
              </a:rPr>
              <a:t>from</a:t>
            </a:r>
            <a:r>
              <a:rPr lang="en-US" altLang="zh-CN" sz="1200" b="0" i="0" u="none" strike="noStrike" kern="1200" baseline="0" dirty="0" smtClean="0">
                <a:solidFill>
                  <a:schemeClr val="tx1"/>
                </a:solidFill>
                <a:latin typeface="Times New Roman" pitchFamily="18" charset="0"/>
                <a:ea typeface="+mn-ea"/>
                <a:cs typeface="+mn-cs"/>
              </a:rPr>
              <a:t> the telephone handset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the local telephone switch use twisted-pair copper wire. </a:t>
            </a:r>
          </a:p>
          <a:p>
            <a:r>
              <a:rPr lang="en-US" altLang="zh-CN" sz="1200" b="0" i="0" u="none" strike="noStrike" kern="1200" baseline="0" dirty="0" smtClean="0">
                <a:solidFill>
                  <a:schemeClr val="tx1"/>
                </a:solidFill>
                <a:latin typeface="Times New Roman" pitchFamily="18" charset="0"/>
                <a:ea typeface="+mn-ea"/>
                <a:cs typeface="+mn-cs"/>
              </a:rPr>
              <a:t>    Most of us have seen twisted pair in our homes and work environments. </a:t>
            </a:r>
          </a:p>
          <a:p>
            <a:r>
              <a:rPr lang="en-US" altLang="zh-CN" sz="1200" b="0" i="0" u="none" strike="noStrike" kern="1200" baseline="0" dirty="0" smtClean="0">
                <a:solidFill>
                  <a:schemeClr val="tx1"/>
                </a:solidFill>
                <a:latin typeface="Times New Roman" pitchFamily="18" charset="0"/>
                <a:ea typeface="+mn-ea"/>
                <a:cs typeface="+mn-cs"/>
              </a:rPr>
              <a:t>    Twisted pair consists of two insulated copper wires, each about 1 mm thick, arranged in a regular spiral pattern. </a:t>
            </a:r>
          </a:p>
          <a:p>
            <a:r>
              <a:rPr lang="en-US" altLang="zh-CN" sz="1200" b="0" i="0" u="none" strike="noStrike" kern="1200" baseline="0" dirty="0" smtClean="0">
                <a:solidFill>
                  <a:schemeClr val="tx1"/>
                </a:solidFill>
                <a:latin typeface="Times New Roman" pitchFamily="18" charset="0"/>
                <a:ea typeface="+mn-ea"/>
                <a:cs typeface="+mn-cs"/>
              </a:rPr>
              <a:t>    The wires are twisted together to reduce the electrical interference from similar pairs close by (</a:t>
            </a:r>
            <a:r>
              <a:rPr lang="zh-CN" altLang="en-US" sz="1200" b="0" i="0" u="none" strike="noStrike" kern="1200" baseline="0" dirty="0" smtClean="0">
                <a:solidFill>
                  <a:schemeClr val="tx1"/>
                </a:solidFill>
                <a:latin typeface="Times New Roman" pitchFamily="18" charset="0"/>
                <a:ea typeface="+mn-ea"/>
                <a:cs typeface="+mn-cs"/>
              </a:rPr>
              <a:t>在附近</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Typically, a number of pairs are bundled together in a cable by </a:t>
            </a:r>
            <a:r>
              <a:rPr lang="en-US" altLang="zh-CN" sz="1200" b="1" i="0" u="none" strike="noStrike" kern="1200" baseline="0" dirty="0" smtClean="0">
                <a:solidFill>
                  <a:schemeClr val="tx1"/>
                </a:solidFill>
                <a:latin typeface="Times New Roman" pitchFamily="18" charset="0"/>
                <a:ea typeface="+mn-ea"/>
                <a:cs typeface="+mn-cs"/>
              </a:rPr>
              <a:t>wrapping</a:t>
            </a:r>
            <a:r>
              <a:rPr lang="en-US" altLang="zh-CN" sz="1200" b="0" i="0" u="none" strike="noStrike" kern="1200" baseline="0" dirty="0" smtClean="0">
                <a:solidFill>
                  <a:schemeClr val="tx1"/>
                </a:solidFill>
                <a:latin typeface="Times New Roman" pitchFamily="18" charset="0"/>
                <a:ea typeface="+mn-ea"/>
                <a:cs typeface="+mn-cs"/>
              </a:rPr>
              <a:t> the pairs in a protective shield. </a:t>
            </a:r>
          </a:p>
          <a:p>
            <a:r>
              <a:rPr lang="en-US" altLang="zh-CN" sz="1200" b="0" i="0" u="none" strike="noStrike" kern="1200" baseline="0" dirty="0" smtClean="0">
                <a:solidFill>
                  <a:schemeClr val="tx1"/>
                </a:solidFill>
                <a:latin typeface="Times New Roman" pitchFamily="18" charset="0"/>
                <a:ea typeface="+mn-ea"/>
                <a:cs typeface="+mn-cs"/>
              </a:rPr>
              <a:t>    A wire pair constitutes a single communication link. </a:t>
            </a:r>
          </a:p>
          <a:p>
            <a:r>
              <a:rPr lang="en-US" altLang="zh-CN" sz="1200" b="0" i="0" u="none" strike="noStrike" kern="1200" baseline="0" dirty="0" smtClean="0">
                <a:solidFill>
                  <a:schemeClr val="tx1"/>
                </a:solidFill>
                <a:latin typeface="Times New Roman" pitchFamily="18" charset="0"/>
                <a:ea typeface="+mn-ea"/>
                <a:cs typeface="+mn-cs"/>
              </a:rPr>
              <a:t>    Unshielded twisted pair (UTP) is commonly used for computer networks within a building, that is, for LANs. </a:t>
            </a:r>
          </a:p>
          <a:p>
            <a:r>
              <a:rPr lang="en-US" altLang="zh-CN" sz="1200" b="0" i="0" u="none" strike="noStrike" kern="1200" baseline="0" dirty="0" smtClean="0">
                <a:solidFill>
                  <a:schemeClr val="tx1"/>
                </a:solidFill>
                <a:latin typeface="Times New Roman" pitchFamily="18" charset="0"/>
                <a:ea typeface="+mn-ea"/>
                <a:cs typeface="+mn-cs"/>
              </a:rPr>
              <a:t>    Data rates for LANs using twisted pair today range from 10 Mbps to 10 </a:t>
            </a:r>
            <a:r>
              <a:rPr lang="en-US" altLang="zh-CN" sz="1200" b="0" i="0" u="none" strike="noStrike" kern="1200" baseline="0" dirty="0" err="1" smtClean="0">
                <a:solidFill>
                  <a:schemeClr val="tx1"/>
                </a:solidFill>
                <a:latin typeface="Times New Roman" pitchFamily="18" charset="0"/>
                <a:ea typeface="+mn-ea"/>
                <a:cs typeface="+mn-cs"/>
              </a:rPr>
              <a:t>Gbps</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 data rates that can be </a:t>
            </a:r>
            <a:r>
              <a:rPr lang="en-US" altLang="zh-CN" sz="1200" b="1" i="0" u="none" strike="noStrike" kern="1200" baseline="0" dirty="0" smtClean="0">
                <a:solidFill>
                  <a:schemeClr val="tx1"/>
                </a:solidFill>
                <a:latin typeface="Times New Roman" pitchFamily="18" charset="0"/>
                <a:ea typeface="+mn-ea"/>
                <a:cs typeface="+mn-cs"/>
              </a:rPr>
              <a:t>achieved</a:t>
            </a:r>
            <a:r>
              <a:rPr lang="en-US" altLang="zh-CN" sz="1200" b="0" i="0" u="none" strike="noStrike" kern="1200" baseline="0" dirty="0" smtClean="0">
                <a:solidFill>
                  <a:schemeClr val="tx1"/>
                </a:solidFill>
                <a:latin typeface="Times New Roman" pitchFamily="18" charset="0"/>
                <a:ea typeface="+mn-ea"/>
                <a:cs typeface="+mn-cs"/>
              </a:rPr>
              <a:t> depend on the thickness of the wire and the distance between transmitter and receiver.</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When fiber-optic technology emerged in the 1980s, many people </a:t>
            </a:r>
            <a:r>
              <a:rPr lang="en-US" altLang="zh-CN" sz="1200" b="1" i="0" u="none" strike="noStrike" kern="1200" baseline="0" dirty="0" smtClean="0">
                <a:solidFill>
                  <a:schemeClr val="tx1"/>
                </a:solidFill>
                <a:latin typeface="Times New Roman" pitchFamily="18" charset="0"/>
                <a:ea typeface="+mn-ea"/>
                <a:cs typeface="+mn-cs"/>
              </a:rPr>
              <a:t>disparaged</a:t>
            </a:r>
            <a:r>
              <a:rPr lang="en-US" altLang="zh-CN" sz="1200" b="0" i="0" u="none" strike="noStrike" kern="1200" baseline="0" dirty="0" smtClean="0">
                <a:solidFill>
                  <a:schemeClr val="tx1"/>
                </a:solidFill>
                <a:latin typeface="Times New Roman" pitchFamily="18" charset="0"/>
                <a:ea typeface="+mn-ea"/>
                <a:cs typeface="+mn-cs"/>
              </a:rPr>
              <a:t> twisted pair because of its relatively low bit rates. </a:t>
            </a:r>
          </a:p>
          <a:p>
            <a:r>
              <a:rPr lang="en-US" altLang="zh-CN" sz="1200" b="0" i="0" u="none" strike="noStrike" kern="1200" baseline="0" dirty="0" smtClean="0">
                <a:solidFill>
                  <a:schemeClr val="tx1"/>
                </a:solidFill>
                <a:latin typeface="Times New Roman" pitchFamily="18" charset="0"/>
                <a:ea typeface="+mn-ea"/>
                <a:cs typeface="+mn-cs"/>
              </a:rPr>
              <a:t>   Some people even felt that fiber-optic technology would completely replace twisted pair. </a:t>
            </a:r>
          </a:p>
          <a:p>
            <a:r>
              <a:rPr lang="en-US" altLang="zh-CN" sz="1200" b="0" i="0" u="none" strike="noStrike" kern="1200" baseline="0" dirty="0" smtClean="0">
                <a:solidFill>
                  <a:schemeClr val="tx1"/>
                </a:solidFill>
                <a:latin typeface="Times New Roman" pitchFamily="18" charset="0"/>
                <a:ea typeface="+mn-ea"/>
                <a:cs typeface="+mn-cs"/>
              </a:rPr>
              <a:t>   But twisted pair did not give up so easily. </a:t>
            </a:r>
          </a:p>
          <a:p>
            <a:r>
              <a:rPr lang="en-US" altLang="zh-CN" sz="1200" b="0" i="0" u="none" strike="noStrike" kern="1200" baseline="0" dirty="0" smtClean="0">
                <a:solidFill>
                  <a:schemeClr val="tx1"/>
                </a:solidFill>
                <a:latin typeface="Times New Roman" pitchFamily="18" charset="0"/>
                <a:ea typeface="+mn-ea"/>
                <a:cs typeface="+mn-cs"/>
              </a:rPr>
              <a:t>   Modern twisted-pair technology, such as category 6a cable, can achieve data rates of 10 </a:t>
            </a:r>
            <a:r>
              <a:rPr lang="en-US" altLang="zh-CN" sz="1200" b="0" i="0" u="none" strike="noStrike" kern="1200" baseline="0" dirty="0" err="1" smtClean="0">
                <a:solidFill>
                  <a:schemeClr val="tx1"/>
                </a:solidFill>
                <a:latin typeface="Times New Roman" pitchFamily="18" charset="0"/>
                <a:ea typeface="+mn-ea"/>
                <a:cs typeface="+mn-cs"/>
              </a:rPr>
              <a:t>Gbps</a:t>
            </a:r>
            <a:r>
              <a:rPr lang="en-US" altLang="zh-CN" sz="1200" b="0" i="0" u="none" strike="noStrike" kern="1200" baseline="0" dirty="0" smtClean="0">
                <a:solidFill>
                  <a:schemeClr val="tx1"/>
                </a:solidFill>
                <a:latin typeface="Times New Roman" pitchFamily="18" charset="0"/>
                <a:ea typeface="+mn-ea"/>
                <a:cs typeface="+mn-cs"/>
              </a:rPr>
              <a:t> for distances up to a hundred meters.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u="none" strike="noStrike" kern="1200" baseline="0" dirty="0" smtClean="0">
                <a:solidFill>
                  <a:schemeClr val="tx1"/>
                </a:solidFill>
                <a:latin typeface="Times New Roman" pitchFamily="18" charset="0"/>
                <a:ea typeface="+mn-ea"/>
                <a:cs typeface="+mn-cs"/>
              </a:rPr>
              <a:t>   In the end (</a:t>
            </a:r>
            <a:r>
              <a:rPr lang="zh-CN" altLang="en-US" sz="1200" b="0" i="0" kern="1200" dirty="0" smtClean="0">
                <a:solidFill>
                  <a:schemeClr val="tx1"/>
                </a:solidFill>
                <a:effectLst/>
                <a:latin typeface="Times New Roman" pitchFamily="18" charset="0"/>
                <a:ea typeface="+mn-ea"/>
                <a:cs typeface="+mn-cs"/>
              </a:rPr>
              <a:t>最后</a:t>
            </a:r>
            <a:r>
              <a:rPr lang="en-US" altLang="zh-CN" sz="1200" b="0" i="0" u="none" strike="noStrike" kern="1200" baseline="0" dirty="0" smtClean="0">
                <a:solidFill>
                  <a:schemeClr val="tx1"/>
                </a:solidFill>
                <a:latin typeface="Times New Roman" pitchFamily="18" charset="0"/>
                <a:ea typeface="+mn-ea"/>
                <a:cs typeface="+mn-cs"/>
              </a:rPr>
              <a:t>), twisted pair has emerged as the dominant solution for high-speed LAN networking.</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As discussed earlier, twisted pair is also commonly used for residential Internet access. </a:t>
            </a:r>
          </a:p>
          <a:p>
            <a:r>
              <a:rPr lang="en-US" altLang="zh-CN" sz="1200" b="0" i="0" u="none" strike="noStrike" kern="1200" baseline="0" dirty="0" smtClean="0">
                <a:solidFill>
                  <a:schemeClr val="tx1"/>
                </a:solidFill>
                <a:latin typeface="Times New Roman" pitchFamily="18" charset="0"/>
                <a:ea typeface="+mn-ea"/>
                <a:cs typeface="+mn-cs"/>
              </a:rPr>
              <a:t>   We saw that dial-up modem technology </a:t>
            </a:r>
            <a:r>
              <a:rPr lang="en-US" altLang="zh-CN" sz="1200" b="1" i="0" u="none" strike="noStrike" kern="1200" baseline="0" dirty="0" smtClean="0">
                <a:solidFill>
                  <a:schemeClr val="tx1"/>
                </a:solidFill>
                <a:latin typeface="Times New Roman" pitchFamily="18" charset="0"/>
                <a:ea typeface="+mn-ea"/>
                <a:cs typeface="+mn-cs"/>
              </a:rPr>
              <a:t>enables</a:t>
            </a:r>
            <a:r>
              <a:rPr lang="en-US" altLang="zh-CN" sz="1200" b="0" i="0" u="none" strike="noStrike" kern="1200" baseline="0" dirty="0" smtClean="0">
                <a:solidFill>
                  <a:schemeClr val="tx1"/>
                </a:solidFill>
                <a:latin typeface="Times New Roman" pitchFamily="18" charset="0"/>
                <a:ea typeface="+mn-ea"/>
                <a:cs typeface="+mn-cs"/>
              </a:rPr>
              <a:t> access at rates of up to 56 kbps over twisted pair. </a:t>
            </a:r>
          </a:p>
          <a:p>
            <a:r>
              <a:rPr lang="en-US" altLang="zh-CN" sz="1200" b="0" i="0" u="none" strike="noStrike" kern="1200" baseline="0" dirty="0" smtClean="0">
                <a:solidFill>
                  <a:schemeClr val="tx1"/>
                </a:solidFill>
                <a:latin typeface="Times New Roman" pitchFamily="18" charset="0"/>
                <a:ea typeface="+mn-ea"/>
                <a:cs typeface="+mn-cs"/>
              </a:rPr>
              <a:t>   We also saw that DSL (digital subscriber line) technology has enabled residential users to access the Internet at tens of Mbps over twisted pair (when users live close to the ISP’s modem). </a:t>
            </a:r>
            <a:endParaRPr lang="zh-CN" altLang="en-US" i="0"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51</a:t>
            </a:fld>
            <a:endParaRPr lang="en-US" altLang="zh-CN"/>
          </a:p>
        </p:txBody>
      </p:sp>
    </p:spTree>
    <p:extLst>
      <p:ext uri="{BB962C8B-B14F-4D97-AF65-F5344CB8AC3E}">
        <p14:creationId xmlns:p14="http://schemas.microsoft.com/office/powerpoint/2010/main" val="17043707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52</a:t>
            </a:fld>
            <a:endParaRPr lang="en-US" altLang="zh-CN"/>
          </a:p>
        </p:txBody>
      </p:sp>
    </p:spTree>
    <p:extLst>
      <p:ext uri="{BB962C8B-B14F-4D97-AF65-F5344CB8AC3E}">
        <p14:creationId xmlns:p14="http://schemas.microsoft.com/office/powerpoint/2010/main" val="396157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F927F9D-0B19-4D6D-9268-CEBEC772D4D8}" type="slidenum">
              <a:rPr lang="en-US" altLang="zh-CN"/>
              <a:pPr/>
              <a:t>5</a:t>
            </a:fld>
            <a:endParaRPr lang="en-US" altLang="zh-CN"/>
          </a:p>
        </p:txBody>
      </p:sp>
      <p:sp>
        <p:nvSpPr>
          <p:cNvPr id="47513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751FB67-8BA0-424C-B503-56C81128B508}" type="slidenum">
              <a:rPr lang="en-US" altLang="zh-CN" sz="1200"/>
              <a:pPr algn="r"/>
              <a:t>5</a:t>
            </a:fld>
            <a:endParaRPr lang="en-US" altLang="zh-CN" sz="1200"/>
          </a:p>
        </p:txBody>
      </p:sp>
      <p:sp>
        <p:nvSpPr>
          <p:cNvPr id="475139" name="Rectangle 2"/>
          <p:cNvSpPr>
            <a:spLocks noGrp="1" noRot="1" noChangeAspect="1" noChangeArrowheads="1" noTextEdit="1"/>
          </p:cNvSpPr>
          <p:nvPr>
            <p:ph type="sldImg"/>
          </p:nvPr>
        </p:nvSpPr>
        <p:spPr>
          <a:ln/>
        </p:spPr>
      </p:sp>
      <p:sp>
        <p:nvSpPr>
          <p:cNvPr id="475140" name="Rectangle 3"/>
          <p:cNvSpPr>
            <a:spLocks noGrp="1" noChangeArrowheads="1"/>
          </p:cNvSpPr>
          <p:nvPr>
            <p:ph type="body" idx="1"/>
          </p:nvPr>
        </p:nvSpPr>
        <p:spPr/>
        <p:txBody>
          <a:bodyPr/>
          <a:lstStyle/>
          <a:p>
            <a:r>
              <a:rPr lang="en-US" altLang="zh-CN" dirty="0"/>
              <a:t>ICAN: Integrity,</a:t>
            </a:r>
            <a:r>
              <a:rPr lang="en-US" altLang="zh-CN" baseline="0" dirty="0"/>
              <a:t> Confidentiality, Authentication, Nonrepudiation</a:t>
            </a:r>
            <a:endParaRPr lang="zh-CN" altLang="zh-CN" dirty="0"/>
          </a:p>
        </p:txBody>
      </p:sp>
    </p:spTree>
    <p:extLst>
      <p:ext uri="{BB962C8B-B14F-4D97-AF65-F5344CB8AC3E}">
        <p14:creationId xmlns:p14="http://schemas.microsoft.com/office/powerpoint/2010/main" val="42744611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baseline="0" dirty="0" smtClean="0">
                <a:solidFill>
                  <a:schemeClr val="tx1"/>
                </a:solidFill>
                <a:latin typeface="Times New Roman" pitchFamily="18" charset="0"/>
                <a:ea typeface="+mn-ea"/>
                <a:cs typeface="+mn-cs"/>
              </a:rPr>
              <a:t>Coaxial Cable</a:t>
            </a:r>
          </a:p>
          <a:p>
            <a:r>
              <a:rPr lang="en-US" altLang="zh-CN" sz="1200" b="0" i="0" u="none" strike="noStrike" kern="1200" baseline="0" dirty="0" smtClean="0">
                <a:solidFill>
                  <a:schemeClr val="tx1"/>
                </a:solidFill>
                <a:latin typeface="Times New Roman" pitchFamily="18" charset="0"/>
                <a:ea typeface="+mn-ea"/>
                <a:cs typeface="+mn-cs"/>
              </a:rPr>
              <a:t>   Like twisted pair, coaxial cable consists of two copper conductors, but the two conductors are concentric rather than parallel. </a:t>
            </a:r>
          </a:p>
          <a:p>
            <a:r>
              <a:rPr lang="en-US" altLang="zh-CN" sz="1200" b="0" i="0" u="none" strike="noStrike" kern="1200" baseline="0" dirty="0" smtClean="0">
                <a:solidFill>
                  <a:schemeClr val="tx1"/>
                </a:solidFill>
                <a:latin typeface="Times New Roman" pitchFamily="18" charset="0"/>
                <a:ea typeface="+mn-ea"/>
                <a:cs typeface="+mn-cs"/>
              </a:rPr>
              <a:t>   With this construction and special insulation and shielding, coaxial cable can </a:t>
            </a:r>
            <a:r>
              <a:rPr lang="en-US" altLang="zh-CN" sz="1200" b="1" i="0" u="none" strike="noStrike" kern="1200" baseline="0" dirty="0" smtClean="0">
                <a:solidFill>
                  <a:schemeClr val="tx1"/>
                </a:solidFill>
                <a:latin typeface="Times New Roman" pitchFamily="18" charset="0"/>
                <a:ea typeface="+mn-ea"/>
                <a:cs typeface="+mn-cs"/>
              </a:rPr>
              <a:t>achieve</a:t>
            </a:r>
            <a:r>
              <a:rPr lang="en-US" altLang="zh-CN" sz="1200" b="0" i="0" u="none" strike="noStrike" kern="1200" baseline="0" dirty="0" smtClean="0">
                <a:solidFill>
                  <a:schemeClr val="tx1"/>
                </a:solidFill>
                <a:latin typeface="Times New Roman" pitchFamily="18" charset="0"/>
                <a:ea typeface="+mn-ea"/>
                <a:cs typeface="+mn-cs"/>
              </a:rPr>
              <a:t> high data transmission rates. </a:t>
            </a:r>
          </a:p>
          <a:p>
            <a:r>
              <a:rPr lang="en-US" altLang="zh-CN" sz="1200" b="0" i="0" u="none" strike="noStrike" kern="1200" baseline="0" dirty="0" smtClean="0">
                <a:solidFill>
                  <a:schemeClr val="tx1"/>
                </a:solidFill>
                <a:latin typeface="Times New Roman" pitchFamily="18" charset="0"/>
                <a:ea typeface="+mn-ea"/>
                <a:cs typeface="+mn-cs"/>
              </a:rPr>
              <a:t>   Coaxial cable is quite common in cable television systems. </a:t>
            </a:r>
          </a:p>
          <a:p>
            <a:r>
              <a:rPr lang="en-US" altLang="zh-CN" sz="1200" b="0" i="0" u="none" strike="noStrike" kern="1200" baseline="0" dirty="0" smtClean="0">
                <a:solidFill>
                  <a:schemeClr val="tx1"/>
                </a:solidFill>
                <a:latin typeface="Times New Roman" pitchFamily="18" charset="0"/>
                <a:ea typeface="+mn-ea"/>
                <a:cs typeface="+mn-cs"/>
              </a:rPr>
              <a:t>   As we saw earlier, cable television systems have recently been </a:t>
            </a:r>
            <a:r>
              <a:rPr lang="en-US" altLang="zh-CN" sz="1200" b="1" i="0" u="none" strike="noStrike" kern="1200" baseline="0" dirty="0" smtClean="0">
                <a:solidFill>
                  <a:schemeClr val="tx1"/>
                </a:solidFill>
                <a:latin typeface="Times New Roman" pitchFamily="18" charset="0"/>
                <a:ea typeface="+mn-ea"/>
                <a:cs typeface="+mn-cs"/>
              </a:rPr>
              <a:t>coupled with </a:t>
            </a:r>
            <a:r>
              <a:rPr lang="en-US" altLang="zh-CN" sz="1200" b="0" i="0" u="none" strike="noStrike" kern="1200" baseline="0" dirty="0" smtClean="0">
                <a:solidFill>
                  <a:schemeClr val="tx1"/>
                </a:solidFill>
                <a:latin typeface="Times New Roman" pitchFamily="18" charset="0"/>
                <a:ea typeface="+mn-ea"/>
                <a:cs typeface="+mn-cs"/>
              </a:rPr>
              <a:t>cable modems to </a:t>
            </a:r>
            <a:r>
              <a:rPr lang="en-US" altLang="zh-CN" sz="1200" b="1" i="0" u="none" strike="noStrike" kern="1200" baseline="0" dirty="0" smtClean="0">
                <a:solidFill>
                  <a:schemeClr val="tx1"/>
                </a:solidFill>
                <a:latin typeface="Times New Roman" pitchFamily="18" charset="0"/>
                <a:ea typeface="+mn-ea"/>
                <a:cs typeface="+mn-cs"/>
              </a:rPr>
              <a:t>provide</a:t>
            </a:r>
            <a:r>
              <a:rPr lang="en-US" altLang="zh-CN" sz="1200" b="0" i="0" u="none" strike="noStrike" kern="1200" baseline="0" dirty="0" smtClean="0">
                <a:solidFill>
                  <a:schemeClr val="tx1"/>
                </a:solidFill>
                <a:latin typeface="Times New Roman" pitchFamily="18" charset="0"/>
                <a:ea typeface="+mn-ea"/>
                <a:cs typeface="+mn-cs"/>
              </a:rPr>
              <a:t> residential users </a:t>
            </a:r>
            <a:r>
              <a:rPr lang="en-US" altLang="zh-CN" sz="1200" b="1" i="0" u="none" strike="noStrike" kern="1200" baseline="0" dirty="0" smtClean="0">
                <a:solidFill>
                  <a:schemeClr val="tx1"/>
                </a:solidFill>
                <a:latin typeface="Times New Roman" pitchFamily="18" charset="0"/>
                <a:ea typeface="+mn-ea"/>
                <a:cs typeface="+mn-cs"/>
              </a:rPr>
              <a:t>with</a:t>
            </a:r>
            <a:r>
              <a:rPr lang="en-US" altLang="zh-CN" sz="1200" b="0" i="0" u="none" strike="noStrike" kern="1200" baseline="0" dirty="0" smtClean="0">
                <a:solidFill>
                  <a:schemeClr val="tx1"/>
                </a:solidFill>
                <a:latin typeface="Times New Roman" pitchFamily="18" charset="0"/>
                <a:ea typeface="+mn-ea"/>
                <a:cs typeface="+mn-cs"/>
              </a:rPr>
              <a:t> Internet access at rates of tens of Mbps. </a:t>
            </a:r>
          </a:p>
          <a:p>
            <a:r>
              <a:rPr lang="en-US" altLang="zh-CN" sz="1200" b="0" i="0" u="none" strike="noStrike" kern="1200" baseline="0" dirty="0" smtClean="0">
                <a:solidFill>
                  <a:schemeClr val="tx1"/>
                </a:solidFill>
                <a:latin typeface="Times New Roman" pitchFamily="18" charset="0"/>
                <a:ea typeface="+mn-ea"/>
                <a:cs typeface="+mn-cs"/>
              </a:rPr>
              <a:t>   In cable television and cable Internet access, the transmitter </a:t>
            </a:r>
            <a:r>
              <a:rPr lang="en-US" altLang="zh-CN" sz="1200" b="1" i="0" u="none" strike="noStrike" kern="1200" baseline="0" dirty="0" smtClean="0">
                <a:solidFill>
                  <a:schemeClr val="tx1"/>
                </a:solidFill>
                <a:latin typeface="Times New Roman" pitchFamily="18" charset="0"/>
                <a:ea typeface="+mn-ea"/>
                <a:cs typeface="+mn-cs"/>
              </a:rPr>
              <a:t>shifts</a:t>
            </a:r>
            <a:r>
              <a:rPr lang="en-US" altLang="zh-CN" sz="1200" b="0" i="0" u="none" strike="noStrike" kern="1200" baseline="0" dirty="0" smtClean="0">
                <a:solidFill>
                  <a:schemeClr val="tx1"/>
                </a:solidFill>
                <a:latin typeface="Times New Roman" pitchFamily="18" charset="0"/>
                <a:ea typeface="+mn-ea"/>
                <a:cs typeface="+mn-cs"/>
              </a:rPr>
              <a:t> the digital signal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a specific frequency band, and the resulting analog signal is sent from the transmitter to one or more receivers. </a:t>
            </a:r>
          </a:p>
          <a:p>
            <a:r>
              <a:rPr lang="en-US" altLang="zh-CN" sz="1200" b="0" i="0" u="none" strike="noStrike" kern="1200" baseline="0" dirty="0" smtClean="0">
                <a:solidFill>
                  <a:schemeClr val="tx1"/>
                </a:solidFill>
                <a:latin typeface="Times New Roman" pitchFamily="18" charset="0"/>
                <a:ea typeface="+mn-ea"/>
                <a:cs typeface="+mn-cs"/>
              </a:rPr>
              <a:t>   Coaxial cable can be used as a guided shared medium. </a:t>
            </a:r>
          </a:p>
          <a:p>
            <a:r>
              <a:rPr lang="en-US" altLang="zh-CN" sz="1200" b="0" i="0" u="none" strike="noStrike" kern="1200" baseline="0" dirty="0" smtClean="0">
                <a:solidFill>
                  <a:schemeClr val="tx1"/>
                </a:solidFill>
                <a:latin typeface="Times New Roman" pitchFamily="18" charset="0"/>
                <a:ea typeface="+mn-ea"/>
                <a:cs typeface="+mn-cs"/>
              </a:rPr>
              <a:t>   Specifically, a number of end systems can be connected directly to the cable, with each of the end systems receiving </a:t>
            </a:r>
            <a:r>
              <a:rPr lang="en-US" altLang="zh-CN" sz="1200" b="0" i="0" u="sng" strike="noStrike" kern="1200" baseline="0" dirty="0" smtClean="0">
                <a:solidFill>
                  <a:schemeClr val="tx1"/>
                </a:solidFill>
                <a:latin typeface="Times New Roman" pitchFamily="18" charset="0"/>
                <a:ea typeface="+mn-ea"/>
                <a:cs typeface="+mn-cs"/>
              </a:rPr>
              <a:t>whatever is sent by the other end systems</a:t>
            </a:r>
            <a:r>
              <a:rPr lang="en-US" altLang="zh-CN" sz="1200" b="0" i="0" u="none" strike="noStrike" kern="1200" baseline="0" dirty="0" smtClean="0">
                <a:solidFill>
                  <a:schemeClr val="tx1"/>
                </a:solidFill>
                <a:latin typeface="Times New Roman" pitchFamily="18" charset="0"/>
                <a:ea typeface="+mn-ea"/>
                <a:cs typeface="+mn-cs"/>
              </a:rPr>
              <a:t>. </a:t>
            </a:r>
          </a:p>
          <a:p>
            <a:endParaRPr lang="en-US" altLang="zh-CN" sz="1200" b="0" i="0" u="none" strike="noStrike" kern="1200" baseline="0" dirty="0" smtClean="0">
              <a:solidFill>
                <a:schemeClr val="tx1"/>
              </a:solidFill>
              <a:latin typeface="Times New Roman" pitchFamily="18" charset="0"/>
              <a:ea typeface="+mn-ea"/>
              <a:cs typeface="+mn-cs"/>
            </a:endParaRPr>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53</a:t>
            </a:fld>
            <a:endParaRPr lang="en-US" altLang="zh-CN"/>
          </a:p>
        </p:txBody>
      </p:sp>
    </p:spTree>
    <p:extLst>
      <p:ext uri="{BB962C8B-B14F-4D97-AF65-F5344CB8AC3E}">
        <p14:creationId xmlns:p14="http://schemas.microsoft.com/office/powerpoint/2010/main" val="15963892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baseline="0" dirty="0" smtClean="0">
                <a:solidFill>
                  <a:schemeClr val="tx1"/>
                </a:solidFill>
                <a:latin typeface="Times New Roman" pitchFamily="18" charset="0"/>
                <a:ea typeface="+mn-ea"/>
                <a:cs typeface="+mn-cs"/>
              </a:rPr>
              <a:t>Fiber Optics</a:t>
            </a:r>
          </a:p>
          <a:p>
            <a:r>
              <a:rPr lang="en-US" altLang="zh-CN" sz="1200" b="0" i="0" u="none" strike="noStrike" kern="1200" baseline="0" dirty="0" smtClean="0">
                <a:solidFill>
                  <a:schemeClr val="tx1"/>
                </a:solidFill>
                <a:latin typeface="Times New Roman" pitchFamily="18" charset="0"/>
                <a:ea typeface="+mn-ea"/>
                <a:cs typeface="+mn-cs"/>
              </a:rPr>
              <a:t>    An optical fiber is a thin, flexible medium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conducts pulses of light, with each pulse representing a bit. </a:t>
            </a:r>
          </a:p>
          <a:p>
            <a:r>
              <a:rPr lang="en-US" altLang="zh-CN" sz="1200" b="0" i="0" u="none" strike="noStrike" kern="1200" baseline="0" dirty="0" smtClean="0">
                <a:solidFill>
                  <a:schemeClr val="tx1"/>
                </a:solidFill>
                <a:latin typeface="Times New Roman" pitchFamily="18" charset="0"/>
                <a:ea typeface="+mn-ea"/>
                <a:cs typeface="+mn-cs"/>
              </a:rPr>
              <a:t>    A single optical fiber can support tremendous bit rates, up to </a:t>
            </a:r>
            <a:r>
              <a:rPr lang="en-US" altLang="zh-CN" sz="1200" b="0" i="0" u="sng" strike="noStrike" kern="1200" baseline="0" dirty="0" smtClean="0">
                <a:solidFill>
                  <a:schemeClr val="tx1"/>
                </a:solidFill>
                <a:latin typeface="Times New Roman" pitchFamily="18" charset="0"/>
                <a:ea typeface="+mn-ea"/>
                <a:cs typeface="+mn-cs"/>
              </a:rPr>
              <a:t>tens or even hundreds of</a:t>
            </a:r>
            <a:r>
              <a:rPr lang="en-US" altLang="zh-CN" sz="1200" b="0" i="0" u="none" strike="noStrike" kern="1200" baseline="0" dirty="0" smtClean="0">
                <a:solidFill>
                  <a:schemeClr val="tx1"/>
                </a:solidFill>
                <a:latin typeface="Times New Roman" pitchFamily="18" charset="0"/>
                <a:ea typeface="+mn-ea"/>
                <a:cs typeface="+mn-cs"/>
              </a:rPr>
              <a:t> gigabits per second.   </a:t>
            </a:r>
          </a:p>
          <a:p>
            <a:r>
              <a:rPr lang="en-US" altLang="zh-CN" sz="1200" b="0" i="0" u="none" strike="noStrike" kern="1200" baseline="0" dirty="0" smtClean="0">
                <a:solidFill>
                  <a:schemeClr val="tx1"/>
                </a:solidFill>
                <a:latin typeface="Times New Roman" pitchFamily="18" charset="0"/>
                <a:ea typeface="+mn-ea"/>
                <a:cs typeface="+mn-cs"/>
              </a:rPr>
              <a:t>    They are immune to electromagnetic interference, have very low signal attenuation up to 100 kilometers, and are very hard to tap [</a:t>
            </a:r>
            <a:r>
              <a:rPr lang="zh-CN" altLang="en-US" sz="1200" b="0" i="0" kern="1200" dirty="0" smtClean="0">
                <a:solidFill>
                  <a:schemeClr val="tx1"/>
                </a:solidFill>
                <a:effectLst/>
                <a:latin typeface="Times New Roman" pitchFamily="18" charset="0"/>
                <a:ea typeface="+mn-ea"/>
                <a:cs typeface="+mn-cs"/>
              </a:rPr>
              <a:t>窃听</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These characteristics have made fiber optics the </a:t>
            </a:r>
            <a:r>
              <a:rPr lang="en-US" altLang="zh-CN" sz="1200" b="0" i="0" u="sng" strike="noStrike" kern="1200" baseline="0" dirty="0" smtClean="0">
                <a:solidFill>
                  <a:schemeClr val="tx1"/>
                </a:solidFill>
                <a:latin typeface="Times New Roman" pitchFamily="18" charset="0"/>
                <a:ea typeface="+mn-ea"/>
                <a:cs typeface="+mn-cs"/>
              </a:rPr>
              <a:t>preferred long haul</a:t>
            </a:r>
            <a:r>
              <a:rPr lang="en-US" altLang="zh-CN" sz="1200" b="0" i="0" u="none" strike="noStrike" kern="1200" baseline="0" dirty="0" smtClean="0">
                <a:solidFill>
                  <a:schemeClr val="tx1"/>
                </a:solidFill>
                <a:latin typeface="Times New Roman" pitchFamily="18" charset="0"/>
                <a:ea typeface="+mn-ea"/>
                <a:cs typeface="+mn-cs"/>
              </a:rPr>
              <a:t> guided transmission media, particularly for overseas links. </a:t>
            </a:r>
          </a:p>
          <a:p>
            <a:r>
              <a:rPr lang="en-US" altLang="zh-CN" sz="1200" b="0" i="0" u="none" strike="noStrike" kern="1200" baseline="0" dirty="0" smtClean="0">
                <a:solidFill>
                  <a:schemeClr val="tx1"/>
                </a:solidFill>
                <a:latin typeface="Times New Roman" pitchFamily="18" charset="0"/>
                <a:ea typeface="+mn-ea"/>
                <a:cs typeface="+mn-cs"/>
              </a:rPr>
              <a:t>    Many of the long distance telephone networks in the United States and elsewhere now use fiber optics exclusively. </a:t>
            </a:r>
          </a:p>
          <a:p>
            <a:r>
              <a:rPr lang="en-US" altLang="zh-CN" sz="1200" b="0" i="0" u="none" strike="noStrike" kern="1200" baseline="0" dirty="0" smtClean="0">
                <a:solidFill>
                  <a:schemeClr val="tx1"/>
                </a:solidFill>
                <a:latin typeface="Times New Roman" pitchFamily="18" charset="0"/>
                <a:ea typeface="+mn-ea"/>
                <a:cs typeface="+mn-cs"/>
              </a:rPr>
              <a:t>    Fiber optics is also prevalent in the backbone of the Internet. </a:t>
            </a:r>
          </a:p>
          <a:p>
            <a:r>
              <a:rPr lang="en-US" altLang="zh-CN" sz="1200" b="0" i="0" u="none" strike="noStrike" kern="1200" baseline="0" dirty="0" smtClean="0">
                <a:solidFill>
                  <a:schemeClr val="tx1"/>
                </a:solidFill>
                <a:latin typeface="Times New Roman" pitchFamily="18" charset="0"/>
                <a:ea typeface="+mn-ea"/>
                <a:cs typeface="+mn-cs"/>
              </a:rPr>
              <a:t>    However, the high cost of optical devices — such as transmitters, receivers, and switches — has </a:t>
            </a:r>
            <a:r>
              <a:rPr lang="en-US" altLang="zh-CN" sz="1200" b="1" i="0" u="none" strike="noStrike" kern="1200" baseline="0" dirty="0" smtClean="0">
                <a:solidFill>
                  <a:schemeClr val="tx1"/>
                </a:solidFill>
                <a:latin typeface="Times New Roman" pitchFamily="18" charset="0"/>
                <a:ea typeface="+mn-ea"/>
                <a:cs typeface="+mn-cs"/>
              </a:rPr>
              <a:t>hindered</a:t>
            </a:r>
            <a:r>
              <a:rPr lang="en-US" altLang="zh-CN" sz="1200" b="0" i="0" u="none" strike="noStrike" kern="1200" baseline="0" dirty="0" smtClean="0">
                <a:solidFill>
                  <a:schemeClr val="tx1"/>
                </a:solidFill>
                <a:latin typeface="Times New Roman" pitchFamily="18" charset="0"/>
                <a:ea typeface="+mn-ea"/>
                <a:cs typeface="+mn-cs"/>
              </a:rPr>
              <a:t> their deployment for short-haul transport, such as </a:t>
            </a:r>
            <a:r>
              <a:rPr lang="en-US" altLang="zh-CN" sz="1200" b="1" i="0" u="none" strike="noStrike" kern="1200" baseline="0" dirty="0" smtClean="0">
                <a:solidFill>
                  <a:schemeClr val="tx1"/>
                </a:solidFill>
                <a:latin typeface="Times New Roman" pitchFamily="18" charset="0"/>
                <a:ea typeface="+mn-ea"/>
                <a:cs typeface="+mn-cs"/>
              </a:rPr>
              <a:t>in</a:t>
            </a:r>
            <a:r>
              <a:rPr lang="en-US" altLang="zh-CN" sz="1200" b="0" i="0" u="none" strike="noStrike" kern="1200" baseline="0" dirty="0" smtClean="0">
                <a:solidFill>
                  <a:schemeClr val="tx1"/>
                </a:solidFill>
                <a:latin typeface="Times New Roman" pitchFamily="18" charset="0"/>
                <a:ea typeface="+mn-ea"/>
                <a:cs typeface="+mn-cs"/>
              </a:rPr>
              <a:t> a LAN or </a:t>
            </a:r>
            <a:r>
              <a:rPr lang="en-US" altLang="zh-CN" sz="1200" b="1" i="0" u="none" strike="noStrike" kern="1200" baseline="0" dirty="0" smtClean="0">
                <a:solidFill>
                  <a:schemeClr val="tx1"/>
                </a:solidFill>
                <a:latin typeface="Times New Roman" pitchFamily="18" charset="0"/>
                <a:ea typeface="+mn-ea"/>
                <a:cs typeface="+mn-cs"/>
              </a:rPr>
              <a:t>into</a:t>
            </a:r>
            <a:r>
              <a:rPr lang="en-US" altLang="zh-CN" sz="1200" b="0" i="0" u="none" strike="noStrike" kern="1200" baseline="0" dirty="0" smtClean="0">
                <a:solidFill>
                  <a:schemeClr val="tx1"/>
                </a:solidFill>
                <a:latin typeface="Times New Roman" pitchFamily="18" charset="0"/>
                <a:ea typeface="+mn-ea"/>
                <a:cs typeface="+mn-cs"/>
              </a:rPr>
              <a:t> the home in a residential access network. </a:t>
            </a:r>
          </a:p>
          <a:p>
            <a:r>
              <a:rPr lang="en-US" altLang="zh-CN" sz="1200" b="0" i="0" u="none" strike="noStrike" kern="1200" baseline="0" dirty="0" smtClean="0">
                <a:solidFill>
                  <a:schemeClr val="tx1"/>
                </a:solidFill>
                <a:latin typeface="Times New Roman" pitchFamily="18" charset="0"/>
                <a:ea typeface="+mn-ea"/>
                <a:cs typeface="+mn-cs"/>
              </a:rPr>
              <a:t>   The Optical Carrier (OC) standard </a:t>
            </a:r>
            <a:r>
              <a:rPr lang="en-US" altLang="zh-CN" sz="1200" b="0" i="0" u="sng" strike="noStrike" kern="1200" baseline="0" dirty="0" smtClean="0">
                <a:solidFill>
                  <a:schemeClr val="tx1"/>
                </a:solidFill>
                <a:latin typeface="Times New Roman" pitchFamily="18" charset="0"/>
                <a:ea typeface="+mn-ea"/>
                <a:cs typeface="+mn-cs"/>
              </a:rPr>
              <a:t>link speeds</a:t>
            </a:r>
            <a:r>
              <a:rPr lang="en-US" altLang="zh-CN" sz="1200" b="0" i="0" u="none" strike="noStrike" kern="1200" baseline="0" dirty="0" smtClean="0">
                <a:solidFill>
                  <a:schemeClr val="tx1"/>
                </a:solidFill>
                <a:latin typeface="Times New Roman" pitchFamily="18" charset="0"/>
                <a:ea typeface="+mn-ea"/>
                <a:cs typeface="+mn-cs"/>
              </a:rPr>
              <a:t> range from 51.8 Mbps to 39.8 Gbps; these specifications are often referred to as OC-n, where the link speed equals n × 51.8 Mbps. </a:t>
            </a:r>
          </a:p>
          <a:p>
            <a:r>
              <a:rPr lang="en-US" altLang="zh-CN" sz="1200" b="0" i="0" u="none" strike="noStrike" kern="1200" baseline="0" dirty="0" smtClean="0">
                <a:solidFill>
                  <a:schemeClr val="tx1"/>
                </a:solidFill>
                <a:latin typeface="Times New Roman" pitchFamily="18" charset="0"/>
                <a:ea typeface="+mn-ea"/>
                <a:cs typeface="+mn-cs"/>
              </a:rPr>
              <a:t>   Standards in use today include OC-1, OC-3, OC-12, OC-24, OC-48, OC-96, OC-192, OC-768. </a:t>
            </a:r>
          </a:p>
          <a:p>
            <a:r>
              <a:rPr lang="en-US" altLang="zh-CN" sz="1200" b="0" i="0" u="none" strike="noStrike" kern="1200" baseline="0" dirty="0" smtClean="0">
                <a:solidFill>
                  <a:schemeClr val="tx1"/>
                </a:solidFill>
                <a:latin typeface="Times New Roman" pitchFamily="18" charset="0"/>
                <a:ea typeface="+mn-ea"/>
                <a:cs typeface="+mn-cs"/>
              </a:rPr>
              <a:t>   [Mukherjee 2006, </a:t>
            </a:r>
            <a:r>
              <a:rPr lang="en-US" altLang="zh-CN" sz="1200" b="0" i="0" u="none" strike="noStrike" kern="1200" baseline="0" dirty="0" err="1" smtClean="0">
                <a:solidFill>
                  <a:schemeClr val="tx1"/>
                </a:solidFill>
                <a:latin typeface="Times New Roman" pitchFamily="18" charset="0"/>
                <a:ea typeface="+mn-ea"/>
                <a:cs typeface="+mn-cs"/>
              </a:rPr>
              <a:t>Ramaswamy</a:t>
            </a:r>
            <a:r>
              <a:rPr lang="en-US" altLang="zh-CN" sz="1200" b="0" i="0" u="none" strike="noStrike" kern="1200" baseline="0" dirty="0" smtClean="0">
                <a:solidFill>
                  <a:schemeClr val="tx1"/>
                </a:solidFill>
                <a:latin typeface="Times New Roman" pitchFamily="18" charset="0"/>
                <a:ea typeface="+mn-ea"/>
                <a:cs typeface="+mn-cs"/>
              </a:rPr>
              <a:t> 2010] </a:t>
            </a:r>
            <a:r>
              <a:rPr lang="en-US" altLang="zh-CN" sz="1200" b="0" i="0" u="sng" strike="noStrike" kern="1200" baseline="0" dirty="0" smtClean="0">
                <a:solidFill>
                  <a:schemeClr val="tx1"/>
                </a:solidFill>
                <a:latin typeface="Times New Roman" pitchFamily="18" charset="0"/>
                <a:ea typeface="+mn-ea"/>
                <a:cs typeface="+mn-cs"/>
              </a:rPr>
              <a:t>provide coverage of</a:t>
            </a:r>
            <a:r>
              <a:rPr lang="en-US" altLang="zh-CN" sz="1200" b="0" i="0" u="none" strike="noStrike" kern="1200" baseline="0" dirty="0" smtClean="0">
                <a:solidFill>
                  <a:schemeClr val="tx1"/>
                </a:solidFill>
                <a:latin typeface="Times New Roman" pitchFamily="18" charset="0"/>
                <a:ea typeface="+mn-ea"/>
                <a:cs typeface="+mn-cs"/>
              </a:rPr>
              <a:t> various aspects of optical networking.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54</a:t>
            </a:fld>
            <a:endParaRPr lang="en-US" altLang="zh-CN"/>
          </a:p>
        </p:txBody>
      </p:sp>
    </p:spTree>
    <p:extLst>
      <p:ext uri="{BB962C8B-B14F-4D97-AF65-F5344CB8AC3E}">
        <p14:creationId xmlns:p14="http://schemas.microsoft.com/office/powerpoint/2010/main" val="33550744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baseline="0" dirty="0" smtClean="0">
                <a:solidFill>
                  <a:schemeClr val="tx1"/>
                </a:solidFill>
                <a:latin typeface="Times New Roman" pitchFamily="18" charset="0"/>
                <a:ea typeface="+mn-ea"/>
                <a:cs typeface="+mn-cs"/>
              </a:rPr>
              <a:t>Terrestrial Radio Channels</a:t>
            </a:r>
          </a:p>
          <a:p>
            <a:r>
              <a:rPr lang="en-US" altLang="zh-CN" sz="1200" b="0" i="0" u="none" strike="noStrike" kern="1200" baseline="0" dirty="0" smtClean="0">
                <a:solidFill>
                  <a:schemeClr val="tx1"/>
                </a:solidFill>
                <a:latin typeface="Times New Roman" pitchFamily="18" charset="0"/>
                <a:ea typeface="+mn-ea"/>
                <a:cs typeface="+mn-cs"/>
              </a:rPr>
              <a:t>   Radio channels carry signals in the electromagnetic spectrum. </a:t>
            </a:r>
          </a:p>
          <a:p>
            <a:r>
              <a:rPr lang="en-US" altLang="zh-CN" sz="1200" b="0" i="0" u="none" strike="noStrike" kern="1200" baseline="0" dirty="0" smtClean="0">
                <a:solidFill>
                  <a:schemeClr val="tx1"/>
                </a:solidFill>
                <a:latin typeface="Times New Roman" pitchFamily="18" charset="0"/>
                <a:ea typeface="+mn-ea"/>
                <a:cs typeface="+mn-cs"/>
              </a:rPr>
              <a:t>   They are an attractive medium </a:t>
            </a:r>
            <a:r>
              <a:rPr lang="en-US" altLang="zh-CN" sz="1200" b="1" i="0" u="none" strike="noStrike" kern="1200" baseline="0" dirty="0" smtClean="0">
                <a:solidFill>
                  <a:schemeClr val="tx1"/>
                </a:solidFill>
                <a:latin typeface="Times New Roman" pitchFamily="18" charset="0"/>
                <a:ea typeface="+mn-ea"/>
                <a:cs typeface="+mn-cs"/>
              </a:rPr>
              <a:t>because</a:t>
            </a:r>
            <a:r>
              <a:rPr lang="en-US" altLang="zh-CN" sz="1200" b="0" i="0" u="none" strike="noStrike" kern="1200" baseline="0" dirty="0" smtClean="0">
                <a:solidFill>
                  <a:schemeClr val="tx1"/>
                </a:solidFill>
                <a:latin typeface="Times New Roman" pitchFamily="18" charset="0"/>
                <a:ea typeface="+mn-ea"/>
                <a:cs typeface="+mn-cs"/>
              </a:rPr>
              <a:t> they require no physical wire to be installed, can penetrate walls, provide connectivity to a mobile user, and can potentially carry a signal for long distances.</a:t>
            </a:r>
          </a:p>
          <a:p>
            <a:r>
              <a:rPr lang="en-US" altLang="zh-CN" sz="1200" b="0" i="0" u="none" strike="noStrike" kern="1200" baseline="0" dirty="0" smtClean="0">
                <a:solidFill>
                  <a:schemeClr val="tx1"/>
                </a:solidFill>
                <a:latin typeface="Times New Roman" pitchFamily="18" charset="0"/>
                <a:ea typeface="+mn-ea"/>
                <a:cs typeface="+mn-cs"/>
              </a:rPr>
              <a:t>   The characteristics of a radio channel </a:t>
            </a:r>
            <a:r>
              <a:rPr lang="en-US" altLang="zh-CN" sz="1200" b="0" i="0" u="sng" strike="noStrike" kern="1200" baseline="0" dirty="0" smtClean="0">
                <a:solidFill>
                  <a:schemeClr val="tx1"/>
                </a:solidFill>
                <a:latin typeface="Times New Roman" pitchFamily="18" charset="0"/>
                <a:ea typeface="+mn-ea"/>
                <a:cs typeface="+mn-cs"/>
              </a:rPr>
              <a:t>depend significantly on</a:t>
            </a:r>
            <a:r>
              <a:rPr lang="en-US" altLang="zh-CN" sz="1200" b="0" i="0" u="none" strike="noStrike" kern="1200" baseline="0" dirty="0" smtClean="0">
                <a:solidFill>
                  <a:schemeClr val="tx1"/>
                </a:solidFill>
                <a:latin typeface="Times New Roman" pitchFamily="18" charset="0"/>
                <a:ea typeface="+mn-ea"/>
                <a:cs typeface="+mn-cs"/>
              </a:rPr>
              <a:t> the propagation environment and the distance over which a signal is to be carried. </a:t>
            </a:r>
          </a:p>
          <a:p>
            <a:r>
              <a:rPr lang="en-US" altLang="zh-CN" sz="1200" b="0" i="0" u="none" strike="noStrike" kern="1200" baseline="0" dirty="0" smtClean="0">
                <a:solidFill>
                  <a:schemeClr val="tx1"/>
                </a:solidFill>
                <a:latin typeface="Times New Roman" pitchFamily="18" charset="0"/>
                <a:ea typeface="+mn-ea"/>
                <a:cs typeface="+mn-cs"/>
              </a:rPr>
              <a:t>   Environmental considerations determine </a:t>
            </a:r>
            <a:r>
              <a:rPr lang="en-US" altLang="zh-CN" sz="1200" b="1" i="0" u="none" strike="noStrike" kern="1200" baseline="0" dirty="0" smtClean="0">
                <a:solidFill>
                  <a:schemeClr val="tx1"/>
                </a:solidFill>
                <a:latin typeface="Times New Roman" pitchFamily="18" charset="0"/>
                <a:ea typeface="+mn-ea"/>
                <a:cs typeface="+mn-cs"/>
              </a:rPr>
              <a:t>path loss </a:t>
            </a:r>
            <a:r>
              <a:rPr lang="en-US" altLang="zh-CN" sz="1200" b="0" i="0" u="none" strike="noStrike" kern="1200" baseline="0" dirty="0" smtClean="0">
                <a:solidFill>
                  <a:schemeClr val="tx1"/>
                </a:solidFill>
                <a:latin typeface="Times New Roman" pitchFamily="18" charset="0"/>
                <a:ea typeface="+mn-ea"/>
                <a:cs typeface="+mn-cs"/>
              </a:rPr>
              <a:t>and </a:t>
            </a:r>
            <a:r>
              <a:rPr lang="en-US" altLang="zh-CN" sz="1200" b="1" i="0" u="none" strike="noStrike" kern="1200" baseline="0" dirty="0" smtClean="0">
                <a:solidFill>
                  <a:schemeClr val="tx1"/>
                </a:solidFill>
                <a:latin typeface="Times New Roman" pitchFamily="18" charset="0"/>
                <a:ea typeface="+mn-ea"/>
                <a:cs typeface="+mn-cs"/>
              </a:rPr>
              <a:t>shadow fading </a:t>
            </a:r>
            <a:r>
              <a:rPr lang="en-US" altLang="zh-CN" sz="1200" b="0" i="0" u="none" strike="noStrike" kern="1200" baseline="0" dirty="0" smtClean="0">
                <a:solidFill>
                  <a:schemeClr val="tx1"/>
                </a:solidFill>
                <a:latin typeface="Times New Roman" pitchFamily="18" charset="0"/>
                <a:ea typeface="+mn-ea"/>
                <a:cs typeface="+mn-cs"/>
              </a:rPr>
              <a:t>[</a:t>
            </a:r>
            <a:r>
              <a:rPr lang="zh-CN" altLang="en-US" sz="1200" b="0" i="0" kern="1200" dirty="0" smtClean="0">
                <a:solidFill>
                  <a:schemeClr val="tx1"/>
                </a:solidFill>
                <a:latin typeface="Times New Roman" pitchFamily="18" charset="0"/>
                <a:ea typeface="+mn-ea"/>
                <a:cs typeface="+mn-cs"/>
              </a:rPr>
              <a:t>遮蔽衰落</a:t>
            </a:r>
            <a:r>
              <a:rPr lang="en-US" altLang="zh-CN" sz="1200" b="0" i="0" u="none" strike="noStrike" kern="1200" baseline="0" dirty="0" smtClean="0">
                <a:solidFill>
                  <a:schemeClr val="tx1"/>
                </a:solidFill>
                <a:latin typeface="Times New Roman" pitchFamily="18" charset="0"/>
                <a:ea typeface="+mn-ea"/>
                <a:cs typeface="+mn-cs"/>
              </a:rPr>
              <a:t>] (which decrease the signal strength as the signal travels over a distance and around/through obstructing objects), </a:t>
            </a:r>
            <a:r>
              <a:rPr lang="en-US" altLang="zh-CN" sz="1200" b="1" i="0" u="none" strike="noStrike" kern="1200" baseline="0" dirty="0" smtClean="0">
                <a:solidFill>
                  <a:schemeClr val="tx1"/>
                </a:solidFill>
                <a:latin typeface="Times New Roman" pitchFamily="18" charset="0"/>
                <a:ea typeface="+mn-ea"/>
                <a:cs typeface="+mn-cs"/>
              </a:rPr>
              <a:t>multipath fading </a:t>
            </a:r>
            <a:r>
              <a:rPr lang="en-US" altLang="zh-CN" sz="1200" b="0" i="0" u="none" strike="noStrike" kern="1200" baseline="0" dirty="0" smtClean="0">
                <a:solidFill>
                  <a:schemeClr val="tx1"/>
                </a:solidFill>
                <a:latin typeface="Times New Roman" pitchFamily="18" charset="0"/>
                <a:ea typeface="+mn-ea"/>
                <a:cs typeface="+mn-cs"/>
              </a:rPr>
              <a:t>(due to signal </a:t>
            </a:r>
            <a:r>
              <a:rPr lang="en-US" altLang="zh-CN" sz="1200" b="0" i="0" u="sng" strike="noStrike" kern="1200" baseline="0" dirty="0" smtClean="0">
                <a:solidFill>
                  <a:schemeClr val="tx1"/>
                </a:solidFill>
                <a:latin typeface="Times New Roman" pitchFamily="18" charset="0"/>
                <a:ea typeface="+mn-ea"/>
                <a:cs typeface="+mn-cs"/>
              </a:rPr>
              <a:t>reflection</a:t>
            </a:r>
            <a:r>
              <a:rPr lang="en-US" altLang="zh-CN" sz="1200" b="0" i="0" u="none" strike="noStrike" kern="1200" baseline="0" dirty="0" smtClean="0">
                <a:solidFill>
                  <a:schemeClr val="tx1"/>
                </a:solidFill>
                <a:latin typeface="Times New Roman" pitchFamily="18" charset="0"/>
                <a:ea typeface="+mn-ea"/>
                <a:cs typeface="+mn-cs"/>
              </a:rPr>
              <a:t> off </a:t>
            </a:r>
            <a:r>
              <a:rPr lang="en-US" altLang="zh-CN" sz="1200" b="0" i="0" u="sng" strike="noStrike" kern="1200" baseline="0" dirty="0" smtClean="0">
                <a:solidFill>
                  <a:schemeClr val="tx1"/>
                </a:solidFill>
                <a:latin typeface="Times New Roman" pitchFamily="18" charset="0"/>
                <a:ea typeface="+mn-ea"/>
                <a:cs typeface="+mn-cs"/>
              </a:rPr>
              <a:t>of interfering objects</a:t>
            </a:r>
            <a:r>
              <a:rPr lang="en-US" altLang="zh-CN" sz="1200" b="0" i="0" u="none" strike="noStrike" kern="1200" baseline="0" dirty="0" smtClean="0">
                <a:solidFill>
                  <a:schemeClr val="tx1"/>
                </a:solidFill>
                <a:latin typeface="Times New Roman" pitchFamily="18" charset="0"/>
                <a:ea typeface="+mn-ea"/>
                <a:cs typeface="+mn-cs"/>
              </a:rPr>
              <a:t>), and </a:t>
            </a:r>
            <a:r>
              <a:rPr lang="en-US" altLang="zh-CN" sz="1200" b="1" i="0" u="none" strike="noStrike" kern="1200" baseline="0" dirty="0" smtClean="0">
                <a:solidFill>
                  <a:schemeClr val="tx1"/>
                </a:solidFill>
                <a:latin typeface="Times New Roman" pitchFamily="18" charset="0"/>
                <a:ea typeface="+mn-ea"/>
                <a:cs typeface="+mn-cs"/>
              </a:rPr>
              <a:t>interference</a:t>
            </a:r>
            <a:r>
              <a:rPr lang="en-US" altLang="zh-CN" sz="1200" b="0" i="0" u="none" strike="noStrike" kern="1200" baseline="0" dirty="0" smtClean="0">
                <a:solidFill>
                  <a:schemeClr val="tx1"/>
                </a:solidFill>
                <a:latin typeface="Times New Roman" pitchFamily="18" charset="0"/>
                <a:ea typeface="+mn-ea"/>
                <a:cs typeface="+mn-cs"/>
              </a:rPr>
              <a:t> (due to other transmissions and electromagnetic signals).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Terrestrial radio channels </a:t>
            </a:r>
            <a:r>
              <a:rPr lang="en-US" altLang="zh-CN" sz="1200" b="0" i="0" u="sng" strike="noStrike" kern="1200" baseline="0" dirty="0" smtClean="0">
                <a:solidFill>
                  <a:schemeClr val="tx1"/>
                </a:solidFill>
                <a:latin typeface="Times New Roman" pitchFamily="18" charset="0"/>
                <a:ea typeface="+mn-ea"/>
                <a:cs typeface="+mn-cs"/>
              </a:rPr>
              <a:t>can be broadly classified into three groups</a:t>
            </a:r>
            <a:r>
              <a:rPr lang="en-US" altLang="zh-CN" sz="1200" b="0" i="0" u="none" strike="noStrike" kern="1200" baseline="0" dirty="0" smtClean="0">
                <a:solidFill>
                  <a:schemeClr val="tx1"/>
                </a:solidFill>
                <a:latin typeface="Times New Roman" pitchFamily="18" charset="0"/>
                <a:ea typeface="+mn-ea"/>
                <a:cs typeface="+mn-cs"/>
              </a:rPr>
              <a:t>: those that operate over very short distance (e.g., with one or two meters); those that operate in local areas, typically spanning from ten to a few hundred meters; and those that operate in the wide area, spanning tens of kilometers. </a:t>
            </a:r>
          </a:p>
          <a:p>
            <a:r>
              <a:rPr lang="en-US" altLang="zh-CN" sz="1200" b="0" i="0" u="none" strike="noStrike" kern="1200" baseline="0" dirty="0" smtClean="0">
                <a:solidFill>
                  <a:schemeClr val="tx1"/>
                </a:solidFill>
                <a:latin typeface="Times New Roman" pitchFamily="18" charset="0"/>
                <a:ea typeface="+mn-ea"/>
                <a:cs typeface="+mn-cs"/>
              </a:rPr>
              <a:t>   Personal devices such as </a:t>
            </a:r>
            <a:r>
              <a:rPr lang="en-US" altLang="zh-CN" sz="1200" b="0" i="0" u="sng" strike="noStrike" kern="1200" baseline="0" dirty="0" smtClean="0">
                <a:solidFill>
                  <a:schemeClr val="tx1"/>
                </a:solidFill>
                <a:latin typeface="Times New Roman" pitchFamily="18" charset="0"/>
                <a:ea typeface="+mn-ea"/>
                <a:cs typeface="+mn-cs"/>
              </a:rPr>
              <a:t>wireless headsets, keyboards, and medical devices</a:t>
            </a:r>
            <a:r>
              <a:rPr lang="en-US" altLang="zh-CN" sz="1200" b="0" i="0" u="none" strike="noStrike" kern="1200" baseline="0" dirty="0" smtClean="0">
                <a:solidFill>
                  <a:schemeClr val="tx1"/>
                </a:solidFill>
                <a:latin typeface="Times New Roman" pitchFamily="18" charset="0"/>
                <a:ea typeface="+mn-ea"/>
                <a:cs typeface="+mn-cs"/>
              </a:rPr>
              <a:t> operate over short distances; the wireless LAN technologies described in Section 1.2.1 use local-area radio channels; the cellular access technologies use wide-area radio channels. </a:t>
            </a:r>
          </a:p>
          <a:p>
            <a:r>
              <a:rPr lang="en-US" altLang="zh-CN" sz="1200" b="0" i="0" u="none" strike="noStrike" kern="1200" baseline="0" dirty="0" smtClean="0">
                <a:solidFill>
                  <a:schemeClr val="tx1"/>
                </a:solidFill>
                <a:latin typeface="Times New Roman" pitchFamily="18" charset="0"/>
                <a:ea typeface="+mn-ea"/>
                <a:cs typeface="+mn-cs"/>
              </a:rPr>
              <a:t>   We’ll discuss radio channels in detail in Chapter 6.</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1" i="0" u="none" strike="noStrike" kern="1200" baseline="0" dirty="0" smtClean="0">
                <a:solidFill>
                  <a:schemeClr val="tx1"/>
                </a:solidFill>
                <a:latin typeface="Times New Roman" pitchFamily="18" charset="0"/>
                <a:ea typeface="+mn-ea"/>
                <a:cs typeface="+mn-cs"/>
              </a:rPr>
              <a:t>Satellite Radio Channels</a:t>
            </a:r>
          </a:p>
          <a:p>
            <a:r>
              <a:rPr lang="en-US" altLang="zh-CN" sz="1200" b="0" i="0" u="none" strike="noStrike" kern="1200" baseline="0" dirty="0" smtClean="0">
                <a:solidFill>
                  <a:schemeClr val="tx1"/>
                </a:solidFill>
                <a:latin typeface="Times New Roman" pitchFamily="18" charset="0"/>
                <a:ea typeface="+mn-ea"/>
                <a:cs typeface="+mn-cs"/>
              </a:rPr>
              <a:t>    A communication satellite </a:t>
            </a:r>
            <a:r>
              <a:rPr lang="en-US" altLang="zh-CN" sz="1200" b="1" i="0" u="none" strike="noStrike" kern="1200" baseline="0" dirty="0" smtClean="0">
                <a:solidFill>
                  <a:schemeClr val="tx1"/>
                </a:solidFill>
                <a:latin typeface="Times New Roman" pitchFamily="18" charset="0"/>
                <a:ea typeface="+mn-ea"/>
                <a:cs typeface="+mn-cs"/>
              </a:rPr>
              <a:t>links</a:t>
            </a:r>
            <a:r>
              <a:rPr lang="en-US" altLang="zh-CN" sz="1200" b="0" i="0" u="none" strike="noStrike" kern="1200" baseline="0" dirty="0" smtClean="0">
                <a:solidFill>
                  <a:schemeClr val="tx1"/>
                </a:solidFill>
                <a:latin typeface="Times New Roman" pitchFamily="18" charset="0"/>
                <a:ea typeface="+mn-ea"/>
                <a:cs typeface="+mn-cs"/>
              </a:rPr>
              <a:t> two or more Earth-based microwave transmitter/receivers, known as ground stations. </a:t>
            </a:r>
          </a:p>
          <a:p>
            <a:r>
              <a:rPr lang="en-US" altLang="zh-CN" sz="1200" b="0" i="0" u="none" strike="noStrike" kern="1200" baseline="0" dirty="0" smtClean="0">
                <a:solidFill>
                  <a:schemeClr val="tx1"/>
                </a:solidFill>
                <a:latin typeface="Times New Roman" pitchFamily="18" charset="0"/>
                <a:ea typeface="+mn-ea"/>
                <a:cs typeface="+mn-cs"/>
              </a:rPr>
              <a:t>    The satellite </a:t>
            </a:r>
            <a:r>
              <a:rPr lang="en-US" altLang="zh-CN" sz="1200" b="1" i="0" u="none" strike="noStrike" kern="1200" baseline="0" dirty="0" smtClean="0">
                <a:solidFill>
                  <a:schemeClr val="tx1"/>
                </a:solidFill>
                <a:latin typeface="Times New Roman" pitchFamily="18" charset="0"/>
                <a:ea typeface="+mn-ea"/>
                <a:cs typeface="+mn-cs"/>
              </a:rPr>
              <a:t>receives</a:t>
            </a:r>
            <a:r>
              <a:rPr lang="en-US" altLang="zh-CN" sz="1200" b="0" i="0" u="none" strike="noStrike" kern="1200" baseline="0" dirty="0" smtClean="0">
                <a:solidFill>
                  <a:schemeClr val="tx1"/>
                </a:solidFill>
                <a:latin typeface="Times New Roman" pitchFamily="18" charset="0"/>
                <a:ea typeface="+mn-ea"/>
                <a:cs typeface="+mn-cs"/>
              </a:rPr>
              <a:t> transmissions on one frequency band, </a:t>
            </a:r>
            <a:r>
              <a:rPr lang="en-US" altLang="zh-CN" sz="1200" b="1" i="0" u="none" strike="noStrike" kern="1200" baseline="0" dirty="0" smtClean="0">
                <a:solidFill>
                  <a:schemeClr val="tx1"/>
                </a:solidFill>
                <a:latin typeface="Times New Roman" pitchFamily="18" charset="0"/>
                <a:ea typeface="+mn-ea"/>
                <a:cs typeface="+mn-cs"/>
              </a:rPr>
              <a:t>regenerates</a:t>
            </a:r>
            <a:r>
              <a:rPr lang="en-US" altLang="zh-CN" sz="1200" b="0" i="0" u="none" strike="noStrike" kern="1200" baseline="0" dirty="0" smtClean="0">
                <a:solidFill>
                  <a:schemeClr val="tx1"/>
                </a:solidFill>
                <a:latin typeface="Times New Roman" pitchFamily="18" charset="0"/>
                <a:ea typeface="+mn-ea"/>
                <a:cs typeface="+mn-cs"/>
              </a:rPr>
              <a:t> the signal using a repeater (discussed below), and </a:t>
            </a:r>
            <a:r>
              <a:rPr lang="en-US" altLang="zh-CN" sz="1200" b="1" i="0" u="none" strike="noStrike" kern="1200" baseline="0" dirty="0" smtClean="0">
                <a:solidFill>
                  <a:schemeClr val="tx1"/>
                </a:solidFill>
                <a:latin typeface="Times New Roman" pitchFamily="18" charset="0"/>
                <a:ea typeface="+mn-ea"/>
                <a:cs typeface="+mn-cs"/>
              </a:rPr>
              <a:t>transmits</a:t>
            </a:r>
            <a:r>
              <a:rPr lang="en-US" altLang="zh-CN" sz="1200" b="0" i="0" u="none" strike="noStrike" kern="1200" baseline="0" dirty="0" smtClean="0">
                <a:solidFill>
                  <a:schemeClr val="tx1"/>
                </a:solidFill>
                <a:latin typeface="Times New Roman" pitchFamily="18" charset="0"/>
                <a:ea typeface="+mn-ea"/>
                <a:cs typeface="+mn-cs"/>
              </a:rPr>
              <a:t> the signal on another frequency. </a:t>
            </a:r>
          </a:p>
          <a:p>
            <a:r>
              <a:rPr lang="en-US" altLang="zh-CN" sz="1200" b="0" i="0" u="none" strike="noStrike" kern="1200" baseline="0" dirty="0" smtClean="0">
                <a:solidFill>
                  <a:schemeClr val="tx1"/>
                </a:solidFill>
                <a:latin typeface="Times New Roman" pitchFamily="18" charset="0"/>
                <a:ea typeface="+mn-ea"/>
                <a:cs typeface="+mn-cs"/>
              </a:rPr>
              <a:t>   Two types of satellites are used in communications: geostationary satellites and low-earth orbiting (LEO) satellites.</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Geostationary satellites permanently remain above the same spot on Earth. </a:t>
            </a:r>
          </a:p>
          <a:p>
            <a:r>
              <a:rPr lang="en-US" altLang="zh-CN" sz="1200" b="0" i="0" u="none" strike="noStrike" kern="1200" baseline="0" dirty="0" smtClean="0">
                <a:solidFill>
                  <a:schemeClr val="tx1"/>
                </a:solidFill>
                <a:latin typeface="Times New Roman" pitchFamily="18" charset="0"/>
                <a:ea typeface="+mn-ea"/>
                <a:cs typeface="+mn-cs"/>
              </a:rPr>
              <a:t>   This stationary presence is achieved by placing the satellite in orbit at 36,000 kilometers above Earth’s surface. </a:t>
            </a:r>
          </a:p>
          <a:p>
            <a:r>
              <a:rPr lang="en-US" altLang="zh-CN" sz="1200" b="0" i="0" u="none" strike="noStrike" kern="1200" baseline="0" dirty="0" smtClean="0">
                <a:solidFill>
                  <a:schemeClr val="tx1"/>
                </a:solidFill>
                <a:latin typeface="Times New Roman" pitchFamily="18" charset="0"/>
                <a:ea typeface="+mn-ea"/>
                <a:cs typeface="+mn-cs"/>
              </a:rPr>
              <a:t>   This huge distance </a:t>
            </a:r>
            <a:r>
              <a:rPr lang="en-US" altLang="zh-CN" sz="1200" b="0" i="0" u="sng" strike="noStrike" kern="1200" baseline="0" dirty="0" smtClean="0">
                <a:solidFill>
                  <a:schemeClr val="tx1"/>
                </a:solidFill>
                <a:latin typeface="Times New Roman" pitchFamily="18" charset="0"/>
                <a:ea typeface="+mn-ea"/>
                <a:cs typeface="+mn-cs"/>
              </a:rPr>
              <a:t>from</a:t>
            </a:r>
            <a:r>
              <a:rPr lang="en-US" altLang="zh-CN" sz="1200" b="0" i="0" u="none" strike="noStrike" kern="1200" baseline="0" dirty="0" smtClean="0">
                <a:solidFill>
                  <a:schemeClr val="tx1"/>
                </a:solidFill>
                <a:latin typeface="Times New Roman" pitchFamily="18" charset="0"/>
                <a:ea typeface="+mn-ea"/>
                <a:cs typeface="+mn-cs"/>
              </a:rPr>
              <a:t> ground station </a:t>
            </a:r>
            <a:r>
              <a:rPr lang="en-US" altLang="zh-CN" sz="1200" b="0" i="0" u="sng" strike="noStrike" kern="1200" baseline="0" dirty="0" smtClean="0">
                <a:solidFill>
                  <a:schemeClr val="tx1"/>
                </a:solidFill>
                <a:latin typeface="Times New Roman" pitchFamily="18" charset="0"/>
                <a:ea typeface="+mn-ea"/>
                <a:cs typeface="+mn-cs"/>
              </a:rPr>
              <a:t>through</a:t>
            </a:r>
            <a:r>
              <a:rPr lang="en-US" altLang="zh-CN" sz="1200" b="0" i="0" u="none" strike="noStrike" kern="1200" baseline="0" dirty="0" smtClean="0">
                <a:solidFill>
                  <a:schemeClr val="tx1"/>
                </a:solidFill>
                <a:latin typeface="Times New Roman" pitchFamily="18" charset="0"/>
                <a:ea typeface="+mn-ea"/>
                <a:cs typeface="+mn-cs"/>
              </a:rPr>
              <a:t> satellite </a:t>
            </a:r>
            <a:r>
              <a:rPr lang="en-US" altLang="zh-CN" sz="1200" b="0" i="0" u="sng" strike="noStrike" kern="1200" baseline="0" dirty="0" smtClean="0">
                <a:solidFill>
                  <a:schemeClr val="tx1"/>
                </a:solidFill>
                <a:latin typeface="Times New Roman" pitchFamily="18" charset="0"/>
                <a:ea typeface="+mn-ea"/>
                <a:cs typeface="+mn-cs"/>
              </a:rPr>
              <a:t>back to</a:t>
            </a:r>
            <a:r>
              <a:rPr lang="en-US" altLang="zh-CN" sz="1200" b="0" i="0" u="none" strike="noStrike" kern="1200" baseline="0" dirty="0" smtClean="0">
                <a:solidFill>
                  <a:schemeClr val="tx1"/>
                </a:solidFill>
                <a:latin typeface="Times New Roman" pitchFamily="18" charset="0"/>
                <a:ea typeface="+mn-ea"/>
                <a:cs typeface="+mn-cs"/>
              </a:rPr>
              <a:t> ground station introduces a substantial signal propagation delay of 280 milliseconds.</a:t>
            </a:r>
          </a:p>
          <a:p>
            <a:r>
              <a:rPr lang="en-US" altLang="zh-CN" sz="1200" b="0" i="0" u="none" strike="noStrike" kern="1200" baseline="0" dirty="0" smtClean="0">
                <a:solidFill>
                  <a:schemeClr val="tx1"/>
                </a:solidFill>
                <a:latin typeface="Times New Roman" pitchFamily="18" charset="0"/>
                <a:ea typeface="+mn-ea"/>
                <a:cs typeface="+mn-cs"/>
              </a:rPr>
              <a:t>   Nevertheless, satellite links, </a:t>
            </a:r>
            <a:r>
              <a:rPr lang="en-US" altLang="zh-CN" sz="1200" b="0" i="0" u="sng" strike="noStrike" kern="1200" baseline="0" dirty="0" smtClean="0">
                <a:solidFill>
                  <a:schemeClr val="tx1"/>
                </a:solidFill>
                <a:latin typeface="Times New Roman" pitchFamily="18" charset="0"/>
                <a:ea typeface="+mn-ea"/>
                <a:cs typeface="+mn-cs"/>
              </a:rPr>
              <a:t>which can operate at speeds of hundreds of Mbps</a:t>
            </a:r>
            <a:r>
              <a:rPr lang="en-US" altLang="zh-CN" sz="1200" b="0" i="0" u="none" strike="noStrike" kern="1200" baseline="0" dirty="0" smtClean="0">
                <a:solidFill>
                  <a:schemeClr val="tx1"/>
                </a:solidFill>
                <a:latin typeface="Times New Roman" pitchFamily="18" charset="0"/>
                <a:ea typeface="+mn-ea"/>
                <a:cs typeface="+mn-cs"/>
              </a:rPr>
              <a:t>, are often used in areas </a:t>
            </a:r>
            <a:r>
              <a:rPr lang="en-US" altLang="zh-CN" sz="1200" b="1" i="0" u="none" strike="noStrike" kern="1200" baseline="0" dirty="0" smtClean="0">
                <a:solidFill>
                  <a:schemeClr val="tx1"/>
                </a:solidFill>
                <a:latin typeface="Times New Roman" pitchFamily="18" charset="0"/>
                <a:ea typeface="+mn-ea"/>
                <a:cs typeface="+mn-cs"/>
              </a:rPr>
              <a:t>without</a:t>
            </a:r>
            <a:r>
              <a:rPr lang="en-US" altLang="zh-CN" sz="1200" b="0" i="0" u="none" strike="noStrike" kern="1200" baseline="0" dirty="0" smtClean="0">
                <a:solidFill>
                  <a:schemeClr val="tx1"/>
                </a:solidFill>
                <a:latin typeface="Times New Roman" pitchFamily="18" charset="0"/>
                <a:ea typeface="+mn-ea"/>
                <a:cs typeface="+mn-cs"/>
              </a:rPr>
              <a:t> access to DSL </a:t>
            </a:r>
            <a:r>
              <a:rPr lang="en-US" altLang="zh-CN" sz="1200" b="1" i="0" u="none" strike="noStrike" kern="1200" baseline="0" dirty="0" smtClean="0">
                <a:solidFill>
                  <a:schemeClr val="tx1"/>
                </a:solidFill>
                <a:latin typeface="Times New Roman" pitchFamily="18" charset="0"/>
                <a:ea typeface="+mn-ea"/>
                <a:cs typeface="+mn-cs"/>
              </a:rPr>
              <a:t>or</a:t>
            </a:r>
            <a:r>
              <a:rPr lang="en-US" altLang="zh-CN" sz="1200" b="0" i="0" u="none" strike="noStrike" kern="1200" baseline="0" dirty="0" smtClean="0">
                <a:solidFill>
                  <a:schemeClr val="tx1"/>
                </a:solidFill>
                <a:latin typeface="Times New Roman" pitchFamily="18" charset="0"/>
                <a:ea typeface="+mn-ea"/>
                <a:cs typeface="+mn-cs"/>
              </a:rPr>
              <a:t> cable-based Internet access.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LEO satellites </a:t>
            </a:r>
            <a:r>
              <a:rPr lang="en-US" altLang="zh-CN" sz="1200" b="1" i="0" u="none" strike="noStrike" kern="1200" baseline="0" dirty="0" smtClean="0">
                <a:solidFill>
                  <a:schemeClr val="tx1"/>
                </a:solidFill>
                <a:latin typeface="Times New Roman" pitchFamily="18" charset="0"/>
                <a:ea typeface="+mn-ea"/>
                <a:cs typeface="+mn-cs"/>
              </a:rPr>
              <a:t>are</a:t>
            </a:r>
            <a:r>
              <a:rPr lang="en-US" altLang="zh-CN" sz="1200" b="0" i="0" u="none" strike="noStrike" kern="1200" baseline="0" dirty="0" smtClean="0">
                <a:solidFill>
                  <a:schemeClr val="tx1"/>
                </a:solidFill>
                <a:latin typeface="Times New Roman" pitchFamily="18" charset="0"/>
                <a:ea typeface="+mn-ea"/>
                <a:cs typeface="+mn-cs"/>
              </a:rPr>
              <a:t> placed much closer to Earth and </a:t>
            </a:r>
            <a:r>
              <a:rPr lang="en-US" altLang="zh-CN" sz="1200" b="1" i="0" u="none" strike="noStrike" kern="1200" baseline="0" dirty="0" smtClean="0">
                <a:solidFill>
                  <a:schemeClr val="tx1"/>
                </a:solidFill>
                <a:latin typeface="Times New Roman" pitchFamily="18" charset="0"/>
                <a:ea typeface="+mn-ea"/>
                <a:cs typeface="+mn-cs"/>
              </a:rPr>
              <a:t>do not </a:t>
            </a:r>
            <a:r>
              <a:rPr lang="en-US" altLang="zh-CN" sz="1200" b="0" i="0" u="none" strike="noStrike" kern="1200" baseline="0" dirty="0" smtClean="0">
                <a:solidFill>
                  <a:schemeClr val="tx1"/>
                </a:solidFill>
                <a:latin typeface="Times New Roman" pitchFamily="18" charset="0"/>
                <a:ea typeface="+mn-ea"/>
                <a:cs typeface="+mn-cs"/>
              </a:rPr>
              <a:t>remain permanently </a:t>
            </a:r>
            <a:r>
              <a:rPr lang="en-US" altLang="zh-CN" sz="1200" b="1" i="0" u="none" strike="noStrike" kern="1200" baseline="0" dirty="0" smtClean="0">
                <a:solidFill>
                  <a:schemeClr val="tx1"/>
                </a:solidFill>
                <a:latin typeface="Times New Roman" pitchFamily="18" charset="0"/>
                <a:ea typeface="+mn-ea"/>
                <a:cs typeface="+mn-cs"/>
              </a:rPr>
              <a:t>above</a:t>
            </a:r>
            <a:r>
              <a:rPr lang="en-US" altLang="zh-CN" sz="1200" b="0" i="0" u="none" strike="noStrike" kern="1200" baseline="0" dirty="0" smtClean="0">
                <a:solidFill>
                  <a:schemeClr val="tx1"/>
                </a:solidFill>
                <a:latin typeface="Times New Roman" pitchFamily="18" charset="0"/>
                <a:ea typeface="+mn-ea"/>
                <a:cs typeface="+mn-cs"/>
              </a:rPr>
              <a:t> one spot on Earth. </a:t>
            </a:r>
          </a:p>
          <a:p>
            <a:r>
              <a:rPr lang="en-US" altLang="zh-CN" sz="1200" b="0" i="0" u="none" strike="noStrike" kern="1200" baseline="0" dirty="0" smtClean="0">
                <a:solidFill>
                  <a:schemeClr val="tx1"/>
                </a:solidFill>
                <a:latin typeface="Times New Roman" pitchFamily="18" charset="0"/>
                <a:ea typeface="+mn-ea"/>
                <a:cs typeface="+mn-cs"/>
              </a:rPr>
              <a:t>   They rotate around Earth (just as the Moon does) and may communicate with each other, as well as with ground stations. </a:t>
            </a:r>
          </a:p>
          <a:p>
            <a:r>
              <a:rPr lang="en-US" altLang="zh-CN" sz="1200" b="0" i="0" u="none" strike="noStrike" kern="1200" baseline="0" dirty="0" smtClean="0">
                <a:solidFill>
                  <a:schemeClr val="tx1"/>
                </a:solidFill>
                <a:latin typeface="Times New Roman" pitchFamily="18" charset="0"/>
                <a:ea typeface="+mn-ea"/>
                <a:cs typeface="+mn-cs"/>
              </a:rPr>
              <a:t>   To provide continuous coverage to an area, many satellites need to be placed in orbit. </a:t>
            </a:r>
          </a:p>
          <a:p>
            <a:r>
              <a:rPr lang="en-US" altLang="zh-CN" sz="1200" b="0" i="0" u="none" strike="noStrike" kern="1200" baseline="0" dirty="0" smtClean="0">
                <a:solidFill>
                  <a:schemeClr val="tx1"/>
                </a:solidFill>
                <a:latin typeface="Times New Roman" pitchFamily="18" charset="0"/>
                <a:ea typeface="+mn-ea"/>
                <a:cs typeface="+mn-cs"/>
              </a:rPr>
              <a:t>   There are currently many low-altitude communication systems in development. </a:t>
            </a:r>
          </a:p>
          <a:p>
            <a:r>
              <a:rPr lang="en-US" altLang="zh-CN" sz="1200" b="0" i="0" u="none" strike="noStrike" kern="1200" baseline="0" dirty="0" smtClean="0">
                <a:solidFill>
                  <a:schemeClr val="tx1"/>
                </a:solidFill>
                <a:latin typeface="Times New Roman" pitchFamily="18" charset="0"/>
                <a:ea typeface="+mn-ea"/>
                <a:cs typeface="+mn-cs"/>
              </a:rPr>
              <a:t>   Lloyd’s satellite constellations Web page [Wood 2012] provides and collects information on satellite constellation systems for communications. </a:t>
            </a:r>
          </a:p>
          <a:p>
            <a:r>
              <a:rPr lang="en-US" altLang="zh-CN" sz="1200" b="0" i="0" u="none" strike="noStrike" kern="1200" baseline="0" dirty="0" smtClean="0">
                <a:solidFill>
                  <a:schemeClr val="tx1"/>
                </a:solidFill>
                <a:latin typeface="Times New Roman" pitchFamily="18" charset="0"/>
                <a:ea typeface="+mn-ea"/>
                <a:cs typeface="+mn-cs"/>
              </a:rPr>
              <a:t>    LEO satellite technology may be used for Internet access sometime in the future. </a:t>
            </a:r>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55</a:t>
            </a:fld>
            <a:endParaRPr lang="en-US" altLang="zh-CN"/>
          </a:p>
        </p:txBody>
      </p:sp>
    </p:spTree>
    <p:extLst>
      <p:ext uri="{BB962C8B-B14F-4D97-AF65-F5344CB8AC3E}">
        <p14:creationId xmlns:p14="http://schemas.microsoft.com/office/powerpoint/2010/main" val="22418198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maritime </a:t>
            </a:r>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56</a:t>
            </a:fld>
            <a:endParaRPr lang="en-US" altLang="zh-CN"/>
          </a:p>
        </p:txBody>
      </p:sp>
    </p:spTree>
    <p:extLst>
      <p:ext uri="{BB962C8B-B14F-4D97-AF65-F5344CB8AC3E}">
        <p14:creationId xmlns:p14="http://schemas.microsoft.com/office/powerpoint/2010/main" val="30946900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p:spPr>
        <p:txBody>
          <a:bodyPr/>
          <a:lstStyle/>
          <a:p>
            <a:fld id="{F48121B3-23FA-4FB5-AF2F-AD20BCA50B79}" type="slidenum">
              <a:rPr lang="en-US" altLang="zh-CN"/>
              <a:pPr/>
              <a:t>57</a:t>
            </a:fld>
            <a:endParaRPr lang="en-US" altLang="zh-CN"/>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8620192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xfrm>
            <a:off x="731838" y="4560888"/>
            <a:ext cx="5851525" cy="4319587"/>
          </a:xfrm>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voice frequency : 300 hertz to 34000 hertz</a:t>
            </a:r>
            <a:endParaRPr lang="zh-CN" altLang="en-US" sz="1200" dirty="0" smtClean="0"/>
          </a:p>
          <a:p>
            <a:endParaRPr lang="zh-CN" altLang="en-US" dirty="0" smtClean="0"/>
          </a:p>
        </p:txBody>
      </p:sp>
    </p:spTree>
    <p:extLst>
      <p:ext uri="{BB962C8B-B14F-4D97-AF65-F5344CB8AC3E}">
        <p14:creationId xmlns:p14="http://schemas.microsoft.com/office/powerpoint/2010/main" val="13718736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4BDACE-9F51-4616-B54F-5737B06D2561}" type="slidenum">
              <a:rPr lang="zh-CN" altLang="en-US"/>
              <a:pPr/>
              <a:t>59</a:t>
            </a:fld>
            <a:endParaRPr lang="en-US" altLang="zh-CN"/>
          </a:p>
        </p:txBody>
      </p:sp>
      <p:sp>
        <p:nvSpPr>
          <p:cNvPr id="913410" name="Rectangle 2"/>
          <p:cNvSpPr>
            <a:spLocks noGrp="1" noRot="1" noChangeAspect="1" noChangeArrowheads="1" noTextEdit="1"/>
          </p:cNvSpPr>
          <p:nvPr>
            <p:ph type="sldImg"/>
          </p:nvPr>
        </p:nvSpPr>
        <p:spPr>
          <a:ln/>
        </p:spPr>
      </p:sp>
      <p:sp>
        <p:nvSpPr>
          <p:cNvPr id="913411" name="Rectangle 3"/>
          <p:cNvSpPr>
            <a:spLocks noGrp="1" noChangeArrowheads="1"/>
          </p:cNvSpPr>
          <p:nvPr>
            <p:ph type="body" idx="1"/>
          </p:nvPr>
        </p:nvSpPr>
        <p:spPr/>
        <p:txBody>
          <a:bodyPr/>
          <a:lstStyle/>
          <a:p>
            <a:r>
              <a:rPr lang="en-US" altLang="zh-CN" dirty="0" smtClean="0"/>
              <a:t>ionosphere</a:t>
            </a:r>
            <a:r>
              <a:rPr lang="en-US" altLang="zh-CN" baseline="0" dirty="0" smtClean="0"/>
              <a:t>  </a:t>
            </a:r>
            <a:r>
              <a:rPr lang="en-US" sz="1200" b="0" i="0" kern="1200" dirty="0" smtClean="0">
                <a:solidFill>
                  <a:schemeClr val="tx1"/>
                </a:solidFill>
                <a:latin typeface="Times New Roman" pitchFamily="18" charset="0"/>
                <a:ea typeface="+mn-ea"/>
                <a:cs typeface="+mn-cs"/>
              </a:rPr>
              <a:t>n. [</a:t>
            </a:r>
            <a:r>
              <a:rPr lang="zh-CN" altLang="en-US" sz="1200" b="0" i="0" kern="1200" dirty="0" smtClean="0">
                <a:solidFill>
                  <a:schemeClr val="tx1"/>
                </a:solidFill>
                <a:latin typeface="Times New Roman" pitchFamily="18" charset="0"/>
                <a:ea typeface="+mn-ea"/>
                <a:cs typeface="+mn-cs"/>
              </a:rPr>
              <a:t>地物</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电离层</a:t>
            </a:r>
            <a:endParaRPr lang="zh-CN" altLang="en-US" dirty="0"/>
          </a:p>
        </p:txBody>
      </p:sp>
    </p:spTree>
    <p:extLst>
      <p:ext uri="{BB962C8B-B14F-4D97-AF65-F5344CB8AC3E}">
        <p14:creationId xmlns:p14="http://schemas.microsoft.com/office/powerpoint/2010/main" val="38718227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楷体" panose="02010609060101010101" pitchFamily="49" charset="-122"/>
                <a:ea typeface="楷体" panose="02010609060101010101" pitchFamily="49" charset="-122"/>
              </a:rPr>
              <a:t>     发射入轨能正常工作的</a:t>
            </a:r>
            <a:r>
              <a:rPr lang="en-US" altLang="zh-CN" dirty="0">
                <a:latin typeface="楷体" panose="02010609060101010101" pitchFamily="49" charset="-122"/>
                <a:ea typeface="楷体" panose="02010609060101010101" pitchFamily="49" charset="-122"/>
              </a:rPr>
              <a:t>GPS</a:t>
            </a:r>
            <a:r>
              <a:rPr lang="zh-CN" altLang="en-US" dirty="0">
                <a:latin typeface="楷体" panose="02010609060101010101" pitchFamily="49" charset="-122"/>
                <a:ea typeface="楷体" panose="02010609060101010101" pitchFamily="49" charset="-122"/>
              </a:rPr>
              <a:t>卫星的集合称为</a:t>
            </a:r>
            <a:r>
              <a:rPr lang="en-US" altLang="zh-CN" dirty="0">
                <a:latin typeface="楷体" panose="02010609060101010101" pitchFamily="49" charset="-122"/>
                <a:ea typeface="楷体" panose="02010609060101010101" pitchFamily="49" charset="-122"/>
              </a:rPr>
              <a:t>GPS</a:t>
            </a:r>
            <a:r>
              <a:rPr lang="zh-CN" altLang="en-US" dirty="0">
                <a:latin typeface="楷体" panose="02010609060101010101" pitchFamily="49" charset="-122"/>
                <a:ea typeface="楷体" panose="02010609060101010101" pitchFamily="49" charset="-122"/>
              </a:rPr>
              <a:t>卫星星座。</a:t>
            </a:r>
            <a:r>
              <a:rPr lang="zh-CN" altLang="en-US" dirty="0">
                <a:effectLst/>
                <a:latin typeface="楷体" panose="02010609060101010101" pitchFamily="49" charset="-122"/>
                <a:ea typeface="楷体" panose="02010609060101010101" pitchFamily="49" charset="-122"/>
              </a:rPr>
              <a:t>  </a:t>
            </a:r>
            <a:endParaRPr lang="en-US" altLang="zh-CN" dirty="0">
              <a:effectLst/>
              <a:latin typeface="楷体" panose="02010609060101010101" pitchFamily="49" charset="-122"/>
              <a:ea typeface="楷体" panose="02010609060101010101" pitchFamily="49" charset="-122"/>
            </a:endParaRPr>
          </a:p>
          <a:p>
            <a:r>
              <a:rPr lang="en-US" altLang="zh-CN" dirty="0">
                <a:effectLst/>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GPS</a:t>
            </a:r>
            <a:r>
              <a:rPr lang="zh-CN" altLang="en-US" dirty="0">
                <a:latin typeface="楷体" panose="02010609060101010101" pitchFamily="49" charset="-122"/>
                <a:ea typeface="楷体" panose="02010609060101010101" pitchFamily="49" charset="-122"/>
              </a:rPr>
              <a:t>卫星星座的空间部分是由</a:t>
            </a:r>
            <a:r>
              <a:rPr lang="en-US" altLang="zh-CN" dirty="0">
                <a:latin typeface="楷体" panose="02010609060101010101" pitchFamily="49" charset="-122"/>
                <a:ea typeface="楷体" panose="02010609060101010101" pitchFamily="49" charset="-122"/>
              </a:rPr>
              <a:t>24</a:t>
            </a:r>
            <a:r>
              <a:rPr lang="zh-CN" altLang="en-US" dirty="0">
                <a:latin typeface="楷体" panose="02010609060101010101" pitchFamily="49" charset="-122"/>
                <a:ea typeface="楷体" panose="02010609060101010101" pitchFamily="49" charset="-122"/>
              </a:rPr>
              <a:t>颗</a:t>
            </a:r>
            <a:r>
              <a:rPr lang="en-US" altLang="zh-CN" dirty="0">
                <a:latin typeface="楷体" panose="02010609060101010101" pitchFamily="49" charset="-122"/>
                <a:ea typeface="楷体" panose="02010609060101010101" pitchFamily="49" charset="-122"/>
              </a:rPr>
              <a:t>GPS</a:t>
            </a:r>
            <a:r>
              <a:rPr lang="zh-CN" altLang="en-US" dirty="0">
                <a:latin typeface="楷体" panose="02010609060101010101" pitchFamily="49" charset="-122"/>
                <a:ea typeface="楷体" panose="02010609060101010101" pitchFamily="49" charset="-122"/>
              </a:rPr>
              <a:t>工作卫星所组成。这些</a:t>
            </a:r>
            <a:r>
              <a:rPr lang="en-US" altLang="zh-CN" dirty="0">
                <a:latin typeface="楷体" panose="02010609060101010101" pitchFamily="49" charset="-122"/>
                <a:ea typeface="楷体" panose="02010609060101010101" pitchFamily="49" charset="-122"/>
              </a:rPr>
              <a:t>GPS</a:t>
            </a:r>
            <a:r>
              <a:rPr lang="zh-CN" altLang="en-US" dirty="0">
                <a:latin typeface="楷体" panose="02010609060101010101" pitchFamily="49" charset="-122"/>
                <a:ea typeface="楷体" panose="02010609060101010101" pitchFamily="49" charset="-122"/>
              </a:rPr>
              <a:t>工作卫星共同组成了</a:t>
            </a:r>
            <a:r>
              <a:rPr lang="en-US" altLang="zh-CN" dirty="0">
                <a:latin typeface="楷体" panose="02010609060101010101" pitchFamily="49" charset="-122"/>
                <a:ea typeface="楷体" panose="02010609060101010101" pitchFamily="49" charset="-122"/>
              </a:rPr>
              <a:t>GPS</a:t>
            </a:r>
            <a:r>
              <a:rPr lang="zh-CN" altLang="en-US" dirty="0">
                <a:latin typeface="楷体" panose="02010609060101010101" pitchFamily="49" charset="-122"/>
                <a:ea typeface="楷体" panose="02010609060101010101" pitchFamily="49" charset="-122"/>
              </a:rPr>
              <a:t>卫星星座，其中</a:t>
            </a:r>
            <a:r>
              <a:rPr lang="en-US" altLang="zh-CN" dirty="0">
                <a:latin typeface="楷体" panose="02010609060101010101" pitchFamily="49" charset="-122"/>
                <a:ea typeface="楷体" panose="02010609060101010101" pitchFamily="49" charset="-122"/>
              </a:rPr>
              <a:t>21</a:t>
            </a:r>
            <a:r>
              <a:rPr lang="zh-CN" altLang="en-US" dirty="0">
                <a:latin typeface="楷体" panose="02010609060101010101" pitchFamily="49" charset="-122"/>
                <a:ea typeface="楷体" panose="02010609060101010101" pitchFamily="49" charset="-122"/>
              </a:rPr>
              <a:t>颗为可用于导航的卫星，</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颗为活动的备用卫星。</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这</a:t>
            </a:r>
            <a:r>
              <a:rPr lang="en-US" altLang="zh-CN" dirty="0">
                <a:latin typeface="楷体" panose="02010609060101010101" pitchFamily="49" charset="-122"/>
                <a:ea typeface="楷体" panose="02010609060101010101" pitchFamily="49" charset="-122"/>
              </a:rPr>
              <a:t>24</a:t>
            </a:r>
            <a:r>
              <a:rPr lang="zh-CN" altLang="en-US" dirty="0">
                <a:latin typeface="楷体" panose="02010609060101010101" pitchFamily="49" charset="-122"/>
                <a:ea typeface="楷体" panose="02010609060101010101" pitchFamily="49" charset="-122"/>
              </a:rPr>
              <a:t>颗卫星分布在</a:t>
            </a:r>
            <a:r>
              <a:rPr lang="en-US" altLang="zh-CN" dirty="0">
                <a:latin typeface="楷体" panose="02010609060101010101" pitchFamily="49" charset="-122"/>
                <a:ea typeface="楷体" panose="02010609060101010101" pitchFamily="49" charset="-122"/>
              </a:rPr>
              <a:t>6</a:t>
            </a:r>
            <a:r>
              <a:rPr lang="zh-CN" altLang="en-US" dirty="0">
                <a:latin typeface="楷体" panose="02010609060101010101" pitchFamily="49" charset="-122"/>
                <a:ea typeface="楷体" panose="02010609060101010101" pitchFamily="49" charset="-122"/>
              </a:rPr>
              <a:t>个倾角为</a:t>
            </a:r>
            <a:r>
              <a:rPr lang="en-US" altLang="zh-CN" dirty="0">
                <a:latin typeface="楷体" panose="02010609060101010101" pitchFamily="49" charset="-122"/>
                <a:ea typeface="楷体" panose="02010609060101010101" pitchFamily="49" charset="-122"/>
              </a:rPr>
              <a:t>55°</a:t>
            </a:r>
            <a:r>
              <a:rPr lang="zh-CN" altLang="en-US" dirty="0">
                <a:latin typeface="楷体" panose="02010609060101010101" pitchFamily="49" charset="-122"/>
                <a:ea typeface="楷体" panose="02010609060101010101" pitchFamily="49" charset="-122"/>
              </a:rPr>
              <a:t>的轨道上绕地球运行。</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     </a:t>
            </a:r>
            <a:r>
              <a:rPr lang="zh-CN" altLang="en-US" b="0" dirty="0">
                <a:latin typeface="楷体" panose="02010609060101010101" pitchFamily="49" charset="-122"/>
                <a:ea typeface="楷体" panose="02010609060101010101" pitchFamily="49" charset="-122"/>
              </a:rPr>
              <a:t>卫星的运行周期约为</a:t>
            </a:r>
            <a:r>
              <a:rPr lang="en-US" altLang="zh-CN" b="0" dirty="0">
                <a:latin typeface="楷体" panose="02010609060101010101" pitchFamily="49" charset="-122"/>
                <a:ea typeface="楷体" panose="02010609060101010101" pitchFamily="49" charset="-122"/>
              </a:rPr>
              <a:t>12</a:t>
            </a:r>
            <a:r>
              <a:rPr lang="zh-CN" altLang="en-US" b="0" dirty="0">
                <a:latin typeface="楷体" panose="02010609060101010101" pitchFamily="49" charset="-122"/>
                <a:ea typeface="楷体" panose="02010609060101010101" pitchFamily="49" charset="-122"/>
              </a:rPr>
              <a:t>恒星时。每颗</a:t>
            </a:r>
            <a:r>
              <a:rPr lang="en-US" altLang="zh-CN" b="0" dirty="0">
                <a:latin typeface="楷体" panose="02010609060101010101" pitchFamily="49" charset="-122"/>
                <a:ea typeface="楷体" panose="02010609060101010101" pitchFamily="49" charset="-122"/>
              </a:rPr>
              <a:t>GPS</a:t>
            </a:r>
            <a:r>
              <a:rPr lang="zh-CN" altLang="en-US" b="0" dirty="0">
                <a:latin typeface="楷体" panose="02010609060101010101" pitchFamily="49" charset="-122"/>
                <a:ea typeface="楷体" panose="02010609060101010101" pitchFamily="49" charset="-122"/>
              </a:rPr>
              <a:t>工作卫星都发出用于导航定位的信号。</a:t>
            </a:r>
            <a:endParaRPr lang="en-US" altLang="zh-CN" b="0" dirty="0">
              <a:latin typeface="楷体" panose="02010609060101010101" pitchFamily="49" charset="-122"/>
              <a:ea typeface="楷体" panose="02010609060101010101" pitchFamily="49" charset="-122"/>
            </a:endParaRPr>
          </a:p>
          <a:p>
            <a:r>
              <a:rPr lang="en-US" altLang="zh-CN" b="0" dirty="0">
                <a:latin typeface="楷体" panose="02010609060101010101" pitchFamily="49" charset="-122"/>
                <a:ea typeface="楷体" panose="02010609060101010101" pitchFamily="49" charset="-122"/>
              </a:rPr>
              <a:t>     GPS</a:t>
            </a:r>
            <a:r>
              <a:rPr lang="zh-CN" altLang="en-US" b="0" dirty="0">
                <a:latin typeface="楷体" panose="02010609060101010101" pitchFamily="49" charset="-122"/>
                <a:ea typeface="楷体" panose="02010609060101010101" pitchFamily="49" charset="-122"/>
              </a:rPr>
              <a:t>用户正是利用这些信号来进行工作的。</a:t>
            </a:r>
          </a:p>
          <a:p>
            <a:r>
              <a:rPr lang="zh-CN" altLang="en-US" b="0" dirty="0">
                <a:latin typeface="楷体" panose="02010609060101010101" pitchFamily="49" charset="-122"/>
                <a:ea typeface="楷体" panose="02010609060101010101" pitchFamily="49" charset="-122"/>
              </a:rPr>
              <a:t>     任意时刻任何区域天顶不少于</a:t>
            </a:r>
            <a:r>
              <a:rPr lang="en-US" altLang="zh-CN" b="0" dirty="0">
                <a:latin typeface="楷体" panose="02010609060101010101" pitchFamily="49" charset="-122"/>
                <a:ea typeface="楷体" panose="02010609060101010101" pitchFamily="49" charset="-122"/>
              </a:rPr>
              <a:t>6</a:t>
            </a:r>
            <a:r>
              <a:rPr lang="zh-CN" altLang="en-US" b="0" dirty="0">
                <a:latin typeface="楷体" panose="02010609060101010101" pitchFamily="49" charset="-122"/>
                <a:ea typeface="楷体" panose="02010609060101010101" pitchFamily="49" charset="-122"/>
              </a:rPr>
              <a:t>个卫星，一般</a:t>
            </a:r>
            <a:r>
              <a:rPr lang="en-US" altLang="zh-CN" b="0" dirty="0">
                <a:latin typeface="楷体" panose="02010609060101010101" pitchFamily="49" charset="-122"/>
                <a:ea typeface="楷体" panose="02010609060101010101" pitchFamily="49" charset="-122"/>
              </a:rPr>
              <a:t>6-9</a:t>
            </a:r>
            <a:r>
              <a:rPr lang="zh-CN" altLang="en-US" b="0" dirty="0">
                <a:latin typeface="楷体" panose="02010609060101010101" pitchFamily="49" charset="-122"/>
                <a:ea typeface="楷体" panose="02010609060101010101" pitchFamily="49" charset="-122"/>
              </a:rPr>
              <a:t>颗，可见卫星。</a:t>
            </a:r>
          </a:p>
          <a:p>
            <a:r>
              <a:rPr lang="en-US" altLang="zh-CN" b="0" dirty="0">
                <a:latin typeface="楷体" panose="02010609060101010101" pitchFamily="49" charset="-122"/>
                <a:ea typeface="楷体" panose="02010609060101010101" pitchFamily="49" charset="-122"/>
              </a:rPr>
              <a:t>     GPS</a:t>
            </a:r>
            <a:r>
              <a:rPr lang="zh-CN" altLang="en-US" b="0" dirty="0">
                <a:latin typeface="楷体" panose="02010609060101010101" pitchFamily="49" charset="-122"/>
                <a:ea typeface="楷体" panose="02010609060101010101" pitchFamily="49" charset="-122"/>
              </a:rPr>
              <a:t>定位的基本原理是根据高速运动的卫星瞬间位置作为已知的起算数据，采用空间距离后方交会的方法，确定待测点的位置。</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    </a:t>
            </a:r>
          </a:p>
        </p:txBody>
      </p:sp>
      <p:sp>
        <p:nvSpPr>
          <p:cNvPr id="4" name="灯片编号占位符 3"/>
          <p:cNvSpPr>
            <a:spLocks noGrp="1"/>
          </p:cNvSpPr>
          <p:nvPr>
            <p:ph type="sldNum" sz="quarter" idx="10"/>
          </p:nvPr>
        </p:nvSpPr>
        <p:spPr/>
        <p:txBody>
          <a:bodyPr/>
          <a:lstStyle/>
          <a:p>
            <a:pPr>
              <a:defRPr/>
            </a:pPr>
            <a:fld id="{208A7FA9-CCAC-4F43-8CFB-4A055CDDBC89}" type="slidenum">
              <a:rPr lang="en-US" altLang="zh-CN" smtClean="0"/>
              <a:pPr>
                <a:defRPr/>
              </a:pPr>
              <a:t>62</a:t>
            </a:fld>
            <a:endParaRPr lang="en-US" altLang="zh-CN"/>
          </a:p>
        </p:txBody>
      </p:sp>
    </p:spTree>
    <p:extLst>
      <p:ext uri="{BB962C8B-B14F-4D97-AF65-F5344CB8AC3E}">
        <p14:creationId xmlns:p14="http://schemas.microsoft.com/office/powerpoint/2010/main" val="4231839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p:txBody>
          <a:bodyPr/>
          <a:lstStyle/>
          <a:p>
            <a:pPr>
              <a:defRPr/>
            </a:pPr>
            <a:fld id="{5F3F475C-0F35-4C52-A05E-E30CAE272154}" type="slidenum">
              <a:rPr lang="zh-CN" altLang="en-US" smtClean="0"/>
              <a:pPr>
                <a:defRPr/>
              </a:pPr>
              <a:t>63</a:t>
            </a:fld>
            <a:endParaRPr lang="en-US" altLang="zh-CN" smtClean="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endParaRPr lang="zh-CN" altLang="en-US" dirty="0" smtClean="0"/>
          </a:p>
        </p:txBody>
      </p:sp>
    </p:spTree>
    <p:extLst>
      <p:ext uri="{BB962C8B-B14F-4D97-AF65-F5344CB8AC3E}">
        <p14:creationId xmlns:p14="http://schemas.microsoft.com/office/powerpoint/2010/main" val="11003062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p:txBody>
          <a:bodyPr/>
          <a:lstStyle/>
          <a:p>
            <a:pPr>
              <a:defRPr/>
            </a:pPr>
            <a:fld id="{2F4FFEFC-1D6F-4750-9198-FB0679313AB4}" type="slidenum">
              <a:rPr lang="zh-CN" altLang="en-US" smtClean="0"/>
              <a:pPr>
                <a:defRPr/>
              </a:pPr>
              <a:t>64</a:t>
            </a:fld>
            <a:endParaRPr lang="en-US" altLang="zh-CN" smtClean="0"/>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xfrm>
            <a:off x="731838" y="4560888"/>
            <a:ext cx="5851525" cy="4319587"/>
          </a:xfrm>
          <a:noFill/>
          <a:ln/>
        </p:spPr>
        <p:txBody>
          <a:bodyPr/>
          <a:lstStyle/>
          <a:p>
            <a:r>
              <a:rPr lang="en-US" altLang="zh-CN" sz="1200" b="0" i="0" u="none" strike="noStrike" kern="1200" baseline="0" dirty="0" smtClean="0">
                <a:solidFill>
                  <a:schemeClr val="tx1"/>
                </a:solidFill>
                <a:latin typeface="Times New Roman" pitchFamily="18" charset="0"/>
                <a:ea typeface="+mn-ea"/>
                <a:cs typeface="+mn-cs"/>
              </a:rPr>
              <a:t>    Having examined the Internet’s edge, let us now delve more deeply inside the network core — the mesh </a:t>
            </a:r>
            <a:r>
              <a:rPr lang="en-US" altLang="zh-CN" dirty="0" smtClean="0"/>
              <a:t>(</a:t>
            </a:r>
            <a:r>
              <a:rPr lang="zh-CN" altLang="en-US" dirty="0" smtClean="0"/>
              <a:t>网状网络</a:t>
            </a:r>
            <a:r>
              <a:rPr lang="en-US" altLang="zh-CN" dirty="0" smtClean="0"/>
              <a:t>) </a:t>
            </a:r>
            <a:r>
              <a:rPr lang="en-US" altLang="zh-CN" sz="1200" b="0" i="0" u="none" strike="noStrike" kern="1200" baseline="0" dirty="0" smtClean="0">
                <a:solidFill>
                  <a:schemeClr val="tx1"/>
                </a:solidFill>
                <a:latin typeface="Times New Roman" pitchFamily="18" charset="0"/>
                <a:ea typeface="+mn-ea"/>
                <a:cs typeface="+mn-cs"/>
              </a:rPr>
              <a:t>of packet switches and links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interconnects the Internet’s end systems. </a:t>
            </a:r>
          </a:p>
          <a:p>
            <a:r>
              <a:rPr lang="en-US" altLang="zh-CN" sz="1200" b="0" i="0" u="none" strike="noStrike" kern="1200" baseline="0" dirty="0" smtClean="0">
                <a:solidFill>
                  <a:schemeClr val="tx1"/>
                </a:solidFill>
                <a:latin typeface="Times New Roman" pitchFamily="18" charset="0"/>
                <a:ea typeface="+mn-ea"/>
                <a:cs typeface="+mn-cs"/>
              </a:rPr>
              <a:t>    Figure 1.10 highlights the network core with thick, shaded lines.</a:t>
            </a:r>
            <a:endParaRPr lang="en-US" altLang="zh-CN" dirty="0" smtClean="0"/>
          </a:p>
          <a:p>
            <a:endParaRPr lang="zh-CN" altLang="en-US" dirty="0" smtClean="0"/>
          </a:p>
        </p:txBody>
      </p:sp>
    </p:spTree>
    <p:extLst>
      <p:ext uri="{BB962C8B-B14F-4D97-AF65-F5344CB8AC3E}">
        <p14:creationId xmlns:p14="http://schemas.microsoft.com/office/powerpoint/2010/main" val="785650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a:xfrm>
            <a:off x="731838" y="4560888"/>
            <a:ext cx="5851525" cy="4319587"/>
          </a:xfrm>
          <a:noFill/>
          <a:ln/>
        </p:spPr>
        <p:txBody>
          <a:bodyPr/>
          <a:lstStyle/>
          <a:p>
            <a:pPr algn="ctr">
              <a:lnSpc>
                <a:spcPct val="80000"/>
              </a:lnSpc>
            </a:pPr>
            <a:r>
              <a:rPr lang="en-US" altLang="zh-CN" sz="800" b="1" dirty="0" smtClean="0"/>
              <a:t>Foreword</a:t>
            </a:r>
          </a:p>
          <a:p>
            <a:pPr algn="ctr">
              <a:lnSpc>
                <a:spcPct val="80000"/>
              </a:lnSpc>
            </a:pPr>
            <a:r>
              <a:rPr lang="en-US" altLang="zh-CN" sz="800" b="1" dirty="0" smtClean="0"/>
              <a:t> </a:t>
            </a:r>
            <a:r>
              <a:rPr lang="en-US" altLang="zh-CN" sz="800" dirty="0" smtClean="0"/>
              <a:t>— David Clark, Massachusetts Institute of Technology  </a:t>
            </a:r>
          </a:p>
          <a:p>
            <a:pPr>
              <a:lnSpc>
                <a:spcPct val="80000"/>
              </a:lnSpc>
            </a:pPr>
            <a:endParaRPr lang="en-US" altLang="zh-CN" sz="800" dirty="0" smtClean="0"/>
          </a:p>
          <a:p>
            <a:pPr>
              <a:lnSpc>
                <a:spcPct val="80000"/>
              </a:lnSpc>
            </a:pPr>
            <a:r>
              <a:rPr lang="en-US" altLang="zh-CN" sz="800" baseline="0" dirty="0" smtClean="0"/>
              <a:t>  </a:t>
            </a:r>
            <a:r>
              <a:rPr lang="en-US" altLang="zh-CN" sz="800" dirty="0" smtClean="0"/>
              <a:t>It is now ten years since the classic book first appeared. </a:t>
            </a:r>
          </a:p>
          <a:p>
            <a:pPr>
              <a:lnSpc>
                <a:spcPct val="80000"/>
              </a:lnSpc>
            </a:pPr>
            <a:r>
              <a:rPr lang="en-US" altLang="zh-CN" sz="800" dirty="0" smtClean="0"/>
              <a:t>  Looking back, it is amazing what has happened in that time. </a:t>
            </a:r>
          </a:p>
          <a:p>
            <a:pPr>
              <a:lnSpc>
                <a:spcPct val="80000"/>
              </a:lnSpc>
            </a:pPr>
            <a:r>
              <a:rPr lang="en-US" altLang="zh-CN" sz="800" dirty="0" smtClean="0"/>
              <a:t>  We have seen the transformation of the Web from a small experiment to a World Wide phenomenon. </a:t>
            </a:r>
          </a:p>
          <a:p>
            <a:pPr>
              <a:lnSpc>
                <a:spcPct val="80000"/>
              </a:lnSpc>
            </a:pPr>
            <a:r>
              <a:rPr lang="en-US" altLang="zh-CN" sz="800" dirty="0" smtClean="0"/>
              <a:t>  We have seen the emergence of voice over IP and peer-to-peer content sharing. </a:t>
            </a:r>
          </a:p>
          <a:p>
            <a:pPr>
              <a:lnSpc>
                <a:spcPct val="80000"/>
              </a:lnSpc>
            </a:pPr>
            <a:r>
              <a:rPr lang="en-US" altLang="zh-CN" sz="800" dirty="0" smtClean="0"/>
              <a:t>  We have seen technology </a:t>
            </a:r>
            <a:r>
              <a:rPr lang="en-US" altLang="zh-CN" sz="800" u="sng" dirty="0" smtClean="0"/>
              <a:t>speed up</a:t>
            </a:r>
            <a:r>
              <a:rPr lang="en-US" altLang="zh-CN" sz="800" dirty="0" smtClean="0"/>
              <a:t> a hundred-fold (n.</a:t>
            </a:r>
            <a:r>
              <a:rPr lang="zh-CN" altLang="zh-CN" sz="800" dirty="0" smtClean="0"/>
              <a:t>百倍,百重</a:t>
            </a:r>
            <a:r>
              <a:rPr lang="en-US" altLang="zh-CN" sz="800" dirty="0" smtClean="0"/>
              <a:t>; </a:t>
            </a:r>
            <a:r>
              <a:rPr lang="zh-CN" altLang="en-US" sz="800" dirty="0" smtClean="0"/>
              <a:t>宾语从句</a:t>
            </a:r>
            <a:r>
              <a:rPr lang="en-US" altLang="zh-CN" sz="800" dirty="0" smtClean="0"/>
              <a:t>), the emergence of broadband to the home, and the rise of botnets and other horrid security problems.  </a:t>
            </a:r>
          </a:p>
          <a:p>
            <a:pPr>
              <a:lnSpc>
                <a:spcPct val="80000"/>
              </a:lnSpc>
            </a:pPr>
            <a:r>
              <a:rPr lang="en-US" altLang="zh-CN" sz="800" dirty="0" smtClean="0"/>
              <a:t>  Many things have changed, technology has come and gone, and (perhaps equally amazing) much of the basics of the Internet are still there. </a:t>
            </a:r>
          </a:p>
          <a:p>
            <a:pPr>
              <a:lnSpc>
                <a:spcPct val="80000"/>
              </a:lnSpc>
            </a:pPr>
            <a:r>
              <a:rPr lang="en-US" altLang="zh-CN" sz="800" dirty="0" smtClean="0"/>
              <a:t>    </a:t>
            </a:r>
          </a:p>
          <a:p>
            <a:pPr>
              <a:lnSpc>
                <a:spcPct val="80000"/>
              </a:lnSpc>
            </a:pPr>
            <a:r>
              <a:rPr lang="en-US" altLang="zh-CN" sz="800" baseline="0" dirty="0" smtClean="0"/>
              <a:t>  </a:t>
            </a:r>
            <a:r>
              <a:rPr lang="en-US" altLang="zh-CN" sz="800" dirty="0" smtClean="0"/>
              <a:t>This book, too, has changed much in ten years, with the four editions to keep up. </a:t>
            </a:r>
          </a:p>
          <a:p>
            <a:pPr>
              <a:lnSpc>
                <a:spcPct val="80000"/>
              </a:lnSpc>
            </a:pPr>
            <a:r>
              <a:rPr lang="en-US" altLang="zh-CN" sz="800" dirty="0" smtClean="0"/>
              <a:t>  But the basic value of the book remains the same as the first edition. </a:t>
            </a:r>
          </a:p>
          <a:p>
            <a:pPr>
              <a:lnSpc>
                <a:spcPct val="80000"/>
              </a:lnSpc>
            </a:pPr>
            <a:r>
              <a:rPr lang="en-US" altLang="zh-CN" sz="800" dirty="0" smtClean="0"/>
              <a:t>  This book gives you the facts you need, and puts those facts into the larger context so that the knowledge you gain will be of value even as the details change. </a:t>
            </a:r>
          </a:p>
          <a:p>
            <a:pPr>
              <a:lnSpc>
                <a:spcPct val="80000"/>
              </a:lnSpc>
            </a:pPr>
            <a:r>
              <a:rPr lang="en-US" altLang="zh-CN" sz="800" dirty="0" smtClean="0"/>
              <a:t>  Reading this book informs you about today and prepares you for tomorrow. </a:t>
            </a:r>
          </a:p>
          <a:p>
            <a:pPr>
              <a:lnSpc>
                <a:spcPct val="80000"/>
              </a:lnSpc>
            </a:pPr>
            <a:r>
              <a:rPr lang="en-US" altLang="zh-CN" sz="800" dirty="0" smtClean="0"/>
              <a:t>  One new feature is a set of sidebars that illustrate the context of ideas being presented in the text — the why of the ideas. Why did an idea fail? Why did it succeed? </a:t>
            </a:r>
          </a:p>
          <a:p>
            <a:pPr>
              <a:lnSpc>
                <a:spcPct val="80000"/>
              </a:lnSpc>
            </a:pPr>
            <a:r>
              <a:rPr lang="en-US" altLang="zh-CN" sz="800" dirty="0" smtClean="0"/>
              <a:t>    </a:t>
            </a:r>
          </a:p>
          <a:p>
            <a:pPr>
              <a:lnSpc>
                <a:spcPct val="80000"/>
              </a:lnSpc>
            </a:pPr>
            <a:r>
              <a:rPr lang="en-US" altLang="zh-CN" sz="800" dirty="0" smtClean="0"/>
              <a:t>  What has changed in the book?</a:t>
            </a:r>
          </a:p>
          <a:p>
            <a:pPr>
              <a:lnSpc>
                <a:spcPct val="80000"/>
              </a:lnSpc>
            </a:pPr>
            <a:r>
              <a:rPr lang="en-US" altLang="zh-CN" sz="800" dirty="0" smtClean="0"/>
              <a:t>  Some technologies have faded from sight, and get less attention in this edition. We bid a fond farewell to FDDI and ATM LANs. </a:t>
            </a:r>
          </a:p>
          <a:p>
            <a:pPr>
              <a:lnSpc>
                <a:spcPct val="80000"/>
              </a:lnSpc>
            </a:pPr>
            <a:r>
              <a:rPr lang="en-US" altLang="zh-CN" sz="800" dirty="0" smtClean="0"/>
              <a:t>  Some technologies have mutated and emerged in new forms. </a:t>
            </a:r>
          </a:p>
          <a:p>
            <a:pPr>
              <a:lnSpc>
                <a:spcPct val="80000"/>
              </a:lnSpc>
            </a:pPr>
            <a:r>
              <a:rPr lang="en-US" altLang="zh-CN" sz="800" dirty="0" smtClean="0"/>
              <a:t>  Remote Procedure Call is no longer a LAN-based low-level invocation mechanism, but the foundation of Internet-wide Web Services. </a:t>
            </a:r>
          </a:p>
          <a:p>
            <a:pPr>
              <a:lnSpc>
                <a:spcPct val="80000"/>
              </a:lnSpc>
            </a:pPr>
            <a:r>
              <a:rPr lang="en-US" altLang="zh-CN" sz="800" dirty="0" smtClean="0"/>
              <a:t>  We welcome gigabit Ethernet, an updated and expanded section on wireless, and more on router implementation. </a:t>
            </a:r>
          </a:p>
          <a:p>
            <a:pPr>
              <a:lnSpc>
                <a:spcPct val="80000"/>
              </a:lnSpc>
            </a:pPr>
            <a:r>
              <a:rPr lang="en-US" altLang="zh-CN" sz="800" dirty="0" smtClean="0"/>
              <a:t>  The material on TCP is up to date, with discussion of new acknowledgement schemes and extensions for high speed.   </a:t>
            </a:r>
          </a:p>
          <a:p>
            <a:pPr>
              <a:lnSpc>
                <a:spcPct val="80000"/>
              </a:lnSpc>
            </a:pPr>
            <a:r>
              <a:rPr lang="en-US" altLang="zh-CN" sz="800" dirty="0" smtClean="0"/>
              <a:t>   </a:t>
            </a:r>
          </a:p>
          <a:p>
            <a:pPr>
              <a:lnSpc>
                <a:spcPct val="80000"/>
              </a:lnSpc>
            </a:pPr>
            <a:r>
              <a:rPr lang="en-US" altLang="zh-CN" sz="800" dirty="0" smtClean="0"/>
              <a:t>  With the increasing concern with security, there is a completely revised chapter with a new emphasis on a systems approach to security, and a discussion of threats and how to counter them. </a:t>
            </a:r>
          </a:p>
          <a:p>
            <a:pPr>
              <a:lnSpc>
                <a:spcPct val="80000"/>
              </a:lnSpc>
            </a:pPr>
            <a:r>
              <a:rPr lang="en-US" altLang="zh-CN" sz="800" dirty="0" smtClean="0"/>
              <a:t>  And at the end, there is a chapter that helps you "put it all together," using case studies at the application layer (VoIP, multimedia, and peer to peer) to show how all the concepts from the previous chapters combine to provide the system that supports these applications. </a:t>
            </a:r>
          </a:p>
          <a:p>
            <a:pPr>
              <a:lnSpc>
                <a:spcPct val="80000"/>
              </a:lnSpc>
            </a:pPr>
            <a:r>
              <a:rPr lang="en-US" altLang="zh-CN" sz="800" i="1" dirty="0" smtClean="0"/>
              <a:t>   </a:t>
            </a:r>
          </a:p>
          <a:p>
            <a:pPr>
              <a:lnSpc>
                <a:spcPct val="80000"/>
              </a:lnSpc>
            </a:pPr>
            <a:r>
              <a:rPr lang="en-US" altLang="zh-CN" sz="800" dirty="0" smtClean="0"/>
              <a:t>  The evolution of networks is not going to slow down. </a:t>
            </a:r>
          </a:p>
          <a:p>
            <a:pPr>
              <a:lnSpc>
                <a:spcPct val="80000"/>
              </a:lnSpc>
            </a:pPr>
            <a:r>
              <a:rPr lang="en-US" altLang="zh-CN" sz="800" dirty="0" smtClean="0"/>
              <a:t>  Soon we will be talking about the impact of television over IP, the collision of the Internet and sensor networks, and lots of other very new and exciting ideas. </a:t>
            </a:r>
          </a:p>
          <a:p>
            <a:pPr>
              <a:lnSpc>
                <a:spcPct val="80000"/>
              </a:lnSpc>
            </a:pPr>
            <a:r>
              <a:rPr lang="en-US" altLang="zh-CN" sz="800" dirty="0" smtClean="0"/>
              <a:t>  But relax — if you read this book today you will have the insights </a:t>
            </a:r>
            <a:r>
              <a:rPr lang="en-US" altLang="zh-CN" sz="800" i="1" dirty="0" smtClean="0"/>
              <a:t>you need for tomorrow. </a:t>
            </a:r>
          </a:p>
          <a:p>
            <a:pPr>
              <a:lnSpc>
                <a:spcPct val="80000"/>
              </a:lnSpc>
            </a:pPr>
            <a:endParaRPr lang="en-US" altLang="zh-CN" sz="800" i="1" dirty="0" smtClean="0"/>
          </a:p>
          <a:p>
            <a:pPr>
              <a:lnSpc>
                <a:spcPct val="80000"/>
              </a:lnSpc>
            </a:pPr>
            <a:r>
              <a:rPr lang="en-US" altLang="zh-CN" sz="800" dirty="0" smtClean="0"/>
              <a:t>    </a:t>
            </a:r>
            <a:endParaRPr lang="en-US" altLang="zh-CN" sz="800" dirty="0"/>
          </a:p>
        </p:txBody>
      </p:sp>
    </p:spTree>
    <p:extLst>
      <p:ext uri="{BB962C8B-B14F-4D97-AF65-F5344CB8AC3E}">
        <p14:creationId xmlns:p14="http://schemas.microsoft.com/office/powerpoint/2010/main" val="10802546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miter lim="800000"/>
            <a:headEnd/>
            <a:tailEnd/>
          </a:ln>
        </p:spPr>
        <p:txBody>
          <a:bodyPr/>
          <a:lstStyle/>
          <a:p>
            <a:fld id="{D020FF1E-D1D6-49A9-B098-CF269484E957}" type="slidenum">
              <a:rPr lang="en-US" altLang="zh-CN"/>
              <a:pPr/>
              <a:t>65</a:t>
            </a:fld>
            <a:endParaRPr lang="en-US" altLang="zh-CN"/>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p:spPr>
        <p:txBody>
          <a:bodyPr/>
          <a:lstStyle/>
          <a:p>
            <a:pPr algn="l"/>
            <a:r>
              <a:rPr lang="en-US" altLang="zh-CN" sz="1200" b="0" i="0" u="none" strike="noStrike" baseline="0" dirty="0" smtClean="0">
                <a:latin typeface="Times-Roman"/>
              </a:rPr>
              <a:t>    In a network application, end systems exchange </a:t>
            </a:r>
            <a:r>
              <a:rPr lang="en-US" altLang="zh-CN" sz="1200" b="0" i="0" u="none" strike="noStrike" baseline="0" dirty="0" smtClean="0">
                <a:latin typeface="Times-Bold"/>
              </a:rPr>
              <a:t>messages</a:t>
            </a:r>
            <a:r>
              <a:rPr lang="en-US" altLang="zh-CN" sz="1200" b="1" i="0" u="none" strike="noStrike" baseline="0" dirty="0" smtClean="0">
                <a:latin typeface="Times-Bold"/>
              </a:rPr>
              <a:t> </a:t>
            </a:r>
            <a:r>
              <a:rPr lang="en-US" altLang="zh-CN" sz="1200" b="0" i="0" u="none" strike="noStrike" baseline="0" dirty="0" smtClean="0">
                <a:latin typeface="Times-Roman"/>
              </a:rPr>
              <a:t>with each other. </a:t>
            </a:r>
          </a:p>
          <a:p>
            <a:pPr algn="l"/>
            <a:r>
              <a:rPr lang="en-US" altLang="zh-CN" sz="1200" b="0" i="0" u="none" strike="noStrike" baseline="0" dirty="0" smtClean="0">
                <a:latin typeface="Times-Roman"/>
              </a:rPr>
              <a:t>    Messages can contain anything the application designer wants. </a:t>
            </a:r>
          </a:p>
          <a:p>
            <a:pPr algn="l"/>
            <a:r>
              <a:rPr lang="en-US" altLang="zh-CN" sz="1200" b="0" i="0" u="none" strike="noStrike" baseline="0" dirty="0" smtClean="0">
                <a:latin typeface="Times-Roman"/>
              </a:rPr>
              <a:t>    Messages may perform a control function (for example, the “Hi” messages in our handshaking example in Figure 1.2) or can contain data, such as an email message, a JPEG image, or an MP3 audio file. </a:t>
            </a:r>
          </a:p>
          <a:p>
            <a:pPr algn="l"/>
            <a:r>
              <a:rPr lang="en-US" altLang="zh-CN" sz="1200" b="0" i="0" u="none" strike="noStrike" baseline="0" dirty="0" smtClean="0">
                <a:latin typeface="Times-Roman"/>
              </a:rPr>
              <a:t>    To send a message from a source end system to a destination end system, the source breaks long messages into smaller chunks of data known as </a:t>
            </a:r>
            <a:r>
              <a:rPr lang="en-US" altLang="zh-CN" sz="1200" b="0" i="0" u="none" strike="noStrike" baseline="0" dirty="0" smtClean="0">
                <a:latin typeface="Times-Bold"/>
              </a:rPr>
              <a:t>packets</a:t>
            </a:r>
            <a:r>
              <a:rPr lang="en-US" altLang="zh-CN" sz="1200" b="0" i="0" u="none" strike="noStrike" baseline="0" dirty="0" smtClean="0">
                <a:latin typeface="Times-Roman"/>
              </a:rPr>
              <a:t>.</a:t>
            </a:r>
          </a:p>
          <a:p>
            <a:pPr algn="l"/>
            <a:r>
              <a:rPr lang="en-US" altLang="zh-CN" sz="1200" b="0" i="0" u="none" strike="noStrike" baseline="0" dirty="0" smtClean="0">
                <a:latin typeface="Times-Roman"/>
              </a:rPr>
              <a:t>    Between source and destination, each packet travels through communication links and </a:t>
            </a:r>
            <a:r>
              <a:rPr lang="en-US" altLang="zh-CN" sz="1200" b="0" i="0" u="none" strike="noStrike" baseline="0" dirty="0" smtClean="0">
                <a:latin typeface="Times-Bold"/>
              </a:rPr>
              <a:t>packet switches </a:t>
            </a:r>
            <a:r>
              <a:rPr lang="en-US" altLang="zh-CN" sz="1200" b="0" i="0" u="none" strike="noStrike" baseline="0" dirty="0" smtClean="0">
                <a:latin typeface="Times-Roman"/>
              </a:rPr>
              <a:t>(for which there are two predominant types, </a:t>
            </a:r>
            <a:r>
              <a:rPr lang="en-US" altLang="zh-CN" sz="1200" b="0" i="0" u="none" strike="noStrike" baseline="0" dirty="0" smtClean="0">
                <a:latin typeface="Times-Bold"/>
              </a:rPr>
              <a:t>routers </a:t>
            </a:r>
            <a:r>
              <a:rPr lang="en-US" altLang="zh-CN" sz="1200" b="0" i="0" u="none" strike="noStrike" baseline="0" dirty="0" smtClean="0">
                <a:latin typeface="Times-Roman"/>
              </a:rPr>
              <a:t>and </a:t>
            </a:r>
            <a:r>
              <a:rPr lang="en-US" altLang="zh-CN" sz="1200" b="0" i="0" u="none" strike="noStrike" baseline="0" dirty="0" smtClean="0">
                <a:latin typeface="Times-Bold"/>
              </a:rPr>
              <a:t>link layer switches</a:t>
            </a:r>
            <a:r>
              <a:rPr lang="en-US" altLang="zh-CN" sz="1200" b="0" i="0" u="none" strike="noStrike" baseline="0" dirty="0" smtClean="0">
                <a:latin typeface="Times-Roman"/>
              </a:rPr>
              <a:t>). </a:t>
            </a:r>
          </a:p>
          <a:p>
            <a:pPr algn="l"/>
            <a:r>
              <a:rPr lang="en-US" altLang="zh-CN" sz="1200" b="0" i="0" u="none" strike="noStrike" baseline="0" dirty="0" smtClean="0">
                <a:latin typeface="Times-Roman"/>
              </a:rPr>
              <a:t>    Packets are transmitted </a:t>
            </a:r>
            <a:r>
              <a:rPr lang="en-US" altLang="zh-CN" sz="1200" b="1" i="0" u="none" strike="noStrike" baseline="0" dirty="0" smtClean="0">
                <a:latin typeface="Times-Roman"/>
              </a:rPr>
              <a:t>over</a:t>
            </a:r>
            <a:r>
              <a:rPr lang="en-US" altLang="zh-CN" sz="1200" b="0" i="0" u="none" strike="noStrike" baseline="0" dirty="0" smtClean="0">
                <a:latin typeface="Times-Roman"/>
              </a:rPr>
              <a:t> each communication link </a:t>
            </a:r>
            <a:r>
              <a:rPr lang="en-US" altLang="zh-CN" sz="1200" b="1" i="0" u="none" strike="noStrike" baseline="0" dirty="0" smtClean="0">
                <a:latin typeface="Times-Roman"/>
              </a:rPr>
              <a:t>at</a:t>
            </a:r>
            <a:r>
              <a:rPr lang="en-US" altLang="zh-CN" sz="1200" b="0" i="0" u="none" strike="noStrike" baseline="0" dirty="0" smtClean="0">
                <a:latin typeface="Times-Roman"/>
              </a:rPr>
              <a:t> a rate </a:t>
            </a:r>
            <a:r>
              <a:rPr lang="en-US" altLang="zh-CN" sz="1200" b="0" i="0" u="sng" strike="noStrike" baseline="0" dirty="0" smtClean="0">
                <a:latin typeface="Times-Roman"/>
              </a:rPr>
              <a:t>equal to</a:t>
            </a:r>
            <a:r>
              <a:rPr lang="en-US" altLang="zh-CN" sz="1200" b="0" i="0" u="none" strike="noStrike" baseline="0" dirty="0" smtClean="0">
                <a:latin typeface="Times-Roman"/>
              </a:rPr>
              <a:t> the </a:t>
            </a:r>
            <a:r>
              <a:rPr lang="en-US" altLang="zh-CN" sz="1200" b="0" i="0" u="none" strike="noStrike" baseline="0" dirty="0" smtClean="0">
                <a:latin typeface="Times-Italic"/>
              </a:rPr>
              <a:t>full </a:t>
            </a:r>
            <a:r>
              <a:rPr lang="en-US" altLang="zh-CN" sz="1200" b="0" i="0" u="none" strike="noStrike" baseline="0" dirty="0" smtClean="0">
                <a:latin typeface="Times-Roman"/>
              </a:rPr>
              <a:t>transmission rate of the link. </a:t>
            </a:r>
          </a:p>
          <a:p>
            <a:pPr algn="l"/>
            <a:r>
              <a:rPr lang="en-US" altLang="zh-CN" sz="1200" b="0" i="0" u="none" strike="noStrike" baseline="0" dirty="0" smtClean="0">
                <a:latin typeface="Times-Roman"/>
              </a:rPr>
              <a:t>    So, if a source end system or a packet switch is sending a packet of </a:t>
            </a:r>
            <a:r>
              <a:rPr lang="en-US" altLang="zh-CN" sz="1200" b="0" i="0" u="none" strike="noStrike" baseline="0" dirty="0" smtClean="0">
                <a:latin typeface="Times-Italic"/>
              </a:rPr>
              <a:t>L </a:t>
            </a:r>
            <a:r>
              <a:rPr lang="en-US" altLang="zh-CN" sz="1200" b="0" i="0" u="none" strike="noStrike" baseline="0" dirty="0" smtClean="0">
                <a:latin typeface="Times-Roman"/>
              </a:rPr>
              <a:t>bits </a:t>
            </a:r>
            <a:r>
              <a:rPr lang="en-US" altLang="zh-CN" sz="1200" b="1" i="0" u="none" strike="noStrike" baseline="0" dirty="0" smtClean="0">
                <a:latin typeface="Times-Roman"/>
              </a:rPr>
              <a:t>over</a:t>
            </a:r>
            <a:r>
              <a:rPr lang="en-US" altLang="zh-CN" sz="1200" b="0" i="0" u="none" strike="noStrike" baseline="0" dirty="0" smtClean="0">
                <a:latin typeface="Times-Roman"/>
              </a:rPr>
              <a:t> a link </a:t>
            </a:r>
            <a:r>
              <a:rPr lang="en-US" altLang="zh-CN" sz="1200" b="1" i="0" u="none" strike="noStrike" baseline="0" dirty="0" smtClean="0">
                <a:latin typeface="Times-Roman"/>
              </a:rPr>
              <a:t>with</a:t>
            </a:r>
            <a:r>
              <a:rPr lang="en-US" altLang="zh-CN" sz="1200" b="0" i="0" u="none" strike="noStrike" baseline="0" dirty="0" smtClean="0">
                <a:latin typeface="Times-Roman"/>
              </a:rPr>
              <a:t> transmission rate </a:t>
            </a:r>
            <a:r>
              <a:rPr lang="en-US" altLang="zh-CN" sz="1200" b="0" i="0" u="none" strike="noStrike" baseline="0" dirty="0" smtClean="0">
                <a:latin typeface="Times-Italic"/>
              </a:rPr>
              <a:t>R </a:t>
            </a:r>
            <a:r>
              <a:rPr lang="en-US" altLang="zh-CN" sz="1200" b="0" i="0" u="none" strike="noStrike" baseline="0" dirty="0" smtClean="0">
                <a:latin typeface="Times-Roman"/>
              </a:rPr>
              <a:t>bits/sec, then the time to transmit the packet is </a:t>
            </a:r>
            <a:r>
              <a:rPr lang="en-US" altLang="zh-CN" sz="1200" b="0" i="0" u="none" strike="noStrike" baseline="0" dirty="0" smtClean="0">
                <a:latin typeface="Times-Italic"/>
              </a:rPr>
              <a:t>L/R </a:t>
            </a:r>
            <a:r>
              <a:rPr lang="en-US" altLang="zh-CN" sz="1200" b="0" i="0" u="none" strike="noStrike" baseline="0" dirty="0" smtClean="0">
                <a:latin typeface="Times-Roman"/>
              </a:rPr>
              <a:t>seconds.</a:t>
            </a:r>
            <a:endParaRPr lang="zh-CN" altLang="en-US" i="0" dirty="0" smtClean="0"/>
          </a:p>
          <a:p>
            <a:endParaRPr lang="zh-CN" altLang="zh-CN" dirty="0" smtClean="0">
              <a:ea typeface="ＭＳ Ｐゴシック" pitchFamily="34" charset="-128"/>
            </a:endParaRPr>
          </a:p>
        </p:txBody>
      </p:sp>
    </p:spTree>
    <p:extLst>
      <p:ext uri="{BB962C8B-B14F-4D97-AF65-F5344CB8AC3E}">
        <p14:creationId xmlns:p14="http://schemas.microsoft.com/office/powerpoint/2010/main" val="31199846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i="0" dirty="0" smtClean="0"/>
              <a:t>link transmission rate, aka </a:t>
            </a:r>
            <a:r>
              <a:rPr lang="en-US" altLang="zh-CN" i="0" u="sng" dirty="0" smtClean="0"/>
              <a:t>link </a:t>
            </a:r>
            <a:r>
              <a:rPr lang="en-US" altLang="zh-CN" i="0" u="sng" dirty="0" smtClean="0">
                <a:solidFill>
                  <a:srgbClr val="C00000"/>
                </a:solidFill>
              </a:rPr>
              <a:t>capacity</a:t>
            </a:r>
            <a:r>
              <a:rPr lang="en-US" altLang="zh-CN" i="0" dirty="0" smtClean="0">
                <a:solidFill>
                  <a:srgbClr val="C00000"/>
                </a:solidFill>
              </a:rPr>
              <a:t>, aka </a:t>
            </a:r>
            <a:r>
              <a:rPr lang="en-US" altLang="zh-CN" i="0" u="sng" dirty="0" smtClean="0">
                <a:solidFill>
                  <a:srgbClr val="C00000"/>
                </a:solidFill>
              </a:rPr>
              <a:t>link bandwidth</a:t>
            </a:r>
          </a:p>
          <a:p>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66</a:t>
            </a:fld>
            <a:endParaRPr lang="en-US" altLang="zh-CN"/>
          </a:p>
        </p:txBody>
      </p:sp>
    </p:spTree>
    <p:extLst>
      <p:ext uri="{BB962C8B-B14F-4D97-AF65-F5344CB8AC3E}">
        <p14:creationId xmlns:p14="http://schemas.microsoft.com/office/powerpoint/2010/main" val="8600841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miter lim="800000"/>
            <a:headEnd/>
            <a:tailEnd/>
          </a:ln>
        </p:spPr>
        <p:txBody>
          <a:bodyPr/>
          <a:lstStyle/>
          <a:p>
            <a:fld id="{9DAB5A52-3AA4-4361-AC15-314806562C06}" type="slidenum">
              <a:rPr lang="en-US" altLang="zh-CN">
                <a:solidFill>
                  <a:srgbClr val="000000"/>
                </a:solidFill>
              </a:rPr>
              <a:pPr/>
              <a:t>67</a:t>
            </a:fld>
            <a:endParaRPr lang="en-US" altLang="zh-CN">
              <a:solidFill>
                <a:srgbClr val="000000"/>
              </a:solidFill>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p:spPr>
        <p:txBody>
          <a:bodyPr/>
          <a:lstStyle/>
          <a:p>
            <a:r>
              <a:rPr lang="en-US" altLang="zh-CN" sz="1200" b="1" i="0" u="none" strike="noStrike" kern="1200" baseline="0" dirty="0" smtClean="0">
                <a:solidFill>
                  <a:schemeClr val="tx1"/>
                </a:solidFill>
                <a:latin typeface="Times New Roman" pitchFamily="18" charset="0"/>
                <a:ea typeface="+mn-ea"/>
                <a:cs typeface="+mn-cs"/>
              </a:rPr>
              <a:t>Store-and-Forward Transmission     </a:t>
            </a:r>
          </a:p>
          <a:p>
            <a:r>
              <a:rPr lang="en-US" altLang="zh-CN" sz="1200" b="0" i="0" u="none" strike="noStrike" kern="1200" baseline="0" dirty="0" smtClean="0">
                <a:solidFill>
                  <a:schemeClr val="tx1"/>
                </a:solidFill>
                <a:latin typeface="Times New Roman" pitchFamily="18" charset="0"/>
                <a:ea typeface="+mn-ea"/>
                <a:cs typeface="+mn-cs"/>
              </a:rPr>
              <a:t>     Most packet switches use store-and-forward transmission </a:t>
            </a:r>
            <a:r>
              <a:rPr lang="en-US" altLang="zh-CN" sz="1200" b="0" i="0" u="sng" strike="noStrike" kern="1200" baseline="0" dirty="0" smtClean="0">
                <a:solidFill>
                  <a:schemeClr val="tx1"/>
                </a:solidFill>
                <a:latin typeface="Times New Roman" pitchFamily="18" charset="0"/>
                <a:ea typeface="+mn-ea"/>
                <a:cs typeface="+mn-cs"/>
              </a:rPr>
              <a:t>at the inputs to the links</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Store-and-forward transmission means that the packet switch must receive the entire packet </a:t>
            </a:r>
            <a:r>
              <a:rPr lang="en-US" altLang="zh-CN" sz="1200" b="1" i="0" u="none" strike="noStrike" kern="1200" baseline="0" dirty="0" smtClean="0">
                <a:solidFill>
                  <a:schemeClr val="tx1"/>
                </a:solidFill>
                <a:latin typeface="Times New Roman" pitchFamily="18" charset="0"/>
                <a:ea typeface="+mn-ea"/>
                <a:cs typeface="+mn-cs"/>
              </a:rPr>
              <a:t>before</a:t>
            </a:r>
            <a:r>
              <a:rPr lang="en-US" altLang="zh-CN" sz="1200" b="0" i="0" u="none" strike="noStrike" kern="1200" baseline="0" dirty="0" smtClean="0">
                <a:solidFill>
                  <a:schemeClr val="tx1"/>
                </a:solidFill>
                <a:latin typeface="Times New Roman" pitchFamily="18" charset="0"/>
                <a:ea typeface="+mn-ea"/>
                <a:cs typeface="+mn-cs"/>
              </a:rPr>
              <a:t> it can begin to </a:t>
            </a:r>
            <a:r>
              <a:rPr lang="en-US" altLang="zh-CN" sz="1200" b="1" i="0" u="none" strike="noStrike" kern="1200" baseline="0" dirty="0" smtClean="0">
                <a:solidFill>
                  <a:schemeClr val="tx1"/>
                </a:solidFill>
                <a:latin typeface="Times New Roman" pitchFamily="18" charset="0"/>
                <a:ea typeface="+mn-ea"/>
                <a:cs typeface="+mn-cs"/>
              </a:rPr>
              <a:t>transmit</a:t>
            </a:r>
            <a:r>
              <a:rPr lang="en-US" altLang="zh-CN" sz="1200" b="0" i="0" u="none" strike="noStrike" kern="1200" baseline="0" dirty="0" smtClean="0">
                <a:solidFill>
                  <a:schemeClr val="tx1"/>
                </a:solidFill>
                <a:latin typeface="Times New Roman" pitchFamily="18" charset="0"/>
                <a:ea typeface="+mn-ea"/>
                <a:cs typeface="+mn-cs"/>
              </a:rPr>
              <a:t> the first bit of the packet </a:t>
            </a:r>
            <a:r>
              <a:rPr lang="en-US" altLang="zh-CN" sz="1200" b="1" i="0" u="none" strike="noStrike" kern="1200" baseline="0" dirty="0" smtClean="0">
                <a:solidFill>
                  <a:schemeClr val="tx1"/>
                </a:solidFill>
                <a:latin typeface="Times New Roman" pitchFamily="18" charset="0"/>
                <a:ea typeface="+mn-ea"/>
                <a:cs typeface="+mn-cs"/>
              </a:rPr>
              <a:t>onto</a:t>
            </a:r>
            <a:r>
              <a:rPr lang="en-US" altLang="zh-CN" sz="1200" b="0" i="0" u="none" strike="noStrike" kern="1200" baseline="0" dirty="0" smtClean="0">
                <a:solidFill>
                  <a:schemeClr val="tx1"/>
                </a:solidFill>
                <a:latin typeface="Times New Roman" pitchFamily="18" charset="0"/>
                <a:ea typeface="+mn-ea"/>
                <a:cs typeface="+mn-cs"/>
              </a:rPr>
              <a:t> the outbound link. </a:t>
            </a:r>
          </a:p>
          <a:p>
            <a:r>
              <a:rPr lang="en-US" altLang="zh-CN" sz="1200" b="0" i="0" u="none" strike="noStrike" kern="1200" baseline="0" dirty="0" smtClean="0">
                <a:solidFill>
                  <a:schemeClr val="tx1"/>
                </a:solidFill>
                <a:latin typeface="Times New Roman" pitchFamily="18" charset="0"/>
                <a:ea typeface="+mn-ea"/>
                <a:cs typeface="+mn-cs"/>
              </a:rPr>
              <a:t>     To explore store-and-forward transmission in more detail, consider a simple network consisting of two end systems connected by a single router, as shown in Figure 1.11. </a:t>
            </a:r>
          </a:p>
          <a:p>
            <a:r>
              <a:rPr lang="en-US" altLang="zh-CN" sz="1200" b="0" i="0" u="none" strike="noStrike" kern="1200" baseline="0" dirty="0" smtClean="0">
                <a:solidFill>
                  <a:schemeClr val="tx1"/>
                </a:solidFill>
                <a:latin typeface="Times New Roman" pitchFamily="18" charset="0"/>
                <a:ea typeface="+mn-ea"/>
                <a:cs typeface="+mn-cs"/>
              </a:rPr>
              <a:t>     A router will typically have many </a:t>
            </a:r>
            <a:r>
              <a:rPr lang="en-US" altLang="zh-CN" sz="1200" b="1" i="0" u="none" strike="noStrike" kern="1200" baseline="0" dirty="0" smtClean="0">
                <a:solidFill>
                  <a:schemeClr val="tx1"/>
                </a:solidFill>
                <a:latin typeface="Times New Roman" pitchFamily="18" charset="0"/>
                <a:ea typeface="+mn-ea"/>
                <a:cs typeface="+mn-cs"/>
              </a:rPr>
              <a:t>incident</a:t>
            </a:r>
            <a:r>
              <a:rPr lang="en-US" altLang="zh-CN" sz="1200" b="0" i="0" u="none" strike="noStrike" kern="1200" baseline="0" dirty="0" smtClean="0">
                <a:solidFill>
                  <a:schemeClr val="tx1"/>
                </a:solidFill>
                <a:latin typeface="Times New Roman" pitchFamily="18" charset="0"/>
                <a:ea typeface="+mn-ea"/>
                <a:cs typeface="+mn-cs"/>
              </a:rPr>
              <a:t> links, since its job is to switch an incoming packet onto an outgoing link; in this simple example, the router has the rather simple task of transferring a packet from one (input) link to the only other </a:t>
            </a:r>
            <a:r>
              <a:rPr lang="en-US" altLang="zh-CN" sz="1200" b="0" i="0" u="sng" strike="noStrike" kern="1200" baseline="0" dirty="0" smtClean="0">
                <a:solidFill>
                  <a:schemeClr val="tx1"/>
                </a:solidFill>
                <a:latin typeface="Times New Roman" pitchFamily="18" charset="0"/>
                <a:ea typeface="+mn-ea"/>
                <a:cs typeface="+mn-cs"/>
              </a:rPr>
              <a:t>attached</a:t>
            </a:r>
            <a:r>
              <a:rPr lang="en-US" altLang="zh-CN" sz="1200" b="0" i="0" u="none" strike="noStrike" kern="1200" baseline="0" dirty="0" smtClean="0">
                <a:solidFill>
                  <a:schemeClr val="tx1"/>
                </a:solidFill>
                <a:latin typeface="Times New Roman" pitchFamily="18" charset="0"/>
                <a:ea typeface="+mn-ea"/>
                <a:cs typeface="+mn-cs"/>
              </a:rPr>
              <a:t> link.</a:t>
            </a:r>
          </a:p>
          <a:p>
            <a:r>
              <a:rPr lang="en-US" altLang="zh-CN" sz="1200" b="0" i="0" u="none" strike="noStrike" kern="1200" baseline="0" dirty="0" smtClean="0">
                <a:solidFill>
                  <a:schemeClr val="tx1"/>
                </a:solidFill>
                <a:latin typeface="Times New Roman" pitchFamily="18" charset="0"/>
                <a:ea typeface="+mn-ea"/>
                <a:cs typeface="+mn-cs"/>
              </a:rPr>
              <a:t>    In this example, the source has three packets, each consisting of L bits, to send to the destination. </a:t>
            </a:r>
          </a:p>
          <a:p>
            <a:r>
              <a:rPr lang="en-US" altLang="zh-CN" sz="1200" b="0" i="0" u="none" strike="noStrike" kern="1200" baseline="0" dirty="0" smtClean="0">
                <a:solidFill>
                  <a:schemeClr val="tx1"/>
                </a:solidFill>
                <a:latin typeface="Times New Roman" pitchFamily="18" charset="0"/>
                <a:ea typeface="+mn-ea"/>
                <a:cs typeface="+mn-cs"/>
              </a:rPr>
              <a:t>    At the snapshot of time shown in Figure 1.11, the source has transmitted some of packet 1, and the front of packet 1 has already arrived at the router. </a:t>
            </a:r>
          </a:p>
          <a:p>
            <a:r>
              <a:rPr lang="en-US" altLang="zh-CN" sz="1200" b="0" i="0" u="none" strike="noStrike" kern="1200" baseline="0" dirty="0" smtClean="0">
                <a:solidFill>
                  <a:schemeClr val="tx1"/>
                </a:solidFill>
                <a:latin typeface="Times New Roman" pitchFamily="18" charset="0"/>
                <a:ea typeface="+mn-ea"/>
                <a:cs typeface="+mn-cs"/>
              </a:rPr>
              <a:t>    Because the router employs store-and-forwarding, at this instant of time, the router cannot transmit the bits it has received; instead it must first buffer (i.e., “store”) the packet’s bits.</a:t>
            </a:r>
          </a:p>
          <a:p>
            <a:r>
              <a:rPr lang="en-US" altLang="zh-CN" sz="1200" b="0" i="0" u="none" strike="noStrike" kern="1200" baseline="0" dirty="0" smtClean="0">
                <a:solidFill>
                  <a:schemeClr val="tx1"/>
                </a:solidFill>
                <a:latin typeface="Times New Roman" pitchFamily="18" charset="0"/>
                <a:ea typeface="+mn-ea"/>
                <a:cs typeface="+mn-cs"/>
              </a:rPr>
              <a:t>    Only after the router has received all of the packet’s bits can it begin to transmit (i.e., “forward”) the packet onto the outbound link.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sng" strike="noStrike" kern="1200" baseline="0" dirty="0" smtClean="0">
                <a:solidFill>
                  <a:schemeClr val="tx1"/>
                </a:solidFill>
                <a:latin typeface="Times New Roman" pitchFamily="18" charset="0"/>
                <a:ea typeface="+mn-ea"/>
                <a:cs typeface="+mn-cs"/>
              </a:rPr>
              <a:t>To gain some insight into store-and-forward transmission</a:t>
            </a:r>
            <a:r>
              <a:rPr lang="en-US" altLang="zh-CN" sz="1200" b="0" i="0" u="none" strike="noStrike" kern="1200" baseline="0" dirty="0" smtClean="0">
                <a:solidFill>
                  <a:schemeClr val="tx1"/>
                </a:solidFill>
                <a:latin typeface="Times New Roman" pitchFamily="18" charset="0"/>
                <a:ea typeface="+mn-ea"/>
                <a:cs typeface="+mn-cs"/>
              </a:rPr>
              <a:t>, let’s now calculate the amount of time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elapses </a:t>
            </a:r>
            <a:r>
              <a:rPr lang="en-US" altLang="zh-CN" sz="1200" b="1" i="0" u="none" strike="noStrike" kern="1200" baseline="0" dirty="0" smtClean="0">
                <a:solidFill>
                  <a:schemeClr val="tx1"/>
                </a:solidFill>
                <a:latin typeface="Times New Roman" pitchFamily="18" charset="0"/>
                <a:ea typeface="+mn-ea"/>
                <a:cs typeface="+mn-cs"/>
              </a:rPr>
              <a:t>from when </a:t>
            </a:r>
            <a:r>
              <a:rPr lang="en-US" altLang="zh-CN" sz="1200" b="0" i="0" u="none" strike="noStrike" kern="1200" baseline="0" dirty="0" smtClean="0">
                <a:solidFill>
                  <a:schemeClr val="tx1"/>
                </a:solidFill>
                <a:latin typeface="Times New Roman" pitchFamily="18" charset="0"/>
                <a:ea typeface="+mn-ea"/>
                <a:cs typeface="+mn-cs"/>
              </a:rPr>
              <a:t>the source begins to send the packet </a:t>
            </a:r>
            <a:r>
              <a:rPr lang="en-US" altLang="zh-CN" sz="1200" b="1" i="0" u="none" strike="noStrike" kern="1200" baseline="0" dirty="0" smtClean="0">
                <a:solidFill>
                  <a:schemeClr val="tx1"/>
                </a:solidFill>
                <a:latin typeface="Times New Roman" pitchFamily="18" charset="0"/>
                <a:ea typeface="+mn-ea"/>
                <a:cs typeface="+mn-cs"/>
              </a:rPr>
              <a:t>until</a:t>
            </a:r>
            <a:r>
              <a:rPr lang="en-US" altLang="zh-CN" sz="1200" b="0" i="0" u="none" strike="noStrike" kern="1200" baseline="0" dirty="0" smtClean="0">
                <a:solidFill>
                  <a:schemeClr val="tx1"/>
                </a:solidFill>
                <a:latin typeface="Times New Roman" pitchFamily="18" charset="0"/>
                <a:ea typeface="+mn-ea"/>
                <a:cs typeface="+mn-cs"/>
              </a:rPr>
              <a:t> the destination has received the entire packet.    </a:t>
            </a:r>
          </a:p>
          <a:p>
            <a:r>
              <a:rPr lang="en-US" altLang="zh-CN" sz="1200" b="0" i="0" u="none" strike="noStrike" kern="1200" baseline="0" dirty="0" smtClean="0">
                <a:solidFill>
                  <a:schemeClr val="tx1"/>
                </a:solidFill>
                <a:latin typeface="Times New Roman" pitchFamily="18" charset="0"/>
                <a:ea typeface="+mn-ea"/>
                <a:cs typeface="+mn-cs"/>
              </a:rPr>
              <a:t>   (Here we will ignore propagation delay — the time it takes for the bits to travel across the wire at near the speed of light — which will be discussed in Section 1.4.) </a:t>
            </a:r>
          </a:p>
          <a:p>
            <a:r>
              <a:rPr lang="en-US" altLang="zh-CN" sz="1200" b="0" i="0" u="none" strike="noStrike" kern="1200" baseline="0" dirty="0" smtClean="0">
                <a:solidFill>
                  <a:schemeClr val="tx1"/>
                </a:solidFill>
                <a:latin typeface="Times New Roman" pitchFamily="18" charset="0"/>
                <a:ea typeface="+mn-ea"/>
                <a:cs typeface="+mn-cs"/>
              </a:rPr>
              <a:t>   The source begins to transmit at time 0; at time L/R seconds, the source has transmitted the entire packet, and the entire packet has been received and stored at the router (since there is no propagation delay). </a:t>
            </a:r>
          </a:p>
          <a:p>
            <a:r>
              <a:rPr lang="en-US" altLang="zh-CN" sz="1200" b="0" i="0" u="none" strike="noStrike" kern="1200" baseline="0" dirty="0" smtClean="0">
                <a:solidFill>
                  <a:schemeClr val="tx1"/>
                </a:solidFill>
                <a:latin typeface="Times New Roman" pitchFamily="18" charset="0"/>
                <a:ea typeface="+mn-ea"/>
                <a:cs typeface="+mn-cs"/>
              </a:rPr>
              <a:t>   At time L/R seconds, since the router has just received the entire packet, it can begin to transmit the packet </a:t>
            </a:r>
            <a:r>
              <a:rPr lang="en-US" altLang="zh-CN" sz="1200" b="1" i="0" u="none" strike="noStrike" kern="1200" baseline="0" dirty="0" smtClean="0">
                <a:solidFill>
                  <a:schemeClr val="tx1"/>
                </a:solidFill>
                <a:latin typeface="Times New Roman" pitchFamily="18" charset="0"/>
                <a:ea typeface="+mn-ea"/>
                <a:cs typeface="+mn-cs"/>
              </a:rPr>
              <a:t>onto</a:t>
            </a:r>
            <a:r>
              <a:rPr lang="en-US" altLang="zh-CN" sz="1200" b="0" i="0" u="none" strike="noStrike" kern="1200" baseline="0" dirty="0" smtClean="0">
                <a:solidFill>
                  <a:schemeClr val="tx1"/>
                </a:solidFill>
                <a:latin typeface="Times New Roman" pitchFamily="18" charset="0"/>
                <a:ea typeface="+mn-ea"/>
                <a:cs typeface="+mn-cs"/>
              </a:rPr>
              <a:t> the outbound link </a:t>
            </a:r>
            <a:r>
              <a:rPr lang="en-US" altLang="zh-CN" sz="1200" b="1" i="0" u="none" strike="noStrike" kern="1200" baseline="0" dirty="0" smtClean="0">
                <a:solidFill>
                  <a:schemeClr val="tx1"/>
                </a:solidFill>
                <a:latin typeface="Times New Roman" pitchFamily="18" charset="0"/>
                <a:ea typeface="+mn-ea"/>
                <a:cs typeface="+mn-cs"/>
              </a:rPr>
              <a:t>towards</a:t>
            </a:r>
            <a:r>
              <a:rPr lang="en-US" altLang="zh-CN" sz="1200" b="0" i="0" u="none" strike="noStrike" kern="1200" baseline="0" dirty="0" smtClean="0">
                <a:solidFill>
                  <a:schemeClr val="tx1"/>
                </a:solidFill>
                <a:latin typeface="Times New Roman" pitchFamily="18" charset="0"/>
                <a:ea typeface="+mn-ea"/>
                <a:cs typeface="+mn-cs"/>
              </a:rPr>
              <a:t> the destination; at time 2L/R, the router has transmitted the entire packet, and the entire packet has been received by the destination. </a:t>
            </a:r>
          </a:p>
          <a:p>
            <a:r>
              <a:rPr lang="en-US" altLang="zh-CN" sz="1200" b="0" i="0" u="none" strike="noStrike" kern="1200" baseline="0" dirty="0" smtClean="0">
                <a:solidFill>
                  <a:schemeClr val="tx1"/>
                </a:solidFill>
                <a:latin typeface="Times New Roman" pitchFamily="18" charset="0"/>
                <a:ea typeface="+mn-ea"/>
                <a:cs typeface="+mn-cs"/>
              </a:rPr>
              <a:t>   Thus, the total delay is 2L/R. </a:t>
            </a:r>
          </a:p>
          <a:p>
            <a:r>
              <a:rPr lang="en-US" altLang="zh-CN" sz="1200" b="0" i="0" u="none" strike="noStrike" kern="1200" baseline="0" dirty="0" smtClean="0">
                <a:solidFill>
                  <a:schemeClr val="tx1"/>
                </a:solidFill>
                <a:latin typeface="Times New Roman" pitchFamily="18" charset="0"/>
                <a:ea typeface="+mn-ea"/>
                <a:cs typeface="+mn-cs"/>
              </a:rPr>
              <a:t>   If the switch instead forwarded bits as soon as they arrive (</a:t>
            </a:r>
            <a:r>
              <a:rPr lang="en-US" altLang="zh-CN" sz="1200" b="0" i="0" u="sng" strike="noStrike" kern="1200" baseline="0" dirty="0" smtClean="0">
                <a:solidFill>
                  <a:schemeClr val="tx1"/>
                </a:solidFill>
                <a:latin typeface="Times New Roman" pitchFamily="18" charset="0"/>
                <a:ea typeface="+mn-ea"/>
                <a:cs typeface="+mn-cs"/>
              </a:rPr>
              <a:t>without </a:t>
            </a:r>
            <a:r>
              <a:rPr lang="en-US" altLang="zh-CN" sz="1200" b="1" i="0" u="sng" strike="noStrike" kern="1200" baseline="0" dirty="0" smtClean="0">
                <a:solidFill>
                  <a:schemeClr val="tx1"/>
                </a:solidFill>
                <a:latin typeface="Times New Roman" pitchFamily="18" charset="0"/>
                <a:ea typeface="+mn-ea"/>
                <a:cs typeface="+mn-cs"/>
              </a:rPr>
              <a:t>first</a:t>
            </a:r>
            <a:r>
              <a:rPr lang="en-US" altLang="zh-CN" sz="1200" b="0" i="0" u="sng" strike="noStrike" kern="1200" baseline="0" dirty="0" smtClean="0">
                <a:solidFill>
                  <a:schemeClr val="tx1"/>
                </a:solidFill>
                <a:latin typeface="Times New Roman" pitchFamily="18" charset="0"/>
                <a:ea typeface="+mn-ea"/>
                <a:cs typeface="+mn-cs"/>
              </a:rPr>
              <a:t> receiving the entire packet</a:t>
            </a:r>
            <a:r>
              <a:rPr lang="en-US" altLang="zh-CN" sz="1200" b="0" i="0" u="none" strike="noStrike" kern="1200" baseline="0" dirty="0" smtClean="0">
                <a:solidFill>
                  <a:schemeClr val="tx1"/>
                </a:solidFill>
                <a:latin typeface="Times New Roman" pitchFamily="18" charset="0"/>
                <a:ea typeface="+mn-ea"/>
                <a:cs typeface="+mn-cs"/>
              </a:rPr>
              <a:t>), then the total delay would be L/R since bits are not held up at the router. </a:t>
            </a:r>
          </a:p>
          <a:p>
            <a:r>
              <a:rPr lang="en-US" altLang="zh-CN" sz="1200" b="0" i="0" u="none" strike="noStrike" kern="1200" baseline="0" dirty="0" smtClean="0">
                <a:solidFill>
                  <a:schemeClr val="tx1"/>
                </a:solidFill>
                <a:latin typeface="Times New Roman" pitchFamily="18" charset="0"/>
                <a:ea typeface="+mn-ea"/>
                <a:cs typeface="+mn-cs"/>
              </a:rPr>
              <a:t>   But, as we will discuss in Section 1.4, routers need to receive, store, and process the entire packet before forwarding.</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Now let’s calculate the amount of time that elapses </a:t>
            </a:r>
            <a:r>
              <a:rPr lang="en-US" altLang="zh-CN" sz="1200" b="1" i="0" u="none" strike="noStrike" kern="1200" baseline="0" dirty="0" smtClean="0">
                <a:solidFill>
                  <a:schemeClr val="tx1"/>
                </a:solidFill>
                <a:latin typeface="Times New Roman" pitchFamily="18" charset="0"/>
                <a:ea typeface="+mn-ea"/>
                <a:cs typeface="+mn-cs"/>
              </a:rPr>
              <a:t>from when </a:t>
            </a:r>
            <a:r>
              <a:rPr lang="en-US" altLang="zh-CN" sz="1200" b="0" i="0" u="none" strike="noStrike" kern="1200" baseline="0" dirty="0" smtClean="0">
                <a:solidFill>
                  <a:schemeClr val="tx1"/>
                </a:solidFill>
                <a:latin typeface="Times New Roman" pitchFamily="18" charset="0"/>
                <a:ea typeface="+mn-ea"/>
                <a:cs typeface="+mn-cs"/>
              </a:rPr>
              <a:t>the source begins to send the first packet </a:t>
            </a:r>
            <a:r>
              <a:rPr lang="en-US" altLang="zh-CN" sz="1200" b="1" i="0" u="none" strike="noStrike" kern="1200" baseline="0" dirty="0" smtClean="0">
                <a:solidFill>
                  <a:schemeClr val="tx1"/>
                </a:solidFill>
                <a:latin typeface="Times New Roman" pitchFamily="18" charset="0"/>
                <a:ea typeface="+mn-ea"/>
                <a:cs typeface="+mn-cs"/>
              </a:rPr>
              <a:t>until</a:t>
            </a:r>
            <a:r>
              <a:rPr lang="en-US" altLang="zh-CN" sz="1200" b="0" i="0" u="none" strike="noStrike" kern="1200" baseline="0" dirty="0" smtClean="0">
                <a:solidFill>
                  <a:schemeClr val="tx1"/>
                </a:solidFill>
                <a:latin typeface="Times New Roman" pitchFamily="18" charset="0"/>
                <a:ea typeface="+mn-ea"/>
                <a:cs typeface="+mn-cs"/>
              </a:rPr>
              <a:t> the destination has received all three packets.</a:t>
            </a:r>
          </a:p>
          <a:p>
            <a:r>
              <a:rPr lang="en-US" altLang="zh-CN" sz="1200" b="0" i="0" u="none" strike="noStrike" kern="1200" baseline="0" dirty="0" smtClean="0">
                <a:solidFill>
                  <a:schemeClr val="tx1"/>
                </a:solidFill>
                <a:latin typeface="Times New Roman" pitchFamily="18" charset="0"/>
                <a:ea typeface="+mn-ea"/>
                <a:cs typeface="+mn-cs"/>
              </a:rPr>
              <a:t>    As before, at time L/R, the router begins to forward the first packet. </a:t>
            </a:r>
          </a:p>
          <a:p>
            <a:r>
              <a:rPr lang="en-US" altLang="zh-CN" sz="1200" b="0" i="0" u="none" strike="noStrike" kern="1200" baseline="0" dirty="0" smtClean="0">
                <a:solidFill>
                  <a:schemeClr val="tx1"/>
                </a:solidFill>
                <a:latin typeface="Times New Roman" pitchFamily="18" charset="0"/>
                <a:ea typeface="+mn-ea"/>
                <a:cs typeface="+mn-cs"/>
              </a:rPr>
              <a:t>    But also at time L/R the source will begin to send the second packet, since it has just finished sending the entire first packet. </a:t>
            </a:r>
          </a:p>
          <a:p>
            <a:r>
              <a:rPr lang="en-US" altLang="zh-CN" sz="1200" b="0" i="0" u="none" strike="noStrike" kern="1200" baseline="0" dirty="0" smtClean="0">
                <a:solidFill>
                  <a:schemeClr val="tx1"/>
                </a:solidFill>
                <a:latin typeface="Times New Roman" pitchFamily="18" charset="0"/>
                <a:ea typeface="+mn-ea"/>
                <a:cs typeface="+mn-cs"/>
              </a:rPr>
              <a:t>    Thus, at time 2L/R, the destination has received the first packet and the router has received the second packet. </a:t>
            </a:r>
          </a:p>
          <a:p>
            <a:r>
              <a:rPr lang="en-US" altLang="zh-CN" sz="1200" b="0" i="0" u="none" strike="noStrike" kern="1200" baseline="0" dirty="0" smtClean="0">
                <a:solidFill>
                  <a:schemeClr val="tx1"/>
                </a:solidFill>
                <a:latin typeface="Times New Roman" pitchFamily="18" charset="0"/>
                <a:ea typeface="+mn-ea"/>
                <a:cs typeface="+mn-cs"/>
              </a:rPr>
              <a:t>    Similarly, at time 3L/R, the destination has received the first two packets and the router has received the third packet. </a:t>
            </a:r>
          </a:p>
          <a:p>
            <a:r>
              <a:rPr lang="en-US" altLang="zh-CN" sz="1200" b="0" i="0" u="none" strike="noStrike" kern="1200" baseline="0" dirty="0" smtClean="0">
                <a:solidFill>
                  <a:schemeClr val="tx1"/>
                </a:solidFill>
                <a:latin typeface="Times New Roman" pitchFamily="18" charset="0"/>
                <a:ea typeface="+mn-ea"/>
                <a:cs typeface="+mn-cs"/>
              </a:rPr>
              <a:t>    Finally, at time 4L/R the destination has received all three packets!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Let’s now consider the general case of sending </a:t>
            </a:r>
            <a:r>
              <a:rPr lang="en-US" altLang="zh-CN" sz="1200" b="1" i="0" u="none" strike="noStrike" kern="1200" baseline="0" dirty="0" smtClean="0">
                <a:solidFill>
                  <a:schemeClr val="tx1"/>
                </a:solidFill>
                <a:latin typeface="Times New Roman" pitchFamily="18" charset="0"/>
                <a:ea typeface="+mn-ea"/>
                <a:cs typeface="+mn-cs"/>
              </a:rPr>
              <a:t>one packet </a:t>
            </a:r>
            <a:r>
              <a:rPr lang="en-US" altLang="zh-CN" sz="1200" b="0" i="0" u="none" strike="noStrike" kern="1200" baseline="0" dirty="0" smtClean="0">
                <a:solidFill>
                  <a:schemeClr val="tx1"/>
                </a:solidFill>
                <a:latin typeface="Times New Roman" pitchFamily="18" charset="0"/>
                <a:ea typeface="+mn-ea"/>
                <a:cs typeface="+mn-cs"/>
              </a:rPr>
              <a:t>from source to destination over a path consisting of N links each of rate R (thus, there are N-1 routers between source and destination). </a:t>
            </a:r>
          </a:p>
          <a:p>
            <a:r>
              <a:rPr lang="en-US" altLang="zh-CN" sz="1200" b="0" i="0" u="none" strike="noStrike" kern="1200" baseline="0" dirty="0" smtClean="0">
                <a:solidFill>
                  <a:schemeClr val="tx1"/>
                </a:solidFill>
                <a:latin typeface="Times New Roman" pitchFamily="18" charset="0"/>
                <a:ea typeface="+mn-ea"/>
                <a:cs typeface="+mn-cs"/>
              </a:rPr>
              <a:t>    Applying the same logic as above, we see that the end-to-end delay is:</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err="1" smtClean="0">
                <a:solidFill>
                  <a:schemeClr val="tx1"/>
                </a:solidFill>
                <a:latin typeface="Times New Roman" pitchFamily="18" charset="0"/>
                <a:ea typeface="+mn-ea"/>
                <a:cs typeface="+mn-cs"/>
              </a:rPr>
              <a:t>d</a:t>
            </a:r>
            <a:r>
              <a:rPr lang="en-US" altLang="zh-CN" sz="1200" b="0" i="0" u="none" strike="noStrike" kern="1200" baseline="-25000" dirty="0" err="1" smtClean="0">
                <a:solidFill>
                  <a:schemeClr val="tx1"/>
                </a:solidFill>
                <a:latin typeface="Times New Roman" pitchFamily="18" charset="0"/>
                <a:ea typeface="+mn-ea"/>
                <a:cs typeface="+mn-cs"/>
              </a:rPr>
              <a:t>end</a:t>
            </a:r>
            <a:r>
              <a:rPr lang="en-US" altLang="zh-CN" sz="1200" b="0" i="0" u="none" strike="noStrike" kern="1200" baseline="-25000" dirty="0" smtClean="0">
                <a:solidFill>
                  <a:schemeClr val="tx1"/>
                </a:solidFill>
                <a:latin typeface="Times New Roman" pitchFamily="18" charset="0"/>
                <a:ea typeface="+mn-ea"/>
                <a:cs typeface="+mn-cs"/>
              </a:rPr>
              <a:t>-to-end</a:t>
            </a:r>
            <a:r>
              <a:rPr lang="en-US" altLang="zh-CN" sz="1200" b="0" i="0" u="none" strike="noStrike" kern="1200" baseline="0" dirty="0" smtClean="0">
                <a:solidFill>
                  <a:schemeClr val="tx1"/>
                </a:solidFill>
                <a:latin typeface="Times New Roman" pitchFamily="18" charset="0"/>
                <a:ea typeface="+mn-ea"/>
                <a:cs typeface="+mn-cs"/>
              </a:rPr>
              <a:t> = N*L/R</a:t>
            </a:r>
          </a:p>
          <a:p>
            <a:r>
              <a:rPr lang="en-US" altLang="zh-CN" sz="1200" b="0" i="0" u="none" strike="noStrike" kern="1200" baseline="0" dirty="0" smtClean="0">
                <a:solidFill>
                  <a:schemeClr val="tx1"/>
                </a:solidFill>
                <a:latin typeface="Times New Roman" pitchFamily="18" charset="0"/>
                <a:ea typeface="+mn-ea"/>
                <a:cs typeface="+mn-cs"/>
              </a:rPr>
              <a:t>    You may now want to try to determine </a:t>
            </a:r>
            <a:r>
              <a:rPr lang="en-US" altLang="zh-CN" sz="1200" b="1" i="0" u="sng" strike="noStrike" kern="1200" baseline="0" dirty="0" smtClean="0">
                <a:solidFill>
                  <a:schemeClr val="tx1"/>
                </a:solidFill>
                <a:latin typeface="Times New Roman" pitchFamily="18" charset="0"/>
                <a:ea typeface="+mn-ea"/>
                <a:cs typeface="+mn-cs"/>
              </a:rPr>
              <a:t>what</a:t>
            </a:r>
            <a:r>
              <a:rPr lang="en-US" altLang="zh-CN" sz="1200" b="0" i="0" u="sng" strike="noStrike" kern="1200" baseline="0" dirty="0" smtClean="0">
                <a:solidFill>
                  <a:schemeClr val="tx1"/>
                </a:solidFill>
                <a:latin typeface="Times New Roman" pitchFamily="18" charset="0"/>
                <a:ea typeface="+mn-ea"/>
                <a:cs typeface="+mn-cs"/>
              </a:rPr>
              <a:t> the delay would be for P packets sent </a:t>
            </a:r>
            <a:r>
              <a:rPr lang="en-US" altLang="zh-CN" sz="1200" b="1" i="0" u="sng" strike="noStrike" kern="1200" baseline="0" dirty="0" smtClean="0">
                <a:solidFill>
                  <a:schemeClr val="tx1"/>
                </a:solidFill>
                <a:latin typeface="Times New Roman" pitchFamily="18" charset="0"/>
                <a:ea typeface="+mn-ea"/>
                <a:cs typeface="+mn-cs"/>
              </a:rPr>
              <a:t>over</a:t>
            </a:r>
            <a:r>
              <a:rPr lang="en-US" altLang="zh-CN" sz="1200" b="0" i="0" u="sng" strike="noStrike" kern="1200" baseline="0" dirty="0" smtClean="0">
                <a:solidFill>
                  <a:schemeClr val="tx1"/>
                </a:solidFill>
                <a:latin typeface="Times New Roman" pitchFamily="18" charset="0"/>
                <a:ea typeface="+mn-ea"/>
                <a:cs typeface="+mn-cs"/>
              </a:rPr>
              <a:t> a series of N</a:t>
            </a:r>
            <a:r>
              <a:rPr lang="en-US" altLang="zh-CN" sz="1200" b="0" i="1" u="sng" strike="noStrike" kern="1200" baseline="0" dirty="0" smtClean="0">
                <a:solidFill>
                  <a:schemeClr val="tx1"/>
                </a:solidFill>
                <a:latin typeface="Times New Roman" pitchFamily="18" charset="0"/>
                <a:ea typeface="+mn-ea"/>
                <a:cs typeface="+mn-cs"/>
              </a:rPr>
              <a:t> </a:t>
            </a:r>
            <a:r>
              <a:rPr lang="en-US" altLang="zh-CN" sz="1200" b="0" i="0" u="sng" strike="noStrike" kern="1200" baseline="0" dirty="0" smtClean="0">
                <a:solidFill>
                  <a:schemeClr val="tx1"/>
                </a:solidFill>
                <a:latin typeface="Times New Roman" pitchFamily="18" charset="0"/>
                <a:ea typeface="+mn-ea"/>
                <a:cs typeface="+mn-cs"/>
              </a:rPr>
              <a:t>links</a:t>
            </a:r>
            <a:r>
              <a:rPr lang="en-US" altLang="zh-CN" sz="1200" b="0" i="0" u="none" strike="noStrike" kern="1200" baseline="0" dirty="0" smtClean="0">
                <a:solidFill>
                  <a:schemeClr val="tx1"/>
                </a:solidFill>
                <a:latin typeface="Times New Roman" pitchFamily="18" charset="0"/>
                <a:ea typeface="+mn-ea"/>
                <a:cs typeface="+mn-cs"/>
              </a:rPr>
              <a:t>.</a:t>
            </a:r>
          </a:p>
          <a:p>
            <a:endParaRPr lang="en-US" altLang="zh-CN" sz="1200" b="0" i="0" u="none" strike="noStrike" kern="1200" baseline="0" dirty="0" smtClean="0">
              <a:solidFill>
                <a:schemeClr val="tx1"/>
              </a:solidFill>
              <a:latin typeface="Times New Roman" pitchFamily="18" charset="0"/>
              <a:ea typeface="+mn-ea"/>
              <a:cs typeface="+mn-cs"/>
            </a:endParaRPr>
          </a:p>
          <a:p>
            <a:endParaRPr lang="zh-CN" altLang="zh-CN" dirty="0" smtClean="0">
              <a:ea typeface="ＭＳ Ｐゴシック" pitchFamily="34" charset="-128"/>
            </a:endParaRPr>
          </a:p>
        </p:txBody>
      </p:sp>
    </p:spTree>
    <p:extLst>
      <p:ext uri="{BB962C8B-B14F-4D97-AF65-F5344CB8AC3E}">
        <p14:creationId xmlns:p14="http://schemas.microsoft.com/office/powerpoint/2010/main" val="12806511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miter lim="800000"/>
            <a:headEnd/>
            <a:tailEnd/>
          </a:ln>
        </p:spPr>
        <p:txBody>
          <a:bodyPr/>
          <a:lstStyle/>
          <a:p>
            <a:fld id="{2E335276-092B-4FCE-99F5-BB9EAFB3F698}" type="slidenum">
              <a:rPr lang="en-US" altLang="zh-CN"/>
              <a:pPr/>
              <a:t>68</a:t>
            </a:fld>
            <a:endParaRPr lang="en-US" altLang="zh-CN"/>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p:spPr>
        <p:txBody>
          <a:bodyPr/>
          <a:lstStyle/>
          <a:p>
            <a:r>
              <a:rPr lang="en-US" altLang="zh-CN" sz="1200" b="1" i="0" u="none" strike="noStrike" kern="1200" baseline="0" dirty="0" smtClean="0">
                <a:solidFill>
                  <a:schemeClr val="tx1"/>
                </a:solidFill>
                <a:latin typeface="Times New Roman" pitchFamily="18" charset="0"/>
                <a:ea typeface="+mn-ea"/>
                <a:cs typeface="+mn-cs"/>
              </a:rPr>
              <a:t>Queuing Delays and Packet Loss    </a:t>
            </a:r>
          </a:p>
          <a:p>
            <a:r>
              <a:rPr lang="en-US" altLang="zh-CN" sz="1200" b="0" i="0" u="none" strike="noStrike" kern="1200" baseline="0" dirty="0" smtClean="0">
                <a:solidFill>
                  <a:schemeClr val="tx1"/>
                </a:solidFill>
                <a:latin typeface="Times New Roman" pitchFamily="18" charset="0"/>
                <a:ea typeface="+mn-ea"/>
                <a:cs typeface="+mn-cs"/>
              </a:rPr>
              <a:t>    Each packet switch has multiple links attached to it. </a:t>
            </a:r>
          </a:p>
          <a:p>
            <a:r>
              <a:rPr lang="en-US" altLang="zh-CN" sz="1200" b="0" i="0" u="none" strike="noStrike" kern="1200" baseline="0" dirty="0" smtClean="0">
                <a:solidFill>
                  <a:schemeClr val="tx1"/>
                </a:solidFill>
                <a:latin typeface="Times New Roman" pitchFamily="18" charset="0"/>
                <a:ea typeface="+mn-ea"/>
                <a:cs typeface="+mn-cs"/>
              </a:rPr>
              <a:t>    For each attached link, the packet switch has an output </a:t>
            </a:r>
            <a:r>
              <a:rPr lang="en-US" altLang="zh-CN" sz="1200" b="1" i="0" u="none" strike="noStrike" kern="1200" baseline="0" dirty="0" smtClean="0">
                <a:solidFill>
                  <a:schemeClr val="tx1"/>
                </a:solidFill>
                <a:latin typeface="Times New Roman" pitchFamily="18" charset="0"/>
                <a:ea typeface="+mn-ea"/>
                <a:cs typeface="+mn-cs"/>
              </a:rPr>
              <a:t>buffer</a:t>
            </a:r>
            <a:r>
              <a:rPr lang="en-US" altLang="zh-CN" sz="1200" b="0" i="0" u="none" strike="noStrike" kern="1200" baseline="0" dirty="0" smtClean="0">
                <a:solidFill>
                  <a:schemeClr val="tx1"/>
                </a:solidFill>
                <a:latin typeface="Times New Roman" pitchFamily="18" charset="0"/>
                <a:ea typeface="+mn-ea"/>
                <a:cs typeface="+mn-cs"/>
              </a:rPr>
              <a:t> (also called an output </a:t>
            </a:r>
            <a:r>
              <a:rPr lang="en-US" altLang="zh-CN" sz="1200" b="1" i="0" u="none" strike="noStrike" kern="1200" baseline="0" dirty="0" smtClean="0">
                <a:solidFill>
                  <a:schemeClr val="tx1"/>
                </a:solidFill>
                <a:latin typeface="Times New Roman" pitchFamily="18" charset="0"/>
                <a:ea typeface="+mn-ea"/>
                <a:cs typeface="+mn-cs"/>
              </a:rPr>
              <a:t>queue</a:t>
            </a:r>
            <a:r>
              <a:rPr lang="en-US" altLang="zh-CN" sz="1200" b="0" i="0" u="none" strike="noStrike" kern="1200" baseline="0" dirty="0" smtClean="0">
                <a:solidFill>
                  <a:schemeClr val="tx1"/>
                </a:solidFill>
                <a:latin typeface="Times New Roman" pitchFamily="18" charset="0"/>
                <a:ea typeface="+mn-ea"/>
                <a:cs typeface="+mn-cs"/>
              </a:rPr>
              <a:t>), which stores packets that the router </a:t>
            </a:r>
            <a:r>
              <a:rPr lang="en-US" altLang="zh-CN" sz="1200" b="1" i="0" u="none" strike="noStrike" kern="1200" baseline="0" dirty="0" smtClean="0">
                <a:solidFill>
                  <a:schemeClr val="tx1"/>
                </a:solidFill>
                <a:latin typeface="Times New Roman" pitchFamily="18" charset="0"/>
                <a:ea typeface="+mn-ea"/>
                <a:cs typeface="+mn-cs"/>
              </a:rPr>
              <a:t>is about to </a:t>
            </a:r>
            <a:r>
              <a:rPr lang="en-US" altLang="zh-CN" sz="1200" b="0" i="0" u="none" strike="noStrike" kern="1200" baseline="0" dirty="0" smtClean="0">
                <a:solidFill>
                  <a:schemeClr val="tx1"/>
                </a:solidFill>
                <a:latin typeface="Times New Roman" pitchFamily="18" charset="0"/>
                <a:ea typeface="+mn-ea"/>
                <a:cs typeface="+mn-cs"/>
              </a:rPr>
              <a:t>send into that link. </a:t>
            </a:r>
          </a:p>
          <a:p>
            <a:r>
              <a:rPr lang="en-US" altLang="zh-CN" sz="1200" b="0" i="0" u="none" strike="noStrike" kern="1200" baseline="0" dirty="0" smtClean="0">
                <a:solidFill>
                  <a:schemeClr val="tx1"/>
                </a:solidFill>
                <a:latin typeface="Times New Roman" pitchFamily="18" charset="0"/>
                <a:ea typeface="+mn-ea"/>
                <a:cs typeface="+mn-cs"/>
              </a:rPr>
              <a:t>    The output buffers play a key role in packet switching. </a:t>
            </a:r>
          </a:p>
          <a:p>
            <a:r>
              <a:rPr lang="en-US" altLang="zh-CN" sz="1200" b="0" i="0" u="none" strike="noStrike" kern="1200" baseline="0" dirty="0" smtClean="0">
                <a:solidFill>
                  <a:schemeClr val="tx1"/>
                </a:solidFill>
                <a:latin typeface="Times New Roman" pitchFamily="18" charset="0"/>
                <a:ea typeface="+mn-ea"/>
                <a:cs typeface="+mn-cs"/>
              </a:rPr>
              <a:t>    If an arriving packet needs to be transmitted onto a link but finds the link </a:t>
            </a:r>
            <a:r>
              <a:rPr lang="en-US" altLang="zh-CN" sz="1200" b="0" i="0" u="sng" strike="noStrike" kern="1200" baseline="0" dirty="0" smtClean="0">
                <a:solidFill>
                  <a:schemeClr val="tx1"/>
                </a:solidFill>
                <a:latin typeface="Times New Roman" pitchFamily="18" charset="0"/>
                <a:ea typeface="+mn-ea"/>
                <a:cs typeface="+mn-cs"/>
              </a:rPr>
              <a:t>busy with</a:t>
            </a:r>
            <a:r>
              <a:rPr lang="en-US" altLang="zh-CN" sz="1200" b="0" i="0" u="none" strike="noStrike" kern="1200" baseline="0" dirty="0" smtClean="0">
                <a:solidFill>
                  <a:schemeClr val="tx1"/>
                </a:solidFill>
                <a:latin typeface="Times New Roman" pitchFamily="18" charset="0"/>
                <a:ea typeface="+mn-ea"/>
                <a:cs typeface="+mn-cs"/>
              </a:rPr>
              <a:t> the transmission of another packet, the arriving packet must wait in the output buffer. </a:t>
            </a:r>
          </a:p>
          <a:p>
            <a:r>
              <a:rPr lang="en-US" altLang="zh-CN" sz="1200" b="0" i="0" u="none" strike="noStrike" kern="1200" baseline="0" dirty="0" smtClean="0">
                <a:solidFill>
                  <a:schemeClr val="tx1"/>
                </a:solidFill>
                <a:latin typeface="Times New Roman" pitchFamily="18" charset="0"/>
                <a:ea typeface="+mn-ea"/>
                <a:cs typeface="+mn-cs"/>
              </a:rPr>
              <a:t>    Thus, in addition to the store-and-forward delays, packets suffer output buffer </a:t>
            </a:r>
            <a:r>
              <a:rPr lang="en-US" altLang="zh-CN" sz="1200" b="1" i="0" u="none" strike="noStrike" kern="1200" baseline="0" dirty="0" smtClean="0">
                <a:solidFill>
                  <a:schemeClr val="tx1"/>
                </a:solidFill>
                <a:latin typeface="Times New Roman" pitchFamily="18" charset="0"/>
                <a:ea typeface="+mn-ea"/>
                <a:cs typeface="+mn-cs"/>
              </a:rPr>
              <a:t>queuing delays. </a:t>
            </a:r>
          </a:p>
          <a:p>
            <a:r>
              <a:rPr lang="en-US" altLang="zh-CN" sz="1200" b="0" i="0" u="none" strike="noStrike" kern="1200" baseline="0" dirty="0" smtClean="0">
                <a:solidFill>
                  <a:schemeClr val="tx1"/>
                </a:solidFill>
                <a:latin typeface="Times New Roman" pitchFamily="18" charset="0"/>
                <a:ea typeface="+mn-ea"/>
                <a:cs typeface="+mn-cs"/>
              </a:rPr>
              <a:t>    These delays are variable and depend on the level of congestion in the network. </a:t>
            </a:r>
          </a:p>
          <a:p>
            <a:r>
              <a:rPr lang="en-US" altLang="zh-CN" sz="1200" b="0" i="0" u="none" strike="noStrike" kern="1200" baseline="0" dirty="0" smtClean="0">
                <a:solidFill>
                  <a:schemeClr val="tx1"/>
                </a:solidFill>
                <a:latin typeface="Times New Roman" pitchFamily="18" charset="0"/>
                <a:ea typeface="+mn-ea"/>
                <a:cs typeface="+mn-cs"/>
              </a:rPr>
              <a:t>    Since the amount of buffer space is finite, an arriving packet may find that the buffer is completely full with other packets waiting for transmission. </a:t>
            </a:r>
          </a:p>
          <a:p>
            <a:r>
              <a:rPr lang="en-US" altLang="zh-CN" sz="1200" b="0" i="0" u="none" strike="noStrike" kern="1200" baseline="0" dirty="0" smtClean="0">
                <a:solidFill>
                  <a:schemeClr val="tx1"/>
                </a:solidFill>
                <a:latin typeface="Times New Roman" pitchFamily="18" charset="0"/>
                <a:ea typeface="+mn-ea"/>
                <a:cs typeface="+mn-cs"/>
              </a:rPr>
              <a:t>    In this case, packet loss will occur — </a:t>
            </a:r>
            <a:r>
              <a:rPr lang="en-US" altLang="zh-CN" sz="1200" b="1" i="0" u="none" strike="noStrike" kern="1200" baseline="0" dirty="0" smtClean="0">
                <a:solidFill>
                  <a:schemeClr val="tx1"/>
                </a:solidFill>
                <a:latin typeface="Times New Roman" pitchFamily="18" charset="0"/>
                <a:ea typeface="+mn-ea"/>
                <a:cs typeface="+mn-cs"/>
              </a:rPr>
              <a:t>either</a:t>
            </a:r>
            <a:r>
              <a:rPr lang="en-US" altLang="zh-CN" sz="1200" b="0" i="0" u="none" strike="noStrike" kern="1200" baseline="0" dirty="0" smtClean="0">
                <a:solidFill>
                  <a:schemeClr val="tx1"/>
                </a:solidFill>
                <a:latin typeface="Times New Roman" pitchFamily="18" charset="0"/>
                <a:ea typeface="+mn-ea"/>
                <a:cs typeface="+mn-cs"/>
              </a:rPr>
              <a:t> the arriving packet </a:t>
            </a:r>
            <a:r>
              <a:rPr lang="en-US" altLang="zh-CN" sz="1200" b="1" i="0" u="none" strike="noStrike" kern="1200" baseline="0" dirty="0" smtClean="0">
                <a:solidFill>
                  <a:schemeClr val="tx1"/>
                </a:solidFill>
                <a:latin typeface="Times New Roman" pitchFamily="18" charset="0"/>
                <a:ea typeface="+mn-ea"/>
                <a:cs typeface="+mn-cs"/>
              </a:rPr>
              <a:t>or</a:t>
            </a:r>
            <a:r>
              <a:rPr lang="en-US" altLang="zh-CN" sz="1200" b="0" i="0" u="none" strike="noStrike" kern="1200" baseline="0" dirty="0" smtClean="0">
                <a:solidFill>
                  <a:schemeClr val="tx1"/>
                </a:solidFill>
                <a:latin typeface="Times New Roman" pitchFamily="18" charset="0"/>
                <a:ea typeface="+mn-ea"/>
                <a:cs typeface="+mn-cs"/>
              </a:rPr>
              <a:t> one of the already-queued packets will be dropped.</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Figure 1.12 illustrates a simple packet-switched network. </a:t>
            </a:r>
          </a:p>
          <a:p>
            <a:r>
              <a:rPr lang="en-US" altLang="zh-CN" sz="1200" b="0" i="0" u="none" strike="noStrike" kern="1200" baseline="0" dirty="0" smtClean="0">
                <a:solidFill>
                  <a:schemeClr val="tx1"/>
                </a:solidFill>
                <a:latin typeface="Times New Roman" pitchFamily="18" charset="0"/>
                <a:ea typeface="+mn-ea"/>
                <a:cs typeface="+mn-cs"/>
              </a:rPr>
              <a:t>    As in Figure 1.11, packets are represented by three-dimensional slabs. </a:t>
            </a:r>
          </a:p>
          <a:p>
            <a:r>
              <a:rPr lang="en-US" altLang="zh-CN" sz="1200" b="0" i="0" u="none" strike="noStrike" kern="1200" baseline="0" dirty="0" smtClean="0">
                <a:solidFill>
                  <a:schemeClr val="tx1"/>
                </a:solidFill>
                <a:latin typeface="Times New Roman" pitchFamily="18" charset="0"/>
                <a:ea typeface="+mn-ea"/>
                <a:cs typeface="+mn-cs"/>
              </a:rPr>
              <a:t>    The width of a slab represents the number of bits in the packet. </a:t>
            </a:r>
          </a:p>
          <a:p>
            <a:r>
              <a:rPr lang="en-US" altLang="zh-CN" sz="1200" b="0" i="0" u="none" strike="noStrike" kern="1200" baseline="0" dirty="0" smtClean="0">
                <a:solidFill>
                  <a:schemeClr val="tx1"/>
                </a:solidFill>
                <a:latin typeface="Times New Roman" pitchFamily="18" charset="0"/>
                <a:ea typeface="+mn-ea"/>
                <a:cs typeface="+mn-cs"/>
              </a:rPr>
              <a:t>    In this figure, all packets have the same width and hence the same length. </a:t>
            </a:r>
          </a:p>
          <a:p>
            <a:r>
              <a:rPr lang="en-US" altLang="zh-CN" sz="1200" b="0" i="0" u="none" strike="noStrike" kern="1200" baseline="0" dirty="0" smtClean="0">
                <a:solidFill>
                  <a:schemeClr val="tx1"/>
                </a:solidFill>
                <a:latin typeface="Times New Roman" pitchFamily="18" charset="0"/>
                <a:ea typeface="+mn-ea"/>
                <a:cs typeface="+mn-cs"/>
              </a:rPr>
              <a:t>    Suppose Hosts A and B are sending packets to Host E. </a:t>
            </a:r>
          </a:p>
          <a:p>
            <a:r>
              <a:rPr lang="en-US" altLang="zh-CN" sz="1200" b="0" i="0" u="none" strike="noStrike" kern="1200" baseline="0" dirty="0" smtClean="0">
                <a:solidFill>
                  <a:schemeClr val="tx1"/>
                </a:solidFill>
                <a:latin typeface="Times New Roman" pitchFamily="18" charset="0"/>
                <a:ea typeface="+mn-ea"/>
                <a:cs typeface="+mn-cs"/>
              </a:rPr>
              <a:t>    Hosts A and B first send their packets along 100 Mbps Ethernet links to the first router. </a:t>
            </a:r>
          </a:p>
          <a:p>
            <a:r>
              <a:rPr lang="en-US" altLang="zh-CN" sz="1200" b="0" i="0" u="none" strike="noStrike" kern="1200" baseline="0" dirty="0" smtClean="0">
                <a:solidFill>
                  <a:schemeClr val="tx1"/>
                </a:solidFill>
                <a:latin typeface="Times New Roman" pitchFamily="18" charset="0"/>
                <a:ea typeface="+mn-ea"/>
                <a:cs typeface="+mn-cs"/>
              </a:rPr>
              <a:t>    The router then </a:t>
            </a:r>
            <a:r>
              <a:rPr lang="en-US" altLang="zh-CN" sz="1200" b="1" i="0" u="none" strike="noStrike" kern="1200" baseline="0" dirty="0" smtClean="0">
                <a:solidFill>
                  <a:schemeClr val="tx1"/>
                </a:solidFill>
                <a:latin typeface="Times New Roman" pitchFamily="18" charset="0"/>
                <a:ea typeface="+mn-ea"/>
                <a:cs typeface="+mn-cs"/>
              </a:rPr>
              <a:t>directs</a:t>
            </a:r>
            <a:r>
              <a:rPr lang="en-US" altLang="zh-CN" sz="1200" b="0" i="0" u="none" strike="noStrike" kern="1200" baseline="0" dirty="0" smtClean="0">
                <a:solidFill>
                  <a:schemeClr val="tx1"/>
                </a:solidFill>
                <a:latin typeface="Times New Roman" pitchFamily="18" charset="0"/>
                <a:ea typeface="+mn-ea"/>
                <a:cs typeface="+mn-cs"/>
              </a:rPr>
              <a:t> these packets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the 15 Mbps link. </a:t>
            </a:r>
          </a:p>
          <a:p>
            <a:r>
              <a:rPr lang="en-US" altLang="zh-CN" sz="1200" b="0" i="0" u="none" strike="noStrike" kern="1200" baseline="0" dirty="0" smtClean="0">
                <a:solidFill>
                  <a:schemeClr val="tx1"/>
                </a:solidFill>
                <a:latin typeface="Times New Roman" pitchFamily="18" charset="0"/>
                <a:ea typeface="+mn-ea"/>
                <a:cs typeface="+mn-cs"/>
              </a:rPr>
              <a:t>    If, during a short interval of time, the arrival rate of packets to the router (when converted to bits per second) exceeds 15 Mbps, congestion will occur at the router </a:t>
            </a:r>
            <a:r>
              <a:rPr lang="en-US" altLang="zh-CN" sz="1200" b="1" i="0" u="none" strike="noStrike" kern="1200" baseline="0" dirty="0" smtClean="0">
                <a:solidFill>
                  <a:schemeClr val="tx1"/>
                </a:solidFill>
                <a:latin typeface="Times New Roman" pitchFamily="18" charset="0"/>
                <a:ea typeface="+mn-ea"/>
                <a:cs typeface="+mn-cs"/>
              </a:rPr>
              <a:t>as</a:t>
            </a:r>
            <a:r>
              <a:rPr lang="en-US" altLang="zh-CN" sz="1200" b="0" i="0" u="none" strike="noStrike" kern="1200" baseline="0" dirty="0" smtClean="0">
                <a:solidFill>
                  <a:schemeClr val="tx1"/>
                </a:solidFill>
                <a:latin typeface="Times New Roman" pitchFamily="18" charset="0"/>
                <a:ea typeface="+mn-ea"/>
                <a:cs typeface="+mn-cs"/>
              </a:rPr>
              <a:t> packets queue in the link’s output buffer </a:t>
            </a:r>
            <a:r>
              <a:rPr lang="en-US" altLang="zh-CN" sz="1200" b="1" i="0" u="none" strike="noStrike" kern="1200" baseline="0" dirty="0" smtClean="0">
                <a:solidFill>
                  <a:schemeClr val="tx1"/>
                </a:solidFill>
                <a:effectLst/>
                <a:latin typeface="Times New Roman" pitchFamily="18" charset="0"/>
                <a:ea typeface="+mn-ea"/>
                <a:cs typeface="+mn-cs"/>
              </a:rPr>
              <a:t>before</a:t>
            </a:r>
            <a:r>
              <a:rPr lang="en-US" altLang="zh-CN" sz="1200" b="0" i="0" u="none" strike="noStrike" kern="1200" baseline="0" dirty="0" smtClean="0">
                <a:solidFill>
                  <a:schemeClr val="tx1"/>
                </a:solidFill>
                <a:effectLst/>
                <a:latin typeface="Times New Roman" pitchFamily="18" charset="0"/>
                <a:ea typeface="+mn-ea"/>
                <a:cs typeface="+mn-cs"/>
              </a:rPr>
              <a:t> </a:t>
            </a:r>
            <a:r>
              <a:rPr lang="en-US" altLang="zh-CN" sz="1200" b="0" i="0" u="none" strike="noStrike" kern="1200" baseline="0" dirty="0" smtClean="0">
                <a:solidFill>
                  <a:schemeClr val="tx1"/>
                </a:solidFill>
                <a:effectLst>
                  <a:outerShdw blurRad="38100" dist="38100" dir="2700000" algn="tl">
                    <a:srgbClr val="000000">
                      <a:alpha val="43137"/>
                    </a:srgbClr>
                  </a:outerShdw>
                </a:effectLst>
                <a:latin typeface="Times New Roman" pitchFamily="18" charset="0"/>
                <a:ea typeface="+mn-ea"/>
                <a:cs typeface="+mn-cs"/>
              </a:rPr>
              <a:t>being transmitted onto the link. </a:t>
            </a:r>
          </a:p>
          <a:p>
            <a:r>
              <a:rPr lang="en-US" altLang="zh-CN" sz="1200" b="0" i="0" u="none" strike="noStrike" kern="1200" baseline="0" dirty="0" smtClean="0">
                <a:solidFill>
                  <a:schemeClr val="tx1"/>
                </a:solidFill>
                <a:latin typeface="Times New Roman" pitchFamily="18" charset="0"/>
                <a:ea typeface="+mn-ea"/>
                <a:cs typeface="+mn-cs"/>
              </a:rPr>
              <a:t>    For example, if Host A and B each send a burst of five packets </a:t>
            </a:r>
            <a:r>
              <a:rPr lang="en-US" altLang="zh-CN" sz="1200" b="1" i="0" u="none" strike="noStrike" kern="1200" baseline="0" dirty="0" smtClean="0">
                <a:solidFill>
                  <a:schemeClr val="tx1"/>
                </a:solidFill>
                <a:latin typeface="Times New Roman" pitchFamily="18" charset="0"/>
                <a:ea typeface="+mn-ea"/>
                <a:cs typeface="+mn-cs"/>
              </a:rPr>
              <a:t>back-to-back</a:t>
            </a:r>
            <a:r>
              <a:rPr lang="en-US" altLang="zh-CN" sz="1200" b="0" i="0" u="none" strike="noStrike" kern="1200" baseline="0" dirty="0" smtClean="0">
                <a:solidFill>
                  <a:schemeClr val="tx1"/>
                </a:solidFill>
                <a:latin typeface="Times New Roman" pitchFamily="18" charset="0"/>
                <a:ea typeface="+mn-ea"/>
                <a:cs typeface="+mn-cs"/>
              </a:rPr>
              <a:t> at the same time, then most of these packets will spend some time waiting in the queue. </a:t>
            </a:r>
          </a:p>
          <a:p>
            <a:r>
              <a:rPr lang="en-US" altLang="zh-CN" sz="1200" b="0" i="0" u="none" strike="noStrike" kern="1200" baseline="0" dirty="0" smtClean="0">
                <a:solidFill>
                  <a:schemeClr val="tx1"/>
                </a:solidFill>
                <a:latin typeface="Times New Roman" pitchFamily="18" charset="0"/>
                <a:ea typeface="+mn-ea"/>
                <a:cs typeface="+mn-cs"/>
              </a:rPr>
              <a:t>    The situation is, in fact, entirely analogous to many common-day situations — for example, when we </a:t>
            </a:r>
            <a:r>
              <a:rPr lang="en-US" altLang="zh-CN" sz="1200" b="0" i="0" u="sng" strike="noStrike" kern="1200" baseline="0" dirty="0" smtClean="0">
                <a:solidFill>
                  <a:schemeClr val="tx1"/>
                </a:solidFill>
                <a:latin typeface="Times New Roman" pitchFamily="18" charset="0"/>
                <a:ea typeface="+mn-ea"/>
                <a:cs typeface="+mn-cs"/>
              </a:rPr>
              <a:t>wait</a:t>
            </a:r>
            <a:r>
              <a:rPr lang="en-US" altLang="zh-CN" sz="1200" b="0" i="0" u="none" strike="noStrike" kern="1200" baseline="0" dirty="0" smtClean="0">
                <a:solidFill>
                  <a:schemeClr val="tx1"/>
                </a:solidFill>
                <a:latin typeface="Times New Roman" pitchFamily="18" charset="0"/>
                <a:ea typeface="+mn-ea"/>
                <a:cs typeface="+mn-cs"/>
              </a:rPr>
              <a:t> in line </a:t>
            </a:r>
            <a:r>
              <a:rPr lang="en-US" altLang="zh-CN" sz="1200" b="0" i="0" u="sng" strike="noStrike" kern="1200" baseline="0" dirty="0" smtClean="0">
                <a:solidFill>
                  <a:schemeClr val="tx1"/>
                </a:solidFill>
                <a:latin typeface="Times New Roman" pitchFamily="18" charset="0"/>
                <a:ea typeface="+mn-ea"/>
                <a:cs typeface="+mn-cs"/>
              </a:rPr>
              <a:t>for</a:t>
            </a:r>
            <a:r>
              <a:rPr lang="en-US" altLang="zh-CN" sz="1200" b="0" i="0" u="none" strike="noStrike" kern="1200" baseline="0" dirty="0" smtClean="0">
                <a:solidFill>
                  <a:schemeClr val="tx1"/>
                </a:solidFill>
                <a:latin typeface="Times New Roman" pitchFamily="18" charset="0"/>
                <a:ea typeface="+mn-ea"/>
                <a:cs typeface="+mn-cs"/>
              </a:rPr>
              <a:t> a bank teller </a:t>
            </a:r>
            <a:r>
              <a:rPr lang="en-US" altLang="zh-CN" sz="1200" b="1" i="0" u="none" strike="noStrike" kern="1200" baseline="0" dirty="0" smtClean="0">
                <a:solidFill>
                  <a:schemeClr val="tx1"/>
                </a:solidFill>
                <a:latin typeface="Times New Roman" pitchFamily="18" charset="0"/>
                <a:ea typeface="+mn-ea"/>
                <a:cs typeface="+mn-cs"/>
              </a:rPr>
              <a:t>or</a:t>
            </a:r>
            <a:r>
              <a:rPr lang="en-US" altLang="zh-CN" sz="1200" b="0" i="0" u="none" strike="noStrike" kern="1200" baseline="0" dirty="0" smtClean="0">
                <a:solidFill>
                  <a:schemeClr val="tx1"/>
                </a:solidFill>
                <a:latin typeface="Times New Roman" pitchFamily="18" charset="0"/>
                <a:ea typeface="+mn-ea"/>
                <a:cs typeface="+mn-cs"/>
              </a:rPr>
              <a:t> wait </a:t>
            </a:r>
            <a:r>
              <a:rPr lang="en-US" altLang="zh-CN" sz="1200" b="0" i="0" u="sng" strike="noStrike" kern="1200" baseline="0" dirty="0" smtClean="0">
                <a:solidFill>
                  <a:schemeClr val="tx1"/>
                </a:solidFill>
                <a:latin typeface="Times New Roman" pitchFamily="18" charset="0"/>
                <a:ea typeface="+mn-ea"/>
                <a:cs typeface="+mn-cs"/>
              </a:rPr>
              <a:t>in front of</a:t>
            </a:r>
            <a:r>
              <a:rPr lang="en-US" altLang="zh-CN" sz="1200" b="0" i="0" u="none" strike="noStrike" kern="1200" baseline="0" dirty="0" smtClean="0">
                <a:solidFill>
                  <a:schemeClr val="tx1"/>
                </a:solidFill>
                <a:latin typeface="Times New Roman" pitchFamily="18" charset="0"/>
                <a:ea typeface="+mn-ea"/>
                <a:cs typeface="+mn-cs"/>
              </a:rPr>
              <a:t> a tollbooth. </a:t>
            </a:r>
          </a:p>
          <a:p>
            <a:r>
              <a:rPr lang="en-US" altLang="zh-CN" sz="1200" b="0" i="0" u="none" strike="noStrike" kern="1200" baseline="0" dirty="0" smtClean="0">
                <a:solidFill>
                  <a:schemeClr val="tx1"/>
                </a:solidFill>
                <a:latin typeface="Times New Roman" pitchFamily="18" charset="0"/>
                <a:ea typeface="+mn-ea"/>
                <a:cs typeface="+mn-cs"/>
              </a:rPr>
              <a:t>    We’ll examine this queuing delay in more detail in Section 1.4.</a:t>
            </a:r>
            <a:endParaRPr lang="zh-CN" altLang="en-US" dirty="0" smtClean="0"/>
          </a:p>
          <a:p>
            <a:endParaRPr lang="zh-CN" altLang="zh-CN" dirty="0" smtClean="0">
              <a:ea typeface="ＭＳ Ｐゴシック" pitchFamily="34" charset="-128"/>
            </a:endParaRPr>
          </a:p>
        </p:txBody>
      </p:sp>
    </p:spTree>
    <p:extLst>
      <p:ext uri="{BB962C8B-B14F-4D97-AF65-F5344CB8AC3E}">
        <p14:creationId xmlns:p14="http://schemas.microsoft.com/office/powerpoint/2010/main" val="19510338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Earlier, we said that a router takes a packet arriving on one of its attached communication links and forwards that packet onto another one of its attached communication links. </a:t>
            </a:r>
          </a:p>
          <a:p>
            <a:r>
              <a:rPr lang="en-US" altLang="zh-CN" sz="1200" b="0" i="0" u="none" strike="noStrike" kern="1200" baseline="0" dirty="0" smtClean="0">
                <a:solidFill>
                  <a:schemeClr val="tx1"/>
                </a:solidFill>
                <a:latin typeface="Times New Roman" pitchFamily="18" charset="0"/>
                <a:ea typeface="+mn-ea"/>
                <a:cs typeface="+mn-cs"/>
              </a:rPr>
              <a:t>    But how does the router </a:t>
            </a:r>
            <a:r>
              <a:rPr lang="en-US" altLang="zh-CN" sz="1200" b="1" i="0" u="none" strike="noStrike" kern="1200" baseline="0" dirty="0" smtClean="0">
                <a:solidFill>
                  <a:schemeClr val="tx1"/>
                </a:solidFill>
                <a:latin typeface="Times New Roman" pitchFamily="18" charset="0"/>
                <a:ea typeface="+mn-ea"/>
                <a:cs typeface="+mn-cs"/>
              </a:rPr>
              <a:t>determine</a:t>
            </a:r>
            <a:r>
              <a:rPr lang="en-US" altLang="zh-CN" sz="1200" b="0" i="0" u="none" strike="noStrike" kern="1200" baseline="0" dirty="0" smtClean="0">
                <a:solidFill>
                  <a:schemeClr val="tx1"/>
                </a:solidFill>
                <a:latin typeface="Times New Roman" pitchFamily="18" charset="0"/>
                <a:ea typeface="+mn-ea"/>
                <a:cs typeface="+mn-cs"/>
              </a:rPr>
              <a:t> which link it should forward the packet onto? </a:t>
            </a:r>
          </a:p>
          <a:p>
            <a:r>
              <a:rPr lang="en-US" altLang="zh-CN" sz="1200" b="0" i="0" u="none" strike="noStrike" kern="1200" baseline="0" dirty="0" smtClean="0">
                <a:solidFill>
                  <a:schemeClr val="tx1"/>
                </a:solidFill>
                <a:latin typeface="Times New Roman" pitchFamily="18" charset="0"/>
                <a:ea typeface="+mn-ea"/>
                <a:cs typeface="+mn-cs"/>
              </a:rPr>
              <a:t>    Packet forwarding is actually done in different ways in different types of computer networks. </a:t>
            </a:r>
          </a:p>
          <a:p>
            <a:r>
              <a:rPr lang="en-US" altLang="zh-CN" sz="1200" b="0" i="0" u="none" strike="noStrike" kern="1200" baseline="0" dirty="0" smtClean="0">
                <a:solidFill>
                  <a:schemeClr val="tx1"/>
                </a:solidFill>
                <a:latin typeface="Times New Roman" pitchFamily="18" charset="0"/>
                <a:ea typeface="+mn-ea"/>
                <a:cs typeface="+mn-cs"/>
              </a:rPr>
              <a:t>    Here, we briefly describe how it is done in the Internet.</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In the Internet, every end system has an address called an IP address. </a:t>
            </a:r>
          </a:p>
          <a:p>
            <a:r>
              <a:rPr lang="en-US" altLang="zh-CN" sz="1200" b="0" i="0" u="none" strike="noStrike" kern="1200" baseline="0" dirty="0" smtClean="0">
                <a:solidFill>
                  <a:schemeClr val="tx1"/>
                </a:solidFill>
                <a:latin typeface="Times New Roman" pitchFamily="18" charset="0"/>
                <a:ea typeface="+mn-ea"/>
                <a:cs typeface="+mn-cs"/>
              </a:rPr>
              <a:t>   When a source end system wants to send a packet to a destination end system, the source includes the destination’s IP address in the packet’s header.</a:t>
            </a:r>
          </a:p>
          <a:p>
            <a:r>
              <a:rPr lang="en-US" altLang="zh-CN" sz="1200" b="0" i="0" u="none" strike="noStrike" kern="1200" baseline="0" dirty="0" smtClean="0">
                <a:solidFill>
                  <a:schemeClr val="tx1"/>
                </a:solidFill>
                <a:latin typeface="Times New Roman" pitchFamily="18" charset="0"/>
                <a:ea typeface="+mn-ea"/>
                <a:cs typeface="+mn-cs"/>
              </a:rPr>
              <a:t>    As with postal addresses, this address has a hierarchical structure. </a:t>
            </a:r>
          </a:p>
          <a:p>
            <a:r>
              <a:rPr lang="en-US" altLang="zh-CN" sz="1200" b="0" i="0" u="none" strike="noStrike" kern="1200" baseline="0" dirty="0" smtClean="0">
                <a:solidFill>
                  <a:schemeClr val="tx1"/>
                </a:solidFill>
                <a:latin typeface="Times New Roman" pitchFamily="18" charset="0"/>
                <a:ea typeface="+mn-ea"/>
                <a:cs typeface="+mn-cs"/>
              </a:rPr>
              <a:t>    When a packet arrives at a router in the network, the router </a:t>
            </a:r>
            <a:r>
              <a:rPr lang="en-US" altLang="zh-CN" sz="1200" b="0" i="0" u="sng" strike="noStrike" kern="1200" baseline="0" dirty="0" smtClean="0">
                <a:solidFill>
                  <a:schemeClr val="tx1"/>
                </a:solidFill>
                <a:latin typeface="Times New Roman" pitchFamily="18" charset="0"/>
                <a:ea typeface="+mn-ea"/>
                <a:cs typeface="+mn-cs"/>
              </a:rPr>
              <a:t>examines</a:t>
            </a:r>
            <a:r>
              <a:rPr lang="en-US" altLang="zh-CN" sz="1200" b="0" i="0" u="none" strike="noStrike" kern="1200" baseline="0" dirty="0" smtClean="0">
                <a:solidFill>
                  <a:schemeClr val="tx1"/>
                </a:solidFill>
                <a:latin typeface="Times New Roman" pitchFamily="18" charset="0"/>
                <a:ea typeface="+mn-ea"/>
                <a:cs typeface="+mn-cs"/>
              </a:rPr>
              <a:t> a portion of the packet’s destination address and </a:t>
            </a:r>
            <a:r>
              <a:rPr lang="en-US" altLang="zh-CN" sz="1200" b="0" i="0" u="sng" strike="noStrike" kern="1200" baseline="0" dirty="0" smtClean="0">
                <a:solidFill>
                  <a:schemeClr val="tx1"/>
                </a:solidFill>
                <a:latin typeface="Times New Roman" pitchFamily="18" charset="0"/>
                <a:ea typeface="+mn-ea"/>
                <a:cs typeface="+mn-cs"/>
              </a:rPr>
              <a:t>forwards</a:t>
            </a:r>
            <a:r>
              <a:rPr lang="en-US" altLang="zh-CN" sz="1200" b="0" i="0" u="none" strike="noStrike" kern="1200" baseline="0" dirty="0" smtClean="0">
                <a:solidFill>
                  <a:schemeClr val="tx1"/>
                </a:solidFill>
                <a:latin typeface="Times New Roman" pitchFamily="18" charset="0"/>
                <a:ea typeface="+mn-ea"/>
                <a:cs typeface="+mn-cs"/>
              </a:rPr>
              <a:t> the packet to an adjacent router. </a:t>
            </a:r>
          </a:p>
          <a:p>
            <a:r>
              <a:rPr lang="en-US" altLang="zh-CN" sz="1200" b="0" i="0" u="none" strike="noStrike" kern="1200" baseline="0" dirty="0" smtClean="0">
                <a:solidFill>
                  <a:schemeClr val="tx1"/>
                </a:solidFill>
                <a:latin typeface="Times New Roman" pitchFamily="18" charset="0"/>
                <a:ea typeface="+mn-ea"/>
                <a:cs typeface="+mn-cs"/>
              </a:rPr>
              <a:t>    More specifically, each router has a forwarding table that maps destination addresses (or portions of the destination addresses) to that router’s outbound links. </a:t>
            </a:r>
          </a:p>
          <a:p>
            <a:r>
              <a:rPr lang="en-US" altLang="zh-CN" sz="1200" b="0" i="0" u="none" strike="noStrike" kern="1200" baseline="0" dirty="0" smtClean="0">
                <a:solidFill>
                  <a:schemeClr val="tx1"/>
                </a:solidFill>
                <a:latin typeface="Times New Roman" pitchFamily="18" charset="0"/>
                <a:ea typeface="+mn-ea"/>
                <a:cs typeface="+mn-cs"/>
              </a:rPr>
              <a:t>    When a packet arrives at a router, the router </a:t>
            </a:r>
            <a:r>
              <a:rPr lang="en-US" altLang="zh-CN" sz="1200" b="1" i="0" u="none" strike="noStrike" kern="1200" baseline="0" dirty="0" smtClean="0">
                <a:solidFill>
                  <a:schemeClr val="tx1"/>
                </a:solidFill>
                <a:latin typeface="Times New Roman" pitchFamily="18" charset="0"/>
                <a:ea typeface="+mn-ea"/>
                <a:cs typeface="+mn-cs"/>
              </a:rPr>
              <a:t>examines</a:t>
            </a:r>
            <a:r>
              <a:rPr lang="en-US" altLang="zh-CN" sz="1200" b="0" i="0" u="none" strike="noStrike" kern="1200" baseline="0" dirty="0" smtClean="0">
                <a:solidFill>
                  <a:schemeClr val="tx1"/>
                </a:solidFill>
                <a:latin typeface="Times New Roman" pitchFamily="18" charset="0"/>
                <a:ea typeface="+mn-ea"/>
                <a:cs typeface="+mn-cs"/>
              </a:rPr>
              <a:t> the address and </a:t>
            </a:r>
            <a:r>
              <a:rPr lang="en-US" altLang="zh-CN" sz="1200" b="1" i="0" u="none" strike="noStrike" kern="1200" baseline="0" dirty="0" smtClean="0">
                <a:solidFill>
                  <a:schemeClr val="tx1"/>
                </a:solidFill>
                <a:latin typeface="Times New Roman" pitchFamily="18" charset="0"/>
                <a:ea typeface="+mn-ea"/>
                <a:cs typeface="+mn-cs"/>
              </a:rPr>
              <a:t>searches</a:t>
            </a:r>
            <a:r>
              <a:rPr lang="en-US" altLang="zh-CN" sz="1200" b="0" i="0" u="none" strike="noStrike" kern="1200" baseline="0" dirty="0" smtClean="0">
                <a:solidFill>
                  <a:schemeClr val="tx1"/>
                </a:solidFill>
                <a:latin typeface="Times New Roman" pitchFamily="18" charset="0"/>
                <a:ea typeface="+mn-ea"/>
                <a:cs typeface="+mn-cs"/>
              </a:rPr>
              <a:t> its forwarding table, using this destination address, </a:t>
            </a:r>
            <a:r>
              <a:rPr lang="en-US" altLang="zh-CN" sz="1200" b="0" i="0" u="sng" strike="noStrike" kern="1200" baseline="0" dirty="0" smtClean="0">
                <a:solidFill>
                  <a:schemeClr val="tx1"/>
                </a:solidFill>
                <a:latin typeface="Times New Roman" pitchFamily="18" charset="0"/>
                <a:ea typeface="+mn-ea"/>
                <a:cs typeface="+mn-cs"/>
              </a:rPr>
              <a:t>to find</a:t>
            </a:r>
            <a:r>
              <a:rPr lang="en-US" altLang="zh-CN" sz="1200" b="0" i="0" u="none" strike="noStrike" kern="1200" baseline="0" dirty="0" smtClean="0">
                <a:solidFill>
                  <a:schemeClr val="tx1"/>
                </a:solidFill>
                <a:latin typeface="Times New Roman" pitchFamily="18" charset="0"/>
                <a:ea typeface="+mn-ea"/>
                <a:cs typeface="+mn-cs"/>
              </a:rPr>
              <a:t> the appropriate outbound link. </a:t>
            </a:r>
          </a:p>
          <a:p>
            <a:r>
              <a:rPr lang="en-US" altLang="zh-CN" sz="1200" b="0" i="0" u="none" strike="noStrike" kern="1200" baseline="0" dirty="0" smtClean="0">
                <a:solidFill>
                  <a:schemeClr val="tx1"/>
                </a:solidFill>
                <a:latin typeface="Times New Roman" pitchFamily="18" charset="0"/>
                <a:ea typeface="+mn-ea"/>
                <a:cs typeface="+mn-cs"/>
              </a:rPr>
              <a:t>    The router then directs the packet to this outbound link.</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 end-to-end routing process is analogous to a car driver who does not use maps but instead prefers to ask for directions. </a:t>
            </a:r>
          </a:p>
          <a:p>
            <a:r>
              <a:rPr lang="en-US" altLang="zh-CN" sz="1200" b="0" i="0" u="none" strike="noStrike" kern="1200" baseline="0" dirty="0" smtClean="0">
                <a:solidFill>
                  <a:schemeClr val="tx1"/>
                </a:solidFill>
                <a:latin typeface="Times New Roman" pitchFamily="18" charset="0"/>
                <a:ea typeface="+mn-ea"/>
                <a:cs typeface="+mn-cs"/>
              </a:rPr>
              <a:t>    For example, suppose Joe is driving from Philadelphia to 156 Lakeside Drive in Orlando, Florida. </a:t>
            </a:r>
          </a:p>
          <a:p>
            <a:r>
              <a:rPr lang="en-US" altLang="zh-CN" sz="1200" b="0" i="0" u="none" strike="noStrike" kern="1200" baseline="0" dirty="0" smtClean="0">
                <a:solidFill>
                  <a:schemeClr val="tx1"/>
                </a:solidFill>
                <a:latin typeface="Times New Roman" pitchFamily="18" charset="0"/>
                <a:ea typeface="+mn-ea"/>
                <a:cs typeface="+mn-cs"/>
              </a:rPr>
              <a:t>    Joe first drives to his neighborhood gas station and asks how to get to </a:t>
            </a:r>
            <a:r>
              <a:rPr lang="en-US" altLang="zh-CN" sz="1200" b="0" i="0" u="sng" strike="noStrike" kern="1200" baseline="0" dirty="0" smtClean="0">
                <a:solidFill>
                  <a:schemeClr val="tx1"/>
                </a:solidFill>
                <a:latin typeface="Times New Roman" pitchFamily="18" charset="0"/>
                <a:ea typeface="+mn-ea"/>
                <a:cs typeface="+mn-cs"/>
              </a:rPr>
              <a:t>156 Lakeside Drive in Orlando,</a:t>
            </a:r>
          </a:p>
          <a:p>
            <a:r>
              <a:rPr lang="en-US" altLang="zh-CN" sz="1200" b="0" i="0" u="sng" strike="noStrike" kern="1200" baseline="0" dirty="0" smtClean="0">
                <a:solidFill>
                  <a:schemeClr val="tx1"/>
                </a:solidFill>
                <a:latin typeface="Times New Roman" pitchFamily="18" charset="0"/>
                <a:ea typeface="+mn-ea"/>
                <a:cs typeface="+mn-cs"/>
              </a:rPr>
              <a:t>Florida</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 gas station attendant extracts the Florida portion of the address and tells Joe that he needs to get onto the interstate highway I-95 South, which has an entrance just next to the gas station. </a:t>
            </a:r>
          </a:p>
          <a:p>
            <a:r>
              <a:rPr lang="en-US" altLang="zh-CN" sz="1200" b="0" i="0" u="none" strike="noStrike" kern="1200" baseline="0" dirty="0" smtClean="0">
                <a:solidFill>
                  <a:schemeClr val="tx1"/>
                </a:solidFill>
                <a:latin typeface="Times New Roman" pitchFamily="18" charset="0"/>
                <a:ea typeface="+mn-ea"/>
                <a:cs typeface="+mn-cs"/>
              </a:rPr>
              <a:t>    He also tells Joe that once he enters Florida, he should ask someone else there. </a:t>
            </a:r>
          </a:p>
          <a:p>
            <a:r>
              <a:rPr lang="en-US" altLang="zh-CN" sz="1200" b="0" i="0" u="none" strike="noStrike" kern="1200" baseline="0" dirty="0" smtClean="0">
                <a:solidFill>
                  <a:schemeClr val="tx1"/>
                </a:solidFill>
                <a:latin typeface="Times New Roman" pitchFamily="18" charset="0"/>
                <a:ea typeface="+mn-ea"/>
                <a:cs typeface="+mn-cs"/>
              </a:rPr>
              <a:t>    Joe then takes I-95 South until he gets to Jacksonville, Florida, at which point he asks another gas station attendant for directions.</a:t>
            </a:r>
          </a:p>
          <a:p>
            <a:r>
              <a:rPr lang="en-US" altLang="zh-CN" sz="1200" b="0" i="0" u="none" strike="noStrike" kern="1200" baseline="0" dirty="0" smtClean="0">
                <a:solidFill>
                  <a:schemeClr val="tx1"/>
                </a:solidFill>
                <a:latin typeface="Times New Roman" pitchFamily="18" charset="0"/>
                <a:ea typeface="+mn-ea"/>
                <a:cs typeface="+mn-cs"/>
              </a:rPr>
              <a:t>    The attendant extracts the Orlando portion of the address and tells Joe that he should continue on I-95 to Daytona Beach and then ask someone else. </a:t>
            </a:r>
          </a:p>
          <a:p>
            <a:r>
              <a:rPr lang="en-US" altLang="zh-CN" sz="1200" b="0" i="0" u="none" strike="noStrike" kern="1200" baseline="0" dirty="0" smtClean="0">
                <a:solidFill>
                  <a:schemeClr val="tx1"/>
                </a:solidFill>
                <a:latin typeface="Times New Roman" pitchFamily="18" charset="0"/>
                <a:ea typeface="+mn-ea"/>
                <a:cs typeface="+mn-cs"/>
              </a:rPr>
              <a:t>    In Daytona Beach, another gas station attendant also extracts the Orlando portion of the address and tells Joe that he should take I-4 directly to Orlando. </a:t>
            </a:r>
          </a:p>
          <a:p>
            <a:r>
              <a:rPr lang="en-US" altLang="zh-CN" sz="1200" b="0" i="0" u="none" strike="noStrike" kern="1200" baseline="0" dirty="0" smtClean="0">
                <a:solidFill>
                  <a:schemeClr val="tx1"/>
                </a:solidFill>
                <a:latin typeface="Times New Roman" pitchFamily="18" charset="0"/>
                <a:ea typeface="+mn-ea"/>
                <a:cs typeface="+mn-cs"/>
              </a:rPr>
              <a:t>    Joe takes I-4 and gets off at the Orlando exit. </a:t>
            </a:r>
          </a:p>
          <a:p>
            <a:r>
              <a:rPr lang="en-US" altLang="zh-CN" sz="1200" b="0" i="0" u="none" strike="noStrike" kern="1200" baseline="0" dirty="0" smtClean="0">
                <a:solidFill>
                  <a:schemeClr val="tx1"/>
                </a:solidFill>
                <a:latin typeface="Times New Roman" pitchFamily="18" charset="0"/>
                <a:ea typeface="+mn-ea"/>
                <a:cs typeface="+mn-cs"/>
              </a:rPr>
              <a:t>    Joe goes to another gas station attendant, and this time the attendant extracts the Lakeside Drive portion of the address and tells Joe the road he must follow to get to Lakeside Drive. Once Joe reaches Lakeside Drive, he asks a kid on a bicycle how to get to his destination. </a:t>
            </a:r>
          </a:p>
          <a:p>
            <a:r>
              <a:rPr lang="en-US" altLang="zh-CN" sz="1200" b="0" i="0" u="none" strike="noStrike" kern="1200" baseline="0" dirty="0" smtClean="0">
                <a:solidFill>
                  <a:schemeClr val="tx1"/>
                </a:solidFill>
                <a:latin typeface="Times New Roman" pitchFamily="18" charset="0"/>
                <a:ea typeface="+mn-ea"/>
                <a:cs typeface="+mn-cs"/>
              </a:rPr>
              <a:t>    The kid extracts the 156 portion of the address and points to the house.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sng" strike="noStrike" kern="1200" baseline="0" dirty="0" smtClean="0">
                <a:solidFill>
                  <a:schemeClr val="tx1"/>
                </a:solidFill>
                <a:latin typeface="Times New Roman" pitchFamily="18" charset="0"/>
                <a:ea typeface="+mn-ea"/>
                <a:cs typeface="+mn-cs"/>
              </a:rPr>
              <a:t>Joe finally reaches his ultimate destination</a:t>
            </a:r>
            <a:r>
              <a:rPr lang="en-US" altLang="zh-CN" sz="1200" b="0" i="0" u="none" strike="noStrike" kern="1200" baseline="0" dirty="0" smtClean="0">
                <a:solidFill>
                  <a:schemeClr val="tx1"/>
                </a:solidFill>
                <a:latin typeface="Times New Roman" pitchFamily="18" charset="0"/>
                <a:ea typeface="+mn-ea"/>
                <a:cs typeface="+mn-cs"/>
              </a:rPr>
              <a:t>.</a:t>
            </a:r>
          </a:p>
          <a:p>
            <a:r>
              <a:rPr lang="en-US" altLang="zh-CN" sz="1200" b="0" i="0" u="none" strike="noStrike" kern="1200" baseline="0" dirty="0" smtClean="0">
                <a:solidFill>
                  <a:schemeClr val="tx1"/>
                </a:solidFill>
                <a:latin typeface="Times New Roman" pitchFamily="18" charset="0"/>
                <a:ea typeface="+mn-ea"/>
                <a:cs typeface="+mn-cs"/>
              </a:rPr>
              <a:t>    In the above analogy, the gas station attendants and kids on bicycles are analogous to routers.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69</a:t>
            </a:fld>
            <a:endParaRPr lang="en-US" altLang="zh-CN"/>
          </a:p>
        </p:txBody>
      </p:sp>
    </p:spTree>
    <p:extLst>
      <p:ext uri="{BB962C8B-B14F-4D97-AF65-F5344CB8AC3E}">
        <p14:creationId xmlns:p14="http://schemas.microsoft.com/office/powerpoint/2010/main" val="25533990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We just learned that a router uses a packet’s destination address to </a:t>
            </a:r>
            <a:r>
              <a:rPr lang="en-US" altLang="zh-CN" sz="1200" b="1" i="0" u="none" strike="noStrike" kern="1200" baseline="0" dirty="0" smtClean="0">
                <a:solidFill>
                  <a:schemeClr val="tx1"/>
                </a:solidFill>
                <a:latin typeface="Times New Roman" pitchFamily="18" charset="0"/>
                <a:ea typeface="+mn-ea"/>
                <a:cs typeface="+mn-cs"/>
              </a:rPr>
              <a:t>index</a:t>
            </a:r>
            <a:r>
              <a:rPr lang="en-US" altLang="zh-CN" sz="1200" b="0" i="0" u="none" strike="noStrike" kern="1200" baseline="0" dirty="0" smtClean="0">
                <a:solidFill>
                  <a:schemeClr val="tx1"/>
                </a:solidFill>
                <a:latin typeface="Times New Roman" pitchFamily="18" charset="0"/>
                <a:ea typeface="+mn-ea"/>
                <a:cs typeface="+mn-cs"/>
              </a:rPr>
              <a:t> a forwarding table and </a:t>
            </a:r>
            <a:r>
              <a:rPr lang="en-US" altLang="zh-CN" sz="1200" b="1" i="0" u="none" strike="noStrike" kern="1200" baseline="0" dirty="0" smtClean="0">
                <a:solidFill>
                  <a:schemeClr val="tx1"/>
                </a:solidFill>
                <a:latin typeface="Times New Roman" pitchFamily="18" charset="0"/>
                <a:ea typeface="+mn-ea"/>
                <a:cs typeface="+mn-cs"/>
              </a:rPr>
              <a:t>determine</a:t>
            </a:r>
            <a:r>
              <a:rPr lang="en-US" altLang="zh-CN" sz="1200" b="0" i="0" u="none" strike="noStrike" kern="1200" baseline="0" dirty="0" smtClean="0">
                <a:solidFill>
                  <a:schemeClr val="tx1"/>
                </a:solidFill>
                <a:latin typeface="Times New Roman" pitchFamily="18" charset="0"/>
                <a:ea typeface="+mn-ea"/>
                <a:cs typeface="+mn-cs"/>
              </a:rPr>
              <a:t> the appropriate outbound link.</a:t>
            </a:r>
          </a:p>
          <a:p>
            <a:r>
              <a:rPr lang="en-US" altLang="zh-CN" sz="1200" b="0" i="0" u="none" strike="noStrike" kern="1200" baseline="0" dirty="0" smtClean="0">
                <a:solidFill>
                  <a:schemeClr val="tx1"/>
                </a:solidFill>
                <a:latin typeface="Times New Roman" pitchFamily="18" charset="0"/>
                <a:ea typeface="+mn-ea"/>
                <a:cs typeface="+mn-cs"/>
              </a:rPr>
              <a:t>    But this statement </a:t>
            </a:r>
            <a:r>
              <a:rPr lang="en-US" altLang="zh-CN" sz="1200" b="0" i="0" u="sng" strike="noStrike" kern="1200" baseline="0" dirty="0" smtClean="0">
                <a:solidFill>
                  <a:schemeClr val="tx1"/>
                </a:solidFill>
                <a:latin typeface="Times New Roman" pitchFamily="18" charset="0"/>
                <a:ea typeface="+mn-ea"/>
                <a:cs typeface="+mn-cs"/>
              </a:rPr>
              <a:t>begs (</a:t>
            </a:r>
            <a:r>
              <a:rPr lang="zh-CN" altLang="en-US" sz="1200" b="0" i="0" u="sng" kern="1200" dirty="0" smtClean="0">
                <a:solidFill>
                  <a:schemeClr val="tx1"/>
                </a:solidFill>
                <a:effectLst/>
                <a:latin typeface="Times New Roman" pitchFamily="18" charset="0"/>
                <a:ea typeface="+mn-ea"/>
                <a:cs typeface="+mn-cs"/>
              </a:rPr>
              <a:t>请求</a:t>
            </a:r>
            <a:r>
              <a:rPr lang="en-US" altLang="zh-CN" sz="1200" b="0" i="0" u="sng" strike="noStrike" kern="1200" baseline="0" dirty="0" smtClean="0">
                <a:solidFill>
                  <a:schemeClr val="tx1"/>
                </a:solidFill>
                <a:latin typeface="Times New Roman" pitchFamily="18" charset="0"/>
                <a:ea typeface="+mn-ea"/>
                <a:cs typeface="+mn-cs"/>
              </a:rPr>
              <a:t>) </a:t>
            </a:r>
            <a:r>
              <a:rPr lang="en-US" altLang="zh-CN" sz="1200" b="1" i="0" u="sng" strike="noStrike" kern="1200" baseline="0" dirty="0" smtClean="0">
                <a:solidFill>
                  <a:schemeClr val="tx1"/>
                </a:solidFill>
                <a:latin typeface="Times New Roman" pitchFamily="18" charset="0"/>
                <a:ea typeface="+mn-ea"/>
                <a:cs typeface="+mn-cs"/>
              </a:rPr>
              <a:t>yet</a:t>
            </a:r>
            <a:r>
              <a:rPr lang="en-US" altLang="zh-CN" sz="1200" b="0" i="0" u="sng" strike="noStrike" kern="1200" baseline="0" dirty="0" smtClean="0">
                <a:solidFill>
                  <a:schemeClr val="tx1"/>
                </a:solidFill>
                <a:latin typeface="Times New Roman" pitchFamily="18" charset="0"/>
                <a:ea typeface="+mn-ea"/>
                <a:cs typeface="+mn-cs"/>
              </a:rPr>
              <a:t> another question</a:t>
            </a:r>
            <a:r>
              <a:rPr lang="en-US" altLang="zh-CN" sz="1200" b="0" i="0" u="none" strike="noStrike" kern="1200" baseline="0" dirty="0" smtClean="0">
                <a:solidFill>
                  <a:schemeClr val="tx1"/>
                </a:solidFill>
                <a:latin typeface="Times New Roman" pitchFamily="18" charset="0"/>
                <a:ea typeface="+mn-ea"/>
                <a:cs typeface="+mn-cs"/>
              </a:rPr>
              <a:t>: How do forwarding tables get set? </a:t>
            </a:r>
          </a:p>
          <a:p>
            <a:r>
              <a:rPr lang="en-US" altLang="zh-CN" sz="1200" b="0" i="0" u="none" strike="noStrike" kern="1200" baseline="0" dirty="0" smtClean="0">
                <a:solidFill>
                  <a:schemeClr val="tx1"/>
                </a:solidFill>
                <a:latin typeface="Times New Roman" pitchFamily="18" charset="0"/>
                <a:ea typeface="+mn-ea"/>
                <a:cs typeface="+mn-cs"/>
              </a:rPr>
              <a:t>    Are they configured by hand in each and every router, or does the Internet use a more automated procedure?</a:t>
            </a:r>
          </a:p>
          <a:p>
            <a:r>
              <a:rPr lang="en-US" altLang="zh-CN" sz="1200" b="0" i="0" u="none" strike="noStrike" kern="1200" baseline="0" dirty="0" smtClean="0">
                <a:solidFill>
                  <a:schemeClr val="tx1"/>
                </a:solidFill>
                <a:latin typeface="Times New Roman" pitchFamily="18" charset="0"/>
                <a:ea typeface="+mn-ea"/>
                <a:cs typeface="+mn-cs"/>
              </a:rPr>
              <a:t>    This issue will be studied in depth in Chapter 4. </a:t>
            </a:r>
          </a:p>
          <a:p>
            <a:r>
              <a:rPr lang="en-US" altLang="zh-CN" sz="1200" b="0" i="0" u="none" strike="noStrike" kern="1200" baseline="0" dirty="0" smtClean="0">
                <a:solidFill>
                  <a:schemeClr val="tx1"/>
                </a:solidFill>
                <a:latin typeface="Times New Roman" pitchFamily="18" charset="0"/>
                <a:ea typeface="+mn-ea"/>
                <a:cs typeface="+mn-cs"/>
              </a:rPr>
              <a:t>    But </a:t>
            </a:r>
            <a:r>
              <a:rPr lang="en-US" altLang="zh-CN" sz="1200" b="0" i="0" u="sng" strike="noStrike" kern="1200" baseline="0" dirty="0" smtClean="0">
                <a:solidFill>
                  <a:schemeClr val="tx1"/>
                </a:solidFill>
                <a:latin typeface="Times New Roman" pitchFamily="18" charset="0"/>
                <a:ea typeface="+mn-ea"/>
                <a:cs typeface="+mn-cs"/>
              </a:rPr>
              <a:t>to </a:t>
            </a:r>
            <a:r>
              <a:rPr lang="en-US" altLang="zh-CN" sz="1200" b="1" i="0" u="sng" strike="noStrike" kern="1200" baseline="0" dirty="0" smtClean="0">
                <a:solidFill>
                  <a:schemeClr val="tx1"/>
                </a:solidFill>
                <a:latin typeface="Times New Roman" pitchFamily="18" charset="0"/>
                <a:ea typeface="+mn-ea"/>
                <a:cs typeface="+mn-cs"/>
              </a:rPr>
              <a:t>whet</a:t>
            </a:r>
            <a:r>
              <a:rPr lang="en-US" altLang="zh-CN" sz="1200" b="0" i="0" u="sng" strike="noStrike" kern="1200" baseline="0" dirty="0" smtClean="0">
                <a:solidFill>
                  <a:schemeClr val="tx1"/>
                </a:solidFill>
                <a:latin typeface="Times New Roman" pitchFamily="18" charset="0"/>
                <a:ea typeface="+mn-ea"/>
                <a:cs typeface="+mn-cs"/>
              </a:rPr>
              <a:t> your appetite here</a:t>
            </a:r>
            <a:r>
              <a:rPr lang="en-US" altLang="zh-CN" sz="1200" b="0" i="0" u="none" strike="noStrike" kern="1200" baseline="0" dirty="0" smtClean="0">
                <a:solidFill>
                  <a:schemeClr val="tx1"/>
                </a:solidFill>
                <a:latin typeface="Times New Roman" pitchFamily="18" charset="0"/>
                <a:ea typeface="+mn-ea"/>
                <a:cs typeface="+mn-cs"/>
              </a:rPr>
              <a:t>, we’ll note now that the Internet has a number of special routing protocols that are used to automatically set the forwarding tables. </a:t>
            </a:r>
          </a:p>
          <a:p>
            <a:r>
              <a:rPr lang="en-US" altLang="zh-CN" sz="1200" b="0" i="0" u="none" strike="noStrike" kern="1200" baseline="0" dirty="0" smtClean="0">
                <a:solidFill>
                  <a:schemeClr val="tx1"/>
                </a:solidFill>
                <a:latin typeface="Times New Roman" pitchFamily="18" charset="0"/>
                <a:ea typeface="+mn-ea"/>
                <a:cs typeface="+mn-cs"/>
              </a:rPr>
              <a:t>    A routing protocol may, for example, </a:t>
            </a:r>
            <a:r>
              <a:rPr lang="en-US" altLang="zh-CN" sz="1200" b="1" i="0" u="none" strike="noStrike" kern="1200" baseline="0" dirty="0" smtClean="0">
                <a:solidFill>
                  <a:schemeClr val="tx1"/>
                </a:solidFill>
                <a:latin typeface="Times New Roman" pitchFamily="18" charset="0"/>
                <a:ea typeface="+mn-ea"/>
                <a:cs typeface="+mn-cs"/>
              </a:rPr>
              <a:t>determine</a:t>
            </a:r>
            <a:r>
              <a:rPr lang="en-US" altLang="zh-CN" sz="1200" b="0" i="0" u="none" strike="noStrike" kern="1200" baseline="0" dirty="0" smtClean="0">
                <a:solidFill>
                  <a:schemeClr val="tx1"/>
                </a:solidFill>
                <a:latin typeface="Times New Roman" pitchFamily="18" charset="0"/>
                <a:ea typeface="+mn-ea"/>
                <a:cs typeface="+mn-cs"/>
              </a:rPr>
              <a:t> the shortest path </a:t>
            </a:r>
            <a:r>
              <a:rPr lang="en-US" altLang="zh-CN" sz="1200" b="1" i="0" u="none" strike="noStrike" kern="1200" baseline="0" dirty="0" smtClean="0">
                <a:solidFill>
                  <a:schemeClr val="tx1"/>
                </a:solidFill>
                <a:latin typeface="Times New Roman" pitchFamily="18" charset="0"/>
                <a:ea typeface="+mn-ea"/>
                <a:cs typeface="+mn-cs"/>
              </a:rPr>
              <a:t>from</a:t>
            </a:r>
            <a:r>
              <a:rPr lang="en-US" altLang="zh-CN" sz="1200" b="0" i="0" u="none" strike="noStrike" kern="1200" baseline="0" dirty="0" smtClean="0">
                <a:solidFill>
                  <a:schemeClr val="tx1"/>
                </a:solidFill>
                <a:latin typeface="Times New Roman" pitchFamily="18" charset="0"/>
                <a:ea typeface="+mn-ea"/>
                <a:cs typeface="+mn-cs"/>
              </a:rPr>
              <a:t> each router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each destination and </a:t>
            </a:r>
            <a:r>
              <a:rPr lang="en-US" altLang="zh-CN" sz="1200" b="1" i="0" u="none" strike="noStrike" kern="1200" baseline="0" dirty="0" smtClean="0">
                <a:solidFill>
                  <a:schemeClr val="tx1"/>
                </a:solidFill>
                <a:latin typeface="Times New Roman" pitchFamily="18" charset="0"/>
                <a:ea typeface="+mn-ea"/>
                <a:cs typeface="+mn-cs"/>
              </a:rPr>
              <a:t>use</a:t>
            </a:r>
            <a:r>
              <a:rPr lang="en-US" altLang="zh-CN" sz="1200" b="0" i="0" u="none" strike="noStrike" kern="1200" baseline="0" dirty="0" smtClean="0">
                <a:solidFill>
                  <a:schemeClr val="tx1"/>
                </a:solidFill>
                <a:latin typeface="Times New Roman" pitchFamily="18" charset="0"/>
                <a:ea typeface="+mn-ea"/>
                <a:cs typeface="+mn-cs"/>
              </a:rPr>
              <a:t> the shortest path results to configure the forwarding tables in the routers.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How would you actually like to see the end-to-end route that packets take in the Internet? </a:t>
            </a:r>
          </a:p>
          <a:p>
            <a:r>
              <a:rPr lang="en-US" altLang="zh-CN" sz="1200" b="0" i="0" u="none" strike="noStrike" kern="1200" baseline="0" dirty="0" smtClean="0">
                <a:solidFill>
                  <a:schemeClr val="tx1"/>
                </a:solidFill>
                <a:latin typeface="Times New Roman" pitchFamily="18" charset="0"/>
                <a:ea typeface="+mn-ea"/>
                <a:cs typeface="+mn-cs"/>
              </a:rPr>
              <a:t>    We now invite you to get your hands dirty by interacting with the Trace-route program. </a:t>
            </a:r>
          </a:p>
          <a:p>
            <a:r>
              <a:rPr lang="en-US" altLang="zh-CN" sz="1200" b="0" i="0" u="none" strike="noStrike" kern="1200" baseline="0" dirty="0" smtClean="0">
                <a:solidFill>
                  <a:schemeClr val="tx1"/>
                </a:solidFill>
                <a:latin typeface="Times New Roman" pitchFamily="18" charset="0"/>
                <a:ea typeface="+mn-ea"/>
                <a:cs typeface="+mn-cs"/>
              </a:rPr>
              <a:t>    Simply visit the site www.traceroute.org, choose a source </a:t>
            </a:r>
            <a:r>
              <a:rPr lang="en-US" altLang="zh-CN" sz="1200" b="0" i="0" u="sng" strike="noStrike" kern="1200" baseline="0" dirty="0" smtClean="0">
                <a:solidFill>
                  <a:schemeClr val="tx1"/>
                </a:solidFill>
                <a:latin typeface="Times New Roman" pitchFamily="18" charset="0"/>
                <a:ea typeface="+mn-ea"/>
                <a:cs typeface="+mn-cs"/>
              </a:rPr>
              <a:t>in a particular country</a:t>
            </a:r>
            <a:r>
              <a:rPr lang="en-US" altLang="zh-CN" sz="1200" b="0" i="0" u="none" strike="noStrike" kern="1200" baseline="0" dirty="0" smtClean="0">
                <a:solidFill>
                  <a:schemeClr val="tx1"/>
                </a:solidFill>
                <a:latin typeface="Times New Roman" pitchFamily="18" charset="0"/>
                <a:ea typeface="+mn-ea"/>
                <a:cs typeface="+mn-cs"/>
              </a:rPr>
              <a:t>, and trace the route from that source to your computer.    </a:t>
            </a:r>
          </a:p>
          <a:p>
            <a:r>
              <a:rPr lang="en-US" altLang="zh-CN" sz="1200" b="0" i="0" u="none" strike="noStrike" kern="1200" baseline="0" dirty="0" smtClean="0">
                <a:solidFill>
                  <a:schemeClr val="tx1"/>
                </a:solidFill>
                <a:latin typeface="Times New Roman" pitchFamily="18" charset="0"/>
                <a:ea typeface="+mn-ea"/>
                <a:cs typeface="+mn-cs"/>
              </a:rPr>
              <a:t>    (For a discussion of Traceroute, see Section 1.4.) </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70</a:t>
            </a:fld>
            <a:endParaRPr lang="en-US" altLang="zh-CN"/>
          </a:p>
        </p:txBody>
      </p:sp>
    </p:spTree>
    <p:extLst>
      <p:ext uri="{BB962C8B-B14F-4D97-AF65-F5344CB8AC3E}">
        <p14:creationId xmlns:p14="http://schemas.microsoft.com/office/powerpoint/2010/main" val="9263569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76D1B6D-C0D9-4088-8AFA-684587A102B3}" type="slidenum">
              <a:rPr lang="en-US" altLang="zh-CN"/>
              <a:pPr/>
              <a:t>71</a:t>
            </a:fld>
            <a:endParaRPr lang="en-US" altLang="zh-CN"/>
          </a:p>
        </p:txBody>
      </p:sp>
      <p:sp>
        <p:nvSpPr>
          <p:cNvPr id="58061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D436EFE2-F7CD-4625-BF59-B82A14D8A4E0}" type="slidenum">
              <a:rPr lang="en-US" altLang="zh-CN" sz="1200"/>
              <a:pPr algn="r"/>
              <a:t>71</a:t>
            </a:fld>
            <a:endParaRPr lang="en-US" altLang="zh-CN" sz="1200"/>
          </a:p>
        </p:txBody>
      </p:sp>
      <p:sp>
        <p:nvSpPr>
          <p:cNvPr id="580611" name="Rectangle 2"/>
          <p:cNvSpPr>
            <a:spLocks noGrp="1" noRot="1" noChangeAspect="1" noChangeArrowheads="1" noTextEdit="1"/>
          </p:cNvSpPr>
          <p:nvPr>
            <p:ph type="sldImg"/>
          </p:nvPr>
        </p:nvSpPr>
        <p:spPr>
          <a:ln/>
        </p:spPr>
      </p:sp>
      <p:sp>
        <p:nvSpPr>
          <p:cNvPr id="580612"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056491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C6FB25D6-5F98-42C3-A4FF-045567CC0AC4}" type="slidenum">
              <a:rPr lang="en-US" altLang="zh-CN"/>
              <a:pPr/>
              <a:t>72</a:t>
            </a:fld>
            <a:endParaRPr lang="en-US" altLang="zh-CN"/>
          </a:p>
        </p:txBody>
      </p:sp>
      <p:sp>
        <p:nvSpPr>
          <p:cNvPr id="58265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194AD61-1682-44CC-99CD-339A9AB5BF9A}" type="slidenum">
              <a:rPr lang="en-US" altLang="zh-CN" sz="1200"/>
              <a:pPr algn="r"/>
              <a:t>72</a:t>
            </a:fld>
            <a:endParaRPr lang="en-US" altLang="zh-CN" sz="1200"/>
          </a:p>
        </p:txBody>
      </p:sp>
      <p:sp>
        <p:nvSpPr>
          <p:cNvPr id="582659" name="Rectangle 2"/>
          <p:cNvSpPr>
            <a:spLocks noGrp="1" noRot="1" noChangeAspect="1" noChangeArrowheads="1" noTextEdit="1"/>
          </p:cNvSpPr>
          <p:nvPr>
            <p:ph type="sldImg"/>
          </p:nvPr>
        </p:nvSpPr>
        <p:spPr>
          <a:ln/>
        </p:spPr>
      </p:sp>
      <p:sp>
        <p:nvSpPr>
          <p:cNvPr id="582660"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023422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9F851C4-27F5-4FC2-9D05-A408F4D3995C}" type="slidenum">
              <a:rPr lang="en-US" altLang="zh-CN"/>
              <a:pPr/>
              <a:t>73</a:t>
            </a:fld>
            <a:endParaRPr lang="en-US" altLang="zh-CN"/>
          </a:p>
        </p:txBody>
      </p:sp>
      <p:sp>
        <p:nvSpPr>
          <p:cNvPr id="5847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EEC0DD-478B-444F-91EC-62ED916F283E}" type="slidenum">
              <a:rPr lang="en-US" altLang="zh-CN" sz="1200"/>
              <a:pPr algn="r"/>
              <a:t>73</a:t>
            </a:fld>
            <a:endParaRPr lang="en-US" altLang="zh-CN" sz="1200"/>
          </a:p>
        </p:txBody>
      </p:sp>
      <p:sp>
        <p:nvSpPr>
          <p:cNvPr id="584707" name="Rectangle 2"/>
          <p:cNvSpPr>
            <a:spLocks noGrp="1" noRot="1" noChangeAspect="1" noChangeArrowheads="1" noTextEdit="1"/>
          </p:cNvSpPr>
          <p:nvPr>
            <p:ph type="sldImg"/>
          </p:nvPr>
        </p:nvSpPr>
        <p:spPr>
          <a:ln/>
        </p:spPr>
      </p:sp>
      <p:sp>
        <p:nvSpPr>
          <p:cNvPr id="584708"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597520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0F9BA811-1722-43C4-B3DF-BC39831C3782}" type="slidenum">
              <a:rPr lang="en-US" altLang="zh-CN"/>
              <a:pPr/>
              <a:t>74</a:t>
            </a:fld>
            <a:endParaRPr lang="en-US" altLang="zh-CN"/>
          </a:p>
        </p:txBody>
      </p:sp>
      <p:sp>
        <p:nvSpPr>
          <p:cNvPr id="58675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285D22F-8F58-49FA-B9DA-52B1ACEC1676}" type="slidenum">
              <a:rPr lang="en-US" altLang="zh-CN" sz="1200"/>
              <a:pPr algn="r"/>
              <a:t>74</a:t>
            </a:fld>
            <a:endParaRPr lang="en-US" altLang="zh-CN" sz="1200"/>
          </a:p>
        </p:txBody>
      </p:sp>
      <p:sp>
        <p:nvSpPr>
          <p:cNvPr id="586755" name="Rectangle 2"/>
          <p:cNvSpPr>
            <a:spLocks noGrp="1" noRot="1" noChangeAspect="1" noChangeArrowheads="1" noTextEdit="1"/>
          </p:cNvSpPr>
          <p:nvPr>
            <p:ph type="sldImg"/>
          </p:nvPr>
        </p:nvSpPr>
        <p:spPr>
          <a:ln/>
        </p:spPr>
      </p:sp>
      <p:sp>
        <p:nvSpPr>
          <p:cNvPr id="586756"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72944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p:txBody>
          <a:bodyPr/>
          <a:lstStyle/>
          <a:p>
            <a:pPr>
              <a:defRPr/>
            </a:pPr>
            <a:fld id="{859E64C9-DDDA-45BA-819E-3C8FBFD8DB55}" type="slidenum">
              <a:rPr lang="zh-CN" altLang="en-US" smtClean="0"/>
              <a:pPr>
                <a:defRPr/>
              </a:pPr>
              <a:t>8</a:t>
            </a:fld>
            <a:endParaRPr lang="en-US" altLang="zh-CN" smtClean="0"/>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xfrm>
            <a:off x="731838" y="4560888"/>
            <a:ext cx="5851525" cy="4319587"/>
          </a:xfrm>
          <a:noFill/>
          <a:ln/>
        </p:spPr>
        <p:txBody>
          <a:bodyPr/>
          <a:lstStyle/>
          <a:p>
            <a:pPr marL="0" indent="0" eaLnBrk="1" hangingPunct="1">
              <a:buFont typeface="+mj-lt"/>
              <a:buNone/>
            </a:pPr>
            <a:r>
              <a:rPr lang="en-US" altLang="zh-CN" sz="1200" kern="1200" dirty="0" smtClean="0">
                <a:solidFill>
                  <a:schemeClr val="folHlink"/>
                </a:solidFill>
                <a:latin typeface="Times New Roman" pitchFamily="18" charset="0"/>
                <a:ea typeface="+mn-ea"/>
                <a:cs typeface="+mn-cs"/>
              </a:rPr>
              <a:t>Places </a:t>
            </a:r>
            <a:r>
              <a:rPr lang="en-US" altLang="zh-CN" sz="1200" kern="1200" dirty="0" smtClean="0">
                <a:solidFill>
                  <a:schemeClr val="tx1"/>
                </a:solidFill>
                <a:latin typeface="Times New Roman" pitchFamily="18" charset="0"/>
                <a:ea typeface="+mn-ea"/>
                <a:cs typeface="+mn-cs"/>
              </a:rPr>
              <a:t>the emphasis </a:t>
            </a:r>
            <a:r>
              <a:rPr lang="en-US" altLang="zh-CN" sz="1200" kern="1200" dirty="0" smtClean="0">
                <a:solidFill>
                  <a:schemeClr val="folHlink"/>
                </a:solidFill>
                <a:latin typeface="Times New Roman" pitchFamily="18" charset="0"/>
                <a:ea typeface="+mn-ea"/>
                <a:cs typeface="+mn-cs"/>
              </a:rPr>
              <a:t>on</a:t>
            </a:r>
            <a:r>
              <a:rPr lang="en-US" altLang="zh-CN" sz="1200" kern="1200" dirty="0" smtClean="0">
                <a:solidFill>
                  <a:schemeClr val="tx1"/>
                </a:solidFill>
                <a:latin typeface="Times New Roman" pitchFamily="18" charset="0"/>
                <a:ea typeface="+mn-ea"/>
                <a:cs typeface="+mn-cs"/>
              </a:rPr>
              <a:t> the application layer.</a:t>
            </a:r>
          </a:p>
          <a:p>
            <a:pPr marL="0" indent="0" eaLnBrk="1" hangingPunct="1">
              <a:spcBef>
                <a:spcPts val="600"/>
              </a:spcBef>
              <a:buSzPct val="90000"/>
              <a:buFont typeface="+mj-lt"/>
              <a:buNone/>
            </a:pPr>
            <a:r>
              <a:rPr lang="en-US" altLang="zh-CN" sz="1200" kern="1200" dirty="0" smtClean="0">
                <a:solidFill>
                  <a:schemeClr val="tx1"/>
                </a:solidFill>
                <a:latin typeface="Times New Roman" pitchFamily="18" charset="0"/>
                <a:ea typeface="+mn-ea"/>
                <a:cs typeface="+mn-cs"/>
              </a:rPr>
              <a:t>Teaching networking applications near the beginning of the course is a powerful motivational tool.</a:t>
            </a:r>
          </a:p>
          <a:p>
            <a:pPr marL="0" indent="0" eaLnBrk="1" hangingPunct="1">
              <a:spcBef>
                <a:spcPts val="600"/>
              </a:spcBef>
              <a:buSzPct val="90000"/>
              <a:buFont typeface="+mj-lt"/>
              <a:buNone/>
            </a:pPr>
            <a:r>
              <a:rPr lang="en-US" altLang="zh-CN" sz="1200" kern="1200" dirty="0" smtClean="0">
                <a:solidFill>
                  <a:schemeClr val="tx1"/>
                </a:solidFill>
                <a:latin typeface="Times New Roman" pitchFamily="18" charset="0"/>
                <a:ea typeface="+mn-ea"/>
                <a:cs typeface="+mn-cs"/>
              </a:rPr>
              <a:t>Network application development can be given at an early stage.</a:t>
            </a:r>
          </a:p>
          <a:p>
            <a:endParaRPr lang="en-US" altLang="zh-CN" dirty="0" smtClean="0"/>
          </a:p>
          <a:p>
            <a:r>
              <a:rPr lang="zh-CN" altLang="en-US" dirty="0" smtClean="0"/>
              <a:t>这本教材有两大特色：</a:t>
            </a:r>
          </a:p>
          <a:p>
            <a:r>
              <a:rPr lang="zh-CN" altLang="en-US" dirty="0" smtClean="0"/>
              <a:t>一、自顶向下方法：</a:t>
            </a:r>
          </a:p>
          <a:p>
            <a:r>
              <a:rPr lang="zh-CN" altLang="en-US" dirty="0" smtClean="0"/>
              <a:t>   </a:t>
            </a:r>
            <a:r>
              <a:rPr lang="en-US" altLang="zh-CN" dirty="0" smtClean="0"/>
              <a:t>1</a:t>
            </a:r>
            <a:r>
              <a:rPr lang="zh-CN" altLang="en-US" dirty="0" smtClean="0"/>
              <a:t>、教材的重点放在了网络应用上，网络应用是网络飞速发展的推动。</a:t>
            </a:r>
          </a:p>
          <a:p>
            <a:r>
              <a:rPr lang="zh-CN" altLang="en-US" dirty="0" smtClean="0"/>
              <a:t>   </a:t>
            </a:r>
            <a:r>
              <a:rPr lang="en-US" altLang="zh-CN" dirty="0" smtClean="0"/>
              <a:t>2</a:t>
            </a:r>
            <a:r>
              <a:rPr lang="zh-CN" altLang="en-US" dirty="0" smtClean="0"/>
              <a:t>、这两个作者多年来一直从事计算机网络的教学工作，了解到学生更乐于了解网络应用的相关知识，如果学生了解了网络应用，就更容易理解支持网络应用所需的网络服务。</a:t>
            </a:r>
          </a:p>
          <a:p>
            <a:r>
              <a:rPr lang="zh-CN" altLang="en-US" dirty="0" smtClean="0"/>
              <a:t>  </a:t>
            </a:r>
            <a:r>
              <a:rPr lang="en-US" altLang="zh-CN" dirty="0" smtClean="0"/>
              <a:t>3</a:t>
            </a:r>
            <a:r>
              <a:rPr lang="zh-CN" altLang="en-US" dirty="0" smtClean="0"/>
              <a:t>、采用自顶向下的方法，可以使教师更早介绍网络应用的开发知识和技巧。学生们不仅能看到常用的网络应用如何工作，还能了解到开发应用程序其实并不困难。</a:t>
            </a:r>
          </a:p>
          <a:p>
            <a:r>
              <a:rPr lang="zh-CN" altLang="en-US" dirty="0" smtClean="0"/>
              <a:t>二、</a:t>
            </a:r>
            <a:r>
              <a:rPr lang="en-US" altLang="zh-CN" dirty="0" smtClean="0"/>
              <a:t>Internet</a:t>
            </a:r>
            <a:r>
              <a:rPr lang="zh-CN" altLang="en-US" dirty="0" smtClean="0"/>
              <a:t>是焦点</a:t>
            </a:r>
          </a:p>
          <a:p>
            <a:r>
              <a:rPr lang="zh-CN" altLang="en-US" dirty="0" smtClean="0"/>
              <a:t>   这本教材使用了</a:t>
            </a:r>
            <a:r>
              <a:rPr lang="en-US" altLang="zh-CN" dirty="0" smtClean="0"/>
              <a:t>Internet</a:t>
            </a:r>
            <a:r>
              <a:rPr lang="zh-CN" altLang="en-US" dirty="0" smtClean="0"/>
              <a:t>的体系结构和协议作为研究网络基本概念的主要载体，采用了</a:t>
            </a:r>
            <a:r>
              <a:rPr lang="en-US" altLang="zh-CN" dirty="0" smtClean="0"/>
              <a:t>TCP/IP</a:t>
            </a:r>
            <a:r>
              <a:rPr lang="zh-CN" altLang="en-US" dirty="0" smtClean="0"/>
              <a:t>参考模型而不是</a:t>
            </a:r>
            <a:r>
              <a:rPr lang="en-US" altLang="zh-CN" dirty="0" smtClean="0"/>
              <a:t>ISO</a:t>
            </a:r>
            <a:r>
              <a:rPr lang="zh-CN" altLang="en-US" dirty="0" smtClean="0"/>
              <a:t>的</a:t>
            </a:r>
            <a:r>
              <a:rPr lang="en-US" altLang="zh-CN" dirty="0" smtClean="0"/>
              <a:t>OSI</a:t>
            </a:r>
            <a:r>
              <a:rPr lang="zh-CN" altLang="en-US" dirty="0" smtClean="0"/>
              <a:t>参考模型</a:t>
            </a:r>
          </a:p>
        </p:txBody>
      </p:sp>
    </p:spTree>
    <p:extLst>
      <p:ext uri="{BB962C8B-B14F-4D97-AF65-F5344CB8AC3E}">
        <p14:creationId xmlns:p14="http://schemas.microsoft.com/office/powerpoint/2010/main" val="7867660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2350CAE-795F-498F-AC8C-9DF9D0263790}" type="slidenum">
              <a:rPr lang="en-US" altLang="zh-CN"/>
              <a:pPr/>
              <a:t>75</a:t>
            </a:fld>
            <a:endParaRPr lang="en-US" altLang="zh-CN"/>
          </a:p>
        </p:txBody>
      </p:sp>
      <p:sp>
        <p:nvSpPr>
          <p:cNvPr id="58880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D90F2282-3219-44C7-9889-5E972E228801}" type="slidenum">
              <a:rPr lang="en-US" altLang="zh-CN" sz="1200"/>
              <a:pPr algn="r"/>
              <a:t>75</a:t>
            </a:fld>
            <a:endParaRPr lang="en-US" altLang="zh-CN" sz="1200"/>
          </a:p>
        </p:txBody>
      </p:sp>
      <p:sp>
        <p:nvSpPr>
          <p:cNvPr id="588803" name="Rectangle 2"/>
          <p:cNvSpPr>
            <a:spLocks noGrp="1" noRot="1" noChangeAspect="1" noChangeArrowheads="1" noTextEdit="1"/>
          </p:cNvSpPr>
          <p:nvPr>
            <p:ph type="sldImg"/>
          </p:nvPr>
        </p:nvSpPr>
        <p:spPr>
          <a:ln/>
        </p:spPr>
      </p:sp>
      <p:sp>
        <p:nvSpPr>
          <p:cNvPr id="588804"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841977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C470A44-F148-491B-923C-F1131AA9DBC9}" type="slidenum">
              <a:rPr lang="en-US" altLang="zh-CN"/>
              <a:pPr/>
              <a:t>76</a:t>
            </a:fld>
            <a:endParaRPr lang="en-US" altLang="zh-CN"/>
          </a:p>
        </p:txBody>
      </p:sp>
      <p:sp>
        <p:nvSpPr>
          <p:cNvPr id="59085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47500246-6FF4-4A80-B43D-35805F5E5738}" type="slidenum">
              <a:rPr lang="en-US" altLang="zh-CN" sz="1200"/>
              <a:pPr algn="r"/>
              <a:t>76</a:t>
            </a:fld>
            <a:endParaRPr lang="en-US" altLang="zh-CN" sz="1200"/>
          </a:p>
        </p:txBody>
      </p:sp>
      <p:sp>
        <p:nvSpPr>
          <p:cNvPr id="590851" name="Rectangle 2"/>
          <p:cNvSpPr>
            <a:spLocks noGrp="1" noRot="1" noChangeAspect="1" noChangeArrowheads="1" noTextEdit="1"/>
          </p:cNvSpPr>
          <p:nvPr>
            <p:ph type="sldImg"/>
          </p:nvPr>
        </p:nvSpPr>
        <p:spPr>
          <a:ln/>
        </p:spPr>
      </p:sp>
      <p:sp>
        <p:nvSpPr>
          <p:cNvPr id="590852"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828933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3D25859-91A4-4A51-BD1C-35BC62C9A5BE}" type="slidenum">
              <a:rPr lang="en-US" altLang="zh-CN"/>
              <a:pPr/>
              <a:t>77</a:t>
            </a:fld>
            <a:endParaRPr lang="en-US" altLang="zh-CN"/>
          </a:p>
        </p:txBody>
      </p:sp>
      <p:sp>
        <p:nvSpPr>
          <p:cNvPr id="59289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C16F56B-37D8-417B-A358-598145B7E209}" type="slidenum">
              <a:rPr lang="en-US" altLang="zh-CN" sz="1200"/>
              <a:pPr algn="r"/>
              <a:t>77</a:t>
            </a:fld>
            <a:endParaRPr lang="en-US" altLang="zh-CN" sz="1200"/>
          </a:p>
        </p:txBody>
      </p:sp>
      <p:sp>
        <p:nvSpPr>
          <p:cNvPr id="592899" name="Rectangle 2"/>
          <p:cNvSpPr>
            <a:spLocks noGrp="1" noRot="1" noChangeAspect="1" noChangeArrowheads="1" noTextEdit="1"/>
          </p:cNvSpPr>
          <p:nvPr>
            <p:ph type="sldImg"/>
          </p:nvPr>
        </p:nvSpPr>
        <p:spPr>
          <a:ln/>
        </p:spPr>
      </p:sp>
      <p:sp>
        <p:nvSpPr>
          <p:cNvPr id="592900"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664720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D3E51BEB-0894-4923-B8C3-50AC693F7D67}" type="slidenum">
              <a:rPr lang="en-US" altLang="zh-CN"/>
              <a:pPr/>
              <a:t>78</a:t>
            </a:fld>
            <a:endParaRPr lang="en-US" altLang="zh-CN"/>
          </a:p>
        </p:txBody>
      </p:sp>
      <p:sp>
        <p:nvSpPr>
          <p:cNvPr id="5949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6C0729E5-A21F-4C5A-915A-DF34C83C04F0}" type="slidenum">
              <a:rPr lang="en-US" altLang="zh-CN" sz="1200"/>
              <a:pPr algn="r"/>
              <a:t>78</a:t>
            </a:fld>
            <a:endParaRPr lang="en-US" altLang="zh-CN" sz="1200"/>
          </a:p>
        </p:txBody>
      </p:sp>
      <p:sp>
        <p:nvSpPr>
          <p:cNvPr id="594947" name="Rectangle 2"/>
          <p:cNvSpPr>
            <a:spLocks noGrp="1" noRot="1" noChangeAspect="1" noChangeArrowheads="1" noTextEdit="1"/>
          </p:cNvSpPr>
          <p:nvPr>
            <p:ph type="sldImg"/>
          </p:nvPr>
        </p:nvSpPr>
        <p:spPr>
          <a:ln/>
        </p:spPr>
      </p:sp>
      <p:sp>
        <p:nvSpPr>
          <p:cNvPr id="594948"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345987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D47C55-2FFF-454B-8B9A-6E04F90AB220}" type="slidenum">
              <a:rPr lang="en-US" altLang="zh-CN"/>
              <a:pPr/>
              <a:t>79</a:t>
            </a:fld>
            <a:endParaRPr lang="en-US" altLang="zh-CN"/>
          </a:p>
        </p:txBody>
      </p:sp>
      <p:sp>
        <p:nvSpPr>
          <p:cNvPr id="364546" name="Rectangle 2"/>
          <p:cNvSpPr>
            <a:spLocks noGrp="1" noRot="1" noChangeAspect="1" noChangeArrowheads="1" noTextEdit="1"/>
          </p:cNvSpPr>
          <p:nvPr>
            <p:ph type="sldImg"/>
          </p:nvPr>
        </p:nvSpPr>
        <p:spPr>
          <a:ln/>
        </p:spPr>
      </p:sp>
      <p:sp>
        <p:nvSpPr>
          <p:cNvPr id="3645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191575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B1E307-0AAA-4342-A048-505FBB1C239F}" type="slidenum">
              <a:rPr lang="en-US" altLang="zh-CN"/>
              <a:pPr/>
              <a:t>80</a:t>
            </a:fld>
            <a:endParaRPr lang="en-US" altLang="zh-CN"/>
          </a:p>
        </p:txBody>
      </p:sp>
      <p:sp>
        <p:nvSpPr>
          <p:cNvPr id="366594" name="Rectangle 2"/>
          <p:cNvSpPr>
            <a:spLocks noGrp="1" noRot="1" noChangeAspect="1" noChangeArrowheads="1" noTextEdit="1"/>
          </p:cNvSpPr>
          <p:nvPr>
            <p:ph type="sldImg"/>
          </p:nvPr>
        </p:nvSpPr>
        <p:spPr>
          <a:ln/>
        </p:spPr>
      </p:sp>
      <p:sp>
        <p:nvSpPr>
          <p:cNvPr id="3665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848193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2E281D2-5088-42F1-AC5C-66AEA9F3BBFC}" type="slidenum">
              <a:rPr lang="en-US" altLang="zh-CN"/>
              <a:pPr/>
              <a:t>81</a:t>
            </a:fld>
            <a:endParaRPr lang="en-US" altLang="zh-CN"/>
          </a:p>
        </p:txBody>
      </p:sp>
      <p:sp>
        <p:nvSpPr>
          <p:cNvPr id="60109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2156156A-6A41-47FE-8628-4A7013EAF07E}" type="slidenum">
              <a:rPr lang="en-US" altLang="zh-CN" sz="1200"/>
              <a:pPr algn="r"/>
              <a:t>81</a:t>
            </a:fld>
            <a:endParaRPr lang="en-US" altLang="zh-CN" sz="1200"/>
          </a:p>
        </p:txBody>
      </p:sp>
      <p:sp>
        <p:nvSpPr>
          <p:cNvPr id="601091" name="Rectangle 2"/>
          <p:cNvSpPr>
            <a:spLocks noGrp="1" noRot="1" noChangeAspect="1" noChangeArrowheads="1" noTextEdit="1"/>
          </p:cNvSpPr>
          <p:nvPr>
            <p:ph type="sldImg"/>
          </p:nvPr>
        </p:nvSpPr>
        <p:spPr>
          <a:ln/>
        </p:spPr>
      </p:sp>
      <p:sp>
        <p:nvSpPr>
          <p:cNvPr id="601092"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806095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E987168-8270-4E6A-A15A-A76C14D5D14D}" type="slidenum">
              <a:rPr lang="en-US" altLang="zh-CN"/>
              <a:pPr/>
              <a:t>82</a:t>
            </a:fld>
            <a:endParaRPr lang="en-US" altLang="zh-CN"/>
          </a:p>
        </p:txBody>
      </p:sp>
      <p:sp>
        <p:nvSpPr>
          <p:cNvPr id="60313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B810100-F6C6-4816-8BD8-96321102975A}" type="slidenum">
              <a:rPr lang="en-US" altLang="zh-CN" sz="1200"/>
              <a:pPr algn="r"/>
              <a:t>82</a:t>
            </a:fld>
            <a:endParaRPr lang="en-US" altLang="zh-CN" sz="1200"/>
          </a:p>
        </p:txBody>
      </p:sp>
      <p:sp>
        <p:nvSpPr>
          <p:cNvPr id="603139" name="Rectangle 2"/>
          <p:cNvSpPr>
            <a:spLocks noGrp="1" noRot="1" noChangeAspect="1" noChangeArrowheads="1" noTextEdit="1"/>
          </p:cNvSpPr>
          <p:nvPr>
            <p:ph type="sldImg"/>
          </p:nvPr>
        </p:nvSpPr>
        <p:spPr>
          <a:ln/>
        </p:spPr>
      </p:sp>
      <p:sp>
        <p:nvSpPr>
          <p:cNvPr id="603140"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154210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p:txBody>
          <a:bodyPr/>
          <a:lstStyle/>
          <a:p>
            <a:pPr>
              <a:defRPr/>
            </a:pPr>
            <a:fld id="{5F3F475C-0F35-4C52-A05E-E30CAE272154}" type="slidenum">
              <a:rPr lang="zh-CN" altLang="en-US" smtClean="0"/>
              <a:pPr>
                <a:defRPr/>
              </a:pPr>
              <a:t>83</a:t>
            </a:fld>
            <a:endParaRPr lang="en-US" altLang="zh-CN" smtClean="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endParaRPr lang="zh-CN" altLang="en-US" dirty="0" smtClean="0"/>
          </a:p>
        </p:txBody>
      </p:sp>
    </p:spTree>
    <p:extLst>
      <p:ext uri="{BB962C8B-B14F-4D97-AF65-F5344CB8AC3E}">
        <p14:creationId xmlns:p14="http://schemas.microsoft.com/office/powerpoint/2010/main" val="40302885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p:txBody>
          <a:bodyPr/>
          <a:lstStyle/>
          <a:p>
            <a:pPr>
              <a:defRPr/>
            </a:pPr>
            <a:fld id="{F227FF55-D335-4388-9A5E-520385F02A3D}" type="slidenum">
              <a:rPr lang="zh-CN" altLang="en-US" smtClean="0"/>
              <a:pPr>
                <a:defRPr/>
              </a:pPr>
              <a:t>84</a:t>
            </a:fld>
            <a:endParaRPr lang="en-US" altLang="zh-CN" smtClean="0"/>
          </a:p>
        </p:txBody>
      </p:sp>
      <p:sp>
        <p:nvSpPr>
          <p:cNvPr id="271363" name="Rectangle 2"/>
          <p:cNvSpPr>
            <a:spLocks noGrp="1" noRot="1" noChangeAspect="1" noChangeArrowheads="1" noTextEdit="1"/>
          </p:cNvSpPr>
          <p:nvPr>
            <p:ph type="sldImg"/>
          </p:nvPr>
        </p:nvSpPr>
        <p:spPr>
          <a:ln/>
        </p:spPr>
      </p:sp>
      <p:sp>
        <p:nvSpPr>
          <p:cNvPr id="271364" name="Rectangle 3"/>
          <p:cNvSpPr>
            <a:spLocks noGrp="1" noChangeArrowheads="1"/>
          </p:cNvSpPr>
          <p:nvPr>
            <p:ph type="body" idx="1"/>
          </p:nvPr>
        </p:nvSpPr>
        <p:spPr>
          <a:noFill/>
          <a:ln/>
        </p:spPr>
        <p:txBody>
          <a:bodyPr/>
          <a:lstStyle/>
          <a:p>
            <a:r>
              <a:rPr lang="en-US" altLang="zh-CN" sz="1200" b="0" i="0" u="none" strike="noStrike" kern="1200" baseline="0" dirty="0" smtClean="0">
                <a:solidFill>
                  <a:schemeClr val="tx1"/>
                </a:solidFill>
                <a:latin typeface="Times New Roman" pitchFamily="18" charset="0"/>
                <a:ea typeface="+mn-ea"/>
                <a:cs typeface="+mn-cs"/>
              </a:rPr>
              <a:t>    There are two fundamental approaches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moving data through a network of links and switches: circuit switching and packet switching. </a:t>
            </a:r>
          </a:p>
          <a:p>
            <a:r>
              <a:rPr lang="en-US" altLang="zh-CN" sz="1200" b="0" i="0" u="none" strike="noStrike" kern="1200" baseline="0" dirty="0" smtClean="0">
                <a:solidFill>
                  <a:schemeClr val="tx1"/>
                </a:solidFill>
                <a:latin typeface="Times New Roman" pitchFamily="18" charset="0"/>
                <a:ea typeface="+mn-ea"/>
                <a:cs typeface="+mn-cs"/>
              </a:rPr>
              <a:t>    Having covered packet-switched networks in the previous subsection, we now turn our attention to circuit-switched networks.</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In circuit-switched networks, the resources </a:t>
            </a:r>
            <a:r>
              <a:rPr lang="en-US" altLang="zh-CN" sz="1200" b="1" i="0" u="sng" strike="noStrike" kern="1200" baseline="0" dirty="0" smtClean="0">
                <a:solidFill>
                  <a:schemeClr val="tx1"/>
                </a:solidFill>
                <a:latin typeface="Times New Roman" pitchFamily="18" charset="0"/>
                <a:ea typeface="+mn-ea"/>
                <a:cs typeface="+mn-cs"/>
              </a:rPr>
              <a:t>needed</a:t>
            </a:r>
            <a:r>
              <a:rPr lang="en-US" altLang="zh-CN" sz="1200" b="0" i="0" u="sng" strike="noStrike" kern="1200" baseline="0" dirty="0" smtClean="0">
                <a:solidFill>
                  <a:schemeClr val="tx1"/>
                </a:solidFill>
                <a:latin typeface="Times New Roman" pitchFamily="18" charset="0"/>
                <a:ea typeface="+mn-ea"/>
                <a:cs typeface="+mn-cs"/>
              </a:rPr>
              <a:t> along a path (buffers, link transmission rate) to provide for communication between the end systems</a:t>
            </a:r>
            <a:r>
              <a:rPr lang="en-US" altLang="zh-CN" sz="1200" b="0" i="0" u="none" strike="noStrike" kern="1200" baseline="0" dirty="0" smtClean="0">
                <a:solidFill>
                  <a:schemeClr val="tx1"/>
                </a:solidFill>
                <a:latin typeface="Times New Roman" pitchFamily="18" charset="0"/>
                <a:ea typeface="+mn-ea"/>
                <a:cs typeface="+mn-cs"/>
              </a:rPr>
              <a:t> are reserved for the duration of the communication session between the end systems. </a:t>
            </a:r>
          </a:p>
          <a:p>
            <a:r>
              <a:rPr lang="en-US" altLang="zh-CN" sz="1200" b="0" i="0" u="none" strike="noStrike" kern="1200" baseline="0" dirty="0" smtClean="0">
                <a:solidFill>
                  <a:schemeClr val="tx1"/>
                </a:solidFill>
                <a:latin typeface="Times New Roman" pitchFamily="18" charset="0"/>
                <a:ea typeface="+mn-ea"/>
                <a:cs typeface="+mn-cs"/>
              </a:rPr>
              <a:t>    In packet-switched networks, these resources are not reserved; a session’s messages use the resources on demand, and as a consequence, may have to wait (that is, queue) for access to a communication link.    </a:t>
            </a:r>
          </a:p>
          <a:p>
            <a:r>
              <a:rPr lang="en-US" altLang="zh-CN" sz="1200" b="0" i="0" u="none" strike="noStrike" kern="1200" baseline="0" dirty="0" smtClean="0">
                <a:solidFill>
                  <a:schemeClr val="tx1"/>
                </a:solidFill>
                <a:latin typeface="Times New Roman" pitchFamily="18" charset="0"/>
                <a:ea typeface="+mn-ea"/>
                <a:cs typeface="+mn-cs"/>
              </a:rPr>
              <a:t>    As a simple analogy, consider two restaurants, one that requires reservations and another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neither requires reservations nor accepts them. </a:t>
            </a:r>
          </a:p>
          <a:p>
            <a:r>
              <a:rPr lang="en-US" altLang="zh-CN" sz="1200" b="0" i="0" u="none" strike="noStrike" kern="1200" baseline="0" dirty="0" smtClean="0">
                <a:solidFill>
                  <a:schemeClr val="tx1"/>
                </a:solidFill>
                <a:latin typeface="Times New Roman" pitchFamily="18" charset="0"/>
                <a:ea typeface="+mn-ea"/>
                <a:cs typeface="+mn-cs"/>
              </a:rPr>
              <a:t>    For the restaurant that requires reservations, we have to </a:t>
            </a:r>
            <a:r>
              <a:rPr lang="en-US" altLang="zh-CN" sz="1200" b="0" i="0" u="sng" strike="noStrike" kern="1200" baseline="0" dirty="0" smtClean="0">
                <a:solidFill>
                  <a:schemeClr val="tx1"/>
                </a:solidFill>
                <a:latin typeface="Times New Roman" pitchFamily="18" charset="0"/>
                <a:ea typeface="+mn-ea"/>
                <a:cs typeface="+mn-cs"/>
              </a:rPr>
              <a:t>go through the hassle of</a:t>
            </a:r>
            <a:r>
              <a:rPr lang="en-US" altLang="zh-CN" sz="1200" b="0" i="0" u="none" strike="noStrike" kern="1200" baseline="0" dirty="0" smtClean="0">
                <a:solidFill>
                  <a:schemeClr val="tx1"/>
                </a:solidFill>
                <a:latin typeface="Times New Roman" pitchFamily="18" charset="0"/>
                <a:ea typeface="+mn-ea"/>
                <a:cs typeface="+mn-cs"/>
              </a:rPr>
              <a:t> calling </a:t>
            </a:r>
            <a:r>
              <a:rPr lang="en-US" altLang="zh-CN" sz="1200" b="1" i="0" u="none" strike="noStrike" kern="1200" baseline="0" dirty="0" smtClean="0">
                <a:solidFill>
                  <a:schemeClr val="tx1"/>
                </a:solidFill>
                <a:latin typeface="Times New Roman" pitchFamily="18" charset="0"/>
                <a:ea typeface="+mn-ea"/>
                <a:cs typeface="+mn-cs"/>
              </a:rPr>
              <a:t>before</a:t>
            </a:r>
            <a:r>
              <a:rPr lang="en-US" altLang="zh-CN" sz="1200" b="0" i="0" u="none" strike="noStrike" kern="1200" baseline="0" dirty="0" smtClean="0">
                <a:solidFill>
                  <a:schemeClr val="tx1"/>
                </a:solidFill>
                <a:latin typeface="Times New Roman" pitchFamily="18" charset="0"/>
                <a:ea typeface="+mn-ea"/>
                <a:cs typeface="+mn-cs"/>
              </a:rPr>
              <a:t> we leave home. </a:t>
            </a:r>
          </a:p>
          <a:p>
            <a:r>
              <a:rPr lang="en-US" altLang="zh-CN" sz="1200" b="0" i="0" u="none" strike="noStrike" kern="1200" baseline="0" dirty="0" smtClean="0">
                <a:solidFill>
                  <a:schemeClr val="tx1"/>
                </a:solidFill>
                <a:latin typeface="Times New Roman" pitchFamily="18" charset="0"/>
                <a:ea typeface="+mn-ea"/>
                <a:cs typeface="+mn-cs"/>
              </a:rPr>
              <a:t>    But when we arrive at the restaurant we can, in principle, immediately be seated and order our meal.    </a:t>
            </a:r>
          </a:p>
          <a:p>
            <a:r>
              <a:rPr lang="en-US" altLang="zh-CN" sz="1200" b="0" i="0" u="none" strike="noStrike" kern="1200" baseline="0" dirty="0" smtClean="0">
                <a:solidFill>
                  <a:schemeClr val="tx1"/>
                </a:solidFill>
                <a:latin typeface="Times New Roman" pitchFamily="18" charset="0"/>
                <a:ea typeface="+mn-ea"/>
                <a:cs typeface="+mn-cs"/>
              </a:rPr>
              <a:t>    For the restaurant that does not require reservations, we don’t need to bother to reserve a</a:t>
            </a:r>
          </a:p>
          <a:p>
            <a:r>
              <a:rPr lang="en-US" altLang="zh-CN" sz="1200" b="0" i="0" u="none" strike="noStrike" kern="1200" baseline="0" dirty="0" smtClean="0">
                <a:solidFill>
                  <a:schemeClr val="tx1"/>
                </a:solidFill>
                <a:latin typeface="Times New Roman" pitchFamily="18" charset="0"/>
                <a:ea typeface="+mn-ea"/>
                <a:cs typeface="+mn-cs"/>
              </a:rPr>
              <a:t>table. </a:t>
            </a:r>
          </a:p>
          <a:p>
            <a:r>
              <a:rPr lang="en-US" altLang="zh-CN" sz="1200" b="0" i="0" u="none" strike="noStrike" kern="1200" baseline="0" dirty="0" smtClean="0">
                <a:solidFill>
                  <a:schemeClr val="tx1"/>
                </a:solidFill>
                <a:latin typeface="Times New Roman" pitchFamily="18" charset="0"/>
                <a:ea typeface="+mn-ea"/>
                <a:cs typeface="+mn-cs"/>
              </a:rPr>
              <a:t>    But when we arrive at the restaurant, we may have to wait for a table before we can be seated.</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Traditional telephone networks are examples of circuit-switched networks.</a:t>
            </a:r>
          </a:p>
          <a:p>
            <a:r>
              <a:rPr lang="en-US" altLang="zh-CN" sz="1200" b="0" i="0" u="none" strike="noStrike" kern="1200" baseline="0" dirty="0" smtClean="0">
                <a:solidFill>
                  <a:schemeClr val="tx1"/>
                </a:solidFill>
                <a:latin typeface="Times New Roman" pitchFamily="18" charset="0"/>
                <a:ea typeface="+mn-ea"/>
                <a:cs typeface="+mn-cs"/>
              </a:rPr>
              <a:t>    Consider what happens when one person wants to send information (voice or facsimile) to another over a telephone network. </a:t>
            </a:r>
          </a:p>
          <a:p>
            <a:r>
              <a:rPr lang="en-US" altLang="zh-CN" sz="1200" b="0" i="0" u="none" strike="noStrike" kern="1200" baseline="0" dirty="0" smtClean="0">
                <a:solidFill>
                  <a:schemeClr val="tx1"/>
                </a:solidFill>
                <a:latin typeface="Times New Roman" pitchFamily="18" charset="0"/>
                <a:ea typeface="+mn-ea"/>
                <a:cs typeface="+mn-cs"/>
              </a:rPr>
              <a:t>    Before the sender can send the information, the network must establish a connection between the sender and the receiver. </a:t>
            </a:r>
          </a:p>
          <a:p>
            <a:r>
              <a:rPr lang="en-US" altLang="zh-CN" sz="1200" b="0" i="0" u="none" strike="noStrike" kern="1200" baseline="0" dirty="0" smtClean="0">
                <a:solidFill>
                  <a:schemeClr val="tx1"/>
                </a:solidFill>
                <a:latin typeface="Times New Roman" pitchFamily="18" charset="0"/>
                <a:ea typeface="+mn-ea"/>
                <a:cs typeface="+mn-cs"/>
              </a:rPr>
              <a:t>    This is a bona fide connection </a:t>
            </a:r>
            <a:r>
              <a:rPr lang="en-US" altLang="zh-CN" sz="1200" b="1" i="0" u="none" strike="noStrike" kern="1200" baseline="0" dirty="0" smtClean="0">
                <a:solidFill>
                  <a:schemeClr val="tx1"/>
                </a:solidFill>
                <a:latin typeface="Times New Roman" pitchFamily="18" charset="0"/>
                <a:ea typeface="+mn-ea"/>
                <a:cs typeface="+mn-cs"/>
              </a:rPr>
              <a:t>for which </a:t>
            </a:r>
            <a:r>
              <a:rPr lang="en-US" altLang="zh-CN" sz="1200" b="0" i="0" u="none" strike="noStrike" kern="1200" baseline="0" dirty="0" smtClean="0">
                <a:solidFill>
                  <a:schemeClr val="tx1"/>
                </a:solidFill>
                <a:latin typeface="Times New Roman" pitchFamily="18" charset="0"/>
                <a:ea typeface="+mn-ea"/>
                <a:cs typeface="+mn-cs"/>
              </a:rPr>
              <a:t>the switches </a:t>
            </a:r>
            <a:r>
              <a:rPr lang="en-US" altLang="zh-CN" sz="1200" b="0" i="0" u="sng" strike="noStrike" kern="1200" baseline="0" dirty="0" smtClean="0">
                <a:solidFill>
                  <a:schemeClr val="tx1"/>
                </a:solidFill>
                <a:latin typeface="Times New Roman" pitchFamily="18" charset="0"/>
                <a:ea typeface="+mn-ea"/>
                <a:cs typeface="+mn-cs"/>
              </a:rPr>
              <a:t>on the path between the sender and receiver</a:t>
            </a:r>
            <a:r>
              <a:rPr lang="en-US" altLang="zh-CN" sz="1200" b="0" i="0" u="none" strike="noStrike" kern="1200" baseline="0" dirty="0" smtClean="0">
                <a:solidFill>
                  <a:schemeClr val="tx1"/>
                </a:solidFill>
                <a:latin typeface="Times New Roman" pitchFamily="18" charset="0"/>
                <a:ea typeface="+mn-ea"/>
                <a:cs typeface="+mn-cs"/>
              </a:rPr>
              <a:t> maintain connection state for.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sng" strike="noStrike" kern="1200" baseline="0" dirty="0" smtClean="0">
                <a:solidFill>
                  <a:schemeClr val="tx1"/>
                </a:solidFill>
                <a:latin typeface="Times New Roman" pitchFamily="18" charset="0"/>
                <a:ea typeface="+mn-ea"/>
                <a:cs typeface="+mn-cs"/>
              </a:rPr>
              <a:t>In the jargon of telephony, this connection is called </a:t>
            </a:r>
            <a:r>
              <a:rPr lang="en-US" altLang="zh-CN" sz="1200" b="1" i="0" u="sng" strike="noStrike" kern="1200" baseline="0" dirty="0" smtClean="0">
                <a:solidFill>
                  <a:schemeClr val="tx1"/>
                </a:solidFill>
                <a:latin typeface="Times New Roman" pitchFamily="18" charset="0"/>
                <a:ea typeface="+mn-ea"/>
                <a:cs typeface="+mn-cs"/>
              </a:rPr>
              <a:t>circuit</a:t>
            </a:r>
            <a:r>
              <a:rPr lang="en-US" altLang="zh-CN" sz="1200" b="0" i="0" u="none" strike="noStrike" kern="1200" baseline="0" dirty="0" smtClean="0">
                <a:solidFill>
                  <a:schemeClr val="tx1"/>
                </a:solidFill>
                <a:latin typeface="Times New Roman" pitchFamily="18" charset="0"/>
                <a:ea typeface="+mn-ea"/>
                <a:cs typeface="+mn-cs"/>
              </a:rPr>
              <a:t>.</a:t>
            </a:r>
            <a:r>
              <a:rPr lang="en-US" altLang="zh-CN" sz="1200" b="0" i="0" u="sng"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When the network establishes the circuit, it also </a:t>
            </a:r>
            <a:r>
              <a:rPr lang="en-US" altLang="zh-CN" sz="1200" b="1" i="0" u="none" strike="noStrike" kern="1200" baseline="0" dirty="0" smtClean="0">
                <a:solidFill>
                  <a:schemeClr val="tx1"/>
                </a:solidFill>
                <a:latin typeface="Times New Roman" pitchFamily="18" charset="0"/>
                <a:ea typeface="+mn-ea"/>
                <a:cs typeface="+mn-cs"/>
              </a:rPr>
              <a:t>reserves</a:t>
            </a:r>
            <a:r>
              <a:rPr lang="en-US" altLang="zh-CN" sz="1200" b="0" i="0" u="none" strike="noStrike" kern="1200" baseline="0" dirty="0" smtClean="0">
                <a:solidFill>
                  <a:schemeClr val="tx1"/>
                </a:solidFill>
                <a:latin typeface="Times New Roman" pitchFamily="18" charset="0"/>
                <a:ea typeface="+mn-ea"/>
                <a:cs typeface="+mn-cs"/>
              </a:rPr>
              <a:t> a constant transmission rate in the network’s links (representing </a:t>
            </a:r>
            <a:r>
              <a:rPr lang="en-US" altLang="zh-CN" sz="1200" b="0" i="0" u="sng" strike="noStrike" kern="1200" baseline="0" dirty="0" smtClean="0">
                <a:solidFill>
                  <a:schemeClr val="tx1"/>
                </a:solidFill>
                <a:effectLst>
                  <a:outerShdw blurRad="38100" dist="38100" dir="2700000" algn="tl">
                    <a:srgbClr val="000000">
                      <a:alpha val="43137"/>
                    </a:srgbClr>
                  </a:outerShdw>
                </a:effectLst>
                <a:latin typeface="Times New Roman" pitchFamily="18" charset="0"/>
                <a:ea typeface="+mn-ea"/>
                <a:cs typeface="+mn-cs"/>
              </a:rPr>
              <a:t>a fraction of</a:t>
            </a:r>
            <a:r>
              <a:rPr lang="en-US" altLang="zh-CN" sz="1200" b="0" i="0" u="none" strike="noStrike" kern="1200" baseline="0" dirty="0" smtClean="0">
                <a:solidFill>
                  <a:schemeClr val="tx1"/>
                </a:solidFill>
                <a:effectLst>
                  <a:outerShdw blurRad="38100" dist="38100" dir="2700000" algn="tl">
                    <a:srgbClr val="000000">
                      <a:alpha val="43137"/>
                    </a:srgbClr>
                  </a:outerShdw>
                </a:effectLst>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each link’s transmission capacity) for the duration of the connection.  </a:t>
            </a:r>
          </a:p>
          <a:p>
            <a:r>
              <a:rPr lang="en-US" altLang="zh-CN" sz="1200" b="0" i="0" u="none" strike="noStrike" kern="1200" baseline="0" dirty="0" smtClean="0">
                <a:solidFill>
                  <a:schemeClr val="tx1"/>
                </a:solidFill>
                <a:latin typeface="Times New Roman" pitchFamily="18" charset="0"/>
                <a:ea typeface="+mn-ea"/>
                <a:cs typeface="+mn-cs"/>
              </a:rPr>
              <a:t>    Since a given transmission rate has been reserved for this sender-to-receiver connection, the sender can transfer the data to the receiver </a:t>
            </a:r>
            <a:r>
              <a:rPr lang="en-US" altLang="zh-CN" sz="1200" b="0" i="0" u="sng" strike="noStrike" kern="1200" baseline="0" dirty="0" smtClean="0">
                <a:solidFill>
                  <a:schemeClr val="tx1"/>
                </a:solidFill>
                <a:latin typeface="Times New Roman" pitchFamily="18" charset="0"/>
                <a:ea typeface="+mn-ea"/>
                <a:cs typeface="+mn-cs"/>
              </a:rPr>
              <a:t>at the guaranteed</a:t>
            </a:r>
            <a:r>
              <a:rPr lang="en-US" altLang="zh-CN" sz="1200" b="0" i="1" u="sng" strike="noStrike" kern="1200" baseline="0" dirty="0" smtClean="0">
                <a:solidFill>
                  <a:schemeClr val="tx1"/>
                </a:solidFill>
                <a:latin typeface="Times New Roman" pitchFamily="18" charset="0"/>
                <a:ea typeface="+mn-ea"/>
                <a:cs typeface="+mn-cs"/>
              </a:rPr>
              <a:t> </a:t>
            </a:r>
            <a:r>
              <a:rPr lang="en-US" altLang="zh-CN" sz="1200" b="0" i="0" u="sng" strike="noStrike" kern="1200" baseline="0" dirty="0" smtClean="0">
                <a:solidFill>
                  <a:schemeClr val="tx1"/>
                </a:solidFill>
                <a:latin typeface="Times New Roman" pitchFamily="18" charset="0"/>
                <a:ea typeface="+mn-ea"/>
                <a:cs typeface="+mn-cs"/>
              </a:rPr>
              <a:t>constant rate</a:t>
            </a:r>
            <a:r>
              <a:rPr lang="en-US" altLang="zh-CN" sz="1200" b="0" i="0" u="none" strike="noStrike" kern="1200" baseline="0" dirty="0" smtClean="0">
                <a:solidFill>
                  <a:schemeClr val="tx1"/>
                </a:solidFill>
                <a:latin typeface="Times New Roman" pitchFamily="18" charset="0"/>
                <a:ea typeface="+mn-ea"/>
                <a:cs typeface="+mn-cs"/>
              </a:rPr>
              <a:t>.</a:t>
            </a:r>
            <a:endParaRPr lang="zh-CN" altLang="en-US" dirty="0" smtClean="0"/>
          </a:p>
        </p:txBody>
      </p:sp>
    </p:spTree>
    <p:extLst>
      <p:ext uri="{BB962C8B-B14F-4D97-AF65-F5344CB8AC3E}">
        <p14:creationId xmlns:p14="http://schemas.microsoft.com/office/powerpoint/2010/main" val="2860106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p:txBody>
          <a:bodyPr/>
          <a:lstStyle/>
          <a:p>
            <a:pPr>
              <a:defRPr/>
            </a:pPr>
            <a:fld id="{79F278DD-B712-44D6-BA57-3085D37681C1}" type="slidenum">
              <a:rPr lang="zh-CN" altLang="en-US" smtClean="0"/>
              <a:pPr>
                <a:defRPr/>
              </a:pPr>
              <a:t>9</a:t>
            </a:fld>
            <a:endParaRPr lang="en-US" altLang="zh-CN" smtClean="0"/>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xfrm>
            <a:off x="731838" y="4560888"/>
            <a:ext cx="5851525" cy="4319587"/>
          </a:xfrm>
          <a:noFill/>
          <a:ln/>
        </p:spPr>
        <p:txBody>
          <a:bodyPr/>
          <a:lstStyle/>
          <a:p>
            <a:r>
              <a:rPr lang="zh-CN" altLang="en-US" dirty="0" smtClean="0"/>
              <a:t>这本教材有两大特色：</a:t>
            </a:r>
          </a:p>
          <a:p>
            <a:r>
              <a:rPr lang="zh-CN" altLang="en-US" dirty="0" smtClean="0"/>
              <a:t>一、自顶向下方法：</a:t>
            </a:r>
          </a:p>
          <a:p>
            <a:r>
              <a:rPr lang="zh-CN" altLang="en-US" dirty="0" smtClean="0"/>
              <a:t>   </a:t>
            </a:r>
            <a:r>
              <a:rPr lang="en-US" altLang="zh-CN" dirty="0" smtClean="0"/>
              <a:t>1</a:t>
            </a:r>
            <a:r>
              <a:rPr lang="zh-CN" altLang="en-US" dirty="0" smtClean="0"/>
              <a:t>、教两个作者多年来一直从事计算机网络的教学工作，了解到学生更乐于了解网络应用的相关知识，如果材的重点放在了网络应用上，网络应用是网络飞速发展的推动。</a:t>
            </a:r>
          </a:p>
          <a:p>
            <a:r>
              <a:rPr lang="zh-CN" altLang="en-US" dirty="0" smtClean="0"/>
              <a:t>   </a:t>
            </a:r>
            <a:r>
              <a:rPr lang="en-US" altLang="zh-CN" dirty="0" smtClean="0"/>
              <a:t>2</a:t>
            </a:r>
            <a:r>
              <a:rPr lang="zh-CN" altLang="en-US" dirty="0" smtClean="0"/>
              <a:t>、这学生了解了网络应用，就更容易理解支持网络应用所需的网络服务。</a:t>
            </a:r>
          </a:p>
          <a:p>
            <a:r>
              <a:rPr lang="zh-CN" altLang="en-US" dirty="0" smtClean="0"/>
              <a:t>   </a:t>
            </a:r>
            <a:r>
              <a:rPr lang="en-US" altLang="zh-CN" dirty="0" smtClean="0"/>
              <a:t>3</a:t>
            </a:r>
            <a:r>
              <a:rPr lang="zh-CN" altLang="en-US" dirty="0" smtClean="0"/>
              <a:t>、采用自顶向下的方法，可以使教师更早介绍网络应用的开发知识和技巧。学生们不仅能看到常用的网络应用如何工作，还能了解到开发应用程序其实并不困难。</a:t>
            </a:r>
          </a:p>
          <a:p>
            <a:r>
              <a:rPr lang="zh-CN" altLang="en-US" dirty="0" smtClean="0"/>
              <a:t>二、</a:t>
            </a:r>
            <a:r>
              <a:rPr lang="en-US" altLang="zh-CN" dirty="0" smtClean="0"/>
              <a:t>Internet</a:t>
            </a:r>
            <a:r>
              <a:rPr lang="zh-CN" altLang="en-US" dirty="0" smtClean="0"/>
              <a:t>是焦点</a:t>
            </a:r>
          </a:p>
          <a:p>
            <a:r>
              <a:rPr lang="zh-CN" altLang="en-US" dirty="0" smtClean="0"/>
              <a:t>   这本教材使用了</a:t>
            </a:r>
            <a:r>
              <a:rPr lang="en-US" altLang="zh-CN" dirty="0" smtClean="0"/>
              <a:t>Internet</a:t>
            </a:r>
            <a:r>
              <a:rPr lang="zh-CN" altLang="en-US" dirty="0" smtClean="0"/>
              <a:t>的体系结构和协议作为研究网络基本概念的主要载体，采用了</a:t>
            </a:r>
            <a:r>
              <a:rPr lang="en-US" altLang="zh-CN" dirty="0" smtClean="0"/>
              <a:t>TCP/IP</a:t>
            </a:r>
            <a:r>
              <a:rPr lang="zh-CN" altLang="en-US" dirty="0" smtClean="0"/>
              <a:t>参考模型而不是</a:t>
            </a:r>
            <a:r>
              <a:rPr lang="en-US" altLang="zh-CN" dirty="0" smtClean="0"/>
              <a:t>ISO</a:t>
            </a:r>
            <a:r>
              <a:rPr lang="zh-CN" altLang="en-US" dirty="0" smtClean="0"/>
              <a:t>的</a:t>
            </a:r>
            <a:r>
              <a:rPr lang="en-US" altLang="zh-CN" dirty="0" smtClean="0"/>
              <a:t>OSI</a:t>
            </a:r>
            <a:r>
              <a:rPr lang="zh-CN" altLang="en-US" dirty="0" smtClean="0"/>
              <a:t>参考模型</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    We believe that the </a:t>
            </a:r>
            <a:r>
              <a:rPr lang="en-US" altLang="zh-CN" dirty="0" smtClean="0">
                <a:solidFill>
                  <a:schemeClr val="hlink"/>
                </a:solidFill>
              </a:rPr>
              <a:t>combination</a:t>
            </a:r>
            <a:r>
              <a:rPr lang="en-US" altLang="zh-CN" dirty="0" smtClean="0"/>
              <a:t> of </a:t>
            </a:r>
            <a:r>
              <a:rPr lang="en-US" altLang="zh-CN" dirty="0" smtClean="0">
                <a:solidFill>
                  <a:srgbClr val="002060"/>
                </a:solidFill>
              </a:rPr>
              <a:t>using the Internet to get the student’s foot in the door and then emphasizing fundamental issues and solution approaches</a:t>
            </a:r>
            <a:r>
              <a:rPr lang="en-US" altLang="zh-CN" dirty="0" smtClean="0"/>
              <a:t> will </a:t>
            </a:r>
            <a:r>
              <a:rPr lang="en-US" altLang="zh-CN" dirty="0" smtClean="0">
                <a:solidFill>
                  <a:srgbClr val="FF0000"/>
                </a:solidFill>
              </a:rPr>
              <a:t>allow</a:t>
            </a:r>
            <a:r>
              <a:rPr lang="en-US" altLang="zh-CN" dirty="0" smtClean="0"/>
              <a:t> the student to quickly understand </a:t>
            </a:r>
            <a:r>
              <a:rPr lang="en-US" altLang="zh-CN" dirty="0" smtClean="0">
                <a:solidFill>
                  <a:srgbClr val="FF0000"/>
                </a:solidFill>
              </a:rPr>
              <a:t>just about </a:t>
            </a:r>
            <a:r>
              <a:rPr lang="en-US" altLang="zh-CN" dirty="0" smtClean="0"/>
              <a:t>any networking technology. </a:t>
            </a:r>
          </a:p>
          <a:p>
            <a:endParaRPr lang="zh-CN" altLang="en-US" dirty="0" smtClean="0"/>
          </a:p>
        </p:txBody>
      </p:sp>
    </p:spTree>
    <p:extLst>
      <p:ext uri="{BB962C8B-B14F-4D97-AF65-F5344CB8AC3E}">
        <p14:creationId xmlns:p14="http://schemas.microsoft.com/office/powerpoint/2010/main" val="11644084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p:txBody>
          <a:bodyPr/>
          <a:lstStyle/>
          <a:p>
            <a:pPr>
              <a:defRPr/>
            </a:pPr>
            <a:fld id="{E1B4418F-C61A-4E41-A4AE-6308FCDDEE91}" type="slidenum">
              <a:rPr lang="zh-CN" altLang="en-US" smtClean="0"/>
              <a:pPr>
                <a:defRPr/>
              </a:pPr>
              <a:t>85</a:t>
            </a:fld>
            <a:endParaRPr lang="en-US" altLang="zh-CN" smtClean="0"/>
          </a:p>
        </p:txBody>
      </p:sp>
      <p:sp>
        <p:nvSpPr>
          <p:cNvPr id="273411" name="Rectangle 2"/>
          <p:cNvSpPr>
            <a:spLocks noGrp="1" noRot="1" noChangeAspect="1" noChangeArrowheads="1" noTextEdit="1"/>
          </p:cNvSpPr>
          <p:nvPr>
            <p:ph type="sldImg"/>
          </p:nvPr>
        </p:nvSpPr>
        <p:spPr>
          <a:ln/>
        </p:spPr>
      </p:sp>
      <p:sp>
        <p:nvSpPr>
          <p:cNvPr id="273412" name="Rectangle 3"/>
          <p:cNvSpPr>
            <a:spLocks noGrp="1" noChangeArrowheads="1"/>
          </p:cNvSpPr>
          <p:nvPr>
            <p:ph type="body" idx="1"/>
          </p:nvPr>
        </p:nvSpPr>
        <p:spPr>
          <a:xfrm>
            <a:off x="731838" y="4560888"/>
            <a:ext cx="5851525" cy="4319587"/>
          </a:xfrm>
          <a:noFill/>
          <a:ln/>
        </p:spPr>
        <p:txBody>
          <a:bodyPr/>
          <a:lstStyle/>
          <a:p>
            <a:endParaRPr lang="zh-CN" altLang="en-US" smtClean="0"/>
          </a:p>
        </p:txBody>
      </p:sp>
    </p:spTree>
    <p:extLst>
      <p:ext uri="{BB962C8B-B14F-4D97-AF65-F5344CB8AC3E}">
        <p14:creationId xmlns:p14="http://schemas.microsoft.com/office/powerpoint/2010/main" val="24821832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miter lim="800000"/>
            <a:headEnd/>
            <a:tailEnd/>
          </a:ln>
        </p:spPr>
        <p:txBody>
          <a:bodyPr/>
          <a:lstStyle/>
          <a:p>
            <a:fld id="{EF5DFE0E-48E7-488A-8A2F-BC123EADC2EE}" type="slidenum">
              <a:rPr lang="en-US" altLang="zh-CN"/>
              <a:pPr/>
              <a:t>86</a:t>
            </a:fld>
            <a:endParaRPr lang="en-US" altLang="zh-CN"/>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p:spPr>
        <p:txBody>
          <a:bodyPr/>
          <a:lstStyle/>
          <a:p>
            <a:r>
              <a:rPr lang="en-US" altLang="zh-CN" sz="1200" b="0" i="0" u="none" strike="noStrike" kern="1200" baseline="0" dirty="0" smtClean="0">
                <a:solidFill>
                  <a:schemeClr val="tx1"/>
                </a:solidFill>
                <a:latin typeface="Times New Roman" pitchFamily="18" charset="0"/>
                <a:ea typeface="+mn-ea"/>
                <a:cs typeface="+mn-cs"/>
              </a:rPr>
              <a:t>   Figure 1.13 illustrates a circuit-switched network. </a:t>
            </a:r>
          </a:p>
          <a:p>
            <a:r>
              <a:rPr lang="en-US" altLang="zh-CN" sz="1200" b="0" i="0" u="none" strike="noStrike" kern="1200" baseline="0" dirty="0" smtClean="0">
                <a:solidFill>
                  <a:schemeClr val="tx1"/>
                </a:solidFill>
                <a:latin typeface="Times New Roman" pitchFamily="18" charset="0"/>
                <a:ea typeface="+mn-ea"/>
                <a:cs typeface="+mn-cs"/>
              </a:rPr>
              <a:t>   In this network, the four circuit switches are interconnected by four links. </a:t>
            </a:r>
          </a:p>
          <a:p>
            <a:r>
              <a:rPr lang="en-US" altLang="zh-CN" sz="1200" b="0" i="0" u="none" strike="noStrike" kern="1200" baseline="0" dirty="0" smtClean="0">
                <a:solidFill>
                  <a:schemeClr val="tx1"/>
                </a:solidFill>
                <a:latin typeface="Times New Roman" pitchFamily="18" charset="0"/>
                <a:ea typeface="+mn-ea"/>
                <a:cs typeface="+mn-cs"/>
              </a:rPr>
              <a:t>   Each of these links has four circuits, so that each link can support four simultaneous connections. </a:t>
            </a:r>
          </a:p>
          <a:p>
            <a:r>
              <a:rPr lang="en-US" altLang="zh-CN" sz="1200" b="0" i="0" u="none" strike="noStrike" kern="1200" baseline="0" dirty="0" smtClean="0">
                <a:solidFill>
                  <a:schemeClr val="tx1"/>
                </a:solidFill>
                <a:latin typeface="Times New Roman" pitchFamily="18" charset="0"/>
                <a:ea typeface="+mn-ea"/>
                <a:cs typeface="+mn-cs"/>
              </a:rPr>
              <a:t>   The hosts (for example, PCs and workstations) are each (</a:t>
            </a:r>
            <a:r>
              <a:rPr lang="zh-CN" altLang="en-US" sz="1200" b="0" i="0" u="none" strike="noStrike" kern="1200" baseline="0" dirty="0" smtClean="0">
                <a:solidFill>
                  <a:schemeClr val="tx1"/>
                </a:solidFill>
                <a:latin typeface="Times New Roman" pitchFamily="18" charset="0"/>
                <a:ea typeface="+mn-ea"/>
                <a:cs typeface="+mn-cs"/>
              </a:rPr>
              <a:t>各自</a:t>
            </a:r>
            <a:r>
              <a:rPr lang="en-US" altLang="zh-CN" sz="1200" b="0" i="0" u="none" strike="noStrike" kern="1200" baseline="0" dirty="0" smtClean="0">
                <a:solidFill>
                  <a:schemeClr val="tx1"/>
                </a:solidFill>
                <a:latin typeface="Times New Roman" pitchFamily="18" charset="0"/>
                <a:ea typeface="+mn-ea"/>
                <a:cs typeface="+mn-cs"/>
              </a:rPr>
              <a:t>) directly connected to one of the switches. </a:t>
            </a:r>
          </a:p>
          <a:p>
            <a:r>
              <a:rPr lang="en-US" altLang="zh-CN" sz="1200" b="0" i="0" u="none" strike="noStrike" kern="1200" baseline="0" dirty="0" smtClean="0">
                <a:solidFill>
                  <a:schemeClr val="tx1"/>
                </a:solidFill>
                <a:latin typeface="Times New Roman" pitchFamily="18" charset="0"/>
                <a:ea typeface="+mn-ea"/>
                <a:cs typeface="+mn-cs"/>
              </a:rPr>
              <a:t>   When two hosts want to communicate, the network establishes a dedicated end-to-end</a:t>
            </a:r>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connection</a:t>
            </a:r>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between the two hosts. </a:t>
            </a:r>
          </a:p>
          <a:p>
            <a:r>
              <a:rPr lang="en-US" altLang="zh-CN" sz="1200" b="0" i="0" u="none" strike="noStrike" kern="1200" baseline="0" dirty="0" smtClean="0">
                <a:solidFill>
                  <a:schemeClr val="tx1"/>
                </a:solidFill>
                <a:latin typeface="Times New Roman" pitchFamily="18" charset="0"/>
                <a:ea typeface="+mn-ea"/>
                <a:cs typeface="+mn-cs"/>
              </a:rPr>
              <a:t>   Thus, in order for Host A to communicate with Host B, the network must first reserve one circuit on each of two links. </a:t>
            </a:r>
          </a:p>
          <a:p>
            <a:r>
              <a:rPr lang="en-US" altLang="zh-CN" sz="1200" b="0" i="0" u="none" strike="noStrike" kern="1200" baseline="0" dirty="0" smtClean="0">
                <a:solidFill>
                  <a:schemeClr val="tx1"/>
                </a:solidFill>
                <a:latin typeface="Times New Roman" pitchFamily="18" charset="0"/>
                <a:ea typeface="+mn-ea"/>
                <a:cs typeface="+mn-cs"/>
              </a:rPr>
              <a:t>   In this example, the dedicated end-to-end connection uses the second circuit in the first link and the fourth circuit in the second link. </a:t>
            </a:r>
          </a:p>
          <a:p>
            <a:r>
              <a:rPr lang="en-US" altLang="zh-CN" sz="1200" b="0" i="0" u="none" strike="noStrike" kern="1200" baseline="0" dirty="0" smtClean="0">
                <a:solidFill>
                  <a:schemeClr val="tx1"/>
                </a:solidFill>
                <a:latin typeface="Times New Roman" pitchFamily="18" charset="0"/>
                <a:ea typeface="+mn-ea"/>
                <a:cs typeface="+mn-cs"/>
              </a:rPr>
              <a:t>   Because each link has four circuits, for each link used by the end-to-end connection, the connection gets one fourth of the link’s total transmission capacity for the duration of the connection. </a:t>
            </a:r>
          </a:p>
          <a:p>
            <a:r>
              <a:rPr lang="en-US" altLang="zh-CN" sz="1200" b="0" i="0" u="none" strike="noStrike" kern="1200" baseline="0" dirty="0" smtClean="0">
                <a:solidFill>
                  <a:schemeClr val="tx1"/>
                </a:solidFill>
                <a:latin typeface="Times New Roman" pitchFamily="18" charset="0"/>
                <a:ea typeface="+mn-ea"/>
                <a:cs typeface="+mn-cs"/>
              </a:rPr>
              <a:t>   Thus, for example, if each link </a:t>
            </a:r>
            <a:r>
              <a:rPr lang="en-US" altLang="zh-CN" sz="1200" b="0" i="0" u="sng" strike="noStrike" kern="1200" baseline="0" dirty="0" smtClean="0">
                <a:solidFill>
                  <a:schemeClr val="tx1"/>
                </a:solidFill>
                <a:latin typeface="Times New Roman" pitchFamily="18" charset="0"/>
                <a:ea typeface="+mn-ea"/>
                <a:cs typeface="+mn-cs"/>
              </a:rPr>
              <a:t>between adjacent switches</a:t>
            </a:r>
            <a:r>
              <a:rPr lang="en-US" altLang="zh-CN" sz="1200" b="0" i="0" u="none" strike="noStrike" kern="1200" baseline="0" dirty="0" smtClean="0">
                <a:solidFill>
                  <a:schemeClr val="tx1"/>
                </a:solidFill>
                <a:latin typeface="Times New Roman" pitchFamily="18" charset="0"/>
                <a:ea typeface="+mn-ea"/>
                <a:cs typeface="+mn-cs"/>
              </a:rPr>
              <a:t> has a transmission rate of 1 Mbps, </a:t>
            </a:r>
            <a:r>
              <a:rPr lang="en-US" altLang="zh-CN" sz="1200" b="1" i="0" u="none" strike="noStrike" kern="1200" baseline="0" dirty="0" smtClean="0">
                <a:solidFill>
                  <a:schemeClr val="tx1"/>
                </a:solidFill>
                <a:latin typeface="Times New Roman" pitchFamily="18" charset="0"/>
                <a:ea typeface="+mn-ea"/>
                <a:cs typeface="+mn-cs"/>
              </a:rPr>
              <a:t>then</a:t>
            </a:r>
            <a:r>
              <a:rPr lang="en-US" altLang="zh-CN" sz="1200" b="0" i="0" u="none" strike="noStrike" kern="1200" baseline="0" dirty="0" smtClean="0">
                <a:solidFill>
                  <a:schemeClr val="tx1"/>
                </a:solidFill>
                <a:latin typeface="Times New Roman" pitchFamily="18" charset="0"/>
                <a:ea typeface="+mn-ea"/>
                <a:cs typeface="+mn-cs"/>
              </a:rPr>
              <a:t> each end-to-end circuit-switch connection </a:t>
            </a:r>
            <a:r>
              <a:rPr lang="en-US" altLang="zh-CN" sz="1200" b="1" i="0" u="none" strike="noStrike" kern="1200" baseline="0" dirty="0" smtClean="0">
                <a:solidFill>
                  <a:schemeClr val="tx1"/>
                </a:solidFill>
                <a:latin typeface="Times New Roman" pitchFamily="18" charset="0"/>
                <a:ea typeface="+mn-ea"/>
                <a:cs typeface="+mn-cs"/>
              </a:rPr>
              <a:t>gets</a:t>
            </a:r>
            <a:r>
              <a:rPr lang="en-US" altLang="zh-CN" sz="1200" b="0" i="0" u="none" strike="noStrike" kern="1200" baseline="0" dirty="0" smtClean="0">
                <a:solidFill>
                  <a:schemeClr val="tx1"/>
                </a:solidFill>
                <a:latin typeface="Times New Roman" pitchFamily="18" charset="0"/>
                <a:ea typeface="+mn-ea"/>
                <a:cs typeface="+mn-cs"/>
              </a:rPr>
              <a:t> 250 kbps of dedicated transmission rate.</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In contrast, consider what happens </a:t>
            </a:r>
            <a:r>
              <a:rPr lang="en-US" altLang="zh-CN" sz="1200" b="1" i="0" u="none" strike="noStrike" kern="1200" baseline="0" dirty="0" smtClean="0">
                <a:solidFill>
                  <a:schemeClr val="tx1"/>
                </a:solidFill>
                <a:latin typeface="Times New Roman" pitchFamily="18" charset="0"/>
                <a:ea typeface="+mn-ea"/>
                <a:cs typeface="+mn-cs"/>
              </a:rPr>
              <a:t>when</a:t>
            </a:r>
            <a:r>
              <a:rPr lang="en-US" altLang="zh-CN" sz="1200" b="0" i="0" u="none" strike="noStrike" kern="1200" baseline="0" dirty="0" smtClean="0">
                <a:solidFill>
                  <a:schemeClr val="tx1"/>
                </a:solidFill>
                <a:latin typeface="Times New Roman" pitchFamily="18" charset="0"/>
                <a:ea typeface="+mn-ea"/>
                <a:cs typeface="+mn-cs"/>
              </a:rPr>
              <a:t> one host wants to send a packet to another host </a:t>
            </a:r>
            <a:r>
              <a:rPr lang="en-US" altLang="zh-CN" sz="1200" b="1" i="0" u="none" strike="noStrike" kern="1200" baseline="0" dirty="0" smtClean="0">
                <a:solidFill>
                  <a:schemeClr val="tx1"/>
                </a:solidFill>
                <a:latin typeface="Times New Roman" pitchFamily="18" charset="0"/>
                <a:ea typeface="+mn-ea"/>
                <a:cs typeface="+mn-cs"/>
              </a:rPr>
              <a:t>over</a:t>
            </a:r>
            <a:r>
              <a:rPr lang="en-US" altLang="zh-CN" sz="1200" b="0" i="0" u="none" strike="noStrike" kern="1200" baseline="0" dirty="0" smtClean="0">
                <a:solidFill>
                  <a:schemeClr val="tx1"/>
                </a:solidFill>
                <a:latin typeface="Times New Roman" pitchFamily="18" charset="0"/>
                <a:ea typeface="+mn-ea"/>
                <a:cs typeface="+mn-cs"/>
              </a:rPr>
              <a:t> a packet-switched network, such as the Internet. </a:t>
            </a:r>
          </a:p>
          <a:p>
            <a:r>
              <a:rPr lang="en-US" altLang="zh-CN" sz="1200" b="0" i="0" u="none" strike="noStrike" kern="1200" baseline="0" dirty="0" smtClean="0">
                <a:solidFill>
                  <a:schemeClr val="tx1"/>
                </a:solidFill>
                <a:latin typeface="Times New Roman" pitchFamily="18" charset="0"/>
                <a:ea typeface="+mn-ea"/>
                <a:cs typeface="+mn-cs"/>
              </a:rPr>
              <a:t>   As with circuit switching, the packet is transmitted over a series of communication links. </a:t>
            </a:r>
          </a:p>
          <a:p>
            <a:r>
              <a:rPr lang="en-US" altLang="zh-CN" sz="1200" b="0" i="0" u="none" strike="noStrike" kern="1200" baseline="0" dirty="0" smtClean="0">
                <a:solidFill>
                  <a:schemeClr val="tx1"/>
                </a:solidFill>
                <a:latin typeface="Times New Roman" pitchFamily="18" charset="0"/>
                <a:ea typeface="+mn-ea"/>
                <a:cs typeface="+mn-cs"/>
              </a:rPr>
              <a:t>   But different from circuit switching, the packet is sent into the network </a:t>
            </a:r>
            <a:r>
              <a:rPr lang="en-US" altLang="zh-CN" sz="1200" b="1" i="0" u="none" strike="noStrike" kern="1200" baseline="0" dirty="0" smtClean="0">
                <a:solidFill>
                  <a:schemeClr val="tx1"/>
                </a:solidFill>
                <a:latin typeface="Times New Roman" pitchFamily="18" charset="0"/>
                <a:ea typeface="+mn-ea"/>
                <a:cs typeface="+mn-cs"/>
              </a:rPr>
              <a:t>without</a:t>
            </a:r>
            <a:r>
              <a:rPr lang="en-US" altLang="zh-CN" sz="1200" b="0" i="0" u="none" strike="noStrike" kern="1200" baseline="0" dirty="0" smtClean="0">
                <a:solidFill>
                  <a:schemeClr val="tx1"/>
                </a:solidFill>
                <a:latin typeface="Times New Roman" pitchFamily="18" charset="0"/>
                <a:ea typeface="+mn-ea"/>
                <a:cs typeface="+mn-cs"/>
              </a:rPr>
              <a:t> reserving any link resources </a:t>
            </a:r>
            <a:r>
              <a:rPr lang="en-US" altLang="zh-CN" sz="1200" b="1" i="0" u="none" strike="noStrike" kern="1200" baseline="0" dirty="0" smtClean="0">
                <a:solidFill>
                  <a:schemeClr val="tx1"/>
                </a:solidFill>
                <a:latin typeface="Times New Roman" pitchFamily="18" charset="0"/>
                <a:ea typeface="+mn-ea"/>
                <a:cs typeface="+mn-cs"/>
              </a:rPr>
              <a:t>whatsoever</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If one of the links is congested </a:t>
            </a:r>
            <a:r>
              <a:rPr lang="en-US" altLang="zh-CN" sz="1200" b="1" i="0" u="none" strike="noStrike" kern="1200" baseline="0" dirty="0" smtClean="0">
                <a:solidFill>
                  <a:schemeClr val="tx1"/>
                </a:solidFill>
                <a:latin typeface="Times New Roman" pitchFamily="18" charset="0"/>
                <a:ea typeface="+mn-ea"/>
                <a:cs typeface="+mn-cs"/>
              </a:rPr>
              <a:t>because</a:t>
            </a:r>
            <a:r>
              <a:rPr lang="en-US" altLang="zh-CN" sz="1200" b="0" i="0" u="none" strike="noStrike" kern="1200" baseline="0" dirty="0" smtClean="0">
                <a:solidFill>
                  <a:schemeClr val="tx1"/>
                </a:solidFill>
                <a:latin typeface="Times New Roman" pitchFamily="18" charset="0"/>
                <a:ea typeface="+mn-ea"/>
                <a:cs typeface="+mn-cs"/>
              </a:rPr>
              <a:t> other packets need to be transmitted over the link at the same time, then the packet will have to wait in a buffer at the sending side of the transmission link and </a:t>
            </a:r>
            <a:r>
              <a:rPr lang="en-US" altLang="zh-CN" sz="1200" b="1" i="0" u="none" strike="noStrike" kern="1200" baseline="0" dirty="0" smtClean="0">
                <a:solidFill>
                  <a:schemeClr val="tx1"/>
                </a:solidFill>
                <a:latin typeface="Times New Roman" pitchFamily="18" charset="0"/>
                <a:ea typeface="+mn-ea"/>
                <a:cs typeface="+mn-cs"/>
              </a:rPr>
              <a:t>suffer</a:t>
            </a:r>
            <a:r>
              <a:rPr lang="en-US" altLang="zh-CN" sz="1200" b="0" i="0" u="none" strike="noStrike" kern="1200" baseline="0" dirty="0" smtClean="0">
                <a:solidFill>
                  <a:schemeClr val="tx1"/>
                </a:solidFill>
                <a:latin typeface="Times New Roman" pitchFamily="18" charset="0"/>
                <a:ea typeface="+mn-ea"/>
                <a:cs typeface="+mn-cs"/>
              </a:rPr>
              <a:t> a delay. </a:t>
            </a:r>
          </a:p>
          <a:p>
            <a:r>
              <a:rPr lang="en-US" altLang="zh-CN" sz="1200" b="0" i="0" u="none" strike="noStrike" kern="1200" baseline="0" dirty="0" smtClean="0">
                <a:solidFill>
                  <a:schemeClr val="tx1"/>
                </a:solidFill>
                <a:latin typeface="Times New Roman" pitchFamily="18" charset="0"/>
                <a:ea typeface="+mn-ea"/>
                <a:cs typeface="+mn-cs"/>
              </a:rPr>
              <a:t>   The Internet makes its best effort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deliver packets </a:t>
            </a:r>
            <a:r>
              <a:rPr lang="en-US" altLang="zh-CN" sz="1200" b="0" i="0" u="sng" strike="noStrike" kern="1200" baseline="0" dirty="0" smtClean="0">
                <a:solidFill>
                  <a:schemeClr val="tx1"/>
                </a:solidFill>
                <a:latin typeface="Times New Roman" pitchFamily="18" charset="0"/>
                <a:ea typeface="+mn-ea"/>
                <a:cs typeface="+mn-cs"/>
              </a:rPr>
              <a:t>in a timely manner</a:t>
            </a:r>
            <a:r>
              <a:rPr lang="en-US" altLang="zh-CN" sz="1200" b="0" i="0" u="none" strike="noStrike" kern="1200" baseline="0" dirty="0" smtClean="0">
                <a:solidFill>
                  <a:schemeClr val="tx1"/>
                </a:solidFill>
                <a:latin typeface="Times New Roman" pitchFamily="18" charset="0"/>
                <a:ea typeface="+mn-ea"/>
                <a:cs typeface="+mn-cs"/>
              </a:rPr>
              <a:t>, but it does not </a:t>
            </a:r>
            <a:r>
              <a:rPr lang="en-US" altLang="zh-CN" sz="1200" b="0" i="0" u="sng" strike="noStrike" kern="1200" baseline="0" dirty="0" smtClean="0">
                <a:solidFill>
                  <a:schemeClr val="tx1"/>
                </a:solidFill>
                <a:latin typeface="Times New Roman" pitchFamily="18" charset="0"/>
                <a:ea typeface="+mn-ea"/>
                <a:cs typeface="+mn-cs"/>
              </a:rPr>
              <a:t>make any guarantees</a:t>
            </a:r>
            <a:r>
              <a:rPr lang="en-US" altLang="zh-CN" sz="1200" b="0" i="0" u="none" strike="noStrike" kern="1200" baseline="0" dirty="0" smtClean="0">
                <a:solidFill>
                  <a:schemeClr val="tx1"/>
                </a:solidFill>
                <a:latin typeface="Times New Roman" pitchFamily="18" charset="0"/>
                <a:ea typeface="+mn-ea"/>
                <a:cs typeface="+mn-cs"/>
              </a:rPr>
              <a:t>.</a:t>
            </a:r>
            <a:endParaRPr lang="en-US" altLang="zh-CN" dirty="0" smtClean="0"/>
          </a:p>
          <a:p>
            <a:endParaRPr lang="zh-CN" altLang="zh-CN" dirty="0" smtClean="0">
              <a:ea typeface="ＭＳ Ｐゴシック" pitchFamily="34" charset="-128"/>
            </a:endParaRPr>
          </a:p>
        </p:txBody>
      </p:sp>
    </p:spTree>
    <p:extLst>
      <p:ext uri="{BB962C8B-B14F-4D97-AF65-F5344CB8AC3E}">
        <p14:creationId xmlns:p14="http://schemas.microsoft.com/office/powerpoint/2010/main" val="36609861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a:noFill/>
          <a:ln/>
        </p:spPr>
        <p:txBody>
          <a:bodyPr/>
          <a:lstStyle/>
          <a:p>
            <a:r>
              <a:rPr lang="en-US" altLang="zh-CN" b="1" i="0" dirty="0" smtClean="0"/>
              <a:t>   </a:t>
            </a:r>
            <a:r>
              <a:rPr lang="en-US" altLang="zh-CN" sz="1200" b="1" i="0" u="none" strike="noStrike" kern="1200" baseline="0" dirty="0" smtClean="0">
                <a:solidFill>
                  <a:schemeClr val="tx1"/>
                </a:solidFill>
                <a:latin typeface="Times New Roman" pitchFamily="18" charset="0"/>
                <a:ea typeface="+mn-ea"/>
                <a:cs typeface="+mn-cs"/>
              </a:rPr>
              <a:t>Multiplexing in Circuit-Switched Networks</a:t>
            </a:r>
            <a:endParaRPr lang="en-US" altLang="zh-CN" b="1" i="0" dirty="0" smtClean="0"/>
          </a:p>
          <a:p>
            <a:r>
              <a:rPr lang="en-US" altLang="zh-CN" dirty="0" smtClean="0"/>
              <a:t>   A circuit in a link is implemented with </a:t>
            </a:r>
            <a:r>
              <a:rPr lang="en-US" altLang="zh-CN" b="1" dirty="0" smtClean="0"/>
              <a:t>either</a:t>
            </a:r>
            <a:r>
              <a:rPr lang="en-US" altLang="zh-CN" dirty="0" smtClean="0"/>
              <a:t> frequency-division multiplexing (FDM) </a:t>
            </a:r>
            <a:r>
              <a:rPr lang="en-US" altLang="zh-CN" b="1" dirty="0" smtClean="0"/>
              <a:t>or</a:t>
            </a:r>
            <a:r>
              <a:rPr lang="en-US" altLang="zh-CN" dirty="0" smtClean="0"/>
              <a:t> time-division multiplexing (TDM). </a:t>
            </a:r>
          </a:p>
          <a:p>
            <a:r>
              <a:rPr lang="en-US" altLang="zh-CN" dirty="0" smtClean="0"/>
              <a:t>   With FDM, the frequency spectrum of a link is divided up </a:t>
            </a:r>
            <a:r>
              <a:rPr lang="en-US" altLang="zh-CN" b="1" dirty="0" smtClean="0"/>
              <a:t>among</a:t>
            </a:r>
            <a:r>
              <a:rPr lang="en-US" altLang="zh-CN" dirty="0" smtClean="0"/>
              <a:t> the connections </a:t>
            </a:r>
            <a:r>
              <a:rPr lang="en-US" altLang="zh-CN" u="sng" dirty="0" smtClean="0"/>
              <a:t>established across the link</a:t>
            </a:r>
            <a:r>
              <a:rPr lang="en-US" altLang="zh-CN" dirty="0" smtClean="0"/>
              <a:t>. </a:t>
            </a:r>
          </a:p>
          <a:p>
            <a:r>
              <a:rPr lang="en-US" altLang="zh-CN" dirty="0" smtClean="0"/>
              <a:t>   </a:t>
            </a:r>
            <a:r>
              <a:rPr lang="en-US" altLang="zh-CN" u="none" dirty="0" smtClean="0"/>
              <a:t>Specifically, the link </a:t>
            </a:r>
            <a:r>
              <a:rPr lang="en-US" altLang="zh-CN" b="0" u="none" dirty="0" smtClean="0"/>
              <a:t>dedicates</a:t>
            </a:r>
            <a:r>
              <a:rPr lang="en-US" altLang="zh-CN" u="none" dirty="0" smtClean="0"/>
              <a:t> a frequency band to </a:t>
            </a:r>
            <a:r>
              <a:rPr lang="en-US" altLang="zh-CN" sz="1200" b="0" i="0" u="none" strike="noStrike" kern="1200" baseline="0" dirty="0" smtClean="0">
                <a:solidFill>
                  <a:schemeClr val="tx1"/>
                </a:solidFill>
                <a:latin typeface="Times New Roman" pitchFamily="18" charset="0"/>
                <a:ea typeface="+mn-ea"/>
                <a:cs typeface="+mn-cs"/>
              </a:rPr>
              <a:t>each connection </a:t>
            </a:r>
            <a:r>
              <a:rPr lang="en-US" altLang="zh-CN" u="none" dirty="0" smtClean="0"/>
              <a:t>for the duration of the connection</a:t>
            </a:r>
            <a:r>
              <a:rPr lang="en-US" altLang="zh-CN" dirty="0" smtClean="0"/>
              <a:t>. </a:t>
            </a:r>
          </a:p>
          <a:p>
            <a:r>
              <a:rPr lang="en-US" altLang="zh-CN" sz="1200" b="0" i="0" u="none" strike="noStrike" kern="1200" baseline="0" dirty="0" smtClean="0">
                <a:solidFill>
                  <a:schemeClr val="tx1"/>
                </a:solidFill>
                <a:latin typeface="Times New Roman" pitchFamily="18" charset="0"/>
                <a:ea typeface="+mn-ea"/>
                <a:cs typeface="+mn-cs"/>
              </a:rPr>
              <a:t>   In telephone networks, this frequency band typically has a width of 4 kHz (that is, 4,000 hertz or 4,000 cycles per second). </a:t>
            </a:r>
          </a:p>
          <a:p>
            <a:r>
              <a:rPr lang="en-US" altLang="zh-CN" sz="1200" b="0" i="0" u="none" strike="noStrike" kern="1200" baseline="0" dirty="0" smtClean="0">
                <a:solidFill>
                  <a:schemeClr val="tx1"/>
                </a:solidFill>
                <a:latin typeface="Times New Roman" pitchFamily="18" charset="0"/>
                <a:ea typeface="+mn-ea"/>
                <a:cs typeface="+mn-cs"/>
              </a:rPr>
              <a:t>   The width of the band is called, not surprisingly, the </a:t>
            </a:r>
            <a:r>
              <a:rPr lang="en-US" altLang="zh-CN" sz="1200" b="1" i="0" u="none" strike="noStrike" kern="1200" baseline="0" dirty="0" smtClean="0">
                <a:solidFill>
                  <a:schemeClr val="tx1"/>
                </a:solidFill>
                <a:latin typeface="Times New Roman" pitchFamily="18" charset="0"/>
                <a:ea typeface="+mn-ea"/>
                <a:cs typeface="+mn-cs"/>
              </a:rPr>
              <a:t>bandwidth</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FM radio stations also use FDM to share the frequency spectrum between 88 MHz and 108 MHz, with each station being allocated a specific frequency band.</a:t>
            </a:r>
            <a:endParaRPr lang="en-US" altLang="zh-CN" dirty="0" smtClean="0"/>
          </a:p>
        </p:txBody>
      </p:sp>
    </p:spTree>
    <p:extLst>
      <p:ext uri="{BB962C8B-B14F-4D97-AF65-F5344CB8AC3E}">
        <p14:creationId xmlns:p14="http://schemas.microsoft.com/office/powerpoint/2010/main" val="936446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miter lim="800000"/>
            <a:headEnd/>
            <a:tailEnd/>
          </a:ln>
        </p:spPr>
        <p:txBody>
          <a:bodyPr/>
          <a:lstStyle/>
          <a:p>
            <a:fld id="{CB88C6CB-3140-4CFB-8038-90CD18E9140F}" type="slidenum">
              <a:rPr lang="en-US" altLang="zh-CN"/>
              <a:pPr/>
              <a:t>89</a:t>
            </a:fld>
            <a:endParaRPr lang="en-US" altLang="zh-CN"/>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p:spPr>
        <p:txBody>
          <a:bodyPr/>
          <a:lstStyle/>
          <a:p>
            <a:r>
              <a:rPr lang="en-US" altLang="zh-CN" dirty="0" smtClean="0"/>
              <a:t>   For a TDM link, </a:t>
            </a:r>
            <a:r>
              <a:rPr lang="en-US" altLang="zh-CN" u="none" dirty="0" smtClean="0"/>
              <a:t>time is divided into </a:t>
            </a:r>
            <a:r>
              <a:rPr lang="en-US" altLang="zh-CN" b="1" u="none" dirty="0" smtClean="0"/>
              <a:t>frames</a:t>
            </a:r>
            <a:r>
              <a:rPr lang="en-US" altLang="zh-CN" u="none" dirty="0" smtClean="0"/>
              <a:t> </a:t>
            </a:r>
            <a:r>
              <a:rPr lang="en-US" altLang="zh-CN" dirty="0" smtClean="0"/>
              <a:t>of </a:t>
            </a:r>
            <a:r>
              <a:rPr lang="en-US" altLang="zh-CN" b="1" u="none" dirty="0" smtClean="0"/>
              <a:t>fixed durations</a:t>
            </a:r>
            <a:r>
              <a:rPr lang="en-US" altLang="zh-CN" dirty="0" smtClean="0"/>
              <a:t>, and each frame is divided into a fixed number of time slots.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   When the network establishes a connection across a link, the network </a:t>
            </a:r>
            <a:r>
              <a:rPr lang="en-US" altLang="zh-CN" b="1" u="none" dirty="0" smtClean="0"/>
              <a:t>dedicates</a:t>
            </a:r>
            <a:r>
              <a:rPr lang="en-US" altLang="zh-CN" dirty="0" smtClean="0"/>
              <a:t> one time slot in every frame </a:t>
            </a:r>
            <a:r>
              <a:rPr lang="en-US" altLang="zh-CN" b="1" dirty="0" smtClean="0"/>
              <a:t>to</a:t>
            </a:r>
            <a:r>
              <a:rPr lang="en-US" altLang="zh-CN" dirty="0" smtClean="0"/>
              <a:t> this connection. </a:t>
            </a:r>
            <a:r>
              <a:rPr lang="en-US" altLang="zh-CN" dirty="0" smtClean="0">
                <a:solidFill>
                  <a:srgbClr val="0070C0"/>
                </a:solidFill>
              </a:rPr>
              <a:t>(</a:t>
            </a:r>
            <a:r>
              <a:rPr lang="zh-CN" altLang="en-US" dirty="0" smtClean="0">
                <a:solidFill>
                  <a:srgbClr val="0070C0"/>
                </a:solidFill>
              </a:rPr>
              <a:t>先有划分，然后再建立连接</a:t>
            </a:r>
            <a:r>
              <a:rPr lang="en-US" altLang="zh-CN" dirty="0" smtClean="0">
                <a:solidFill>
                  <a:srgbClr val="0070C0"/>
                </a:solidFill>
              </a:rPr>
              <a:t>!)</a:t>
            </a:r>
            <a:endParaRPr lang="en-US" altLang="zh-CN" dirty="0" smtClean="0"/>
          </a:p>
          <a:p>
            <a:r>
              <a:rPr lang="en-US" altLang="zh-CN" dirty="0" smtClean="0"/>
              <a:t>   These slots (</a:t>
            </a:r>
            <a:r>
              <a:rPr lang="zh-CN" altLang="en-US" dirty="0" smtClean="0"/>
              <a:t>每个帧中的固定位置的时隙</a:t>
            </a:r>
            <a:r>
              <a:rPr lang="en-US" altLang="zh-CN" dirty="0" smtClean="0"/>
              <a:t>)</a:t>
            </a:r>
            <a:r>
              <a:rPr lang="en-US" altLang="zh-CN" baseline="0" dirty="0" smtClean="0"/>
              <a:t> </a:t>
            </a:r>
            <a:r>
              <a:rPr lang="en-US" altLang="zh-CN" dirty="0" smtClean="0"/>
              <a:t>are dedicated for the sole use of that connection, with one time slot </a:t>
            </a:r>
            <a:r>
              <a:rPr lang="en-US" altLang="zh-CN" u="none" dirty="0" smtClean="0"/>
              <a:t>available for use </a:t>
            </a:r>
            <a:r>
              <a:rPr lang="en-US" altLang="zh-CN" dirty="0" smtClean="0"/>
              <a:t>(in every frame) to transmit the connection’s data.  </a:t>
            </a:r>
          </a:p>
          <a:p>
            <a:endParaRPr lang="en-US" altLang="zh-CN" dirty="0" smtClean="0">
              <a:ea typeface="ＭＳ Ｐゴシック" pitchFamily="34" charset="-128"/>
            </a:endParaRPr>
          </a:p>
          <a:p>
            <a:r>
              <a:rPr lang="en-US" altLang="zh-CN" sz="1200" b="0" i="0" u="none" strike="noStrike" kern="1200" baseline="0" dirty="0" smtClean="0">
                <a:solidFill>
                  <a:schemeClr val="tx1"/>
                </a:solidFill>
                <a:latin typeface="Times New Roman" pitchFamily="18" charset="0"/>
                <a:ea typeface="+mn-ea"/>
                <a:cs typeface="+mn-cs"/>
              </a:rPr>
              <a:t>   Figure 1.14 illustrates FDM and TDM for a specific network link supporting up to four circuits. </a:t>
            </a:r>
          </a:p>
          <a:p>
            <a:r>
              <a:rPr lang="en-US" altLang="zh-CN" sz="1200" b="0" i="0" u="none" strike="noStrike" kern="1200" baseline="0" dirty="0" smtClean="0">
                <a:solidFill>
                  <a:schemeClr val="tx1"/>
                </a:solidFill>
                <a:latin typeface="Times New Roman" pitchFamily="18" charset="0"/>
                <a:ea typeface="+mn-ea"/>
                <a:cs typeface="+mn-cs"/>
              </a:rPr>
              <a:t>   For FDM, the frequency domain is segmented into four bands, each of bandwidth 4 kHz. </a:t>
            </a:r>
          </a:p>
          <a:p>
            <a:r>
              <a:rPr lang="en-US" altLang="zh-CN" sz="1200" b="0" i="0" u="none" strike="noStrike" kern="1200" baseline="0" dirty="0" smtClean="0">
                <a:solidFill>
                  <a:schemeClr val="tx1"/>
                </a:solidFill>
                <a:latin typeface="Times New Roman" pitchFamily="18" charset="0"/>
                <a:ea typeface="+mn-ea"/>
                <a:cs typeface="+mn-cs"/>
              </a:rPr>
              <a:t>   For TDM, </a:t>
            </a:r>
            <a:r>
              <a:rPr lang="en-US" altLang="zh-CN" sz="1200" b="0" i="0" u="sng" strike="noStrike" kern="1200" baseline="0" dirty="0" smtClean="0">
                <a:solidFill>
                  <a:schemeClr val="tx1"/>
                </a:solidFill>
                <a:latin typeface="Times New Roman" pitchFamily="18" charset="0"/>
                <a:ea typeface="+mn-ea"/>
                <a:cs typeface="+mn-cs"/>
              </a:rPr>
              <a:t>the time domain is segmented into frames</a:t>
            </a:r>
            <a:r>
              <a:rPr lang="en-US" altLang="zh-CN" sz="1200" b="0" i="0" u="none" strike="noStrike" kern="1200" baseline="0" dirty="0" smtClean="0">
                <a:solidFill>
                  <a:schemeClr val="tx1"/>
                </a:solidFill>
                <a:latin typeface="Times New Roman" pitchFamily="18" charset="0"/>
                <a:ea typeface="+mn-ea"/>
                <a:cs typeface="+mn-cs"/>
              </a:rPr>
              <a:t>, with four time slots in each frame; each circuit is assigned the same dedicated slot in the revolving TDM frames.   </a:t>
            </a:r>
          </a:p>
          <a:p>
            <a:r>
              <a:rPr lang="en-US" altLang="zh-CN" sz="1200" b="0" i="0" u="none" strike="noStrike" kern="1200" baseline="0" dirty="0" smtClean="0">
                <a:solidFill>
                  <a:schemeClr val="tx1"/>
                </a:solidFill>
                <a:latin typeface="Times New Roman" pitchFamily="18" charset="0"/>
                <a:ea typeface="+mn-ea"/>
                <a:cs typeface="+mn-cs"/>
              </a:rPr>
              <a:t>   For TDM, the transmission rate of a circuit is equal to the frame rate multiplied by the number of bits in a slot. </a:t>
            </a:r>
          </a:p>
          <a:p>
            <a:r>
              <a:rPr lang="en-US" altLang="zh-CN" sz="1200" b="0" i="0" u="none" strike="noStrike" kern="1200" baseline="0" dirty="0" smtClean="0">
                <a:solidFill>
                  <a:schemeClr val="tx1"/>
                </a:solidFill>
                <a:latin typeface="Times New Roman" pitchFamily="18" charset="0"/>
                <a:ea typeface="+mn-ea"/>
                <a:cs typeface="+mn-cs"/>
              </a:rPr>
              <a:t>   For example, if the link transmits 8,000 frames per second and each slot consists of 8 bits, then the transmission rate of a circuit is 64 kbps.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Proponents of packet switching have always </a:t>
            </a:r>
            <a:r>
              <a:rPr lang="en-US" altLang="zh-CN" sz="1200" b="1" i="0" u="none" strike="noStrike" kern="1200" baseline="0" dirty="0" smtClean="0">
                <a:solidFill>
                  <a:schemeClr val="tx1"/>
                </a:solidFill>
                <a:latin typeface="Times New Roman" pitchFamily="18" charset="0"/>
                <a:ea typeface="+mn-ea"/>
                <a:cs typeface="+mn-cs"/>
              </a:rPr>
              <a:t>argued</a:t>
            </a:r>
            <a:r>
              <a:rPr lang="en-US" altLang="zh-CN" sz="1200" b="0" i="0" u="none" strike="noStrike" kern="1200" baseline="0" dirty="0" smtClean="0">
                <a:solidFill>
                  <a:schemeClr val="tx1"/>
                </a:solidFill>
                <a:latin typeface="Times New Roman" pitchFamily="18" charset="0"/>
                <a:ea typeface="+mn-ea"/>
                <a:cs typeface="+mn-cs"/>
              </a:rPr>
              <a:t> that circuit switching is wasteful because the dedicated circuits are idle during silent periods. </a:t>
            </a:r>
          </a:p>
          <a:p>
            <a:r>
              <a:rPr lang="en-US" altLang="zh-CN" sz="1200" b="0" i="0" u="none" strike="noStrike" kern="1200" baseline="0" dirty="0" smtClean="0">
                <a:solidFill>
                  <a:schemeClr val="tx1"/>
                </a:solidFill>
                <a:latin typeface="Times New Roman" pitchFamily="18" charset="0"/>
                <a:ea typeface="+mn-ea"/>
                <a:cs typeface="+mn-cs"/>
              </a:rPr>
              <a:t>   For example, when one person in a telephone call stops talking, the idle network resources (frequency bands </a:t>
            </a:r>
            <a:r>
              <a:rPr lang="en-US" altLang="zh-CN" sz="1200" b="1" i="0" u="none" strike="noStrike" kern="1200" baseline="0" dirty="0" smtClean="0">
                <a:solidFill>
                  <a:schemeClr val="tx1"/>
                </a:solidFill>
                <a:latin typeface="Times New Roman" pitchFamily="18" charset="0"/>
                <a:ea typeface="+mn-ea"/>
                <a:cs typeface="+mn-cs"/>
              </a:rPr>
              <a:t>or</a:t>
            </a:r>
            <a:r>
              <a:rPr lang="en-US" altLang="zh-CN" sz="1200" b="0" i="0" u="none" strike="noStrike" kern="1200" baseline="0" dirty="0" smtClean="0">
                <a:solidFill>
                  <a:schemeClr val="tx1"/>
                </a:solidFill>
                <a:latin typeface="Times New Roman" pitchFamily="18" charset="0"/>
                <a:ea typeface="+mn-ea"/>
                <a:cs typeface="+mn-cs"/>
              </a:rPr>
              <a:t> time slots in the links </a:t>
            </a:r>
            <a:r>
              <a:rPr lang="en-US" altLang="zh-CN" sz="1200" b="1" i="0" u="none" strike="noStrike" kern="1200" baseline="0" dirty="0" smtClean="0">
                <a:solidFill>
                  <a:schemeClr val="tx1"/>
                </a:solidFill>
                <a:latin typeface="Times New Roman" pitchFamily="18" charset="0"/>
                <a:ea typeface="+mn-ea"/>
                <a:cs typeface="+mn-cs"/>
              </a:rPr>
              <a:t>along</a:t>
            </a:r>
            <a:r>
              <a:rPr lang="en-US" altLang="zh-CN" sz="1200" b="0" i="0" u="none" strike="noStrike" kern="1200" baseline="0" dirty="0" smtClean="0">
                <a:solidFill>
                  <a:schemeClr val="tx1"/>
                </a:solidFill>
                <a:latin typeface="Times New Roman" pitchFamily="18" charset="0"/>
                <a:ea typeface="+mn-ea"/>
                <a:cs typeface="+mn-cs"/>
              </a:rPr>
              <a:t> the connection’s route) cannot be used by other ongoing connections. </a:t>
            </a:r>
          </a:p>
          <a:p>
            <a:r>
              <a:rPr lang="en-US" altLang="zh-CN" sz="1200" b="0" i="0" u="none" strike="noStrike" kern="1200" baseline="0" dirty="0" smtClean="0">
                <a:solidFill>
                  <a:schemeClr val="tx1"/>
                </a:solidFill>
                <a:latin typeface="Times New Roman" pitchFamily="18" charset="0"/>
                <a:ea typeface="+mn-ea"/>
                <a:cs typeface="+mn-cs"/>
              </a:rPr>
              <a:t>   As another example of how these resources can be </a:t>
            </a:r>
            <a:r>
              <a:rPr lang="en-US" altLang="zh-CN" sz="1200" b="1" i="0" u="none" strike="noStrike" kern="1200" baseline="0" dirty="0" smtClean="0">
                <a:solidFill>
                  <a:schemeClr val="tx1"/>
                </a:solidFill>
                <a:latin typeface="Times New Roman" pitchFamily="18" charset="0"/>
                <a:ea typeface="+mn-ea"/>
                <a:cs typeface="+mn-cs"/>
              </a:rPr>
              <a:t>underutilized</a:t>
            </a:r>
            <a:r>
              <a:rPr lang="en-US" altLang="zh-CN" sz="1200" b="0" i="0" u="none" strike="noStrike" kern="1200" baseline="0" dirty="0" smtClean="0">
                <a:solidFill>
                  <a:schemeClr val="tx1"/>
                </a:solidFill>
                <a:latin typeface="Times New Roman" pitchFamily="18" charset="0"/>
                <a:ea typeface="+mn-ea"/>
                <a:cs typeface="+mn-cs"/>
              </a:rPr>
              <a:t>, consider a radiologist who uses a circuit-switched network to remotely access a series of x-rays. </a:t>
            </a:r>
          </a:p>
          <a:p>
            <a:r>
              <a:rPr lang="en-US" altLang="zh-CN" sz="1200" b="0" i="0" u="none" strike="noStrike" kern="1200" baseline="0" dirty="0" smtClean="0">
                <a:solidFill>
                  <a:schemeClr val="tx1"/>
                </a:solidFill>
                <a:latin typeface="Times New Roman" pitchFamily="18" charset="0"/>
                <a:ea typeface="+mn-ea"/>
                <a:cs typeface="+mn-cs"/>
              </a:rPr>
              <a:t>   The radiologist sets up a connection, requests an image, contemplates the image, and then requests a new image. </a:t>
            </a:r>
          </a:p>
          <a:p>
            <a:r>
              <a:rPr lang="en-US" altLang="zh-CN" sz="1200" b="0" i="0" u="none" strike="noStrike" kern="1200" baseline="0" dirty="0" smtClean="0">
                <a:solidFill>
                  <a:schemeClr val="tx1"/>
                </a:solidFill>
                <a:latin typeface="Times New Roman" pitchFamily="18" charset="0"/>
                <a:ea typeface="+mn-ea"/>
                <a:cs typeface="+mn-cs"/>
              </a:rPr>
              <a:t>   Network resources are allocated to the connection but are not used (i.e., are wasted) during the radiologist’s contemplation periods. </a:t>
            </a:r>
          </a:p>
          <a:p>
            <a:r>
              <a:rPr lang="en-US" altLang="zh-CN" sz="1200" b="0" i="0" u="none" strike="noStrike" kern="1200" baseline="0" dirty="0" smtClean="0">
                <a:solidFill>
                  <a:schemeClr val="tx1"/>
                </a:solidFill>
                <a:latin typeface="Times New Roman" pitchFamily="18" charset="0"/>
                <a:ea typeface="+mn-ea"/>
                <a:cs typeface="+mn-cs"/>
              </a:rPr>
              <a:t>   Proponents of packet switching also enjoy pointing out that establishing end-to-end circuits and reserving end-to-end transmission capacity is complicated and requires complex signaling software to </a:t>
            </a:r>
            <a:r>
              <a:rPr lang="en-US" altLang="zh-CN" sz="1200" b="0" i="0" u="sng" strike="noStrike" kern="1200" baseline="0" dirty="0" smtClean="0">
                <a:solidFill>
                  <a:schemeClr val="tx1"/>
                </a:solidFill>
                <a:latin typeface="Times New Roman" pitchFamily="18" charset="0"/>
                <a:ea typeface="+mn-ea"/>
                <a:cs typeface="+mn-cs"/>
              </a:rPr>
              <a:t>coordinate</a:t>
            </a:r>
            <a:r>
              <a:rPr lang="en-US" altLang="zh-CN" sz="1200" b="0" i="0" u="none" strike="noStrike" kern="1200" baseline="0" dirty="0" smtClean="0">
                <a:solidFill>
                  <a:schemeClr val="tx1"/>
                </a:solidFill>
                <a:latin typeface="Times New Roman" pitchFamily="18" charset="0"/>
                <a:ea typeface="+mn-ea"/>
                <a:cs typeface="+mn-cs"/>
              </a:rPr>
              <a:t> the operation of the switches </a:t>
            </a:r>
            <a:r>
              <a:rPr lang="en-US" altLang="zh-CN" sz="1200" b="0" i="0" u="sng" strike="noStrike" kern="1200" baseline="0" dirty="0" smtClean="0">
                <a:solidFill>
                  <a:schemeClr val="tx1"/>
                </a:solidFill>
                <a:effectLst>
                  <a:outerShdw blurRad="38100" dist="38100" dir="2700000" algn="tl">
                    <a:srgbClr val="000000">
                      <a:alpha val="43137"/>
                    </a:srgbClr>
                  </a:outerShdw>
                </a:effectLst>
                <a:latin typeface="Times New Roman" pitchFamily="18" charset="0"/>
                <a:ea typeface="+mn-ea"/>
                <a:cs typeface="+mn-cs"/>
              </a:rPr>
              <a:t>along</a:t>
            </a:r>
            <a:r>
              <a:rPr lang="en-US" altLang="zh-CN" sz="1200" b="0" i="0" u="none" strike="noStrike" kern="1200" baseline="0" dirty="0" smtClean="0">
                <a:solidFill>
                  <a:schemeClr val="tx1"/>
                </a:solidFill>
                <a:latin typeface="Times New Roman" pitchFamily="18" charset="0"/>
                <a:ea typeface="+mn-ea"/>
                <a:cs typeface="+mn-cs"/>
              </a:rPr>
              <a:t> the end-to-end path.</a:t>
            </a:r>
          </a:p>
          <a:p>
            <a:endParaRPr lang="en-US" altLang="zh-CN" sz="1200" b="0" i="0" u="none" strike="noStrike" kern="1200" baseline="0" dirty="0" smtClean="0">
              <a:solidFill>
                <a:schemeClr val="tx1"/>
              </a:solidFill>
              <a:latin typeface="Times New Roman" pitchFamily="18" charset="0"/>
              <a:ea typeface="+mn-ea"/>
              <a:cs typeface="+mn-cs"/>
            </a:endParaRPr>
          </a:p>
          <a:p>
            <a:endParaRPr lang="en-US" altLang="zh-CN" dirty="0" smtClean="0">
              <a:ea typeface="ＭＳ Ｐゴシック" pitchFamily="34" charset="-128"/>
            </a:endParaRPr>
          </a:p>
        </p:txBody>
      </p:sp>
    </p:spTree>
    <p:extLst>
      <p:ext uri="{BB962C8B-B14F-4D97-AF65-F5344CB8AC3E}">
        <p14:creationId xmlns:p14="http://schemas.microsoft.com/office/powerpoint/2010/main" val="25127885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Rot="1" noChangeAspect="1" noChangeArrowheads="1" noTextEdit="1"/>
          </p:cNvSpPr>
          <p:nvPr>
            <p:ph type="sldImg"/>
          </p:nvPr>
        </p:nvSpPr>
        <p:spPr>
          <a:ln/>
        </p:spPr>
      </p:sp>
      <p:sp>
        <p:nvSpPr>
          <p:cNvPr id="864259" name="Rectangle 3"/>
          <p:cNvSpPr>
            <a:spLocks noGrp="1" noChangeArrowheads="1"/>
          </p:cNvSpPr>
          <p:nvPr>
            <p:ph type="body" idx="1"/>
          </p:nvPr>
        </p:nvSpPr>
        <p:spPr/>
        <p:txBody>
          <a:bodyPr/>
          <a:lstStyle/>
          <a:p>
            <a:r>
              <a:rPr lang="zh-CN" altLang="en-US" dirty="0" smtClean="0"/>
              <a:t>也可以是</a:t>
            </a:r>
            <a:r>
              <a:rPr lang="en-US" altLang="zh-CN" dirty="0" smtClean="0"/>
              <a:t>digital</a:t>
            </a:r>
            <a:r>
              <a:rPr lang="en-US" altLang="zh-CN" baseline="0" dirty="0" smtClean="0"/>
              <a:t> signal</a:t>
            </a:r>
            <a:endParaRPr lang="zh-CN" altLang="en-US" dirty="0"/>
          </a:p>
        </p:txBody>
      </p:sp>
    </p:spTree>
    <p:extLst>
      <p:ext uri="{BB962C8B-B14F-4D97-AF65-F5344CB8AC3E}">
        <p14:creationId xmlns:p14="http://schemas.microsoft.com/office/powerpoint/2010/main" val="26159245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2" name="Rectangle 2"/>
          <p:cNvSpPr>
            <a:spLocks noGrp="1" noRot="1" noChangeAspect="1" noChangeArrowheads="1" noTextEdit="1"/>
          </p:cNvSpPr>
          <p:nvPr>
            <p:ph type="sldImg"/>
          </p:nvPr>
        </p:nvSpPr>
        <p:spPr>
          <a:ln/>
        </p:spPr>
      </p:sp>
      <p:sp>
        <p:nvSpPr>
          <p:cNvPr id="86528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7581355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Rot="1" noChangeAspect="1" noChangeArrowheads="1" noTextEdit="1"/>
          </p:cNvSpPr>
          <p:nvPr>
            <p:ph type="sldImg"/>
          </p:nvPr>
        </p:nvSpPr>
        <p:spPr>
          <a:ln/>
        </p:spPr>
      </p:sp>
      <p:sp>
        <p:nvSpPr>
          <p:cNvPr id="86733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8787182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p:txBody>
          <a:bodyPr/>
          <a:lstStyle/>
          <a:p>
            <a:pPr>
              <a:defRPr/>
            </a:pPr>
            <a:fld id="{9E55AAD8-C589-4060-A7E0-B0DE2CB226DC}" type="slidenum">
              <a:rPr lang="zh-CN" altLang="en-US" smtClean="0"/>
              <a:pPr>
                <a:defRPr/>
              </a:pPr>
              <a:t>93</a:t>
            </a:fld>
            <a:endParaRPr lang="en-US" altLang="zh-CN" smtClean="0"/>
          </a:p>
        </p:txBody>
      </p:sp>
      <p:sp>
        <p:nvSpPr>
          <p:cNvPr id="280579" name="Rectangle 2"/>
          <p:cNvSpPr>
            <a:spLocks noGrp="1" noRot="1" noChangeAspect="1" noChangeArrowheads="1" noTextEdit="1"/>
          </p:cNvSpPr>
          <p:nvPr>
            <p:ph type="sldImg"/>
          </p:nvPr>
        </p:nvSpPr>
        <p:spPr>
          <a:ln/>
        </p:spPr>
      </p:sp>
      <p:sp>
        <p:nvSpPr>
          <p:cNvPr id="280580" name="Rectangle 3"/>
          <p:cNvSpPr>
            <a:spLocks noGrp="1" noChangeArrowheads="1"/>
          </p:cNvSpPr>
          <p:nvPr>
            <p:ph type="body" idx="1"/>
          </p:nvPr>
        </p:nvSpPr>
        <p:spPr>
          <a:noFill/>
          <a:ln/>
        </p:spPr>
        <p:txBody>
          <a:bodyPr/>
          <a:lstStyle/>
          <a:p>
            <a:r>
              <a:rPr lang="en-US" altLang="zh-CN" sz="1200" b="0" i="0" u="none" strike="noStrike" kern="1200" baseline="0" dirty="0" smtClean="0">
                <a:solidFill>
                  <a:schemeClr val="tx1"/>
                </a:solidFill>
                <a:latin typeface="Times New Roman" pitchFamily="18" charset="0"/>
                <a:ea typeface="+mn-ea"/>
                <a:cs typeface="+mn-cs"/>
              </a:rPr>
              <a:t>    Before we finish our discussion of circuit switching, let’s work through a numerical example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should (</a:t>
            </a:r>
            <a:r>
              <a:rPr lang="zh-CN" altLang="en-US" sz="1200" b="0" i="0" u="none" strike="noStrike" kern="1200" baseline="0" dirty="0" smtClean="0">
                <a:solidFill>
                  <a:schemeClr val="tx1"/>
                </a:solidFill>
                <a:latin typeface="Times New Roman" pitchFamily="18" charset="0"/>
                <a:ea typeface="+mn-ea"/>
                <a:cs typeface="+mn-cs"/>
              </a:rPr>
              <a:t>应该</a:t>
            </a:r>
            <a:r>
              <a:rPr lang="en-US" altLang="zh-CN" sz="1200" b="0" i="0" u="none" strike="noStrike" kern="1200" baseline="0" dirty="0" smtClean="0">
                <a:solidFill>
                  <a:schemeClr val="tx1"/>
                </a:solidFill>
                <a:latin typeface="Times New Roman" pitchFamily="18" charset="0"/>
                <a:ea typeface="+mn-ea"/>
                <a:cs typeface="+mn-cs"/>
              </a:rPr>
              <a:t>, </a:t>
            </a:r>
            <a:r>
              <a:rPr lang="zh-CN" altLang="en-US" sz="1200" b="0" i="0" u="none" strike="noStrike" kern="1200" baseline="0" dirty="0" smtClean="0">
                <a:solidFill>
                  <a:schemeClr val="tx1"/>
                </a:solidFill>
                <a:latin typeface="Times New Roman" pitchFamily="18" charset="0"/>
                <a:ea typeface="+mn-ea"/>
                <a:cs typeface="+mn-cs"/>
              </a:rPr>
              <a:t>可能</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sng" strike="noStrike" kern="1200" baseline="0" dirty="0" smtClean="0">
                <a:solidFill>
                  <a:schemeClr val="tx1"/>
                </a:solidFill>
                <a:latin typeface="Times New Roman" pitchFamily="18" charset="0"/>
                <a:ea typeface="+mn-ea"/>
                <a:cs typeface="+mn-cs"/>
              </a:rPr>
              <a:t>shed further insight on</a:t>
            </a:r>
            <a:r>
              <a:rPr lang="en-US" altLang="zh-CN" sz="1200" b="0" i="0" u="none" strike="noStrike" kern="1200" baseline="0" dirty="0" smtClean="0">
                <a:solidFill>
                  <a:schemeClr val="tx1"/>
                </a:solidFill>
                <a:latin typeface="Times New Roman" pitchFamily="18" charset="0"/>
                <a:ea typeface="+mn-ea"/>
                <a:cs typeface="+mn-cs"/>
              </a:rPr>
              <a:t> the topic. </a:t>
            </a:r>
          </a:p>
          <a:p>
            <a:r>
              <a:rPr lang="en-US" altLang="zh-CN" sz="1200" b="0" i="0" u="none" strike="noStrike" kern="1200" baseline="0" dirty="0" smtClean="0">
                <a:solidFill>
                  <a:schemeClr val="tx1"/>
                </a:solidFill>
                <a:latin typeface="Times New Roman" pitchFamily="18" charset="0"/>
                <a:ea typeface="+mn-ea"/>
                <a:cs typeface="+mn-cs"/>
              </a:rPr>
              <a:t>    Let us consider how long it takes to send a file of 640,000 bits from Host A to Host B over a circuit-switched network.</a:t>
            </a:r>
          </a:p>
          <a:p>
            <a:r>
              <a:rPr lang="en-US" altLang="zh-CN" sz="1200" b="0" i="0" u="none" strike="noStrike" kern="1200" baseline="0" dirty="0" smtClean="0">
                <a:solidFill>
                  <a:schemeClr val="tx1"/>
                </a:solidFill>
                <a:latin typeface="Times New Roman" pitchFamily="18" charset="0"/>
                <a:ea typeface="+mn-ea"/>
                <a:cs typeface="+mn-cs"/>
              </a:rPr>
              <a:t>    Suppose that all links in the network use TDM with 24 slots and have a bit rate of 1.536 Mbps. </a:t>
            </a:r>
          </a:p>
          <a:p>
            <a:r>
              <a:rPr lang="en-US" altLang="zh-CN" sz="1200" b="0" i="0" u="none" strike="noStrike" kern="1200" baseline="0" dirty="0" smtClean="0">
                <a:solidFill>
                  <a:schemeClr val="tx1"/>
                </a:solidFill>
                <a:latin typeface="Times New Roman" pitchFamily="18" charset="0"/>
                <a:ea typeface="+mn-ea"/>
                <a:cs typeface="+mn-cs"/>
              </a:rPr>
              <a:t>    Also suppose that it takes 500 msec to establish an end-to-end circuit before Host A can begin to transmit the file. </a:t>
            </a:r>
          </a:p>
          <a:p>
            <a:r>
              <a:rPr lang="en-US" altLang="zh-CN" sz="1200" b="0" i="0" u="none" strike="noStrike" kern="1200" baseline="0" dirty="0" smtClean="0">
                <a:solidFill>
                  <a:schemeClr val="tx1"/>
                </a:solidFill>
                <a:latin typeface="Times New Roman" pitchFamily="18" charset="0"/>
                <a:ea typeface="+mn-ea"/>
                <a:cs typeface="+mn-cs"/>
              </a:rPr>
              <a:t>    How long does it take to send the file?</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Each circuit has a transmission rate of (1.536 Mbps)/24 = 64 kbps, so it takes (640,000 bits)/(64 kbps) = 10 seconds to transmit the file. </a:t>
            </a:r>
          </a:p>
          <a:p>
            <a:r>
              <a:rPr lang="en-US" altLang="zh-CN" sz="1200" b="0" i="0" u="none" strike="noStrike" kern="1200" baseline="0" dirty="0" smtClean="0">
                <a:solidFill>
                  <a:schemeClr val="tx1"/>
                </a:solidFill>
                <a:latin typeface="Times New Roman" pitchFamily="18" charset="0"/>
                <a:ea typeface="+mn-ea"/>
                <a:cs typeface="+mn-cs"/>
              </a:rPr>
              <a:t>    To this 10 seconds </a:t>
            </a:r>
            <a:r>
              <a:rPr lang="en-US" altLang="zh-CN" sz="1200" b="1" i="0" u="none" strike="noStrike" kern="1200" baseline="0" dirty="0" smtClean="0">
                <a:solidFill>
                  <a:schemeClr val="tx1"/>
                </a:solidFill>
                <a:latin typeface="Times New Roman" pitchFamily="18" charset="0"/>
                <a:ea typeface="+mn-ea"/>
                <a:cs typeface="+mn-cs"/>
              </a:rPr>
              <a:t>we</a:t>
            </a:r>
            <a:r>
              <a:rPr lang="en-US" altLang="zh-CN" sz="1200" b="0" i="0" u="none" strike="noStrike" kern="1200" baseline="0" dirty="0" smtClean="0">
                <a:solidFill>
                  <a:schemeClr val="tx1"/>
                </a:solidFill>
                <a:latin typeface="Times New Roman" pitchFamily="18" charset="0"/>
                <a:ea typeface="+mn-ea"/>
                <a:cs typeface="+mn-cs"/>
              </a:rPr>
              <a:t> add the circuit establishment time, giving 10.5 seconds to send the file. </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Note that the transmission time is independent of the number of links: </a:t>
            </a:r>
          </a:p>
          <a:p>
            <a:r>
              <a:rPr lang="en-US" altLang="zh-CN" sz="1200" b="0" i="0" u="none" strike="noStrike" kern="1200" baseline="0" dirty="0" smtClean="0">
                <a:solidFill>
                  <a:schemeClr val="tx1"/>
                </a:solidFill>
                <a:latin typeface="Times New Roman" pitchFamily="18" charset="0"/>
                <a:ea typeface="+mn-ea"/>
                <a:cs typeface="+mn-cs"/>
              </a:rPr>
              <a:t>    The transmission time would be 10 seconds if the end-to-end circuit passed through one link or a hundred links. </a:t>
            </a:r>
          </a:p>
          <a:p>
            <a:r>
              <a:rPr lang="en-US" altLang="zh-CN" sz="1200" b="0" i="0" u="none" strike="noStrike" kern="1200" baseline="0" dirty="0" smtClean="0">
                <a:solidFill>
                  <a:schemeClr val="tx1"/>
                </a:solidFill>
                <a:latin typeface="Times New Roman" pitchFamily="18" charset="0"/>
                <a:ea typeface="+mn-ea"/>
                <a:cs typeface="+mn-cs"/>
              </a:rPr>
              <a:t>   (The actual end-to-end delay also includes a propagation delay; see Section 1.4.)</a:t>
            </a:r>
            <a:endParaRPr lang="zh-CN" altLang="en-US" dirty="0" smtClean="0"/>
          </a:p>
          <a:p>
            <a:endParaRPr lang="zh-CN" altLang="en-US" dirty="0" smtClean="0"/>
          </a:p>
        </p:txBody>
      </p:sp>
    </p:spTree>
    <p:extLst>
      <p:ext uri="{BB962C8B-B14F-4D97-AF65-F5344CB8AC3E}">
        <p14:creationId xmlns:p14="http://schemas.microsoft.com/office/powerpoint/2010/main" val="22586505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FE9B5EB-FF7E-47FC-B4EE-3FB3081F2500}" type="slidenum">
              <a:rPr lang="en-US" altLang="zh-CN"/>
              <a:pPr/>
              <a:t>94</a:t>
            </a:fld>
            <a:endParaRPr lang="en-US" altLang="zh-CN"/>
          </a:p>
        </p:txBody>
      </p:sp>
      <p:sp>
        <p:nvSpPr>
          <p:cNvPr id="61542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8C1B1DF-6789-4218-9FF9-4A80475F9272}" type="slidenum">
              <a:rPr lang="en-US" altLang="zh-CN" sz="1200"/>
              <a:pPr algn="r"/>
              <a:t>94</a:t>
            </a:fld>
            <a:endParaRPr lang="en-US" altLang="zh-CN" sz="1200"/>
          </a:p>
        </p:txBody>
      </p:sp>
      <p:sp>
        <p:nvSpPr>
          <p:cNvPr id="615427" name="Rectangle 2"/>
          <p:cNvSpPr>
            <a:spLocks noGrp="1" noRot="1" noChangeAspect="1" noChangeArrowheads="1" noTextEdit="1"/>
          </p:cNvSpPr>
          <p:nvPr>
            <p:ph type="sldImg"/>
          </p:nvPr>
        </p:nvSpPr>
        <p:spPr>
          <a:ln/>
        </p:spPr>
      </p:sp>
      <p:sp>
        <p:nvSpPr>
          <p:cNvPr id="615428"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813582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p:txBody>
          <a:bodyPr/>
          <a:lstStyle/>
          <a:p>
            <a:pPr>
              <a:defRPr/>
            </a:pPr>
            <a:fld id="{50AD3B7A-4604-4BDE-B930-DE3A7412212D}" type="slidenum">
              <a:rPr lang="zh-CN" altLang="en-US" smtClean="0"/>
              <a:pPr>
                <a:defRPr/>
              </a:pPr>
              <a:t>95</a:t>
            </a:fld>
            <a:endParaRPr lang="en-US" altLang="zh-CN" smtClean="0"/>
          </a:p>
        </p:txBody>
      </p:sp>
      <p:sp>
        <p:nvSpPr>
          <p:cNvPr id="296963" name="Rectangle 2"/>
          <p:cNvSpPr>
            <a:spLocks noGrp="1" noRot="1" noChangeAspect="1" noChangeArrowheads="1" noTextEdit="1"/>
          </p:cNvSpPr>
          <p:nvPr>
            <p:ph type="sldImg"/>
          </p:nvPr>
        </p:nvSpPr>
        <p:spPr>
          <a:ln/>
        </p:spPr>
      </p:sp>
      <p:sp>
        <p:nvSpPr>
          <p:cNvPr id="296964" name="Rectangle 3"/>
          <p:cNvSpPr>
            <a:spLocks noGrp="1" noChangeArrowheads="1"/>
          </p:cNvSpPr>
          <p:nvPr>
            <p:ph type="body" idx="1"/>
          </p:nvPr>
        </p:nvSpPr>
        <p:spPr>
          <a:noFill/>
          <a:ln/>
        </p:spPr>
        <p:txBody>
          <a:bodyPr/>
          <a:lstStyle/>
          <a:p>
            <a:r>
              <a:rPr lang="en-US" altLang="zh-CN" sz="1200" b="0" i="0" u="none" strike="noStrike" kern="1200" baseline="0" dirty="0" smtClean="0">
                <a:solidFill>
                  <a:schemeClr val="tx1"/>
                </a:solidFill>
                <a:latin typeface="Times New Roman" pitchFamily="18" charset="0"/>
                <a:ea typeface="+mn-ea"/>
                <a:cs typeface="+mn-cs"/>
              </a:rPr>
              <a:t>   Having described circuit switching and packet switching, let us compare the two.</a:t>
            </a:r>
          </a:p>
          <a:p>
            <a:r>
              <a:rPr lang="en-US" altLang="zh-CN" sz="1200" b="0" i="0" u="none" strike="noStrike" kern="1200" baseline="0" dirty="0" smtClean="0">
                <a:solidFill>
                  <a:schemeClr val="tx1"/>
                </a:solidFill>
                <a:latin typeface="Times New Roman" pitchFamily="18" charset="0"/>
                <a:ea typeface="+mn-ea"/>
                <a:cs typeface="+mn-cs"/>
              </a:rPr>
              <a:t>   Critics of packet switching have often </a:t>
            </a:r>
            <a:r>
              <a:rPr lang="en-US" altLang="zh-CN" sz="1200" b="1" i="0" u="none" strike="noStrike" kern="1200" baseline="0" dirty="0" smtClean="0">
                <a:solidFill>
                  <a:schemeClr val="tx1"/>
                </a:solidFill>
                <a:latin typeface="Times New Roman" pitchFamily="18" charset="0"/>
                <a:ea typeface="+mn-ea"/>
                <a:cs typeface="+mn-cs"/>
              </a:rPr>
              <a:t>argued</a:t>
            </a:r>
            <a:r>
              <a:rPr lang="en-US" altLang="zh-CN" sz="1200" b="0" i="0" u="none" strike="noStrike" kern="1200" baseline="0" dirty="0" smtClean="0">
                <a:solidFill>
                  <a:schemeClr val="tx1"/>
                </a:solidFill>
                <a:latin typeface="Times New Roman" pitchFamily="18" charset="0"/>
                <a:ea typeface="+mn-ea"/>
                <a:cs typeface="+mn-cs"/>
              </a:rPr>
              <a:t> that packet switching is not suitable for real-time services (for example, telephone calls and video conference calls) because of its variable and unpredictable end-to-end delays (due primarily to variable and unpredictable queuing delays). </a:t>
            </a:r>
          </a:p>
          <a:p>
            <a:r>
              <a:rPr lang="en-US" altLang="zh-CN" sz="1200" b="0" i="0" u="none" strike="noStrike" kern="1200" baseline="0" dirty="0" smtClean="0">
                <a:solidFill>
                  <a:schemeClr val="tx1"/>
                </a:solidFill>
                <a:latin typeface="Times New Roman" pitchFamily="18" charset="0"/>
                <a:ea typeface="+mn-ea"/>
                <a:cs typeface="+mn-cs"/>
              </a:rPr>
              <a:t>    Proponents of packet switching </a:t>
            </a:r>
            <a:r>
              <a:rPr lang="en-US" altLang="zh-CN" sz="1200" b="1" i="0" u="none" strike="noStrike" kern="1200" baseline="0" dirty="0" smtClean="0">
                <a:solidFill>
                  <a:schemeClr val="tx1"/>
                </a:solidFill>
                <a:latin typeface="Times New Roman" pitchFamily="18" charset="0"/>
                <a:ea typeface="+mn-ea"/>
                <a:cs typeface="+mn-cs"/>
              </a:rPr>
              <a:t>argue</a:t>
            </a:r>
            <a:r>
              <a:rPr lang="en-US" altLang="zh-CN" sz="1200" b="0" i="0" u="none" strike="noStrike" kern="1200" baseline="0" dirty="0" smtClean="0">
                <a:solidFill>
                  <a:schemeClr val="tx1"/>
                </a:solidFill>
                <a:latin typeface="Times New Roman" pitchFamily="18" charset="0"/>
                <a:ea typeface="+mn-ea"/>
                <a:cs typeface="+mn-cs"/>
              </a:rPr>
              <a:t> that (1) it offers better sharing of transmission capacity than circuit switching and (2) it is simpler, more efficient, and less costly to implement than circuit switching. </a:t>
            </a:r>
          </a:p>
          <a:p>
            <a:r>
              <a:rPr lang="en-US" altLang="zh-CN" sz="1200" b="0" i="0" u="none" strike="noStrike" kern="1200" baseline="0" dirty="0" smtClean="0">
                <a:solidFill>
                  <a:schemeClr val="tx1"/>
                </a:solidFill>
                <a:latin typeface="Times New Roman" pitchFamily="18" charset="0"/>
                <a:ea typeface="+mn-ea"/>
                <a:cs typeface="+mn-cs"/>
              </a:rPr>
              <a:t>   An interesting discussion of packet switching  versus circuit switching is [Molinero-Fernandez 2002]. </a:t>
            </a:r>
          </a:p>
          <a:p>
            <a:r>
              <a:rPr lang="en-US" altLang="zh-CN" sz="1200" b="0" i="0" u="none" strike="noStrike" kern="1200" baseline="0" dirty="0" smtClean="0">
                <a:solidFill>
                  <a:schemeClr val="tx1"/>
                </a:solidFill>
                <a:latin typeface="Times New Roman" pitchFamily="18" charset="0"/>
                <a:ea typeface="+mn-ea"/>
                <a:cs typeface="+mn-cs"/>
              </a:rPr>
              <a:t>   Generally speaking, people who do not like to hassle with restaurant reservations prefer packet switching to circuit switching.</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Why is packet switching more efficient? </a:t>
            </a:r>
          </a:p>
          <a:p>
            <a:r>
              <a:rPr lang="en-US" altLang="zh-CN" sz="1200" b="0" i="0" u="none" strike="noStrike" kern="1200" baseline="0" dirty="0" smtClean="0">
                <a:solidFill>
                  <a:schemeClr val="tx1"/>
                </a:solidFill>
                <a:latin typeface="Times New Roman" pitchFamily="18" charset="0"/>
                <a:ea typeface="+mn-ea"/>
                <a:cs typeface="+mn-cs"/>
              </a:rPr>
              <a:t>    Let’s look at a simple example. </a:t>
            </a:r>
          </a:p>
          <a:p>
            <a:r>
              <a:rPr lang="en-US" altLang="zh-CN" sz="1200" b="0" i="0" u="none" strike="noStrike" kern="1200" baseline="0" dirty="0" smtClean="0">
                <a:solidFill>
                  <a:schemeClr val="tx1"/>
                </a:solidFill>
                <a:latin typeface="Times New Roman" pitchFamily="18" charset="0"/>
                <a:ea typeface="+mn-ea"/>
                <a:cs typeface="+mn-cs"/>
              </a:rPr>
              <a:t>    Suppose users share a 1 Mbps link. </a:t>
            </a:r>
          </a:p>
          <a:p>
            <a:r>
              <a:rPr lang="en-US" altLang="zh-CN" sz="1200" b="0" i="0" u="none" strike="noStrike" kern="1200" baseline="0" dirty="0" smtClean="0">
                <a:solidFill>
                  <a:schemeClr val="tx1"/>
                </a:solidFill>
                <a:latin typeface="Times New Roman" pitchFamily="18" charset="0"/>
                <a:ea typeface="+mn-ea"/>
                <a:cs typeface="+mn-cs"/>
              </a:rPr>
              <a:t>    Also suppose that each user </a:t>
            </a:r>
            <a:r>
              <a:rPr lang="en-US" altLang="zh-CN" sz="1200" b="1" i="0" u="none" strike="noStrike" kern="1200" baseline="0" dirty="0" smtClean="0">
                <a:solidFill>
                  <a:schemeClr val="tx1"/>
                </a:solidFill>
                <a:latin typeface="Times New Roman" pitchFamily="18" charset="0"/>
                <a:ea typeface="+mn-ea"/>
                <a:cs typeface="+mn-cs"/>
              </a:rPr>
              <a:t>alternates</a:t>
            </a:r>
            <a:r>
              <a:rPr lang="en-US" altLang="zh-CN" sz="1200" b="0" i="0" u="none" strike="noStrike" kern="1200" baseline="0" dirty="0" smtClean="0">
                <a:solidFill>
                  <a:schemeClr val="tx1"/>
                </a:solidFill>
                <a:latin typeface="Times New Roman" pitchFamily="18" charset="0"/>
                <a:ea typeface="+mn-ea"/>
                <a:cs typeface="+mn-cs"/>
              </a:rPr>
              <a:t> between periods of activity, when a user generates data at a constant rate of 100 kbps, and periods of inactivity, when a user generates no data. </a:t>
            </a:r>
          </a:p>
          <a:p>
            <a:r>
              <a:rPr lang="en-US" altLang="zh-CN" sz="1200" b="0" i="0" u="none" strike="noStrike" kern="1200" baseline="0" dirty="0" smtClean="0">
                <a:solidFill>
                  <a:schemeClr val="tx1"/>
                </a:solidFill>
                <a:latin typeface="Times New Roman" pitchFamily="18" charset="0"/>
                <a:ea typeface="+mn-ea"/>
                <a:cs typeface="+mn-cs"/>
              </a:rPr>
              <a:t>    Suppose further that a user is active only 10 percent of the time (and is idly drinking coffee </a:t>
            </a:r>
            <a:r>
              <a:rPr lang="en-US" altLang="zh-CN" sz="1200" b="0" i="0" u="sng" strike="noStrike" kern="1200" baseline="0" dirty="0" smtClean="0">
                <a:solidFill>
                  <a:schemeClr val="tx1"/>
                </a:solidFill>
                <a:latin typeface="Times New Roman" pitchFamily="18" charset="0"/>
                <a:ea typeface="+mn-ea"/>
                <a:cs typeface="+mn-cs"/>
              </a:rPr>
              <a:t>during the remaining 90 percent of the time</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With circuit switching, 100 kbps must be reserved for each user at all times. </a:t>
            </a:r>
          </a:p>
          <a:p>
            <a:r>
              <a:rPr lang="en-US" altLang="zh-CN" sz="1200" b="0" i="0" u="none" strike="noStrike" kern="1200" baseline="0" dirty="0" smtClean="0">
                <a:solidFill>
                  <a:schemeClr val="tx1"/>
                </a:solidFill>
                <a:latin typeface="Times New Roman" pitchFamily="18" charset="0"/>
                <a:ea typeface="+mn-ea"/>
                <a:cs typeface="+mn-cs"/>
              </a:rPr>
              <a:t>     For example, with circuit-switched TDM, </a:t>
            </a:r>
            <a:r>
              <a:rPr lang="en-US" altLang="zh-CN" sz="1200" b="1" i="0" u="none" strike="noStrike" kern="1200" baseline="0" dirty="0" smtClean="0">
                <a:solidFill>
                  <a:schemeClr val="tx1"/>
                </a:solidFill>
                <a:latin typeface="Times New Roman" pitchFamily="18" charset="0"/>
                <a:ea typeface="+mn-ea"/>
                <a:cs typeface="+mn-cs"/>
              </a:rPr>
              <a:t>if</a:t>
            </a:r>
            <a:r>
              <a:rPr lang="en-US" altLang="zh-CN" sz="1200" b="0" i="0" u="none" strike="noStrike" kern="1200" baseline="0" dirty="0" smtClean="0">
                <a:solidFill>
                  <a:schemeClr val="tx1"/>
                </a:solidFill>
                <a:latin typeface="Times New Roman" pitchFamily="18" charset="0"/>
                <a:ea typeface="+mn-ea"/>
                <a:cs typeface="+mn-cs"/>
              </a:rPr>
              <a:t> a one-second frame is divided into 10 time slots of 100 ms each, then each user would be allocated one time slot per frame.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Thus, the circuit-switched link can support only 10 (= 1 Mbps/100 kbps) simultaneous users. </a:t>
            </a:r>
          </a:p>
          <a:p>
            <a:r>
              <a:rPr lang="en-US" altLang="zh-CN" sz="1200" b="0" i="0" u="none" strike="noStrike" kern="1200" baseline="0" dirty="0" smtClean="0">
                <a:solidFill>
                  <a:schemeClr val="tx1"/>
                </a:solidFill>
                <a:latin typeface="Times New Roman" pitchFamily="18" charset="0"/>
                <a:ea typeface="+mn-ea"/>
                <a:cs typeface="+mn-cs"/>
              </a:rPr>
              <a:t>    With packet switching, the probability that a specific user is active is 0.1 (that is, 10 percent). </a:t>
            </a:r>
          </a:p>
          <a:p>
            <a:r>
              <a:rPr lang="en-US" altLang="zh-CN" sz="1200" b="0" i="0" u="none" strike="noStrike" kern="1200" baseline="0" dirty="0" smtClean="0">
                <a:solidFill>
                  <a:schemeClr val="tx1"/>
                </a:solidFill>
                <a:latin typeface="Times New Roman" pitchFamily="18" charset="0"/>
                <a:ea typeface="+mn-ea"/>
                <a:cs typeface="+mn-cs"/>
              </a:rPr>
              <a:t>    If there are 35 users, the probability that there are 11 or more simultaneously active users is approximately 0.0004. </a:t>
            </a:r>
          </a:p>
          <a:p>
            <a:r>
              <a:rPr lang="en-US" altLang="zh-CN" sz="1200" b="0" i="0" u="none" strike="noStrike" kern="1200" baseline="0" dirty="0" smtClean="0">
                <a:solidFill>
                  <a:schemeClr val="tx1"/>
                </a:solidFill>
                <a:latin typeface="Times New Roman" pitchFamily="18" charset="0"/>
                <a:ea typeface="+mn-ea"/>
                <a:cs typeface="+mn-cs"/>
              </a:rPr>
              <a:t>    (Homework Problem P8 outlines how this probability is obtained.) </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sz="1200" b="0" i="0" u="none" strike="noStrike" kern="1200" baseline="0" dirty="0" smtClean="0">
                <a:solidFill>
                  <a:schemeClr val="tx1"/>
                </a:solidFill>
                <a:latin typeface="Times New Roman" pitchFamily="18" charset="0"/>
                <a:ea typeface="+mn-ea"/>
                <a:cs typeface="+mn-cs"/>
              </a:rPr>
              <a:t>   [</a:t>
            </a:r>
            <a:r>
              <a:rPr lang="zh-CN" altLang="en-US" sz="2400" dirty="0" smtClean="0">
                <a:ea typeface="楷体" panose="02010609060101010101" pitchFamily="49" charset="-122"/>
                <a:cs typeface="Arial" panose="020B0604020202020204" pitchFamily="34" charset="0"/>
              </a:rPr>
              <a:t>分组交换：</a:t>
            </a:r>
            <a:r>
              <a:rPr lang="en-US" altLang="zh-CN" sz="2400" dirty="0" smtClean="0">
                <a:ea typeface="楷体" panose="02010609060101010101" pitchFamily="49" charset="-122"/>
                <a:cs typeface="Arial" panose="020B0604020202020204" pitchFamily="34" charset="0"/>
              </a:rPr>
              <a:t>35</a:t>
            </a:r>
            <a:r>
              <a:rPr lang="zh-CN" altLang="en-US" sz="2400" dirty="0" smtClean="0">
                <a:ea typeface="楷体" panose="02010609060101010101" pitchFamily="49" charset="-122"/>
                <a:cs typeface="Arial" panose="020B0604020202020204" pitchFamily="34" charset="0"/>
              </a:rPr>
              <a:t>个用户条件下，</a:t>
            </a:r>
            <a:r>
              <a:rPr lang="en-US" altLang="zh-CN" sz="2400" dirty="0" smtClean="0">
                <a:ea typeface="楷体" panose="02010609060101010101" pitchFamily="49" charset="-122"/>
                <a:cs typeface="Arial" panose="020B0604020202020204" pitchFamily="34" charset="0"/>
              </a:rPr>
              <a:t>11</a:t>
            </a:r>
            <a:r>
              <a:rPr lang="zh-CN" altLang="en-US" sz="2400" dirty="0" smtClean="0">
                <a:ea typeface="楷体" panose="02010609060101010101" pitchFamily="49" charset="-122"/>
                <a:cs typeface="Arial" panose="020B0604020202020204" pitchFamily="34" charset="0"/>
              </a:rPr>
              <a:t>个及以上用户同时活动的概率为</a:t>
            </a:r>
            <a:r>
              <a:rPr lang="en-US" altLang="zh-CN" sz="2400" dirty="0" smtClean="0">
                <a:ea typeface="楷体" panose="02010609060101010101" pitchFamily="49" charset="-122"/>
                <a:cs typeface="Arial" panose="020B0604020202020204" pitchFamily="34" charset="0"/>
              </a:rPr>
              <a:t>0.0004</a:t>
            </a:r>
            <a:r>
              <a:rPr lang="zh-CN" altLang="en-US" sz="2400" dirty="0" smtClean="0">
                <a:ea typeface="楷体" panose="02010609060101010101" pitchFamily="49" charset="-122"/>
                <a:cs typeface="Arial" panose="020B0604020202020204" pitchFamily="34" charset="0"/>
              </a:rPr>
              <a:t>，即</a:t>
            </a:r>
            <a:r>
              <a:rPr lang="en-US" altLang="zh-CN" sz="2400" dirty="0" smtClean="0">
                <a:ea typeface="楷体" panose="02010609060101010101" pitchFamily="49" charset="-122"/>
                <a:cs typeface="Arial" panose="020B0604020202020204" pitchFamily="34" charset="0"/>
              </a:rPr>
              <a:t>10</a:t>
            </a:r>
            <a:r>
              <a:rPr lang="zh-CN" altLang="en-US" sz="2400" dirty="0" smtClean="0">
                <a:ea typeface="楷体" panose="02010609060101010101" pitchFamily="49" charset="-122"/>
                <a:cs typeface="Arial" panose="020B0604020202020204" pitchFamily="34" charset="0"/>
              </a:rPr>
              <a:t>个及</a:t>
            </a:r>
            <a:r>
              <a:rPr lang="en-US" altLang="zh-CN" sz="2400" dirty="0" smtClean="0">
                <a:ea typeface="楷体" panose="02010609060101010101" pitchFamily="49" charset="-122"/>
                <a:cs typeface="Arial" panose="020B0604020202020204" pitchFamily="34" charset="0"/>
              </a:rPr>
              <a:t>10</a:t>
            </a:r>
            <a:r>
              <a:rPr lang="zh-CN" altLang="en-US" sz="2400" dirty="0" smtClean="0">
                <a:ea typeface="楷体" panose="02010609060101010101" pitchFamily="49" charset="-122"/>
                <a:cs typeface="Arial" panose="020B0604020202020204" pitchFamily="34" charset="0"/>
              </a:rPr>
              <a:t>个以内用户同时活跃的概率为</a:t>
            </a:r>
            <a:r>
              <a:rPr lang="en-US" altLang="zh-CN" sz="2400" dirty="0" smtClean="0">
                <a:ea typeface="楷体" panose="02010609060101010101" pitchFamily="49" charset="-122"/>
                <a:cs typeface="Arial" panose="020B0604020202020204" pitchFamily="34" charset="0"/>
              </a:rPr>
              <a:t>0.9996</a:t>
            </a:r>
            <a:r>
              <a:rPr lang="zh-CN" altLang="en-US" sz="2400" dirty="0" smtClean="0">
                <a:ea typeface="楷体" panose="02010609060101010101" pitchFamily="49" charset="-122"/>
                <a:cs typeface="Arial" panose="020B0604020202020204" pitchFamily="34" charset="0"/>
              </a:rPr>
              <a:t>，基本上与电路交换性能相当</a:t>
            </a:r>
            <a:r>
              <a:rPr lang="en-US" altLang="zh-CN" sz="1200" b="0" i="0" u="none" strike="noStrike" kern="1200" baseline="0" dirty="0" smtClean="0">
                <a:solidFill>
                  <a:schemeClr val="tx1"/>
                </a:solidFill>
                <a:latin typeface="Times New Roman" pitchFamily="18" charset="0"/>
                <a:ea typeface="+mn-ea"/>
                <a:cs typeface="+mn-cs"/>
              </a:rPr>
              <a:t>]</a:t>
            </a:r>
          </a:p>
          <a:p>
            <a:r>
              <a:rPr lang="en-US" altLang="zh-CN" sz="1200" b="0" i="0" u="none" strike="noStrike" kern="1200" baseline="0" dirty="0" smtClean="0">
                <a:solidFill>
                  <a:schemeClr val="tx1"/>
                </a:solidFill>
                <a:latin typeface="Times New Roman" pitchFamily="18" charset="0"/>
                <a:ea typeface="+mn-ea"/>
                <a:cs typeface="+mn-cs"/>
              </a:rPr>
              <a:t>    When there are 10 or fewer simultaneously active users (which happens with probability 0.9996), the aggregate arrival rate of data is less than or equal to 1 Mbps, the output rate of the link. </a:t>
            </a:r>
          </a:p>
          <a:p>
            <a:r>
              <a:rPr lang="en-US" altLang="zh-CN" sz="1200" b="0" i="0" u="none" strike="noStrike" kern="1200" baseline="0" dirty="0" smtClean="0">
                <a:solidFill>
                  <a:schemeClr val="tx1"/>
                </a:solidFill>
                <a:latin typeface="Times New Roman" pitchFamily="18" charset="0"/>
                <a:ea typeface="+mn-ea"/>
                <a:cs typeface="+mn-cs"/>
              </a:rPr>
              <a:t>   Thus, when there are 10 or fewer active users, users’ packets flow through the link </a:t>
            </a:r>
            <a:r>
              <a:rPr lang="en-US" altLang="zh-CN" sz="1200" b="1" i="0" u="none" strike="noStrike" kern="1200" baseline="0" dirty="0" smtClean="0">
                <a:solidFill>
                  <a:schemeClr val="tx1"/>
                </a:solidFill>
                <a:latin typeface="Times New Roman" pitchFamily="18" charset="0"/>
                <a:ea typeface="+mn-ea"/>
                <a:cs typeface="+mn-cs"/>
              </a:rPr>
              <a:t>essentially</a:t>
            </a:r>
            <a:r>
              <a:rPr lang="en-US" altLang="zh-CN" sz="1200" b="0" i="0" u="none" strike="noStrike" kern="1200" baseline="0" dirty="0" smtClean="0">
                <a:solidFill>
                  <a:schemeClr val="tx1"/>
                </a:solidFill>
                <a:latin typeface="Times New Roman" pitchFamily="18" charset="0"/>
                <a:ea typeface="+mn-ea"/>
                <a:cs typeface="+mn-cs"/>
              </a:rPr>
              <a:t> without delay, </a:t>
            </a:r>
            <a:r>
              <a:rPr lang="en-US" altLang="zh-CN" sz="1200" b="0" i="0" u="sng" strike="noStrike" kern="1200" baseline="0" dirty="0" smtClean="0">
                <a:solidFill>
                  <a:schemeClr val="tx1"/>
                </a:solidFill>
                <a:latin typeface="Times New Roman" pitchFamily="18" charset="0"/>
                <a:ea typeface="+mn-ea"/>
                <a:cs typeface="+mn-cs"/>
              </a:rPr>
              <a:t>as is the case with circuit switching</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When there are more than 10 simultaneously active users, then the aggregate arrival rate of packets exceeds the output capacity of the link, and the output queue will begin to grow. </a:t>
            </a:r>
          </a:p>
          <a:p>
            <a:r>
              <a:rPr lang="en-US" altLang="zh-CN" sz="1200" b="0" i="0" u="none" strike="noStrike" kern="1200" baseline="0" dirty="0" smtClean="0">
                <a:solidFill>
                  <a:schemeClr val="tx1"/>
                </a:solidFill>
                <a:latin typeface="Times New Roman" pitchFamily="18" charset="0"/>
                <a:ea typeface="+mn-ea"/>
                <a:cs typeface="+mn-cs"/>
              </a:rPr>
              <a:t>   (It continues to grow </a:t>
            </a:r>
            <a:r>
              <a:rPr lang="en-US" altLang="zh-CN" sz="1200" b="1" i="0" u="none" strike="noStrike" kern="1200" baseline="0" dirty="0" smtClean="0">
                <a:solidFill>
                  <a:schemeClr val="tx1"/>
                </a:solidFill>
                <a:latin typeface="Times New Roman" pitchFamily="18" charset="0"/>
                <a:ea typeface="+mn-ea"/>
                <a:cs typeface="+mn-cs"/>
              </a:rPr>
              <a:t>until</a:t>
            </a:r>
            <a:r>
              <a:rPr lang="en-US" altLang="zh-CN" sz="1200" b="0" i="0" u="none" strike="noStrike" kern="1200" baseline="0" dirty="0" smtClean="0">
                <a:solidFill>
                  <a:schemeClr val="tx1"/>
                </a:solidFill>
                <a:latin typeface="Times New Roman" pitchFamily="18" charset="0"/>
                <a:ea typeface="+mn-ea"/>
                <a:cs typeface="+mn-cs"/>
              </a:rPr>
              <a:t> the aggregate input rate falls back below 1 Mbps, at which point the queue will begin to diminish in length.) </a:t>
            </a:r>
          </a:p>
          <a:p>
            <a:r>
              <a:rPr lang="en-US" altLang="zh-CN" sz="1200" b="0" i="0" u="none" strike="noStrike" kern="1200" baseline="0" dirty="0" smtClean="0">
                <a:solidFill>
                  <a:schemeClr val="tx1"/>
                </a:solidFill>
                <a:latin typeface="Times New Roman" pitchFamily="18" charset="0"/>
                <a:ea typeface="+mn-ea"/>
                <a:cs typeface="+mn-cs"/>
              </a:rPr>
              <a:t>    Because the probability of having more than 10 </a:t>
            </a:r>
            <a:r>
              <a:rPr lang="en-US" altLang="zh-CN" sz="1200" b="0" i="0" u="none" strike="noStrike" kern="1200" baseline="0" dirty="0" smtClean="0">
                <a:solidFill>
                  <a:schemeClr val="tx1"/>
                </a:solidFill>
                <a:latin typeface="Times New Roman" pitchFamily="18" charset="0"/>
                <a:ea typeface="+mn-ea"/>
                <a:cs typeface="+mn-cs"/>
              </a:rPr>
              <a:t>simultaneously active </a:t>
            </a:r>
            <a:r>
              <a:rPr lang="en-US" altLang="zh-CN" sz="1200" b="0" i="0" u="none" strike="noStrike" kern="1200" baseline="0" dirty="0" smtClean="0">
                <a:solidFill>
                  <a:schemeClr val="tx1"/>
                </a:solidFill>
                <a:latin typeface="Times New Roman" pitchFamily="18" charset="0"/>
                <a:ea typeface="+mn-ea"/>
                <a:cs typeface="+mn-cs"/>
              </a:rPr>
              <a:t>users is </a:t>
            </a:r>
            <a:r>
              <a:rPr lang="en-US" altLang="zh-CN" sz="1200" b="1" i="0" u="none" strike="noStrike" kern="1200" baseline="0" dirty="0" smtClean="0">
                <a:solidFill>
                  <a:schemeClr val="tx1"/>
                </a:solidFill>
                <a:latin typeface="Times New Roman" pitchFamily="18" charset="0"/>
                <a:ea typeface="+mn-ea"/>
                <a:cs typeface="+mn-cs"/>
              </a:rPr>
              <a:t>minuscule</a:t>
            </a:r>
            <a:r>
              <a:rPr lang="en-US" altLang="zh-CN" sz="1200" b="0" i="0" u="none" strike="noStrike" kern="1200" baseline="0" dirty="0" smtClean="0">
                <a:solidFill>
                  <a:schemeClr val="tx1"/>
                </a:solidFill>
                <a:latin typeface="Times New Roman" pitchFamily="18" charset="0"/>
                <a:ea typeface="+mn-ea"/>
                <a:cs typeface="+mn-cs"/>
              </a:rPr>
              <a:t> in this example, packet switching provides essentially the same </a:t>
            </a:r>
            <a:r>
              <a:rPr lang="en-US" altLang="zh-CN" sz="1200" b="0" i="0" u="none" strike="noStrike" kern="1200" baseline="0" dirty="0" smtClean="0">
                <a:solidFill>
                  <a:schemeClr val="tx1"/>
                </a:solidFill>
                <a:latin typeface="Times New Roman" pitchFamily="18" charset="0"/>
                <a:ea typeface="+mn-ea"/>
                <a:cs typeface="+mn-cs"/>
              </a:rPr>
              <a:t>performance </a:t>
            </a:r>
            <a:r>
              <a:rPr lang="en-US" altLang="zh-CN" sz="1200" b="0" i="0" u="none" strike="noStrike" kern="1200" baseline="0" dirty="0" smtClean="0">
                <a:solidFill>
                  <a:schemeClr val="tx1"/>
                </a:solidFill>
                <a:latin typeface="Times New Roman" pitchFamily="18" charset="0"/>
                <a:ea typeface="+mn-ea"/>
                <a:cs typeface="+mn-cs"/>
              </a:rPr>
              <a:t>as circuit switching, but does so </a:t>
            </a:r>
            <a:r>
              <a:rPr lang="en-US" altLang="zh-CN" sz="1200" b="0" i="0" u="sng" strike="noStrike" kern="1200" baseline="0" dirty="0" smtClean="0">
                <a:solidFill>
                  <a:schemeClr val="tx1"/>
                </a:solidFill>
                <a:latin typeface="Times New Roman" pitchFamily="18" charset="0"/>
                <a:ea typeface="+mn-ea"/>
                <a:cs typeface="+mn-cs"/>
              </a:rPr>
              <a:t>while allowing for more than three times the number of users</a:t>
            </a:r>
            <a:r>
              <a:rPr lang="en-US" altLang="zh-CN" sz="1200" b="0" i="0" u="none" strike="noStrike" kern="1200" baseline="0" dirty="0" smtClean="0">
                <a:solidFill>
                  <a:schemeClr val="tx1"/>
                </a:solidFill>
                <a:latin typeface="Times New Roman" pitchFamily="18" charset="0"/>
                <a:ea typeface="+mn-ea"/>
                <a:cs typeface="+mn-cs"/>
              </a:rPr>
              <a:t>.</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Let’s now consider a second simple example. </a:t>
            </a:r>
          </a:p>
          <a:p>
            <a:r>
              <a:rPr lang="en-US" altLang="zh-CN" sz="1200" b="0" i="0" u="none" strike="noStrike" kern="1200" baseline="0" dirty="0" smtClean="0">
                <a:solidFill>
                  <a:schemeClr val="tx1"/>
                </a:solidFill>
                <a:latin typeface="Times New Roman" pitchFamily="18" charset="0"/>
                <a:ea typeface="+mn-ea"/>
                <a:cs typeface="+mn-cs"/>
              </a:rPr>
              <a:t>    Suppose there are 10 users and that one user suddenly generates </a:t>
            </a:r>
            <a:r>
              <a:rPr lang="en-US" altLang="zh-CN" sz="1200" b="0" i="0" u="sng" strike="noStrike" kern="1200" baseline="0" dirty="0" smtClean="0">
                <a:solidFill>
                  <a:schemeClr val="tx1"/>
                </a:solidFill>
                <a:latin typeface="Times New Roman" pitchFamily="18" charset="0"/>
                <a:ea typeface="+mn-ea"/>
                <a:cs typeface="+mn-cs"/>
              </a:rPr>
              <a:t>one thousand</a:t>
            </a:r>
            <a:r>
              <a:rPr lang="en-US" altLang="zh-CN" sz="1200" b="0" i="0" u="none" strike="noStrike" kern="1200" baseline="0" dirty="0" smtClean="0">
                <a:solidFill>
                  <a:schemeClr val="tx1"/>
                </a:solidFill>
                <a:latin typeface="Times New Roman" pitchFamily="18" charset="0"/>
                <a:ea typeface="+mn-ea"/>
                <a:cs typeface="+mn-cs"/>
              </a:rPr>
              <a:t> 1,000-bit </a:t>
            </a:r>
            <a:r>
              <a:rPr lang="en-US" altLang="zh-CN" sz="1200" b="0" i="0" u="sng" strike="noStrike" kern="1200" baseline="0" dirty="0" smtClean="0">
                <a:solidFill>
                  <a:schemeClr val="tx1"/>
                </a:solidFill>
                <a:latin typeface="Times New Roman" pitchFamily="18" charset="0"/>
                <a:ea typeface="+mn-ea"/>
                <a:cs typeface="+mn-cs"/>
              </a:rPr>
              <a:t>packets</a:t>
            </a:r>
            <a:r>
              <a:rPr lang="en-US" altLang="zh-CN" sz="1200" b="0" i="0" u="none" strike="noStrike" kern="1200" baseline="0" dirty="0" smtClean="0">
                <a:solidFill>
                  <a:schemeClr val="tx1"/>
                </a:solidFill>
                <a:latin typeface="Times New Roman" pitchFamily="18" charset="0"/>
                <a:ea typeface="+mn-ea"/>
                <a:cs typeface="+mn-cs"/>
              </a:rPr>
              <a:t>, while other users remain </a:t>
            </a:r>
            <a:r>
              <a:rPr lang="en-US" altLang="zh-CN" sz="1200" b="1" i="0" u="none" strike="noStrike" kern="1200" baseline="0" dirty="0" smtClean="0">
                <a:solidFill>
                  <a:schemeClr val="tx1"/>
                </a:solidFill>
                <a:latin typeface="Times New Roman" pitchFamily="18" charset="0"/>
                <a:ea typeface="+mn-ea"/>
                <a:cs typeface="+mn-cs"/>
              </a:rPr>
              <a:t>quiescent</a:t>
            </a:r>
            <a:r>
              <a:rPr lang="en-US" altLang="zh-CN" sz="1200" b="0" i="0" u="none" strike="noStrike" kern="1200" baseline="0" dirty="0" smtClean="0">
                <a:solidFill>
                  <a:schemeClr val="tx1"/>
                </a:solidFill>
                <a:latin typeface="Times New Roman" pitchFamily="18" charset="0"/>
                <a:ea typeface="+mn-ea"/>
                <a:cs typeface="+mn-cs"/>
              </a:rPr>
              <a:t> and do not generate packets. </a:t>
            </a:r>
          </a:p>
          <a:p>
            <a:r>
              <a:rPr lang="en-US" altLang="zh-CN" sz="1200" b="0" i="0" u="none" strike="noStrike" kern="1200" baseline="0" dirty="0" smtClean="0">
                <a:solidFill>
                  <a:schemeClr val="tx1"/>
                </a:solidFill>
                <a:latin typeface="Times New Roman" pitchFamily="18" charset="0"/>
                <a:ea typeface="+mn-ea"/>
                <a:cs typeface="+mn-cs"/>
              </a:rPr>
              <a:t>    Under TDM circuit switching </a:t>
            </a:r>
            <a:r>
              <a:rPr lang="en-US" altLang="zh-CN" sz="1200" b="0" i="0" u="sng" strike="noStrike" kern="1200" baseline="0" dirty="0" smtClean="0">
                <a:solidFill>
                  <a:schemeClr val="tx1"/>
                </a:solidFill>
                <a:latin typeface="Times New Roman" pitchFamily="18" charset="0"/>
                <a:ea typeface="+mn-ea"/>
                <a:cs typeface="+mn-cs"/>
              </a:rPr>
              <a:t>with</a:t>
            </a:r>
            <a:r>
              <a:rPr lang="en-US" altLang="zh-CN" sz="1200" b="0" i="0" u="none" strike="noStrike" kern="1200" baseline="0" dirty="0" smtClean="0">
                <a:solidFill>
                  <a:schemeClr val="tx1"/>
                </a:solidFill>
                <a:latin typeface="Times New Roman" pitchFamily="18" charset="0"/>
                <a:ea typeface="+mn-ea"/>
                <a:cs typeface="+mn-cs"/>
              </a:rPr>
              <a:t> 10 slots per frame and each slot consisting of 1,000 bits, the active user can only use its one time slot per frame to transmit data, while the remaining nine time slots in each frame remain idle. </a:t>
            </a:r>
          </a:p>
          <a:p>
            <a:r>
              <a:rPr lang="en-US" altLang="zh-CN" sz="1200" b="0" i="0" u="none" strike="noStrike" kern="1200" baseline="0" dirty="0" smtClean="0">
                <a:solidFill>
                  <a:schemeClr val="tx1"/>
                </a:solidFill>
                <a:latin typeface="Times New Roman" pitchFamily="18" charset="0"/>
                <a:ea typeface="+mn-ea"/>
                <a:cs typeface="+mn-cs"/>
              </a:rPr>
              <a:t>    It will be 10 seconds [1k*1kb/(1Mbps/10slots)=10s] </a:t>
            </a:r>
            <a:r>
              <a:rPr lang="en-US" altLang="zh-CN" sz="1200" b="1" i="0" u="none" strike="noStrike" kern="1200" baseline="0" dirty="0" smtClean="0">
                <a:solidFill>
                  <a:schemeClr val="tx1"/>
                </a:solidFill>
                <a:latin typeface="Times New Roman" pitchFamily="18" charset="0"/>
                <a:ea typeface="+mn-ea"/>
                <a:cs typeface="+mn-cs"/>
              </a:rPr>
              <a:t>before</a:t>
            </a:r>
            <a:r>
              <a:rPr lang="en-US" altLang="zh-CN" sz="1200" b="0" i="0" u="none" strike="noStrike" kern="1200" baseline="0" dirty="0" smtClean="0">
                <a:solidFill>
                  <a:schemeClr val="tx1"/>
                </a:solidFill>
                <a:latin typeface="Times New Roman" pitchFamily="18" charset="0"/>
                <a:ea typeface="+mn-ea"/>
                <a:cs typeface="+mn-cs"/>
              </a:rPr>
              <a:t> all of the active user’s </a:t>
            </a:r>
            <a:r>
              <a:rPr lang="en-US" altLang="zh-CN" sz="1200" b="0" i="0" u="sng" strike="noStrike" kern="1200" baseline="0" dirty="0" smtClean="0">
                <a:solidFill>
                  <a:schemeClr val="tx1"/>
                </a:solidFill>
                <a:latin typeface="Times New Roman" pitchFamily="18" charset="0"/>
                <a:ea typeface="+mn-ea"/>
                <a:cs typeface="+mn-cs"/>
              </a:rPr>
              <a:t>one million bits of data</a:t>
            </a:r>
            <a:r>
              <a:rPr lang="en-US" altLang="zh-CN" sz="1200" b="0" i="0" u="none" strike="noStrike" kern="1200" baseline="0" dirty="0" smtClean="0">
                <a:solidFill>
                  <a:schemeClr val="tx1"/>
                </a:solidFill>
                <a:latin typeface="Times New Roman" pitchFamily="18" charset="0"/>
                <a:ea typeface="+mn-ea"/>
                <a:cs typeface="+mn-cs"/>
              </a:rPr>
              <a:t> has been transmitted. </a:t>
            </a:r>
          </a:p>
          <a:p>
            <a:r>
              <a:rPr lang="en-US" altLang="zh-CN" sz="1200" b="0" i="0" u="none" strike="noStrike" kern="1200" baseline="0" dirty="0" smtClean="0">
                <a:solidFill>
                  <a:schemeClr val="tx1"/>
                </a:solidFill>
                <a:latin typeface="Times New Roman" pitchFamily="18" charset="0"/>
                <a:ea typeface="+mn-ea"/>
                <a:cs typeface="+mn-cs"/>
              </a:rPr>
              <a:t>    In the case of packet switching, the active user can continuously send its packets at the full link rate of 1 Mbps, since there are no other users generating packets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need to be multiplexed [</a:t>
            </a:r>
            <a:r>
              <a:rPr lang="zh-CN" altLang="en-US" sz="1200" b="0" i="0" u="none" strike="noStrike" kern="1200" baseline="0" dirty="0" smtClean="0">
                <a:solidFill>
                  <a:schemeClr val="tx1"/>
                </a:solidFill>
                <a:latin typeface="Times New Roman" pitchFamily="18" charset="0"/>
                <a:ea typeface="+mn-ea"/>
                <a:cs typeface="+mn-cs"/>
              </a:rPr>
              <a:t>复用</a:t>
            </a:r>
            <a:r>
              <a:rPr lang="en-US" altLang="zh-CN" sz="1200" b="0" i="0" u="none" strike="noStrike" kern="1200" baseline="0" dirty="0" smtClean="0">
                <a:solidFill>
                  <a:schemeClr val="tx1"/>
                </a:solidFill>
                <a:latin typeface="Times New Roman" pitchFamily="18" charset="0"/>
                <a:ea typeface="+mn-ea"/>
                <a:cs typeface="+mn-cs"/>
              </a:rPr>
              <a:t>] with the active user’s packets. </a:t>
            </a:r>
          </a:p>
          <a:p>
            <a:r>
              <a:rPr lang="en-US" altLang="zh-CN" sz="1200" b="0" i="0" u="none" strike="noStrike" kern="1200" baseline="0" dirty="0" smtClean="0">
                <a:solidFill>
                  <a:schemeClr val="tx1"/>
                </a:solidFill>
                <a:latin typeface="Times New Roman" pitchFamily="18" charset="0"/>
                <a:ea typeface="+mn-ea"/>
                <a:cs typeface="+mn-cs"/>
              </a:rPr>
              <a:t>    [</a:t>
            </a:r>
            <a:r>
              <a:rPr lang="zh-CN" altLang="en-US" sz="1200" b="0" i="0" u="none" strike="noStrike" kern="1200" baseline="0" dirty="0" smtClean="0">
                <a:solidFill>
                  <a:schemeClr val="tx1"/>
                </a:solidFill>
                <a:latin typeface="Times New Roman" pitchFamily="18" charset="0"/>
                <a:ea typeface="+mn-ea"/>
                <a:cs typeface="+mn-cs"/>
              </a:rPr>
              <a:t>因为没有其他用户产生的分组与该活跃用户的分组进行复用</a:t>
            </a:r>
            <a:r>
              <a:rPr lang="en-US" altLang="zh-CN" sz="1200" b="0" i="0" u="none" strike="noStrike" kern="1200" baseline="0" dirty="0" smtClean="0">
                <a:solidFill>
                  <a:schemeClr val="tx1"/>
                </a:solidFill>
                <a:latin typeface="Times New Roman" pitchFamily="18" charset="0"/>
                <a:ea typeface="+mn-ea"/>
                <a:cs typeface="+mn-cs"/>
              </a:rPr>
              <a:t>, </a:t>
            </a:r>
            <a:r>
              <a:rPr lang="zh-CN" altLang="en-US" sz="1200" b="0" i="0" u="none" strike="noStrike" kern="1200" baseline="0" dirty="0" smtClean="0">
                <a:solidFill>
                  <a:schemeClr val="tx1"/>
                </a:solidFill>
                <a:latin typeface="Times New Roman" pitchFamily="18" charset="0"/>
                <a:ea typeface="+mn-ea"/>
                <a:cs typeface="+mn-cs"/>
              </a:rPr>
              <a:t>这里还假设了统计时分复用</a:t>
            </a:r>
            <a:r>
              <a:rPr lang="en-US" altLang="zh-CN" sz="1200" b="0" i="0" u="none" strike="noStrike" kern="1200" baseline="0" dirty="0" smtClean="0">
                <a:solidFill>
                  <a:schemeClr val="tx1"/>
                </a:solidFill>
                <a:latin typeface="Times New Roman" pitchFamily="18" charset="0"/>
                <a:ea typeface="+mn-ea"/>
                <a:cs typeface="+mn-cs"/>
              </a:rPr>
              <a:t>]</a:t>
            </a:r>
          </a:p>
          <a:p>
            <a:r>
              <a:rPr lang="en-US" altLang="zh-CN" sz="1200" b="0" i="0" u="none" strike="noStrike" kern="1200" baseline="0" dirty="0" smtClean="0">
                <a:solidFill>
                  <a:schemeClr val="tx1"/>
                </a:solidFill>
                <a:latin typeface="Times New Roman" pitchFamily="18" charset="0"/>
                <a:ea typeface="+mn-ea"/>
                <a:cs typeface="+mn-cs"/>
              </a:rPr>
              <a:t>    In this case, all of the active user’s data will be transmitted within 1 second. [1K*1kb/1Mbps=1s]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 above examples illustrate two ways </a:t>
            </a:r>
            <a:r>
              <a:rPr lang="en-US" altLang="zh-CN" sz="1200" b="1" i="0" u="none" strike="noStrike" kern="1200" baseline="0" dirty="0" smtClean="0">
                <a:solidFill>
                  <a:schemeClr val="tx1"/>
                </a:solidFill>
                <a:latin typeface="Times New Roman" pitchFamily="18" charset="0"/>
                <a:ea typeface="+mn-ea"/>
                <a:cs typeface="+mn-cs"/>
              </a:rPr>
              <a:t>in which </a:t>
            </a:r>
            <a:r>
              <a:rPr lang="en-US" altLang="zh-CN" sz="1200" b="0" i="0" u="none" strike="noStrike" kern="1200" baseline="0" dirty="0" smtClean="0">
                <a:solidFill>
                  <a:schemeClr val="tx1"/>
                </a:solidFill>
                <a:latin typeface="Times New Roman" pitchFamily="18" charset="0"/>
                <a:ea typeface="+mn-ea"/>
                <a:cs typeface="+mn-cs"/>
              </a:rPr>
              <a:t>the performance of packet switching can be superior to that of circuit switching.   </a:t>
            </a:r>
          </a:p>
          <a:p>
            <a:r>
              <a:rPr lang="en-US" altLang="zh-CN" sz="1200" b="0" i="0" u="none" strike="noStrike" kern="1200" baseline="0" dirty="0" smtClean="0">
                <a:solidFill>
                  <a:schemeClr val="tx1"/>
                </a:solidFill>
                <a:latin typeface="Times New Roman" pitchFamily="18" charset="0"/>
                <a:ea typeface="+mn-ea"/>
                <a:cs typeface="+mn-cs"/>
              </a:rPr>
              <a:t>    They also highlight the crucial difference between the two forms of </a:t>
            </a:r>
            <a:r>
              <a:rPr lang="en-US" altLang="zh-CN" sz="1200" b="0" i="0" u="sng" strike="noStrike" kern="1200" baseline="0" dirty="0" smtClean="0">
                <a:solidFill>
                  <a:schemeClr val="tx1"/>
                </a:solidFill>
                <a:latin typeface="Times New Roman" pitchFamily="18" charset="0"/>
                <a:ea typeface="+mn-ea"/>
                <a:cs typeface="+mn-cs"/>
              </a:rPr>
              <a:t>sharing</a:t>
            </a:r>
            <a:r>
              <a:rPr lang="en-US" altLang="zh-CN" sz="1200" b="0" i="0" u="none" strike="noStrike" kern="1200" baseline="0" dirty="0" smtClean="0">
                <a:solidFill>
                  <a:schemeClr val="tx1"/>
                </a:solidFill>
                <a:latin typeface="Times New Roman" pitchFamily="18" charset="0"/>
                <a:ea typeface="+mn-ea"/>
                <a:cs typeface="+mn-cs"/>
              </a:rPr>
              <a:t> a link’s transmission rate </a:t>
            </a:r>
            <a:r>
              <a:rPr lang="en-US" altLang="zh-CN" sz="1200" b="0" i="0" u="sng" strike="noStrike" kern="1200" baseline="0" dirty="0" smtClean="0">
                <a:solidFill>
                  <a:schemeClr val="tx1"/>
                </a:solidFill>
                <a:latin typeface="Times New Roman" pitchFamily="18" charset="0"/>
                <a:ea typeface="+mn-ea"/>
                <a:cs typeface="+mn-cs"/>
              </a:rPr>
              <a:t>among</a:t>
            </a:r>
            <a:r>
              <a:rPr lang="en-US" altLang="zh-CN" sz="1200" b="0" i="0" u="none" strike="noStrike" kern="1200" baseline="0" dirty="0" smtClean="0">
                <a:solidFill>
                  <a:schemeClr val="tx1"/>
                </a:solidFill>
                <a:latin typeface="Times New Roman" pitchFamily="18" charset="0"/>
                <a:ea typeface="+mn-ea"/>
                <a:cs typeface="+mn-cs"/>
              </a:rPr>
              <a:t> multiple data streams.   </a:t>
            </a:r>
          </a:p>
          <a:p>
            <a:r>
              <a:rPr lang="en-US" altLang="zh-CN" sz="1200" b="0" i="0" u="none" strike="noStrike" kern="1200" baseline="0" dirty="0" smtClean="0">
                <a:solidFill>
                  <a:schemeClr val="tx1"/>
                </a:solidFill>
                <a:latin typeface="Times New Roman" pitchFamily="18" charset="0"/>
                <a:ea typeface="+mn-ea"/>
                <a:cs typeface="+mn-cs"/>
              </a:rPr>
              <a:t>    Circuit switching pre-allocates use of the transmission link regardless of demand, with </a:t>
            </a:r>
            <a:r>
              <a:rPr lang="en-US" altLang="zh-CN" sz="1200" b="0" i="0" u="sng" strike="noStrike" kern="1200" baseline="0" dirty="0" smtClean="0">
                <a:solidFill>
                  <a:schemeClr val="tx1"/>
                </a:solidFill>
                <a:latin typeface="Times New Roman" pitchFamily="18" charset="0"/>
                <a:ea typeface="+mn-ea"/>
                <a:cs typeface="+mn-cs"/>
              </a:rPr>
              <a:t>allocated but unneeded link time</a:t>
            </a:r>
            <a:r>
              <a:rPr lang="en-US" altLang="zh-CN" sz="1200" b="0" i="0" u="none" strike="noStrike" kern="1200" baseline="0" dirty="0" smtClean="0">
                <a:solidFill>
                  <a:schemeClr val="tx1"/>
                </a:solidFill>
                <a:latin typeface="Times New Roman" pitchFamily="18" charset="0"/>
                <a:ea typeface="+mn-ea"/>
                <a:cs typeface="+mn-cs"/>
              </a:rPr>
              <a:t> going unused. </a:t>
            </a:r>
          </a:p>
          <a:p>
            <a:r>
              <a:rPr lang="en-US" altLang="zh-CN" sz="1200" b="0" i="0" u="none" strike="noStrike" kern="1200" baseline="0" dirty="0" smtClean="0">
                <a:solidFill>
                  <a:schemeClr val="tx1"/>
                </a:solidFill>
                <a:latin typeface="Times New Roman" pitchFamily="18" charset="0"/>
                <a:ea typeface="+mn-ea"/>
                <a:cs typeface="+mn-cs"/>
              </a:rPr>
              <a:t>    Packet switching on the other hand allocates link use on demand. </a:t>
            </a:r>
          </a:p>
          <a:p>
            <a:r>
              <a:rPr lang="en-US" altLang="zh-CN" sz="1200" b="0" i="0" u="none" strike="noStrike" kern="1200" baseline="0" dirty="0" smtClean="0">
                <a:solidFill>
                  <a:schemeClr val="tx1"/>
                </a:solidFill>
                <a:latin typeface="Times New Roman" pitchFamily="18" charset="0"/>
                <a:ea typeface="+mn-ea"/>
                <a:cs typeface="+mn-cs"/>
              </a:rPr>
              <a:t>    Link transmission capacity will be shared on a packet-by-packet basis </a:t>
            </a:r>
            <a:r>
              <a:rPr lang="en-US" altLang="zh-CN" sz="1200" b="1" i="0" u="none" strike="noStrike" kern="1200" baseline="0" dirty="0" smtClean="0">
                <a:solidFill>
                  <a:schemeClr val="tx1"/>
                </a:solidFill>
                <a:latin typeface="Times New Roman" pitchFamily="18" charset="0"/>
                <a:ea typeface="+mn-ea"/>
                <a:cs typeface="+mn-cs"/>
              </a:rPr>
              <a:t>only</a:t>
            </a:r>
            <a:r>
              <a:rPr lang="en-US" altLang="zh-CN" sz="1200" b="0" i="0" u="none" strike="noStrike" kern="1200" baseline="0" dirty="0" smtClean="0">
                <a:solidFill>
                  <a:schemeClr val="tx1"/>
                </a:solidFill>
                <a:latin typeface="Times New Roman" pitchFamily="18" charset="0"/>
                <a:ea typeface="+mn-ea"/>
                <a:cs typeface="+mn-cs"/>
              </a:rPr>
              <a:t> among those users </a:t>
            </a:r>
            <a:r>
              <a:rPr lang="en-US" altLang="zh-CN" sz="1200" b="1" i="0" u="none" strike="noStrike" kern="1200" baseline="0" dirty="0" smtClean="0">
                <a:solidFill>
                  <a:schemeClr val="tx1"/>
                </a:solidFill>
                <a:latin typeface="Times New Roman" pitchFamily="18" charset="0"/>
                <a:ea typeface="+mn-ea"/>
                <a:cs typeface="+mn-cs"/>
              </a:rPr>
              <a:t>who</a:t>
            </a:r>
            <a:r>
              <a:rPr lang="en-US" altLang="zh-CN" sz="1200" b="0" i="0" u="none" strike="noStrike" kern="1200" baseline="0" dirty="0" smtClean="0">
                <a:solidFill>
                  <a:schemeClr val="tx1"/>
                </a:solidFill>
                <a:latin typeface="Times New Roman" pitchFamily="18" charset="0"/>
                <a:ea typeface="+mn-ea"/>
                <a:cs typeface="+mn-cs"/>
              </a:rPr>
              <a:t> have packets that need to be transmitted </a:t>
            </a:r>
            <a:r>
              <a:rPr lang="en-US" altLang="zh-CN" sz="1200" b="1" i="0" u="none" strike="noStrike" kern="1200" baseline="0" dirty="0" smtClean="0">
                <a:solidFill>
                  <a:schemeClr val="tx1"/>
                </a:solidFill>
                <a:latin typeface="Times New Roman" pitchFamily="18" charset="0"/>
                <a:ea typeface="+mn-ea"/>
                <a:cs typeface="+mn-cs"/>
              </a:rPr>
              <a:t>over</a:t>
            </a:r>
            <a:r>
              <a:rPr lang="en-US" altLang="zh-CN" sz="1200" b="0" i="0" u="none" strike="noStrike" kern="1200" baseline="0" dirty="0" smtClean="0">
                <a:solidFill>
                  <a:schemeClr val="tx1"/>
                </a:solidFill>
                <a:latin typeface="Times New Roman" pitchFamily="18" charset="0"/>
                <a:ea typeface="+mn-ea"/>
                <a:cs typeface="+mn-cs"/>
              </a:rPr>
              <a:t> the link.</a:t>
            </a:r>
          </a:p>
          <a:p>
            <a:r>
              <a:rPr lang="en-US" altLang="zh-CN" sz="1200" b="0" i="0" u="none" strike="noStrike" kern="1200" baseline="0" dirty="0" smtClean="0">
                <a:solidFill>
                  <a:schemeClr val="tx1"/>
                </a:solidFill>
                <a:latin typeface="Times New Roman" pitchFamily="18" charset="0"/>
                <a:ea typeface="+mn-ea"/>
                <a:cs typeface="+mn-cs"/>
              </a:rPr>
              <a:t>    Although packet switching and circuit switching are both prevalent in today’s telecommunication networks, the trend has certainly been in the direction of packet switching. </a:t>
            </a:r>
          </a:p>
          <a:p>
            <a:r>
              <a:rPr lang="en-US" altLang="zh-CN" sz="1200" b="0" i="0" u="none" strike="noStrike" kern="1200" baseline="0" dirty="0" smtClean="0">
                <a:solidFill>
                  <a:schemeClr val="tx1"/>
                </a:solidFill>
                <a:latin typeface="Times New Roman" pitchFamily="18" charset="0"/>
                <a:ea typeface="+mn-ea"/>
                <a:cs typeface="+mn-cs"/>
              </a:rPr>
              <a:t>    Even many of today’s circuit-switched telephone networks are slowly </a:t>
            </a:r>
            <a:r>
              <a:rPr lang="en-US" altLang="zh-CN" sz="1200" b="1" i="0" u="none" strike="noStrike" kern="1200" baseline="0" dirty="0" smtClean="0">
                <a:solidFill>
                  <a:schemeClr val="tx1"/>
                </a:solidFill>
                <a:latin typeface="Times New Roman" pitchFamily="18" charset="0"/>
                <a:ea typeface="+mn-ea"/>
                <a:cs typeface="+mn-cs"/>
              </a:rPr>
              <a:t>migrating</a:t>
            </a:r>
            <a:r>
              <a:rPr lang="en-US" altLang="zh-CN" sz="1200" b="0" i="0" u="none" strike="noStrike" kern="1200" baseline="0" dirty="0" smtClean="0">
                <a:solidFill>
                  <a:schemeClr val="tx1"/>
                </a:solidFill>
                <a:latin typeface="Times New Roman" pitchFamily="18" charset="0"/>
                <a:ea typeface="+mn-ea"/>
                <a:cs typeface="+mn-cs"/>
              </a:rPr>
              <a:t> toward packet switching. </a:t>
            </a:r>
          </a:p>
          <a:p>
            <a:r>
              <a:rPr lang="en-US" altLang="zh-CN" sz="1200" b="0" i="0" u="none" strike="noStrike" kern="1200" baseline="0" dirty="0" smtClean="0">
                <a:solidFill>
                  <a:schemeClr val="tx1"/>
                </a:solidFill>
                <a:latin typeface="Times New Roman" pitchFamily="18" charset="0"/>
                <a:ea typeface="+mn-ea"/>
                <a:cs typeface="+mn-cs"/>
              </a:rPr>
              <a:t>    In particular, telephone networks often use packet switching </a:t>
            </a:r>
            <a:r>
              <a:rPr lang="en-US" altLang="zh-CN" sz="1200" b="1" i="0" u="none" strike="noStrike" kern="1200" baseline="0" dirty="0" smtClean="0">
                <a:solidFill>
                  <a:schemeClr val="tx1"/>
                </a:solidFill>
                <a:latin typeface="Times New Roman" pitchFamily="18" charset="0"/>
                <a:ea typeface="+mn-ea"/>
                <a:cs typeface="+mn-cs"/>
              </a:rPr>
              <a:t>for</a:t>
            </a:r>
            <a:r>
              <a:rPr lang="en-US" altLang="zh-CN" sz="1200" b="0" i="0" u="none" strike="noStrike" kern="1200" baseline="0" dirty="0" smtClean="0">
                <a:solidFill>
                  <a:schemeClr val="tx1"/>
                </a:solidFill>
                <a:latin typeface="Times New Roman" pitchFamily="18" charset="0"/>
                <a:ea typeface="+mn-ea"/>
                <a:cs typeface="+mn-cs"/>
              </a:rPr>
              <a:t> the expensive overseas portion of a telephone call.</a:t>
            </a:r>
            <a:endParaRPr lang="zh-CN" altLang="en-US" i="0" dirty="0" smtClean="0"/>
          </a:p>
          <a:p>
            <a:endParaRPr lang="en-US" altLang="zh-CN" i="0" u="sng" dirty="0" smtClean="0"/>
          </a:p>
          <a:p>
            <a:r>
              <a:rPr lang="en-US" altLang="zh-CN" i="0" dirty="0" smtClean="0"/>
              <a:t> </a:t>
            </a:r>
          </a:p>
        </p:txBody>
      </p:sp>
    </p:spTree>
    <p:extLst>
      <p:ext uri="{BB962C8B-B14F-4D97-AF65-F5344CB8AC3E}">
        <p14:creationId xmlns:p14="http://schemas.microsoft.com/office/powerpoint/2010/main" val="233307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p:txBody>
          <a:bodyPr/>
          <a:lstStyle/>
          <a:p>
            <a:pPr>
              <a:defRPr/>
            </a:pPr>
            <a:fld id="{0FB6BBF9-4EE3-4655-AA6B-1E02A7C8D32D}" type="slidenum">
              <a:rPr lang="zh-CN" altLang="en-US" smtClean="0"/>
              <a:pPr>
                <a:defRPr/>
              </a:pPr>
              <a:t>10</a:t>
            </a:fld>
            <a:endParaRPr lang="en-US" altLang="zh-CN" smtClean="0"/>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16481217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p:txBody>
          <a:bodyPr/>
          <a:lstStyle/>
          <a:p>
            <a:pPr>
              <a:defRPr/>
            </a:pPr>
            <a:fld id="{5F3F475C-0F35-4C52-A05E-E30CAE272154}" type="slidenum">
              <a:rPr lang="zh-CN" altLang="en-US" smtClean="0"/>
              <a:pPr>
                <a:defRPr/>
              </a:pPr>
              <a:t>96</a:t>
            </a:fld>
            <a:endParaRPr lang="en-US" altLang="zh-CN" smtClean="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183142233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We saw earlier that end systems (PCs, smartphones, Web servers, mail servers, and so on) connect into the Internet via an access ISP.     </a:t>
            </a:r>
          </a:p>
          <a:p>
            <a:r>
              <a:rPr lang="en-US" altLang="zh-CN" sz="1200" b="0" i="0" u="none" strike="noStrike" kern="1200" baseline="0" dirty="0" smtClean="0">
                <a:solidFill>
                  <a:schemeClr val="tx1"/>
                </a:solidFill>
                <a:latin typeface="Times New Roman" pitchFamily="18" charset="0"/>
                <a:ea typeface="+mn-ea"/>
                <a:cs typeface="+mn-cs"/>
              </a:rPr>
              <a:t>   The access ISP can provide either wired or wireless connectivity, using </a:t>
            </a:r>
            <a:r>
              <a:rPr lang="en-US" altLang="zh-CN" sz="1200" b="0" i="0" u="sng" strike="noStrike" kern="1200" baseline="0" dirty="0" smtClean="0">
                <a:solidFill>
                  <a:schemeClr val="tx1"/>
                </a:solidFill>
                <a:latin typeface="Times New Roman" pitchFamily="18" charset="0"/>
                <a:ea typeface="+mn-ea"/>
                <a:cs typeface="+mn-cs"/>
              </a:rPr>
              <a:t>an array of</a:t>
            </a:r>
            <a:r>
              <a:rPr lang="en-US" altLang="zh-CN" sz="1200" b="0" i="0" u="none" strike="noStrike" kern="1200" baseline="0" dirty="0" smtClean="0">
                <a:solidFill>
                  <a:schemeClr val="tx1"/>
                </a:solidFill>
                <a:latin typeface="Times New Roman" pitchFamily="18" charset="0"/>
                <a:ea typeface="+mn-ea"/>
                <a:cs typeface="+mn-cs"/>
              </a:rPr>
              <a:t> access technologies including DSL, cable, FTTH, Wi-Fi, and cellular. </a:t>
            </a:r>
          </a:p>
          <a:p>
            <a:r>
              <a:rPr lang="en-US" altLang="zh-CN" sz="1200" b="0" i="0" u="none" strike="noStrike" kern="1200" baseline="0" dirty="0" smtClean="0">
                <a:solidFill>
                  <a:schemeClr val="tx1"/>
                </a:solidFill>
                <a:latin typeface="Times New Roman" pitchFamily="18" charset="0"/>
                <a:ea typeface="+mn-ea"/>
                <a:cs typeface="+mn-cs"/>
              </a:rPr>
              <a:t>   Note that the access ISP </a:t>
            </a:r>
            <a:r>
              <a:rPr lang="en-US" altLang="zh-CN" sz="1200" b="0" i="0" u="sng" strike="noStrike" kern="1200" baseline="0" dirty="0" smtClean="0">
                <a:solidFill>
                  <a:schemeClr val="tx1"/>
                </a:solidFill>
                <a:latin typeface="Times New Roman" pitchFamily="18" charset="0"/>
                <a:ea typeface="+mn-ea"/>
                <a:cs typeface="+mn-cs"/>
              </a:rPr>
              <a:t>does not have to be</a:t>
            </a:r>
            <a:r>
              <a:rPr lang="en-US" altLang="zh-CN" sz="1200" b="0" i="0" u="none" strike="noStrike" kern="1200" baseline="0" dirty="0" smtClean="0">
                <a:solidFill>
                  <a:schemeClr val="tx1"/>
                </a:solidFill>
                <a:latin typeface="Times New Roman" pitchFamily="18" charset="0"/>
                <a:ea typeface="+mn-ea"/>
                <a:cs typeface="+mn-cs"/>
              </a:rPr>
              <a:t> a telco or a cable company; instead it can be, for example, a university (providing Internet access to students, staff, and faculty), or a company (providing access for its employees). </a:t>
            </a:r>
          </a:p>
          <a:p>
            <a:r>
              <a:rPr lang="en-US" altLang="zh-CN" sz="1200" b="0" i="0" u="none" strike="noStrike" kern="1200" baseline="0" dirty="0" smtClean="0">
                <a:solidFill>
                  <a:schemeClr val="tx1"/>
                </a:solidFill>
                <a:latin typeface="Times New Roman" pitchFamily="18" charset="0"/>
                <a:ea typeface="+mn-ea"/>
                <a:cs typeface="+mn-cs"/>
              </a:rPr>
              <a:t>   But connecting end users and content providers into an access ISP is only a small piece of </a:t>
            </a:r>
            <a:r>
              <a:rPr lang="en-US" altLang="zh-CN" sz="1200" b="1" i="0" u="none" strike="noStrike" kern="1200" baseline="0" dirty="0" smtClean="0">
                <a:solidFill>
                  <a:schemeClr val="tx1"/>
                </a:solidFill>
                <a:latin typeface="Times New Roman" pitchFamily="18" charset="0"/>
                <a:ea typeface="+mn-ea"/>
                <a:cs typeface="+mn-cs"/>
              </a:rPr>
              <a:t>solving the puzzle of</a:t>
            </a:r>
            <a:r>
              <a:rPr lang="en-US" altLang="zh-CN" sz="1200" b="0" i="0" u="none" strike="noStrike" kern="1200" baseline="0" dirty="0" smtClean="0">
                <a:solidFill>
                  <a:schemeClr val="tx1"/>
                </a:solidFill>
                <a:latin typeface="Times New Roman" pitchFamily="18" charset="0"/>
                <a:ea typeface="+mn-ea"/>
                <a:cs typeface="+mn-cs"/>
              </a:rPr>
              <a:t> connecting the billions of end systems that make up the Internet. </a:t>
            </a:r>
          </a:p>
          <a:p>
            <a:r>
              <a:rPr lang="en-US" altLang="zh-CN" sz="1200" b="0" i="0" u="none" strike="noStrike" kern="1200" baseline="0" dirty="0" smtClean="0">
                <a:solidFill>
                  <a:schemeClr val="tx1"/>
                </a:solidFill>
                <a:latin typeface="Times New Roman" pitchFamily="18" charset="0"/>
                <a:ea typeface="+mn-ea"/>
                <a:cs typeface="+mn-cs"/>
              </a:rPr>
              <a:t>   To complete this puzzle, the access ISPs themselves must be interconnected. </a:t>
            </a:r>
          </a:p>
          <a:p>
            <a:r>
              <a:rPr lang="en-US" altLang="zh-CN" sz="1200" b="0" i="0" u="none" strike="noStrike" kern="1200" baseline="0" dirty="0" smtClean="0">
                <a:solidFill>
                  <a:schemeClr val="tx1"/>
                </a:solidFill>
                <a:latin typeface="Times New Roman" pitchFamily="18" charset="0"/>
                <a:ea typeface="+mn-ea"/>
                <a:cs typeface="+mn-cs"/>
              </a:rPr>
              <a:t>   This is done by creating a network of networks — understanding this phrase is the key to understanding the Internet.  </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Over the years, the network of networks </a:t>
            </a:r>
            <a:r>
              <a:rPr lang="en-US" altLang="zh-CN" sz="1200" b="0" i="0" u="sng" strike="noStrike" kern="1200" baseline="0" dirty="0" smtClean="0">
                <a:solidFill>
                  <a:schemeClr val="tx1"/>
                </a:solidFill>
                <a:latin typeface="Times New Roman" pitchFamily="18" charset="0"/>
                <a:ea typeface="+mn-ea"/>
                <a:cs typeface="+mn-cs"/>
              </a:rPr>
              <a:t>that forms the Internet</a:t>
            </a:r>
            <a:r>
              <a:rPr lang="en-US" altLang="zh-CN" sz="1200" b="0" i="0" u="none" strike="noStrike" kern="1200" baseline="0" dirty="0" smtClean="0">
                <a:solidFill>
                  <a:schemeClr val="tx1"/>
                </a:solidFill>
                <a:latin typeface="Times New Roman" pitchFamily="18" charset="0"/>
                <a:ea typeface="+mn-ea"/>
                <a:cs typeface="+mn-cs"/>
              </a:rPr>
              <a:t> has evolved into a very complex structure. </a:t>
            </a:r>
          </a:p>
          <a:p>
            <a:r>
              <a:rPr lang="en-US" altLang="zh-CN" sz="1200" b="0" i="0" u="none" strike="noStrike" kern="1200" baseline="0" dirty="0" smtClean="0">
                <a:solidFill>
                  <a:schemeClr val="tx1"/>
                </a:solidFill>
                <a:latin typeface="Times New Roman" pitchFamily="18" charset="0"/>
                <a:ea typeface="+mn-ea"/>
                <a:cs typeface="+mn-cs"/>
              </a:rPr>
              <a:t>    Much of this evolution is driven by economics and national policy, rather than by performance considerations. </a:t>
            </a:r>
          </a:p>
          <a:p>
            <a:r>
              <a:rPr lang="en-US" altLang="zh-CN" sz="1200" b="0" i="0" u="none" strike="noStrike" kern="1200" baseline="0" dirty="0" smtClean="0">
                <a:solidFill>
                  <a:schemeClr val="tx1"/>
                </a:solidFill>
                <a:latin typeface="Times New Roman" pitchFamily="18" charset="0"/>
                <a:ea typeface="+mn-ea"/>
                <a:cs typeface="+mn-cs"/>
              </a:rPr>
              <a:t>    In order to understand today’s Internet network structure, let’s incrementally build a series of network structures, with each new structure being a better approximation of the complex Internet that we have today. </a:t>
            </a:r>
          </a:p>
          <a:p>
            <a:r>
              <a:rPr lang="en-US" altLang="zh-CN" sz="1200" b="0" i="0" u="none" strike="noStrike" kern="1200" baseline="0" dirty="0" smtClean="0">
                <a:solidFill>
                  <a:schemeClr val="tx1"/>
                </a:solidFill>
                <a:latin typeface="Times New Roman" pitchFamily="18" charset="0"/>
                <a:ea typeface="+mn-ea"/>
                <a:cs typeface="+mn-cs"/>
              </a:rPr>
              <a:t>    Recall that the overarching goal is to interconnect the access ISPs so that all end systems can send packets to each other. </a:t>
            </a:r>
          </a:p>
          <a:p>
            <a:r>
              <a:rPr lang="en-US" altLang="zh-CN" sz="1200" b="0" i="0" u="none" strike="noStrike" kern="1200" baseline="0" dirty="0" smtClean="0">
                <a:solidFill>
                  <a:schemeClr val="tx1"/>
                </a:solidFill>
                <a:latin typeface="Times New Roman" pitchFamily="18" charset="0"/>
                <a:ea typeface="+mn-ea"/>
                <a:cs typeface="+mn-cs"/>
              </a:rPr>
              <a:t>   One naïve approach would be to have each access ISP directly connect with every other access ISP. </a:t>
            </a:r>
          </a:p>
          <a:p>
            <a:r>
              <a:rPr lang="en-US" altLang="zh-CN" sz="1200" b="0" i="0" u="none" strike="noStrike" kern="1200" baseline="0" dirty="0" smtClean="0">
                <a:solidFill>
                  <a:schemeClr val="tx1"/>
                </a:solidFill>
                <a:latin typeface="Times New Roman" pitchFamily="18" charset="0"/>
                <a:ea typeface="+mn-ea"/>
                <a:cs typeface="+mn-cs"/>
              </a:rPr>
              <a:t>   Such a mesh design is, of course, much too costly for the access ISPs, as it would require each access ISP to have a separate communication link to each of the hundreds of thousands of other access ISPs all over the world.</a:t>
            </a:r>
          </a:p>
          <a:p>
            <a:endParaRPr lang="en-US" altLang="zh-CN" sz="1200" b="0" i="0" u="none" strike="noStrike" kern="1200" baseline="0" dirty="0" smtClean="0">
              <a:solidFill>
                <a:schemeClr val="tx1"/>
              </a:solidFill>
              <a:latin typeface="Times New Roman" pitchFamily="18" charset="0"/>
              <a:ea typeface="+mn-ea"/>
              <a:cs typeface="+mn-cs"/>
            </a:endParaRPr>
          </a:p>
          <a:p>
            <a:endParaRPr lang="en-US" altLang="zh-CN" sz="1200" b="0" i="0" u="none" strike="noStrike" kern="1200" baseline="0" dirty="0" smtClean="0">
              <a:solidFill>
                <a:schemeClr val="tx1"/>
              </a:solidFill>
              <a:latin typeface="Times New Roman" pitchFamily="18" charset="0"/>
              <a:ea typeface="+mn-ea"/>
              <a:cs typeface="+mn-cs"/>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97</a:t>
            </a:fld>
            <a:endParaRPr lang="en-US" altLang="zh-CN"/>
          </a:p>
        </p:txBody>
      </p:sp>
    </p:spTree>
    <p:extLst>
      <p:ext uri="{BB962C8B-B14F-4D97-AF65-F5344CB8AC3E}">
        <p14:creationId xmlns:p14="http://schemas.microsoft.com/office/powerpoint/2010/main" val="125482877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D546627-8978-4C7F-93FA-5B39D1D368F4}" type="slidenum">
              <a:rPr lang="en-US" altLang="zh-CN" sz="1300">
                <a:latin typeface="Times New Roman" panose="02020603050405020304" pitchFamily="18" charset="0"/>
              </a:rPr>
              <a:pPr/>
              <a:t>98</a:t>
            </a:fld>
            <a:endParaRPr lang="en-US" altLang="zh-CN" sz="1300">
              <a:latin typeface="Times New Roman" panose="02020603050405020304" pitchFamily="18" charset="0"/>
            </a:endParaRP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Our first network structure, Network Structure 1, interconnects all of the access ISPs with a single global transit ISP. </a:t>
            </a:r>
          </a:p>
          <a:p>
            <a:r>
              <a:rPr lang="en-US" altLang="zh-CN" sz="1200" b="0" i="0" u="none" strike="noStrike" kern="1200" baseline="0" dirty="0" smtClean="0">
                <a:solidFill>
                  <a:schemeClr val="tx1"/>
                </a:solidFill>
                <a:latin typeface="Times New Roman" pitchFamily="18" charset="0"/>
                <a:ea typeface="+mn-ea"/>
                <a:cs typeface="+mn-cs"/>
              </a:rPr>
              <a:t>   Our (imaginary) global transit ISP is a network of routers and communication links that not only spans the globe, but also has at least one router near each of the hundreds of thousands of access ISPs.</a:t>
            </a:r>
          </a:p>
          <a:p>
            <a:r>
              <a:rPr lang="en-US" altLang="zh-CN" sz="1200" b="0" i="0" u="none" strike="noStrike" kern="1200" baseline="0" dirty="0" smtClean="0">
                <a:solidFill>
                  <a:schemeClr val="tx1"/>
                </a:solidFill>
                <a:latin typeface="Times New Roman" pitchFamily="18" charset="0"/>
                <a:ea typeface="+mn-ea"/>
                <a:cs typeface="+mn-cs"/>
              </a:rPr>
              <a:t>   Of course, it would be very costly for the global ISP to build such an extensive network. </a:t>
            </a:r>
          </a:p>
          <a:p>
            <a:r>
              <a:rPr lang="en-US" altLang="zh-CN" sz="1200" b="0" i="0" u="none" strike="noStrike" kern="1200" baseline="0" dirty="0" smtClean="0">
                <a:solidFill>
                  <a:schemeClr val="tx1"/>
                </a:solidFill>
                <a:latin typeface="Times New Roman" pitchFamily="18" charset="0"/>
                <a:ea typeface="+mn-ea"/>
                <a:cs typeface="+mn-cs"/>
              </a:rPr>
              <a:t>   To be profitable, it would naturally charge each of the access ISPs for connectivity, with the pricing reflecting (but not necessarily directly proportional to) the amount of traffic that an access ISP exchanges with the global ISP. </a:t>
            </a:r>
          </a:p>
          <a:p>
            <a:r>
              <a:rPr lang="en-US" altLang="zh-CN" sz="1200" b="0" i="0" u="none" strike="noStrike" kern="1200" baseline="0" dirty="0" smtClean="0">
                <a:solidFill>
                  <a:schemeClr val="tx1"/>
                </a:solidFill>
                <a:latin typeface="Times New Roman" pitchFamily="18" charset="0"/>
                <a:ea typeface="+mn-ea"/>
                <a:cs typeface="+mn-cs"/>
              </a:rPr>
              <a:t>   Since the access ISP pays the global transit ISP, the access ISP is said to be a </a:t>
            </a:r>
            <a:r>
              <a:rPr lang="en-US" altLang="zh-CN" sz="1200" b="1" i="0" u="none" strike="noStrike" kern="1200" baseline="0" dirty="0" smtClean="0">
                <a:solidFill>
                  <a:schemeClr val="tx1"/>
                </a:solidFill>
                <a:latin typeface="Times New Roman" pitchFamily="18" charset="0"/>
                <a:ea typeface="+mn-ea"/>
                <a:cs typeface="+mn-cs"/>
              </a:rPr>
              <a:t>customer </a:t>
            </a:r>
            <a:r>
              <a:rPr lang="en-US" altLang="zh-CN" sz="1200" b="0" i="0" u="none" strike="noStrike" kern="1200" baseline="0" dirty="0" smtClean="0">
                <a:solidFill>
                  <a:schemeClr val="tx1"/>
                </a:solidFill>
                <a:latin typeface="Times New Roman" pitchFamily="18" charset="0"/>
                <a:ea typeface="+mn-ea"/>
                <a:cs typeface="+mn-cs"/>
              </a:rPr>
              <a:t>and the global transit ISP is said to be a </a:t>
            </a:r>
            <a:r>
              <a:rPr lang="en-US" altLang="zh-CN" sz="1200" b="1" i="0" u="none" strike="noStrike" kern="1200" baseline="0" dirty="0" smtClean="0">
                <a:solidFill>
                  <a:schemeClr val="tx1"/>
                </a:solidFill>
                <a:latin typeface="Times New Roman" pitchFamily="18" charset="0"/>
                <a:ea typeface="+mn-ea"/>
                <a:cs typeface="+mn-cs"/>
              </a:rPr>
              <a:t>provider</a:t>
            </a:r>
            <a:r>
              <a:rPr lang="en-US" altLang="zh-CN" sz="1200" b="0" i="0" u="none" strike="noStrike" kern="1200" baseline="0" dirty="0" smtClean="0">
                <a:solidFill>
                  <a:schemeClr val="tx1"/>
                </a:solidFill>
                <a:latin typeface="Times New Roman" pitchFamily="18" charset="0"/>
                <a:ea typeface="+mn-ea"/>
                <a:cs typeface="+mn-cs"/>
              </a:rPr>
              <a:t>.</a:t>
            </a:r>
            <a:endParaRPr lang="zh-CN" altLang="en-US" dirty="0" smtClean="0"/>
          </a:p>
          <a:p>
            <a:endParaRPr lang="zh-CN" altLang="zh-CN" dirty="0" smtClean="0"/>
          </a:p>
        </p:txBody>
      </p:sp>
    </p:spTree>
    <p:extLst>
      <p:ext uri="{BB962C8B-B14F-4D97-AF65-F5344CB8AC3E}">
        <p14:creationId xmlns:p14="http://schemas.microsoft.com/office/powerpoint/2010/main" val="32182052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A5AB403-F79E-4ABC-A9D9-3D852D56A031}" type="slidenum">
              <a:rPr lang="en-US" altLang="zh-CN" sz="1300">
                <a:latin typeface="Times New Roman" panose="02020603050405020304" pitchFamily="18" charset="0"/>
              </a:rPr>
              <a:pPr/>
              <a:t>99</a:t>
            </a:fld>
            <a:endParaRPr lang="en-US" altLang="zh-CN" sz="1300">
              <a:latin typeface="Times New Roman" panose="02020603050405020304" pitchFamily="18" charset="0"/>
            </a:endParaRPr>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i="0" dirty="0" smtClean="0">
                <a:ea typeface="楷体" panose="02010609060101010101" pitchFamily="49" charset="-122"/>
                <a:cs typeface="Arial" panose="020B0604020202020204" pitchFamily="34" charset="0"/>
              </a:rPr>
              <a:t>采用直接连接每个</a:t>
            </a:r>
            <a:r>
              <a:rPr lang="en-US" altLang="zh-CN" sz="1200" i="0" dirty="0" smtClean="0">
                <a:ea typeface="楷体" panose="02010609060101010101" pitchFamily="49" charset="-122"/>
                <a:cs typeface="Arial" panose="020B0604020202020204" pitchFamily="34" charset="0"/>
              </a:rPr>
              <a:t>ISP</a:t>
            </a:r>
            <a:r>
              <a:rPr lang="zh-CN" altLang="en-US" sz="1200" i="0" dirty="0" smtClean="0">
                <a:ea typeface="楷体" panose="02010609060101010101" pitchFamily="49" charset="-122"/>
                <a:cs typeface="Arial" panose="020B0604020202020204" pitchFamily="34" charset="0"/>
              </a:rPr>
              <a:t>的方法是</a:t>
            </a:r>
            <a:r>
              <a:rPr lang="zh-CN" altLang="en-US" sz="1200" i="0" dirty="0" smtClean="0">
                <a:solidFill>
                  <a:srgbClr val="FF0000"/>
                </a:solidFill>
                <a:ea typeface="楷体" panose="02010609060101010101" pitchFamily="49" charset="-122"/>
                <a:cs typeface="Arial" panose="020B0604020202020204" pitchFamily="34" charset="0"/>
              </a:rPr>
              <a:t>极其愚笨的</a:t>
            </a:r>
            <a:r>
              <a:rPr lang="en-US" altLang="zh-CN" sz="1200" i="0" dirty="0" smtClean="0">
                <a:solidFill>
                  <a:srgbClr val="CC0000"/>
                </a:solidFill>
                <a:ea typeface="楷体" panose="02010609060101010101" pitchFamily="49" charset="-122"/>
                <a:cs typeface="Arial" panose="020B0604020202020204" pitchFamily="34" charset="0"/>
              </a:rPr>
              <a:t>: </a:t>
            </a:r>
            <a:r>
              <a:rPr lang="en-US" altLang="zh-CN" sz="1200" i="0" dirty="0" smtClean="0">
                <a:ea typeface="楷体" panose="02010609060101010101" pitchFamily="49" charset="-122"/>
                <a:cs typeface="Arial" panose="020B0604020202020204" pitchFamily="34" charset="0"/>
              </a:rPr>
              <a:t>O(N</a:t>
            </a:r>
            <a:r>
              <a:rPr lang="en-US" altLang="zh-CN" sz="1200" i="0" baseline="30000" dirty="0" smtClean="0">
                <a:ea typeface="楷体" panose="02010609060101010101" pitchFamily="49" charset="-122"/>
                <a:cs typeface="Arial" panose="020B0604020202020204" pitchFamily="34" charset="0"/>
              </a:rPr>
              <a:t>2</a:t>
            </a:r>
            <a:r>
              <a:rPr lang="en-US" altLang="zh-CN" sz="1200" i="0" dirty="0" smtClean="0">
                <a:ea typeface="楷体" panose="02010609060101010101" pitchFamily="49" charset="-122"/>
                <a:cs typeface="Arial" panose="020B0604020202020204" pitchFamily="34" charset="0"/>
              </a:rPr>
              <a:t>)</a:t>
            </a:r>
            <a:r>
              <a:rPr lang="zh-CN" altLang="en-US" sz="1200" i="0" dirty="0" smtClean="0">
                <a:ea typeface="楷体" panose="02010609060101010101" pitchFamily="49" charset="-122"/>
                <a:cs typeface="Arial" panose="020B0604020202020204" pitchFamily="34" charset="0"/>
              </a:rPr>
              <a:t>条连接</a:t>
            </a:r>
            <a:endParaRPr lang="en-US" altLang="zh-CN" sz="1200" i="0" dirty="0" smtClean="0">
              <a:ea typeface="楷体" panose="02010609060101010101" pitchFamily="49" charset="-122"/>
              <a:cs typeface="Arial" panose="020B0604020202020204" pitchFamily="34" charset="0"/>
            </a:endParaRPr>
          </a:p>
          <a:p>
            <a:endParaRPr lang="zh-CN" altLang="zh-CN" dirty="0" smtClean="0"/>
          </a:p>
        </p:txBody>
      </p:sp>
    </p:spTree>
    <p:extLst>
      <p:ext uri="{BB962C8B-B14F-4D97-AF65-F5344CB8AC3E}">
        <p14:creationId xmlns:p14="http://schemas.microsoft.com/office/powerpoint/2010/main" val="20719955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Our first network structure, Network Structure 1, interconnects all of the access ISPs with a single global transit ISP. </a:t>
            </a:r>
          </a:p>
          <a:p>
            <a:r>
              <a:rPr lang="en-US" altLang="zh-CN" sz="1200" b="0" i="0" u="none" strike="noStrike" kern="1200" baseline="0" dirty="0" smtClean="0">
                <a:solidFill>
                  <a:schemeClr val="tx1"/>
                </a:solidFill>
                <a:latin typeface="Times New Roman" pitchFamily="18" charset="0"/>
                <a:ea typeface="+mn-ea"/>
                <a:cs typeface="+mn-cs"/>
              </a:rPr>
              <a:t>   Our (imaginary) global transit ISP is a network of routers and communication links that not only spans the globe, but also has at least one router </a:t>
            </a:r>
            <a:r>
              <a:rPr lang="en-US" altLang="zh-CN" sz="1200" b="1" i="0" u="none" strike="noStrike" kern="1200" baseline="0" dirty="0" smtClean="0">
                <a:solidFill>
                  <a:schemeClr val="tx1"/>
                </a:solidFill>
                <a:latin typeface="Times New Roman" pitchFamily="18" charset="0"/>
                <a:ea typeface="+mn-ea"/>
                <a:cs typeface="+mn-cs"/>
              </a:rPr>
              <a:t>near</a:t>
            </a:r>
            <a:r>
              <a:rPr lang="en-US" altLang="zh-CN" sz="1200" b="0" i="0" u="none" strike="noStrike" kern="1200" baseline="0" dirty="0" smtClean="0">
                <a:solidFill>
                  <a:schemeClr val="tx1"/>
                </a:solidFill>
                <a:latin typeface="Times New Roman" pitchFamily="18" charset="0"/>
                <a:ea typeface="+mn-ea"/>
                <a:cs typeface="+mn-cs"/>
              </a:rPr>
              <a:t> each of the hundreds of thousands of access ISPs. </a:t>
            </a:r>
          </a:p>
          <a:p>
            <a:r>
              <a:rPr lang="en-US" altLang="zh-CN" sz="1200" b="0" i="0" u="none" strike="noStrike" kern="1200" baseline="0" dirty="0" smtClean="0">
                <a:solidFill>
                  <a:schemeClr val="tx1"/>
                </a:solidFill>
                <a:latin typeface="Times New Roman" pitchFamily="18" charset="0"/>
                <a:ea typeface="+mn-ea"/>
                <a:cs typeface="+mn-cs"/>
              </a:rPr>
              <a:t>   Of course, it would be very costly for the global ISP to build such an extensive network. </a:t>
            </a:r>
          </a:p>
          <a:p>
            <a:r>
              <a:rPr lang="en-US" altLang="zh-CN" sz="1200" b="0" i="0" u="none" strike="noStrike" kern="1200" baseline="0" dirty="0" smtClean="0">
                <a:solidFill>
                  <a:schemeClr val="tx1"/>
                </a:solidFill>
                <a:latin typeface="Times New Roman" pitchFamily="18" charset="0"/>
                <a:ea typeface="+mn-ea"/>
                <a:cs typeface="+mn-cs"/>
              </a:rPr>
              <a:t>   To be profitable, it would naturally charge each of the access ISPs for connectivity, with the pricing reflecting (but not necessarily directly proportional to) the amount of traffic </a:t>
            </a:r>
            <a:r>
              <a:rPr lang="en-US" altLang="zh-CN" sz="1200" b="0" i="0" u="sng" strike="noStrike" kern="1200" baseline="0" dirty="0" smtClean="0">
                <a:solidFill>
                  <a:schemeClr val="tx1"/>
                </a:solidFill>
                <a:latin typeface="Times New Roman" pitchFamily="18" charset="0"/>
                <a:ea typeface="+mn-ea"/>
                <a:cs typeface="+mn-cs"/>
              </a:rPr>
              <a:t>an access ISP exchanges with the global ISP</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Since the access ISP pays the global transit ISP, the access ISP is said to be a </a:t>
            </a:r>
            <a:r>
              <a:rPr lang="en-US" altLang="zh-CN" sz="1200" b="1" i="0" u="none" strike="noStrike" kern="1200" baseline="0" dirty="0" smtClean="0">
                <a:solidFill>
                  <a:schemeClr val="tx1"/>
                </a:solidFill>
                <a:latin typeface="Times New Roman" pitchFamily="18" charset="0"/>
                <a:ea typeface="+mn-ea"/>
                <a:cs typeface="+mn-cs"/>
              </a:rPr>
              <a:t>customer </a:t>
            </a:r>
            <a:r>
              <a:rPr lang="en-US" altLang="zh-CN" sz="1200" b="0" i="0" u="none" strike="noStrike" kern="1200" baseline="0" dirty="0" smtClean="0">
                <a:solidFill>
                  <a:schemeClr val="tx1"/>
                </a:solidFill>
                <a:latin typeface="Times New Roman" pitchFamily="18" charset="0"/>
                <a:ea typeface="+mn-ea"/>
                <a:cs typeface="+mn-cs"/>
              </a:rPr>
              <a:t>and the global transit ISP is said to be a </a:t>
            </a:r>
            <a:r>
              <a:rPr lang="en-US" altLang="zh-CN" sz="1200" b="1" i="0" u="none" strike="noStrike" kern="1200" baseline="0" dirty="0" smtClean="0">
                <a:solidFill>
                  <a:schemeClr val="tx1"/>
                </a:solidFill>
                <a:latin typeface="Times New Roman" pitchFamily="18" charset="0"/>
                <a:ea typeface="+mn-ea"/>
                <a:cs typeface="+mn-cs"/>
              </a:rPr>
              <a:t>provider</a:t>
            </a:r>
            <a:r>
              <a:rPr lang="en-US" altLang="zh-CN" sz="1200" b="0" i="0" u="none" strike="noStrike" kern="1200" baseline="0" dirty="0" smtClean="0">
                <a:solidFill>
                  <a:schemeClr val="tx1"/>
                </a:solidFill>
                <a:latin typeface="Times New Roman" pitchFamily="18" charset="0"/>
                <a:ea typeface="+mn-ea"/>
                <a:cs typeface="+mn-cs"/>
              </a:rPr>
              <a:t>.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endParaRPr lang="zh-CN" altLang="en-US" i="0"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100</a:t>
            </a:fld>
            <a:endParaRPr lang="en-US" altLang="zh-CN"/>
          </a:p>
        </p:txBody>
      </p:sp>
    </p:spTree>
    <p:extLst>
      <p:ext uri="{BB962C8B-B14F-4D97-AF65-F5344CB8AC3E}">
        <p14:creationId xmlns:p14="http://schemas.microsoft.com/office/powerpoint/2010/main" val="41174892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263ADAD-6A2E-46A5-94F8-8F8E3715347C}" type="slidenum">
              <a:rPr lang="en-US" altLang="zh-CN" sz="1300">
                <a:latin typeface="Times New Roman" panose="02020603050405020304" pitchFamily="18" charset="0"/>
              </a:rPr>
              <a:pPr/>
              <a:t>101</a:t>
            </a:fld>
            <a:endParaRPr lang="en-US" altLang="zh-CN" sz="1300">
              <a:latin typeface="Times New Roman" panose="02020603050405020304" pitchFamily="18" charset="0"/>
            </a:endParaRPr>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02672311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Now if some company builds and operates a global transit ISP that is profitable, then it is natural for other companies to build their own global transit ISPs and compete with the original global transit ISP.</a:t>
            </a:r>
          </a:p>
          <a:p>
            <a:r>
              <a:rPr lang="en-US" altLang="zh-CN" sz="1200" b="0" i="0" u="none" strike="noStrike" kern="1200" baseline="0" dirty="0" smtClean="0">
                <a:solidFill>
                  <a:schemeClr val="tx1"/>
                </a:solidFill>
                <a:latin typeface="Times New Roman" pitchFamily="18" charset="0"/>
                <a:ea typeface="+mn-ea"/>
                <a:cs typeface="+mn-cs"/>
              </a:rPr>
              <a:t>   This leads to Network Structure 2, which consists of the hundreds of thousands of access ISPs and multiple global transit ISPs. </a:t>
            </a:r>
          </a:p>
          <a:p>
            <a:r>
              <a:rPr lang="en-US" altLang="zh-CN" sz="1200" b="0" i="0" u="none" strike="noStrike" kern="1200" baseline="0" dirty="0" smtClean="0">
                <a:solidFill>
                  <a:schemeClr val="tx1"/>
                </a:solidFill>
                <a:latin typeface="Times New Roman" pitchFamily="18" charset="0"/>
                <a:ea typeface="+mn-ea"/>
                <a:cs typeface="+mn-cs"/>
              </a:rPr>
              <a:t>   The access ISPs certainly </a:t>
            </a:r>
            <a:r>
              <a:rPr lang="en-US" altLang="zh-CN" sz="1200" b="1" i="0" u="none" strike="noStrike" kern="1200" baseline="0" dirty="0" smtClean="0">
                <a:solidFill>
                  <a:schemeClr val="tx1"/>
                </a:solidFill>
                <a:latin typeface="Times New Roman" pitchFamily="18" charset="0"/>
                <a:ea typeface="+mn-ea"/>
                <a:cs typeface="+mn-cs"/>
              </a:rPr>
              <a:t>prefer</a:t>
            </a:r>
            <a:r>
              <a:rPr lang="en-US" altLang="zh-CN" sz="1200" b="0" i="0" u="none" strike="noStrike" kern="1200" baseline="0" dirty="0" smtClean="0">
                <a:solidFill>
                  <a:schemeClr val="tx1"/>
                </a:solidFill>
                <a:latin typeface="Times New Roman" pitchFamily="18" charset="0"/>
                <a:ea typeface="+mn-ea"/>
                <a:cs typeface="+mn-cs"/>
              </a:rPr>
              <a:t> Network Structure 2 </a:t>
            </a:r>
            <a:r>
              <a:rPr lang="en-US" altLang="zh-CN" sz="1200" b="1" i="0" u="none" strike="noStrike" kern="1200" baseline="0" dirty="0" smtClean="0">
                <a:solidFill>
                  <a:schemeClr val="tx1"/>
                </a:solidFill>
                <a:latin typeface="Times New Roman" pitchFamily="18" charset="0"/>
                <a:ea typeface="+mn-ea"/>
                <a:cs typeface="+mn-cs"/>
              </a:rPr>
              <a:t>over</a:t>
            </a:r>
            <a:r>
              <a:rPr lang="en-US" altLang="zh-CN" sz="1200" b="0" i="0" u="none" strike="noStrike" kern="1200" baseline="0" dirty="0" smtClean="0">
                <a:solidFill>
                  <a:schemeClr val="tx1"/>
                </a:solidFill>
                <a:latin typeface="Times New Roman" pitchFamily="18" charset="0"/>
                <a:ea typeface="+mn-ea"/>
                <a:cs typeface="+mn-cs"/>
              </a:rPr>
              <a:t> Network Structure 1 </a:t>
            </a:r>
            <a:r>
              <a:rPr lang="en-US" altLang="zh-CN" sz="1200" b="1" i="0" u="none" strike="noStrike" kern="1200" baseline="0" dirty="0" smtClean="0">
                <a:solidFill>
                  <a:schemeClr val="tx1"/>
                </a:solidFill>
                <a:latin typeface="Times New Roman" pitchFamily="18" charset="0"/>
                <a:ea typeface="+mn-ea"/>
                <a:cs typeface="+mn-cs"/>
              </a:rPr>
              <a:t>since</a:t>
            </a:r>
            <a:r>
              <a:rPr lang="en-US" altLang="zh-CN" sz="1200" b="0" i="0" u="none" strike="noStrike" kern="1200" baseline="0" dirty="0" smtClean="0">
                <a:solidFill>
                  <a:schemeClr val="tx1"/>
                </a:solidFill>
                <a:latin typeface="Times New Roman" pitchFamily="18" charset="0"/>
                <a:ea typeface="+mn-ea"/>
                <a:cs typeface="+mn-cs"/>
              </a:rPr>
              <a:t> they can now choose </a:t>
            </a:r>
            <a:r>
              <a:rPr lang="en-US" altLang="zh-CN" sz="1200" b="1" i="0" u="none" strike="noStrike" kern="1200" baseline="0" dirty="0" smtClean="0">
                <a:solidFill>
                  <a:schemeClr val="tx1"/>
                </a:solidFill>
                <a:latin typeface="Times New Roman" pitchFamily="18" charset="0"/>
                <a:ea typeface="+mn-ea"/>
                <a:cs typeface="+mn-cs"/>
              </a:rPr>
              <a:t>among</a:t>
            </a:r>
            <a:r>
              <a:rPr lang="en-US" altLang="zh-CN" sz="1200" b="0" i="0" u="none" strike="noStrike" kern="1200" baseline="0" dirty="0" smtClean="0">
                <a:solidFill>
                  <a:schemeClr val="tx1"/>
                </a:solidFill>
                <a:latin typeface="Times New Roman" pitchFamily="18" charset="0"/>
                <a:ea typeface="+mn-ea"/>
                <a:cs typeface="+mn-cs"/>
              </a:rPr>
              <a:t> the competing global transit providers </a:t>
            </a:r>
            <a:r>
              <a:rPr lang="en-US" altLang="zh-CN" sz="1200" b="0" i="0" u="sng" strike="noStrike" kern="1200" baseline="0" dirty="0" smtClean="0">
                <a:solidFill>
                  <a:schemeClr val="tx1"/>
                </a:solidFill>
                <a:latin typeface="Times New Roman" pitchFamily="18" charset="0"/>
                <a:ea typeface="+mn-ea"/>
                <a:cs typeface="+mn-cs"/>
              </a:rPr>
              <a:t>as a function of</a:t>
            </a:r>
            <a:r>
              <a:rPr lang="en-US" altLang="zh-CN" sz="1200" b="0" i="0" u="none" strike="noStrike" kern="1200" baseline="0" dirty="0" smtClean="0">
                <a:solidFill>
                  <a:schemeClr val="tx1"/>
                </a:solidFill>
                <a:latin typeface="Times New Roman" pitchFamily="18" charset="0"/>
                <a:ea typeface="+mn-ea"/>
                <a:cs typeface="+mn-cs"/>
              </a:rPr>
              <a:t> their pricing and services. </a:t>
            </a:r>
          </a:p>
          <a:p>
            <a:r>
              <a:rPr lang="en-US" altLang="zh-CN" sz="1200" b="0" i="0" u="none" strike="noStrike" kern="1200" baseline="0" dirty="0" smtClean="0">
                <a:solidFill>
                  <a:schemeClr val="tx1"/>
                </a:solidFill>
                <a:latin typeface="Times New Roman" pitchFamily="18" charset="0"/>
                <a:ea typeface="+mn-ea"/>
                <a:cs typeface="+mn-cs"/>
              </a:rPr>
              <a:t>   Note, however, that the global transit ISPs themselves must interconnect: </a:t>
            </a:r>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Otherwise </a:t>
            </a:r>
            <a:r>
              <a:rPr lang="en-US" altLang="zh-CN" sz="1200" b="0" i="0" u="none" strike="noStrike" kern="1200" baseline="0" dirty="0" smtClean="0">
                <a:solidFill>
                  <a:schemeClr val="tx1"/>
                </a:solidFill>
                <a:latin typeface="Times New Roman" pitchFamily="18" charset="0"/>
                <a:ea typeface="+mn-ea"/>
                <a:cs typeface="+mn-cs"/>
              </a:rPr>
              <a:t>access ISPs </a:t>
            </a:r>
            <a:r>
              <a:rPr lang="en-US" altLang="zh-CN" sz="1200" b="0" i="0" u="sng" strike="noStrike" kern="1200" baseline="0" dirty="0" smtClean="0">
                <a:solidFill>
                  <a:schemeClr val="tx1"/>
                </a:solidFill>
                <a:latin typeface="Times New Roman" pitchFamily="18" charset="0"/>
                <a:ea typeface="+mn-ea"/>
                <a:cs typeface="+mn-cs"/>
              </a:rPr>
              <a:t>connected to one of the global transit providers</a:t>
            </a:r>
            <a:r>
              <a:rPr lang="en-US" altLang="zh-CN" sz="1200" b="0" i="0" u="none" strike="noStrike" kern="1200" baseline="0" dirty="0" smtClean="0">
                <a:solidFill>
                  <a:schemeClr val="tx1"/>
                </a:solidFill>
                <a:latin typeface="Times New Roman" pitchFamily="18" charset="0"/>
                <a:ea typeface="+mn-ea"/>
                <a:cs typeface="+mn-cs"/>
              </a:rPr>
              <a:t> would not be able to communicate with access ISPs </a:t>
            </a:r>
            <a:r>
              <a:rPr lang="en-US" altLang="zh-CN" sz="1200" b="0" i="0" u="sng" strike="noStrike" kern="1200" baseline="0" dirty="0" smtClean="0">
                <a:solidFill>
                  <a:schemeClr val="tx1"/>
                </a:solidFill>
                <a:latin typeface="Times New Roman" pitchFamily="18" charset="0"/>
                <a:ea typeface="+mn-ea"/>
                <a:cs typeface="+mn-cs"/>
              </a:rPr>
              <a:t>connected to the other global transit providers</a:t>
            </a:r>
            <a:r>
              <a:rPr lang="en-US" altLang="zh-CN" sz="1200" b="0" i="0" u="none" strike="noStrike" kern="1200" baseline="0" dirty="0" smtClean="0">
                <a:solidFill>
                  <a:schemeClr val="tx1"/>
                </a:solidFill>
                <a:latin typeface="Times New Roman" pitchFamily="18" charset="0"/>
                <a:ea typeface="+mn-ea"/>
                <a:cs typeface="+mn-cs"/>
              </a:rPr>
              <a:t>.</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Network Structure 2, just described, is a two-tier </a:t>
            </a:r>
            <a:r>
              <a:rPr lang="en-US" altLang="zh-CN" sz="1200" b="1" i="0" u="none" strike="noStrike" kern="1200" baseline="0" dirty="0" smtClean="0">
                <a:solidFill>
                  <a:schemeClr val="tx1"/>
                </a:solidFill>
                <a:latin typeface="Times New Roman" pitchFamily="18" charset="0"/>
                <a:ea typeface="+mn-ea"/>
                <a:cs typeface="+mn-cs"/>
              </a:rPr>
              <a:t>hierarchy</a:t>
            </a:r>
            <a:r>
              <a:rPr lang="en-US" altLang="zh-CN" sz="1200" b="0" i="0" u="none" strike="noStrike" kern="1200" baseline="0" dirty="0" smtClean="0">
                <a:solidFill>
                  <a:schemeClr val="tx1"/>
                </a:solidFill>
                <a:latin typeface="Times New Roman" pitchFamily="18" charset="0"/>
                <a:ea typeface="+mn-ea"/>
                <a:cs typeface="+mn-cs"/>
              </a:rPr>
              <a:t> with global transit providers </a:t>
            </a:r>
            <a:r>
              <a:rPr lang="en-US" altLang="zh-CN" sz="1200" b="1" i="0" u="none" strike="noStrike" kern="1200" baseline="0" dirty="0" smtClean="0">
                <a:solidFill>
                  <a:schemeClr val="tx1"/>
                </a:solidFill>
                <a:latin typeface="Times New Roman" pitchFamily="18" charset="0"/>
                <a:ea typeface="+mn-ea"/>
                <a:cs typeface="+mn-cs"/>
              </a:rPr>
              <a:t>residing</a:t>
            </a:r>
            <a:r>
              <a:rPr lang="en-US" altLang="zh-CN" sz="1200" b="0" i="0" u="none" strike="noStrike" kern="1200" baseline="0" dirty="0" smtClean="0">
                <a:solidFill>
                  <a:schemeClr val="tx1"/>
                </a:solidFill>
                <a:latin typeface="Times New Roman" pitchFamily="18" charset="0"/>
                <a:ea typeface="+mn-ea"/>
                <a:cs typeface="+mn-cs"/>
              </a:rPr>
              <a:t> at the top tier and access ISPs at the bottom tier. </a:t>
            </a:r>
          </a:p>
          <a:p>
            <a:r>
              <a:rPr lang="en-US" altLang="zh-CN" sz="1200" b="0" i="0" u="none" strike="noStrike" kern="1200" baseline="0" dirty="0" smtClean="0">
                <a:solidFill>
                  <a:schemeClr val="tx1"/>
                </a:solidFill>
                <a:latin typeface="Times New Roman" pitchFamily="18" charset="0"/>
                <a:ea typeface="+mn-ea"/>
                <a:cs typeface="+mn-cs"/>
              </a:rPr>
              <a:t>    This assumes (</a:t>
            </a:r>
            <a:r>
              <a:rPr lang="zh-CN" altLang="en-US" sz="1200" b="0" i="0" u="none" strike="noStrike" kern="1200" baseline="0" dirty="0" smtClean="0">
                <a:solidFill>
                  <a:schemeClr val="tx1"/>
                </a:solidFill>
                <a:latin typeface="Times New Roman" pitchFamily="18" charset="0"/>
                <a:ea typeface="+mn-ea"/>
                <a:cs typeface="+mn-cs"/>
              </a:rPr>
              <a:t>假定</a:t>
            </a:r>
            <a:r>
              <a:rPr lang="en-US" altLang="zh-CN" sz="1200" b="0" i="0" u="none" strike="noStrike" kern="1200" baseline="0" dirty="0" smtClean="0">
                <a:solidFill>
                  <a:schemeClr val="tx1"/>
                </a:solidFill>
                <a:latin typeface="Times New Roman" pitchFamily="18" charset="0"/>
                <a:ea typeface="+mn-ea"/>
                <a:cs typeface="+mn-cs"/>
              </a:rPr>
              <a:t>) that global transit ISPs are </a:t>
            </a:r>
            <a:r>
              <a:rPr lang="en-US" altLang="zh-CN" sz="1200" b="1" i="0" u="none" strike="noStrike" kern="1200" baseline="0" dirty="0" smtClean="0">
                <a:solidFill>
                  <a:srgbClr val="FF0000"/>
                </a:solidFill>
                <a:latin typeface="Times New Roman" pitchFamily="18" charset="0"/>
                <a:ea typeface="+mn-ea"/>
                <a:cs typeface="+mn-cs"/>
              </a:rPr>
              <a:t>not only </a:t>
            </a:r>
            <a:r>
              <a:rPr lang="en-US" altLang="zh-CN" sz="1200" b="0" i="0" u="none" strike="noStrike" kern="1200" baseline="0" dirty="0" smtClean="0">
                <a:solidFill>
                  <a:schemeClr val="tx1"/>
                </a:solidFill>
                <a:latin typeface="Times New Roman" pitchFamily="18" charset="0"/>
                <a:ea typeface="+mn-ea"/>
                <a:cs typeface="+mn-cs"/>
              </a:rPr>
              <a:t>capable of getting close to each and every access ISP, </a:t>
            </a:r>
            <a:r>
              <a:rPr lang="en-US" altLang="zh-CN" sz="1200" b="1" i="0" u="none" strike="noStrike" kern="1200" baseline="0" dirty="0" smtClean="0">
                <a:solidFill>
                  <a:schemeClr val="tx1"/>
                </a:solidFill>
                <a:latin typeface="Times New Roman" pitchFamily="18" charset="0"/>
                <a:ea typeface="+mn-ea"/>
                <a:cs typeface="+mn-cs"/>
              </a:rPr>
              <a:t>but also </a:t>
            </a:r>
            <a:r>
              <a:rPr lang="en-US" altLang="zh-CN" sz="1200" b="0" i="0" u="none" strike="noStrike" kern="1200" baseline="0" dirty="0" smtClean="0">
                <a:solidFill>
                  <a:schemeClr val="tx1"/>
                </a:solidFill>
                <a:latin typeface="Times New Roman" pitchFamily="18" charset="0"/>
                <a:ea typeface="+mn-ea"/>
                <a:cs typeface="+mn-cs"/>
              </a:rPr>
              <a:t>find it economically desirable to do so. </a:t>
            </a:r>
          </a:p>
          <a:p>
            <a:r>
              <a:rPr lang="en-US" altLang="zh-CN" sz="1200" b="0" i="0" u="none" strike="noStrike" kern="1200" baseline="0" dirty="0" smtClean="0">
                <a:solidFill>
                  <a:schemeClr val="tx1"/>
                </a:solidFill>
                <a:latin typeface="Times New Roman" pitchFamily="18" charset="0"/>
                <a:ea typeface="+mn-ea"/>
                <a:cs typeface="+mn-cs"/>
              </a:rPr>
              <a:t>    In reality, although some ISPs do have </a:t>
            </a:r>
            <a:r>
              <a:rPr lang="en-US" altLang="zh-CN" sz="1200" b="1" i="0" u="none" strike="noStrike" kern="1200" baseline="0" dirty="0" smtClean="0">
                <a:solidFill>
                  <a:schemeClr val="tx1"/>
                </a:solidFill>
                <a:latin typeface="Times New Roman" pitchFamily="18" charset="0"/>
                <a:ea typeface="+mn-ea"/>
                <a:cs typeface="+mn-cs"/>
              </a:rPr>
              <a:t>impressive</a:t>
            </a:r>
            <a:r>
              <a:rPr lang="en-US" altLang="zh-CN" sz="1200" b="0" i="0" u="none" strike="noStrike" kern="1200" baseline="0" dirty="0" smtClean="0">
                <a:solidFill>
                  <a:schemeClr val="tx1"/>
                </a:solidFill>
                <a:latin typeface="Times New Roman" pitchFamily="18" charset="0"/>
                <a:ea typeface="+mn-ea"/>
                <a:cs typeface="+mn-cs"/>
              </a:rPr>
              <a:t> global coverage and do directly connect with many access ISPs, no ISP has presence in </a:t>
            </a:r>
            <a:r>
              <a:rPr lang="en-US" altLang="zh-CN" sz="1200" b="0" i="0" u="sng" strike="noStrike" kern="1200" baseline="0" dirty="0" smtClean="0">
                <a:solidFill>
                  <a:schemeClr val="tx1"/>
                </a:solidFill>
                <a:latin typeface="Times New Roman" pitchFamily="18" charset="0"/>
                <a:ea typeface="+mn-ea"/>
                <a:cs typeface="+mn-cs"/>
              </a:rPr>
              <a:t>each and every city in the world</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Instead, in any given region, there may be a </a:t>
            </a:r>
            <a:r>
              <a:rPr lang="en-US" altLang="zh-CN" sz="1200" b="1" i="0" u="none" strike="noStrike" kern="1200" baseline="0" dirty="0" smtClean="0">
                <a:solidFill>
                  <a:schemeClr val="tx1"/>
                </a:solidFill>
                <a:latin typeface="Times New Roman" pitchFamily="18" charset="0"/>
                <a:ea typeface="+mn-ea"/>
                <a:cs typeface="+mn-cs"/>
              </a:rPr>
              <a:t>regional </a:t>
            </a:r>
            <a:r>
              <a:rPr lang="en-US" altLang="zh-CN" sz="1200" b="0" i="0" u="none" strike="noStrike" kern="1200" baseline="0" dirty="0" smtClean="0">
                <a:solidFill>
                  <a:schemeClr val="tx1"/>
                </a:solidFill>
                <a:latin typeface="Times New Roman" pitchFamily="18" charset="0"/>
                <a:ea typeface="+mn-ea"/>
                <a:cs typeface="+mn-cs"/>
              </a:rPr>
              <a:t>ISP</a:t>
            </a:r>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to which the access ISPs in the region connect. </a:t>
            </a:r>
          </a:p>
          <a:p>
            <a:r>
              <a:rPr lang="en-US" altLang="zh-CN" sz="1200" b="0" i="0" u="none" strike="noStrike" kern="1200" baseline="0" dirty="0" smtClean="0">
                <a:solidFill>
                  <a:schemeClr val="tx1"/>
                </a:solidFill>
                <a:latin typeface="Times New Roman" pitchFamily="18" charset="0"/>
                <a:ea typeface="+mn-ea"/>
                <a:cs typeface="+mn-cs"/>
              </a:rPr>
              <a:t>    Each regional ISP then connects to </a:t>
            </a:r>
            <a:r>
              <a:rPr lang="en-US" altLang="zh-CN" sz="1200" b="1" i="0" u="none" strike="noStrike" kern="1200" baseline="0" dirty="0" smtClean="0">
                <a:solidFill>
                  <a:schemeClr val="tx1"/>
                </a:solidFill>
                <a:latin typeface="Times New Roman" pitchFamily="18" charset="0"/>
                <a:ea typeface="+mn-ea"/>
                <a:cs typeface="+mn-cs"/>
              </a:rPr>
              <a:t>tier-1 </a:t>
            </a:r>
            <a:r>
              <a:rPr lang="en-US" altLang="zh-CN" sz="1200" b="0" i="0" u="none" strike="noStrike" kern="1200" baseline="0" dirty="0" smtClean="0">
                <a:solidFill>
                  <a:schemeClr val="tx1"/>
                </a:solidFill>
                <a:latin typeface="Times New Roman" pitchFamily="18" charset="0"/>
                <a:ea typeface="+mn-ea"/>
                <a:cs typeface="+mn-cs"/>
              </a:rPr>
              <a:t>ISPs.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effectLst/>
                <a:latin typeface="Times New Roman" pitchFamily="18" charset="0"/>
                <a:ea typeface="+mn-ea"/>
                <a:cs typeface="+mn-cs"/>
              </a:rPr>
              <a:t>Tier-1 ISPs are similar to our (imaginary) global transit ISP; but tier-1 ISPs, </a:t>
            </a:r>
            <a:r>
              <a:rPr lang="en-US" altLang="zh-CN" sz="1200" b="0" i="0" u="sng" strike="noStrike" kern="1200" baseline="0" dirty="0" smtClean="0">
                <a:solidFill>
                  <a:schemeClr val="tx1"/>
                </a:solidFill>
                <a:effectLst/>
                <a:latin typeface="Times New Roman" pitchFamily="18" charset="0"/>
                <a:ea typeface="+mn-ea"/>
                <a:cs typeface="+mn-cs"/>
              </a:rPr>
              <a:t>which actually do exist</a:t>
            </a:r>
            <a:r>
              <a:rPr lang="en-US" altLang="zh-CN" sz="1200" b="0" i="0" u="none" strike="noStrike" kern="1200" baseline="0" dirty="0" smtClean="0">
                <a:solidFill>
                  <a:schemeClr val="tx1"/>
                </a:solidFill>
                <a:effectLst/>
                <a:latin typeface="Times New Roman" pitchFamily="18" charset="0"/>
                <a:ea typeface="+mn-ea"/>
                <a:cs typeface="+mn-cs"/>
              </a:rPr>
              <a:t>, do not have a presence in every city in the world. </a:t>
            </a:r>
          </a:p>
          <a:p>
            <a:r>
              <a:rPr lang="en-US" altLang="zh-CN" sz="1200" b="0" i="0" u="none" strike="noStrike" kern="1200" baseline="0" dirty="0" smtClean="0">
                <a:solidFill>
                  <a:schemeClr val="tx1"/>
                </a:solidFill>
                <a:latin typeface="Times New Roman" pitchFamily="18" charset="0"/>
                <a:ea typeface="+mn-ea"/>
                <a:cs typeface="+mn-cs"/>
              </a:rPr>
              <a:t>   There are approximately a dozen tier-1 ISPs, including Level 3 Communications, AT&amp;T, Sprint, and NTT. </a:t>
            </a:r>
          </a:p>
          <a:p>
            <a:r>
              <a:rPr lang="en-US" altLang="zh-CN" sz="1200" b="0" i="0" u="none" strike="noStrike" kern="1200" baseline="0" dirty="0" smtClean="0">
                <a:solidFill>
                  <a:schemeClr val="tx1"/>
                </a:solidFill>
                <a:latin typeface="Times New Roman" pitchFamily="18" charset="0"/>
                <a:ea typeface="+mn-ea"/>
                <a:cs typeface="+mn-cs"/>
              </a:rPr>
              <a:t>   Interestingly, no group officially </a:t>
            </a:r>
            <a:r>
              <a:rPr lang="en-US" altLang="zh-CN" sz="1200" b="1" i="0" u="none" strike="noStrike" kern="1200" baseline="0" dirty="0" smtClean="0">
                <a:solidFill>
                  <a:schemeClr val="tx1"/>
                </a:solidFill>
                <a:latin typeface="Times New Roman" pitchFamily="18" charset="0"/>
                <a:ea typeface="+mn-ea"/>
                <a:cs typeface="+mn-cs"/>
              </a:rPr>
              <a:t>sanctions</a:t>
            </a:r>
            <a:r>
              <a:rPr lang="en-US" altLang="zh-CN" sz="1200" b="0" i="0" u="none" strike="noStrike" kern="1200" baseline="0" dirty="0" smtClean="0">
                <a:solidFill>
                  <a:schemeClr val="tx1"/>
                </a:solidFill>
                <a:latin typeface="Times New Roman" pitchFamily="18" charset="0"/>
                <a:ea typeface="+mn-ea"/>
                <a:cs typeface="+mn-cs"/>
              </a:rPr>
              <a:t> tier-1 status; </a:t>
            </a:r>
            <a:r>
              <a:rPr lang="en-US" altLang="zh-CN" sz="1200" b="0" i="0" u="sng" strike="noStrike" kern="1200" baseline="0" dirty="0" smtClean="0">
                <a:solidFill>
                  <a:schemeClr val="tx1"/>
                </a:solidFill>
                <a:latin typeface="Times New Roman" pitchFamily="18" charset="0"/>
                <a:ea typeface="+mn-ea"/>
                <a:cs typeface="+mn-cs"/>
              </a:rPr>
              <a:t>as the saying goes</a:t>
            </a:r>
            <a:r>
              <a:rPr lang="en-US" altLang="zh-CN" sz="1200" b="0" i="0" u="none" strike="noStrike" kern="1200" baseline="0" dirty="0" smtClean="0">
                <a:solidFill>
                  <a:schemeClr val="tx1"/>
                </a:solidFill>
                <a:latin typeface="Times New Roman" pitchFamily="18" charset="0"/>
                <a:ea typeface="+mn-ea"/>
                <a:cs typeface="+mn-cs"/>
              </a:rPr>
              <a:t> — if you have to ask if you’re a member of a group, you’re probably not.</a:t>
            </a:r>
            <a:endParaRPr lang="zh-CN" altLang="en-US" u="none" dirty="0"/>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102</a:t>
            </a:fld>
            <a:endParaRPr lang="en-US" altLang="zh-CN"/>
          </a:p>
        </p:txBody>
      </p:sp>
    </p:spTree>
    <p:extLst>
      <p:ext uri="{BB962C8B-B14F-4D97-AF65-F5344CB8AC3E}">
        <p14:creationId xmlns:p14="http://schemas.microsoft.com/office/powerpoint/2010/main" val="41969450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106DF9-2EEA-48EF-BB94-A06A680D611B}" type="slidenum">
              <a:rPr lang="en-US" altLang="zh-CN" sz="1300">
                <a:latin typeface="Times New Roman" panose="02020603050405020304" pitchFamily="18" charset="0"/>
              </a:rPr>
              <a:pPr/>
              <a:t>103</a:t>
            </a:fld>
            <a:endParaRPr lang="en-US" altLang="zh-CN" sz="1300">
              <a:latin typeface="Times New Roman" panose="02020603050405020304" pitchFamily="18" charset="0"/>
            </a:endParaRPr>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Network Structure 2, just described, is a two-tier </a:t>
            </a:r>
            <a:r>
              <a:rPr lang="en-US" altLang="zh-CN" sz="1200" b="1" i="0" u="none" strike="noStrike" kern="1200" baseline="0" dirty="0" smtClean="0">
                <a:solidFill>
                  <a:schemeClr val="tx1"/>
                </a:solidFill>
                <a:latin typeface="Times New Roman" pitchFamily="18" charset="0"/>
                <a:ea typeface="+mn-ea"/>
                <a:cs typeface="+mn-cs"/>
              </a:rPr>
              <a:t>hierarchy</a:t>
            </a:r>
            <a:r>
              <a:rPr lang="en-US" altLang="zh-CN" sz="1200" b="0" i="0" u="none" strike="noStrike" kern="1200" baseline="0" dirty="0" smtClean="0">
                <a:solidFill>
                  <a:schemeClr val="tx1"/>
                </a:solidFill>
                <a:latin typeface="Times New Roman" pitchFamily="18" charset="0"/>
                <a:ea typeface="+mn-ea"/>
                <a:cs typeface="+mn-cs"/>
              </a:rPr>
              <a:t> with global transit providers </a:t>
            </a:r>
            <a:r>
              <a:rPr lang="en-US" altLang="zh-CN" sz="1200" b="1" i="0" u="none" strike="noStrike" kern="1200" baseline="0" dirty="0" smtClean="0">
                <a:solidFill>
                  <a:schemeClr val="tx1"/>
                </a:solidFill>
                <a:latin typeface="Times New Roman" pitchFamily="18" charset="0"/>
                <a:ea typeface="+mn-ea"/>
                <a:cs typeface="+mn-cs"/>
              </a:rPr>
              <a:t>residing</a:t>
            </a:r>
            <a:r>
              <a:rPr lang="en-US" altLang="zh-CN" sz="1200" b="0" i="0" u="none" strike="noStrike" kern="1200" baseline="0" dirty="0" smtClean="0">
                <a:solidFill>
                  <a:schemeClr val="tx1"/>
                </a:solidFill>
                <a:latin typeface="Times New Roman" pitchFamily="18" charset="0"/>
                <a:ea typeface="+mn-ea"/>
                <a:cs typeface="+mn-cs"/>
              </a:rPr>
              <a:t> at the top tier and access ISPs at the bottom tier. </a:t>
            </a:r>
          </a:p>
          <a:p>
            <a:r>
              <a:rPr lang="en-US" altLang="zh-CN" sz="1200" b="0" i="0" u="none" strike="noStrike" kern="1200" baseline="0" dirty="0" smtClean="0">
                <a:solidFill>
                  <a:schemeClr val="tx1"/>
                </a:solidFill>
                <a:latin typeface="Times New Roman" pitchFamily="18" charset="0"/>
                <a:ea typeface="+mn-ea"/>
                <a:cs typeface="+mn-cs"/>
              </a:rPr>
              <a:t>    This assumes (</a:t>
            </a:r>
            <a:r>
              <a:rPr lang="zh-CN" altLang="en-US" sz="1200" b="0" i="0" u="none" strike="noStrike" kern="1200" baseline="0" dirty="0" smtClean="0">
                <a:solidFill>
                  <a:schemeClr val="tx1"/>
                </a:solidFill>
                <a:latin typeface="Times New Roman" pitchFamily="18" charset="0"/>
                <a:ea typeface="+mn-ea"/>
                <a:cs typeface="+mn-cs"/>
              </a:rPr>
              <a:t>假定</a:t>
            </a:r>
            <a:r>
              <a:rPr lang="en-US" altLang="zh-CN" sz="1200" b="0" i="0" u="none" strike="noStrike" kern="1200" baseline="0" dirty="0" smtClean="0">
                <a:solidFill>
                  <a:schemeClr val="tx1"/>
                </a:solidFill>
                <a:latin typeface="Times New Roman" pitchFamily="18" charset="0"/>
                <a:ea typeface="+mn-ea"/>
                <a:cs typeface="+mn-cs"/>
              </a:rPr>
              <a:t>) that global transit ISPs are </a:t>
            </a:r>
            <a:r>
              <a:rPr lang="en-US" altLang="zh-CN" sz="1200" b="1" i="0" u="none" strike="noStrike" kern="1200" baseline="0" dirty="0" smtClean="0">
                <a:solidFill>
                  <a:srgbClr val="FF0000"/>
                </a:solidFill>
                <a:latin typeface="Times New Roman" pitchFamily="18" charset="0"/>
                <a:ea typeface="+mn-ea"/>
                <a:cs typeface="+mn-cs"/>
              </a:rPr>
              <a:t>not only </a:t>
            </a:r>
            <a:r>
              <a:rPr lang="en-US" altLang="zh-CN" sz="1200" b="0" i="0" u="none" strike="noStrike" kern="1200" baseline="0" dirty="0" smtClean="0">
                <a:solidFill>
                  <a:schemeClr val="tx1"/>
                </a:solidFill>
                <a:latin typeface="Times New Roman" pitchFamily="18" charset="0"/>
                <a:ea typeface="+mn-ea"/>
                <a:cs typeface="+mn-cs"/>
              </a:rPr>
              <a:t>capable of getting close to each and every access ISP, </a:t>
            </a:r>
            <a:r>
              <a:rPr lang="en-US" altLang="zh-CN" sz="1200" b="1" i="0" u="none" strike="noStrike" kern="1200" baseline="0" dirty="0" smtClean="0">
                <a:solidFill>
                  <a:schemeClr val="tx1"/>
                </a:solidFill>
                <a:latin typeface="Times New Roman" pitchFamily="18" charset="0"/>
                <a:ea typeface="+mn-ea"/>
                <a:cs typeface="+mn-cs"/>
              </a:rPr>
              <a:t>but also </a:t>
            </a:r>
            <a:r>
              <a:rPr lang="en-US" altLang="zh-CN" sz="1200" b="0" i="0" u="none" strike="noStrike" kern="1200" baseline="0" dirty="0" smtClean="0">
                <a:solidFill>
                  <a:schemeClr val="tx1"/>
                </a:solidFill>
                <a:latin typeface="Times New Roman" pitchFamily="18" charset="0"/>
                <a:ea typeface="+mn-ea"/>
                <a:cs typeface="+mn-cs"/>
              </a:rPr>
              <a:t>find it economically desirable to do so. </a:t>
            </a:r>
          </a:p>
          <a:p>
            <a:r>
              <a:rPr lang="en-US" altLang="zh-CN" sz="1200" b="0" i="0" u="none" strike="noStrike" kern="1200" baseline="0" dirty="0" smtClean="0">
                <a:solidFill>
                  <a:schemeClr val="tx1"/>
                </a:solidFill>
                <a:latin typeface="Times New Roman" pitchFamily="18" charset="0"/>
                <a:ea typeface="+mn-ea"/>
                <a:cs typeface="+mn-cs"/>
              </a:rPr>
              <a:t>    In reality, although some ISPs do have </a:t>
            </a:r>
            <a:r>
              <a:rPr lang="en-US" altLang="zh-CN" sz="1200" b="1" i="0" u="none" strike="noStrike" kern="1200" baseline="0" dirty="0" smtClean="0">
                <a:solidFill>
                  <a:schemeClr val="tx1"/>
                </a:solidFill>
                <a:latin typeface="Times New Roman" pitchFamily="18" charset="0"/>
                <a:ea typeface="+mn-ea"/>
                <a:cs typeface="+mn-cs"/>
              </a:rPr>
              <a:t>impressive</a:t>
            </a:r>
            <a:r>
              <a:rPr lang="en-US" altLang="zh-CN" sz="1200" b="0" i="0" u="none" strike="noStrike" kern="1200" baseline="0" dirty="0" smtClean="0">
                <a:solidFill>
                  <a:schemeClr val="tx1"/>
                </a:solidFill>
                <a:latin typeface="Times New Roman" pitchFamily="18" charset="0"/>
                <a:ea typeface="+mn-ea"/>
                <a:cs typeface="+mn-cs"/>
              </a:rPr>
              <a:t> global coverage and do directly connect with many access ISPs, no ISP has presence in </a:t>
            </a:r>
            <a:r>
              <a:rPr lang="en-US" altLang="zh-CN" sz="1200" b="0" i="0" u="sng" strike="noStrike" kern="1200" baseline="0" dirty="0" smtClean="0">
                <a:solidFill>
                  <a:schemeClr val="tx1"/>
                </a:solidFill>
                <a:latin typeface="Times New Roman" pitchFamily="18" charset="0"/>
                <a:ea typeface="+mn-ea"/>
                <a:cs typeface="+mn-cs"/>
              </a:rPr>
              <a:t>each and every city in the world</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Instead, in any given region, there may be a </a:t>
            </a:r>
            <a:r>
              <a:rPr lang="en-US" altLang="zh-CN" sz="1200" b="1" i="0" u="none" strike="noStrike" kern="1200" baseline="0" dirty="0" smtClean="0">
                <a:solidFill>
                  <a:schemeClr val="tx1"/>
                </a:solidFill>
                <a:latin typeface="Times New Roman" pitchFamily="18" charset="0"/>
                <a:ea typeface="+mn-ea"/>
                <a:cs typeface="+mn-cs"/>
              </a:rPr>
              <a:t>regional </a:t>
            </a:r>
            <a:r>
              <a:rPr lang="en-US" altLang="zh-CN" sz="1200" b="0" i="0" u="none" strike="noStrike" kern="1200" baseline="0" dirty="0" smtClean="0">
                <a:solidFill>
                  <a:schemeClr val="tx1"/>
                </a:solidFill>
                <a:latin typeface="Times New Roman" pitchFamily="18" charset="0"/>
                <a:ea typeface="+mn-ea"/>
                <a:cs typeface="+mn-cs"/>
              </a:rPr>
              <a:t>ISP</a:t>
            </a:r>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to which the access ISPs in the region connect. </a:t>
            </a:r>
          </a:p>
          <a:p>
            <a:r>
              <a:rPr lang="en-US" altLang="zh-CN" sz="1200" b="0" i="0" u="none" strike="noStrike" kern="1200" baseline="0" dirty="0" smtClean="0">
                <a:solidFill>
                  <a:schemeClr val="tx1"/>
                </a:solidFill>
                <a:latin typeface="Times New Roman" pitchFamily="18" charset="0"/>
                <a:ea typeface="+mn-ea"/>
                <a:cs typeface="+mn-cs"/>
              </a:rPr>
              <a:t>    Each regional ISP then connects to </a:t>
            </a:r>
            <a:r>
              <a:rPr lang="en-US" altLang="zh-CN" sz="1200" b="1" i="0" u="none" strike="noStrike" kern="1200" baseline="0" dirty="0" smtClean="0">
                <a:solidFill>
                  <a:schemeClr val="tx1"/>
                </a:solidFill>
                <a:latin typeface="Times New Roman" pitchFamily="18" charset="0"/>
                <a:ea typeface="+mn-ea"/>
                <a:cs typeface="+mn-cs"/>
              </a:rPr>
              <a:t>tier-1 </a:t>
            </a:r>
            <a:r>
              <a:rPr lang="en-US" altLang="zh-CN" sz="1200" b="0" i="0" u="none" strike="noStrike" kern="1200" baseline="0" dirty="0" smtClean="0">
                <a:solidFill>
                  <a:schemeClr val="tx1"/>
                </a:solidFill>
                <a:latin typeface="Times New Roman" pitchFamily="18" charset="0"/>
                <a:ea typeface="+mn-ea"/>
                <a:cs typeface="+mn-cs"/>
              </a:rPr>
              <a:t>ISPs.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effectLst/>
                <a:latin typeface="Times New Roman" pitchFamily="18" charset="0"/>
                <a:ea typeface="+mn-ea"/>
                <a:cs typeface="+mn-cs"/>
              </a:rPr>
              <a:t>Tier-1 ISPs are similar to our (imaginary) global transit ISP; but tier-1 ISPs, </a:t>
            </a:r>
            <a:r>
              <a:rPr lang="en-US" altLang="zh-CN" sz="1200" b="0" i="0" u="sng" strike="noStrike" kern="1200" baseline="0" dirty="0" smtClean="0">
                <a:solidFill>
                  <a:schemeClr val="tx1"/>
                </a:solidFill>
                <a:effectLst/>
                <a:latin typeface="Times New Roman" pitchFamily="18" charset="0"/>
                <a:ea typeface="+mn-ea"/>
                <a:cs typeface="+mn-cs"/>
              </a:rPr>
              <a:t>which actually do exist</a:t>
            </a:r>
            <a:r>
              <a:rPr lang="en-US" altLang="zh-CN" sz="1200" b="0" i="0" u="none" strike="noStrike" kern="1200" baseline="0" dirty="0" smtClean="0">
                <a:solidFill>
                  <a:schemeClr val="tx1"/>
                </a:solidFill>
                <a:effectLst/>
                <a:latin typeface="Times New Roman" pitchFamily="18" charset="0"/>
                <a:ea typeface="+mn-ea"/>
                <a:cs typeface="+mn-cs"/>
              </a:rPr>
              <a:t>, do not have a presence in every city in the world. </a:t>
            </a:r>
          </a:p>
          <a:p>
            <a:r>
              <a:rPr lang="en-US" altLang="zh-CN" sz="1200" b="0" i="0" u="none" strike="noStrike" kern="1200" baseline="0" dirty="0" smtClean="0">
                <a:solidFill>
                  <a:schemeClr val="tx1"/>
                </a:solidFill>
                <a:latin typeface="Times New Roman" pitchFamily="18" charset="0"/>
                <a:ea typeface="+mn-ea"/>
                <a:cs typeface="+mn-cs"/>
              </a:rPr>
              <a:t>   There are approximately a dozen tier-1 ISPs, including Level 3 Communications, AT&amp;T, Sprint, and NTT. </a:t>
            </a:r>
          </a:p>
          <a:p>
            <a:r>
              <a:rPr lang="en-US" altLang="zh-CN" sz="1200" b="0" i="0" u="none" strike="noStrike" kern="1200" baseline="0" dirty="0" smtClean="0">
                <a:solidFill>
                  <a:schemeClr val="tx1"/>
                </a:solidFill>
                <a:latin typeface="Times New Roman" pitchFamily="18" charset="0"/>
                <a:ea typeface="+mn-ea"/>
                <a:cs typeface="+mn-cs"/>
              </a:rPr>
              <a:t>   Interestingly, no group officially </a:t>
            </a:r>
            <a:r>
              <a:rPr lang="en-US" altLang="zh-CN" sz="1200" b="1" i="0" u="none" strike="noStrike" kern="1200" baseline="0" dirty="0" smtClean="0">
                <a:solidFill>
                  <a:schemeClr val="tx1"/>
                </a:solidFill>
                <a:latin typeface="Times New Roman" pitchFamily="18" charset="0"/>
                <a:ea typeface="+mn-ea"/>
                <a:cs typeface="+mn-cs"/>
              </a:rPr>
              <a:t>sanctions</a:t>
            </a:r>
            <a:r>
              <a:rPr lang="en-US" altLang="zh-CN" sz="1200" b="0" i="0" u="none" strike="noStrike" kern="1200" baseline="0" dirty="0" smtClean="0">
                <a:solidFill>
                  <a:schemeClr val="tx1"/>
                </a:solidFill>
                <a:latin typeface="Times New Roman" pitchFamily="18" charset="0"/>
                <a:ea typeface="+mn-ea"/>
                <a:cs typeface="+mn-cs"/>
              </a:rPr>
              <a:t> tier-1 status; </a:t>
            </a:r>
            <a:r>
              <a:rPr lang="en-US" altLang="zh-CN" sz="1200" b="0" i="0" u="sng" strike="noStrike" kern="1200" baseline="0" dirty="0" smtClean="0">
                <a:solidFill>
                  <a:schemeClr val="tx1"/>
                </a:solidFill>
                <a:latin typeface="Times New Roman" pitchFamily="18" charset="0"/>
                <a:ea typeface="+mn-ea"/>
                <a:cs typeface="+mn-cs"/>
              </a:rPr>
              <a:t>as the saying goes</a:t>
            </a:r>
            <a:r>
              <a:rPr lang="en-US" altLang="zh-CN" sz="1200" b="0" i="0" u="none" strike="noStrike" kern="1200" baseline="0" dirty="0" smtClean="0">
                <a:solidFill>
                  <a:schemeClr val="tx1"/>
                </a:solidFill>
                <a:latin typeface="Times New Roman" pitchFamily="18" charset="0"/>
                <a:ea typeface="+mn-ea"/>
                <a:cs typeface="+mn-cs"/>
              </a:rPr>
              <a:t> — if you have to ask if you’re a member of a group, you’re probably not.</a:t>
            </a:r>
            <a:endParaRPr lang="zh-CN" altLang="en-US" u="none" dirty="0" smtClean="0"/>
          </a:p>
          <a:p>
            <a:endParaRPr lang="zh-CN" altLang="zh-CN" dirty="0" smtClean="0"/>
          </a:p>
        </p:txBody>
      </p:sp>
    </p:spTree>
    <p:extLst>
      <p:ext uri="{BB962C8B-B14F-4D97-AF65-F5344CB8AC3E}">
        <p14:creationId xmlns:p14="http://schemas.microsoft.com/office/powerpoint/2010/main" val="68005558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Returning to this network of networks, not only are there multiple competing tier-1 ISPs, there may be multiple competing regional ISPs in a region. </a:t>
            </a:r>
          </a:p>
          <a:p>
            <a:r>
              <a:rPr lang="en-US" altLang="zh-CN" sz="1200" b="0" i="0" u="none" strike="noStrike" kern="1200" baseline="0" dirty="0" smtClean="0">
                <a:solidFill>
                  <a:schemeClr val="tx1"/>
                </a:solidFill>
                <a:latin typeface="Times New Roman" pitchFamily="18" charset="0"/>
                <a:ea typeface="+mn-ea"/>
                <a:cs typeface="+mn-cs"/>
              </a:rPr>
              <a:t>    In such a hierarchy, each access ISP pays the regional ISP to which it connects, and each regional ISP pays the tier-1 ISP to which it connects. </a:t>
            </a:r>
          </a:p>
          <a:p>
            <a:r>
              <a:rPr lang="en-US" altLang="zh-CN" sz="1200" b="0" i="0" u="none" strike="noStrike" kern="1200" baseline="0" dirty="0" smtClean="0">
                <a:solidFill>
                  <a:schemeClr val="tx1"/>
                </a:solidFill>
                <a:latin typeface="Times New Roman" pitchFamily="18" charset="0"/>
                <a:ea typeface="+mn-ea"/>
                <a:cs typeface="+mn-cs"/>
              </a:rPr>
              <a:t>   (An access ISP can also connect directly to a tier-1 ISP, in which case it pays the tier-1 ISP). </a:t>
            </a:r>
          </a:p>
          <a:p>
            <a:r>
              <a:rPr lang="en-US" altLang="zh-CN" sz="1200" b="0" i="0" u="none" strike="noStrike" kern="1200" baseline="0" dirty="0" smtClean="0">
                <a:solidFill>
                  <a:schemeClr val="tx1"/>
                </a:solidFill>
                <a:latin typeface="Times New Roman" pitchFamily="18" charset="0"/>
                <a:ea typeface="+mn-ea"/>
                <a:cs typeface="+mn-cs"/>
              </a:rPr>
              <a:t>   Thus, there is customer-provider relationship at each level of the hierarchy. </a:t>
            </a:r>
          </a:p>
          <a:p>
            <a:r>
              <a:rPr lang="en-US" altLang="zh-CN" sz="1200" b="0" i="0" u="none" strike="noStrike" kern="1200" baseline="0" dirty="0" smtClean="0">
                <a:solidFill>
                  <a:schemeClr val="tx1"/>
                </a:solidFill>
                <a:latin typeface="Times New Roman" pitchFamily="18" charset="0"/>
                <a:ea typeface="+mn-ea"/>
                <a:cs typeface="+mn-cs"/>
              </a:rPr>
              <a:t>   Note that the tier-1 ISPs do not pay anyone </a:t>
            </a:r>
            <a:r>
              <a:rPr lang="en-US" altLang="zh-CN" sz="1200" b="0" i="0" u="none" strike="noStrike" kern="1200" baseline="0" dirty="0" smtClean="0">
                <a:solidFill>
                  <a:srgbClr val="FF0000"/>
                </a:solidFill>
                <a:latin typeface="Times New Roman" pitchFamily="18" charset="0"/>
                <a:ea typeface="+mn-ea"/>
                <a:cs typeface="+mn-cs"/>
              </a:rPr>
              <a:t>as</a:t>
            </a:r>
            <a:r>
              <a:rPr lang="en-US" altLang="zh-CN" sz="1200" b="0" i="0" u="none" strike="noStrike" kern="1200" baseline="0" dirty="0" smtClean="0">
                <a:solidFill>
                  <a:schemeClr val="tx1"/>
                </a:solidFill>
                <a:latin typeface="Times New Roman" pitchFamily="18" charset="0"/>
                <a:ea typeface="+mn-ea"/>
                <a:cs typeface="+mn-cs"/>
              </a:rPr>
              <a:t> they are at the top of the hierarchy. </a:t>
            </a:r>
          </a:p>
          <a:p>
            <a:r>
              <a:rPr lang="en-US" altLang="zh-CN" sz="1200" b="0" i="0" u="none" strike="noStrike" kern="1200" baseline="0" dirty="0" smtClean="0">
                <a:solidFill>
                  <a:schemeClr val="tx1"/>
                </a:solidFill>
                <a:latin typeface="Times New Roman" pitchFamily="18" charset="0"/>
                <a:ea typeface="+mn-ea"/>
                <a:cs typeface="+mn-cs"/>
              </a:rPr>
              <a:t>   To further complicate matters, in some regions, there may be </a:t>
            </a:r>
            <a:r>
              <a:rPr lang="en-US" altLang="zh-CN" sz="1200" b="1" i="0" u="none" strike="noStrike" kern="1200" baseline="0" dirty="0" smtClean="0">
                <a:solidFill>
                  <a:schemeClr val="tx1"/>
                </a:solidFill>
                <a:latin typeface="Times New Roman" pitchFamily="18" charset="0"/>
                <a:ea typeface="+mn-ea"/>
                <a:cs typeface="+mn-cs"/>
              </a:rPr>
              <a:t>a larger </a:t>
            </a:r>
            <a:r>
              <a:rPr lang="en-US" altLang="zh-CN" sz="1200" b="0" i="0" u="none" strike="noStrike" kern="1200" baseline="0" dirty="0" smtClean="0">
                <a:solidFill>
                  <a:schemeClr val="tx1"/>
                </a:solidFill>
                <a:latin typeface="Times New Roman" pitchFamily="18" charset="0"/>
                <a:ea typeface="+mn-ea"/>
                <a:cs typeface="+mn-cs"/>
              </a:rPr>
              <a:t>regional ISP (possibly spanning an entire country) to which the </a:t>
            </a:r>
            <a:r>
              <a:rPr lang="en-US" altLang="zh-CN" sz="1200" b="1" i="0" u="none" strike="noStrike" kern="1200" baseline="0" dirty="0" smtClean="0">
                <a:solidFill>
                  <a:schemeClr val="tx1"/>
                </a:solidFill>
                <a:latin typeface="Times New Roman" pitchFamily="18" charset="0"/>
                <a:ea typeface="+mn-ea"/>
                <a:cs typeface="+mn-cs"/>
              </a:rPr>
              <a:t>smaller</a:t>
            </a:r>
            <a:r>
              <a:rPr lang="en-US" altLang="zh-CN" sz="1200" b="0" i="0" u="none" strike="noStrike" kern="1200" baseline="0" dirty="0" smtClean="0">
                <a:solidFill>
                  <a:schemeClr val="tx1"/>
                </a:solidFill>
                <a:latin typeface="Times New Roman" pitchFamily="18" charset="0"/>
                <a:ea typeface="+mn-ea"/>
                <a:cs typeface="+mn-cs"/>
              </a:rPr>
              <a:t> regional ISPs in that region connect; the larger regional ISP then connects to a tier-1 ISP. </a:t>
            </a:r>
          </a:p>
          <a:p>
            <a:r>
              <a:rPr lang="en-US" altLang="zh-CN" sz="1200" b="0" i="0" u="none" strike="noStrike" kern="1200" baseline="0" dirty="0" smtClean="0">
                <a:solidFill>
                  <a:schemeClr val="tx1"/>
                </a:solidFill>
                <a:latin typeface="Times New Roman" pitchFamily="18" charset="0"/>
                <a:ea typeface="+mn-ea"/>
                <a:cs typeface="+mn-cs"/>
              </a:rPr>
              <a:t>    For example, in China, there are access ISPs in each city, which connect to </a:t>
            </a:r>
            <a:r>
              <a:rPr lang="en-US" altLang="zh-CN" sz="1200" b="1" i="0" u="none" strike="noStrike" kern="1200" baseline="0" dirty="0" smtClean="0">
                <a:solidFill>
                  <a:schemeClr val="tx1"/>
                </a:solidFill>
                <a:latin typeface="Times New Roman" pitchFamily="18" charset="0"/>
                <a:ea typeface="+mn-ea"/>
                <a:cs typeface="+mn-cs"/>
              </a:rPr>
              <a:t>provincial</a:t>
            </a:r>
            <a:r>
              <a:rPr lang="en-US" altLang="zh-CN" sz="1200" b="0" i="0" u="none" strike="noStrike" kern="1200" baseline="0" dirty="0" smtClean="0">
                <a:solidFill>
                  <a:schemeClr val="tx1"/>
                </a:solidFill>
                <a:latin typeface="Times New Roman" pitchFamily="18" charset="0"/>
                <a:ea typeface="+mn-ea"/>
                <a:cs typeface="+mn-cs"/>
              </a:rPr>
              <a:t> ISPs, which in turn connect to national ISPs, which finally connect to tier-1 ISPs [Tian 2012]. </a:t>
            </a:r>
          </a:p>
          <a:p>
            <a:r>
              <a:rPr lang="en-US" altLang="zh-CN" sz="1200" b="0" i="0" u="none" strike="noStrike" kern="1200" baseline="0" dirty="0" smtClean="0">
                <a:solidFill>
                  <a:schemeClr val="tx1"/>
                </a:solidFill>
                <a:latin typeface="Times New Roman" pitchFamily="18" charset="0"/>
                <a:ea typeface="+mn-ea"/>
                <a:cs typeface="+mn-cs"/>
              </a:rPr>
              <a:t>    We refer to this multi-tier hierarchy, which is still only a crude approximation of today’s Internet, as Network Structure 3.</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p>
        </p:txBody>
      </p:sp>
      <p:sp>
        <p:nvSpPr>
          <p:cNvPr id="4" name="灯片编号占位符 3"/>
          <p:cNvSpPr>
            <a:spLocks noGrp="1"/>
          </p:cNvSpPr>
          <p:nvPr>
            <p:ph type="sldNum" sz="quarter" idx="10"/>
          </p:nvPr>
        </p:nvSpPr>
        <p:spPr/>
        <p:txBody>
          <a:bodyPr/>
          <a:lstStyle/>
          <a:p>
            <a:pPr>
              <a:defRPr/>
            </a:pPr>
            <a:fld id="{42EA3F53-E425-4246-9AFB-B4A2591C860D}" type="slidenum">
              <a:rPr lang="zh-CN" altLang="en-US" smtClean="0"/>
              <a:pPr>
                <a:defRPr/>
              </a:pPr>
              <a:t>104</a:t>
            </a:fld>
            <a:endParaRPr lang="en-US" altLang="zh-CN"/>
          </a:p>
        </p:txBody>
      </p:sp>
    </p:spTree>
    <p:extLst>
      <p:ext uri="{BB962C8B-B14F-4D97-AF65-F5344CB8AC3E}">
        <p14:creationId xmlns:p14="http://schemas.microsoft.com/office/powerpoint/2010/main" val="25418788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3F70AED-3CD2-4B05-962A-085E0E638D7E}" type="slidenum">
              <a:rPr lang="en-US" altLang="zh-CN" sz="1300">
                <a:latin typeface="Times New Roman" panose="02020603050405020304" pitchFamily="18" charset="0"/>
              </a:rPr>
              <a:pPr/>
              <a:t>105</a:t>
            </a:fld>
            <a:endParaRPr lang="en-US" altLang="zh-CN" sz="1300">
              <a:latin typeface="Times New Roman" panose="02020603050405020304" pitchFamily="18" charset="0"/>
            </a:endParaRPr>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0128395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66975"/>
            <a:ext cx="9009063" cy="1052513"/>
            <a:chOff x="0" y="1536"/>
            <a:chExt cx="5675" cy="663"/>
          </a:xfrm>
        </p:grpSpPr>
        <p:grpSp>
          <p:nvGrpSpPr>
            <p:cNvPr id="5" name="Group 3"/>
            <p:cNvGrpSpPr>
              <a:grpSpLocks/>
            </p:cNvGrpSpPr>
            <p:nvPr userDrawn="1"/>
          </p:nvGrpSpPr>
          <p:grpSpPr bwMode="auto">
            <a:xfrm>
              <a:off x="185" y="1604"/>
              <a:ext cx="449" cy="299"/>
              <a:chOff x="720" y="336"/>
              <a:chExt cx="624" cy="432"/>
            </a:xfrm>
          </p:grpSpPr>
          <p:sp>
            <p:nvSpPr>
              <p:cNvPr id="12" name="Rectangle 4"/>
              <p:cNvSpPr>
                <a:spLocks noChangeArrowheads="1"/>
              </p:cNvSpPr>
              <p:nvPr userDrawn="1"/>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a:ea typeface="+mn-ea"/>
                </a:endParaRPr>
              </a:p>
            </p:txBody>
          </p:sp>
          <p:sp>
            <p:nvSpPr>
              <p:cNvPr id="13" name="Rectangle 5"/>
              <p:cNvSpPr>
                <a:spLocks noChangeArrowheads="1"/>
              </p:cNvSpPr>
              <p:nvPr userDrawn="1"/>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a:ea typeface="+mn-ea"/>
                </a:endParaRPr>
              </a:p>
            </p:txBody>
          </p:sp>
        </p:grpSp>
        <p:grpSp>
          <p:nvGrpSpPr>
            <p:cNvPr id="6" name="Group 6"/>
            <p:cNvGrpSpPr>
              <a:grpSpLocks/>
            </p:cNvGrpSpPr>
            <p:nvPr userDrawn="1"/>
          </p:nvGrpSpPr>
          <p:grpSpPr bwMode="auto">
            <a:xfrm>
              <a:off x="263" y="1870"/>
              <a:ext cx="466" cy="299"/>
              <a:chOff x="912" y="2640"/>
              <a:chExt cx="672" cy="432"/>
            </a:xfrm>
          </p:grpSpPr>
          <p:sp>
            <p:nvSpPr>
              <p:cNvPr id="10" name="Rectangle 7"/>
              <p:cNvSpPr>
                <a:spLocks noChangeArrowheads="1"/>
              </p:cNvSpPr>
              <p:nvPr userDrawn="1"/>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a:ea typeface="+mn-ea"/>
                </a:endParaRPr>
              </a:p>
            </p:txBody>
          </p:sp>
          <p:sp>
            <p:nvSpPr>
              <p:cNvPr id="11" name="Rectangle 8"/>
              <p:cNvSpPr>
                <a:spLocks noChangeArrowheads="1"/>
              </p:cNvSpPr>
              <p:nvPr userDrawn="1"/>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a:ea typeface="+mn-ea"/>
                </a:endParaRPr>
              </a:p>
            </p:txBody>
          </p:sp>
        </p:grpSp>
        <p:sp>
          <p:nvSpPr>
            <p:cNvPr id="7" name="Rectangle 9"/>
            <p:cNvSpPr>
              <a:spLocks noChangeArrowheads="1"/>
            </p:cNvSpPr>
            <p:nvPr userDrawn="1"/>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a:ea typeface="+mn-ea"/>
              </a:endParaRPr>
            </a:p>
          </p:txBody>
        </p:sp>
        <p:sp>
          <p:nvSpPr>
            <p:cNvPr id="8" name="Rectangle 10"/>
            <p:cNvSpPr>
              <a:spLocks noChangeArrowheads="1"/>
            </p:cNvSpPr>
            <p:nvPr userDrawn="1"/>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a:ea typeface="+mn-ea"/>
              </a:endParaRPr>
            </a:p>
          </p:txBody>
        </p:sp>
        <p:sp>
          <p:nvSpPr>
            <p:cNvPr id="9" name="Rectangle 11"/>
            <p:cNvSpPr>
              <a:spLocks noChangeArrowheads="1"/>
            </p:cNvSpPr>
            <p:nvPr userDrawn="1"/>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a:ea typeface="+mn-ea"/>
              </a:endParaRPr>
            </a:p>
          </p:txBody>
        </p:sp>
      </p:grpSp>
      <p:pic>
        <p:nvPicPr>
          <p:cNvPr id="14" name="Picture 14"/>
          <p:cNvPicPr>
            <a:picLocks noChangeAspect="1" noChangeArrowheads="1"/>
          </p:cNvPicPr>
          <p:nvPr/>
        </p:nvPicPr>
        <p:blipFill>
          <a:blip r:embed="rId2" cstate="print"/>
          <a:srcRect/>
          <a:stretch>
            <a:fillRect/>
          </a:stretch>
        </p:blipFill>
        <p:spPr bwMode="auto">
          <a:xfrm>
            <a:off x="1828800" y="381000"/>
            <a:ext cx="914400" cy="914400"/>
          </a:xfrm>
          <a:prstGeom prst="rect">
            <a:avLst/>
          </a:prstGeom>
          <a:noFill/>
          <a:ln w="9525">
            <a:noFill/>
            <a:miter lim="800000"/>
            <a:headEnd/>
            <a:tailEnd/>
          </a:ln>
        </p:spPr>
      </p:pic>
      <p:sp>
        <p:nvSpPr>
          <p:cNvPr id="15" name="Text Box 15"/>
          <p:cNvSpPr txBox="1">
            <a:spLocks noChangeArrowheads="1"/>
          </p:cNvSpPr>
          <p:nvPr/>
        </p:nvSpPr>
        <p:spPr bwMode="auto">
          <a:xfrm>
            <a:off x="3200400" y="304800"/>
            <a:ext cx="4054475" cy="1066800"/>
          </a:xfrm>
          <a:prstGeom prst="rect">
            <a:avLst/>
          </a:prstGeom>
          <a:noFill/>
          <a:ln w="9525">
            <a:noFill/>
            <a:miter lim="800000"/>
            <a:headEnd/>
            <a:tailEnd/>
          </a:ln>
          <a:effectLst/>
        </p:spPr>
        <p:txBody>
          <a:bodyPr>
            <a:spAutoFit/>
          </a:bodyPr>
          <a:lstStyle/>
          <a:p>
            <a:pPr eaLnBrk="1" hangingPunct="1">
              <a:defRPr/>
            </a:pPr>
            <a:r>
              <a:rPr lang="zh-CN" altLang="en-US" sz="4400" dirty="0">
                <a:latin typeface="Tahoma" pitchFamily="34" charset="0"/>
                <a:ea typeface="方正舒体" pitchFamily="2" charset="-122"/>
              </a:rPr>
              <a:t>中国地质大学</a:t>
            </a:r>
          </a:p>
          <a:p>
            <a:pPr eaLnBrk="1" hangingPunct="1">
              <a:defRPr/>
            </a:pPr>
            <a:r>
              <a:rPr lang="en-US" altLang="zh-CN" sz="2000" dirty="0">
                <a:latin typeface="Tahoma" pitchFamily="34" charset="0"/>
              </a:rPr>
              <a:t>China University of Geosciences</a:t>
            </a:r>
            <a:r>
              <a:rPr lang="en-US" altLang="zh-CN" sz="1800" dirty="0">
                <a:latin typeface="Tahoma" pitchFamily="34" charset="0"/>
              </a:rPr>
              <a:t> </a:t>
            </a:r>
          </a:p>
        </p:txBody>
      </p:sp>
      <p:sp>
        <p:nvSpPr>
          <p:cNvPr id="291852" name="Rectangle 12"/>
          <p:cNvSpPr>
            <a:spLocks noGrp="1" noChangeArrowheads="1"/>
          </p:cNvSpPr>
          <p:nvPr>
            <p:ph type="ctrTitle"/>
          </p:nvPr>
        </p:nvSpPr>
        <p:spPr>
          <a:xfrm>
            <a:off x="990600" y="1752600"/>
            <a:ext cx="7772400" cy="1385888"/>
          </a:xfrm>
        </p:spPr>
        <p:txBody>
          <a:bodyPr anchor="b"/>
          <a:lstStyle>
            <a:lvl1pPr>
              <a:defRPr/>
            </a:lvl1pPr>
          </a:lstStyle>
          <a:p>
            <a:r>
              <a:rPr lang="en-US" altLang="zh-CN"/>
              <a:t>Click to edit Master title style</a:t>
            </a:r>
          </a:p>
        </p:txBody>
      </p:sp>
      <p:sp>
        <p:nvSpPr>
          <p:cNvPr id="291853" name="Rectangle 13"/>
          <p:cNvSpPr>
            <a:spLocks noGrp="1" noChangeArrowheads="1"/>
          </p:cNvSpPr>
          <p:nvPr>
            <p:ph type="subTitle" idx="1"/>
          </p:nvPr>
        </p:nvSpPr>
        <p:spPr>
          <a:xfrm>
            <a:off x="838200" y="3352800"/>
            <a:ext cx="7848600" cy="2819400"/>
          </a:xfrm>
        </p:spPr>
        <p:txBody>
          <a:bodyPr/>
          <a:lstStyle>
            <a:lvl1pPr marL="0" indent="0" algn="ctr">
              <a:buFontTx/>
              <a:buNone/>
              <a:defRPr/>
            </a:lvl1pPr>
          </a:lstStyle>
          <a:p>
            <a:r>
              <a:rPr lang="en-US" altLang="zh-CN"/>
              <a:t>Click to edit Master subtitle style</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14325" y="203200"/>
            <a:ext cx="8534400" cy="682017"/>
          </a:xfrm>
        </p:spPr>
        <p:txBody>
          <a:bodyPr/>
          <a:lstStyle>
            <a:lvl1pPr>
              <a:defRPr baseline="0">
                <a:latin typeface="Tahoma" panose="020B0604030504040204" pitchFamily="34" charset="0"/>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400" baseline="0">
                <a:latin typeface="Tahoma" panose="020B0604030504040204" pitchFamily="34" charset="0"/>
              </a:defRPr>
            </a:lvl1pPr>
            <a:lvl2pPr>
              <a:defRPr sz="2200" baseline="0">
                <a:latin typeface="Tahoma" panose="020B0604030504040204" pitchFamily="34" charset="0"/>
              </a:defRPr>
            </a:lvl2pPr>
            <a:lvl3pPr>
              <a:defRPr sz="2200" baseline="0">
                <a:latin typeface="Tahoma" panose="020B0604030504040204" pitchFamily="34" charset="0"/>
              </a:defRPr>
            </a:lvl3pPr>
            <a:lvl4pPr>
              <a:defRPr sz="2200" baseline="0">
                <a:latin typeface="Tahoma" panose="020B0604030504040204" pitchFamily="34" charset="0"/>
              </a:defRPr>
            </a:lvl4pPr>
            <a:lvl5pPr>
              <a:defRPr sz="2200" baseline="0">
                <a:latin typeface="Tahoma" panose="020B0604030504040204" pitchFamily="34"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14325" y="203200"/>
            <a:ext cx="8534400" cy="672289"/>
          </a:xfrm>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330200" y="1028700"/>
            <a:ext cx="4165600" cy="5148263"/>
          </a:xfrm>
        </p:spPr>
        <p:txBody>
          <a:bodyPr/>
          <a:lstStyle>
            <a:lvl1pPr>
              <a:defRPr sz="2400" baseline="0">
                <a:latin typeface="Tahoma" panose="020B0604030504040204" pitchFamily="34" charset="0"/>
              </a:defRPr>
            </a:lvl1pPr>
            <a:lvl2pPr>
              <a:defRPr sz="2200" baseline="0">
                <a:latin typeface="Tahoma" panose="020B0604030504040204" pitchFamily="34" charset="0"/>
              </a:defRPr>
            </a:lvl2pPr>
            <a:lvl3pPr>
              <a:defRPr sz="2200" baseline="0">
                <a:latin typeface="Tahoma" panose="020B0604030504040204" pitchFamily="34" charset="0"/>
              </a:defRPr>
            </a:lvl3pPr>
            <a:lvl4pPr>
              <a:defRPr sz="2200" baseline="0">
                <a:latin typeface="Tahoma" panose="020B0604030504040204" pitchFamily="34" charset="0"/>
              </a:defRPr>
            </a:lvl4pPr>
            <a:lvl5pPr>
              <a:defRPr sz="2200" baseline="0">
                <a:latin typeface="Tahoma" panose="020B0604030504040204" pitchFamily="34" charset="0"/>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028700"/>
            <a:ext cx="4165600" cy="5148263"/>
          </a:xfrm>
        </p:spPr>
        <p:txBody>
          <a:bodyPr/>
          <a:lstStyle>
            <a:lvl1pPr>
              <a:defRPr sz="2400" baseline="0">
                <a:latin typeface="Tahoma" panose="020B0604030504040204" pitchFamily="34" charset="0"/>
              </a:defRPr>
            </a:lvl1pPr>
            <a:lvl2pPr>
              <a:defRPr sz="2200" baseline="0">
                <a:latin typeface="Tahoma" panose="020B0604030504040204" pitchFamily="34" charset="0"/>
              </a:defRPr>
            </a:lvl2pPr>
            <a:lvl3pPr>
              <a:defRPr sz="2200" baseline="0">
                <a:latin typeface="Tahoma" panose="020B0604030504040204" pitchFamily="34" charset="0"/>
              </a:defRPr>
            </a:lvl3pPr>
            <a:lvl4pPr>
              <a:defRPr sz="2200" baseline="0">
                <a:latin typeface="Tahoma" panose="020B0604030504040204" pitchFamily="34" charset="0"/>
              </a:defRPr>
            </a:lvl4pPr>
            <a:lvl5pPr>
              <a:defRPr sz="2200" baseline="0">
                <a:latin typeface="Tahoma" panose="020B0604030504040204" pitchFamily="34" charset="0"/>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14325" y="203200"/>
            <a:ext cx="8534400" cy="691745"/>
          </a:xfrm>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90819" name="Rectangle 3"/>
          <p:cNvSpPr>
            <a:spLocks noChangeArrowheads="1"/>
          </p:cNvSpPr>
          <p:nvPr/>
        </p:nvSpPr>
        <p:spPr bwMode="auto">
          <a:xfrm>
            <a:off x="311150" y="6384925"/>
            <a:ext cx="1905000" cy="304800"/>
          </a:xfrm>
          <a:prstGeom prst="rect">
            <a:avLst/>
          </a:prstGeom>
          <a:noFill/>
          <a:ln w="9525">
            <a:noFill/>
            <a:miter lim="800000"/>
            <a:headEnd/>
            <a:tailEnd/>
          </a:ln>
          <a:effectLst/>
        </p:spPr>
        <p:txBody>
          <a:bodyPr anchor="b"/>
          <a:lstStyle/>
          <a:p>
            <a:pPr eaLnBrk="1" hangingPunct="1">
              <a:defRPr/>
            </a:pPr>
            <a:r>
              <a:rPr lang="en-US" altLang="zh-CN" sz="1600">
                <a:solidFill>
                  <a:schemeClr val="bg2"/>
                </a:solidFill>
                <a:latin typeface="Tahoma" pitchFamily="34" charset="0"/>
              </a:rPr>
              <a:t>1.</a:t>
            </a:r>
            <a:fld id="{6DEB60B7-1BFA-46D2-853B-A954241E8D81}" type="slidenum">
              <a:rPr lang="en-US" altLang="zh-CN" sz="1600">
                <a:solidFill>
                  <a:schemeClr val="bg2"/>
                </a:solidFill>
                <a:latin typeface="Tahoma" pitchFamily="34" charset="0"/>
              </a:rPr>
              <a:pPr eaLnBrk="1" hangingPunct="1">
                <a:defRPr/>
              </a:pPr>
              <a:t>‹#›</a:t>
            </a:fld>
            <a:endParaRPr lang="en-US" altLang="zh-CN" sz="1600">
              <a:solidFill>
                <a:schemeClr val="bg2"/>
              </a:solidFill>
              <a:latin typeface="Tahoma" pitchFamily="34" charset="0"/>
            </a:endParaRPr>
          </a:p>
        </p:txBody>
      </p:sp>
      <p:sp>
        <p:nvSpPr>
          <p:cNvPr id="290820" name="Rectangle 4"/>
          <p:cNvSpPr>
            <a:spLocks noChangeArrowheads="1"/>
          </p:cNvSpPr>
          <p:nvPr/>
        </p:nvSpPr>
        <p:spPr bwMode="auto">
          <a:xfrm>
            <a:off x="304800" y="914400"/>
            <a:ext cx="8543925" cy="42863"/>
          </a:xfrm>
          <a:prstGeom prst="rect">
            <a:avLst/>
          </a:prstGeom>
          <a:solidFill>
            <a:srgbClr val="FF0000"/>
          </a:solidFill>
          <a:ln w="12700">
            <a:solidFill>
              <a:srgbClr val="FF0000"/>
            </a:solidFill>
            <a:miter lim="800000"/>
            <a:headEnd/>
            <a:tailEnd/>
          </a:ln>
          <a:effectLst/>
        </p:spPr>
        <p:txBody>
          <a:bodyPr wrap="none" lIns="90488" tIns="44450" rIns="90488" bIns="44450" anchor="ctr"/>
          <a:lstStyle/>
          <a:p>
            <a:pPr algn="ctr" eaLnBrk="1" hangingPunct="1">
              <a:defRPr/>
            </a:pPr>
            <a:endParaRPr lang="zh-CN" altLang="en-US" sz="1800">
              <a:solidFill>
                <a:srgbClr val="FF0000"/>
              </a:solidFill>
              <a:latin typeface="Arial" pitchFamily="34" charset="0"/>
            </a:endParaRPr>
          </a:p>
        </p:txBody>
      </p:sp>
      <p:sp>
        <p:nvSpPr>
          <p:cNvPr id="290821" name="Line 5"/>
          <p:cNvSpPr>
            <a:spLocks noChangeShapeType="1"/>
          </p:cNvSpPr>
          <p:nvPr/>
        </p:nvSpPr>
        <p:spPr bwMode="auto">
          <a:xfrm flipV="1">
            <a:off x="323850" y="6234113"/>
            <a:ext cx="8509000" cy="14287"/>
          </a:xfrm>
          <a:prstGeom prst="line">
            <a:avLst/>
          </a:prstGeom>
          <a:noFill/>
          <a:ln w="19050">
            <a:solidFill>
              <a:srgbClr val="FF3300"/>
            </a:solidFill>
            <a:round/>
            <a:headEnd/>
            <a:tailEnd/>
          </a:ln>
        </p:spPr>
        <p:txBody>
          <a:bodyPr/>
          <a:lstStyle/>
          <a:p>
            <a:pPr>
              <a:defRPr/>
            </a:pPr>
            <a:endParaRPr lang="zh-CN" altLang="en-US"/>
          </a:p>
        </p:txBody>
      </p:sp>
      <p:sp>
        <p:nvSpPr>
          <p:cNvPr id="290822" name="Rectangle 6"/>
          <p:cNvSpPr>
            <a:spLocks noChangeArrowheads="1"/>
          </p:cNvSpPr>
          <p:nvPr/>
        </p:nvSpPr>
        <p:spPr bwMode="auto">
          <a:xfrm>
            <a:off x="2590800" y="6324600"/>
            <a:ext cx="3733800" cy="307975"/>
          </a:xfrm>
          <a:prstGeom prst="rect">
            <a:avLst/>
          </a:prstGeom>
          <a:noFill/>
          <a:ln w="9525">
            <a:noFill/>
            <a:miter lim="800000"/>
            <a:headEnd/>
            <a:tailEnd/>
          </a:ln>
          <a:effectLst/>
        </p:spPr>
        <p:txBody>
          <a:bodyPr/>
          <a:lstStyle/>
          <a:p>
            <a:pPr algn="ctr" eaLnBrk="1" hangingPunct="1">
              <a:defRPr/>
            </a:pPr>
            <a:r>
              <a:rPr lang="en-US" altLang="zh-CN" sz="1400"/>
              <a:t>Computer Networking A Top Down Approach</a:t>
            </a:r>
          </a:p>
        </p:txBody>
      </p:sp>
      <p:sp>
        <p:nvSpPr>
          <p:cNvPr id="36870" name="Rectangle 7"/>
          <p:cNvSpPr>
            <a:spLocks noGrp="1" noChangeArrowheads="1"/>
          </p:cNvSpPr>
          <p:nvPr>
            <p:ph type="title"/>
          </p:nvPr>
        </p:nvSpPr>
        <p:spPr bwMode="auto">
          <a:xfrm>
            <a:off x="314325" y="203200"/>
            <a:ext cx="8534400" cy="627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6871" name="Rectangle 8"/>
          <p:cNvSpPr>
            <a:spLocks noGrp="1" noChangeArrowheads="1"/>
          </p:cNvSpPr>
          <p:nvPr>
            <p:ph type="body" idx="1"/>
          </p:nvPr>
        </p:nvSpPr>
        <p:spPr bwMode="auto">
          <a:xfrm>
            <a:off x="330200" y="1028700"/>
            <a:ext cx="8483600" cy="51482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3684" r:id="rId1"/>
    <p:sldLayoutId id="2147483674" r:id="rId2"/>
    <p:sldLayoutId id="2147483676" r:id="rId3"/>
    <p:sldLayoutId id="2147483678" r:id="rId4"/>
    <p:sldLayoutId id="2147483679" r:id="rId5"/>
  </p:sldLayoutIdLst>
  <p:timing>
    <p:tnLst>
      <p:par>
        <p:cTn id="1" dur="indefinite" restart="never" nodeType="tmRoot"/>
      </p:par>
    </p:tnLst>
  </p:timing>
  <p:txStyles>
    <p:titleStyle>
      <a:lvl1pPr algn="ctr" rtl="0" eaLnBrk="0" fontAlgn="base" hangingPunct="0">
        <a:spcBef>
          <a:spcPct val="0"/>
        </a:spcBef>
        <a:spcAft>
          <a:spcPct val="0"/>
        </a:spcAft>
        <a:defRPr sz="2800">
          <a:solidFill>
            <a:schemeClr val="tx1"/>
          </a:solidFill>
          <a:latin typeface="+mj-lt"/>
          <a:ea typeface="+mj-ea"/>
          <a:cs typeface="+mj-cs"/>
        </a:defRPr>
      </a:lvl1pPr>
      <a:lvl2pPr algn="ctr" rtl="0" eaLnBrk="0" fontAlgn="base" hangingPunct="0">
        <a:spcBef>
          <a:spcPct val="0"/>
        </a:spcBef>
        <a:spcAft>
          <a:spcPct val="0"/>
        </a:spcAft>
        <a:defRPr sz="2800">
          <a:solidFill>
            <a:schemeClr val="tx1"/>
          </a:solidFill>
          <a:latin typeface="Tahoma" pitchFamily="34" charset="0"/>
          <a:ea typeface="宋体" pitchFamily="2" charset="-122"/>
        </a:defRPr>
      </a:lvl2pPr>
      <a:lvl3pPr algn="ctr" rtl="0" eaLnBrk="0" fontAlgn="base" hangingPunct="0">
        <a:spcBef>
          <a:spcPct val="0"/>
        </a:spcBef>
        <a:spcAft>
          <a:spcPct val="0"/>
        </a:spcAft>
        <a:defRPr sz="2800">
          <a:solidFill>
            <a:schemeClr val="tx1"/>
          </a:solidFill>
          <a:latin typeface="Tahoma" pitchFamily="34" charset="0"/>
          <a:ea typeface="宋体" pitchFamily="2" charset="-122"/>
        </a:defRPr>
      </a:lvl3pPr>
      <a:lvl4pPr algn="ctr" rtl="0" eaLnBrk="0" fontAlgn="base" hangingPunct="0">
        <a:spcBef>
          <a:spcPct val="0"/>
        </a:spcBef>
        <a:spcAft>
          <a:spcPct val="0"/>
        </a:spcAft>
        <a:defRPr sz="2800">
          <a:solidFill>
            <a:schemeClr val="tx1"/>
          </a:solidFill>
          <a:latin typeface="Tahoma" pitchFamily="34" charset="0"/>
          <a:ea typeface="宋体" pitchFamily="2" charset="-122"/>
        </a:defRPr>
      </a:lvl4pPr>
      <a:lvl5pPr algn="ctr" rtl="0" eaLnBrk="0" fontAlgn="base" hangingPunct="0">
        <a:spcBef>
          <a:spcPct val="0"/>
        </a:spcBef>
        <a:spcAft>
          <a:spcPct val="0"/>
        </a:spcAft>
        <a:defRPr sz="2800">
          <a:solidFill>
            <a:schemeClr val="tx1"/>
          </a:solidFill>
          <a:latin typeface="Tahoma" pitchFamily="34" charset="0"/>
          <a:ea typeface="宋体" pitchFamily="2" charset="-122"/>
        </a:defRPr>
      </a:lvl5pPr>
      <a:lvl6pPr marL="457200" algn="ctr" rtl="0" fontAlgn="base">
        <a:spcBef>
          <a:spcPct val="0"/>
        </a:spcBef>
        <a:spcAft>
          <a:spcPct val="0"/>
        </a:spcAft>
        <a:defRPr sz="2800">
          <a:solidFill>
            <a:schemeClr val="tx1"/>
          </a:solidFill>
          <a:latin typeface="Tahoma" pitchFamily="34" charset="0"/>
          <a:ea typeface="宋体" pitchFamily="2" charset="-122"/>
        </a:defRPr>
      </a:lvl6pPr>
      <a:lvl7pPr marL="914400" algn="ctr" rtl="0" fontAlgn="base">
        <a:spcBef>
          <a:spcPct val="0"/>
        </a:spcBef>
        <a:spcAft>
          <a:spcPct val="0"/>
        </a:spcAft>
        <a:defRPr sz="2800">
          <a:solidFill>
            <a:schemeClr val="tx1"/>
          </a:solidFill>
          <a:latin typeface="Tahoma" pitchFamily="34" charset="0"/>
          <a:ea typeface="宋体" pitchFamily="2" charset="-122"/>
        </a:defRPr>
      </a:lvl7pPr>
      <a:lvl8pPr marL="1371600" algn="ctr" rtl="0" fontAlgn="base">
        <a:spcBef>
          <a:spcPct val="0"/>
        </a:spcBef>
        <a:spcAft>
          <a:spcPct val="0"/>
        </a:spcAft>
        <a:defRPr sz="2800">
          <a:solidFill>
            <a:schemeClr val="tx1"/>
          </a:solidFill>
          <a:latin typeface="Tahoma" pitchFamily="34" charset="0"/>
          <a:ea typeface="宋体" pitchFamily="2" charset="-122"/>
        </a:defRPr>
      </a:lvl8pPr>
      <a:lvl9pPr marL="1828800" algn="ctr" rtl="0" fontAlgn="base">
        <a:spcBef>
          <a:spcPct val="0"/>
        </a:spcBef>
        <a:spcAft>
          <a:spcPct val="0"/>
        </a:spcAft>
        <a:defRPr sz="2800">
          <a:solidFill>
            <a:schemeClr val="tx1"/>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Microsoft_PowerPoint_97-2003_____1.ppt"/><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40.wmf"/></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143.jpeg"/><Relationship Id="rId4" Type="http://schemas.openxmlformats.org/officeDocument/2006/relationships/image" Target="../media/image142.jpeg"/></Relationships>
</file>

<file path=ppt/slides/_rels/slide1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 Type="http://schemas.openxmlformats.org/officeDocument/2006/relationships/image" Target="../media/image13.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2" Type="http://schemas.openxmlformats.org/officeDocument/2006/relationships/notesSlide" Target="../notesSlides/notesSlide12.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1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2.jpeg"/><Relationship Id="rId11" Type="http://schemas.openxmlformats.org/officeDocument/2006/relationships/image" Target="../media/image45.png"/><Relationship Id="rId5" Type="http://schemas.openxmlformats.org/officeDocument/2006/relationships/image" Target="../media/image41.jpeg"/><Relationship Id="rId10" Type="http://schemas.openxmlformats.org/officeDocument/2006/relationships/image" Target="../media/image44.emf"/><Relationship Id="rId4" Type="http://schemas.openxmlformats.org/officeDocument/2006/relationships/image" Target="../media/image40.png"/><Relationship Id="rId9" Type="http://schemas.openxmlformats.org/officeDocument/2006/relationships/image" Target="../media/image43.png"/></Relationships>
</file>

<file path=ppt/slides/_rels/slide140.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14.png"/><Relationship Id="rId21" Type="http://schemas.openxmlformats.org/officeDocument/2006/relationships/image" Target="../media/image13.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14.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15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14.png"/><Relationship Id="rId21" Type="http://schemas.openxmlformats.org/officeDocument/2006/relationships/image" Target="../media/image13.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15.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1.xml"/><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152.wmf"/></Relationships>
</file>

<file path=ppt/slides/_rels/slide1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152.wmf"/></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152.wmf"/></Relationships>
</file>

<file path=ppt/slides/_rels/slide18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168.xml"/><Relationship Id="rId7" Type="http://schemas.openxmlformats.org/officeDocument/2006/relationships/image" Target="../media/image153.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52.wmf"/><Relationship Id="rId5" Type="http://schemas.openxmlformats.org/officeDocument/2006/relationships/image" Target="../media/image65.wmf"/><Relationship Id="rId4" Type="http://schemas.openxmlformats.org/officeDocument/2006/relationships/oleObject" Target="../embeddings/oleObject31.bin"/></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32.bin"/><Relationship Id="rId7"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53.wmf"/><Relationship Id="rId5" Type="http://schemas.openxmlformats.org/officeDocument/2006/relationships/image" Target="../media/image152.wmf"/><Relationship Id="rId4" Type="http://schemas.openxmlformats.org/officeDocument/2006/relationships/image" Target="../media/image65.wmf"/></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7.png"/><Relationship Id="rId18" Type="http://schemas.openxmlformats.org/officeDocument/2006/relationships/image" Target="../media/image31.png"/><Relationship Id="rId3" Type="http://schemas.openxmlformats.org/officeDocument/2006/relationships/image" Target="../media/image16.png"/><Relationship Id="rId21" Type="http://schemas.openxmlformats.org/officeDocument/2006/relationships/image" Target="../media/image53.png"/><Relationship Id="rId7" Type="http://schemas.openxmlformats.org/officeDocument/2006/relationships/image" Target="../media/image47.png"/><Relationship Id="rId12" Type="http://schemas.openxmlformats.org/officeDocument/2006/relationships/image" Target="../media/image13.png"/><Relationship Id="rId17" Type="http://schemas.openxmlformats.org/officeDocument/2006/relationships/image" Target="../media/image50.png"/><Relationship Id="rId2" Type="http://schemas.openxmlformats.org/officeDocument/2006/relationships/notesSlide" Target="../notesSlides/notesSlide18.xml"/><Relationship Id="rId16" Type="http://schemas.openxmlformats.org/officeDocument/2006/relationships/image" Target="../media/image49.png"/><Relationship Id="rId20"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15.png"/><Relationship Id="rId5" Type="http://schemas.openxmlformats.org/officeDocument/2006/relationships/image" Target="../media/image24.png"/><Relationship Id="rId15" Type="http://schemas.openxmlformats.org/officeDocument/2006/relationships/image" Target="../media/image29.png"/><Relationship Id="rId10" Type="http://schemas.openxmlformats.org/officeDocument/2006/relationships/image" Target="../media/image48.png"/><Relationship Id="rId19" Type="http://schemas.openxmlformats.org/officeDocument/2006/relationships/image" Target="../media/image51.png"/><Relationship Id="rId4" Type="http://schemas.openxmlformats.org/officeDocument/2006/relationships/image" Target="../media/image23.png"/><Relationship Id="rId9" Type="http://schemas.openxmlformats.org/officeDocument/2006/relationships/image" Target="../media/image14.png"/><Relationship Id="rId1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61.png"/><Relationship Id="rId3" Type="http://schemas.openxmlformats.org/officeDocument/2006/relationships/image" Target="../media/image14.png"/><Relationship Id="rId21" Type="http://schemas.openxmlformats.org/officeDocument/2006/relationships/image" Target="../media/image13.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60.png"/><Relationship Id="rId2" Type="http://schemas.openxmlformats.org/officeDocument/2006/relationships/notesSlide" Target="../notesSlides/notesSlide27.xml"/><Relationship Id="rId16" Type="http://schemas.openxmlformats.org/officeDocument/2006/relationships/image" Target="../media/image59.png"/><Relationship Id="rId20"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58.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57.png"/></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65.wmf"/><Relationship Id="rId18" Type="http://schemas.openxmlformats.org/officeDocument/2006/relationships/oleObject" Target="../embeddings/oleObject11.bin"/><Relationship Id="rId3" Type="http://schemas.openxmlformats.org/officeDocument/2006/relationships/notesSlide" Target="../notesSlides/notesSlide28.xml"/><Relationship Id="rId21" Type="http://schemas.openxmlformats.org/officeDocument/2006/relationships/oleObject" Target="../embeddings/oleObject14.bin"/><Relationship Id="rId7" Type="http://schemas.openxmlformats.org/officeDocument/2006/relationships/image" Target="../media/image63.wmf"/><Relationship Id="rId12" Type="http://schemas.openxmlformats.org/officeDocument/2006/relationships/oleObject" Target="../embeddings/oleObject6.bin"/><Relationship Id="rId17" Type="http://schemas.openxmlformats.org/officeDocument/2006/relationships/oleObject" Target="../embeddings/oleObject10.bin"/><Relationship Id="rId2" Type="http://schemas.openxmlformats.org/officeDocument/2006/relationships/slideLayout" Target="../slideLayouts/slideLayout3.xml"/><Relationship Id="rId16" Type="http://schemas.openxmlformats.org/officeDocument/2006/relationships/oleObject" Target="../embeddings/oleObject9.bin"/><Relationship Id="rId20" Type="http://schemas.openxmlformats.org/officeDocument/2006/relationships/oleObject" Target="../embeddings/oleObject13.bin"/><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oleObject" Target="../embeddings/oleObject5.bin"/><Relationship Id="rId5" Type="http://schemas.openxmlformats.org/officeDocument/2006/relationships/image" Target="../media/image67.png"/><Relationship Id="rId15" Type="http://schemas.openxmlformats.org/officeDocument/2006/relationships/oleObject" Target="../embeddings/oleObject8.bin"/><Relationship Id="rId10" Type="http://schemas.openxmlformats.org/officeDocument/2006/relationships/oleObject" Target="../embeddings/oleObject4.bin"/><Relationship Id="rId19" Type="http://schemas.openxmlformats.org/officeDocument/2006/relationships/oleObject" Target="../embeddings/oleObject12.bin"/><Relationship Id="rId4" Type="http://schemas.openxmlformats.org/officeDocument/2006/relationships/image" Target="../media/image66.wmf"/><Relationship Id="rId9" Type="http://schemas.openxmlformats.org/officeDocument/2006/relationships/image" Target="../media/image64.wmf"/><Relationship Id="rId14" Type="http://schemas.openxmlformats.org/officeDocument/2006/relationships/oleObject" Target="../embeddings/oleObject7.bin"/><Relationship Id="rId22" Type="http://schemas.openxmlformats.org/officeDocument/2006/relationships/image" Target="../media/image6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14.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31.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6.png"/><Relationship Id="rId5" Type="http://schemas.openxmlformats.org/officeDocument/2006/relationships/image" Target="../media/image69.wmf"/><Relationship Id="rId4" Type="http://schemas.openxmlformats.org/officeDocument/2006/relationships/oleObject" Target="../embeddings/oleObject15.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73.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73.pn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14.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56.png"/></Relationships>
</file>

<file path=ppt/slides/_rels/slide4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4.png"/><Relationship Id="rId7" Type="http://schemas.openxmlformats.org/officeDocument/2006/relationships/image" Target="../media/image8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76.png"/><Relationship Id="rId9" Type="http://schemas.openxmlformats.org/officeDocument/2006/relationships/image" Target="../media/image56.png"/></Relationships>
</file>

<file path=ppt/slides/_rels/slide4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7.png"/><Relationship Id="rId3" Type="http://schemas.openxmlformats.org/officeDocument/2006/relationships/image" Target="../media/image14.png"/><Relationship Id="rId7" Type="http://schemas.openxmlformats.org/officeDocument/2006/relationships/image" Target="../media/image92.png"/><Relationship Id="rId12" Type="http://schemas.openxmlformats.org/officeDocument/2006/relationships/image" Target="../media/image96.png"/><Relationship Id="rId2" Type="http://schemas.openxmlformats.org/officeDocument/2006/relationships/notesSlide" Target="../notesSlides/notesSlide45.xml"/><Relationship Id="rId16"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91.png"/><Relationship Id="rId11" Type="http://schemas.openxmlformats.org/officeDocument/2006/relationships/image" Target="../media/image13.png"/><Relationship Id="rId5" Type="http://schemas.openxmlformats.org/officeDocument/2006/relationships/image" Target="../media/image90.png"/><Relationship Id="rId15" Type="http://schemas.openxmlformats.org/officeDocument/2006/relationships/image" Target="../media/image99.png"/><Relationship Id="rId10" Type="http://schemas.openxmlformats.org/officeDocument/2006/relationships/image" Target="../media/image95.png"/><Relationship Id="rId4" Type="http://schemas.openxmlformats.org/officeDocument/2006/relationships/image" Target="../media/image76.png"/><Relationship Id="rId9" Type="http://schemas.openxmlformats.org/officeDocument/2006/relationships/image" Target="../media/image94.png"/><Relationship Id="rId14" Type="http://schemas.openxmlformats.org/officeDocument/2006/relationships/image" Target="../media/image9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107.png"/><Relationship Id="rId5" Type="http://schemas.openxmlformats.org/officeDocument/2006/relationships/oleObject" Target="../embeddings/oleObject16.bin"/><Relationship Id="rId4" Type="http://schemas.openxmlformats.org/officeDocument/2006/relationships/image" Target="../media/image108.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hyperlink" Target="http://ec4.images-amazon.com/images/I/41Hgnj+FBmL.jpg" TargetMode="Externa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13.gi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image" Target="../media/image14.pn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notesSlide" Target="../notesSlides/notesSlide60.xml"/><Relationship Id="rId1" Type="http://schemas.openxmlformats.org/officeDocument/2006/relationships/slideLayout" Target="../slideLayouts/slideLayout5.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48.png"/><Relationship Id="rId9" Type="http://schemas.openxmlformats.org/officeDocument/2006/relationships/image" Target="../media/image118.png"/></Relationships>
</file>

<file path=ppt/slides/_rels/slide6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124.emf"/></Relationships>
</file>

<file path=ppt/slides/_rels/slide67.xml.rels><?xml version="1.0" encoding="UTF-8" standalone="yes"?>
<Relationships xmlns="http://schemas.openxmlformats.org/package/2006/relationships"><Relationship Id="rId3" Type="http://schemas.openxmlformats.org/officeDocument/2006/relationships/image" Target="../media/image125.jpeg"/><Relationship Id="rId7"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image" Target="../media/image124.emf"/><Relationship Id="rId5" Type="http://schemas.openxmlformats.org/officeDocument/2006/relationships/image" Target="../media/image127.png"/><Relationship Id="rId4" Type="http://schemas.openxmlformats.org/officeDocument/2006/relationships/image" Target="../media/image126.png"/></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image" Target="../media/image129.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notesSlide" Target="../notesSlides/notesSlide75.xml"/><Relationship Id="rId1" Type="http://schemas.openxmlformats.org/officeDocument/2006/relationships/slideLayout" Target="../slideLayouts/slideLayout5.xml"/><Relationship Id="rId4" Type="http://schemas.openxmlformats.org/officeDocument/2006/relationships/image" Target="../media/image129.wmf"/></Relationships>
</file>

<file path=ppt/slides/_rels/slide81.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oleObject" Target="../embeddings/oleObject21.bin"/><Relationship Id="rId18" Type="http://schemas.openxmlformats.org/officeDocument/2006/relationships/oleObject" Target="../embeddings/oleObject25.bin"/><Relationship Id="rId3" Type="http://schemas.openxmlformats.org/officeDocument/2006/relationships/notesSlide" Target="../notesSlides/notesSlide79.xml"/><Relationship Id="rId21" Type="http://schemas.openxmlformats.org/officeDocument/2006/relationships/oleObject" Target="../embeddings/oleObject28.bin"/><Relationship Id="rId7" Type="http://schemas.openxmlformats.org/officeDocument/2006/relationships/image" Target="../media/image63.wmf"/><Relationship Id="rId12" Type="http://schemas.openxmlformats.org/officeDocument/2006/relationships/image" Target="../media/image68.png"/><Relationship Id="rId17" Type="http://schemas.openxmlformats.org/officeDocument/2006/relationships/oleObject" Target="../embeddings/oleObject24.bin"/><Relationship Id="rId2" Type="http://schemas.openxmlformats.org/officeDocument/2006/relationships/slideLayout" Target="../slideLayouts/slideLayout3.xml"/><Relationship Id="rId16" Type="http://schemas.openxmlformats.org/officeDocument/2006/relationships/oleObject" Target="../embeddings/oleObject23.bin"/><Relationship Id="rId20" Type="http://schemas.openxmlformats.org/officeDocument/2006/relationships/oleObject" Target="../embeddings/oleObject27.bin"/><Relationship Id="rId1" Type="http://schemas.openxmlformats.org/officeDocument/2006/relationships/vmlDrawing" Target="../drawings/vmlDrawing5.vml"/><Relationship Id="rId6" Type="http://schemas.openxmlformats.org/officeDocument/2006/relationships/oleObject" Target="../embeddings/oleObject17.bin"/><Relationship Id="rId11" Type="http://schemas.openxmlformats.org/officeDocument/2006/relationships/oleObject" Target="../embeddings/oleObject20.bin"/><Relationship Id="rId5" Type="http://schemas.openxmlformats.org/officeDocument/2006/relationships/image" Target="../media/image67.png"/><Relationship Id="rId15" Type="http://schemas.openxmlformats.org/officeDocument/2006/relationships/oleObject" Target="../embeddings/oleObject22.bin"/><Relationship Id="rId10" Type="http://schemas.openxmlformats.org/officeDocument/2006/relationships/oleObject" Target="../embeddings/oleObject19.bin"/><Relationship Id="rId19" Type="http://schemas.openxmlformats.org/officeDocument/2006/relationships/oleObject" Target="../embeddings/oleObject26.bin"/><Relationship Id="rId4" Type="http://schemas.openxmlformats.org/officeDocument/2006/relationships/image" Target="../media/image66.wmf"/><Relationship Id="rId9" Type="http://schemas.openxmlformats.org/officeDocument/2006/relationships/image" Target="../media/image64.wmf"/><Relationship Id="rId14" Type="http://schemas.openxmlformats.org/officeDocument/2006/relationships/image" Target="../media/image65.wmf"/><Relationship Id="rId22" Type="http://schemas.openxmlformats.org/officeDocument/2006/relationships/oleObject" Target="../embeddings/oleObject29.bin"/></Relationships>
</file>

<file path=ppt/slides/_rels/slide8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56.png"/><Relationship Id="rId5" Type="http://schemas.openxmlformats.org/officeDocument/2006/relationships/image" Target="../media/image135.wmf"/><Relationship Id="rId4" Type="http://schemas.openxmlformats.org/officeDocument/2006/relationships/oleObject" Target="../embeddings/oleObject30.bin"/></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ctrTitle"/>
          </p:nvPr>
        </p:nvSpPr>
        <p:spPr>
          <a:xfrm>
            <a:off x="762000" y="2362200"/>
            <a:ext cx="7772400" cy="776288"/>
          </a:xfrm>
        </p:spPr>
        <p:txBody>
          <a:bodyPr/>
          <a:lstStyle/>
          <a:p>
            <a:pPr eaLnBrk="1" hangingPunct="1"/>
            <a:r>
              <a:rPr lang="zh-CN" altLang="en-US" sz="3200" dirty="0" smtClean="0">
                <a:latin typeface="Gill Sans MT" panose="020B0502020104020203" pitchFamily="34" charset="0"/>
              </a:rPr>
              <a:t>计算机网络原理</a:t>
            </a:r>
            <a:endParaRPr lang="en-US" altLang="zh-CN" sz="3200" dirty="0" smtClean="0">
              <a:latin typeface="Gill Sans MT" panose="020B0502020104020203" pitchFamily="34" charset="0"/>
            </a:endParaRPr>
          </a:p>
        </p:txBody>
      </p:sp>
      <p:sp>
        <p:nvSpPr>
          <p:cNvPr id="301059" name="Rectangle 3"/>
          <p:cNvSpPr>
            <a:spLocks noGrp="1" noChangeArrowheads="1"/>
          </p:cNvSpPr>
          <p:nvPr>
            <p:ph type="subTitle" idx="1"/>
          </p:nvPr>
        </p:nvSpPr>
        <p:spPr>
          <a:xfrm>
            <a:off x="633983" y="3405188"/>
            <a:ext cx="8076063" cy="2794134"/>
          </a:xfrm>
        </p:spPr>
        <p:txBody>
          <a:bodyPr/>
          <a:lstStyle/>
          <a:p>
            <a:pPr algn="r" eaLnBrk="1" hangingPunct="1">
              <a:lnSpc>
                <a:spcPct val="90000"/>
              </a:lnSpc>
              <a:defRPr/>
            </a:pPr>
            <a:r>
              <a:rPr lang="zh-CN" altLang="en-US" b="1" dirty="0" smtClean="0">
                <a:solidFill>
                  <a:schemeClr val="hlink"/>
                </a:solidFill>
                <a:latin typeface="楷体_GB2312" pitchFamily="49" charset="-122"/>
                <a:ea typeface="楷体_GB2312" pitchFamily="49" charset="-122"/>
              </a:rPr>
              <a:t>中地大计算机学院</a:t>
            </a:r>
            <a:endParaRPr lang="zh-CN" altLang="en-US" dirty="0" smtClean="0">
              <a:latin typeface="楷体_GB2312" pitchFamily="49" charset="-122"/>
              <a:ea typeface="楷体_GB2312" pitchFamily="49" charset="-122"/>
            </a:endParaRPr>
          </a:p>
          <a:p>
            <a:pPr algn="r" eaLnBrk="1" hangingPunct="1">
              <a:lnSpc>
                <a:spcPct val="90000"/>
              </a:lnSpc>
              <a:defRPr/>
            </a:pPr>
            <a:r>
              <a:rPr lang="zh-CN" altLang="en-US" b="1" dirty="0" smtClean="0">
                <a:effectLst>
                  <a:outerShdw blurRad="38100" dist="38100" dir="2700000" algn="tl">
                    <a:srgbClr val="C0C0C0"/>
                  </a:outerShdw>
                </a:effectLst>
                <a:latin typeface="楷体_GB2312" pitchFamily="49" charset="-122"/>
                <a:ea typeface="楷体_GB2312" pitchFamily="49" charset="-122"/>
              </a:rPr>
              <a:t>                     </a:t>
            </a:r>
            <a:r>
              <a:rPr lang="zh-CN" altLang="en-US" b="1" dirty="0" smtClean="0">
                <a:latin typeface="楷体_GB2312" pitchFamily="49" charset="-122"/>
                <a:ea typeface="楷体_GB2312" pitchFamily="49" charset="-122"/>
              </a:rPr>
              <a:t>陈喆</a:t>
            </a:r>
          </a:p>
          <a:p>
            <a:pPr algn="r" eaLnBrk="1" hangingPunct="1">
              <a:lnSpc>
                <a:spcPct val="90000"/>
              </a:lnSpc>
              <a:defRPr/>
            </a:pPr>
            <a:r>
              <a:rPr lang="en-US" altLang="zh-CN" dirty="0" smtClean="0">
                <a:latin typeface="Arial" pitchFamily="34" charset="0"/>
                <a:ea typeface="楷体_GB2312" pitchFamily="49" charset="-122"/>
              </a:rPr>
              <a:t>Email: chenzhe@cug.edu.cn</a:t>
            </a:r>
          </a:p>
          <a:p>
            <a:pPr algn="r" eaLnBrk="1" hangingPunct="1">
              <a:lnSpc>
                <a:spcPct val="90000"/>
              </a:lnSpc>
              <a:defRPr/>
            </a:pPr>
            <a:r>
              <a:rPr lang="en-US" altLang="zh-CN" dirty="0" smtClean="0">
                <a:latin typeface="Arial" pitchFamily="34" charset="0"/>
              </a:rPr>
              <a:t>Tel: 13035110088</a:t>
            </a:r>
          </a:p>
          <a:p>
            <a:pPr algn="l" eaLnBrk="1" hangingPunct="1">
              <a:lnSpc>
                <a:spcPct val="90000"/>
              </a:lnSpc>
              <a:defRPr/>
            </a:pPr>
            <a:endParaRPr lang="en-US" altLang="zh-CN" dirty="0" smtClean="0">
              <a:latin typeface="Arial" pitchFamily="34" charset="0"/>
            </a:endParaRPr>
          </a:p>
          <a:p>
            <a:pPr algn="l" eaLnBrk="1" hangingPunct="1">
              <a:lnSpc>
                <a:spcPct val="90000"/>
              </a:lnSpc>
              <a:defRPr/>
            </a:pPr>
            <a:r>
              <a:rPr lang="en-US" altLang="zh-CN" dirty="0" smtClean="0"/>
              <a:t>If </a:t>
            </a:r>
            <a:r>
              <a:rPr lang="en-US" altLang="zh-CN" dirty="0"/>
              <a:t>you have any question about the </a:t>
            </a:r>
            <a:r>
              <a:rPr lang="en-US" altLang="zh-CN" dirty="0" smtClean="0"/>
              <a:t>course, </a:t>
            </a:r>
            <a:r>
              <a:rPr lang="en-US" altLang="zh-CN" dirty="0">
                <a:solidFill>
                  <a:srgbClr val="C00000"/>
                </a:solidFill>
              </a:rPr>
              <a:t>feel free </a:t>
            </a:r>
            <a:r>
              <a:rPr lang="en-US" altLang="zh-CN" dirty="0"/>
              <a:t>to </a:t>
            </a:r>
            <a:r>
              <a:rPr lang="en-US" altLang="zh-CN" dirty="0">
                <a:solidFill>
                  <a:srgbClr val="C00000"/>
                </a:solidFill>
              </a:rPr>
              <a:t>get contact with </a:t>
            </a:r>
            <a:r>
              <a:rPr lang="en-US" altLang="zh-CN" dirty="0"/>
              <a:t>me via </a:t>
            </a:r>
            <a:r>
              <a:rPr lang="en-US" altLang="zh-CN" dirty="0" smtClean="0"/>
              <a:t>above-mentioned mail </a:t>
            </a:r>
            <a:r>
              <a:rPr lang="en-US" altLang="zh-CN" dirty="0"/>
              <a:t>or </a:t>
            </a:r>
            <a:r>
              <a:rPr lang="en-US" altLang="zh-CN" dirty="0" smtClean="0"/>
              <a:t>phone.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type="body" sz="half" idx="1"/>
          </p:nvPr>
        </p:nvSpPr>
        <p:spPr>
          <a:xfrm>
            <a:off x="328613" y="1084263"/>
            <a:ext cx="4130675" cy="5032375"/>
          </a:xfrm>
        </p:spPr>
        <p:txBody>
          <a:bodyPr/>
          <a:lstStyle/>
          <a:p>
            <a:pPr eaLnBrk="1" hangingPunct="1">
              <a:lnSpc>
                <a:spcPct val="90000"/>
              </a:lnSpc>
              <a:buNone/>
            </a:pPr>
            <a:r>
              <a:rPr lang="zh-CN" altLang="en-US" u="sng" dirty="0"/>
              <a:t>我们的</a:t>
            </a:r>
            <a:r>
              <a:rPr lang="zh-CN" altLang="en-US" u="sng" dirty="0" smtClean="0"/>
              <a:t>目标</a:t>
            </a:r>
            <a:r>
              <a:rPr lang="en-US" altLang="zh-CN" sz="2400" u="sng" dirty="0" smtClean="0">
                <a:latin typeface="+mn-lt"/>
              </a:rPr>
              <a:t>: </a:t>
            </a:r>
          </a:p>
          <a:p>
            <a:pPr eaLnBrk="1" hangingPunct="1">
              <a:lnSpc>
                <a:spcPct val="90000"/>
              </a:lnSpc>
            </a:pPr>
            <a:r>
              <a:rPr lang="zh-CN" altLang="en-US" dirty="0"/>
              <a:t>获得“感觉”和</a:t>
            </a:r>
            <a:r>
              <a:rPr lang="zh-CN" altLang="en-US" dirty="0" smtClean="0"/>
              <a:t>术语</a:t>
            </a:r>
            <a:endParaRPr lang="en-US" altLang="zh-CN" dirty="0" smtClean="0"/>
          </a:p>
          <a:p>
            <a:pPr eaLnBrk="1" hangingPunct="1">
              <a:lnSpc>
                <a:spcPct val="90000"/>
              </a:lnSpc>
            </a:pPr>
            <a:endParaRPr lang="en-US" altLang="zh-CN" sz="2400" dirty="0" smtClean="0">
              <a:latin typeface="+mn-lt"/>
            </a:endParaRPr>
          </a:p>
          <a:p>
            <a:pPr eaLnBrk="1" hangingPunct="1">
              <a:lnSpc>
                <a:spcPct val="90000"/>
              </a:lnSpc>
            </a:pPr>
            <a:r>
              <a:rPr lang="zh-CN" altLang="en-US" dirty="0" smtClean="0"/>
              <a:t>后续章节会</a:t>
            </a:r>
            <a:r>
              <a:rPr lang="zh-CN" altLang="en-US" dirty="0"/>
              <a:t>有更深入的</a:t>
            </a:r>
            <a:r>
              <a:rPr lang="zh-CN" altLang="en-US" dirty="0" smtClean="0"/>
              <a:t>细节</a:t>
            </a:r>
            <a:endParaRPr lang="en-US" altLang="zh-CN" dirty="0" smtClean="0"/>
          </a:p>
          <a:p>
            <a:pPr eaLnBrk="1" hangingPunct="1">
              <a:lnSpc>
                <a:spcPct val="90000"/>
              </a:lnSpc>
            </a:pPr>
            <a:endParaRPr lang="en-US" altLang="zh-CN" sz="2400" dirty="0" smtClean="0">
              <a:latin typeface="+mn-lt"/>
            </a:endParaRPr>
          </a:p>
          <a:p>
            <a:pPr eaLnBrk="1" hangingPunct="1">
              <a:lnSpc>
                <a:spcPct val="90000"/>
              </a:lnSpc>
            </a:pPr>
            <a:r>
              <a:rPr lang="zh-CN" altLang="en-US" sz="2400" dirty="0" smtClean="0">
                <a:latin typeface="+mn-lt"/>
              </a:rPr>
              <a:t>方法</a:t>
            </a:r>
            <a:r>
              <a:rPr lang="en-US" altLang="zh-CN" sz="2400" dirty="0" smtClean="0">
                <a:latin typeface="+mn-lt"/>
              </a:rPr>
              <a:t>:</a:t>
            </a:r>
          </a:p>
          <a:p>
            <a:pPr lvl="1" eaLnBrk="1" hangingPunct="1">
              <a:lnSpc>
                <a:spcPct val="90000"/>
              </a:lnSpc>
            </a:pPr>
            <a:r>
              <a:rPr lang="zh-CN" altLang="en-US" dirty="0"/>
              <a:t>以互联网为例</a:t>
            </a:r>
            <a:endParaRPr lang="en-US" altLang="zh-CN" sz="2200" dirty="0" smtClean="0">
              <a:latin typeface="+mn-lt"/>
            </a:endParaRPr>
          </a:p>
          <a:p>
            <a:pPr lvl="1" eaLnBrk="1" hangingPunct="1">
              <a:lnSpc>
                <a:spcPct val="90000"/>
              </a:lnSpc>
            </a:pPr>
            <a:endParaRPr lang="en-US" altLang="zh-CN" sz="2200" dirty="0" smtClean="0">
              <a:latin typeface="+mn-lt"/>
            </a:endParaRPr>
          </a:p>
          <a:p>
            <a:pPr lvl="1" eaLnBrk="1" hangingPunct="1">
              <a:lnSpc>
                <a:spcPct val="90000"/>
              </a:lnSpc>
            </a:pPr>
            <a:r>
              <a:rPr lang="zh-CN" altLang="en-US" dirty="0" smtClean="0">
                <a:latin typeface="+mn-lt"/>
              </a:rPr>
              <a:t>描述性</a:t>
            </a:r>
            <a:endParaRPr lang="en-US" altLang="zh-CN" dirty="0" smtClean="0">
              <a:latin typeface="+mn-lt"/>
            </a:endParaRPr>
          </a:p>
          <a:p>
            <a:pPr lvl="1" eaLnBrk="1" hangingPunct="1">
              <a:lnSpc>
                <a:spcPct val="90000"/>
              </a:lnSpc>
            </a:pPr>
            <a:endParaRPr lang="zh-CN" altLang="en-US" dirty="0" smtClean="0">
              <a:latin typeface="+mn-lt"/>
            </a:endParaRPr>
          </a:p>
        </p:txBody>
      </p:sp>
      <p:sp>
        <p:nvSpPr>
          <p:cNvPr id="62468" name="Rectangle 4"/>
          <p:cNvSpPr>
            <a:spLocks noGrp="1" noChangeArrowheads="1"/>
          </p:cNvSpPr>
          <p:nvPr>
            <p:ph type="body" sz="half" idx="2"/>
          </p:nvPr>
        </p:nvSpPr>
        <p:spPr>
          <a:xfrm>
            <a:off x="4343400" y="1069975"/>
            <a:ext cx="4548189" cy="5046663"/>
          </a:xfrm>
        </p:spPr>
        <p:txBody>
          <a:bodyPr/>
          <a:lstStyle/>
          <a:p>
            <a:pPr eaLnBrk="1" hangingPunct="1">
              <a:buFontTx/>
              <a:buNone/>
            </a:pPr>
            <a:r>
              <a:rPr lang="zh-CN" altLang="en-US" u="sng" dirty="0" smtClean="0">
                <a:solidFill>
                  <a:srgbClr val="FF0000"/>
                </a:solidFill>
                <a:latin typeface="+mn-lt"/>
              </a:rPr>
              <a:t>概述</a:t>
            </a:r>
            <a:r>
              <a:rPr lang="en-US" altLang="zh-CN" sz="2400" u="sng" dirty="0" smtClean="0">
                <a:solidFill>
                  <a:srgbClr val="FF0000"/>
                </a:solidFill>
                <a:latin typeface="+mn-lt"/>
              </a:rPr>
              <a:t>:</a:t>
            </a:r>
            <a:endParaRPr lang="en-US" altLang="zh-CN" sz="2400" dirty="0" smtClean="0">
              <a:latin typeface="+mn-lt"/>
            </a:endParaRPr>
          </a:p>
          <a:p>
            <a:r>
              <a:rPr lang="zh-CN" altLang="en-US" dirty="0"/>
              <a:t>互联网是什么</a:t>
            </a:r>
            <a:r>
              <a:rPr lang="en-US" altLang="zh-CN" dirty="0"/>
              <a:t>?</a:t>
            </a:r>
          </a:p>
          <a:p>
            <a:r>
              <a:rPr lang="zh-CN" altLang="en-US" dirty="0"/>
              <a:t>什么是协议</a:t>
            </a:r>
            <a:r>
              <a:rPr lang="en-US" altLang="zh-CN" dirty="0"/>
              <a:t>?</a:t>
            </a:r>
          </a:p>
          <a:p>
            <a:r>
              <a:rPr lang="zh-CN" altLang="en-US" dirty="0"/>
              <a:t>网络</a:t>
            </a:r>
            <a:r>
              <a:rPr lang="zh-CN" altLang="en-US" dirty="0" smtClean="0"/>
              <a:t>边缘：主机</a:t>
            </a:r>
            <a:r>
              <a:rPr lang="zh-CN" altLang="en-US" dirty="0"/>
              <a:t>，</a:t>
            </a:r>
            <a:r>
              <a:rPr lang="zh-CN" altLang="en-US" dirty="0" smtClean="0"/>
              <a:t>接入网络</a:t>
            </a:r>
            <a:r>
              <a:rPr lang="zh-CN" altLang="en-US" dirty="0"/>
              <a:t>，物理媒体</a:t>
            </a:r>
          </a:p>
          <a:p>
            <a:r>
              <a:rPr lang="zh-CN" altLang="en-US" dirty="0"/>
              <a:t>网络核心</a:t>
            </a:r>
            <a:r>
              <a:rPr lang="en-US" altLang="zh-CN" dirty="0" smtClean="0"/>
              <a:t>: </a:t>
            </a:r>
            <a:r>
              <a:rPr lang="zh-CN" altLang="en-US" dirty="0" smtClean="0"/>
              <a:t>分组</a:t>
            </a:r>
            <a:r>
              <a:rPr lang="en-US" altLang="zh-CN" dirty="0" smtClean="0"/>
              <a:t>/</a:t>
            </a:r>
            <a:r>
              <a:rPr lang="zh-CN" altLang="en-US" dirty="0"/>
              <a:t>电路交换，互联网结构</a:t>
            </a:r>
          </a:p>
          <a:p>
            <a:r>
              <a:rPr lang="zh-CN" altLang="en-US" dirty="0"/>
              <a:t>性能</a:t>
            </a:r>
            <a:r>
              <a:rPr lang="en-US" altLang="zh-CN" dirty="0" smtClean="0"/>
              <a:t>: </a:t>
            </a:r>
            <a:r>
              <a:rPr lang="zh-CN" altLang="en-US" dirty="0" smtClean="0"/>
              <a:t>丢失，时延，</a:t>
            </a:r>
            <a:r>
              <a:rPr lang="zh-CN" altLang="en-US" dirty="0"/>
              <a:t>吞吐量</a:t>
            </a:r>
          </a:p>
          <a:p>
            <a:r>
              <a:rPr lang="zh-CN" altLang="en-US" dirty="0"/>
              <a:t>安全</a:t>
            </a:r>
          </a:p>
          <a:p>
            <a:r>
              <a:rPr lang="zh-CN" altLang="en-US" dirty="0" smtClean="0"/>
              <a:t>协议分层</a:t>
            </a:r>
            <a:r>
              <a:rPr lang="zh-CN" altLang="en-US" dirty="0"/>
              <a:t>及其服务模型</a:t>
            </a:r>
          </a:p>
          <a:p>
            <a:r>
              <a:rPr lang="zh-CN" altLang="en-US" dirty="0"/>
              <a:t>历史</a:t>
            </a:r>
          </a:p>
        </p:txBody>
      </p:sp>
      <p:sp>
        <p:nvSpPr>
          <p:cNvPr id="2" name="标题 1"/>
          <p:cNvSpPr>
            <a:spLocks noGrp="1"/>
          </p:cNvSpPr>
          <p:nvPr>
            <p:ph type="title"/>
          </p:nvPr>
        </p:nvSpPr>
        <p:spPr/>
        <p:txBody>
          <a:bodyPr/>
          <a:lstStyle/>
          <a:p>
            <a:r>
              <a:rPr lang="zh-CN" altLang="en-US" dirty="0" smtClean="0"/>
              <a:t>第</a:t>
            </a:r>
            <a:r>
              <a:rPr lang="en-US" altLang="zh-CN" dirty="0" smtClean="0"/>
              <a:t>1</a:t>
            </a:r>
            <a:r>
              <a:rPr lang="zh-CN" altLang="en-US" dirty="0" smtClean="0"/>
              <a:t>章 计算机网络和互联网</a:t>
            </a:r>
            <a:endParaRPr lang="zh-CN" altLang="en-US" dirty="0">
              <a:latin typeface="+mn-lt"/>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Gill Sans MT" panose="020B0502020104020203" pitchFamily="34" charset="0"/>
              </a:rPr>
              <a:t>互联网结构</a:t>
            </a:r>
            <a:r>
              <a:rPr lang="en-US" altLang="zh-CN" dirty="0" smtClean="0">
                <a:latin typeface="Gill Sans MT" panose="020B0502020104020203" pitchFamily="34" charset="0"/>
              </a:rPr>
              <a:t>: </a:t>
            </a:r>
            <a:r>
              <a:rPr lang="zh-CN" altLang="en-US" dirty="0" smtClean="0">
                <a:latin typeface="Gill Sans MT" panose="020B0502020104020203" pitchFamily="34" charset="0"/>
              </a:rPr>
              <a:t>网络的网络</a:t>
            </a:r>
            <a:endParaRPr lang="zh-CN" altLang="en-US" dirty="0">
              <a:latin typeface="Gill Sans MT" panose="020B0502020104020203" pitchFamily="34" charset="0"/>
            </a:endParaRPr>
          </a:p>
        </p:txBody>
      </p:sp>
      <p:sp>
        <p:nvSpPr>
          <p:cNvPr id="3" name="内容占位符 2"/>
          <p:cNvSpPr>
            <a:spLocks noGrp="1"/>
          </p:cNvSpPr>
          <p:nvPr>
            <p:ph idx="1"/>
          </p:nvPr>
        </p:nvSpPr>
        <p:spPr/>
        <p:txBody>
          <a:bodyPr/>
          <a:lstStyle/>
          <a:p>
            <a:pPr marL="0" indent="0">
              <a:buNone/>
            </a:pPr>
            <a:r>
              <a:rPr lang="zh-CN" altLang="en-US" kern="1200" dirty="0" smtClean="0">
                <a:solidFill>
                  <a:srgbClr val="FF0000"/>
                </a:solidFill>
                <a:latin typeface="+mn-lt"/>
              </a:rPr>
              <a:t>网络结构</a:t>
            </a:r>
            <a:r>
              <a:rPr lang="en-US" altLang="zh-CN" kern="1200" dirty="0" smtClean="0">
                <a:solidFill>
                  <a:srgbClr val="FF0000"/>
                </a:solidFill>
                <a:latin typeface="+mn-lt"/>
              </a:rPr>
              <a:t>1</a:t>
            </a:r>
          </a:p>
          <a:p>
            <a:pPr>
              <a:spcBef>
                <a:spcPts val="600"/>
              </a:spcBef>
            </a:pPr>
            <a:r>
              <a:rPr lang="zh-CN" altLang="en-US" dirty="0"/>
              <a:t>通过单一的全球传输</a:t>
            </a:r>
            <a:r>
              <a:rPr lang="en-US" altLang="zh-CN" dirty="0"/>
              <a:t>ISP</a:t>
            </a:r>
            <a:r>
              <a:rPr lang="zh-CN" altLang="en-US" dirty="0"/>
              <a:t>互连所有的接入</a:t>
            </a:r>
            <a:r>
              <a:rPr lang="en-US" altLang="zh-CN" dirty="0"/>
              <a:t>ISP</a:t>
            </a:r>
            <a:r>
              <a:rPr lang="zh-CN" altLang="en-US" dirty="0"/>
              <a:t>。 </a:t>
            </a:r>
            <a:r>
              <a:rPr lang="en-US" altLang="zh-CN" kern="1200" dirty="0" smtClean="0">
                <a:latin typeface="+mn-lt"/>
              </a:rPr>
              <a:t>  </a:t>
            </a:r>
          </a:p>
          <a:p>
            <a:pPr>
              <a:spcBef>
                <a:spcPts val="600"/>
              </a:spcBef>
            </a:pPr>
            <a:endParaRPr lang="en-US" altLang="zh-CN" kern="1200" dirty="0">
              <a:latin typeface="+mn-lt"/>
            </a:endParaRPr>
          </a:p>
          <a:p>
            <a:pPr>
              <a:spcBef>
                <a:spcPts val="600"/>
              </a:spcBef>
            </a:pPr>
            <a:r>
              <a:rPr lang="zh-CN" altLang="en-US" dirty="0" smtClean="0"/>
              <a:t>假想的全球</a:t>
            </a:r>
            <a:r>
              <a:rPr lang="zh-CN" altLang="en-US" dirty="0"/>
              <a:t>传输</a:t>
            </a:r>
            <a:r>
              <a:rPr lang="en-US" altLang="zh-CN" dirty="0"/>
              <a:t>ISP</a:t>
            </a:r>
            <a:r>
              <a:rPr lang="zh-CN" altLang="en-US" dirty="0"/>
              <a:t>是一个由路由器和通信</a:t>
            </a:r>
            <a:r>
              <a:rPr lang="zh-CN" altLang="en-US" dirty="0" smtClean="0"/>
              <a:t>链路</a:t>
            </a:r>
            <a:r>
              <a:rPr lang="zh-CN" altLang="en-US" dirty="0" smtClean="0">
                <a:solidFill>
                  <a:srgbClr val="FF0000"/>
                </a:solidFill>
              </a:rPr>
              <a:t>构成</a:t>
            </a:r>
            <a:r>
              <a:rPr lang="zh-CN" altLang="en-US" dirty="0">
                <a:solidFill>
                  <a:srgbClr val="FF0000"/>
                </a:solidFill>
              </a:rPr>
              <a:t>的</a:t>
            </a:r>
            <a:r>
              <a:rPr lang="zh-CN" altLang="en-US" dirty="0"/>
              <a:t>网络，它不仅跨越全球，</a:t>
            </a:r>
            <a:r>
              <a:rPr lang="zh-CN" altLang="en-US" dirty="0" smtClean="0"/>
              <a:t>而且至少有一个路由器</a:t>
            </a:r>
            <a:r>
              <a:rPr lang="zh-CN" altLang="en-US" dirty="0" smtClean="0">
                <a:solidFill>
                  <a:srgbClr val="FF0000"/>
                </a:solidFill>
              </a:rPr>
              <a:t>靠近</a:t>
            </a:r>
            <a:r>
              <a:rPr lang="zh-CN" altLang="en-US" dirty="0" smtClean="0"/>
              <a:t>数以十万计的接入</a:t>
            </a:r>
            <a:r>
              <a:rPr lang="en-US" altLang="zh-CN" dirty="0" smtClean="0"/>
              <a:t>ISP</a:t>
            </a:r>
            <a:r>
              <a:rPr lang="zh-CN" altLang="en-US" dirty="0" smtClean="0"/>
              <a:t>中的每一个。</a:t>
            </a:r>
            <a:endParaRPr lang="en-US" altLang="zh-CN" kern="1200" dirty="0">
              <a:latin typeface="+mn-lt"/>
            </a:endParaRPr>
          </a:p>
          <a:p>
            <a:pPr>
              <a:spcBef>
                <a:spcPts val="600"/>
              </a:spcBef>
            </a:pPr>
            <a:endParaRPr lang="en-US" altLang="zh-CN" dirty="0" smtClean="0">
              <a:latin typeface="+mn-lt"/>
            </a:endParaRPr>
          </a:p>
          <a:p>
            <a:pPr>
              <a:spcBef>
                <a:spcPts val="600"/>
              </a:spcBef>
            </a:pPr>
            <a:r>
              <a:rPr lang="zh-CN" altLang="en-US" dirty="0" smtClean="0"/>
              <a:t>它会</a:t>
            </a:r>
            <a:r>
              <a:rPr lang="zh-CN" altLang="en-US" dirty="0"/>
              <a:t>向每个接入</a:t>
            </a:r>
            <a:r>
              <a:rPr lang="en-US" altLang="zh-CN" dirty="0"/>
              <a:t>ISP</a:t>
            </a:r>
            <a:r>
              <a:rPr lang="zh-CN" altLang="en-US" dirty="0"/>
              <a:t>收取连接费用，其价格</a:t>
            </a:r>
            <a:r>
              <a:rPr lang="zh-CN" altLang="en-US" dirty="0" smtClean="0">
                <a:solidFill>
                  <a:srgbClr val="FF0000"/>
                </a:solidFill>
              </a:rPr>
              <a:t>反映</a:t>
            </a:r>
            <a:r>
              <a:rPr lang="en-US" altLang="zh-CN" dirty="0" smtClean="0"/>
              <a:t>(</a:t>
            </a:r>
            <a:r>
              <a:rPr lang="zh-CN" altLang="en-US" dirty="0" smtClean="0"/>
              <a:t>但</a:t>
            </a:r>
            <a:r>
              <a:rPr lang="zh-CN" altLang="en-US" dirty="0"/>
              <a:t>不一定直接成</a:t>
            </a:r>
            <a:r>
              <a:rPr lang="zh-CN" altLang="en-US" dirty="0" smtClean="0"/>
              <a:t>比例</a:t>
            </a:r>
            <a:r>
              <a:rPr lang="en-US" altLang="zh-CN" dirty="0" smtClean="0"/>
              <a:t>)</a:t>
            </a:r>
            <a:r>
              <a:rPr lang="zh-CN" altLang="en-US" dirty="0" smtClean="0"/>
              <a:t>接入</a:t>
            </a:r>
            <a:r>
              <a:rPr lang="en-US" altLang="zh-CN" dirty="0"/>
              <a:t>ISP</a:t>
            </a:r>
            <a:r>
              <a:rPr lang="zh-CN" altLang="en-US" dirty="0"/>
              <a:t>与全球</a:t>
            </a:r>
            <a:r>
              <a:rPr lang="en-US" altLang="zh-CN" dirty="0"/>
              <a:t>ISP</a:t>
            </a:r>
            <a:r>
              <a:rPr lang="zh-CN" altLang="en-US" dirty="0"/>
              <a:t>交换的</a:t>
            </a:r>
            <a:r>
              <a:rPr lang="zh-CN" altLang="en-US" dirty="0" smtClean="0">
                <a:solidFill>
                  <a:srgbClr val="FF0000"/>
                </a:solidFill>
              </a:rPr>
              <a:t>流量</a:t>
            </a:r>
            <a:r>
              <a:rPr lang="zh-CN" altLang="en-US" dirty="0" smtClean="0"/>
              <a:t>。</a:t>
            </a:r>
            <a:endParaRPr lang="en-US" altLang="zh-CN" kern="1200" dirty="0" smtClean="0">
              <a:latin typeface="+mn-lt"/>
            </a:endParaRPr>
          </a:p>
          <a:p>
            <a:pPr>
              <a:spcBef>
                <a:spcPts val="600"/>
              </a:spcBef>
            </a:pPr>
            <a:endParaRPr lang="en-US" altLang="zh-CN" kern="1200" dirty="0" smtClean="0">
              <a:latin typeface="+mn-lt"/>
            </a:endParaRPr>
          </a:p>
          <a:p>
            <a:pPr>
              <a:spcBef>
                <a:spcPts val="600"/>
              </a:spcBef>
            </a:pPr>
            <a:r>
              <a:rPr lang="zh-CN" altLang="en-US" dirty="0"/>
              <a:t>由于接入</a:t>
            </a:r>
            <a:r>
              <a:rPr lang="en-US" altLang="zh-CN" dirty="0"/>
              <a:t>ISP</a:t>
            </a:r>
            <a:r>
              <a:rPr lang="zh-CN" altLang="en-US" dirty="0"/>
              <a:t>向全球</a:t>
            </a:r>
            <a:r>
              <a:rPr lang="en-US" altLang="zh-CN" dirty="0"/>
              <a:t>ISP</a:t>
            </a:r>
            <a:r>
              <a:rPr lang="zh-CN" altLang="en-US" dirty="0"/>
              <a:t>支付费用，因此接入</a:t>
            </a:r>
            <a:r>
              <a:rPr lang="en-US" altLang="zh-CN" dirty="0"/>
              <a:t>ISP</a:t>
            </a:r>
            <a:r>
              <a:rPr lang="zh-CN" altLang="en-US" dirty="0"/>
              <a:t>称为</a:t>
            </a:r>
            <a:r>
              <a:rPr lang="zh-CN" altLang="en-US" dirty="0" smtClean="0"/>
              <a:t>客户</a:t>
            </a:r>
            <a:r>
              <a:rPr lang="en-US" altLang="zh-CN" dirty="0" smtClean="0"/>
              <a:t>(customer )</a:t>
            </a:r>
            <a:r>
              <a:rPr lang="zh-CN" altLang="en-US" dirty="0" smtClean="0"/>
              <a:t>，</a:t>
            </a:r>
            <a:r>
              <a:rPr lang="zh-CN" altLang="en-US" dirty="0"/>
              <a:t>而全球</a:t>
            </a:r>
            <a:r>
              <a:rPr lang="en-US" altLang="zh-CN" dirty="0"/>
              <a:t>ISP</a:t>
            </a:r>
            <a:r>
              <a:rPr lang="zh-CN" altLang="en-US" dirty="0"/>
              <a:t>称为供应</a:t>
            </a:r>
            <a:r>
              <a:rPr lang="zh-CN" altLang="en-US" dirty="0" smtClean="0"/>
              <a:t>商</a:t>
            </a:r>
            <a:r>
              <a:rPr lang="en-US" altLang="zh-CN" dirty="0" smtClean="0"/>
              <a:t>(provider)</a:t>
            </a:r>
            <a:r>
              <a:rPr lang="zh-CN" altLang="en-US" dirty="0" smtClean="0"/>
              <a:t>。</a:t>
            </a:r>
            <a:endParaRPr lang="zh-CN" altLang="en-US" dirty="0"/>
          </a:p>
        </p:txBody>
      </p:sp>
    </p:spTree>
    <p:extLst>
      <p:ext uri="{BB962C8B-B14F-4D97-AF65-F5344CB8AC3E}">
        <p14:creationId xmlns:p14="http://schemas.microsoft.com/office/powerpoint/2010/main" val="671470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3" name="Group 5"/>
          <p:cNvGrpSpPr>
            <a:grpSpLocks/>
          </p:cNvGrpSpPr>
          <p:nvPr/>
        </p:nvGrpSpPr>
        <p:grpSpPr bwMode="auto">
          <a:xfrm>
            <a:off x="450850" y="1576724"/>
            <a:ext cx="8437563" cy="4559300"/>
            <a:chOff x="154891" y="1905681"/>
            <a:chExt cx="8436427" cy="4559651"/>
          </a:xfrm>
        </p:grpSpPr>
        <p:grpSp>
          <p:nvGrpSpPr>
            <p:cNvPr id="92263" name="Group 2"/>
            <p:cNvGrpSpPr>
              <a:grpSpLocks/>
            </p:cNvGrpSpPr>
            <p:nvPr/>
          </p:nvGrpSpPr>
          <p:grpSpPr bwMode="auto">
            <a:xfrm>
              <a:off x="1529396" y="2297655"/>
              <a:ext cx="648422" cy="418253"/>
              <a:chOff x="3053396" y="4304255"/>
              <a:chExt cx="648422" cy="418253"/>
            </a:xfrm>
          </p:grpSpPr>
          <p:sp>
            <p:nvSpPr>
              <p:cNvPr id="923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16"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64" name="Group 131"/>
            <p:cNvGrpSpPr>
              <a:grpSpLocks/>
            </p:cNvGrpSpPr>
            <p:nvPr/>
          </p:nvGrpSpPr>
          <p:grpSpPr bwMode="auto">
            <a:xfrm>
              <a:off x="373696" y="3097755"/>
              <a:ext cx="648422" cy="418253"/>
              <a:chOff x="3053396" y="4304255"/>
              <a:chExt cx="648422" cy="418253"/>
            </a:xfrm>
          </p:grpSpPr>
          <p:sp>
            <p:nvSpPr>
              <p:cNvPr id="923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14"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65" name="Group 135"/>
            <p:cNvGrpSpPr>
              <a:grpSpLocks/>
            </p:cNvGrpSpPr>
            <p:nvPr/>
          </p:nvGrpSpPr>
          <p:grpSpPr bwMode="auto">
            <a:xfrm>
              <a:off x="6037896" y="2551655"/>
              <a:ext cx="648422" cy="418253"/>
              <a:chOff x="3053396" y="4304255"/>
              <a:chExt cx="648422" cy="418253"/>
            </a:xfrm>
          </p:grpSpPr>
          <p:sp>
            <p:nvSpPr>
              <p:cNvPr id="923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12"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66" name="Group 138"/>
            <p:cNvGrpSpPr>
              <a:grpSpLocks/>
            </p:cNvGrpSpPr>
            <p:nvPr/>
          </p:nvGrpSpPr>
          <p:grpSpPr bwMode="auto">
            <a:xfrm>
              <a:off x="945196" y="5409155"/>
              <a:ext cx="648422" cy="418253"/>
              <a:chOff x="3053396" y="4304255"/>
              <a:chExt cx="648422" cy="418253"/>
            </a:xfrm>
          </p:grpSpPr>
          <p:sp>
            <p:nvSpPr>
              <p:cNvPr id="923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10"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67" name="Group 141"/>
            <p:cNvGrpSpPr>
              <a:grpSpLocks/>
            </p:cNvGrpSpPr>
            <p:nvPr/>
          </p:nvGrpSpPr>
          <p:grpSpPr bwMode="auto">
            <a:xfrm>
              <a:off x="526096" y="4786855"/>
              <a:ext cx="648422" cy="418253"/>
              <a:chOff x="3053396" y="4304255"/>
              <a:chExt cx="648422" cy="418253"/>
            </a:xfrm>
          </p:grpSpPr>
          <p:sp>
            <p:nvSpPr>
              <p:cNvPr id="923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08"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68" name="Group 144"/>
            <p:cNvGrpSpPr>
              <a:grpSpLocks/>
            </p:cNvGrpSpPr>
            <p:nvPr/>
          </p:nvGrpSpPr>
          <p:grpSpPr bwMode="auto">
            <a:xfrm>
              <a:off x="297496" y="4126455"/>
              <a:ext cx="648422" cy="418253"/>
              <a:chOff x="3053396" y="4304255"/>
              <a:chExt cx="648422" cy="418253"/>
            </a:xfrm>
          </p:grpSpPr>
          <p:sp>
            <p:nvSpPr>
              <p:cNvPr id="923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0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69" name="Group 147"/>
            <p:cNvGrpSpPr>
              <a:grpSpLocks/>
            </p:cNvGrpSpPr>
            <p:nvPr/>
          </p:nvGrpSpPr>
          <p:grpSpPr bwMode="auto">
            <a:xfrm>
              <a:off x="6787196" y="2983455"/>
              <a:ext cx="648422" cy="418253"/>
              <a:chOff x="3053396" y="4304255"/>
              <a:chExt cx="648422" cy="418253"/>
            </a:xfrm>
          </p:grpSpPr>
          <p:sp>
            <p:nvSpPr>
              <p:cNvPr id="923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04"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70" name="Group 150"/>
            <p:cNvGrpSpPr>
              <a:grpSpLocks/>
            </p:cNvGrpSpPr>
            <p:nvPr/>
          </p:nvGrpSpPr>
          <p:grpSpPr bwMode="auto">
            <a:xfrm>
              <a:off x="3129596" y="2056355"/>
              <a:ext cx="648422" cy="418253"/>
              <a:chOff x="3053396" y="4304255"/>
              <a:chExt cx="648422" cy="418253"/>
            </a:xfrm>
          </p:grpSpPr>
          <p:sp>
            <p:nvSpPr>
              <p:cNvPr id="923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02"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71" name="Group 153"/>
            <p:cNvGrpSpPr>
              <a:grpSpLocks/>
            </p:cNvGrpSpPr>
            <p:nvPr/>
          </p:nvGrpSpPr>
          <p:grpSpPr bwMode="auto">
            <a:xfrm>
              <a:off x="754696" y="2704055"/>
              <a:ext cx="648422" cy="418253"/>
              <a:chOff x="3053396" y="4304255"/>
              <a:chExt cx="648422" cy="418253"/>
            </a:xfrm>
          </p:grpSpPr>
          <p:sp>
            <p:nvSpPr>
              <p:cNvPr id="922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00"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72" name="Group 156"/>
            <p:cNvGrpSpPr>
              <a:grpSpLocks/>
            </p:cNvGrpSpPr>
            <p:nvPr/>
          </p:nvGrpSpPr>
          <p:grpSpPr bwMode="auto">
            <a:xfrm>
              <a:off x="4043996" y="2030955"/>
              <a:ext cx="648422" cy="418253"/>
              <a:chOff x="3053396" y="4304255"/>
              <a:chExt cx="648422" cy="418253"/>
            </a:xfrm>
          </p:grpSpPr>
          <p:sp>
            <p:nvSpPr>
              <p:cNvPr id="922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98"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73" name="Group 160"/>
            <p:cNvGrpSpPr>
              <a:grpSpLocks/>
            </p:cNvGrpSpPr>
            <p:nvPr/>
          </p:nvGrpSpPr>
          <p:grpSpPr bwMode="auto">
            <a:xfrm>
              <a:off x="7104696" y="5663155"/>
              <a:ext cx="648422" cy="418253"/>
              <a:chOff x="3053396" y="4304255"/>
              <a:chExt cx="648422" cy="418253"/>
            </a:xfrm>
          </p:grpSpPr>
          <p:sp>
            <p:nvSpPr>
              <p:cNvPr id="922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96"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74" name="Group 163"/>
            <p:cNvGrpSpPr>
              <a:grpSpLocks/>
            </p:cNvGrpSpPr>
            <p:nvPr/>
          </p:nvGrpSpPr>
          <p:grpSpPr bwMode="auto">
            <a:xfrm>
              <a:off x="7942896" y="5015455"/>
              <a:ext cx="648422" cy="418253"/>
              <a:chOff x="3053396" y="4304255"/>
              <a:chExt cx="648422" cy="418253"/>
            </a:xfrm>
          </p:grpSpPr>
          <p:sp>
            <p:nvSpPr>
              <p:cNvPr id="922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94"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75" name="Group 166"/>
            <p:cNvGrpSpPr>
              <a:grpSpLocks/>
            </p:cNvGrpSpPr>
            <p:nvPr/>
          </p:nvGrpSpPr>
          <p:grpSpPr bwMode="auto">
            <a:xfrm>
              <a:off x="7714296" y="4101055"/>
              <a:ext cx="648422" cy="418253"/>
              <a:chOff x="3053396" y="4304255"/>
              <a:chExt cx="648422" cy="418253"/>
            </a:xfrm>
          </p:grpSpPr>
          <p:sp>
            <p:nvSpPr>
              <p:cNvPr id="922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9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76" name="Group 169"/>
            <p:cNvGrpSpPr>
              <a:grpSpLocks/>
            </p:cNvGrpSpPr>
            <p:nvPr/>
          </p:nvGrpSpPr>
          <p:grpSpPr bwMode="auto">
            <a:xfrm>
              <a:off x="4869496" y="5904455"/>
              <a:ext cx="648422" cy="418253"/>
              <a:chOff x="3053396" y="4304255"/>
              <a:chExt cx="648422" cy="418253"/>
            </a:xfrm>
          </p:grpSpPr>
          <p:sp>
            <p:nvSpPr>
              <p:cNvPr id="922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90"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77" name="Group 172"/>
            <p:cNvGrpSpPr>
              <a:grpSpLocks/>
            </p:cNvGrpSpPr>
            <p:nvPr/>
          </p:nvGrpSpPr>
          <p:grpSpPr bwMode="auto">
            <a:xfrm>
              <a:off x="3955096" y="6044155"/>
              <a:ext cx="648422" cy="418253"/>
              <a:chOff x="3053396" y="4304255"/>
              <a:chExt cx="648422" cy="418253"/>
            </a:xfrm>
          </p:grpSpPr>
          <p:sp>
            <p:nvSpPr>
              <p:cNvPr id="922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88"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78" name="Group 175"/>
            <p:cNvGrpSpPr>
              <a:grpSpLocks/>
            </p:cNvGrpSpPr>
            <p:nvPr/>
          </p:nvGrpSpPr>
          <p:grpSpPr bwMode="auto">
            <a:xfrm>
              <a:off x="2735896" y="5891755"/>
              <a:ext cx="648422" cy="418253"/>
              <a:chOff x="3053396" y="4304255"/>
              <a:chExt cx="648422" cy="418253"/>
            </a:xfrm>
          </p:grpSpPr>
          <p:sp>
            <p:nvSpPr>
              <p:cNvPr id="922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86"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92279"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92280"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92281"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92282"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92283"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92284"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sp>
        <p:nvSpPr>
          <p:cNvPr id="92164" name="Rectangle 3"/>
          <p:cNvSpPr txBox="1">
            <a:spLocks noChangeArrowheads="1"/>
          </p:cNvSpPr>
          <p:nvPr/>
        </p:nvSpPr>
        <p:spPr bwMode="auto">
          <a:xfrm>
            <a:off x="473074" y="1073150"/>
            <a:ext cx="8363897"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CC0000"/>
                </a:solidFill>
                <a:latin typeface="+mn-lt"/>
              </a:rPr>
              <a:t>Option: </a:t>
            </a:r>
            <a:r>
              <a:rPr lang="en-US" altLang="zh-CN" dirty="0">
                <a:latin typeface="+mn-lt"/>
              </a:rPr>
              <a:t>connect each access ISP to a global transit ISP? </a:t>
            </a:r>
            <a:r>
              <a:rPr lang="en-US" altLang="zh-CN" dirty="0">
                <a:solidFill>
                  <a:srgbClr val="C00000"/>
                </a:solidFill>
                <a:latin typeface="+mn-lt"/>
              </a:rPr>
              <a:t>Customer</a:t>
            </a:r>
            <a:r>
              <a:rPr lang="en-US" altLang="zh-CN" dirty="0">
                <a:latin typeface="+mn-lt"/>
              </a:rPr>
              <a:t> and </a:t>
            </a:r>
            <a:r>
              <a:rPr lang="en-US" altLang="zh-CN" dirty="0">
                <a:solidFill>
                  <a:srgbClr val="C00000"/>
                </a:solidFill>
                <a:latin typeface="+mn-lt"/>
              </a:rPr>
              <a:t>provider </a:t>
            </a:r>
            <a:r>
              <a:rPr lang="en-US" altLang="zh-CN" dirty="0">
                <a:latin typeface="+mn-lt"/>
              </a:rPr>
              <a:t>ISPs have economic agreement.</a:t>
            </a:r>
          </a:p>
        </p:txBody>
      </p:sp>
      <p:sp>
        <p:nvSpPr>
          <p:cNvPr id="92165" name="Oval 3"/>
          <p:cNvSpPr>
            <a:spLocks noChangeArrowheads="1"/>
          </p:cNvSpPr>
          <p:nvPr/>
        </p:nvSpPr>
        <p:spPr bwMode="auto">
          <a:xfrm>
            <a:off x="2716213" y="2919749"/>
            <a:ext cx="3709987" cy="1862137"/>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92166" name="Group 133"/>
          <p:cNvGrpSpPr>
            <a:grpSpLocks/>
          </p:cNvGrpSpPr>
          <p:nvPr/>
        </p:nvGrpSpPr>
        <p:grpSpPr bwMode="auto">
          <a:xfrm>
            <a:off x="3138488" y="4119899"/>
            <a:ext cx="617537" cy="250825"/>
            <a:chOff x="2356" y="1300"/>
            <a:chExt cx="555" cy="194"/>
          </a:xfrm>
        </p:grpSpPr>
        <p:sp>
          <p:nvSpPr>
            <p:cNvPr id="9225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225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225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2258" name="Group 137"/>
            <p:cNvGrpSpPr>
              <a:grpSpLocks/>
            </p:cNvGrpSpPr>
            <p:nvPr/>
          </p:nvGrpSpPr>
          <p:grpSpPr bwMode="auto">
            <a:xfrm>
              <a:off x="2468" y="1332"/>
              <a:ext cx="310" cy="60"/>
              <a:chOff x="2468" y="1332"/>
              <a:chExt cx="310" cy="60"/>
            </a:xfrm>
          </p:grpSpPr>
          <p:sp>
            <p:nvSpPr>
              <p:cNvPr id="9226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26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2259"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60"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2167" name="Group 133"/>
          <p:cNvGrpSpPr>
            <a:grpSpLocks/>
          </p:cNvGrpSpPr>
          <p:nvPr/>
        </p:nvGrpSpPr>
        <p:grpSpPr bwMode="auto">
          <a:xfrm>
            <a:off x="4132263" y="3434099"/>
            <a:ext cx="617537" cy="250825"/>
            <a:chOff x="2356" y="1300"/>
            <a:chExt cx="555" cy="194"/>
          </a:xfrm>
        </p:grpSpPr>
        <p:sp>
          <p:nvSpPr>
            <p:cNvPr id="9224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224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224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2250" name="Group 137"/>
            <p:cNvGrpSpPr>
              <a:grpSpLocks/>
            </p:cNvGrpSpPr>
            <p:nvPr/>
          </p:nvGrpSpPr>
          <p:grpSpPr bwMode="auto">
            <a:xfrm>
              <a:off x="2468" y="1332"/>
              <a:ext cx="310" cy="60"/>
              <a:chOff x="2468" y="1332"/>
              <a:chExt cx="310" cy="60"/>
            </a:xfrm>
          </p:grpSpPr>
          <p:sp>
            <p:nvSpPr>
              <p:cNvPr id="9225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25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2251"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52"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2168" name="Group 133"/>
          <p:cNvGrpSpPr>
            <a:grpSpLocks/>
          </p:cNvGrpSpPr>
          <p:nvPr/>
        </p:nvGrpSpPr>
        <p:grpSpPr bwMode="auto">
          <a:xfrm>
            <a:off x="4706938" y="3740486"/>
            <a:ext cx="617537" cy="250825"/>
            <a:chOff x="2356" y="1300"/>
            <a:chExt cx="555" cy="194"/>
          </a:xfrm>
        </p:grpSpPr>
        <p:sp>
          <p:nvSpPr>
            <p:cNvPr id="9223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224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224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2242" name="Group 137"/>
            <p:cNvGrpSpPr>
              <a:grpSpLocks/>
            </p:cNvGrpSpPr>
            <p:nvPr/>
          </p:nvGrpSpPr>
          <p:grpSpPr bwMode="auto">
            <a:xfrm>
              <a:off x="2468" y="1332"/>
              <a:ext cx="310" cy="60"/>
              <a:chOff x="2468" y="1332"/>
              <a:chExt cx="310" cy="60"/>
            </a:xfrm>
          </p:grpSpPr>
          <p:sp>
            <p:nvSpPr>
              <p:cNvPr id="9224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24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2243"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44"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2169" name="Group 133"/>
          <p:cNvGrpSpPr>
            <a:grpSpLocks/>
          </p:cNvGrpSpPr>
          <p:nvPr/>
        </p:nvGrpSpPr>
        <p:grpSpPr bwMode="auto">
          <a:xfrm>
            <a:off x="5245100" y="3265824"/>
            <a:ext cx="617538" cy="250825"/>
            <a:chOff x="2356" y="1300"/>
            <a:chExt cx="555" cy="194"/>
          </a:xfrm>
        </p:grpSpPr>
        <p:sp>
          <p:nvSpPr>
            <p:cNvPr id="9223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223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223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2234" name="Group 137"/>
            <p:cNvGrpSpPr>
              <a:grpSpLocks/>
            </p:cNvGrpSpPr>
            <p:nvPr/>
          </p:nvGrpSpPr>
          <p:grpSpPr bwMode="auto">
            <a:xfrm>
              <a:off x="2468" y="1332"/>
              <a:ext cx="310" cy="60"/>
              <a:chOff x="2468" y="1332"/>
              <a:chExt cx="310" cy="60"/>
            </a:xfrm>
          </p:grpSpPr>
          <p:sp>
            <p:nvSpPr>
              <p:cNvPr id="9223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23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2235"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36"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2170" name="Group 133"/>
          <p:cNvGrpSpPr>
            <a:grpSpLocks/>
          </p:cNvGrpSpPr>
          <p:nvPr/>
        </p:nvGrpSpPr>
        <p:grpSpPr bwMode="auto">
          <a:xfrm>
            <a:off x="3813175" y="3848436"/>
            <a:ext cx="617538" cy="250825"/>
            <a:chOff x="2356" y="1300"/>
            <a:chExt cx="555" cy="194"/>
          </a:xfrm>
        </p:grpSpPr>
        <p:sp>
          <p:nvSpPr>
            <p:cNvPr id="9222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222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222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2226" name="Group 137"/>
            <p:cNvGrpSpPr>
              <a:grpSpLocks/>
            </p:cNvGrpSpPr>
            <p:nvPr/>
          </p:nvGrpSpPr>
          <p:grpSpPr bwMode="auto">
            <a:xfrm>
              <a:off x="2468" y="1332"/>
              <a:ext cx="310" cy="60"/>
              <a:chOff x="2468" y="1332"/>
              <a:chExt cx="310" cy="60"/>
            </a:xfrm>
          </p:grpSpPr>
          <p:sp>
            <p:nvSpPr>
              <p:cNvPr id="9222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23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2227"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28"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2171" name="Group 133"/>
          <p:cNvGrpSpPr>
            <a:grpSpLocks/>
          </p:cNvGrpSpPr>
          <p:nvPr/>
        </p:nvGrpSpPr>
        <p:grpSpPr bwMode="auto">
          <a:xfrm>
            <a:off x="4368800" y="4337386"/>
            <a:ext cx="617538" cy="250825"/>
            <a:chOff x="2356" y="1300"/>
            <a:chExt cx="555" cy="194"/>
          </a:xfrm>
        </p:grpSpPr>
        <p:sp>
          <p:nvSpPr>
            <p:cNvPr id="9221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221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221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2218" name="Group 137"/>
            <p:cNvGrpSpPr>
              <a:grpSpLocks/>
            </p:cNvGrpSpPr>
            <p:nvPr/>
          </p:nvGrpSpPr>
          <p:grpSpPr bwMode="auto">
            <a:xfrm>
              <a:off x="2468" y="1332"/>
              <a:ext cx="310" cy="60"/>
              <a:chOff x="2468" y="1332"/>
              <a:chExt cx="310" cy="60"/>
            </a:xfrm>
          </p:grpSpPr>
          <p:sp>
            <p:nvSpPr>
              <p:cNvPr id="9222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22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2219"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20"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2172" name="Group 133"/>
          <p:cNvGrpSpPr>
            <a:grpSpLocks/>
          </p:cNvGrpSpPr>
          <p:nvPr/>
        </p:nvGrpSpPr>
        <p:grpSpPr bwMode="auto">
          <a:xfrm>
            <a:off x="5389563" y="4138949"/>
            <a:ext cx="617537" cy="250825"/>
            <a:chOff x="2356" y="1300"/>
            <a:chExt cx="555" cy="194"/>
          </a:xfrm>
        </p:grpSpPr>
        <p:sp>
          <p:nvSpPr>
            <p:cNvPr id="9220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220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220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2210" name="Group 137"/>
            <p:cNvGrpSpPr>
              <a:grpSpLocks/>
            </p:cNvGrpSpPr>
            <p:nvPr/>
          </p:nvGrpSpPr>
          <p:grpSpPr bwMode="auto">
            <a:xfrm>
              <a:off x="2468" y="1332"/>
              <a:ext cx="310" cy="60"/>
              <a:chOff x="2468" y="1332"/>
              <a:chExt cx="310" cy="60"/>
            </a:xfrm>
          </p:grpSpPr>
          <p:sp>
            <p:nvSpPr>
              <p:cNvPr id="9221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21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2211"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12"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2173" name="Group 133"/>
          <p:cNvGrpSpPr>
            <a:grpSpLocks/>
          </p:cNvGrpSpPr>
          <p:nvPr/>
        </p:nvGrpSpPr>
        <p:grpSpPr bwMode="auto">
          <a:xfrm>
            <a:off x="3502025" y="3078499"/>
            <a:ext cx="617538" cy="250825"/>
            <a:chOff x="2356" y="1300"/>
            <a:chExt cx="555" cy="194"/>
          </a:xfrm>
        </p:grpSpPr>
        <p:sp>
          <p:nvSpPr>
            <p:cNvPr id="9219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220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22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2202" name="Group 137"/>
            <p:cNvGrpSpPr>
              <a:grpSpLocks/>
            </p:cNvGrpSpPr>
            <p:nvPr/>
          </p:nvGrpSpPr>
          <p:grpSpPr bwMode="auto">
            <a:xfrm>
              <a:off x="2468" y="1332"/>
              <a:ext cx="310" cy="60"/>
              <a:chOff x="2468" y="1332"/>
              <a:chExt cx="310" cy="60"/>
            </a:xfrm>
          </p:grpSpPr>
          <p:sp>
            <p:nvSpPr>
              <p:cNvPr id="9220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20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2203"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04"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92174" name="Straight Connector 10"/>
          <p:cNvCxnSpPr>
            <a:cxnSpLocks noChangeShapeType="1"/>
            <a:stCxn id="92204" idx="0"/>
            <a:endCxn id="92235" idx="0"/>
          </p:cNvCxnSpPr>
          <p:nvPr/>
        </p:nvCxnSpPr>
        <p:spPr bwMode="auto">
          <a:xfrm>
            <a:off x="4114800" y="3159461"/>
            <a:ext cx="1131888" cy="1857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2175" name="Straight Connector 297"/>
          <p:cNvCxnSpPr>
            <a:cxnSpLocks noChangeShapeType="1"/>
            <a:endCxn id="92241" idx="1"/>
          </p:cNvCxnSpPr>
          <p:nvPr/>
        </p:nvCxnSpPr>
        <p:spPr bwMode="auto">
          <a:xfrm>
            <a:off x="4656138" y="3651586"/>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2176" name="Straight Connector 298"/>
          <p:cNvCxnSpPr>
            <a:cxnSpLocks noChangeShapeType="1"/>
            <a:endCxn id="92243" idx="1"/>
          </p:cNvCxnSpPr>
          <p:nvPr/>
        </p:nvCxnSpPr>
        <p:spPr bwMode="auto">
          <a:xfrm flipV="1">
            <a:off x="4425950" y="3927811"/>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2177" name="Straight Connector 299"/>
          <p:cNvCxnSpPr>
            <a:cxnSpLocks noChangeShapeType="1"/>
          </p:cNvCxnSpPr>
          <p:nvPr/>
        </p:nvCxnSpPr>
        <p:spPr bwMode="auto">
          <a:xfrm flipV="1">
            <a:off x="4083050" y="3689686"/>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2178" name="Straight Connector 300"/>
          <p:cNvCxnSpPr>
            <a:cxnSpLocks noChangeShapeType="1"/>
          </p:cNvCxnSpPr>
          <p:nvPr/>
        </p:nvCxnSpPr>
        <p:spPr bwMode="auto">
          <a:xfrm flipV="1">
            <a:off x="3738563" y="4094499"/>
            <a:ext cx="222250" cy="1476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2179" name="Straight Connector 301"/>
          <p:cNvCxnSpPr>
            <a:cxnSpLocks noChangeShapeType="1"/>
            <a:stCxn id="92217" idx="0"/>
          </p:cNvCxnSpPr>
          <p:nvPr/>
        </p:nvCxnSpPr>
        <p:spPr bwMode="auto">
          <a:xfrm flipV="1">
            <a:off x="4675188" y="3994486"/>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2180" name="Straight Connector 302"/>
          <p:cNvCxnSpPr>
            <a:cxnSpLocks noChangeShapeType="1"/>
          </p:cNvCxnSpPr>
          <p:nvPr/>
        </p:nvCxnSpPr>
        <p:spPr bwMode="auto">
          <a:xfrm flipH="1" flipV="1">
            <a:off x="5243513" y="3975436"/>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2181" name="Straight Connector 303"/>
          <p:cNvCxnSpPr>
            <a:cxnSpLocks noChangeShapeType="1"/>
          </p:cNvCxnSpPr>
          <p:nvPr/>
        </p:nvCxnSpPr>
        <p:spPr bwMode="auto">
          <a:xfrm flipV="1">
            <a:off x="5227638" y="3503949"/>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2182" name="Straight Connector 304"/>
          <p:cNvCxnSpPr>
            <a:cxnSpLocks noChangeShapeType="1"/>
            <a:endCxn id="92199" idx="4"/>
          </p:cNvCxnSpPr>
          <p:nvPr/>
        </p:nvCxnSpPr>
        <p:spPr bwMode="auto">
          <a:xfrm flipH="1" flipV="1">
            <a:off x="3810000" y="3329324"/>
            <a:ext cx="476250" cy="117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2183" name="Straight Connector 22"/>
          <p:cNvCxnSpPr>
            <a:cxnSpLocks noChangeShapeType="1"/>
            <a:endCxn id="92201" idx="1"/>
          </p:cNvCxnSpPr>
          <p:nvPr/>
        </p:nvCxnSpPr>
        <p:spPr bwMode="auto">
          <a:xfrm>
            <a:off x="2362200" y="2305386"/>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84" name="Straight Connector 305"/>
          <p:cNvCxnSpPr>
            <a:cxnSpLocks noChangeShapeType="1"/>
            <a:endCxn id="92203" idx="0"/>
          </p:cNvCxnSpPr>
          <p:nvPr/>
        </p:nvCxnSpPr>
        <p:spPr bwMode="auto">
          <a:xfrm>
            <a:off x="1617663" y="2637174"/>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85" name="Straight Connector 306"/>
          <p:cNvCxnSpPr>
            <a:cxnSpLocks noChangeShapeType="1"/>
            <a:endCxn id="92203" idx="1"/>
          </p:cNvCxnSpPr>
          <p:nvPr/>
        </p:nvCxnSpPr>
        <p:spPr bwMode="auto">
          <a:xfrm>
            <a:off x="1230313" y="3005474"/>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86" name="Straight Connector 307"/>
          <p:cNvCxnSpPr>
            <a:cxnSpLocks noChangeShapeType="1"/>
            <a:endCxn id="92259" idx="0"/>
          </p:cNvCxnSpPr>
          <p:nvPr/>
        </p:nvCxnSpPr>
        <p:spPr bwMode="auto">
          <a:xfrm>
            <a:off x="1166813" y="3988136"/>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87" name="Straight Connector 308"/>
          <p:cNvCxnSpPr>
            <a:cxnSpLocks noChangeShapeType="1"/>
            <a:endCxn id="92255" idx="2"/>
          </p:cNvCxnSpPr>
          <p:nvPr/>
        </p:nvCxnSpPr>
        <p:spPr bwMode="auto">
          <a:xfrm flipV="1">
            <a:off x="1393825" y="4300874"/>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88" name="Straight Connector 309"/>
          <p:cNvCxnSpPr>
            <a:cxnSpLocks noChangeShapeType="1"/>
            <a:endCxn id="92255" idx="3"/>
          </p:cNvCxnSpPr>
          <p:nvPr/>
        </p:nvCxnSpPr>
        <p:spPr bwMode="auto">
          <a:xfrm flipV="1">
            <a:off x="1797050" y="4350086"/>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89" name="Straight Connector 310"/>
          <p:cNvCxnSpPr>
            <a:cxnSpLocks noChangeShapeType="1"/>
            <a:stCxn id="92286" idx="0"/>
            <a:endCxn id="92255" idx="4"/>
          </p:cNvCxnSpPr>
          <p:nvPr/>
        </p:nvCxnSpPr>
        <p:spPr bwMode="auto">
          <a:xfrm flipV="1">
            <a:off x="3389313" y="4370724"/>
            <a:ext cx="57150" cy="1211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90" name="Straight Connector 311"/>
          <p:cNvCxnSpPr>
            <a:cxnSpLocks noChangeShapeType="1"/>
          </p:cNvCxnSpPr>
          <p:nvPr/>
        </p:nvCxnSpPr>
        <p:spPr bwMode="auto">
          <a:xfrm flipV="1">
            <a:off x="4616450" y="4599324"/>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91" name="Straight Connector 312"/>
          <p:cNvCxnSpPr>
            <a:cxnSpLocks noChangeShapeType="1"/>
            <a:stCxn id="92289" idx="1"/>
          </p:cNvCxnSpPr>
          <p:nvPr/>
        </p:nvCxnSpPr>
        <p:spPr bwMode="auto">
          <a:xfrm flipH="1" flipV="1">
            <a:off x="4924425" y="4548524"/>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92" name="Straight Connector 313"/>
          <p:cNvCxnSpPr>
            <a:cxnSpLocks noChangeShapeType="1"/>
          </p:cNvCxnSpPr>
          <p:nvPr/>
        </p:nvCxnSpPr>
        <p:spPr bwMode="auto">
          <a:xfrm flipH="1" flipV="1">
            <a:off x="5832475" y="4375486"/>
            <a:ext cx="1722438" cy="1020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93" name="Straight Connector 314"/>
          <p:cNvCxnSpPr>
            <a:cxnSpLocks noChangeShapeType="1"/>
            <a:endCxn id="92212" idx="1"/>
          </p:cNvCxnSpPr>
          <p:nvPr/>
        </p:nvCxnSpPr>
        <p:spPr bwMode="auto">
          <a:xfrm flipH="1" flipV="1">
            <a:off x="6002338" y="4327861"/>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94" name="Straight Connector 315"/>
          <p:cNvCxnSpPr>
            <a:cxnSpLocks noChangeShapeType="1"/>
            <a:endCxn id="92212" idx="0"/>
          </p:cNvCxnSpPr>
          <p:nvPr/>
        </p:nvCxnSpPr>
        <p:spPr bwMode="auto">
          <a:xfrm flipH="1">
            <a:off x="6002338" y="4023061"/>
            <a:ext cx="2017712"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95" name="Straight Connector 316"/>
          <p:cNvCxnSpPr>
            <a:cxnSpLocks noChangeShapeType="1"/>
          </p:cNvCxnSpPr>
          <p:nvPr/>
        </p:nvCxnSpPr>
        <p:spPr bwMode="auto">
          <a:xfrm flipH="1">
            <a:off x="5861050" y="2954674"/>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96" name="Straight Connector 317"/>
          <p:cNvCxnSpPr>
            <a:cxnSpLocks noChangeShapeType="1"/>
          </p:cNvCxnSpPr>
          <p:nvPr/>
        </p:nvCxnSpPr>
        <p:spPr bwMode="auto">
          <a:xfrm flipH="1">
            <a:off x="5684838" y="2530811"/>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97" name="Straight Connector 318"/>
          <p:cNvCxnSpPr>
            <a:cxnSpLocks noChangeShapeType="1"/>
            <a:stCxn id="92297" idx="9"/>
          </p:cNvCxnSpPr>
          <p:nvPr/>
        </p:nvCxnSpPr>
        <p:spPr bwMode="auto">
          <a:xfrm>
            <a:off x="4849813" y="2108536"/>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92198" name="TextBox 39958"/>
          <p:cNvSpPr txBox="1">
            <a:spLocks noChangeArrowheads="1"/>
          </p:cNvSpPr>
          <p:nvPr/>
        </p:nvSpPr>
        <p:spPr bwMode="auto">
          <a:xfrm>
            <a:off x="2887663" y="3311861"/>
            <a:ext cx="10080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t>global</a:t>
            </a:r>
            <a:br>
              <a:rPr lang="en-US" altLang="zh-CN" i="1"/>
            </a:br>
            <a:r>
              <a:rPr lang="en-US" altLang="zh-CN" i="1"/>
              <a:t>ISP</a:t>
            </a:r>
          </a:p>
        </p:txBody>
      </p:sp>
      <p:sp>
        <p:nvSpPr>
          <p:cNvPr id="2" name="标题 1"/>
          <p:cNvSpPr>
            <a:spLocks noGrp="1"/>
          </p:cNvSpPr>
          <p:nvPr>
            <p:ph type="title"/>
          </p:nvPr>
        </p:nvSpPr>
        <p:spPr/>
        <p:txBody>
          <a:bodyPr/>
          <a:lstStyle/>
          <a:p>
            <a:r>
              <a:rPr lang="zh-CN" altLang="en-US" dirty="0">
                <a:latin typeface="Gill Sans MT" panose="020B0502020104020203" pitchFamily="34" charset="0"/>
              </a:rPr>
              <a:t>互联网结构</a:t>
            </a:r>
            <a:r>
              <a:rPr lang="en-US" altLang="zh-CN" dirty="0">
                <a:latin typeface="Gill Sans MT" panose="020B0502020104020203" pitchFamily="34" charset="0"/>
              </a:rPr>
              <a:t>: </a:t>
            </a:r>
            <a:r>
              <a:rPr lang="zh-CN" altLang="en-US" dirty="0">
                <a:latin typeface="Gill Sans MT" panose="020B0502020104020203" pitchFamily="34" charset="0"/>
              </a:rPr>
              <a:t>网络的网络</a:t>
            </a:r>
          </a:p>
        </p:txBody>
      </p:sp>
    </p:spTree>
    <p:extLst>
      <p:ext uri="{BB962C8B-B14F-4D97-AF65-F5344CB8AC3E}">
        <p14:creationId xmlns:p14="http://schemas.microsoft.com/office/powerpoint/2010/main" val="84797135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Gill Sans MT" panose="020B0502020104020203" pitchFamily="34" charset="0"/>
              </a:rPr>
              <a:t>互联网结构</a:t>
            </a:r>
            <a:r>
              <a:rPr lang="en-US" altLang="zh-CN" dirty="0">
                <a:latin typeface="Gill Sans MT" panose="020B0502020104020203" pitchFamily="34" charset="0"/>
              </a:rPr>
              <a:t>: </a:t>
            </a:r>
            <a:r>
              <a:rPr lang="zh-CN" altLang="en-US" dirty="0">
                <a:latin typeface="Gill Sans MT" panose="020B0502020104020203" pitchFamily="34" charset="0"/>
              </a:rPr>
              <a:t>网络的网络</a:t>
            </a:r>
          </a:p>
        </p:txBody>
      </p:sp>
      <p:sp>
        <p:nvSpPr>
          <p:cNvPr id="3" name="内容占位符 2"/>
          <p:cNvSpPr>
            <a:spLocks noGrp="1"/>
          </p:cNvSpPr>
          <p:nvPr>
            <p:ph idx="1"/>
          </p:nvPr>
        </p:nvSpPr>
        <p:spPr/>
        <p:txBody>
          <a:bodyPr/>
          <a:lstStyle/>
          <a:p>
            <a:pPr marL="0" indent="0">
              <a:buNone/>
            </a:pPr>
            <a:r>
              <a:rPr lang="zh-CN" altLang="en-US" kern="1200" dirty="0" smtClean="0">
                <a:solidFill>
                  <a:srgbClr val="FF0000"/>
                </a:solidFill>
                <a:latin typeface="Gill Sans MT" panose="020B0502020104020203" pitchFamily="34" charset="0"/>
                <a:cs typeface="Times New Roman" panose="02020603050405020304" pitchFamily="18" charset="0"/>
              </a:rPr>
              <a:t>网络结构</a:t>
            </a:r>
            <a:r>
              <a:rPr lang="en-US" altLang="zh-CN" kern="1200" dirty="0" smtClean="0">
                <a:solidFill>
                  <a:srgbClr val="FF0000"/>
                </a:solidFill>
                <a:latin typeface="Gill Sans MT" panose="020B0502020104020203" pitchFamily="34" charset="0"/>
                <a:cs typeface="Times New Roman" panose="02020603050405020304" pitchFamily="18" charset="0"/>
              </a:rPr>
              <a:t>2</a:t>
            </a:r>
          </a:p>
          <a:p>
            <a:r>
              <a:rPr lang="zh-CN" altLang="en-US" dirty="0" smtClean="0"/>
              <a:t>多</a:t>
            </a:r>
            <a:r>
              <a:rPr lang="zh-CN" altLang="en-US" dirty="0"/>
              <a:t>个</a:t>
            </a:r>
            <a:r>
              <a:rPr lang="zh-CN" altLang="en-US" dirty="0" smtClean="0"/>
              <a:t>全球</a:t>
            </a:r>
            <a:r>
              <a:rPr lang="zh-CN" altLang="en-US" dirty="0"/>
              <a:t>传输服务提供商</a:t>
            </a:r>
            <a:r>
              <a:rPr lang="en-US" altLang="zh-CN" kern="1200" dirty="0" smtClean="0">
                <a:latin typeface="+mn-lt"/>
                <a:cs typeface="Times New Roman" panose="02020603050405020304" pitchFamily="18" charset="0"/>
              </a:rPr>
              <a:t>ISPs</a:t>
            </a:r>
          </a:p>
          <a:p>
            <a:endParaRPr lang="en-US" altLang="zh-CN" kern="1200" dirty="0">
              <a:latin typeface="+mn-lt"/>
              <a:cs typeface="Times New Roman" panose="02020603050405020304" pitchFamily="18" charset="0"/>
            </a:endParaRPr>
          </a:p>
          <a:p>
            <a:r>
              <a:rPr lang="zh-CN" altLang="en-US" dirty="0" smtClean="0"/>
              <a:t>接入</a:t>
            </a:r>
            <a:r>
              <a:rPr lang="en-US" altLang="zh-CN" dirty="0" smtClean="0"/>
              <a:t>ISP</a:t>
            </a:r>
            <a:r>
              <a:rPr lang="zh-CN" altLang="en-US" dirty="0" smtClean="0"/>
              <a:t>可以</a:t>
            </a:r>
            <a:r>
              <a:rPr lang="zh-CN" altLang="en-US" dirty="0"/>
              <a:t>根据定价和服务在相互竞争的</a:t>
            </a:r>
            <a:r>
              <a:rPr lang="zh-CN" altLang="en-US" dirty="0" smtClean="0"/>
              <a:t>全球</a:t>
            </a:r>
            <a:r>
              <a:rPr lang="en-US" altLang="zh-CN" dirty="0" smtClean="0"/>
              <a:t>ISP</a:t>
            </a:r>
            <a:r>
              <a:rPr lang="zh-CN" altLang="en-US" dirty="0" smtClean="0"/>
              <a:t>中</a:t>
            </a:r>
            <a:r>
              <a:rPr lang="zh-CN" altLang="en-US" dirty="0"/>
              <a:t>进行</a:t>
            </a:r>
            <a:r>
              <a:rPr lang="zh-CN" altLang="en-US" dirty="0" smtClean="0"/>
              <a:t>选择</a:t>
            </a:r>
            <a:r>
              <a:rPr lang="zh-CN" altLang="en-US" dirty="0"/>
              <a:t>提供商</a:t>
            </a:r>
            <a:r>
              <a:rPr lang="zh-CN" altLang="en-US" dirty="0" smtClean="0"/>
              <a:t>。 </a:t>
            </a:r>
            <a:endParaRPr lang="en-US" altLang="zh-CN" kern="1200" dirty="0">
              <a:latin typeface="+mn-lt"/>
              <a:cs typeface="Times New Roman" panose="02020603050405020304" pitchFamily="18" charset="0"/>
            </a:endParaRPr>
          </a:p>
          <a:p>
            <a:endParaRPr lang="en-US" altLang="zh-CN" kern="1200" dirty="0" smtClean="0">
              <a:latin typeface="+mn-lt"/>
              <a:cs typeface="Times New Roman" panose="02020603050405020304" pitchFamily="18" charset="0"/>
            </a:endParaRPr>
          </a:p>
          <a:p>
            <a:r>
              <a:rPr lang="zh-CN" altLang="en-US" dirty="0" smtClean="0"/>
              <a:t>全球</a:t>
            </a:r>
            <a:r>
              <a:rPr lang="en-US" altLang="zh-CN" dirty="0" smtClean="0"/>
              <a:t>ISP</a:t>
            </a:r>
            <a:r>
              <a:rPr lang="zh-CN" altLang="en-US" dirty="0" smtClean="0"/>
              <a:t>本身</a:t>
            </a:r>
            <a:r>
              <a:rPr lang="zh-CN" altLang="en-US" dirty="0"/>
              <a:t>必须相互</a:t>
            </a:r>
            <a:r>
              <a:rPr lang="zh-CN" altLang="en-US" dirty="0" smtClean="0"/>
              <a:t>连接。</a:t>
            </a:r>
            <a:endParaRPr lang="en-US" altLang="zh-CN" kern="1200" dirty="0">
              <a:latin typeface="+mn-lt"/>
              <a:cs typeface="Times New Roman" panose="02020603050405020304" pitchFamily="18" charset="0"/>
            </a:endParaRPr>
          </a:p>
          <a:p>
            <a:endParaRPr lang="en-US" altLang="zh-CN" sz="2200" kern="1200" dirty="0" smtClean="0">
              <a:latin typeface="+mn-lt"/>
            </a:endParaRPr>
          </a:p>
        </p:txBody>
      </p:sp>
    </p:spTree>
    <p:extLst>
      <p:ext uri="{BB962C8B-B14F-4D97-AF65-F5344CB8AC3E}">
        <p14:creationId xmlns:p14="http://schemas.microsoft.com/office/powerpoint/2010/main" val="9259587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211" name="Group 5"/>
          <p:cNvGrpSpPr>
            <a:grpSpLocks/>
          </p:cNvGrpSpPr>
          <p:nvPr/>
        </p:nvGrpSpPr>
        <p:grpSpPr bwMode="auto">
          <a:xfrm>
            <a:off x="450850" y="1544640"/>
            <a:ext cx="8437563" cy="4559300"/>
            <a:chOff x="154891" y="1905681"/>
            <a:chExt cx="8436427" cy="4559651"/>
          </a:xfrm>
        </p:grpSpPr>
        <p:grpSp>
          <p:nvGrpSpPr>
            <p:cNvPr id="94481" name="Group 2"/>
            <p:cNvGrpSpPr>
              <a:grpSpLocks/>
            </p:cNvGrpSpPr>
            <p:nvPr/>
          </p:nvGrpSpPr>
          <p:grpSpPr bwMode="auto">
            <a:xfrm>
              <a:off x="1529396" y="2297655"/>
              <a:ext cx="648422" cy="418253"/>
              <a:chOff x="3053396" y="4304255"/>
              <a:chExt cx="648422" cy="418253"/>
            </a:xfrm>
          </p:grpSpPr>
          <p:sp>
            <p:nvSpPr>
              <p:cNvPr id="945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534"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4482" name="Group 131"/>
            <p:cNvGrpSpPr>
              <a:grpSpLocks/>
            </p:cNvGrpSpPr>
            <p:nvPr/>
          </p:nvGrpSpPr>
          <p:grpSpPr bwMode="auto">
            <a:xfrm>
              <a:off x="373696" y="3097755"/>
              <a:ext cx="648422" cy="418253"/>
              <a:chOff x="3053396" y="4304255"/>
              <a:chExt cx="648422" cy="418253"/>
            </a:xfrm>
          </p:grpSpPr>
          <p:sp>
            <p:nvSpPr>
              <p:cNvPr id="945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532"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4483" name="Group 135"/>
            <p:cNvGrpSpPr>
              <a:grpSpLocks/>
            </p:cNvGrpSpPr>
            <p:nvPr/>
          </p:nvGrpSpPr>
          <p:grpSpPr bwMode="auto">
            <a:xfrm>
              <a:off x="6037896" y="2551655"/>
              <a:ext cx="648422" cy="418253"/>
              <a:chOff x="3053396" y="4304255"/>
              <a:chExt cx="648422" cy="418253"/>
            </a:xfrm>
          </p:grpSpPr>
          <p:sp>
            <p:nvSpPr>
              <p:cNvPr id="945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530"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4484" name="Group 138"/>
            <p:cNvGrpSpPr>
              <a:grpSpLocks/>
            </p:cNvGrpSpPr>
            <p:nvPr/>
          </p:nvGrpSpPr>
          <p:grpSpPr bwMode="auto">
            <a:xfrm>
              <a:off x="945196" y="5409155"/>
              <a:ext cx="648422" cy="418253"/>
              <a:chOff x="3053396" y="4304255"/>
              <a:chExt cx="648422" cy="418253"/>
            </a:xfrm>
          </p:grpSpPr>
          <p:sp>
            <p:nvSpPr>
              <p:cNvPr id="9452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528"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4485" name="Group 141"/>
            <p:cNvGrpSpPr>
              <a:grpSpLocks/>
            </p:cNvGrpSpPr>
            <p:nvPr/>
          </p:nvGrpSpPr>
          <p:grpSpPr bwMode="auto">
            <a:xfrm>
              <a:off x="526096" y="4786855"/>
              <a:ext cx="648422" cy="418253"/>
              <a:chOff x="3053396" y="4304255"/>
              <a:chExt cx="648422" cy="418253"/>
            </a:xfrm>
          </p:grpSpPr>
          <p:sp>
            <p:nvSpPr>
              <p:cNvPr id="9452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526"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4486" name="Group 144"/>
            <p:cNvGrpSpPr>
              <a:grpSpLocks/>
            </p:cNvGrpSpPr>
            <p:nvPr/>
          </p:nvGrpSpPr>
          <p:grpSpPr bwMode="auto">
            <a:xfrm>
              <a:off x="297496" y="4126455"/>
              <a:ext cx="648422" cy="418253"/>
              <a:chOff x="3053396" y="4304255"/>
              <a:chExt cx="648422" cy="418253"/>
            </a:xfrm>
          </p:grpSpPr>
          <p:sp>
            <p:nvSpPr>
              <p:cNvPr id="945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524"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4487" name="Group 147"/>
            <p:cNvGrpSpPr>
              <a:grpSpLocks/>
            </p:cNvGrpSpPr>
            <p:nvPr/>
          </p:nvGrpSpPr>
          <p:grpSpPr bwMode="auto">
            <a:xfrm>
              <a:off x="6787196" y="2983455"/>
              <a:ext cx="648422" cy="418253"/>
              <a:chOff x="3053396" y="4304255"/>
              <a:chExt cx="648422" cy="418253"/>
            </a:xfrm>
          </p:grpSpPr>
          <p:sp>
            <p:nvSpPr>
              <p:cNvPr id="945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522"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4488" name="Group 150"/>
            <p:cNvGrpSpPr>
              <a:grpSpLocks/>
            </p:cNvGrpSpPr>
            <p:nvPr/>
          </p:nvGrpSpPr>
          <p:grpSpPr bwMode="auto">
            <a:xfrm>
              <a:off x="3129596" y="2056355"/>
              <a:ext cx="648422" cy="418253"/>
              <a:chOff x="3053396" y="4304255"/>
              <a:chExt cx="648422" cy="418253"/>
            </a:xfrm>
          </p:grpSpPr>
          <p:sp>
            <p:nvSpPr>
              <p:cNvPr id="945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520"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4489" name="Group 153"/>
            <p:cNvGrpSpPr>
              <a:grpSpLocks/>
            </p:cNvGrpSpPr>
            <p:nvPr/>
          </p:nvGrpSpPr>
          <p:grpSpPr bwMode="auto">
            <a:xfrm>
              <a:off x="754696" y="2704055"/>
              <a:ext cx="648422" cy="418253"/>
              <a:chOff x="3053396" y="4304255"/>
              <a:chExt cx="648422" cy="418253"/>
            </a:xfrm>
          </p:grpSpPr>
          <p:sp>
            <p:nvSpPr>
              <p:cNvPr id="945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518"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4490" name="Group 156"/>
            <p:cNvGrpSpPr>
              <a:grpSpLocks/>
            </p:cNvGrpSpPr>
            <p:nvPr/>
          </p:nvGrpSpPr>
          <p:grpSpPr bwMode="auto">
            <a:xfrm>
              <a:off x="4043996" y="2030955"/>
              <a:ext cx="648422" cy="418253"/>
              <a:chOff x="3053396" y="4304255"/>
              <a:chExt cx="648422" cy="418253"/>
            </a:xfrm>
          </p:grpSpPr>
          <p:sp>
            <p:nvSpPr>
              <p:cNvPr id="945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516"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4491" name="Group 160"/>
            <p:cNvGrpSpPr>
              <a:grpSpLocks/>
            </p:cNvGrpSpPr>
            <p:nvPr/>
          </p:nvGrpSpPr>
          <p:grpSpPr bwMode="auto">
            <a:xfrm>
              <a:off x="7104696" y="5663155"/>
              <a:ext cx="648422" cy="418253"/>
              <a:chOff x="3053396" y="4304255"/>
              <a:chExt cx="648422" cy="418253"/>
            </a:xfrm>
          </p:grpSpPr>
          <p:sp>
            <p:nvSpPr>
              <p:cNvPr id="945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514"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4492" name="Group 163"/>
            <p:cNvGrpSpPr>
              <a:grpSpLocks/>
            </p:cNvGrpSpPr>
            <p:nvPr/>
          </p:nvGrpSpPr>
          <p:grpSpPr bwMode="auto">
            <a:xfrm>
              <a:off x="7942896" y="5015455"/>
              <a:ext cx="648422" cy="418253"/>
              <a:chOff x="3053396" y="4304255"/>
              <a:chExt cx="648422" cy="418253"/>
            </a:xfrm>
          </p:grpSpPr>
          <p:sp>
            <p:nvSpPr>
              <p:cNvPr id="945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512"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4493" name="Group 166"/>
            <p:cNvGrpSpPr>
              <a:grpSpLocks/>
            </p:cNvGrpSpPr>
            <p:nvPr/>
          </p:nvGrpSpPr>
          <p:grpSpPr bwMode="auto">
            <a:xfrm>
              <a:off x="7714296" y="4101055"/>
              <a:ext cx="648422" cy="418253"/>
              <a:chOff x="3053396" y="4304255"/>
              <a:chExt cx="648422" cy="418253"/>
            </a:xfrm>
          </p:grpSpPr>
          <p:sp>
            <p:nvSpPr>
              <p:cNvPr id="945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510"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4494" name="Group 169"/>
            <p:cNvGrpSpPr>
              <a:grpSpLocks/>
            </p:cNvGrpSpPr>
            <p:nvPr/>
          </p:nvGrpSpPr>
          <p:grpSpPr bwMode="auto">
            <a:xfrm>
              <a:off x="4869496" y="5904455"/>
              <a:ext cx="648422" cy="418253"/>
              <a:chOff x="3053396" y="4304255"/>
              <a:chExt cx="648422" cy="418253"/>
            </a:xfrm>
          </p:grpSpPr>
          <p:sp>
            <p:nvSpPr>
              <p:cNvPr id="945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50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4495" name="Group 172"/>
            <p:cNvGrpSpPr>
              <a:grpSpLocks/>
            </p:cNvGrpSpPr>
            <p:nvPr/>
          </p:nvGrpSpPr>
          <p:grpSpPr bwMode="auto">
            <a:xfrm>
              <a:off x="3955096" y="6044155"/>
              <a:ext cx="648422" cy="418253"/>
              <a:chOff x="3053396" y="4304255"/>
              <a:chExt cx="648422" cy="418253"/>
            </a:xfrm>
          </p:grpSpPr>
          <p:sp>
            <p:nvSpPr>
              <p:cNvPr id="945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50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4496" name="Group 175"/>
            <p:cNvGrpSpPr>
              <a:grpSpLocks/>
            </p:cNvGrpSpPr>
            <p:nvPr/>
          </p:nvGrpSpPr>
          <p:grpSpPr bwMode="auto">
            <a:xfrm>
              <a:off x="2735896" y="5891755"/>
              <a:ext cx="648422" cy="418253"/>
              <a:chOff x="3053396" y="4304255"/>
              <a:chExt cx="648422" cy="418253"/>
            </a:xfrm>
          </p:grpSpPr>
          <p:sp>
            <p:nvSpPr>
              <p:cNvPr id="945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50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94497"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94498"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94499"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94500"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94501"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94502"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sp>
        <p:nvSpPr>
          <p:cNvPr id="94212" name="Rectangle 3"/>
          <p:cNvSpPr txBox="1">
            <a:spLocks noChangeArrowheads="1"/>
          </p:cNvSpPr>
          <p:nvPr/>
        </p:nvSpPr>
        <p:spPr bwMode="auto">
          <a:xfrm>
            <a:off x="473074" y="1073150"/>
            <a:ext cx="8363897"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latin typeface="+mn-lt"/>
              </a:rPr>
              <a:t>But if one global ISP is viable business, there will be competitors ….</a:t>
            </a:r>
          </a:p>
        </p:txBody>
      </p:sp>
      <p:grpSp>
        <p:nvGrpSpPr>
          <p:cNvPr id="94213" name="Group 8"/>
          <p:cNvGrpSpPr>
            <a:grpSpLocks/>
          </p:cNvGrpSpPr>
          <p:nvPr/>
        </p:nvGrpSpPr>
        <p:grpSpPr bwMode="auto">
          <a:xfrm>
            <a:off x="4546600" y="3425660"/>
            <a:ext cx="3225800" cy="1117600"/>
            <a:chOff x="7848600" y="2044700"/>
            <a:chExt cx="3200399" cy="1371600"/>
          </a:xfrm>
        </p:grpSpPr>
        <p:sp>
          <p:nvSpPr>
            <p:cNvPr id="94398"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94399" name="Group 133"/>
            <p:cNvGrpSpPr>
              <a:grpSpLocks/>
            </p:cNvGrpSpPr>
            <p:nvPr/>
          </p:nvGrpSpPr>
          <p:grpSpPr bwMode="auto">
            <a:xfrm>
              <a:off x="8526482" y="2160804"/>
              <a:ext cx="532759" cy="184809"/>
              <a:chOff x="2356" y="1300"/>
              <a:chExt cx="555" cy="194"/>
            </a:xfrm>
          </p:grpSpPr>
          <p:sp>
            <p:nvSpPr>
              <p:cNvPr id="9447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447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447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4476" name="Group 137"/>
              <p:cNvGrpSpPr>
                <a:grpSpLocks/>
              </p:cNvGrpSpPr>
              <p:nvPr/>
            </p:nvGrpSpPr>
            <p:grpSpPr bwMode="auto">
              <a:xfrm>
                <a:off x="2468" y="1332"/>
                <a:ext cx="310" cy="60"/>
                <a:chOff x="2468" y="1332"/>
                <a:chExt cx="310" cy="60"/>
              </a:xfrm>
            </p:grpSpPr>
            <p:sp>
              <p:nvSpPr>
                <p:cNvPr id="9447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48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477"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478" name="Line 141"/>
              <p:cNvSpPr>
                <a:spLocks noChangeShapeType="1"/>
              </p:cNvSpPr>
              <p:nvPr/>
            </p:nvSpPr>
            <p:spPr bwMode="auto">
              <a:xfrm>
                <a:off x="2908" y="1364"/>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94400" name="Straight Connector 10"/>
            <p:cNvCxnSpPr>
              <a:cxnSpLocks noChangeShapeType="1"/>
              <a:stCxn id="94478"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4401"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4402"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4403"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4404"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4405"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4406"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4407"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4408" name="Straight Connector 304"/>
            <p:cNvCxnSpPr>
              <a:cxnSpLocks noChangeShapeType="1"/>
              <a:endCxn id="94473"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94409" name="TextBox 39958"/>
            <p:cNvSpPr txBox="1">
              <a:spLocks noChangeArrowheads="1"/>
            </p:cNvSpPr>
            <p:nvPr/>
          </p:nvSpPr>
          <p:spPr bwMode="auto">
            <a:xfrm>
              <a:off x="7958081" y="2471291"/>
              <a:ext cx="886407" cy="49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a:t>ISP B</a:t>
              </a:r>
            </a:p>
          </p:txBody>
        </p:sp>
        <p:grpSp>
          <p:nvGrpSpPr>
            <p:cNvPr id="94410" name="Group 133"/>
            <p:cNvGrpSpPr>
              <a:grpSpLocks/>
            </p:cNvGrpSpPr>
            <p:nvPr/>
          </p:nvGrpSpPr>
          <p:grpSpPr bwMode="auto">
            <a:xfrm>
              <a:off x="9555206" y="2650627"/>
              <a:ext cx="532759" cy="184809"/>
              <a:chOff x="2356" y="1300"/>
              <a:chExt cx="555" cy="194"/>
            </a:xfrm>
          </p:grpSpPr>
          <p:sp>
            <p:nvSpPr>
              <p:cNvPr id="9446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446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446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4468" name="Group 137"/>
              <p:cNvGrpSpPr>
                <a:grpSpLocks/>
              </p:cNvGrpSpPr>
              <p:nvPr/>
            </p:nvGrpSpPr>
            <p:grpSpPr bwMode="auto">
              <a:xfrm>
                <a:off x="2468" y="1332"/>
                <a:ext cx="310" cy="60"/>
                <a:chOff x="2468" y="1332"/>
                <a:chExt cx="310" cy="60"/>
              </a:xfrm>
            </p:grpSpPr>
            <p:sp>
              <p:nvSpPr>
                <p:cNvPr id="9447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47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469"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470"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4411" name="Group 133"/>
            <p:cNvGrpSpPr>
              <a:grpSpLocks/>
            </p:cNvGrpSpPr>
            <p:nvPr/>
          </p:nvGrpSpPr>
          <p:grpSpPr bwMode="auto">
            <a:xfrm>
              <a:off x="8772607" y="2725609"/>
              <a:ext cx="532759" cy="184809"/>
              <a:chOff x="2356" y="1300"/>
              <a:chExt cx="555" cy="194"/>
            </a:xfrm>
          </p:grpSpPr>
          <p:sp>
            <p:nvSpPr>
              <p:cNvPr id="9445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445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445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4460" name="Group 137"/>
              <p:cNvGrpSpPr>
                <a:grpSpLocks/>
              </p:cNvGrpSpPr>
              <p:nvPr/>
            </p:nvGrpSpPr>
            <p:grpSpPr bwMode="auto">
              <a:xfrm>
                <a:off x="2468" y="1332"/>
                <a:ext cx="310" cy="60"/>
                <a:chOff x="2468" y="1332"/>
                <a:chExt cx="310" cy="60"/>
              </a:xfrm>
            </p:grpSpPr>
            <p:sp>
              <p:nvSpPr>
                <p:cNvPr id="9446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46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461" name="Line 140"/>
              <p:cNvSpPr>
                <a:spLocks noChangeShapeType="1"/>
              </p:cNvSpPr>
              <p:nvPr/>
            </p:nvSpPr>
            <p:spPr bwMode="auto">
              <a:xfrm>
                <a:off x="2358" y="1356"/>
                <a:ext cx="0" cy="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462" name="Line 141"/>
              <p:cNvSpPr>
                <a:spLocks noChangeShapeType="1"/>
              </p:cNvSpPr>
              <p:nvPr/>
            </p:nvSpPr>
            <p:spPr bwMode="auto">
              <a:xfrm>
                <a:off x="2908" y="1358"/>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4412" name="Group 133"/>
            <p:cNvGrpSpPr>
              <a:grpSpLocks/>
            </p:cNvGrpSpPr>
            <p:nvPr/>
          </p:nvGrpSpPr>
          <p:grpSpPr bwMode="auto">
            <a:xfrm>
              <a:off x="9060908" y="2428111"/>
              <a:ext cx="532759" cy="184809"/>
              <a:chOff x="2356" y="1300"/>
              <a:chExt cx="555" cy="194"/>
            </a:xfrm>
          </p:grpSpPr>
          <p:sp>
            <p:nvSpPr>
              <p:cNvPr id="9444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445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445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4452" name="Group 137"/>
              <p:cNvGrpSpPr>
                <a:grpSpLocks/>
              </p:cNvGrpSpPr>
              <p:nvPr/>
            </p:nvGrpSpPr>
            <p:grpSpPr bwMode="auto">
              <a:xfrm>
                <a:off x="2468" y="1332"/>
                <a:ext cx="310" cy="60"/>
                <a:chOff x="2468" y="1332"/>
                <a:chExt cx="310" cy="60"/>
              </a:xfrm>
            </p:grpSpPr>
            <p:sp>
              <p:nvSpPr>
                <p:cNvPr id="9445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45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453"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454"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4413" name="Group 133"/>
            <p:cNvGrpSpPr>
              <a:grpSpLocks/>
            </p:cNvGrpSpPr>
            <p:nvPr/>
          </p:nvGrpSpPr>
          <p:grpSpPr bwMode="auto">
            <a:xfrm>
              <a:off x="10005281" y="2289952"/>
              <a:ext cx="532759" cy="184809"/>
              <a:chOff x="2356" y="1300"/>
              <a:chExt cx="555" cy="194"/>
            </a:xfrm>
          </p:grpSpPr>
          <p:sp>
            <p:nvSpPr>
              <p:cNvPr id="9444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444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444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4444" name="Group 137"/>
              <p:cNvGrpSpPr>
                <a:grpSpLocks/>
              </p:cNvGrpSpPr>
              <p:nvPr/>
            </p:nvGrpSpPr>
            <p:grpSpPr bwMode="auto">
              <a:xfrm>
                <a:off x="2468" y="1332"/>
                <a:ext cx="310" cy="60"/>
                <a:chOff x="2468" y="1332"/>
                <a:chExt cx="310" cy="60"/>
              </a:xfrm>
            </p:grpSpPr>
            <p:sp>
              <p:nvSpPr>
                <p:cNvPr id="9444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44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445" name="Line 140"/>
              <p:cNvSpPr>
                <a:spLocks noChangeShapeType="1"/>
              </p:cNvSpPr>
              <p:nvPr/>
            </p:nvSpPr>
            <p:spPr bwMode="auto">
              <a:xfrm>
                <a:off x="235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446"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4414" name="Group 133"/>
            <p:cNvGrpSpPr>
              <a:grpSpLocks/>
            </p:cNvGrpSpPr>
            <p:nvPr/>
          </p:nvGrpSpPr>
          <p:grpSpPr bwMode="auto">
            <a:xfrm>
              <a:off x="10232661" y="2882876"/>
              <a:ext cx="532759" cy="184809"/>
              <a:chOff x="2356" y="1300"/>
              <a:chExt cx="555" cy="194"/>
            </a:xfrm>
          </p:grpSpPr>
          <p:sp>
            <p:nvSpPr>
              <p:cNvPr id="9443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443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443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4436" name="Group 137"/>
              <p:cNvGrpSpPr>
                <a:grpSpLocks/>
              </p:cNvGrpSpPr>
              <p:nvPr/>
            </p:nvGrpSpPr>
            <p:grpSpPr bwMode="auto">
              <a:xfrm>
                <a:off x="2468" y="1332"/>
                <a:ext cx="310" cy="60"/>
                <a:chOff x="2468" y="1332"/>
                <a:chExt cx="310" cy="60"/>
              </a:xfrm>
            </p:grpSpPr>
            <p:sp>
              <p:nvSpPr>
                <p:cNvPr id="9443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44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437"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438"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4415" name="Group 133"/>
            <p:cNvGrpSpPr>
              <a:grpSpLocks/>
            </p:cNvGrpSpPr>
            <p:nvPr/>
          </p:nvGrpSpPr>
          <p:grpSpPr bwMode="auto">
            <a:xfrm>
              <a:off x="9330660" y="3072767"/>
              <a:ext cx="532759" cy="184809"/>
              <a:chOff x="2356" y="1300"/>
              <a:chExt cx="555" cy="194"/>
            </a:xfrm>
          </p:grpSpPr>
          <p:sp>
            <p:nvSpPr>
              <p:cNvPr id="9442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442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442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4428" name="Group 137"/>
              <p:cNvGrpSpPr>
                <a:grpSpLocks/>
              </p:cNvGrpSpPr>
              <p:nvPr/>
            </p:nvGrpSpPr>
            <p:grpSpPr bwMode="auto">
              <a:xfrm>
                <a:off x="2468" y="1332"/>
                <a:ext cx="310" cy="60"/>
                <a:chOff x="2468" y="1332"/>
                <a:chExt cx="310" cy="60"/>
              </a:xfrm>
            </p:grpSpPr>
            <p:sp>
              <p:nvSpPr>
                <p:cNvPr id="9443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43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429"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430"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4416" name="Group 133"/>
            <p:cNvGrpSpPr>
              <a:grpSpLocks/>
            </p:cNvGrpSpPr>
            <p:nvPr/>
          </p:nvGrpSpPr>
          <p:grpSpPr bwMode="auto">
            <a:xfrm>
              <a:off x="8438032" y="3018963"/>
              <a:ext cx="532759" cy="184809"/>
              <a:chOff x="2356" y="1300"/>
              <a:chExt cx="555" cy="194"/>
            </a:xfrm>
          </p:grpSpPr>
          <p:sp>
            <p:nvSpPr>
              <p:cNvPr id="9441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441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441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4420" name="Group 137"/>
              <p:cNvGrpSpPr>
                <a:grpSpLocks/>
              </p:cNvGrpSpPr>
              <p:nvPr/>
            </p:nvGrpSpPr>
            <p:grpSpPr bwMode="auto">
              <a:xfrm>
                <a:off x="2468" y="1332"/>
                <a:ext cx="310" cy="60"/>
                <a:chOff x="2468" y="1332"/>
                <a:chExt cx="310" cy="60"/>
              </a:xfrm>
            </p:grpSpPr>
            <p:sp>
              <p:nvSpPr>
                <p:cNvPr id="9442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42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421"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422" name="Line 141"/>
              <p:cNvSpPr>
                <a:spLocks noChangeShapeType="1"/>
              </p:cNvSpPr>
              <p:nvPr/>
            </p:nvSpPr>
            <p:spPr bwMode="auto">
              <a:xfrm>
                <a:off x="2910"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94214" name="Group 331"/>
          <p:cNvGrpSpPr>
            <a:grpSpLocks/>
          </p:cNvGrpSpPr>
          <p:nvPr/>
        </p:nvGrpSpPr>
        <p:grpSpPr bwMode="auto">
          <a:xfrm>
            <a:off x="1803400" y="2435060"/>
            <a:ext cx="3467100" cy="1193800"/>
            <a:chOff x="7848600" y="2044700"/>
            <a:chExt cx="3200399" cy="1371600"/>
          </a:xfrm>
        </p:grpSpPr>
        <p:sp>
          <p:nvSpPr>
            <p:cNvPr id="94315"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94316" name="Group 133"/>
            <p:cNvGrpSpPr>
              <a:grpSpLocks/>
            </p:cNvGrpSpPr>
            <p:nvPr/>
          </p:nvGrpSpPr>
          <p:grpSpPr bwMode="auto">
            <a:xfrm>
              <a:off x="8526482" y="2160804"/>
              <a:ext cx="532759" cy="184809"/>
              <a:chOff x="2356" y="1300"/>
              <a:chExt cx="555" cy="194"/>
            </a:xfrm>
          </p:grpSpPr>
          <p:sp>
            <p:nvSpPr>
              <p:cNvPr id="9439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439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439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4393" name="Group 137"/>
              <p:cNvGrpSpPr>
                <a:grpSpLocks/>
              </p:cNvGrpSpPr>
              <p:nvPr/>
            </p:nvGrpSpPr>
            <p:grpSpPr bwMode="auto">
              <a:xfrm>
                <a:off x="2468" y="1332"/>
                <a:ext cx="310" cy="60"/>
                <a:chOff x="2468" y="1332"/>
                <a:chExt cx="310" cy="60"/>
              </a:xfrm>
            </p:grpSpPr>
            <p:sp>
              <p:nvSpPr>
                <p:cNvPr id="9439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39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394"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395"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94317" name="Straight Connector 334"/>
            <p:cNvCxnSpPr>
              <a:cxnSpLocks noChangeShapeType="1"/>
              <a:stCxn id="94395"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4318"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4319"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4320"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4321"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4322"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4323"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4324"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4325" name="Straight Connector 342"/>
            <p:cNvCxnSpPr>
              <a:cxnSpLocks noChangeShapeType="1"/>
              <a:endCxn id="94390"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94326" name="TextBox 343"/>
            <p:cNvSpPr txBox="1">
              <a:spLocks noChangeArrowheads="1"/>
            </p:cNvSpPr>
            <p:nvPr/>
          </p:nvSpPr>
          <p:spPr bwMode="auto">
            <a:xfrm>
              <a:off x="7958081" y="2471292"/>
              <a:ext cx="8744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a:t>ISP A</a:t>
              </a:r>
            </a:p>
          </p:txBody>
        </p:sp>
        <p:grpSp>
          <p:nvGrpSpPr>
            <p:cNvPr id="94327" name="Group 133"/>
            <p:cNvGrpSpPr>
              <a:grpSpLocks/>
            </p:cNvGrpSpPr>
            <p:nvPr/>
          </p:nvGrpSpPr>
          <p:grpSpPr bwMode="auto">
            <a:xfrm>
              <a:off x="9555206" y="2650627"/>
              <a:ext cx="532759" cy="184809"/>
              <a:chOff x="2356" y="1300"/>
              <a:chExt cx="555" cy="194"/>
            </a:xfrm>
          </p:grpSpPr>
          <p:sp>
            <p:nvSpPr>
              <p:cNvPr id="943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43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43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4385" name="Group 137"/>
              <p:cNvGrpSpPr>
                <a:grpSpLocks/>
              </p:cNvGrpSpPr>
              <p:nvPr/>
            </p:nvGrpSpPr>
            <p:grpSpPr bwMode="auto">
              <a:xfrm>
                <a:off x="2468" y="1332"/>
                <a:ext cx="310" cy="60"/>
                <a:chOff x="2468" y="1332"/>
                <a:chExt cx="310" cy="60"/>
              </a:xfrm>
            </p:grpSpPr>
            <p:sp>
              <p:nvSpPr>
                <p:cNvPr id="9438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38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386"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387"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4328" name="Group 133"/>
            <p:cNvGrpSpPr>
              <a:grpSpLocks/>
            </p:cNvGrpSpPr>
            <p:nvPr/>
          </p:nvGrpSpPr>
          <p:grpSpPr bwMode="auto">
            <a:xfrm>
              <a:off x="8772607" y="2725609"/>
              <a:ext cx="532759" cy="184809"/>
              <a:chOff x="2356" y="1300"/>
              <a:chExt cx="555" cy="194"/>
            </a:xfrm>
          </p:grpSpPr>
          <p:sp>
            <p:nvSpPr>
              <p:cNvPr id="9437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437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437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4377" name="Group 137"/>
              <p:cNvGrpSpPr>
                <a:grpSpLocks/>
              </p:cNvGrpSpPr>
              <p:nvPr/>
            </p:nvGrpSpPr>
            <p:grpSpPr bwMode="auto">
              <a:xfrm>
                <a:off x="2468" y="1332"/>
                <a:ext cx="310" cy="60"/>
                <a:chOff x="2468" y="1332"/>
                <a:chExt cx="310" cy="60"/>
              </a:xfrm>
            </p:grpSpPr>
            <p:sp>
              <p:nvSpPr>
                <p:cNvPr id="9438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38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378"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379"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4329" name="Group 133"/>
            <p:cNvGrpSpPr>
              <a:grpSpLocks/>
            </p:cNvGrpSpPr>
            <p:nvPr/>
          </p:nvGrpSpPr>
          <p:grpSpPr bwMode="auto">
            <a:xfrm>
              <a:off x="9060908" y="2428111"/>
              <a:ext cx="532759" cy="184809"/>
              <a:chOff x="2356" y="1300"/>
              <a:chExt cx="555" cy="194"/>
            </a:xfrm>
          </p:grpSpPr>
          <p:sp>
            <p:nvSpPr>
              <p:cNvPr id="9436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436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436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4369" name="Group 137"/>
              <p:cNvGrpSpPr>
                <a:grpSpLocks/>
              </p:cNvGrpSpPr>
              <p:nvPr/>
            </p:nvGrpSpPr>
            <p:grpSpPr bwMode="auto">
              <a:xfrm>
                <a:off x="2468" y="1332"/>
                <a:ext cx="310" cy="60"/>
                <a:chOff x="2468" y="1332"/>
                <a:chExt cx="310" cy="60"/>
              </a:xfrm>
            </p:grpSpPr>
            <p:sp>
              <p:nvSpPr>
                <p:cNvPr id="9437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37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370"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371"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4330" name="Group 133"/>
            <p:cNvGrpSpPr>
              <a:grpSpLocks/>
            </p:cNvGrpSpPr>
            <p:nvPr/>
          </p:nvGrpSpPr>
          <p:grpSpPr bwMode="auto">
            <a:xfrm>
              <a:off x="10005281" y="2289952"/>
              <a:ext cx="532759" cy="184809"/>
              <a:chOff x="2356" y="1300"/>
              <a:chExt cx="555" cy="194"/>
            </a:xfrm>
          </p:grpSpPr>
          <p:sp>
            <p:nvSpPr>
              <p:cNvPr id="9435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435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436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4361" name="Group 137"/>
              <p:cNvGrpSpPr>
                <a:grpSpLocks/>
              </p:cNvGrpSpPr>
              <p:nvPr/>
            </p:nvGrpSpPr>
            <p:grpSpPr bwMode="auto">
              <a:xfrm>
                <a:off x="2468" y="1332"/>
                <a:ext cx="310" cy="60"/>
                <a:chOff x="2468" y="1332"/>
                <a:chExt cx="310" cy="60"/>
              </a:xfrm>
            </p:grpSpPr>
            <p:sp>
              <p:nvSpPr>
                <p:cNvPr id="9436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36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362" name="Line 140"/>
              <p:cNvSpPr>
                <a:spLocks noChangeShapeType="1"/>
              </p:cNvSpPr>
              <p:nvPr/>
            </p:nvSpPr>
            <p:spPr bwMode="auto">
              <a:xfrm>
                <a:off x="2358" y="1360"/>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363" name="Line 141"/>
              <p:cNvSpPr>
                <a:spLocks noChangeShapeType="1"/>
              </p:cNvSpPr>
              <p:nvPr/>
            </p:nvSpPr>
            <p:spPr bwMode="auto">
              <a:xfrm>
                <a:off x="2906"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4331" name="Group 133"/>
            <p:cNvGrpSpPr>
              <a:grpSpLocks/>
            </p:cNvGrpSpPr>
            <p:nvPr/>
          </p:nvGrpSpPr>
          <p:grpSpPr bwMode="auto">
            <a:xfrm>
              <a:off x="10232661" y="2882876"/>
              <a:ext cx="532759" cy="184809"/>
              <a:chOff x="2356" y="1300"/>
              <a:chExt cx="555" cy="194"/>
            </a:xfrm>
          </p:grpSpPr>
          <p:sp>
            <p:nvSpPr>
              <p:cNvPr id="9435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435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435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4353" name="Group 137"/>
              <p:cNvGrpSpPr>
                <a:grpSpLocks/>
              </p:cNvGrpSpPr>
              <p:nvPr/>
            </p:nvGrpSpPr>
            <p:grpSpPr bwMode="auto">
              <a:xfrm>
                <a:off x="2468" y="1332"/>
                <a:ext cx="310" cy="60"/>
                <a:chOff x="2468" y="1332"/>
                <a:chExt cx="310" cy="60"/>
              </a:xfrm>
            </p:grpSpPr>
            <p:sp>
              <p:nvSpPr>
                <p:cNvPr id="9435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35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354"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355"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4332" name="Group 133"/>
            <p:cNvGrpSpPr>
              <a:grpSpLocks/>
            </p:cNvGrpSpPr>
            <p:nvPr/>
          </p:nvGrpSpPr>
          <p:grpSpPr bwMode="auto">
            <a:xfrm>
              <a:off x="9330660" y="3072767"/>
              <a:ext cx="532759" cy="184809"/>
              <a:chOff x="2356" y="1300"/>
              <a:chExt cx="555" cy="194"/>
            </a:xfrm>
          </p:grpSpPr>
          <p:sp>
            <p:nvSpPr>
              <p:cNvPr id="9434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434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434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4345" name="Group 137"/>
              <p:cNvGrpSpPr>
                <a:grpSpLocks/>
              </p:cNvGrpSpPr>
              <p:nvPr/>
            </p:nvGrpSpPr>
            <p:grpSpPr bwMode="auto">
              <a:xfrm>
                <a:off x="2468" y="1332"/>
                <a:ext cx="310" cy="60"/>
                <a:chOff x="2468" y="1332"/>
                <a:chExt cx="310" cy="60"/>
              </a:xfrm>
            </p:grpSpPr>
            <p:sp>
              <p:nvSpPr>
                <p:cNvPr id="9434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34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346"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347"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4333" name="Group 133"/>
            <p:cNvGrpSpPr>
              <a:grpSpLocks/>
            </p:cNvGrpSpPr>
            <p:nvPr/>
          </p:nvGrpSpPr>
          <p:grpSpPr bwMode="auto">
            <a:xfrm>
              <a:off x="8438032" y="3018963"/>
              <a:ext cx="532759" cy="184809"/>
              <a:chOff x="2356" y="1300"/>
              <a:chExt cx="555" cy="194"/>
            </a:xfrm>
          </p:grpSpPr>
          <p:sp>
            <p:nvSpPr>
              <p:cNvPr id="9433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433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433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4337" name="Group 137"/>
              <p:cNvGrpSpPr>
                <a:grpSpLocks/>
              </p:cNvGrpSpPr>
              <p:nvPr/>
            </p:nvGrpSpPr>
            <p:grpSpPr bwMode="auto">
              <a:xfrm>
                <a:off x="2468" y="1332"/>
                <a:ext cx="310" cy="60"/>
                <a:chOff x="2468" y="1332"/>
                <a:chExt cx="310" cy="60"/>
              </a:xfrm>
            </p:grpSpPr>
            <p:sp>
              <p:nvSpPr>
                <p:cNvPr id="9434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34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338" name="Line 140"/>
              <p:cNvSpPr>
                <a:spLocks noChangeShapeType="1"/>
              </p:cNvSpPr>
              <p:nvPr/>
            </p:nvSpPr>
            <p:spPr bwMode="auto">
              <a:xfrm>
                <a:off x="2357" y="1361"/>
                <a:ext cx="0"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339"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94215" name="Group 416"/>
          <p:cNvGrpSpPr>
            <a:grpSpLocks/>
          </p:cNvGrpSpPr>
          <p:nvPr/>
        </p:nvGrpSpPr>
        <p:grpSpPr bwMode="auto">
          <a:xfrm>
            <a:off x="1498600" y="3844760"/>
            <a:ext cx="3086100" cy="1168400"/>
            <a:chOff x="7848600" y="2044700"/>
            <a:chExt cx="3200399" cy="1371600"/>
          </a:xfrm>
        </p:grpSpPr>
        <p:sp>
          <p:nvSpPr>
            <p:cNvPr id="94232"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94233" name="Group 133"/>
            <p:cNvGrpSpPr>
              <a:grpSpLocks/>
            </p:cNvGrpSpPr>
            <p:nvPr/>
          </p:nvGrpSpPr>
          <p:grpSpPr bwMode="auto">
            <a:xfrm>
              <a:off x="8526482" y="2160804"/>
              <a:ext cx="532759" cy="184809"/>
              <a:chOff x="2356" y="1300"/>
              <a:chExt cx="555" cy="194"/>
            </a:xfrm>
          </p:grpSpPr>
          <p:sp>
            <p:nvSpPr>
              <p:cNvPr id="94307"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430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430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4310" name="Group 137"/>
              <p:cNvGrpSpPr>
                <a:grpSpLocks/>
              </p:cNvGrpSpPr>
              <p:nvPr/>
            </p:nvGrpSpPr>
            <p:grpSpPr bwMode="auto">
              <a:xfrm>
                <a:off x="2468" y="1332"/>
                <a:ext cx="310" cy="60"/>
                <a:chOff x="2468" y="1332"/>
                <a:chExt cx="310" cy="60"/>
              </a:xfrm>
            </p:grpSpPr>
            <p:sp>
              <p:nvSpPr>
                <p:cNvPr id="9431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31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311"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312"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94234" name="Straight Connector 419"/>
            <p:cNvCxnSpPr>
              <a:cxnSpLocks noChangeShapeType="1"/>
              <a:stCxn id="94312"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4235"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4236"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4237"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4238"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4239"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4240"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4241"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4242" name="Straight Connector 427"/>
            <p:cNvCxnSpPr>
              <a:cxnSpLocks noChangeShapeType="1"/>
              <a:endCxn id="94307"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94243" name="TextBox 428"/>
            <p:cNvSpPr txBox="1">
              <a:spLocks noChangeArrowheads="1"/>
            </p:cNvSpPr>
            <p:nvPr/>
          </p:nvSpPr>
          <p:spPr bwMode="auto">
            <a:xfrm>
              <a:off x="7958081" y="2471292"/>
              <a:ext cx="876536" cy="469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a:t>ISP C</a:t>
              </a:r>
            </a:p>
          </p:txBody>
        </p:sp>
        <p:grpSp>
          <p:nvGrpSpPr>
            <p:cNvPr id="94244" name="Group 133"/>
            <p:cNvGrpSpPr>
              <a:grpSpLocks/>
            </p:cNvGrpSpPr>
            <p:nvPr/>
          </p:nvGrpSpPr>
          <p:grpSpPr bwMode="auto">
            <a:xfrm>
              <a:off x="9555206" y="2650627"/>
              <a:ext cx="532759" cy="184809"/>
              <a:chOff x="2356" y="1300"/>
              <a:chExt cx="555" cy="194"/>
            </a:xfrm>
          </p:grpSpPr>
          <p:sp>
            <p:nvSpPr>
              <p:cNvPr id="9429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430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43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4302" name="Group 137"/>
              <p:cNvGrpSpPr>
                <a:grpSpLocks/>
              </p:cNvGrpSpPr>
              <p:nvPr/>
            </p:nvGrpSpPr>
            <p:grpSpPr bwMode="auto">
              <a:xfrm>
                <a:off x="2468" y="1332"/>
                <a:ext cx="310" cy="60"/>
                <a:chOff x="2468" y="1332"/>
                <a:chExt cx="310" cy="60"/>
              </a:xfrm>
            </p:grpSpPr>
            <p:sp>
              <p:nvSpPr>
                <p:cNvPr id="9430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30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303"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304"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4245" name="Group 133"/>
            <p:cNvGrpSpPr>
              <a:grpSpLocks/>
            </p:cNvGrpSpPr>
            <p:nvPr/>
          </p:nvGrpSpPr>
          <p:grpSpPr bwMode="auto">
            <a:xfrm>
              <a:off x="8772607" y="2725609"/>
              <a:ext cx="532759" cy="184809"/>
              <a:chOff x="2356" y="1300"/>
              <a:chExt cx="555" cy="194"/>
            </a:xfrm>
          </p:grpSpPr>
          <p:sp>
            <p:nvSpPr>
              <p:cNvPr id="9429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429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42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4294" name="Group 137"/>
              <p:cNvGrpSpPr>
                <a:grpSpLocks/>
              </p:cNvGrpSpPr>
              <p:nvPr/>
            </p:nvGrpSpPr>
            <p:grpSpPr bwMode="auto">
              <a:xfrm>
                <a:off x="2468" y="1332"/>
                <a:ext cx="310" cy="60"/>
                <a:chOff x="2468" y="1332"/>
                <a:chExt cx="310" cy="60"/>
              </a:xfrm>
            </p:grpSpPr>
            <p:sp>
              <p:nvSpPr>
                <p:cNvPr id="9429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29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295" name="Line 140"/>
              <p:cNvSpPr>
                <a:spLocks noChangeShapeType="1"/>
              </p:cNvSpPr>
              <p:nvPr/>
            </p:nvSpPr>
            <p:spPr bwMode="auto">
              <a:xfrm>
                <a:off x="2357" y="1360"/>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96" name="Line 141"/>
              <p:cNvSpPr>
                <a:spLocks noChangeShapeType="1"/>
              </p:cNvSpPr>
              <p:nvPr/>
            </p:nvSpPr>
            <p:spPr bwMode="auto">
              <a:xfrm>
                <a:off x="2908" y="1362"/>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4246" name="Group 133"/>
            <p:cNvGrpSpPr>
              <a:grpSpLocks/>
            </p:cNvGrpSpPr>
            <p:nvPr/>
          </p:nvGrpSpPr>
          <p:grpSpPr bwMode="auto">
            <a:xfrm>
              <a:off x="9060908" y="2428111"/>
              <a:ext cx="532759" cy="184809"/>
              <a:chOff x="2356" y="1300"/>
              <a:chExt cx="555" cy="194"/>
            </a:xfrm>
          </p:grpSpPr>
          <p:sp>
            <p:nvSpPr>
              <p:cNvPr id="9428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428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428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4286" name="Group 137"/>
              <p:cNvGrpSpPr>
                <a:grpSpLocks/>
              </p:cNvGrpSpPr>
              <p:nvPr/>
            </p:nvGrpSpPr>
            <p:grpSpPr bwMode="auto">
              <a:xfrm>
                <a:off x="2468" y="1332"/>
                <a:ext cx="310" cy="60"/>
                <a:chOff x="2468" y="1332"/>
                <a:chExt cx="310" cy="60"/>
              </a:xfrm>
            </p:grpSpPr>
            <p:sp>
              <p:nvSpPr>
                <p:cNvPr id="9428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29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287"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88"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4247" name="Group 133"/>
            <p:cNvGrpSpPr>
              <a:grpSpLocks/>
            </p:cNvGrpSpPr>
            <p:nvPr/>
          </p:nvGrpSpPr>
          <p:grpSpPr bwMode="auto">
            <a:xfrm>
              <a:off x="10005281" y="2289952"/>
              <a:ext cx="532759" cy="184809"/>
              <a:chOff x="2356" y="1300"/>
              <a:chExt cx="555" cy="194"/>
            </a:xfrm>
          </p:grpSpPr>
          <p:sp>
            <p:nvSpPr>
              <p:cNvPr id="9427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427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427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4278" name="Group 137"/>
              <p:cNvGrpSpPr>
                <a:grpSpLocks/>
              </p:cNvGrpSpPr>
              <p:nvPr/>
            </p:nvGrpSpPr>
            <p:grpSpPr bwMode="auto">
              <a:xfrm>
                <a:off x="2468" y="1332"/>
                <a:ext cx="310" cy="60"/>
                <a:chOff x="2468" y="1332"/>
                <a:chExt cx="310" cy="60"/>
              </a:xfrm>
            </p:grpSpPr>
            <p:sp>
              <p:nvSpPr>
                <p:cNvPr id="9428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28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279"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80"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4248" name="Group 133"/>
            <p:cNvGrpSpPr>
              <a:grpSpLocks/>
            </p:cNvGrpSpPr>
            <p:nvPr/>
          </p:nvGrpSpPr>
          <p:grpSpPr bwMode="auto">
            <a:xfrm>
              <a:off x="10232661" y="2882876"/>
              <a:ext cx="532759" cy="184809"/>
              <a:chOff x="2356" y="1300"/>
              <a:chExt cx="555" cy="194"/>
            </a:xfrm>
          </p:grpSpPr>
          <p:sp>
            <p:nvSpPr>
              <p:cNvPr id="9426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426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426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4270" name="Group 137"/>
              <p:cNvGrpSpPr>
                <a:grpSpLocks/>
              </p:cNvGrpSpPr>
              <p:nvPr/>
            </p:nvGrpSpPr>
            <p:grpSpPr bwMode="auto">
              <a:xfrm>
                <a:off x="2468" y="1332"/>
                <a:ext cx="310" cy="60"/>
                <a:chOff x="2468" y="1332"/>
                <a:chExt cx="310" cy="60"/>
              </a:xfrm>
            </p:grpSpPr>
            <p:sp>
              <p:nvSpPr>
                <p:cNvPr id="9427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27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271"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72"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4249" name="Group 133"/>
            <p:cNvGrpSpPr>
              <a:grpSpLocks/>
            </p:cNvGrpSpPr>
            <p:nvPr/>
          </p:nvGrpSpPr>
          <p:grpSpPr bwMode="auto">
            <a:xfrm>
              <a:off x="9330660" y="3072767"/>
              <a:ext cx="532759" cy="184809"/>
              <a:chOff x="2356" y="1300"/>
              <a:chExt cx="555" cy="194"/>
            </a:xfrm>
          </p:grpSpPr>
          <p:sp>
            <p:nvSpPr>
              <p:cNvPr id="9425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426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426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4262" name="Group 137"/>
              <p:cNvGrpSpPr>
                <a:grpSpLocks/>
              </p:cNvGrpSpPr>
              <p:nvPr/>
            </p:nvGrpSpPr>
            <p:grpSpPr bwMode="auto">
              <a:xfrm>
                <a:off x="2468" y="1332"/>
                <a:ext cx="310" cy="60"/>
                <a:chOff x="2468" y="1332"/>
                <a:chExt cx="310" cy="60"/>
              </a:xfrm>
            </p:grpSpPr>
            <p:sp>
              <p:nvSpPr>
                <p:cNvPr id="9426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26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263"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64"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4250" name="Group 133"/>
            <p:cNvGrpSpPr>
              <a:grpSpLocks/>
            </p:cNvGrpSpPr>
            <p:nvPr/>
          </p:nvGrpSpPr>
          <p:grpSpPr bwMode="auto">
            <a:xfrm>
              <a:off x="8438032" y="3018963"/>
              <a:ext cx="532759" cy="184809"/>
              <a:chOff x="2356" y="1300"/>
              <a:chExt cx="555" cy="194"/>
            </a:xfrm>
          </p:grpSpPr>
          <p:sp>
            <p:nvSpPr>
              <p:cNvPr id="9425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425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425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4254" name="Group 137"/>
              <p:cNvGrpSpPr>
                <a:grpSpLocks/>
              </p:cNvGrpSpPr>
              <p:nvPr/>
            </p:nvGrpSpPr>
            <p:grpSpPr bwMode="auto">
              <a:xfrm>
                <a:off x="2468" y="1332"/>
                <a:ext cx="310" cy="60"/>
                <a:chOff x="2468" y="1332"/>
                <a:chExt cx="310" cy="60"/>
              </a:xfrm>
            </p:grpSpPr>
            <p:sp>
              <p:nvSpPr>
                <p:cNvPr id="9425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25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255"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56"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cxnSp>
        <p:nvCxnSpPr>
          <p:cNvPr id="94216" name="Straight Connector 12"/>
          <p:cNvCxnSpPr>
            <a:cxnSpLocks noChangeShapeType="1"/>
            <a:endCxn id="94392" idx="1"/>
          </p:cNvCxnSpPr>
          <p:nvPr/>
        </p:nvCxnSpPr>
        <p:spPr bwMode="auto">
          <a:xfrm>
            <a:off x="2382838" y="228901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4217" name="Straight Connector 500"/>
          <p:cNvCxnSpPr>
            <a:cxnSpLocks noChangeShapeType="1"/>
            <a:endCxn id="94394" idx="1"/>
          </p:cNvCxnSpPr>
          <p:nvPr/>
        </p:nvCxnSpPr>
        <p:spPr bwMode="auto">
          <a:xfrm>
            <a:off x="1638300" y="2528723"/>
            <a:ext cx="900113"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4218" name="Straight Connector 501"/>
          <p:cNvCxnSpPr>
            <a:cxnSpLocks noChangeShapeType="1"/>
            <a:endCxn id="94390" idx="2"/>
          </p:cNvCxnSpPr>
          <p:nvPr/>
        </p:nvCxnSpPr>
        <p:spPr bwMode="auto">
          <a:xfrm flipV="1">
            <a:off x="1235075" y="265254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4219" name="Straight Connector 502"/>
          <p:cNvCxnSpPr>
            <a:cxnSpLocks noChangeShapeType="1"/>
            <a:endCxn id="94360" idx="1"/>
          </p:cNvCxnSpPr>
          <p:nvPr/>
        </p:nvCxnSpPr>
        <p:spPr bwMode="auto">
          <a:xfrm>
            <a:off x="3916363" y="209057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4220" name="Straight Connector 503"/>
          <p:cNvCxnSpPr>
            <a:cxnSpLocks noChangeShapeType="1"/>
            <a:endCxn id="94360" idx="0"/>
          </p:cNvCxnSpPr>
          <p:nvPr/>
        </p:nvCxnSpPr>
        <p:spPr bwMode="auto">
          <a:xfrm flipH="1">
            <a:off x="4425950" y="206834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4221" name="Straight Connector 504"/>
          <p:cNvCxnSpPr>
            <a:cxnSpLocks noChangeShapeType="1"/>
            <a:endCxn id="94443" idx="0"/>
          </p:cNvCxnSpPr>
          <p:nvPr/>
        </p:nvCxnSpPr>
        <p:spPr bwMode="auto">
          <a:xfrm>
            <a:off x="6770688" y="257952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4222" name="Straight Connector 505"/>
          <p:cNvCxnSpPr>
            <a:cxnSpLocks noChangeShapeType="1"/>
          </p:cNvCxnSpPr>
          <p:nvPr/>
        </p:nvCxnSpPr>
        <p:spPr bwMode="auto">
          <a:xfrm flipH="1">
            <a:off x="7137400" y="293036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4223" name="Straight Connector 506"/>
          <p:cNvCxnSpPr>
            <a:cxnSpLocks noChangeShapeType="1"/>
            <a:endCxn id="94438" idx="0"/>
          </p:cNvCxnSpPr>
          <p:nvPr/>
        </p:nvCxnSpPr>
        <p:spPr bwMode="auto">
          <a:xfrm flipH="1">
            <a:off x="7483475" y="390826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4224" name="Straight Connector 507"/>
          <p:cNvCxnSpPr>
            <a:cxnSpLocks noChangeShapeType="1"/>
          </p:cNvCxnSpPr>
          <p:nvPr/>
        </p:nvCxnSpPr>
        <p:spPr bwMode="auto">
          <a:xfrm flipH="1" flipV="1">
            <a:off x="7454900" y="425274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4225" name="Straight Connector 508"/>
          <p:cNvCxnSpPr>
            <a:cxnSpLocks noChangeShapeType="1"/>
            <a:endCxn id="94425" idx="5"/>
          </p:cNvCxnSpPr>
          <p:nvPr/>
        </p:nvCxnSpPr>
        <p:spPr bwMode="auto">
          <a:xfrm flipH="1" flipV="1">
            <a:off x="6496050" y="440197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4226" name="Straight Connector 509"/>
          <p:cNvCxnSpPr>
            <a:cxnSpLocks noChangeShapeType="1"/>
          </p:cNvCxnSpPr>
          <p:nvPr/>
        </p:nvCxnSpPr>
        <p:spPr bwMode="auto">
          <a:xfrm flipH="1" flipV="1">
            <a:off x="5319713" y="437339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4227" name="Straight Connector 510"/>
          <p:cNvCxnSpPr>
            <a:cxnSpLocks noChangeShapeType="1"/>
          </p:cNvCxnSpPr>
          <p:nvPr/>
        </p:nvCxnSpPr>
        <p:spPr bwMode="auto">
          <a:xfrm flipH="1" flipV="1">
            <a:off x="4068763" y="472423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4228" name="Straight Connector 511"/>
          <p:cNvCxnSpPr>
            <a:cxnSpLocks noChangeShapeType="1"/>
          </p:cNvCxnSpPr>
          <p:nvPr/>
        </p:nvCxnSpPr>
        <p:spPr bwMode="auto">
          <a:xfrm flipH="1" flipV="1">
            <a:off x="3144838" y="4871873"/>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4229" name="Straight Connector 512"/>
          <p:cNvCxnSpPr>
            <a:cxnSpLocks noChangeShapeType="1"/>
          </p:cNvCxnSpPr>
          <p:nvPr/>
        </p:nvCxnSpPr>
        <p:spPr bwMode="auto">
          <a:xfrm flipV="1">
            <a:off x="1790700" y="484012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4230" name="Straight Connector 513"/>
          <p:cNvCxnSpPr>
            <a:cxnSpLocks noChangeShapeType="1"/>
            <a:endCxn id="94255" idx="0"/>
          </p:cNvCxnSpPr>
          <p:nvPr/>
        </p:nvCxnSpPr>
        <p:spPr bwMode="auto">
          <a:xfrm flipV="1">
            <a:off x="1362075" y="4724235"/>
            <a:ext cx="706438" cy="44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4231" name="Straight Connector 514"/>
          <p:cNvCxnSpPr>
            <a:cxnSpLocks noChangeShapeType="1"/>
            <a:endCxn id="94311" idx="1"/>
          </p:cNvCxnSpPr>
          <p:nvPr/>
        </p:nvCxnSpPr>
        <p:spPr bwMode="auto">
          <a:xfrm>
            <a:off x="1155700" y="405589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 name="标题 1"/>
          <p:cNvSpPr>
            <a:spLocks noGrp="1"/>
          </p:cNvSpPr>
          <p:nvPr>
            <p:ph type="title"/>
          </p:nvPr>
        </p:nvSpPr>
        <p:spPr/>
        <p:txBody>
          <a:bodyPr/>
          <a:lstStyle/>
          <a:p>
            <a:r>
              <a:rPr lang="zh-CN" altLang="en-US" dirty="0">
                <a:latin typeface="Gill Sans MT" panose="020B0502020104020203" pitchFamily="34" charset="0"/>
              </a:rPr>
              <a:t>互联网结构</a:t>
            </a:r>
            <a:r>
              <a:rPr lang="en-US" altLang="zh-CN" dirty="0">
                <a:latin typeface="Gill Sans MT" panose="020B0502020104020203" pitchFamily="34" charset="0"/>
              </a:rPr>
              <a:t>: </a:t>
            </a:r>
            <a:r>
              <a:rPr lang="zh-CN" altLang="en-US" dirty="0">
                <a:latin typeface="Gill Sans MT" panose="020B0502020104020203" pitchFamily="34" charset="0"/>
              </a:rPr>
              <a:t>网络的网络</a:t>
            </a:r>
          </a:p>
        </p:txBody>
      </p:sp>
    </p:spTree>
    <p:extLst>
      <p:ext uri="{BB962C8B-B14F-4D97-AF65-F5344CB8AC3E}">
        <p14:creationId xmlns:p14="http://schemas.microsoft.com/office/powerpoint/2010/main" val="285744916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Gill Sans MT" panose="020B0502020104020203" pitchFamily="34" charset="0"/>
              </a:rPr>
              <a:t>互联网结构</a:t>
            </a:r>
            <a:r>
              <a:rPr lang="en-US" altLang="zh-CN" dirty="0">
                <a:latin typeface="Gill Sans MT" panose="020B0502020104020203" pitchFamily="34" charset="0"/>
              </a:rPr>
              <a:t>: </a:t>
            </a:r>
            <a:r>
              <a:rPr lang="zh-CN" altLang="en-US" dirty="0">
                <a:latin typeface="Gill Sans MT" panose="020B0502020104020203" pitchFamily="34" charset="0"/>
              </a:rPr>
              <a:t>网络的网络</a:t>
            </a:r>
          </a:p>
        </p:txBody>
      </p:sp>
      <p:sp>
        <p:nvSpPr>
          <p:cNvPr id="3" name="内容占位符 2"/>
          <p:cNvSpPr>
            <a:spLocks noGrp="1"/>
          </p:cNvSpPr>
          <p:nvPr>
            <p:ph idx="1"/>
          </p:nvPr>
        </p:nvSpPr>
        <p:spPr>
          <a:xfrm>
            <a:off x="330200" y="1002890"/>
            <a:ext cx="8483600" cy="5174073"/>
          </a:xfrm>
        </p:spPr>
        <p:txBody>
          <a:bodyPr/>
          <a:lstStyle/>
          <a:p>
            <a:pPr marL="0" indent="0">
              <a:buNone/>
            </a:pPr>
            <a:r>
              <a:rPr lang="zh-CN" altLang="en-US" kern="1200" dirty="0" smtClean="0">
                <a:solidFill>
                  <a:srgbClr val="FF0000"/>
                </a:solidFill>
                <a:latin typeface="Gill Sans MT" panose="020B0502020104020203" pitchFamily="34" charset="0"/>
              </a:rPr>
              <a:t>网络结构</a:t>
            </a:r>
            <a:r>
              <a:rPr lang="en-US" altLang="zh-CN" kern="1200" dirty="0" smtClean="0">
                <a:solidFill>
                  <a:srgbClr val="FF0000"/>
                </a:solidFill>
                <a:latin typeface="Gill Sans MT" panose="020B0502020104020203" pitchFamily="34" charset="0"/>
              </a:rPr>
              <a:t>3</a:t>
            </a:r>
            <a:endParaRPr lang="en-US" altLang="zh-CN" kern="1200" dirty="0" smtClean="0">
              <a:latin typeface="Gill Sans MT" panose="020B0502020104020203" pitchFamily="34" charset="0"/>
            </a:endParaRPr>
          </a:p>
          <a:p>
            <a:r>
              <a:rPr lang="zh-CN" altLang="en-US" sz="2200" dirty="0"/>
              <a:t>不仅有多个竞争</a:t>
            </a:r>
            <a:r>
              <a:rPr lang="zh-CN" altLang="en-US" sz="2200" dirty="0" smtClean="0"/>
              <a:t>的第一层</a:t>
            </a:r>
            <a:r>
              <a:rPr lang="en-US" altLang="zh-CN" sz="2200" dirty="0" smtClean="0"/>
              <a:t>ISP</a:t>
            </a:r>
            <a:r>
              <a:rPr lang="zh-CN" altLang="en-US" sz="2200" dirty="0" smtClean="0"/>
              <a:t>，而且在</a:t>
            </a:r>
            <a:r>
              <a:rPr lang="zh-CN" altLang="en-US" sz="2200" dirty="0"/>
              <a:t>一</a:t>
            </a:r>
            <a:r>
              <a:rPr lang="zh-CN" altLang="en-US" sz="2200" dirty="0" smtClean="0"/>
              <a:t>个区域</a:t>
            </a:r>
            <a:r>
              <a:rPr lang="zh-CN" altLang="en-US" sz="2200" dirty="0" smtClean="0">
                <a:solidFill>
                  <a:srgbClr val="FF0000"/>
                </a:solidFill>
              </a:rPr>
              <a:t>可能</a:t>
            </a:r>
            <a:r>
              <a:rPr lang="zh-CN" altLang="en-US" sz="2200" dirty="0">
                <a:solidFill>
                  <a:srgbClr val="FF0000"/>
                </a:solidFill>
              </a:rPr>
              <a:t>有</a:t>
            </a:r>
            <a:r>
              <a:rPr lang="zh-CN" altLang="en-US" sz="2200" dirty="0"/>
              <a:t>多个竞争的</a:t>
            </a:r>
            <a:r>
              <a:rPr lang="zh-CN" altLang="en-US" sz="2200" dirty="0" smtClean="0">
                <a:solidFill>
                  <a:srgbClr val="FF0000"/>
                </a:solidFill>
              </a:rPr>
              <a:t>区域</a:t>
            </a:r>
            <a:r>
              <a:rPr lang="en-US" altLang="zh-CN" sz="2200" dirty="0" smtClean="0">
                <a:solidFill>
                  <a:srgbClr val="FF0000"/>
                </a:solidFill>
              </a:rPr>
              <a:t>ISP</a:t>
            </a:r>
            <a:r>
              <a:rPr lang="zh-CN" altLang="en-US" sz="2200" dirty="0" smtClean="0"/>
              <a:t>。</a:t>
            </a:r>
            <a:endParaRPr lang="en-US" altLang="zh-CN" sz="2200" dirty="0" smtClean="0"/>
          </a:p>
          <a:p>
            <a:endParaRPr lang="zh-CN" altLang="en-US" sz="2200" dirty="0"/>
          </a:p>
          <a:p>
            <a:r>
              <a:rPr lang="zh-CN" altLang="en-US" sz="2200" dirty="0"/>
              <a:t>在这样的层次结构中，每个接入</a:t>
            </a:r>
            <a:r>
              <a:rPr lang="en-US" altLang="zh-CN" sz="2200" dirty="0"/>
              <a:t>ISP</a:t>
            </a:r>
            <a:r>
              <a:rPr lang="zh-CN" altLang="en-US" sz="2200" dirty="0"/>
              <a:t>向其连接的区域</a:t>
            </a:r>
            <a:r>
              <a:rPr lang="en-US" altLang="zh-CN" sz="2200" dirty="0"/>
              <a:t>ISP</a:t>
            </a:r>
            <a:r>
              <a:rPr lang="zh-CN" altLang="en-US" sz="2200" dirty="0"/>
              <a:t>支付费用</a:t>
            </a:r>
            <a:r>
              <a:rPr lang="zh-CN" altLang="en-US" sz="2200" dirty="0" smtClean="0"/>
              <a:t>，</a:t>
            </a:r>
            <a:r>
              <a:rPr lang="zh-CN" altLang="en-US" sz="2200" dirty="0"/>
              <a:t>并且</a:t>
            </a:r>
            <a:r>
              <a:rPr lang="zh-CN" altLang="en-US" sz="2200" dirty="0" smtClean="0"/>
              <a:t>每个</a:t>
            </a:r>
            <a:r>
              <a:rPr lang="zh-CN" altLang="en-US" sz="2200" dirty="0"/>
              <a:t>区域</a:t>
            </a:r>
            <a:r>
              <a:rPr lang="en-US" altLang="zh-CN" sz="2200" dirty="0"/>
              <a:t>ISP</a:t>
            </a:r>
            <a:r>
              <a:rPr lang="zh-CN" altLang="en-US" sz="2200" dirty="0"/>
              <a:t>向其连接的</a:t>
            </a:r>
            <a:r>
              <a:rPr lang="zh-CN" altLang="en-US" sz="2200" dirty="0" smtClean="0"/>
              <a:t>第一层</a:t>
            </a:r>
            <a:r>
              <a:rPr lang="en-US" altLang="zh-CN" sz="2200" dirty="0" smtClean="0"/>
              <a:t>ISP</a:t>
            </a:r>
            <a:r>
              <a:rPr lang="zh-CN" altLang="en-US" sz="2200" dirty="0"/>
              <a:t>支付费用。</a:t>
            </a:r>
          </a:p>
          <a:p>
            <a:endParaRPr lang="en-US" altLang="zh-CN" sz="2200" kern="1200" dirty="0">
              <a:latin typeface="+mn-lt"/>
            </a:endParaRPr>
          </a:p>
          <a:p>
            <a:r>
              <a:rPr lang="zh-CN" altLang="en-US" sz="2200" dirty="0"/>
              <a:t>因此，</a:t>
            </a:r>
            <a:r>
              <a:rPr lang="zh-CN" altLang="en-US" sz="2200" dirty="0" smtClean="0"/>
              <a:t>在</a:t>
            </a:r>
            <a:r>
              <a:rPr lang="zh-CN" altLang="en-US" sz="2200" dirty="0"/>
              <a:t>等级</a:t>
            </a:r>
            <a:r>
              <a:rPr lang="zh-CN" altLang="en-US" sz="2200" dirty="0" smtClean="0"/>
              <a:t>结构</a:t>
            </a:r>
            <a:r>
              <a:rPr lang="zh-CN" altLang="en-US" sz="2200" dirty="0"/>
              <a:t>的</a:t>
            </a:r>
            <a:r>
              <a:rPr lang="zh-CN" altLang="en-US" sz="2200" dirty="0" smtClean="0"/>
              <a:t>每一层上，都</a:t>
            </a:r>
            <a:r>
              <a:rPr lang="zh-CN" altLang="en-US" sz="2200" dirty="0"/>
              <a:t>存在</a:t>
            </a:r>
            <a:r>
              <a:rPr lang="zh-CN" altLang="en-US" sz="2200" dirty="0" smtClean="0"/>
              <a:t>客户 </a:t>
            </a:r>
            <a:r>
              <a:rPr lang="en-US" altLang="zh-CN" sz="2200" dirty="0" smtClean="0"/>
              <a:t>— </a:t>
            </a:r>
            <a:r>
              <a:rPr lang="zh-CN" altLang="en-US" sz="2200" dirty="0" smtClean="0"/>
              <a:t>提供商关系。</a:t>
            </a:r>
            <a:r>
              <a:rPr lang="en-US" altLang="zh-CN" sz="2200" kern="1200" dirty="0" smtClean="0">
                <a:latin typeface="+mn-lt"/>
              </a:rPr>
              <a:t> </a:t>
            </a:r>
            <a:endParaRPr lang="en-US" altLang="zh-CN" sz="2200" kern="1200" dirty="0">
              <a:latin typeface="+mn-lt"/>
            </a:endParaRPr>
          </a:p>
          <a:p>
            <a:endParaRPr lang="en-US" altLang="zh-CN" sz="2200" kern="1200" dirty="0">
              <a:latin typeface="+mn-lt"/>
            </a:endParaRPr>
          </a:p>
          <a:p>
            <a:r>
              <a:rPr lang="zh-CN" altLang="en-US" sz="2200" dirty="0"/>
              <a:t>更复杂</a:t>
            </a:r>
            <a:r>
              <a:rPr lang="zh-CN" altLang="en-US" sz="2200" dirty="0" smtClean="0"/>
              <a:t>的情况是</a:t>
            </a:r>
            <a:r>
              <a:rPr lang="zh-CN" altLang="en-US" sz="2200" dirty="0"/>
              <a:t>，在</a:t>
            </a:r>
            <a:r>
              <a:rPr lang="zh-CN" altLang="en-US" sz="2200" dirty="0" smtClean="0"/>
              <a:t>某些区域，可能有较大</a:t>
            </a:r>
            <a:r>
              <a:rPr lang="zh-CN" altLang="en-US" sz="2200" dirty="0"/>
              <a:t>的区域</a:t>
            </a:r>
            <a:r>
              <a:rPr lang="en-US" altLang="zh-CN" sz="2200" dirty="0" smtClean="0"/>
              <a:t>ISP (</a:t>
            </a:r>
            <a:r>
              <a:rPr lang="zh-CN" altLang="en-US" sz="2200" dirty="0" smtClean="0"/>
              <a:t>可能</a:t>
            </a:r>
            <a:r>
              <a:rPr lang="zh-CN" altLang="en-US" sz="2200" dirty="0"/>
              <a:t>跨越整个</a:t>
            </a:r>
            <a:r>
              <a:rPr lang="zh-CN" altLang="en-US" sz="2200" dirty="0" smtClean="0"/>
              <a:t>国家</a:t>
            </a:r>
            <a:r>
              <a:rPr lang="en-US" altLang="zh-CN" sz="2200" dirty="0" smtClean="0"/>
              <a:t>)</a:t>
            </a:r>
            <a:r>
              <a:rPr lang="zh-CN" altLang="en-US" sz="2200" dirty="0" smtClean="0"/>
              <a:t>，该区域中较小</a:t>
            </a:r>
            <a:r>
              <a:rPr lang="zh-CN" altLang="en-US" sz="2200" dirty="0"/>
              <a:t>的区域</a:t>
            </a:r>
            <a:r>
              <a:rPr lang="en-US" altLang="zh-CN" sz="2200" dirty="0" smtClean="0"/>
              <a:t>ISP</a:t>
            </a:r>
            <a:r>
              <a:rPr lang="zh-CN" altLang="en-US" sz="2200" dirty="0" smtClean="0"/>
              <a:t>与之相连，较大</a:t>
            </a:r>
            <a:r>
              <a:rPr lang="zh-CN" altLang="en-US" sz="2200" dirty="0"/>
              <a:t>的区域</a:t>
            </a:r>
            <a:r>
              <a:rPr lang="en-US" altLang="zh-CN" sz="2200" dirty="0" smtClean="0"/>
              <a:t>ISP</a:t>
            </a:r>
            <a:r>
              <a:rPr lang="zh-CN" altLang="en-US" sz="2200" dirty="0" smtClean="0"/>
              <a:t>则与第一层</a:t>
            </a:r>
            <a:r>
              <a:rPr lang="en-US" altLang="zh-CN" sz="2200" dirty="0" smtClean="0"/>
              <a:t>ISP</a:t>
            </a:r>
            <a:r>
              <a:rPr lang="zh-CN" altLang="en-US" sz="2200" dirty="0" smtClean="0"/>
              <a:t>连接。</a:t>
            </a:r>
            <a:r>
              <a:rPr lang="en-US" altLang="zh-CN" sz="2200" kern="1200" dirty="0" smtClean="0">
                <a:latin typeface="+mn-lt"/>
              </a:rPr>
              <a:t> </a:t>
            </a:r>
            <a:endParaRPr lang="en-US" altLang="zh-CN" sz="2200" kern="1200" dirty="0">
              <a:latin typeface="+mn-lt"/>
            </a:endParaRPr>
          </a:p>
        </p:txBody>
      </p:sp>
    </p:spTree>
    <p:extLst>
      <p:ext uri="{BB962C8B-B14F-4D97-AF65-F5344CB8AC3E}">
        <p14:creationId xmlns:p14="http://schemas.microsoft.com/office/powerpoint/2010/main" val="29086846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3"/>
          <p:cNvSpPr txBox="1">
            <a:spLocks noChangeArrowheads="1"/>
          </p:cNvSpPr>
          <p:nvPr/>
        </p:nvSpPr>
        <p:spPr bwMode="auto">
          <a:xfrm>
            <a:off x="473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latin typeface="+mn-lt"/>
              </a:rPr>
              <a:t>… and regional networks may arise to connect access nets to </a:t>
            </a:r>
            <a:r>
              <a:rPr lang="en-US" altLang="zh-CN" dirty="0" smtClean="0">
                <a:latin typeface="+mn-lt"/>
              </a:rPr>
              <a:t>ISPs </a:t>
            </a:r>
            <a:endParaRPr lang="en-US" altLang="zh-CN" dirty="0">
              <a:latin typeface="+mn-lt"/>
            </a:endParaRPr>
          </a:p>
        </p:txBody>
      </p:sp>
      <p:grpSp>
        <p:nvGrpSpPr>
          <p:cNvPr id="2" name="组合 1"/>
          <p:cNvGrpSpPr/>
          <p:nvPr/>
        </p:nvGrpSpPr>
        <p:grpSpPr>
          <a:xfrm>
            <a:off x="473075" y="1624849"/>
            <a:ext cx="8437563" cy="4559300"/>
            <a:chOff x="450850" y="1849438"/>
            <a:chExt cx="8437563" cy="4559300"/>
          </a:xfrm>
        </p:grpSpPr>
        <p:grpSp>
          <p:nvGrpSpPr>
            <p:cNvPr id="98307" name="Group 5"/>
            <p:cNvGrpSpPr>
              <a:grpSpLocks/>
            </p:cNvGrpSpPr>
            <p:nvPr/>
          </p:nvGrpSpPr>
          <p:grpSpPr bwMode="auto">
            <a:xfrm>
              <a:off x="450850" y="1849438"/>
              <a:ext cx="8437563" cy="4559300"/>
              <a:chOff x="154891" y="1905681"/>
              <a:chExt cx="8436427" cy="4559651"/>
            </a:xfrm>
          </p:grpSpPr>
          <p:grpSp>
            <p:nvGrpSpPr>
              <p:cNvPr id="98599" name="Group 2"/>
              <p:cNvGrpSpPr>
                <a:grpSpLocks/>
              </p:cNvGrpSpPr>
              <p:nvPr/>
            </p:nvGrpSpPr>
            <p:grpSpPr bwMode="auto">
              <a:xfrm>
                <a:off x="1529396" y="2297655"/>
                <a:ext cx="648422" cy="418253"/>
                <a:chOff x="3053396" y="4304255"/>
                <a:chExt cx="648422" cy="418253"/>
              </a:xfrm>
            </p:grpSpPr>
            <p:sp>
              <p:nvSpPr>
                <p:cNvPr id="986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52"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00" name="Group 131"/>
              <p:cNvGrpSpPr>
                <a:grpSpLocks/>
              </p:cNvGrpSpPr>
              <p:nvPr/>
            </p:nvGrpSpPr>
            <p:grpSpPr bwMode="auto">
              <a:xfrm>
                <a:off x="373696" y="3097755"/>
                <a:ext cx="648422" cy="418253"/>
                <a:chOff x="3053396" y="4304255"/>
                <a:chExt cx="648422" cy="418253"/>
              </a:xfrm>
            </p:grpSpPr>
            <p:sp>
              <p:nvSpPr>
                <p:cNvPr id="9864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50"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01" name="Group 135"/>
              <p:cNvGrpSpPr>
                <a:grpSpLocks/>
              </p:cNvGrpSpPr>
              <p:nvPr/>
            </p:nvGrpSpPr>
            <p:grpSpPr bwMode="auto">
              <a:xfrm>
                <a:off x="6037896" y="2551655"/>
                <a:ext cx="648422" cy="418253"/>
                <a:chOff x="3053396" y="4304255"/>
                <a:chExt cx="648422" cy="418253"/>
              </a:xfrm>
            </p:grpSpPr>
            <p:sp>
              <p:nvSpPr>
                <p:cNvPr id="9864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48"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02" name="Group 138"/>
              <p:cNvGrpSpPr>
                <a:grpSpLocks/>
              </p:cNvGrpSpPr>
              <p:nvPr/>
            </p:nvGrpSpPr>
            <p:grpSpPr bwMode="auto">
              <a:xfrm>
                <a:off x="945196" y="5409155"/>
                <a:ext cx="648422" cy="418253"/>
                <a:chOff x="3053396" y="4304255"/>
                <a:chExt cx="648422" cy="418253"/>
              </a:xfrm>
            </p:grpSpPr>
            <p:sp>
              <p:nvSpPr>
                <p:cNvPr id="9864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46"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03" name="Group 141"/>
              <p:cNvGrpSpPr>
                <a:grpSpLocks/>
              </p:cNvGrpSpPr>
              <p:nvPr/>
            </p:nvGrpSpPr>
            <p:grpSpPr bwMode="auto">
              <a:xfrm>
                <a:off x="526096" y="4786855"/>
                <a:ext cx="648422" cy="418253"/>
                <a:chOff x="3053396" y="4304255"/>
                <a:chExt cx="648422" cy="418253"/>
              </a:xfrm>
            </p:grpSpPr>
            <p:sp>
              <p:nvSpPr>
                <p:cNvPr id="9864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44"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04" name="Group 144"/>
              <p:cNvGrpSpPr>
                <a:grpSpLocks/>
              </p:cNvGrpSpPr>
              <p:nvPr/>
            </p:nvGrpSpPr>
            <p:grpSpPr bwMode="auto">
              <a:xfrm>
                <a:off x="297496" y="4126455"/>
                <a:ext cx="648422" cy="418253"/>
                <a:chOff x="3053396" y="4304255"/>
                <a:chExt cx="648422" cy="418253"/>
              </a:xfrm>
            </p:grpSpPr>
            <p:sp>
              <p:nvSpPr>
                <p:cNvPr id="9864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42"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05" name="Group 147"/>
              <p:cNvGrpSpPr>
                <a:grpSpLocks/>
              </p:cNvGrpSpPr>
              <p:nvPr/>
            </p:nvGrpSpPr>
            <p:grpSpPr bwMode="auto">
              <a:xfrm>
                <a:off x="6787196" y="2983455"/>
                <a:ext cx="648422" cy="418253"/>
                <a:chOff x="3053396" y="4304255"/>
                <a:chExt cx="648422" cy="418253"/>
              </a:xfrm>
            </p:grpSpPr>
            <p:sp>
              <p:nvSpPr>
                <p:cNvPr id="9863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40"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06" name="Group 150"/>
              <p:cNvGrpSpPr>
                <a:grpSpLocks/>
              </p:cNvGrpSpPr>
              <p:nvPr/>
            </p:nvGrpSpPr>
            <p:grpSpPr bwMode="auto">
              <a:xfrm>
                <a:off x="3129596" y="2056355"/>
                <a:ext cx="648422" cy="418253"/>
                <a:chOff x="3053396" y="4304255"/>
                <a:chExt cx="648422" cy="418253"/>
              </a:xfrm>
            </p:grpSpPr>
            <p:sp>
              <p:nvSpPr>
                <p:cNvPr id="9863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38"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07" name="Group 153"/>
              <p:cNvGrpSpPr>
                <a:grpSpLocks/>
              </p:cNvGrpSpPr>
              <p:nvPr/>
            </p:nvGrpSpPr>
            <p:grpSpPr bwMode="auto">
              <a:xfrm>
                <a:off x="754696" y="2704055"/>
                <a:ext cx="648422" cy="418253"/>
                <a:chOff x="3053396" y="4304255"/>
                <a:chExt cx="648422" cy="418253"/>
              </a:xfrm>
            </p:grpSpPr>
            <p:sp>
              <p:nvSpPr>
                <p:cNvPr id="986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36"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08" name="Group 156"/>
              <p:cNvGrpSpPr>
                <a:grpSpLocks/>
              </p:cNvGrpSpPr>
              <p:nvPr/>
            </p:nvGrpSpPr>
            <p:grpSpPr bwMode="auto">
              <a:xfrm>
                <a:off x="4043996" y="2030955"/>
                <a:ext cx="648422" cy="418253"/>
                <a:chOff x="3053396" y="4304255"/>
                <a:chExt cx="648422" cy="418253"/>
              </a:xfrm>
            </p:grpSpPr>
            <p:sp>
              <p:nvSpPr>
                <p:cNvPr id="986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3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09" name="Group 160"/>
              <p:cNvGrpSpPr>
                <a:grpSpLocks/>
              </p:cNvGrpSpPr>
              <p:nvPr/>
            </p:nvGrpSpPr>
            <p:grpSpPr bwMode="auto">
              <a:xfrm>
                <a:off x="7104696" y="5663155"/>
                <a:ext cx="648422" cy="418253"/>
                <a:chOff x="3053396" y="4304255"/>
                <a:chExt cx="648422" cy="418253"/>
              </a:xfrm>
            </p:grpSpPr>
            <p:sp>
              <p:nvSpPr>
                <p:cNvPr id="986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3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10" name="Group 163"/>
              <p:cNvGrpSpPr>
                <a:grpSpLocks/>
              </p:cNvGrpSpPr>
              <p:nvPr/>
            </p:nvGrpSpPr>
            <p:grpSpPr bwMode="auto">
              <a:xfrm>
                <a:off x="7942896" y="5015455"/>
                <a:ext cx="648422" cy="418253"/>
                <a:chOff x="3053396" y="4304255"/>
                <a:chExt cx="648422" cy="418253"/>
              </a:xfrm>
            </p:grpSpPr>
            <p:sp>
              <p:nvSpPr>
                <p:cNvPr id="986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3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11" name="Group 166"/>
              <p:cNvGrpSpPr>
                <a:grpSpLocks/>
              </p:cNvGrpSpPr>
              <p:nvPr/>
            </p:nvGrpSpPr>
            <p:grpSpPr bwMode="auto">
              <a:xfrm>
                <a:off x="7714296" y="4101055"/>
                <a:ext cx="648422" cy="418253"/>
                <a:chOff x="3053396" y="4304255"/>
                <a:chExt cx="648422" cy="418253"/>
              </a:xfrm>
            </p:grpSpPr>
            <p:sp>
              <p:nvSpPr>
                <p:cNvPr id="9862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2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12" name="Group 169"/>
              <p:cNvGrpSpPr>
                <a:grpSpLocks/>
              </p:cNvGrpSpPr>
              <p:nvPr/>
            </p:nvGrpSpPr>
            <p:grpSpPr bwMode="auto">
              <a:xfrm>
                <a:off x="4869496" y="5904455"/>
                <a:ext cx="648422" cy="418253"/>
                <a:chOff x="3053396" y="4304255"/>
                <a:chExt cx="648422" cy="418253"/>
              </a:xfrm>
            </p:grpSpPr>
            <p:sp>
              <p:nvSpPr>
                <p:cNvPr id="9862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26"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13" name="Group 172"/>
              <p:cNvGrpSpPr>
                <a:grpSpLocks/>
              </p:cNvGrpSpPr>
              <p:nvPr/>
            </p:nvGrpSpPr>
            <p:grpSpPr bwMode="auto">
              <a:xfrm>
                <a:off x="3955096" y="6044155"/>
                <a:ext cx="648422" cy="418253"/>
                <a:chOff x="3053396" y="4304255"/>
                <a:chExt cx="648422" cy="418253"/>
              </a:xfrm>
            </p:grpSpPr>
            <p:sp>
              <p:nvSpPr>
                <p:cNvPr id="986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24"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14" name="Group 175"/>
              <p:cNvGrpSpPr>
                <a:grpSpLocks/>
              </p:cNvGrpSpPr>
              <p:nvPr/>
            </p:nvGrpSpPr>
            <p:grpSpPr bwMode="auto">
              <a:xfrm>
                <a:off x="2735896" y="5891755"/>
                <a:ext cx="648422" cy="418253"/>
                <a:chOff x="3053396" y="4304255"/>
                <a:chExt cx="648422" cy="418253"/>
              </a:xfrm>
            </p:grpSpPr>
            <p:sp>
              <p:nvSpPr>
                <p:cNvPr id="986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22"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98615"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98616"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98617"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98618"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98619"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98620"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grpSp>
          <p:nvGrpSpPr>
            <p:cNvPr id="98309" name="Group 8"/>
            <p:cNvGrpSpPr>
              <a:grpSpLocks/>
            </p:cNvGrpSpPr>
            <p:nvPr/>
          </p:nvGrpSpPr>
          <p:grpSpPr bwMode="auto">
            <a:xfrm>
              <a:off x="4546600" y="3746500"/>
              <a:ext cx="3225800" cy="1117600"/>
              <a:chOff x="7848600" y="2044700"/>
              <a:chExt cx="3200399" cy="1371600"/>
            </a:xfrm>
          </p:grpSpPr>
          <p:sp>
            <p:nvSpPr>
              <p:cNvPr id="98516"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98517" name="Group 133"/>
              <p:cNvGrpSpPr>
                <a:grpSpLocks/>
              </p:cNvGrpSpPr>
              <p:nvPr/>
            </p:nvGrpSpPr>
            <p:grpSpPr bwMode="auto">
              <a:xfrm>
                <a:off x="8526482" y="2160804"/>
                <a:ext cx="532759" cy="184809"/>
                <a:chOff x="2356" y="1300"/>
                <a:chExt cx="555" cy="194"/>
              </a:xfrm>
            </p:grpSpPr>
            <p:sp>
              <p:nvSpPr>
                <p:cNvPr id="9859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859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85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8594" name="Group 137"/>
                <p:cNvGrpSpPr>
                  <a:grpSpLocks/>
                </p:cNvGrpSpPr>
                <p:nvPr/>
              </p:nvGrpSpPr>
              <p:grpSpPr bwMode="auto">
                <a:xfrm>
                  <a:off x="2468" y="1332"/>
                  <a:ext cx="310" cy="60"/>
                  <a:chOff x="2468" y="1332"/>
                  <a:chExt cx="310" cy="60"/>
                </a:xfrm>
              </p:grpSpPr>
              <p:sp>
                <p:nvSpPr>
                  <p:cNvPr id="9859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59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595"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596" name="Line 141"/>
                <p:cNvSpPr>
                  <a:spLocks noChangeShapeType="1"/>
                </p:cNvSpPr>
                <p:nvPr/>
              </p:nvSpPr>
              <p:spPr bwMode="auto">
                <a:xfrm>
                  <a:off x="2908" y="1364"/>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98518" name="Straight Connector 10"/>
              <p:cNvCxnSpPr>
                <a:cxnSpLocks noChangeShapeType="1"/>
                <a:stCxn id="98596"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519"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520"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521"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522"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523"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524"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525"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526" name="Straight Connector 304"/>
              <p:cNvCxnSpPr>
                <a:cxnSpLocks noChangeShapeType="1"/>
                <a:endCxn id="98591"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98527" name="TextBox 39958"/>
              <p:cNvSpPr txBox="1">
                <a:spLocks noChangeArrowheads="1"/>
              </p:cNvSpPr>
              <p:nvPr/>
            </p:nvSpPr>
            <p:spPr bwMode="auto">
              <a:xfrm>
                <a:off x="7958081" y="2471291"/>
                <a:ext cx="886407" cy="49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a:t>ISP B</a:t>
                </a:r>
              </a:p>
            </p:txBody>
          </p:sp>
          <p:grpSp>
            <p:nvGrpSpPr>
              <p:cNvPr id="98528" name="Group 133"/>
              <p:cNvGrpSpPr>
                <a:grpSpLocks/>
              </p:cNvGrpSpPr>
              <p:nvPr/>
            </p:nvGrpSpPr>
            <p:grpSpPr bwMode="auto">
              <a:xfrm>
                <a:off x="9555206" y="2650627"/>
                <a:ext cx="532759" cy="184809"/>
                <a:chOff x="2356" y="1300"/>
                <a:chExt cx="555" cy="194"/>
              </a:xfrm>
            </p:grpSpPr>
            <p:sp>
              <p:nvSpPr>
                <p:cNvPr id="9858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858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858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8586" name="Group 137"/>
                <p:cNvGrpSpPr>
                  <a:grpSpLocks/>
                </p:cNvGrpSpPr>
                <p:nvPr/>
              </p:nvGrpSpPr>
              <p:grpSpPr bwMode="auto">
                <a:xfrm>
                  <a:off x="2468" y="1332"/>
                  <a:ext cx="310" cy="60"/>
                  <a:chOff x="2468" y="1332"/>
                  <a:chExt cx="310" cy="60"/>
                </a:xfrm>
              </p:grpSpPr>
              <p:sp>
                <p:nvSpPr>
                  <p:cNvPr id="9858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59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587"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588"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529" name="Group 133"/>
              <p:cNvGrpSpPr>
                <a:grpSpLocks/>
              </p:cNvGrpSpPr>
              <p:nvPr/>
            </p:nvGrpSpPr>
            <p:grpSpPr bwMode="auto">
              <a:xfrm>
                <a:off x="8772607" y="2725609"/>
                <a:ext cx="532759" cy="184809"/>
                <a:chOff x="2356" y="1300"/>
                <a:chExt cx="555" cy="194"/>
              </a:xfrm>
            </p:grpSpPr>
            <p:sp>
              <p:nvSpPr>
                <p:cNvPr id="9857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857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857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8578" name="Group 137"/>
                <p:cNvGrpSpPr>
                  <a:grpSpLocks/>
                </p:cNvGrpSpPr>
                <p:nvPr/>
              </p:nvGrpSpPr>
              <p:grpSpPr bwMode="auto">
                <a:xfrm>
                  <a:off x="2468" y="1332"/>
                  <a:ext cx="310" cy="60"/>
                  <a:chOff x="2468" y="1332"/>
                  <a:chExt cx="310" cy="60"/>
                </a:xfrm>
              </p:grpSpPr>
              <p:sp>
                <p:nvSpPr>
                  <p:cNvPr id="9858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58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579" name="Line 140"/>
                <p:cNvSpPr>
                  <a:spLocks noChangeShapeType="1"/>
                </p:cNvSpPr>
                <p:nvPr/>
              </p:nvSpPr>
              <p:spPr bwMode="auto">
                <a:xfrm>
                  <a:off x="2358" y="1356"/>
                  <a:ext cx="0" cy="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580" name="Line 141"/>
                <p:cNvSpPr>
                  <a:spLocks noChangeShapeType="1"/>
                </p:cNvSpPr>
                <p:nvPr/>
              </p:nvSpPr>
              <p:spPr bwMode="auto">
                <a:xfrm>
                  <a:off x="2908" y="1358"/>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530" name="Group 133"/>
              <p:cNvGrpSpPr>
                <a:grpSpLocks/>
              </p:cNvGrpSpPr>
              <p:nvPr/>
            </p:nvGrpSpPr>
            <p:grpSpPr bwMode="auto">
              <a:xfrm>
                <a:off x="9060908" y="2428111"/>
                <a:ext cx="532759" cy="184809"/>
                <a:chOff x="2356" y="1300"/>
                <a:chExt cx="555" cy="194"/>
              </a:xfrm>
            </p:grpSpPr>
            <p:sp>
              <p:nvSpPr>
                <p:cNvPr id="9856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856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856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8570" name="Group 137"/>
                <p:cNvGrpSpPr>
                  <a:grpSpLocks/>
                </p:cNvGrpSpPr>
                <p:nvPr/>
              </p:nvGrpSpPr>
              <p:grpSpPr bwMode="auto">
                <a:xfrm>
                  <a:off x="2468" y="1332"/>
                  <a:ext cx="310" cy="60"/>
                  <a:chOff x="2468" y="1332"/>
                  <a:chExt cx="310" cy="60"/>
                </a:xfrm>
              </p:grpSpPr>
              <p:sp>
                <p:nvSpPr>
                  <p:cNvPr id="9857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57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571"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572"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531" name="Group 133"/>
              <p:cNvGrpSpPr>
                <a:grpSpLocks/>
              </p:cNvGrpSpPr>
              <p:nvPr/>
            </p:nvGrpSpPr>
            <p:grpSpPr bwMode="auto">
              <a:xfrm>
                <a:off x="10005281" y="2289952"/>
                <a:ext cx="532759" cy="184809"/>
                <a:chOff x="2356" y="1300"/>
                <a:chExt cx="555" cy="194"/>
              </a:xfrm>
            </p:grpSpPr>
            <p:sp>
              <p:nvSpPr>
                <p:cNvPr id="9855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856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856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8562" name="Group 137"/>
                <p:cNvGrpSpPr>
                  <a:grpSpLocks/>
                </p:cNvGrpSpPr>
                <p:nvPr/>
              </p:nvGrpSpPr>
              <p:grpSpPr bwMode="auto">
                <a:xfrm>
                  <a:off x="2468" y="1332"/>
                  <a:ext cx="310" cy="60"/>
                  <a:chOff x="2468" y="1332"/>
                  <a:chExt cx="310" cy="60"/>
                </a:xfrm>
              </p:grpSpPr>
              <p:sp>
                <p:nvSpPr>
                  <p:cNvPr id="9856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56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563" name="Line 140"/>
                <p:cNvSpPr>
                  <a:spLocks noChangeShapeType="1"/>
                </p:cNvSpPr>
                <p:nvPr/>
              </p:nvSpPr>
              <p:spPr bwMode="auto">
                <a:xfrm>
                  <a:off x="235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564"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532" name="Group 133"/>
              <p:cNvGrpSpPr>
                <a:grpSpLocks/>
              </p:cNvGrpSpPr>
              <p:nvPr/>
            </p:nvGrpSpPr>
            <p:grpSpPr bwMode="auto">
              <a:xfrm>
                <a:off x="10232661" y="2882876"/>
                <a:ext cx="532759" cy="184809"/>
                <a:chOff x="2356" y="1300"/>
                <a:chExt cx="555" cy="194"/>
              </a:xfrm>
            </p:grpSpPr>
            <p:sp>
              <p:nvSpPr>
                <p:cNvPr id="9855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855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855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8554" name="Group 137"/>
                <p:cNvGrpSpPr>
                  <a:grpSpLocks/>
                </p:cNvGrpSpPr>
                <p:nvPr/>
              </p:nvGrpSpPr>
              <p:grpSpPr bwMode="auto">
                <a:xfrm>
                  <a:off x="2468" y="1332"/>
                  <a:ext cx="310" cy="60"/>
                  <a:chOff x="2468" y="1332"/>
                  <a:chExt cx="310" cy="60"/>
                </a:xfrm>
              </p:grpSpPr>
              <p:sp>
                <p:nvSpPr>
                  <p:cNvPr id="9855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55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555"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556"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533" name="Group 133"/>
              <p:cNvGrpSpPr>
                <a:grpSpLocks/>
              </p:cNvGrpSpPr>
              <p:nvPr/>
            </p:nvGrpSpPr>
            <p:grpSpPr bwMode="auto">
              <a:xfrm>
                <a:off x="9330660" y="3072767"/>
                <a:ext cx="532759" cy="184809"/>
                <a:chOff x="2356" y="1300"/>
                <a:chExt cx="555" cy="194"/>
              </a:xfrm>
            </p:grpSpPr>
            <p:sp>
              <p:nvSpPr>
                <p:cNvPr id="9854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854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854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8546" name="Group 137"/>
                <p:cNvGrpSpPr>
                  <a:grpSpLocks/>
                </p:cNvGrpSpPr>
                <p:nvPr/>
              </p:nvGrpSpPr>
              <p:grpSpPr bwMode="auto">
                <a:xfrm>
                  <a:off x="2468" y="1332"/>
                  <a:ext cx="310" cy="60"/>
                  <a:chOff x="2468" y="1332"/>
                  <a:chExt cx="310" cy="60"/>
                </a:xfrm>
              </p:grpSpPr>
              <p:sp>
                <p:nvSpPr>
                  <p:cNvPr id="9854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55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547"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548"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534" name="Group 133"/>
              <p:cNvGrpSpPr>
                <a:grpSpLocks/>
              </p:cNvGrpSpPr>
              <p:nvPr/>
            </p:nvGrpSpPr>
            <p:grpSpPr bwMode="auto">
              <a:xfrm>
                <a:off x="8438032" y="3018963"/>
                <a:ext cx="532759" cy="184809"/>
                <a:chOff x="2356" y="1300"/>
                <a:chExt cx="555" cy="194"/>
              </a:xfrm>
            </p:grpSpPr>
            <p:sp>
              <p:nvSpPr>
                <p:cNvPr id="9853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853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853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8538" name="Group 137"/>
                <p:cNvGrpSpPr>
                  <a:grpSpLocks/>
                </p:cNvGrpSpPr>
                <p:nvPr/>
              </p:nvGrpSpPr>
              <p:grpSpPr bwMode="auto">
                <a:xfrm>
                  <a:off x="2468" y="1332"/>
                  <a:ext cx="310" cy="60"/>
                  <a:chOff x="2468" y="1332"/>
                  <a:chExt cx="310" cy="60"/>
                </a:xfrm>
              </p:grpSpPr>
              <p:sp>
                <p:nvSpPr>
                  <p:cNvPr id="9854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54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539"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540" name="Line 141"/>
                <p:cNvSpPr>
                  <a:spLocks noChangeShapeType="1"/>
                </p:cNvSpPr>
                <p:nvPr/>
              </p:nvSpPr>
              <p:spPr bwMode="auto">
                <a:xfrm>
                  <a:off x="2910"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98310" name="Group 331"/>
            <p:cNvGrpSpPr>
              <a:grpSpLocks/>
            </p:cNvGrpSpPr>
            <p:nvPr/>
          </p:nvGrpSpPr>
          <p:grpSpPr bwMode="auto">
            <a:xfrm>
              <a:off x="1803400" y="2755900"/>
              <a:ext cx="3467100" cy="1193800"/>
              <a:chOff x="7848600" y="2044700"/>
              <a:chExt cx="3200399" cy="1371600"/>
            </a:xfrm>
          </p:grpSpPr>
          <p:sp>
            <p:nvSpPr>
              <p:cNvPr id="98433"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98434" name="Group 133"/>
              <p:cNvGrpSpPr>
                <a:grpSpLocks/>
              </p:cNvGrpSpPr>
              <p:nvPr/>
            </p:nvGrpSpPr>
            <p:grpSpPr bwMode="auto">
              <a:xfrm>
                <a:off x="8526482" y="2160804"/>
                <a:ext cx="532759" cy="184809"/>
                <a:chOff x="2356" y="1300"/>
                <a:chExt cx="555" cy="194"/>
              </a:xfrm>
            </p:grpSpPr>
            <p:sp>
              <p:nvSpPr>
                <p:cNvPr id="985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85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85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8511" name="Group 137"/>
                <p:cNvGrpSpPr>
                  <a:grpSpLocks/>
                </p:cNvGrpSpPr>
                <p:nvPr/>
              </p:nvGrpSpPr>
              <p:grpSpPr bwMode="auto">
                <a:xfrm>
                  <a:off x="2468" y="1332"/>
                  <a:ext cx="310" cy="60"/>
                  <a:chOff x="2468" y="1332"/>
                  <a:chExt cx="310" cy="60"/>
                </a:xfrm>
              </p:grpSpPr>
              <p:sp>
                <p:nvSpPr>
                  <p:cNvPr id="9851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51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512"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513"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98435" name="Straight Connector 334"/>
              <p:cNvCxnSpPr>
                <a:cxnSpLocks noChangeShapeType="1"/>
                <a:stCxn id="98513"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436"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437"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438"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439"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440"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441"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442"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443" name="Straight Connector 342"/>
              <p:cNvCxnSpPr>
                <a:cxnSpLocks noChangeShapeType="1"/>
                <a:endCxn id="98508"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98444" name="TextBox 343"/>
              <p:cNvSpPr txBox="1">
                <a:spLocks noChangeArrowheads="1"/>
              </p:cNvSpPr>
              <p:nvPr/>
            </p:nvSpPr>
            <p:spPr bwMode="auto">
              <a:xfrm>
                <a:off x="7958081" y="2471292"/>
                <a:ext cx="8744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a:t>ISP A</a:t>
                </a:r>
              </a:p>
            </p:txBody>
          </p:sp>
          <p:grpSp>
            <p:nvGrpSpPr>
              <p:cNvPr id="98445" name="Group 133"/>
              <p:cNvGrpSpPr>
                <a:grpSpLocks/>
              </p:cNvGrpSpPr>
              <p:nvPr/>
            </p:nvGrpSpPr>
            <p:grpSpPr bwMode="auto">
              <a:xfrm>
                <a:off x="9555206" y="2650627"/>
                <a:ext cx="532759" cy="184809"/>
                <a:chOff x="2356" y="1300"/>
                <a:chExt cx="555" cy="194"/>
              </a:xfrm>
            </p:grpSpPr>
            <p:sp>
              <p:nvSpPr>
                <p:cNvPr id="985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85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85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8503" name="Group 137"/>
                <p:cNvGrpSpPr>
                  <a:grpSpLocks/>
                </p:cNvGrpSpPr>
                <p:nvPr/>
              </p:nvGrpSpPr>
              <p:grpSpPr bwMode="auto">
                <a:xfrm>
                  <a:off x="2468" y="1332"/>
                  <a:ext cx="310" cy="60"/>
                  <a:chOff x="2468" y="1332"/>
                  <a:chExt cx="310" cy="60"/>
                </a:xfrm>
              </p:grpSpPr>
              <p:sp>
                <p:nvSpPr>
                  <p:cNvPr id="9850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50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504"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505"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446" name="Group 133"/>
              <p:cNvGrpSpPr>
                <a:grpSpLocks/>
              </p:cNvGrpSpPr>
              <p:nvPr/>
            </p:nvGrpSpPr>
            <p:grpSpPr bwMode="auto">
              <a:xfrm>
                <a:off x="8772607" y="2725609"/>
                <a:ext cx="532759" cy="184809"/>
                <a:chOff x="2356" y="1300"/>
                <a:chExt cx="555" cy="194"/>
              </a:xfrm>
            </p:grpSpPr>
            <p:sp>
              <p:nvSpPr>
                <p:cNvPr id="9849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849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849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8495" name="Group 137"/>
                <p:cNvGrpSpPr>
                  <a:grpSpLocks/>
                </p:cNvGrpSpPr>
                <p:nvPr/>
              </p:nvGrpSpPr>
              <p:grpSpPr bwMode="auto">
                <a:xfrm>
                  <a:off x="2468" y="1332"/>
                  <a:ext cx="310" cy="60"/>
                  <a:chOff x="2468" y="1332"/>
                  <a:chExt cx="310" cy="60"/>
                </a:xfrm>
              </p:grpSpPr>
              <p:sp>
                <p:nvSpPr>
                  <p:cNvPr id="9849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49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496"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497"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447" name="Group 133"/>
              <p:cNvGrpSpPr>
                <a:grpSpLocks/>
              </p:cNvGrpSpPr>
              <p:nvPr/>
            </p:nvGrpSpPr>
            <p:grpSpPr bwMode="auto">
              <a:xfrm>
                <a:off x="9060908" y="2428111"/>
                <a:ext cx="532759" cy="184809"/>
                <a:chOff x="2356" y="1300"/>
                <a:chExt cx="555" cy="194"/>
              </a:xfrm>
            </p:grpSpPr>
            <p:sp>
              <p:nvSpPr>
                <p:cNvPr id="9848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848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848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8487" name="Group 137"/>
                <p:cNvGrpSpPr>
                  <a:grpSpLocks/>
                </p:cNvGrpSpPr>
                <p:nvPr/>
              </p:nvGrpSpPr>
              <p:grpSpPr bwMode="auto">
                <a:xfrm>
                  <a:off x="2468" y="1332"/>
                  <a:ext cx="310" cy="60"/>
                  <a:chOff x="2468" y="1332"/>
                  <a:chExt cx="310" cy="60"/>
                </a:xfrm>
              </p:grpSpPr>
              <p:sp>
                <p:nvSpPr>
                  <p:cNvPr id="9849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49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488"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489"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448" name="Group 133"/>
              <p:cNvGrpSpPr>
                <a:grpSpLocks/>
              </p:cNvGrpSpPr>
              <p:nvPr/>
            </p:nvGrpSpPr>
            <p:grpSpPr bwMode="auto">
              <a:xfrm>
                <a:off x="10005281" y="2289952"/>
                <a:ext cx="532759" cy="184809"/>
                <a:chOff x="2356" y="1300"/>
                <a:chExt cx="555" cy="194"/>
              </a:xfrm>
            </p:grpSpPr>
            <p:sp>
              <p:nvSpPr>
                <p:cNvPr id="9847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847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847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8479" name="Group 137"/>
                <p:cNvGrpSpPr>
                  <a:grpSpLocks/>
                </p:cNvGrpSpPr>
                <p:nvPr/>
              </p:nvGrpSpPr>
              <p:grpSpPr bwMode="auto">
                <a:xfrm>
                  <a:off x="2468" y="1332"/>
                  <a:ext cx="310" cy="60"/>
                  <a:chOff x="2468" y="1332"/>
                  <a:chExt cx="310" cy="60"/>
                </a:xfrm>
              </p:grpSpPr>
              <p:sp>
                <p:nvSpPr>
                  <p:cNvPr id="9848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48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480" name="Line 140"/>
                <p:cNvSpPr>
                  <a:spLocks noChangeShapeType="1"/>
                </p:cNvSpPr>
                <p:nvPr/>
              </p:nvSpPr>
              <p:spPr bwMode="auto">
                <a:xfrm>
                  <a:off x="2358" y="1360"/>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481" name="Line 141"/>
                <p:cNvSpPr>
                  <a:spLocks noChangeShapeType="1"/>
                </p:cNvSpPr>
                <p:nvPr/>
              </p:nvSpPr>
              <p:spPr bwMode="auto">
                <a:xfrm>
                  <a:off x="2906"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449" name="Group 133"/>
              <p:cNvGrpSpPr>
                <a:grpSpLocks/>
              </p:cNvGrpSpPr>
              <p:nvPr/>
            </p:nvGrpSpPr>
            <p:grpSpPr bwMode="auto">
              <a:xfrm>
                <a:off x="10232661" y="2882876"/>
                <a:ext cx="532759" cy="184809"/>
                <a:chOff x="2356" y="1300"/>
                <a:chExt cx="555" cy="194"/>
              </a:xfrm>
            </p:grpSpPr>
            <p:sp>
              <p:nvSpPr>
                <p:cNvPr id="9846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846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847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8471" name="Group 137"/>
                <p:cNvGrpSpPr>
                  <a:grpSpLocks/>
                </p:cNvGrpSpPr>
                <p:nvPr/>
              </p:nvGrpSpPr>
              <p:grpSpPr bwMode="auto">
                <a:xfrm>
                  <a:off x="2468" y="1332"/>
                  <a:ext cx="310" cy="60"/>
                  <a:chOff x="2468" y="1332"/>
                  <a:chExt cx="310" cy="60"/>
                </a:xfrm>
              </p:grpSpPr>
              <p:sp>
                <p:nvSpPr>
                  <p:cNvPr id="9847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47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472"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473"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450" name="Group 133"/>
              <p:cNvGrpSpPr>
                <a:grpSpLocks/>
              </p:cNvGrpSpPr>
              <p:nvPr/>
            </p:nvGrpSpPr>
            <p:grpSpPr bwMode="auto">
              <a:xfrm>
                <a:off x="9330660" y="3072767"/>
                <a:ext cx="532759" cy="184809"/>
                <a:chOff x="2356" y="1300"/>
                <a:chExt cx="555" cy="194"/>
              </a:xfrm>
            </p:grpSpPr>
            <p:sp>
              <p:nvSpPr>
                <p:cNvPr id="9846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846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846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8463" name="Group 137"/>
                <p:cNvGrpSpPr>
                  <a:grpSpLocks/>
                </p:cNvGrpSpPr>
                <p:nvPr/>
              </p:nvGrpSpPr>
              <p:grpSpPr bwMode="auto">
                <a:xfrm>
                  <a:off x="2468" y="1332"/>
                  <a:ext cx="310" cy="60"/>
                  <a:chOff x="2468" y="1332"/>
                  <a:chExt cx="310" cy="60"/>
                </a:xfrm>
              </p:grpSpPr>
              <p:sp>
                <p:nvSpPr>
                  <p:cNvPr id="9846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46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464"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465"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451" name="Group 133"/>
              <p:cNvGrpSpPr>
                <a:grpSpLocks/>
              </p:cNvGrpSpPr>
              <p:nvPr/>
            </p:nvGrpSpPr>
            <p:grpSpPr bwMode="auto">
              <a:xfrm>
                <a:off x="8438032" y="3018963"/>
                <a:ext cx="532759" cy="184809"/>
                <a:chOff x="2356" y="1300"/>
                <a:chExt cx="555" cy="194"/>
              </a:xfrm>
            </p:grpSpPr>
            <p:sp>
              <p:nvSpPr>
                <p:cNvPr id="9845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845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845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8455" name="Group 137"/>
                <p:cNvGrpSpPr>
                  <a:grpSpLocks/>
                </p:cNvGrpSpPr>
                <p:nvPr/>
              </p:nvGrpSpPr>
              <p:grpSpPr bwMode="auto">
                <a:xfrm>
                  <a:off x="2468" y="1332"/>
                  <a:ext cx="310" cy="60"/>
                  <a:chOff x="2468" y="1332"/>
                  <a:chExt cx="310" cy="60"/>
                </a:xfrm>
              </p:grpSpPr>
              <p:sp>
                <p:nvSpPr>
                  <p:cNvPr id="9845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45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456" name="Line 140"/>
                <p:cNvSpPr>
                  <a:spLocks noChangeShapeType="1"/>
                </p:cNvSpPr>
                <p:nvPr/>
              </p:nvSpPr>
              <p:spPr bwMode="auto">
                <a:xfrm>
                  <a:off x="2357" y="1361"/>
                  <a:ext cx="0"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457"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98311" name="Group 416"/>
            <p:cNvGrpSpPr>
              <a:grpSpLocks/>
            </p:cNvGrpSpPr>
            <p:nvPr/>
          </p:nvGrpSpPr>
          <p:grpSpPr bwMode="auto">
            <a:xfrm>
              <a:off x="1498600" y="4165600"/>
              <a:ext cx="3086100" cy="1168400"/>
              <a:chOff x="7848600" y="2044700"/>
              <a:chExt cx="3200399" cy="1371600"/>
            </a:xfrm>
          </p:grpSpPr>
          <p:sp>
            <p:nvSpPr>
              <p:cNvPr id="98350"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98351" name="Group 133"/>
              <p:cNvGrpSpPr>
                <a:grpSpLocks/>
              </p:cNvGrpSpPr>
              <p:nvPr/>
            </p:nvGrpSpPr>
            <p:grpSpPr bwMode="auto">
              <a:xfrm>
                <a:off x="8526482" y="2160804"/>
                <a:ext cx="532759" cy="184809"/>
                <a:chOff x="2356" y="1300"/>
                <a:chExt cx="555" cy="194"/>
              </a:xfrm>
            </p:grpSpPr>
            <p:sp>
              <p:nvSpPr>
                <p:cNvPr id="98425"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842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842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8428" name="Group 137"/>
                <p:cNvGrpSpPr>
                  <a:grpSpLocks/>
                </p:cNvGrpSpPr>
                <p:nvPr/>
              </p:nvGrpSpPr>
              <p:grpSpPr bwMode="auto">
                <a:xfrm>
                  <a:off x="2468" y="1332"/>
                  <a:ext cx="310" cy="60"/>
                  <a:chOff x="2468" y="1332"/>
                  <a:chExt cx="310" cy="60"/>
                </a:xfrm>
              </p:grpSpPr>
              <p:sp>
                <p:nvSpPr>
                  <p:cNvPr id="9843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43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429"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430"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98352" name="Straight Connector 419"/>
              <p:cNvCxnSpPr>
                <a:cxnSpLocks noChangeShapeType="1"/>
                <a:stCxn id="98430"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353"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354"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355"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356"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357"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358"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359"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360" name="Straight Connector 427"/>
              <p:cNvCxnSpPr>
                <a:cxnSpLocks noChangeShapeType="1"/>
                <a:endCxn id="98425"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98361" name="TextBox 428"/>
              <p:cNvSpPr txBox="1">
                <a:spLocks noChangeArrowheads="1"/>
              </p:cNvSpPr>
              <p:nvPr/>
            </p:nvSpPr>
            <p:spPr bwMode="auto">
              <a:xfrm>
                <a:off x="7958081" y="2471292"/>
                <a:ext cx="876536" cy="469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a:t>ISP C</a:t>
                </a:r>
              </a:p>
            </p:txBody>
          </p:sp>
          <p:grpSp>
            <p:nvGrpSpPr>
              <p:cNvPr id="98362" name="Group 133"/>
              <p:cNvGrpSpPr>
                <a:grpSpLocks/>
              </p:cNvGrpSpPr>
              <p:nvPr/>
            </p:nvGrpSpPr>
            <p:grpSpPr bwMode="auto">
              <a:xfrm>
                <a:off x="9555206" y="2650627"/>
                <a:ext cx="532759" cy="184809"/>
                <a:chOff x="2356" y="1300"/>
                <a:chExt cx="555" cy="194"/>
              </a:xfrm>
            </p:grpSpPr>
            <p:sp>
              <p:nvSpPr>
                <p:cNvPr id="9841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841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841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8420" name="Group 137"/>
                <p:cNvGrpSpPr>
                  <a:grpSpLocks/>
                </p:cNvGrpSpPr>
                <p:nvPr/>
              </p:nvGrpSpPr>
              <p:grpSpPr bwMode="auto">
                <a:xfrm>
                  <a:off x="2468" y="1332"/>
                  <a:ext cx="310" cy="60"/>
                  <a:chOff x="2468" y="1332"/>
                  <a:chExt cx="310" cy="60"/>
                </a:xfrm>
              </p:grpSpPr>
              <p:sp>
                <p:nvSpPr>
                  <p:cNvPr id="9842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42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421"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422"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363" name="Group 133"/>
              <p:cNvGrpSpPr>
                <a:grpSpLocks/>
              </p:cNvGrpSpPr>
              <p:nvPr/>
            </p:nvGrpSpPr>
            <p:grpSpPr bwMode="auto">
              <a:xfrm>
                <a:off x="8772607" y="2725609"/>
                <a:ext cx="532759" cy="184809"/>
                <a:chOff x="2356" y="1300"/>
                <a:chExt cx="555" cy="194"/>
              </a:xfrm>
            </p:grpSpPr>
            <p:sp>
              <p:nvSpPr>
                <p:cNvPr id="9840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841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841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8412" name="Group 137"/>
                <p:cNvGrpSpPr>
                  <a:grpSpLocks/>
                </p:cNvGrpSpPr>
                <p:nvPr/>
              </p:nvGrpSpPr>
              <p:grpSpPr bwMode="auto">
                <a:xfrm>
                  <a:off x="2468" y="1332"/>
                  <a:ext cx="310" cy="60"/>
                  <a:chOff x="2468" y="1332"/>
                  <a:chExt cx="310" cy="60"/>
                </a:xfrm>
              </p:grpSpPr>
              <p:sp>
                <p:nvSpPr>
                  <p:cNvPr id="9841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41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413" name="Line 140"/>
                <p:cNvSpPr>
                  <a:spLocks noChangeShapeType="1"/>
                </p:cNvSpPr>
                <p:nvPr/>
              </p:nvSpPr>
              <p:spPr bwMode="auto">
                <a:xfrm>
                  <a:off x="2357" y="1360"/>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414" name="Line 141"/>
                <p:cNvSpPr>
                  <a:spLocks noChangeShapeType="1"/>
                </p:cNvSpPr>
                <p:nvPr/>
              </p:nvSpPr>
              <p:spPr bwMode="auto">
                <a:xfrm>
                  <a:off x="2908" y="1362"/>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364" name="Group 133"/>
              <p:cNvGrpSpPr>
                <a:grpSpLocks/>
              </p:cNvGrpSpPr>
              <p:nvPr/>
            </p:nvGrpSpPr>
            <p:grpSpPr bwMode="auto">
              <a:xfrm>
                <a:off x="9060908" y="2428111"/>
                <a:ext cx="532759" cy="184809"/>
                <a:chOff x="2356" y="1300"/>
                <a:chExt cx="555" cy="194"/>
              </a:xfrm>
            </p:grpSpPr>
            <p:sp>
              <p:nvSpPr>
                <p:cNvPr id="9840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840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840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8404" name="Group 137"/>
                <p:cNvGrpSpPr>
                  <a:grpSpLocks/>
                </p:cNvGrpSpPr>
                <p:nvPr/>
              </p:nvGrpSpPr>
              <p:grpSpPr bwMode="auto">
                <a:xfrm>
                  <a:off x="2468" y="1332"/>
                  <a:ext cx="310" cy="60"/>
                  <a:chOff x="2468" y="1332"/>
                  <a:chExt cx="310" cy="60"/>
                </a:xfrm>
              </p:grpSpPr>
              <p:sp>
                <p:nvSpPr>
                  <p:cNvPr id="9840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40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405"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406"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365" name="Group 133"/>
              <p:cNvGrpSpPr>
                <a:grpSpLocks/>
              </p:cNvGrpSpPr>
              <p:nvPr/>
            </p:nvGrpSpPr>
            <p:grpSpPr bwMode="auto">
              <a:xfrm>
                <a:off x="10005281" y="2289952"/>
                <a:ext cx="532759" cy="184809"/>
                <a:chOff x="2356" y="1300"/>
                <a:chExt cx="555" cy="194"/>
              </a:xfrm>
            </p:grpSpPr>
            <p:sp>
              <p:nvSpPr>
                <p:cNvPr id="9839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839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839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8396" name="Group 137"/>
                <p:cNvGrpSpPr>
                  <a:grpSpLocks/>
                </p:cNvGrpSpPr>
                <p:nvPr/>
              </p:nvGrpSpPr>
              <p:grpSpPr bwMode="auto">
                <a:xfrm>
                  <a:off x="2468" y="1332"/>
                  <a:ext cx="310" cy="60"/>
                  <a:chOff x="2468" y="1332"/>
                  <a:chExt cx="310" cy="60"/>
                </a:xfrm>
              </p:grpSpPr>
              <p:sp>
                <p:nvSpPr>
                  <p:cNvPr id="9839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40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397"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98"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366" name="Group 133"/>
              <p:cNvGrpSpPr>
                <a:grpSpLocks/>
              </p:cNvGrpSpPr>
              <p:nvPr/>
            </p:nvGrpSpPr>
            <p:grpSpPr bwMode="auto">
              <a:xfrm>
                <a:off x="10232661" y="2882876"/>
                <a:ext cx="532759" cy="184809"/>
                <a:chOff x="2356" y="1300"/>
                <a:chExt cx="555" cy="194"/>
              </a:xfrm>
            </p:grpSpPr>
            <p:sp>
              <p:nvSpPr>
                <p:cNvPr id="9838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838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838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8388" name="Group 137"/>
                <p:cNvGrpSpPr>
                  <a:grpSpLocks/>
                </p:cNvGrpSpPr>
                <p:nvPr/>
              </p:nvGrpSpPr>
              <p:grpSpPr bwMode="auto">
                <a:xfrm>
                  <a:off x="2468" y="1332"/>
                  <a:ext cx="310" cy="60"/>
                  <a:chOff x="2468" y="1332"/>
                  <a:chExt cx="310" cy="60"/>
                </a:xfrm>
              </p:grpSpPr>
              <p:sp>
                <p:nvSpPr>
                  <p:cNvPr id="9839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39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389"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90"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367" name="Group 133"/>
              <p:cNvGrpSpPr>
                <a:grpSpLocks/>
              </p:cNvGrpSpPr>
              <p:nvPr/>
            </p:nvGrpSpPr>
            <p:grpSpPr bwMode="auto">
              <a:xfrm>
                <a:off x="9330660" y="3072767"/>
                <a:ext cx="532759" cy="184809"/>
                <a:chOff x="2356" y="1300"/>
                <a:chExt cx="555" cy="194"/>
              </a:xfrm>
            </p:grpSpPr>
            <p:sp>
              <p:nvSpPr>
                <p:cNvPr id="9837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837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837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8380" name="Group 137"/>
                <p:cNvGrpSpPr>
                  <a:grpSpLocks/>
                </p:cNvGrpSpPr>
                <p:nvPr/>
              </p:nvGrpSpPr>
              <p:grpSpPr bwMode="auto">
                <a:xfrm>
                  <a:off x="2468" y="1332"/>
                  <a:ext cx="310" cy="60"/>
                  <a:chOff x="2468" y="1332"/>
                  <a:chExt cx="310" cy="60"/>
                </a:xfrm>
              </p:grpSpPr>
              <p:sp>
                <p:nvSpPr>
                  <p:cNvPr id="9838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38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381"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82"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368" name="Group 133"/>
              <p:cNvGrpSpPr>
                <a:grpSpLocks/>
              </p:cNvGrpSpPr>
              <p:nvPr/>
            </p:nvGrpSpPr>
            <p:grpSpPr bwMode="auto">
              <a:xfrm>
                <a:off x="8438032" y="3018963"/>
                <a:ext cx="532759" cy="184809"/>
                <a:chOff x="2356" y="1300"/>
                <a:chExt cx="555" cy="194"/>
              </a:xfrm>
            </p:grpSpPr>
            <p:sp>
              <p:nvSpPr>
                <p:cNvPr id="9836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837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837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8372" name="Group 137"/>
                <p:cNvGrpSpPr>
                  <a:grpSpLocks/>
                </p:cNvGrpSpPr>
                <p:nvPr/>
              </p:nvGrpSpPr>
              <p:grpSpPr bwMode="auto">
                <a:xfrm>
                  <a:off x="2468" y="1332"/>
                  <a:ext cx="310" cy="60"/>
                  <a:chOff x="2468" y="1332"/>
                  <a:chExt cx="310" cy="60"/>
                </a:xfrm>
              </p:grpSpPr>
              <p:sp>
                <p:nvSpPr>
                  <p:cNvPr id="9837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37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373"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74"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cxnSp>
          <p:nvCxnSpPr>
            <p:cNvPr id="98312" name="Straight Connector 12"/>
            <p:cNvCxnSpPr>
              <a:cxnSpLocks noChangeShapeType="1"/>
              <a:endCxn id="98510" idx="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13" name="Straight Connector 500"/>
            <p:cNvCxnSpPr>
              <a:cxnSpLocks noChangeShapeType="1"/>
              <a:stCxn id="98635" idx="8"/>
              <a:endCxn id="98333" idx="2"/>
            </p:cNvCxnSpPr>
            <p:nvPr/>
          </p:nvCxnSpPr>
          <p:spPr bwMode="auto">
            <a:xfrm>
              <a:off x="1455738" y="2990850"/>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14" name="Straight Connector 501"/>
            <p:cNvCxnSpPr>
              <a:cxnSpLocks noChangeShapeType="1"/>
              <a:endCxn id="98333" idx="3"/>
            </p:cNvCxnSpPr>
            <p:nvPr/>
          </p:nvCxnSpPr>
          <p:spPr bwMode="auto">
            <a:xfrm>
              <a:off x="1235075" y="3271838"/>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15" name="Straight Connector 502"/>
            <p:cNvCxnSpPr>
              <a:cxnSpLocks noChangeShapeType="1"/>
              <a:endCxn id="98478" idx="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16" name="Straight Connector 503"/>
            <p:cNvCxnSpPr>
              <a:cxnSpLocks noChangeShapeType="1"/>
              <a:endCxn id="98478" idx="0"/>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17" name="Straight Connector 504"/>
            <p:cNvCxnSpPr>
              <a:cxnSpLocks noChangeShapeType="1"/>
              <a:endCxn id="98561" idx="0"/>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18"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19" name="Straight Connector 506"/>
            <p:cNvCxnSpPr>
              <a:cxnSpLocks noChangeShapeType="1"/>
              <a:stCxn id="98627" idx="4"/>
              <a:endCxn id="98556" idx="0"/>
            </p:cNvCxnSpPr>
            <p:nvPr/>
          </p:nvCxnSpPr>
          <p:spPr bwMode="auto">
            <a:xfrm flipH="1">
              <a:off x="7483475" y="422910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20"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21" name="Straight Connector 508"/>
            <p:cNvCxnSpPr>
              <a:cxnSpLocks noChangeShapeType="1"/>
              <a:endCxn id="98543" idx="5"/>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22" name="Straight Connector 509"/>
            <p:cNvCxnSpPr>
              <a:cxnSpLocks noChangeShapeType="1"/>
              <a:stCxn id="98625" idx="0"/>
              <a:endCxn id="98331" idx="5"/>
            </p:cNvCxnSpPr>
            <p:nvPr/>
          </p:nvCxnSpPr>
          <p:spPr bwMode="auto">
            <a:xfrm flipH="1" flipV="1">
              <a:off x="5084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23"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24" name="Straight Connector 511"/>
            <p:cNvCxnSpPr>
              <a:cxnSpLocks noChangeShapeType="1"/>
              <a:stCxn id="98622" idx="0"/>
            </p:cNvCxnSpPr>
            <p:nvPr/>
          </p:nvCxnSpPr>
          <p:spPr bwMode="auto">
            <a:xfrm flipV="1">
              <a:off x="3389313"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25"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26" name="Straight Connector 513"/>
            <p:cNvCxnSpPr>
              <a:cxnSpLocks noChangeShapeType="1"/>
              <a:stCxn id="98644" idx="0"/>
            </p:cNvCxnSpPr>
            <p:nvPr/>
          </p:nvCxnSpPr>
          <p:spPr bwMode="auto">
            <a:xfrm flipV="1">
              <a:off x="1179513" y="4467225"/>
              <a:ext cx="227012" cy="282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27" name="Straight Connector 514"/>
            <p:cNvCxnSpPr>
              <a:cxnSpLocks noChangeShapeType="1"/>
              <a:endCxn id="98333" idx="5"/>
            </p:cNvCxnSpPr>
            <p:nvPr/>
          </p:nvCxnSpPr>
          <p:spPr bwMode="auto">
            <a:xfrm flipV="1">
              <a:off x="1155700" y="436880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98328" name="Group 20"/>
            <p:cNvGrpSpPr>
              <a:grpSpLocks/>
            </p:cNvGrpSpPr>
            <p:nvPr/>
          </p:nvGrpSpPr>
          <p:grpSpPr bwMode="auto">
            <a:xfrm>
              <a:off x="4713288" y="2871788"/>
              <a:ext cx="2117725" cy="1082675"/>
              <a:chOff x="4712800" y="2871032"/>
              <a:chExt cx="2117908" cy="1082781"/>
            </a:xfrm>
          </p:grpSpPr>
          <p:grpSp>
            <p:nvGrpSpPr>
              <p:cNvPr id="98345" name="Group 16"/>
              <p:cNvGrpSpPr>
                <a:grpSpLocks/>
              </p:cNvGrpSpPr>
              <p:nvPr/>
            </p:nvGrpSpPr>
            <p:grpSpPr bwMode="auto">
              <a:xfrm>
                <a:off x="5677190" y="2871032"/>
                <a:ext cx="530938" cy="338554"/>
                <a:chOff x="5573768" y="2726239"/>
                <a:chExt cx="530938" cy="338554"/>
              </a:xfrm>
            </p:grpSpPr>
            <p:sp>
              <p:nvSpPr>
                <p:cNvPr id="98348"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98349"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chemeClr val="bg1"/>
                      </a:solidFill>
                    </a:rPr>
                    <a:t>IXP</a:t>
                  </a:r>
                </a:p>
              </p:txBody>
            </p:sp>
          </p:grpSp>
          <p:cxnSp>
            <p:nvCxnSpPr>
              <p:cNvPr id="98346" name="Straight Connector 18"/>
              <p:cNvCxnSpPr>
                <a:cxnSpLocks noChangeShapeType="1"/>
              </p:cNvCxnSpPr>
              <p:nvPr/>
            </p:nvCxnSpPr>
            <p:spPr bwMode="auto">
              <a:xfrm>
                <a:off x="4712800" y="3050554"/>
                <a:ext cx="964390" cy="2689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98347" name="Straight Connector 516"/>
              <p:cNvCxnSpPr>
                <a:cxnSpLocks noChangeShapeType="1"/>
              </p:cNvCxnSpPr>
              <p:nvPr/>
            </p:nvCxnSpPr>
            <p:spPr bwMode="auto">
              <a:xfrm>
                <a:off x="6139092" y="3168890"/>
                <a:ext cx="691616" cy="78492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98329" name="Group 39937"/>
            <p:cNvGrpSpPr>
              <a:grpSpLocks/>
            </p:cNvGrpSpPr>
            <p:nvPr/>
          </p:nvGrpSpPr>
          <p:grpSpPr bwMode="auto">
            <a:xfrm>
              <a:off x="3692525" y="3789363"/>
              <a:ext cx="1538288" cy="585787"/>
              <a:chOff x="3692946" y="3789212"/>
              <a:chExt cx="1537885" cy="585306"/>
            </a:xfrm>
          </p:grpSpPr>
          <p:cxnSp>
            <p:nvCxnSpPr>
              <p:cNvPr id="98339" name="Straight Connector 515"/>
              <p:cNvCxnSpPr>
                <a:cxnSpLocks noChangeShapeType="1"/>
                <a:stCxn id="98395" idx="0"/>
              </p:cNvCxnSpPr>
              <p:nvPr/>
            </p:nvCxnSpPr>
            <p:spPr bwMode="auto">
              <a:xfrm flipV="1">
                <a:off x="3833272" y="4233204"/>
                <a:ext cx="190444" cy="141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98340" name="Group 518"/>
              <p:cNvGrpSpPr>
                <a:grpSpLocks/>
              </p:cNvGrpSpPr>
              <p:nvPr/>
            </p:nvGrpSpPr>
            <p:grpSpPr bwMode="auto">
              <a:xfrm>
                <a:off x="3932901" y="3934211"/>
                <a:ext cx="530938" cy="338554"/>
                <a:chOff x="5573768" y="2726239"/>
                <a:chExt cx="530938" cy="338554"/>
              </a:xfrm>
            </p:grpSpPr>
            <p:sp>
              <p:nvSpPr>
                <p:cNvPr id="98343" name="Oval 521"/>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98344" name="TextBox 522"/>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chemeClr val="bg1"/>
                      </a:solidFill>
                    </a:rPr>
                    <a:t>IXP</a:t>
                  </a:r>
                </a:p>
              </p:txBody>
            </p:sp>
          </p:grpSp>
          <p:cxnSp>
            <p:nvCxnSpPr>
              <p:cNvPr id="98341" name="Straight Connector 519"/>
              <p:cNvCxnSpPr>
                <a:cxnSpLocks noChangeShapeType="1"/>
                <a:stCxn id="98343" idx="6"/>
                <a:endCxn id="98595" idx="1"/>
              </p:cNvCxnSpPr>
              <p:nvPr/>
            </p:nvCxnSpPr>
            <p:spPr bwMode="auto">
              <a:xfrm flipV="1">
                <a:off x="4460993" y="3953654"/>
                <a:ext cx="769838" cy="1580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98342" name="Straight Connector 520"/>
              <p:cNvCxnSpPr>
                <a:cxnSpLocks noChangeShapeType="1"/>
              </p:cNvCxnSpPr>
              <p:nvPr/>
            </p:nvCxnSpPr>
            <p:spPr bwMode="auto">
              <a:xfrm>
                <a:off x="3692946" y="3789212"/>
                <a:ext cx="342738" cy="20484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98330" name="Group 39939"/>
            <p:cNvGrpSpPr>
              <a:grpSpLocks/>
            </p:cNvGrpSpPr>
            <p:nvPr/>
          </p:nvGrpSpPr>
          <p:grpSpPr bwMode="auto">
            <a:xfrm>
              <a:off x="2406650" y="3633788"/>
              <a:ext cx="2901950" cy="1296987"/>
              <a:chOff x="2407287" y="3633041"/>
              <a:chExt cx="2900648" cy="1297685"/>
            </a:xfrm>
          </p:grpSpPr>
          <p:cxnSp>
            <p:nvCxnSpPr>
              <p:cNvPr id="98336" name="Straight Connector 7"/>
              <p:cNvCxnSpPr>
                <a:cxnSpLocks noChangeShapeType="1"/>
                <a:stCxn id="98468" idx="5"/>
                <a:endCxn id="98593" idx="1"/>
              </p:cNvCxnSpPr>
              <p:nvPr/>
            </p:nvCxnSpPr>
            <p:spPr bwMode="auto">
              <a:xfrm>
                <a:off x="4876256" y="3633041"/>
                <a:ext cx="431679" cy="222499"/>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98337" name="Straight Connector 415"/>
              <p:cNvCxnSpPr>
                <a:cxnSpLocks noChangeShapeType="1"/>
                <a:endCxn id="98427" idx="0"/>
              </p:cNvCxnSpPr>
              <p:nvPr/>
            </p:nvCxnSpPr>
            <p:spPr bwMode="auto">
              <a:xfrm flipH="1">
                <a:off x="2407287" y="3753131"/>
                <a:ext cx="282429" cy="51137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98338" name="Straight Connector 523"/>
              <p:cNvCxnSpPr>
                <a:cxnSpLocks noChangeShapeType="1"/>
                <a:stCxn id="98390" idx="0"/>
              </p:cNvCxnSpPr>
              <p:nvPr/>
            </p:nvCxnSpPr>
            <p:spPr bwMode="auto">
              <a:xfrm flipV="1">
                <a:off x="4307545" y="4626270"/>
                <a:ext cx="843636" cy="3044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98331" name="Oval 6"/>
            <p:cNvSpPr>
              <a:spLocks noChangeArrowheads="1"/>
            </p:cNvSpPr>
            <p:nvPr/>
          </p:nvSpPr>
          <p:spPr bwMode="auto">
            <a:xfrm>
              <a:off x="3340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98332" name="TextBox 9"/>
            <p:cNvSpPr txBox="1">
              <a:spLocks noChangeArrowheads="1"/>
            </p:cNvSpPr>
            <p:nvPr/>
          </p:nvSpPr>
          <p:spPr bwMode="auto">
            <a:xfrm>
              <a:off x="3556000" y="5334000"/>
              <a:ext cx="1587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t>regional net</a:t>
              </a:r>
            </a:p>
          </p:txBody>
        </p:sp>
        <p:sp>
          <p:nvSpPr>
            <p:cNvPr id="98333" name="Oval 517"/>
            <p:cNvSpPr>
              <a:spLocks noChangeArrowheads="1"/>
            </p:cNvSpPr>
            <p:nvPr/>
          </p:nvSpPr>
          <p:spPr bwMode="auto">
            <a:xfrm rot="5400000">
              <a:off x="867569" y="373618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cxnSp>
          <p:nvCxnSpPr>
            <p:cNvPr id="98334" name="Straight Connector 39941"/>
            <p:cNvCxnSpPr>
              <a:cxnSpLocks noChangeShapeType="1"/>
              <a:stCxn id="98333" idx="0"/>
              <a:endCxn id="98456" idx="0"/>
            </p:cNvCxnSpPr>
            <p:nvPr/>
          </p:nvCxnSpPr>
          <p:spPr bwMode="auto">
            <a:xfrm flipV="1">
              <a:off x="1684338" y="3654425"/>
              <a:ext cx="7588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35" name="Straight Connector 524"/>
            <p:cNvCxnSpPr>
              <a:cxnSpLocks noChangeShapeType="1"/>
              <a:endCxn id="98429" idx="1"/>
            </p:cNvCxnSpPr>
            <p:nvPr/>
          </p:nvCxnSpPr>
          <p:spPr bwMode="auto">
            <a:xfrm>
              <a:off x="1685925" y="4111625"/>
              <a:ext cx="466725"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3" name="标题 2"/>
          <p:cNvSpPr>
            <a:spLocks noGrp="1"/>
          </p:cNvSpPr>
          <p:nvPr>
            <p:ph type="title"/>
          </p:nvPr>
        </p:nvSpPr>
        <p:spPr/>
        <p:txBody>
          <a:bodyPr/>
          <a:lstStyle/>
          <a:p>
            <a:r>
              <a:rPr lang="zh-CN" altLang="en-US" dirty="0">
                <a:latin typeface="Gill Sans MT" panose="020B0502020104020203" pitchFamily="34" charset="0"/>
              </a:rPr>
              <a:t>互联网结构</a:t>
            </a:r>
            <a:r>
              <a:rPr lang="en-US" altLang="zh-CN" dirty="0">
                <a:latin typeface="Gill Sans MT" panose="020B0502020104020203" pitchFamily="34" charset="0"/>
              </a:rPr>
              <a:t>: </a:t>
            </a:r>
            <a:r>
              <a:rPr lang="zh-CN" altLang="en-US" dirty="0">
                <a:latin typeface="Gill Sans MT" panose="020B0502020104020203" pitchFamily="34" charset="0"/>
              </a:rPr>
              <a:t>网络的网络</a:t>
            </a:r>
          </a:p>
        </p:txBody>
      </p:sp>
    </p:spTree>
    <p:extLst>
      <p:ext uri="{BB962C8B-B14F-4D97-AF65-F5344CB8AC3E}">
        <p14:creationId xmlns:p14="http://schemas.microsoft.com/office/powerpoint/2010/main" val="27984239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Gill Sans MT" panose="020B0502020104020203" pitchFamily="34" charset="0"/>
              </a:rPr>
              <a:t>互联网结构</a:t>
            </a:r>
            <a:r>
              <a:rPr lang="en-US" altLang="zh-CN" dirty="0">
                <a:latin typeface="Gill Sans MT" panose="020B0502020104020203" pitchFamily="34" charset="0"/>
              </a:rPr>
              <a:t>: </a:t>
            </a:r>
            <a:r>
              <a:rPr lang="zh-CN" altLang="en-US" dirty="0">
                <a:latin typeface="Gill Sans MT" panose="020B0502020104020203" pitchFamily="34" charset="0"/>
              </a:rPr>
              <a:t>网络的网络</a:t>
            </a:r>
          </a:p>
        </p:txBody>
      </p:sp>
      <p:sp>
        <p:nvSpPr>
          <p:cNvPr id="3" name="内容占位符 2"/>
          <p:cNvSpPr>
            <a:spLocks noGrp="1"/>
          </p:cNvSpPr>
          <p:nvPr>
            <p:ph idx="1"/>
          </p:nvPr>
        </p:nvSpPr>
        <p:spPr>
          <a:xfrm>
            <a:off x="339725" y="1028700"/>
            <a:ext cx="8483600" cy="5204460"/>
          </a:xfrm>
        </p:spPr>
        <p:txBody>
          <a:bodyPr/>
          <a:lstStyle/>
          <a:p>
            <a:pPr marL="342000" indent="-342000">
              <a:spcBef>
                <a:spcPts val="600"/>
              </a:spcBef>
              <a:buNone/>
            </a:pPr>
            <a:r>
              <a:rPr lang="zh-CN" altLang="en-US" kern="1200" dirty="0" smtClean="0">
                <a:solidFill>
                  <a:srgbClr val="FF0000"/>
                </a:solidFill>
                <a:latin typeface="+mn-lt"/>
              </a:rPr>
              <a:t>网络结构</a:t>
            </a:r>
            <a:r>
              <a:rPr lang="en-US" altLang="zh-CN" kern="1200" dirty="0" smtClean="0">
                <a:solidFill>
                  <a:srgbClr val="FF0000"/>
                </a:solidFill>
                <a:latin typeface="+mn-lt"/>
              </a:rPr>
              <a:t>4</a:t>
            </a:r>
            <a:endParaRPr lang="en-US" altLang="zh-CN" kern="1200" dirty="0" smtClean="0">
              <a:latin typeface="+mn-lt"/>
              <a:ea typeface="+mj-ea"/>
            </a:endParaRPr>
          </a:p>
          <a:p>
            <a:pPr marL="342000" indent="-342000">
              <a:spcBef>
                <a:spcPts val="600"/>
              </a:spcBef>
            </a:pPr>
            <a:r>
              <a:rPr lang="zh-CN" altLang="en-US" dirty="0" smtClean="0">
                <a:latin typeface="+mn-lt"/>
              </a:rPr>
              <a:t>为了建立一个与今天的互联网的</a:t>
            </a:r>
            <a:r>
              <a:rPr lang="zh-CN" altLang="en-US" dirty="0" smtClean="0">
                <a:solidFill>
                  <a:srgbClr val="FF0000"/>
                </a:solidFill>
                <a:latin typeface="+mn-lt"/>
              </a:rPr>
              <a:t>更为相似的</a:t>
            </a:r>
            <a:r>
              <a:rPr lang="zh-CN" altLang="en-US" dirty="0" smtClean="0">
                <a:latin typeface="+mn-lt"/>
              </a:rPr>
              <a:t>网络，我们必须在等级化网络结构</a:t>
            </a:r>
            <a:r>
              <a:rPr lang="en-US" altLang="zh-CN" dirty="0" smtClean="0">
                <a:latin typeface="+mn-lt"/>
              </a:rPr>
              <a:t>3</a:t>
            </a:r>
            <a:r>
              <a:rPr lang="zh-CN" altLang="en-US" dirty="0" smtClean="0">
                <a:latin typeface="+mn-lt"/>
              </a:rPr>
              <a:t>上增加</a:t>
            </a:r>
            <a:r>
              <a:rPr lang="zh-CN" altLang="en-US" dirty="0" smtClean="0">
                <a:solidFill>
                  <a:srgbClr val="FF0000"/>
                </a:solidFill>
                <a:latin typeface="+mn-lt"/>
              </a:rPr>
              <a:t>存在点</a:t>
            </a:r>
            <a:r>
              <a:rPr lang="en-US" altLang="zh-CN" dirty="0" err="1" smtClean="0">
                <a:latin typeface="+mn-lt"/>
              </a:rPr>
              <a:t>PoP</a:t>
            </a:r>
            <a:r>
              <a:rPr lang="en-US" altLang="zh-CN" dirty="0" smtClean="0">
                <a:latin typeface="+mn-lt"/>
              </a:rPr>
              <a:t> (</a:t>
            </a:r>
            <a:r>
              <a:rPr lang="en-US" altLang="zh-CN" kern="1200" dirty="0" smtClean="0">
                <a:latin typeface="+mn-lt"/>
              </a:rPr>
              <a:t>Points of Presence</a:t>
            </a:r>
            <a:r>
              <a:rPr lang="en-US" altLang="zh-CN" dirty="0" smtClean="0">
                <a:latin typeface="+mn-lt"/>
              </a:rPr>
              <a:t>)</a:t>
            </a:r>
            <a:r>
              <a:rPr lang="zh-CN" altLang="en-US" dirty="0" smtClean="0">
                <a:latin typeface="+mn-lt"/>
              </a:rPr>
              <a:t>、</a:t>
            </a:r>
            <a:r>
              <a:rPr lang="zh-CN" altLang="en-US" kern="1200" dirty="0">
                <a:solidFill>
                  <a:srgbClr val="FF0000"/>
                </a:solidFill>
                <a:latin typeface="Times New Roman" pitchFamily="18" charset="0"/>
              </a:rPr>
              <a:t>多点接入</a:t>
            </a:r>
            <a:r>
              <a:rPr lang="zh-CN" altLang="en-US" dirty="0" smtClean="0">
                <a:latin typeface="+mn-lt"/>
              </a:rPr>
              <a:t>、</a:t>
            </a:r>
            <a:r>
              <a:rPr lang="zh-CN" altLang="en-US" dirty="0" smtClean="0">
                <a:solidFill>
                  <a:srgbClr val="FF0000"/>
                </a:solidFill>
                <a:latin typeface="+mn-lt"/>
              </a:rPr>
              <a:t>对等</a:t>
            </a:r>
            <a:r>
              <a:rPr lang="en-US" altLang="zh-CN" dirty="0">
                <a:latin typeface="+mn-lt"/>
              </a:rPr>
              <a:t>(</a:t>
            </a:r>
            <a:r>
              <a:rPr lang="en-US" altLang="zh-CN" dirty="0">
                <a:latin typeface="+mn-lt"/>
              </a:rPr>
              <a:t>peering</a:t>
            </a:r>
            <a:r>
              <a:rPr lang="en-US" altLang="zh-CN" dirty="0">
                <a:latin typeface="+mn-lt"/>
              </a:rPr>
              <a:t>)</a:t>
            </a:r>
            <a:r>
              <a:rPr lang="zh-CN" altLang="en-US" dirty="0" smtClean="0">
                <a:latin typeface="+mn-lt"/>
              </a:rPr>
              <a:t>和</a:t>
            </a:r>
            <a:r>
              <a:rPr lang="zh-CN" altLang="en-US" dirty="0" smtClean="0">
                <a:solidFill>
                  <a:srgbClr val="FF0000"/>
                </a:solidFill>
                <a:latin typeface="+mn-lt"/>
              </a:rPr>
              <a:t>互联网交换点</a:t>
            </a:r>
            <a:r>
              <a:rPr lang="en-US" altLang="zh-CN" dirty="0" smtClean="0">
                <a:latin typeface="+mn-lt"/>
              </a:rPr>
              <a:t>(IXP)</a:t>
            </a:r>
            <a:r>
              <a:rPr lang="zh-CN" altLang="en-US" dirty="0" smtClean="0">
                <a:latin typeface="+mn-lt"/>
              </a:rPr>
              <a:t>。</a:t>
            </a:r>
            <a:endParaRPr lang="en-US" altLang="zh-CN" kern="1200" dirty="0" smtClean="0">
              <a:latin typeface="+mn-lt"/>
              <a:ea typeface="+mj-ea"/>
            </a:endParaRPr>
          </a:p>
          <a:p>
            <a:pPr marL="342000" indent="-342000">
              <a:spcBef>
                <a:spcPts val="600"/>
              </a:spcBef>
            </a:pPr>
            <a:endParaRPr lang="en-US" altLang="zh-CN" kern="1200" dirty="0">
              <a:latin typeface="+mn-lt"/>
              <a:ea typeface="+mj-ea"/>
            </a:endParaRPr>
          </a:p>
          <a:p>
            <a:pPr marL="342000" indent="-342000">
              <a:spcBef>
                <a:spcPts val="600"/>
              </a:spcBef>
              <a:buNone/>
            </a:pPr>
            <a:r>
              <a:rPr lang="en-US" altLang="zh-CN" b="1" kern="1200" dirty="0" smtClean="0">
                <a:solidFill>
                  <a:srgbClr val="FF0000"/>
                </a:solidFill>
                <a:latin typeface="+mn-lt"/>
              </a:rPr>
              <a:t>(a) PoPs</a:t>
            </a:r>
          </a:p>
          <a:p>
            <a:pPr marL="342000" indent="-342000">
              <a:spcBef>
                <a:spcPts val="600"/>
              </a:spcBef>
            </a:pPr>
            <a:r>
              <a:rPr lang="en-US" altLang="zh-CN" dirty="0" smtClean="0">
                <a:latin typeface="+mn-lt"/>
              </a:rPr>
              <a:t>PoP</a:t>
            </a:r>
            <a:r>
              <a:rPr lang="zh-CN" altLang="en-US" dirty="0" smtClean="0">
                <a:latin typeface="+mn-lt"/>
              </a:rPr>
              <a:t>存在</a:t>
            </a:r>
            <a:r>
              <a:rPr lang="zh-CN" altLang="en-US" dirty="0" smtClean="0">
                <a:latin typeface="+mn-lt"/>
              </a:rPr>
              <a:t>于</a:t>
            </a:r>
            <a:r>
              <a:rPr lang="zh-CN" altLang="en-US" dirty="0">
                <a:latin typeface="+mn-lt"/>
              </a:rPr>
              <a:t>等级</a:t>
            </a:r>
            <a:r>
              <a:rPr lang="zh-CN" altLang="en-US" dirty="0" smtClean="0">
                <a:latin typeface="+mn-lt"/>
              </a:rPr>
              <a:t>结构</a:t>
            </a:r>
            <a:r>
              <a:rPr lang="zh-CN" altLang="en-US" dirty="0">
                <a:latin typeface="+mn-lt"/>
              </a:rPr>
              <a:t>的</a:t>
            </a:r>
            <a:r>
              <a:rPr lang="zh-CN" altLang="en-US" dirty="0" smtClean="0">
                <a:latin typeface="+mn-lt"/>
              </a:rPr>
              <a:t>所有</a:t>
            </a:r>
            <a:r>
              <a:rPr lang="zh-CN" altLang="en-US" dirty="0">
                <a:latin typeface="+mn-lt"/>
              </a:rPr>
              <a:t>层次</a:t>
            </a:r>
            <a:r>
              <a:rPr lang="zh-CN" altLang="en-US" dirty="0" smtClean="0">
                <a:latin typeface="+mn-lt"/>
              </a:rPr>
              <a:t>，但底层</a:t>
            </a:r>
            <a:r>
              <a:rPr lang="en-US" altLang="zh-CN" dirty="0" smtClean="0">
                <a:latin typeface="+mn-lt"/>
              </a:rPr>
              <a:t>(</a:t>
            </a:r>
            <a:r>
              <a:rPr lang="zh-CN" altLang="en-US" dirty="0" smtClean="0">
                <a:latin typeface="+mn-lt"/>
              </a:rPr>
              <a:t>接入</a:t>
            </a:r>
            <a:r>
              <a:rPr lang="en-US" altLang="zh-CN" dirty="0" smtClean="0">
                <a:latin typeface="+mn-lt"/>
              </a:rPr>
              <a:t>ISP)</a:t>
            </a:r>
            <a:r>
              <a:rPr lang="zh-CN" altLang="en-US" dirty="0" smtClean="0">
                <a:latin typeface="+mn-lt"/>
              </a:rPr>
              <a:t>等级除外。</a:t>
            </a:r>
            <a:endParaRPr lang="en-US" altLang="zh-CN" dirty="0" smtClean="0">
              <a:latin typeface="+mn-lt"/>
            </a:endParaRPr>
          </a:p>
          <a:p>
            <a:pPr marL="342000" indent="-342000">
              <a:spcBef>
                <a:spcPts val="600"/>
              </a:spcBef>
            </a:pPr>
            <a:endParaRPr lang="zh-CN" altLang="en-US" dirty="0">
              <a:latin typeface="+mn-lt"/>
            </a:endParaRPr>
          </a:p>
          <a:p>
            <a:pPr marL="342000" indent="-342000">
              <a:spcBef>
                <a:spcPts val="600"/>
              </a:spcBef>
            </a:pPr>
            <a:r>
              <a:rPr lang="en-US" altLang="zh-CN" dirty="0" smtClean="0">
                <a:latin typeface="+mn-lt"/>
              </a:rPr>
              <a:t>PoP</a:t>
            </a:r>
            <a:r>
              <a:rPr lang="zh-CN" altLang="en-US" dirty="0" smtClean="0">
                <a:latin typeface="+mn-lt"/>
              </a:rPr>
              <a:t>只是</a:t>
            </a:r>
            <a:r>
              <a:rPr lang="zh-CN" altLang="en-US" dirty="0" smtClean="0">
                <a:latin typeface="+mn-lt"/>
              </a:rPr>
              <a:t>提供商网络中的一台或多台路由器</a:t>
            </a:r>
            <a:r>
              <a:rPr lang="en-US" altLang="zh-CN" dirty="0" smtClean="0">
                <a:latin typeface="+mn-lt"/>
              </a:rPr>
              <a:t>(</a:t>
            </a:r>
            <a:r>
              <a:rPr lang="zh-CN" altLang="en-US" dirty="0" smtClean="0">
                <a:latin typeface="+mn-lt"/>
              </a:rPr>
              <a:t>在</a:t>
            </a:r>
            <a:r>
              <a:rPr lang="zh-CN" altLang="en-US" dirty="0">
                <a:latin typeface="+mn-lt"/>
              </a:rPr>
              <a:t>相同</a:t>
            </a:r>
            <a:r>
              <a:rPr lang="zh-CN" altLang="en-US" dirty="0" smtClean="0">
                <a:latin typeface="+mn-lt"/>
              </a:rPr>
              <a:t>位置</a:t>
            </a:r>
            <a:r>
              <a:rPr lang="en-US" altLang="zh-CN" dirty="0" smtClean="0">
                <a:latin typeface="+mn-lt"/>
              </a:rPr>
              <a:t>)</a:t>
            </a:r>
            <a:r>
              <a:rPr lang="zh-CN" altLang="en-US" dirty="0" smtClean="0">
                <a:latin typeface="+mn-lt"/>
              </a:rPr>
              <a:t>群组，其中客户</a:t>
            </a:r>
            <a:r>
              <a:rPr lang="en-US" altLang="zh-CN" dirty="0" smtClean="0">
                <a:latin typeface="+mn-lt"/>
              </a:rPr>
              <a:t>ISP</a:t>
            </a:r>
            <a:r>
              <a:rPr lang="zh-CN" altLang="en-US" dirty="0" smtClean="0">
                <a:latin typeface="+mn-lt"/>
              </a:rPr>
              <a:t>能够</a:t>
            </a:r>
            <a:r>
              <a:rPr lang="zh-CN" altLang="en-US" dirty="0" smtClean="0">
                <a:solidFill>
                  <a:srgbClr val="FF0000"/>
                </a:solidFill>
                <a:latin typeface="+mn-lt"/>
              </a:rPr>
              <a:t>与</a:t>
            </a:r>
            <a:r>
              <a:rPr lang="zh-CN" altLang="en-US" dirty="0" smtClean="0">
                <a:latin typeface="+mn-lt"/>
              </a:rPr>
              <a:t>提供</a:t>
            </a:r>
            <a:r>
              <a:rPr lang="zh-CN" altLang="en-US" dirty="0">
                <a:latin typeface="+mn-lt"/>
              </a:rPr>
              <a:t>商</a:t>
            </a:r>
            <a:r>
              <a:rPr lang="en-US" altLang="zh-CN" dirty="0" smtClean="0">
                <a:latin typeface="+mn-lt"/>
              </a:rPr>
              <a:t>ISP</a:t>
            </a:r>
            <a:r>
              <a:rPr lang="zh-CN" altLang="en-US" dirty="0">
                <a:latin typeface="+mn-lt"/>
              </a:rPr>
              <a:t>连接</a:t>
            </a:r>
            <a:r>
              <a:rPr lang="zh-CN" altLang="en-US" dirty="0" smtClean="0">
                <a:latin typeface="+mn-lt"/>
              </a:rPr>
              <a:t>。</a:t>
            </a:r>
            <a:endParaRPr lang="zh-CN" altLang="en-US" dirty="0">
              <a:latin typeface="+mn-lt"/>
            </a:endParaRPr>
          </a:p>
        </p:txBody>
      </p:sp>
    </p:spTree>
    <p:extLst>
      <p:ext uri="{BB962C8B-B14F-4D97-AF65-F5344CB8AC3E}">
        <p14:creationId xmlns:p14="http://schemas.microsoft.com/office/powerpoint/2010/main" val="7933380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Gill Sans MT" panose="020B0502020104020203" pitchFamily="34" charset="0"/>
              </a:rPr>
              <a:t>互联网结构</a:t>
            </a:r>
            <a:r>
              <a:rPr lang="en-US" altLang="zh-CN" dirty="0">
                <a:latin typeface="Gill Sans MT" panose="020B0502020104020203" pitchFamily="34" charset="0"/>
              </a:rPr>
              <a:t>: </a:t>
            </a:r>
            <a:r>
              <a:rPr lang="zh-CN" altLang="en-US" dirty="0">
                <a:latin typeface="Gill Sans MT" panose="020B0502020104020203" pitchFamily="34" charset="0"/>
              </a:rPr>
              <a:t>网络的网络</a:t>
            </a:r>
          </a:p>
        </p:txBody>
      </p:sp>
      <p:sp>
        <p:nvSpPr>
          <p:cNvPr id="3" name="内容占位符 2"/>
          <p:cNvSpPr>
            <a:spLocks noGrp="1"/>
          </p:cNvSpPr>
          <p:nvPr>
            <p:ph idx="1"/>
          </p:nvPr>
        </p:nvSpPr>
        <p:spPr>
          <a:xfrm>
            <a:off x="339725" y="1028700"/>
            <a:ext cx="8483600" cy="5204460"/>
          </a:xfrm>
        </p:spPr>
        <p:txBody>
          <a:bodyPr/>
          <a:lstStyle/>
          <a:p>
            <a:pPr marL="0" indent="0">
              <a:spcBef>
                <a:spcPts val="600"/>
              </a:spcBef>
              <a:buNone/>
            </a:pPr>
            <a:r>
              <a:rPr lang="en-US" altLang="zh-CN" b="1" kern="1200" dirty="0" smtClean="0">
                <a:solidFill>
                  <a:srgbClr val="FF0000"/>
                </a:solidFill>
              </a:rPr>
              <a:t>(b) </a:t>
            </a:r>
            <a:r>
              <a:rPr lang="zh-CN" altLang="en-US" b="1" kern="1200" dirty="0" smtClean="0">
                <a:solidFill>
                  <a:srgbClr val="FF0000"/>
                </a:solidFill>
              </a:rPr>
              <a:t>多宿</a:t>
            </a:r>
            <a:endParaRPr lang="en-US" altLang="zh-CN" dirty="0" smtClean="0"/>
          </a:p>
          <a:p>
            <a:pPr marL="342000">
              <a:spcBef>
                <a:spcPts val="600"/>
              </a:spcBef>
            </a:pPr>
            <a:r>
              <a:rPr lang="zh-CN" altLang="en-US" dirty="0" smtClean="0">
                <a:latin typeface="+mn-lt"/>
              </a:rPr>
              <a:t>任何</a:t>
            </a:r>
            <a:r>
              <a:rPr lang="en-US" altLang="zh-CN" dirty="0" smtClean="0">
                <a:latin typeface="+mn-lt"/>
              </a:rPr>
              <a:t>ISP (</a:t>
            </a:r>
            <a:r>
              <a:rPr lang="zh-CN" altLang="en-US" dirty="0" smtClean="0">
                <a:latin typeface="+mn-lt"/>
              </a:rPr>
              <a:t>除了第一层</a:t>
            </a:r>
            <a:r>
              <a:rPr lang="en-US" altLang="zh-CN" dirty="0" smtClean="0">
                <a:latin typeface="+mn-lt"/>
              </a:rPr>
              <a:t>ISP</a:t>
            </a:r>
            <a:r>
              <a:rPr lang="zh-CN" altLang="en-US" dirty="0" smtClean="0">
                <a:latin typeface="+mn-lt"/>
              </a:rPr>
              <a:t>外</a:t>
            </a:r>
            <a:r>
              <a:rPr lang="en-US" altLang="zh-CN" dirty="0" smtClean="0">
                <a:latin typeface="+mn-lt"/>
              </a:rPr>
              <a:t>) </a:t>
            </a:r>
            <a:r>
              <a:rPr lang="zh-CN" altLang="en-US" dirty="0" smtClean="0">
                <a:latin typeface="+mn-lt"/>
              </a:rPr>
              <a:t>可以</a:t>
            </a:r>
            <a:r>
              <a:rPr lang="zh-CN" altLang="en-US" dirty="0">
                <a:latin typeface="+mn-lt"/>
              </a:rPr>
              <a:t>选择</a:t>
            </a:r>
            <a:r>
              <a:rPr lang="zh-CN" altLang="en-US" dirty="0" smtClean="0">
                <a:latin typeface="+mn-lt"/>
              </a:rPr>
              <a:t>多宿</a:t>
            </a:r>
            <a:r>
              <a:rPr lang="en-US" altLang="zh-CN" dirty="0" smtClean="0">
                <a:latin typeface="+mn-lt"/>
              </a:rPr>
              <a:t>(</a:t>
            </a:r>
            <a:r>
              <a:rPr lang="zh-CN" altLang="en-US" dirty="0" smtClean="0">
                <a:latin typeface="+mn-lt"/>
              </a:rPr>
              <a:t>或</a:t>
            </a:r>
            <a:r>
              <a:rPr lang="zh-CN" altLang="en-US" b="1" dirty="0" smtClean="0">
                <a:solidFill>
                  <a:srgbClr val="FF0000"/>
                </a:solidFill>
                <a:latin typeface="+mn-lt"/>
              </a:rPr>
              <a:t>多</a:t>
            </a:r>
            <a:r>
              <a:rPr lang="zh-CN" altLang="en-US" b="1" dirty="0">
                <a:solidFill>
                  <a:srgbClr val="FF0000"/>
                </a:solidFill>
                <a:latin typeface="+mn-lt"/>
              </a:rPr>
              <a:t>点</a:t>
            </a:r>
            <a:r>
              <a:rPr lang="zh-CN" altLang="en-US" b="1" dirty="0" smtClean="0">
                <a:solidFill>
                  <a:srgbClr val="FF0000"/>
                </a:solidFill>
                <a:latin typeface="+mn-lt"/>
              </a:rPr>
              <a:t>接入</a:t>
            </a:r>
            <a:r>
              <a:rPr lang="en-US" altLang="zh-CN" dirty="0" smtClean="0">
                <a:latin typeface="+mn-lt"/>
              </a:rPr>
              <a:t>)</a:t>
            </a:r>
            <a:r>
              <a:rPr lang="zh-CN" altLang="en-US" dirty="0" smtClean="0">
                <a:latin typeface="+mn-lt"/>
              </a:rPr>
              <a:t>，即可以与两</a:t>
            </a:r>
            <a:r>
              <a:rPr lang="zh-CN" altLang="en-US" dirty="0">
                <a:latin typeface="+mn-lt"/>
              </a:rPr>
              <a:t>个</a:t>
            </a:r>
            <a:r>
              <a:rPr lang="zh-CN" altLang="en-US" dirty="0" smtClean="0">
                <a:latin typeface="+mn-lt"/>
              </a:rPr>
              <a:t>或更多提供商</a:t>
            </a:r>
            <a:r>
              <a:rPr lang="en-US" altLang="zh-CN" dirty="0" smtClean="0">
                <a:latin typeface="+mn-lt"/>
              </a:rPr>
              <a:t>ISP</a:t>
            </a:r>
            <a:r>
              <a:rPr lang="zh-CN" altLang="en-US" dirty="0" smtClean="0">
                <a:latin typeface="+mn-lt"/>
              </a:rPr>
              <a:t>连接。</a:t>
            </a:r>
            <a:endParaRPr lang="en-US" altLang="zh-CN" dirty="0" smtClean="0">
              <a:latin typeface="+mn-lt"/>
            </a:endParaRPr>
          </a:p>
          <a:p>
            <a:pPr marL="342000">
              <a:spcBef>
                <a:spcPts val="600"/>
              </a:spcBef>
            </a:pPr>
            <a:endParaRPr lang="zh-CN" altLang="en-US" dirty="0">
              <a:latin typeface="+mn-lt"/>
            </a:endParaRPr>
          </a:p>
          <a:p>
            <a:pPr marL="342000">
              <a:spcBef>
                <a:spcPts val="600"/>
              </a:spcBef>
            </a:pPr>
            <a:r>
              <a:rPr lang="zh-CN" altLang="en-US" dirty="0" smtClean="0">
                <a:latin typeface="+mn-lt"/>
              </a:rPr>
              <a:t>例如</a:t>
            </a:r>
            <a:r>
              <a:rPr lang="zh-CN" altLang="en-US" dirty="0">
                <a:latin typeface="+mn-lt"/>
              </a:rPr>
              <a:t>，一个接入</a:t>
            </a:r>
            <a:r>
              <a:rPr lang="en-US" altLang="zh-CN" dirty="0">
                <a:latin typeface="+mn-lt"/>
              </a:rPr>
              <a:t>ISP</a:t>
            </a:r>
            <a:r>
              <a:rPr lang="zh-CN" altLang="en-US" dirty="0" smtClean="0">
                <a:latin typeface="+mn-lt"/>
              </a:rPr>
              <a:t>可以</a:t>
            </a:r>
            <a:r>
              <a:rPr lang="zh-CN" altLang="en-US" dirty="0">
                <a:latin typeface="+mn-lt"/>
              </a:rPr>
              <a:t>与</a:t>
            </a:r>
            <a:r>
              <a:rPr lang="zh-CN" altLang="en-US" dirty="0" smtClean="0">
                <a:latin typeface="+mn-lt"/>
              </a:rPr>
              <a:t>两</a:t>
            </a:r>
            <a:r>
              <a:rPr lang="zh-CN" altLang="en-US" dirty="0">
                <a:latin typeface="+mn-lt"/>
              </a:rPr>
              <a:t>个区域</a:t>
            </a:r>
            <a:r>
              <a:rPr lang="en-US" altLang="zh-CN" dirty="0" smtClean="0">
                <a:latin typeface="+mn-lt"/>
              </a:rPr>
              <a:t>ISP</a:t>
            </a:r>
            <a:r>
              <a:rPr lang="zh-CN" altLang="en-US" dirty="0" smtClean="0">
                <a:latin typeface="+mn-lt"/>
              </a:rPr>
              <a:t>多宿，既可以与两</a:t>
            </a:r>
            <a:r>
              <a:rPr lang="zh-CN" altLang="en-US" dirty="0">
                <a:latin typeface="+mn-lt"/>
              </a:rPr>
              <a:t>个区域</a:t>
            </a:r>
            <a:r>
              <a:rPr lang="en-US" altLang="zh-CN" dirty="0" smtClean="0">
                <a:latin typeface="+mn-lt"/>
              </a:rPr>
              <a:t>ISP</a:t>
            </a:r>
            <a:r>
              <a:rPr lang="zh-CN" altLang="en-US" dirty="0" smtClean="0">
                <a:latin typeface="+mn-lt"/>
              </a:rPr>
              <a:t>和一</a:t>
            </a:r>
            <a:r>
              <a:rPr lang="zh-CN" altLang="en-US" dirty="0" smtClean="0">
                <a:latin typeface="+mn-lt"/>
              </a:rPr>
              <a:t>个第一层的</a:t>
            </a:r>
            <a:r>
              <a:rPr lang="en-US" altLang="zh-CN" dirty="0" smtClean="0">
                <a:latin typeface="+mn-lt"/>
              </a:rPr>
              <a:t>ISP</a:t>
            </a:r>
            <a:r>
              <a:rPr lang="zh-CN" altLang="en-US" dirty="0" smtClean="0">
                <a:latin typeface="+mn-lt"/>
              </a:rPr>
              <a:t>多宿。</a:t>
            </a:r>
            <a:endParaRPr lang="en-US" altLang="zh-CN" dirty="0" smtClean="0">
              <a:latin typeface="+mn-lt"/>
            </a:endParaRPr>
          </a:p>
          <a:p>
            <a:pPr marL="342000">
              <a:spcBef>
                <a:spcPts val="600"/>
              </a:spcBef>
            </a:pPr>
            <a:endParaRPr lang="en-US" altLang="zh-CN" dirty="0">
              <a:latin typeface="+mn-lt"/>
            </a:endParaRPr>
          </a:p>
          <a:p>
            <a:pPr marL="342000">
              <a:spcBef>
                <a:spcPts val="600"/>
              </a:spcBef>
            </a:pPr>
            <a:r>
              <a:rPr lang="en-US" altLang="zh-CN" kern="1200" dirty="0">
                <a:latin typeface="+mn-lt"/>
              </a:rPr>
              <a:t>Similarly, a regional ISP may multi-home with multiple tier-1 ISPs. </a:t>
            </a:r>
          </a:p>
          <a:p>
            <a:pPr marL="342000">
              <a:spcBef>
                <a:spcPts val="600"/>
              </a:spcBef>
            </a:pPr>
            <a:endParaRPr lang="en-US" altLang="zh-CN" dirty="0" smtClean="0">
              <a:latin typeface="+mn-lt"/>
            </a:endParaRPr>
          </a:p>
          <a:p>
            <a:pPr marL="342000">
              <a:spcBef>
                <a:spcPts val="600"/>
              </a:spcBef>
            </a:pPr>
            <a:r>
              <a:rPr lang="zh-CN" altLang="en-US" dirty="0" smtClean="0">
                <a:latin typeface="+mn-lt"/>
              </a:rPr>
              <a:t>当</a:t>
            </a:r>
            <a:r>
              <a:rPr lang="zh-CN" altLang="en-US" dirty="0">
                <a:latin typeface="+mn-lt"/>
              </a:rPr>
              <a:t>一个</a:t>
            </a:r>
            <a:r>
              <a:rPr lang="en-US" altLang="zh-CN" dirty="0">
                <a:latin typeface="+mn-lt"/>
              </a:rPr>
              <a:t>ISP</a:t>
            </a:r>
            <a:r>
              <a:rPr lang="zh-CN" altLang="en-US" dirty="0" smtClean="0">
                <a:latin typeface="+mn-lt"/>
              </a:rPr>
              <a:t>多宿时，即使它的提供商</a:t>
            </a:r>
            <a:r>
              <a:rPr lang="en-US" altLang="zh-CN" dirty="0" smtClean="0">
                <a:latin typeface="+mn-lt"/>
              </a:rPr>
              <a:t>ISP</a:t>
            </a:r>
            <a:r>
              <a:rPr lang="zh-CN" altLang="en-US" dirty="0" smtClean="0">
                <a:latin typeface="+mn-lt"/>
              </a:rPr>
              <a:t>之一出现故障，它任然能够发送</a:t>
            </a:r>
            <a:r>
              <a:rPr lang="zh-CN" altLang="en-US" dirty="0">
                <a:latin typeface="+mn-lt"/>
              </a:rPr>
              <a:t>和</a:t>
            </a:r>
            <a:r>
              <a:rPr lang="zh-CN" altLang="en-US" dirty="0" smtClean="0">
                <a:latin typeface="+mn-lt"/>
              </a:rPr>
              <a:t>接收分组。</a:t>
            </a:r>
            <a:endParaRPr lang="zh-CN" altLang="en-US" dirty="0">
              <a:latin typeface="+mn-lt"/>
            </a:endParaRPr>
          </a:p>
        </p:txBody>
      </p:sp>
    </p:spTree>
    <p:extLst>
      <p:ext uri="{BB962C8B-B14F-4D97-AF65-F5344CB8AC3E}">
        <p14:creationId xmlns:p14="http://schemas.microsoft.com/office/powerpoint/2010/main" val="19102133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Gill Sans MT" panose="020B0502020104020203" pitchFamily="34" charset="0"/>
              </a:rPr>
              <a:t>互联网结构</a:t>
            </a:r>
            <a:r>
              <a:rPr lang="en-US" altLang="zh-CN" dirty="0">
                <a:latin typeface="Gill Sans MT" panose="020B0502020104020203" pitchFamily="34" charset="0"/>
              </a:rPr>
              <a:t>: </a:t>
            </a:r>
            <a:r>
              <a:rPr lang="zh-CN" altLang="en-US" dirty="0">
                <a:latin typeface="Gill Sans MT" panose="020B0502020104020203" pitchFamily="34" charset="0"/>
              </a:rPr>
              <a:t>网络的网络</a:t>
            </a:r>
          </a:p>
        </p:txBody>
      </p:sp>
      <p:sp>
        <p:nvSpPr>
          <p:cNvPr id="3" name="内容占位符 2"/>
          <p:cNvSpPr>
            <a:spLocks noGrp="1"/>
          </p:cNvSpPr>
          <p:nvPr>
            <p:ph idx="1"/>
          </p:nvPr>
        </p:nvSpPr>
        <p:spPr>
          <a:xfrm>
            <a:off x="339725" y="1028700"/>
            <a:ext cx="8483600" cy="5204460"/>
          </a:xfrm>
        </p:spPr>
        <p:txBody>
          <a:bodyPr/>
          <a:lstStyle/>
          <a:p>
            <a:pPr marL="0" indent="0">
              <a:spcBef>
                <a:spcPts val="600"/>
              </a:spcBef>
              <a:buNone/>
            </a:pPr>
            <a:r>
              <a:rPr lang="en-US" altLang="zh-CN" b="1" kern="1200" dirty="0" smtClean="0">
                <a:solidFill>
                  <a:srgbClr val="FF0000"/>
                </a:solidFill>
              </a:rPr>
              <a:t>(c) </a:t>
            </a:r>
            <a:r>
              <a:rPr lang="zh-CN" altLang="en-US" b="1" kern="1200" dirty="0">
                <a:solidFill>
                  <a:srgbClr val="FF0000"/>
                </a:solidFill>
              </a:rPr>
              <a:t>对等</a:t>
            </a:r>
            <a:endParaRPr lang="en-US" altLang="zh-CN" dirty="0" smtClean="0"/>
          </a:p>
          <a:p>
            <a:pPr>
              <a:spcBef>
                <a:spcPts val="600"/>
              </a:spcBef>
            </a:pPr>
            <a:r>
              <a:rPr lang="zh-CN" altLang="en-US" dirty="0" smtClean="0"/>
              <a:t>位于相同等级结构层次的邻近一对</a:t>
            </a:r>
            <a:r>
              <a:rPr lang="en-US" altLang="zh-CN" dirty="0" smtClean="0"/>
              <a:t>ISP</a:t>
            </a:r>
            <a:r>
              <a:rPr lang="zh-CN" altLang="en-US" dirty="0"/>
              <a:t>能够</a:t>
            </a:r>
            <a:r>
              <a:rPr lang="zh-CN" altLang="en-US" dirty="0" smtClean="0"/>
              <a:t>对等</a:t>
            </a:r>
            <a:r>
              <a:rPr lang="en-US" altLang="zh-CN" dirty="0" smtClean="0"/>
              <a:t>(peer)</a:t>
            </a:r>
            <a:r>
              <a:rPr lang="zh-CN" altLang="en-US" dirty="0" smtClean="0"/>
              <a:t>，也就是说，能够直接将它们的网络连接在一起，使它们之间的所有流量经直接连接而不是通过上游的中间的</a:t>
            </a:r>
            <a:r>
              <a:rPr lang="en-US" altLang="zh-CN" dirty="0" smtClean="0"/>
              <a:t>ISP</a:t>
            </a:r>
            <a:r>
              <a:rPr lang="zh-CN" altLang="en-US" dirty="0" smtClean="0"/>
              <a:t>传输。</a:t>
            </a:r>
            <a:endParaRPr lang="en-US" altLang="zh-CN" dirty="0" smtClean="0"/>
          </a:p>
          <a:p>
            <a:pPr>
              <a:spcBef>
                <a:spcPts val="600"/>
              </a:spcBef>
            </a:pPr>
            <a:endParaRPr lang="en-US" altLang="zh-CN" dirty="0"/>
          </a:p>
          <a:p>
            <a:pPr>
              <a:spcBef>
                <a:spcPts val="600"/>
              </a:spcBef>
            </a:pPr>
            <a:r>
              <a:rPr lang="zh-CN" altLang="en-US" dirty="0" smtClean="0"/>
              <a:t>当两个</a:t>
            </a:r>
            <a:r>
              <a:rPr lang="en-US" altLang="zh-CN" dirty="0" smtClean="0"/>
              <a:t>ISP</a:t>
            </a:r>
            <a:r>
              <a:rPr lang="zh-CN" altLang="en-US" dirty="0" smtClean="0"/>
              <a:t>对等时，通常不进行结算，即任一个</a:t>
            </a:r>
            <a:r>
              <a:rPr lang="en-US" altLang="zh-CN" dirty="0" smtClean="0"/>
              <a:t>ISP</a:t>
            </a:r>
            <a:r>
              <a:rPr lang="zh-CN" altLang="en-US" dirty="0" smtClean="0"/>
              <a:t>不向其对等付费。 </a:t>
            </a:r>
            <a:endParaRPr lang="en-US" altLang="zh-CN" dirty="0" smtClean="0"/>
          </a:p>
          <a:p>
            <a:pPr>
              <a:spcBef>
                <a:spcPts val="600"/>
              </a:spcBef>
            </a:pPr>
            <a:endParaRPr lang="en-US" altLang="zh-CN" dirty="0"/>
          </a:p>
          <a:p>
            <a:pPr marL="0" indent="0">
              <a:spcBef>
                <a:spcPts val="600"/>
              </a:spcBef>
              <a:buNone/>
            </a:pPr>
            <a:r>
              <a:rPr lang="en-US" altLang="zh-CN" b="1" kern="1200" dirty="0" smtClean="0">
                <a:solidFill>
                  <a:srgbClr val="FF0000"/>
                </a:solidFill>
              </a:rPr>
              <a:t>(d) </a:t>
            </a:r>
            <a:r>
              <a:rPr lang="zh-CN" altLang="en-US" b="1" kern="1200" dirty="0" smtClean="0">
                <a:solidFill>
                  <a:srgbClr val="FF0000"/>
                </a:solidFill>
              </a:rPr>
              <a:t>互联网交换点</a:t>
            </a:r>
            <a:r>
              <a:rPr lang="en-US" altLang="zh-CN" b="1" kern="1200" dirty="0" smtClean="0">
                <a:solidFill>
                  <a:srgbClr val="FF0000"/>
                </a:solidFill>
              </a:rPr>
              <a:t>IXP</a:t>
            </a:r>
            <a:endParaRPr lang="en-US" altLang="zh-CN" b="1" dirty="0"/>
          </a:p>
          <a:p>
            <a:pPr>
              <a:spcBef>
                <a:spcPts val="600"/>
              </a:spcBef>
            </a:pPr>
            <a:r>
              <a:rPr lang="zh-CN" altLang="en-US" dirty="0">
                <a:solidFill>
                  <a:srgbClr val="FF0000"/>
                </a:solidFill>
              </a:rPr>
              <a:t>第三方</a:t>
            </a:r>
            <a:r>
              <a:rPr lang="zh-CN" altLang="en-US" dirty="0" smtClean="0">
                <a:solidFill>
                  <a:srgbClr val="FF0000"/>
                </a:solidFill>
              </a:rPr>
              <a:t>公司</a:t>
            </a:r>
            <a:r>
              <a:rPr lang="zh-CN" altLang="en-US" dirty="0" smtClean="0"/>
              <a:t>能够创建</a:t>
            </a:r>
            <a:r>
              <a:rPr lang="zh-CN" altLang="en-US" dirty="0"/>
              <a:t>一个互联网交换</a:t>
            </a:r>
            <a:r>
              <a:rPr lang="zh-CN" altLang="en-US" dirty="0" smtClean="0"/>
              <a:t>点</a:t>
            </a:r>
            <a:r>
              <a:rPr lang="en-US" altLang="zh-CN" dirty="0" smtClean="0"/>
              <a:t>(IXP)</a:t>
            </a:r>
            <a:r>
              <a:rPr lang="zh-CN" altLang="en-US" dirty="0" smtClean="0"/>
              <a:t>，</a:t>
            </a:r>
            <a:r>
              <a:rPr lang="en-US" altLang="zh-CN" dirty="0" smtClean="0"/>
              <a:t>IXP</a:t>
            </a:r>
            <a:r>
              <a:rPr lang="zh-CN" altLang="en-US" dirty="0" smtClean="0"/>
              <a:t>是</a:t>
            </a:r>
            <a:r>
              <a:rPr lang="zh-CN" altLang="en-US" dirty="0"/>
              <a:t>一个汇合点，多</a:t>
            </a:r>
            <a:r>
              <a:rPr lang="zh-CN" altLang="en-US" dirty="0" smtClean="0"/>
              <a:t>个</a:t>
            </a:r>
            <a:r>
              <a:rPr lang="en-US" altLang="zh-CN" dirty="0" smtClean="0"/>
              <a:t>ISP</a:t>
            </a:r>
            <a:r>
              <a:rPr lang="zh-CN" altLang="en-US" dirty="0" smtClean="0"/>
              <a:t>可以</a:t>
            </a:r>
            <a:r>
              <a:rPr lang="zh-CN" altLang="en-US" dirty="0"/>
              <a:t>在这里进行</a:t>
            </a:r>
            <a:r>
              <a:rPr lang="zh-CN" altLang="en-US" dirty="0" smtClean="0"/>
              <a:t>对等。</a:t>
            </a:r>
            <a:r>
              <a:rPr lang="en-US" altLang="zh-CN" dirty="0" smtClean="0"/>
              <a:t>IXP</a:t>
            </a:r>
            <a:r>
              <a:rPr lang="zh-CN" altLang="en-US" dirty="0" smtClean="0"/>
              <a:t>通常位于</a:t>
            </a:r>
            <a:r>
              <a:rPr lang="zh-CN" altLang="en-US" dirty="0"/>
              <a:t>一</a:t>
            </a:r>
            <a:r>
              <a:rPr lang="zh-CN" altLang="en-US" dirty="0" smtClean="0"/>
              <a:t>个有</a:t>
            </a:r>
            <a:r>
              <a:rPr lang="zh-CN" altLang="en-US" dirty="0"/>
              <a:t>自己交换机的独立建筑</a:t>
            </a:r>
            <a:r>
              <a:rPr lang="zh-CN" altLang="en-US" dirty="0" smtClean="0"/>
              <a:t>中。</a:t>
            </a:r>
            <a:endParaRPr lang="zh-CN" altLang="en-US" dirty="0"/>
          </a:p>
        </p:txBody>
      </p:sp>
    </p:spTree>
    <p:extLst>
      <p:ext uri="{BB962C8B-B14F-4D97-AF65-F5344CB8AC3E}">
        <p14:creationId xmlns:p14="http://schemas.microsoft.com/office/powerpoint/2010/main" val="224665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552" name="Group 2"/>
          <p:cNvGrpSpPr>
            <a:grpSpLocks/>
          </p:cNvGrpSpPr>
          <p:nvPr/>
        </p:nvGrpSpPr>
        <p:grpSpPr bwMode="auto">
          <a:xfrm>
            <a:off x="1825540" y="1968667"/>
            <a:ext cx="648509" cy="418221"/>
            <a:chOff x="3053396" y="4304255"/>
            <a:chExt cx="648422" cy="418253"/>
          </a:xfrm>
        </p:grpSpPr>
        <p:sp>
          <p:nvSpPr>
            <p:cNvPr id="9660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605"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53" name="Group 131"/>
          <p:cNvGrpSpPr>
            <a:grpSpLocks/>
          </p:cNvGrpSpPr>
          <p:nvPr/>
        </p:nvGrpSpPr>
        <p:grpSpPr bwMode="auto">
          <a:xfrm>
            <a:off x="669684" y="2768705"/>
            <a:ext cx="648509" cy="418221"/>
            <a:chOff x="3053396" y="4304255"/>
            <a:chExt cx="648422" cy="418253"/>
          </a:xfrm>
        </p:grpSpPr>
        <p:sp>
          <p:nvSpPr>
            <p:cNvPr id="9660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603"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54" name="Group 135"/>
          <p:cNvGrpSpPr>
            <a:grpSpLocks/>
          </p:cNvGrpSpPr>
          <p:nvPr/>
        </p:nvGrpSpPr>
        <p:grpSpPr bwMode="auto">
          <a:xfrm>
            <a:off x="6334647" y="2222647"/>
            <a:ext cx="648509" cy="418221"/>
            <a:chOff x="3053396" y="4304255"/>
            <a:chExt cx="648422" cy="418253"/>
          </a:xfrm>
        </p:grpSpPr>
        <p:sp>
          <p:nvSpPr>
            <p:cNvPr id="9660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601"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55" name="Group 138"/>
          <p:cNvGrpSpPr>
            <a:grpSpLocks/>
          </p:cNvGrpSpPr>
          <p:nvPr/>
        </p:nvGrpSpPr>
        <p:grpSpPr bwMode="auto">
          <a:xfrm>
            <a:off x="1241261" y="5079927"/>
            <a:ext cx="648509" cy="418221"/>
            <a:chOff x="3053396" y="4304255"/>
            <a:chExt cx="648422" cy="418253"/>
          </a:xfrm>
        </p:grpSpPr>
        <p:sp>
          <p:nvSpPr>
            <p:cNvPr id="9659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99"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56" name="Group 141"/>
          <p:cNvGrpSpPr>
            <a:grpSpLocks/>
          </p:cNvGrpSpPr>
          <p:nvPr/>
        </p:nvGrpSpPr>
        <p:grpSpPr bwMode="auto">
          <a:xfrm>
            <a:off x="822105" y="4457675"/>
            <a:ext cx="648509" cy="418221"/>
            <a:chOff x="3053396" y="4304255"/>
            <a:chExt cx="648422" cy="418253"/>
          </a:xfrm>
        </p:grpSpPr>
        <p:sp>
          <p:nvSpPr>
            <p:cNvPr id="9659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97"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57" name="Group 144"/>
          <p:cNvGrpSpPr>
            <a:grpSpLocks/>
          </p:cNvGrpSpPr>
          <p:nvPr/>
        </p:nvGrpSpPr>
        <p:grpSpPr bwMode="auto">
          <a:xfrm>
            <a:off x="593474" y="3797326"/>
            <a:ext cx="648509" cy="418221"/>
            <a:chOff x="3053396" y="4304255"/>
            <a:chExt cx="648422" cy="418253"/>
          </a:xfrm>
        </p:grpSpPr>
        <p:sp>
          <p:nvSpPr>
            <p:cNvPr id="9659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95"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58" name="Group 147"/>
          <p:cNvGrpSpPr>
            <a:grpSpLocks/>
          </p:cNvGrpSpPr>
          <p:nvPr/>
        </p:nvGrpSpPr>
        <p:grpSpPr bwMode="auto">
          <a:xfrm>
            <a:off x="7084048" y="2654414"/>
            <a:ext cx="648509" cy="418221"/>
            <a:chOff x="3053396" y="4304255"/>
            <a:chExt cx="648422" cy="418253"/>
          </a:xfrm>
        </p:grpSpPr>
        <p:sp>
          <p:nvSpPr>
            <p:cNvPr id="9659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93"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59" name="Group 150"/>
          <p:cNvGrpSpPr>
            <a:grpSpLocks/>
          </p:cNvGrpSpPr>
          <p:nvPr/>
        </p:nvGrpSpPr>
        <p:grpSpPr bwMode="auto">
          <a:xfrm>
            <a:off x="3425956" y="1727385"/>
            <a:ext cx="648509" cy="418221"/>
            <a:chOff x="3053396" y="4304255"/>
            <a:chExt cx="648422" cy="418253"/>
          </a:xfrm>
        </p:grpSpPr>
        <p:sp>
          <p:nvSpPr>
            <p:cNvPr id="9659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91"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60" name="Group 153"/>
          <p:cNvGrpSpPr>
            <a:grpSpLocks/>
          </p:cNvGrpSpPr>
          <p:nvPr/>
        </p:nvGrpSpPr>
        <p:grpSpPr bwMode="auto">
          <a:xfrm>
            <a:off x="1050736" y="2375036"/>
            <a:ext cx="648509" cy="418221"/>
            <a:chOff x="3053396" y="4304255"/>
            <a:chExt cx="648422" cy="418253"/>
          </a:xfrm>
        </p:grpSpPr>
        <p:sp>
          <p:nvSpPr>
            <p:cNvPr id="965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89"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61" name="Group 156"/>
          <p:cNvGrpSpPr>
            <a:grpSpLocks/>
          </p:cNvGrpSpPr>
          <p:nvPr/>
        </p:nvGrpSpPr>
        <p:grpSpPr bwMode="auto">
          <a:xfrm>
            <a:off x="4340479" y="1701987"/>
            <a:ext cx="648509" cy="418221"/>
            <a:chOff x="3053396" y="4304255"/>
            <a:chExt cx="648422" cy="418253"/>
          </a:xfrm>
        </p:grpSpPr>
        <p:sp>
          <p:nvSpPr>
            <p:cNvPr id="965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87"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62" name="Group 160"/>
          <p:cNvGrpSpPr>
            <a:grpSpLocks/>
          </p:cNvGrpSpPr>
          <p:nvPr/>
        </p:nvGrpSpPr>
        <p:grpSpPr bwMode="auto">
          <a:xfrm>
            <a:off x="7401591" y="5333908"/>
            <a:ext cx="648509" cy="418221"/>
            <a:chOff x="3053396" y="4304255"/>
            <a:chExt cx="648422" cy="418253"/>
          </a:xfrm>
        </p:grpSpPr>
        <p:sp>
          <p:nvSpPr>
            <p:cNvPr id="965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85"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63" name="Group 163"/>
          <p:cNvGrpSpPr>
            <a:grpSpLocks/>
          </p:cNvGrpSpPr>
          <p:nvPr/>
        </p:nvGrpSpPr>
        <p:grpSpPr bwMode="auto">
          <a:xfrm>
            <a:off x="8239904" y="4686258"/>
            <a:ext cx="648509" cy="418221"/>
            <a:chOff x="3053396" y="4304255"/>
            <a:chExt cx="648422" cy="418253"/>
          </a:xfrm>
        </p:grpSpPr>
        <p:sp>
          <p:nvSpPr>
            <p:cNvPr id="965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83"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64" name="Group 166"/>
          <p:cNvGrpSpPr>
            <a:grpSpLocks/>
          </p:cNvGrpSpPr>
          <p:nvPr/>
        </p:nvGrpSpPr>
        <p:grpSpPr bwMode="auto">
          <a:xfrm>
            <a:off x="8011273" y="3771928"/>
            <a:ext cx="648509" cy="418221"/>
            <a:chOff x="3053396" y="4304255"/>
            <a:chExt cx="648422" cy="418253"/>
          </a:xfrm>
        </p:grpSpPr>
        <p:sp>
          <p:nvSpPr>
            <p:cNvPr id="965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81"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65" name="Group 169"/>
          <p:cNvGrpSpPr>
            <a:grpSpLocks/>
          </p:cNvGrpSpPr>
          <p:nvPr/>
        </p:nvGrpSpPr>
        <p:grpSpPr bwMode="auto">
          <a:xfrm>
            <a:off x="5166090" y="5575189"/>
            <a:ext cx="648509" cy="418221"/>
            <a:chOff x="3053396" y="4304255"/>
            <a:chExt cx="648422" cy="418253"/>
          </a:xfrm>
        </p:grpSpPr>
        <p:sp>
          <p:nvSpPr>
            <p:cNvPr id="9657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79"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66" name="Group 172"/>
          <p:cNvGrpSpPr>
            <a:grpSpLocks/>
          </p:cNvGrpSpPr>
          <p:nvPr/>
        </p:nvGrpSpPr>
        <p:grpSpPr bwMode="auto">
          <a:xfrm>
            <a:off x="4251567" y="5714878"/>
            <a:ext cx="648509" cy="418221"/>
            <a:chOff x="3053396" y="4304255"/>
            <a:chExt cx="648422" cy="418253"/>
          </a:xfrm>
        </p:grpSpPr>
        <p:sp>
          <p:nvSpPr>
            <p:cNvPr id="9657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77"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67" name="Group 175"/>
          <p:cNvGrpSpPr>
            <a:grpSpLocks/>
          </p:cNvGrpSpPr>
          <p:nvPr/>
        </p:nvGrpSpPr>
        <p:grpSpPr bwMode="auto">
          <a:xfrm>
            <a:off x="3032203" y="5562490"/>
            <a:ext cx="648509" cy="418221"/>
            <a:chOff x="3053396" y="4304255"/>
            <a:chExt cx="648422" cy="418253"/>
          </a:xfrm>
        </p:grpSpPr>
        <p:sp>
          <p:nvSpPr>
            <p:cNvPr id="9657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75"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96568" name="TextBox 4"/>
          <p:cNvSpPr txBox="1">
            <a:spLocks noChangeArrowheads="1"/>
          </p:cNvSpPr>
          <p:nvPr/>
        </p:nvSpPr>
        <p:spPr bwMode="auto">
          <a:xfrm rot="1053502">
            <a:off x="5440131" y="1626838"/>
            <a:ext cx="543812" cy="52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96569" name="TextBox 179"/>
          <p:cNvSpPr txBox="1">
            <a:spLocks noChangeArrowheads="1"/>
          </p:cNvSpPr>
          <p:nvPr/>
        </p:nvSpPr>
        <p:spPr bwMode="auto">
          <a:xfrm rot="2829263">
            <a:off x="7726496" y="3099869"/>
            <a:ext cx="543697" cy="5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96570" name="TextBox 180"/>
          <p:cNvSpPr txBox="1">
            <a:spLocks noChangeArrowheads="1"/>
          </p:cNvSpPr>
          <p:nvPr/>
        </p:nvSpPr>
        <p:spPr bwMode="auto">
          <a:xfrm rot="9845918">
            <a:off x="6395000" y="5612843"/>
            <a:ext cx="543812" cy="52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96571" name="TextBox 181"/>
          <p:cNvSpPr txBox="1">
            <a:spLocks noChangeArrowheads="1"/>
          </p:cNvSpPr>
          <p:nvPr/>
        </p:nvSpPr>
        <p:spPr bwMode="auto">
          <a:xfrm rot="11651262">
            <a:off x="2026957" y="5516208"/>
            <a:ext cx="543812" cy="52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96572" name="TextBox 182"/>
          <p:cNvSpPr txBox="1">
            <a:spLocks noChangeArrowheads="1"/>
          </p:cNvSpPr>
          <p:nvPr/>
        </p:nvSpPr>
        <p:spPr bwMode="auto">
          <a:xfrm rot="16607303">
            <a:off x="440646" y="3209886"/>
            <a:ext cx="543697" cy="5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96573" name="TextBox 183"/>
          <p:cNvSpPr txBox="1">
            <a:spLocks noChangeArrowheads="1"/>
          </p:cNvSpPr>
          <p:nvPr/>
        </p:nvSpPr>
        <p:spPr bwMode="auto">
          <a:xfrm rot="20582737">
            <a:off x="2626628" y="1576723"/>
            <a:ext cx="543812" cy="52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96260" name="Rectangle 3"/>
          <p:cNvSpPr txBox="1">
            <a:spLocks noChangeArrowheads="1"/>
          </p:cNvSpPr>
          <p:nvPr/>
        </p:nvSpPr>
        <p:spPr bwMode="auto">
          <a:xfrm>
            <a:off x="473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latin typeface="+mn-lt"/>
              </a:rPr>
              <a:t>But if one global ISP is viable business, there will be competitors …. </a:t>
            </a:r>
            <a:r>
              <a:rPr lang="en-US" altLang="zh-CN" dirty="0" smtClean="0">
                <a:latin typeface="+mn-lt"/>
              </a:rPr>
              <a:t>which </a:t>
            </a:r>
            <a:r>
              <a:rPr lang="en-US" altLang="zh-CN" dirty="0">
                <a:latin typeface="+mn-lt"/>
              </a:rPr>
              <a:t>must be interconnected</a:t>
            </a:r>
          </a:p>
        </p:txBody>
      </p:sp>
      <p:sp>
        <p:nvSpPr>
          <p:cNvPr id="96469" name="Oval 3"/>
          <p:cNvSpPr>
            <a:spLocks noChangeArrowheads="1"/>
          </p:cNvSpPr>
          <p:nvPr/>
        </p:nvSpPr>
        <p:spPr bwMode="auto">
          <a:xfrm>
            <a:off x="4546600" y="3473785"/>
            <a:ext cx="3225800" cy="1117600"/>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96470" name="Group 133"/>
          <p:cNvGrpSpPr>
            <a:grpSpLocks/>
          </p:cNvGrpSpPr>
          <p:nvPr/>
        </p:nvGrpSpPr>
        <p:grpSpPr bwMode="auto">
          <a:xfrm>
            <a:off x="5229862" y="3568388"/>
            <a:ext cx="536987" cy="150585"/>
            <a:chOff x="2356" y="1300"/>
            <a:chExt cx="555" cy="194"/>
          </a:xfrm>
        </p:grpSpPr>
        <p:sp>
          <p:nvSpPr>
            <p:cNvPr id="9654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654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654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6547" name="Group 137"/>
            <p:cNvGrpSpPr>
              <a:grpSpLocks/>
            </p:cNvGrpSpPr>
            <p:nvPr/>
          </p:nvGrpSpPr>
          <p:grpSpPr bwMode="auto">
            <a:xfrm>
              <a:off x="2468" y="1332"/>
              <a:ext cx="310" cy="60"/>
              <a:chOff x="2468" y="1332"/>
              <a:chExt cx="310" cy="60"/>
            </a:xfrm>
          </p:grpSpPr>
          <p:sp>
            <p:nvSpPr>
              <p:cNvPr id="9655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55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548"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549" name="Line 141"/>
            <p:cNvSpPr>
              <a:spLocks noChangeShapeType="1"/>
            </p:cNvSpPr>
            <p:nvPr/>
          </p:nvSpPr>
          <p:spPr bwMode="auto">
            <a:xfrm>
              <a:off x="2908" y="1364"/>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96471" name="Straight Connector 10"/>
          <p:cNvCxnSpPr>
            <a:cxnSpLocks noChangeShapeType="1"/>
            <a:stCxn id="96549" idx="0"/>
          </p:cNvCxnSpPr>
          <p:nvPr/>
        </p:nvCxnSpPr>
        <p:spPr bwMode="auto">
          <a:xfrm>
            <a:off x="5762979" y="3617289"/>
            <a:ext cx="983118" cy="111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472" name="Straight Connector 297"/>
          <p:cNvCxnSpPr>
            <a:cxnSpLocks noChangeShapeType="1"/>
          </p:cNvCxnSpPr>
          <p:nvPr/>
        </p:nvCxnSpPr>
        <p:spPr bwMode="auto">
          <a:xfrm>
            <a:off x="6233474" y="3912553"/>
            <a:ext cx="121703" cy="67949"/>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473" name="Straight Connector 298"/>
          <p:cNvCxnSpPr>
            <a:cxnSpLocks noChangeShapeType="1"/>
          </p:cNvCxnSpPr>
          <p:nvPr/>
        </p:nvCxnSpPr>
        <p:spPr bwMode="auto">
          <a:xfrm flipV="1">
            <a:off x="6032784" y="4078616"/>
            <a:ext cx="245289" cy="371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474" name="Straight Connector 299"/>
          <p:cNvCxnSpPr>
            <a:cxnSpLocks noChangeShapeType="1"/>
          </p:cNvCxnSpPr>
          <p:nvPr/>
        </p:nvCxnSpPr>
        <p:spPr bwMode="auto">
          <a:xfrm flipV="1">
            <a:off x="5735509" y="3935739"/>
            <a:ext cx="194308" cy="89291"/>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475" name="Straight Connector 300"/>
          <p:cNvCxnSpPr>
            <a:cxnSpLocks noChangeShapeType="1"/>
          </p:cNvCxnSpPr>
          <p:nvPr/>
        </p:nvCxnSpPr>
        <p:spPr bwMode="auto">
          <a:xfrm flipV="1">
            <a:off x="5434853" y="4178417"/>
            <a:ext cx="194308" cy="89291"/>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476" name="Straight Connector 301"/>
          <p:cNvCxnSpPr>
            <a:cxnSpLocks noChangeShapeType="1"/>
          </p:cNvCxnSpPr>
          <p:nvPr/>
        </p:nvCxnSpPr>
        <p:spPr bwMode="auto">
          <a:xfrm flipV="1">
            <a:off x="6249295" y="4118730"/>
            <a:ext cx="254977" cy="206101"/>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477" name="Straight Connector 302"/>
          <p:cNvCxnSpPr>
            <a:cxnSpLocks noChangeShapeType="1"/>
          </p:cNvCxnSpPr>
          <p:nvPr/>
        </p:nvCxnSpPr>
        <p:spPr bwMode="auto">
          <a:xfrm flipH="1" flipV="1">
            <a:off x="6744667" y="4107195"/>
            <a:ext cx="357776" cy="10135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478" name="Straight Connector 303"/>
          <p:cNvCxnSpPr>
            <a:cxnSpLocks noChangeShapeType="1"/>
          </p:cNvCxnSpPr>
          <p:nvPr/>
        </p:nvCxnSpPr>
        <p:spPr bwMode="auto">
          <a:xfrm flipV="1">
            <a:off x="6730386" y="3824597"/>
            <a:ext cx="285612" cy="15943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479" name="Straight Connector 304"/>
          <p:cNvCxnSpPr>
            <a:cxnSpLocks noChangeShapeType="1"/>
            <a:endCxn id="96544" idx="4"/>
          </p:cNvCxnSpPr>
          <p:nvPr/>
        </p:nvCxnSpPr>
        <p:spPr bwMode="auto">
          <a:xfrm flipH="1" flipV="1">
            <a:off x="5497389" y="3718974"/>
            <a:ext cx="414246" cy="7103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96480" name="TextBox 39958"/>
          <p:cNvSpPr txBox="1">
            <a:spLocks noChangeArrowheads="1"/>
          </p:cNvSpPr>
          <p:nvPr/>
        </p:nvSpPr>
        <p:spPr bwMode="auto">
          <a:xfrm>
            <a:off x="4656950" y="3821378"/>
            <a:ext cx="8934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a:t>ISP B</a:t>
            </a:r>
          </a:p>
        </p:txBody>
      </p:sp>
      <p:grpSp>
        <p:nvGrpSpPr>
          <p:cNvPr id="96481" name="Group 133"/>
          <p:cNvGrpSpPr>
            <a:grpSpLocks/>
          </p:cNvGrpSpPr>
          <p:nvPr/>
        </p:nvGrpSpPr>
        <p:grpSpPr bwMode="auto">
          <a:xfrm>
            <a:off x="6266751" y="3967503"/>
            <a:ext cx="536987" cy="150585"/>
            <a:chOff x="2356" y="1300"/>
            <a:chExt cx="555" cy="194"/>
          </a:xfrm>
        </p:grpSpPr>
        <p:sp>
          <p:nvSpPr>
            <p:cNvPr id="9653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653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653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6539" name="Group 137"/>
            <p:cNvGrpSpPr>
              <a:grpSpLocks/>
            </p:cNvGrpSpPr>
            <p:nvPr/>
          </p:nvGrpSpPr>
          <p:grpSpPr bwMode="auto">
            <a:xfrm>
              <a:off x="2468" y="1332"/>
              <a:ext cx="310" cy="60"/>
              <a:chOff x="2468" y="1332"/>
              <a:chExt cx="310" cy="60"/>
            </a:xfrm>
          </p:grpSpPr>
          <p:sp>
            <p:nvSpPr>
              <p:cNvPr id="9654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54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540"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541"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482" name="Group 133"/>
          <p:cNvGrpSpPr>
            <a:grpSpLocks/>
          </p:cNvGrpSpPr>
          <p:nvPr/>
        </p:nvGrpSpPr>
        <p:grpSpPr bwMode="auto">
          <a:xfrm>
            <a:off x="5477941" y="4028600"/>
            <a:ext cx="536987" cy="150585"/>
            <a:chOff x="2356" y="1300"/>
            <a:chExt cx="555" cy="194"/>
          </a:xfrm>
        </p:grpSpPr>
        <p:sp>
          <p:nvSpPr>
            <p:cNvPr id="9652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652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653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6531" name="Group 137"/>
            <p:cNvGrpSpPr>
              <a:grpSpLocks/>
            </p:cNvGrpSpPr>
            <p:nvPr/>
          </p:nvGrpSpPr>
          <p:grpSpPr bwMode="auto">
            <a:xfrm>
              <a:off x="2468" y="1332"/>
              <a:ext cx="310" cy="60"/>
              <a:chOff x="2468" y="1332"/>
              <a:chExt cx="310" cy="60"/>
            </a:xfrm>
          </p:grpSpPr>
          <p:sp>
            <p:nvSpPr>
              <p:cNvPr id="9653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53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532" name="Line 140"/>
            <p:cNvSpPr>
              <a:spLocks noChangeShapeType="1"/>
            </p:cNvSpPr>
            <p:nvPr/>
          </p:nvSpPr>
          <p:spPr bwMode="auto">
            <a:xfrm>
              <a:off x="2358" y="1356"/>
              <a:ext cx="0" cy="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533" name="Line 141"/>
            <p:cNvSpPr>
              <a:spLocks noChangeShapeType="1"/>
            </p:cNvSpPr>
            <p:nvPr/>
          </p:nvSpPr>
          <p:spPr bwMode="auto">
            <a:xfrm>
              <a:off x="2908" y="1358"/>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483" name="Group 133"/>
          <p:cNvGrpSpPr>
            <a:grpSpLocks/>
          </p:cNvGrpSpPr>
          <p:nvPr/>
        </p:nvGrpSpPr>
        <p:grpSpPr bwMode="auto">
          <a:xfrm>
            <a:off x="5768530" y="3786194"/>
            <a:ext cx="536987" cy="150585"/>
            <a:chOff x="2356" y="1300"/>
            <a:chExt cx="555" cy="194"/>
          </a:xfrm>
        </p:grpSpPr>
        <p:sp>
          <p:nvSpPr>
            <p:cNvPr id="9652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652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652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6523" name="Group 137"/>
            <p:cNvGrpSpPr>
              <a:grpSpLocks/>
            </p:cNvGrpSpPr>
            <p:nvPr/>
          </p:nvGrpSpPr>
          <p:grpSpPr bwMode="auto">
            <a:xfrm>
              <a:off x="2468" y="1332"/>
              <a:ext cx="310" cy="60"/>
              <a:chOff x="2468" y="1332"/>
              <a:chExt cx="310" cy="60"/>
            </a:xfrm>
          </p:grpSpPr>
          <p:sp>
            <p:nvSpPr>
              <p:cNvPr id="9652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52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524"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525"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484" name="Group 133"/>
          <p:cNvGrpSpPr>
            <a:grpSpLocks/>
          </p:cNvGrpSpPr>
          <p:nvPr/>
        </p:nvGrpSpPr>
        <p:grpSpPr bwMode="auto">
          <a:xfrm>
            <a:off x="6720398" y="3673620"/>
            <a:ext cx="536987" cy="150585"/>
            <a:chOff x="2356" y="1300"/>
            <a:chExt cx="555" cy="194"/>
          </a:xfrm>
        </p:grpSpPr>
        <p:sp>
          <p:nvSpPr>
            <p:cNvPr id="9651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651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651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6515" name="Group 137"/>
            <p:cNvGrpSpPr>
              <a:grpSpLocks/>
            </p:cNvGrpSpPr>
            <p:nvPr/>
          </p:nvGrpSpPr>
          <p:grpSpPr bwMode="auto">
            <a:xfrm>
              <a:off x="2468" y="1332"/>
              <a:ext cx="310" cy="60"/>
              <a:chOff x="2468" y="1332"/>
              <a:chExt cx="310" cy="60"/>
            </a:xfrm>
          </p:grpSpPr>
          <p:sp>
            <p:nvSpPr>
              <p:cNvPr id="9651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51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516" name="Line 140"/>
            <p:cNvSpPr>
              <a:spLocks noChangeShapeType="1"/>
            </p:cNvSpPr>
            <p:nvPr/>
          </p:nvSpPr>
          <p:spPr bwMode="auto">
            <a:xfrm>
              <a:off x="235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517"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485" name="Group 133"/>
          <p:cNvGrpSpPr>
            <a:grpSpLocks/>
          </p:cNvGrpSpPr>
          <p:nvPr/>
        </p:nvGrpSpPr>
        <p:grpSpPr bwMode="auto">
          <a:xfrm>
            <a:off x="6949583" y="4156743"/>
            <a:ext cx="536987" cy="150585"/>
            <a:chOff x="2356" y="1300"/>
            <a:chExt cx="555" cy="194"/>
          </a:xfrm>
        </p:grpSpPr>
        <p:sp>
          <p:nvSpPr>
            <p:cNvPr id="9650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650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650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6507" name="Group 137"/>
            <p:cNvGrpSpPr>
              <a:grpSpLocks/>
            </p:cNvGrpSpPr>
            <p:nvPr/>
          </p:nvGrpSpPr>
          <p:grpSpPr bwMode="auto">
            <a:xfrm>
              <a:off x="2468" y="1332"/>
              <a:ext cx="310" cy="60"/>
              <a:chOff x="2468" y="1332"/>
              <a:chExt cx="310" cy="60"/>
            </a:xfrm>
          </p:grpSpPr>
          <p:sp>
            <p:nvSpPr>
              <p:cNvPr id="9651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51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508"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509"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486" name="Group 133"/>
          <p:cNvGrpSpPr>
            <a:grpSpLocks/>
          </p:cNvGrpSpPr>
          <p:nvPr/>
        </p:nvGrpSpPr>
        <p:grpSpPr bwMode="auto">
          <a:xfrm>
            <a:off x="6040423" y="4311469"/>
            <a:ext cx="536987" cy="150585"/>
            <a:chOff x="2356" y="1300"/>
            <a:chExt cx="555" cy="194"/>
          </a:xfrm>
        </p:grpSpPr>
        <p:sp>
          <p:nvSpPr>
            <p:cNvPr id="9649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649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649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6499" name="Group 137"/>
            <p:cNvGrpSpPr>
              <a:grpSpLocks/>
            </p:cNvGrpSpPr>
            <p:nvPr/>
          </p:nvGrpSpPr>
          <p:grpSpPr bwMode="auto">
            <a:xfrm>
              <a:off x="2468" y="1332"/>
              <a:ext cx="310" cy="60"/>
              <a:chOff x="2468" y="1332"/>
              <a:chExt cx="310" cy="60"/>
            </a:xfrm>
          </p:grpSpPr>
          <p:sp>
            <p:nvSpPr>
              <p:cNvPr id="9650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50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500"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501"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487" name="Group 133"/>
          <p:cNvGrpSpPr>
            <a:grpSpLocks/>
          </p:cNvGrpSpPr>
          <p:nvPr/>
        </p:nvGrpSpPr>
        <p:grpSpPr bwMode="auto">
          <a:xfrm>
            <a:off x="5140710" y="4267629"/>
            <a:ext cx="536987" cy="150585"/>
            <a:chOff x="2356" y="1300"/>
            <a:chExt cx="555" cy="194"/>
          </a:xfrm>
        </p:grpSpPr>
        <p:sp>
          <p:nvSpPr>
            <p:cNvPr id="9648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648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649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6491" name="Group 137"/>
            <p:cNvGrpSpPr>
              <a:grpSpLocks/>
            </p:cNvGrpSpPr>
            <p:nvPr/>
          </p:nvGrpSpPr>
          <p:grpSpPr bwMode="auto">
            <a:xfrm>
              <a:off x="2468" y="1332"/>
              <a:ext cx="310" cy="60"/>
              <a:chOff x="2468" y="1332"/>
              <a:chExt cx="310" cy="60"/>
            </a:xfrm>
          </p:grpSpPr>
          <p:sp>
            <p:nvSpPr>
              <p:cNvPr id="9649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49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492"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493" name="Line 141"/>
            <p:cNvSpPr>
              <a:spLocks noChangeShapeType="1"/>
            </p:cNvSpPr>
            <p:nvPr/>
          </p:nvSpPr>
          <p:spPr bwMode="auto">
            <a:xfrm>
              <a:off x="2910"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6386" name="Oval 332"/>
          <p:cNvSpPr>
            <a:spLocks noChangeArrowheads="1"/>
          </p:cNvSpPr>
          <p:nvPr/>
        </p:nvSpPr>
        <p:spPr bwMode="auto">
          <a:xfrm>
            <a:off x="1803400" y="2483185"/>
            <a:ext cx="3467100" cy="1193800"/>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96387" name="Group 133"/>
          <p:cNvGrpSpPr>
            <a:grpSpLocks/>
          </p:cNvGrpSpPr>
          <p:nvPr/>
        </p:nvGrpSpPr>
        <p:grpSpPr bwMode="auto">
          <a:xfrm>
            <a:off x="2537772" y="2584238"/>
            <a:ext cx="577156" cy="160852"/>
            <a:chOff x="2356" y="1300"/>
            <a:chExt cx="555" cy="194"/>
          </a:xfrm>
        </p:grpSpPr>
        <p:sp>
          <p:nvSpPr>
            <p:cNvPr id="9646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646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646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6464" name="Group 137"/>
            <p:cNvGrpSpPr>
              <a:grpSpLocks/>
            </p:cNvGrpSpPr>
            <p:nvPr/>
          </p:nvGrpSpPr>
          <p:grpSpPr bwMode="auto">
            <a:xfrm>
              <a:off x="2468" y="1332"/>
              <a:ext cx="310" cy="60"/>
              <a:chOff x="2468" y="1332"/>
              <a:chExt cx="310" cy="60"/>
            </a:xfrm>
          </p:grpSpPr>
          <p:sp>
            <p:nvSpPr>
              <p:cNvPr id="9646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46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465"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466"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96388" name="Straight Connector 334"/>
          <p:cNvCxnSpPr>
            <a:cxnSpLocks noChangeShapeType="1"/>
            <a:stCxn id="96466" idx="0"/>
          </p:cNvCxnSpPr>
          <p:nvPr/>
        </p:nvCxnSpPr>
        <p:spPr bwMode="auto">
          <a:xfrm>
            <a:off x="3110768" y="2636474"/>
            <a:ext cx="1056659" cy="11883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89" name="Straight Connector 335"/>
          <p:cNvCxnSpPr>
            <a:cxnSpLocks noChangeShapeType="1"/>
          </p:cNvCxnSpPr>
          <p:nvPr/>
        </p:nvCxnSpPr>
        <p:spPr bwMode="auto">
          <a:xfrm>
            <a:off x="3616457" y="2951869"/>
            <a:ext cx="130807" cy="7258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90" name="Straight Connector 336"/>
          <p:cNvCxnSpPr>
            <a:cxnSpLocks noChangeShapeType="1"/>
          </p:cNvCxnSpPr>
          <p:nvPr/>
        </p:nvCxnSpPr>
        <p:spPr bwMode="auto">
          <a:xfrm flipV="1">
            <a:off x="3400755" y="3129254"/>
            <a:ext cx="263638" cy="3971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91" name="Straight Connector 337"/>
          <p:cNvCxnSpPr>
            <a:cxnSpLocks noChangeShapeType="1"/>
          </p:cNvCxnSpPr>
          <p:nvPr/>
        </p:nvCxnSpPr>
        <p:spPr bwMode="auto">
          <a:xfrm flipV="1">
            <a:off x="3081243" y="2976636"/>
            <a:ext cx="208843" cy="95379"/>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92" name="Straight Connector 338"/>
          <p:cNvCxnSpPr>
            <a:cxnSpLocks noChangeShapeType="1"/>
          </p:cNvCxnSpPr>
          <p:nvPr/>
        </p:nvCxnSpPr>
        <p:spPr bwMode="auto">
          <a:xfrm flipV="1">
            <a:off x="2758098" y="3235860"/>
            <a:ext cx="208843" cy="95379"/>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93" name="Straight Connector 339"/>
          <p:cNvCxnSpPr>
            <a:cxnSpLocks noChangeShapeType="1"/>
          </p:cNvCxnSpPr>
          <p:nvPr/>
        </p:nvCxnSpPr>
        <p:spPr bwMode="auto">
          <a:xfrm flipV="1">
            <a:off x="3633461" y="3172104"/>
            <a:ext cx="274050" cy="22015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94" name="Straight Connector 340"/>
          <p:cNvCxnSpPr>
            <a:cxnSpLocks noChangeShapeType="1"/>
          </p:cNvCxnSpPr>
          <p:nvPr/>
        </p:nvCxnSpPr>
        <p:spPr bwMode="auto">
          <a:xfrm flipH="1" flipV="1">
            <a:off x="4165890" y="3159782"/>
            <a:ext cx="384539" cy="10826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95" name="Straight Connector 341"/>
          <p:cNvCxnSpPr>
            <a:cxnSpLocks noChangeShapeType="1"/>
          </p:cNvCxnSpPr>
          <p:nvPr/>
        </p:nvCxnSpPr>
        <p:spPr bwMode="auto">
          <a:xfrm flipV="1">
            <a:off x="4150540" y="2857916"/>
            <a:ext cx="306977" cy="1703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96" name="Straight Connector 342"/>
          <p:cNvCxnSpPr>
            <a:cxnSpLocks noChangeShapeType="1"/>
            <a:endCxn id="96461" idx="4"/>
          </p:cNvCxnSpPr>
          <p:nvPr/>
        </p:nvCxnSpPr>
        <p:spPr bwMode="auto">
          <a:xfrm flipH="1" flipV="1">
            <a:off x="2825311" y="2745092"/>
            <a:ext cx="445233" cy="75879"/>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96397" name="TextBox 343"/>
          <p:cNvSpPr txBox="1">
            <a:spLocks noChangeArrowheads="1"/>
          </p:cNvSpPr>
          <p:nvPr/>
        </p:nvSpPr>
        <p:spPr bwMode="auto">
          <a:xfrm>
            <a:off x="1922004" y="2854478"/>
            <a:ext cx="947273" cy="348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a:t>ISP A</a:t>
            </a:r>
          </a:p>
        </p:txBody>
      </p:sp>
      <p:grpSp>
        <p:nvGrpSpPr>
          <p:cNvPr id="96398" name="Group 133"/>
          <p:cNvGrpSpPr>
            <a:grpSpLocks/>
          </p:cNvGrpSpPr>
          <p:nvPr/>
        </p:nvGrpSpPr>
        <p:grpSpPr bwMode="auto">
          <a:xfrm>
            <a:off x="3652224" y="3010566"/>
            <a:ext cx="577156" cy="160852"/>
            <a:chOff x="2356" y="1300"/>
            <a:chExt cx="555" cy="194"/>
          </a:xfrm>
        </p:grpSpPr>
        <p:sp>
          <p:nvSpPr>
            <p:cNvPr id="9645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645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645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6456" name="Group 137"/>
            <p:cNvGrpSpPr>
              <a:grpSpLocks/>
            </p:cNvGrpSpPr>
            <p:nvPr/>
          </p:nvGrpSpPr>
          <p:grpSpPr bwMode="auto">
            <a:xfrm>
              <a:off x="2468" y="1332"/>
              <a:ext cx="310" cy="60"/>
              <a:chOff x="2468" y="1332"/>
              <a:chExt cx="310" cy="60"/>
            </a:xfrm>
          </p:grpSpPr>
          <p:sp>
            <p:nvSpPr>
              <p:cNvPr id="9645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46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457"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458"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399" name="Group 133"/>
          <p:cNvGrpSpPr>
            <a:grpSpLocks/>
          </p:cNvGrpSpPr>
          <p:nvPr/>
        </p:nvGrpSpPr>
        <p:grpSpPr bwMode="auto">
          <a:xfrm>
            <a:off x="2804408" y="3075828"/>
            <a:ext cx="577156" cy="160852"/>
            <a:chOff x="2356" y="1300"/>
            <a:chExt cx="555" cy="194"/>
          </a:xfrm>
        </p:grpSpPr>
        <p:sp>
          <p:nvSpPr>
            <p:cNvPr id="9644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644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644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6448" name="Group 137"/>
            <p:cNvGrpSpPr>
              <a:grpSpLocks/>
            </p:cNvGrpSpPr>
            <p:nvPr/>
          </p:nvGrpSpPr>
          <p:grpSpPr bwMode="auto">
            <a:xfrm>
              <a:off x="2468" y="1332"/>
              <a:ext cx="310" cy="60"/>
              <a:chOff x="2468" y="1332"/>
              <a:chExt cx="310" cy="60"/>
            </a:xfrm>
          </p:grpSpPr>
          <p:sp>
            <p:nvSpPr>
              <p:cNvPr id="9645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45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449"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450"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400" name="Group 133"/>
          <p:cNvGrpSpPr>
            <a:grpSpLocks/>
          </p:cNvGrpSpPr>
          <p:nvPr/>
        </p:nvGrpSpPr>
        <p:grpSpPr bwMode="auto">
          <a:xfrm>
            <a:off x="3116734" y="2816895"/>
            <a:ext cx="577156" cy="160852"/>
            <a:chOff x="2356" y="1300"/>
            <a:chExt cx="555" cy="194"/>
          </a:xfrm>
        </p:grpSpPr>
        <p:sp>
          <p:nvSpPr>
            <p:cNvPr id="9643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643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643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6440" name="Group 137"/>
            <p:cNvGrpSpPr>
              <a:grpSpLocks/>
            </p:cNvGrpSpPr>
            <p:nvPr/>
          </p:nvGrpSpPr>
          <p:grpSpPr bwMode="auto">
            <a:xfrm>
              <a:off x="2468" y="1332"/>
              <a:ext cx="310" cy="60"/>
              <a:chOff x="2468" y="1332"/>
              <a:chExt cx="310" cy="60"/>
            </a:xfrm>
          </p:grpSpPr>
          <p:sp>
            <p:nvSpPr>
              <p:cNvPr id="9644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44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441"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442"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401" name="Group 133"/>
          <p:cNvGrpSpPr>
            <a:grpSpLocks/>
          </p:cNvGrpSpPr>
          <p:nvPr/>
        </p:nvGrpSpPr>
        <p:grpSpPr bwMode="auto">
          <a:xfrm>
            <a:off x="4139805" y="2696645"/>
            <a:ext cx="577156" cy="160852"/>
            <a:chOff x="2356" y="1300"/>
            <a:chExt cx="555" cy="194"/>
          </a:xfrm>
        </p:grpSpPr>
        <p:sp>
          <p:nvSpPr>
            <p:cNvPr id="9642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643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643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6432" name="Group 137"/>
            <p:cNvGrpSpPr>
              <a:grpSpLocks/>
            </p:cNvGrpSpPr>
            <p:nvPr/>
          </p:nvGrpSpPr>
          <p:grpSpPr bwMode="auto">
            <a:xfrm>
              <a:off x="2468" y="1332"/>
              <a:ext cx="310" cy="60"/>
              <a:chOff x="2468" y="1332"/>
              <a:chExt cx="310" cy="60"/>
            </a:xfrm>
          </p:grpSpPr>
          <p:sp>
            <p:nvSpPr>
              <p:cNvPr id="9643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43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433" name="Line 140"/>
            <p:cNvSpPr>
              <a:spLocks noChangeShapeType="1"/>
            </p:cNvSpPr>
            <p:nvPr/>
          </p:nvSpPr>
          <p:spPr bwMode="auto">
            <a:xfrm>
              <a:off x="2358" y="1360"/>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434" name="Line 141"/>
            <p:cNvSpPr>
              <a:spLocks noChangeShapeType="1"/>
            </p:cNvSpPr>
            <p:nvPr/>
          </p:nvSpPr>
          <p:spPr bwMode="auto">
            <a:xfrm>
              <a:off x="2906"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402" name="Group 133"/>
          <p:cNvGrpSpPr>
            <a:grpSpLocks/>
          </p:cNvGrpSpPr>
          <p:nvPr/>
        </p:nvGrpSpPr>
        <p:grpSpPr bwMode="auto">
          <a:xfrm>
            <a:off x="4386134" y="3212709"/>
            <a:ext cx="577156" cy="160852"/>
            <a:chOff x="2356" y="1300"/>
            <a:chExt cx="555" cy="194"/>
          </a:xfrm>
        </p:grpSpPr>
        <p:sp>
          <p:nvSpPr>
            <p:cNvPr id="9642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642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642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6424" name="Group 137"/>
            <p:cNvGrpSpPr>
              <a:grpSpLocks/>
            </p:cNvGrpSpPr>
            <p:nvPr/>
          </p:nvGrpSpPr>
          <p:grpSpPr bwMode="auto">
            <a:xfrm>
              <a:off x="2468" y="1332"/>
              <a:ext cx="310" cy="60"/>
              <a:chOff x="2468" y="1332"/>
              <a:chExt cx="310" cy="60"/>
            </a:xfrm>
          </p:grpSpPr>
          <p:sp>
            <p:nvSpPr>
              <p:cNvPr id="9642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42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425"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426"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403" name="Group 133"/>
          <p:cNvGrpSpPr>
            <a:grpSpLocks/>
          </p:cNvGrpSpPr>
          <p:nvPr/>
        </p:nvGrpSpPr>
        <p:grpSpPr bwMode="auto">
          <a:xfrm>
            <a:off x="3408966" y="3377984"/>
            <a:ext cx="577156" cy="160852"/>
            <a:chOff x="2356" y="1300"/>
            <a:chExt cx="555" cy="194"/>
          </a:xfrm>
        </p:grpSpPr>
        <p:sp>
          <p:nvSpPr>
            <p:cNvPr id="9641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641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641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6416" name="Group 137"/>
            <p:cNvGrpSpPr>
              <a:grpSpLocks/>
            </p:cNvGrpSpPr>
            <p:nvPr/>
          </p:nvGrpSpPr>
          <p:grpSpPr bwMode="auto">
            <a:xfrm>
              <a:off x="2468" y="1332"/>
              <a:ext cx="310" cy="60"/>
              <a:chOff x="2468" y="1332"/>
              <a:chExt cx="310" cy="60"/>
            </a:xfrm>
          </p:grpSpPr>
          <p:sp>
            <p:nvSpPr>
              <p:cNvPr id="9641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42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417"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418"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404" name="Group 133"/>
          <p:cNvGrpSpPr>
            <a:grpSpLocks/>
          </p:cNvGrpSpPr>
          <p:nvPr/>
        </p:nvGrpSpPr>
        <p:grpSpPr bwMode="auto">
          <a:xfrm>
            <a:off x="2441952" y="3331155"/>
            <a:ext cx="577156" cy="160852"/>
            <a:chOff x="2356" y="1300"/>
            <a:chExt cx="555" cy="194"/>
          </a:xfrm>
        </p:grpSpPr>
        <p:sp>
          <p:nvSpPr>
            <p:cNvPr id="9640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640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640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6408" name="Group 137"/>
            <p:cNvGrpSpPr>
              <a:grpSpLocks/>
            </p:cNvGrpSpPr>
            <p:nvPr/>
          </p:nvGrpSpPr>
          <p:grpSpPr bwMode="auto">
            <a:xfrm>
              <a:off x="2468" y="1332"/>
              <a:ext cx="310" cy="60"/>
              <a:chOff x="2468" y="1332"/>
              <a:chExt cx="310" cy="60"/>
            </a:xfrm>
          </p:grpSpPr>
          <p:sp>
            <p:nvSpPr>
              <p:cNvPr id="9641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41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409" name="Line 140"/>
            <p:cNvSpPr>
              <a:spLocks noChangeShapeType="1"/>
            </p:cNvSpPr>
            <p:nvPr/>
          </p:nvSpPr>
          <p:spPr bwMode="auto">
            <a:xfrm>
              <a:off x="2357" y="1361"/>
              <a:ext cx="0"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410"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6303" name="Oval 417"/>
          <p:cNvSpPr>
            <a:spLocks noChangeArrowheads="1"/>
          </p:cNvSpPr>
          <p:nvPr/>
        </p:nvSpPr>
        <p:spPr bwMode="auto">
          <a:xfrm>
            <a:off x="1498600" y="3892885"/>
            <a:ext cx="3086100" cy="1168400"/>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96304" name="Group 133"/>
          <p:cNvGrpSpPr>
            <a:grpSpLocks/>
          </p:cNvGrpSpPr>
          <p:nvPr/>
        </p:nvGrpSpPr>
        <p:grpSpPr bwMode="auto">
          <a:xfrm>
            <a:off x="2152272" y="3991788"/>
            <a:ext cx="513732" cy="157430"/>
            <a:chOff x="2356" y="1300"/>
            <a:chExt cx="555" cy="194"/>
          </a:xfrm>
        </p:grpSpPr>
        <p:sp>
          <p:nvSpPr>
            <p:cNvPr id="96378"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637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638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6381" name="Group 137"/>
            <p:cNvGrpSpPr>
              <a:grpSpLocks/>
            </p:cNvGrpSpPr>
            <p:nvPr/>
          </p:nvGrpSpPr>
          <p:grpSpPr bwMode="auto">
            <a:xfrm>
              <a:off x="2468" y="1332"/>
              <a:ext cx="310" cy="60"/>
              <a:chOff x="2468" y="1332"/>
              <a:chExt cx="310" cy="60"/>
            </a:xfrm>
          </p:grpSpPr>
          <p:sp>
            <p:nvSpPr>
              <p:cNvPr id="9638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38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382"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83"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96305" name="Straight Connector 419"/>
          <p:cNvCxnSpPr>
            <a:cxnSpLocks noChangeShapeType="1"/>
            <a:stCxn id="96383" idx="0"/>
          </p:cNvCxnSpPr>
          <p:nvPr/>
        </p:nvCxnSpPr>
        <p:spPr bwMode="auto">
          <a:xfrm>
            <a:off x="2662301" y="4042912"/>
            <a:ext cx="940542" cy="11630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06" name="Straight Connector 420"/>
          <p:cNvCxnSpPr>
            <a:cxnSpLocks noChangeShapeType="1"/>
          </p:cNvCxnSpPr>
          <p:nvPr/>
        </p:nvCxnSpPr>
        <p:spPr bwMode="auto">
          <a:xfrm>
            <a:off x="3112420" y="4351597"/>
            <a:ext cx="116433" cy="71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07" name="Straight Connector 421"/>
          <p:cNvCxnSpPr>
            <a:cxnSpLocks noChangeShapeType="1"/>
          </p:cNvCxnSpPr>
          <p:nvPr/>
        </p:nvCxnSpPr>
        <p:spPr bwMode="auto">
          <a:xfrm flipV="1">
            <a:off x="2920421" y="4525208"/>
            <a:ext cx="234667" cy="3886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08" name="Straight Connector 422"/>
          <p:cNvCxnSpPr>
            <a:cxnSpLocks noChangeShapeType="1"/>
          </p:cNvCxnSpPr>
          <p:nvPr/>
        </p:nvCxnSpPr>
        <p:spPr bwMode="auto">
          <a:xfrm flipV="1">
            <a:off x="2636021" y="4375837"/>
            <a:ext cx="185893" cy="93349"/>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09" name="Straight Connector 423"/>
          <p:cNvCxnSpPr>
            <a:cxnSpLocks noChangeShapeType="1"/>
          </p:cNvCxnSpPr>
          <p:nvPr/>
        </p:nvCxnSpPr>
        <p:spPr bwMode="auto">
          <a:xfrm flipV="1">
            <a:off x="2348386" y="4629546"/>
            <a:ext cx="185893" cy="93349"/>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10" name="Straight Connector 424"/>
          <p:cNvCxnSpPr>
            <a:cxnSpLocks noChangeShapeType="1"/>
          </p:cNvCxnSpPr>
          <p:nvPr/>
        </p:nvCxnSpPr>
        <p:spPr bwMode="auto">
          <a:xfrm flipV="1">
            <a:off x="3127556" y="4567146"/>
            <a:ext cx="243934" cy="215469"/>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11" name="Straight Connector 425"/>
          <p:cNvCxnSpPr>
            <a:cxnSpLocks noChangeShapeType="1"/>
          </p:cNvCxnSpPr>
          <p:nvPr/>
        </p:nvCxnSpPr>
        <p:spPr bwMode="auto">
          <a:xfrm flipH="1" flipV="1">
            <a:off x="3601475" y="4555087"/>
            <a:ext cx="342282" cy="1059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12" name="Straight Connector 426"/>
          <p:cNvCxnSpPr>
            <a:cxnSpLocks noChangeShapeType="1"/>
          </p:cNvCxnSpPr>
          <p:nvPr/>
        </p:nvCxnSpPr>
        <p:spPr bwMode="auto">
          <a:xfrm flipV="1">
            <a:off x="3587812" y="4259643"/>
            <a:ext cx="273243" cy="16667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13" name="Straight Connector 427"/>
          <p:cNvCxnSpPr>
            <a:cxnSpLocks noChangeShapeType="1"/>
            <a:endCxn id="96378" idx="4"/>
          </p:cNvCxnSpPr>
          <p:nvPr/>
        </p:nvCxnSpPr>
        <p:spPr bwMode="auto">
          <a:xfrm flipH="1" flipV="1">
            <a:off x="2408213" y="4149219"/>
            <a:ext cx="396306" cy="742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96314" name="TextBox 428"/>
          <p:cNvSpPr txBox="1">
            <a:spLocks noChangeArrowheads="1"/>
          </p:cNvSpPr>
          <p:nvPr/>
        </p:nvSpPr>
        <p:spPr bwMode="auto">
          <a:xfrm>
            <a:off x="1604171" y="4256278"/>
            <a:ext cx="8452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a:t>ISP C</a:t>
            </a:r>
          </a:p>
        </p:txBody>
      </p:sp>
      <p:grpSp>
        <p:nvGrpSpPr>
          <p:cNvPr id="96315" name="Group 133"/>
          <p:cNvGrpSpPr>
            <a:grpSpLocks/>
          </p:cNvGrpSpPr>
          <p:nvPr/>
        </p:nvGrpSpPr>
        <p:grpSpPr bwMode="auto">
          <a:xfrm>
            <a:off x="3144256" y="4409045"/>
            <a:ext cx="513732" cy="157430"/>
            <a:chOff x="2356" y="1300"/>
            <a:chExt cx="555" cy="194"/>
          </a:xfrm>
        </p:grpSpPr>
        <p:sp>
          <p:nvSpPr>
            <p:cNvPr id="9637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637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637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6373" name="Group 137"/>
            <p:cNvGrpSpPr>
              <a:grpSpLocks/>
            </p:cNvGrpSpPr>
            <p:nvPr/>
          </p:nvGrpSpPr>
          <p:grpSpPr bwMode="auto">
            <a:xfrm>
              <a:off x="2468" y="1332"/>
              <a:ext cx="310" cy="60"/>
              <a:chOff x="2468" y="1332"/>
              <a:chExt cx="310" cy="60"/>
            </a:xfrm>
          </p:grpSpPr>
          <p:sp>
            <p:nvSpPr>
              <p:cNvPr id="9637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37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374"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75"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316" name="Group 133"/>
          <p:cNvGrpSpPr>
            <a:grpSpLocks/>
          </p:cNvGrpSpPr>
          <p:nvPr/>
        </p:nvGrpSpPr>
        <p:grpSpPr bwMode="auto">
          <a:xfrm>
            <a:off x="2389607" y="4472919"/>
            <a:ext cx="513732" cy="157430"/>
            <a:chOff x="2356" y="1300"/>
            <a:chExt cx="555" cy="194"/>
          </a:xfrm>
        </p:grpSpPr>
        <p:sp>
          <p:nvSpPr>
            <p:cNvPr id="9636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636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636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6365" name="Group 137"/>
            <p:cNvGrpSpPr>
              <a:grpSpLocks/>
            </p:cNvGrpSpPr>
            <p:nvPr/>
          </p:nvGrpSpPr>
          <p:grpSpPr bwMode="auto">
            <a:xfrm>
              <a:off x="2468" y="1332"/>
              <a:ext cx="310" cy="60"/>
              <a:chOff x="2468" y="1332"/>
              <a:chExt cx="310" cy="60"/>
            </a:xfrm>
          </p:grpSpPr>
          <p:sp>
            <p:nvSpPr>
              <p:cNvPr id="9636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36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366" name="Line 140"/>
            <p:cNvSpPr>
              <a:spLocks noChangeShapeType="1"/>
            </p:cNvSpPr>
            <p:nvPr/>
          </p:nvSpPr>
          <p:spPr bwMode="auto">
            <a:xfrm>
              <a:off x="2357" y="1360"/>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67" name="Line 141"/>
            <p:cNvSpPr>
              <a:spLocks noChangeShapeType="1"/>
            </p:cNvSpPr>
            <p:nvPr/>
          </p:nvSpPr>
          <p:spPr bwMode="auto">
            <a:xfrm>
              <a:off x="2908" y="1362"/>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317" name="Group 133"/>
          <p:cNvGrpSpPr>
            <a:grpSpLocks/>
          </p:cNvGrpSpPr>
          <p:nvPr/>
        </p:nvGrpSpPr>
        <p:grpSpPr bwMode="auto">
          <a:xfrm>
            <a:off x="2667612" y="4219494"/>
            <a:ext cx="513732" cy="157430"/>
            <a:chOff x="2356" y="1300"/>
            <a:chExt cx="555" cy="194"/>
          </a:xfrm>
        </p:grpSpPr>
        <p:sp>
          <p:nvSpPr>
            <p:cNvPr id="9635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635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635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6357" name="Group 137"/>
            <p:cNvGrpSpPr>
              <a:grpSpLocks/>
            </p:cNvGrpSpPr>
            <p:nvPr/>
          </p:nvGrpSpPr>
          <p:grpSpPr bwMode="auto">
            <a:xfrm>
              <a:off x="2468" y="1332"/>
              <a:ext cx="310" cy="60"/>
              <a:chOff x="2468" y="1332"/>
              <a:chExt cx="310" cy="60"/>
            </a:xfrm>
          </p:grpSpPr>
          <p:sp>
            <p:nvSpPr>
              <p:cNvPr id="9636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36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358"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59"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318" name="Group 133"/>
          <p:cNvGrpSpPr>
            <a:grpSpLocks/>
          </p:cNvGrpSpPr>
          <p:nvPr/>
        </p:nvGrpSpPr>
        <p:grpSpPr bwMode="auto">
          <a:xfrm>
            <a:off x="3578257" y="4101803"/>
            <a:ext cx="513732" cy="157430"/>
            <a:chOff x="2356" y="1300"/>
            <a:chExt cx="555" cy="194"/>
          </a:xfrm>
        </p:grpSpPr>
        <p:sp>
          <p:nvSpPr>
            <p:cNvPr id="9634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634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634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6349" name="Group 137"/>
            <p:cNvGrpSpPr>
              <a:grpSpLocks/>
            </p:cNvGrpSpPr>
            <p:nvPr/>
          </p:nvGrpSpPr>
          <p:grpSpPr bwMode="auto">
            <a:xfrm>
              <a:off x="2468" y="1332"/>
              <a:ext cx="310" cy="60"/>
              <a:chOff x="2468" y="1332"/>
              <a:chExt cx="310" cy="60"/>
            </a:xfrm>
          </p:grpSpPr>
          <p:sp>
            <p:nvSpPr>
              <p:cNvPr id="9635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35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350"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51"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319" name="Group 133"/>
          <p:cNvGrpSpPr>
            <a:grpSpLocks/>
          </p:cNvGrpSpPr>
          <p:nvPr/>
        </p:nvGrpSpPr>
        <p:grpSpPr bwMode="auto">
          <a:xfrm>
            <a:off x="3797517" y="4606887"/>
            <a:ext cx="513732" cy="157430"/>
            <a:chOff x="2356" y="1300"/>
            <a:chExt cx="555" cy="194"/>
          </a:xfrm>
        </p:grpSpPr>
        <p:sp>
          <p:nvSpPr>
            <p:cNvPr id="9633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633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634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6341" name="Group 137"/>
            <p:cNvGrpSpPr>
              <a:grpSpLocks/>
            </p:cNvGrpSpPr>
            <p:nvPr/>
          </p:nvGrpSpPr>
          <p:grpSpPr bwMode="auto">
            <a:xfrm>
              <a:off x="2468" y="1332"/>
              <a:ext cx="310" cy="60"/>
              <a:chOff x="2468" y="1332"/>
              <a:chExt cx="310" cy="60"/>
            </a:xfrm>
          </p:grpSpPr>
          <p:sp>
            <p:nvSpPr>
              <p:cNvPr id="9634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34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342"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43"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320" name="Group 133"/>
          <p:cNvGrpSpPr>
            <a:grpSpLocks/>
          </p:cNvGrpSpPr>
          <p:nvPr/>
        </p:nvGrpSpPr>
        <p:grpSpPr bwMode="auto">
          <a:xfrm>
            <a:off x="2927730" y="4768646"/>
            <a:ext cx="513732" cy="157430"/>
            <a:chOff x="2356" y="1300"/>
            <a:chExt cx="555" cy="194"/>
          </a:xfrm>
        </p:grpSpPr>
        <p:sp>
          <p:nvSpPr>
            <p:cNvPr id="9633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633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633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6333" name="Group 137"/>
            <p:cNvGrpSpPr>
              <a:grpSpLocks/>
            </p:cNvGrpSpPr>
            <p:nvPr/>
          </p:nvGrpSpPr>
          <p:grpSpPr bwMode="auto">
            <a:xfrm>
              <a:off x="2468" y="1332"/>
              <a:ext cx="310" cy="60"/>
              <a:chOff x="2468" y="1332"/>
              <a:chExt cx="310" cy="60"/>
            </a:xfrm>
          </p:grpSpPr>
          <p:sp>
            <p:nvSpPr>
              <p:cNvPr id="9633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33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334"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35"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321" name="Group 133"/>
          <p:cNvGrpSpPr>
            <a:grpSpLocks/>
          </p:cNvGrpSpPr>
          <p:nvPr/>
        </p:nvGrpSpPr>
        <p:grpSpPr bwMode="auto">
          <a:xfrm>
            <a:off x="2066981" y="4722813"/>
            <a:ext cx="513732" cy="157430"/>
            <a:chOff x="2356" y="1300"/>
            <a:chExt cx="555" cy="194"/>
          </a:xfrm>
        </p:grpSpPr>
        <p:sp>
          <p:nvSpPr>
            <p:cNvPr id="9632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632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632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6325" name="Group 137"/>
            <p:cNvGrpSpPr>
              <a:grpSpLocks/>
            </p:cNvGrpSpPr>
            <p:nvPr/>
          </p:nvGrpSpPr>
          <p:grpSpPr bwMode="auto">
            <a:xfrm>
              <a:off x="2468" y="1332"/>
              <a:ext cx="310" cy="60"/>
              <a:chOff x="2468" y="1332"/>
              <a:chExt cx="310" cy="60"/>
            </a:xfrm>
          </p:grpSpPr>
          <p:sp>
            <p:nvSpPr>
              <p:cNvPr id="9632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32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326"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27"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96264" name="Straight Connector 12"/>
          <p:cNvCxnSpPr>
            <a:cxnSpLocks noChangeShapeType="1"/>
            <a:endCxn id="96463" idx="1"/>
          </p:cNvCxnSpPr>
          <p:nvPr/>
        </p:nvCxnSpPr>
        <p:spPr bwMode="auto">
          <a:xfrm>
            <a:off x="2382838" y="2337135"/>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65" name="Straight Connector 500"/>
          <p:cNvCxnSpPr>
            <a:cxnSpLocks noChangeShapeType="1"/>
            <a:endCxn id="96465" idx="1"/>
          </p:cNvCxnSpPr>
          <p:nvPr/>
        </p:nvCxnSpPr>
        <p:spPr bwMode="auto">
          <a:xfrm>
            <a:off x="1638300" y="2576848"/>
            <a:ext cx="900113"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66" name="Straight Connector 501"/>
          <p:cNvCxnSpPr>
            <a:cxnSpLocks noChangeShapeType="1"/>
            <a:endCxn id="96461" idx="2"/>
          </p:cNvCxnSpPr>
          <p:nvPr/>
        </p:nvCxnSpPr>
        <p:spPr bwMode="auto">
          <a:xfrm flipV="1">
            <a:off x="1235075" y="2700673"/>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67" name="Straight Connector 502"/>
          <p:cNvCxnSpPr>
            <a:cxnSpLocks noChangeShapeType="1"/>
            <a:endCxn id="96431" idx="1"/>
          </p:cNvCxnSpPr>
          <p:nvPr/>
        </p:nvCxnSpPr>
        <p:spPr bwMode="auto">
          <a:xfrm>
            <a:off x="3916363" y="2138698"/>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68" name="Straight Connector 503"/>
          <p:cNvCxnSpPr>
            <a:cxnSpLocks noChangeShapeType="1"/>
            <a:endCxn id="96431" idx="0"/>
          </p:cNvCxnSpPr>
          <p:nvPr/>
        </p:nvCxnSpPr>
        <p:spPr bwMode="auto">
          <a:xfrm flipH="1">
            <a:off x="4425950" y="2116473"/>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69" name="Straight Connector 504"/>
          <p:cNvCxnSpPr>
            <a:cxnSpLocks noChangeShapeType="1"/>
            <a:endCxn id="96514" idx="0"/>
          </p:cNvCxnSpPr>
          <p:nvPr/>
        </p:nvCxnSpPr>
        <p:spPr bwMode="auto">
          <a:xfrm>
            <a:off x="6770688" y="2627648"/>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70" name="Straight Connector 505"/>
          <p:cNvCxnSpPr>
            <a:cxnSpLocks noChangeShapeType="1"/>
          </p:cNvCxnSpPr>
          <p:nvPr/>
        </p:nvCxnSpPr>
        <p:spPr bwMode="auto">
          <a:xfrm flipH="1">
            <a:off x="7137400" y="2978485"/>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71" name="Straight Connector 506"/>
          <p:cNvCxnSpPr>
            <a:cxnSpLocks noChangeShapeType="1"/>
            <a:stCxn id="96580" idx="4"/>
            <a:endCxn id="96509" idx="0"/>
          </p:cNvCxnSpPr>
          <p:nvPr/>
        </p:nvCxnSpPr>
        <p:spPr bwMode="auto">
          <a:xfrm flipH="1">
            <a:off x="7483475" y="3956385"/>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72" name="Straight Connector 507"/>
          <p:cNvCxnSpPr>
            <a:cxnSpLocks noChangeShapeType="1"/>
          </p:cNvCxnSpPr>
          <p:nvPr/>
        </p:nvCxnSpPr>
        <p:spPr bwMode="auto">
          <a:xfrm flipH="1" flipV="1">
            <a:off x="7454900" y="4300873"/>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73" name="Straight Connector 508"/>
          <p:cNvCxnSpPr>
            <a:cxnSpLocks noChangeShapeType="1"/>
            <a:endCxn id="96496" idx="5"/>
          </p:cNvCxnSpPr>
          <p:nvPr/>
        </p:nvCxnSpPr>
        <p:spPr bwMode="auto">
          <a:xfrm flipH="1" flipV="1">
            <a:off x="6496050" y="4450098"/>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74" name="Straight Connector 509"/>
          <p:cNvCxnSpPr>
            <a:cxnSpLocks noChangeShapeType="1"/>
            <a:stCxn id="96578" idx="0"/>
          </p:cNvCxnSpPr>
          <p:nvPr/>
        </p:nvCxnSpPr>
        <p:spPr bwMode="auto">
          <a:xfrm flipH="1" flipV="1">
            <a:off x="5319713" y="4421523"/>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75" name="Straight Connector 510"/>
          <p:cNvCxnSpPr>
            <a:cxnSpLocks noChangeShapeType="1"/>
          </p:cNvCxnSpPr>
          <p:nvPr/>
        </p:nvCxnSpPr>
        <p:spPr bwMode="auto">
          <a:xfrm flipH="1" flipV="1">
            <a:off x="4068763" y="4772360"/>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76" name="Straight Connector 511"/>
          <p:cNvCxnSpPr>
            <a:cxnSpLocks noChangeShapeType="1"/>
            <a:stCxn id="96575" idx="0"/>
          </p:cNvCxnSpPr>
          <p:nvPr/>
        </p:nvCxnSpPr>
        <p:spPr bwMode="auto">
          <a:xfrm flipH="1" flipV="1">
            <a:off x="3144838" y="4919998"/>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77" name="Straight Connector 512"/>
          <p:cNvCxnSpPr>
            <a:cxnSpLocks noChangeShapeType="1"/>
          </p:cNvCxnSpPr>
          <p:nvPr/>
        </p:nvCxnSpPr>
        <p:spPr bwMode="auto">
          <a:xfrm flipV="1">
            <a:off x="1790700" y="4888248"/>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78" name="Straight Connector 513"/>
          <p:cNvCxnSpPr>
            <a:cxnSpLocks noChangeShapeType="1"/>
            <a:endCxn id="96326" idx="0"/>
          </p:cNvCxnSpPr>
          <p:nvPr/>
        </p:nvCxnSpPr>
        <p:spPr bwMode="auto">
          <a:xfrm flipV="1">
            <a:off x="1362075" y="4772360"/>
            <a:ext cx="706438" cy="44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79" name="Straight Connector 514"/>
          <p:cNvCxnSpPr>
            <a:cxnSpLocks noChangeShapeType="1"/>
            <a:endCxn id="96382" idx="1"/>
          </p:cNvCxnSpPr>
          <p:nvPr/>
        </p:nvCxnSpPr>
        <p:spPr bwMode="auto">
          <a:xfrm>
            <a:off x="1155700" y="4104023"/>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96298" name="Group 16"/>
          <p:cNvGrpSpPr>
            <a:grpSpLocks/>
          </p:cNvGrpSpPr>
          <p:nvPr/>
        </p:nvGrpSpPr>
        <p:grpSpPr bwMode="auto">
          <a:xfrm>
            <a:off x="5677595" y="2599073"/>
            <a:ext cx="530892" cy="338521"/>
            <a:chOff x="5573768" y="2726239"/>
            <a:chExt cx="530938" cy="338554"/>
          </a:xfrm>
        </p:grpSpPr>
        <p:sp>
          <p:nvSpPr>
            <p:cNvPr id="96301"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96302"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chemeClr val="bg1"/>
                  </a:solidFill>
                </a:rPr>
                <a:t>IXP</a:t>
              </a:r>
            </a:p>
          </p:txBody>
        </p:sp>
      </p:grpSp>
      <p:cxnSp>
        <p:nvCxnSpPr>
          <p:cNvPr id="96299" name="Straight Connector 18"/>
          <p:cNvCxnSpPr>
            <a:cxnSpLocks noChangeShapeType="1"/>
          </p:cNvCxnSpPr>
          <p:nvPr/>
        </p:nvCxnSpPr>
        <p:spPr bwMode="auto">
          <a:xfrm>
            <a:off x="4713288" y="2778577"/>
            <a:ext cx="964307" cy="268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96300" name="Straight Connector 516"/>
          <p:cNvCxnSpPr>
            <a:cxnSpLocks noChangeShapeType="1"/>
          </p:cNvCxnSpPr>
          <p:nvPr/>
        </p:nvCxnSpPr>
        <p:spPr bwMode="auto">
          <a:xfrm>
            <a:off x="6139457" y="2896902"/>
            <a:ext cx="691556" cy="78484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96292" name="Straight Connector 515"/>
          <p:cNvCxnSpPr>
            <a:cxnSpLocks noChangeShapeType="1"/>
          </p:cNvCxnSpPr>
          <p:nvPr/>
        </p:nvCxnSpPr>
        <p:spPr bwMode="auto">
          <a:xfrm flipV="1">
            <a:off x="3992000" y="3944108"/>
            <a:ext cx="190494" cy="14143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96293" name="Group 518"/>
          <p:cNvGrpSpPr>
            <a:grpSpLocks/>
          </p:cNvGrpSpPr>
          <p:nvPr/>
        </p:nvGrpSpPr>
        <p:grpSpPr bwMode="auto">
          <a:xfrm>
            <a:off x="3932543" y="3661788"/>
            <a:ext cx="531077" cy="338834"/>
            <a:chOff x="5573768" y="2726239"/>
            <a:chExt cx="530938" cy="338554"/>
          </a:xfrm>
        </p:grpSpPr>
        <p:sp>
          <p:nvSpPr>
            <p:cNvPr id="96296" name="Oval 521"/>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96297" name="TextBox 522"/>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chemeClr val="bg1"/>
                  </a:solidFill>
                </a:rPr>
                <a:t>IXP</a:t>
              </a:r>
            </a:p>
          </p:txBody>
        </p:sp>
      </p:grpSp>
      <p:cxnSp>
        <p:nvCxnSpPr>
          <p:cNvPr id="96294" name="Straight Connector 519"/>
          <p:cNvCxnSpPr>
            <a:cxnSpLocks noChangeShapeType="1"/>
            <a:stCxn id="96296" idx="6"/>
            <a:endCxn id="96548" idx="1"/>
          </p:cNvCxnSpPr>
          <p:nvPr/>
        </p:nvCxnSpPr>
        <p:spPr bwMode="auto">
          <a:xfrm flipV="1">
            <a:off x="4460773" y="3664120"/>
            <a:ext cx="770058" cy="17527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96295" name="Straight Connector 520"/>
          <p:cNvCxnSpPr>
            <a:cxnSpLocks noChangeShapeType="1"/>
          </p:cNvCxnSpPr>
          <p:nvPr/>
        </p:nvCxnSpPr>
        <p:spPr bwMode="auto">
          <a:xfrm>
            <a:off x="3692525" y="3516669"/>
            <a:ext cx="342828" cy="20501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96289" name="Straight Connector 7"/>
          <p:cNvCxnSpPr>
            <a:cxnSpLocks noChangeShapeType="1"/>
          </p:cNvCxnSpPr>
          <p:nvPr/>
        </p:nvCxnSpPr>
        <p:spPr bwMode="auto">
          <a:xfrm>
            <a:off x="4817397" y="3383324"/>
            <a:ext cx="431678" cy="222498"/>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96290" name="Straight Connector 415"/>
          <p:cNvCxnSpPr>
            <a:cxnSpLocks noChangeShapeType="1"/>
          </p:cNvCxnSpPr>
          <p:nvPr/>
        </p:nvCxnSpPr>
        <p:spPr bwMode="auto">
          <a:xfrm flipH="1">
            <a:off x="2435732" y="3463465"/>
            <a:ext cx="282556" cy="51109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96291" name="Straight Connector 523"/>
          <p:cNvCxnSpPr>
            <a:cxnSpLocks noChangeShapeType="1"/>
          </p:cNvCxnSpPr>
          <p:nvPr/>
        </p:nvCxnSpPr>
        <p:spPr bwMode="auto">
          <a:xfrm flipV="1">
            <a:off x="4307727" y="4393748"/>
            <a:ext cx="844015" cy="3042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sp>
        <p:nvSpPr>
          <p:cNvPr id="96287" name="TextBox 39940"/>
          <p:cNvSpPr txBox="1">
            <a:spLocks noChangeArrowheads="1"/>
          </p:cNvSpPr>
          <p:nvPr/>
        </p:nvSpPr>
        <p:spPr bwMode="auto">
          <a:xfrm>
            <a:off x="4838732" y="4870968"/>
            <a:ext cx="1762093" cy="4617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CC0000"/>
                </a:solidFill>
              </a:rPr>
              <a:t>peering link</a:t>
            </a:r>
          </a:p>
        </p:txBody>
      </p:sp>
      <p:cxnSp>
        <p:nvCxnSpPr>
          <p:cNvPr id="96288" name="Straight Connector 39943"/>
          <p:cNvCxnSpPr>
            <a:cxnSpLocks noChangeShapeType="1"/>
          </p:cNvCxnSpPr>
          <p:nvPr/>
        </p:nvCxnSpPr>
        <p:spPr bwMode="auto">
          <a:xfrm>
            <a:off x="4686300" y="4591385"/>
            <a:ext cx="266757" cy="41937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sp>
        <p:nvSpPr>
          <p:cNvPr id="96285" name="TextBox 39946"/>
          <p:cNvSpPr txBox="1">
            <a:spLocks noChangeArrowheads="1"/>
          </p:cNvSpPr>
          <p:nvPr/>
        </p:nvSpPr>
        <p:spPr bwMode="auto">
          <a:xfrm>
            <a:off x="5234524" y="1797710"/>
            <a:ext cx="3403600"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CC0000"/>
                </a:solidFill>
              </a:rPr>
              <a:t>Internet exchange point</a:t>
            </a:r>
          </a:p>
        </p:txBody>
      </p:sp>
      <p:cxnSp>
        <p:nvCxnSpPr>
          <p:cNvPr id="96286" name="Straight Connector 39948"/>
          <p:cNvCxnSpPr>
            <a:cxnSpLocks noChangeShapeType="1"/>
            <a:endCxn id="96302" idx="0"/>
          </p:cNvCxnSpPr>
          <p:nvPr/>
        </p:nvCxnSpPr>
        <p:spPr bwMode="auto">
          <a:xfrm flipH="1">
            <a:off x="5916438" y="1982494"/>
            <a:ext cx="219951" cy="71249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sp>
        <p:nvSpPr>
          <p:cNvPr id="2" name="标题 1"/>
          <p:cNvSpPr>
            <a:spLocks noGrp="1"/>
          </p:cNvSpPr>
          <p:nvPr>
            <p:ph type="title"/>
          </p:nvPr>
        </p:nvSpPr>
        <p:spPr/>
        <p:txBody>
          <a:bodyPr/>
          <a:lstStyle/>
          <a:p>
            <a:r>
              <a:rPr lang="zh-CN" altLang="en-US" dirty="0">
                <a:latin typeface="Gill Sans MT" panose="020B0502020104020203" pitchFamily="34" charset="0"/>
              </a:rPr>
              <a:t>互联网结构</a:t>
            </a:r>
            <a:r>
              <a:rPr lang="en-US" altLang="zh-CN" dirty="0">
                <a:latin typeface="Gill Sans MT" panose="020B0502020104020203" pitchFamily="34" charset="0"/>
              </a:rPr>
              <a:t>: </a:t>
            </a:r>
            <a:r>
              <a:rPr lang="zh-CN" altLang="en-US" dirty="0">
                <a:latin typeface="Gill Sans MT" panose="020B0502020104020203" pitchFamily="34" charset="0"/>
              </a:rPr>
              <a:t>网络的网络</a:t>
            </a:r>
          </a:p>
        </p:txBody>
      </p:sp>
    </p:spTree>
    <p:extLst>
      <p:ext uri="{BB962C8B-B14F-4D97-AF65-F5344CB8AC3E}">
        <p14:creationId xmlns:p14="http://schemas.microsoft.com/office/powerpoint/2010/main" val="4590064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rPr>
              <a:t>第</a:t>
            </a:r>
            <a:r>
              <a:rPr lang="en-US" altLang="zh-CN" dirty="0" smtClean="0">
                <a:latin typeface="+mn-lt"/>
              </a:rPr>
              <a:t>1</a:t>
            </a:r>
            <a:r>
              <a:rPr lang="zh-CN" altLang="en-US" dirty="0" smtClean="0">
                <a:latin typeface="+mn-lt"/>
              </a:rPr>
              <a:t>章 计算机网络和互联网</a:t>
            </a:r>
            <a:endParaRPr lang="zh-CN" altLang="en-US" dirty="0">
              <a:latin typeface="+mn-lt"/>
            </a:endParaRPr>
          </a:p>
        </p:txBody>
      </p:sp>
      <p:sp>
        <p:nvSpPr>
          <p:cNvPr id="63491" name="Rectangle 3"/>
          <p:cNvSpPr>
            <a:spLocks noGrp="1" noChangeArrowheads="1"/>
          </p:cNvSpPr>
          <p:nvPr>
            <p:ph sz="half" idx="1"/>
          </p:nvPr>
        </p:nvSpPr>
        <p:spPr/>
        <p:txBody>
          <a:bodyPr/>
          <a:lstStyle/>
          <a:p>
            <a:pPr eaLnBrk="1" hangingPunct="1">
              <a:buFontTx/>
              <a:buNone/>
            </a:pPr>
            <a:r>
              <a:rPr lang="en-US" altLang="zh-CN" sz="2000" dirty="0" smtClean="0">
                <a:solidFill>
                  <a:srgbClr val="FF0000"/>
                </a:solidFill>
                <a:latin typeface="+mn-lt"/>
              </a:rPr>
              <a:t>1.1 </a:t>
            </a:r>
            <a:r>
              <a:rPr lang="zh-CN" altLang="en-US" sz="2000" dirty="0" smtClean="0">
                <a:solidFill>
                  <a:srgbClr val="FF0000"/>
                </a:solidFill>
                <a:latin typeface="+mn-lt"/>
              </a:rPr>
              <a:t>什么是互联网</a:t>
            </a:r>
            <a:endParaRPr lang="en-US" altLang="zh-CN" sz="2000" dirty="0" smtClean="0">
              <a:solidFill>
                <a:srgbClr val="FF0000"/>
              </a:solidFill>
              <a:latin typeface="+mn-lt"/>
            </a:endParaRPr>
          </a:p>
          <a:p>
            <a:pPr eaLnBrk="1" hangingPunct="1">
              <a:buClr>
                <a:srgbClr val="FF0000"/>
              </a:buClr>
              <a:buFontTx/>
              <a:buChar char="•"/>
            </a:pPr>
            <a:r>
              <a:rPr lang="zh-CN" altLang="en-US" sz="1800" dirty="0" smtClean="0">
                <a:latin typeface="+mn-lt"/>
              </a:rPr>
              <a:t>具体构成描述</a:t>
            </a:r>
            <a:endParaRPr lang="en-US" altLang="zh-CN" sz="1800" dirty="0" smtClean="0">
              <a:latin typeface="+mn-lt"/>
            </a:endParaRPr>
          </a:p>
          <a:p>
            <a:pPr eaLnBrk="1" hangingPunct="1">
              <a:buClr>
                <a:srgbClr val="FF0000"/>
              </a:buClr>
            </a:pPr>
            <a:r>
              <a:rPr lang="zh-CN" altLang="en-US" sz="1800" dirty="0" smtClean="0">
                <a:latin typeface="+mn-lt"/>
              </a:rPr>
              <a:t>服务描述</a:t>
            </a:r>
            <a:endParaRPr lang="en-US" altLang="zh-CN" sz="1800" dirty="0">
              <a:latin typeface="+mn-lt"/>
            </a:endParaRPr>
          </a:p>
          <a:p>
            <a:pPr eaLnBrk="1" hangingPunct="1">
              <a:buClr>
                <a:srgbClr val="FF0000"/>
              </a:buClr>
            </a:pPr>
            <a:r>
              <a:rPr lang="zh-CN" altLang="en-US" sz="1800" dirty="0" smtClean="0">
                <a:latin typeface="+mn-lt"/>
              </a:rPr>
              <a:t>什么是协议</a:t>
            </a:r>
            <a:endParaRPr lang="en-US" altLang="zh-CN" sz="1800" dirty="0">
              <a:latin typeface="+mn-lt"/>
            </a:endParaRPr>
          </a:p>
          <a:p>
            <a:pPr eaLnBrk="1" hangingPunct="1">
              <a:buFontTx/>
              <a:buNone/>
            </a:pPr>
            <a:r>
              <a:rPr lang="en-US" altLang="zh-CN" sz="2000" dirty="0" smtClean="0">
                <a:latin typeface="+mn-lt"/>
              </a:rPr>
              <a:t>1.2 </a:t>
            </a:r>
            <a:r>
              <a:rPr lang="zh-CN" altLang="en-US" sz="2000" dirty="0" smtClean="0">
                <a:latin typeface="+mn-lt"/>
              </a:rPr>
              <a:t>网络边缘</a:t>
            </a:r>
            <a:endParaRPr lang="en-US" altLang="zh-CN" sz="2000" dirty="0" smtClean="0">
              <a:latin typeface="+mn-lt"/>
            </a:endParaRPr>
          </a:p>
          <a:p>
            <a:pPr eaLnBrk="1" hangingPunct="1">
              <a:buClr>
                <a:srgbClr val="FF0000"/>
              </a:buClr>
            </a:pPr>
            <a:r>
              <a:rPr lang="zh-CN" altLang="en-US" sz="1800" dirty="0" smtClean="0">
                <a:latin typeface="+mn-lt"/>
              </a:rPr>
              <a:t>接入网</a:t>
            </a:r>
            <a:endParaRPr lang="en-US" altLang="zh-CN" sz="1800" dirty="0" smtClean="0">
              <a:latin typeface="+mn-lt"/>
            </a:endParaRPr>
          </a:p>
          <a:p>
            <a:pPr eaLnBrk="1" hangingPunct="1">
              <a:buClr>
                <a:srgbClr val="FF0000"/>
              </a:buClr>
            </a:pPr>
            <a:r>
              <a:rPr lang="zh-CN" altLang="en-US" sz="1800" dirty="0" smtClean="0">
                <a:latin typeface="+mn-lt"/>
              </a:rPr>
              <a:t>物理媒体</a:t>
            </a:r>
            <a:endParaRPr lang="en-US" altLang="zh-CN" sz="1800" dirty="0" smtClean="0">
              <a:latin typeface="+mn-lt"/>
            </a:endParaRPr>
          </a:p>
          <a:p>
            <a:pPr eaLnBrk="1" hangingPunct="1">
              <a:buFontTx/>
              <a:buNone/>
            </a:pPr>
            <a:r>
              <a:rPr lang="en-US" altLang="zh-CN" sz="2000" dirty="0" smtClean="0">
                <a:latin typeface="+mn-lt"/>
              </a:rPr>
              <a:t>1.3 </a:t>
            </a:r>
            <a:r>
              <a:rPr lang="zh-CN" altLang="en-US" sz="2000" dirty="0" smtClean="0">
                <a:latin typeface="+mn-lt"/>
              </a:rPr>
              <a:t>网络核心</a:t>
            </a:r>
            <a:endParaRPr lang="en-US" altLang="zh-CN" sz="2000" dirty="0" smtClean="0">
              <a:latin typeface="+mn-lt"/>
            </a:endParaRPr>
          </a:p>
          <a:p>
            <a:pPr eaLnBrk="1" hangingPunct="1">
              <a:buClr>
                <a:srgbClr val="FF0000"/>
              </a:buClr>
            </a:pPr>
            <a:r>
              <a:rPr lang="zh-CN" altLang="en-US" sz="1800" dirty="0" smtClean="0">
                <a:latin typeface="+mn-lt"/>
              </a:rPr>
              <a:t>分组交换</a:t>
            </a:r>
            <a:endParaRPr lang="en-US" altLang="zh-CN" sz="1800" dirty="0" smtClean="0">
              <a:latin typeface="+mn-lt"/>
            </a:endParaRPr>
          </a:p>
          <a:p>
            <a:pPr eaLnBrk="1" hangingPunct="1">
              <a:buClr>
                <a:srgbClr val="FF0000"/>
              </a:buClr>
            </a:pPr>
            <a:r>
              <a:rPr lang="zh-CN" altLang="en-US" sz="1800" dirty="0" smtClean="0">
                <a:latin typeface="+mn-lt"/>
              </a:rPr>
              <a:t>电路交换</a:t>
            </a:r>
            <a:endParaRPr lang="en-US" altLang="zh-CN" sz="1800" dirty="0" smtClean="0">
              <a:latin typeface="+mn-lt"/>
            </a:endParaRPr>
          </a:p>
          <a:p>
            <a:pPr eaLnBrk="1" hangingPunct="1">
              <a:buClr>
                <a:srgbClr val="FF0000"/>
              </a:buClr>
            </a:pPr>
            <a:r>
              <a:rPr lang="zh-CN" altLang="en-US" sz="1800" dirty="0" smtClean="0">
                <a:latin typeface="+mn-lt"/>
              </a:rPr>
              <a:t>网络的网络</a:t>
            </a:r>
            <a:endParaRPr lang="en-US" altLang="zh-CN" sz="1800" dirty="0" smtClean="0">
              <a:latin typeface="+mn-lt"/>
            </a:endParaRPr>
          </a:p>
          <a:p>
            <a:pPr marL="0" indent="0" eaLnBrk="1" hangingPunct="1">
              <a:buClr>
                <a:srgbClr val="FF0000"/>
              </a:buClr>
              <a:buNone/>
            </a:pPr>
            <a:r>
              <a:rPr lang="en-US" altLang="zh-CN" sz="2000" dirty="0" smtClean="0">
                <a:latin typeface="+mn-lt"/>
              </a:rPr>
              <a:t>1.4 </a:t>
            </a:r>
            <a:r>
              <a:rPr lang="zh-CN" altLang="en-US" sz="2000" dirty="0" smtClean="0">
                <a:latin typeface="+mn-lt"/>
              </a:rPr>
              <a:t>分组交换网中的时延、丢包和吞吐量</a:t>
            </a:r>
            <a:endParaRPr lang="en-US" altLang="zh-CN" sz="2000" dirty="0">
              <a:latin typeface="+mn-lt"/>
            </a:endParaRPr>
          </a:p>
          <a:p>
            <a:pPr eaLnBrk="1" hangingPunct="1">
              <a:buClr>
                <a:srgbClr val="FF0000"/>
              </a:buClr>
            </a:pPr>
            <a:r>
              <a:rPr lang="zh-CN" altLang="en-US" sz="1800" dirty="0" smtClean="0">
                <a:latin typeface="+mn-lt"/>
              </a:rPr>
              <a:t>分组交换网中的</a:t>
            </a:r>
            <a:r>
              <a:rPr lang="zh-CN" altLang="en-US" sz="1800" dirty="0">
                <a:latin typeface="+mn-lt"/>
              </a:rPr>
              <a:t>时延</a:t>
            </a:r>
            <a:r>
              <a:rPr lang="zh-CN" altLang="en-US" sz="1800" dirty="0" smtClean="0">
                <a:latin typeface="+mn-lt"/>
              </a:rPr>
              <a:t>概述</a:t>
            </a:r>
            <a:endParaRPr lang="en-US" altLang="zh-CN" sz="1800" dirty="0" smtClean="0">
              <a:latin typeface="+mn-lt"/>
            </a:endParaRPr>
          </a:p>
          <a:p>
            <a:pPr eaLnBrk="1" hangingPunct="1">
              <a:buClr>
                <a:srgbClr val="FF0000"/>
              </a:buClr>
            </a:pPr>
            <a:r>
              <a:rPr lang="zh-CN" altLang="en-US" sz="1800" dirty="0" smtClean="0">
                <a:latin typeface="+mn-lt"/>
              </a:rPr>
              <a:t>排队</a:t>
            </a:r>
            <a:r>
              <a:rPr lang="zh-CN" altLang="en-US" sz="1800" dirty="0">
                <a:latin typeface="+mn-lt"/>
              </a:rPr>
              <a:t>时延和丢包</a:t>
            </a:r>
            <a:endParaRPr lang="en-US" altLang="zh-CN" sz="1800" dirty="0">
              <a:latin typeface="+mn-lt"/>
            </a:endParaRPr>
          </a:p>
          <a:p>
            <a:pPr eaLnBrk="1" hangingPunct="1">
              <a:buClr>
                <a:srgbClr val="FF0000"/>
              </a:buClr>
            </a:pPr>
            <a:endParaRPr lang="en-US" altLang="zh-CN" sz="1800" dirty="0">
              <a:latin typeface="+mn-lt"/>
            </a:endParaRPr>
          </a:p>
        </p:txBody>
      </p:sp>
      <p:sp>
        <p:nvSpPr>
          <p:cNvPr id="3" name="内容占位符 2"/>
          <p:cNvSpPr>
            <a:spLocks noGrp="1"/>
          </p:cNvSpPr>
          <p:nvPr>
            <p:ph sz="half" idx="2"/>
          </p:nvPr>
        </p:nvSpPr>
        <p:spPr/>
        <p:txBody>
          <a:bodyPr/>
          <a:lstStyle/>
          <a:p>
            <a:pPr eaLnBrk="1" hangingPunct="1">
              <a:buClr>
                <a:srgbClr val="FF0000"/>
              </a:buClr>
            </a:pPr>
            <a:r>
              <a:rPr lang="zh-CN" altLang="en-US" sz="1800" dirty="0" smtClean="0">
                <a:latin typeface="+mn-lt"/>
              </a:rPr>
              <a:t>端到端时延</a:t>
            </a:r>
            <a:endParaRPr lang="en-US" altLang="zh-CN" sz="1800" dirty="0">
              <a:latin typeface="+mn-lt"/>
            </a:endParaRPr>
          </a:p>
          <a:p>
            <a:pPr eaLnBrk="1" hangingPunct="1">
              <a:buClr>
                <a:srgbClr val="FF0000"/>
              </a:buClr>
            </a:pPr>
            <a:r>
              <a:rPr lang="zh-CN" altLang="en-US" sz="1800" dirty="0" smtClean="0">
                <a:latin typeface="+mn-lt"/>
              </a:rPr>
              <a:t>计算机网络中的吞吐量</a:t>
            </a:r>
            <a:endParaRPr lang="en-US" altLang="zh-CN" sz="1800" dirty="0">
              <a:latin typeface="+mn-lt"/>
            </a:endParaRPr>
          </a:p>
          <a:p>
            <a:pPr eaLnBrk="1" hangingPunct="1">
              <a:buFontTx/>
              <a:buNone/>
            </a:pPr>
            <a:r>
              <a:rPr lang="en-US" altLang="zh-CN" sz="2000" dirty="0" smtClean="0">
                <a:latin typeface="+mn-lt"/>
              </a:rPr>
              <a:t>1.5 </a:t>
            </a:r>
            <a:r>
              <a:rPr lang="zh-CN" altLang="en-US" sz="2000" dirty="0" smtClean="0">
                <a:latin typeface="+mn-lt"/>
              </a:rPr>
              <a:t>协议层次及其服务模型</a:t>
            </a:r>
            <a:endParaRPr lang="en-US" altLang="zh-CN" sz="2000" dirty="0" smtClean="0">
              <a:latin typeface="+mn-lt"/>
            </a:endParaRPr>
          </a:p>
          <a:p>
            <a:pPr eaLnBrk="1" hangingPunct="1">
              <a:buClr>
                <a:srgbClr val="FF0000"/>
              </a:buClr>
              <a:buFontTx/>
              <a:buChar char="•"/>
            </a:pPr>
            <a:r>
              <a:rPr lang="zh-CN" altLang="en-US" sz="1800" dirty="0" smtClean="0">
                <a:latin typeface="+mn-lt"/>
              </a:rPr>
              <a:t>分层的体系结构</a:t>
            </a:r>
            <a:endParaRPr lang="en-US" altLang="zh-CN" sz="1800" dirty="0" smtClean="0">
              <a:latin typeface="+mn-lt"/>
            </a:endParaRPr>
          </a:p>
          <a:p>
            <a:pPr eaLnBrk="1" hangingPunct="1">
              <a:buClr>
                <a:srgbClr val="FF0000"/>
              </a:buClr>
              <a:buFontTx/>
              <a:buChar char="•"/>
            </a:pPr>
            <a:r>
              <a:rPr lang="zh-CN" altLang="en-US" sz="1800" dirty="0" smtClean="0">
                <a:latin typeface="+mn-lt"/>
              </a:rPr>
              <a:t>封装</a:t>
            </a:r>
            <a:endParaRPr lang="en-US" altLang="zh-CN" sz="1800" dirty="0">
              <a:latin typeface="+mn-lt"/>
            </a:endParaRPr>
          </a:p>
          <a:p>
            <a:pPr eaLnBrk="1" hangingPunct="1">
              <a:buFontTx/>
              <a:buNone/>
            </a:pPr>
            <a:r>
              <a:rPr lang="en-US" altLang="zh-CN" sz="2000" dirty="0">
                <a:latin typeface="+mn-lt"/>
              </a:rPr>
              <a:t>1.6 </a:t>
            </a:r>
            <a:r>
              <a:rPr lang="zh-CN" altLang="en-US" sz="2000" dirty="0" smtClean="0">
                <a:latin typeface="+mn-lt"/>
              </a:rPr>
              <a:t>面对攻击的网络</a:t>
            </a:r>
            <a:endParaRPr lang="en-US" altLang="zh-CN" sz="2000" dirty="0">
              <a:latin typeface="+mn-lt"/>
            </a:endParaRPr>
          </a:p>
          <a:p>
            <a:pPr eaLnBrk="1" hangingPunct="1">
              <a:buFontTx/>
              <a:buNone/>
            </a:pPr>
            <a:endParaRPr lang="en-US" altLang="zh-CN" sz="2000" dirty="0" smtClean="0">
              <a:latin typeface="+mn-lt"/>
            </a:endParaRPr>
          </a:p>
          <a:p>
            <a:pPr eaLnBrk="1" hangingPunct="1">
              <a:buFontTx/>
              <a:buNone/>
            </a:pPr>
            <a:r>
              <a:rPr lang="en-US" altLang="zh-CN" sz="2000" dirty="0" smtClean="0">
                <a:latin typeface="+mn-lt"/>
              </a:rPr>
              <a:t>1.7 </a:t>
            </a:r>
            <a:r>
              <a:rPr lang="zh-CN" altLang="en-US" sz="2000" dirty="0" smtClean="0">
                <a:latin typeface="+mn-lt"/>
              </a:rPr>
              <a:t>计算机网络和互联网的历史</a:t>
            </a:r>
            <a:endParaRPr lang="en-US" altLang="zh-CN" sz="2000" dirty="0" smtClean="0">
              <a:latin typeface="+mn-lt"/>
            </a:endParaRPr>
          </a:p>
          <a:p>
            <a:pPr eaLnBrk="1" hangingPunct="1">
              <a:buClr>
                <a:srgbClr val="FF0000"/>
              </a:buClr>
            </a:pPr>
            <a:r>
              <a:rPr lang="zh-CN" altLang="en-US" sz="1800" dirty="0" smtClean="0">
                <a:latin typeface="+mn-lt"/>
              </a:rPr>
              <a:t>分组交换的发展：</a:t>
            </a:r>
            <a:r>
              <a:rPr lang="en-US" altLang="zh-CN" sz="1800" dirty="0" smtClean="0">
                <a:latin typeface="+mn-lt"/>
              </a:rPr>
              <a:t>1961 – 1972</a:t>
            </a:r>
          </a:p>
          <a:p>
            <a:pPr eaLnBrk="1" hangingPunct="1">
              <a:buClr>
                <a:srgbClr val="FF0000"/>
              </a:buClr>
            </a:pPr>
            <a:r>
              <a:rPr lang="zh-CN" altLang="en-US" sz="1800" dirty="0" smtClean="0">
                <a:latin typeface="+mn-lt"/>
              </a:rPr>
              <a:t>专用网络和网络互联：</a:t>
            </a:r>
            <a:r>
              <a:rPr lang="en-US" altLang="zh-CN" sz="1800" dirty="0" smtClean="0">
                <a:latin typeface="+mn-lt"/>
              </a:rPr>
              <a:t>1972 – 1980</a:t>
            </a:r>
          </a:p>
          <a:p>
            <a:pPr eaLnBrk="1" hangingPunct="1">
              <a:buClr>
                <a:srgbClr val="FF0000"/>
              </a:buClr>
            </a:pPr>
            <a:r>
              <a:rPr lang="zh-CN" altLang="en-US" sz="1800" dirty="0" smtClean="0">
                <a:latin typeface="+mn-lt"/>
              </a:rPr>
              <a:t>网络的激增</a:t>
            </a:r>
            <a:r>
              <a:rPr lang="en-US" altLang="zh-CN" sz="1800" dirty="0" smtClean="0">
                <a:latin typeface="+mn-lt"/>
              </a:rPr>
              <a:t>: 1980 – 1990</a:t>
            </a:r>
            <a:endParaRPr lang="en-US" altLang="zh-CN" sz="1800" dirty="0">
              <a:latin typeface="+mn-lt"/>
            </a:endParaRPr>
          </a:p>
          <a:p>
            <a:pPr eaLnBrk="1" hangingPunct="1">
              <a:buClr>
                <a:srgbClr val="FF0000"/>
              </a:buClr>
            </a:pPr>
            <a:r>
              <a:rPr lang="zh-CN" altLang="en-US" sz="1800" dirty="0" smtClean="0">
                <a:latin typeface="+mn-lt"/>
              </a:rPr>
              <a:t>互联网爆炸：</a:t>
            </a:r>
            <a:r>
              <a:rPr lang="en-US" altLang="zh-CN" sz="1800" dirty="0" smtClean="0">
                <a:latin typeface="+mn-lt"/>
              </a:rPr>
              <a:t>20</a:t>
            </a:r>
            <a:r>
              <a:rPr lang="zh-CN" altLang="en-US" sz="1800" dirty="0" smtClean="0">
                <a:latin typeface="+mn-lt"/>
              </a:rPr>
              <a:t>世纪</a:t>
            </a:r>
            <a:r>
              <a:rPr lang="en-US" altLang="zh-CN" sz="1800" dirty="0" smtClean="0">
                <a:latin typeface="+mn-lt"/>
              </a:rPr>
              <a:t>90</a:t>
            </a:r>
            <a:r>
              <a:rPr lang="zh-CN" altLang="en-US" sz="1800" dirty="0" smtClean="0">
                <a:latin typeface="+mn-lt"/>
              </a:rPr>
              <a:t>年代</a:t>
            </a:r>
            <a:endParaRPr lang="en-US" altLang="zh-CN" sz="1800" dirty="0">
              <a:latin typeface="+mn-lt"/>
            </a:endParaRPr>
          </a:p>
          <a:p>
            <a:pPr eaLnBrk="1" hangingPunct="1">
              <a:buClr>
                <a:srgbClr val="FF0000"/>
              </a:buClr>
            </a:pPr>
            <a:r>
              <a:rPr lang="zh-CN" altLang="en-US" sz="1800" dirty="0" smtClean="0">
                <a:latin typeface="+mn-lt"/>
              </a:rPr>
              <a:t>最新发展</a:t>
            </a:r>
            <a:endParaRPr lang="en-US" altLang="zh-CN" sz="1800" dirty="0" smtClean="0">
              <a:latin typeface="+mn-lt"/>
            </a:endParaRPr>
          </a:p>
          <a:p>
            <a:pPr marL="0" indent="0" eaLnBrk="1" hangingPunct="1">
              <a:buClr>
                <a:srgbClr val="FF0000"/>
              </a:buClr>
              <a:buNone/>
            </a:pPr>
            <a:r>
              <a:rPr lang="en-US" altLang="zh-CN" sz="2000" dirty="0" smtClean="0">
                <a:latin typeface="+mn-lt"/>
              </a:rPr>
              <a:t>1.8 </a:t>
            </a:r>
            <a:r>
              <a:rPr lang="zh-CN" altLang="en-US" sz="2000" dirty="0" smtClean="0">
                <a:latin typeface="+mn-lt"/>
              </a:rPr>
              <a:t>小结</a:t>
            </a:r>
            <a:endParaRPr lang="zh-CN" altLang="en-US" sz="2000" dirty="0">
              <a:latin typeface="+mn-lt"/>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Gill Sans MT" panose="020B0502020104020203" pitchFamily="34" charset="0"/>
              </a:rPr>
              <a:t>互联网结构</a:t>
            </a:r>
            <a:r>
              <a:rPr lang="en-US" altLang="zh-CN" dirty="0">
                <a:latin typeface="Gill Sans MT" panose="020B0502020104020203" pitchFamily="34" charset="0"/>
              </a:rPr>
              <a:t>: </a:t>
            </a:r>
            <a:r>
              <a:rPr lang="zh-CN" altLang="en-US" dirty="0">
                <a:latin typeface="Gill Sans MT" panose="020B0502020104020203" pitchFamily="34" charset="0"/>
              </a:rPr>
              <a:t>网络的网络</a:t>
            </a:r>
          </a:p>
        </p:txBody>
      </p:sp>
      <p:sp>
        <p:nvSpPr>
          <p:cNvPr id="3" name="内容占位符 2"/>
          <p:cNvSpPr>
            <a:spLocks noGrp="1"/>
          </p:cNvSpPr>
          <p:nvPr>
            <p:ph idx="1"/>
          </p:nvPr>
        </p:nvSpPr>
        <p:spPr/>
        <p:txBody>
          <a:bodyPr/>
          <a:lstStyle/>
          <a:p>
            <a:r>
              <a:rPr lang="en-US" altLang="zh-CN" dirty="0"/>
              <a:t>We now finally arrive at Network Structure 5, which describes the Internet of 2012. </a:t>
            </a:r>
          </a:p>
          <a:p>
            <a:pPr marL="0" indent="0">
              <a:buNone/>
            </a:pPr>
            <a:endParaRPr lang="en-US" altLang="zh-CN" kern="1200" dirty="0" smtClean="0">
              <a:solidFill>
                <a:srgbClr val="FF0000"/>
              </a:solidFill>
              <a:latin typeface="Gill Sans MT" panose="020B0502020104020203" pitchFamily="34" charset="0"/>
              <a:cs typeface="Times New Roman" panose="02020603050405020304" pitchFamily="18" charset="0"/>
            </a:endParaRPr>
          </a:p>
          <a:p>
            <a:pPr marL="0" indent="0">
              <a:buNone/>
            </a:pPr>
            <a:r>
              <a:rPr lang="zh-CN" altLang="en-US" kern="1200" dirty="0" smtClean="0">
                <a:solidFill>
                  <a:srgbClr val="FF0000"/>
                </a:solidFill>
                <a:latin typeface="Gill Sans MT" panose="020B0502020104020203" pitchFamily="34" charset="0"/>
                <a:cs typeface="Times New Roman" panose="02020603050405020304" pitchFamily="18" charset="0"/>
              </a:rPr>
              <a:t>网络结构</a:t>
            </a:r>
            <a:r>
              <a:rPr lang="en-US" altLang="zh-CN" kern="1200" dirty="0" smtClean="0">
                <a:solidFill>
                  <a:srgbClr val="FF0000"/>
                </a:solidFill>
                <a:latin typeface="Gill Sans MT" panose="020B0502020104020203" pitchFamily="34" charset="0"/>
                <a:cs typeface="Times New Roman" panose="02020603050405020304" pitchFamily="18" charset="0"/>
              </a:rPr>
              <a:t>5</a:t>
            </a:r>
            <a:endParaRPr lang="en-US" altLang="zh-CN" kern="1200" dirty="0" smtClean="0">
              <a:latin typeface="Gill Sans MT" panose="020B0502020104020203" pitchFamily="34" charset="0"/>
              <a:cs typeface="Times New Roman" panose="02020603050405020304" pitchFamily="18" charset="0"/>
            </a:endParaRPr>
          </a:p>
          <a:p>
            <a:pPr>
              <a:spcBef>
                <a:spcPts val="600"/>
              </a:spcBef>
            </a:pPr>
            <a:r>
              <a:rPr lang="zh-CN" altLang="en-US" dirty="0"/>
              <a:t>通过添加</a:t>
            </a:r>
            <a:r>
              <a:rPr lang="zh-CN" altLang="en-US" dirty="0">
                <a:solidFill>
                  <a:srgbClr val="FF0000"/>
                </a:solidFill>
              </a:rPr>
              <a:t>内容提供</a:t>
            </a:r>
            <a:r>
              <a:rPr lang="zh-CN" altLang="en-US" dirty="0" smtClean="0">
                <a:solidFill>
                  <a:srgbClr val="FF0000"/>
                </a:solidFill>
              </a:rPr>
              <a:t>商</a:t>
            </a:r>
            <a:r>
              <a:rPr lang="zh-CN" altLang="en-US" dirty="0" smtClean="0"/>
              <a:t>构建网络结构</a:t>
            </a:r>
            <a:r>
              <a:rPr lang="en-US" altLang="zh-CN" dirty="0"/>
              <a:t>5</a:t>
            </a:r>
            <a:r>
              <a:rPr lang="zh-CN" altLang="en-US" dirty="0" smtClean="0"/>
              <a:t>。</a:t>
            </a:r>
            <a:r>
              <a:rPr lang="zh-CN" altLang="en-US" dirty="0"/>
              <a:t>  </a:t>
            </a:r>
          </a:p>
          <a:p>
            <a:pPr>
              <a:spcBef>
                <a:spcPts val="600"/>
              </a:spcBef>
            </a:pPr>
            <a:r>
              <a:rPr lang="en-US" altLang="zh-CN" dirty="0" smtClean="0"/>
              <a:t>Google</a:t>
            </a:r>
            <a:r>
              <a:rPr lang="zh-CN" altLang="en-US" dirty="0" smtClean="0"/>
              <a:t>是</a:t>
            </a:r>
            <a:r>
              <a:rPr lang="zh-CN" altLang="en-US" dirty="0"/>
              <a:t>目前此类内容提供</a:t>
            </a:r>
            <a:r>
              <a:rPr lang="zh-CN" altLang="en-US" dirty="0" smtClean="0"/>
              <a:t>商网络的一个突出的例子。</a:t>
            </a:r>
            <a:endParaRPr lang="en-US" altLang="zh-CN" dirty="0" smtClean="0"/>
          </a:p>
          <a:p>
            <a:pPr>
              <a:spcBef>
                <a:spcPts val="600"/>
              </a:spcBef>
            </a:pPr>
            <a:endParaRPr lang="zh-CN" altLang="en-US" dirty="0"/>
          </a:p>
          <a:p>
            <a:pPr>
              <a:spcBef>
                <a:spcPts val="600"/>
              </a:spcBef>
            </a:pPr>
            <a:r>
              <a:rPr lang="zh-CN" altLang="en-US" dirty="0"/>
              <a:t>谷歌数据中心都通过谷歌</a:t>
            </a:r>
            <a:r>
              <a:rPr lang="zh-CN" altLang="en-US" dirty="0" smtClean="0"/>
              <a:t>的专用</a:t>
            </a:r>
            <a:r>
              <a:rPr lang="en-US" altLang="zh-CN" dirty="0" smtClean="0"/>
              <a:t>CP/IP</a:t>
            </a:r>
            <a:r>
              <a:rPr lang="zh-CN" altLang="en-US" dirty="0" smtClean="0"/>
              <a:t>网络互联，</a:t>
            </a:r>
            <a:r>
              <a:rPr lang="zh-CN" altLang="en-US" dirty="0"/>
              <a:t>该</a:t>
            </a:r>
            <a:r>
              <a:rPr lang="zh-CN" altLang="en-US" dirty="0" smtClean="0"/>
              <a:t>网络跨越全球，不过独立于互联网。</a:t>
            </a:r>
            <a:endParaRPr lang="zh-CN" altLang="en-US" dirty="0"/>
          </a:p>
          <a:p>
            <a:pPr>
              <a:spcBef>
                <a:spcPts val="600"/>
              </a:spcBef>
            </a:pPr>
            <a:endParaRPr lang="en-US" altLang="zh-CN" dirty="0"/>
          </a:p>
          <a:p>
            <a:pPr>
              <a:spcBef>
                <a:spcPts val="600"/>
              </a:spcBef>
            </a:pPr>
            <a:r>
              <a:rPr lang="en-US" altLang="zh-CN" dirty="0"/>
              <a:t>Importantly, the Google private network </a:t>
            </a:r>
            <a:r>
              <a:rPr lang="en-US" altLang="zh-CN" b="1" dirty="0"/>
              <a:t>only</a:t>
            </a:r>
            <a:r>
              <a:rPr lang="en-US" altLang="zh-CN" dirty="0"/>
              <a:t> carries traffic </a:t>
            </a:r>
            <a:r>
              <a:rPr lang="en-US" altLang="zh-CN" dirty="0">
                <a:solidFill>
                  <a:srgbClr val="FF0000"/>
                </a:solidFill>
              </a:rPr>
              <a:t>to/from</a:t>
            </a:r>
            <a:r>
              <a:rPr lang="en-US" altLang="zh-CN" dirty="0"/>
              <a:t> Google servers. </a:t>
            </a:r>
          </a:p>
          <a:p>
            <a:pPr>
              <a:spcBef>
                <a:spcPts val="600"/>
              </a:spcBef>
            </a:pPr>
            <a:endParaRPr lang="en-US" altLang="zh-CN" kern="1200" dirty="0">
              <a:latin typeface="Gill Sans MT" panose="020B0502020104020203" pitchFamily="34" charset="0"/>
              <a:cs typeface="Times New Roman" panose="02020603050405020304" pitchFamily="18" charset="0"/>
            </a:endParaRPr>
          </a:p>
        </p:txBody>
      </p:sp>
    </p:spTree>
    <p:extLst>
      <p:ext uri="{BB962C8B-B14F-4D97-AF65-F5344CB8AC3E}">
        <p14:creationId xmlns:p14="http://schemas.microsoft.com/office/powerpoint/2010/main" val="6205404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3"/>
          <p:cNvSpPr txBox="1">
            <a:spLocks noChangeArrowheads="1"/>
          </p:cNvSpPr>
          <p:nvPr/>
        </p:nvSpPr>
        <p:spPr bwMode="auto">
          <a:xfrm>
            <a:off x="314324" y="1011237"/>
            <a:ext cx="8522647" cy="96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latin typeface="Gill Sans MT" panose="020B0502020104020203" pitchFamily="34" charset="0"/>
              </a:rPr>
              <a:t>… </a:t>
            </a:r>
            <a:r>
              <a:rPr lang="en-US" altLang="zh-CN" dirty="0">
                <a:latin typeface="+mn-lt"/>
              </a:rPr>
              <a:t>and content provider networks </a:t>
            </a:r>
            <a:r>
              <a:rPr lang="en-US" altLang="zh-CN" dirty="0" smtClean="0">
                <a:latin typeface="+mn-lt"/>
              </a:rPr>
              <a:t>may </a:t>
            </a:r>
            <a:r>
              <a:rPr lang="en-US" altLang="zh-CN" dirty="0">
                <a:solidFill>
                  <a:srgbClr val="FF0000"/>
                </a:solidFill>
                <a:latin typeface="+mn-lt"/>
              </a:rPr>
              <a:t>run</a:t>
            </a:r>
            <a:r>
              <a:rPr lang="en-US" altLang="zh-CN" dirty="0">
                <a:latin typeface="+mn-lt"/>
              </a:rPr>
              <a:t> their own network, to bring services, content close to end users</a:t>
            </a:r>
          </a:p>
        </p:txBody>
      </p:sp>
      <p:grpSp>
        <p:nvGrpSpPr>
          <p:cNvPr id="2" name="组合 1"/>
          <p:cNvGrpSpPr/>
          <p:nvPr/>
        </p:nvGrpSpPr>
        <p:grpSpPr>
          <a:xfrm>
            <a:off x="450850" y="1703532"/>
            <a:ext cx="8437563" cy="4559300"/>
            <a:chOff x="450850" y="1849438"/>
            <a:chExt cx="8437563" cy="4559300"/>
          </a:xfrm>
        </p:grpSpPr>
        <p:grpSp>
          <p:nvGrpSpPr>
            <p:cNvPr id="100355" name="Group 5"/>
            <p:cNvGrpSpPr>
              <a:grpSpLocks/>
            </p:cNvGrpSpPr>
            <p:nvPr/>
          </p:nvGrpSpPr>
          <p:grpSpPr bwMode="auto">
            <a:xfrm>
              <a:off x="450850" y="1849438"/>
              <a:ext cx="8437563" cy="4559300"/>
              <a:chOff x="154891" y="1905681"/>
              <a:chExt cx="8436427" cy="4559651"/>
            </a:xfrm>
          </p:grpSpPr>
          <p:grpSp>
            <p:nvGrpSpPr>
              <p:cNvPr id="100658" name="Group 2"/>
              <p:cNvGrpSpPr>
                <a:grpSpLocks/>
              </p:cNvGrpSpPr>
              <p:nvPr/>
            </p:nvGrpSpPr>
            <p:grpSpPr bwMode="auto">
              <a:xfrm>
                <a:off x="1529396" y="2297655"/>
                <a:ext cx="648422" cy="418253"/>
                <a:chOff x="3053396" y="4304255"/>
                <a:chExt cx="648422" cy="418253"/>
              </a:xfrm>
            </p:grpSpPr>
            <p:sp>
              <p:nvSpPr>
                <p:cNvPr id="1007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711"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100659" name="Group 131"/>
              <p:cNvGrpSpPr>
                <a:grpSpLocks/>
              </p:cNvGrpSpPr>
              <p:nvPr/>
            </p:nvGrpSpPr>
            <p:grpSpPr bwMode="auto">
              <a:xfrm>
                <a:off x="373696" y="3097755"/>
                <a:ext cx="648422" cy="418253"/>
                <a:chOff x="3053396" y="4304255"/>
                <a:chExt cx="648422" cy="418253"/>
              </a:xfrm>
            </p:grpSpPr>
            <p:sp>
              <p:nvSpPr>
                <p:cNvPr id="10070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709"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100660" name="Group 135"/>
              <p:cNvGrpSpPr>
                <a:grpSpLocks/>
              </p:cNvGrpSpPr>
              <p:nvPr/>
            </p:nvGrpSpPr>
            <p:grpSpPr bwMode="auto">
              <a:xfrm>
                <a:off x="6037896" y="2551655"/>
                <a:ext cx="648422" cy="418253"/>
                <a:chOff x="3053396" y="4304255"/>
                <a:chExt cx="648422" cy="418253"/>
              </a:xfrm>
            </p:grpSpPr>
            <p:sp>
              <p:nvSpPr>
                <p:cNvPr id="10070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707"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100661" name="Group 138"/>
              <p:cNvGrpSpPr>
                <a:grpSpLocks/>
              </p:cNvGrpSpPr>
              <p:nvPr/>
            </p:nvGrpSpPr>
            <p:grpSpPr bwMode="auto">
              <a:xfrm>
                <a:off x="945196" y="5409155"/>
                <a:ext cx="648422" cy="418253"/>
                <a:chOff x="3053396" y="4304255"/>
                <a:chExt cx="648422" cy="418253"/>
              </a:xfrm>
            </p:grpSpPr>
            <p:sp>
              <p:nvSpPr>
                <p:cNvPr id="10070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705"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100662" name="Group 141"/>
              <p:cNvGrpSpPr>
                <a:grpSpLocks/>
              </p:cNvGrpSpPr>
              <p:nvPr/>
            </p:nvGrpSpPr>
            <p:grpSpPr bwMode="auto">
              <a:xfrm>
                <a:off x="526096" y="4786855"/>
                <a:ext cx="648422" cy="418253"/>
                <a:chOff x="3053396" y="4304255"/>
                <a:chExt cx="648422" cy="418253"/>
              </a:xfrm>
            </p:grpSpPr>
            <p:sp>
              <p:nvSpPr>
                <p:cNvPr id="10070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703"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100663" name="Group 144"/>
              <p:cNvGrpSpPr>
                <a:grpSpLocks/>
              </p:cNvGrpSpPr>
              <p:nvPr/>
            </p:nvGrpSpPr>
            <p:grpSpPr bwMode="auto">
              <a:xfrm>
                <a:off x="297496" y="4126455"/>
                <a:ext cx="648422" cy="418253"/>
                <a:chOff x="3053396" y="4304255"/>
                <a:chExt cx="648422" cy="418253"/>
              </a:xfrm>
            </p:grpSpPr>
            <p:sp>
              <p:nvSpPr>
                <p:cNvPr id="10070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701"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100664" name="Group 147"/>
              <p:cNvGrpSpPr>
                <a:grpSpLocks/>
              </p:cNvGrpSpPr>
              <p:nvPr/>
            </p:nvGrpSpPr>
            <p:grpSpPr bwMode="auto">
              <a:xfrm>
                <a:off x="6787196" y="2983455"/>
                <a:ext cx="648422" cy="418253"/>
                <a:chOff x="3053396" y="4304255"/>
                <a:chExt cx="648422" cy="418253"/>
              </a:xfrm>
            </p:grpSpPr>
            <p:sp>
              <p:nvSpPr>
                <p:cNvPr id="10069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699"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100665" name="Group 150"/>
              <p:cNvGrpSpPr>
                <a:grpSpLocks/>
              </p:cNvGrpSpPr>
              <p:nvPr/>
            </p:nvGrpSpPr>
            <p:grpSpPr bwMode="auto">
              <a:xfrm>
                <a:off x="3129596" y="2056355"/>
                <a:ext cx="648422" cy="418253"/>
                <a:chOff x="3053396" y="4304255"/>
                <a:chExt cx="648422" cy="418253"/>
              </a:xfrm>
            </p:grpSpPr>
            <p:sp>
              <p:nvSpPr>
                <p:cNvPr id="10069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697"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100666" name="Group 153"/>
              <p:cNvGrpSpPr>
                <a:grpSpLocks/>
              </p:cNvGrpSpPr>
              <p:nvPr/>
            </p:nvGrpSpPr>
            <p:grpSpPr bwMode="auto">
              <a:xfrm>
                <a:off x="754696" y="2704055"/>
                <a:ext cx="648422" cy="418253"/>
                <a:chOff x="3053396" y="4304255"/>
                <a:chExt cx="648422" cy="418253"/>
              </a:xfrm>
            </p:grpSpPr>
            <p:sp>
              <p:nvSpPr>
                <p:cNvPr id="10069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695"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100667" name="Group 156"/>
              <p:cNvGrpSpPr>
                <a:grpSpLocks/>
              </p:cNvGrpSpPr>
              <p:nvPr/>
            </p:nvGrpSpPr>
            <p:grpSpPr bwMode="auto">
              <a:xfrm>
                <a:off x="4043996" y="2030955"/>
                <a:ext cx="648422" cy="418253"/>
                <a:chOff x="3053396" y="4304255"/>
                <a:chExt cx="648422" cy="418253"/>
              </a:xfrm>
            </p:grpSpPr>
            <p:sp>
              <p:nvSpPr>
                <p:cNvPr id="10069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693"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100668" name="Group 160"/>
              <p:cNvGrpSpPr>
                <a:grpSpLocks/>
              </p:cNvGrpSpPr>
              <p:nvPr/>
            </p:nvGrpSpPr>
            <p:grpSpPr bwMode="auto">
              <a:xfrm>
                <a:off x="7104696" y="5663155"/>
                <a:ext cx="648422" cy="418253"/>
                <a:chOff x="3053396" y="4304255"/>
                <a:chExt cx="648422" cy="418253"/>
              </a:xfrm>
            </p:grpSpPr>
            <p:sp>
              <p:nvSpPr>
                <p:cNvPr id="10069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691"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100669" name="Group 163"/>
              <p:cNvGrpSpPr>
                <a:grpSpLocks/>
              </p:cNvGrpSpPr>
              <p:nvPr/>
            </p:nvGrpSpPr>
            <p:grpSpPr bwMode="auto">
              <a:xfrm>
                <a:off x="7942896" y="5015455"/>
                <a:ext cx="648422" cy="418253"/>
                <a:chOff x="3053396" y="4304255"/>
                <a:chExt cx="648422" cy="418253"/>
              </a:xfrm>
            </p:grpSpPr>
            <p:sp>
              <p:nvSpPr>
                <p:cNvPr id="1006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689"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100670" name="Group 166"/>
              <p:cNvGrpSpPr>
                <a:grpSpLocks/>
              </p:cNvGrpSpPr>
              <p:nvPr/>
            </p:nvGrpSpPr>
            <p:grpSpPr bwMode="auto">
              <a:xfrm>
                <a:off x="7714296" y="4101055"/>
                <a:ext cx="648422" cy="418253"/>
                <a:chOff x="3053396" y="4304255"/>
                <a:chExt cx="648422" cy="418253"/>
              </a:xfrm>
            </p:grpSpPr>
            <p:sp>
              <p:nvSpPr>
                <p:cNvPr id="1006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687"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100671" name="Group 169"/>
              <p:cNvGrpSpPr>
                <a:grpSpLocks/>
              </p:cNvGrpSpPr>
              <p:nvPr/>
            </p:nvGrpSpPr>
            <p:grpSpPr bwMode="auto">
              <a:xfrm>
                <a:off x="4869496" y="5904455"/>
                <a:ext cx="648422" cy="418253"/>
                <a:chOff x="3053396" y="4304255"/>
                <a:chExt cx="648422" cy="418253"/>
              </a:xfrm>
            </p:grpSpPr>
            <p:sp>
              <p:nvSpPr>
                <p:cNvPr id="1006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685"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100672" name="Group 172"/>
              <p:cNvGrpSpPr>
                <a:grpSpLocks/>
              </p:cNvGrpSpPr>
              <p:nvPr/>
            </p:nvGrpSpPr>
            <p:grpSpPr bwMode="auto">
              <a:xfrm>
                <a:off x="3955096" y="6044155"/>
                <a:ext cx="648422" cy="418253"/>
                <a:chOff x="3053396" y="4304255"/>
                <a:chExt cx="648422" cy="418253"/>
              </a:xfrm>
            </p:grpSpPr>
            <p:sp>
              <p:nvSpPr>
                <p:cNvPr id="1006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683"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100673" name="Group 175"/>
              <p:cNvGrpSpPr>
                <a:grpSpLocks/>
              </p:cNvGrpSpPr>
              <p:nvPr/>
            </p:nvGrpSpPr>
            <p:grpSpPr bwMode="auto">
              <a:xfrm>
                <a:off x="2735896" y="5891755"/>
                <a:ext cx="648422" cy="418253"/>
                <a:chOff x="3053396" y="4304255"/>
                <a:chExt cx="648422" cy="418253"/>
              </a:xfrm>
            </p:grpSpPr>
            <p:sp>
              <p:nvSpPr>
                <p:cNvPr id="1006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681"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100674"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100675"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100676"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100677"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100678"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100679"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grpSp>
          <p:nvGrpSpPr>
            <p:cNvPr id="100357" name="Group 8"/>
            <p:cNvGrpSpPr>
              <a:grpSpLocks/>
            </p:cNvGrpSpPr>
            <p:nvPr/>
          </p:nvGrpSpPr>
          <p:grpSpPr bwMode="auto">
            <a:xfrm>
              <a:off x="4546600" y="3746500"/>
              <a:ext cx="3225800" cy="1117600"/>
              <a:chOff x="7848600" y="2044700"/>
              <a:chExt cx="3200399" cy="1371600"/>
            </a:xfrm>
          </p:grpSpPr>
          <p:sp>
            <p:nvSpPr>
              <p:cNvPr id="100575"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00576" name="Group 133"/>
              <p:cNvGrpSpPr>
                <a:grpSpLocks/>
              </p:cNvGrpSpPr>
              <p:nvPr/>
            </p:nvGrpSpPr>
            <p:grpSpPr bwMode="auto">
              <a:xfrm>
                <a:off x="8526482" y="2160804"/>
                <a:ext cx="532759" cy="184809"/>
                <a:chOff x="2356" y="1300"/>
                <a:chExt cx="555" cy="194"/>
              </a:xfrm>
            </p:grpSpPr>
            <p:sp>
              <p:nvSpPr>
                <p:cNvPr id="10065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065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065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0653" name="Group 137"/>
                <p:cNvGrpSpPr>
                  <a:grpSpLocks/>
                </p:cNvGrpSpPr>
                <p:nvPr/>
              </p:nvGrpSpPr>
              <p:grpSpPr bwMode="auto">
                <a:xfrm>
                  <a:off x="2468" y="1332"/>
                  <a:ext cx="310" cy="60"/>
                  <a:chOff x="2468" y="1332"/>
                  <a:chExt cx="310" cy="60"/>
                </a:xfrm>
              </p:grpSpPr>
              <p:sp>
                <p:nvSpPr>
                  <p:cNvPr id="10065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65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654"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655" name="Line 141"/>
                <p:cNvSpPr>
                  <a:spLocks noChangeShapeType="1"/>
                </p:cNvSpPr>
                <p:nvPr/>
              </p:nvSpPr>
              <p:spPr bwMode="auto">
                <a:xfrm>
                  <a:off x="2908" y="1364"/>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100577" name="Straight Connector 10"/>
              <p:cNvCxnSpPr>
                <a:cxnSpLocks noChangeShapeType="1"/>
                <a:stCxn id="100655"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00578"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00579"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00580"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00581"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00582"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00583"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00584"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00585" name="Straight Connector 304"/>
              <p:cNvCxnSpPr>
                <a:cxnSpLocks noChangeShapeType="1"/>
                <a:endCxn id="100650"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100586" name="TextBox 39958"/>
              <p:cNvSpPr txBox="1">
                <a:spLocks noChangeArrowheads="1"/>
              </p:cNvSpPr>
              <p:nvPr/>
            </p:nvSpPr>
            <p:spPr bwMode="auto">
              <a:xfrm>
                <a:off x="7958081" y="2471291"/>
                <a:ext cx="886407" cy="49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a:t>ISP B</a:t>
                </a:r>
              </a:p>
            </p:txBody>
          </p:sp>
          <p:grpSp>
            <p:nvGrpSpPr>
              <p:cNvPr id="100587" name="Group 133"/>
              <p:cNvGrpSpPr>
                <a:grpSpLocks/>
              </p:cNvGrpSpPr>
              <p:nvPr/>
            </p:nvGrpSpPr>
            <p:grpSpPr bwMode="auto">
              <a:xfrm>
                <a:off x="9555206" y="2650627"/>
                <a:ext cx="532759" cy="184809"/>
                <a:chOff x="2356" y="1300"/>
                <a:chExt cx="555" cy="194"/>
              </a:xfrm>
            </p:grpSpPr>
            <p:sp>
              <p:nvSpPr>
                <p:cNvPr id="10064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064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064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0645" name="Group 137"/>
                <p:cNvGrpSpPr>
                  <a:grpSpLocks/>
                </p:cNvGrpSpPr>
                <p:nvPr/>
              </p:nvGrpSpPr>
              <p:grpSpPr bwMode="auto">
                <a:xfrm>
                  <a:off x="2468" y="1332"/>
                  <a:ext cx="310" cy="60"/>
                  <a:chOff x="2468" y="1332"/>
                  <a:chExt cx="310" cy="60"/>
                </a:xfrm>
              </p:grpSpPr>
              <p:sp>
                <p:nvSpPr>
                  <p:cNvPr id="10064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64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646"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647"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0588" name="Group 133"/>
              <p:cNvGrpSpPr>
                <a:grpSpLocks/>
              </p:cNvGrpSpPr>
              <p:nvPr/>
            </p:nvGrpSpPr>
            <p:grpSpPr bwMode="auto">
              <a:xfrm>
                <a:off x="8772607" y="2725609"/>
                <a:ext cx="532759" cy="184809"/>
                <a:chOff x="2356" y="1300"/>
                <a:chExt cx="555" cy="194"/>
              </a:xfrm>
            </p:grpSpPr>
            <p:sp>
              <p:nvSpPr>
                <p:cNvPr id="10063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063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063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0637" name="Group 137"/>
                <p:cNvGrpSpPr>
                  <a:grpSpLocks/>
                </p:cNvGrpSpPr>
                <p:nvPr/>
              </p:nvGrpSpPr>
              <p:grpSpPr bwMode="auto">
                <a:xfrm>
                  <a:off x="2468" y="1332"/>
                  <a:ext cx="310" cy="60"/>
                  <a:chOff x="2468" y="1332"/>
                  <a:chExt cx="310" cy="60"/>
                </a:xfrm>
              </p:grpSpPr>
              <p:sp>
                <p:nvSpPr>
                  <p:cNvPr id="10064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64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638" name="Line 140"/>
                <p:cNvSpPr>
                  <a:spLocks noChangeShapeType="1"/>
                </p:cNvSpPr>
                <p:nvPr/>
              </p:nvSpPr>
              <p:spPr bwMode="auto">
                <a:xfrm>
                  <a:off x="2358" y="1356"/>
                  <a:ext cx="0" cy="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639" name="Line 141"/>
                <p:cNvSpPr>
                  <a:spLocks noChangeShapeType="1"/>
                </p:cNvSpPr>
                <p:nvPr/>
              </p:nvSpPr>
              <p:spPr bwMode="auto">
                <a:xfrm>
                  <a:off x="2908" y="1358"/>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0589" name="Group 133"/>
              <p:cNvGrpSpPr>
                <a:grpSpLocks/>
              </p:cNvGrpSpPr>
              <p:nvPr/>
            </p:nvGrpSpPr>
            <p:grpSpPr bwMode="auto">
              <a:xfrm>
                <a:off x="9060908" y="2428111"/>
                <a:ext cx="532759" cy="184809"/>
                <a:chOff x="2356" y="1300"/>
                <a:chExt cx="555" cy="194"/>
              </a:xfrm>
            </p:grpSpPr>
            <p:sp>
              <p:nvSpPr>
                <p:cNvPr id="10062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062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062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0629" name="Group 137"/>
                <p:cNvGrpSpPr>
                  <a:grpSpLocks/>
                </p:cNvGrpSpPr>
                <p:nvPr/>
              </p:nvGrpSpPr>
              <p:grpSpPr bwMode="auto">
                <a:xfrm>
                  <a:off x="2468" y="1332"/>
                  <a:ext cx="310" cy="60"/>
                  <a:chOff x="2468" y="1332"/>
                  <a:chExt cx="310" cy="60"/>
                </a:xfrm>
              </p:grpSpPr>
              <p:sp>
                <p:nvSpPr>
                  <p:cNvPr id="10063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63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630"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631"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0590" name="Group 133"/>
              <p:cNvGrpSpPr>
                <a:grpSpLocks/>
              </p:cNvGrpSpPr>
              <p:nvPr/>
            </p:nvGrpSpPr>
            <p:grpSpPr bwMode="auto">
              <a:xfrm>
                <a:off x="10005281" y="2289952"/>
                <a:ext cx="532759" cy="184809"/>
                <a:chOff x="2356" y="1300"/>
                <a:chExt cx="555" cy="194"/>
              </a:xfrm>
            </p:grpSpPr>
            <p:sp>
              <p:nvSpPr>
                <p:cNvPr id="10061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061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062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0621" name="Group 137"/>
                <p:cNvGrpSpPr>
                  <a:grpSpLocks/>
                </p:cNvGrpSpPr>
                <p:nvPr/>
              </p:nvGrpSpPr>
              <p:grpSpPr bwMode="auto">
                <a:xfrm>
                  <a:off x="2468" y="1332"/>
                  <a:ext cx="310" cy="60"/>
                  <a:chOff x="2468" y="1332"/>
                  <a:chExt cx="310" cy="60"/>
                </a:xfrm>
              </p:grpSpPr>
              <p:sp>
                <p:nvSpPr>
                  <p:cNvPr id="10062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62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622" name="Line 140"/>
                <p:cNvSpPr>
                  <a:spLocks noChangeShapeType="1"/>
                </p:cNvSpPr>
                <p:nvPr/>
              </p:nvSpPr>
              <p:spPr bwMode="auto">
                <a:xfrm>
                  <a:off x="235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623"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0591" name="Group 133"/>
              <p:cNvGrpSpPr>
                <a:grpSpLocks/>
              </p:cNvGrpSpPr>
              <p:nvPr/>
            </p:nvGrpSpPr>
            <p:grpSpPr bwMode="auto">
              <a:xfrm>
                <a:off x="10232661" y="2882876"/>
                <a:ext cx="532759" cy="184809"/>
                <a:chOff x="2356" y="1300"/>
                <a:chExt cx="555" cy="194"/>
              </a:xfrm>
            </p:grpSpPr>
            <p:sp>
              <p:nvSpPr>
                <p:cNvPr id="10061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061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061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0613" name="Group 137"/>
                <p:cNvGrpSpPr>
                  <a:grpSpLocks/>
                </p:cNvGrpSpPr>
                <p:nvPr/>
              </p:nvGrpSpPr>
              <p:grpSpPr bwMode="auto">
                <a:xfrm>
                  <a:off x="2468" y="1332"/>
                  <a:ext cx="310" cy="60"/>
                  <a:chOff x="2468" y="1332"/>
                  <a:chExt cx="310" cy="60"/>
                </a:xfrm>
              </p:grpSpPr>
              <p:sp>
                <p:nvSpPr>
                  <p:cNvPr id="10061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61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614"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615"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0592" name="Group 133"/>
              <p:cNvGrpSpPr>
                <a:grpSpLocks/>
              </p:cNvGrpSpPr>
              <p:nvPr/>
            </p:nvGrpSpPr>
            <p:grpSpPr bwMode="auto">
              <a:xfrm>
                <a:off x="9330660" y="3072767"/>
                <a:ext cx="532759" cy="184809"/>
                <a:chOff x="2356" y="1300"/>
                <a:chExt cx="555" cy="194"/>
              </a:xfrm>
            </p:grpSpPr>
            <p:sp>
              <p:nvSpPr>
                <p:cNvPr id="10060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060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060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0605" name="Group 137"/>
                <p:cNvGrpSpPr>
                  <a:grpSpLocks/>
                </p:cNvGrpSpPr>
                <p:nvPr/>
              </p:nvGrpSpPr>
              <p:grpSpPr bwMode="auto">
                <a:xfrm>
                  <a:off x="2468" y="1332"/>
                  <a:ext cx="310" cy="60"/>
                  <a:chOff x="2468" y="1332"/>
                  <a:chExt cx="310" cy="60"/>
                </a:xfrm>
              </p:grpSpPr>
              <p:sp>
                <p:nvSpPr>
                  <p:cNvPr id="10060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60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606"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607"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0593" name="Group 133"/>
              <p:cNvGrpSpPr>
                <a:grpSpLocks/>
              </p:cNvGrpSpPr>
              <p:nvPr/>
            </p:nvGrpSpPr>
            <p:grpSpPr bwMode="auto">
              <a:xfrm>
                <a:off x="8438032" y="3018963"/>
                <a:ext cx="532759" cy="184809"/>
                <a:chOff x="2356" y="1300"/>
                <a:chExt cx="555" cy="194"/>
              </a:xfrm>
            </p:grpSpPr>
            <p:sp>
              <p:nvSpPr>
                <p:cNvPr id="10059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059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059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0597" name="Group 137"/>
                <p:cNvGrpSpPr>
                  <a:grpSpLocks/>
                </p:cNvGrpSpPr>
                <p:nvPr/>
              </p:nvGrpSpPr>
              <p:grpSpPr bwMode="auto">
                <a:xfrm>
                  <a:off x="2468" y="1332"/>
                  <a:ext cx="310" cy="60"/>
                  <a:chOff x="2468" y="1332"/>
                  <a:chExt cx="310" cy="60"/>
                </a:xfrm>
              </p:grpSpPr>
              <p:sp>
                <p:nvSpPr>
                  <p:cNvPr id="10060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60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598"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599" name="Line 141"/>
                <p:cNvSpPr>
                  <a:spLocks noChangeShapeType="1"/>
                </p:cNvSpPr>
                <p:nvPr/>
              </p:nvSpPr>
              <p:spPr bwMode="auto">
                <a:xfrm>
                  <a:off x="2910"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00358" name="Group 331"/>
            <p:cNvGrpSpPr>
              <a:grpSpLocks/>
            </p:cNvGrpSpPr>
            <p:nvPr/>
          </p:nvGrpSpPr>
          <p:grpSpPr bwMode="auto">
            <a:xfrm>
              <a:off x="1803400" y="2755900"/>
              <a:ext cx="3467100" cy="1193800"/>
              <a:chOff x="7848600" y="2044700"/>
              <a:chExt cx="3200399" cy="1371600"/>
            </a:xfrm>
          </p:grpSpPr>
          <p:sp>
            <p:nvSpPr>
              <p:cNvPr id="100492"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00493" name="Group 133"/>
              <p:cNvGrpSpPr>
                <a:grpSpLocks/>
              </p:cNvGrpSpPr>
              <p:nvPr/>
            </p:nvGrpSpPr>
            <p:grpSpPr bwMode="auto">
              <a:xfrm>
                <a:off x="8526482" y="2160804"/>
                <a:ext cx="532759" cy="184809"/>
                <a:chOff x="2356" y="1300"/>
                <a:chExt cx="555" cy="194"/>
              </a:xfrm>
            </p:grpSpPr>
            <p:sp>
              <p:nvSpPr>
                <p:cNvPr id="10056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056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056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0570" name="Group 137"/>
                <p:cNvGrpSpPr>
                  <a:grpSpLocks/>
                </p:cNvGrpSpPr>
                <p:nvPr/>
              </p:nvGrpSpPr>
              <p:grpSpPr bwMode="auto">
                <a:xfrm>
                  <a:off x="2468" y="1332"/>
                  <a:ext cx="310" cy="60"/>
                  <a:chOff x="2468" y="1332"/>
                  <a:chExt cx="310" cy="60"/>
                </a:xfrm>
              </p:grpSpPr>
              <p:sp>
                <p:nvSpPr>
                  <p:cNvPr id="10057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57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571"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572"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100494" name="Straight Connector 334"/>
              <p:cNvCxnSpPr>
                <a:cxnSpLocks noChangeShapeType="1"/>
                <a:stCxn id="100572"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00495"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00496"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00497"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00498"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00499"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00500"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00501"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00502" name="Straight Connector 342"/>
              <p:cNvCxnSpPr>
                <a:cxnSpLocks noChangeShapeType="1"/>
                <a:endCxn id="100567"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100503" name="TextBox 343"/>
              <p:cNvSpPr txBox="1">
                <a:spLocks noChangeArrowheads="1"/>
              </p:cNvSpPr>
              <p:nvPr/>
            </p:nvSpPr>
            <p:spPr bwMode="auto">
              <a:xfrm>
                <a:off x="7958081" y="2471292"/>
                <a:ext cx="8744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a:t>ISP A</a:t>
                </a:r>
              </a:p>
            </p:txBody>
          </p:sp>
          <p:grpSp>
            <p:nvGrpSpPr>
              <p:cNvPr id="100504" name="Group 133"/>
              <p:cNvGrpSpPr>
                <a:grpSpLocks/>
              </p:cNvGrpSpPr>
              <p:nvPr/>
            </p:nvGrpSpPr>
            <p:grpSpPr bwMode="auto">
              <a:xfrm>
                <a:off x="9555206" y="2650627"/>
                <a:ext cx="532759" cy="184809"/>
                <a:chOff x="2356" y="1300"/>
                <a:chExt cx="555" cy="194"/>
              </a:xfrm>
            </p:grpSpPr>
            <p:sp>
              <p:nvSpPr>
                <p:cNvPr id="10055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056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056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0562" name="Group 137"/>
                <p:cNvGrpSpPr>
                  <a:grpSpLocks/>
                </p:cNvGrpSpPr>
                <p:nvPr/>
              </p:nvGrpSpPr>
              <p:grpSpPr bwMode="auto">
                <a:xfrm>
                  <a:off x="2468" y="1332"/>
                  <a:ext cx="310" cy="60"/>
                  <a:chOff x="2468" y="1332"/>
                  <a:chExt cx="310" cy="60"/>
                </a:xfrm>
              </p:grpSpPr>
              <p:sp>
                <p:nvSpPr>
                  <p:cNvPr id="10056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56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563"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564"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0505" name="Group 133"/>
              <p:cNvGrpSpPr>
                <a:grpSpLocks/>
              </p:cNvGrpSpPr>
              <p:nvPr/>
            </p:nvGrpSpPr>
            <p:grpSpPr bwMode="auto">
              <a:xfrm>
                <a:off x="8772607" y="2725609"/>
                <a:ext cx="532759" cy="184809"/>
                <a:chOff x="2356" y="1300"/>
                <a:chExt cx="555" cy="194"/>
              </a:xfrm>
            </p:grpSpPr>
            <p:sp>
              <p:nvSpPr>
                <p:cNvPr id="10055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055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055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0554" name="Group 137"/>
                <p:cNvGrpSpPr>
                  <a:grpSpLocks/>
                </p:cNvGrpSpPr>
                <p:nvPr/>
              </p:nvGrpSpPr>
              <p:grpSpPr bwMode="auto">
                <a:xfrm>
                  <a:off x="2468" y="1332"/>
                  <a:ext cx="310" cy="60"/>
                  <a:chOff x="2468" y="1332"/>
                  <a:chExt cx="310" cy="60"/>
                </a:xfrm>
              </p:grpSpPr>
              <p:sp>
                <p:nvSpPr>
                  <p:cNvPr id="10055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55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555"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556"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0506" name="Group 133"/>
              <p:cNvGrpSpPr>
                <a:grpSpLocks/>
              </p:cNvGrpSpPr>
              <p:nvPr/>
            </p:nvGrpSpPr>
            <p:grpSpPr bwMode="auto">
              <a:xfrm>
                <a:off x="9060908" y="2428111"/>
                <a:ext cx="532759" cy="184809"/>
                <a:chOff x="2356" y="1300"/>
                <a:chExt cx="555" cy="194"/>
              </a:xfrm>
            </p:grpSpPr>
            <p:sp>
              <p:nvSpPr>
                <p:cNvPr id="10054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054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054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0546" name="Group 137"/>
                <p:cNvGrpSpPr>
                  <a:grpSpLocks/>
                </p:cNvGrpSpPr>
                <p:nvPr/>
              </p:nvGrpSpPr>
              <p:grpSpPr bwMode="auto">
                <a:xfrm>
                  <a:off x="2468" y="1332"/>
                  <a:ext cx="310" cy="60"/>
                  <a:chOff x="2468" y="1332"/>
                  <a:chExt cx="310" cy="60"/>
                </a:xfrm>
              </p:grpSpPr>
              <p:sp>
                <p:nvSpPr>
                  <p:cNvPr id="10054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55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547"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548"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0507" name="Group 133"/>
              <p:cNvGrpSpPr>
                <a:grpSpLocks/>
              </p:cNvGrpSpPr>
              <p:nvPr/>
            </p:nvGrpSpPr>
            <p:grpSpPr bwMode="auto">
              <a:xfrm>
                <a:off x="10005281" y="2289952"/>
                <a:ext cx="532759" cy="184809"/>
                <a:chOff x="2356" y="1300"/>
                <a:chExt cx="555" cy="194"/>
              </a:xfrm>
            </p:grpSpPr>
            <p:sp>
              <p:nvSpPr>
                <p:cNvPr id="10053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053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053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0538" name="Group 137"/>
                <p:cNvGrpSpPr>
                  <a:grpSpLocks/>
                </p:cNvGrpSpPr>
                <p:nvPr/>
              </p:nvGrpSpPr>
              <p:grpSpPr bwMode="auto">
                <a:xfrm>
                  <a:off x="2468" y="1332"/>
                  <a:ext cx="310" cy="60"/>
                  <a:chOff x="2468" y="1332"/>
                  <a:chExt cx="310" cy="60"/>
                </a:xfrm>
              </p:grpSpPr>
              <p:sp>
                <p:nvSpPr>
                  <p:cNvPr id="10054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54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539" name="Line 140"/>
                <p:cNvSpPr>
                  <a:spLocks noChangeShapeType="1"/>
                </p:cNvSpPr>
                <p:nvPr/>
              </p:nvSpPr>
              <p:spPr bwMode="auto">
                <a:xfrm>
                  <a:off x="2358" y="1360"/>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540" name="Line 141"/>
                <p:cNvSpPr>
                  <a:spLocks noChangeShapeType="1"/>
                </p:cNvSpPr>
                <p:nvPr/>
              </p:nvSpPr>
              <p:spPr bwMode="auto">
                <a:xfrm>
                  <a:off x="2906"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0508" name="Group 133"/>
              <p:cNvGrpSpPr>
                <a:grpSpLocks/>
              </p:cNvGrpSpPr>
              <p:nvPr/>
            </p:nvGrpSpPr>
            <p:grpSpPr bwMode="auto">
              <a:xfrm>
                <a:off x="10232661" y="2882876"/>
                <a:ext cx="532759" cy="184809"/>
                <a:chOff x="2356" y="1300"/>
                <a:chExt cx="555" cy="194"/>
              </a:xfrm>
            </p:grpSpPr>
            <p:sp>
              <p:nvSpPr>
                <p:cNvPr id="10052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052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052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0530" name="Group 137"/>
                <p:cNvGrpSpPr>
                  <a:grpSpLocks/>
                </p:cNvGrpSpPr>
                <p:nvPr/>
              </p:nvGrpSpPr>
              <p:grpSpPr bwMode="auto">
                <a:xfrm>
                  <a:off x="2468" y="1332"/>
                  <a:ext cx="310" cy="60"/>
                  <a:chOff x="2468" y="1332"/>
                  <a:chExt cx="310" cy="60"/>
                </a:xfrm>
              </p:grpSpPr>
              <p:sp>
                <p:nvSpPr>
                  <p:cNvPr id="10053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53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531"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532"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0509" name="Group 133"/>
              <p:cNvGrpSpPr>
                <a:grpSpLocks/>
              </p:cNvGrpSpPr>
              <p:nvPr/>
            </p:nvGrpSpPr>
            <p:grpSpPr bwMode="auto">
              <a:xfrm>
                <a:off x="9330660" y="3072767"/>
                <a:ext cx="532759" cy="184809"/>
                <a:chOff x="2356" y="1300"/>
                <a:chExt cx="555" cy="194"/>
              </a:xfrm>
            </p:grpSpPr>
            <p:sp>
              <p:nvSpPr>
                <p:cNvPr id="10051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052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052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0522" name="Group 137"/>
                <p:cNvGrpSpPr>
                  <a:grpSpLocks/>
                </p:cNvGrpSpPr>
                <p:nvPr/>
              </p:nvGrpSpPr>
              <p:grpSpPr bwMode="auto">
                <a:xfrm>
                  <a:off x="2468" y="1332"/>
                  <a:ext cx="310" cy="60"/>
                  <a:chOff x="2468" y="1332"/>
                  <a:chExt cx="310" cy="60"/>
                </a:xfrm>
              </p:grpSpPr>
              <p:sp>
                <p:nvSpPr>
                  <p:cNvPr id="10052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52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523"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524"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0510" name="Group 133"/>
              <p:cNvGrpSpPr>
                <a:grpSpLocks/>
              </p:cNvGrpSpPr>
              <p:nvPr/>
            </p:nvGrpSpPr>
            <p:grpSpPr bwMode="auto">
              <a:xfrm>
                <a:off x="8438032" y="3018963"/>
                <a:ext cx="532759" cy="184809"/>
                <a:chOff x="2356" y="1300"/>
                <a:chExt cx="555" cy="194"/>
              </a:xfrm>
            </p:grpSpPr>
            <p:sp>
              <p:nvSpPr>
                <p:cNvPr id="10051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051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051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0514" name="Group 137"/>
                <p:cNvGrpSpPr>
                  <a:grpSpLocks/>
                </p:cNvGrpSpPr>
                <p:nvPr/>
              </p:nvGrpSpPr>
              <p:grpSpPr bwMode="auto">
                <a:xfrm>
                  <a:off x="2468" y="1332"/>
                  <a:ext cx="310" cy="60"/>
                  <a:chOff x="2468" y="1332"/>
                  <a:chExt cx="310" cy="60"/>
                </a:xfrm>
              </p:grpSpPr>
              <p:sp>
                <p:nvSpPr>
                  <p:cNvPr id="10051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51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515" name="Line 140"/>
                <p:cNvSpPr>
                  <a:spLocks noChangeShapeType="1"/>
                </p:cNvSpPr>
                <p:nvPr/>
              </p:nvSpPr>
              <p:spPr bwMode="auto">
                <a:xfrm>
                  <a:off x="2357" y="1361"/>
                  <a:ext cx="0"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516"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00359" name="Group 416"/>
            <p:cNvGrpSpPr>
              <a:grpSpLocks/>
            </p:cNvGrpSpPr>
            <p:nvPr/>
          </p:nvGrpSpPr>
          <p:grpSpPr bwMode="auto">
            <a:xfrm>
              <a:off x="1498600" y="4165600"/>
              <a:ext cx="3086100" cy="1168400"/>
              <a:chOff x="7848600" y="2044700"/>
              <a:chExt cx="3200399" cy="1371600"/>
            </a:xfrm>
          </p:grpSpPr>
          <p:sp>
            <p:nvSpPr>
              <p:cNvPr id="100409"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00410" name="Group 133"/>
              <p:cNvGrpSpPr>
                <a:grpSpLocks/>
              </p:cNvGrpSpPr>
              <p:nvPr/>
            </p:nvGrpSpPr>
            <p:grpSpPr bwMode="auto">
              <a:xfrm>
                <a:off x="8526482" y="2160804"/>
                <a:ext cx="532759" cy="184809"/>
                <a:chOff x="2356" y="1300"/>
                <a:chExt cx="555" cy="194"/>
              </a:xfrm>
            </p:grpSpPr>
            <p:sp>
              <p:nvSpPr>
                <p:cNvPr id="100484"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048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048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0487" name="Group 137"/>
                <p:cNvGrpSpPr>
                  <a:grpSpLocks/>
                </p:cNvGrpSpPr>
                <p:nvPr/>
              </p:nvGrpSpPr>
              <p:grpSpPr bwMode="auto">
                <a:xfrm>
                  <a:off x="2468" y="1332"/>
                  <a:ext cx="310" cy="60"/>
                  <a:chOff x="2468" y="1332"/>
                  <a:chExt cx="310" cy="60"/>
                </a:xfrm>
              </p:grpSpPr>
              <p:sp>
                <p:nvSpPr>
                  <p:cNvPr id="10049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49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488"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89"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100411" name="Straight Connector 419"/>
              <p:cNvCxnSpPr>
                <a:cxnSpLocks noChangeShapeType="1"/>
                <a:stCxn id="100489"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00412"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00413"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00414"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00415"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00416"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00417"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00418"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00419" name="Straight Connector 427"/>
              <p:cNvCxnSpPr>
                <a:cxnSpLocks noChangeShapeType="1"/>
                <a:endCxn id="100484"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100420" name="TextBox 428"/>
              <p:cNvSpPr txBox="1">
                <a:spLocks noChangeArrowheads="1"/>
              </p:cNvSpPr>
              <p:nvPr/>
            </p:nvSpPr>
            <p:spPr bwMode="auto">
              <a:xfrm>
                <a:off x="7958081" y="2471292"/>
                <a:ext cx="926532" cy="469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a:t>ISP B</a:t>
                </a:r>
              </a:p>
            </p:txBody>
          </p:sp>
          <p:grpSp>
            <p:nvGrpSpPr>
              <p:cNvPr id="100421" name="Group 133"/>
              <p:cNvGrpSpPr>
                <a:grpSpLocks/>
              </p:cNvGrpSpPr>
              <p:nvPr/>
            </p:nvGrpSpPr>
            <p:grpSpPr bwMode="auto">
              <a:xfrm>
                <a:off x="9555206" y="2650627"/>
                <a:ext cx="532759" cy="184809"/>
                <a:chOff x="2356" y="1300"/>
                <a:chExt cx="555" cy="194"/>
              </a:xfrm>
            </p:grpSpPr>
            <p:sp>
              <p:nvSpPr>
                <p:cNvPr id="10047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047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047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0479" name="Group 137"/>
                <p:cNvGrpSpPr>
                  <a:grpSpLocks/>
                </p:cNvGrpSpPr>
                <p:nvPr/>
              </p:nvGrpSpPr>
              <p:grpSpPr bwMode="auto">
                <a:xfrm>
                  <a:off x="2468" y="1332"/>
                  <a:ext cx="310" cy="60"/>
                  <a:chOff x="2468" y="1332"/>
                  <a:chExt cx="310" cy="60"/>
                </a:xfrm>
              </p:grpSpPr>
              <p:sp>
                <p:nvSpPr>
                  <p:cNvPr id="10048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48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480"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81"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0422" name="Group 133"/>
              <p:cNvGrpSpPr>
                <a:grpSpLocks/>
              </p:cNvGrpSpPr>
              <p:nvPr/>
            </p:nvGrpSpPr>
            <p:grpSpPr bwMode="auto">
              <a:xfrm>
                <a:off x="8772607" y="2725609"/>
                <a:ext cx="532759" cy="184809"/>
                <a:chOff x="2356" y="1300"/>
                <a:chExt cx="555" cy="194"/>
              </a:xfrm>
            </p:grpSpPr>
            <p:sp>
              <p:nvSpPr>
                <p:cNvPr id="10046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046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047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0471" name="Group 137"/>
                <p:cNvGrpSpPr>
                  <a:grpSpLocks/>
                </p:cNvGrpSpPr>
                <p:nvPr/>
              </p:nvGrpSpPr>
              <p:grpSpPr bwMode="auto">
                <a:xfrm>
                  <a:off x="2468" y="1332"/>
                  <a:ext cx="310" cy="60"/>
                  <a:chOff x="2468" y="1332"/>
                  <a:chExt cx="310" cy="60"/>
                </a:xfrm>
              </p:grpSpPr>
              <p:sp>
                <p:nvSpPr>
                  <p:cNvPr id="10047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47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472" name="Line 140"/>
                <p:cNvSpPr>
                  <a:spLocks noChangeShapeType="1"/>
                </p:cNvSpPr>
                <p:nvPr/>
              </p:nvSpPr>
              <p:spPr bwMode="auto">
                <a:xfrm>
                  <a:off x="2357" y="1360"/>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73" name="Line 141"/>
                <p:cNvSpPr>
                  <a:spLocks noChangeShapeType="1"/>
                </p:cNvSpPr>
                <p:nvPr/>
              </p:nvSpPr>
              <p:spPr bwMode="auto">
                <a:xfrm>
                  <a:off x="2908" y="1362"/>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0423" name="Group 133"/>
              <p:cNvGrpSpPr>
                <a:grpSpLocks/>
              </p:cNvGrpSpPr>
              <p:nvPr/>
            </p:nvGrpSpPr>
            <p:grpSpPr bwMode="auto">
              <a:xfrm>
                <a:off x="9060908" y="2428111"/>
                <a:ext cx="532759" cy="184809"/>
                <a:chOff x="2356" y="1300"/>
                <a:chExt cx="555" cy="194"/>
              </a:xfrm>
            </p:grpSpPr>
            <p:sp>
              <p:nvSpPr>
                <p:cNvPr id="10046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046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046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0463" name="Group 137"/>
                <p:cNvGrpSpPr>
                  <a:grpSpLocks/>
                </p:cNvGrpSpPr>
                <p:nvPr/>
              </p:nvGrpSpPr>
              <p:grpSpPr bwMode="auto">
                <a:xfrm>
                  <a:off x="2468" y="1332"/>
                  <a:ext cx="310" cy="60"/>
                  <a:chOff x="2468" y="1332"/>
                  <a:chExt cx="310" cy="60"/>
                </a:xfrm>
              </p:grpSpPr>
              <p:sp>
                <p:nvSpPr>
                  <p:cNvPr id="10046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46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464"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65"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0424" name="Group 133"/>
              <p:cNvGrpSpPr>
                <a:grpSpLocks/>
              </p:cNvGrpSpPr>
              <p:nvPr/>
            </p:nvGrpSpPr>
            <p:grpSpPr bwMode="auto">
              <a:xfrm>
                <a:off x="10005281" y="2289952"/>
                <a:ext cx="532759" cy="184809"/>
                <a:chOff x="2356" y="1300"/>
                <a:chExt cx="555" cy="194"/>
              </a:xfrm>
            </p:grpSpPr>
            <p:sp>
              <p:nvSpPr>
                <p:cNvPr id="10045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045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045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0455" name="Group 137"/>
                <p:cNvGrpSpPr>
                  <a:grpSpLocks/>
                </p:cNvGrpSpPr>
                <p:nvPr/>
              </p:nvGrpSpPr>
              <p:grpSpPr bwMode="auto">
                <a:xfrm>
                  <a:off x="2468" y="1332"/>
                  <a:ext cx="310" cy="60"/>
                  <a:chOff x="2468" y="1332"/>
                  <a:chExt cx="310" cy="60"/>
                </a:xfrm>
              </p:grpSpPr>
              <p:sp>
                <p:nvSpPr>
                  <p:cNvPr id="10045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45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456"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57"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0425" name="Group 133"/>
              <p:cNvGrpSpPr>
                <a:grpSpLocks/>
              </p:cNvGrpSpPr>
              <p:nvPr/>
            </p:nvGrpSpPr>
            <p:grpSpPr bwMode="auto">
              <a:xfrm>
                <a:off x="10232661" y="2882876"/>
                <a:ext cx="532759" cy="184809"/>
                <a:chOff x="2356" y="1300"/>
                <a:chExt cx="555" cy="194"/>
              </a:xfrm>
            </p:grpSpPr>
            <p:sp>
              <p:nvSpPr>
                <p:cNvPr id="10044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044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044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0447" name="Group 137"/>
                <p:cNvGrpSpPr>
                  <a:grpSpLocks/>
                </p:cNvGrpSpPr>
                <p:nvPr/>
              </p:nvGrpSpPr>
              <p:grpSpPr bwMode="auto">
                <a:xfrm>
                  <a:off x="2468" y="1332"/>
                  <a:ext cx="310" cy="60"/>
                  <a:chOff x="2468" y="1332"/>
                  <a:chExt cx="310" cy="60"/>
                </a:xfrm>
              </p:grpSpPr>
              <p:sp>
                <p:nvSpPr>
                  <p:cNvPr id="10045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45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448"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49"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0426" name="Group 133"/>
              <p:cNvGrpSpPr>
                <a:grpSpLocks/>
              </p:cNvGrpSpPr>
              <p:nvPr/>
            </p:nvGrpSpPr>
            <p:grpSpPr bwMode="auto">
              <a:xfrm>
                <a:off x="9330660" y="3072767"/>
                <a:ext cx="532759" cy="184809"/>
                <a:chOff x="2356" y="1300"/>
                <a:chExt cx="555" cy="194"/>
              </a:xfrm>
            </p:grpSpPr>
            <p:sp>
              <p:nvSpPr>
                <p:cNvPr id="10043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043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043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0439" name="Group 137"/>
                <p:cNvGrpSpPr>
                  <a:grpSpLocks/>
                </p:cNvGrpSpPr>
                <p:nvPr/>
              </p:nvGrpSpPr>
              <p:grpSpPr bwMode="auto">
                <a:xfrm>
                  <a:off x="2468" y="1332"/>
                  <a:ext cx="310" cy="60"/>
                  <a:chOff x="2468" y="1332"/>
                  <a:chExt cx="310" cy="60"/>
                </a:xfrm>
              </p:grpSpPr>
              <p:sp>
                <p:nvSpPr>
                  <p:cNvPr id="10044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44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440"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41"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0427" name="Group 133"/>
              <p:cNvGrpSpPr>
                <a:grpSpLocks/>
              </p:cNvGrpSpPr>
              <p:nvPr/>
            </p:nvGrpSpPr>
            <p:grpSpPr bwMode="auto">
              <a:xfrm>
                <a:off x="8438032" y="3018963"/>
                <a:ext cx="532759" cy="184809"/>
                <a:chOff x="2356" y="1300"/>
                <a:chExt cx="555" cy="194"/>
              </a:xfrm>
            </p:grpSpPr>
            <p:sp>
              <p:nvSpPr>
                <p:cNvPr id="10042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042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043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0431" name="Group 137"/>
                <p:cNvGrpSpPr>
                  <a:grpSpLocks/>
                </p:cNvGrpSpPr>
                <p:nvPr/>
              </p:nvGrpSpPr>
              <p:grpSpPr bwMode="auto">
                <a:xfrm>
                  <a:off x="2468" y="1332"/>
                  <a:ext cx="310" cy="60"/>
                  <a:chOff x="2468" y="1332"/>
                  <a:chExt cx="310" cy="60"/>
                </a:xfrm>
              </p:grpSpPr>
              <p:sp>
                <p:nvSpPr>
                  <p:cNvPr id="10043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43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432"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33"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cxnSp>
          <p:nvCxnSpPr>
            <p:cNvPr id="100360" name="Straight Connector 12"/>
            <p:cNvCxnSpPr>
              <a:cxnSpLocks noChangeShapeType="1"/>
              <a:endCxn id="100569" idx="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1" name="Straight Connector 500"/>
            <p:cNvCxnSpPr>
              <a:cxnSpLocks noChangeShapeType="1"/>
              <a:stCxn id="100694" idx="8"/>
              <a:endCxn id="100381" idx="2"/>
            </p:cNvCxnSpPr>
            <p:nvPr/>
          </p:nvCxnSpPr>
          <p:spPr bwMode="auto">
            <a:xfrm>
              <a:off x="1455738" y="2990850"/>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2" name="Straight Connector 501"/>
            <p:cNvCxnSpPr>
              <a:cxnSpLocks noChangeShapeType="1"/>
              <a:endCxn id="100381" idx="3"/>
            </p:cNvCxnSpPr>
            <p:nvPr/>
          </p:nvCxnSpPr>
          <p:spPr bwMode="auto">
            <a:xfrm>
              <a:off x="1235075" y="3271838"/>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3" name="Straight Connector 502"/>
            <p:cNvCxnSpPr>
              <a:cxnSpLocks noChangeShapeType="1"/>
              <a:endCxn id="100537" idx="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4" name="Straight Connector 503"/>
            <p:cNvCxnSpPr>
              <a:cxnSpLocks noChangeShapeType="1"/>
              <a:endCxn id="100537" idx="0"/>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5" name="Straight Connector 504"/>
            <p:cNvCxnSpPr>
              <a:cxnSpLocks noChangeShapeType="1"/>
              <a:endCxn id="100620" idx="0"/>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6"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7" name="Straight Connector 506"/>
            <p:cNvCxnSpPr>
              <a:cxnSpLocks noChangeShapeType="1"/>
              <a:stCxn id="100686" idx="4"/>
              <a:endCxn id="100615" idx="0"/>
            </p:cNvCxnSpPr>
            <p:nvPr/>
          </p:nvCxnSpPr>
          <p:spPr bwMode="auto">
            <a:xfrm flipH="1">
              <a:off x="7483475" y="422910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8"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9" name="Straight Connector 508"/>
            <p:cNvCxnSpPr>
              <a:cxnSpLocks noChangeShapeType="1"/>
              <a:endCxn id="100602" idx="5"/>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70" name="Straight Connector 509"/>
            <p:cNvCxnSpPr>
              <a:cxnSpLocks noChangeShapeType="1"/>
              <a:stCxn id="100684" idx="0"/>
              <a:endCxn id="100379" idx="5"/>
            </p:cNvCxnSpPr>
            <p:nvPr/>
          </p:nvCxnSpPr>
          <p:spPr bwMode="auto">
            <a:xfrm flipH="1" flipV="1">
              <a:off x="5084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71"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72" name="Straight Connector 511"/>
            <p:cNvCxnSpPr>
              <a:cxnSpLocks noChangeShapeType="1"/>
              <a:stCxn id="100681" idx="0"/>
            </p:cNvCxnSpPr>
            <p:nvPr/>
          </p:nvCxnSpPr>
          <p:spPr bwMode="auto">
            <a:xfrm flipV="1">
              <a:off x="3389313"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73"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74" name="Straight Connector 513"/>
            <p:cNvCxnSpPr>
              <a:cxnSpLocks noChangeShapeType="1"/>
              <a:stCxn id="100703" idx="0"/>
            </p:cNvCxnSpPr>
            <p:nvPr/>
          </p:nvCxnSpPr>
          <p:spPr bwMode="auto">
            <a:xfrm flipV="1">
              <a:off x="1179513" y="4467225"/>
              <a:ext cx="227012" cy="282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75" name="Straight Connector 514"/>
            <p:cNvCxnSpPr>
              <a:cxnSpLocks noChangeShapeType="1"/>
              <a:endCxn id="100381" idx="5"/>
            </p:cNvCxnSpPr>
            <p:nvPr/>
          </p:nvCxnSpPr>
          <p:spPr bwMode="auto">
            <a:xfrm flipV="1">
              <a:off x="1155700" y="436880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100376" name="Group 20"/>
            <p:cNvGrpSpPr>
              <a:grpSpLocks/>
            </p:cNvGrpSpPr>
            <p:nvPr/>
          </p:nvGrpSpPr>
          <p:grpSpPr bwMode="auto">
            <a:xfrm>
              <a:off x="4713288" y="2871788"/>
              <a:ext cx="2117725" cy="1082675"/>
              <a:chOff x="4712800" y="2871032"/>
              <a:chExt cx="2117908" cy="1082781"/>
            </a:xfrm>
          </p:grpSpPr>
          <p:grpSp>
            <p:nvGrpSpPr>
              <p:cNvPr id="100404" name="Group 16"/>
              <p:cNvGrpSpPr>
                <a:grpSpLocks/>
              </p:cNvGrpSpPr>
              <p:nvPr/>
            </p:nvGrpSpPr>
            <p:grpSpPr bwMode="auto">
              <a:xfrm>
                <a:off x="5677190" y="2871032"/>
                <a:ext cx="530938" cy="338554"/>
                <a:chOff x="5573768" y="2726239"/>
                <a:chExt cx="530938" cy="338554"/>
              </a:xfrm>
            </p:grpSpPr>
            <p:sp>
              <p:nvSpPr>
                <p:cNvPr id="100407"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0408"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chemeClr val="bg1"/>
                      </a:solidFill>
                    </a:rPr>
                    <a:t>IXP</a:t>
                  </a:r>
                </a:p>
              </p:txBody>
            </p:sp>
          </p:grpSp>
          <p:cxnSp>
            <p:nvCxnSpPr>
              <p:cNvPr id="100405" name="Straight Connector 18"/>
              <p:cNvCxnSpPr>
                <a:cxnSpLocks noChangeShapeType="1"/>
              </p:cNvCxnSpPr>
              <p:nvPr/>
            </p:nvCxnSpPr>
            <p:spPr bwMode="auto">
              <a:xfrm>
                <a:off x="4712800" y="3050554"/>
                <a:ext cx="964390" cy="2689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100406" name="Straight Connector 516"/>
              <p:cNvCxnSpPr>
                <a:cxnSpLocks noChangeShapeType="1"/>
              </p:cNvCxnSpPr>
              <p:nvPr/>
            </p:nvCxnSpPr>
            <p:spPr bwMode="auto">
              <a:xfrm>
                <a:off x="6139092" y="3168890"/>
                <a:ext cx="691616" cy="78492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100377" name="Group 39937"/>
            <p:cNvGrpSpPr>
              <a:grpSpLocks/>
            </p:cNvGrpSpPr>
            <p:nvPr/>
          </p:nvGrpSpPr>
          <p:grpSpPr bwMode="auto">
            <a:xfrm>
              <a:off x="3692525" y="3789363"/>
              <a:ext cx="1538288" cy="585787"/>
              <a:chOff x="3692946" y="3789212"/>
              <a:chExt cx="1537885" cy="585306"/>
            </a:xfrm>
          </p:grpSpPr>
          <p:cxnSp>
            <p:nvCxnSpPr>
              <p:cNvPr id="100398" name="Straight Connector 515"/>
              <p:cNvCxnSpPr>
                <a:cxnSpLocks noChangeShapeType="1"/>
                <a:stCxn id="100454" idx="0"/>
              </p:cNvCxnSpPr>
              <p:nvPr/>
            </p:nvCxnSpPr>
            <p:spPr bwMode="auto">
              <a:xfrm flipV="1">
                <a:off x="3833272" y="4233204"/>
                <a:ext cx="190444" cy="141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100399" name="Group 518"/>
              <p:cNvGrpSpPr>
                <a:grpSpLocks/>
              </p:cNvGrpSpPr>
              <p:nvPr/>
            </p:nvGrpSpPr>
            <p:grpSpPr bwMode="auto">
              <a:xfrm>
                <a:off x="3932901" y="3934211"/>
                <a:ext cx="530938" cy="338554"/>
                <a:chOff x="5573768" y="2726239"/>
                <a:chExt cx="530938" cy="338554"/>
              </a:xfrm>
            </p:grpSpPr>
            <p:sp>
              <p:nvSpPr>
                <p:cNvPr id="100402" name="Oval 521"/>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0403" name="TextBox 522"/>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chemeClr val="bg1"/>
                      </a:solidFill>
                    </a:rPr>
                    <a:t>IXP</a:t>
                  </a:r>
                </a:p>
              </p:txBody>
            </p:sp>
          </p:grpSp>
          <p:cxnSp>
            <p:nvCxnSpPr>
              <p:cNvPr id="100400" name="Straight Connector 519"/>
              <p:cNvCxnSpPr>
                <a:cxnSpLocks noChangeShapeType="1"/>
                <a:stCxn id="100402" idx="6"/>
                <a:endCxn id="100654" idx="1"/>
              </p:cNvCxnSpPr>
              <p:nvPr/>
            </p:nvCxnSpPr>
            <p:spPr bwMode="auto">
              <a:xfrm flipV="1">
                <a:off x="4460993" y="3953654"/>
                <a:ext cx="769838" cy="1580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100401" name="Straight Connector 520"/>
              <p:cNvCxnSpPr>
                <a:cxnSpLocks noChangeShapeType="1"/>
              </p:cNvCxnSpPr>
              <p:nvPr/>
            </p:nvCxnSpPr>
            <p:spPr bwMode="auto">
              <a:xfrm>
                <a:off x="3692946" y="3789212"/>
                <a:ext cx="342738" cy="20484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100378" name="Group 39939"/>
            <p:cNvGrpSpPr>
              <a:grpSpLocks/>
            </p:cNvGrpSpPr>
            <p:nvPr/>
          </p:nvGrpSpPr>
          <p:grpSpPr bwMode="auto">
            <a:xfrm>
              <a:off x="2406650" y="3633788"/>
              <a:ext cx="2901950" cy="1296987"/>
              <a:chOff x="2407287" y="3633041"/>
              <a:chExt cx="2900648" cy="1297685"/>
            </a:xfrm>
          </p:grpSpPr>
          <p:cxnSp>
            <p:nvCxnSpPr>
              <p:cNvPr id="100395" name="Straight Connector 7"/>
              <p:cNvCxnSpPr>
                <a:cxnSpLocks noChangeShapeType="1"/>
                <a:stCxn id="100527" idx="5"/>
                <a:endCxn id="100652" idx="1"/>
              </p:cNvCxnSpPr>
              <p:nvPr/>
            </p:nvCxnSpPr>
            <p:spPr bwMode="auto">
              <a:xfrm>
                <a:off x="4876256" y="3633041"/>
                <a:ext cx="431679" cy="222499"/>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100396" name="Straight Connector 415"/>
              <p:cNvCxnSpPr>
                <a:cxnSpLocks noChangeShapeType="1"/>
                <a:endCxn id="100486" idx="0"/>
              </p:cNvCxnSpPr>
              <p:nvPr/>
            </p:nvCxnSpPr>
            <p:spPr bwMode="auto">
              <a:xfrm flipH="1">
                <a:off x="2407287" y="3753131"/>
                <a:ext cx="282429" cy="51137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100397" name="Straight Connector 523"/>
              <p:cNvCxnSpPr>
                <a:cxnSpLocks noChangeShapeType="1"/>
                <a:stCxn id="100449" idx="0"/>
              </p:cNvCxnSpPr>
              <p:nvPr/>
            </p:nvCxnSpPr>
            <p:spPr bwMode="auto">
              <a:xfrm flipV="1">
                <a:off x="4307545" y="4626270"/>
                <a:ext cx="843636" cy="3044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100379" name="Oval 6"/>
            <p:cNvSpPr>
              <a:spLocks noChangeArrowheads="1"/>
            </p:cNvSpPr>
            <p:nvPr/>
          </p:nvSpPr>
          <p:spPr bwMode="auto">
            <a:xfrm>
              <a:off x="3340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0380" name="TextBox 9"/>
            <p:cNvSpPr txBox="1">
              <a:spLocks noChangeArrowheads="1"/>
            </p:cNvSpPr>
            <p:nvPr/>
          </p:nvSpPr>
          <p:spPr bwMode="auto">
            <a:xfrm>
              <a:off x="3556000" y="5334000"/>
              <a:ext cx="1587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a:t>regional net</a:t>
              </a:r>
            </a:p>
          </p:txBody>
        </p:sp>
        <p:sp>
          <p:nvSpPr>
            <p:cNvPr id="100381" name="Oval 517"/>
            <p:cNvSpPr>
              <a:spLocks noChangeArrowheads="1"/>
            </p:cNvSpPr>
            <p:nvPr/>
          </p:nvSpPr>
          <p:spPr bwMode="auto">
            <a:xfrm rot="5400000">
              <a:off x="867569" y="373618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cxnSp>
          <p:nvCxnSpPr>
            <p:cNvPr id="100382" name="Straight Connector 39941"/>
            <p:cNvCxnSpPr>
              <a:cxnSpLocks noChangeShapeType="1"/>
              <a:stCxn id="100381" idx="0"/>
              <a:endCxn id="100515" idx="0"/>
            </p:cNvCxnSpPr>
            <p:nvPr/>
          </p:nvCxnSpPr>
          <p:spPr bwMode="auto">
            <a:xfrm flipV="1">
              <a:off x="1684338" y="3654425"/>
              <a:ext cx="7588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83" name="Straight Connector 524"/>
            <p:cNvCxnSpPr>
              <a:cxnSpLocks noChangeShapeType="1"/>
              <a:endCxn id="100488" idx="1"/>
            </p:cNvCxnSpPr>
            <p:nvPr/>
          </p:nvCxnSpPr>
          <p:spPr bwMode="auto">
            <a:xfrm>
              <a:off x="1685925" y="4111625"/>
              <a:ext cx="466725"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00384" name="Oval 11"/>
            <p:cNvSpPr>
              <a:spLocks noChangeArrowheads="1"/>
            </p:cNvSpPr>
            <p:nvPr/>
          </p:nvSpPr>
          <p:spPr bwMode="auto">
            <a:xfrm>
              <a:off x="1866900" y="3429000"/>
              <a:ext cx="6096000" cy="673100"/>
            </a:xfrm>
            <a:prstGeom prst="ellipse">
              <a:avLst/>
            </a:prstGeom>
            <a:solidFill>
              <a:srgbClr val="FF6600">
                <a:alpha val="70195"/>
              </a:srgbClr>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0385" name="TextBox 13"/>
            <p:cNvSpPr txBox="1">
              <a:spLocks noChangeArrowheads="1"/>
            </p:cNvSpPr>
            <p:nvPr/>
          </p:nvSpPr>
          <p:spPr bwMode="auto">
            <a:xfrm>
              <a:off x="3113088" y="3541713"/>
              <a:ext cx="36274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bg1"/>
                  </a:solidFill>
                </a:rPr>
                <a:t>Content provider network</a:t>
              </a:r>
            </a:p>
          </p:txBody>
        </p:sp>
        <p:cxnSp>
          <p:nvCxnSpPr>
            <p:cNvPr id="100386" name="Straight Connector 19"/>
            <p:cNvCxnSpPr>
              <a:cxnSpLocks noChangeShapeType="1"/>
              <a:stCxn id="100707" idx="2"/>
            </p:cNvCxnSpPr>
            <p:nvPr/>
          </p:nvCxnSpPr>
          <p:spPr bwMode="auto">
            <a:xfrm flipH="1">
              <a:off x="6540500" y="2867025"/>
              <a:ext cx="150813"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87" name="Straight Connector 525"/>
            <p:cNvCxnSpPr>
              <a:cxnSpLocks noChangeShapeType="1"/>
              <a:endCxn id="100384" idx="7"/>
            </p:cNvCxnSpPr>
            <p:nvPr/>
          </p:nvCxnSpPr>
          <p:spPr bwMode="auto">
            <a:xfrm flipH="1">
              <a:off x="7070725" y="3221038"/>
              <a:ext cx="142875" cy="3063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88" name="Straight Connector 526"/>
            <p:cNvCxnSpPr>
              <a:cxnSpLocks noChangeShapeType="1"/>
            </p:cNvCxnSpPr>
            <p:nvPr/>
          </p:nvCxnSpPr>
          <p:spPr bwMode="auto">
            <a:xfrm flipH="1">
              <a:off x="5773738" y="3205163"/>
              <a:ext cx="111125" cy="24447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100389" name="Straight Connector 527"/>
            <p:cNvCxnSpPr>
              <a:cxnSpLocks noChangeShapeType="1"/>
              <a:endCxn id="100384" idx="1"/>
            </p:cNvCxnSpPr>
            <p:nvPr/>
          </p:nvCxnSpPr>
          <p:spPr bwMode="auto">
            <a:xfrm>
              <a:off x="2682875" y="3008313"/>
              <a:ext cx="76200" cy="51911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100390" name="Straight Connector 528"/>
            <p:cNvCxnSpPr>
              <a:cxnSpLocks noChangeShapeType="1"/>
              <a:endCxn id="100454" idx="1"/>
            </p:cNvCxnSpPr>
            <p:nvPr/>
          </p:nvCxnSpPr>
          <p:spPr bwMode="auto">
            <a:xfrm>
              <a:off x="3413125" y="4049713"/>
              <a:ext cx="239713" cy="33972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100391" name="Straight Connector 529"/>
            <p:cNvCxnSpPr>
              <a:cxnSpLocks noChangeShapeType="1"/>
            </p:cNvCxnSpPr>
            <p:nvPr/>
          </p:nvCxnSpPr>
          <p:spPr bwMode="auto">
            <a:xfrm>
              <a:off x="2303463" y="2651125"/>
              <a:ext cx="14287" cy="9413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92" name="Straight Connector 530"/>
            <p:cNvCxnSpPr>
              <a:cxnSpLocks noChangeShapeType="1"/>
            </p:cNvCxnSpPr>
            <p:nvPr/>
          </p:nvCxnSpPr>
          <p:spPr bwMode="auto">
            <a:xfrm flipH="1">
              <a:off x="1693863" y="3935413"/>
              <a:ext cx="528637" cy="117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93" name="Straight Connector 531"/>
            <p:cNvCxnSpPr>
              <a:cxnSpLocks noChangeShapeType="1"/>
              <a:stCxn id="100686" idx="3"/>
            </p:cNvCxnSpPr>
            <p:nvPr/>
          </p:nvCxnSpPr>
          <p:spPr bwMode="auto">
            <a:xfrm flipH="1" flipV="1">
              <a:off x="7713663" y="3903663"/>
              <a:ext cx="400050" cy="282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94" name="Straight Connector 532"/>
            <p:cNvCxnSpPr>
              <a:cxnSpLocks noChangeShapeType="1"/>
              <a:stCxn id="100688" idx="4"/>
            </p:cNvCxnSpPr>
            <p:nvPr/>
          </p:nvCxnSpPr>
          <p:spPr bwMode="auto">
            <a:xfrm flipH="1" flipV="1">
              <a:off x="7624763" y="3929063"/>
              <a:ext cx="628650" cy="1214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3" name="标题 2"/>
          <p:cNvSpPr>
            <a:spLocks noGrp="1"/>
          </p:cNvSpPr>
          <p:nvPr>
            <p:ph type="title"/>
          </p:nvPr>
        </p:nvSpPr>
        <p:spPr/>
        <p:txBody>
          <a:bodyPr/>
          <a:lstStyle/>
          <a:p>
            <a:r>
              <a:rPr lang="zh-CN" altLang="en-US" dirty="0">
                <a:latin typeface="Gill Sans MT" panose="020B0502020104020203" pitchFamily="34" charset="0"/>
              </a:rPr>
              <a:t>互联网结构</a:t>
            </a:r>
            <a:r>
              <a:rPr lang="en-US" altLang="zh-CN" dirty="0">
                <a:latin typeface="Gill Sans MT" panose="020B0502020104020203" pitchFamily="34" charset="0"/>
              </a:rPr>
              <a:t>: </a:t>
            </a:r>
            <a:r>
              <a:rPr lang="zh-CN" altLang="en-US" dirty="0">
                <a:latin typeface="Gill Sans MT" panose="020B0502020104020203" pitchFamily="34" charset="0"/>
              </a:rPr>
              <a:t>网络的网络</a:t>
            </a:r>
          </a:p>
        </p:txBody>
      </p:sp>
    </p:spTree>
    <p:extLst>
      <p:ext uri="{BB962C8B-B14F-4D97-AF65-F5344CB8AC3E}">
        <p14:creationId xmlns:p14="http://schemas.microsoft.com/office/powerpoint/2010/main" val="379565787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3"/>
          <p:cNvSpPr>
            <a:spLocks noGrp="1" noChangeArrowheads="1"/>
          </p:cNvSpPr>
          <p:nvPr>
            <p:ph idx="1"/>
          </p:nvPr>
        </p:nvSpPr>
        <p:spPr>
          <a:xfrm>
            <a:off x="314325" y="4375773"/>
            <a:ext cx="8647648" cy="1809636"/>
          </a:xfrm>
        </p:spPr>
        <p:txBody>
          <a:bodyPr/>
          <a:lstStyle/>
          <a:p>
            <a:pPr eaLnBrk="1" hangingPunct="1">
              <a:buSzPct val="75000"/>
            </a:pPr>
            <a:r>
              <a:rPr lang="en-US" altLang="zh-CN" sz="2400" dirty="0" smtClean="0">
                <a:latin typeface="+mn-lt"/>
              </a:rPr>
              <a:t>at center: small # of well-connected large networks</a:t>
            </a:r>
          </a:p>
          <a:p>
            <a:pPr lvl="1" eaLnBrk="1" hangingPunct="1"/>
            <a:r>
              <a:rPr lang="ja-JP" altLang="en-US" sz="1800" dirty="0" smtClean="0">
                <a:solidFill>
                  <a:srgbClr val="CC0000"/>
                </a:solidFill>
                <a:latin typeface="+mn-lt"/>
                <a:ea typeface="MS PGothic" panose="020B0600070205080204" pitchFamily="34" charset="-128"/>
              </a:rPr>
              <a:t>“</a:t>
            </a:r>
            <a:r>
              <a:rPr lang="en-US" altLang="ja-JP" sz="1800" dirty="0" smtClean="0">
                <a:solidFill>
                  <a:srgbClr val="CC0000"/>
                </a:solidFill>
                <a:latin typeface="+mn-lt"/>
                <a:ea typeface="MS PGothic" panose="020B0600070205080204" pitchFamily="34" charset="-128"/>
              </a:rPr>
              <a:t>tier-1</a:t>
            </a:r>
            <a:r>
              <a:rPr lang="ja-JP" altLang="en-US" sz="1800" dirty="0" smtClean="0">
                <a:solidFill>
                  <a:srgbClr val="CC0000"/>
                </a:solidFill>
                <a:latin typeface="+mn-lt"/>
                <a:ea typeface="MS PGothic" panose="020B0600070205080204" pitchFamily="34" charset="-128"/>
              </a:rPr>
              <a:t>”</a:t>
            </a:r>
            <a:r>
              <a:rPr lang="en-US" altLang="ja-JP" sz="1800" dirty="0" smtClean="0">
                <a:solidFill>
                  <a:srgbClr val="CC0000"/>
                </a:solidFill>
                <a:latin typeface="+mn-lt"/>
                <a:ea typeface="MS PGothic" panose="020B0600070205080204" pitchFamily="34" charset="-128"/>
              </a:rPr>
              <a:t>commercial ISPs</a:t>
            </a:r>
            <a:r>
              <a:rPr lang="en-US" altLang="ja-JP" sz="1800" dirty="0" smtClean="0">
                <a:solidFill>
                  <a:srgbClr val="FF0000"/>
                </a:solidFill>
                <a:latin typeface="+mn-lt"/>
                <a:ea typeface="MS PGothic" panose="020B0600070205080204" pitchFamily="34" charset="-128"/>
              </a:rPr>
              <a:t> </a:t>
            </a:r>
            <a:r>
              <a:rPr lang="en-US" altLang="ja-JP" sz="1800" dirty="0" smtClean="0">
                <a:latin typeface="+mn-lt"/>
                <a:ea typeface="MS PGothic" panose="020B0600070205080204" pitchFamily="34" charset="-128"/>
              </a:rPr>
              <a:t>(e.g., Level 3, Sprint, AT&amp;T, NTT), national &amp; international coverage</a:t>
            </a:r>
          </a:p>
          <a:p>
            <a:pPr lvl="1" eaLnBrk="1" hangingPunct="1"/>
            <a:r>
              <a:rPr lang="en-US" altLang="zh-CN" sz="1800" dirty="0" smtClean="0">
                <a:solidFill>
                  <a:srgbClr val="CC0000"/>
                </a:solidFill>
                <a:latin typeface="+mn-lt"/>
                <a:ea typeface="宋体" panose="02010600030101010101" pitchFamily="2" charset="-122"/>
              </a:rPr>
              <a:t>content provider network </a:t>
            </a:r>
            <a:r>
              <a:rPr lang="en-US" altLang="zh-CN" sz="1800" dirty="0" smtClean="0">
                <a:latin typeface="+mn-lt"/>
                <a:ea typeface="宋体" panose="02010600030101010101" pitchFamily="2" charset="-122"/>
              </a:rPr>
              <a:t>(e. g, Google): private network that connects </a:t>
            </a:r>
            <a:r>
              <a:rPr lang="en-US" altLang="zh-CN" sz="1800" dirty="0" smtClean="0">
                <a:latin typeface="+mn-lt"/>
                <a:ea typeface="宋体" panose="02010600030101010101" pitchFamily="2" charset="-122"/>
              </a:rPr>
              <a:t>its </a:t>
            </a:r>
            <a:r>
              <a:rPr lang="en-US" altLang="zh-CN" sz="1800" dirty="0" smtClean="0">
                <a:latin typeface="+mn-lt"/>
                <a:ea typeface="宋体" panose="02010600030101010101" pitchFamily="2" charset="-122"/>
              </a:rPr>
              <a:t>data centers to Internet, often bypassing tier-1, regional ISPs</a:t>
            </a:r>
          </a:p>
          <a:p>
            <a:pPr lvl="1" eaLnBrk="1" hangingPunct="1">
              <a:buFont typeface="Wingdings" panose="05000000000000000000" pitchFamily="2" charset="2"/>
              <a:buNone/>
            </a:pPr>
            <a:endParaRPr lang="en-US" altLang="zh-CN" sz="2000" dirty="0" smtClean="0">
              <a:latin typeface="+mn-lt"/>
              <a:ea typeface="宋体" panose="02010600030101010101" pitchFamily="2" charset="-122"/>
            </a:endParaRPr>
          </a:p>
        </p:txBody>
      </p:sp>
      <p:grpSp>
        <p:nvGrpSpPr>
          <p:cNvPr id="102406" name="Group 67"/>
          <p:cNvGrpSpPr>
            <a:grpSpLocks/>
          </p:cNvGrpSpPr>
          <p:nvPr/>
        </p:nvGrpSpPr>
        <p:grpSpPr bwMode="auto">
          <a:xfrm>
            <a:off x="1093428" y="1116881"/>
            <a:ext cx="6710279" cy="3164807"/>
            <a:chOff x="1066800" y="1371600"/>
            <a:chExt cx="7194549" cy="3984625"/>
          </a:xfrm>
        </p:grpSpPr>
        <p:sp>
          <p:nvSpPr>
            <p:cNvPr id="102407" name="Oval 76"/>
            <p:cNvSpPr>
              <a:spLocks noChangeArrowheads="1"/>
            </p:cNvSpPr>
            <p:nvPr/>
          </p:nvSpPr>
          <p:spPr bwMode="auto">
            <a:xfrm>
              <a:off x="1981200" y="4724400"/>
              <a:ext cx="793749"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t>access</a:t>
              </a:r>
            </a:p>
            <a:p>
              <a:pPr algn="ctr"/>
              <a:r>
                <a:rPr lang="en-US" altLang="zh-CN" sz="1600"/>
                <a:t>ISP</a:t>
              </a:r>
            </a:p>
          </p:txBody>
        </p:sp>
        <p:sp>
          <p:nvSpPr>
            <p:cNvPr id="102408" name="Oval 76"/>
            <p:cNvSpPr>
              <a:spLocks noChangeArrowheads="1"/>
            </p:cNvSpPr>
            <p:nvPr/>
          </p:nvSpPr>
          <p:spPr bwMode="auto">
            <a:xfrm>
              <a:off x="1066800" y="4724400"/>
              <a:ext cx="793749"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t>access</a:t>
              </a:r>
            </a:p>
            <a:p>
              <a:pPr algn="ctr"/>
              <a:r>
                <a:rPr lang="en-US" altLang="zh-CN" sz="1600"/>
                <a:t>ISP</a:t>
              </a:r>
            </a:p>
          </p:txBody>
        </p:sp>
        <p:sp>
          <p:nvSpPr>
            <p:cNvPr id="102409" name="Oval 76"/>
            <p:cNvSpPr>
              <a:spLocks noChangeArrowheads="1"/>
            </p:cNvSpPr>
            <p:nvPr/>
          </p:nvSpPr>
          <p:spPr bwMode="auto">
            <a:xfrm>
              <a:off x="5638800" y="4724400"/>
              <a:ext cx="793749"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t>access</a:t>
              </a:r>
            </a:p>
            <a:p>
              <a:pPr algn="ctr"/>
              <a:r>
                <a:rPr lang="en-US" altLang="zh-CN" sz="1600"/>
                <a:t>ISP</a:t>
              </a:r>
            </a:p>
          </p:txBody>
        </p:sp>
        <p:sp>
          <p:nvSpPr>
            <p:cNvPr id="102410" name="Oval 76"/>
            <p:cNvSpPr>
              <a:spLocks noChangeArrowheads="1"/>
            </p:cNvSpPr>
            <p:nvPr/>
          </p:nvSpPr>
          <p:spPr bwMode="auto">
            <a:xfrm>
              <a:off x="4724400" y="4724400"/>
              <a:ext cx="793749"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dirty="0"/>
                <a:t>access</a:t>
              </a:r>
            </a:p>
            <a:p>
              <a:pPr algn="ctr"/>
              <a:r>
                <a:rPr lang="en-US" altLang="zh-CN" sz="1600" dirty="0"/>
                <a:t>ISP</a:t>
              </a:r>
            </a:p>
          </p:txBody>
        </p:sp>
        <p:sp>
          <p:nvSpPr>
            <p:cNvPr id="102411" name="Oval 76"/>
            <p:cNvSpPr>
              <a:spLocks noChangeArrowheads="1"/>
            </p:cNvSpPr>
            <p:nvPr/>
          </p:nvSpPr>
          <p:spPr bwMode="auto">
            <a:xfrm>
              <a:off x="3810000" y="4724400"/>
              <a:ext cx="793749"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t>access</a:t>
              </a:r>
            </a:p>
            <a:p>
              <a:pPr algn="ctr"/>
              <a:r>
                <a:rPr lang="en-US" altLang="zh-CN" sz="1600"/>
                <a:t>ISP</a:t>
              </a:r>
            </a:p>
          </p:txBody>
        </p:sp>
        <p:sp>
          <p:nvSpPr>
            <p:cNvPr id="102412" name="Oval 76"/>
            <p:cNvSpPr>
              <a:spLocks noChangeArrowheads="1"/>
            </p:cNvSpPr>
            <p:nvPr/>
          </p:nvSpPr>
          <p:spPr bwMode="auto">
            <a:xfrm>
              <a:off x="2895600" y="4724400"/>
              <a:ext cx="793749"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t>access</a:t>
              </a:r>
            </a:p>
            <a:p>
              <a:pPr algn="ctr"/>
              <a:r>
                <a:rPr lang="en-US" altLang="zh-CN" sz="1600"/>
                <a:t>ISP</a:t>
              </a:r>
            </a:p>
          </p:txBody>
        </p:sp>
        <p:sp>
          <p:nvSpPr>
            <p:cNvPr id="102413" name="Oval 76"/>
            <p:cNvSpPr>
              <a:spLocks noChangeArrowheads="1"/>
            </p:cNvSpPr>
            <p:nvPr/>
          </p:nvSpPr>
          <p:spPr bwMode="auto">
            <a:xfrm>
              <a:off x="6553200" y="4724400"/>
              <a:ext cx="793749"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t>access</a:t>
              </a:r>
            </a:p>
            <a:p>
              <a:pPr algn="ctr"/>
              <a:r>
                <a:rPr lang="en-US" altLang="zh-CN" sz="1600"/>
                <a:t>ISP</a:t>
              </a:r>
            </a:p>
          </p:txBody>
        </p:sp>
        <p:sp>
          <p:nvSpPr>
            <p:cNvPr id="102414" name="Oval 76"/>
            <p:cNvSpPr>
              <a:spLocks noChangeArrowheads="1"/>
            </p:cNvSpPr>
            <p:nvPr/>
          </p:nvSpPr>
          <p:spPr bwMode="auto">
            <a:xfrm>
              <a:off x="7467600" y="4724400"/>
              <a:ext cx="793749"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t>access</a:t>
              </a:r>
            </a:p>
            <a:p>
              <a:pPr algn="ctr"/>
              <a:r>
                <a:rPr lang="en-US" altLang="zh-CN" sz="1600"/>
                <a:t>ISP</a:t>
              </a:r>
            </a:p>
          </p:txBody>
        </p:sp>
        <p:sp>
          <p:nvSpPr>
            <p:cNvPr id="102415" name="Oval 33"/>
            <p:cNvSpPr>
              <a:spLocks noChangeArrowheads="1"/>
            </p:cNvSpPr>
            <p:nvPr/>
          </p:nvSpPr>
          <p:spPr bwMode="auto">
            <a:xfrm>
              <a:off x="2438400" y="3429000"/>
              <a:ext cx="1863725"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808080"/>
                  </a:solidFill>
                </a:rPr>
                <a:t>Regional ISP</a:t>
              </a:r>
            </a:p>
          </p:txBody>
        </p:sp>
        <p:sp>
          <p:nvSpPr>
            <p:cNvPr id="102416" name="Oval 33"/>
            <p:cNvSpPr>
              <a:spLocks noChangeArrowheads="1"/>
            </p:cNvSpPr>
            <p:nvPr/>
          </p:nvSpPr>
          <p:spPr bwMode="auto">
            <a:xfrm>
              <a:off x="4800600" y="3429000"/>
              <a:ext cx="1863725"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808080"/>
                  </a:solidFill>
                </a:rPr>
                <a:t>Regional ISP</a:t>
              </a:r>
            </a:p>
          </p:txBody>
        </p:sp>
        <p:sp>
          <p:nvSpPr>
            <p:cNvPr id="79" name="Rectangle 78"/>
            <p:cNvSpPr/>
            <p:nvPr/>
          </p:nvSpPr>
          <p:spPr>
            <a:xfrm>
              <a:off x="2133156" y="2819400"/>
              <a:ext cx="762109"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IXP</a:t>
              </a:r>
            </a:p>
          </p:txBody>
        </p:sp>
        <p:sp>
          <p:nvSpPr>
            <p:cNvPr id="80" name="Rectangle 79"/>
            <p:cNvSpPr/>
            <p:nvPr/>
          </p:nvSpPr>
          <p:spPr>
            <a:xfrm>
              <a:off x="4801283" y="2743200"/>
              <a:ext cx="76061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IXP</a:t>
              </a:r>
            </a:p>
          </p:txBody>
        </p:sp>
        <p:sp>
          <p:nvSpPr>
            <p:cNvPr id="102419" name="Oval 34"/>
            <p:cNvSpPr>
              <a:spLocks noChangeArrowheads="1"/>
            </p:cNvSpPr>
            <p:nvPr/>
          </p:nvSpPr>
          <p:spPr bwMode="auto">
            <a:xfrm>
              <a:off x="1143000" y="1600200"/>
              <a:ext cx="186372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chemeClr val="bg1"/>
                  </a:solidFill>
                </a:rPr>
                <a:t>Tier 1 ISP</a:t>
              </a:r>
              <a:endParaRPr lang="en-US" altLang="zh-CN" dirty="0"/>
            </a:p>
          </p:txBody>
        </p:sp>
        <p:sp>
          <p:nvSpPr>
            <p:cNvPr id="102420" name="Oval 34"/>
            <p:cNvSpPr>
              <a:spLocks noChangeArrowheads="1"/>
            </p:cNvSpPr>
            <p:nvPr/>
          </p:nvSpPr>
          <p:spPr bwMode="auto">
            <a:xfrm>
              <a:off x="3352800" y="1600200"/>
              <a:ext cx="186372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rPr>
                <a:t>Tier 1 ISP</a:t>
              </a:r>
              <a:endParaRPr lang="en-US" altLang="zh-CN"/>
            </a:p>
          </p:txBody>
        </p:sp>
        <p:sp>
          <p:nvSpPr>
            <p:cNvPr id="102421" name="Oval 34"/>
            <p:cNvSpPr>
              <a:spLocks noChangeArrowheads="1"/>
            </p:cNvSpPr>
            <p:nvPr/>
          </p:nvSpPr>
          <p:spPr bwMode="auto">
            <a:xfrm>
              <a:off x="5638800" y="1600200"/>
              <a:ext cx="1981200" cy="838200"/>
            </a:xfrm>
            <a:prstGeom prst="ellipse">
              <a:avLst/>
            </a:prstGeom>
            <a:solidFill>
              <a:srgbClr val="00206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rPr>
                <a:t>Google</a:t>
              </a:r>
              <a:endParaRPr lang="en-US" altLang="zh-CN"/>
            </a:p>
          </p:txBody>
        </p:sp>
        <p:cxnSp>
          <p:nvCxnSpPr>
            <p:cNvPr id="84" name="Straight Connector 83"/>
            <p:cNvCxnSpPr>
              <a:endCxn id="102408" idx="0"/>
            </p:cNvCxnSpPr>
            <p:nvPr/>
          </p:nvCxnSpPr>
          <p:spPr>
            <a:xfrm rot="5400000">
              <a:off x="427081" y="3398633"/>
              <a:ext cx="2362200" cy="28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102415" idx="4"/>
            </p:cNvCxnSpPr>
            <p:nvPr/>
          </p:nvCxnSpPr>
          <p:spPr>
            <a:xfrm rot="5400000">
              <a:off x="3070887" y="4425754"/>
              <a:ext cx="504825" cy="92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2415" idx="3"/>
            </p:cNvCxnSpPr>
            <p:nvPr/>
          </p:nvCxnSpPr>
          <p:spPr>
            <a:xfrm rot="5400000">
              <a:off x="2265003" y="4277579"/>
              <a:ext cx="620712" cy="272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808066" y="3459105"/>
              <a:ext cx="2438400" cy="2445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a:xfrm flipH="1">
              <a:off x="1828911" y="3276600"/>
              <a:ext cx="685300" cy="1600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7315797" y="2819400"/>
              <a:ext cx="760618"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IXP</a:t>
              </a:r>
            </a:p>
          </p:txBody>
        </p:sp>
        <p:cxnSp>
          <p:nvCxnSpPr>
            <p:cNvPr id="90" name="Straight Connector 89"/>
            <p:cNvCxnSpPr/>
            <p:nvPr/>
          </p:nvCxnSpPr>
          <p:spPr>
            <a:xfrm rot="16200000" flipH="1">
              <a:off x="3747986" y="4252513"/>
              <a:ext cx="504825" cy="38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102416" idx="2"/>
              <a:endCxn id="102415" idx="6"/>
            </p:cNvCxnSpPr>
            <p:nvPr/>
          </p:nvCxnSpPr>
          <p:spPr>
            <a:xfrm rot="10800000">
              <a:off x="4301663" y="3824288"/>
              <a:ext cx="4996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5400000">
              <a:off x="4931639" y="4288692"/>
              <a:ext cx="620713" cy="272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5633414" y="4425226"/>
              <a:ext cx="544513" cy="760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102416" idx="5"/>
            </p:cNvCxnSpPr>
            <p:nvPr/>
          </p:nvCxnSpPr>
          <p:spPr>
            <a:xfrm rot="16200000" flipH="1">
              <a:off x="6276143" y="4218669"/>
              <a:ext cx="620712" cy="3907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02421" idx="4"/>
            </p:cNvCxnSpPr>
            <p:nvPr/>
          </p:nvCxnSpPr>
          <p:spPr>
            <a:xfrm rot="16200000" flipH="1">
              <a:off x="5747409" y="3320741"/>
              <a:ext cx="2297113" cy="5324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0800000">
              <a:off x="2971328" y="1981200"/>
              <a:ext cx="4996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0800000">
              <a:off x="5181593" y="1981200"/>
              <a:ext cx="4981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a:xfrm>
              <a:off x="2133157" y="1371600"/>
              <a:ext cx="4190855" cy="457200"/>
            </a:xfrm>
            <a:prstGeom prst="arc">
              <a:avLst>
                <a:gd name="adj1" fmla="val 10681875"/>
                <a:gd name="adj2" fmla="val 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cxnSp>
          <p:nvCxnSpPr>
            <p:cNvPr id="99" name="Straight Connector 98"/>
            <p:cNvCxnSpPr/>
            <p:nvPr/>
          </p:nvCxnSpPr>
          <p:spPr>
            <a:xfrm rot="16200000" flipH="1">
              <a:off x="6972290" y="2399831"/>
              <a:ext cx="533400" cy="3057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a:xfrm>
              <a:off x="2209219" y="2362199"/>
              <a:ext cx="304992" cy="457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6200000" flipH="1">
              <a:off x="2628635" y="3238707"/>
              <a:ext cx="457200" cy="2281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2743142" y="2164837"/>
              <a:ext cx="3019031" cy="8180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6200000" flipH="1">
              <a:off x="4662218" y="2423713"/>
              <a:ext cx="504825" cy="38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5400000">
              <a:off x="3314806" y="2856893"/>
              <a:ext cx="1143000" cy="153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6200000" flipH="1">
              <a:off x="5105256" y="3276738"/>
              <a:ext cx="304800" cy="152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rot="10800000" flipV="1">
              <a:off x="4039175" y="3124200"/>
              <a:ext cx="762109"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02419" idx="5"/>
            </p:cNvCxnSpPr>
            <p:nvPr/>
          </p:nvCxnSpPr>
          <p:spPr>
            <a:xfrm rot="16200000" flipH="1">
              <a:off x="3070757" y="1938325"/>
              <a:ext cx="1470025" cy="21431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a:xfrm>
              <a:off x="7696106" y="3276600"/>
              <a:ext cx="152122" cy="14589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5400000">
              <a:off x="6052348" y="3472202"/>
              <a:ext cx="1535113" cy="11439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a:xfrm flipH="1">
              <a:off x="6095826" y="3048001"/>
              <a:ext cx="1219971"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a:xfrm flipH="1">
              <a:off x="5561899" y="2362200"/>
              <a:ext cx="627885"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053332" y="2217738"/>
              <a:ext cx="228632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标题 6"/>
          <p:cNvSpPr>
            <a:spLocks noGrp="1"/>
          </p:cNvSpPr>
          <p:nvPr>
            <p:ph type="title"/>
          </p:nvPr>
        </p:nvSpPr>
        <p:spPr/>
        <p:txBody>
          <a:bodyPr/>
          <a:lstStyle/>
          <a:p>
            <a:r>
              <a:rPr lang="zh-CN" altLang="en-US" dirty="0">
                <a:latin typeface="Gill Sans MT" panose="020B0502020104020203" pitchFamily="34" charset="0"/>
              </a:rPr>
              <a:t>互联网结构</a:t>
            </a:r>
            <a:r>
              <a:rPr lang="en-US" altLang="zh-CN" dirty="0">
                <a:latin typeface="Gill Sans MT" panose="020B0502020104020203" pitchFamily="34" charset="0"/>
              </a:rPr>
              <a:t>: </a:t>
            </a:r>
            <a:r>
              <a:rPr lang="zh-CN" altLang="en-US" dirty="0">
                <a:latin typeface="Gill Sans MT" panose="020B0502020104020203" pitchFamily="34" charset="0"/>
              </a:rPr>
              <a:t>网络的网络</a:t>
            </a:r>
          </a:p>
        </p:txBody>
      </p:sp>
    </p:spTree>
    <p:extLst>
      <p:ext uri="{BB962C8B-B14F-4D97-AF65-F5344CB8AC3E}">
        <p14:creationId xmlns:p14="http://schemas.microsoft.com/office/powerpoint/2010/main" val="414691772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ea typeface="ＭＳ Ｐゴシック" pitchFamily="34" charset="-128"/>
              </a:rPr>
              <a:t>Tier-1 ISP: e.g., Sprint</a:t>
            </a:r>
            <a:endParaRPr lang="zh-CN" altLang="en-US" dirty="0"/>
          </a:p>
        </p:txBody>
      </p:sp>
      <p:pic>
        <p:nvPicPr>
          <p:cNvPr id="104451" name="Picture 3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1452563"/>
            <a:ext cx="8385175"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87"/>
          <p:cNvGrpSpPr>
            <a:grpSpLocks/>
          </p:cNvGrpSpPr>
          <p:nvPr/>
        </p:nvGrpSpPr>
        <p:grpSpPr bwMode="auto">
          <a:xfrm>
            <a:off x="1371600" y="1662113"/>
            <a:ext cx="3179763" cy="3081337"/>
            <a:chOff x="864" y="1047"/>
            <a:chExt cx="2003" cy="1941"/>
          </a:xfrm>
        </p:grpSpPr>
        <p:sp>
          <p:nvSpPr>
            <p:cNvPr id="104455" name="Rectangle 202"/>
            <p:cNvSpPr>
              <a:spLocks noChangeArrowheads="1"/>
            </p:cNvSpPr>
            <p:nvPr/>
          </p:nvSpPr>
          <p:spPr bwMode="auto">
            <a:xfrm>
              <a:off x="1307" y="1103"/>
              <a:ext cx="1560" cy="18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4456" name="Line 205"/>
            <p:cNvSpPr>
              <a:spLocks noChangeShapeType="1"/>
            </p:cNvSpPr>
            <p:nvPr/>
          </p:nvSpPr>
          <p:spPr bwMode="auto">
            <a:xfrm flipH="1">
              <a:off x="1408" y="1945"/>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7" name="Line 206"/>
            <p:cNvSpPr>
              <a:spLocks noChangeShapeType="1"/>
            </p:cNvSpPr>
            <p:nvPr/>
          </p:nvSpPr>
          <p:spPr bwMode="auto">
            <a:xfrm flipH="1">
              <a:off x="1408" y="2028"/>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8" name="Text Box 207"/>
            <p:cNvSpPr txBox="1">
              <a:spLocks noChangeArrowheads="1"/>
            </p:cNvSpPr>
            <p:nvPr/>
          </p:nvSpPr>
          <p:spPr bwMode="auto">
            <a:xfrm flipH="1">
              <a:off x="1336" y="1789"/>
              <a:ext cx="22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Times New Roman" panose="02020603050405020304" pitchFamily="18" charset="0"/>
                </a:rPr>
                <a:t>…</a:t>
              </a:r>
            </a:p>
          </p:txBody>
        </p:sp>
        <p:grpSp>
          <p:nvGrpSpPr>
            <p:cNvPr id="104459" name="Group 208"/>
            <p:cNvGrpSpPr>
              <a:grpSpLocks/>
            </p:cNvGrpSpPr>
            <p:nvPr/>
          </p:nvGrpSpPr>
          <p:grpSpPr bwMode="auto">
            <a:xfrm flipH="1">
              <a:off x="1617" y="2063"/>
              <a:ext cx="775" cy="284"/>
              <a:chOff x="2927" y="2500"/>
              <a:chExt cx="949" cy="332"/>
            </a:xfrm>
          </p:grpSpPr>
          <p:sp>
            <p:nvSpPr>
              <p:cNvPr id="104531"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32"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33"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4460" name="Line 212"/>
            <p:cNvSpPr>
              <a:spLocks noChangeShapeType="1"/>
            </p:cNvSpPr>
            <p:nvPr/>
          </p:nvSpPr>
          <p:spPr bwMode="auto">
            <a:xfrm flipH="1" flipV="1">
              <a:off x="1819" y="1533"/>
              <a:ext cx="0" cy="3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1" name="Line 213"/>
            <p:cNvSpPr>
              <a:spLocks noChangeShapeType="1"/>
            </p:cNvSpPr>
            <p:nvPr/>
          </p:nvSpPr>
          <p:spPr bwMode="auto">
            <a:xfrm flipH="1">
              <a:off x="1587" y="2081"/>
              <a:ext cx="193" cy="2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2" name="Line 214"/>
            <p:cNvSpPr>
              <a:spLocks noChangeShapeType="1"/>
            </p:cNvSpPr>
            <p:nvPr/>
          </p:nvSpPr>
          <p:spPr bwMode="auto">
            <a:xfrm>
              <a:off x="1818" y="2068"/>
              <a:ext cx="164" cy="2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3" name="Line 215"/>
            <p:cNvSpPr>
              <a:spLocks noChangeShapeType="1"/>
            </p:cNvSpPr>
            <p:nvPr/>
          </p:nvSpPr>
          <p:spPr bwMode="auto">
            <a:xfrm>
              <a:off x="1904" y="2068"/>
              <a:ext cx="459" cy="2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4" name="Text Box 272"/>
            <p:cNvSpPr txBox="1">
              <a:spLocks noChangeArrowheads="1"/>
            </p:cNvSpPr>
            <p:nvPr/>
          </p:nvSpPr>
          <p:spPr bwMode="auto">
            <a:xfrm>
              <a:off x="1583" y="2691"/>
              <a:ext cx="114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t>to/from customers</a:t>
              </a:r>
            </a:p>
          </p:txBody>
        </p:sp>
        <p:sp>
          <p:nvSpPr>
            <p:cNvPr id="104465" name="Text Box 273"/>
            <p:cNvSpPr txBox="1">
              <a:spLocks noChangeArrowheads="1"/>
            </p:cNvSpPr>
            <p:nvPr/>
          </p:nvSpPr>
          <p:spPr bwMode="auto">
            <a:xfrm>
              <a:off x="2262" y="1699"/>
              <a:ext cx="54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t>peering</a:t>
              </a:r>
            </a:p>
          </p:txBody>
        </p:sp>
        <p:sp>
          <p:nvSpPr>
            <p:cNvPr id="104466" name="Text Box 274"/>
            <p:cNvSpPr txBox="1">
              <a:spLocks noChangeArrowheads="1"/>
            </p:cNvSpPr>
            <p:nvPr/>
          </p:nvSpPr>
          <p:spPr bwMode="auto">
            <a:xfrm>
              <a:off x="1636" y="1367"/>
              <a:ext cx="114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t> to/from backbone</a:t>
              </a:r>
            </a:p>
          </p:txBody>
        </p:sp>
        <p:sp>
          <p:nvSpPr>
            <p:cNvPr id="104467" name="Rectangle 275"/>
            <p:cNvSpPr>
              <a:spLocks noChangeArrowheads="1"/>
            </p:cNvSpPr>
            <p:nvPr/>
          </p:nvSpPr>
          <p:spPr bwMode="auto">
            <a:xfrm>
              <a:off x="1355" y="1139"/>
              <a:ext cx="1447" cy="177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4468" name="Line 290"/>
            <p:cNvSpPr>
              <a:spLocks noChangeShapeType="1"/>
            </p:cNvSpPr>
            <p:nvPr/>
          </p:nvSpPr>
          <p:spPr bwMode="auto">
            <a:xfrm flipH="1" flipV="1">
              <a:off x="2226" y="1559"/>
              <a:ext cx="0" cy="3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9" name="Line 292"/>
            <p:cNvSpPr>
              <a:spLocks noChangeShapeType="1"/>
            </p:cNvSpPr>
            <p:nvPr/>
          </p:nvSpPr>
          <p:spPr bwMode="auto">
            <a:xfrm>
              <a:off x="2360" y="1948"/>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70" name="Line 293"/>
            <p:cNvSpPr>
              <a:spLocks noChangeShapeType="1"/>
            </p:cNvSpPr>
            <p:nvPr/>
          </p:nvSpPr>
          <p:spPr bwMode="auto">
            <a:xfrm>
              <a:off x="2360" y="2030"/>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71" name="Text Box 294"/>
            <p:cNvSpPr txBox="1">
              <a:spLocks noChangeArrowheads="1"/>
            </p:cNvSpPr>
            <p:nvPr/>
          </p:nvSpPr>
          <p:spPr bwMode="auto">
            <a:xfrm>
              <a:off x="2410" y="1790"/>
              <a:ext cx="2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Times New Roman" panose="02020603050405020304" pitchFamily="18" charset="0"/>
                </a:rPr>
                <a:t>…</a:t>
              </a:r>
            </a:p>
          </p:txBody>
        </p:sp>
        <p:grpSp>
          <p:nvGrpSpPr>
            <p:cNvPr id="104472" name="Group 296"/>
            <p:cNvGrpSpPr>
              <a:grpSpLocks/>
            </p:cNvGrpSpPr>
            <p:nvPr/>
          </p:nvGrpSpPr>
          <p:grpSpPr bwMode="auto">
            <a:xfrm>
              <a:off x="2376" y="2519"/>
              <a:ext cx="83" cy="167"/>
              <a:chOff x="4467" y="2745"/>
              <a:chExt cx="96" cy="345"/>
            </a:xfrm>
          </p:grpSpPr>
          <p:sp>
            <p:nvSpPr>
              <p:cNvPr id="104529"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30"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4473" name="Text Box 299"/>
            <p:cNvSpPr txBox="1">
              <a:spLocks noChangeArrowheads="1"/>
            </p:cNvSpPr>
            <p:nvPr/>
          </p:nvSpPr>
          <p:spPr bwMode="auto">
            <a:xfrm rot="16200000" flipH="1">
              <a:off x="2242" y="2497"/>
              <a:ext cx="238"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Times New Roman" panose="02020603050405020304" pitchFamily="18" charset="0"/>
                </a:rPr>
                <a:t>…</a:t>
              </a:r>
            </a:p>
          </p:txBody>
        </p:sp>
        <p:grpSp>
          <p:nvGrpSpPr>
            <p:cNvPr id="104474" name="Group 301"/>
            <p:cNvGrpSpPr>
              <a:grpSpLocks/>
            </p:cNvGrpSpPr>
            <p:nvPr/>
          </p:nvGrpSpPr>
          <p:grpSpPr bwMode="auto">
            <a:xfrm>
              <a:off x="1977" y="2528"/>
              <a:ext cx="84" cy="167"/>
              <a:chOff x="4467" y="2745"/>
              <a:chExt cx="96" cy="345"/>
            </a:xfrm>
          </p:grpSpPr>
          <p:sp>
            <p:nvSpPr>
              <p:cNvPr id="104527"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28"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4475" name="Text Box 304"/>
            <p:cNvSpPr txBox="1">
              <a:spLocks noChangeArrowheads="1"/>
            </p:cNvSpPr>
            <p:nvPr/>
          </p:nvSpPr>
          <p:spPr bwMode="auto">
            <a:xfrm rot="16200000" flipH="1">
              <a:off x="1837" y="2491"/>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Times New Roman" panose="02020603050405020304" pitchFamily="18" charset="0"/>
                </a:rPr>
                <a:t>…</a:t>
              </a:r>
            </a:p>
          </p:txBody>
        </p:sp>
        <p:grpSp>
          <p:nvGrpSpPr>
            <p:cNvPr id="104476" name="Group 306"/>
            <p:cNvGrpSpPr>
              <a:grpSpLocks/>
            </p:cNvGrpSpPr>
            <p:nvPr/>
          </p:nvGrpSpPr>
          <p:grpSpPr bwMode="auto">
            <a:xfrm>
              <a:off x="1545" y="2526"/>
              <a:ext cx="92" cy="167"/>
              <a:chOff x="4467" y="2745"/>
              <a:chExt cx="96" cy="345"/>
            </a:xfrm>
          </p:grpSpPr>
          <p:sp>
            <p:nvSpPr>
              <p:cNvPr id="104525"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26"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4477" name="Text Box 309"/>
            <p:cNvSpPr txBox="1">
              <a:spLocks noChangeArrowheads="1"/>
            </p:cNvSpPr>
            <p:nvPr/>
          </p:nvSpPr>
          <p:spPr bwMode="auto">
            <a:xfrm rot="16200000" flipH="1">
              <a:off x="1407" y="249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Times New Roman" panose="02020603050405020304" pitchFamily="18" charset="0"/>
                </a:rPr>
                <a:t>…</a:t>
              </a:r>
            </a:p>
          </p:txBody>
        </p:sp>
        <p:sp>
          <p:nvSpPr>
            <p:cNvPr id="104478" name="Text Box 310"/>
            <p:cNvSpPr txBox="1">
              <a:spLocks noChangeArrowheads="1"/>
            </p:cNvSpPr>
            <p:nvPr/>
          </p:nvSpPr>
          <p:spPr bwMode="auto">
            <a:xfrm>
              <a:off x="1415" y="1047"/>
              <a:ext cx="1282"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dirty="0">
                  <a:solidFill>
                    <a:srgbClr val="FF0000"/>
                  </a:solidFill>
                </a:rPr>
                <a:t>POP: point-of-presence</a:t>
              </a:r>
            </a:p>
          </p:txBody>
        </p:sp>
        <p:grpSp>
          <p:nvGrpSpPr>
            <p:cNvPr id="104479" name="Group 131"/>
            <p:cNvGrpSpPr>
              <a:grpSpLocks/>
            </p:cNvGrpSpPr>
            <p:nvPr/>
          </p:nvGrpSpPr>
          <p:grpSpPr bwMode="auto">
            <a:xfrm>
              <a:off x="1575" y="1880"/>
              <a:ext cx="415" cy="197"/>
              <a:chOff x="2356" y="1300"/>
              <a:chExt cx="555" cy="194"/>
            </a:xfrm>
          </p:grpSpPr>
          <p:sp>
            <p:nvSpPr>
              <p:cNvPr id="104517"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4518"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4519"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4520" name="Group 135"/>
              <p:cNvGrpSpPr>
                <a:grpSpLocks/>
              </p:cNvGrpSpPr>
              <p:nvPr/>
            </p:nvGrpSpPr>
            <p:grpSpPr bwMode="auto">
              <a:xfrm>
                <a:off x="2468" y="1332"/>
                <a:ext cx="310" cy="60"/>
                <a:chOff x="2468" y="1332"/>
                <a:chExt cx="310" cy="60"/>
              </a:xfrm>
            </p:grpSpPr>
            <p:sp>
              <p:nvSpPr>
                <p:cNvPr id="104523" name="Freeform 13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524" name="Freeform 13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4521" name="Line 138"/>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22" name="Line 139"/>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4480" name="Group 140"/>
            <p:cNvGrpSpPr>
              <a:grpSpLocks/>
            </p:cNvGrpSpPr>
            <p:nvPr/>
          </p:nvGrpSpPr>
          <p:grpSpPr bwMode="auto">
            <a:xfrm>
              <a:off x="2038" y="1886"/>
              <a:ext cx="413" cy="199"/>
              <a:chOff x="2356" y="1300"/>
              <a:chExt cx="555" cy="194"/>
            </a:xfrm>
          </p:grpSpPr>
          <p:sp>
            <p:nvSpPr>
              <p:cNvPr id="104509"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4510"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4511"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4512" name="Group 144"/>
              <p:cNvGrpSpPr>
                <a:grpSpLocks/>
              </p:cNvGrpSpPr>
              <p:nvPr/>
            </p:nvGrpSpPr>
            <p:grpSpPr bwMode="auto">
              <a:xfrm>
                <a:off x="2468" y="1332"/>
                <a:ext cx="310" cy="60"/>
                <a:chOff x="2468" y="1332"/>
                <a:chExt cx="310" cy="60"/>
              </a:xfrm>
            </p:grpSpPr>
            <p:sp>
              <p:nvSpPr>
                <p:cNvPr id="104515" name="Freeform 1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516" name="Freeform 1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4513" name="Line 147"/>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14" name="Line 148"/>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4481" name="Group 149"/>
            <p:cNvGrpSpPr>
              <a:grpSpLocks/>
            </p:cNvGrpSpPr>
            <p:nvPr/>
          </p:nvGrpSpPr>
          <p:grpSpPr bwMode="auto">
            <a:xfrm>
              <a:off x="1425" y="2322"/>
              <a:ext cx="343" cy="204"/>
              <a:chOff x="2356" y="1300"/>
              <a:chExt cx="555" cy="194"/>
            </a:xfrm>
          </p:grpSpPr>
          <p:sp>
            <p:nvSpPr>
              <p:cNvPr id="104501"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4502"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4503"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4504" name="Group 153"/>
              <p:cNvGrpSpPr>
                <a:grpSpLocks/>
              </p:cNvGrpSpPr>
              <p:nvPr/>
            </p:nvGrpSpPr>
            <p:grpSpPr bwMode="auto">
              <a:xfrm>
                <a:off x="2468" y="1332"/>
                <a:ext cx="310" cy="60"/>
                <a:chOff x="2468" y="1332"/>
                <a:chExt cx="310" cy="60"/>
              </a:xfrm>
            </p:grpSpPr>
            <p:sp>
              <p:nvSpPr>
                <p:cNvPr id="104507" name="Freeform 15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508" name="Freeform 15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4505" name="Line 156"/>
              <p:cNvSpPr>
                <a:spLocks noChangeShapeType="1"/>
              </p:cNvSpPr>
              <p:nvPr/>
            </p:nvSpPr>
            <p:spPr bwMode="auto">
              <a:xfrm>
                <a:off x="2358"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06" name="Line 157"/>
              <p:cNvSpPr>
                <a:spLocks noChangeShapeType="1"/>
              </p:cNvSpPr>
              <p:nvPr/>
            </p:nvSpPr>
            <p:spPr bwMode="auto">
              <a:xfrm>
                <a:off x="2908" y="1363"/>
                <a:ext cx="0" cy="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4482" name="Group 167"/>
            <p:cNvGrpSpPr>
              <a:grpSpLocks/>
            </p:cNvGrpSpPr>
            <p:nvPr/>
          </p:nvGrpSpPr>
          <p:grpSpPr bwMode="auto">
            <a:xfrm>
              <a:off x="2242" y="2332"/>
              <a:ext cx="343" cy="204"/>
              <a:chOff x="2356" y="1300"/>
              <a:chExt cx="555" cy="194"/>
            </a:xfrm>
          </p:grpSpPr>
          <p:sp>
            <p:nvSpPr>
              <p:cNvPr id="104493"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4494"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4495"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4496" name="Group 171"/>
              <p:cNvGrpSpPr>
                <a:grpSpLocks/>
              </p:cNvGrpSpPr>
              <p:nvPr/>
            </p:nvGrpSpPr>
            <p:grpSpPr bwMode="auto">
              <a:xfrm>
                <a:off x="2468" y="1332"/>
                <a:ext cx="310" cy="60"/>
                <a:chOff x="2468" y="1332"/>
                <a:chExt cx="310" cy="60"/>
              </a:xfrm>
            </p:grpSpPr>
            <p:sp>
              <p:nvSpPr>
                <p:cNvPr id="104499" name="Freeform 1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500" name="Freeform 1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4497" name="Line 174"/>
              <p:cNvSpPr>
                <a:spLocks noChangeShapeType="1"/>
              </p:cNvSpPr>
              <p:nvPr/>
            </p:nvSpPr>
            <p:spPr bwMode="auto">
              <a:xfrm>
                <a:off x="2358"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98" name="Line 175"/>
              <p:cNvSpPr>
                <a:spLocks noChangeShapeType="1"/>
              </p:cNvSpPr>
              <p:nvPr/>
            </p:nvSpPr>
            <p:spPr bwMode="auto">
              <a:xfrm>
                <a:off x="2908" y="1363"/>
                <a:ext cx="0" cy="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4483" name="Group 176"/>
            <p:cNvGrpSpPr>
              <a:grpSpLocks/>
            </p:cNvGrpSpPr>
            <p:nvPr/>
          </p:nvGrpSpPr>
          <p:grpSpPr bwMode="auto">
            <a:xfrm>
              <a:off x="1847" y="2327"/>
              <a:ext cx="343" cy="204"/>
              <a:chOff x="2356" y="1300"/>
              <a:chExt cx="555" cy="194"/>
            </a:xfrm>
          </p:grpSpPr>
          <p:sp>
            <p:nvSpPr>
              <p:cNvPr id="104485"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4486"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4487"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4488" name="Group 180"/>
              <p:cNvGrpSpPr>
                <a:grpSpLocks/>
              </p:cNvGrpSpPr>
              <p:nvPr/>
            </p:nvGrpSpPr>
            <p:grpSpPr bwMode="auto">
              <a:xfrm>
                <a:off x="2468" y="1332"/>
                <a:ext cx="310" cy="60"/>
                <a:chOff x="2468" y="1332"/>
                <a:chExt cx="310" cy="60"/>
              </a:xfrm>
            </p:grpSpPr>
            <p:sp>
              <p:nvSpPr>
                <p:cNvPr id="104491" name="Freeform 18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92" name="Freeform 18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4489" name="Line 183"/>
              <p:cNvSpPr>
                <a:spLocks noChangeShapeType="1"/>
              </p:cNvSpPr>
              <p:nvPr/>
            </p:nvSpPr>
            <p:spPr bwMode="auto">
              <a:xfrm>
                <a:off x="2358"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90" name="Line 184"/>
              <p:cNvSpPr>
                <a:spLocks noChangeShapeType="1"/>
              </p:cNvSpPr>
              <p:nvPr/>
            </p:nvSpPr>
            <p:spPr bwMode="auto">
              <a:xfrm>
                <a:off x="2908" y="1363"/>
                <a:ext cx="0" cy="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4484" name="Freeform 186"/>
            <p:cNvSpPr>
              <a:spLocks/>
            </p:cNvSpPr>
            <p:nvPr/>
          </p:nvSpPr>
          <p:spPr bwMode="auto">
            <a:xfrm>
              <a:off x="864" y="1087"/>
              <a:ext cx="475" cy="1879"/>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Lst>
              <a:ahLst/>
              <a:cxnLst>
                <a:cxn ang="T8">
                  <a:pos x="T0" y="T1"/>
                </a:cxn>
                <a:cxn ang="T9">
                  <a:pos x="T2" y="T3"/>
                </a:cxn>
                <a:cxn ang="T10">
                  <a:pos x="T4" y="T5"/>
                </a:cxn>
                <a:cxn ang="T11">
                  <a:pos x="T6" y="T7"/>
                </a:cxn>
              </a:cxnLst>
              <a:rect l="T12" t="T13" r="T14" b="T15"/>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extLst>
      <p:ext uri="{BB962C8B-B14F-4D97-AF65-F5344CB8AC3E}">
        <p14:creationId xmlns:p14="http://schemas.microsoft.com/office/powerpoint/2010/main" val="19370647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6083" name="Picture 3" descr="11"/>
          <p:cNvPicPr>
            <a:picLocks noChangeAspect="1" noChangeArrowheads="1"/>
          </p:cNvPicPr>
          <p:nvPr/>
        </p:nvPicPr>
        <p:blipFill>
          <a:blip r:embed="rId3" cstate="print"/>
          <a:srcRect/>
          <a:stretch>
            <a:fillRect/>
          </a:stretch>
        </p:blipFill>
        <p:spPr bwMode="auto">
          <a:xfrm>
            <a:off x="0" y="-158750"/>
            <a:ext cx="9144000" cy="1066800"/>
          </a:xfrm>
          <a:prstGeom prst="rect">
            <a:avLst/>
          </a:prstGeom>
          <a:noFill/>
        </p:spPr>
      </p:pic>
      <p:sp>
        <p:nvSpPr>
          <p:cNvPr id="46086" name="Oval 6"/>
          <p:cNvSpPr>
            <a:spLocks noChangeArrowheads="1"/>
          </p:cNvSpPr>
          <p:nvPr/>
        </p:nvSpPr>
        <p:spPr bwMode="auto">
          <a:xfrm>
            <a:off x="611188" y="2084138"/>
            <a:ext cx="4038600" cy="3352800"/>
          </a:xfrm>
          <a:prstGeom prst="ellipse">
            <a:avLst/>
          </a:prstGeom>
          <a:solidFill>
            <a:srgbClr val="CCFFCC"/>
          </a:solidFill>
          <a:ln w="57150">
            <a:solidFill>
              <a:schemeClr val="tx1"/>
            </a:solidFill>
            <a:round/>
            <a:headEnd/>
            <a:tailEnd/>
          </a:ln>
          <a:effectLst/>
        </p:spPr>
        <p:txBody>
          <a:bodyPr wrap="none" anchor="ctr"/>
          <a:lstStyle/>
          <a:p>
            <a:endParaRPr lang="zh-CN" altLang="en-US"/>
          </a:p>
        </p:txBody>
      </p:sp>
      <p:sp>
        <p:nvSpPr>
          <p:cNvPr id="46087" name="Oval 7"/>
          <p:cNvSpPr>
            <a:spLocks noChangeArrowheads="1"/>
          </p:cNvSpPr>
          <p:nvPr/>
        </p:nvSpPr>
        <p:spPr bwMode="auto">
          <a:xfrm>
            <a:off x="4572000" y="3219200"/>
            <a:ext cx="3352800" cy="2590800"/>
          </a:xfrm>
          <a:prstGeom prst="ellipse">
            <a:avLst/>
          </a:prstGeom>
          <a:solidFill>
            <a:srgbClr val="CCFFCC"/>
          </a:solidFill>
          <a:ln w="57150">
            <a:solidFill>
              <a:schemeClr val="tx1"/>
            </a:solidFill>
            <a:round/>
            <a:headEnd/>
            <a:tailEnd/>
          </a:ln>
          <a:effectLst/>
        </p:spPr>
        <p:txBody>
          <a:bodyPr wrap="none" anchor="ctr"/>
          <a:lstStyle/>
          <a:p>
            <a:endParaRPr lang="zh-CN" altLang="en-US"/>
          </a:p>
        </p:txBody>
      </p:sp>
      <p:sp>
        <p:nvSpPr>
          <p:cNvPr id="46088" name="AutoShape 8"/>
          <p:cNvSpPr>
            <a:spLocks noChangeArrowheads="1"/>
          </p:cNvSpPr>
          <p:nvPr/>
        </p:nvSpPr>
        <p:spPr bwMode="auto">
          <a:xfrm>
            <a:off x="4114800" y="3905000"/>
            <a:ext cx="1371600" cy="838200"/>
          </a:xfrm>
          <a:prstGeom prst="can">
            <a:avLst>
              <a:gd name="adj" fmla="val 25000"/>
            </a:avLst>
          </a:prstGeom>
          <a:solidFill>
            <a:schemeClr val="hlink"/>
          </a:solidFill>
          <a:ln w="38100">
            <a:solidFill>
              <a:schemeClr val="tx1"/>
            </a:solidFill>
            <a:round/>
            <a:headEnd/>
            <a:tailEnd/>
          </a:ln>
          <a:effectLst/>
        </p:spPr>
        <p:txBody>
          <a:bodyPr wrap="none" anchor="ctr"/>
          <a:lstStyle/>
          <a:p>
            <a:endParaRPr lang="zh-CN" altLang="en-US"/>
          </a:p>
        </p:txBody>
      </p:sp>
      <p:sp>
        <p:nvSpPr>
          <p:cNvPr id="46089" name="AutoShape 9"/>
          <p:cNvSpPr>
            <a:spLocks noChangeArrowheads="1"/>
          </p:cNvSpPr>
          <p:nvPr/>
        </p:nvSpPr>
        <p:spPr bwMode="auto">
          <a:xfrm>
            <a:off x="4191000" y="4209800"/>
            <a:ext cx="1214438" cy="381000"/>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solidFill>
            <a:schemeClr val="accent1"/>
          </a:solidFill>
          <a:ln w="9525">
            <a:solidFill>
              <a:schemeClr val="tx1"/>
            </a:solidFill>
            <a:miter lim="800000"/>
            <a:headEnd/>
            <a:tailEnd/>
          </a:ln>
          <a:effectLst/>
        </p:spPr>
        <p:txBody>
          <a:bodyPr wrap="none" anchor="ctr"/>
          <a:lstStyle/>
          <a:p>
            <a:endParaRPr lang="zh-CN" altLang="en-US"/>
          </a:p>
        </p:txBody>
      </p:sp>
      <p:sp>
        <p:nvSpPr>
          <p:cNvPr id="46090" name="AutoShape 10"/>
          <p:cNvSpPr>
            <a:spLocks noChangeArrowheads="1"/>
          </p:cNvSpPr>
          <p:nvPr/>
        </p:nvSpPr>
        <p:spPr bwMode="auto">
          <a:xfrm>
            <a:off x="4038600" y="2381000"/>
            <a:ext cx="914400" cy="685800"/>
          </a:xfrm>
          <a:prstGeom prst="can">
            <a:avLst>
              <a:gd name="adj" fmla="val 50000"/>
            </a:avLst>
          </a:prstGeom>
          <a:solidFill>
            <a:schemeClr val="hlink"/>
          </a:solidFill>
          <a:ln w="38100">
            <a:solidFill>
              <a:schemeClr val="tx1"/>
            </a:solidFill>
            <a:round/>
            <a:headEnd/>
            <a:tailEnd/>
          </a:ln>
          <a:effectLst/>
        </p:spPr>
        <p:txBody>
          <a:bodyPr wrap="none" anchor="ctr"/>
          <a:lstStyle/>
          <a:p>
            <a:endParaRPr lang="zh-CN" altLang="en-US"/>
          </a:p>
        </p:txBody>
      </p:sp>
      <p:sp>
        <p:nvSpPr>
          <p:cNvPr id="46091" name="AutoShape 11"/>
          <p:cNvSpPr>
            <a:spLocks noChangeArrowheads="1"/>
          </p:cNvSpPr>
          <p:nvPr/>
        </p:nvSpPr>
        <p:spPr bwMode="auto">
          <a:xfrm>
            <a:off x="4191000" y="2457200"/>
            <a:ext cx="609600" cy="228600"/>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solidFill>
            <a:schemeClr val="accent1"/>
          </a:solidFill>
          <a:ln w="9525">
            <a:solidFill>
              <a:schemeClr val="tx1"/>
            </a:solidFill>
            <a:miter lim="800000"/>
            <a:headEnd/>
            <a:tailEnd/>
          </a:ln>
          <a:effectLst/>
        </p:spPr>
        <p:txBody>
          <a:bodyPr wrap="none" anchor="ctr"/>
          <a:lstStyle/>
          <a:p>
            <a:endParaRPr lang="zh-CN" altLang="en-US"/>
          </a:p>
        </p:txBody>
      </p:sp>
      <p:sp>
        <p:nvSpPr>
          <p:cNvPr id="46092" name="AutoShape 12"/>
          <p:cNvSpPr>
            <a:spLocks noChangeArrowheads="1"/>
          </p:cNvSpPr>
          <p:nvPr/>
        </p:nvSpPr>
        <p:spPr bwMode="auto">
          <a:xfrm>
            <a:off x="1676400" y="1923800"/>
            <a:ext cx="762000" cy="533400"/>
          </a:xfrm>
          <a:prstGeom prst="can">
            <a:avLst>
              <a:gd name="adj" fmla="val 50000"/>
            </a:avLst>
          </a:prstGeom>
          <a:solidFill>
            <a:schemeClr val="hlink"/>
          </a:solidFill>
          <a:ln w="38100">
            <a:solidFill>
              <a:schemeClr val="tx1"/>
            </a:solidFill>
            <a:round/>
            <a:headEnd/>
            <a:tailEnd/>
          </a:ln>
          <a:effectLst/>
        </p:spPr>
        <p:txBody>
          <a:bodyPr wrap="none" anchor="ctr"/>
          <a:lstStyle/>
          <a:p>
            <a:endParaRPr lang="zh-CN" altLang="en-US"/>
          </a:p>
        </p:txBody>
      </p:sp>
      <p:sp>
        <p:nvSpPr>
          <p:cNvPr id="46093" name="AutoShape 13"/>
          <p:cNvSpPr>
            <a:spLocks noChangeArrowheads="1"/>
          </p:cNvSpPr>
          <p:nvPr/>
        </p:nvSpPr>
        <p:spPr bwMode="auto">
          <a:xfrm>
            <a:off x="304800" y="3219200"/>
            <a:ext cx="685800" cy="381000"/>
          </a:xfrm>
          <a:prstGeom prst="can">
            <a:avLst>
              <a:gd name="adj" fmla="val 25000"/>
            </a:avLst>
          </a:prstGeom>
          <a:solidFill>
            <a:schemeClr val="hlink"/>
          </a:solidFill>
          <a:ln w="38100">
            <a:solidFill>
              <a:schemeClr val="tx1"/>
            </a:solidFill>
            <a:round/>
            <a:headEnd/>
            <a:tailEnd/>
          </a:ln>
          <a:effectLst/>
        </p:spPr>
        <p:txBody>
          <a:bodyPr wrap="none" anchor="ctr"/>
          <a:lstStyle/>
          <a:p>
            <a:endParaRPr lang="zh-CN" altLang="en-US"/>
          </a:p>
        </p:txBody>
      </p:sp>
      <p:sp>
        <p:nvSpPr>
          <p:cNvPr id="46094" name="AutoShape 14"/>
          <p:cNvSpPr>
            <a:spLocks noChangeArrowheads="1"/>
          </p:cNvSpPr>
          <p:nvPr/>
        </p:nvSpPr>
        <p:spPr bwMode="auto">
          <a:xfrm>
            <a:off x="685800" y="4514600"/>
            <a:ext cx="990600" cy="609600"/>
          </a:xfrm>
          <a:prstGeom prst="can">
            <a:avLst>
              <a:gd name="adj" fmla="val 47917"/>
            </a:avLst>
          </a:prstGeom>
          <a:solidFill>
            <a:schemeClr val="hlink"/>
          </a:solidFill>
          <a:ln w="38100">
            <a:solidFill>
              <a:schemeClr val="tx1"/>
            </a:solidFill>
            <a:round/>
            <a:headEnd/>
            <a:tailEnd/>
          </a:ln>
          <a:effectLst/>
        </p:spPr>
        <p:txBody>
          <a:bodyPr wrap="none" anchor="ctr"/>
          <a:lstStyle/>
          <a:p>
            <a:endParaRPr lang="zh-CN" altLang="en-US"/>
          </a:p>
        </p:txBody>
      </p:sp>
      <p:sp>
        <p:nvSpPr>
          <p:cNvPr id="46095" name="AutoShape 15"/>
          <p:cNvSpPr>
            <a:spLocks noChangeArrowheads="1"/>
          </p:cNvSpPr>
          <p:nvPr/>
        </p:nvSpPr>
        <p:spPr bwMode="auto">
          <a:xfrm>
            <a:off x="2438400" y="5200400"/>
            <a:ext cx="1143000" cy="609600"/>
          </a:xfrm>
          <a:prstGeom prst="can">
            <a:avLst>
              <a:gd name="adj" fmla="val 25000"/>
            </a:avLst>
          </a:prstGeom>
          <a:solidFill>
            <a:schemeClr val="hlink"/>
          </a:solidFill>
          <a:ln w="38100">
            <a:solidFill>
              <a:schemeClr val="tx1"/>
            </a:solidFill>
            <a:round/>
            <a:headEnd/>
            <a:tailEnd/>
          </a:ln>
          <a:effectLst/>
        </p:spPr>
        <p:txBody>
          <a:bodyPr wrap="none" anchor="ctr"/>
          <a:lstStyle/>
          <a:p>
            <a:endParaRPr lang="zh-CN" altLang="en-US"/>
          </a:p>
        </p:txBody>
      </p:sp>
      <p:sp>
        <p:nvSpPr>
          <p:cNvPr id="46096" name="AutoShape 16"/>
          <p:cNvSpPr>
            <a:spLocks noChangeArrowheads="1"/>
          </p:cNvSpPr>
          <p:nvPr/>
        </p:nvSpPr>
        <p:spPr bwMode="auto">
          <a:xfrm>
            <a:off x="6553200" y="3143000"/>
            <a:ext cx="990600" cy="533400"/>
          </a:xfrm>
          <a:prstGeom prst="flowChartMagneticDisk">
            <a:avLst/>
          </a:prstGeom>
          <a:solidFill>
            <a:schemeClr val="hlink"/>
          </a:solidFill>
          <a:ln w="38100">
            <a:solidFill>
              <a:schemeClr val="tx1"/>
            </a:solidFill>
            <a:round/>
            <a:headEnd/>
            <a:tailEnd/>
          </a:ln>
          <a:effectLst/>
        </p:spPr>
        <p:txBody>
          <a:bodyPr wrap="none" anchor="ctr"/>
          <a:lstStyle/>
          <a:p>
            <a:endParaRPr lang="zh-CN" altLang="en-US"/>
          </a:p>
        </p:txBody>
      </p:sp>
      <p:sp>
        <p:nvSpPr>
          <p:cNvPr id="46097" name="AutoShape 17"/>
          <p:cNvSpPr>
            <a:spLocks noChangeArrowheads="1"/>
          </p:cNvSpPr>
          <p:nvPr/>
        </p:nvSpPr>
        <p:spPr bwMode="auto">
          <a:xfrm>
            <a:off x="7543800" y="4743200"/>
            <a:ext cx="990600" cy="609600"/>
          </a:xfrm>
          <a:prstGeom prst="flowChartMagneticDisk">
            <a:avLst/>
          </a:prstGeom>
          <a:solidFill>
            <a:schemeClr val="hlink"/>
          </a:solidFill>
          <a:ln w="38100">
            <a:solidFill>
              <a:schemeClr val="tx1"/>
            </a:solidFill>
            <a:round/>
            <a:headEnd/>
            <a:tailEnd/>
          </a:ln>
          <a:effectLst/>
        </p:spPr>
        <p:txBody>
          <a:bodyPr wrap="none" anchor="ctr"/>
          <a:lstStyle/>
          <a:p>
            <a:endParaRPr lang="zh-CN" altLang="en-US"/>
          </a:p>
        </p:txBody>
      </p:sp>
      <p:sp>
        <p:nvSpPr>
          <p:cNvPr id="46098" name="AutoShape 18"/>
          <p:cNvSpPr>
            <a:spLocks noChangeArrowheads="1"/>
          </p:cNvSpPr>
          <p:nvPr/>
        </p:nvSpPr>
        <p:spPr bwMode="auto">
          <a:xfrm>
            <a:off x="5334000" y="5429000"/>
            <a:ext cx="1143000" cy="609600"/>
          </a:xfrm>
          <a:prstGeom prst="flowChartMagneticDisk">
            <a:avLst/>
          </a:prstGeom>
          <a:solidFill>
            <a:schemeClr val="hlink"/>
          </a:solidFill>
          <a:ln w="38100">
            <a:solidFill>
              <a:schemeClr val="tx1"/>
            </a:solidFill>
            <a:round/>
            <a:headEnd/>
            <a:tailEnd/>
          </a:ln>
          <a:effectLst/>
        </p:spPr>
        <p:txBody>
          <a:bodyPr wrap="none" anchor="ctr"/>
          <a:lstStyle/>
          <a:p>
            <a:endParaRPr lang="zh-CN" altLang="en-US"/>
          </a:p>
        </p:txBody>
      </p:sp>
      <p:sp>
        <p:nvSpPr>
          <p:cNvPr id="46099" name="Line 19"/>
          <p:cNvSpPr>
            <a:spLocks noChangeShapeType="1"/>
          </p:cNvSpPr>
          <p:nvPr/>
        </p:nvSpPr>
        <p:spPr bwMode="auto">
          <a:xfrm flipH="1">
            <a:off x="7010400" y="1695200"/>
            <a:ext cx="152400" cy="1447800"/>
          </a:xfrm>
          <a:prstGeom prst="line">
            <a:avLst/>
          </a:prstGeom>
          <a:noFill/>
          <a:ln w="38100">
            <a:solidFill>
              <a:schemeClr val="tx1"/>
            </a:solidFill>
            <a:round/>
            <a:headEnd/>
            <a:tailEnd/>
          </a:ln>
          <a:effectLst/>
        </p:spPr>
        <p:txBody>
          <a:bodyPr/>
          <a:lstStyle/>
          <a:p>
            <a:endParaRPr lang="zh-CN" altLang="en-US"/>
          </a:p>
        </p:txBody>
      </p:sp>
      <p:sp>
        <p:nvSpPr>
          <p:cNvPr id="46100" name="Line 20"/>
          <p:cNvSpPr>
            <a:spLocks noChangeShapeType="1"/>
          </p:cNvSpPr>
          <p:nvPr/>
        </p:nvSpPr>
        <p:spPr bwMode="auto">
          <a:xfrm flipH="1">
            <a:off x="7086600" y="1619000"/>
            <a:ext cx="1066800" cy="1524000"/>
          </a:xfrm>
          <a:prstGeom prst="line">
            <a:avLst/>
          </a:prstGeom>
          <a:noFill/>
          <a:ln w="38100">
            <a:solidFill>
              <a:schemeClr val="tx1"/>
            </a:solidFill>
            <a:round/>
            <a:headEnd/>
            <a:tailEnd/>
          </a:ln>
          <a:effectLst/>
        </p:spPr>
        <p:txBody>
          <a:bodyPr/>
          <a:lstStyle/>
          <a:p>
            <a:endParaRPr lang="zh-CN" altLang="en-US"/>
          </a:p>
        </p:txBody>
      </p:sp>
      <p:sp>
        <p:nvSpPr>
          <p:cNvPr id="46101" name="Line 21"/>
          <p:cNvSpPr>
            <a:spLocks noChangeShapeType="1"/>
          </p:cNvSpPr>
          <p:nvPr/>
        </p:nvSpPr>
        <p:spPr bwMode="auto">
          <a:xfrm>
            <a:off x="8153400" y="5352800"/>
            <a:ext cx="533400" cy="609600"/>
          </a:xfrm>
          <a:prstGeom prst="line">
            <a:avLst/>
          </a:prstGeom>
          <a:noFill/>
          <a:ln w="38100">
            <a:solidFill>
              <a:schemeClr val="tx1"/>
            </a:solidFill>
            <a:round/>
            <a:headEnd/>
            <a:tailEnd/>
          </a:ln>
          <a:effectLst/>
        </p:spPr>
        <p:txBody>
          <a:bodyPr/>
          <a:lstStyle/>
          <a:p>
            <a:endParaRPr lang="zh-CN" altLang="en-US"/>
          </a:p>
        </p:txBody>
      </p:sp>
      <p:sp>
        <p:nvSpPr>
          <p:cNvPr id="46102" name="Line 22"/>
          <p:cNvSpPr>
            <a:spLocks noChangeShapeType="1"/>
          </p:cNvSpPr>
          <p:nvPr/>
        </p:nvSpPr>
        <p:spPr bwMode="auto">
          <a:xfrm flipH="1">
            <a:off x="7696200" y="5352800"/>
            <a:ext cx="457200" cy="762000"/>
          </a:xfrm>
          <a:prstGeom prst="line">
            <a:avLst/>
          </a:prstGeom>
          <a:noFill/>
          <a:ln w="38100">
            <a:solidFill>
              <a:schemeClr val="tx1"/>
            </a:solidFill>
            <a:round/>
            <a:headEnd/>
            <a:tailEnd/>
          </a:ln>
          <a:effectLst/>
        </p:spPr>
        <p:txBody>
          <a:bodyPr/>
          <a:lstStyle/>
          <a:p>
            <a:endParaRPr lang="zh-CN" altLang="en-US"/>
          </a:p>
        </p:txBody>
      </p:sp>
      <p:sp>
        <p:nvSpPr>
          <p:cNvPr id="46103" name="Line 23"/>
          <p:cNvSpPr>
            <a:spLocks noChangeShapeType="1"/>
          </p:cNvSpPr>
          <p:nvPr/>
        </p:nvSpPr>
        <p:spPr bwMode="auto">
          <a:xfrm flipH="1">
            <a:off x="5105400" y="6038600"/>
            <a:ext cx="685800" cy="457200"/>
          </a:xfrm>
          <a:prstGeom prst="line">
            <a:avLst/>
          </a:prstGeom>
          <a:noFill/>
          <a:ln w="38100">
            <a:solidFill>
              <a:schemeClr val="tx1"/>
            </a:solidFill>
            <a:round/>
            <a:headEnd/>
            <a:tailEnd/>
          </a:ln>
          <a:effectLst/>
        </p:spPr>
        <p:txBody>
          <a:bodyPr/>
          <a:lstStyle/>
          <a:p>
            <a:endParaRPr lang="zh-CN" altLang="en-US"/>
          </a:p>
        </p:txBody>
      </p:sp>
      <p:sp>
        <p:nvSpPr>
          <p:cNvPr id="46104" name="Line 24"/>
          <p:cNvSpPr>
            <a:spLocks noChangeShapeType="1"/>
          </p:cNvSpPr>
          <p:nvPr/>
        </p:nvSpPr>
        <p:spPr bwMode="auto">
          <a:xfrm>
            <a:off x="5943600" y="6038600"/>
            <a:ext cx="457200" cy="457200"/>
          </a:xfrm>
          <a:prstGeom prst="line">
            <a:avLst/>
          </a:prstGeom>
          <a:noFill/>
          <a:ln w="38100">
            <a:solidFill>
              <a:schemeClr val="tx1"/>
            </a:solidFill>
            <a:round/>
            <a:headEnd/>
            <a:tailEnd/>
          </a:ln>
          <a:effectLst/>
        </p:spPr>
        <p:txBody>
          <a:bodyPr/>
          <a:lstStyle/>
          <a:p>
            <a:endParaRPr lang="zh-CN" altLang="en-US"/>
          </a:p>
        </p:txBody>
      </p:sp>
      <p:sp>
        <p:nvSpPr>
          <p:cNvPr id="46105" name="Line 25"/>
          <p:cNvSpPr>
            <a:spLocks noChangeShapeType="1"/>
          </p:cNvSpPr>
          <p:nvPr/>
        </p:nvSpPr>
        <p:spPr bwMode="auto">
          <a:xfrm>
            <a:off x="4267200" y="1390400"/>
            <a:ext cx="228600" cy="990600"/>
          </a:xfrm>
          <a:prstGeom prst="line">
            <a:avLst/>
          </a:prstGeom>
          <a:noFill/>
          <a:ln w="38100">
            <a:solidFill>
              <a:schemeClr val="tx1"/>
            </a:solidFill>
            <a:round/>
            <a:headEnd/>
            <a:tailEnd/>
          </a:ln>
          <a:effectLst/>
        </p:spPr>
        <p:txBody>
          <a:bodyPr/>
          <a:lstStyle/>
          <a:p>
            <a:endParaRPr lang="zh-CN" altLang="en-US"/>
          </a:p>
        </p:txBody>
      </p:sp>
      <p:sp>
        <p:nvSpPr>
          <p:cNvPr id="46106" name="Line 26"/>
          <p:cNvSpPr>
            <a:spLocks noChangeShapeType="1"/>
          </p:cNvSpPr>
          <p:nvPr/>
        </p:nvSpPr>
        <p:spPr bwMode="auto">
          <a:xfrm flipH="1">
            <a:off x="4495800" y="1390400"/>
            <a:ext cx="609600" cy="990600"/>
          </a:xfrm>
          <a:prstGeom prst="line">
            <a:avLst/>
          </a:prstGeom>
          <a:noFill/>
          <a:ln w="38100">
            <a:solidFill>
              <a:schemeClr val="tx1"/>
            </a:solidFill>
            <a:round/>
            <a:headEnd/>
            <a:tailEnd/>
          </a:ln>
          <a:effectLst/>
        </p:spPr>
        <p:txBody>
          <a:bodyPr/>
          <a:lstStyle/>
          <a:p>
            <a:endParaRPr lang="zh-CN" altLang="en-US"/>
          </a:p>
        </p:txBody>
      </p:sp>
      <p:sp>
        <p:nvSpPr>
          <p:cNvPr id="46107" name="Line 27"/>
          <p:cNvSpPr>
            <a:spLocks noChangeShapeType="1"/>
          </p:cNvSpPr>
          <p:nvPr/>
        </p:nvSpPr>
        <p:spPr bwMode="auto">
          <a:xfrm>
            <a:off x="838200" y="1314200"/>
            <a:ext cx="1143000" cy="685800"/>
          </a:xfrm>
          <a:prstGeom prst="line">
            <a:avLst/>
          </a:prstGeom>
          <a:noFill/>
          <a:ln w="57150">
            <a:solidFill>
              <a:schemeClr val="tx1"/>
            </a:solidFill>
            <a:round/>
            <a:headEnd/>
            <a:tailEnd/>
          </a:ln>
          <a:effectLst/>
        </p:spPr>
        <p:txBody>
          <a:bodyPr/>
          <a:lstStyle/>
          <a:p>
            <a:endParaRPr lang="zh-CN" altLang="en-US"/>
          </a:p>
        </p:txBody>
      </p:sp>
      <p:sp>
        <p:nvSpPr>
          <p:cNvPr id="46108" name="Line 28"/>
          <p:cNvSpPr>
            <a:spLocks noChangeShapeType="1"/>
          </p:cNvSpPr>
          <p:nvPr/>
        </p:nvSpPr>
        <p:spPr bwMode="auto">
          <a:xfrm>
            <a:off x="1676400" y="1161800"/>
            <a:ext cx="304800" cy="838200"/>
          </a:xfrm>
          <a:prstGeom prst="line">
            <a:avLst/>
          </a:prstGeom>
          <a:noFill/>
          <a:ln w="38100">
            <a:solidFill>
              <a:schemeClr val="tx1"/>
            </a:solidFill>
            <a:round/>
            <a:headEnd/>
            <a:tailEnd/>
          </a:ln>
          <a:effectLst/>
        </p:spPr>
        <p:txBody>
          <a:bodyPr/>
          <a:lstStyle/>
          <a:p>
            <a:endParaRPr lang="zh-CN" altLang="en-US"/>
          </a:p>
        </p:txBody>
      </p:sp>
      <p:sp>
        <p:nvSpPr>
          <p:cNvPr id="46109" name="Line 29"/>
          <p:cNvSpPr>
            <a:spLocks noChangeShapeType="1"/>
          </p:cNvSpPr>
          <p:nvPr/>
        </p:nvSpPr>
        <p:spPr bwMode="auto">
          <a:xfrm>
            <a:off x="304800" y="2457200"/>
            <a:ext cx="304800" cy="762000"/>
          </a:xfrm>
          <a:prstGeom prst="line">
            <a:avLst/>
          </a:prstGeom>
          <a:noFill/>
          <a:ln w="38100">
            <a:solidFill>
              <a:schemeClr val="tx1"/>
            </a:solidFill>
            <a:round/>
            <a:headEnd/>
            <a:tailEnd/>
          </a:ln>
          <a:effectLst/>
        </p:spPr>
        <p:txBody>
          <a:bodyPr/>
          <a:lstStyle/>
          <a:p>
            <a:endParaRPr lang="zh-CN" altLang="en-US"/>
          </a:p>
        </p:txBody>
      </p:sp>
      <p:sp>
        <p:nvSpPr>
          <p:cNvPr id="46110" name="Line 30"/>
          <p:cNvSpPr>
            <a:spLocks noChangeShapeType="1"/>
          </p:cNvSpPr>
          <p:nvPr/>
        </p:nvSpPr>
        <p:spPr bwMode="auto">
          <a:xfrm flipH="1">
            <a:off x="0" y="3600200"/>
            <a:ext cx="609600" cy="381000"/>
          </a:xfrm>
          <a:prstGeom prst="line">
            <a:avLst/>
          </a:prstGeom>
          <a:noFill/>
          <a:ln w="38100">
            <a:solidFill>
              <a:schemeClr val="tx1"/>
            </a:solidFill>
            <a:round/>
            <a:headEnd/>
            <a:tailEnd/>
          </a:ln>
          <a:effectLst/>
        </p:spPr>
        <p:txBody>
          <a:bodyPr/>
          <a:lstStyle/>
          <a:p>
            <a:endParaRPr lang="zh-CN" altLang="en-US"/>
          </a:p>
        </p:txBody>
      </p:sp>
      <p:sp>
        <p:nvSpPr>
          <p:cNvPr id="46111" name="Line 31"/>
          <p:cNvSpPr>
            <a:spLocks noChangeShapeType="1"/>
          </p:cNvSpPr>
          <p:nvPr/>
        </p:nvSpPr>
        <p:spPr bwMode="auto">
          <a:xfrm flipH="1">
            <a:off x="381000" y="5048000"/>
            <a:ext cx="685800" cy="762000"/>
          </a:xfrm>
          <a:prstGeom prst="line">
            <a:avLst/>
          </a:prstGeom>
          <a:noFill/>
          <a:ln w="38100">
            <a:solidFill>
              <a:schemeClr val="tx1"/>
            </a:solidFill>
            <a:round/>
            <a:headEnd/>
            <a:tailEnd/>
          </a:ln>
          <a:effectLst/>
        </p:spPr>
        <p:txBody>
          <a:bodyPr/>
          <a:lstStyle/>
          <a:p>
            <a:endParaRPr lang="zh-CN" altLang="en-US"/>
          </a:p>
        </p:txBody>
      </p:sp>
      <p:sp>
        <p:nvSpPr>
          <p:cNvPr id="46112" name="Line 32"/>
          <p:cNvSpPr>
            <a:spLocks noChangeShapeType="1"/>
          </p:cNvSpPr>
          <p:nvPr/>
        </p:nvSpPr>
        <p:spPr bwMode="auto">
          <a:xfrm flipH="1">
            <a:off x="1066800" y="5048000"/>
            <a:ext cx="76200" cy="990600"/>
          </a:xfrm>
          <a:prstGeom prst="line">
            <a:avLst/>
          </a:prstGeom>
          <a:noFill/>
          <a:ln w="38100">
            <a:solidFill>
              <a:schemeClr val="tx1"/>
            </a:solidFill>
            <a:round/>
            <a:headEnd/>
            <a:tailEnd/>
          </a:ln>
          <a:effectLst/>
        </p:spPr>
        <p:txBody>
          <a:bodyPr/>
          <a:lstStyle/>
          <a:p>
            <a:endParaRPr lang="zh-CN" altLang="en-US"/>
          </a:p>
        </p:txBody>
      </p:sp>
      <p:sp>
        <p:nvSpPr>
          <p:cNvPr id="46113" name="Line 33"/>
          <p:cNvSpPr>
            <a:spLocks noChangeShapeType="1"/>
          </p:cNvSpPr>
          <p:nvPr/>
        </p:nvSpPr>
        <p:spPr bwMode="auto">
          <a:xfrm flipH="1">
            <a:off x="2133600" y="5810000"/>
            <a:ext cx="762000" cy="533400"/>
          </a:xfrm>
          <a:prstGeom prst="line">
            <a:avLst/>
          </a:prstGeom>
          <a:noFill/>
          <a:ln w="38100">
            <a:solidFill>
              <a:schemeClr val="tx1"/>
            </a:solidFill>
            <a:round/>
            <a:headEnd/>
            <a:tailEnd/>
          </a:ln>
          <a:effectLst/>
        </p:spPr>
        <p:txBody>
          <a:bodyPr/>
          <a:lstStyle/>
          <a:p>
            <a:endParaRPr lang="zh-CN" altLang="en-US"/>
          </a:p>
        </p:txBody>
      </p:sp>
      <p:sp>
        <p:nvSpPr>
          <p:cNvPr id="46114" name="Line 34"/>
          <p:cNvSpPr>
            <a:spLocks noChangeShapeType="1"/>
          </p:cNvSpPr>
          <p:nvPr/>
        </p:nvSpPr>
        <p:spPr bwMode="auto">
          <a:xfrm>
            <a:off x="2971800" y="5810000"/>
            <a:ext cx="457200" cy="609600"/>
          </a:xfrm>
          <a:prstGeom prst="line">
            <a:avLst/>
          </a:prstGeom>
          <a:noFill/>
          <a:ln w="38100">
            <a:solidFill>
              <a:schemeClr val="tx1"/>
            </a:solidFill>
            <a:round/>
            <a:headEnd/>
            <a:tailEnd/>
          </a:ln>
          <a:effectLst/>
        </p:spPr>
        <p:txBody>
          <a:bodyPr/>
          <a:lstStyle/>
          <a:p>
            <a:endParaRPr lang="zh-CN" altLang="en-US"/>
          </a:p>
        </p:txBody>
      </p:sp>
      <p:sp>
        <p:nvSpPr>
          <p:cNvPr id="46115" name="Text Box 35"/>
          <p:cNvSpPr txBox="1">
            <a:spLocks noChangeArrowheads="1"/>
          </p:cNvSpPr>
          <p:nvPr/>
        </p:nvSpPr>
        <p:spPr bwMode="auto">
          <a:xfrm>
            <a:off x="1295400" y="3143000"/>
            <a:ext cx="2590800" cy="1004888"/>
          </a:xfrm>
          <a:prstGeom prst="rect">
            <a:avLst/>
          </a:prstGeom>
          <a:noFill/>
          <a:ln w="9525">
            <a:noFill/>
            <a:miter lim="800000"/>
            <a:headEnd/>
            <a:tailEnd/>
          </a:ln>
          <a:effectLst/>
        </p:spPr>
        <p:txBody>
          <a:bodyPr>
            <a:spAutoFit/>
          </a:bodyPr>
          <a:lstStyle/>
          <a:p>
            <a:pPr>
              <a:spcBef>
                <a:spcPct val="50000"/>
              </a:spcBef>
            </a:pPr>
            <a:r>
              <a:rPr kumimoji="1" lang="en-US" altLang="zh-CN" sz="2400" b="1" dirty="0">
                <a:latin typeface="Times New Roman" pitchFamily="18" charset="0"/>
              </a:rPr>
              <a:t>622M/1.25G/2.5G</a:t>
            </a:r>
          </a:p>
          <a:p>
            <a:pPr>
              <a:spcBef>
                <a:spcPct val="50000"/>
              </a:spcBef>
            </a:pPr>
            <a:r>
              <a:rPr kumimoji="1" lang="en-US" altLang="zh-CN" sz="2400" b="1" dirty="0">
                <a:latin typeface="Times New Roman" pitchFamily="18" charset="0"/>
              </a:rPr>
              <a:t>     SDH/DPT</a:t>
            </a:r>
          </a:p>
        </p:txBody>
      </p:sp>
      <p:sp>
        <p:nvSpPr>
          <p:cNvPr id="46116" name="Text Box 36"/>
          <p:cNvSpPr txBox="1">
            <a:spLocks noChangeArrowheads="1"/>
          </p:cNvSpPr>
          <p:nvPr/>
        </p:nvSpPr>
        <p:spPr bwMode="auto">
          <a:xfrm>
            <a:off x="5943600" y="4057400"/>
            <a:ext cx="1676400" cy="457200"/>
          </a:xfrm>
          <a:prstGeom prst="rect">
            <a:avLst/>
          </a:prstGeom>
          <a:noFill/>
          <a:ln w="9525">
            <a:noFill/>
            <a:miter lim="800000"/>
            <a:headEnd/>
            <a:tailEnd/>
          </a:ln>
          <a:effectLst/>
        </p:spPr>
        <p:txBody>
          <a:bodyPr>
            <a:spAutoFit/>
          </a:bodyPr>
          <a:lstStyle/>
          <a:p>
            <a:pPr>
              <a:spcBef>
                <a:spcPct val="50000"/>
              </a:spcBef>
            </a:pPr>
            <a:r>
              <a:rPr kumimoji="1" lang="en-US" altLang="zh-CN" sz="2400" b="1">
                <a:latin typeface="Times New Roman" pitchFamily="18" charset="0"/>
              </a:rPr>
              <a:t>622M/2.5G</a:t>
            </a:r>
          </a:p>
        </p:txBody>
      </p:sp>
      <p:sp>
        <p:nvSpPr>
          <p:cNvPr id="46117" name="Text Box 37"/>
          <p:cNvSpPr txBox="1">
            <a:spLocks noChangeArrowheads="1"/>
          </p:cNvSpPr>
          <p:nvPr/>
        </p:nvSpPr>
        <p:spPr bwMode="auto">
          <a:xfrm>
            <a:off x="4038600" y="5048000"/>
            <a:ext cx="1066800" cy="457200"/>
          </a:xfrm>
          <a:prstGeom prst="rect">
            <a:avLst/>
          </a:prstGeom>
          <a:noFill/>
          <a:ln w="9525">
            <a:noFill/>
            <a:miter lim="800000"/>
            <a:headEnd/>
            <a:tailEnd/>
          </a:ln>
          <a:effectLst/>
        </p:spPr>
        <p:txBody>
          <a:bodyPr>
            <a:spAutoFit/>
          </a:bodyPr>
          <a:lstStyle/>
          <a:p>
            <a:pPr>
              <a:spcBef>
                <a:spcPct val="50000"/>
              </a:spcBef>
            </a:pPr>
            <a:r>
              <a:rPr kumimoji="1" lang="zh-CN" altLang="en-US" sz="2400">
                <a:latin typeface="Times New Roman" pitchFamily="18" charset="0"/>
              </a:rPr>
              <a:t>武汉</a:t>
            </a:r>
          </a:p>
        </p:txBody>
      </p:sp>
      <p:sp>
        <p:nvSpPr>
          <p:cNvPr id="46118" name="Text Box 38"/>
          <p:cNvSpPr txBox="1">
            <a:spLocks noChangeArrowheads="1"/>
          </p:cNvSpPr>
          <p:nvPr/>
        </p:nvSpPr>
        <p:spPr bwMode="auto">
          <a:xfrm>
            <a:off x="7696200" y="3066800"/>
            <a:ext cx="990600" cy="457200"/>
          </a:xfrm>
          <a:prstGeom prst="rect">
            <a:avLst/>
          </a:prstGeom>
          <a:noFill/>
          <a:ln w="9525">
            <a:noFill/>
            <a:miter lim="800000"/>
            <a:headEnd/>
            <a:tailEnd/>
          </a:ln>
          <a:effectLst/>
        </p:spPr>
        <p:txBody>
          <a:bodyPr>
            <a:spAutoFit/>
          </a:bodyPr>
          <a:lstStyle/>
          <a:p>
            <a:pPr>
              <a:spcBef>
                <a:spcPct val="50000"/>
              </a:spcBef>
            </a:pPr>
            <a:r>
              <a:rPr kumimoji="1" lang="zh-CN" altLang="en-US" sz="2400">
                <a:latin typeface="Times New Roman" pitchFamily="18" charset="0"/>
              </a:rPr>
              <a:t>黄冈</a:t>
            </a:r>
          </a:p>
        </p:txBody>
      </p:sp>
      <p:sp>
        <p:nvSpPr>
          <p:cNvPr id="46119" name="Text Box 39"/>
          <p:cNvSpPr txBox="1">
            <a:spLocks noChangeArrowheads="1"/>
          </p:cNvSpPr>
          <p:nvPr/>
        </p:nvSpPr>
        <p:spPr bwMode="auto">
          <a:xfrm>
            <a:off x="8153400" y="4286000"/>
            <a:ext cx="990600" cy="457200"/>
          </a:xfrm>
          <a:prstGeom prst="rect">
            <a:avLst/>
          </a:prstGeom>
          <a:noFill/>
          <a:ln w="9525">
            <a:noFill/>
            <a:miter lim="800000"/>
            <a:headEnd/>
            <a:tailEnd/>
          </a:ln>
          <a:effectLst/>
        </p:spPr>
        <p:txBody>
          <a:bodyPr>
            <a:spAutoFit/>
          </a:bodyPr>
          <a:lstStyle/>
          <a:p>
            <a:pPr>
              <a:spcBef>
                <a:spcPct val="50000"/>
              </a:spcBef>
            </a:pPr>
            <a:r>
              <a:rPr kumimoji="1" lang="zh-CN" altLang="en-US" sz="2400">
                <a:latin typeface="Times New Roman" pitchFamily="18" charset="0"/>
              </a:rPr>
              <a:t>黄石</a:t>
            </a:r>
          </a:p>
        </p:txBody>
      </p:sp>
      <p:sp>
        <p:nvSpPr>
          <p:cNvPr id="46120" name="AutoShape 40"/>
          <p:cNvSpPr>
            <a:spLocks noChangeArrowheads="1"/>
          </p:cNvSpPr>
          <p:nvPr/>
        </p:nvSpPr>
        <p:spPr bwMode="auto">
          <a:xfrm>
            <a:off x="8077200" y="1314200"/>
            <a:ext cx="838200" cy="381000"/>
          </a:xfrm>
          <a:prstGeom prst="wedgeEllipseCallout">
            <a:avLst>
              <a:gd name="adj1" fmla="val -47157"/>
              <a:gd name="adj2" fmla="val 62083"/>
            </a:avLst>
          </a:prstGeom>
          <a:solidFill>
            <a:srgbClr val="FF33CC"/>
          </a:solidFill>
          <a:ln w="9525">
            <a:solidFill>
              <a:schemeClr val="tx1"/>
            </a:solidFill>
            <a:miter lim="800000"/>
            <a:headEnd/>
            <a:tailEnd/>
          </a:ln>
          <a:effectLst/>
        </p:spPr>
        <p:txBody>
          <a:bodyPr/>
          <a:lstStyle/>
          <a:p>
            <a:pPr algn="ctr"/>
            <a:endParaRPr kumimoji="1" lang="zh-CN" altLang="zh-CN" sz="2400">
              <a:latin typeface="Times New Roman" pitchFamily="18" charset="0"/>
            </a:endParaRPr>
          </a:p>
        </p:txBody>
      </p:sp>
      <p:sp>
        <p:nvSpPr>
          <p:cNvPr id="46121" name="Text Box 41"/>
          <p:cNvSpPr txBox="1">
            <a:spLocks noChangeArrowheads="1"/>
          </p:cNvSpPr>
          <p:nvPr/>
        </p:nvSpPr>
        <p:spPr bwMode="auto">
          <a:xfrm>
            <a:off x="8077200" y="1676400"/>
            <a:ext cx="1524000" cy="457200"/>
          </a:xfrm>
          <a:prstGeom prst="rect">
            <a:avLst/>
          </a:prstGeom>
          <a:noFill/>
          <a:ln w="9525">
            <a:noFill/>
            <a:miter lim="800000"/>
            <a:headEnd/>
            <a:tailEnd/>
          </a:ln>
          <a:effectLst/>
        </p:spPr>
        <p:txBody>
          <a:bodyPr>
            <a:spAutoFit/>
          </a:bodyPr>
          <a:lstStyle/>
          <a:p>
            <a:pPr>
              <a:spcBef>
                <a:spcPct val="50000"/>
              </a:spcBef>
            </a:pPr>
            <a:r>
              <a:rPr kumimoji="1" lang="zh-CN" altLang="en-US" sz="2400">
                <a:latin typeface="Times New Roman" pitchFamily="18" charset="0"/>
              </a:rPr>
              <a:t>鄂州</a:t>
            </a:r>
          </a:p>
        </p:txBody>
      </p:sp>
      <p:sp>
        <p:nvSpPr>
          <p:cNvPr id="46122" name="Text Box 42"/>
          <p:cNvSpPr txBox="1">
            <a:spLocks noChangeArrowheads="1"/>
          </p:cNvSpPr>
          <p:nvPr/>
        </p:nvSpPr>
        <p:spPr bwMode="auto">
          <a:xfrm>
            <a:off x="6477000" y="6038600"/>
            <a:ext cx="1066800" cy="457200"/>
          </a:xfrm>
          <a:prstGeom prst="rect">
            <a:avLst/>
          </a:prstGeom>
          <a:noFill/>
          <a:ln w="9525">
            <a:noFill/>
            <a:miter lim="800000"/>
            <a:headEnd/>
            <a:tailEnd/>
          </a:ln>
          <a:effectLst/>
        </p:spPr>
        <p:txBody>
          <a:bodyPr>
            <a:spAutoFit/>
          </a:bodyPr>
          <a:lstStyle/>
          <a:p>
            <a:pPr>
              <a:spcBef>
                <a:spcPct val="50000"/>
              </a:spcBef>
            </a:pPr>
            <a:r>
              <a:rPr kumimoji="1" lang="zh-CN" altLang="en-US" sz="2400">
                <a:latin typeface="Times New Roman" pitchFamily="18" charset="0"/>
              </a:rPr>
              <a:t>咸宁</a:t>
            </a:r>
          </a:p>
        </p:txBody>
      </p:sp>
      <p:sp>
        <p:nvSpPr>
          <p:cNvPr id="46123" name="Text Box 43"/>
          <p:cNvSpPr txBox="1">
            <a:spLocks noChangeArrowheads="1"/>
          </p:cNvSpPr>
          <p:nvPr/>
        </p:nvSpPr>
        <p:spPr bwMode="auto">
          <a:xfrm>
            <a:off x="4953000" y="2000000"/>
            <a:ext cx="1295400" cy="457200"/>
          </a:xfrm>
          <a:prstGeom prst="rect">
            <a:avLst/>
          </a:prstGeom>
          <a:noFill/>
          <a:ln w="9525">
            <a:noFill/>
            <a:miter lim="800000"/>
            <a:headEnd/>
            <a:tailEnd/>
          </a:ln>
          <a:effectLst/>
        </p:spPr>
        <p:txBody>
          <a:bodyPr>
            <a:spAutoFit/>
          </a:bodyPr>
          <a:lstStyle/>
          <a:p>
            <a:pPr>
              <a:spcBef>
                <a:spcPct val="50000"/>
              </a:spcBef>
            </a:pPr>
            <a:r>
              <a:rPr kumimoji="1" lang="zh-CN" altLang="en-US" sz="2400">
                <a:latin typeface="Times New Roman" pitchFamily="18" charset="0"/>
              </a:rPr>
              <a:t>孝感</a:t>
            </a:r>
          </a:p>
        </p:txBody>
      </p:sp>
      <p:sp>
        <p:nvSpPr>
          <p:cNvPr id="46124" name="Text Box 44"/>
          <p:cNvSpPr txBox="1">
            <a:spLocks noChangeArrowheads="1"/>
          </p:cNvSpPr>
          <p:nvPr/>
        </p:nvSpPr>
        <p:spPr bwMode="auto">
          <a:xfrm>
            <a:off x="3200400" y="5810000"/>
            <a:ext cx="1524000" cy="457200"/>
          </a:xfrm>
          <a:prstGeom prst="rect">
            <a:avLst/>
          </a:prstGeom>
          <a:noFill/>
          <a:ln w="9525">
            <a:noFill/>
            <a:miter lim="800000"/>
            <a:headEnd/>
            <a:tailEnd/>
          </a:ln>
          <a:effectLst/>
        </p:spPr>
        <p:txBody>
          <a:bodyPr>
            <a:spAutoFit/>
          </a:bodyPr>
          <a:lstStyle/>
          <a:p>
            <a:pPr>
              <a:spcBef>
                <a:spcPct val="50000"/>
              </a:spcBef>
            </a:pPr>
            <a:r>
              <a:rPr kumimoji="1" lang="zh-CN" altLang="en-US" sz="2400">
                <a:latin typeface="Times New Roman" pitchFamily="18" charset="0"/>
              </a:rPr>
              <a:t>荆州</a:t>
            </a:r>
          </a:p>
        </p:txBody>
      </p:sp>
      <p:sp>
        <p:nvSpPr>
          <p:cNvPr id="46125" name="Text Box 45"/>
          <p:cNvSpPr txBox="1">
            <a:spLocks noChangeArrowheads="1"/>
          </p:cNvSpPr>
          <p:nvPr/>
        </p:nvSpPr>
        <p:spPr bwMode="auto">
          <a:xfrm flipV="1">
            <a:off x="685800" y="6038600"/>
            <a:ext cx="1752600" cy="457200"/>
          </a:xfrm>
          <a:prstGeom prst="rect">
            <a:avLst/>
          </a:prstGeom>
          <a:noFill/>
          <a:ln w="9525">
            <a:noFill/>
            <a:miter lim="800000"/>
            <a:headEnd/>
            <a:tailEnd/>
          </a:ln>
          <a:effectLst/>
        </p:spPr>
        <p:txBody>
          <a:bodyPr rot="10800000">
            <a:spAutoFit/>
          </a:bodyPr>
          <a:lstStyle/>
          <a:p>
            <a:pPr>
              <a:spcBef>
                <a:spcPct val="50000"/>
              </a:spcBef>
            </a:pPr>
            <a:r>
              <a:rPr kumimoji="1" lang="zh-CN" altLang="en-US" sz="2400">
                <a:latin typeface="Times New Roman" pitchFamily="18" charset="0"/>
              </a:rPr>
              <a:t>恩施</a:t>
            </a:r>
          </a:p>
        </p:txBody>
      </p:sp>
      <p:sp>
        <p:nvSpPr>
          <p:cNvPr id="46126" name="Text Box 46"/>
          <p:cNvSpPr txBox="1">
            <a:spLocks noChangeArrowheads="1"/>
          </p:cNvSpPr>
          <p:nvPr/>
        </p:nvSpPr>
        <p:spPr bwMode="auto">
          <a:xfrm>
            <a:off x="228600" y="2381000"/>
            <a:ext cx="1371600" cy="457200"/>
          </a:xfrm>
          <a:prstGeom prst="rect">
            <a:avLst/>
          </a:prstGeom>
          <a:noFill/>
          <a:ln w="9525">
            <a:noFill/>
            <a:miter lim="800000"/>
            <a:headEnd/>
            <a:tailEnd/>
          </a:ln>
          <a:effectLst/>
        </p:spPr>
        <p:txBody>
          <a:bodyPr>
            <a:spAutoFit/>
          </a:bodyPr>
          <a:lstStyle/>
          <a:p>
            <a:pPr>
              <a:spcBef>
                <a:spcPct val="50000"/>
              </a:spcBef>
            </a:pPr>
            <a:r>
              <a:rPr kumimoji="1" lang="zh-CN" altLang="en-US" sz="2400">
                <a:latin typeface="Times New Roman" pitchFamily="18" charset="0"/>
              </a:rPr>
              <a:t>荆门</a:t>
            </a:r>
          </a:p>
        </p:txBody>
      </p:sp>
      <p:sp>
        <p:nvSpPr>
          <p:cNvPr id="46127" name="Text Box 47"/>
          <p:cNvSpPr txBox="1">
            <a:spLocks noChangeArrowheads="1"/>
          </p:cNvSpPr>
          <p:nvPr/>
        </p:nvSpPr>
        <p:spPr bwMode="auto">
          <a:xfrm>
            <a:off x="2057400" y="1390400"/>
            <a:ext cx="1524000" cy="457200"/>
          </a:xfrm>
          <a:prstGeom prst="rect">
            <a:avLst/>
          </a:prstGeom>
          <a:noFill/>
          <a:ln w="9525">
            <a:noFill/>
            <a:miter lim="800000"/>
            <a:headEnd/>
            <a:tailEnd/>
          </a:ln>
          <a:effectLst/>
        </p:spPr>
        <p:txBody>
          <a:bodyPr>
            <a:spAutoFit/>
          </a:bodyPr>
          <a:lstStyle/>
          <a:p>
            <a:pPr>
              <a:spcBef>
                <a:spcPct val="50000"/>
              </a:spcBef>
            </a:pPr>
            <a:r>
              <a:rPr kumimoji="1" lang="zh-CN" altLang="en-US" sz="2400">
                <a:latin typeface="Times New Roman" pitchFamily="18" charset="0"/>
              </a:rPr>
              <a:t>襄樊</a:t>
            </a:r>
          </a:p>
        </p:txBody>
      </p:sp>
      <p:sp>
        <p:nvSpPr>
          <p:cNvPr id="46128" name="AutoShape 48"/>
          <p:cNvSpPr>
            <a:spLocks noChangeArrowheads="1"/>
          </p:cNvSpPr>
          <p:nvPr/>
        </p:nvSpPr>
        <p:spPr bwMode="auto">
          <a:xfrm>
            <a:off x="228600" y="1238000"/>
            <a:ext cx="685800" cy="457200"/>
          </a:xfrm>
          <a:prstGeom prst="wedgeEllipseCallout">
            <a:avLst>
              <a:gd name="adj1" fmla="val -43750"/>
              <a:gd name="adj2" fmla="val 70000"/>
            </a:avLst>
          </a:prstGeom>
          <a:solidFill>
            <a:srgbClr val="FF33CC"/>
          </a:solidFill>
          <a:ln w="9525">
            <a:solidFill>
              <a:schemeClr val="tx1"/>
            </a:solidFill>
            <a:miter lim="800000"/>
            <a:headEnd/>
            <a:tailEnd/>
          </a:ln>
          <a:effectLst/>
        </p:spPr>
        <p:txBody>
          <a:bodyPr/>
          <a:lstStyle/>
          <a:p>
            <a:pPr algn="ctr"/>
            <a:endParaRPr kumimoji="1" lang="zh-CN" altLang="zh-CN" sz="2400">
              <a:latin typeface="Times New Roman" pitchFamily="18" charset="0"/>
            </a:endParaRPr>
          </a:p>
        </p:txBody>
      </p:sp>
      <p:sp>
        <p:nvSpPr>
          <p:cNvPr id="46129" name="Text Box 49"/>
          <p:cNvSpPr txBox="1">
            <a:spLocks noChangeArrowheads="1"/>
          </p:cNvSpPr>
          <p:nvPr/>
        </p:nvSpPr>
        <p:spPr bwMode="auto">
          <a:xfrm>
            <a:off x="533400" y="1771400"/>
            <a:ext cx="990600" cy="457200"/>
          </a:xfrm>
          <a:prstGeom prst="rect">
            <a:avLst/>
          </a:prstGeom>
          <a:noFill/>
          <a:ln w="9525">
            <a:noFill/>
            <a:miter lim="800000"/>
            <a:headEnd/>
            <a:tailEnd/>
          </a:ln>
          <a:effectLst/>
        </p:spPr>
        <p:txBody>
          <a:bodyPr>
            <a:spAutoFit/>
          </a:bodyPr>
          <a:lstStyle/>
          <a:p>
            <a:pPr>
              <a:spcBef>
                <a:spcPct val="50000"/>
              </a:spcBef>
            </a:pPr>
            <a:r>
              <a:rPr kumimoji="1" lang="zh-CN" altLang="en-US" sz="2400">
                <a:latin typeface="Times New Roman" pitchFamily="18" charset="0"/>
              </a:rPr>
              <a:t>十堰</a:t>
            </a:r>
          </a:p>
        </p:txBody>
      </p:sp>
      <p:sp>
        <p:nvSpPr>
          <p:cNvPr id="46130" name="AutoShape 50"/>
          <p:cNvSpPr>
            <a:spLocks noChangeArrowheads="1"/>
          </p:cNvSpPr>
          <p:nvPr/>
        </p:nvSpPr>
        <p:spPr bwMode="auto">
          <a:xfrm>
            <a:off x="304800" y="5733800"/>
            <a:ext cx="457200" cy="457200"/>
          </a:xfrm>
          <a:prstGeom prst="wedgeEllipseCallout">
            <a:avLst>
              <a:gd name="adj1" fmla="val -27083"/>
              <a:gd name="adj2" fmla="val 103472"/>
            </a:avLst>
          </a:prstGeom>
          <a:solidFill>
            <a:srgbClr val="FF33CC"/>
          </a:solidFill>
          <a:ln w="9525">
            <a:solidFill>
              <a:schemeClr val="tx1"/>
            </a:solidFill>
            <a:miter lim="800000"/>
            <a:headEnd/>
            <a:tailEnd/>
          </a:ln>
          <a:effectLst/>
        </p:spPr>
        <p:txBody>
          <a:bodyPr/>
          <a:lstStyle/>
          <a:p>
            <a:pPr algn="ctr"/>
            <a:endParaRPr kumimoji="1" lang="zh-CN" altLang="zh-CN" sz="2400">
              <a:latin typeface="Times New Roman" pitchFamily="18" charset="0"/>
            </a:endParaRPr>
          </a:p>
        </p:txBody>
      </p:sp>
      <p:sp>
        <p:nvSpPr>
          <p:cNvPr id="46131" name="Text Box 51"/>
          <p:cNvSpPr txBox="1">
            <a:spLocks noChangeArrowheads="1"/>
          </p:cNvSpPr>
          <p:nvPr/>
        </p:nvSpPr>
        <p:spPr bwMode="auto">
          <a:xfrm>
            <a:off x="827088" y="4100263"/>
            <a:ext cx="1447800" cy="457200"/>
          </a:xfrm>
          <a:prstGeom prst="rect">
            <a:avLst/>
          </a:prstGeom>
          <a:noFill/>
          <a:ln w="9525">
            <a:noFill/>
            <a:miter lim="800000"/>
            <a:headEnd/>
            <a:tailEnd/>
          </a:ln>
          <a:effectLst/>
        </p:spPr>
        <p:txBody>
          <a:bodyPr>
            <a:spAutoFit/>
          </a:bodyPr>
          <a:lstStyle/>
          <a:p>
            <a:pPr>
              <a:spcBef>
                <a:spcPct val="50000"/>
              </a:spcBef>
            </a:pPr>
            <a:r>
              <a:rPr kumimoji="1" lang="zh-CN" altLang="en-US" sz="2400">
                <a:latin typeface="Times New Roman" pitchFamily="18" charset="0"/>
              </a:rPr>
              <a:t>宜昌</a:t>
            </a:r>
          </a:p>
        </p:txBody>
      </p:sp>
      <p:sp>
        <p:nvSpPr>
          <p:cNvPr id="46132" name="Cloud"/>
          <p:cNvSpPr>
            <a:spLocks noChangeAspect="1" noEditPoints="1" noChangeArrowheads="1"/>
          </p:cNvSpPr>
          <p:nvPr/>
        </p:nvSpPr>
        <p:spPr bwMode="auto">
          <a:xfrm flipV="1">
            <a:off x="3200400" y="1003050"/>
            <a:ext cx="1011238" cy="59055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46133" name="Cloud"/>
          <p:cNvSpPr>
            <a:spLocks noChangeAspect="1" noEditPoints="1" noChangeArrowheads="1"/>
          </p:cNvSpPr>
          <p:nvPr/>
        </p:nvSpPr>
        <p:spPr bwMode="auto">
          <a:xfrm flipV="1">
            <a:off x="5076825" y="1291975"/>
            <a:ext cx="574675" cy="27463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46134" name="Cloud"/>
          <p:cNvSpPr>
            <a:spLocks noChangeAspect="1" noEditPoints="1" noChangeArrowheads="1"/>
          </p:cNvSpPr>
          <p:nvPr/>
        </p:nvSpPr>
        <p:spPr bwMode="auto">
          <a:xfrm flipH="1" flipV="1">
            <a:off x="6877050" y="1385638"/>
            <a:ext cx="574675" cy="4826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46135" name="Cloud"/>
          <p:cNvSpPr>
            <a:spLocks noChangeAspect="1" noEditPoints="1" noChangeArrowheads="1"/>
          </p:cNvSpPr>
          <p:nvPr/>
        </p:nvSpPr>
        <p:spPr bwMode="auto">
          <a:xfrm flipV="1">
            <a:off x="1201738" y="787150"/>
            <a:ext cx="393700" cy="43338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46136" name="Cloud"/>
          <p:cNvSpPr>
            <a:spLocks noChangeAspect="1" noEditPoints="1" noChangeArrowheads="1"/>
          </p:cNvSpPr>
          <p:nvPr/>
        </p:nvSpPr>
        <p:spPr bwMode="auto">
          <a:xfrm rot="13298744" flipH="1" flipV="1">
            <a:off x="1827213" y="6038600"/>
            <a:ext cx="788987" cy="46037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46137" name="Cloud"/>
          <p:cNvSpPr>
            <a:spLocks noChangeAspect="1" noEditPoints="1" noChangeArrowheads="1"/>
          </p:cNvSpPr>
          <p:nvPr/>
        </p:nvSpPr>
        <p:spPr bwMode="auto">
          <a:xfrm>
            <a:off x="3203575" y="6152900"/>
            <a:ext cx="1368425" cy="3429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46138" name="Cloud"/>
          <p:cNvSpPr>
            <a:spLocks noChangeAspect="1" noEditPoints="1" noChangeArrowheads="1"/>
          </p:cNvSpPr>
          <p:nvPr/>
        </p:nvSpPr>
        <p:spPr bwMode="auto">
          <a:xfrm flipH="1" flipV="1">
            <a:off x="8459788" y="5984625"/>
            <a:ext cx="504825" cy="33813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46139" name="Cloud"/>
          <p:cNvSpPr>
            <a:spLocks noChangeAspect="1" noEditPoints="1" noChangeArrowheads="1"/>
          </p:cNvSpPr>
          <p:nvPr/>
        </p:nvSpPr>
        <p:spPr bwMode="auto">
          <a:xfrm flipH="1">
            <a:off x="7524750" y="6044950"/>
            <a:ext cx="576263" cy="38735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Tree>
    <p:extLst>
      <p:ext uri="{BB962C8B-B14F-4D97-AF65-F5344CB8AC3E}">
        <p14:creationId xmlns:p14="http://schemas.microsoft.com/office/powerpoint/2010/main" val="3691081327"/>
      </p:ext>
    </p:extLst>
  </p:cSld>
  <p:clrMapOvr>
    <a:masterClrMapping/>
  </p:clrMapOvr>
  <p:transition>
    <p:random/>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986" name="Picture 2" descr="华东北拓扑结构"/>
          <p:cNvPicPr>
            <a:picLocks noChangeAspect="1" noChangeArrowheads="1"/>
          </p:cNvPicPr>
          <p:nvPr/>
        </p:nvPicPr>
        <p:blipFill>
          <a:blip r:embed="rId2" cstate="print"/>
          <a:srcRect/>
          <a:stretch>
            <a:fillRect/>
          </a:stretch>
        </p:blipFill>
        <p:spPr bwMode="auto">
          <a:xfrm>
            <a:off x="684213" y="836613"/>
            <a:ext cx="7632700" cy="5540375"/>
          </a:xfrm>
          <a:prstGeom prst="rect">
            <a:avLst/>
          </a:prstGeom>
          <a:noFill/>
        </p:spPr>
      </p:pic>
      <p:sp>
        <p:nvSpPr>
          <p:cNvPr id="41987" name="Text Box 3"/>
          <p:cNvSpPr txBox="1">
            <a:spLocks noChangeArrowheads="1"/>
          </p:cNvSpPr>
          <p:nvPr/>
        </p:nvSpPr>
        <p:spPr bwMode="auto">
          <a:xfrm>
            <a:off x="1992644" y="226498"/>
            <a:ext cx="5077031" cy="461665"/>
          </a:xfrm>
          <a:prstGeom prst="rect">
            <a:avLst/>
          </a:prstGeom>
          <a:noFill/>
          <a:ln w="9525">
            <a:noFill/>
            <a:miter lim="800000"/>
            <a:headEnd/>
            <a:tailEnd/>
          </a:ln>
          <a:effectLst/>
        </p:spPr>
        <p:txBody>
          <a:bodyPr wrap="none">
            <a:spAutoFit/>
          </a:bodyPr>
          <a:lstStyle/>
          <a:p>
            <a:r>
              <a:rPr kumimoji="1" lang="en-US" altLang="zh-CN" sz="2400" dirty="0">
                <a:solidFill>
                  <a:srgbClr val="CC0000"/>
                </a:solidFill>
                <a:latin typeface="+mn-lt"/>
              </a:rPr>
              <a:t>CERNET</a:t>
            </a:r>
            <a:r>
              <a:rPr kumimoji="1" lang="zh-CN" altLang="en-US" sz="2400" dirty="0" smtClean="0">
                <a:solidFill>
                  <a:srgbClr val="CC0000"/>
                </a:solidFill>
                <a:latin typeface="+mn-lt"/>
              </a:rPr>
              <a:t>华东</a:t>
            </a:r>
            <a:r>
              <a:rPr kumimoji="1" lang="en-US" altLang="zh-CN" sz="2400" dirty="0" smtClean="0">
                <a:solidFill>
                  <a:srgbClr val="CC0000"/>
                </a:solidFill>
                <a:latin typeface="+mn-lt"/>
              </a:rPr>
              <a:t>(</a:t>
            </a:r>
            <a:r>
              <a:rPr kumimoji="1" lang="zh-CN" altLang="en-US" sz="2400" dirty="0" smtClean="0">
                <a:solidFill>
                  <a:srgbClr val="CC0000"/>
                </a:solidFill>
                <a:latin typeface="+mn-lt"/>
              </a:rPr>
              <a:t>北</a:t>
            </a:r>
            <a:r>
              <a:rPr kumimoji="1" lang="en-US" altLang="zh-CN" sz="2400" dirty="0" smtClean="0">
                <a:solidFill>
                  <a:srgbClr val="CC0000"/>
                </a:solidFill>
                <a:latin typeface="+mn-lt"/>
              </a:rPr>
              <a:t>)</a:t>
            </a:r>
            <a:r>
              <a:rPr kumimoji="1" lang="zh-CN" altLang="en-US" sz="2400" dirty="0" smtClean="0">
                <a:solidFill>
                  <a:srgbClr val="CC0000"/>
                </a:solidFill>
                <a:latin typeface="+mn-lt"/>
              </a:rPr>
              <a:t>地区</a:t>
            </a:r>
            <a:r>
              <a:rPr kumimoji="1" lang="zh-CN" altLang="en-US" sz="2400" dirty="0">
                <a:solidFill>
                  <a:srgbClr val="CC0000"/>
                </a:solidFill>
                <a:latin typeface="+mn-lt"/>
              </a:rPr>
              <a:t>主干网拓扑图</a:t>
            </a:r>
          </a:p>
        </p:txBody>
      </p:sp>
    </p:spTree>
    <p:extLst>
      <p:ext uri="{BB962C8B-B14F-4D97-AF65-F5344CB8AC3E}">
        <p14:creationId xmlns:p14="http://schemas.microsoft.com/office/powerpoint/2010/main" val="2612918254"/>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cstate="print">
            <a:lum bright="-24000" contrast="24000"/>
          </a:blip>
          <a:srcRect/>
          <a:stretch>
            <a:fillRect/>
          </a:stretch>
        </p:blipFill>
        <p:spPr bwMode="auto">
          <a:xfrm>
            <a:off x="83128" y="59374"/>
            <a:ext cx="9025248" cy="6697686"/>
          </a:xfrm>
          <a:prstGeom prst="rect">
            <a:avLst/>
          </a:prstGeom>
          <a:noFill/>
          <a:ln w="9525">
            <a:noFill/>
            <a:miter lim="800000"/>
            <a:headEnd/>
            <a:tailEnd/>
          </a:ln>
          <a:effectLst/>
        </p:spPr>
      </p:pic>
      <p:sp>
        <p:nvSpPr>
          <p:cNvPr id="47107" name="Line 3"/>
          <p:cNvSpPr>
            <a:spLocks noChangeShapeType="1"/>
          </p:cNvSpPr>
          <p:nvPr/>
        </p:nvSpPr>
        <p:spPr bwMode="auto">
          <a:xfrm>
            <a:off x="5638800" y="2667000"/>
            <a:ext cx="2667000" cy="990600"/>
          </a:xfrm>
          <a:prstGeom prst="line">
            <a:avLst/>
          </a:prstGeom>
          <a:noFill/>
          <a:ln w="38100" cap="sq">
            <a:solidFill>
              <a:srgbClr val="000000"/>
            </a:solidFill>
            <a:miter lim="800000"/>
            <a:headEnd type="none" w="sm" len="sm"/>
            <a:tailEnd type="none" w="sm" len="sm"/>
          </a:ln>
          <a:effectLst/>
        </p:spPr>
        <p:txBody>
          <a:bodyPr wrap="none" anchor="ctr"/>
          <a:lstStyle/>
          <a:p>
            <a:endParaRPr lang="zh-CN" altLang="en-US"/>
          </a:p>
        </p:txBody>
      </p:sp>
      <p:sp>
        <p:nvSpPr>
          <p:cNvPr id="47108" name="Text Box 4"/>
          <p:cNvSpPr txBox="1">
            <a:spLocks noChangeArrowheads="1"/>
          </p:cNvSpPr>
          <p:nvPr/>
        </p:nvSpPr>
        <p:spPr bwMode="auto">
          <a:xfrm>
            <a:off x="8077200" y="3200400"/>
            <a:ext cx="838200" cy="469900"/>
          </a:xfrm>
          <a:prstGeom prst="rect">
            <a:avLst/>
          </a:prstGeom>
          <a:solidFill>
            <a:schemeClr val="folHlink"/>
          </a:solidFill>
          <a:ln w="12700" cap="sq">
            <a:solidFill>
              <a:schemeClr val="bg1"/>
            </a:solidFill>
            <a:miter lim="800000"/>
            <a:headEnd type="none" w="sm" len="sm"/>
            <a:tailEnd type="none" w="sm" len="sm"/>
          </a:ln>
          <a:effectLst/>
        </p:spPr>
        <p:txBody>
          <a:bodyPr>
            <a:spAutoFit/>
          </a:bodyPr>
          <a:lstStyle/>
          <a:p>
            <a:pPr>
              <a:spcBef>
                <a:spcPct val="50000"/>
              </a:spcBef>
            </a:pPr>
            <a:r>
              <a:rPr kumimoji="1" lang="en-US" altLang="zh-CN" sz="2400">
                <a:latin typeface="Times New Roman" pitchFamily="18" charset="0"/>
              </a:rPr>
              <a:t>JAP</a:t>
            </a:r>
          </a:p>
        </p:txBody>
      </p:sp>
      <p:sp>
        <p:nvSpPr>
          <p:cNvPr id="2" name="矩形 1"/>
          <p:cNvSpPr/>
          <p:nvPr/>
        </p:nvSpPr>
        <p:spPr>
          <a:xfrm>
            <a:off x="3612078" y="167712"/>
            <a:ext cx="4572000" cy="1077218"/>
          </a:xfrm>
          <a:prstGeom prst="rect">
            <a:avLst/>
          </a:prstGeom>
        </p:spPr>
        <p:txBody>
          <a:bodyPr>
            <a:spAutoFit/>
          </a:bodyPr>
          <a:lstStyle/>
          <a:p>
            <a:r>
              <a:rPr lang="en-US" altLang="zh-CN" sz="1600" dirty="0">
                <a:solidFill>
                  <a:srgbClr val="434343"/>
                </a:solidFill>
                <a:latin typeface="Tahoma" panose="020B0604030504040204" pitchFamily="34" charset="0"/>
              </a:rPr>
              <a:t>1996</a:t>
            </a:r>
            <a:r>
              <a:rPr lang="zh-CN" altLang="en-US" sz="1600" dirty="0">
                <a:solidFill>
                  <a:srgbClr val="434343"/>
                </a:solidFill>
                <a:latin typeface="Tahoma" panose="020B0604030504040204" pitchFamily="34" charset="0"/>
              </a:rPr>
              <a:t>年</a:t>
            </a:r>
            <a:r>
              <a:rPr lang="en-US" altLang="zh-CN" sz="1600" dirty="0">
                <a:solidFill>
                  <a:srgbClr val="434343"/>
                </a:solidFill>
                <a:latin typeface="Tahoma" panose="020B0604030504040204" pitchFamily="34" charset="0"/>
              </a:rPr>
              <a:t>11</a:t>
            </a:r>
            <a:r>
              <a:rPr lang="zh-CN" altLang="en-US" sz="1600" dirty="0">
                <a:solidFill>
                  <a:srgbClr val="434343"/>
                </a:solidFill>
                <a:latin typeface="Tahoma" panose="020B0604030504040204" pitchFamily="34" charset="0"/>
              </a:rPr>
              <a:t>月，在德国总统赫尔佐克访华期间，</a:t>
            </a:r>
            <a:r>
              <a:rPr lang="zh-CN" altLang="en-US" sz="1600" dirty="0">
                <a:solidFill>
                  <a:srgbClr val="638C0B"/>
                </a:solidFill>
                <a:latin typeface="Tahoma" panose="020B0604030504040204" pitchFamily="34" charset="0"/>
              </a:rPr>
              <a:t>德国研究</a:t>
            </a:r>
            <a:r>
              <a:rPr lang="zh-CN" altLang="en-US" sz="1600" dirty="0" smtClean="0">
                <a:solidFill>
                  <a:srgbClr val="638C0B"/>
                </a:solidFill>
                <a:latin typeface="Tahoma" panose="020B0604030504040204" pitchFamily="34" charset="0"/>
              </a:rPr>
              <a:t>网</a:t>
            </a:r>
            <a:r>
              <a:rPr lang="en-US" altLang="zh-CN" sz="1600" dirty="0" smtClean="0">
                <a:solidFill>
                  <a:srgbClr val="434343"/>
                </a:solidFill>
                <a:latin typeface="Tahoma" panose="020B0604030504040204" pitchFamily="34" charset="0"/>
              </a:rPr>
              <a:t>(</a:t>
            </a:r>
            <a:r>
              <a:rPr lang="en-US" altLang="zh-CN" sz="1600" dirty="0" smtClean="0">
                <a:solidFill>
                  <a:srgbClr val="638C0B"/>
                </a:solidFill>
                <a:latin typeface="Tahoma" panose="020B0604030504040204" pitchFamily="34" charset="0"/>
              </a:rPr>
              <a:t>DFN</a:t>
            </a:r>
            <a:r>
              <a:rPr lang="en-US" altLang="zh-CN" sz="1600" dirty="0" smtClean="0">
                <a:solidFill>
                  <a:srgbClr val="434343"/>
                </a:solidFill>
                <a:latin typeface="Tahoma" panose="020B0604030504040204" pitchFamily="34" charset="0"/>
              </a:rPr>
              <a:t>)</a:t>
            </a:r>
            <a:r>
              <a:rPr lang="zh-CN" altLang="en-US" sz="1600" dirty="0" smtClean="0">
                <a:solidFill>
                  <a:srgbClr val="434343"/>
                </a:solidFill>
                <a:latin typeface="Tahoma" panose="020B0604030504040204" pitchFamily="34" charset="0"/>
              </a:rPr>
              <a:t>与</a:t>
            </a:r>
            <a:r>
              <a:rPr lang="zh-CN" altLang="en-US" sz="1600" dirty="0">
                <a:solidFill>
                  <a:srgbClr val="434343"/>
                </a:solidFill>
                <a:latin typeface="Tahoma" panose="020B0604030504040204" pitchFamily="34" charset="0"/>
              </a:rPr>
              <a:t>中国教研</a:t>
            </a:r>
            <a:r>
              <a:rPr lang="zh-CN" altLang="en-US" sz="1600" dirty="0" smtClean="0">
                <a:solidFill>
                  <a:srgbClr val="434343"/>
                </a:solidFill>
                <a:latin typeface="Tahoma" panose="020B0604030504040204" pitchFamily="34" charset="0"/>
              </a:rPr>
              <a:t>网</a:t>
            </a:r>
            <a:r>
              <a:rPr lang="en-US" altLang="zh-CN" sz="1600" dirty="0" smtClean="0">
                <a:solidFill>
                  <a:srgbClr val="434343"/>
                </a:solidFill>
                <a:latin typeface="Tahoma" panose="020B0604030504040204" pitchFamily="34" charset="0"/>
              </a:rPr>
              <a:t>(CERNET)</a:t>
            </a:r>
            <a:r>
              <a:rPr lang="zh-CN" altLang="en-US" sz="1600" dirty="0" smtClean="0">
                <a:solidFill>
                  <a:srgbClr val="434343"/>
                </a:solidFill>
                <a:latin typeface="Tahoma" panose="020B0604030504040204" pitchFamily="34" charset="0"/>
              </a:rPr>
              <a:t>在</a:t>
            </a:r>
            <a:r>
              <a:rPr lang="zh-CN" altLang="en-US" sz="1600" dirty="0">
                <a:solidFill>
                  <a:srgbClr val="434343"/>
                </a:solidFill>
                <a:latin typeface="Tahoma" panose="020B0604030504040204" pitchFamily="34" charset="0"/>
              </a:rPr>
              <a:t>清华大学正式开通，为两国科技人员的交流和合作提供了现代化的信息基础</a:t>
            </a:r>
            <a:r>
              <a:rPr lang="zh-CN" altLang="en-US" sz="1600" dirty="0" smtClean="0">
                <a:solidFill>
                  <a:srgbClr val="434343"/>
                </a:solidFill>
                <a:latin typeface="Tahoma" panose="020B0604030504040204" pitchFamily="34" charset="0"/>
              </a:rPr>
              <a:t>设施</a:t>
            </a:r>
            <a:r>
              <a:rPr lang="zh-CN" altLang="en-US" sz="1600" dirty="0">
                <a:solidFill>
                  <a:srgbClr val="434343"/>
                </a:solidFill>
                <a:latin typeface="Tahoma" panose="020B0604030504040204" pitchFamily="34" charset="0"/>
              </a:rPr>
              <a:t>。</a:t>
            </a:r>
            <a:endParaRPr lang="zh-CN" altLang="en-US" sz="1600" dirty="0"/>
          </a:p>
        </p:txBody>
      </p:sp>
      <p:sp>
        <p:nvSpPr>
          <p:cNvPr id="3" name="矩形 2"/>
          <p:cNvSpPr/>
          <p:nvPr/>
        </p:nvSpPr>
        <p:spPr>
          <a:xfrm>
            <a:off x="5113477" y="5997921"/>
            <a:ext cx="2031325" cy="338554"/>
          </a:xfrm>
          <a:prstGeom prst="rect">
            <a:avLst/>
          </a:prstGeom>
        </p:spPr>
        <p:txBody>
          <a:bodyPr wrap="none">
            <a:spAutoFit/>
          </a:bodyPr>
          <a:lstStyle/>
          <a:p>
            <a:r>
              <a:rPr lang="zh-CN" altLang="en-US" sz="1600" dirty="0"/>
              <a:t>香港学术及研究网络</a:t>
            </a:r>
          </a:p>
        </p:txBody>
      </p:sp>
      <p:sp>
        <p:nvSpPr>
          <p:cNvPr id="4" name="矩形 3"/>
          <p:cNvSpPr/>
          <p:nvPr/>
        </p:nvSpPr>
        <p:spPr>
          <a:xfrm>
            <a:off x="172193" y="923448"/>
            <a:ext cx="2515588" cy="584775"/>
          </a:xfrm>
          <a:prstGeom prst="rect">
            <a:avLst/>
          </a:prstGeom>
        </p:spPr>
        <p:txBody>
          <a:bodyPr wrap="square">
            <a:spAutoFit/>
          </a:bodyPr>
          <a:lstStyle/>
          <a:p>
            <a:pPr algn="ctr"/>
            <a:r>
              <a:rPr lang="zh-CN" altLang="en-US" sz="1600" dirty="0" smtClean="0">
                <a:solidFill>
                  <a:srgbClr val="434343"/>
                </a:solidFill>
                <a:latin typeface="Tahoma" panose="020B0604030504040204" pitchFamily="34" charset="0"/>
              </a:rPr>
              <a:t>联合科研网</a:t>
            </a:r>
            <a:endParaRPr lang="en-US" altLang="zh-CN" sz="1600" dirty="0" smtClean="0">
              <a:solidFill>
                <a:srgbClr val="434343"/>
              </a:solidFill>
              <a:latin typeface="Tahoma" panose="020B0604030504040204" pitchFamily="34" charset="0"/>
            </a:endParaRPr>
          </a:p>
          <a:p>
            <a:pPr algn="ctr"/>
            <a:r>
              <a:rPr lang="en-US" altLang="zh-CN" sz="1600" dirty="0" smtClean="0">
                <a:solidFill>
                  <a:srgbClr val="434343"/>
                </a:solidFill>
                <a:latin typeface="Tahoma" panose="020B0604030504040204" pitchFamily="34" charset="0"/>
              </a:rPr>
              <a:t>(Joint Academic Network)</a:t>
            </a:r>
            <a:endParaRPr lang="zh-CN" altLang="en-US" dirty="0"/>
          </a:p>
        </p:txBody>
      </p:sp>
    </p:spTree>
    <p:extLst>
      <p:ext uri="{BB962C8B-B14F-4D97-AF65-F5344CB8AC3E}">
        <p14:creationId xmlns:p14="http://schemas.microsoft.com/office/powerpoint/2010/main" val="1472639604"/>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0" y="188913"/>
          <a:ext cx="9144000" cy="6484937"/>
        </p:xfrm>
        <a:graphic>
          <a:graphicData uri="http://schemas.openxmlformats.org/presentationml/2006/ole">
            <mc:AlternateContent xmlns:mc="http://schemas.openxmlformats.org/markup-compatibility/2006">
              <mc:Choice xmlns:v="urn:schemas-microsoft-com:vml" Requires="v">
                <p:oleObj spid="_x0000_s51322" name="Presentation" r:id="rId3" imgW="4305300" imgH="3228975" progId="PowerPoint.Show.8">
                  <p:embed/>
                </p:oleObj>
              </mc:Choice>
              <mc:Fallback>
                <p:oleObj name="Presentation" r:id="rId3" imgW="4305300" imgH="3228975" progId="PowerPoint.Show.8">
                  <p:embed/>
                  <p:pic>
                    <p:nvPicPr>
                      <p:cNvPr id="0" name="Picture 1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8913"/>
                        <a:ext cx="9144000" cy="6484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051" name="AutoShape 3"/>
          <p:cNvSpPr>
            <a:spLocks noChangeArrowheads="1"/>
          </p:cNvSpPr>
          <p:nvPr/>
        </p:nvSpPr>
        <p:spPr bwMode="auto">
          <a:xfrm>
            <a:off x="4211638" y="4652963"/>
            <a:ext cx="1871662" cy="504825"/>
          </a:xfrm>
          <a:prstGeom prst="wedgeRoundRectCallout">
            <a:avLst>
              <a:gd name="adj1" fmla="val -17940"/>
              <a:gd name="adj2" fmla="val -184907"/>
              <a:gd name="adj3" fmla="val 16667"/>
            </a:avLst>
          </a:prstGeom>
          <a:noFill/>
          <a:ln w="9525">
            <a:solidFill>
              <a:schemeClr val="tx1"/>
            </a:solidFill>
            <a:miter lim="800000"/>
            <a:headEnd/>
            <a:tailEnd/>
          </a:ln>
        </p:spPr>
        <p:txBody>
          <a:bodyPr anchor="ctr"/>
          <a:lstStyle/>
          <a:p>
            <a:r>
              <a:rPr lang="en-US" altLang="zh-CN" sz="1600" b="1">
                <a:solidFill>
                  <a:schemeClr val="hlink"/>
                </a:solidFill>
                <a:effectLst/>
              </a:rPr>
              <a:t>10Gb/s</a:t>
            </a:r>
            <a:r>
              <a:rPr lang="zh-CN" altLang="en-US" sz="1600" b="1">
                <a:solidFill>
                  <a:schemeClr val="hlink"/>
                </a:solidFill>
                <a:effectLst/>
              </a:rPr>
              <a:t>传输速率</a:t>
            </a:r>
          </a:p>
        </p:txBody>
      </p:sp>
    </p:spTree>
    <p:extLst>
      <p:ext uri="{BB962C8B-B14F-4D97-AF65-F5344CB8AC3E}">
        <p14:creationId xmlns:p14="http://schemas.microsoft.com/office/powerpoint/2010/main" val="3090857053"/>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Gill Sans MT" panose="020B0502020104020203" pitchFamily="34" charset="0"/>
              </a:rPr>
              <a:t>第</a:t>
            </a:r>
            <a:r>
              <a:rPr lang="en-US" altLang="zh-CN" dirty="0" smtClean="0">
                <a:latin typeface="Gill Sans MT" panose="020B0502020104020203" pitchFamily="34" charset="0"/>
              </a:rPr>
              <a:t>1</a:t>
            </a:r>
            <a:r>
              <a:rPr lang="zh-CN" altLang="en-US" dirty="0" smtClean="0">
                <a:latin typeface="Gill Sans MT" panose="020B0502020104020203" pitchFamily="34" charset="0"/>
              </a:rPr>
              <a:t>章 计算机网络和互联网</a:t>
            </a:r>
            <a:endParaRPr lang="zh-CN" altLang="en-US" dirty="0"/>
          </a:p>
        </p:txBody>
      </p:sp>
      <p:sp>
        <p:nvSpPr>
          <p:cNvPr id="63491" name="Rectangle 3"/>
          <p:cNvSpPr>
            <a:spLocks noGrp="1" noChangeArrowheads="1"/>
          </p:cNvSpPr>
          <p:nvPr>
            <p:ph sz="half" idx="1"/>
          </p:nvPr>
        </p:nvSpPr>
        <p:spPr/>
        <p:txBody>
          <a:bodyPr/>
          <a:lstStyle/>
          <a:p>
            <a:pPr eaLnBrk="1" hangingPunct="1">
              <a:buFontTx/>
              <a:buNone/>
            </a:pPr>
            <a:r>
              <a:rPr lang="en-US" altLang="zh-CN" sz="2000" dirty="0" smtClean="0">
                <a:latin typeface="+mn-lt"/>
              </a:rPr>
              <a:t>1.1 </a:t>
            </a:r>
            <a:r>
              <a:rPr lang="zh-CN" altLang="en-US" sz="2000" dirty="0" smtClean="0">
                <a:latin typeface="+mn-lt"/>
              </a:rPr>
              <a:t>什么是互联网</a:t>
            </a:r>
            <a:endParaRPr lang="en-US" altLang="zh-CN" sz="2000" dirty="0" smtClean="0">
              <a:latin typeface="+mn-lt"/>
            </a:endParaRPr>
          </a:p>
          <a:p>
            <a:pPr eaLnBrk="1" hangingPunct="1">
              <a:buClr>
                <a:srgbClr val="FF0000"/>
              </a:buClr>
              <a:buFontTx/>
              <a:buChar char="•"/>
            </a:pPr>
            <a:r>
              <a:rPr lang="zh-CN" altLang="en-US" sz="1800" dirty="0" smtClean="0">
                <a:latin typeface="+mn-lt"/>
              </a:rPr>
              <a:t>具体构成描述</a:t>
            </a:r>
            <a:endParaRPr lang="en-US" altLang="zh-CN" sz="1800" dirty="0" smtClean="0">
              <a:latin typeface="+mn-lt"/>
            </a:endParaRPr>
          </a:p>
          <a:p>
            <a:pPr eaLnBrk="1" hangingPunct="1">
              <a:buClr>
                <a:srgbClr val="FF0000"/>
              </a:buClr>
            </a:pPr>
            <a:r>
              <a:rPr lang="zh-CN" altLang="en-US" sz="1800" dirty="0" smtClean="0">
                <a:latin typeface="+mn-lt"/>
              </a:rPr>
              <a:t>服务描述</a:t>
            </a:r>
            <a:endParaRPr lang="en-US" altLang="zh-CN" sz="1800" dirty="0">
              <a:latin typeface="+mn-lt"/>
            </a:endParaRPr>
          </a:p>
          <a:p>
            <a:pPr eaLnBrk="1" hangingPunct="1">
              <a:buClr>
                <a:srgbClr val="FF0000"/>
              </a:buClr>
            </a:pPr>
            <a:r>
              <a:rPr lang="zh-CN" altLang="en-US" sz="1800" dirty="0" smtClean="0">
                <a:latin typeface="+mn-lt"/>
              </a:rPr>
              <a:t>什么是协议</a:t>
            </a:r>
            <a:endParaRPr lang="en-US" altLang="zh-CN" sz="1800" dirty="0">
              <a:latin typeface="+mn-lt"/>
            </a:endParaRPr>
          </a:p>
          <a:p>
            <a:pPr eaLnBrk="1" hangingPunct="1">
              <a:buFontTx/>
              <a:buNone/>
            </a:pPr>
            <a:r>
              <a:rPr lang="en-US" altLang="zh-CN" sz="2000" dirty="0" smtClean="0">
                <a:latin typeface="+mn-lt"/>
              </a:rPr>
              <a:t>1.2 </a:t>
            </a:r>
            <a:r>
              <a:rPr lang="zh-CN" altLang="en-US" sz="2000" dirty="0" smtClean="0">
                <a:latin typeface="+mn-lt"/>
              </a:rPr>
              <a:t>网络边缘</a:t>
            </a:r>
            <a:endParaRPr lang="en-US" altLang="zh-CN" sz="2000" dirty="0" smtClean="0">
              <a:latin typeface="+mn-lt"/>
            </a:endParaRPr>
          </a:p>
          <a:p>
            <a:pPr eaLnBrk="1" hangingPunct="1">
              <a:buClr>
                <a:srgbClr val="FF0000"/>
              </a:buClr>
            </a:pPr>
            <a:r>
              <a:rPr lang="zh-CN" altLang="en-US" sz="1800" dirty="0" smtClean="0">
                <a:latin typeface="+mn-lt"/>
              </a:rPr>
              <a:t>接入网</a:t>
            </a:r>
            <a:endParaRPr lang="en-US" altLang="zh-CN" sz="1800" dirty="0" smtClean="0">
              <a:latin typeface="+mn-lt"/>
            </a:endParaRPr>
          </a:p>
          <a:p>
            <a:pPr eaLnBrk="1" hangingPunct="1">
              <a:buClr>
                <a:srgbClr val="FF0000"/>
              </a:buClr>
            </a:pPr>
            <a:r>
              <a:rPr lang="zh-CN" altLang="en-US" sz="1800" dirty="0" smtClean="0">
                <a:latin typeface="+mn-lt"/>
              </a:rPr>
              <a:t>物理媒体</a:t>
            </a:r>
            <a:endParaRPr lang="en-US" altLang="zh-CN" sz="1800" dirty="0" smtClean="0">
              <a:latin typeface="+mn-lt"/>
            </a:endParaRPr>
          </a:p>
          <a:p>
            <a:pPr eaLnBrk="1" hangingPunct="1">
              <a:buFontTx/>
              <a:buNone/>
            </a:pPr>
            <a:r>
              <a:rPr lang="en-US" altLang="zh-CN" sz="2000" dirty="0" smtClean="0">
                <a:latin typeface="+mn-lt"/>
              </a:rPr>
              <a:t>1.3 </a:t>
            </a:r>
            <a:r>
              <a:rPr lang="zh-CN" altLang="en-US" sz="2000" dirty="0" smtClean="0">
                <a:latin typeface="+mn-lt"/>
              </a:rPr>
              <a:t>网络核心</a:t>
            </a:r>
            <a:endParaRPr lang="en-US" altLang="zh-CN" sz="2000" dirty="0" smtClean="0">
              <a:latin typeface="+mn-lt"/>
            </a:endParaRPr>
          </a:p>
          <a:p>
            <a:pPr eaLnBrk="1" hangingPunct="1">
              <a:buClr>
                <a:srgbClr val="FF0000"/>
              </a:buClr>
            </a:pPr>
            <a:r>
              <a:rPr lang="zh-CN" altLang="en-US" sz="1800" dirty="0" smtClean="0">
                <a:latin typeface="+mn-lt"/>
              </a:rPr>
              <a:t>分组交换</a:t>
            </a:r>
            <a:endParaRPr lang="en-US" altLang="zh-CN" sz="1800" dirty="0" smtClean="0">
              <a:latin typeface="+mn-lt"/>
            </a:endParaRPr>
          </a:p>
          <a:p>
            <a:pPr eaLnBrk="1" hangingPunct="1">
              <a:buClr>
                <a:srgbClr val="FF0000"/>
              </a:buClr>
            </a:pPr>
            <a:r>
              <a:rPr lang="zh-CN" altLang="en-US" sz="1800" dirty="0" smtClean="0">
                <a:latin typeface="+mn-lt"/>
              </a:rPr>
              <a:t>电路交换</a:t>
            </a:r>
            <a:endParaRPr lang="en-US" altLang="zh-CN" sz="1800" dirty="0" smtClean="0">
              <a:latin typeface="+mn-lt"/>
            </a:endParaRPr>
          </a:p>
          <a:p>
            <a:pPr eaLnBrk="1" hangingPunct="1">
              <a:buClr>
                <a:srgbClr val="FF0000"/>
              </a:buClr>
            </a:pPr>
            <a:r>
              <a:rPr lang="zh-CN" altLang="en-US" sz="1800" dirty="0" smtClean="0">
                <a:latin typeface="+mn-lt"/>
              </a:rPr>
              <a:t>网络的网络</a:t>
            </a:r>
            <a:endParaRPr lang="en-US" altLang="zh-CN" sz="1800" dirty="0" smtClean="0">
              <a:latin typeface="+mn-lt"/>
            </a:endParaRPr>
          </a:p>
          <a:p>
            <a:pPr marL="0" indent="0" eaLnBrk="1" hangingPunct="1">
              <a:buClr>
                <a:srgbClr val="FF0000"/>
              </a:buClr>
              <a:buNone/>
            </a:pPr>
            <a:r>
              <a:rPr lang="en-US" altLang="zh-CN" sz="2000" dirty="0" smtClean="0">
                <a:latin typeface="+mn-lt"/>
              </a:rPr>
              <a:t>1.4 </a:t>
            </a:r>
            <a:r>
              <a:rPr lang="zh-CN" altLang="en-US" sz="2000" dirty="0" smtClean="0">
                <a:solidFill>
                  <a:srgbClr val="FF0000"/>
                </a:solidFill>
                <a:latin typeface="+mn-lt"/>
              </a:rPr>
              <a:t>分组交换网中的时延、丢包和吞吐量</a:t>
            </a:r>
            <a:endParaRPr lang="en-US" altLang="zh-CN" sz="2000" dirty="0">
              <a:solidFill>
                <a:srgbClr val="FF0000"/>
              </a:solidFill>
              <a:latin typeface="+mn-lt"/>
            </a:endParaRPr>
          </a:p>
          <a:p>
            <a:pPr eaLnBrk="1" hangingPunct="1">
              <a:buClr>
                <a:srgbClr val="FF0000"/>
              </a:buClr>
            </a:pPr>
            <a:r>
              <a:rPr lang="zh-CN" altLang="en-US" sz="1800" dirty="0" smtClean="0">
                <a:latin typeface="+mn-lt"/>
              </a:rPr>
              <a:t>分组交换网中的时延概述</a:t>
            </a:r>
            <a:endParaRPr lang="en-US" altLang="zh-CN" sz="1800" dirty="0">
              <a:latin typeface="+mn-lt"/>
            </a:endParaRPr>
          </a:p>
        </p:txBody>
      </p:sp>
      <p:sp>
        <p:nvSpPr>
          <p:cNvPr id="3" name="内容占位符 2"/>
          <p:cNvSpPr>
            <a:spLocks noGrp="1"/>
          </p:cNvSpPr>
          <p:nvPr>
            <p:ph sz="half" idx="2"/>
          </p:nvPr>
        </p:nvSpPr>
        <p:spPr/>
        <p:txBody>
          <a:bodyPr/>
          <a:lstStyle/>
          <a:p>
            <a:pPr eaLnBrk="1" hangingPunct="1">
              <a:buClr>
                <a:srgbClr val="FF0000"/>
              </a:buClr>
              <a:buFontTx/>
              <a:buChar char="•"/>
            </a:pPr>
            <a:r>
              <a:rPr lang="zh-CN" altLang="en-US" sz="1800" dirty="0" smtClean="0">
                <a:latin typeface="+mn-lt"/>
              </a:rPr>
              <a:t>排队时延和丢包</a:t>
            </a:r>
            <a:endParaRPr lang="en-US" altLang="zh-CN" sz="1800" dirty="0" smtClean="0">
              <a:latin typeface="+mn-lt"/>
            </a:endParaRPr>
          </a:p>
          <a:p>
            <a:pPr eaLnBrk="1" hangingPunct="1">
              <a:buClr>
                <a:srgbClr val="FF0000"/>
              </a:buClr>
            </a:pPr>
            <a:r>
              <a:rPr lang="zh-CN" altLang="en-US" sz="1800" dirty="0" smtClean="0">
                <a:latin typeface="+mn-lt"/>
              </a:rPr>
              <a:t>端到端时延</a:t>
            </a:r>
            <a:endParaRPr lang="en-US" altLang="zh-CN" sz="1800" dirty="0">
              <a:latin typeface="+mn-lt"/>
            </a:endParaRPr>
          </a:p>
          <a:p>
            <a:pPr eaLnBrk="1" hangingPunct="1">
              <a:buClr>
                <a:srgbClr val="FF0000"/>
              </a:buClr>
            </a:pPr>
            <a:r>
              <a:rPr lang="zh-CN" altLang="en-US" sz="1800" dirty="0" smtClean="0">
                <a:latin typeface="+mn-lt"/>
              </a:rPr>
              <a:t>计算机网络中的吞吐量</a:t>
            </a:r>
            <a:endParaRPr lang="en-US" altLang="zh-CN" sz="1800" dirty="0">
              <a:latin typeface="+mn-lt"/>
            </a:endParaRPr>
          </a:p>
          <a:p>
            <a:pPr eaLnBrk="1" hangingPunct="1">
              <a:buFontTx/>
              <a:buNone/>
            </a:pPr>
            <a:r>
              <a:rPr lang="en-US" altLang="zh-CN" sz="2000" dirty="0" smtClean="0">
                <a:latin typeface="+mn-lt"/>
              </a:rPr>
              <a:t>1.5 </a:t>
            </a:r>
            <a:r>
              <a:rPr lang="zh-CN" altLang="en-US" sz="2000" dirty="0" smtClean="0">
                <a:latin typeface="+mn-lt"/>
              </a:rPr>
              <a:t>协议层次及其服务模型</a:t>
            </a:r>
            <a:endParaRPr lang="en-US" altLang="zh-CN" sz="2000" dirty="0" smtClean="0">
              <a:solidFill>
                <a:srgbClr val="C00000"/>
              </a:solidFill>
              <a:latin typeface="+mn-lt"/>
            </a:endParaRPr>
          </a:p>
          <a:p>
            <a:pPr eaLnBrk="1" hangingPunct="1">
              <a:buClr>
                <a:srgbClr val="FF0000"/>
              </a:buClr>
              <a:buFontTx/>
              <a:buChar char="•"/>
            </a:pPr>
            <a:r>
              <a:rPr lang="zh-CN" altLang="en-US" sz="1800" dirty="0" smtClean="0">
                <a:latin typeface="+mn-lt"/>
              </a:rPr>
              <a:t>分层的体系结构</a:t>
            </a:r>
            <a:endParaRPr lang="en-US" altLang="zh-CN" sz="1800" dirty="0">
              <a:latin typeface="+mn-lt"/>
            </a:endParaRPr>
          </a:p>
          <a:p>
            <a:pPr eaLnBrk="1" hangingPunct="1">
              <a:buClr>
                <a:srgbClr val="FF0000"/>
              </a:buClr>
              <a:buFontTx/>
              <a:buChar char="•"/>
            </a:pPr>
            <a:r>
              <a:rPr lang="zh-CN" altLang="en-US" sz="1800" dirty="0" smtClean="0">
                <a:latin typeface="+mn-lt"/>
              </a:rPr>
              <a:t>封装</a:t>
            </a:r>
            <a:endParaRPr lang="en-US" altLang="zh-CN" sz="1800" dirty="0">
              <a:latin typeface="+mn-lt"/>
            </a:endParaRPr>
          </a:p>
          <a:p>
            <a:pPr eaLnBrk="1" hangingPunct="1">
              <a:buFontTx/>
              <a:buNone/>
            </a:pPr>
            <a:r>
              <a:rPr lang="en-US" altLang="zh-CN" sz="2000" dirty="0">
                <a:latin typeface="+mn-lt"/>
              </a:rPr>
              <a:t>1.6 </a:t>
            </a:r>
            <a:r>
              <a:rPr lang="zh-CN" altLang="en-US" sz="2000" dirty="0" smtClean="0">
                <a:latin typeface="+mn-lt"/>
              </a:rPr>
              <a:t>面对攻击的网络</a:t>
            </a:r>
            <a:endParaRPr lang="en-US" altLang="zh-CN" sz="2000" dirty="0">
              <a:latin typeface="+mn-lt"/>
            </a:endParaRPr>
          </a:p>
          <a:p>
            <a:pPr eaLnBrk="1" hangingPunct="1">
              <a:buFontTx/>
              <a:buNone/>
            </a:pPr>
            <a:r>
              <a:rPr lang="en-US" altLang="zh-CN" sz="2000" dirty="0" smtClean="0">
                <a:latin typeface="+mn-lt"/>
              </a:rPr>
              <a:t>1.7 </a:t>
            </a:r>
            <a:r>
              <a:rPr lang="zh-CN" altLang="en-US" sz="2000" dirty="0" smtClean="0">
                <a:latin typeface="+mn-lt"/>
              </a:rPr>
              <a:t>计算机网络和互联网的历史</a:t>
            </a:r>
            <a:endParaRPr lang="en-US" altLang="zh-CN" sz="2000" dirty="0" smtClean="0">
              <a:latin typeface="+mn-lt"/>
            </a:endParaRPr>
          </a:p>
          <a:p>
            <a:pPr eaLnBrk="1" hangingPunct="1">
              <a:buClr>
                <a:srgbClr val="FF0000"/>
              </a:buClr>
            </a:pPr>
            <a:r>
              <a:rPr lang="zh-CN" altLang="en-US" sz="1600" i="1" dirty="0" smtClean="0">
                <a:latin typeface="+mn-lt"/>
              </a:rPr>
              <a:t>分组交换的发展：</a:t>
            </a:r>
            <a:r>
              <a:rPr lang="en-US" altLang="zh-CN" sz="1600" i="1" dirty="0" smtClean="0">
                <a:latin typeface="+mn-lt"/>
              </a:rPr>
              <a:t>1961 – 1972</a:t>
            </a:r>
          </a:p>
          <a:p>
            <a:pPr eaLnBrk="1" hangingPunct="1">
              <a:buClr>
                <a:srgbClr val="FF0000"/>
              </a:buClr>
            </a:pPr>
            <a:r>
              <a:rPr lang="zh-CN" altLang="en-US" sz="1600" i="1" dirty="0" smtClean="0">
                <a:latin typeface="+mn-lt"/>
              </a:rPr>
              <a:t>专用网络和网络互联：</a:t>
            </a:r>
            <a:r>
              <a:rPr lang="en-US" altLang="zh-CN" sz="1600" i="1" dirty="0" smtClean="0">
                <a:latin typeface="+mn-lt"/>
              </a:rPr>
              <a:t>1972 – 1980</a:t>
            </a:r>
          </a:p>
          <a:p>
            <a:pPr eaLnBrk="1" hangingPunct="1">
              <a:buClr>
                <a:srgbClr val="FF0000"/>
              </a:buClr>
            </a:pPr>
            <a:r>
              <a:rPr lang="zh-CN" altLang="en-US" sz="1600" i="1" dirty="0" smtClean="0">
                <a:latin typeface="+mn-lt"/>
              </a:rPr>
              <a:t>网络的激增</a:t>
            </a:r>
            <a:r>
              <a:rPr lang="en-US" altLang="zh-CN" sz="1600" i="1" dirty="0" smtClean="0">
                <a:latin typeface="+mn-lt"/>
              </a:rPr>
              <a:t>: 1980–1990</a:t>
            </a:r>
            <a:endParaRPr lang="en-US" altLang="zh-CN" sz="1600" i="1" dirty="0">
              <a:latin typeface="+mn-lt"/>
            </a:endParaRPr>
          </a:p>
          <a:p>
            <a:pPr eaLnBrk="1" hangingPunct="1">
              <a:buClr>
                <a:srgbClr val="FF0000"/>
              </a:buClr>
            </a:pPr>
            <a:r>
              <a:rPr lang="zh-CN" altLang="en-US" sz="1600" i="1" dirty="0" smtClean="0">
                <a:latin typeface="+mn-lt"/>
              </a:rPr>
              <a:t>互联网爆炸：</a:t>
            </a:r>
            <a:r>
              <a:rPr lang="en-US" altLang="zh-CN" sz="1600" i="1" dirty="0" smtClean="0">
                <a:latin typeface="+mn-lt"/>
              </a:rPr>
              <a:t>20</a:t>
            </a:r>
            <a:r>
              <a:rPr lang="zh-CN" altLang="en-US" sz="1600" i="1" dirty="0" smtClean="0">
                <a:latin typeface="+mn-lt"/>
              </a:rPr>
              <a:t>世纪</a:t>
            </a:r>
            <a:r>
              <a:rPr lang="en-US" altLang="zh-CN" sz="1600" i="1" dirty="0" smtClean="0">
                <a:latin typeface="+mn-lt"/>
              </a:rPr>
              <a:t>90</a:t>
            </a:r>
            <a:r>
              <a:rPr lang="zh-CN" altLang="en-US" sz="1600" i="1" dirty="0" smtClean="0">
                <a:latin typeface="+mn-lt"/>
              </a:rPr>
              <a:t>年代</a:t>
            </a:r>
            <a:endParaRPr lang="en-US" altLang="zh-CN" sz="1600" i="1" dirty="0">
              <a:latin typeface="+mn-lt"/>
            </a:endParaRPr>
          </a:p>
          <a:p>
            <a:pPr eaLnBrk="1" hangingPunct="1">
              <a:buClr>
                <a:srgbClr val="FF0000"/>
              </a:buClr>
            </a:pPr>
            <a:r>
              <a:rPr lang="zh-CN" altLang="en-US" sz="1600" i="1" dirty="0" smtClean="0">
                <a:latin typeface="+mn-lt"/>
              </a:rPr>
              <a:t>最新发展</a:t>
            </a:r>
            <a:endParaRPr lang="en-US" altLang="zh-CN" sz="1600" i="1" dirty="0" smtClean="0">
              <a:latin typeface="+mn-lt"/>
            </a:endParaRPr>
          </a:p>
          <a:p>
            <a:pPr marL="0" indent="0" eaLnBrk="1" hangingPunct="1">
              <a:buClr>
                <a:srgbClr val="FF0000"/>
              </a:buClr>
              <a:buNone/>
            </a:pPr>
            <a:r>
              <a:rPr lang="en-US" altLang="zh-CN" sz="1800" dirty="0" smtClean="0">
                <a:latin typeface="+mn-lt"/>
              </a:rPr>
              <a:t>1.8 </a:t>
            </a:r>
            <a:r>
              <a:rPr lang="zh-CN" altLang="en-US" sz="1800" dirty="0" smtClean="0">
                <a:latin typeface="+mn-lt"/>
              </a:rPr>
              <a:t>小结</a:t>
            </a:r>
            <a:endParaRPr lang="zh-CN" altLang="en-US" sz="1800" dirty="0">
              <a:latin typeface="+mn-lt"/>
            </a:endParaRPr>
          </a:p>
        </p:txBody>
      </p:sp>
    </p:spTree>
    <p:extLst>
      <p:ext uri="{BB962C8B-B14F-4D97-AF65-F5344CB8AC3E}">
        <p14:creationId xmlns:p14="http://schemas.microsoft.com/office/powerpoint/2010/main" val="44250835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314325" y="202674"/>
            <a:ext cx="8534400" cy="682543"/>
          </a:xfrm>
        </p:spPr>
        <p:txBody>
          <a:bodyPr/>
          <a:lstStyle/>
          <a:p>
            <a:pPr marL="0" indent="0" eaLnBrk="1" hangingPunct="1">
              <a:buClr>
                <a:srgbClr val="FF0000"/>
              </a:buClr>
              <a:buNone/>
            </a:pPr>
            <a:r>
              <a:rPr lang="zh-CN" altLang="en-US" dirty="0">
                <a:latin typeface="+mn-lt"/>
              </a:rPr>
              <a:t>分组交换网中的时延、丢包和吞吐量</a:t>
            </a:r>
            <a:endParaRPr lang="en-US" altLang="zh-CN" dirty="0">
              <a:latin typeface="+mn-lt"/>
            </a:endParaRPr>
          </a:p>
        </p:txBody>
      </p:sp>
      <p:sp>
        <p:nvSpPr>
          <p:cNvPr id="153603" name="Rectangle 6"/>
          <p:cNvSpPr>
            <a:spLocks noGrp="1" noChangeArrowheads="1"/>
          </p:cNvSpPr>
          <p:nvPr>
            <p:ph type="body" idx="4294967295"/>
          </p:nvPr>
        </p:nvSpPr>
        <p:spPr>
          <a:xfrm>
            <a:off x="330200" y="1024759"/>
            <a:ext cx="8483600" cy="5109341"/>
          </a:xfrm>
        </p:spPr>
        <p:txBody>
          <a:bodyPr/>
          <a:lstStyle/>
          <a:p>
            <a:r>
              <a:rPr lang="zh-CN" altLang="en-US" dirty="0" smtClean="0"/>
              <a:t>在理想</a:t>
            </a:r>
            <a:r>
              <a:rPr lang="zh-CN" altLang="en-US" dirty="0"/>
              <a:t>情况下，我们</a:t>
            </a:r>
            <a:r>
              <a:rPr lang="zh-CN" altLang="en-US" dirty="0" smtClean="0"/>
              <a:t>希望互联网服务</a:t>
            </a:r>
            <a:r>
              <a:rPr lang="zh-CN" altLang="en-US" dirty="0">
                <a:solidFill>
                  <a:srgbClr val="FF0000"/>
                </a:solidFill>
              </a:rPr>
              <a:t>能够在</a:t>
            </a:r>
            <a:r>
              <a:rPr lang="zh-CN" altLang="en-US" dirty="0"/>
              <a:t>任意两</a:t>
            </a:r>
            <a:r>
              <a:rPr lang="zh-CN" altLang="en-US" dirty="0" smtClean="0"/>
              <a:t>个端系统之间</a:t>
            </a:r>
            <a:r>
              <a:rPr lang="zh-CN" altLang="en-US" u="sng" dirty="0" smtClean="0">
                <a:solidFill>
                  <a:srgbClr val="FF0000"/>
                </a:solidFill>
              </a:rPr>
              <a:t>随心所欲地</a:t>
            </a:r>
            <a:r>
              <a:rPr lang="zh-CN" altLang="en-US" dirty="0" smtClean="0">
                <a:solidFill>
                  <a:srgbClr val="FF0000"/>
                </a:solidFill>
              </a:rPr>
              <a:t>瞬间</a:t>
            </a:r>
            <a:r>
              <a:rPr lang="zh-CN" altLang="en-US" dirty="0" smtClean="0"/>
              <a:t>移动数据而</a:t>
            </a:r>
            <a:r>
              <a:rPr lang="zh-CN" altLang="en-US" dirty="0" smtClean="0">
                <a:solidFill>
                  <a:srgbClr val="FF0000"/>
                </a:solidFill>
              </a:rPr>
              <a:t>没有任何数据丢失</a:t>
            </a:r>
            <a:r>
              <a:rPr lang="zh-CN" altLang="en-US" dirty="0" smtClean="0"/>
              <a:t>。 </a:t>
            </a:r>
            <a:endParaRPr lang="en-US" altLang="zh-CN" dirty="0" smtClean="0"/>
          </a:p>
          <a:p>
            <a:endParaRPr lang="en-US" altLang="zh-CN" dirty="0" smtClean="0">
              <a:latin typeface="Gill Sans MT" panose="020B0502020104020203" pitchFamily="34" charset="0"/>
            </a:endParaRPr>
          </a:p>
          <a:p>
            <a:r>
              <a:rPr lang="zh-CN" altLang="en-US" dirty="0" smtClean="0"/>
              <a:t>与之相反，计算机网络</a:t>
            </a:r>
            <a:endParaRPr lang="zh-CN" altLang="en-US" dirty="0"/>
          </a:p>
          <a:p>
            <a:pPr marL="457200" indent="-457200">
              <a:buFont typeface="+mj-ea"/>
              <a:buAutoNum type="circleNumDbPlain"/>
            </a:pPr>
            <a:r>
              <a:rPr lang="zh-CN" altLang="en-US" dirty="0" smtClean="0"/>
              <a:t>必定要限制在端系统</a:t>
            </a:r>
            <a:r>
              <a:rPr lang="zh-CN" altLang="en-US" dirty="0"/>
              <a:t>之间的</a:t>
            </a:r>
            <a:r>
              <a:rPr lang="zh-CN" altLang="en-US" dirty="0" smtClean="0"/>
              <a:t>吞吐量；</a:t>
            </a:r>
            <a:endParaRPr lang="zh-CN" altLang="en-US" dirty="0"/>
          </a:p>
          <a:p>
            <a:pPr marL="457200" indent="-457200">
              <a:buFont typeface="+mj-ea"/>
              <a:buAutoNum type="circleNumDbPlain"/>
            </a:pPr>
            <a:r>
              <a:rPr lang="zh-CN" altLang="en-US" dirty="0" smtClean="0"/>
              <a:t>在端系统之间引入延迟；</a:t>
            </a:r>
            <a:endParaRPr lang="zh-CN" altLang="en-US" dirty="0"/>
          </a:p>
          <a:p>
            <a:pPr marL="457200" indent="-457200">
              <a:buFont typeface="+mj-ea"/>
              <a:buAutoNum type="circleNumDbPlain"/>
            </a:pPr>
            <a:r>
              <a:rPr lang="zh-CN" altLang="en-US" dirty="0" smtClean="0"/>
              <a:t>而且实际上也会</a:t>
            </a:r>
            <a:r>
              <a:rPr lang="zh-CN" altLang="en-US" dirty="0"/>
              <a:t>丢失数据包。</a:t>
            </a:r>
          </a:p>
          <a:p>
            <a:pPr>
              <a:buFont typeface="+mj-lt"/>
              <a:buChar char="•"/>
            </a:pPr>
            <a:endParaRPr lang="en-US" altLang="zh-CN" dirty="0">
              <a:latin typeface="Gill Sans MT" panose="020B0502020104020203" pitchFamily="34" charset="0"/>
            </a:endParaRPr>
          </a:p>
          <a:p>
            <a:pPr>
              <a:buFont typeface="+mj-lt"/>
              <a:buChar char="•"/>
            </a:pPr>
            <a:r>
              <a:rPr lang="zh-CN" altLang="en-US" dirty="0"/>
              <a:t>在这一节中，我们将</a:t>
            </a:r>
            <a:r>
              <a:rPr lang="zh-CN" altLang="en-US" dirty="0" smtClean="0"/>
              <a:t>开始研究和</a:t>
            </a:r>
            <a:r>
              <a:rPr lang="zh-CN" altLang="en-US" dirty="0"/>
              <a:t>量化计算机网络中</a:t>
            </a:r>
            <a:r>
              <a:rPr lang="zh-CN" altLang="en-US" dirty="0" smtClean="0"/>
              <a:t>的时延、丢包和</a:t>
            </a:r>
            <a:r>
              <a:rPr lang="zh-CN" altLang="en-US" dirty="0"/>
              <a:t>吞吐量</a:t>
            </a:r>
            <a:r>
              <a:rPr lang="zh-CN" altLang="en-US" dirty="0" smtClean="0"/>
              <a:t>。</a:t>
            </a:r>
            <a:endParaRPr lang="en-US" altLang="zh-CN" dirty="0">
              <a:latin typeface="Gill Sans MT" panose="020B0502020104020203" pitchFamily="34" charset="0"/>
            </a:endParaRPr>
          </a:p>
          <a:p>
            <a:pPr marL="0" indent="0">
              <a:buNone/>
            </a:pPr>
            <a:endParaRPr lang="en-US" altLang="zh-CN"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rPr>
              <a:t>什么是互联网</a:t>
            </a:r>
            <a:endParaRPr lang="zh-CN" altLang="en-US" dirty="0">
              <a:latin typeface="+mn-lt"/>
            </a:endParaRPr>
          </a:p>
        </p:txBody>
      </p:sp>
      <p:sp>
        <p:nvSpPr>
          <p:cNvPr id="3" name="内容占位符 2"/>
          <p:cNvSpPr>
            <a:spLocks noGrp="1"/>
          </p:cNvSpPr>
          <p:nvPr>
            <p:ph idx="1"/>
          </p:nvPr>
        </p:nvSpPr>
        <p:spPr/>
        <p:txBody>
          <a:bodyPr/>
          <a:lstStyle/>
          <a:p>
            <a:r>
              <a:rPr lang="zh-CN" altLang="en-US" dirty="0"/>
              <a:t>有几种方法可以回答这个问题。</a:t>
            </a:r>
          </a:p>
          <a:p>
            <a:endParaRPr lang="en-US" altLang="zh-CN" dirty="0" smtClean="0"/>
          </a:p>
          <a:p>
            <a:r>
              <a:rPr lang="zh-CN" altLang="en-US" dirty="0" smtClean="0"/>
              <a:t>首先</a:t>
            </a:r>
            <a:r>
              <a:rPr lang="zh-CN" altLang="en-US" dirty="0"/>
              <a:t>，我们可以</a:t>
            </a:r>
            <a:r>
              <a:rPr lang="zh-CN" altLang="en-US" dirty="0" smtClean="0"/>
              <a:t>描述互联网的</a:t>
            </a:r>
            <a:r>
              <a:rPr lang="zh-CN" altLang="en-US" dirty="0">
                <a:solidFill>
                  <a:srgbClr val="FF0000"/>
                </a:solidFill>
              </a:rPr>
              <a:t>具体细节</a:t>
            </a:r>
            <a:r>
              <a:rPr lang="zh-CN" altLang="en-US" dirty="0"/>
              <a:t>，也就是</a:t>
            </a:r>
            <a:r>
              <a:rPr lang="zh-CN" altLang="en-US" dirty="0" smtClean="0"/>
              <a:t>组成互联网的</a:t>
            </a:r>
            <a:r>
              <a:rPr lang="zh-CN" altLang="en-US" dirty="0"/>
              <a:t>基本硬件和软件组件。</a:t>
            </a:r>
          </a:p>
          <a:p>
            <a:endParaRPr lang="en-US" altLang="zh-CN" dirty="0" smtClean="0"/>
          </a:p>
          <a:p>
            <a:r>
              <a:rPr lang="zh-CN" altLang="en-US" dirty="0" smtClean="0"/>
              <a:t>其次</a:t>
            </a:r>
            <a:r>
              <a:rPr lang="zh-CN" altLang="en-US" dirty="0"/>
              <a:t>，我们可以</a:t>
            </a:r>
            <a:r>
              <a:rPr lang="zh-CN" altLang="en-US" dirty="0" smtClean="0"/>
              <a:t>将互联网描述</a:t>
            </a:r>
            <a:r>
              <a:rPr lang="zh-CN" altLang="en-US" dirty="0"/>
              <a:t>为</a:t>
            </a:r>
            <a:r>
              <a:rPr lang="zh-CN" altLang="en-US" dirty="0">
                <a:solidFill>
                  <a:srgbClr val="FF0000"/>
                </a:solidFill>
              </a:rPr>
              <a:t>向分布式应用程序</a:t>
            </a:r>
            <a:r>
              <a:rPr lang="zh-CN" altLang="en-US" dirty="0"/>
              <a:t>提供服务的网络基础设施。</a:t>
            </a:r>
          </a:p>
          <a:p>
            <a:endParaRPr lang="en-US" altLang="zh-CN" dirty="0" smtClean="0"/>
          </a:p>
          <a:p>
            <a:r>
              <a:rPr lang="zh-CN" altLang="en-US" dirty="0" smtClean="0"/>
              <a:t>让</a:t>
            </a:r>
            <a:r>
              <a:rPr lang="zh-CN" altLang="en-US" dirty="0"/>
              <a:t>我们从细节描述开始，使用图</a:t>
            </a:r>
            <a:r>
              <a:rPr lang="en-US" altLang="zh-CN" dirty="0"/>
              <a:t>1.1</a:t>
            </a:r>
            <a:r>
              <a:rPr lang="zh-CN" altLang="en-US" dirty="0"/>
              <a:t>来说明我们的讨论。</a:t>
            </a:r>
          </a:p>
          <a:p>
            <a:endParaRPr lang="zh-CN" altLang="en-US" dirty="0">
              <a:latin typeface="+mn-lt"/>
            </a:endParaRPr>
          </a:p>
        </p:txBody>
      </p:sp>
    </p:spTree>
    <p:extLst>
      <p:ext uri="{BB962C8B-B14F-4D97-AF65-F5344CB8AC3E}">
        <p14:creationId xmlns:p14="http://schemas.microsoft.com/office/powerpoint/2010/main" val="222814670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pPr eaLnBrk="1" hangingPunct="1"/>
            <a:r>
              <a:rPr lang="en-US" altLang="zh-CN" dirty="0" smtClean="0">
                <a:latin typeface="+mn-lt"/>
                <a:ea typeface="PMingLiU" pitchFamily="18" charset="-120"/>
              </a:rPr>
              <a:t>1.4.1 </a:t>
            </a:r>
            <a:r>
              <a:rPr lang="zh-CN" altLang="en-US" dirty="0" smtClean="0">
                <a:latin typeface="+mn-lt"/>
                <a:ea typeface="PMingLiU" pitchFamily="18" charset="-120"/>
              </a:rPr>
              <a:t>分组交换网中的时延概述</a:t>
            </a:r>
            <a:endParaRPr lang="en-US" altLang="zh-TW" sz="2400" dirty="0" smtClean="0">
              <a:latin typeface="+mn-lt"/>
              <a:ea typeface="PMingLiU" pitchFamily="18" charset="-120"/>
            </a:endParaRPr>
          </a:p>
        </p:txBody>
      </p:sp>
      <p:sp>
        <p:nvSpPr>
          <p:cNvPr id="5" name="Rectangle 3"/>
          <p:cNvSpPr txBox="1">
            <a:spLocks noChangeArrowheads="1"/>
          </p:cNvSpPr>
          <p:nvPr/>
        </p:nvSpPr>
        <p:spPr>
          <a:xfrm>
            <a:off x="457200" y="1080186"/>
            <a:ext cx="8229600" cy="2016125"/>
          </a:xfrm>
          <a:prstGeom prst="rect">
            <a:avLst/>
          </a:prstGeom>
        </p:spPr>
        <p:txBody>
          <a:bodyPr/>
          <a:lstStyle>
            <a:lvl1pPr marL="342900" indent="-342900" algn="l" rtl="0" eaLnBrk="0" fontAlgn="base" hangingPunct="0">
              <a:spcBef>
                <a:spcPct val="20000"/>
              </a:spcBef>
              <a:spcAft>
                <a:spcPct val="0"/>
              </a:spcAft>
              <a:buClr>
                <a:schemeClr val="hlink"/>
              </a:buClr>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Char char="•"/>
              <a:defRPr sz="2000">
                <a:solidFill>
                  <a:schemeClr val="tx1"/>
                </a:solidFill>
                <a:latin typeface="+mn-lt"/>
                <a:ea typeface="+mn-ea"/>
              </a:defRPr>
            </a:lvl9pPr>
          </a:lstStyle>
          <a:p>
            <a:pPr eaLnBrk="1" hangingPunct="1"/>
            <a:r>
              <a:rPr lang="zh-CN" altLang="en-US" b="1" kern="0" smtClean="0">
                <a:ea typeface="楷体" panose="02010609060101010101" pitchFamily="49" charset="-122"/>
                <a:cs typeface="Arial" panose="020B0604020202020204" pitchFamily="34" charset="0"/>
              </a:rPr>
              <a:t>数据丢失和产生时延的原因</a:t>
            </a:r>
          </a:p>
          <a:p>
            <a:pPr lvl="1" eaLnBrk="1" hangingPunct="1"/>
            <a:r>
              <a:rPr lang="zh-CN" altLang="en-US" kern="0" smtClean="0">
                <a:ea typeface="楷体" panose="02010609060101010101" pitchFamily="49" charset="-122"/>
                <a:cs typeface="Arial" panose="020B0604020202020204" pitchFamily="34" charset="0"/>
              </a:rPr>
              <a:t>在路由器缓存中的分组队列</a:t>
            </a:r>
          </a:p>
          <a:p>
            <a:pPr lvl="2" eaLnBrk="1" hangingPunct="1"/>
            <a:r>
              <a:rPr lang="zh-CN" altLang="en-US" kern="0" smtClean="0">
                <a:solidFill>
                  <a:srgbClr val="FF0000"/>
                </a:solidFill>
                <a:ea typeface="楷体" panose="02010609060101010101" pitchFamily="49" charset="-122"/>
                <a:cs typeface="Arial" panose="020B0604020202020204" pitchFamily="34" charset="0"/>
              </a:rPr>
              <a:t>分组到达输入链路的速率超出输出链路能力</a:t>
            </a:r>
          </a:p>
          <a:p>
            <a:pPr lvl="2" eaLnBrk="1" hangingPunct="1"/>
            <a:r>
              <a:rPr lang="zh-CN" altLang="en-US" kern="0" smtClean="0">
                <a:ea typeface="楷体" panose="02010609060101010101" pitchFamily="49" charset="-122"/>
                <a:cs typeface="Arial" panose="020B0604020202020204" pitchFamily="34" charset="0"/>
              </a:rPr>
              <a:t>分组队列，等待转发</a:t>
            </a:r>
          </a:p>
        </p:txBody>
      </p:sp>
      <p:sp>
        <p:nvSpPr>
          <p:cNvPr id="7" name="Oval 5"/>
          <p:cNvSpPr>
            <a:spLocks noChangeArrowheads="1"/>
          </p:cNvSpPr>
          <p:nvPr/>
        </p:nvSpPr>
        <p:spPr bwMode="auto">
          <a:xfrm>
            <a:off x="2751138" y="4315511"/>
            <a:ext cx="1198562" cy="369887"/>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8" name="Rectangle 6"/>
          <p:cNvSpPr>
            <a:spLocks noChangeArrowheads="1"/>
          </p:cNvSpPr>
          <p:nvPr/>
        </p:nvSpPr>
        <p:spPr bwMode="auto">
          <a:xfrm>
            <a:off x="2751138" y="4247248"/>
            <a:ext cx="1198562"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a:ea typeface="楷体" panose="02010609060101010101" pitchFamily="49" charset="-122"/>
              <a:cs typeface="Arial" panose="020B0604020202020204" pitchFamily="34" charset="0"/>
            </a:endParaRPr>
          </a:p>
        </p:txBody>
      </p:sp>
      <p:sp>
        <p:nvSpPr>
          <p:cNvPr id="9" name="Oval 7"/>
          <p:cNvSpPr>
            <a:spLocks noChangeArrowheads="1"/>
          </p:cNvSpPr>
          <p:nvPr/>
        </p:nvSpPr>
        <p:spPr bwMode="auto">
          <a:xfrm>
            <a:off x="2760663" y="4018648"/>
            <a:ext cx="1198562" cy="43021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10" name="Group 8"/>
          <p:cNvGrpSpPr>
            <a:grpSpLocks/>
          </p:cNvGrpSpPr>
          <p:nvPr/>
        </p:nvGrpSpPr>
        <p:grpSpPr bwMode="auto">
          <a:xfrm>
            <a:off x="3106738" y="4048811"/>
            <a:ext cx="498475" cy="119062"/>
            <a:chOff x="2208" y="2184"/>
            <a:chExt cx="176" cy="69"/>
          </a:xfrm>
        </p:grpSpPr>
        <p:grpSp>
          <p:nvGrpSpPr>
            <p:cNvPr id="11" name="Group 9"/>
            <p:cNvGrpSpPr>
              <a:grpSpLocks/>
            </p:cNvGrpSpPr>
            <p:nvPr/>
          </p:nvGrpSpPr>
          <p:grpSpPr bwMode="auto">
            <a:xfrm>
              <a:off x="2208" y="2185"/>
              <a:ext cx="176" cy="68"/>
              <a:chOff x="2848" y="848"/>
              <a:chExt cx="140" cy="98"/>
            </a:xfrm>
          </p:grpSpPr>
          <p:sp>
            <p:nvSpPr>
              <p:cNvPr id="16" name="Line 1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 name="Group 13"/>
            <p:cNvGrpSpPr>
              <a:grpSpLocks/>
            </p:cNvGrpSpPr>
            <p:nvPr/>
          </p:nvGrpSpPr>
          <p:grpSpPr bwMode="auto">
            <a:xfrm flipV="1">
              <a:off x="2208" y="2184"/>
              <a:ext cx="176" cy="68"/>
              <a:chOff x="2848" y="848"/>
              <a:chExt cx="140" cy="98"/>
            </a:xfrm>
          </p:grpSpPr>
          <p:sp>
            <p:nvSpPr>
              <p:cNvPr id="13"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9" name="Oval 17"/>
          <p:cNvSpPr>
            <a:spLocks noChangeArrowheads="1"/>
          </p:cNvSpPr>
          <p:nvPr/>
        </p:nvSpPr>
        <p:spPr bwMode="auto">
          <a:xfrm>
            <a:off x="5846763" y="4334561"/>
            <a:ext cx="1198562" cy="369887"/>
          </a:xfrm>
          <a:prstGeom prst="ellipse">
            <a:avLst/>
          </a:prstGeom>
          <a:solidFill>
            <a:schemeClr val="hlink"/>
          </a:solidFill>
          <a:ln w="12700">
            <a:solidFill>
              <a:srgbClr val="000000"/>
            </a:solidFill>
            <a:round/>
            <a:headEnd/>
            <a:tailEnd/>
          </a:ln>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0" name="Line 18"/>
          <p:cNvSpPr>
            <a:spLocks noChangeShapeType="1"/>
          </p:cNvSpPr>
          <p:nvPr/>
        </p:nvSpPr>
        <p:spPr bwMode="auto">
          <a:xfrm>
            <a:off x="5856288" y="4313923"/>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Rectangle 19"/>
          <p:cNvSpPr>
            <a:spLocks noChangeArrowheads="1"/>
          </p:cNvSpPr>
          <p:nvPr/>
        </p:nvSpPr>
        <p:spPr bwMode="auto">
          <a:xfrm>
            <a:off x="5856288" y="4275823"/>
            <a:ext cx="1198562"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a:ea typeface="楷体" panose="02010609060101010101" pitchFamily="49" charset="-122"/>
              <a:cs typeface="Arial" panose="020B0604020202020204" pitchFamily="34" charset="0"/>
            </a:endParaRPr>
          </a:p>
        </p:txBody>
      </p:sp>
      <p:sp>
        <p:nvSpPr>
          <p:cNvPr id="22" name="Oval 20"/>
          <p:cNvSpPr>
            <a:spLocks noChangeArrowheads="1"/>
          </p:cNvSpPr>
          <p:nvPr/>
        </p:nvSpPr>
        <p:spPr bwMode="auto">
          <a:xfrm>
            <a:off x="5865813" y="4047223"/>
            <a:ext cx="1198562" cy="43021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4" name="Line 22"/>
          <p:cNvSpPr>
            <a:spLocks noChangeShapeType="1"/>
          </p:cNvSpPr>
          <p:nvPr/>
        </p:nvSpPr>
        <p:spPr bwMode="auto">
          <a:xfrm>
            <a:off x="2020888" y="3953561"/>
            <a:ext cx="5048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23"/>
          <p:cNvSpPr>
            <a:spLocks noChangeShapeType="1"/>
          </p:cNvSpPr>
          <p:nvPr/>
        </p:nvSpPr>
        <p:spPr bwMode="auto">
          <a:xfrm flipV="1">
            <a:off x="2325688" y="4939398"/>
            <a:ext cx="195262"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24"/>
          <p:cNvSpPr>
            <a:spLocks noChangeShapeType="1"/>
          </p:cNvSpPr>
          <p:nvPr/>
        </p:nvSpPr>
        <p:spPr bwMode="auto">
          <a:xfrm>
            <a:off x="3944938" y="4372661"/>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5"/>
          <p:cNvSpPr>
            <a:spLocks noChangeShapeType="1"/>
          </p:cNvSpPr>
          <p:nvPr/>
        </p:nvSpPr>
        <p:spPr bwMode="auto">
          <a:xfrm flipH="1">
            <a:off x="2525713" y="3944036"/>
            <a:ext cx="0" cy="1000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6"/>
          <p:cNvSpPr>
            <a:spLocks noChangeShapeType="1"/>
          </p:cNvSpPr>
          <p:nvPr/>
        </p:nvSpPr>
        <p:spPr bwMode="auto">
          <a:xfrm>
            <a:off x="2535238" y="4377423"/>
            <a:ext cx="2000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Rectangle 27"/>
          <p:cNvSpPr>
            <a:spLocks noChangeArrowheads="1"/>
          </p:cNvSpPr>
          <p:nvPr/>
        </p:nvSpPr>
        <p:spPr bwMode="auto">
          <a:xfrm>
            <a:off x="3611563" y="4244073"/>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a:ea typeface="楷体" panose="02010609060101010101" pitchFamily="49" charset="-122"/>
              <a:cs typeface="Arial" panose="020B0604020202020204" pitchFamily="34" charset="0"/>
            </a:endParaRPr>
          </a:p>
        </p:txBody>
      </p:sp>
      <p:sp>
        <p:nvSpPr>
          <p:cNvPr id="30" name="Rectangle 28"/>
          <p:cNvSpPr>
            <a:spLocks noChangeArrowheads="1"/>
          </p:cNvSpPr>
          <p:nvPr/>
        </p:nvSpPr>
        <p:spPr bwMode="auto">
          <a:xfrm>
            <a:off x="3773488" y="4244073"/>
            <a:ext cx="147637" cy="2000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1" name="Rectangle 29"/>
          <p:cNvSpPr>
            <a:spLocks noChangeArrowheads="1"/>
          </p:cNvSpPr>
          <p:nvPr/>
        </p:nvSpPr>
        <p:spPr bwMode="auto">
          <a:xfrm>
            <a:off x="2559050" y="4144061"/>
            <a:ext cx="147638"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 name="Line 30"/>
          <p:cNvSpPr>
            <a:spLocks noChangeShapeType="1"/>
          </p:cNvSpPr>
          <p:nvPr/>
        </p:nvSpPr>
        <p:spPr bwMode="auto">
          <a:xfrm>
            <a:off x="2735263" y="4248836"/>
            <a:ext cx="242887" cy="47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31"/>
          <p:cNvSpPr>
            <a:spLocks noChangeShapeType="1"/>
          </p:cNvSpPr>
          <p:nvPr/>
        </p:nvSpPr>
        <p:spPr bwMode="auto">
          <a:xfrm flipV="1">
            <a:off x="2401888" y="4525061"/>
            <a:ext cx="0" cy="1762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Text Box 32"/>
          <p:cNvSpPr txBox="1">
            <a:spLocks noChangeArrowheads="1"/>
          </p:cNvSpPr>
          <p:nvPr/>
        </p:nvSpPr>
        <p:spPr bwMode="auto">
          <a:xfrm>
            <a:off x="808266" y="3585260"/>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dirty="0">
                <a:solidFill>
                  <a:schemeClr val="accent1"/>
                </a:solidFill>
                <a:ea typeface="楷体" panose="02010609060101010101" pitchFamily="49" charset="-122"/>
                <a:cs typeface="Arial" panose="020B0604020202020204" pitchFamily="34" charset="0"/>
              </a:rPr>
              <a:t>A</a:t>
            </a:r>
          </a:p>
        </p:txBody>
      </p:sp>
      <p:sp>
        <p:nvSpPr>
          <p:cNvPr id="35" name="Text Box 33"/>
          <p:cNvSpPr txBox="1">
            <a:spLocks noChangeArrowheads="1"/>
          </p:cNvSpPr>
          <p:nvPr/>
        </p:nvSpPr>
        <p:spPr bwMode="auto">
          <a:xfrm>
            <a:off x="1319213" y="4590148"/>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a:solidFill>
                  <a:schemeClr val="accent2"/>
                </a:solidFill>
                <a:ea typeface="楷体" panose="02010609060101010101" pitchFamily="49" charset="-122"/>
                <a:cs typeface="Arial" panose="020B0604020202020204" pitchFamily="34" charset="0"/>
              </a:rPr>
              <a:t>B</a:t>
            </a:r>
            <a:endParaRPr lang="en-US" altLang="zh-CN" sz="2400">
              <a:solidFill>
                <a:schemeClr val="accent1"/>
              </a:solidFill>
              <a:ea typeface="楷体" panose="02010609060101010101" pitchFamily="49" charset="-122"/>
              <a:cs typeface="Arial" panose="020B0604020202020204" pitchFamily="34" charset="0"/>
            </a:endParaRPr>
          </a:p>
        </p:txBody>
      </p:sp>
      <p:sp>
        <p:nvSpPr>
          <p:cNvPr id="36" name="Rectangle 34"/>
          <p:cNvSpPr>
            <a:spLocks noChangeArrowheads="1"/>
          </p:cNvSpPr>
          <p:nvPr/>
        </p:nvSpPr>
        <p:spPr bwMode="auto">
          <a:xfrm>
            <a:off x="3902075" y="4182161"/>
            <a:ext cx="147638"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7" name="Group 35"/>
          <p:cNvGrpSpPr>
            <a:grpSpLocks/>
          </p:cNvGrpSpPr>
          <p:nvPr/>
        </p:nvGrpSpPr>
        <p:grpSpPr bwMode="auto">
          <a:xfrm>
            <a:off x="3997325" y="2718486"/>
            <a:ext cx="2332038" cy="1454150"/>
            <a:chOff x="2259" y="2090"/>
            <a:chExt cx="1469" cy="916"/>
          </a:xfrm>
        </p:grpSpPr>
        <p:sp>
          <p:nvSpPr>
            <p:cNvPr id="38" name="Text Box 36"/>
            <p:cNvSpPr txBox="1">
              <a:spLocks noChangeArrowheads="1"/>
            </p:cNvSpPr>
            <p:nvPr/>
          </p:nvSpPr>
          <p:spPr bwMode="auto">
            <a:xfrm>
              <a:off x="2602" y="2090"/>
              <a:ext cx="112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dirty="0">
                  <a:ea typeface="楷体" panose="02010609060101010101" pitchFamily="49" charset="-122"/>
                  <a:cs typeface="Arial" panose="020B0604020202020204" pitchFamily="34" charset="0"/>
                </a:rPr>
                <a:t>分组传输 </a:t>
              </a:r>
              <a:r>
                <a:rPr lang="en-US" altLang="zh-CN" sz="1800" dirty="0" smtClean="0">
                  <a:solidFill>
                    <a:srgbClr val="FF0000"/>
                  </a:solidFill>
                  <a:ea typeface="楷体" panose="02010609060101010101" pitchFamily="49" charset="-122"/>
                  <a:cs typeface="Arial" panose="020B0604020202020204" pitchFamily="34" charset="0"/>
                </a:rPr>
                <a:t>(</a:t>
              </a:r>
              <a:r>
                <a:rPr lang="zh-CN" altLang="en-US" sz="1800" dirty="0" smtClean="0">
                  <a:solidFill>
                    <a:srgbClr val="FF0000"/>
                  </a:solidFill>
                  <a:ea typeface="楷体" panose="02010609060101010101" pitchFamily="49" charset="-122"/>
                  <a:cs typeface="Arial" panose="020B0604020202020204" pitchFamily="34" charset="0"/>
                </a:rPr>
                <a:t>延迟</a:t>
              </a:r>
              <a:r>
                <a:rPr lang="en-US" altLang="zh-CN" sz="1800" dirty="0" smtClean="0">
                  <a:solidFill>
                    <a:srgbClr val="FF0000"/>
                  </a:solidFill>
                  <a:ea typeface="楷体" panose="02010609060101010101" pitchFamily="49" charset="-122"/>
                  <a:cs typeface="Arial" panose="020B0604020202020204" pitchFamily="34" charset="0"/>
                </a:rPr>
                <a:t>)</a:t>
              </a:r>
              <a:endParaRPr lang="en-US" altLang="zh-CN" sz="1800" dirty="0">
                <a:solidFill>
                  <a:srgbClr val="FF0000"/>
                </a:solidFill>
                <a:ea typeface="楷体" panose="02010609060101010101" pitchFamily="49" charset="-122"/>
                <a:cs typeface="Arial" panose="020B0604020202020204" pitchFamily="34" charset="0"/>
              </a:endParaRPr>
            </a:p>
          </p:txBody>
        </p:sp>
        <p:sp>
          <p:nvSpPr>
            <p:cNvPr id="39" name="Line 37"/>
            <p:cNvSpPr>
              <a:spLocks noChangeShapeType="1"/>
            </p:cNvSpPr>
            <p:nvPr/>
          </p:nvSpPr>
          <p:spPr bwMode="auto">
            <a:xfrm rot="10800000" flipV="1">
              <a:off x="2259" y="2294"/>
              <a:ext cx="1059" cy="7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0" name="Group 38"/>
          <p:cNvGrpSpPr>
            <a:grpSpLocks/>
          </p:cNvGrpSpPr>
          <p:nvPr/>
        </p:nvGrpSpPr>
        <p:grpSpPr bwMode="auto">
          <a:xfrm>
            <a:off x="3749675" y="4502836"/>
            <a:ext cx="2465388" cy="808037"/>
            <a:chOff x="2103" y="3214"/>
            <a:chExt cx="1553" cy="509"/>
          </a:xfrm>
        </p:grpSpPr>
        <p:sp>
          <p:nvSpPr>
            <p:cNvPr id="41" name="Text Box 39"/>
            <p:cNvSpPr txBox="1">
              <a:spLocks noChangeArrowheads="1"/>
            </p:cNvSpPr>
            <p:nvPr/>
          </p:nvSpPr>
          <p:spPr bwMode="auto">
            <a:xfrm>
              <a:off x="2530" y="3490"/>
              <a:ext cx="112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dirty="0">
                  <a:ea typeface="楷体" panose="02010609060101010101" pitchFamily="49" charset="-122"/>
                  <a:cs typeface="Arial" panose="020B0604020202020204" pitchFamily="34" charset="0"/>
                </a:rPr>
                <a:t>分组排队</a:t>
              </a:r>
              <a:r>
                <a:rPr lang="zh-CN" altLang="en-US" sz="1800" dirty="0">
                  <a:solidFill>
                    <a:srgbClr val="FF0000"/>
                  </a:solidFill>
                  <a:ea typeface="楷体" panose="02010609060101010101" pitchFamily="49" charset="-122"/>
                  <a:cs typeface="Arial" panose="020B0604020202020204" pitchFamily="34" charset="0"/>
                </a:rPr>
                <a:t> </a:t>
              </a:r>
              <a:r>
                <a:rPr lang="en-US" altLang="zh-CN" sz="1800" dirty="0" smtClean="0">
                  <a:solidFill>
                    <a:srgbClr val="FF0000"/>
                  </a:solidFill>
                  <a:ea typeface="楷体" panose="02010609060101010101" pitchFamily="49" charset="-122"/>
                  <a:cs typeface="Arial" panose="020B0604020202020204" pitchFamily="34" charset="0"/>
                </a:rPr>
                <a:t>(</a:t>
              </a:r>
              <a:r>
                <a:rPr lang="zh-CN" altLang="en-US" sz="1800" dirty="0" smtClean="0">
                  <a:solidFill>
                    <a:srgbClr val="FF0000"/>
                  </a:solidFill>
                  <a:ea typeface="楷体" panose="02010609060101010101" pitchFamily="49" charset="-122"/>
                  <a:cs typeface="Arial" panose="020B0604020202020204" pitchFamily="34" charset="0"/>
                </a:rPr>
                <a:t>延迟</a:t>
              </a:r>
              <a:r>
                <a:rPr lang="en-US" altLang="zh-CN" sz="1800" dirty="0" smtClean="0">
                  <a:solidFill>
                    <a:srgbClr val="FF0000"/>
                  </a:solidFill>
                  <a:ea typeface="楷体" panose="02010609060101010101" pitchFamily="49" charset="-122"/>
                  <a:cs typeface="Arial" panose="020B0604020202020204" pitchFamily="34" charset="0"/>
                </a:rPr>
                <a:t>)</a:t>
              </a:r>
              <a:endParaRPr lang="en-US" altLang="zh-CN" sz="1800" dirty="0">
                <a:ea typeface="楷体" panose="02010609060101010101" pitchFamily="49" charset="-122"/>
                <a:cs typeface="Arial" panose="020B0604020202020204" pitchFamily="34" charset="0"/>
              </a:endParaRPr>
            </a:p>
          </p:txBody>
        </p:sp>
        <p:sp>
          <p:nvSpPr>
            <p:cNvPr id="42" name="Line 40"/>
            <p:cNvSpPr>
              <a:spLocks noChangeShapeType="1"/>
            </p:cNvSpPr>
            <p:nvPr/>
          </p:nvSpPr>
          <p:spPr bwMode="auto">
            <a:xfrm rot="10800000">
              <a:off x="2103" y="3214"/>
              <a:ext cx="471" cy="4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3" name="Group 41"/>
          <p:cNvGrpSpPr>
            <a:grpSpLocks/>
          </p:cNvGrpSpPr>
          <p:nvPr/>
        </p:nvGrpSpPr>
        <p:grpSpPr bwMode="auto">
          <a:xfrm>
            <a:off x="6192838" y="4105961"/>
            <a:ext cx="498475" cy="119062"/>
            <a:chOff x="2208" y="2184"/>
            <a:chExt cx="176" cy="69"/>
          </a:xfrm>
        </p:grpSpPr>
        <p:grpSp>
          <p:nvGrpSpPr>
            <p:cNvPr id="44" name="Group 42"/>
            <p:cNvGrpSpPr>
              <a:grpSpLocks/>
            </p:cNvGrpSpPr>
            <p:nvPr/>
          </p:nvGrpSpPr>
          <p:grpSpPr bwMode="auto">
            <a:xfrm>
              <a:off x="2208" y="2185"/>
              <a:ext cx="176" cy="68"/>
              <a:chOff x="2848" y="848"/>
              <a:chExt cx="140" cy="98"/>
            </a:xfrm>
          </p:grpSpPr>
          <p:sp>
            <p:nvSpPr>
              <p:cNvPr id="49" name="Line 4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4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4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5" name="Group 46"/>
            <p:cNvGrpSpPr>
              <a:grpSpLocks/>
            </p:cNvGrpSpPr>
            <p:nvPr/>
          </p:nvGrpSpPr>
          <p:grpSpPr bwMode="auto">
            <a:xfrm flipV="1">
              <a:off x="2208" y="2184"/>
              <a:ext cx="176" cy="68"/>
              <a:chOff x="2848" y="848"/>
              <a:chExt cx="140" cy="98"/>
            </a:xfrm>
          </p:grpSpPr>
          <p:sp>
            <p:nvSpPr>
              <p:cNvPr id="46" name="Line 4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4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4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52" name="Rectangle 50"/>
          <p:cNvSpPr>
            <a:spLocks noChangeArrowheads="1"/>
          </p:cNvSpPr>
          <p:nvPr/>
        </p:nvSpPr>
        <p:spPr bwMode="auto">
          <a:xfrm>
            <a:off x="2084388" y="3672573"/>
            <a:ext cx="147637" cy="2000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53" name="Line 51"/>
          <p:cNvSpPr>
            <a:spLocks noChangeShapeType="1"/>
          </p:cNvSpPr>
          <p:nvPr/>
        </p:nvSpPr>
        <p:spPr bwMode="auto">
          <a:xfrm>
            <a:off x="2214563" y="3778936"/>
            <a:ext cx="242887" cy="47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Rectangle 52"/>
          <p:cNvSpPr>
            <a:spLocks noChangeArrowheads="1"/>
          </p:cNvSpPr>
          <p:nvPr/>
        </p:nvSpPr>
        <p:spPr bwMode="auto">
          <a:xfrm>
            <a:off x="2355850" y="4702861"/>
            <a:ext cx="147638"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55" name="Rectangle 53"/>
          <p:cNvSpPr>
            <a:spLocks noChangeArrowheads="1"/>
          </p:cNvSpPr>
          <p:nvPr/>
        </p:nvSpPr>
        <p:spPr bwMode="auto">
          <a:xfrm>
            <a:off x="3471863" y="4244073"/>
            <a:ext cx="147637" cy="2000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a:ea typeface="楷体" panose="02010609060101010101" pitchFamily="49" charset="-122"/>
              <a:cs typeface="Arial" panose="020B0604020202020204" pitchFamily="34" charset="0"/>
            </a:endParaRPr>
          </a:p>
        </p:txBody>
      </p:sp>
      <p:sp>
        <p:nvSpPr>
          <p:cNvPr id="56" name="Rectangle 54"/>
          <p:cNvSpPr>
            <a:spLocks noChangeArrowheads="1"/>
          </p:cNvSpPr>
          <p:nvPr/>
        </p:nvSpPr>
        <p:spPr bwMode="auto">
          <a:xfrm>
            <a:off x="3332163" y="4244073"/>
            <a:ext cx="147637" cy="2000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a:ea typeface="楷体" panose="02010609060101010101" pitchFamily="49" charset="-122"/>
              <a:cs typeface="Arial" panose="020B0604020202020204" pitchFamily="34" charset="0"/>
            </a:endParaRPr>
          </a:p>
        </p:txBody>
      </p:sp>
      <p:sp>
        <p:nvSpPr>
          <p:cNvPr id="57" name="Rectangle 55"/>
          <p:cNvSpPr>
            <a:spLocks noChangeArrowheads="1"/>
          </p:cNvSpPr>
          <p:nvPr/>
        </p:nvSpPr>
        <p:spPr bwMode="auto">
          <a:xfrm>
            <a:off x="3192463" y="4244073"/>
            <a:ext cx="147637" cy="2000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a:ea typeface="楷体" panose="02010609060101010101" pitchFamily="49" charset="-122"/>
              <a:cs typeface="Arial" panose="020B0604020202020204" pitchFamily="34" charset="0"/>
            </a:endParaRPr>
          </a:p>
        </p:txBody>
      </p:sp>
      <p:grpSp>
        <p:nvGrpSpPr>
          <p:cNvPr id="58" name="Group 56"/>
          <p:cNvGrpSpPr>
            <a:grpSpLocks/>
          </p:cNvGrpSpPr>
          <p:nvPr/>
        </p:nvGrpSpPr>
        <p:grpSpPr bwMode="auto">
          <a:xfrm>
            <a:off x="2928938" y="4464736"/>
            <a:ext cx="5903912" cy="1516062"/>
            <a:chOff x="1586" y="3190"/>
            <a:chExt cx="3719" cy="955"/>
          </a:xfrm>
        </p:grpSpPr>
        <p:sp>
          <p:nvSpPr>
            <p:cNvPr id="59" name="Line 57"/>
            <p:cNvSpPr>
              <a:spLocks noChangeShapeType="1"/>
            </p:cNvSpPr>
            <p:nvPr/>
          </p:nvSpPr>
          <p:spPr bwMode="auto">
            <a:xfrm rot="10800000" flipH="1">
              <a:off x="1798" y="3190"/>
              <a:ext cx="105" cy="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Text Box 58"/>
            <p:cNvSpPr txBox="1">
              <a:spLocks noChangeArrowheads="1"/>
            </p:cNvSpPr>
            <p:nvPr/>
          </p:nvSpPr>
          <p:spPr bwMode="auto">
            <a:xfrm>
              <a:off x="1586" y="3738"/>
              <a:ext cx="371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dirty="0">
                  <a:ea typeface="楷体" panose="02010609060101010101" pitchFamily="49" charset="-122"/>
                  <a:cs typeface="Arial" panose="020B0604020202020204" pitchFamily="34" charset="0"/>
                </a:rPr>
                <a:t>空闲的 </a:t>
              </a:r>
              <a:r>
                <a:rPr lang="en-US" altLang="zh-CN" sz="1800" dirty="0" smtClean="0">
                  <a:ea typeface="楷体" panose="02010609060101010101" pitchFamily="49" charset="-122"/>
                  <a:cs typeface="Arial" panose="020B0604020202020204" pitchFamily="34" charset="0"/>
                </a:rPr>
                <a:t>(</a:t>
              </a:r>
              <a:r>
                <a:rPr lang="zh-CN" altLang="en-US" sz="1800" dirty="0" smtClean="0">
                  <a:ea typeface="楷体" panose="02010609060101010101" pitchFamily="49" charset="-122"/>
                  <a:cs typeface="Arial" panose="020B0604020202020204" pitchFamily="34" charset="0"/>
                </a:rPr>
                <a:t>可用的</a:t>
              </a:r>
              <a:r>
                <a:rPr lang="en-US" altLang="zh-CN" sz="1800" dirty="0" smtClean="0">
                  <a:ea typeface="楷体" panose="02010609060101010101" pitchFamily="49" charset="-122"/>
                  <a:cs typeface="Arial" panose="020B0604020202020204" pitchFamily="34" charset="0"/>
                </a:rPr>
                <a:t>) </a:t>
              </a:r>
              <a:r>
                <a:rPr lang="zh-CN" altLang="en-US" sz="1800" dirty="0">
                  <a:ea typeface="楷体" panose="02010609060101010101" pitchFamily="49" charset="-122"/>
                  <a:cs typeface="Arial" panose="020B0604020202020204" pitchFamily="34" charset="0"/>
                </a:rPr>
                <a:t>缓存</a:t>
              </a:r>
              <a:r>
                <a:rPr lang="en-US" altLang="zh-CN" sz="1800" dirty="0">
                  <a:ea typeface="楷体" panose="02010609060101010101" pitchFamily="49" charset="-122"/>
                  <a:cs typeface="Arial" panose="020B0604020202020204" pitchFamily="34" charset="0"/>
                </a:rPr>
                <a:t>: </a:t>
              </a:r>
              <a:r>
                <a:rPr lang="zh-CN" altLang="en-US" sz="1800" dirty="0">
                  <a:ea typeface="楷体" panose="02010609060101010101" pitchFamily="49" charset="-122"/>
                  <a:cs typeface="Arial" panose="020B0604020202020204" pitchFamily="34" charset="0"/>
                </a:rPr>
                <a:t>如果没有空闲的缓存则到达的分组</a:t>
              </a:r>
            </a:p>
            <a:p>
              <a:pPr>
                <a:spcBef>
                  <a:spcPct val="0"/>
                </a:spcBef>
                <a:buClrTx/>
                <a:buSzTx/>
                <a:buFontTx/>
                <a:buNone/>
              </a:pPr>
              <a:r>
                <a:rPr lang="zh-CN" altLang="en-US" sz="1800" dirty="0">
                  <a:ea typeface="楷体" panose="02010609060101010101" pitchFamily="49" charset="-122"/>
                  <a:cs typeface="Arial" panose="020B0604020202020204" pitchFamily="34" charset="0"/>
                </a:rPr>
                <a:t>被</a:t>
              </a:r>
              <a:r>
                <a:rPr lang="zh-CN" altLang="en-US" sz="1800" dirty="0" smtClean="0">
                  <a:ea typeface="楷体" panose="02010609060101010101" pitchFamily="49" charset="-122"/>
                  <a:cs typeface="Arial" panose="020B0604020202020204" pitchFamily="34" charset="0"/>
                </a:rPr>
                <a:t>丢弃</a:t>
              </a:r>
              <a:r>
                <a:rPr lang="en-US" altLang="zh-CN" sz="1800" dirty="0" smtClean="0">
                  <a:ea typeface="楷体" panose="02010609060101010101" pitchFamily="49" charset="-122"/>
                  <a:cs typeface="Arial" panose="020B0604020202020204" pitchFamily="34" charset="0"/>
                </a:rPr>
                <a:t>(</a:t>
              </a:r>
              <a:r>
                <a:rPr lang="zh-CN" altLang="en-US" sz="1800" dirty="0" smtClean="0">
                  <a:ea typeface="楷体" panose="02010609060101010101" pitchFamily="49" charset="-122"/>
                  <a:cs typeface="Arial" panose="020B0604020202020204" pitchFamily="34" charset="0"/>
                </a:rPr>
                <a:t>丢失</a:t>
              </a:r>
              <a:r>
                <a:rPr lang="en-US" altLang="zh-CN" sz="1800" dirty="0" smtClean="0">
                  <a:ea typeface="楷体" panose="02010609060101010101" pitchFamily="49" charset="-122"/>
                  <a:cs typeface="Arial" panose="020B0604020202020204" pitchFamily="34" charset="0"/>
                </a:rPr>
                <a:t>)</a:t>
              </a:r>
              <a:endParaRPr lang="en-US" altLang="zh-CN" sz="1800" dirty="0">
                <a:ea typeface="楷体" panose="02010609060101010101" pitchFamily="49" charset="-122"/>
                <a:cs typeface="Arial" panose="020B0604020202020204" pitchFamily="34" charset="0"/>
              </a:endParaRPr>
            </a:p>
          </p:txBody>
        </p:sp>
      </p:grpSp>
      <p:grpSp>
        <p:nvGrpSpPr>
          <p:cNvPr id="61" name="Group 59"/>
          <p:cNvGrpSpPr>
            <a:grpSpLocks/>
          </p:cNvGrpSpPr>
          <p:nvPr/>
        </p:nvGrpSpPr>
        <p:grpSpPr bwMode="auto">
          <a:xfrm>
            <a:off x="3018336" y="3347929"/>
            <a:ext cx="3373437" cy="917575"/>
            <a:chOff x="1927" y="2308"/>
            <a:chExt cx="2125" cy="578"/>
          </a:xfrm>
        </p:grpSpPr>
        <p:sp>
          <p:nvSpPr>
            <p:cNvPr id="62" name="Line 60"/>
            <p:cNvSpPr>
              <a:spLocks noChangeShapeType="1"/>
            </p:cNvSpPr>
            <p:nvPr/>
          </p:nvSpPr>
          <p:spPr bwMode="auto">
            <a:xfrm rot="10800000" flipV="1">
              <a:off x="1927" y="2478"/>
              <a:ext cx="772" cy="4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Text Box 61"/>
            <p:cNvSpPr txBox="1">
              <a:spLocks noChangeArrowheads="1"/>
            </p:cNvSpPr>
            <p:nvPr/>
          </p:nvSpPr>
          <p:spPr bwMode="auto">
            <a:xfrm>
              <a:off x="1973" y="2308"/>
              <a:ext cx="207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dirty="0">
                  <a:ea typeface="楷体" panose="02010609060101010101" pitchFamily="49" charset="-122"/>
                  <a:cs typeface="Arial" panose="020B0604020202020204" pitchFamily="34" charset="0"/>
                </a:rPr>
                <a:t>接收分组</a:t>
              </a:r>
              <a:r>
                <a:rPr lang="en-US" altLang="zh-CN" sz="1800" dirty="0" smtClean="0">
                  <a:ea typeface="楷体" panose="02010609060101010101" pitchFamily="49" charset="-122"/>
                  <a:cs typeface="Arial" panose="020B0604020202020204" pitchFamily="34" charset="0"/>
                </a:rPr>
                <a:t>, </a:t>
              </a:r>
              <a:r>
                <a:rPr lang="zh-CN" altLang="en-US" sz="1800" dirty="0" smtClean="0">
                  <a:ea typeface="楷体" panose="02010609060101010101" pitchFamily="49" charset="-122"/>
                  <a:cs typeface="Arial" panose="020B0604020202020204" pitchFamily="34" charset="0"/>
                </a:rPr>
                <a:t>处理</a:t>
              </a:r>
              <a:r>
                <a:rPr lang="zh-CN" altLang="en-US" sz="1800" dirty="0">
                  <a:ea typeface="楷体" panose="02010609060101010101" pitchFamily="49" charset="-122"/>
                  <a:cs typeface="Arial" panose="020B0604020202020204" pitchFamily="34" charset="0"/>
                </a:rPr>
                <a:t>并放到相应队列</a:t>
              </a:r>
            </a:p>
          </p:txBody>
        </p:sp>
      </p:grpSp>
      <p:grpSp>
        <p:nvGrpSpPr>
          <p:cNvPr id="64" name="Group 62"/>
          <p:cNvGrpSpPr>
            <a:grpSpLocks/>
          </p:cNvGrpSpPr>
          <p:nvPr/>
        </p:nvGrpSpPr>
        <p:grpSpPr bwMode="auto">
          <a:xfrm>
            <a:off x="5580063" y="2951848"/>
            <a:ext cx="1870075" cy="1454150"/>
            <a:chOff x="2259" y="2090"/>
            <a:chExt cx="1178" cy="916"/>
          </a:xfrm>
        </p:grpSpPr>
        <p:sp>
          <p:nvSpPr>
            <p:cNvPr id="65" name="Text Box 63"/>
            <p:cNvSpPr txBox="1">
              <a:spLocks noChangeArrowheads="1"/>
            </p:cNvSpPr>
            <p:nvPr/>
          </p:nvSpPr>
          <p:spPr bwMode="auto">
            <a:xfrm>
              <a:off x="2602" y="2090"/>
              <a:ext cx="83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dirty="0">
                  <a:ea typeface="楷体" panose="02010609060101010101" pitchFamily="49" charset="-122"/>
                  <a:cs typeface="Arial" panose="020B0604020202020204" pitchFamily="34" charset="0"/>
                </a:rPr>
                <a:t>传播 </a:t>
              </a:r>
              <a:r>
                <a:rPr lang="en-US" altLang="zh-CN" sz="1800" dirty="0" smtClean="0">
                  <a:solidFill>
                    <a:srgbClr val="FF0000"/>
                  </a:solidFill>
                  <a:ea typeface="楷体" panose="02010609060101010101" pitchFamily="49" charset="-122"/>
                  <a:cs typeface="Arial" panose="020B0604020202020204" pitchFamily="34" charset="0"/>
                </a:rPr>
                <a:t>(</a:t>
              </a:r>
              <a:r>
                <a:rPr lang="zh-CN" altLang="en-US" sz="1800" dirty="0" smtClean="0">
                  <a:solidFill>
                    <a:srgbClr val="FF0000"/>
                  </a:solidFill>
                  <a:ea typeface="楷体" panose="02010609060101010101" pitchFamily="49" charset="-122"/>
                  <a:cs typeface="Arial" panose="020B0604020202020204" pitchFamily="34" charset="0"/>
                </a:rPr>
                <a:t>延迟</a:t>
              </a:r>
              <a:r>
                <a:rPr lang="en-US" altLang="zh-CN" sz="1800" dirty="0" smtClean="0">
                  <a:solidFill>
                    <a:srgbClr val="FF0000"/>
                  </a:solidFill>
                  <a:ea typeface="楷体" panose="02010609060101010101" pitchFamily="49" charset="-122"/>
                  <a:cs typeface="Arial" panose="020B0604020202020204" pitchFamily="34" charset="0"/>
                </a:rPr>
                <a:t>)</a:t>
              </a:r>
              <a:endParaRPr lang="en-US" altLang="zh-CN" sz="1800" dirty="0">
                <a:solidFill>
                  <a:srgbClr val="FF0000"/>
                </a:solidFill>
                <a:ea typeface="楷体" panose="02010609060101010101" pitchFamily="49" charset="-122"/>
                <a:cs typeface="Arial" panose="020B0604020202020204" pitchFamily="34" charset="0"/>
              </a:endParaRPr>
            </a:p>
          </p:txBody>
        </p:sp>
        <p:sp>
          <p:nvSpPr>
            <p:cNvPr id="66" name="Line 64"/>
            <p:cNvSpPr>
              <a:spLocks noChangeShapeType="1"/>
            </p:cNvSpPr>
            <p:nvPr/>
          </p:nvSpPr>
          <p:spPr bwMode="auto">
            <a:xfrm rot="10800000" flipV="1">
              <a:off x="2259" y="2294"/>
              <a:ext cx="1059" cy="7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7" name="Group 66"/>
          <p:cNvGrpSpPr>
            <a:grpSpLocks/>
          </p:cNvGrpSpPr>
          <p:nvPr/>
        </p:nvGrpSpPr>
        <p:grpSpPr bwMode="auto">
          <a:xfrm>
            <a:off x="1046708" y="3531251"/>
            <a:ext cx="779462" cy="679450"/>
            <a:chOff x="-44" y="1473"/>
            <a:chExt cx="981" cy="1105"/>
          </a:xfrm>
        </p:grpSpPr>
        <p:pic>
          <p:nvPicPr>
            <p:cNvPr id="68" name="Picture 67"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69" name="Freeform 68"/>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70" name="Group 66"/>
          <p:cNvGrpSpPr>
            <a:grpSpLocks/>
          </p:cNvGrpSpPr>
          <p:nvPr/>
        </p:nvGrpSpPr>
        <p:grpSpPr bwMode="auto">
          <a:xfrm>
            <a:off x="1454152" y="4519504"/>
            <a:ext cx="779462" cy="679450"/>
            <a:chOff x="-44" y="1473"/>
            <a:chExt cx="981" cy="1105"/>
          </a:xfrm>
        </p:grpSpPr>
        <p:pic>
          <p:nvPicPr>
            <p:cNvPr id="71" name="Picture 67"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72" name="Freeform 68"/>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时延的类型</a:t>
            </a:r>
            <a:endParaRPr lang="zh-CN" altLang="en-US" dirty="0"/>
          </a:p>
        </p:txBody>
      </p:sp>
      <p:sp>
        <p:nvSpPr>
          <p:cNvPr id="3" name="Rectangle 3"/>
          <p:cNvSpPr txBox="1">
            <a:spLocks noChangeArrowheads="1"/>
          </p:cNvSpPr>
          <p:nvPr/>
        </p:nvSpPr>
        <p:spPr>
          <a:xfrm>
            <a:off x="457200" y="1341438"/>
            <a:ext cx="8229600" cy="800100"/>
          </a:xfrm>
          <a:prstGeom prst="rect">
            <a:avLst/>
          </a:prstGeom>
        </p:spPr>
        <p:txBody>
          <a:bodyPr/>
          <a:lstStyle>
            <a:lvl1pPr marL="342900" indent="-342900" algn="l" rtl="0" eaLnBrk="0" fontAlgn="base" hangingPunct="0">
              <a:spcBef>
                <a:spcPct val="20000"/>
              </a:spcBef>
              <a:spcAft>
                <a:spcPct val="0"/>
              </a:spcAft>
              <a:buClr>
                <a:schemeClr val="hlink"/>
              </a:buClr>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Char char="•"/>
              <a:defRPr sz="2000">
                <a:solidFill>
                  <a:schemeClr val="tx1"/>
                </a:solidFill>
                <a:latin typeface="+mn-lt"/>
                <a:ea typeface="+mn-ea"/>
              </a:defRPr>
            </a:lvl9pPr>
          </a:lstStyle>
          <a:p>
            <a:pPr eaLnBrk="1" hangingPunct="1">
              <a:defRPr/>
            </a:pPr>
            <a:r>
              <a:rPr lang="zh-CN" altLang="en-US" b="1" kern="0" smtClean="0">
                <a:ea typeface="楷体" panose="02010609060101010101" pitchFamily="49" charset="-122"/>
                <a:cs typeface="Arial" panose="020B0604020202020204" pitchFamily="34" charset="0"/>
              </a:rPr>
              <a:t>四种分组时延</a:t>
            </a:r>
            <a:endParaRPr lang="en-US" altLang="zh-CN" b="1" kern="0" smtClean="0">
              <a:ea typeface="楷体" panose="02010609060101010101" pitchFamily="49" charset="-122"/>
              <a:cs typeface="Arial" panose="020B0604020202020204" pitchFamily="34" charset="0"/>
            </a:endParaRPr>
          </a:p>
          <a:p>
            <a:pPr marL="0" indent="0" eaLnBrk="1" hangingPunct="1">
              <a:buFont typeface="Wingdings" panose="05000000000000000000" pitchFamily="2" charset="2"/>
              <a:buNone/>
              <a:defRPr/>
            </a:pPr>
            <a:endParaRPr lang="en-US" altLang="zh-CN" b="1" kern="0" dirty="0">
              <a:ea typeface="楷体" panose="02010609060101010101" pitchFamily="49" charset="-122"/>
              <a:cs typeface="Arial" panose="020B0604020202020204" pitchFamily="34" charset="0"/>
            </a:endParaRPr>
          </a:p>
        </p:txBody>
      </p:sp>
      <p:grpSp>
        <p:nvGrpSpPr>
          <p:cNvPr id="4" name="Group 4"/>
          <p:cNvGrpSpPr>
            <a:grpSpLocks/>
          </p:cNvGrpSpPr>
          <p:nvPr/>
        </p:nvGrpSpPr>
        <p:grpSpPr bwMode="auto">
          <a:xfrm>
            <a:off x="1403350" y="1952627"/>
            <a:ext cx="6888163" cy="1836738"/>
            <a:chOff x="398" y="2958"/>
            <a:chExt cx="4339" cy="1157"/>
          </a:xfrm>
        </p:grpSpPr>
        <p:sp>
          <p:nvSpPr>
            <p:cNvPr id="6" name="Oval 6"/>
            <p:cNvSpPr>
              <a:spLocks noChangeArrowheads="1"/>
            </p:cNvSpPr>
            <p:nvPr/>
          </p:nvSpPr>
          <p:spPr bwMode="auto">
            <a:xfrm>
              <a:off x="1629" y="3500"/>
              <a:ext cx="864" cy="269"/>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7" name="Rectangle 7"/>
            <p:cNvSpPr>
              <a:spLocks noChangeArrowheads="1"/>
            </p:cNvSpPr>
            <p:nvPr/>
          </p:nvSpPr>
          <p:spPr bwMode="auto">
            <a:xfrm>
              <a:off x="1629" y="3450"/>
              <a:ext cx="864" cy="192"/>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a:ea typeface="楷体" panose="02010609060101010101" pitchFamily="49" charset="-122"/>
                <a:cs typeface="Arial" panose="020B0604020202020204" pitchFamily="34" charset="0"/>
              </a:endParaRPr>
            </a:p>
          </p:txBody>
        </p:sp>
        <p:sp>
          <p:nvSpPr>
            <p:cNvPr id="8" name="Oval 8"/>
            <p:cNvSpPr>
              <a:spLocks noChangeArrowheads="1"/>
            </p:cNvSpPr>
            <p:nvPr/>
          </p:nvSpPr>
          <p:spPr bwMode="auto">
            <a:xfrm>
              <a:off x="1636" y="3284"/>
              <a:ext cx="863" cy="31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9" name="Group 9"/>
            <p:cNvGrpSpPr>
              <a:grpSpLocks/>
            </p:cNvGrpSpPr>
            <p:nvPr/>
          </p:nvGrpSpPr>
          <p:grpSpPr bwMode="auto">
            <a:xfrm>
              <a:off x="1885" y="3306"/>
              <a:ext cx="359" cy="86"/>
              <a:chOff x="2208" y="2184"/>
              <a:chExt cx="176" cy="69"/>
            </a:xfrm>
          </p:grpSpPr>
          <p:grpSp>
            <p:nvGrpSpPr>
              <p:cNvPr id="48" name="Group 10"/>
              <p:cNvGrpSpPr>
                <a:grpSpLocks/>
              </p:cNvGrpSpPr>
              <p:nvPr/>
            </p:nvGrpSpPr>
            <p:grpSpPr bwMode="auto">
              <a:xfrm>
                <a:off x="2208" y="2185"/>
                <a:ext cx="176" cy="68"/>
                <a:chOff x="2848" y="848"/>
                <a:chExt cx="140" cy="98"/>
              </a:xfrm>
            </p:grpSpPr>
            <p:sp>
              <p:nvSpPr>
                <p:cNvPr id="53" name="Line 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9" name="Group 14"/>
              <p:cNvGrpSpPr>
                <a:grpSpLocks/>
              </p:cNvGrpSpPr>
              <p:nvPr/>
            </p:nvGrpSpPr>
            <p:grpSpPr bwMode="auto">
              <a:xfrm flipV="1">
                <a:off x="2208" y="2184"/>
                <a:ext cx="176" cy="68"/>
                <a:chOff x="2848" y="848"/>
                <a:chExt cx="140" cy="98"/>
              </a:xfrm>
            </p:grpSpPr>
            <p:sp>
              <p:nvSpPr>
                <p:cNvPr id="50" name="Line 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0" name="Oval 18"/>
            <p:cNvSpPr>
              <a:spLocks noChangeArrowheads="1"/>
            </p:cNvSpPr>
            <p:nvPr/>
          </p:nvSpPr>
          <p:spPr bwMode="auto">
            <a:xfrm>
              <a:off x="3860" y="3513"/>
              <a:ext cx="863" cy="270"/>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1" name="Line 19"/>
            <p:cNvSpPr>
              <a:spLocks noChangeShapeType="1"/>
            </p:cNvSpPr>
            <p:nvPr/>
          </p:nvSpPr>
          <p:spPr bwMode="auto">
            <a:xfrm>
              <a:off x="3866" y="3498"/>
              <a:ext cx="0" cy="16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Rectangle 20"/>
            <p:cNvSpPr>
              <a:spLocks noChangeArrowheads="1"/>
            </p:cNvSpPr>
            <p:nvPr/>
          </p:nvSpPr>
          <p:spPr bwMode="auto">
            <a:xfrm>
              <a:off x="3866" y="3471"/>
              <a:ext cx="864" cy="191"/>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a:ea typeface="楷体" panose="02010609060101010101" pitchFamily="49" charset="-122"/>
                <a:cs typeface="Arial" panose="020B0604020202020204" pitchFamily="34" charset="0"/>
              </a:endParaRPr>
            </a:p>
          </p:txBody>
        </p:sp>
        <p:sp>
          <p:nvSpPr>
            <p:cNvPr id="13" name="Oval 21"/>
            <p:cNvSpPr>
              <a:spLocks noChangeArrowheads="1"/>
            </p:cNvSpPr>
            <p:nvPr/>
          </p:nvSpPr>
          <p:spPr bwMode="auto">
            <a:xfrm>
              <a:off x="3873" y="3304"/>
              <a:ext cx="864" cy="31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5" name="Line 23"/>
            <p:cNvSpPr>
              <a:spLocks noChangeShapeType="1"/>
            </p:cNvSpPr>
            <p:nvPr/>
          </p:nvSpPr>
          <p:spPr bwMode="auto">
            <a:xfrm>
              <a:off x="1103" y="3236"/>
              <a:ext cx="3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4"/>
            <p:cNvSpPr>
              <a:spLocks noChangeShapeType="1"/>
            </p:cNvSpPr>
            <p:nvPr/>
          </p:nvSpPr>
          <p:spPr bwMode="auto">
            <a:xfrm flipV="1">
              <a:off x="1322" y="3954"/>
              <a:ext cx="141"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25"/>
            <p:cNvSpPr>
              <a:spLocks noChangeShapeType="1"/>
            </p:cNvSpPr>
            <p:nvPr/>
          </p:nvSpPr>
          <p:spPr bwMode="auto">
            <a:xfrm>
              <a:off x="2489" y="3541"/>
              <a:ext cx="1393"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26"/>
            <p:cNvSpPr>
              <a:spLocks noChangeShapeType="1"/>
            </p:cNvSpPr>
            <p:nvPr/>
          </p:nvSpPr>
          <p:spPr bwMode="auto">
            <a:xfrm flipH="1">
              <a:off x="1466" y="3229"/>
              <a:ext cx="0" cy="7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7"/>
            <p:cNvSpPr>
              <a:spLocks noChangeShapeType="1"/>
            </p:cNvSpPr>
            <p:nvPr/>
          </p:nvSpPr>
          <p:spPr bwMode="auto">
            <a:xfrm>
              <a:off x="1473" y="3545"/>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Rectangle 28"/>
            <p:cNvSpPr>
              <a:spLocks noChangeArrowheads="1"/>
            </p:cNvSpPr>
            <p:nvPr/>
          </p:nvSpPr>
          <p:spPr bwMode="auto">
            <a:xfrm>
              <a:off x="3151" y="3396"/>
              <a:ext cx="107" cy="14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1" name="Rectangle 29"/>
            <p:cNvSpPr>
              <a:spLocks noChangeArrowheads="1"/>
            </p:cNvSpPr>
            <p:nvPr/>
          </p:nvSpPr>
          <p:spPr bwMode="auto">
            <a:xfrm>
              <a:off x="2249" y="3448"/>
              <a:ext cx="106" cy="14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2" name="Rectangle 30"/>
            <p:cNvSpPr>
              <a:spLocks noChangeArrowheads="1"/>
            </p:cNvSpPr>
            <p:nvPr/>
          </p:nvSpPr>
          <p:spPr bwMode="auto">
            <a:xfrm>
              <a:off x="2366" y="3448"/>
              <a:ext cx="106" cy="14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3" name="Rectangle 31"/>
            <p:cNvSpPr>
              <a:spLocks noChangeArrowheads="1"/>
            </p:cNvSpPr>
            <p:nvPr/>
          </p:nvSpPr>
          <p:spPr bwMode="auto">
            <a:xfrm>
              <a:off x="1490" y="3375"/>
              <a:ext cx="107" cy="14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4" name="Line 32"/>
            <p:cNvSpPr>
              <a:spLocks noChangeShapeType="1"/>
            </p:cNvSpPr>
            <p:nvPr/>
          </p:nvSpPr>
          <p:spPr bwMode="auto">
            <a:xfrm>
              <a:off x="1617" y="3451"/>
              <a:ext cx="175" cy="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33"/>
            <p:cNvSpPr>
              <a:spLocks noChangeShapeType="1"/>
            </p:cNvSpPr>
            <p:nvPr/>
          </p:nvSpPr>
          <p:spPr bwMode="auto">
            <a:xfrm flipV="1">
              <a:off x="1377" y="3652"/>
              <a:ext cx="0" cy="1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34"/>
            <p:cNvSpPr>
              <a:spLocks noChangeShapeType="1"/>
            </p:cNvSpPr>
            <p:nvPr/>
          </p:nvSpPr>
          <p:spPr bwMode="auto">
            <a:xfrm flipV="1">
              <a:off x="3707" y="3250"/>
              <a:ext cx="26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Text Box 35"/>
            <p:cNvSpPr txBox="1">
              <a:spLocks noChangeArrowheads="1"/>
            </p:cNvSpPr>
            <p:nvPr/>
          </p:nvSpPr>
          <p:spPr bwMode="auto">
            <a:xfrm>
              <a:off x="398" y="2958"/>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a:solidFill>
                    <a:schemeClr val="accent1"/>
                  </a:solidFill>
                  <a:ea typeface="楷体" panose="02010609060101010101" pitchFamily="49" charset="-122"/>
                  <a:cs typeface="Arial" panose="020B0604020202020204" pitchFamily="34" charset="0"/>
                </a:rPr>
                <a:t>A</a:t>
              </a:r>
            </a:p>
          </p:txBody>
        </p:sp>
        <p:sp>
          <p:nvSpPr>
            <p:cNvPr id="28" name="Text Box 36"/>
            <p:cNvSpPr txBox="1">
              <a:spLocks noChangeArrowheads="1"/>
            </p:cNvSpPr>
            <p:nvPr/>
          </p:nvSpPr>
          <p:spPr bwMode="auto">
            <a:xfrm>
              <a:off x="597" y="3699"/>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a:solidFill>
                    <a:schemeClr val="accent2"/>
                  </a:solidFill>
                  <a:ea typeface="楷体" panose="02010609060101010101" pitchFamily="49" charset="-122"/>
                  <a:cs typeface="Arial" panose="020B0604020202020204" pitchFamily="34" charset="0"/>
                </a:rPr>
                <a:t>B</a:t>
              </a:r>
              <a:endParaRPr lang="en-US" altLang="zh-CN" sz="2400">
                <a:solidFill>
                  <a:schemeClr val="accent1"/>
                </a:solidFill>
                <a:ea typeface="楷体" panose="02010609060101010101" pitchFamily="49" charset="-122"/>
                <a:cs typeface="Arial" panose="020B0604020202020204" pitchFamily="34" charset="0"/>
              </a:endParaRPr>
            </a:p>
          </p:txBody>
        </p:sp>
        <p:sp>
          <p:nvSpPr>
            <p:cNvPr id="29" name="Rectangle 37"/>
            <p:cNvSpPr>
              <a:spLocks noChangeArrowheads="1"/>
            </p:cNvSpPr>
            <p:nvPr/>
          </p:nvSpPr>
          <p:spPr bwMode="auto">
            <a:xfrm>
              <a:off x="2458" y="3403"/>
              <a:ext cx="107" cy="14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 name="Text Box 38"/>
            <p:cNvSpPr txBox="1">
              <a:spLocks noChangeArrowheads="1"/>
            </p:cNvSpPr>
            <p:nvPr/>
          </p:nvSpPr>
          <p:spPr bwMode="auto">
            <a:xfrm>
              <a:off x="2739" y="3114"/>
              <a:ext cx="64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solidFill>
                    <a:srgbClr val="FF0000"/>
                  </a:solidFill>
                  <a:ea typeface="楷体" panose="02010609060101010101" pitchFamily="49" charset="-122"/>
                  <a:cs typeface="Arial" panose="020B0604020202020204" pitchFamily="34" charset="0"/>
                </a:rPr>
                <a:t>      </a:t>
              </a:r>
              <a:r>
                <a:rPr lang="zh-CN" altLang="en-US" sz="1800">
                  <a:solidFill>
                    <a:srgbClr val="FF0000"/>
                  </a:solidFill>
                  <a:ea typeface="楷体" panose="02010609060101010101" pitchFamily="49" charset="-122"/>
                  <a:cs typeface="Arial" panose="020B0604020202020204" pitchFamily="34" charset="0"/>
                </a:rPr>
                <a:t>传播</a:t>
              </a:r>
              <a:endParaRPr lang="zh-CN" altLang="en-US" sz="1800">
                <a:ea typeface="楷体" panose="02010609060101010101" pitchFamily="49" charset="-122"/>
                <a:cs typeface="Arial" panose="020B0604020202020204" pitchFamily="34" charset="0"/>
              </a:endParaRPr>
            </a:p>
          </p:txBody>
        </p:sp>
        <p:sp>
          <p:nvSpPr>
            <p:cNvPr id="31" name="Line 39"/>
            <p:cNvSpPr>
              <a:spLocks noChangeShapeType="1"/>
            </p:cNvSpPr>
            <p:nvPr/>
          </p:nvSpPr>
          <p:spPr bwMode="auto">
            <a:xfrm rot="10800000">
              <a:off x="2561" y="3250"/>
              <a:ext cx="23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Text Box 40"/>
            <p:cNvSpPr txBox="1">
              <a:spLocks noChangeArrowheads="1"/>
            </p:cNvSpPr>
            <p:nvPr/>
          </p:nvSpPr>
          <p:spPr bwMode="auto">
            <a:xfrm>
              <a:off x="1746" y="2976"/>
              <a:ext cx="40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a:solidFill>
                    <a:srgbClr val="FF0000"/>
                  </a:solidFill>
                  <a:ea typeface="楷体" panose="02010609060101010101" pitchFamily="49" charset="-122"/>
                  <a:cs typeface="Arial" panose="020B0604020202020204" pitchFamily="34" charset="0"/>
                </a:rPr>
                <a:t>传输</a:t>
              </a:r>
              <a:endParaRPr lang="zh-CN" altLang="en-US" sz="1800">
                <a:ea typeface="楷体" panose="02010609060101010101" pitchFamily="49" charset="-122"/>
                <a:cs typeface="Arial" panose="020B0604020202020204" pitchFamily="34" charset="0"/>
              </a:endParaRPr>
            </a:p>
          </p:txBody>
        </p:sp>
        <p:sp>
          <p:nvSpPr>
            <p:cNvPr id="33" name="Line 41"/>
            <p:cNvSpPr>
              <a:spLocks noChangeShapeType="1"/>
            </p:cNvSpPr>
            <p:nvPr/>
          </p:nvSpPr>
          <p:spPr bwMode="auto">
            <a:xfrm rot="10800000" flipH="1" flipV="1">
              <a:off x="2109" y="3067"/>
              <a:ext cx="418" cy="32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Text Box 42"/>
            <p:cNvSpPr txBox="1">
              <a:spLocks noChangeArrowheads="1"/>
            </p:cNvSpPr>
            <p:nvPr/>
          </p:nvSpPr>
          <p:spPr bwMode="auto">
            <a:xfrm>
              <a:off x="1584" y="3793"/>
              <a:ext cx="6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800">
                  <a:solidFill>
                    <a:srgbClr val="FF0000"/>
                  </a:solidFill>
                  <a:ea typeface="楷体" panose="02010609060101010101" pitchFamily="49" charset="-122"/>
                  <a:cs typeface="Arial" panose="020B0604020202020204" pitchFamily="34" charset="0"/>
                </a:rPr>
                <a:t>节点处理</a:t>
              </a:r>
              <a:endParaRPr lang="zh-CN" altLang="en-US" sz="1800">
                <a:ea typeface="楷体" panose="02010609060101010101" pitchFamily="49" charset="-122"/>
                <a:cs typeface="Arial" panose="020B0604020202020204" pitchFamily="34" charset="0"/>
              </a:endParaRPr>
            </a:p>
          </p:txBody>
        </p:sp>
        <p:sp>
          <p:nvSpPr>
            <p:cNvPr id="35" name="Line 43"/>
            <p:cNvSpPr>
              <a:spLocks noChangeShapeType="1"/>
            </p:cNvSpPr>
            <p:nvPr/>
          </p:nvSpPr>
          <p:spPr bwMode="auto">
            <a:xfrm rot="10800000">
              <a:off x="1648" y="3839"/>
              <a:ext cx="601"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44"/>
            <p:cNvSpPr>
              <a:spLocks noChangeShapeType="1"/>
            </p:cNvSpPr>
            <p:nvPr/>
          </p:nvSpPr>
          <p:spPr bwMode="auto">
            <a:xfrm rot="10800000" flipV="1">
              <a:off x="2232" y="3784"/>
              <a:ext cx="27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Text Box 45"/>
            <p:cNvSpPr txBox="1">
              <a:spLocks noChangeArrowheads="1"/>
            </p:cNvSpPr>
            <p:nvPr/>
          </p:nvSpPr>
          <p:spPr bwMode="auto">
            <a:xfrm>
              <a:off x="2744" y="3884"/>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a:solidFill>
                    <a:srgbClr val="FF0000"/>
                  </a:solidFill>
                  <a:ea typeface="楷体" panose="02010609060101010101" pitchFamily="49" charset="-122"/>
                  <a:cs typeface="Arial" panose="020B0604020202020204" pitchFamily="34" charset="0"/>
                </a:rPr>
                <a:t>排队</a:t>
              </a:r>
              <a:endParaRPr lang="zh-CN" altLang="en-US" sz="1800">
                <a:ea typeface="楷体" panose="02010609060101010101" pitchFamily="49" charset="-122"/>
                <a:cs typeface="Arial" panose="020B0604020202020204" pitchFamily="34" charset="0"/>
              </a:endParaRPr>
            </a:p>
          </p:txBody>
        </p:sp>
        <p:sp>
          <p:nvSpPr>
            <p:cNvPr id="38" name="Line 46"/>
            <p:cNvSpPr>
              <a:spLocks noChangeShapeType="1"/>
            </p:cNvSpPr>
            <p:nvPr/>
          </p:nvSpPr>
          <p:spPr bwMode="auto">
            <a:xfrm rot="10800000">
              <a:off x="2348" y="3784"/>
              <a:ext cx="441" cy="2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9" name="Group 47"/>
            <p:cNvGrpSpPr>
              <a:grpSpLocks/>
            </p:cNvGrpSpPr>
            <p:nvPr/>
          </p:nvGrpSpPr>
          <p:grpSpPr bwMode="auto">
            <a:xfrm>
              <a:off x="4109" y="3347"/>
              <a:ext cx="359" cy="87"/>
              <a:chOff x="2208" y="2184"/>
              <a:chExt cx="176" cy="69"/>
            </a:xfrm>
          </p:grpSpPr>
          <p:grpSp>
            <p:nvGrpSpPr>
              <p:cNvPr id="40" name="Group 48"/>
              <p:cNvGrpSpPr>
                <a:grpSpLocks/>
              </p:cNvGrpSpPr>
              <p:nvPr/>
            </p:nvGrpSpPr>
            <p:grpSpPr bwMode="auto">
              <a:xfrm>
                <a:off x="2208" y="2185"/>
                <a:ext cx="176" cy="68"/>
                <a:chOff x="2848" y="848"/>
                <a:chExt cx="140" cy="98"/>
              </a:xfrm>
            </p:grpSpPr>
            <p:sp>
              <p:nvSpPr>
                <p:cNvPr id="45" name="Line 4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5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5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 name="Group 52"/>
              <p:cNvGrpSpPr>
                <a:grpSpLocks/>
              </p:cNvGrpSpPr>
              <p:nvPr/>
            </p:nvGrpSpPr>
            <p:grpSpPr bwMode="auto">
              <a:xfrm flipV="1">
                <a:off x="2208" y="2184"/>
                <a:ext cx="176" cy="68"/>
                <a:chOff x="2848" y="848"/>
                <a:chExt cx="140" cy="98"/>
              </a:xfrm>
            </p:grpSpPr>
            <p:sp>
              <p:nvSpPr>
                <p:cNvPr id="42" name="Line 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56" name="Rectangle 3"/>
          <p:cNvSpPr>
            <a:spLocks noChangeArrowheads="1"/>
          </p:cNvSpPr>
          <p:nvPr/>
        </p:nvSpPr>
        <p:spPr bwMode="auto">
          <a:xfrm>
            <a:off x="2085975" y="3881438"/>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sz="2400" i="1">
                <a:solidFill>
                  <a:srgbClr val="000000"/>
                </a:solidFill>
                <a:latin typeface="Sans Guilt MB" pitchFamily="34" charset="0"/>
                <a:ea typeface="MS PGothic" panose="020B0600070205080204" pitchFamily="34" charset="-128"/>
              </a:rPr>
              <a:t>d</a:t>
            </a:r>
            <a:r>
              <a:rPr lang="en-US" altLang="zh-CN" sz="2400" baseline="-25000">
                <a:solidFill>
                  <a:srgbClr val="000000"/>
                </a:solidFill>
                <a:latin typeface="Sans Guilt MB" pitchFamily="34" charset="0"/>
                <a:ea typeface="MS PGothic" panose="020B0600070205080204" pitchFamily="34" charset="-128"/>
              </a:rPr>
              <a:t>nodal</a:t>
            </a:r>
            <a:r>
              <a:rPr lang="en-US" altLang="zh-CN" sz="2400">
                <a:solidFill>
                  <a:srgbClr val="000000"/>
                </a:solidFill>
                <a:latin typeface="Sans Guilt MB" pitchFamily="34" charset="0"/>
                <a:ea typeface="MS PGothic" panose="020B0600070205080204" pitchFamily="34" charset="-128"/>
              </a:rPr>
              <a:t> = </a:t>
            </a:r>
            <a:r>
              <a:rPr lang="en-US" altLang="zh-CN" sz="2400" i="1">
                <a:solidFill>
                  <a:srgbClr val="000000"/>
                </a:solidFill>
                <a:latin typeface="Sans Guilt MB" pitchFamily="34" charset="0"/>
                <a:ea typeface="MS PGothic" panose="020B0600070205080204" pitchFamily="34" charset="-128"/>
              </a:rPr>
              <a:t>d</a:t>
            </a:r>
            <a:r>
              <a:rPr lang="en-US" altLang="zh-CN" sz="2400" baseline="-25000">
                <a:solidFill>
                  <a:srgbClr val="000000"/>
                </a:solidFill>
                <a:latin typeface="Sans Guilt MB" pitchFamily="34" charset="0"/>
                <a:ea typeface="MS PGothic" panose="020B0600070205080204" pitchFamily="34" charset="-128"/>
              </a:rPr>
              <a:t>proc</a:t>
            </a:r>
            <a:r>
              <a:rPr lang="en-US" altLang="zh-CN" sz="2400">
                <a:solidFill>
                  <a:srgbClr val="000000"/>
                </a:solidFill>
                <a:latin typeface="Sans Guilt MB" pitchFamily="34" charset="0"/>
                <a:ea typeface="MS PGothic" panose="020B0600070205080204" pitchFamily="34" charset="-128"/>
              </a:rPr>
              <a:t> + </a:t>
            </a:r>
            <a:r>
              <a:rPr lang="en-US" altLang="zh-CN" sz="2400" i="1">
                <a:solidFill>
                  <a:srgbClr val="000000"/>
                </a:solidFill>
                <a:latin typeface="Sans Guilt MB" pitchFamily="34" charset="0"/>
                <a:ea typeface="MS PGothic" panose="020B0600070205080204" pitchFamily="34" charset="-128"/>
              </a:rPr>
              <a:t>d</a:t>
            </a:r>
            <a:r>
              <a:rPr lang="en-US" altLang="zh-CN" sz="2400" baseline="-25000">
                <a:solidFill>
                  <a:srgbClr val="000000"/>
                </a:solidFill>
                <a:latin typeface="Sans Guilt MB" pitchFamily="34" charset="0"/>
                <a:ea typeface="MS PGothic" panose="020B0600070205080204" pitchFamily="34" charset="-128"/>
              </a:rPr>
              <a:t>queue</a:t>
            </a:r>
            <a:r>
              <a:rPr lang="en-US" altLang="zh-CN" sz="2400">
                <a:solidFill>
                  <a:srgbClr val="000000"/>
                </a:solidFill>
                <a:latin typeface="Sans Guilt MB" pitchFamily="34" charset="0"/>
                <a:ea typeface="MS PGothic" panose="020B0600070205080204" pitchFamily="34" charset="-128"/>
              </a:rPr>
              <a:t> + </a:t>
            </a:r>
            <a:r>
              <a:rPr lang="en-US" altLang="zh-CN" sz="2400" i="1">
                <a:solidFill>
                  <a:srgbClr val="000000"/>
                </a:solidFill>
                <a:latin typeface="Sans Guilt MB" pitchFamily="34" charset="0"/>
                <a:ea typeface="MS PGothic" panose="020B0600070205080204" pitchFamily="34" charset="-128"/>
              </a:rPr>
              <a:t>d</a:t>
            </a:r>
            <a:r>
              <a:rPr lang="en-US" altLang="zh-CN" sz="2400" baseline="-25000">
                <a:solidFill>
                  <a:srgbClr val="000000"/>
                </a:solidFill>
                <a:latin typeface="Sans Guilt MB" pitchFamily="34" charset="0"/>
                <a:ea typeface="MS PGothic" panose="020B0600070205080204" pitchFamily="34" charset="-128"/>
              </a:rPr>
              <a:t>trans</a:t>
            </a:r>
            <a:r>
              <a:rPr lang="en-US" altLang="zh-CN" sz="2400">
                <a:solidFill>
                  <a:srgbClr val="000000"/>
                </a:solidFill>
                <a:latin typeface="Sans Guilt MB" pitchFamily="34" charset="0"/>
                <a:ea typeface="MS PGothic" panose="020B0600070205080204" pitchFamily="34" charset="-128"/>
              </a:rPr>
              <a:t> +  </a:t>
            </a:r>
            <a:r>
              <a:rPr lang="en-US" altLang="zh-CN" sz="2400" i="1">
                <a:solidFill>
                  <a:srgbClr val="000000"/>
                </a:solidFill>
                <a:latin typeface="Sans Guilt MB" pitchFamily="34" charset="0"/>
                <a:ea typeface="MS PGothic" panose="020B0600070205080204" pitchFamily="34" charset="-128"/>
              </a:rPr>
              <a:t>d</a:t>
            </a:r>
            <a:r>
              <a:rPr lang="en-US" altLang="zh-CN" sz="2400" baseline="-25000">
                <a:solidFill>
                  <a:srgbClr val="000000"/>
                </a:solidFill>
                <a:latin typeface="Sans Guilt MB" pitchFamily="34" charset="0"/>
                <a:ea typeface="MS PGothic" panose="020B0600070205080204" pitchFamily="34" charset="-128"/>
              </a:rPr>
              <a:t>prop</a:t>
            </a:r>
            <a:endParaRPr lang="en-US" altLang="zh-CN" sz="2400">
              <a:solidFill>
                <a:srgbClr val="000000"/>
              </a:solidFill>
              <a:latin typeface="Sans Guilt MB" pitchFamily="34" charset="0"/>
              <a:ea typeface="MS PGothic" panose="020B0600070205080204" pitchFamily="34" charset="-128"/>
            </a:endParaRPr>
          </a:p>
        </p:txBody>
      </p:sp>
      <p:sp>
        <p:nvSpPr>
          <p:cNvPr id="57" name="文本框 56"/>
          <p:cNvSpPr txBox="1"/>
          <p:nvPr/>
        </p:nvSpPr>
        <p:spPr>
          <a:xfrm>
            <a:off x="487363" y="4578350"/>
            <a:ext cx="3328987" cy="2000548"/>
          </a:xfrm>
          <a:prstGeom prst="rect">
            <a:avLst/>
          </a:prstGeom>
          <a:noFill/>
        </p:spPr>
        <p:txBody>
          <a:bodyPr>
            <a:spAutoFit/>
          </a:bodyPr>
          <a:lstStyle/>
          <a:p>
            <a:pPr eaLnBrk="1" hangingPunct="1">
              <a:defRPr/>
            </a:pPr>
            <a:r>
              <a:rPr lang="zh-CN" altLang="en-US" sz="2000" b="1" dirty="0">
                <a:ea typeface="楷体" panose="02010609060101010101" pitchFamily="49" charset="-122"/>
                <a:cs typeface="Arial" panose="020B0604020202020204" pitchFamily="34" charset="0"/>
              </a:rPr>
              <a:t>传输时延</a:t>
            </a:r>
            <a:r>
              <a:rPr lang="en-US" altLang="zh-CN" sz="2000" b="1" dirty="0" err="1">
                <a:ea typeface="楷体" panose="02010609060101010101" pitchFamily="49" charset="-122"/>
                <a:cs typeface="Arial" panose="020B0604020202020204" pitchFamily="34" charset="0"/>
              </a:rPr>
              <a:t>d</a:t>
            </a:r>
            <a:r>
              <a:rPr lang="en-US" altLang="zh-CN" sz="2000" b="1" baseline="-25000" dirty="0" err="1">
                <a:ea typeface="楷体" panose="02010609060101010101" pitchFamily="49" charset="-122"/>
                <a:cs typeface="Arial" panose="020B0604020202020204" pitchFamily="34" charset="0"/>
              </a:rPr>
              <a:t>trans</a:t>
            </a:r>
            <a:endParaRPr lang="en-US" altLang="zh-CN" sz="2000" b="1" baseline="-25000" dirty="0">
              <a:ea typeface="楷体" panose="02010609060101010101" pitchFamily="49" charset="-122"/>
              <a:cs typeface="Arial" panose="020B0604020202020204" pitchFamily="34" charset="0"/>
            </a:endParaRPr>
          </a:p>
          <a:p>
            <a:pPr marL="285750" indent="-285750" eaLnBrk="1" hangingPunct="1">
              <a:buFont typeface="Wingdings" panose="05000000000000000000" pitchFamily="2" charset="2"/>
              <a:buChar char="n"/>
              <a:defRPr/>
            </a:pPr>
            <a:r>
              <a:rPr lang="en-US" altLang="zh-CN" sz="2000" dirty="0">
                <a:ea typeface="楷体" panose="02010609060101010101" pitchFamily="49" charset="-122"/>
                <a:cs typeface="Arial" panose="020B0604020202020204" pitchFamily="34" charset="0"/>
              </a:rPr>
              <a:t>R=</a:t>
            </a:r>
            <a:r>
              <a:rPr lang="zh-CN" altLang="en-US" sz="2000" dirty="0">
                <a:ea typeface="楷体" panose="02010609060101010101" pitchFamily="49" charset="-122"/>
                <a:cs typeface="Arial" panose="020B0604020202020204" pitchFamily="34" charset="0"/>
              </a:rPr>
              <a:t>链路带宽 </a:t>
            </a:r>
            <a:r>
              <a:rPr lang="en-US" altLang="zh-CN" sz="2000" dirty="0" smtClean="0">
                <a:ea typeface="楷体" panose="02010609060101010101" pitchFamily="49" charset="-122"/>
                <a:cs typeface="Arial" panose="020B0604020202020204" pitchFamily="34" charset="0"/>
              </a:rPr>
              <a:t>(bps)</a:t>
            </a:r>
            <a:r>
              <a:rPr lang="zh-CN" altLang="en-US" sz="2000" dirty="0" smtClean="0">
                <a:ea typeface="楷体" panose="02010609060101010101" pitchFamily="49" charset="-122"/>
                <a:cs typeface="Arial" panose="020B0604020202020204" pitchFamily="34" charset="0"/>
              </a:rPr>
              <a:t>、</a:t>
            </a:r>
            <a:r>
              <a:rPr lang="en-US" altLang="zh-CN" sz="2000" dirty="0">
                <a:ea typeface="楷体" panose="02010609060101010101" pitchFamily="49" charset="-122"/>
                <a:cs typeface="Arial" panose="020B0604020202020204" pitchFamily="34" charset="0"/>
              </a:rPr>
              <a:t>L=</a:t>
            </a:r>
            <a:r>
              <a:rPr lang="zh-CN" altLang="en-US" sz="2000" dirty="0">
                <a:ea typeface="楷体" panose="02010609060101010101" pitchFamily="49" charset="-122"/>
                <a:cs typeface="Arial" panose="020B0604020202020204" pitchFamily="34" charset="0"/>
              </a:rPr>
              <a:t>分组长度 </a:t>
            </a:r>
            <a:r>
              <a:rPr lang="en-US" altLang="zh-CN" sz="2000" dirty="0" smtClean="0">
                <a:ea typeface="楷体" panose="02010609060101010101" pitchFamily="49" charset="-122"/>
                <a:cs typeface="Arial" panose="020B0604020202020204" pitchFamily="34" charset="0"/>
              </a:rPr>
              <a:t>(bits)</a:t>
            </a:r>
            <a:endParaRPr lang="en-US" altLang="zh-CN" sz="2000" dirty="0">
              <a:ea typeface="楷体" panose="02010609060101010101" pitchFamily="49" charset="-122"/>
              <a:cs typeface="Arial" panose="020B0604020202020204" pitchFamily="34" charset="0"/>
            </a:endParaRPr>
          </a:p>
          <a:p>
            <a:pPr marL="285750" indent="-285750" eaLnBrk="1" hangingPunct="1">
              <a:buFont typeface="Wingdings" panose="05000000000000000000" pitchFamily="2" charset="2"/>
              <a:buChar char="n"/>
              <a:defRPr/>
            </a:pPr>
            <a:r>
              <a:rPr lang="zh-CN" altLang="en-US" sz="2000" dirty="0">
                <a:ea typeface="楷体" panose="02010609060101010101" pitchFamily="49" charset="-122"/>
                <a:cs typeface="Arial" panose="020B0604020202020204" pitchFamily="34" charset="0"/>
              </a:rPr>
              <a:t>将分组比特流发送到链路上的时间 </a:t>
            </a:r>
            <a:r>
              <a:rPr lang="en-US" altLang="zh-CN" sz="2000" dirty="0">
                <a:ea typeface="楷体" panose="02010609060101010101" pitchFamily="49" charset="-122"/>
                <a:cs typeface="Arial" panose="020B0604020202020204" pitchFamily="34" charset="0"/>
              </a:rPr>
              <a:t>= L/R</a:t>
            </a:r>
          </a:p>
          <a:p>
            <a:pPr>
              <a:defRPr/>
            </a:pPr>
            <a:endParaRPr lang="zh-CN" altLang="en-US" dirty="0"/>
          </a:p>
        </p:txBody>
      </p:sp>
      <p:sp>
        <p:nvSpPr>
          <p:cNvPr id="58" name="矩形 57"/>
          <p:cNvSpPr/>
          <p:nvPr/>
        </p:nvSpPr>
        <p:spPr>
          <a:xfrm>
            <a:off x="5727700" y="4602163"/>
            <a:ext cx="3133725" cy="1630362"/>
          </a:xfrm>
          <a:prstGeom prst="rect">
            <a:avLst/>
          </a:prstGeom>
        </p:spPr>
        <p:txBody>
          <a:bodyPr>
            <a:spAutoFit/>
          </a:bodyPr>
          <a:lstStyle/>
          <a:p>
            <a:pPr eaLnBrk="1" hangingPunct="1">
              <a:defRPr/>
            </a:pPr>
            <a:r>
              <a:rPr lang="zh-CN" altLang="en-US" sz="2000" b="1" dirty="0">
                <a:ea typeface="楷体" panose="02010609060101010101" pitchFamily="49" charset="-122"/>
                <a:cs typeface="Arial" panose="020B0604020202020204" pitchFamily="34" charset="0"/>
              </a:rPr>
              <a:t>传播时延</a:t>
            </a:r>
            <a:r>
              <a:rPr lang="en-US" altLang="zh-CN" sz="2000" b="1" dirty="0" err="1">
                <a:ea typeface="楷体" panose="02010609060101010101" pitchFamily="49" charset="-122"/>
                <a:cs typeface="Arial" panose="020B0604020202020204" pitchFamily="34" charset="0"/>
              </a:rPr>
              <a:t>d</a:t>
            </a:r>
            <a:r>
              <a:rPr lang="en-US" altLang="zh-CN" sz="2000" b="1" baseline="-25000" dirty="0" err="1">
                <a:ea typeface="楷体" panose="02010609060101010101" pitchFamily="49" charset="-122"/>
                <a:cs typeface="Arial" panose="020B0604020202020204" pitchFamily="34" charset="0"/>
              </a:rPr>
              <a:t>prop</a:t>
            </a:r>
            <a:endParaRPr lang="en-US" altLang="zh-CN" sz="2000" b="1" baseline="-25000" dirty="0">
              <a:ea typeface="楷体" panose="02010609060101010101" pitchFamily="49" charset="-122"/>
              <a:cs typeface="Arial" panose="020B0604020202020204" pitchFamily="34" charset="0"/>
            </a:endParaRPr>
          </a:p>
          <a:p>
            <a:pPr marL="285750" indent="-285750" eaLnBrk="1" hangingPunct="1">
              <a:buFont typeface="Wingdings" panose="05000000000000000000" pitchFamily="2" charset="2"/>
              <a:buChar char="n"/>
              <a:defRPr/>
            </a:pPr>
            <a:r>
              <a:rPr lang="en-US" altLang="zh-CN" sz="2000" dirty="0">
                <a:ea typeface="楷体" panose="02010609060101010101" pitchFamily="49" charset="-122"/>
                <a:cs typeface="Arial" panose="020B0604020202020204" pitchFamily="34" charset="0"/>
              </a:rPr>
              <a:t>d = </a:t>
            </a:r>
            <a:r>
              <a:rPr lang="zh-CN" altLang="en-US" sz="2000" dirty="0">
                <a:ea typeface="楷体" panose="02010609060101010101" pitchFamily="49" charset="-122"/>
                <a:cs typeface="Arial" panose="020B0604020202020204" pitchFamily="34" charset="0"/>
              </a:rPr>
              <a:t>物理链路的长度</a:t>
            </a:r>
          </a:p>
          <a:p>
            <a:pPr marL="285750" indent="-285750" eaLnBrk="1" hangingPunct="1">
              <a:buFont typeface="Wingdings" panose="05000000000000000000" pitchFamily="2" charset="2"/>
              <a:buChar char="n"/>
              <a:defRPr/>
            </a:pPr>
            <a:r>
              <a:rPr lang="en-US" altLang="zh-CN" sz="2000" dirty="0">
                <a:ea typeface="楷体" panose="02010609060101010101" pitchFamily="49" charset="-122"/>
                <a:cs typeface="Arial" panose="020B0604020202020204" pitchFamily="34" charset="0"/>
              </a:rPr>
              <a:t>s = </a:t>
            </a:r>
            <a:r>
              <a:rPr lang="zh-CN" altLang="en-US" sz="2000" dirty="0">
                <a:ea typeface="楷体" panose="02010609060101010101" pitchFamily="49" charset="-122"/>
                <a:cs typeface="Arial" panose="020B0604020202020204" pitchFamily="34" charset="0"/>
              </a:rPr>
              <a:t>媒体中的传播速度 </a:t>
            </a:r>
            <a:r>
              <a:rPr lang="en-US" altLang="zh-CN" sz="2000" dirty="0" smtClean="0">
                <a:ea typeface="楷体" panose="02010609060101010101" pitchFamily="49" charset="-122"/>
                <a:cs typeface="Arial" panose="020B0604020202020204" pitchFamily="34" charset="0"/>
              </a:rPr>
              <a:t>(~</a:t>
            </a:r>
            <a:r>
              <a:rPr lang="en-US" altLang="zh-CN" sz="2000" dirty="0">
                <a:ea typeface="楷体" panose="02010609060101010101" pitchFamily="49" charset="-122"/>
                <a:cs typeface="Arial" panose="020B0604020202020204" pitchFamily="34" charset="0"/>
              </a:rPr>
              <a:t>2x10</a:t>
            </a:r>
            <a:r>
              <a:rPr lang="en-US" altLang="zh-CN" sz="2000" baseline="30000" dirty="0">
                <a:ea typeface="楷体" panose="02010609060101010101" pitchFamily="49" charset="-122"/>
                <a:cs typeface="Arial" panose="020B0604020202020204" pitchFamily="34" charset="0"/>
              </a:rPr>
              <a:t>8</a:t>
            </a:r>
            <a:r>
              <a:rPr lang="en-US" altLang="zh-CN" sz="2000" dirty="0">
                <a:ea typeface="楷体" panose="02010609060101010101" pitchFamily="49" charset="-122"/>
                <a:cs typeface="Arial" panose="020B0604020202020204" pitchFamily="34" charset="0"/>
              </a:rPr>
              <a:t> </a:t>
            </a:r>
            <a:r>
              <a:rPr lang="zh-CN" altLang="en-US" sz="2000" dirty="0">
                <a:ea typeface="楷体" panose="02010609060101010101" pitchFamily="49" charset="-122"/>
                <a:cs typeface="Arial" panose="020B0604020202020204" pitchFamily="34" charset="0"/>
              </a:rPr>
              <a:t>米</a:t>
            </a:r>
            <a:r>
              <a:rPr lang="en-US" altLang="zh-CN" sz="2000" dirty="0">
                <a:ea typeface="楷体" panose="02010609060101010101" pitchFamily="49" charset="-122"/>
                <a:cs typeface="Arial" panose="020B0604020202020204" pitchFamily="34" charset="0"/>
              </a:rPr>
              <a:t>/</a:t>
            </a:r>
            <a:r>
              <a:rPr lang="zh-CN" altLang="en-US" sz="2000" dirty="0" smtClean="0">
                <a:ea typeface="楷体" panose="02010609060101010101" pitchFamily="49" charset="-122"/>
                <a:cs typeface="Arial" panose="020B0604020202020204" pitchFamily="34" charset="0"/>
              </a:rPr>
              <a:t>秒</a:t>
            </a:r>
            <a:r>
              <a:rPr lang="en-US" altLang="zh-CN" sz="2000" dirty="0" smtClean="0">
                <a:ea typeface="楷体" panose="02010609060101010101" pitchFamily="49" charset="-122"/>
                <a:cs typeface="Arial" panose="020B0604020202020204" pitchFamily="34" charset="0"/>
              </a:rPr>
              <a:t>)</a:t>
            </a:r>
            <a:endParaRPr lang="en-US" altLang="zh-CN" sz="2000" dirty="0">
              <a:ea typeface="楷体" panose="02010609060101010101" pitchFamily="49" charset="-122"/>
              <a:cs typeface="Arial" panose="020B0604020202020204" pitchFamily="34" charset="0"/>
            </a:endParaRPr>
          </a:p>
          <a:p>
            <a:pPr marL="285750" indent="-285750" eaLnBrk="1" hangingPunct="1">
              <a:buFont typeface="Wingdings" panose="05000000000000000000" pitchFamily="2" charset="2"/>
              <a:buChar char="n"/>
              <a:defRPr/>
            </a:pPr>
            <a:r>
              <a:rPr lang="zh-CN" altLang="en-US" sz="2000" dirty="0">
                <a:ea typeface="楷体" panose="02010609060101010101" pitchFamily="49" charset="-122"/>
                <a:cs typeface="Arial" panose="020B0604020202020204" pitchFamily="34" charset="0"/>
              </a:rPr>
              <a:t>传播时延</a:t>
            </a:r>
            <a:r>
              <a:rPr lang="en-US" altLang="zh-CN" sz="2000" dirty="0">
                <a:ea typeface="楷体" panose="02010609060101010101" pitchFamily="49" charset="-122"/>
                <a:cs typeface="Arial" panose="020B0604020202020204" pitchFamily="34" charset="0"/>
              </a:rPr>
              <a:t>= d/s</a:t>
            </a:r>
          </a:p>
        </p:txBody>
      </p:sp>
      <p:grpSp>
        <p:nvGrpSpPr>
          <p:cNvPr id="59" name="Group 122"/>
          <p:cNvGrpSpPr>
            <a:grpSpLocks/>
          </p:cNvGrpSpPr>
          <p:nvPr/>
        </p:nvGrpSpPr>
        <p:grpSpPr bwMode="auto">
          <a:xfrm>
            <a:off x="3187700" y="5287963"/>
            <a:ext cx="2849563" cy="1027112"/>
            <a:chOff x="1421" y="3528"/>
            <a:chExt cx="1593" cy="508"/>
          </a:xfrm>
        </p:grpSpPr>
        <p:sp>
          <p:nvSpPr>
            <p:cNvPr id="60" name="AutoShape 61"/>
            <p:cNvSpPr>
              <a:spLocks noChangeArrowheads="1"/>
            </p:cNvSpPr>
            <p:nvPr/>
          </p:nvSpPr>
          <p:spPr bwMode="auto">
            <a:xfrm rot="381619">
              <a:off x="1421" y="3528"/>
              <a:ext cx="1593" cy="201"/>
            </a:xfrm>
            <a:prstGeom prst="leftRightArrow">
              <a:avLst>
                <a:gd name="adj1" fmla="val 35324"/>
                <a:gd name="adj2" fmla="val 94994"/>
              </a:avLst>
            </a:prstGeom>
            <a:gradFill rotWithShape="1">
              <a:gsLst>
                <a:gs pos="0">
                  <a:srgbClr val="CC0000"/>
                </a:gs>
                <a:gs pos="50000">
                  <a:schemeClr val="bg1"/>
                </a:gs>
                <a:gs pos="100000">
                  <a:srgbClr val="CC0000"/>
                </a:gs>
              </a:gsLst>
              <a:lin ang="0" scaled="1"/>
            </a:gradFill>
            <a:ln w="9525">
              <a:noFill/>
              <a:miter lim="800000"/>
              <a:headEnd/>
              <a:tailEnd/>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en-US" altLang="zh-CN">
                <a:solidFill>
                  <a:srgbClr val="000000"/>
                </a:solidFill>
                <a:ea typeface="MS PGothic" panose="020B0600070205080204" pitchFamily="34" charset="-128"/>
              </a:endParaRPr>
            </a:p>
          </p:txBody>
        </p:sp>
        <p:sp>
          <p:nvSpPr>
            <p:cNvPr id="61" name="Text Box 62"/>
            <p:cNvSpPr txBox="1">
              <a:spLocks noChangeArrowheads="1"/>
            </p:cNvSpPr>
            <p:nvPr/>
          </p:nvSpPr>
          <p:spPr bwMode="auto">
            <a:xfrm>
              <a:off x="1533" y="3590"/>
              <a:ext cx="1326"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i="1">
                  <a:solidFill>
                    <a:srgbClr val="CC0000"/>
                  </a:solidFill>
                  <a:ea typeface="MS PGothic" panose="020B0600070205080204" pitchFamily="34" charset="-128"/>
                </a:rPr>
                <a:t>d</a:t>
              </a:r>
              <a:r>
                <a:rPr lang="en-US" altLang="zh-CN" sz="2000" baseline="-25000">
                  <a:solidFill>
                    <a:srgbClr val="CC0000"/>
                  </a:solidFill>
                  <a:ea typeface="MS PGothic" panose="020B0600070205080204" pitchFamily="34" charset="-128"/>
                </a:rPr>
                <a:t>trans </a:t>
              </a:r>
              <a:r>
                <a:rPr lang="zh-CN" altLang="en-US" sz="2000">
                  <a:solidFill>
                    <a:srgbClr val="CC0000"/>
                  </a:solidFill>
                  <a:ea typeface="MS PGothic" panose="020B0600070205080204" pitchFamily="34" charset="-128"/>
                </a:rPr>
                <a:t>和</a:t>
              </a:r>
              <a:r>
                <a:rPr lang="en-US" altLang="zh-CN" sz="2000">
                  <a:solidFill>
                    <a:srgbClr val="CC0000"/>
                  </a:solidFill>
                  <a:ea typeface="MS PGothic" panose="020B0600070205080204" pitchFamily="34" charset="-128"/>
                </a:rPr>
                <a:t> </a:t>
              </a:r>
              <a:r>
                <a:rPr lang="en-US" altLang="zh-CN" sz="2000" i="1">
                  <a:solidFill>
                    <a:srgbClr val="CC0000"/>
                  </a:solidFill>
                  <a:ea typeface="MS PGothic" panose="020B0600070205080204" pitchFamily="34" charset="-128"/>
                </a:rPr>
                <a:t>d</a:t>
              </a:r>
              <a:r>
                <a:rPr lang="en-US" altLang="zh-CN" sz="2000" baseline="-25000">
                  <a:solidFill>
                    <a:srgbClr val="CC0000"/>
                  </a:solidFill>
                  <a:ea typeface="MS PGothic" panose="020B0600070205080204" pitchFamily="34" charset="-128"/>
                </a:rPr>
                <a:t>prop</a:t>
              </a:r>
            </a:p>
            <a:p>
              <a:pPr algn="ctr"/>
              <a:r>
                <a:rPr lang="zh-CN" altLang="en-US" sz="2000">
                  <a:solidFill>
                    <a:srgbClr val="CC0000"/>
                  </a:solidFill>
                  <a:ea typeface="MS PGothic" panose="020B0600070205080204" pitchFamily="34" charset="-128"/>
                </a:rPr>
                <a:t>是不同的</a:t>
              </a:r>
              <a:endParaRPr lang="en-US" altLang="zh-CN" sz="2000">
                <a:solidFill>
                  <a:srgbClr val="CC0000"/>
                </a:solidFill>
                <a:ea typeface="MS PGothic" panose="020B0600070205080204" pitchFamily="34" charset="-128"/>
              </a:endParaRPr>
            </a:p>
          </p:txBody>
        </p:sp>
      </p:grpSp>
      <p:grpSp>
        <p:nvGrpSpPr>
          <p:cNvPr id="62" name="Group 66"/>
          <p:cNvGrpSpPr>
            <a:grpSpLocks/>
          </p:cNvGrpSpPr>
          <p:nvPr/>
        </p:nvGrpSpPr>
        <p:grpSpPr bwMode="auto">
          <a:xfrm>
            <a:off x="1669597" y="1928020"/>
            <a:ext cx="779462" cy="679450"/>
            <a:chOff x="-44" y="1473"/>
            <a:chExt cx="981" cy="1105"/>
          </a:xfrm>
        </p:grpSpPr>
        <p:pic>
          <p:nvPicPr>
            <p:cNvPr id="63" name="Picture 67"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64" name="Freeform 68"/>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endParaRPr lang="zh-CN" altLang="en-US"/>
            </a:p>
          </p:txBody>
        </p:sp>
      </p:grpSp>
      <p:grpSp>
        <p:nvGrpSpPr>
          <p:cNvPr id="65" name="Group 66"/>
          <p:cNvGrpSpPr>
            <a:grpSpLocks/>
          </p:cNvGrpSpPr>
          <p:nvPr/>
        </p:nvGrpSpPr>
        <p:grpSpPr bwMode="auto">
          <a:xfrm>
            <a:off x="2018507" y="2998790"/>
            <a:ext cx="779462" cy="679450"/>
            <a:chOff x="-44" y="1473"/>
            <a:chExt cx="981" cy="1105"/>
          </a:xfrm>
        </p:grpSpPr>
        <p:pic>
          <p:nvPicPr>
            <p:cNvPr id="66" name="Picture 67"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67" name="Freeform 68"/>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endParaRPr lang="zh-CN" altLang="en-US"/>
            </a:p>
          </p:txBody>
        </p:sp>
      </p:grpSp>
    </p:spTree>
    <p:extLst>
      <p:ext uri="{BB962C8B-B14F-4D97-AF65-F5344CB8AC3E}">
        <p14:creationId xmlns:p14="http://schemas.microsoft.com/office/powerpoint/2010/main" val="59211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dissolv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9" name="Rectangle 4"/>
          <p:cNvSpPr>
            <a:spLocks noGrp="1" noChangeArrowheads="1"/>
          </p:cNvSpPr>
          <p:nvPr>
            <p:ph type="body" sz="half" idx="2"/>
          </p:nvPr>
        </p:nvSpPr>
        <p:spPr>
          <a:xfrm>
            <a:off x="377825" y="1171575"/>
            <a:ext cx="4057650" cy="1366838"/>
          </a:xfrm>
        </p:spPr>
        <p:txBody>
          <a:bodyPr/>
          <a:lstStyle/>
          <a:p>
            <a:pPr eaLnBrk="1" hangingPunct="1">
              <a:buFontTx/>
              <a:buNone/>
            </a:pPr>
            <a:r>
              <a:rPr lang="en-US" altLang="zh-CN" sz="2400" dirty="0" smtClean="0">
                <a:solidFill>
                  <a:srgbClr val="FF0000"/>
                </a:solidFill>
                <a:latin typeface="+mn-lt"/>
              </a:rPr>
              <a:t>1. nodal processing:</a:t>
            </a:r>
            <a:r>
              <a:rPr lang="en-US" altLang="zh-CN" sz="2400" dirty="0" smtClean="0">
                <a:latin typeface="+mn-lt"/>
              </a:rPr>
              <a:t> </a:t>
            </a:r>
          </a:p>
          <a:p>
            <a:pPr eaLnBrk="1" hangingPunct="1"/>
            <a:r>
              <a:rPr lang="en-US" altLang="zh-CN" sz="2400" dirty="0" smtClean="0">
                <a:latin typeface="+mn-lt"/>
              </a:rPr>
              <a:t>check bit errors</a:t>
            </a:r>
          </a:p>
          <a:p>
            <a:pPr eaLnBrk="1" hangingPunct="1"/>
            <a:r>
              <a:rPr lang="en-US" altLang="zh-CN" sz="2400" dirty="0" smtClean="0">
                <a:latin typeface="+mn-lt"/>
              </a:rPr>
              <a:t>determine output link</a:t>
            </a:r>
          </a:p>
        </p:txBody>
      </p:sp>
      <p:grpSp>
        <p:nvGrpSpPr>
          <p:cNvPr id="21510" name="Group 5"/>
          <p:cNvGrpSpPr>
            <a:grpSpLocks/>
          </p:cNvGrpSpPr>
          <p:nvPr/>
        </p:nvGrpSpPr>
        <p:grpSpPr bwMode="auto">
          <a:xfrm>
            <a:off x="1139825" y="3368676"/>
            <a:ext cx="6859588" cy="2359203"/>
            <a:chOff x="494" y="2702"/>
            <a:chExt cx="3793" cy="1337"/>
          </a:xfrm>
        </p:grpSpPr>
        <p:sp>
          <p:nvSpPr>
            <p:cNvPr id="21512" name="Oval 7"/>
            <p:cNvSpPr>
              <a:spLocks noChangeArrowheads="1"/>
            </p:cNvSpPr>
            <p:nvPr/>
          </p:nvSpPr>
          <p:spPr bwMode="auto">
            <a:xfrm>
              <a:off x="1570" y="3300"/>
              <a:ext cx="755" cy="233"/>
            </a:xfrm>
            <a:prstGeom prst="ellipse">
              <a:avLst/>
            </a:prstGeom>
            <a:solidFill>
              <a:schemeClr val="hlink"/>
            </a:solidFill>
            <a:ln w="12700">
              <a:noFill/>
              <a:round/>
              <a:headEnd/>
              <a:tailEnd/>
            </a:ln>
          </p:spPr>
          <p:txBody>
            <a:bodyPr wrap="none" anchor="ctr"/>
            <a:lstStyle/>
            <a:p>
              <a:endParaRPr lang="zh-CN" altLang="en-US">
                <a:latin typeface="+mn-lt"/>
              </a:endParaRPr>
            </a:p>
          </p:txBody>
        </p:sp>
        <p:sp>
          <p:nvSpPr>
            <p:cNvPr id="21513" name="Rectangle 8"/>
            <p:cNvSpPr>
              <a:spLocks noChangeArrowheads="1"/>
            </p:cNvSpPr>
            <p:nvPr/>
          </p:nvSpPr>
          <p:spPr bwMode="auto">
            <a:xfrm>
              <a:off x="1570" y="3257"/>
              <a:ext cx="755" cy="166"/>
            </a:xfrm>
            <a:prstGeom prst="rect">
              <a:avLst/>
            </a:prstGeom>
            <a:solidFill>
              <a:schemeClr val="hlink"/>
            </a:solidFill>
            <a:ln w="12700">
              <a:noFill/>
              <a:miter lim="800000"/>
              <a:headEnd/>
              <a:tailEnd/>
            </a:ln>
          </p:spPr>
          <p:txBody>
            <a:bodyPr wrap="none" anchor="ctr"/>
            <a:lstStyle/>
            <a:p>
              <a:pPr algn="ctr"/>
              <a:endParaRPr lang="zh-CN" altLang="en-US">
                <a:latin typeface="+mn-lt"/>
              </a:endParaRPr>
            </a:p>
          </p:txBody>
        </p:sp>
        <p:sp>
          <p:nvSpPr>
            <p:cNvPr id="21514" name="Oval 9"/>
            <p:cNvSpPr>
              <a:spLocks noChangeArrowheads="1"/>
            </p:cNvSpPr>
            <p:nvPr/>
          </p:nvSpPr>
          <p:spPr bwMode="auto">
            <a:xfrm>
              <a:off x="1576" y="3113"/>
              <a:ext cx="755" cy="271"/>
            </a:xfrm>
            <a:prstGeom prst="ellipse">
              <a:avLst/>
            </a:prstGeom>
            <a:solidFill>
              <a:schemeClr val="hlink"/>
            </a:solidFill>
            <a:ln w="12700">
              <a:noFill/>
              <a:round/>
              <a:headEnd/>
              <a:tailEnd/>
            </a:ln>
          </p:spPr>
          <p:txBody>
            <a:bodyPr wrap="none" anchor="ctr"/>
            <a:lstStyle/>
            <a:p>
              <a:endParaRPr lang="zh-CN" altLang="en-US">
                <a:latin typeface="+mn-lt"/>
              </a:endParaRPr>
            </a:p>
          </p:txBody>
        </p:sp>
        <p:grpSp>
          <p:nvGrpSpPr>
            <p:cNvPr id="21515" name="Group 10"/>
            <p:cNvGrpSpPr>
              <a:grpSpLocks/>
            </p:cNvGrpSpPr>
            <p:nvPr/>
          </p:nvGrpSpPr>
          <p:grpSpPr bwMode="auto">
            <a:xfrm>
              <a:off x="1794" y="3132"/>
              <a:ext cx="314" cy="75"/>
              <a:chOff x="2208" y="2184"/>
              <a:chExt cx="176" cy="69"/>
            </a:xfrm>
          </p:grpSpPr>
          <p:grpSp>
            <p:nvGrpSpPr>
              <p:cNvPr id="21553" name="Group 11"/>
              <p:cNvGrpSpPr>
                <a:grpSpLocks/>
              </p:cNvGrpSpPr>
              <p:nvPr/>
            </p:nvGrpSpPr>
            <p:grpSpPr bwMode="auto">
              <a:xfrm>
                <a:off x="2208" y="2185"/>
                <a:ext cx="176" cy="68"/>
                <a:chOff x="2848" y="848"/>
                <a:chExt cx="140" cy="98"/>
              </a:xfrm>
            </p:grpSpPr>
            <p:sp>
              <p:nvSpPr>
                <p:cNvPr id="21558" name="Line 1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1559" name="Line 1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1560" name="Line 1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nvGrpSpPr>
              <p:cNvPr id="21554" name="Group 15"/>
              <p:cNvGrpSpPr>
                <a:grpSpLocks/>
              </p:cNvGrpSpPr>
              <p:nvPr/>
            </p:nvGrpSpPr>
            <p:grpSpPr bwMode="auto">
              <a:xfrm flipV="1">
                <a:off x="2208" y="2184"/>
                <a:ext cx="176" cy="68"/>
                <a:chOff x="2848" y="848"/>
                <a:chExt cx="140" cy="98"/>
              </a:xfrm>
            </p:grpSpPr>
            <p:sp>
              <p:nvSpPr>
                <p:cNvPr id="21555" name="Line 1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1556" name="Line 1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1557" name="Line 1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sp>
          <p:nvSpPr>
            <p:cNvPr id="21516" name="Oval 19"/>
            <p:cNvSpPr>
              <a:spLocks noChangeArrowheads="1"/>
            </p:cNvSpPr>
            <p:nvPr/>
          </p:nvSpPr>
          <p:spPr bwMode="auto">
            <a:xfrm>
              <a:off x="3520" y="3312"/>
              <a:ext cx="755" cy="233"/>
            </a:xfrm>
            <a:prstGeom prst="ellipse">
              <a:avLst/>
            </a:prstGeom>
            <a:solidFill>
              <a:schemeClr val="hlink"/>
            </a:solidFill>
            <a:ln w="12700">
              <a:noFill/>
              <a:round/>
              <a:headEnd/>
              <a:tailEnd/>
            </a:ln>
          </p:spPr>
          <p:txBody>
            <a:bodyPr wrap="none" anchor="ctr"/>
            <a:lstStyle/>
            <a:p>
              <a:endParaRPr lang="zh-CN" altLang="en-US">
                <a:latin typeface="+mn-lt"/>
              </a:endParaRPr>
            </a:p>
          </p:txBody>
        </p:sp>
        <p:sp>
          <p:nvSpPr>
            <p:cNvPr id="21517" name="Line 20"/>
            <p:cNvSpPr>
              <a:spLocks noChangeShapeType="1"/>
            </p:cNvSpPr>
            <p:nvPr/>
          </p:nvSpPr>
          <p:spPr bwMode="auto">
            <a:xfrm>
              <a:off x="3526" y="3299"/>
              <a:ext cx="0" cy="144"/>
            </a:xfrm>
            <a:prstGeom prst="line">
              <a:avLst/>
            </a:prstGeom>
            <a:noFill/>
            <a:ln w="12700">
              <a:solidFill>
                <a:schemeClr val="tx1"/>
              </a:solidFill>
              <a:round/>
              <a:headEnd/>
              <a:tailEnd/>
            </a:ln>
          </p:spPr>
          <p:txBody>
            <a:bodyPr wrap="none" anchor="ctr"/>
            <a:lstStyle/>
            <a:p>
              <a:endParaRPr lang="zh-CN" altLang="en-US">
                <a:latin typeface="+mn-lt"/>
              </a:endParaRPr>
            </a:p>
          </p:txBody>
        </p:sp>
        <p:sp>
          <p:nvSpPr>
            <p:cNvPr id="21518" name="Rectangle 21"/>
            <p:cNvSpPr>
              <a:spLocks noChangeArrowheads="1"/>
            </p:cNvSpPr>
            <p:nvPr/>
          </p:nvSpPr>
          <p:spPr bwMode="auto">
            <a:xfrm>
              <a:off x="3526" y="3275"/>
              <a:ext cx="755" cy="166"/>
            </a:xfrm>
            <a:prstGeom prst="rect">
              <a:avLst/>
            </a:prstGeom>
            <a:solidFill>
              <a:schemeClr val="hlink"/>
            </a:solidFill>
            <a:ln w="12700">
              <a:noFill/>
              <a:miter lim="800000"/>
              <a:headEnd/>
              <a:tailEnd/>
            </a:ln>
          </p:spPr>
          <p:txBody>
            <a:bodyPr wrap="none" anchor="ctr"/>
            <a:lstStyle/>
            <a:p>
              <a:pPr algn="ctr"/>
              <a:endParaRPr lang="zh-CN" altLang="en-US">
                <a:latin typeface="+mn-lt"/>
              </a:endParaRPr>
            </a:p>
          </p:txBody>
        </p:sp>
        <p:sp>
          <p:nvSpPr>
            <p:cNvPr id="21519" name="Oval 22"/>
            <p:cNvSpPr>
              <a:spLocks noChangeArrowheads="1"/>
            </p:cNvSpPr>
            <p:nvPr/>
          </p:nvSpPr>
          <p:spPr bwMode="auto">
            <a:xfrm>
              <a:off x="3532" y="3131"/>
              <a:ext cx="755" cy="271"/>
            </a:xfrm>
            <a:prstGeom prst="ellipse">
              <a:avLst/>
            </a:prstGeom>
            <a:solidFill>
              <a:schemeClr val="hlink"/>
            </a:solidFill>
            <a:ln w="12700">
              <a:noFill/>
              <a:round/>
              <a:headEnd/>
              <a:tailEnd/>
            </a:ln>
          </p:spPr>
          <p:txBody>
            <a:bodyPr wrap="none" anchor="ctr"/>
            <a:lstStyle/>
            <a:p>
              <a:pPr algn="ctr"/>
              <a:endParaRPr lang="zh-CN" altLang="en-US">
                <a:latin typeface="+mn-lt"/>
              </a:endParaRPr>
            </a:p>
          </p:txBody>
        </p:sp>
        <p:sp>
          <p:nvSpPr>
            <p:cNvPr id="21520" name="Line 24"/>
            <p:cNvSpPr>
              <a:spLocks noChangeShapeType="1"/>
            </p:cNvSpPr>
            <p:nvPr/>
          </p:nvSpPr>
          <p:spPr bwMode="auto">
            <a:xfrm>
              <a:off x="1110" y="3072"/>
              <a:ext cx="318" cy="0"/>
            </a:xfrm>
            <a:prstGeom prst="line">
              <a:avLst/>
            </a:prstGeom>
            <a:noFill/>
            <a:ln w="19050">
              <a:solidFill>
                <a:schemeClr val="tx1"/>
              </a:solidFill>
              <a:round/>
              <a:headEnd/>
              <a:tailEnd/>
            </a:ln>
          </p:spPr>
          <p:txBody>
            <a:bodyPr wrap="none" anchor="ctr"/>
            <a:lstStyle/>
            <a:p>
              <a:endParaRPr lang="zh-CN" altLang="en-US">
                <a:latin typeface="+mn-lt"/>
              </a:endParaRPr>
            </a:p>
          </p:txBody>
        </p:sp>
        <p:sp>
          <p:nvSpPr>
            <p:cNvPr id="21521" name="Line 25"/>
            <p:cNvSpPr>
              <a:spLocks noChangeShapeType="1"/>
            </p:cNvSpPr>
            <p:nvPr/>
          </p:nvSpPr>
          <p:spPr bwMode="auto">
            <a:xfrm flipV="1">
              <a:off x="1302" y="3693"/>
              <a:ext cx="123" cy="3"/>
            </a:xfrm>
            <a:prstGeom prst="line">
              <a:avLst/>
            </a:prstGeom>
            <a:noFill/>
            <a:ln w="19050">
              <a:solidFill>
                <a:schemeClr val="tx1"/>
              </a:solidFill>
              <a:round/>
              <a:headEnd/>
              <a:tailEnd/>
            </a:ln>
          </p:spPr>
          <p:txBody>
            <a:bodyPr wrap="none" anchor="ctr"/>
            <a:lstStyle/>
            <a:p>
              <a:endParaRPr lang="zh-CN" altLang="en-US">
                <a:latin typeface="+mn-lt"/>
              </a:endParaRPr>
            </a:p>
          </p:txBody>
        </p:sp>
        <p:sp>
          <p:nvSpPr>
            <p:cNvPr id="21522" name="Line 26"/>
            <p:cNvSpPr>
              <a:spLocks noChangeShapeType="1"/>
            </p:cNvSpPr>
            <p:nvPr/>
          </p:nvSpPr>
          <p:spPr bwMode="auto">
            <a:xfrm>
              <a:off x="2322" y="3336"/>
              <a:ext cx="1218" cy="6"/>
            </a:xfrm>
            <a:prstGeom prst="line">
              <a:avLst/>
            </a:prstGeom>
            <a:noFill/>
            <a:ln w="19050">
              <a:solidFill>
                <a:schemeClr val="tx1"/>
              </a:solidFill>
              <a:round/>
              <a:headEnd/>
              <a:tailEnd/>
            </a:ln>
          </p:spPr>
          <p:txBody>
            <a:bodyPr wrap="none" anchor="ctr"/>
            <a:lstStyle/>
            <a:p>
              <a:endParaRPr lang="zh-CN" altLang="en-US">
                <a:latin typeface="+mn-lt"/>
              </a:endParaRPr>
            </a:p>
          </p:txBody>
        </p:sp>
        <p:sp>
          <p:nvSpPr>
            <p:cNvPr id="21523" name="Line 27"/>
            <p:cNvSpPr>
              <a:spLocks noChangeShapeType="1"/>
            </p:cNvSpPr>
            <p:nvPr/>
          </p:nvSpPr>
          <p:spPr bwMode="auto">
            <a:xfrm flipH="1">
              <a:off x="1428" y="3066"/>
              <a:ext cx="0" cy="630"/>
            </a:xfrm>
            <a:prstGeom prst="line">
              <a:avLst/>
            </a:prstGeom>
            <a:noFill/>
            <a:ln w="19050">
              <a:solidFill>
                <a:schemeClr val="tx1"/>
              </a:solidFill>
              <a:round/>
              <a:headEnd/>
              <a:tailEnd/>
            </a:ln>
          </p:spPr>
          <p:txBody>
            <a:bodyPr wrap="none" anchor="ctr"/>
            <a:lstStyle/>
            <a:p>
              <a:endParaRPr lang="zh-CN" altLang="en-US">
                <a:latin typeface="+mn-lt"/>
              </a:endParaRPr>
            </a:p>
          </p:txBody>
        </p:sp>
        <p:sp>
          <p:nvSpPr>
            <p:cNvPr id="21524" name="Line 28"/>
            <p:cNvSpPr>
              <a:spLocks noChangeShapeType="1"/>
            </p:cNvSpPr>
            <p:nvPr/>
          </p:nvSpPr>
          <p:spPr bwMode="auto">
            <a:xfrm>
              <a:off x="1434" y="3339"/>
              <a:ext cx="126" cy="0"/>
            </a:xfrm>
            <a:prstGeom prst="line">
              <a:avLst/>
            </a:prstGeom>
            <a:noFill/>
            <a:ln w="19050">
              <a:solidFill>
                <a:schemeClr val="tx1"/>
              </a:solidFill>
              <a:round/>
              <a:headEnd/>
              <a:tailEnd/>
            </a:ln>
          </p:spPr>
          <p:txBody>
            <a:bodyPr wrap="none" anchor="ctr"/>
            <a:lstStyle/>
            <a:p>
              <a:endParaRPr lang="zh-CN" altLang="en-US">
                <a:latin typeface="+mn-lt"/>
              </a:endParaRPr>
            </a:p>
          </p:txBody>
        </p:sp>
        <p:sp>
          <p:nvSpPr>
            <p:cNvPr id="21525" name="Rectangle 29"/>
            <p:cNvSpPr>
              <a:spLocks noChangeArrowheads="1"/>
            </p:cNvSpPr>
            <p:nvPr/>
          </p:nvSpPr>
          <p:spPr bwMode="auto">
            <a:xfrm>
              <a:off x="2901" y="3210"/>
              <a:ext cx="93" cy="126"/>
            </a:xfrm>
            <a:prstGeom prst="rect">
              <a:avLst/>
            </a:prstGeom>
            <a:solidFill>
              <a:schemeClr val="accent1"/>
            </a:solidFill>
            <a:ln w="9525">
              <a:solidFill>
                <a:schemeClr val="tx1"/>
              </a:solidFill>
              <a:miter lim="800000"/>
              <a:headEnd/>
              <a:tailEnd/>
            </a:ln>
          </p:spPr>
          <p:txBody>
            <a:bodyPr wrap="none" anchor="ctr"/>
            <a:lstStyle/>
            <a:p>
              <a:endParaRPr lang="zh-CN" altLang="en-US">
                <a:latin typeface="+mn-lt"/>
              </a:endParaRPr>
            </a:p>
          </p:txBody>
        </p:sp>
        <p:sp>
          <p:nvSpPr>
            <p:cNvPr id="21526" name="Rectangle 30"/>
            <p:cNvSpPr>
              <a:spLocks noChangeArrowheads="1"/>
            </p:cNvSpPr>
            <p:nvPr/>
          </p:nvSpPr>
          <p:spPr bwMode="auto">
            <a:xfrm>
              <a:off x="2112" y="3255"/>
              <a:ext cx="93" cy="126"/>
            </a:xfrm>
            <a:prstGeom prst="rect">
              <a:avLst/>
            </a:prstGeom>
            <a:solidFill>
              <a:schemeClr val="accent1"/>
            </a:solidFill>
            <a:ln w="9525">
              <a:solidFill>
                <a:schemeClr val="tx1"/>
              </a:solidFill>
              <a:miter lim="800000"/>
              <a:headEnd/>
              <a:tailEnd/>
            </a:ln>
          </p:spPr>
          <p:txBody>
            <a:bodyPr wrap="none" anchor="ctr"/>
            <a:lstStyle/>
            <a:p>
              <a:endParaRPr lang="zh-CN" altLang="en-US">
                <a:latin typeface="+mn-lt"/>
              </a:endParaRPr>
            </a:p>
          </p:txBody>
        </p:sp>
        <p:sp>
          <p:nvSpPr>
            <p:cNvPr id="21527" name="Rectangle 31"/>
            <p:cNvSpPr>
              <a:spLocks noChangeArrowheads="1"/>
            </p:cNvSpPr>
            <p:nvPr/>
          </p:nvSpPr>
          <p:spPr bwMode="auto">
            <a:xfrm>
              <a:off x="2214" y="3255"/>
              <a:ext cx="93" cy="126"/>
            </a:xfrm>
            <a:prstGeom prst="rect">
              <a:avLst/>
            </a:prstGeom>
            <a:solidFill>
              <a:schemeClr val="accent2"/>
            </a:solidFill>
            <a:ln w="9525">
              <a:solidFill>
                <a:schemeClr val="tx1"/>
              </a:solidFill>
              <a:miter lim="800000"/>
              <a:headEnd/>
              <a:tailEnd/>
            </a:ln>
          </p:spPr>
          <p:txBody>
            <a:bodyPr wrap="none" anchor="ctr"/>
            <a:lstStyle/>
            <a:p>
              <a:endParaRPr lang="zh-CN" altLang="en-US">
                <a:latin typeface="+mn-lt"/>
              </a:endParaRPr>
            </a:p>
          </p:txBody>
        </p:sp>
        <p:sp>
          <p:nvSpPr>
            <p:cNvPr id="21528" name="Rectangle 32"/>
            <p:cNvSpPr>
              <a:spLocks noChangeArrowheads="1"/>
            </p:cNvSpPr>
            <p:nvPr/>
          </p:nvSpPr>
          <p:spPr bwMode="auto">
            <a:xfrm>
              <a:off x="1449" y="3192"/>
              <a:ext cx="93" cy="126"/>
            </a:xfrm>
            <a:prstGeom prst="rect">
              <a:avLst/>
            </a:prstGeom>
            <a:solidFill>
              <a:schemeClr val="accent1"/>
            </a:solidFill>
            <a:ln w="9525">
              <a:solidFill>
                <a:schemeClr val="tx1"/>
              </a:solidFill>
              <a:miter lim="800000"/>
              <a:headEnd/>
              <a:tailEnd/>
            </a:ln>
          </p:spPr>
          <p:txBody>
            <a:bodyPr wrap="none" anchor="ctr"/>
            <a:lstStyle/>
            <a:p>
              <a:endParaRPr lang="zh-CN" altLang="en-US">
                <a:latin typeface="+mn-lt"/>
              </a:endParaRPr>
            </a:p>
          </p:txBody>
        </p:sp>
        <p:sp>
          <p:nvSpPr>
            <p:cNvPr id="21529" name="Line 33"/>
            <p:cNvSpPr>
              <a:spLocks noChangeShapeType="1"/>
            </p:cNvSpPr>
            <p:nvPr/>
          </p:nvSpPr>
          <p:spPr bwMode="auto">
            <a:xfrm>
              <a:off x="1560" y="3258"/>
              <a:ext cx="153" cy="3"/>
            </a:xfrm>
            <a:prstGeom prst="line">
              <a:avLst/>
            </a:prstGeom>
            <a:noFill/>
            <a:ln w="9525">
              <a:solidFill>
                <a:schemeClr val="tx1"/>
              </a:solidFill>
              <a:round/>
              <a:headEnd/>
              <a:tailEnd type="triangle" w="med" len="med"/>
            </a:ln>
          </p:spPr>
          <p:txBody>
            <a:bodyPr wrap="none" anchor="ctr"/>
            <a:lstStyle/>
            <a:p>
              <a:endParaRPr lang="zh-CN" altLang="en-US">
                <a:latin typeface="+mn-lt"/>
              </a:endParaRPr>
            </a:p>
          </p:txBody>
        </p:sp>
        <p:sp>
          <p:nvSpPr>
            <p:cNvPr id="21530" name="Line 34"/>
            <p:cNvSpPr>
              <a:spLocks noChangeShapeType="1"/>
            </p:cNvSpPr>
            <p:nvPr/>
          </p:nvSpPr>
          <p:spPr bwMode="auto">
            <a:xfrm flipV="1">
              <a:off x="1350" y="3432"/>
              <a:ext cx="0" cy="111"/>
            </a:xfrm>
            <a:prstGeom prst="line">
              <a:avLst/>
            </a:prstGeom>
            <a:noFill/>
            <a:ln w="9525">
              <a:solidFill>
                <a:schemeClr val="tx1"/>
              </a:solidFill>
              <a:round/>
              <a:headEnd/>
              <a:tailEnd type="triangle" w="med" len="med"/>
            </a:ln>
          </p:spPr>
          <p:txBody>
            <a:bodyPr wrap="none" anchor="ctr"/>
            <a:lstStyle/>
            <a:p>
              <a:endParaRPr lang="zh-CN" altLang="en-US">
                <a:latin typeface="+mn-lt"/>
              </a:endParaRPr>
            </a:p>
          </p:txBody>
        </p:sp>
        <p:sp>
          <p:nvSpPr>
            <p:cNvPr id="21531" name="Line 35"/>
            <p:cNvSpPr>
              <a:spLocks noChangeShapeType="1"/>
            </p:cNvSpPr>
            <p:nvPr/>
          </p:nvSpPr>
          <p:spPr bwMode="auto">
            <a:xfrm flipV="1">
              <a:off x="3387" y="3084"/>
              <a:ext cx="231" cy="0"/>
            </a:xfrm>
            <a:prstGeom prst="line">
              <a:avLst/>
            </a:prstGeom>
            <a:noFill/>
            <a:ln w="9525">
              <a:solidFill>
                <a:schemeClr val="tx1"/>
              </a:solidFill>
              <a:round/>
              <a:headEnd/>
              <a:tailEnd type="triangle" w="med" len="med"/>
            </a:ln>
          </p:spPr>
          <p:txBody>
            <a:bodyPr wrap="none" anchor="ctr"/>
            <a:lstStyle/>
            <a:p>
              <a:endParaRPr lang="zh-CN" altLang="en-US">
                <a:latin typeface="+mn-lt"/>
              </a:endParaRPr>
            </a:p>
          </p:txBody>
        </p:sp>
        <p:sp>
          <p:nvSpPr>
            <p:cNvPr id="21532" name="Text Box 36"/>
            <p:cNvSpPr txBox="1">
              <a:spLocks noChangeArrowheads="1"/>
            </p:cNvSpPr>
            <p:nvPr/>
          </p:nvSpPr>
          <p:spPr bwMode="auto">
            <a:xfrm>
              <a:off x="494" y="2831"/>
              <a:ext cx="204" cy="262"/>
            </a:xfrm>
            <a:prstGeom prst="rect">
              <a:avLst/>
            </a:prstGeom>
            <a:noFill/>
            <a:ln w="9525">
              <a:noFill/>
              <a:miter lim="800000"/>
              <a:headEnd/>
              <a:tailEnd/>
            </a:ln>
          </p:spPr>
          <p:txBody>
            <a:bodyPr wrap="none">
              <a:spAutoFit/>
            </a:bodyPr>
            <a:lstStyle/>
            <a:p>
              <a:r>
                <a:rPr lang="en-US" altLang="zh-CN">
                  <a:solidFill>
                    <a:srgbClr val="00CC66"/>
                  </a:solidFill>
                  <a:latin typeface="+mn-lt"/>
                </a:rPr>
                <a:t>A</a:t>
              </a:r>
            </a:p>
          </p:txBody>
        </p:sp>
        <p:sp>
          <p:nvSpPr>
            <p:cNvPr id="21533" name="Text Box 37"/>
            <p:cNvSpPr txBox="1">
              <a:spLocks noChangeArrowheads="1"/>
            </p:cNvSpPr>
            <p:nvPr/>
          </p:nvSpPr>
          <p:spPr bwMode="auto">
            <a:xfrm>
              <a:off x="668" y="3473"/>
              <a:ext cx="202" cy="262"/>
            </a:xfrm>
            <a:prstGeom prst="rect">
              <a:avLst/>
            </a:prstGeom>
            <a:noFill/>
            <a:ln w="9525">
              <a:noFill/>
              <a:miter lim="800000"/>
              <a:headEnd/>
              <a:tailEnd/>
            </a:ln>
          </p:spPr>
          <p:txBody>
            <a:bodyPr wrap="none">
              <a:spAutoFit/>
            </a:bodyPr>
            <a:lstStyle/>
            <a:p>
              <a:r>
                <a:rPr lang="en-US" altLang="zh-CN">
                  <a:solidFill>
                    <a:schemeClr val="accent2"/>
                  </a:solidFill>
                  <a:latin typeface="+mn-lt"/>
                </a:rPr>
                <a:t>B</a:t>
              </a:r>
              <a:endParaRPr lang="en-US" altLang="zh-CN">
                <a:solidFill>
                  <a:schemeClr val="accent1"/>
                </a:solidFill>
                <a:latin typeface="+mn-lt"/>
              </a:endParaRPr>
            </a:p>
          </p:txBody>
        </p:sp>
        <p:sp>
          <p:nvSpPr>
            <p:cNvPr id="21534" name="Rectangle 38"/>
            <p:cNvSpPr>
              <a:spLocks noChangeArrowheads="1"/>
            </p:cNvSpPr>
            <p:nvPr/>
          </p:nvSpPr>
          <p:spPr bwMode="auto">
            <a:xfrm>
              <a:off x="2295" y="3216"/>
              <a:ext cx="93" cy="126"/>
            </a:xfrm>
            <a:prstGeom prst="rect">
              <a:avLst/>
            </a:prstGeom>
            <a:solidFill>
              <a:schemeClr val="accent1"/>
            </a:solidFill>
            <a:ln w="9525">
              <a:solidFill>
                <a:schemeClr val="tx1"/>
              </a:solidFill>
              <a:miter lim="800000"/>
              <a:headEnd/>
              <a:tailEnd/>
            </a:ln>
          </p:spPr>
          <p:txBody>
            <a:bodyPr wrap="none" anchor="ctr"/>
            <a:lstStyle/>
            <a:p>
              <a:endParaRPr lang="zh-CN" altLang="en-US">
                <a:latin typeface="+mn-lt"/>
              </a:endParaRPr>
            </a:p>
          </p:txBody>
        </p:sp>
        <p:sp>
          <p:nvSpPr>
            <p:cNvPr id="21535" name="Text Box 39"/>
            <p:cNvSpPr txBox="1">
              <a:spLocks noChangeArrowheads="1"/>
            </p:cNvSpPr>
            <p:nvPr/>
          </p:nvSpPr>
          <p:spPr bwMode="auto">
            <a:xfrm>
              <a:off x="2540" y="2966"/>
              <a:ext cx="776" cy="209"/>
            </a:xfrm>
            <a:prstGeom prst="rect">
              <a:avLst/>
            </a:prstGeom>
            <a:noFill/>
            <a:ln w="9525">
              <a:noFill/>
              <a:miter lim="800000"/>
              <a:headEnd/>
              <a:tailEnd/>
            </a:ln>
          </p:spPr>
          <p:txBody>
            <a:bodyPr wrap="none">
              <a:spAutoFit/>
            </a:bodyPr>
            <a:lstStyle/>
            <a:p>
              <a:r>
                <a:rPr lang="en-US" altLang="zh-CN" sz="1800">
                  <a:solidFill>
                    <a:srgbClr val="FF0000"/>
                  </a:solidFill>
                  <a:latin typeface="+mn-lt"/>
                </a:rPr>
                <a:t>propagation</a:t>
              </a:r>
              <a:endParaRPr lang="en-US" altLang="zh-CN" sz="1800">
                <a:latin typeface="+mn-lt"/>
              </a:endParaRPr>
            </a:p>
          </p:txBody>
        </p:sp>
        <p:sp>
          <p:nvSpPr>
            <p:cNvPr id="21536" name="Line 40"/>
            <p:cNvSpPr>
              <a:spLocks noChangeShapeType="1"/>
            </p:cNvSpPr>
            <p:nvPr/>
          </p:nvSpPr>
          <p:spPr bwMode="auto">
            <a:xfrm rot="10800000">
              <a:off x="2385" y="3084"/>
              <a:ext cx="201" cy="0"/>
            </a:xfrm>
            <a:prstGeom prst="line">
              <a:avLst/>
            </a:prstGeom>
            <a:noFill/>
            <a:ln w="9525">
              <a:solidFill>
                <a:schemeClr val="tx1"/>
              </a:solidFill>
              <a:round/>
              <a:headEnd/>
              <a:tailEnd type="triangle" w="med" len="med"/>
            </a:ln>
          </p:spPr>
          <p:txBody>
            <a:bodyPr wrap="none" anchor="ctr"/>
            <a:lstStyle/>
            <a:p>
              <a:endParaRPr lang="zh-CN" altLang="en-US">
                <a:latin typeface="+mn-lt"/>
              </a:endParaRPr>
            </a:p>
          </p:txBody>
        </p:sp>
        <p:sp>
          <p:nvSpPr>
            <p:cNvPr id="21537" name="Text Box 41"/>
            <p:cNvSpPr txBox="1">
              <a:spLocks noChangeArrowheads="1"/>
            </p:cNvSpPr>
            <p:nvPr/>
          </p:nvSpPr>
          <p:spPr bwMode="auto">
            <a:xfrm>
              <a:off x="1346" y="2702"/>
              <a:ext cx="803" cy="209"/>
            </a:xfrm>
            <a:prstGeom prst="rect">
              <a:avLst/>
            </a:prstGeom>
            <a:noFill/>
            <a:ln w="9525">
              <a:noFill/>
              <a:miter lim="800000"/>
              <a:headEnd/>
              <a:tailEnd/>
            </a:ln>
          </p:spPr>
          <p:txBody>
            <a:bodyPr wrap="none">
              <a:spAutoFit/>
            </a:bodyPr>
            <a:lstStyle/>
            <a:p>
              <a:r>
                <a:rPr lang="en-US" altLang="zh-CN" sz="1800">
                  <a:solidFill>
                    <a:srgbClr val="FF0000"/>
                  </a:solidFill>
                  <a:latin typeface="+mn-lt"/>
                </a:rPr>
                <a:t>transmission</a:t>
              </a:r>
              <a:endParaRPr lang="en-US" altLang="zh-CN" sz="1800">
                <a:latin typeface="+mn-lt"/>
              </a:endParaRPr>
            </a:p>
          </p:txBody>
        </p:sp>
        <p:sp>
          <p:nvSpPr>
            <p:cNvPr id="21538" name="Line 42"/>
            <p:cNvSpPr>
              <a:spLocks noChangeShapeType="1"/>
            </p:cNvSpPr>
            <p:nvPr/>
          </p:nvSpPr>
          <p:spPr bwMode="auto">
            <a:xfrm rot="10800000" flipH="1" flipV="1">
              <a:off x="2022" y="2874"/>
              <a:ext cx="333" cy="336"/>
            </a:xfrm>
            <a:prstGeom prst="line">
              <a:avLst/>
            </a:prstGeom>
            <a:noFill/>
            <a:ln w="9525">
              <a:solidFill>
                <a:schemeClr val="tx1"/>
              </a:solidFill>
              <a:round/>
              <a:headEnd/>
              <a:tailEnd type="triangle" w="med" len="med"/>
            </a:ln>
          </p:spPr>
          <p:txBody>
            <a:bodyPr wrap="none" anchor="ctr"/>
            <a:lstStyle/>
            <a:p>
              <a:endParaRPr lang="zh-CN" altLang="en-US">
                <a:latin typeface="+mn-lt"/>
              </a:endParaRPr>
            </a:p>
          </p:txBody>
        </p:sp>
        <p:sp>
          <p:nvSpPr>
            <p:cNvPr id="21539" name="Text Box 43"/>
            <p:cNvSpPr txBox="1">
              <a:spLocks noChangeArrowheads="1"/>
            </p:cNvSpPr>
            <p:nvPr/>
          </p:nvSpPr>
          <p:spPr bwMode="auto">
            <a:xfrm>
              <a:off x="1475" y="3668"/>
              <a:ext cx="721" cy="364"/>
            </a:xfrm>
            <a:prstGeom prst="rect">
              <a:avLst/>
            </a:prstGeom>
            <a:noFill/>
            <a:ln w="9525">
              <a:noFill/>
              <a:miter lim="800000"/>
              <a:headEnd/>
              <a:tailEnd/>
            </a:ln>
          </p:spPr>
          <p:txBody>
            <a:bodyPr wrap="none">
              <a:spAutoFit/>
            </a:bodyPr>
            <a:lstStyle/>
            <a:p>
              <a:pPr algn="ctr"/>
              <a:r>
                <a:rPr lang="en-US" altLang="zh-CN" sz="1800">
                  <a:solidFill>
                    <a:srgbClr val="FF0000"/>
                  </a:solidFill>
                  <a:latin typeface="+mn-lt"/>
                </a:rPr>
                <a:t>nodal</a:t>
              </a:r>
            </a:p>
            <a:p>
              <a:pPr algn="ctr"/>
              <a:r>
                <a:rPr lang="en-US" altLang="zh-CN" sz="1800">
                  <a:solidFill>
                    <a:srgbClr val="FF0000"/>
                  </a:solidFill>
                  <a:latin typeface="+mn-lt"/>
                </a:rPr>
                <a:t>processing</a:t>
              </a:r>
              <a:endParaRPr lang="en-US" altLang="zh-CN" sz="1800">
                <a:latin typeface="+mn-lt"/>
              </a:endParaRPr>
            </a:p>
          </p:txBody>
        </p:sp>
        <p:sp>
          <p:nvSpPr>
            <p:cNvPr id="21540" name="Line 44"/>
            <p:cNvSpPr>
              <a:spLocks noChangeShapeType="1"/>
            </p:cNvSpPr>
            <p:nvPr/>
          </p:nvSpPr>
          <p:spPr bwMode="auto">
            <a:xfrm rot="10800000">
              <a:off x="1587" y="3696"/>
              <a:ext cx="525" cy="0"/>
            </a:xfrm>
            <a:prstGeom prst="line">
              <a:avLst/>
            </a:prstGeom>
            <a:noFill/>
            <a:ln w="9525">
              <a:solidFill>
                <a:schemeClr val="tx1"/>
              </a:solidFill>
              <a:round/>
              <a:headEnd type="triangle" w="med" len="med"/>
              <a:tailEnd type="triangle" w="med" len="med"/>
            </a:ln>
          </p:spPr>
          <p:txBody>
            <a:bodyPr wrap="none" anchor="ctr"/>
            <a:lstStyle/>
            <a:p>
              <a:endParaRPr lang="zh-CN" altLang="en-US">
                <a:latin typeface="+mn-lt"/>
              </a:endParaRPr>
            </a:p>
          </p:txBody>
        </p:sp>
        <p:sp>
          <p:nvSpPr>
            <p:cNvPr id="21541" name="Line 45"/>
            <p:cNvSpPr>
              <a:spLocks noChangeShapeType="1"/>
            </p:cNvSpPr>
            <p:nvPr/>
          </p:nvSpPr>
          <p:spPr bwMode="auto">
            <a:xfrm rot="10800000" flipV="1">
              <a:off x="2097" y="3546"/>
              <a:ext cx="243" cy="0"/>
            </a:xfrm>
            <a:prstGeom prst="line">
              <a:avLst/>
            </a:prstGeom>
            <a:noFill/>
            <a:ln w="9525">
              <a:solidFill>
                <a:schemeClr val="tx1"/>
              </a:solidFill>
              <a:round/>
              <a:headEnd type="triangle" w="med" len="med"/>
              <a:tailEnd type="triangle" w="med" len="med"/>
            </a:ln>
          </p:spPr>
          <p:txBody>
            <a:bodyPr wrap="none" anchor="ctr"/>
            <a:lstStyle/>
            <a:p>
              <a:endParaRPr lang="zh-CN" altLang="en-US">
                <a:latin typeface="+mn-lt"/>
              </a:endParaRPr>
            </a:p>
          </p:txBody>
        </p:sp>
        <p:sp>
          <p:nvSpPr>
            <p:cNvPr id="21542" name="Text Box 46"/>
            <p:cNvSpPr txBox="1">
              <a:spLocks noChangeArrowheads="1"/>
            </p:cNvSpPr>
            <p:nvPr/>
          </p:nvSpPr>
          <p:spPr bwMode="auto">
            <a:xfrm>
              <a:off x="2354" y="3830"/>
              <a:ext cx="621" cy="209"/>
            </a:xfrm>
            <a:prstGeom prst="rect">
              <a:avLst/>
            </a:prstGeom>
            <a:noFill/>
            <a:ln w="9525">
              <a:noFill/>
              <a:miter lim="800000"/>
              <a:headEnd/>
              <a:tailEnd/>
            </a:ln>
          </p:spPr>
          <p:txBody>
            <a:bodyPr wrap="none">
              <a:spAutoFit/>
            </a:bodyPr>
            <a:lstStyle/>
            <a:p>
              <a:r>
                <a:rPr lang="en-US" altLang="zh-CN" sz="1800">
                  <a:solidFill>
                    <a:srgbClr val="FF0000"/>
                  </a:solidFill>
                  <a:latin typeface="+mn-lt"/>
                </a:rPr>
                <a:t>queueing</a:t>
              </a:r>
              <a:endParaRPr lang="en-US" altLang="zh-CN" sz="1800">
                <a:latin typeface="+mn-lt"/>
              </a:endParaRPr>
            </a:p>
          </p:txBody>
        </p:sp>
        <p:sp>
          <p:nvSpPr>
            <p:cNvPr id="21543" name="Line 47"/>
            <p:cNvSpPr>
              <a:spLocks noChangeShapeType="1"/>
            </p:cNvSpPr>
            <p:nvPr/>
          </p:nvSpPr>
          <p:spPr bwMode="auto">
            <a:xfrm rot="10800000">
              <a:off x="2199" y="3546"/>
              <a:ext cx="375" cy="348"/>
            </a:xfrm>
            <a:prstGeom prst="line">
              <a:avLst/>
            </a:prstGeom>
            <a:noFill/>
            <a:ln w="9525">
              <a:solidFill>
                <a:schemeClr val="tx1"/>
              </a:solidFill>
              <a:round/>
              <a:headEnd/>
              <a:tailEnd/>
            </a:ln>
          </p:spPr>
          <p:txBody>
            <a:bodyPr wrap="none" anchor="ctr"/>
            <a:lstStyle/>
            <a:p>
              <a:endParaRPr lang="zh-CN" altLang="en-US">
                <a:latin typeface="+mn-lt"/>
              </a:endParaRPr>
            </a:p>
          </p:txBody>
        </p:sp>
        <p:grpSp>
          <p:nvGrpSpPr>
            <p:cNvPr id="21544" name="Group 48"/>
            <p:cNvGrpSpPr>
              <a:grpSpLocks/>
            </p:cNvGrpSpPr>
            <p:nvPr/>
          </p:nvGrpSpPr>
          <p:grpSpPr bwMode="auto">
            <a:xfrm>
              <a:off x="3738" y="3168"/>
              <a:ext cx="314" cy="75"/>
              <a:chOff x="2208" y="2184"/>
              <a:chExt cx="176" cy="69"/>
            </a:xfrm>
          </p:grpSpPr>
          <p:grpSp>
            <p:nvGrpSpPr>
              <p:cNvPr id="21545" name="Group 49"/>
              <p:cNvGrpSpPr>
                <a:grpSpLocks/>
              </p:cNvGrpSpPr>
              <p:nvPr/>
            </p:nvGrpSpPr>
            <p:grpSpPr bwMode="auto">
              <a:xfrm>
                <a:off x="2208" y="2185"/>
                <a:ext cx="176" cy="68"/>
                <a:chOff x="2848" y="848"/>
                <a:chExt cx="140" cy="98"/>
              </a:xfrm>
            </p:grpSpPr>
            <p:sp>
              <p:nvSpPr>
                <p:cNvPr id="21550" name="Line 5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1551" name="Line 5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1552" name="Line 5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nvGrpSpPr>
              <p:cNvPr id="21546" name="Group 53"/>
              <p:cNvGrpSpPr>
                <a:grpSpLocks/>
              </p:cNvGrpSpPr>
              <p:nvPr/>
            </p:nvGrpSpPr>
            <p:grpSpPr bwMode="auto">
              <a:xfrm flipV="1">
                <a:off x="2208" y="2184"/>
                <a:ext cx="176" cy="68"/>
                <a:chOff x="2848" y="848"/>
                <a:chExt cx="140" cy="98"/>
              </a:xfrm>
            </p:grpSpPr>
            <p:sp>
              <p:nvSpPr>
                <p:cNvPr id="21547" name="Line 5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1548" name="Line 5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1549" name="Line 56"/>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grpSp>
      <p:sp>
        <p:nvSpPr>
          <p:cNvPr id="21511" name="Rectangle 58"/>
          <p:cNvSpPr>
            <a:spLocks noChangeArrowheads="1"/>
          </p:cNvSpPr>
          <p:nvPr/>
        </p:nvSpPr>
        <p:spPr bwMode="auto">
          <a:xfrm>
            <a:off x="4721225" y="1108075"/>
            <a:ext cx="4064000" cy="1974850"/>
          </a:xfrm>
          <a:prstGeom prst="rect">
            <a:avLst/>
          </a:prstGeom>
          <a:noFill/>
          <a:ln w="9525">
            <a:noFill/>
            <a:miter lim="800000"/>
            <a:headEnd/>
            <a:tailEnd/>
          </a:ln>
        </p:spPr>
        <p:txBody>
          <a:bodyPr/>
          <a:lstStyle/>
          <a:p>
            <a:pPr marL="342900" indent="-342900" eaLnBrk="1" hangingPunct="1">
              <a:spcBef>
                <a:spcPct val="20000"/>
              </a:spcBef>
              <a:buClr>
                <a:schemeClr val="hlink"/>
              </a:buClr>
            </a:pPr>
            <a:r>
              <a:rPr lang="en-US" altLang="zh-CN" dirty="0">
                <a:solidFill>
                  <a:srgbClr val="FF0000"/>
                </a:solidFill>
                <a:latin typeface="+mn-lt"/>
              </a:rPr>
              <a:t>2. queueing</a:t>
            </a:r>
          </a:p>
          <a:p>
            <a:pPr marL="342900" indent="-342900" eaLnBrk="1" hangingPunct="1">
              <a:spcBef>
                <a:spcPct val="20000"/>
              </a:spcBef>
              <a:buClr>
                <a:schemeClr val="hlink"/>
              </a:buClr>
              <a:buFontTx/>
              <a:buChar char="•"/>
            </a:pPr>
            <a:r>
              <a:rPr lang="en-US" altLang="zh-CN" dirty="0">
                <a:latin typeface="+mn-lt"/>
              </a:rPr>
              <a:t>time waiting at output link for transmission </a:t>
            </a:r>
          </a:p>
          <a:p>
            <a:pPr marL="342900" indent="-342900" eaLnBrk="1" hangingPunct="1">
              <a:spcBef>
                <a:spcPct val="20000"/>
              </a:spcBef>
              <a:buClr>
                <a:schemeClr val="hlink"/>
              </a:buClr>
              <a:buFontTx/>
              <a:buChar char="•"/>
            </a:pPr>
            <a:r>
              <a:rPr lang="en-US" altLang="zh-CN" dirty="0">
                <a:latin typeface="+mn-lt"/>
              </a:rPr>
              <a:t>depends on congestion level of router</a:t>
            </a:r>
          </a:p>
        </p:txBody>
      </p:sp>
      <p:sp>
        <p:nvSpPr>
          <p:cNvPr id="2" name="标题 1"/>
          <p:cNvSpPr>
            <a:spLocks noGrp="1"/>
          </p:cNvSpPr>
          <p:nvPr>
            <p:ph type="title"/>
          </p:nvPr>
        </p:nvSpPr>
        <p:spPr/>
        <p:txBody>
          <a:bodyPr/>
          <a:lstStyle/>
          <a:p>
            <a:r>
              <a:rPr lang="zh-CN" altLang="en-US" dirty="0"/>
              <a:t>时延的类型</a:t>
            </a:r>
            <a:endParaRPr lang="zh-CN" altLang="en-US" dirty="0">
              <a:latin typeface="+mn-lt"/>
            </a:endParaRPr>
          </a:p>
        </p:txBody>
      </p:sp>
      <p:grpSp>
        <p:nvGrpSpPr>
          <p:cNvPr id="57" name="Group 66"/>
          <p:cNvGrpSpPr>
            <a:grpSpLocks/>
          </p:cNvGrpSpPr>
          <p:nvPr/>
        </p:nvGrpSpPr>
        <p:grpSpPr bwMode="auto">
          <a:xfrm>
            <a:off x="1437320" y="3485086"/>
            <a:ext cx="779462" cy="679450"/>
            <a:chOff x="-44" y="1473"/>
            <a:chExt cx="981" cy="1105"/>
          </a:xfrm>
        </p:grpSpPr>
        <p:pic>
          <p:nvPicPr>
            <p:cNvPr id="58" name="Picture 67"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59" name="Freeform 68"/>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endParaRPr lang="zh-CN" altLang="en-US">
                <a:latin typeface="+mn-lt"/>
              </a:endParaRPr>
            </a:p>
          </p:txBody>
        </p:sp>
      </p:grpSp>
      <p:grpSp>
        <p:nvGrpSpPr>
          <p:cNvPr id="60" name="Group 66"/>
          <p:cNvGrpSpPr>
            <a:grpSpLocks/>
          </p:cNvGrpSpPr>
          <p:nvPr/>
        </p:nvGrpSpPr>
        <p:grpSpPr bwMode="auto">
          <a:xfrm>
            <a:off x="1671567" y="4661210"/>
            <a:ext cx="779462" cy="679450"/>
            <a:chOff x="-44" y="1473"/>
            <a:chExt cx="981" cy="1105"/>
          </a:xfrm>
        </p:grpSpPr>
        <p:pic>
          <p:nvPicPr>
            <p:cNvPr id="61" name="Picture 67"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62" name="Freeform 68"/>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endParaRPr lang="zh-CN" altLang="en-US">
                <a:latin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a:xfrm>
            <a:off x="333375" y="241300"/>
            <a:ext cx="8061325" cy="522288"/>
          </a:xfrm>
        </p:spPr>
        <p:txBody>
          <a:bodyPr/>
          <a:lstStyle/>
          <a:p>
            <a:pPr eaLnBrk="1" hangingPunct="1"/>
            <a:r>
              <a:rPr lang="en-US" altLang="zh-CN" smtClean="0">
                <a:latin typeface="+mn-lt"/>
              </a:rPr>
              <a:t>Delay in packet-switched networks</a:t>
            </a:r>
          </a:p>
        </p:txBody>
      </p:sp>
      <p:sp>
        <p:nvSpPr>
          <p:cNvPr id="22533" name="Rectangle 3"/>
          <p:cNvSpPr>
            <a:spLocks noGrp="1" noChangeArrowheads="1"/>
          </p:cNvSpPr>
          <p:nvPr>
            <p:ph type="body" sz="half" idx="1"/>
          </p:nvPr>
        </p:nvSpPr>
        <p:spPr>
          <a:xfrm>
            <a:off x="384175" y="1041400"/>
            <a:ext cx="3805238" cy="2182813"/>
          </a:xfrm>
        </p:spPr>
        <p:txBody>
          <a:bodyPr/>
          <a:lstStyle/>
          <a:p>
            <a:pPr eaLnBrk="1" hangingPunct="1">
              <a:buFontTx/>
              <a:buNone/>
            </a:pPr>
            <a:r>
              <a:rPr lang="en-US" altLang="zh-CN" sz="2400" dirty="0" smtClean="0">
                <a:solidFill>
                  <a:srgbClr val="FF0000"/>
                </a:solidFill>
                <a:latin typeface="+mn-lt"/>
              </a:rPr>
              <a:t>3. Transmission delay:</a:t>
            </a:r>
            <a:endParaRPr lang="en-US" altLang="zh-CN" sz="2400" dirty="0" smtClean="0">
              <a:latin typeface="+mn-lt"/>
            </a:endParaRPr>
          </a:p>
          <a:p>
            <a:pPr eaLnBrk="1" hangingPunct="1"/>
            <a:r>
              <a:rPr lang="en-US" altLang="zh-CN" sz="2200" dirty="0" smtClean="0">
                <a:latin typeface="+mn-lt"/>
              </a:rPr>
              <a:t>R=link bandwidth (bps)</a:t>
            </a:r>
          </a:p>
          <a:p>
            <a:pPr eaLnBrk="1" hangingPunct="1"/>
            <a:r>
              <a:rPr lang="en-US" altLang="zh-CN" sz="2200" dirty="0" smtClean="0">
                <a:latin typeface="+mn-lt"/>
              </a:rPr>
              <a:t>L=packet length (bits)</a:t>
            </a:r>
          </a:p>
          <a:p>
            <a:pPr eaLnBrk="1" hangingPunct="1"/>
            <a:r>
              <a:rPr lang="en-US" altLang="zh-CN" sz="2200" dirty="0" smtClean="0">
                <a:latin typeface="+mn-lt"/>
              </a:rPr>
              <a:t>time to send bits into link = L/R</a:t>
            </a:r>
          </a:p>
        </p:txBody>
      </p:sp>
      <p:sp>
        <p:nvSpPr>
          <p:cNvPr id="22534" name="Rectangle 4"/>
          <p:cNvSpPr>
            <a:spLocks noGrp="1" noChangeArrowheads="1"/>
          </p:cNvSpPr>
          <p:nvPr>
            <p:ph type="body" sz="half" idx="2"/>
          </p:nvPr>
        </p:nvSpPr>
        <p:spPr>
          <a:xfrm>
            <a:off x="4376738" y="1028700"/>
            <a:ext cx="4437062" cy="2093913"/>
          </a:xfrm>
        </p:spPr>
        <p:txBody>
          <a:bodyPr/>
          <a:lstStyle/>
          <a:p>
            <a:pPr eaLnBrk="1" hangingPunct="1">
              <a:buFontTx/>
              <a:buNone/>
            </a:pPr>
            <a:r>
              <a:rPr lang="en-US" altLang="zh-CN" sz="2400" dirty="0" smtClean="0">
                <a:solidFill>
                  <a:srgbClr val="FF0000"/>
                </a:solidFill>
                <a:latin typeface="+mn-lt"/>
              </a:rPr>
              <a:t>4. Propagation delay:</a:t>
            </a:r>
          </a:p>
          <a:p>
            <a:pPr eaLnBrk="1" hangingPunct="1"/>
            <a:r>
              <a:rPr lang="en-US" altLang="zh-CN" sz="2200" dirty="0" smtClean="0">
                <a:latin typeface="+mn-lt"/>
              </a:rPr>
              <a:t>d = length of physical link</a:t>
            </a:r>
          </a:p>
          <a:p>
            <a:pPr eaLnBrk="1" hangingPunct="1"/>
            <a:r>
              <a:rPr lang="en-US" altLang="zh-CN" sz="2200" dirty="0" smtClean="0">
                <a:latin typeface="+mn-lt"/>
              </a:rPr>
              <a:t>s = propagation speed in medium (~2x10</a:t>
            </a:r>
            <a:r>
              <a:rPr lang="en-US" altLang="zh-CN" sz="2200" baseline="30000" dirty="0" smtClean="0">
                <a:latin typeface="+mn-lt"/>
              </a:rPr>
              <a:t>8</a:t>
            </a:r>
            <a:r>
              <a:rPr lang="en-US" altLang="zh-CN" sz="2200" dirty="0" smtClean="0">
                <a:latin typeface="+mn-lt"/>
              </a:rPr>
              <a:t> m/sec)</a:t>
            </a:r>
          </a:p>
          <a:p>
            <a:pPr eaLnBrk="1" hangingPunct="1"/>
            <a:r>
              <a:rPr lang="en-US" altLang="zh-CN" sz="2200" dirty="0" smtClean="0">
                <a:latin typeface="+mn-lt"/>
              </a:rPr>
              <a:t>propagation delay = d/s</a:t>
            </a:r>
          </a:p>
        </p:txBody>
      </p:sp>
      <p:grpSp>
        <p:nvGrpSpPr>
          <p:cNvPr id="22535" name="Group 5"/>
          <p:cNvGrpSpPr>
            <a:grpSpLocks/>
          </p:cNvGrpSpPr>
          <p:nvPr/>
        </p:nvGrpSpPr>
        <p:grpSpPr bwMode="auto">
          <a:xfrm>
            <a:off x="622300" y="4000500"/>
            <a:ext cx="6021388" cy="2174875"/>
            <a:chOff x="494" y="2702"/>
            <a:chExt cx="3793" cy="1370"/>
          </a:xfrm>
        </p:grpSpPr>
        <p:sp>
          <p:nvSpPr>
            <p:cNvPr id="22538" name="Oval 7"/>
            <p:cNvSpPr>
              <a:spLocks noChangeArrowheads="1"/>
            </p:cNvSpPr>
            <p:nvPr/>
          </p:nvSpPr>
          <p:spPr bwMode="auto">
            <a:xfrm>
              <a:off x="1570" y="3300"/>
              <a:ext cx="755" cy="233"/>
            </a:xfrm>
            <a:prstGeom prst="ellipse">
              <a:avLst/>
            </a:prstGeom>
            <a:solidFill>
              <a:schemeClr val="hlink"/>
            </a:solidFill>
            <a:ln w="12700">
              <a:noFill/>
              <a:round/>
              <a:headEnd/>
              <a:tailEnd/>
            </a:ln>
          </p:spPr>
          <p:txBody>
            <a:bodyPr wrap="none" anchor="ctr"/>
            <a:lstStyle/>
            <a:p>
              <a:endParaRPr lang="zh-CN" altLang="en-US">
                <a:latin typeface="+mn-lt"/>
              </a:endParaRPr>
            </a:p>
          </p:txBody>
        </p:sp>
        <p:sp>
          <p:nvSpPr>
            <p:cNvPr id="22539" name="Rectangle 8"/>
            <p:cNvSpPr>
              <a:spLocks noChangeArrowheads="1"/>
            </p:cNvSpPr>
            <p:nvPr/>
          </p:nvSpPr>
          <p:spPr bwMode="auto">
            <a:xfrm>
              <a:off x="1570" y="3257"/>
              <a:ext cx="755" cy="166"/>
            </a:xfrm>
            <a:prstGeom prst="rect">
              <a:avLst/>
            </a:prstGeom>
            <a:solidFill>
              <a:schemeClr val="hlink"/>
            </a:solidFill>
            <a:ln w="12700">
              <a:noFill/>
              <a:miter lim="800000"/>
              <a:headEnd/>
              <a:tailEnd/>
            </a:ln>
          </p:spPr>
          <p:txBody>
            <a:bodyPr wrap="none" anchor="ctr"/>
            <a:lstStyle/>
            <a:p>
              <a:pPr algn="ctr"/>
              <a:endParaRPr lang="zh-CN" altLang="en-US">
                <a:latin typeface="+mn-lt"/>
              </a:endParaRPr>
            </a:p>
          </p:txBody>
        </p:sp>
        <p:sp>
          <p:nvSpPr>
            <p:cNvPr id="22540" name="Oval 9"/>
            <p:cNvSpPr>
              <a:spLocks noChangeArrowheads="1"/>
            </p:cNvSpPr>
            <p:nvPr/>
          </p:nvSpPr>
          <p:spPr bwMode="auto">
            <a:xfrm>
              <a:off x="1576" y="3113"/>
              <a:ext cx="755" cy="271"/>
            </a:xfrm>
            <a:prstGeom prst="ellipse">
              <a:avLst/>
            </a:prstGeom>
            <a:solidFill>
              <a:schemeClr val="hlink"/>
            </a:solidFill>
            <a:ln w="12700">
              <a:noFill/>
              <a:round/>
              <a:headEnd/>
              <a:tailEnd/>
            </a:ln>
          </p:spPr>
          <p:txBody>
            <a:bodyPr wrap="none" anchor="ctr"/>
            <a:lstStyle/>
            <a:p>
              <a:endParaRPr lang="zh-CN" altLang="en-US">
                <a:latin typeface="+mn-lt"/>
              </a:endParaRPr>
            </a:p>
          </p:txBody>
        </p:sp>
        <p:grpSp>
          <p:nvGrpSpPr>
            <p:cNvPr id="22541" name="Group 10"/>
            <p:cNvGrpSpPr>
              <a:grpSpLocks/>
            </p:cNvGrpSpPr>
            <p:nvPr/>
          </p:nvGrpSpPr>
          <p:grpSpPr bwMode="auto">
            <a:xfrm>
              <a:off x="1794" y="3132"/>
              <a:ext cx="314" cy="75"/>
              <a:chOff x="2208" y="2184"/>
              <a:chExt cx="176" cy="69"/>
            </a:xfrm>
          </p:grpSpPr>
          <p:grpSp>
            <p:nvGrpSpPr>
              <p:cNvPr id="22579" name="Group 11"/>
              <p:cNvGrpSpPr>
                <a:grpSpLocks/>
              </p:cNvGrpSpPr>
              <p:nvPr/>
            </p:nvGrpSpPr>
            <p:grpSpPr bwMode="auto">
              <a:xfrm>
                <a:off x="2208" y="2185"/>
                <a:ext cx="176" cy="68"/>
                <a:chOff x="2848" y="848"/>
                <a:chExt cx="140" cy="98"/>
              </a:xfrm>
            </p:grpSpPr>
            <p:sp>
              <p:nvSpPr>
                <p:cNvPr id="22584" name="Line 1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2585" name="Line 1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2586" name="Line 1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nvGrpSpPr>
              <p:cNvPr id="22580" name="Group 15"/>
              <p:cNvGrpSpPr>
                <a:grpSpLocks/>
              </p:cNvGrpSpPr>
              <p:nvPr/>
            </p:nvGrpSpPr>
            <p:grpSpPr bwMode="auto">
              <a:xfrm flipV="1">
                <a:off x="2208" y="2184"/>
                <a:ext cx="176" cy="68"/>
                <a:chOff x="2848" y="848"/>
                <a:chExt cx="140" cy="98"/>
              </a:xfrm>
            </p:grpSpPr>
            <p:sp>
              <p:nvSpPr>
                <p:cNvPr id="22581" name="Line 1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2582" name="Line 1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2583" name="Line 1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sp>
          <p:nvSpPr>
            <p:cNvPr id="22542" name="Oval 19"/>
            <p:cNvSpPr>
              <a:spLocks noChangeArrowheads="1"/>
            </p:cNvSpPr>
            <p:nvPr/>
          </p:nvSpPr>
          <p:spPr bwMode="auto">
            <a:xfrm>
              <a:off x="3520" y="3312"/>
              <a:ext cx="755" cy="233"/>
            </a:xfrm>
            <a:prstGeom prst="ellipse">
              <a:avLst/>
            </a:prstGeom>
            <a:solidFill>
              <a:schemeClr val="hlink"/>
            </a:solidFill>
            <a:ln w="12700">
              <a:noFill/>
              <a:round/>
              <a:headEnd/>
              <a:tailEnd/>
            </a:ln>
          </p:spPr>
          <p:txBody>
            <a:bodyPr wrap="none" anchor="ctr"/>
            <a:lstStyle/>
            <a:p>
              <a:endParaRPr lang="zh-CN" altLang="en-US">
                <a:latin typeface="+mn-lt"/>
              </a:endParaRPr>
            </a:p>
          </p:txBody>
        </p:sp>
        <p:sp>
          <p:nvSpPr>
            <p:cNvPr id="22543" name="Line 20"/>
            <p:cNvSpPr>
              <a:spLocks noChangeShapeType="1"/>
            </p:cNvSpPr>
            <p:nvPr/>
          </p:nvSpPr>
          <p:spPr bwMode="auto">
            <a:xfrm>
              <a:off x="3526" y="3299"/>
              <a:ext cx="0" cy="144"/>
            </a:xfrm>
            <a:prstGeom prst="line">
              <a:avLst/>
            </a:prstGeom>
            <a:noFill/>
            <a:ln w="12700">
              <a:solidFill>
                <a:schemeClr val="tx1"/>
              </a:solidFill>
              <a:round/>
              <a:headEnd/>
              <a:tailEnd/>
            </a:ln>
          </p:spPr>
          <p:txBody>
            <a:bodyPr wrap="none" anchor="ctr"/>
            <a:lstStyle/>
            <a:p>
              <a:endParaRPr lang="zh-CN" altLang="en-US">
                <a:latin typeface="+mn-lt"/>
              </a:endParaRPr>
            </a:p>
          </p:txBody>
        </p:sp>
        <p:sp>
          <p:nvSpPr>
            <p:cNvPr id="22544" name="Rectangle 21"/>
            <p:cNvSpPr>
              <a:spLocks noChangeArrowheads="1"/>
            </p:cNvSpPr>
            <p:nvPr/>
          </p:nvSpPr>
          <p:spPr bwMode="auto">
            <a:xfrm>
              <a:off x="3526" y="3275"/>
              <a:ext cx="755" cy="166"/>
            </a:xfrm>
            <a:prstGeom prst="rect">
              <a:avLst/>
            </a:prstGeom>
            <a:solidFill>
              <a:schemeClr val="hlink"/>
            </a:solidFill>
            <a:ln w="12700">
              <a:noFill/>
              <a:miter lim="800000"/>
              <a:headEnd/>
              <a:tailEnd/>
            </a:ln>
          </p:spPr>
          <p:txBody>
            <a:bodyPr wrap="none" anchor="ctr"/>
            <a:lstStyle/>
            <a:p>
              <a:pPr algn="ctr"/>
              <a:endParaRPr lang="zh-CN" altLang="en-US">
                <a:latin typeface="+mn-lt"/>
              </a:endParaRPr>
            </a:p>
          </p:txBody>
        </p:sp>
        <p:sp>
          <p:nvSpPr>
            <p:cNvPr id="22545" name="Oval 22"/>
            <p:cNvSpPr>
              <a:spLocks noChangeArrowheads="1"/>
            </p:cNvSpPr>
            <p:nvPr/>
          </p:nvSpPr>
          <p:spPr bwMode="auto">
            <a:xfrm>
              <a:off x="3532" y="3131"/>
              <a:ext cx="755" cy="271"/>
            </a:xfrm>
            <a:prstGeom prst="ellipse">
              <a:avLst/>
            </a:prstGeom>
            <a:solidFill>
              <a:schemeClr val="hlink"/>
            </a:solidFill>
            <a:ln w="12700">
              <a:noFill/>
              <a:round/>
              <a:headEnd/>
              <a:tailEnd/>
            </a:ln>
          </p:spPr>
          <p:txBody>
            <a:bodyPr wrap="none" anchor="ctr"/>
            <a:lstStyle/>
            <a:p>
              <a:endParaRPr lang="zh-CN" altLang="en-US">
                <a:latin typeface="+mn-lt"/>
              </a:endParaRPr>
            </a:p>
          </p:txBody>
        </p:sp>
        <p:sp>
          <p:nvSpPr>
            <p:cNvPr id="22546" name="Line 24"/>
            <p:cNvSpPr>
              <a:spLocks noChangeShapeType="1"/>
            </p:cNvSpPr>
            <p:nvPr/>
          </p:nvSpPr>
          <p:spPr bwMode="auto">
            <a:xfrm>
              <a:off x="1110" y="3072"/>
              <a:ext cx="318" cy="0"/>
            </a:xfrm>
            <a:prstGeom prst="line">
              <a:avLst/>
            </a:prstGeom>
            <a:noFill/>
            <a:ln w="19050">
              <a:solidFill>
                <a:schemeClr val="tx1"/>
              </a:solidFill>
              <a:round/>
              <a:headEnd/>
              <a:tailEnd/>
            </a:ln>
          </p:spPr>
          <p:txBody>
            <a:bodyPr wrap="none" anchor="ctr"/>
            <a:lstStyle/>
            <a:p>
              <a:endParaRPr lang="zh-CN" altLang="en-US">
                <a:latin typeface="+mn-lt"/>
              </a:endParaRPr>
            </a:p>
          </p:txBody>
        </p:sp>
        <p:sp>
          <p:nvSpPr>
            <p:cNvPr id="22547" name="Line 25"/>
            <p:cNvSpPr>
              <a:spLocks noChangeShapeType="1"/>
            </p:cNvSpPr>
            <p:nvPr/>
          </p:nvSpPr>
          <p:spPr bwMode="auto">
            <a:xfrm flipV="1">
              <a:off x="1302" y="3693"/>
              <a:ext cx="123" cy="3"/>
            </a:xfrm>
            <a:prstGeom prst="line">
              <a:avLst/>
            </a:prstGeom>
            <a:noFill/>
            <a:ln w="19050">
              <a:solidFill>
                <a:schemeClr val="tx1"/>
              </a:solidFill>
              <a:round/>
              <a:headEnd/>
              <a:tailEnd/>
            </a:ln>
          </p:spPr>
          <p:txBody>
            <a:bodyPr wrap="none" anchor="ctr"/>
            <a:lstStyle/>
            <a:p>
              <a:endParaRPr lang="zh-CN" altLang="en-US">
                <a:latin typeface="+mn-lt"/>
              </a:endParaRPr>
            </a:p>
          </p:txBody>
        </p:sp>
        <p:sp>
          <p:nvSpPr>
            <p:cNvPr id="22548" name="Line 26"/>
            <p:cNvSpPr>
              <a:spLocks noChangeShapeType="1"/>
            </p:cNvSpPr>
            <p:nvPr/>
          </p:nvSpPr>
          <p:spPr bwMode="auto">
            <a:xfrm>
              <a:off x="2322" y="3336"/>
              <a:ext cx="1218" cy="6"/>
            </a:xfrm>
            <a:prstGeom prst="line">
              <a:avLst/>
            </a:prstGeom>
            <a:noFill/>
            <a:ln w="19050">
              <a:solidFill>
                <a:schemeClr val="tx1"/>
              </a:solidFill>
              <a:round/>
              <a:headEnd/>
              <a:tailEnd/>
            </a:ln>
          </p:spPr>
          <p:txBody>
            <a:bodyPr wrap="none" anchor="ctr"/>
            <a:lstStyle/>
            <a:p>
              <a:endParaRPr lang="zh-CN" altLang="en-US">
                <a:latin typeface="+mn-lt"/>
              </a:endParaRPr>
            </a:p>
          </p:txBody>
        </p:sp>
        <p:sp>
          <p:nvSpPr>
            <p:cNvPr id="22549" name="Line 27"/>
            <p:cNvSpPr>
              <a:spLocks noChangeShapeType="1"/>
            </p:cNvSpPr>
            <p:nvPr/>
          </p:nvSpPr>
          <p:spPr bwMode="auto">
            <a:xfrm flipH="1">
              <a:off x="1428" y="3066"/>
              <a:ext cx="0" cy="630"/>
            </a:xfrm>
            <a:prstGeom prst="line">
              <a:avLst/>
            </a:prstGeom>
            <a:noFill/>
            <a:ln w="19050">
              <a:solidFill>
                <a:schemeClr val="tx1"/>
              </a:solidFill>
              <a:round/>
              <a:headEnd/>
              <a:tailEnd/>
            </a:ln>
          </p:spPr>
          <p:txBody>
            <a:bodyPr wrap="none" anchor="ctr"/>
            <a:lstStyle/>
            <a:p>
              <a:endParaRPr lang="zh-CN" altLang="en-US">
                <a:latin typeface="+mn-lt"/>
              </a:endParaRPr>
            </a:p>
          </p:txBody>
        </p:sp>
        <p:sp>
          <p:nvSpPr>
            <p:cNvPr id="22550" name="Line 28"/>
            <p:cNvSpPr>
              <a:spLocks noChangeShapeType="1"/>
            </p:cNvSpPr>
            <p:nvPr/>
          </p:nvSpPr>
          <p:spPr bwMode="auto">
            <a:xfrm>
              <a:off x="1434" y="3339"/>
              <a:ext cx="126" cy="0"/>
            </a:xfrm>
            <a:prstGeom prst="line">
              <a:avLst/>
            </a:prstGeom>
            <a:noFill/>
            <a:ln w="19050">
              <a:solidFill>
                <a:schemeClr val="tx1"/>
              </a:solidFill>
              <a:round/>
              <a:headEnd/>
              <a:tailEnd/>
            </a:ln>
          </p:spPr>
          <p:txBody>
            <a:bodyPr wrap="none" anchor="ctr"/>
            <a:lstStyle/>
            <a:p>
              <a:endParaRPr lang="zh-CN" altLang="en-US">
                <a:latin typeface="+mn-lt"/>
              </a:endParaRPr>
            </a:p>
          </p:txBody>
        </p:sp>
        <p:sp>
          <p:nvSpPr>
            <p:cNvPr id="22551" name="Rectangle 29"/>
            <p:cNvSpPr>
              <a:spLocks noChangeArrowheads="1"/>
            </p:cNvSpPr>
            <p:nvPr/>
          </p:nvSpPr>
          <p:spPr bwMode="auto">
            <a:xfrm>
              <a:off x="2901" y="3210"/>
              <a:ext cx="93" cy="126"/>
            </a:xfrm>
            <a:prstGeom prst="rect">
              <a:avLst/>
            </a:prstGeom>
            <a:solidFill>
              <a:schemeClr val="accent1"/>
            </a:solidFill>
            <a:ln w="9525">
              <a:solidFill>
                <a:schemeClr val="tx1"/>
              </a:solidFill>
              <a:miter lim="800000"/>
              <a:headEnd/>
              <a:tailEnd/>
            </a:ln>
          </p:spPr>
          <p:txBody>
            <a:bodyPr wrap="none" anchor="ctr"/>
            <a:lstStyle/>
            <a:p>
              <a:endParaRPr lang="zh-CN" altLang="en-US">
                <a:latin typeface="+mn-lt"/>
              </a:endParaRPr>
            </a:p>
          </p:txBody>
        </p:sp>
        <p:sp>
          <p:nvSpPr>
            <p:cNvPr id="22552" name="Rectangle 30"/>
            <p:cNvSpPr>
              <a:spLocks noChangeArrowheads="1"/>
            </p:cNvSpPr>
            <p:nvPr/>
          </p:nvSpPr>
          <p:spPr bwMode="auto">
            <a:xfrm>
              <a:off x="2112" y="3255"/>
              <a:ext cx="93" cy="126"/>
            </a:xfrm>
            <a:prstGeom prst="rect">
              <a:avLst/>
            </a:prstGeom>
            <a:solidFill>
              <a:schemeClr val="accent1"/>
            </a:solidFill>
            <a:ln w="9525">
              <a:solidFill>
                <a:schemeClr val="tx1"/>
              </a:solidFill>
              <a:miter lim="800000"/>
              <a:headEnd/>
              <a:tailEnd/>
            </a:ln>
          </p:spPr>
          <p:txBody>
            <a:bodyPr wrap="none" anchor="ctr"/>
            <a:lstStyle/>
            <a:p>
              <a:endParaRPr lang="zh-CN" altLang="en-US">
                <a:latin typeface="+mn-lt"/>
              </a:endParaRPr>
            </a:p>
          </p:txBody>
        </p:sp>
        <p:sp>
          <p:nvSpPr>
            <p:cNvPr id="22553" name="Rectangle 31"/>
            <p:cNvSpPr>
              <a:spLocks noChangeArrowheads="1"/>
            </p:cNvSpPr>
            <p:nvPr/>
          </p:nvSpPr>
          <p:spPr bwMode="auto">
            <a:xfrm>
              <a:off x="2214" y="3255"/>
              <a:ext cx="93" cy="126"/>
            </a:xfrm>
            <a:prstGeom prst="rect">
              <a:avLst/>
            </a:prstGeom>
            <a:solidFill>
              <a:schemeClr val="accent2"/>
            </a:solidFill>
            <a:ln w="9525">
              <a:solidFill>
                <a:schemeClr val="tx1"/>
              </a:solidFill>
              <a:miter lim="800000"/>
              <a:headEnd/>
              <a:tailEnd/>
            </a:ln>
          </p:spPr>
          <p:txBody>
            <a:bodyPr wrap="none" anchor="ctr"/>
            <a:lstStyle/>
            <a:p>
              <a:endParaRPr lang="zh-CN" altLang="en-US">
                <a:latin typeface="+mn-lt"/>
              </a:endParaRPr>
            </a:p>
          </p:txBody>
        </p:sp>
        <p:sp>
          <p:nvSpPr>
            <p:cNvPr id="22554" name="Rectangle 32"/>
            <p:cNvSpPr>
              <a:spLocks noChangeArrowheads="1"/>
            </p:cNvSpPr>
            <p:nvPr/>
          </p:nvSpPr>
          <p:spPr bwMode="auto">
            <a:xfrm>
              <a:off x="1449" y="3192"/>
              <a:ext cx="93" cy="126"/>
            </a:xfrm>
            <a:prstGeom prst="rect">
              <a:avLst/>
            </a:prstGeom>
            <a:solidFill>
              <a:schemeClr val="accent1"/>
            </a:solidFill>
            <a:ln w="9525">
              <a:solidFill>
                <a:schemeClr val="tx1"/>
              </a:solidFill>
              <a:miter lim="800000"/>
              <a:headEnd/>
              <a:tailEnd/>
            </a:ln>
          </p:spPr>
          <p:txBody>
            <a:bodyPr wrap="none" anchor="ctr"/>
            <a:lstStyle/>
            <a:p>
              <a:endParaRPr lang="zh-CN" altLang="en-US">
                <a:latin typeface="+mn-lt"/>
              </a:endParaRPr>
            </a:p>
          </p:txBody>
        </p:sp>
        <p:sp>
          <p:nvSpPr>
            <p:cNvPr id="22555" name="Line 33"/>
            <p:cNvSpPr>
              <a:spLocks noChangeShapeType="1"/>
            </p:cNvSpPr>
            <p:nvPr/>
          </p:nvSpPr>
          <p:spPr bwMode="auto">
            <a:xfrm>
              <a:off x="1560" y="3258"/>
              <a:ext cx="153" cy="3"/>
            </a:xfrm>
            <a:prstGeom prst="line">
              <a:avLst/>
            </a:prstGeom>
            <a:noFill/>
            <a:ln w="9525">
              <a:solidFill>
                <a:schemeClr val="tx1"/>
              </a:solidFill>
              <a:round/>
              <a:headEnd/>
              <a:tailEnd type="triangle" w="med" len="med"/>
            </a:ln>
          </p:spPr>
          <p:txBody>
            <a:bodyPr wrap="none" anchor="ctr"/>
            <a:lstStyle/>
            <a:p>
              <a:endParaRPr lang="zh-CN" altLang="en-US">
                <a:latin typeface="+mn-lt"/>
              </a:endParaRPr>
            </a:p>
          </p:txBody>
        </p:sp>
        <p:sp>
          <p:nvSpPr>
            <p:cNvPr id="22556" name="Line 34"/>
            <p:cNvSpPr>
              <a:spLocks noChangeShapeType="1"/>
            </p:cNvSpPr>
            <p:nvPr/>
          </p:nvSpPr>
          <p:spPr bwMode="auto">
            <a:xfrm flipV="1">
              <a:off x="1350" y="3432"/>
              <a:ext cx="0" cy="111"/>
            </a:xfrm>
            <a:prstGeom prst="line">
              <a:avLst/>
            </a:prstGeom>
            <a:noFill/>
            <a:ln w="9525">
              <a:solidFill>
                <a:schemeClr val="tx1"/>
              </a:solidFill>
              <a:round/>
              <a:headEnd/>
              <a:tailEnd type="triangle" w="med" len="med"/>
            </a:ln>
          </p:spPr>
          <p:txBody>
            <a:bodyPr wrap="none" anchor="ctr"/>
            <a:lstStyle/>
            <a:p>
              <a:endParaRPr lang="zh-CN" altLang="en-US">
                <a:latin typeface="+mn-lt"/>
              </a:endParaRPr>
            </a:p>
          </p:txBody>
        </p:sp>
        <p:sp>
          <p:nvSpPr>
            <p:cNvPr id="22557" name="Line 35"/>
            <p:cNvSpPr>
              <a:spLocks noChangeShapeType="1"/>
            </p:cNvSpPr>
            <p:nvPr/>
          </p:nvSpPr>
          <p:spPr bwMode="auto">
            <a:xfrm flipV="1">
              <a:off x="3387" y="3084"/>
              <a:ext cx="231" cy="0"/>
            </a:xfrm>
            <a:prstGeom prst="line">
              <a:avLst/>
            </a:prstGeom>
            <a:noFill/>
            <a:ln w="9525">
              <a:solidFill>
                <a:schemeClr val="tx1"/>
              </a:solidFill>
              <a:round/>
              <a:headEnd/>
              <a:tailEnd type="triangle" w="med" len="med"/>
            </a:ln>
          </p:spPr>
          <p:txBody>
            <a:bodyPr wrap="none" anchor="ctr"/>
            <a:lstStyle/>
            <a:p>
              <a:endParaRPr lang="zh-CN" altLang="en-US">
                <a:latin typeface="+mn-lt"/>
              </a:endParaRPr>
            </a:p>
          </p:txBody>
        </p:sp>
        <p:sp>
          <p:nvSpPr>
            <p:cNvPr id="22558" name="Text Box 36"/>
            <p:cNvSpPr txBox="1">
              <a:spLocks noChangeArrowheads="1"/>
            </p:cNvSpPr>
            <p:nvPr/>
          </p:nvSpPr>
          <p:spPr bwMode="auto">
            <a:xfrm>
              <a:off x="494" y="2831"/>
              <a:ext cx="232" cy="291"/>
            </a:xfrm>
            <a:prstGeom prst="rect">
              <a:avLst/>
            </a:prstGeom>
            <a:noFill/>
            <a:ln w="9525">
              <a:noFill/>
              <a:miter lim="800000"/>
              <a:headEnd/>
              <a:tailEnd/>
            </a:ln>
          </p:spPr>
          <p:txBody>
            <a:bodyPr wrap="none">
              <a:spAutoFit/>
            </a:bodyPr>
            <a:lstStyle/>
            <a:p>
              <a:r>
                <a:rPr lang="en-US" altLang="zh-CN">
                  <a:solidFill>
                    <a:srgbClr val="00CC66"/>
                  </a:solidFill>
                  <a:latin typeface="+mn-lt"/>
                </a:rPr>
                <a:t>A</a:t>
              </a:r>
            </a:p>
          </p:txBody>
        </p:sp>
        <p:sp>
          <p:nvSpPr>
            <p:cNvPr id="22559" name="Text Box 37"/>
            <p:cNvSpPr txBox="1">
              <a:spLocks noChangeArrowheads="1"/>
            </p:cNvSpPr>
            <p:nvPr/>
          </p:nvSpPr>
          <p:spPr bwMode="auto">
            <a:xfrm>
              <a:off x="668" y="3473"/>
              <a:ext cx="237" cy="288"/>
            </a:xfrm>
            <a:prstGeom prst="rect">
              <a:avLst/>
            </a:prstGeom>
            <a:noFill/>
            <a:ln w="9525">
              <a:noFill/>
              <a:miter lim="800000"/>
              <a:headEnd/>
              <a:tailEnd/>
            </a:ln>
          </p:spPr>
          <p:txBody>
            <a:bodyPr wrap="none">
              <a:spAutoFit/>
            </a:bodyPr>
            <a:lstStyle/>
            <a:p>
              <a:r>
                <a:rPr lang="en-US" altLang="zh-CN">
                  <a:solidFill>
                    <a:schemeClr val="accent2"/>
                  </a:solidFill>
                  <a:latin typeface="+mn-lt"/>
                </a:rPr>
                <a:t>B</a:t>
              </a:r>
              <a:endParaRPr lang="en-US" altLang="zh-CN">
                <a:solidFill>
                  <a:schemeClr val="accent1"/>
                </a:solidFill>
                <a:latin typeface="+mn-lt"/>
              </a:endParaRPr>
            </a:p>
          </p:txBody>
        </p:sp>
        <p:sp>
          <p:nvSpPr>
            <p:cNvPr id="22560" name="Rectangle 38"/>
            <p:cNvSpPr>
              <a:spLocks noChangeArrowheads="1"/>
            </p:cNvSpPr>
            <p:nvPr/>
          </p:nvSpPr>
          <p:spPr bwMode="auto">
            <a:xfrm>
              <a:off x="2295" y="3216"/>
              <a:ext cx="93" cy="126"/>
            </a:xfrm>
            <a:prstGeom prst="rect">
              <a:avLst/>
            </a:prstGeom>
            <a:solidFill>
              <a:schemeClr val="accent1"/>
            </a:solidFill>
            <a:ln w="9525">
              <a:solidFill>
                <a:schemeClr val="tx1"/>
              </a:solidFill>
              <a:miter lim="800000"/>
              <a:headEnd/>
              <a:tailEnd/>
            </a:ln>
          </p:spPr>
          <p:txBody>
            <a:bodyPr wrap="none" anchor="ctr"/>
            <a:lstStyle/>
            <a:p>
              <a:endParaRPr lang="zh-CN" altLang="en-US">
                <a:latin typeface="+mn-lt"/>
              </a:endParaRPr>
            </a:p>
          </p:txBody>
        </p:sp>
        <p:sp>
          <p:nvSpPr>
            <p:cNvPr id="22561" name="Text Box 39"/>
            <p:cNvSpPr txBox="1">
              <a:spLocks noChangeArrowheads="1"/>
            </p:cNvSpPr>
            <p:nvPr/>
          </p:nvSpPr>
          <p:spPr bwMode="auto">
            <a:xfrm>
              <a:off x="2540" y="2966"/>
              <a:ext cx="898" cy="231"/>
            </a:xfrm>
            <a:prstGeom prst="rect">
              <a:avLst/>
            </a:prstGeom>
            <a:noFill/>
            <a:ln w="9525">
              <a:noFill/>
              <a:miter lim="800000"/>
              <a:headEnd/>
              <a:tailEnd/>
            </a:ln>
          </p:spPr>
          <p:txBody>
            <a:bodyPr wrap="none">
              <a:spAutoFit/>
            </a:bodyPr>
            <a:lstStyle/>
            <a:p>
              <a:r>
                <a:rPr lang="en-US" altLang="zh-CN" sz="1800">
                  <a:solidFill>
                    <a:srgbClr val="FF0000"/>
                  </a:solidFill>
                  <a:latin typeface="+mn-lt"/>
                </a:rPr>
                <a:t>propagation</a:t>
              </a:r>
              <a:endParaRPr lang="en-US" altLang="zh-CN" sz="1800">
                <a:latin typeface="+mn-lt"/>
              </a:endParaRPr>
            </a:p>
          </p:txBody>
        </p:sp>
        <p:sp>
          <p:nvSpPr>
            <p:cNvPr id="22562" name="Line 40"/>
            <p:cNvSpPr>
              <a:spLocks noChangeShapeType="1"/>
            </p:cNvSpPr>
            <p:nvPr/>
          </p:nvSpPr>
          <p:spPr bwMode="auto">
            <a:xfrm rot="10800000">
              <a:off x="2385" y="3084"/>
              <a:ext cx="201" cy="0"/>
            </a:xfrm>
            <a:prstGeom prst="line">
              <a:avLst/>
            </a:prstGeom>
            <a:noFill/>
            <a:ln w="9525">
              <a:solidFill>
                <a:schemeClr val="tx1"/>
              </a:solidFill>
              <a:round/>
              <a:headEnd/>
              <a:tailEnd type="triangle" w="med" len="med"/>
            </a:ln>
          </p:spPr>
          <p:txBody>
            <a:bodyPr wrap="none" anchor="ctr"/>
            <a:lstStyle/>
            <a:p>
              <a:endParaRPr lang="zh-CN" altLang="en-US">
                <a:latin typeface="+mn-lt"/>
              </a:endParaRPr>
            </a:p>
          </p:txBody>
        </p:sp>
        <p:sp>
          <p:nvSpPr>
            <p:cNvPr id="22563" name="Text Box 41"/>
            <p:cNvSpPr txBox="1">
              <a:spLocks noChangeArrowheads="1"/>
            </p:cNvSpPr>
            <p:nvPr/>
          </p:nvSpPr>
          <p:spPr bwMode="auto">
            <a:xfrm>
              <a:off x="1346" y="2702"/>
              <a:ext cx="915" cy="233"/>
            </a:xfrm>
            <a:prstGeom prst="rect">
              <a:avLst/>
            </a:prstGeom>
            <a:noFill/>
            <a:ln w="9525">
              <a:noFill/>
              <a:miter lim="800000"/>
              <a:headEnd/>
              <a:tailEnd/>
            </a:ln>
          </p:spPr>
          <p:txBody>
            <a:bodyPr wrap="none">
              <a:spAutoFit/>
            </a:bodyPr>
            <a:lstStyle/>
            <a:p>
              <a:r>
                <a:rPr lang="en-US" altLang="zh-CN" sz="1800">
                  <a:solidFill>
                    <a:srgbClr val="FF0000"/>
                  </a:solidFill>
                  <a:latin typeface="+mn-lt"/>
                </a:rPr>
                <a:t>transmission</a:t>
              </a:r>
              <a:endParaRPr lang="en-US" altLang="zh-CN" sz="1800">
                <a:latin typeface="+mn-lt"/>
              </a:endParaRPr>
            </a:p>
          </p:txBody>
        </p:sp>
        <p:sp>
          <p:nvSpPr>
            <p:cNvPr id="22564" name="Line 42"/>
            <p:cNvSpPr>
              <a:spLocks noChangeShapeType="1"/>
            </p:cNvSpPr>
            <p:nvPr/>
          </p:nvSpPr>
          <p:spPr bwMode="auto">
            <a:xfrm rot="10800000" flipH="1" flipV="1">
              <a:off x="2022" y="2874"/>
              <a:ext cx="333" cy="336"/>
            </a:xfrm>
            <a:prstGeom prst="line">
              <a:avLst/>
            </a:prstGeom>
            <a:noFill/>
            <a:ln w="9525">
              <a:solidFill>
                <a:schemeClr val="tx1"/>
              </a:solidFill>
              <a:round/>
              <a:headEnd/>
              <a:tailEnd type="triangle" w="med" len="med"/>
            </a:ln>
          </p:spPr>
          <p:txBody>
            <a:bodyPr wrap="none" anchor="ctr"/>
            <a:lstStyle/>
            <a:p>
              <a:endParaRPr lang="zh-CN" altLang="en-US">
                <a:latin typeface="+mn-lt"/>
              </a:endParaRPr>
            </a:p>
          </p:txBody>
        </p:sp>
        <p:sp>
          <p:nvSpPr>
            <p:cNvPr id="22565" name="Text Box 43"/>
            <p:cNvSpPr txBox="1">
              <a:spLocks noChangeArrowheads="1"/>
            </p:cNvSpPr>
            <p:nvPr/>
          </p:nvSpPr>
          <p:spPr bwMode="auto">
            <a:xfrm>
              <a:off x="1424" y="3668"/>
              <a:ext cx="822" cy="404"/>
            </a:xfrm>
            <a:prstGeom prst="rect">
              <a:avLst/>
            </a:prstGeom>
            <a:noFill/>
            <a:ln w="9525">
              <a:noFill/>
              <a:miter lim="800000"/>
              <a:headEnd/>
              <a:tailEnd/>
            </a:ln>
          </p:spPr>
          <p:txBody>
            <a:bodyPr wrap="none">
              <a:spAutoFit/>
            </a:bodyPr>
            <a:lstStyle/>
            <a:p>
              <a:pPr algn="ctr"/>
              <a:r>
                <a:rPr lang="en-US" altLang="zh-CN" sz="1800">
                  <a:solidFill>
                    <a:srgbClr val="FF0000"/>
                  </a:solidFill>
                  <a:latin typeface="+mn-lt"/>
                </a:rPr>
                <a:t>nodal</a:t>
              </a:r>
            </a:p>
            <a:p>
              <a:pPr algn="ctr"/>
              <a:r>
                <a:rPr lang="en-US" altLang="zh-CN" sz="1800">
                  <a:solidFill>
                    <a:srgbClr val="FF0000"/>
                  </a:solidFill>
                  <a:latin typeface="+mn-lt"/>
                </a:rPr>
                <a:t>processing</a:t>
              </a:r>
              <a:endParaRPr lang="en-US" altLang="zh-CN" sz="1800">
                <a:latin typeface="+mn-lt"/>
              </a:endParaRPr>
            </a:p>
          </p:txBody>
        </p:sp>
        <p:sp>
          <p:nvSpPr>
            <p:cNvPr id="22566" name="Line 44"/>
            <p:cNvSpPr>
              <a:spLocks noChangeShapeType="1"/>
            </p:cNvSpPr>
            <p:nvPr/>
          </p:nvSpPr>
          <p:spPr bwMode="auto">
            <a:xfrm rot="10800000">
              <a:off x="1587" y="3696"/>
              <a:ext cx="525" cy="0"/>
            </a:xfrm>
            <a:prstGeom prst="line">
              <a:avLst/>
            </a:prstGeom>
            <a:noFill/>
            <a:ln w="9525">
              <a:solidFill>
                <a:schemeClr val="tx1"/>
              </a:solidFill>
              <a:round/>
              <a:headEnd type="triangle" w="med" len="med"/>
              <a:tailEnd type="triangle" w="med" len="med"/>
            </a:ln>
          </p:spPr>
          <p:txBody>
            <a:bodyPr wrap="none" anchor="ctr"/>
            <a:lstStyle/>
            <a:p>
              <a:endParaRPr lang="zh-CN" altLang="en-US">
                <a:latin typeface="+mn-lt"/>
              </a:endParaRPr>
            </a:p>
          </p:txBody>
        </p:sp>
        <p:sp>
          <p:nvSpPr>
            <p:cNvPr id="22567" name="Line 45"/>
            <p:cNvSpPr>
              <a:spLocks noChangeShapeType="1"/>
            </p:cNvSpPr>
            <p:nvPr/>
          </p:nvSpPr>
          <p:spPr bwMode="auto">
            <a:xfrm rot="10800000" flipV="1">
              <a:off x="2097" y="3546"/>
              <a:ext cx="243" cy="0"/>
            </a:xfrm>
            <a:prstGeom prst="line">
              <a:avLst/>
            </a:prstGeom>
            <a:noFill/>
            <a:ln w="9525">
              <a:solidFill>
                <a:schemeClr val="tx1"/>
              </a:solidFill>
              <a:round/>
              <a:headEnd type="triangle" w="med" len="med"/>
              <a:tailEnd type="triangle" w="med" len="med"/>
            </a:ln>
          </p:spPr>
          <p:txBody>
            <a:bodyPr wrap="none" anchor="ctr"/>
            <a:lstStyle/>
            <a:p>
              <a:endParaRPr lang="zh-CN" altLang="en-US">
                <a:latin typeface="+mn-lt"/>
              </a:endParaRPr>
            </a:p>
          </p:txBody>
        </p:sp>
        <p:sp>
          <p:nvSpPr>
            <p:cNvPr id="22568" name="Text Box 46"/>
            <p:cNvSpPr txBox="1">
              <a:spLocks noChangeArrowheads="1"/>
            </p:cNvSpPr>
            <p:nvPr/>
          </p:nvSpPr>
          <p:spPr bwMode="auto">
            <a:xfrm>
              <a:off x="2354" y="3830"/>
              <a:ext cx="707" cy="233"/>
            </a:xfrm>
            <a:prstGeom prst="rect">
              <a:avLst/>
            </a:prstGeom>
            <a:noFill/>
            <a:ln w="9525">
              <a:noFill/>
              <a:miter lim="800000"/>
              <a:headEnd/>
              <a:tailEnd/>
            </a:ln>
          </p:spPr>
          <p:txBody>
            <a:bodyPr wrap="none">
              <a:spAutoFit/>
            </a:bodyPr>
            <a:lstStyle/>
            <a:p>
              <a:r>
                <a:rPr lang="en-US" altLang="zh-CN" sz="1800">
                  <a:solidFill>
                    <a:srgbClr val="FF0000"/>
                  </a:solidFill>
                  <a:latin typeface="+mn-lt"/>
                </a:rPr>
                <a:t>queueing</a:t>
              </a:r>
              <a:endParaRPr lang="en-US" altLang="zh-CN" sz="1800">
                <a:latin typeface="+mn-lt"/>
              </a:endParaRPr>
            </a:p>
          </p:txBody>
        </p:sp>
        <p:sp>
          <p:nvSpPr>
            <p:cNvPr id="22569" name="Line 47"/>
            <p:cNvSpPr>
              <a:spLocks noChangeShapeType="1"/>
            </p:cNvSpPr>
            <p:nvPr/>
          </p:nvSpPr>
          <p:spPr bwMode="auto">
            <a:xfrm rot="10800000">
              <a:off x="2199" y="3546"/>
              <a:ext cx="375" cy="348"/>
            </a:xfrm>
            <a:prstGeom prst="line">
              <a:avLst/>
            </a:prstGeom>
            <a:noFill/>
            <a:ln w="9525">
              <a:solidFill>
                <a:schemeClr val="tx1"/>
              </a:solidFill>
              <a:round/>
              <a:headEnd/>
              <a:tailEnd/>
            </a:ln>
          </p:spPr>
          <p:txBody>
            <a:bodyPr wrap="none" anchor="ctr"/>
            <a:lstStyle/>
            <a:p>
              <a:endParaRPr lang="zh-CN" altLang="en-US">
                <a:latin typeface="+mn-lt"/>
              </a:endParaRPr>
            </a:p>
          </p:txBody>
        </p:sp>
        <p:grpSp>
          <p:nvGrpSpPr>
            <p:cNvPr id="22570" name="Group 48"/>
            <p:cNvGrpSpPr>
              <a:grpSpLocks/>
            </p:cNvGrpSpPr>
            <p:nvPr/>
          </p:nvGrpSpPr>
          <p:grpSpPr bwMode="auto">
            <a:xfrm>
              <a:off x="3738" y="3168"/>
              <a:ext cx="314" cy="75"/>
              <a:chOff x="2208" y="2184"/>
              <a:chExt cx="176" cy="69"/>
            </a:xfrm>
          </p:grpSpPr>
          <p:grpSp>
            <p:nvGrpSpPr>
              <p:cNvPr id="22571" name="Group 49"/>
              <p:cNvGrpSpPr>
                <a:grpSpLocks/>
              </p:cNvGrpSpPr>
              <p:nvPr/>
            </p:nvGrpSpPr>
            <p:grpSpPr bwMode="auto">
              <a:xfrm>
                <a:off x="2208" y="2185"/>
                <a:ext cx="176" cy="68"/>
                <a:chOff x="2848" y="848"/>
                <a:chExt cx="140" cy="98"/>
              </a:xfrm>
            </p:grpSpPr>
            <p:sp>
              <p:nvSpPr>
                <p:cNvPr id="22576" name="Line 5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2577" name="Line 5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2578" name="Line 5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nvGrpSpPr>
              <p:cNvPr id="22572" name="Group 53"/>
              <p:cNvGrpSpPr>
                <a:grpSpLocks/>
              </p:cNvGrpSpPr>
              <p:nvPr/>
            </p:nvGrpSpPr>
            <p:grpSpPr bwMode="auto">
              <a:xfrm flipV="1">
                <a:off x="2208" y="2184"/>
                <a:ext cx="176" cy="68"/>
                <a:chOff x="2848" y="848"/>
                <a:chExt cx="140" cy="98"/>
              </a:xfrm>
            </p:grpSpPr>
            <p:sp>
              <p:nvSpPr>
                <p:cNvPr id="22573" name="Line 5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2574" name="Line 5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2575" name="Line 56"/>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grpSp>
      <p:sp>
        <p:nvSpPr>
          <p:cNvPr id="22536" name="Rectangle 57"/>
          <p:cNvSpPr>
            <a:spLocks noChangeArrowheads="1"/>
          </p:cNvSpPr>
          <p:nvPr/>
        </p:nvSpPr>
        <p:spPr bwMode="auto">
          <a:xfrm>
            <a:off x="4476750" y="3359150"/>
            <a:ext cx="3800475" cy="847725"/>
          </a:xfrm>
          <a:prstGeom prst="rect">
            <a:avLst/>
          </a:prstGeom>
          <a:noFill/>
          <a:ln w="9525">
            <a:noFill/>
            <a:miter lim="800000"/>
            <a:headEnd/>
            <a:tailEnd/>
          </a:ln>
        </p:spPr>
        <p:txBody>
          <a:bodyPr/>
          <a:lstStyle/>
          <a:p>
            <a:pPr eaLnBrk="1" hangingPunct="1">
              <a:spcBef>
                <a:spcPts val="600"/>
              </a:spcBef>
              <a:buClr>
                <a:schemeClr val="hlink"/>
              </a:buClr>
            </a:pPr>
            <a:r>
              <a:rPr lang="en-US" altLang="zh-CN" sz="2200" dirty="0">
                <a:solidFill>
                  <a:srgbClr val="FF0000"/>
                </a:solidFill>
                <a:latin typeface="+mn-lt"/>
              </a:rPr>
              <a:t>Note: </a:t>
            </a:r>
            <a:r>
              <a:rPr lang="en-US" altLang="zh-CN" sz="2200" dirty="0">
                <a:latin typeface="+mn-lt"/>
              </a:rPr>
              <a:t>s and R are very different quantities!</a:t>
            </a:r>
          </a:p>
        </p:txBody>
      </p:sp>
      <p:sp>
        <p:nvSpPr>
          <p:cNvPr id="22537" name="Rectangle 58"/>
          <p:cNvSpPr>
            <a:spLocks noChangeArrowheads="1"/>
          </p:cNvSpPr>
          <p:nvPr/>
        </p:nvSpPr>
        <p:spPr bwMode="auto">
          <a:xfrm>
            <a:off x="4451350" y="3368675"/>
            <a:ext cx="3676650" cy="876300"/>
          </a:xfrm>
          <a:prstGeom prst="rect">
            <a:avLst/>
          </a:prstGeom>
          <a:noFill/>
          <a:ln w="19050">
            <a:solidFill>
              <a:schemeClr val="accent2"/>
            </a:solidFill>
            <a:miter lim="800000"/>
            <a:headEnd/>
            <a:tailEnd/>
          </a:ln>
        </p:spPr>
        <p:txBody>
          <a:bodyPr wrap="none" anchor="ctr"/>
          <a:lstStyle/>
          <a:p>
            <a:endParaRPr lang="zh-CN" altLang="en-US">
              <a:latin typeface="+mn-lt"/>
            </a:endParaRPr>
          </a:p>
        </p:txBody>
      </p:sp>
      <p:grpSp>
        <p:nvGrpSpPr>
          <p:cNvPr id="59" name="Group 66"/>
          <p:cNvGrpSpPr>
            <a:grpSpLocks/>
          </p:cNvGrpSpPr>
          <p:nvPr/>
        </p:nvGrpSpPr>
        <p:grpSpPr bwMode="auto">
          <a:xfrm>
            <a:off x="887415" y="4175767"/>
            <a:ext cx="779462" cy="679450"/>
            <a:chOff x="-44" y="1473"/>
            <a:chExt cx="981" cy="1105"/>
          </a:xfrm>
        </p:grpSpPr>
        <p:pic>
          <p:nvPicPr>
            <p:cNvPr id="60" name="Picture 67"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61" name="Freeform 68"/>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endParaRPr lang="zh-CN" altLang="en-US">
                <a:latin typeface="+mn-lt"/>
              </a:endParaRPr>
            </a:p>
          </p:txBody>
        </p:sp>
      </p:grpSp>
      <p:grpSp>
        <p:nvGrpSpPr>
          <p:cNvPr id="62" name="Group 66"/>
          <p:cNvGrpSpPr>
            <a:grpSpLocks/>
          </p:cNvGrpSpPr>
          <p:nvPr/>
        </p:nvGrpSpPr>
        <p:grpSpPr bwMode="auto">
          <a:xfrm>
            <a:off x="1045166" y="5123013"/>
            <a:ext cx="779462" cy="679450"/>
            <a:chOff x="-44" y="1473"/>
            <a:chExt cx="981" cy="1105"/>
          </a:xfrm>
        </p:grpSpPr>
        <p:pic>
          <p:nvPicPr>
            <p:cNvPr id="63" name="Picture 67"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64" name="Freeform 68"/>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endParaRPr lang="zh-CN" altLang="en-US">
                <a:latin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2"/>
          <p:cNvSpPr>
            <a:spLocks noGrp="1" noChangeArrowheads="1"/>
          </p:cNvSpPr>
          <p:nvPr>
            <p:ph type="title"/>
          </p:nvPr>
        </p:nvSpPr>
        <p:spPr>
          <a:xfrm>
            <a:off x="457200" y="165101"/>
            <a:ext cx="8435975" cy="703262"/>
          </a:xfrm>
        </p:spPr>
        <p:txBody>
          <a:bodyPr/>
          <a:lstStyle/>
          <a:p>
            <a:pPr eaLnBrk="1" hangingPunct="1"/>
            <a:r>
              <a:rPr lang="en-US" altLang="zh-CN" dirty="0" smtClean="0"/>
              <a:t>1.4</a:t>
            </a:r>
            <a:r>
              <a:rPr lang="zh-CN" altLang="en-US" dirty="0" smtClean="0"/>
              <a:t>分组交换网络中的时延、丢包和吞吐量</a:t>
            </a:r>
          </a:p>
        </p:txBody>
      </p:sp>
      <p:sp>
        <p:nvSpPr>
          <p:cNvPr id="81925" name="Rectangle 3"/>
          <p:cNvSpPr>
            <a:spLocks noGrp="1" noChangeArrowheads="1"/>
          </p:cNvSpPr>
          <p:nvPr>
            <p:ph type="body" idx="1"/>
          </p:nvPr>
        </p:nvSpPr>
        <p:spPr/>
        <p:txBody>
          <a:bodyPr/>
          <a:lstStyle/>
          <a:p>
            <a:pPr eaLnBrk="1" hangingPunct="1"/>
            <a:r>
              <a:rPr lang="zh-CN" altLang="en-US" b="1" smtClean="0">
                <a:latin typeface="楷体" panose="02010609060101010101" pitchFamily="49" charset="-122"/>
                <a:ea typeface="楷体" panose="02010609060101010101" pitchFamily="49" charset="-122"/>
              </a:rPr>
              <a:t>传输时延和传播时延的关系</a:t>
            </a:r>
            <a:r>
              <a:rPr lang="en-US" altLang="zh-CN" b="1" smtClean="0">
                <a:latin typeface="楷体" panose="02010609060101010101" pitchFamily="49" charset="-122"/>
                <a:ea typeface="楷体" panose="02010609060101010101" pitchFamily="49" charset="-122"/>
              </a:rPr>
              <a:t>——</a:t>
            </a:r>
            <a:r>
              <a:rPr lang="zh-CN" altLang="en-US" b="1" smtClean="0">
                <a:latin typeface="楷体" panose="02010609060101010101" pitchFamily="49" charset="-122"/>
                <a:ea typeface="楷体" panose="02010609060101010101" pitchFamily="49" charset="-122"/>
              </a:rPr>
              <a:t>车队类比</a:t>
            </a:r>
          </a:p>
        </p:txBody>
      </p:sp>
      <p:sp>
        <p:nvSpPr>
          <p:cNvPr id="81926" name="Rectangle 4"/>
          <p:cNvSpPr>
            <a:spLocks noChangeArrowheads="1"/>
          </p:cNvSpPr>
          <p:nvPr/>
        </p:nvSpPr>
        <p:spPr bwMode="auto">
          <a:xfrm>
            <a:off x="279400" y="2924175"/>
            <a:ext cx="4216400" cy="370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ea typeface="楷体" panose="02010609060101010101" pitchFamily="49" charset="-122"/>
                <a:cs typeface="Arial" panose="020B0604020202020204" pitchFamily="34" charset="0"/>
              </a:rPr>
              <a:t>汽车以</a:t>
            </a:r>
            <a:r>
              <a:rPr lang="en-US" altLang="zh-CN" sz="2400" dirty="0">
                <a:ea typeface="楷体" panose="02010609060101010101" pitchFamily="49" charset="-122"/>
                <a:cs typeface="Arial" panose="020B0604020202020204" pitchFamily="34" charset="0"/>
              </a:rPr>
              <a:t>100</a:t>
            </a:r>
            <a:r>
              <a:rPr lang="zh-CN" altLang="en-US" sz="2400" dirty="0">
                <a:ea typeface="楷体" panose="02010609060101010101" pitchFamily="49" charset="-122"/>
                <a:cs typeface="Arial" panose="020B0604020202020204" pitchFamily="34" charset="0"/>
              </a:rPr>
              <a:t>公里</a:t>
            </a:r>
            <a:r>
              <a:rPr lang="en-US" altLang="zh-CN" sz="2400" dirty="0">
                <a:ea typeface="楷体" panose="02010609060101010101" pitchFamily="49" charset="-122"/>
                <a:cs typeface="Arial" panose="020B0604020202020204" pitchFamily="34" charset="0"/>
              </a:rPr>
              <a:t>/</a:t>
            </a:r>
            <a:r>
              <a:rPr lang="zh-CN" altLang="en-US" sz="2400" dirty="0">
                <a:ea typeface="楷体" panose="02010609060101010101" pitchFamily="49" charset="-122"/>
                <a:cs typeface="Arial" panose="020B0604020202020204" pitchFamily="34" charset="0"/>
              </a:rPr>
              <a:t>小时的速度行驶</a:t>
            </a:r>
          </a:p>
          <a:p>
            <a:pPr eaLnBrk="1" hangingPunct="1"/>
            <a:r>
              <a:rPr lang="zh-CN" altLang="en-US" sz="2400" dirty="0">
                <a:ea typeface="楷体" panose="02010609060101010101" pitchFamily="49" charset="-122"/>
                <a:cs typeface="Arial" panose="020B0604020202020204" pitchFamily="34" charset="0"/>
              </a:rPr>
              <a:t>收费站为每辆车提供服务需耗费</a:t>
            </a:r>
            <a:r>
              <a:rPr lang="en-US" altLang="zh-CN" sz="2400" dirty="0">
                <a:ea typeface="楷体" panose="02010609060101010101" pitchFamily="49" charset="-122"/>
                <a:cs typeface="Arial" panose="020B0604020202020204" pitchFamily="34" charset="0"/>
              </a:rPr>
              <a:t>12</a:t>
            </a:r>
            <a:r>
              <a:rPr lang="zh-CN" altLang="en-US" sz="2400" dirty="0">
                <a:ea typeface="楷体" panose="02010609060101010101" pitchFamily="49" charset="-122"/>
                <a:cs typeface="Arial" panose="020B0604020202020204" pitchFamily="34" charset="0"/>
              </a:rPr>
              <a:t>秒 </a:t>
            </a:r>
            <a:r>
              <a:rPr lang="en-US" altLang="zh-CN" sz="2400" dirty="0" smtClean="0">
                <a:ea typeface="楷体" panose="02010609060101010101" pitchFamily="49" charset="-122"/>
                <a:cs typeface="Arial" panose="020B0604020202020204" pitchFamily="34" charset="0"/>
              </a:rPr>
              <a:t>(</a:t>
            </a:r>
            <a:r>
              <a:rPr lang="zh-CN" altLang="en-US" sz="2400" dirty="0" smtClean="0">
                <a:ea typeface="楷体" panose="02010609060101010101" pitchFamily="49" charset="-122"/>
                <a:cs typeface="Arial" panose="020B0604020202020204" pitchFamily="34" charset="0"/>
              </a:rPr>
              <a:t>传输时间</a:t>
            </a:r>
            <a:r>
              <a:rPr lang="en-US" altLang="zh-CN" sz="2400" dirty="0" smtClean="0">
                <a:ea typeface="楷体" panose="02010609060101010101" pitchFamily="49" charset="-122"/>
                <a:cs typeface="Arial" panose="020B0604020202020204" pitchFamily="34" charset="0"/>
              </a:rPr>
              <a:t>)</a:t>
            </a:r>
            <a:endParaRPr lang="en-US" altLang="zh-CN" sz="2400" dirty="0">
              <a:ea typeface="楷体" panose="02010609060101010101" pitchFamily="49" charset="-122"/>
              <a:cs typeface="Arial" panose="020B0604020202020204" pitchFamily="34" charset="0"/>
            </a:endParaRPr>
          </a:p>
          <a:p>
            <a:pPr eaLnBrk="1" hangingPunct="1"/>
            <a:r>
              <a:rPr lang="zh-CN" altLang="en-US" sz="2400" dirty="0">
                <a:solidFill>
                  <a:srgbClr val="FF0000"/>
                </a:solidFill>
                <a:ea typeface="楷体" panose="02010609060101010101" pitchFamily="49" charset="-122"/>
                <a:cs typeface="Arial" panose="020B0604020202020204" pitchFamily="34" charset="0"/>
              </a:rPr>
              <a:t>汽车</a:t>
            </a:r>
            <a:r>
              <a:rPr lang="en-US" altLang="zh-CN" sz="2400" dirty="0">
                <a:solidFill>
                  <a:srgbClr val="FF0000"/>
                </a:solidFill>
                <a:ea typeface="楷体" panose="02010609060101010101" pitchFamily="49" charset="-122"/>
                <a:cs typeface="Arial" panose="020B0604020202020204" pitchFamily="34" charset="0"/>
              </a:rPr>
              <a:t>~</a:t>
            </a:r>
            <a:r>
              <a:rPr lang="zh-CN" altLang="en-US" sz="2400" dirty="0">
                <a:solidFill>
                  <a:srgbClr val="FF0000"/>
                </a:solidFill>
                <a:ea typeface="楷体" panose="02010609060101010101" pitchFamily="49" charset="-122"/>
                <a:cs typeface="Arial" panose="020B0604020202020204" pitchFamily="34" charset="0"/>
              </a:rPr>
              <a:t>位</a:t>
            </a:r>
            <a:r>
              <a:rPr lang="en-US" altLang="zh-CN" sz="2400" dirty="0">
                <a:solidFill>
                  <a:srgbClr val="FF0000"/>
                </a:solidFill>
                <a:ea typeface="楷体" panose="02010609060101010101" pitchFamily="49" charset="-122"/>
                <a:cs typeface="Arial" panose="020B0604020202020204" pitchFamily="34" charset="0"/>
              </a:rPr>
              <a:t>; </a:t>
            </a:r>
            <a:r>
              <a:rPr lang="zh-CN" altLang="en-US" sz="2400" dirty="0">
                <a:solidFill>
                  <a:srgbClr val="FF0000"/>
                </a:solidFill>
                <a:ea typeface="楷体" panose="02010609060101010101" pitchFamily="49" charset="-122"/>
                <a:cs typeface="Arial" panose="020B0604020202020204" pitchFamily="34" charset="0"/>
              </a:rPr>
              <a:t>车队 </a:t>
            </a:r>
            <a:r>
              <a:rPr lang="en-US" altLang="zh-CN" sz="2400" dirty="0">
                <a:solidFill>
                  <a:srgbClr val="FF0000"/>
                </a:solidFill>
                <a:ea typeface="楷体" panose="02010609060101010101" pitchFamily="49" charset="-122"/>
                <a:cs typeface="Arial" panose="020B0604020202020204" pitchFamily="34" charset="0"/>
              </a:rPr>
              <a:t>~ </a:t>
            </a:r>
            <a:r>
              <a:rPr lang="zh-CN" altLang="en-US" sz="2400" dirty="0">
                <a:solidFill>
                  <a:srgbClr val="FF0000"/>
                </a:solidFill>
                <a:ea typeface="楷体" panose="02010609060101010101" pitchFamily="49" charset="-122"/>
                <a:cs typeface="Arial" panose="020B0604020202020204" pitchFamily="34" charset="0"/>
              </a:rPr>
              <a:t>分组</a:t>
            </a:r>
          </a:p>
          <a:p>
            <a:pPr eaLnBrk="1" hangingPunct="1"/>
            <a:r>
              <a:rPr lang="zh-CN" altLang="en-US" sz="2400" dirty="0">
                <a:solidFill>
                  <a:srgbClr val="FF0000"/>
                </a:solidFill>
                <a:ea typeface="楷体" panose="02010609060101010101" pitchFamily="49" charset="-122"/>
                <a:cs typeface="Arial" panose="020B0604020202020204" pitchFamily="34" charset="0"/>
              </a:rPr>
              <a:t>问题</a:t>
            </a:r>
            <a:r>
              <a:rPr lang="en-US" altLang="zh-CN" sz="2400" dirty="0">
                <a:solidFill>
                  <a:srgbClr val="FF0000"/>
                </a:solidFill>
                <a:ea typeface="楷体" panose="02010609060101010101" pitchFamily="49" charset="-122"/>
                <a:cs typeface="Arial" panose="020B0604020202020204" pitchFamily="34" charset="0"/>
              </a:rPr>
              <a:t>Q: </a:t>
            </a:r>
            <a:r>
              <a:rPr lang="zh-CN" altLang="en-US" sz="2400" dirty="0">
                <a:solidFill>
                  <a:srgbClr val="FF0000"/>
                </a:solidFill>
                <a:ea typeface="楷体" panose="02010609060101010101" pitchFamily="49" charset="-122"/>
                <a:cs typeface="Arial" panose="020B0604020202020204" pitchFamily="34" charset="0"/>
              </a:rPr>
              <a:t>从现在到车队排列到下一个收费站前需要多长时间</a:t>
            </a:r>
            <a:r>
              <a:rPr lang="en-US" altLang="zh-CN" sz="2400" dirty="0">
                <a:solidFill>
                  <a:srgbClr val="FF0000"/>
                </a:solidFill>
                <a:ea typeface="楷体" panose="02010609060101010101" pitchFamily="49" charset="-122"/>
                <a:cs typeface="Arial" panose="020B0604020202020204" pitchFamily="34" charset="0"/>
              </a:rPr>
              <a:t>?</a:t>
            </a:r>
            <a:endParaRPr lang="en-US" altLang="zh-CN" sz="2400" dirty="0">
              <a:ea typeface="楷体" panose="02010609060101010101" pitchFamily="49" charset="-122"/>
              <a:cs typeface="Arial" panose="020B0604020202020204" pitchFamily="34" charset="0"/>
            </a:endParaRPr>
          </a:p>
        </p:txBody>
      </p:sp>
      <p:sp>
        <p:nvSpPr>
          <p:cNvPr id="81927" name="Rectangle 5"/>
          <p:cNvSpPr>
            <a:spLocks noChangeArrowheads="1"/>
          </p:cNvSpPr>
          <p:nvPr/>
        </p:nvSpPr>
        <p:spPr bwMode="auto">
          <a:xfrm>
            <a:off x="4572000" y="2924175"/>
            <a:ext cx="4162425"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ea typeface="楷体" panose="02010609060101010101" pitchFamily="49" charset="-122"/>
                <a:cs typeface="Arial" panose="020B0604020202020204" pitchFamily="34" charset="0"/>
              </a:rPr>
              <a:t>通过收费站将车队“推送”到高速公路的时间 </a:t>
            </a:r>
            <a:r>
              <a:rPr lang="en-US" altLang="zh-CN" sz="2400" dirty="0">
                <a:ea typeface="楷体" panose="02010609060101010101" pitchFamily="49" charset="-122"/>
                <a:cs typeface="Arial" panose="020B0604020202020204" pitchFamily="34" charset="0"/>
              </a:rPr>
              <a:t>= 12*10 = 120 </a:t>
            </a:r>
            <a:r>
              <a:rPr lang="zh-CN" altLang="en-US" sz="2400" dirty="0">
                <a:ea typeface="楷体" panose="02010609060101010101" pitchFamily="49" charset="-122"/>
                <a:cs typeface="Arial" panose="020B0604020202020204" pitchFamily="34" charset="0"/>
              </a:rPr>
              <a:t>秒</a:t>
            </a:r>
          </a:p>
          <a:p>
            <a:pPr eaLnBrk="1" hangingPunct="1"/>
            <a:r>
              <a:rPr lang="zh-CN" altLang="en-US" sz="2400" dirty="0">
                <a:ea typeface="楷体" panose="02010609060101010101" pitchFamily="49" charset="-122"/>
                <a:cs typeface="Arial" panose="020B0604020202020204" pitchFamily="34" charset="0"/>
              </a:rPr>
              <a:t>从第一个收费站到下一个收费站的汽车行驶时间</a:t>
            </a:r>
            <a:r>
              <a:rPr lang="en-US" altLang="zh-CN" sz="2400" dirty="0">
                <a:ea typeface="楷体" panose="02010609060101010101" pitchFamily="49" charset="-122"/>
                <a:cs typeface="Arial" panose="020B0604020202020204" pitchFamily="34" charset="0"/>
              </a:rPr>
              <a:t>: 100</a:t>
            </a:r>
            <a:r>
              <a:rPr lang="zh-CN" altLang="en-US" sz="2400" dirty="0">
                <a:ea typeface="楷体" panose="02010609060101010101" pitchFamily="49" charset="-122"/>
                <a:cs typeface="Arial" panose="020B0604020202020204" pitchFamily="34" charset="0"/>
              </a:rPr>
              <a:t>公里</a:t>
            </a:r>
            <a:r>
              <a:rPr lang="en-US" altLang="zh-CN" sz="2400" dirty="0" smtClean="0">
                <a:ea typeface="楷体" panose="02010609060101010101" pitchFamily="49" charset="-122"/>
                <a:cs typeface="Arial" panose="020B0604020202020204" pitchFamily="34" charset="0"/>
              </a:rPr>
              <a:t>/(100</a:t>
            </a:r>
            <a:r>
              <a:rPr lang="zh-CN" altLang="en-US" sz="2400" dirty="0">
                <a:ea typeface="楷体" panose="02010609060101010101" pitchFamily="49" charset="-122"/>
                <a:cs typeface="Arial" panose="020B0604020202020204" pitchFamily="34" charset="0"/>
              </a:rPr>
              <a:t>公里</a:t>
            </a:r>
            <a:r>
              <a:rPr lang="en-US" altLang="zh-CN" sz="2400" dirty="0">
                <a:ea typeface="楷体" panose="02010609060101010101" pitchFamily="49" charset="-122"/>
                <a:cs typeface="Arial" panose="020B0604020202020204" pitchFamily="34" charset="0"/>
              </a:rPr>
              <a:t>/</a:t>
            </a:r>
            <a:r>
              <a:rPr lang="zh-CN" altLang="en-US" sz="2400" dirty="0" smtClean="0">
                <a:ea typeface="楷体" panose="02010609060101010101" pitchFamily="49" charset="-122"/>
                <a:cs typeface="Arial" panose="020B0604020202020204" pitchFamily="34" charset="0"/>
              </a:rPr>
              <a:t>小时</a:t>
            </a:r>
            <a:r>
              <a:rPr lang="en-US" altLang="zh-CN" sz="2400" dirty="0" smtClean="0">
                <a:ea typeface="楷体" panose="02010609060101010101" pitchFamily="49" charset="-122"/>
                <a:cs typeface="Arial" panose="020B0604020202020204" pitchFamily="34" charset="0"/>
              </a:rPr>
              <a:t>)= </a:t>
            </a:r>
            <a:r>
              <a:rPr lang="en-US" altLang="zh-CN" sz="2400" dirty="0">
                <a:ea typeface="楷体" panose="02010609060101010101" pitchFamily="49" charset="-122"/>
                <a:cs typeface="Arial" panose="020B0604020202020204" pitchFamily="34" charset="0"/>
              </a:rPr>
              <a:t>1 </a:t>
            </a:r>
            <a:r>
              <a:rPr lang="zh-CN" altLang="en-US" sz="2400" dirty="0">
                <a:ea typeface="楷体" panose="02010609060101010101" pitchFamily="49" charset="-122"/>
                <a:cs typeface="Arial" panose="020B0604020202020204" pitchFamily="34" charset="0"/>
              </a:rPr>
              <a:t>小时</a:t>
            </a:r>
          </a:p>
          <a:p>
            <a:pPr eaLnBrk="1" hangingPunct="1"/>
            <a:r>
              <a:rPr lang="zh-CN" altLang="en-US" sz="2400" dirty="0">
                <a:solidFill>
                  <a:srgbClr val="FF0000"/>
                </a:solidFill>
                <a:ea typeface="楷体" panose="02010609060101010101" pitchFamily="49" charset="-122"/>
                <a:cs typeface="Arial" panose="020B0604020202020204" pitchFamily="34" charset="0"/>
              </a:rPr>
              <a:t>答案</a:t>
            </a:r>
            <a:r>
              <a:rPr lang="en-US" altLang="zh-CN" sz="2400" dirty="0">
                <a:solidFill>
                  <a:srgbClr val="FF0000"/>
                </a:solidFill>
                <a:ea typeface="楷体" panose="02010609060101010101" pitchFamily="49" charset="-122"/>
                <a:cs typeface="Arial" panose="020B0604020202020204" pitchFamily="34" charset="0"/>
              </a:rPr>
              <a:t>: 62 </a:t>
            </a:r>
            <a:r>
              <a:rPr lang="zh-CN" altLang="en-US" sz="2400" dirty="0">
                <a:solidFill>
                  <a:srgbClr val="FF0000"/>
                </a:solidFill>
                <a:ea typeface="楷体" panose="02010609060101010101" pitchFamily="49" charset="-122"/>
                <a:cs typeface="Arial" panose="020B0604020202020204" pitchFamily="34" charset="0"/>
              </a:rPr>
              <a:t>分钟</a:t>
            </a:r>
            <a:endParaRPr lang="zh-CN" altLang="en-US" sz="2400" dirty="0">
              <a:ea typeface="楷体" panose="02010609060101010101" pitchFamily="49" charset="-122"/>
              <a:cs typeface="Arial" panose="020B0604020202020204" pitchFamily="34" charset="0"/>
            </a:endParaRPr>
          </a:p>
        </p:txBody>
      </p:sp>
      <p:grpSp>
        <p:nvGrpSpPr>
          <p:cNvPr id="81928" name="Group 6"/>
          <p:cNvGrpSpPr>
            <a:grpSpLocks/>
          </p:cNvGrpSpPr>
          <p:nvPr/>
        </p:nvGrpSpPr>
        <p:grpSpPr bwMode="auto">
          <a:xfrm>
            <a:off x="5970588" y="1844675"/>
            <a:ext cx="946150" cy="1066800"/>
            <a:chOff x="1317" y="938"/>
            <a:chExt cx="596" cy="672"/>
          </a:xfrm>
        </p:grpSpPr>
        <p:sp>
          <p:nvSpPr>
            <p:cNvPr id="81960" name="Rectangle 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81961" name="Text Box 8"/>
            <p:cNvSpPr txBox="1">
              <a:spLocks noChangeArrowheads="1"/>
            </p:cNvSpPr>
            <p:nvPr/>
          </p:nvSpPr>
          <p:spPr bwMode="auto">
            <a:xfrm>
              <a:off x="1317" y="1360"/>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a:ea typeface="楷体" panose="02010609060101010101" pitchFamily="49" charset="-122"/>
                  <a:cs typeface="Arial" panose="020B0604020202020204" pitchFamily="34" charset="0"/>
                </a:rPr>
                <a:t>收费站</a:t>
              </a:r>
            </a:p>
          </p:txBody>
        </p:sp>
      </p:grpSp>
      <p:grpSp>
        <p:nvGrpSpPr>
          <p:cNvPr id="81929" name="Group 9"/>
          <p:cNvGrpSpPr>
            <a:grpSpLocks/>
          </p:cNvGrpSpPr>
          <p:nvPr/>
        </p:nvGrpSpPr>
        <p:grpSpPr bwMode="auto">
          <a:xfrm>
            <a:off x="3117850" y="1844675"/>
            <a:ext cx="946150" cy="1066800"/>
            <a:chOff x="1317" y="938"/>
            <a:chExt cx="596" cy="672"/>
          </a:xfrm>
        </p:grpSpPr>
        <p:sp>
          <p:nvSpPr>
            <p:cNvPr id="81958" name="Rectangle 10"/>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81959" name="Text Box 11"/>
            <p:cNvSpPr txBox="1">
              <a:spLocks noChangeArrowheads="1"/>
            </p:cNvSpPr>
            <p:nvPr/>
          </p:nvSpPr>
          <p:spPr bwMode="auto">
            <a:xfrm>
              <a:off x="1317" y="1360"/>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a:ea typeface="楷体" panose="02010609060101010101" pitchFamily="49" charset="-122"/>
                  <a:cs typeface="Arial" panose="020B0604020202020204" pitchFamily="34" charset="0"/>
                </a:rPr>
                <a:t>收费站</a:t>
              </a:r>
            </a:p>
          </p:txBody>
        </p:sp>
      </p:grpSp>
      <p:grpSp>
        <p:nvGrpSpPr>
          <p:cNvPr id="81930" name="Group 12"/>
          <p:cNvGrpSpPr>
            <a:grpSpLocks/>
          </p:cNvGrpSpPr>
          <p:nvPr/>
        </p:nvGrpSpPr>
        <p:grpSpPr bwMode="auto">
          <a:xfrm>
            <a:off x="701675" y="2106613"/>
            <a:ext cx="293688" cy="244475"/>
            <a:chOff x="469" y="946"/>
            <a:chExt cx="185" cy="154"/>
          </a:xfrm>
        </p:grpSpPr>
        <p:sp>
          <p:nvSpPr>
            <p:cNvPr id="81956" name="Rectangle 13"/>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81957" name="Rectangle 14"/>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grpSp>
        <p:nvGrpSpPr>
          <p:cNvPr id="81931" name="Group 15"/>
          <p:cNvGrpSpPr>
            <a:grpSpLocks/>
          </p:cNvGrpSpPr>
          <p:nvPr/>
        </p:nvGrpSpPr>
        <p:grpSpPr bwMode="auto">
          <a:xfrm>
            <a:off x="2259013" y="2106613"/>
            <a:ext cx="293687" cy="244475"/>
            <a:chOff x="469" y="946"/>
            <a:chExt cx="185" cy="154"/>
          </a:xfrm>
        </p:grpSpPr>
        <p:sp>
          <p:nvSpPr>
            <p:cNvPr id="81954" name="Rectangle 16"/>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81955" name="Rectangle 17"/>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grpSp>
        <p:nvGrpSpPr>
          <p:cNvPr id="81932" name="Group 18"/>
          <p:cNvGrpSpPr>
            <a:grpSpLocks/>
          </p:cNvGrpSpPr>
          <p:nvPr/>
        </p:nvGrpSpPr>
        <p:grpSpPr bwMode="auto">
          <a:xfrm>
            <a:off x="2716213" y="2106613"/>
            <a:ext cx="293687" cy="244475"/>
            <a:chOff x="469" y="946"/>
            <a:chExt cx="185" cy="154"/>
          </a:xfrm>
        </p:grpSpPr>
        <p:sp>
          <p:nvSpPr>
            <p:cNvPr id="81952" name="Rectangle 19"/>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81953" name="Rectangle 20"/>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grpSp>
        <p:nvGrpSpPr>
          <p:cNvPr id="81933" name="Group 21"/>
          <p:cNvGrpSpPr>
            <a:grpSpLocks/>
          </p:cNvGrpSpPr>
          <p:nvPr/>
        </p:nvGrpSpPr>
        <p:grpSpPr bwMode="auto">
          <a:xfrm>
            <a:off x="3157538" y="2106613"/>
            <a:ext cx="293687" cy="244475"/>
            <a:chOff x="469" y="946"/>
            <a:chExt cx="185" cy="154"/>
          </a:xfrm>
        </p:grpSpPr>
        <p:sp>
          <p:nvSpPr>
            <p:cNvPr id="81950" name="Rectangle 22"/>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81951" name="Rectangle 23"/>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grpSp>
        <p:nvGrpSpPr>
          <p:cNvPr id="81934" name="Group 24"/>
          <p:cNvGrpSpPr>
            <a:grpSpLocks/>
          </p:cNvGrpSpPr>
          <p:nvPr/>
        </p:nvGrpSpPr>
        <p:grpSpPr bwMode="auto">
          <a:xfrm>
            <a:off x="1152525" y="2106613"/>
            <a:ext cx="293688" cy="244475"/>
            <a:chOff x="469" y="946"/>
            <a:chExt cx="185" cy="154"/>
          </a:xfrm>
        </p:grpSpPr>
        <p:sp>
          <p:nvSpPr>
            <p:cNvPr id="81948" name="Rectangle 25"/>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81949" name="Rectangle 26"/>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sp>
        <p:nvSpPr>
          <p:cNvPr id="81935" name="Oval 27"/>
          <p:cNvSpPr>
            <a:spLocks noChangeArrowheads="1"/>
          </p:cNvSpPr>
          <p:nvPr/>
        </p:nvSpPr>
        <p:spPr bwMode="auto">
          <a:xfrm>
            <a:off x="1595438" y="2154238"/>
            <a:ext cx="74612" cy="74612"/>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81936" name="Oval 28"/>
          <p:cNvSpPr>
            <a:spLocks noChangeArrowheads="1"/>
          </p:cNvSpPr>
          <p:nvPr/>
        </p:nvSpPr>
        <p:spPr bwMode="auto">
          <a:xfrm>
            <a:off x="1747838" y="2154238"/>
            <a:ext cx="74612" cy="74612"/>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81937" name="Oval 29"/>
          <p:cNvSpPr>
            <a:spLocks noChangeArrowheads="1"/>
          </p:cNvSpPr>
          <p:nvPr/>
        </p:nvSpPr>
        <p:spPr bwMode="auto">
          <a:xfrm>
            <a:off x="1971675" y="2154238"/>
            <a:ext cx="74613" cy="74612"/>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81938" name="AutoShape 30"/>
          <p:cNvSpPr>
            <a:spLocks/>
          </p:cNvSpPr>
          <p:nvPr/>
        </p:nvSpPr>
        <p:spPr bwMode="auto">
          <a:xfrm rot="-5400000">
            <a:off x="2028031" y="1092995"/>
            <a:ext cx="79375" cy="2767012"/>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81939" name="Text Box 31"/>
          <p:cNvSpPr txBox="1">
            <a:spLocks noChangeArrowheads="1"/>
          </p:cNvSpPr>
          <p:nvPr/>
        </p:nvSpPr>
        <p:spPr bwMode="auto">
          <a:xfrm>
            <a:off x="1041400" y="2492375"/>
            <a:ext cx="2090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a:ea typeface="楷体" panose="02010609060101010101" pitchFamily="49" charset="-122"/>
                <a:cs typeface="Arial" panose="020B0604020202020204" pitchFamily="34" charset="0"/>
              </a:rPr>
              <a:t>十辆汽车的车队</a:t>
            </a:r>
          </a:p>
        </p:txBody>
      </p:sp>
      <p:sp>
        <p:nvSpPr>
          <p:cNvPr id="81940" name="Line 32"/>
          <p:cNvSpPr>
            <a:spLocks noChangeShapeType="1"/>
          </p:cNvSpPr>
          <p:nvPr/>
        </p:nvSpPr>
        <p:spPr bwMode="auto">
          <a:xfrm flipH="1">
            <a:off x="3590925" y="2154238"/>
            <a:ext cx="8239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41" name="Line 33"/>
          <p:cNvSpPr>
            <a:spLocks noChangeShapeType="1"/>
          </p:cNvSpPr>
          <p:nvPr/>
        </p:nvSpPr>
        <p:spPr bwMode="auto">
          <a:xfrm>
            <a:off x="5494338" y="2154238"/>
            <a:ext cx="866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42" name="Text Box 34"/>
          <p:cNvSpPr txBox="1">
            <a:spLocks noChangeArrowheads="1"/>
          </p:cNvSpPr>
          <p:nvPr/>
        </p:nvSpPr>
        <p:spPr bwMode="auto">
          <a:xfrm>
            <a:off x="4414838" y="1954213"/>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a:ea typeface="楷体" panose="02010609060101010101" pitchFamily="49" charset="-122"/>
                <a:cs typeface="Arial" panose="020B0604020202020204" pitchFamily="34" charset="0"/>
              </a:rPr>
              <a:t>100 km</a:t>
            </a:r>
          </a:p>
        </p:txBody>
      </p:sp>
      <p:sp>
        <p:nvSpPr>
          <p:cNvPr id="81943" name="Line 35"/>
          <p:cNvSpPr>
            <a:spLocks noChangeShapeType="1"/>
          </p:cNvSpPr>
          <p:nvPr/>
        </p:nvSpPr>
        <p:spPr bwMode="auto">
          <a:xfrm flipH="1">
            <a:off x="6443663" y="2154238"/>
            <a:ext cx="9271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44" name="Text Box 36"/>
          <p:cNvSpPr txBox="1">
            <a:spLocks noChangeArrowheads="1"/>
          </p:cNvSpPr>
          <p:nvPr/>
        </p:nvSpPr>
        <p:spPr bwMode="auto">
          <a:xfrm>
            <a:off x="7370763" y="1954213"/>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a:ea typeface="楷体" panose="02010609060101010101" pitchFamily="49" charset="-122"/>
                <a:cs typeface="Arial" panose="020B0604020202020204" pitchFamily="34" charset="0"/>
              </a:rPr>
              <a:t>100 km</a:t>
            </a:r>
          </a:p>
        </p:txBody>
      </p:sp>
      <p:sp>
        <p:nvSpPr>
          <p:cNvPr id="81945" name="Line 37"/>
          <p:cNvSpPr>
            <a:spLocks noChangeShapeType="1"/>
          </p:cNvSpPr>
          <p:nvPr/>
        </p:nvSpPr>
        <p:spPr bwMode="auto">
          <a:xfrm>
            <a:off x="8450263" y="2154238"/>
            <a:ext cx="2778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46" name="Text Box 38"/>
          <p:cNvSpPr txBox="1">
            <a:spLocks noChangeArrowheads="1"/>
          </p:cNvSpPr>
          <p:nvPr/>
        </p:nvSpPr>
        <p:spPr bwMode="auto">
          <a:xfrm>
            <a:off x="8178800" y="5799138"/>
            <a:ext cx="7143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chemeClr val="hlink"/>
                </a:solidFill>
              </a:rPr>
              <a:t>下续</a:t>
            </a:r>
          </a:p>
        </p:txBody>
      </p:sp>
      <p:sp>
        <p:nvSpPr>
          <p:cNvPr id="81947" name="AutoShape 39"/>
          <p:cNvSpPr>
            <a:spLocks noChangeArrowheads="1"/>
          </p:cNvSpPr>
          <p:nvPr/>
        </p:nvSpPr>
        <p:spPr bwMode="auto">
          <a:xfrm flipV="1">
            <a:off x="7673975" y="5886450"/>
            <a:ext cx="504825" cy="2159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418712467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2"/>
          <p:cNvSpPr>
            <a:spLocks noGrp="1" noChangeArrowheads="1"/>
          </p:cNvSpPr>
          <p:nvPr>
            <p:ph type="title"/>
          </p:nvPr>
        </p:nvSpPr>
        <p:spPr>
          <a:xfrm>
            <a:off x="330200" y="185738"/>
            <a:ext cx="8539163" cy="703262"/>
          </a:xfrm>
        </p:spPr>
        <p:txBody>
          <a:bodyPr/>
          <a:lstStyle/>
          <a:p>
            <a:pPr eaLnBrk="1" hangingPunct="1"/>
            <a:r>
              <a:rPr lang="en-US" altLang="zh-CN" dirty="0" smtClean="0"/>
              <a:t>1.4</a:t>
            </a:r>
            <a:r>
              <a:rPr lang="zh-CN" altLang="en-US" dirty="0" smtClean="0"/>
              <a:t>分组交换网络中的时延、丢包和吞吐量</a:t>
            </a:r>
          </a:p>
        </p:txBody>
      </p:sp>
      <p:sp>
        <p:nvSpPr>
          <p:cNvPr id="82949" name="Rectangle 3"/>
          <p:cNvSpPr>
            <a:spLocks noGrp="1" noChangeArrowheads="1"/>
          </p:cNvSpPr>
          <p:nvPr>
            <p:ph type="body" idx="1"/>
          </p:nvPr>
        </p:nvSpPr>
        <p:spPr/>
        <p:txBody>
          <a:bodyPr/>
          <a:lstStyle/>
          <a:p>
            <a:pPr eaLnBrk="1" hangingPunct="1"/>
            <a:r>
              <a:rPr lang="zh-CN" altLang="en-US" b="1" smtClean="0">
                <a:latin typeface="楷体" panose="02010609060101010101" pitchFamily="49" charset="-122"/>
                <a:ea typeface="楷体" panose="02010609060101010101" pitchFamily="49" charset="-122"/>
              </a:rPr>
              <a:t>传输时延和传播时延的关系</a:t>
            </a:r>
            <a:r>
              <a:rPr lang="en-US" altLang="zh-CN" b="1" smtClean="0">
                <a:latin typeface="楷体" panose="02010609060101010101" pitchFamily="49" charset="-122"/>
                <a:ea typeface="楷体" panose="02010609060101010101" pitchFamily="49" charset="-122"/>
              </a:rPr>
              <a:t>——</a:t>
            </a:r>
            <a:r>
              <a:rPr lang="zh-CN" altLang="en-US" b="1" smtClean="0">
                <a:latin typeface="楷体" panose="02010609060101010101" pitchFamily="49" charset="-122"/>
                <a:ea typeface="楷体" panose="02010609060101010101" pitchFamily="49" charset="-122"/>
              </a:rPr>
              <a:t>车队类比</a:t>
            </a:r>
          </a:p>
          <a:p>
            <a:pPr eaLnBrk="1" hangingPunct="1"/>
            <a:endParaRPr lang="en-US" altLang="zh-CN" smtClean="0"/>
          </a:p>
        </p:txBody>
      </p:sp>
      <p:sp>
        <p:nvSpPr>
          <p:cNvPr id="82950" name="Rectangle 4"/>
          <p:cNvSpPr>
            <a:spLocks noChangeArrowheads="1"/>
          </p:cNvSpPr>
          <p:nvPr/>
        </p:nvSpPr>
        <p:spPr bwMode="auto">
          <a:xfrm>
            <a:off x="646113" y="3063875"/>
            <a:ext cx="3941762" cy="33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2400">
                <a:ea typeface="楷体" panose="02010609060101010101" pitchFamily="49" charset="-122"/>
                <a:cs typeface="Arial" panose="020B0604020202020204" pitchFamily="34" charset="0"/>
              </a:rPr>
              <a:t>现在汽车以</a:t>
            </a:r>
            <a:r>
              <a:rPr lang="en-US" altLang="zh-CN" sz="2400">
                <a:ea typeface="楷体" panose="02010609060101010101" pitchFamily="49" charset="-122"/>
                <a:cs typeface="Arial" panose="020B0604020202020204" pitchFamily="34" charset="0"/>
              </a:rPr>
              <a:t>1000</a:t>
            </a:r>
            <a:r>
              <a:rPr lang="zh-CN" altLang="en-US" sz="2400">
                <a:ea typeface="楷体" panose="02010609060101010101" pitchFamily="49" charset="-122"/>
                <a:cs typeface="Arial" panose="020B0604020202020204" pitchFamily="34" charset="0"/>
              </a:rPr>
              <a:t>公里</a:t>
            </a:r>
            <a:r>
              <a:rPr lang="en-US" altLang="zh-CN" sz="2400">
                <a:ea typeface="楷体" panose="02010609060101010101" pitchFamily="49" charset="-122"/>
                <a:cs typeface="Arial" panose="020B0604020202020204" pitchFamily="34" charset="0"/>
              </a:rPr>
              <a:t>/</a:t>
            </a:r>
            <a:r>
              <a:rPr lang="zh-CN" altLang="en-US" sz="2400">
                <a:ea typeface="楷体" panose="02010609060101010101" pitchFamily="49" charset="-122"/>
                <a:cs typeface="Arial" panose="020B0604020202020204" pitchFamily="34" charset="0"/>
              </a:rPr>
              <a:t>小时的速度行驶</a:t>
            </a:r>
          </a:p>
          <a:p>
            <a:pPr eaLnBrk="1" hangingPunct="1"/>
            <a:r>
              <a:rPr lang="zh-CN" altLang="en-US" sz="2400">
                <a:ea typeface="楷体" panose="02010609060101010101" pitchFamily="49" charset="-122"/>
                <a:cs typeface="Arial" panose="020B0604020202020204" pitchFamily="34" charset="0"/>
              </a:rPr>
              <a:t>现在收费站为每辆车提供服务需耗费</a:t>
            </a:r>
            <a:r>
              <a:rPr lang="en-US" altLang="zh-CN" sz="2400">
                <a:ea typeface="楷体" panose="02010609060101010101" pitchFamily="49" charset="-122"/>
                <a:cs typeface="Arial" panose="020B0604020202020204" pitchFamily="34" charset="0"/>
              </a:rPr>
              <a:t>1</a:t>
            </a:r>
            <a:r>
              <a:rPr lang="zh-CN" altLang="en-US" sz="2400">
                <a:ea typeface="楷体" panose="02010609060101010101" pitchFamily="49" charset="-122"/>
                <a:cs typeface="Arial" panose="020B0604020202020204" pitchFamily="34" charset="0"/>
              </a:rPr>
              <a:t>分钟</a:t>
            </a:r>
            <a:endParaRPr lang="zh-CN" altLang="en-US" sz="2400">
              <a:solidFill>
                <a:schemeClr val="accent2"/>
              </a:solidFill>
              <a:ea typeface="楷体" panose="02010609060101010101" pitchFamily="49" charset="-122"/>
              <a:cs typeface="Arial" panose="020B0604020202020204" pitchFamily="34" charset="0"/>
            </a:endParaRPr>
          </a:p>
          <a:p>
            <a:pPr eaLnBrk="1" hangingPunct="1"/>
            <a:r>
              <a:rPr lang="en-US" altLang="zh-CN" sz="2400">
                <a:solidFill>
                  <a:srgbClr val="FF0000"/>
                </a:solidFill>
                <a:ea typeface="楷体" panose="02010609060101010101" pitchFamily="49" charset="-122"/>
                <a:cs typeface="Arial" panose="020B0604020202020204" pitchFamily="34" charset="0"/>
              </a:rPr>
              <a:t>Q:</a:t>
            </a:r>
            <a:r>
              <a:rPr lang="en-US" altLang="zh-CN" sz="2400">
                <a:solidFill>
                  <a:schemeClr val="accent2"/>
                </a:solidFill>
                <a:ea typeface="楷体" panose="02010609060101010101" pitchFamily="49" charset="-122"/>
                <a:cs typeface="Arial" panose="020B0604020202020204" pitchFamily="34" charset="0"/>
              </a:rPr>
              <a:t> </a:t>
            </a:r>
            <a:r>
              <a:rPr lang="zh-CN" altLang="en-US" sz="2400">
                <a:solidFill>
                  <a:srgbClr val="FF0000"/>
                </a:solidFill>
                <a:ea typeface="楷体" panose="02010609060101010101" pitchFamily="49" charset="-122"/>
                <a:cs typeface="Arial" panose="020B0604020202020204" pitchFamily="34" charset="0"/>
              </a:rPr>
              <a:t>有汽车会在所有汽车离开第一个收费站前到达下一个收费站吗？</a:t>
            </a:r>
            <a:endParaRPr lang="zh-CN" altLang="en-US" sz="2400">
              <a:solidFill>
                <a:schemeClr val="accent2"/>
              </a:solidFill>
              <a:ea typeface="楷体" panose="02010609060101010101" pitchFamily="49" charset="-122"/>
              <a:cs typeface="Arial" panose="020B0604020202020204" pitchFamily="34" charset="0"/>
            </a:endParaRPr>
          </a:p>
        </p:txBody>
      </p:sp>
      <p:sp>
        <p:nvSpPr>
          <p:cNvPr id="82951" name="Rectangle 5"/>
          <p:cNvSpPr>
            <a:spLocks noChangeArrowheads="1"/>
          </p:cNvSpPr>
          <p:nvPr/>
        </p:nvSpPr>
        <p:spPr bwMode="auto">
          <a:xfrm>
            <a:off x="4500563" y="3068638"/>
            <a:ext cx="4368800" cy="2962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lang="zh-CN" altLang="en-US" sz="2400" dirty="0">
                <a:solidFill>
                  <a:srgbClr val="FF0000"/>
                </a:solidFill>
                <a:ea typeface="楷体" panose="02010609060101010101" pitchFamily="49" charset="-122"/>
                <a:cs typeface="Arial" panose="020B0604020202020204" pitchFamily="34" charset="0"/>
              </a:rPr>
              <a:t>是的</a:t>
            </a:r>
            <a:r>
              <a:rPr lang="en-US" altLang="zh-CN" sz="2400" dirty="0">
                <a:solidFill>
                  <a:srgbClr val="FF0000"/>
                </a:solidFill>
                <a:ea typeface="楷体" panose="02010609060101010101" pitchFamily="49" charset="-122"/>
                <a:cs typeface="Arial" panose="020B0604020202020204" pitchFamily="34" charset="0"/>
              </a:rPr>
              <a:t>!</a:t>
            </a:r>
            <a:r>
              <a:rPr lang="en-US" altLang="zh-CN" sz="2400" dirty="0">
                <a:ea typeface="楷体" panose="02010609060101010101" pitchFamily="49" charset="-122"/>
                <a:cs typeface="Arial" panose="020B0604020202020204" pitchFamily="34" charset="0"/>
              </a:rPr>
              <a:t> 7</a:t>
            </a:r>
            <a:r>
              <a:rPr lang="zh-CN" altLang="en-US" sz="2400" dirty="0">
                <a:ea typeface="楷体" panose="02010609060101010101" pitchFamily="49" charset="-122"/>
                <a:cs typeface="Arial" panose="020B0604020202020204" pitchFamily="34" charset="0"/>
              </a:rPr>
              <a:t>分钟后，第一辆汽车将会到达下一个收费站，而还有</a:t>
            </a:r>
            <a:r>
              <a:rPr lang="en-US" altLang="zh-CN" sz="2400" dirty="0">
                <a:ea typeface="楷体" panose="02010609060101010101" pitchFamily="49" charset="-122"/>
                <a:cs typeface="Arial" panose="020B0604020202020204" pitchFamily="34" charset="0"/>
              </a:rPr>
              <a:t>3</a:t>
            </a:r>
            <a:r>
              <a:rPr lang="zh-CN" altLang="en-US" sz="2400" dirty="0">
                <a:ea typeface="楷体" panose="02010609060101010101" pitchFamily="49" charset="-122"/>
                <a:cs typeface="Arial" panose="020B0604020202020204" pitchFamily="34" charset="0"/>
              </a:rPr>
              <a:t>辆车仍然在第一个收费站</a:t>
            </a:r>
          </a:p>
          <a:p>
            <a:pPr eaLnBrk="1" hangingPunct="1">
              <a:lnSpc>
                <a:spcPct val="90000"/>
              </a:lnSpc>
            </a:pPr>
            <a:r>
              <a:rPr lang="zh-CN" altLang="en-US" sz="2400" dirty="0">
                <a:ea typeface="楷体" panose="02010609060101010101" pitchFamily="49" charset="-122"/>
                <a:cs typeface="Arial" panose="020B0604020202020204" pitchFamily="34" charset="0"/>
              </a:rPr>
              <a:t>分组在第一个路由器被全部传送出去之前，该分组的第一个比特已经到达了下一个路由器！</a:t>
            </a:r>
            <a:endParaRPr lang="zh-CN" altLang="en-US" sz="2800" dirty="0">
              <a:ea typeface="楷体" panose="02010609060101010101" pitchFamily="49" charset="-122"/>
              <a:cs typeface="Arial" panose="020B0604020202020204" pitchFamily="34" charset="0"/>
            </a:endParaRPr>
          </a:p>
        </p:txBody>
      </p:sp>
      <p:grpSp>
        <p:nvGrpSpPr>
          <p:cNvPr id="82952" name="Group 6"/>
          <p:cNvGrpSpPr>
            <a:grpSpLocks/>
          </p:cNvGrpSpPr>
          <p:nvPr/>
        </p:nvGrpSpPr>
        <p:grpSpPr bwMode="auto">
          <a:xfrm>
            <a:off x="5792788" y="1916113"/>
            <a:ext cx="946150" cy="1066800"/>
            <a:chOff x="1317" y="938"/>
            <a:chExt cx="596" cy="672"/>
          </a:xfrm>
        </p:grpSpPr>
        <p:sp>
          <p:nvSpPr>
            <p:cNvPr id="82982" name="Rectangle 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82983" name="Text Box 8"/>
            <p:cNvSpPr txBox="1">
              <a:spLocks noChangeArrowheads="1"/>
            </p:cNvSpPr>
            <p:nvPr/>
          </p:nvSpPr>
          <p:spPr bwMode="auto">
            <a:xfrm>
              <a:off x="1317" y="1360"/>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a:ea typeface="楷体" panose="02010609060101010101" pitchFamily="49" charset="-122"/>
                  <a:cs typeface="Arial" panose="020B0604020202020204" pitchFamily="34" charset="0"/>
                </a:rPr>
                <a:t>收费站</a:t>
              </a:r>
            </a:p>
          </p:txBody>
        </p:sp>
      </p:grpSp>
      <p:grpSp>
        <p:nvGrpSpPr>
          <p:cNvPr id="82953" name="Group 9"/>
          <p:cNvGrpSpPr>
            <a:grpSpLocks/>
          </p:cNvGrpSpPr>
          <p:nvPr/>
        </p:nvGrpSpPr>
        <p:grpSpPr bwMode="auto">
          <a:xfrm>
            <a:off x="2940050" y="1916113"/>
            <a:ext cx="946150" cy="1066800"/>
            <a:chOff x="1317" y="938"/>
            <a:chExt cx="596" cy="672"/>
          </a:xfrm>
        </p:grpSpPr>
        <p:sp>
          <p:nvSpPr>
            <p:cNvPr id="82980" name="Rectangle 10"/>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82981" name="Text Box 11"/>
            <p:cNvSpPr txBox="1">
              <a:spLocks noChangeArrowheads="1"/>
            </p:cNvSpPr>
            <p:nvPr/>
          </p:nvSpPr>
          <p:spPr bwMode="auto">
            <a:xfrm>
              <a:off x="1317" y="1360"/>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a:ea typeface="楷体" panose="02010609060101010101" pitchFamily="49" charset="-122"/>
                  <a:cs typeface="Arial" panose="020B0604020202020204" pitchFamily="34" charset="0"/>
                </a:rPr>
                <a:t>收费站</a:t>
              </a:r>
            </a:p>
          </p:txBody>
        </p:sp>
      </p:grpSp>
      <p:grpSp>
        <p:nvGrpSpPr>
          <p:cNvPr id="82954" name="Group 12"/>
          <p:cNvGrpSpPr>
            <a:grpSpLocks/>
          </p:cNvGrpSpPr>
          <p:nvPr/>
        </p:nvGrpSpPr>
        <p:grpSpPr bwMode="auto">
          <a:xfrm>
            <a:off x="523875" y="2178050"/>
            <a:ext cx="293688" cy="244475"/>
            <a:chOff x="469" y="946"/>
            <a:chExt cx="185" cy="154"/>
          </a:xfrm>
        </p:grpSpPr>
        <p:sp>
          <p:nvSpPr>
            <p:cNvPr id="82978" name="Rectangle 13"/>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82979" name="Rectangle 14"/>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grpSp>
        <p:nvGrpSpPr>
          <p:cNvPr id="82955" name="Group 15"/>
          <p:cNvGrpSpPr>
            <a:grpSpLocks/>
          </p:cNvGrpSpPr>
          <p:nvPr/>
        </p:nvGrpSpPr>
        <p:grpSpPr bwMode="auto">
          <a:xfrm>
            <a:off x="2081213" y="2178050"/>
            <a:ext cx="293687" cy="244475"/>
            <a:chOff x="469" y="946"/>
            <a:chExt cx="185" cy="154"/>
          </a:xfrm>
        </p:grpSpPr>
        <p:sp>
          <p:nvSpPr>
            <p:cNvPr id="82976" name="Rectangle 16"/>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82977" name="Rectangle 17"/>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grpSp>
        <p:nvGrpSpPr>
          <p:cNvPr id="82956" name="Group 18"/>
          <p:cNvGrpSpPr>
            <a:grpSpLocks/>
          </p:cNvGrpSpPr>
          <p:nvPr/>
        </p:nvGrpSpPr>
        <p:grpSpPr bwMode="auto">
          <a:xfrm>
            <a:off x="2538413" y="2178050"/>
            <a:ext cx="293687" cy="244475"/>
            <a:chOff x="469" y="946"/>
            <a:chExt cx="185" cy="154"/>
          </a:xfrm>
        </p:grpSpPr>
        <p:sp>
          <p:nvSpPr>
            <p:cNvPr id="82974" name="Rectangle 19"/>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82975" name="Rectangle 20"/>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grpSp>
        <p:nvGrpSpPr>
          <p:cNvPr id="82957" name="Group 21"/>
          <p:cNvGrpSpPr>
            <a:grpSpLocks/>
          </p:cNvGrpSpPr>
          <p:nvPr/>
        </p:nvGrpSpPr>
        <p:grpSpPr bwMode="auto">
          <a:xfrm>
            <a:off x="2979738" y="2178050"/>
            <a:ext cx="293687" cy="244475"/>
            <a:chOff x="469" y="946"/>
            <a:chExt cx="185" cy="154"/>
          </a:xfrm>
        </p:grpSpPr>
        <p:sp>
          <p:nvSpPr>
            <p:cNvPr id="82972" name="Rectangle 22"/>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82973" name="Rectangle 23"/>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grpSp>
        <p:nvGrpSpPr>
          <p:cNvPr id="82958" name="Group 24"/>
          <p:cNvGrpSpPr>
            <a:grpSpLocks/>
          </p:cNvGrpSpPr>
          <p:nvPr/>
        </p:nvGrpSpPr>
        <p:grpSpPr bwMode="auto">
          <a:xfrm>
            <a:off x="974725" y="2178050"/>
            <a:ext cx="293688" cy="244475"/>
            <a:chOff x="469" y="946"/>
            <a:chExt cx="185" cy="154"/>
          </a:xfrm>
        </p:grpSpPr>
        <p:sp>
          <p:nvSpPr>
            <p:cNvPr id="82970" name="Rectangle 25"/>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82971" name="Rectangle 26"/>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sp>
        <p:nvSpPr>
          <p:cNvPr id="82959" name="Oval 27"/>
          <p:cNvSpPr>
            <a:spLocks noChangeArrowheads="1"/>
          </p:cNvSpPr>
          <p:nvPr/>
        </p:nvSpPr>
        <p:spPr bwMode="auto">
          <a:xfrm>
            <a:off x="1417638" y="2225675"/>
            <a:ext cx="74612" cy="74613"/>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82960" name="Oval 28"/>
          <p:cNvSpPr>
            <a:spLocks noChangeArrowheads="1"/>
          </p:cNvSpPr>
          <p:nvPr/>
        </p:nvSpPr>
        <p:spPr bwMode="auto">
          <a:xfrm>
            <a:off x="1570038" y="2225675"/>
            <a:ext cx="74612" cy="74613"/>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82961" name="Oval 29"/>
          <p:cNvSpPr>
            <a:spLocks noChangeArrowheads="1"/>
          </p:cNvSpPr>
          <p:nvPr/>
        </p:nvSpPr>
        <p:spPr bwMode="auto">
          <a:xfrm>
            <a:off x="1793875" y="2225675"/>
            <a:ext cx="74613" cy="74613"/>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82962" name="AutoShape 30"/>
          <p:cNvSpPr>
            <a:spLocks/>
          </p:cNvSpPr>
          <p:nvPr/>
        </p:nvSpPr>
        <p:spPr bwMode="auto">
          <a:xfrm rot="-5400000">
            <a:off x="1850231" y="1164432"/>
            <a:ext cx="79375" cy="2767012"/>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82963" name="Text Box 31"/>
          <p:cNvSpPr txBox="1">
            <a:spLocks noChangeArrowheads="1"/>
          </p:cNvSpPr>
          <p:nvPr/>
        </p:nvSpPr>
        <p:spPr bwMode="auto">
          <a:xfrm>
            <a:off x="827088" y="2600325"/>
            <a:ext cx="2089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a:ea typeface="楷体" panose="02010609060101010101" pitchFamily="49" charset="-122"/>
                <a:cs typeface="Arial" panose="020B0604020202020204" pitchFamily="34" charset="0"/>
              </a:rPr>
              <a:t>十辆汽车的车队</a:t>
            </a:r>
          </a:p>
        </p:txBody>
      </p:sp>
      <p:sp>
        <p:nvSpPr>
          <p:cNvPr id="82964" name="Line 32"/>
          <p:cNvSpPr>
            <a:spLocks noChangeShapeType="1"/>
          </p:cNvSpPr>
          <p:nvPr/>
        </p:nvSpPr>
        <p:spPr bwMode="auto">
          <a:xfrm flipH="1">
            <a:off x="3413125" y="2225675"/>
            <a:ext cx="8239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65" name="Line 33"/>
          <p:cNvSpPr>
            <a:spLocks noChangeShapeType="1"/>
          </p:cNvSpPr>
          <p:nvPr/>
        </p:nvSpPr>
        <p:spPr bwMode="auto">
          <a:xfrm>
            <a:off x="5316538" y="2225675"/>
            <a:ext cx="866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66" name="Text Box 34"/>
          <p:cNvSpPr txBox="1">
            <a:spLocks noChangeArrowheads="1"/>
          </p:cNvSpPr>
          <p:nvPr/>
        </p:nvSpPr>
        <p:spPr bwMode="auto">
          <a:xfrm>
            <a:off x="4237038" y="2025650"/>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a:ea typeface="楷体" panose="02010609060101010101" pitchFamily="49" charset="-122"/>
                <a:cs typeface="Arial" panose="020B0604020202020204" pitchFamily="34" charset="0"/>
              </a:rPr>
              <a:t>100 km</a:t>
            </a:r>
          </a:p>
        </p:txBody>
      </p:sp>
      <p:sp>
        <p:nvSpPr>
          <p:cNvPr id="82967" name="Line 35"/>
          <p:cNvSpPr>
            <a:spLocks noChangeShapeType="1"/>
          </p:cNvSpPr>
          <p:nvPr/>
        </p:nvSpPr>
        <p:spPr bwMode="auto">
          <a:xfrm flipH="1">
            <a:off x="6265863" y="2225675"/>
            <a:ext cx="9271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68" name="Text Box 36"/>
          <p:cNvSpPr txBox="1">
            <a:spLocks noChangeArrowheads="1"/>
          </p:cNvSpPr>
          <p:nvPr/>
        </p:nvSpPr>
        <p:spPr bwMode="auto">
          <a:xfrm>
            <a:off x="7192963" y="2025650"/>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a:ea typeface="楷体" panose="02010609060101010101" pitchFamily="49" charset="-122"/>
                <a:cs typeface="Arial" panose="020B0604020202020204" pitchFamily="34" charset="0"/>
              </a:rPr>
              <a:t>100 km</a:t>
            </a:r>
          </a:p>
        </p:txBody>
      </p:sp>
      <p:sp>
        <p:nvSpPr>
          <p:cNvPr id="82969" name="Line 37"/>
          <p:cNvSpPr>
            <a:spLocks noChangeShapeType="1"/>
          </p:cNvSpPr>
          <p:nvPr/>
        </p:nvSpPr>
        <p:spPr bwMode="auto">
          <a:xfrm>
            <a:off x="8272463" y="2225675"/>
            <a:ext cx="2778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7158179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rPr>
              <a:t>第</a:t>
            </a:r>
            <a:r>
              <a:rPr lang="en-US" altLang="zh-CN" dirty="0" smtClean="0">
                <a:latin typeface="+mn-lt"/>
              </a:rPr>
              <a:t>1</a:t>
            </a:r>
            <a:r>
              <a:rPr lang="zh-CN" altLang="en-US" dirty="0" smtClean="0">
                <a:latin typeface="+mn-lt"/>
              </a:rPr>
              <a:t>章 计算机网络和互联网</a:t>
            </a:r>
            <a:endParaRPr lang="zh-CN" altLang="en-US" dirty="0">
              <a:latin typeface="+mn-lt"/>
            </a:endParaRPr>
          </a:p>
        </p:txBody>
      </p:sp>
      <p:sp>
        <p:nvSpPr>
          <p:cNvPr id="63491" name="Rectangle 3"/>
          <p:cNvSpPr>
            <a:spLocks noGrp="1" noChangeArrowheads="1"/>
          </p:cNvSpPr>
          <p:nvPr>
            <p:ph sz="half" idx="1"/>
          </p:nvPr>
        </p:nvSpPr>
        <p:spPr/>
        <p:txBody>
          <a:bodyPr/>
          <a:lstStyle/>
          <a:p>
            <a:pPr eaLnBrk="1" hangingPunct="1">
              <a:buFontTx/>
              <a:buNone/>
            </a:pPr>
            <a:r>
              <a:rPr lang="en-US" altLang="zh-CN" sz="2000" dirty="0" smtClean="0">
                <a:latin typeface="+mn-lt"/>
              </a:rPr>
              <a:t>1.1 </a:t>
            </a:r>
            <a:r>
              <a:rPr lang="zh-CN" altLang="en-US" sz="2000" dirty="0" smtClean="0">
                <a:latin typeface="+mn-lt"/>
              </a:rPr>
              <a:t>什么是互联网</a:t>
            </a:r>
            <a:endParaRPr lang="en-US" altLang="zh-CN" sz="2000" dirty="0" smtClean="0">
              <a:latin typeface="+mn-lt"/>
            </a:endParaRPr>
          </a:p>
          <a:p>
            <a:pPr eaLnBrk="1" hangingPunct="1">
              <a:buClr>
                <a:srgbClr val="FF0000"/>
              </a:buClr>
              <a:buFontTx/>
              <a:buChar char="•"/>
            </a:pPr>
            <a:r>
              <a:rPr lang="zh-CN" altLang="en-US" sz="1800" dirty="0" smtClean="0">
                <a:latin typeface="+mn-lt"/>
              </a:rPr>
              <a:t>具体构成描述</a:t>
            </a:r>
            <a:endParaRPr lang="en-US" altLang="zh-CN" sz="1800" dirty="0" smtClean="0">
              <a:latin typeface="+mn-lt"/>
            </a:endParaRPr>
          </a:p>
          <a:p>
            <a:pPr eaLnBrk="1" hangingPunct="1">
              <a:buClr>
                <a:srgbClr val="FF0000"/>
              </a:buClr>
            </a:pPr>
            <a:r>
              <a:rPr lang="zh-CN" altLang="en-US" sz="1800" dirty="0" smtClean="0">
                <a:latin typeface="+mn-lt"/>
              </a:rPr>
              <a:t>服务描述</a:t>
            </a:r>
            <a:endParaRPr lang="en-US" altLang="zh-CN" sz="1800" dirty="0">
              <a:latin typeface="+mn-lt"/>
            </a:endParaRPr>
          </a:p>
          <a:p>
            <a:pPr eaLnBrk="1" hangingPunct="1">
              <a:buClr>
                <a:srgbClr val="FF0000"/>
              </a:buClr>
            </a:pPr>
            <a:r>
              <a:rPr lang="zh-CN" altLang="en-US" sz="1800" dirty="0" smtClean="0">
                <a:latin typeface="+mn-lt"/>
              </a:rPr>
              <a:t>什么是协议</a:t>
            </a:r>
            <a:endParaRPr lang="en-US" altLang="zh-CN" sz="1800" dirty="0">
              <a:latin typeface="+mn-lt"/>
            </a:endParaRPr>
          </a:p>
          <a:p>
            <a:pPr eaLnBrk="1" hangingPunct="1">
              <a:buFontTx/>
              <a:buNone/>
            </a:pPr>
            <a:r>
              <a:rPr lang="en-US" altLang="zh-CN" sz="2000" dirty="0" smtClean="0">
                <a:latin typeface="+mn-lt"/>
              </a:rPr>
              <a:t>1.2 </a:t>
            </a:r>
            <a:r>
              <a:rPr lang="zh-CN" altLang="en-US" sz="2000" dirty="0" smtClean="0">
                <a:latin typeface="+mn-lt"/>
              </a:rPr>
              <a:t>网络边缘</a:t>
            </a:r>
            <a:endParaRPr lang="en-US" altLang="zh-CN" sz="2000" dirty="0" smtClean="0">
              <a:latin typeface="+mn-lt"/>
            </a:endParaRPr>
          </a:p>
          <a:p>
            <a:pPr eaLnBrk="1" hangingPunct="1">
              <a:buClr>
                <a:srgbClr val="FF0000"/>
              </a:buClr>
            </a:pPr>
            <a:r>
              <a:rPr lang="zh-CN" altLang="en-US" sz="1800" dirty="0" smtClean="0">
                <a:latin typeface="+mn-lt"/>
              </a:rPr>
              <a:t>接入网</a:t>
            </a:r>
            <a:endParaRPr lang="en-US" altLang="zh-CN" sz="1800" dirty="0" smtClean="0">
              <a:latin typeface="+mn-lt"/>
            </a:endParaRPr>
          </a:p>
          <a:p>
            <a:pPr eaLnBrk="1" hangingPunct="1">
              <a:buClr>
                <a:srgbClr val="FF0000"/>
              </a:buClr>
            </a:pPr>
            <a:r>
              <a:rPr lang="zh-CN" altLang="en-US" sz="1800" dirty="0" smtClean="0">
                <a:latin typeface="+mn-lt"/>
              </a:rPr>
              <a:t>物理媒体</a:t>
            </a:r>
            <a:endParaRPr lang="en-US" altLang="zh-CN" sz="1800" dirty="0" smtClean="0">
              <a:latin typeface="+mn-lt"/>
            </a:endParaRPr>
          </a:p>
          <a:p>
            <a:pPr eaLnBrk="1" hangingPunct="1">
              <a:buFontTx/>
              <a:buNone/>
            </a:pPr>
            <a:r>
              <a:rPr lang="en-US" altLang="zh-CN" sz="2000" dirty="0" smtClean="0">
                <a:latin typeface="+mn-lt"/>
              </a:rPr>
              <a:t>1.3 </a:t>
            </a:r>
            <a:r>
              <a:rPr lang="zh-CN" altLang="en-US" sz="2000" dirty="0" smtClean="0">
                <a:latin typeface="+mn-lt"/>
              </a:rPr>
              <a:t>网络核心</a:t>
            </a:r>
            <a:endParaRPr lang="en-US" altLang="zh-CN" sz="2000" dirty="0" smtClean="0">
              <a:latin typeface="+mn-lt"/>
            </a:endParaRPr>
          </a:p>
          <a:p>
            <a:pPr eaLnBrk="1" hangingPunct="1">
              <a:buClr>
                <a:srgbClr val="FF0000"/>
              </a:buClr>
            </a:pPr>
            <a:r>
              <a:rPr lang="zh-CN" altLang="en-US" sz="1800" dirty="0" smtClean="0">
                <a:latin typeface="+mn-lt"/>
              </a:rPr>
              <a:t>分组交换</a:t>
            </a:r>
            <a:endParaRPr lang="en-US" altLang="zh-CN" sz="1800" dirty="0" smtClean="0">
              <a:latin typeface="+mn-lt"/>
            </a:endParaRPr>
          </a:p>
          <a:p>
            <a:pPr eaLnBrk="1" hangingPunct="1">
              <a:buClr>
                <a:srgbClr val="FF0000"/>
              </a:buClr>
            </a:pPr>
            <a:r>
              <a:rPr lang="zh-CN" altLang="en-US" sz="1800" dirty="0" smtClean="0">
                <a:latin typeface="+mn-lt"/>
              </a:rPr>
              <a:t>电路交换</a:t>
            </a:r>
            <a:endParaRPr lang="en-US" altLang="zh-CN" sz="1800" dirty="0" smtClean="0">
              <a:latin typeface="+mn-lt"/>
            </a:endParaRPr>
          </a:p>
          <a:p>
            <a:pPr eaLnBrk="1" hangingPunct="1">
              <a:buClr>
                <a:srgbClr val="FF0000"/>
              </a:buClr>
            </a:pPr>
            <a:r>
              <a:rPr lang="zh-CN" altLang="en-US" sz="1800" dirty="0" smtClean="0">
                <a:latin typeface="+mn-lt"/>
              </a:rPr>
              <a:t>网络的网络</a:t>
            </a:r>
            <a:endParaRPr lang="en-US" altLang="zh-CN" sz="1800" dirty="0" smtClean="0">
              <a:latin typeface="+mn-lt"/>
            </a:endParaRPr>
          </a:p>
          <a:p>
            <a:pPr marL="0" indent="0" eaLnBrk="1" hangingPunct="1">
              <a:buClr>
                <a:srgbClr val="FF0000"/>
              </a:buClr>
              <a:buNone/>
            </a:pPr>
            <a:r>
              <a:rPr lang="en-US" altLang="zh-CN" sz="2000" dirty="0" smtClean="0">
                <a:latin typeface="+mn-lt"/>
              </a:rPr>
              <a:t>1.4 </a:t>
            </a:r>
            <a:r>
              <a:rPr lang="zh-CN" altLang="en-US" sz="2000" dirty="0" smtClean="0">
                <a:latin typeface="+mn-lt"/>
              </a:rPr>
              <a:t>分组交换网中的时延、丢包和吞吐量</a:t>
            </a:r>
            <a:endParaRPr lang="en-US" altLang="zh-CN" sz="2000" dirty="0">
              <a:latin typeface="+mn-lt"/>
            </a:endParaRPr>
          </a:p>
          <a:p>
            <a:pPr eaLnBrk="1" hangingPunct="1">
              <a:buClr>
                <a:srgbClr val="FF0000"/>
              </a:buClr>
            </a:pPr>
            <a:r>
              <a:rPr lang="zh-CN" altLang="en-US" sz="1800" dirty="0" smtClean="0">
                <a:latin typeface="+mn-lt"/>
              </a:rPr>
              <a:t>分组交换网中的时延概述</a:t>
            </a:r>
            <a:endParaRPr lang="en-US" altLang="zh-CN" sz="1800" dirty="0">
              <a:latin typeface="+mn-lt"/>
            </a:endParaRPr>
          </a:p>
        </p:txBody>
      </p:sp>
      <p:sp>
        <p:nvSpPr>
          <p:cNvPr id="3" name="内容占位符 2"/>
          <p:cNvSpPr>
            <a:spLocks noGrp="1"/>
          </p:cNvSpPr>
          <p:nvPr>
            <p:ph sz="half" idx="2"/>
          </p:nvPr>
        </p:nvSpPr>
        <p:spPr/>
        <p:txBody>
          <a:bodyPr/>
          <a:lstStyle/>
          <a:p>
            <a:pPr eaLnBrk="1" hangingPunct="1">
              <a:buClr>
                <a:srgbClr val="FF0000"/>
              </a:buClr>
              <a:buFontTx/>
              <a:buChar char="•"/>
            </a:pPr>
            <a:r>
              <a:rPr lang="zh-CN" altLang="en-US" sz="1800" dirty="0" smtClean="0">
                <a:solidFill>
                  <a:srgbClr val="FF0000"/>
                </a:solidFill>
                <a:latin typeface="+mn-lt"/>
              </a:rPr>
              <a:t>排队时延和丢包</a:t>
            </a:r>
            <a:endParaRPr lang="en-US" altLang="zh-CN" sz="1800" dirty="0" smtClean="0">
              <a:solidFill>
                <a:srgbClr val="FF0000"/>
              </a:solidFill>
              <a:latin typeface="+mn-lt"/>
            </a:endParaRPr>
          </a:p>
          <a:p>
            <a:pPr eaLnBrk="1" hangingPunct="1">
              <a:buClr>
                <a:srgbClr val="FF0000"/>
              </a:buClr>
            </a:pPr>
            <a:r>
              <a:rPr lang="zh-CN" altLang="en-US" sz="1800" dirty="0" smtClean="0">
                <a:latin typeface="+mn-lt"/>
              </a:rPr>
              <a:t>端到端时延</a:t>
            </a:r>
            <a:endParaRPr lang="en-US" altLang="zh-CN" sz="1800" dirty="0">
              <a:latin typeface="+mn-lt"/>
            </a:endParaRPr>
          </a:p>
          <a:p>
            <a:pPr eaLnBrk="1" hangingPunct="1">
              <a:buClr>
                <a:srgbClr val="FF0000"/>
              </a:buClr>
            </a:pPr>
            <a:r>
              <a:rPr lang="zh-CN" altLang="en-US" sz="1800" dirty="0" smtClean="0">
                <a:latin typeface="+mn-lt"/>
              </a:rPr>
              <a:t>计算机网络中的吞吐量</a:t>
            </a:r>
            <a:endParaRPr lang="en-US" altLang="zh-CN" sz="1800" dirty="0">
              <a:latin typeface="+mn-lt"/>
            </a:endParaRPr>
          </a:p>
          <a:p>
            <a:pPr eaLnBrk="1" hangingPunct="1">
              <a:buFontTx/>
              <a:buNone/>
            </a:pPr>
            <a:r>
              <a:rPr lang="en-US" altLang="zh-CN" sz="2000" dirty="0" smtClean="0">
                <a:latin typeface="+mn-lt"/>
              </a:rPr>
              <a:t>1.5 </a:t>
            </a:r>
            <a:r>
              <a:rPr lang="zh-CN" altLang="en-US" sz="2000" dirty="0" smtClean="0">
                <a:latin typeface="+mn-lt"/>
              </a:rPr>
              <a:t>协议层次及其服务模型</a:t>
            </a:r>
            <a:endParaRPr lang="en-US" altLang="zh-CN" sz="2000" dirty="0" smtClean="0">
              <a:solidFill>
                <a:srgbClr val="C00000"/>
              </a:solidFill>
              <a:latin typeface="+mn-lt"/>
            </a:endParaRPr>
          </a:p>
          <a:p>
            <a:pPr eaLnBrk="1" hangingPunct="1">
              <a:buClr>
                <a:srgbClr val="FF0000"/>
              </a:buClr>
              <a:buFontTx/>
              <a:buChar char="•"/>
            </a:pPr>
            <a:r>
              <a:rPr lang="zh-CN" altLang="en-US" sz="1800" dirty="0" smtClean="0">
                <a:latin typeface="+mn-lt"/>
              </a:rPr>
              <a:t>分层的体系结构</a:t>
            </a:r>
            <a:endParaRPr lang="en-US" altLang="zh-CN" sz="1800" dirty="0">
              <a:latin typeface="+mn-lt"/>
            </a:endParaRPr>
          </a:p>
          <a:p>
            <a:pPr eaLnBrk="1" hangingPunct="1">
              <a:buClr>
                <a:srgbClr val="FF0000"/>
              </a:buClr>
              <a:buFontTx/>
              <a:buChar char="•"/>
            </a:pPr>
            <a:r>
              <a:rPr lang="zh-CN" altLang="en-US" sz="1800" dirty="0" smtClean="0">
                <a:latin typeface="+mn-lt"/>
              </a:rPr>
              <a:t>封装</a:t>
            </a:r>
            <a:endParaRPr lang="en-US" altLang="zh-CN" sz="1800" dirty="0">
              <a:latin typeface="+mn-lt"/>
            </a:endParaRPr>
          </a:p>
          <a:p>
            <a:pPr eaLnBrk="1" hangingPunct="1">
              <a:buFontTx/>
              <a:buNone/>
            </a:pPr>
            <a:r>
              <a:rPr lang="en-US" altLang="zh-CN" sz="2000" dirty="0">
                <a:latin typeface="+mn-lt"/>
              </a:rPr>
              <a:t>1.6 </a:t>
            </a:r>
            <a:r>
              <a:rPr lang="zh-CN" altLang="en-US" sz="2000" dirty="0" smtClean="0">
                <a:latin typeface="+mn-lt"/>
              </a:rPr>
              <a:t>面对攻击的网络</a:t>
            </a:r>
            <a:endParaRPr lang="en-US" altLang="zh-CN" sz="2000" dirty="0">
              <a:latin typeface="+mn-lt"/>
            </a:endParaRPr>
          </a:p>
          <a:p>
            <a:pPr eaLnBrk="1" hangingPunct="1">
              <a:buFontTx/>
              <a:buNone/>
            </a:pPr>
            <a:r>
              <a:rPr lang="en-US" altLang="zh-CN" sz="2000" dirty="0" smtClean="0">
                <a:latin typeface="+mn-lt"/>
              </a:rPr>
              <a:t>1.7 </a:t>
            </a:r>
            <a:r>
              <a:rPr lang="zh-CN" altLang="en-US" sz="2000" dirty="0" smtClean="0">
                <a:latin typeface="+mn-lt"/>
              </a:rPr>
              <a:t>计算机网络和互联网的历史</a:t>
            </a:r>
            <a:endParaRPr lang="en-US" altLang="zh-CN" sz="2000" dirty="0" smtClean="0">
              <a:latin typeface="+mn-lt"/>
            </a:endParaRPr>
          </a:p>
          <a:p>
            <a:pPr eaLnBrk="1" hangingPunct="1">
              <a:buClr>
                <a:srgbClr val="FF0000"/>
              </a:buClr>
            </a:pPr>
            <a:r>
              <a:rPr lang="zh-CN" altLang="en-US" sz="1600" i="1" dirty="0" smtClean="0">
                <a:latin typeface="+mn-lt"/>
              </a:rPr>
              <a:t>分组交换的发展：</a:t>
            </a:r>
            <a:r>
              <a:rPr lang="en-US" altLang="zh-CN" sz="1600" i="1" dirty="0" smtClean="0">
                <a:latin typeface="+mn-lt"/>
              </a:rPr>
              <a:t>1961 – 1972</a:t>
            </a:r>
          </a:p>
          <a:p>
            <a:pPr eaLnBrk="1" hangingPunct="1">
              <a:buClr>
                <a:srgbClr val="FF0000"/>
              </a:buClr>
            </a:pPr>
            <a:r>
              <a:rPr lang="zh-CN" altLang="en-US" sz="1600" i="1" dirty="0" smtClean="0">
                <a:latin typeface="+mn-lt"/>
              </a:rPr>
              <a:t>专用网络和网络互联：</a:t>
            </a:r>
            <a:r>
              <a:rPr lang="en-US" altLang="zh-CN" sz="1600" i="1" dirty="0" smtClean="0">
                <a:latin typeface="+mn-lt"/>
              </a:rPr>
              <a:t>1972 – 1980</a:t>
            </a:r>
          </a:p>
          <a:p>
            <a:pPr eaLnBrk="1" hangingPunct="1">
              <a:buClr>
                <a:srgbClr val="FF0000"/>
              </a:buClr>
            </a:pPr>
            <a:r>
              <a:rPr lang="zh-CN" altLang="en-US" sz="1600" i="1" dirty="0" smtClean="0">
                <a:latin typeface="+mn-lt"/>
              </a:rPr>
              <a:t>网络的激增</a:t>
            </a:r>
            <a:r>
              <a:rPr lang="en-US" altLang="zh-CN" sz="1600" i="1" dirty="0" smtClean="0">
                <a:latin typeface="+mn-lt"/>
              </a:rPr>
              <a:t>: 1980–1990</a:t>
            </a:r>
            <a:endParaRPr lang="en-US" altLang="zh-CN" sz="1600" i="1" dirty="0">
              <a:latin typeface="+mn-lt"/>
            </a:endParaRPr>
          </a:p>
          <a:p>
            <a:pPr eaLnBrk="1" hangingPunct="1">
              <a:buClr>
                <a:srgbClr val="FF0000"/>
              </a:buClr>
            </a:pPr>
            <a:r>
              <a:rPr lang="zh-CN" altLang="en-US" sz="1600" i="1" dirty="0" smtClean="0">
                <a:latin typeface="+mn-lt"/>
              </a:rPr>
              <a:t>互联网爆炸：</a:t>
            </a:r>
            <a:r>
              <a:rPr lang="en-US" altLang="zh-CN" sz="1600" i="1" dirty="0" smtClean="0">
                <a:latin typeface="+mn-lt"/>
              </a:rPr>
              <a:t>20</a:t>
            </a:r>
            <a:r>
              <a:rPr lang="zh-CN" altLang="en-US" sz="1600" i="1" dirty="0" smtClean="0">
                <a:latin typeface="+mn-lt"/>
              </a:rPr>
              <a:t>世纪</a:t>
            </a:r>
            <a:r>
              <a:rPr lang="en-US" altLang="zh-CN" sz="1600" i="1" dirty="0" smtClean="0">
                <a:latin typeface="+mn-lt"/>
              </a:rPr>
              <a:t>90</a:t>
            </a:r>
            <a:r>
              <a:rPr lang="zh-CN" altLang="en-US" sz="1600" i="1" dirty="0" smtClean="0">
                <a:latin typeface="+mn-lt"/>
              </a:rPr>
              <a:t>年代</a:t>
            </a:r>
            <a:endParaRPr lang="en-US" altLang="zh-CN" sz="1600" i="1" dirty="0">
              <a:latin typeface="+mn-lt"/>
            </a:endParaRPr>
          </a:p>
          <a:p>
            <a:pPr eaLnBrk="1" hangingPunct="1">
              <a:buClr>
                <a:srgbClr val="FF0000"/>
              </a:buClr>
            </a:pPr>
            <a:r>
              <a:rPr lang="zh-CN" altLang="en-US" sz="1600" i="1" dirty="0" smtClean="0">
                <a:latin typeface="+mn-lt"/>
              </a:rPr>
              <a:t>最新发展</a:t>
            </a:r>
            <a:endParaRPr lang="en-US" altLang="zh-CN" sz="1600" i="1" dirty="0" smtClean="0">
              <a:latin typeface="+mn-lt"/>
            </a:endParaRPr>
          </a:p>
          <a:p>
            <a:pPr marL="0" indent="0" eaLnBrk="1" hangingPunct="1">
              <a:buClr>
                <a:srgbClr val="FF0000"/>
              </a:buClr>
              <a:buNone/>
            </a:pPr>
            <a:r>
              <a:rPr lang="en-US" altLang="zh-CN" sz="1800" dirty="0" smtClean="0">
                <a:latin typeface="+mn-lt"/>
              </a:rPr>
              <a:t>1.8 </a:t>
            </a:r>
            <a:r>
              <a:rPr lang="zh-CN" altLang="en-US" sz="1800" dirty="0" smtClean="0">
                <a:latin typeface="+mn-lt"/>
              </a:rPr>
              <a:t>小结</a:t>
            </a:r>
            <a:endParaRPr lang="zh-CN" altLang="en-US" sz="1800" dirty="0">
              <a:latin typeface="+mn-lt"/>
            </a:endParaRPr>
          </a:p>
        </p:txBody>
      </p:sp>
    </p:spTree>
    <p:extLst>
      <p:ext uri="{BB962C8B-B14F-4D97-AF65-F5344CB8AC3E}">
        <p14:creationId xmlns:p14="http://schemas.microsoft.com/office/powerpoint/2010/main" val="373426144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0" descr="queueDelay"/>
          <p:cNvPicPr>
            <a:picLocks noChangeAspect="1" noChangeArrowheads="1"/>
          </p:cNvPicPr>
          <p:nvPr/>
        </p:nvPicPr>
        <p:blipFill rotWithShape="1">
          <a:blip r:embed="rId3"/>
          <a:srcRect l="9845" r="16306"/>
          <a:stretch/>
        </p:blipFill>
        <p:spPr bwMode="auto">
          <a:xfrm>
            <a:off x="3671648" y="1028700"/>
            <a:ext cx="3669475" cy="305117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a:t>1.4.2 </a:t>
            </a:r>
            <a:r>
              <a:rPr lang="zh-CN" altLang="en-US" dirty="0"/>
              <a:t>排队时延和丢包</a:t>
            </a:r>
          </a:p>
        </p:txBody>
      </p:sp>
      <p:sp>
        <p:nvSpPr>
          <p:cNvPr id="3" name="内容占位符 2"/>
          <p:cNvSpPr>
            <a:spLocks noGrp="1"/>
          </p:cNvSpPr>
          <p:nvPr>
            <p:ph idx="1"/>
          </p:nvPr>
        </p:nvSpPr>
        <p:spPr/>
        <p:txBody>
          <a:bodyPr/>
          <a:lstStyle/>
          <a:p>
            <a:pPr marL="0" indent="0" eaLnBrk="1" hangingPunct="1">
              <a:lnSpc>
                <a:spcPct val="90000"/>
              </a:lnSpc>
              <a:buNone/>
            </a:pPr>
            <a:r>
              <a:rPr lang="zh-CN" altLang="en-US" dirty="0">
                <a:ea typeface="楷体" panose="02010609060101010101" pitchFamily="49" charset="-122"/>
                <a:cs typeface="Arial" panose="020B0604020202020204" pitchFamily="34" charset="0"/>
              </a:rPr>
              <a:t>排队</a:t>
            </a:r>
            <a:r>
              <a:rPr lang="zh-CN" altLang="en-US" dirty="0" smtClean="0">
                <a:ea typeface="楷体" panose="02010609060101010101" pitchFamily="49" charset="-122"/>
                <a:cs typeface="Arial" panose="020B0604020202020204" pitchFamily="34" charset="0"/>
              </a:rPr>
              <a:t>时延</a:t>
            </a:r>
            <a:r>
              <a:rPr lang="en-US" altLang="zh-CN" dirty="0" smtClean="0">
                <a:ea typeface="楷体" panose="02010609060101010101" pitchFamily="49" charset="-122"/>
                <a:cs typeface="Arial" panose="020B0604020202020204" pitchFamily="34" charset="0"/>
              </a:rPr>
              <a:t>(</a:t>
            </a:r>
            <a:r>
              <a:rPr lang="zh-CN" altLang="en-US" dirty="0" smtClean="0">
                <a:ea typeface="楷体" panose="02010609060101010101" pitchFamily="49" charset="-122"/>
                <a:cs typeface="Arial" panose="020B0604020202020204" pitchFamily="34" charset="0"/>
              </a:rPr>
              <a:t>再次讨论</a:t>
            </a:r>
            <a:r>
              <a:rPr lang="en-US" altLang="zh-CN" dirty="0" smtClean="0">
                <a:ea typeface="楷体" panose="02010609060101010101" pitchFamily="49" charset="-122"/>
                <a:cs typeface="Arial" panose="020B0604020202020204" pitchFamily="34" charset="0"/>
              </a:rPr>
              <a:t>)</a:t>
            </a:r>
            <a:endParaRPr lang="zh-CN" altLang="en-US" dirty="0">
              <a:ea typeface="楷体" panose="02010609060101010101" pitchFamily="49" charset="-122"/>
              <a:cs typeface="Arial" panose="020B0604020202020204" pitchFamily="34" charset="0"/>
            </a:endParaRPr>
          </a:p>
          <a:p>
            <a:pPr eaLnBrk="1" hangingPunct="1">
              <a:lnSpc>
                <a:spcPct val="90000"/>
              </a:lnSpc>
            </a:pPr>
            <a:r>
              <a:rPr lang="zh-CN" altLang="en-US" dirty="0">
                <a:ea typeface="楷体" panose="02010609060101010101" pitchFamily="49" charset="-122"/>
                <a:cs typeface="Arial" panose="020B0604020202020204" pitchFamily="34" charset="0"/>
              </a:rPr>
              <a:t>假定</a:t>
            </a:r>
          </a:p>
          <a:p>
            <a:pPr lvl="1" eaLnBrk="1" hangingPunct="1">
              <a:spcBef>
                <a:spcPts val="600"/>
              </a:spcBef>
            </a:pPr>
            <a:r>
              <a:rPr lang="en-US" altLang="zh-CN" dirty="0">
                <a:ea typeface="楷体" panose="02010609060101010101" pitchFamily="49" charset="-122"/>
                <a:cs typeface="Arial" panose="020B0604020202020204" pitchFamily="34" charset="0"/>
              </a:rPr>
              <a:t>R=</a:t>
            </a:r>
            <a:r>
              <a:rPr lang="zh-CN" altLang="en-US" dirty="0">
                <a:ea typeface="楷体" panose="02010609060101010101" pitchFamily="49" charset="-122"/>
                <a:cs typeface="Arial" panose="020B0604020202020204" pitchFamily="34" charset="0"/>
              </a:rPr>
              <a:t>链路带宽 </a:t>
            </a:r>
            <a:r>
              <a:rPr lang="en-US" altLang="zh-CN" dirty="0" smtClean="0">
                <a:ea typeface="楷体" panose="02010609060101010101" pitchFamily="49" charset="-122"/>
                <a:cs typeface="Arial" panose="020B0604020202020204" pitchFamily="34" charset="0"/>
              </a:rPr>
              <a:t>(bps)</a:t>
            </a:r>
            <a:endParaRPr lang="en-US" altLang="zh-CN" dirty="0">
              <a:ea typeface="楷体" panose="02010609060101010101" pitchFamily="49" charset="-122"/>
              <a:cs typeface="Arial" panose="020B0604020202020204" pitchFamily="34" charset="0"/>
            </a:endParaRPr>
          </a:p>
          <a:p>
            <a:pPr lvl="1" eaLnBrk="1" hangingPunct="1">
              <a:spcBef>
                <a:spcPts val="600"/>
              </a:spcBef>
            </a:pPr>
            <a:r>
              <a:rPr lang="en-US" altLang="zh-CN" dirty="0">
                <a:ea typeface="楷体" panose="02010609060101010101" pitchFamily="49" charset="-122"/>
                <a:cs typeface="Arial" panose="020B0604020202020204" pitchFamily="34" charset="0"/>
              </a:rPr>
              <a:t>L=</a:t>
            </a:r>
            <a:r>
              <a:rPr lang="zh-CN" altLang="en-US" dirty="0">
                <a:ea typeface="楷体" panose="02010609060101010101" pitchFamily="49" charset="-122"/>
                <a:cs typeface="Arial" panose="020B0604020202020204" pitchFamily="34" charset="0"/>
              </a:rPr>
              <a:t>分组长度 </a:t>
            </a:r>
            <a:r>
              <a:rPr lang="en-US" altLang="zh-CN" dirty="0" smtClean="0">
                <a:ea typeface="楷体" panose="02010609060101010101" pitchFamily="49" charset="-122"/>
                <a:cs typeface="Arial" panose="020B0604020202020204" pitchFamily="34" charset="0"/>
              </a:rPr>
              <a:t>(bits)</a:t>
            </a:r>
            <a:endParaRPr lang="en-US" altLang="zh-CN" dirty="0">
              <a:ea typeface="楷体" panose="02010609060101010101" pitchFamily="49" charset="-122"/>
              <a:cs typeface="Arial" panose="020B0604020202020204" pitchFamily="34" charset="0"/>
            </a:endParaRPr>
          </a:p>
          <a:p>
            <a:pPr lvl="1" eaLnBrk="1" hangingPunct="1">
              <a:spcBef>
                <a:spcPts val="600"/>
              </a:spcBef>
            </a:pPr>
            <a:r>
              <a:rPr lang="en-US" altLang="zh-CN" dirty="0">
                <a:ea typeface="楷体" panose="02010609060101010101" pitchFamily="49" charset="-122"/>
                <a:cs typeface="Arial" panose="020B0604020202020204" pitchFamily="34" charset="0"/>
              </a:rPr>
              <a:t>a=</a:t>
            </a:r>
            <a:r>
              <a:rPr lang="zh-CN" altLang="en-US" dirty="0">
                <a:ea typeface="楷体" panose="02010609060101010101" pitchFamily="49" charset="-122"/>
                <a:cs typeface="Arial" panose="020B0604020202020204" pitchFamily="34" charset="0"/>
              </a:rPr>
              <a:t>平均分组到达</a:t>
            </a:r>
            <a:r>
              <a:rPr lang="zh-CN" altLang="en-US" dirty="0" smtClean="0">
                <a:ea typeface="楷体" panose="02010609060101010101" pitchFamily="49" charset="-122"/>
                <a:cs typeface="Arial" panose="020B0604020202020204" pitchFamily="34" charset="0"/>
              </a:rPr>
              <a:t>速率</a:t>
            </a:r>
            <a:endParaRPr lang="en-US" altLang="zh-CN" dirty="0" smtClean="0">
              <a:ea typeface="楷体" panose="02010609060101010101" pitchFamily="49" charset="-122"/>
              <a:cs typeface="Arial" panose="020B0604020202020204" pitchFamily="34" charset="0"/>
            </a:endParaRPr>
          </a:p>
          <a:p>
            <a:pPr marL="457200" lvl="1" indent="0" eaLnBrk="1" hangingPunct="1">
              <a:lnSpc>
                <a:spcPct val="90000"/>
              </a:lnSpc>
              <a:buNone/>
            </a:pPr>
            <a:endParaRPr lang="en-US" altLang="zh-CN" dirty="0">
              <a:ea typeface="楷体" panose="02010609060101010101" pitchFamily="49" charset="-122"/>
              <a:cs typeface="Arial" panose="020B0604020202020204" pitchFamily="34" charset="0"/>
            </a:endParaRPr>
          </a:p>
          <a:p>
            <a:pPr marL="457200" lvl="1" indent="0" eaLnBrk="1" hangingPunct="1">
              <a:lnSpc>
                <a:spcPct val="90000"/>
              </a:lnSpc>
              <a:buNone/>
            </a:pPr>
            <a:endParaRPr lang="en-US" altLang="zh-CN" dirty="0" smtClean="0">
              <a:ea typeface="楷体" panose="02010609060101010101" pitchFamily="49" charset="-122"/>
              <a:cs typeface="Arial" panose="020B0604020202020204" pitchFamily="34" charset="0"/>
            </a:endParaRPr>
          </a:p>
          <a:p>
            <a:pPr eaLnBrk="1" hangingPunct="1">
              <a:lnSpc>
                <a:spcPct val="90000"/>
              </a:lnSpc>
            </a:pPr>
            <a:r>
              <a:rPr lang="zh-CN" altLang="en-US" dirty="0" smtClean="0">
                <a:ea typeface="楷体" panose="02010609060101010101" pitchFamily="49" charset="-122"/>
                <a:cs typeface="Arial" panose="020B0604020202020204" pitchFamily="34" charset="0"/>
              </a:rPr>
              <a:t>流量</a:t>
            </a:r>
            <a:r>
              <a:rPr lang="zh-CN" altLang="en-US" dirty="0">
                <a:ea typeface="楷体" panose="02010609060101010101" pitchFamily="49" charset="-122"/>
                <a:cs typeface="Arial" panose="020B0604020202020204" pitchFamily="34" charset="0"/>
              </a:rPr>
              <a:t>强度：</a:t>
            </a:r>
            <a:r>
              <a:rPr lang="en-US" altLang="zh-CN" dirty="0">
                <a:ea typeface="楷体" panose="02010609060101010101" pitchFamily="49" charset="-122"/>
                <a:cs typeface="Arial" panose="020B0604020202020204" pitchFamily="34" charset="0"/>
              </a:rPr>
              <a:t>La/R</a:t>
            </a:r>
          </a:p>
          <a:p>
            <a:pPr lvl="1" eaLnBrk="1" hangingPunct="1">
              <a:spcBef>
                <a:spcPts val="600"/>
              </a:spcBef>
            </a:pPr>
            <a:r>
              <a:rPr lang="en-US" altLang="zh-CN" dirty="0">
                <a:ea typeface="楷体" panose="02010609060101010101" pitchFamily="49" charset="-122"/>
                <a:cs typeface="Arial" panose="020B0604020202020204" pitchFamily="34" charset="0"/>
              </a:rPr>
              <a:t>La/R ~ 0: </a:t>
            </a:r>
            <a:r>
              <a:rPr lang="zh-CN" altLang="en-US" dirty="0">
                <a:ea typeface="楷体" panose="02010609060101010101" pitchFamily="49" charset="-122"/>
                <a:cs typeface="Arial" panose="020B0604020202020204" pitchFamily="34" charset="0"/>
              </a:rPr>
              <a:t>平均排队时延很小，甚至为</a:t>
            </a:r>
            <a:r>
              <a:rPr lang="en-US" altLang="zh-CN" dirty="0">
                <a:ea typeface="楷体" panose="02010609060101010101" pitchFamily="49" charset="-122"/>
                <a:cs typeface="Arial" panose="020B0604020202020204" pitchFamily="34" charset="0"/>
              </a:rPr>
              <a:t>0</a:t>
            </a:r>
          </a:p>
          <a:p>
            <a:pPr lvl="1" eaLnBrk="1" hangingPunct="1">
              <a:spcBef>
                <a:spcPts val="600"/>
              </a:spcBef>
            </a:pPr>
            <a:r>
              <a:rPr lang="en-US" altLang="zh-CN" dirty="0">
                <a:ea typeface="楷体" panose="02010609060101010101" pitchFamily="49" charset="-122"/>
                <a:cs typeface="Arial" panose="020B0604020202020204" pitchFamily="34" charset="0"/>
              </a:rPr>
              <a:t>La/R &lt; 1: </a:t>
            </a:r>
            <a:r>
              <a:rPr lang="zh-CN" altLang="en-US" dirty="0">
                <a:ea typeface="楷体" panose="02010609060101010101" pitchFamily="49" charset="-122"/>
                <a:cs typeface="Arial" panose="020B0604020202020204" pitchFamily="34" charset="0"/>
              </a:rPr>
              <a:t>时延较小，且会随时间推延而变小</a:t>
            </a:r>
          </a:p>
          <a:p>
            <a:pPr lvl="1" eaLnBrk="1" hangingPunct="1">
              <a:spcBef>
                <a:spcPts val="600"/>
              </a:spcBef>
            </a:pPr>
            <a:r>
              <a:rPr lang="en-US" altLang="zh-CN" dirty="0">
                <a:ea typeface="楷体" panose="02010609060101010101" pitchFamily="49" charset="-122"/>
                <a:cs typeface="Arial" panose="020B0604020202020204" pitchFamily="34" charset="0"/>
              </a:rPr>
              <a:t>La/R = 1: </a:t>
            </a:r>
            <a:r>
              <a:rPr lang="zh-CN" altLang="en-US" dirty="0">
                <a:ea typeface="楷体" panose="02010609060101010101" pitchFamily="49" charset="-122"/>
                <a:cs typeface="Arial" panose="020B0604020202020204" pitchFamily="34" charset="0"/>
              </a:rPr>
              <a:t>时延不会变化，具体数值取决于当时队列长度</a:t>
            </a:r>
          </a:p>
          <a:p>
            <a:pPr lvl="1" eaLnBrk="1" hangingPunct="1">
              <a:spcBef>
                <a:spcPts val="600"/>
              </a:spcBef>
            </a:pPr>
            <a:r>
              <a:rPr lang="en-US" altLang="zh-CN" dirty="0">
                <a:ea typeface="楷体" panose="02010609060101010101" pitchFamily="49" charset="-122"/>
                <a:cs typeface="Arial" panose="020B0604020202020204" pitchFamily="34" charset="0"/>
              </a:rPr>
              <a:t>La/R &gt; 1: </a:t>
            </a:r>
            <a:r>
              <a:rPr lang="zh-CN" altLang="en-US" dirty="0">
                <a:ea typeface="楷体" panose="02010609060101010101" pitchFamily="49" charset="-122"/>
                <a:cs typeface="Arial" panose="020B0604020202020204" pitchFamily="34" charset="0"/>
              </a:rPr>
              <a:t>平均时延较大，且随时间推延而趋于无穷</a:t>
            </a:r>
            <a:r>
              <a:rPr lang="en-US" altLang="zh-CN" dirty="0">
                <a:ea typeface="楷体" panose="02010609060101010101" pitchFamily="49" charset="-122"/>
                <a:cs typeface="Arial" panose="020B0604020202020204" pitchFamily="34" charset="0"/>
              </a:rPr>
              <a:t>!</a:t>
            </a:r>
          </a:p>
          <a:p>
            <a:endParaRPr lang="zh-CN" altLang="en-US" dirty="0"/>
          </a:p>
        </p:txBody>
      </p:sp>
      <p:sp>
        <p:nvSpPr>
          <p:cNvPr id="5" name="矩形 4"/>
          <p:cNvSpPr/>
          <p:nvPr/>
        </p:nvSpPr>
        <p:spPr>
          <a:xfrm>
            <a:off x="4312915" y="3750030"/>
            <a:ext cx="2386940" cy="301621"/>
          </a:xfrm>
          <a:prstGeom prst="rect">
            <a:avLst/>
          </a:prstGeom>
        </p:spPr>
        <p:txBody>
          <a:bodyPr wrap="square">
            <a:spAutoFit/>
          </a:bodyPr>
          <a:lstStyle/>
          <a:p>
            <a:pPr marL="342900" indent="-342900" algn="ctr">
              <a:lnSpc>
                <a:spcPct val="85000"/>
              </a:lnSpc>
              <a:buClr>
                <a:schemeClr val="accent2"/>
              </a:buClr>
              <a:buSzPct val="85000"/>
              <a:buFont typeface="Wingdings" pitchFamily="2" charset="2"/>
              <a:buNone/>
            </a:pPr>
            <a:r>
              <a:rPr lang="en-US" altLang="zh-CN" sz="1600" dirty="0">
                <a:latin typeface="+mn-lt"/>
              </a:rPr>
              <a:t>traffic intensity </a:t>
            </a:r>
            <a:r>
              <a:rPr lang="en-US" altLang="zh-CN" sz="1600" dirty="0" smtClean="0">
                <a:latin typeface="+mn-lt"/>
              </a:rPr>
              <a:t>= </a:t>
            </a:r>
            <a:r>
              <a:rPr lang="en-US" altLang="zh-CN" sz="1600" dirty="0">
                <a:latin typeface="+mn-lt"/>
              </a:rPr>
              <a:t>La/R</a:t>
            </a:r>
          </a:p>
        </p:txBody>
      </p:sp>
      <p:pic>
        <p:nvPicPr>
          <p:cNvPr id="6" name="Picture 13"/>
          <p:cNvPicPr>
            <a:picLocks noChangeAspect="1" noChangeArrowheads="1"/>
          </p:cNvPicPr>
          <p:nvPr/>
        </p:nvPicPr>
        <p:blipFill>
          <a:blip r:embed="rId4"/>
          <a:srcRect/>
          <a:stretch>
            <a:fillRect/>
          </a:stretch>
        </p:blipFill>
        <p:spPr bwMode="auto">
          <a:xfrm>
            <a:off x="7360228" y="3280923"/>
            <a:ext cx="1546225" cy="1239837"/>
          </a:xfrm>
          <a:prstGeom prst="rect">
            <a:avLst/>
          </a:prstGeom>
          <a:noFill/>
          <a:ln w="9525">
            <a:noFill/>
            <a:miter lim="800000"/>
            <a:headEnd/>
            <a:tailEnd/>
          </a:ln>
        </p:spPr>
      </p:pic>
      <p:pic>
        <p:nvPicPr>
          <p:cNvPr id="7" name="Picture 14"/>
          <p:cNvPicPr>
            <a:picLocks noChangeAspect="1" noChangeArrowheads="1"/>
          </p:cNvPicPr>
          <p:nvPr/>
        </p:nvPicPr>
        <p:blipFill>
          <a:blip r:embed="rId5"/>
          <a:srcRect/>
          <a:stretch>
            <a:fillRect/>
          </a:stretch>
        </p:blipFill>
        <p:spPr bwMode="auto">
          <a:xfrm>
            <a:off x="7100924" y="1409312"/>
            <a:ext cx="1481138" cy="1117600"/>
          </a:xfrm>
          <a:prstGeom prst="rect">
            <a:avLst/>
          </a:prstGeom>
          <a:noFill/>
          <a:ln w="9525">
            <a:noFill/>
            <a:miter lim="800000"/>
            <a:headEnd/>
            <a:tailEnd/>
          </a:ln>
        </p:spPr>
      </p:pic>
      <p:sp>
        <p:nvSpPr>
          <p:cNvPr id="8" name="Text Box 15"/>
          <p:cNvSpPr txBox="1">
            <a:spLocks noChangeArrowheads="1"/>
          </p:cNvSpPr>
          <p:nvPr/>
        </p:nvSpPr>
        <p:spPr bwMode="auto">
          <a:xfrm>
            <a:off x="7433776" y="2694748"/>
            <a:ext cx="1074737" cy="369887"/>
          </a:xfrm>
          <a:prstGeom prst="rect">
            <a:avLst/>
          </a:prstGeom>
          <a:noFill/>
          <a:ln w="9525">
            <a:noFill/>
            <a:miter lim="800000"/>
            <a:headEnd/>
            <a:tailEnd/>
          </a:ln>
        </p:spPr>
        <p:txBody>
          <a:bodyPr wrap="none">
            <a:spAutoFit/>
          </a:bodyPr>
          <a:lstStyle/>
          <a:p>
            <a:r>
              <a:rPr lang="en-US" altLang="zh-CN" sz="1800" i="1" dirty="0"/>
              <a:t>La/R </a:t>
            </a:r>
            <a:r>
              <a:rPr lang="en-US" altLang="zh-CN" sz="1800" dirty="0"/>
              <a:t>~ 0</a:t>
            </a:r>
          </a:p>
        </p:txBody>
      </p:sp>
      <p:sp>
        <p:nvSpPr>
          <p:cNvPr id="9" name="Text Box 16"/>
          <p:cNvSpPr txBox="1">
            <a:spLocks noChangeArrowheads="1"/>
          </p:cNvSpPr>
          <p:nvPr/>
        </p:nvSpPr>
        <p:spPr bwMode="auto">
          <a:xfrm>
            <a:off x="7849559" y="4520760"/>
            <a:ext cx="1195387" cy="369887"/>
          </a:xfrm>
          <a:prstGeom prst="rect">
            <a:avLst/>
          </a:prstGeom>
          <a:noFill/>
          <a:ln w="9525">
            <a:noFill/>
            <a:miter lim="800000"/>
            <a:headEnd/>
            <a:tailEnd/>
          </a:ln>
        </p:spPr>
        <p:txBody>
          <a:bodyPr wrap="none">
            <a:spAutoFit/>
          </a:bodyPr>
          <a:lstStyle/>
          <a:p>
            <a:r>
              <a:rPr lang="en-US" altLang="zh-CN" sz="1800" i="1" dirty="0"/>
              <a:t>La/R -&gt; 1</a:t>
            </a:r>
          </a:p>
        </p:txBody>
      </p:sp>
    </p:spTree>
    <p:extLst>
      <p:ext uri="{BB962C8B-B14F-4D97-AF65-F5344CB8AC3E}">
        <p14:creationId xmlns:p14="http://schemas.microsoft.com/office/powerpoint/2010/main" val="1846750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pPr eaLnBrk="1" hangingPunct="1"/>
            <a:r>
              <a:rPr lang="zh-CN" altLang="en-US" dirty="0"/>
              <a:t>丢包</a:t>
            </a:r>
            <a:endParaRPr lang="en-US" altLang="zh-CN" dirty="0" smtClean="0"/>
          </a:p>
        </p:txBody>
      </p:sp>
      <p:sp>
        <p:nvSpPr>
          <p:cNvPr id="25605" name="Rectangle 3"/>
          <p:cNvSpPr>
            <a:spLocks noGrp="1" noChangeArrowheads="1"/>
          </p:cNvSpPr>
          <p:nvPr>
            <p:ph type="body" idx="1"/>
          </p:nvPr>
        </p:nvSpPr>
        <p:spPr>
          <a:xfrm>
            <a:off x="390525" y="1023935"/>
            <a:ext cx="8382000" cy="2867843"/>
          </a:xfrm>
        </p:spPr>
        <p:txBody>
          <a:bodyPr/>
          <a:lstStyle/>
          <a:p>
            <a:pPr marL="342000" indent="-342000" eaLnBrk="1" hangingPunct="1">
              <a:spcBef>
                <a:spcPts val="600"/>
              </a:spcBef>
            </a:pPr>
            <a:r>
              <a:rPr lang="zh-CN" altLang="en-US" sz="2000" dirty="0"/>
              <a:t>实际上</a:t>
            </a:r>
            <a:r>
              <a:rPr lang="zh-CN" altLang="en-US" sz="2000" dirty="0" smtClean="0"/>
              <a:t>，</a:t>
            </a:r>
            <a:r>
              <a:rPr lang="zh-CN" altLang="en-US" sz="2000" dirty="0"/>
              <a:t>一条</a:t>
            </a:r>
            <a:r>
              <a:rPr lang="zh-CN" altLang="en-US" sz="2000" dirty="0" smtClean="0"/>
              <a:t>链路</a:t>
            </a:r>
            <a:r>
              <a:rPr lang="zh-CN" altLang="en-US" sz="2000" dirty="0"/>
              <a:t>前的</a:t>
            </a:r>
            <a:r>
              <a:rPr lang="zh-CN" altLang="en-US" sz="2000" dirty="0" smtClean="0"/>
              <a:t>队列</a:t>
            </a:r>
            <a:r>
              <a:rPr lang="zh-CN" altLang="en-US" sz="2000" dirty="0" smtClean="0">
                <a:solidFill>
                  <a:srgbClr val="FF0000"/>
                </a:solidFill>
              </a:rPr>
              <a:t>只有</a:t>
            </a:r>
            <a:r>
              <a:rPr lang="zh-CN" altLang="en-US" sz="2000" dirty="0"/>
              <a:t>有限的容量，尽管排队</a:t>
            </a:r>
            <a:r>
              <a:rPr lang="zh-CN" altLang="en-US" sz="2000" dirty="0" smtClean="0"/>
              <a:t>容量极大地取决于</a:t>
            </a:r>
            <a:r>
              <a:rPr lang="zh-CN" altLang="en-US" sz="2000" dirty="0"/>
              <a:t>路由器的设计和成本</a:t>
            </a:r>
            <a:r>
              <a:rPr lang="zh-CN" altLang="en-US" sz="2000" dirty="0" smtClean="0"/>
              <a:t>。</a:t>
            </a:r>
            <a:endParaRPr lang="en-US" altLang="zh-CN" sz="2000" dirty="0"/>
          </a:p>
          <a:p>
            <a:pPr marL="342000" indent="-342000" eaLnBrk="1" hangingPunct="1">
              <a:spcBef>
                <a:spcPts val="600"/>
              </a:spcBef>
            </a:pPr>
            <a:endParaRPr lang="en-US" altLang="zh-CN" sz="2000" dirty="0" smtClean="0"/>
          </a:p>
          <a:p>
            <a:pPr marL="342000" lvl="1" indent="-342000" eaLnBrk="1" hangingPunct="1">
              <a:spcBef>
                <a:spcPts val="600"/>
              </a:spcBef>
            </a:pPr>
            <a:r>
              <a:rPr lang="zh-CN" altLang="en-US" sz="2000" dirty="0">
                <a:cs typeface="+mn-cs"/>
              </a:rPr>
              <a:t>当分组到达时队列已满，则分组被丢弃 </a:t>
            </a:r>
            <a:r>
              <a:rPr lang="en-US" altLang="zh-CN" sz="2000" dirty="0" smtClean="0">
                <a:cs typeface="+mn-cs"/>
              </a:rPr>
              <a:t>(</a:t>
            </a:r>
            <a:r>
              <a:rPr lang="zh-CN" altLang="en-US" sz="2000" dirty="0" smtClean="0">
                <a:cs typeface="+mn-cs"/>
              </a:rPr>
              <a:t>丢失</a:t>
            </a:r>
            <a:r>
              <a:rPr lang="en-US" altLang="zh-CN" sz="2000" dirty="0" smtClean="0">
                <a:cs typeface="+mn-cs"/>
              </a:rPr>
              <a:t>)</a:t>
            </a:r>
            <a:endParaRPr lang="en-US" altLang="zh-CN" sz="2000" dirty="0">
              <a:cs typeface="+mn-cs"/>
            </a:endParaRPr>
          </a:p>
          <a:p>
            <a:pPr marL="342000" lvl="1" indent="-342000" eaLnBrk="1" hangingPunct="1">
              <a:spcBef>
                <a:spcPts val="600"/>
              </a:spcBef>
            </a:pPr>
            <a:endParaRPr lang="en-US" altLang="zh-CN" sz="2000" dirty="0" smtClean="0">
              <a:cs typeface="+mn-cs"/>
            </a:endParaRPr>
          </a:p>
          <a:p>
            <a:pPr marL="342000" lvl="1" indent="-342000" eaLnBrk="1" hangingPunct="1">
              <a:spcBef>
                <a:spcPts val="600"/>
              </a:spcBef>
            </a:pPr>
            <a:r>
              <a:rPr lang="zh-CN" altLang="en-US" sz="2000" dirty="0" smtClean="0">
                <a:cs typeface="+mn-cs"/>
              </a:rPr>
              <a:t>丢失</a:t>
            </a:r>
            <a:r>
              <a:rPr lang="zh-CN" altLang="en-US" sz="2000" dirty="0">
                <a:cs typeface="+mn-cs"/>
              </a:rPr>
              <a:t>的分组可能会被前一个节点、源端系统重新传输，或者根本不重传</a:t>
            </a:r>
          </a:p>
        </p:txBody>
      </p:sp>
      <p:sp>
        <p:nvSpPr>
          <p:cNvPr id="25606" name="Oval 6"/>
          <p:cNvSpPr>
            <a:spLocks noChangeArrowheads="1"/>
          </p:cNvSpPr>
          <p:nvPr/>
        </p:nvSpPr>
        <p:spPr bwMode="auto">
          <a:xfrm>
            <a:off x="3092450" y="4928416"/>
            <a:ext cx="1198563" cy="369888"/>
          </a:xfrm>
          <a:prstGeom prst="ellipse">
            <a:avLst/>
          </a:prstGeom>
          <a:solidFill>
            <a:schemeClr val="hlink"/>
          </a:solidFill>
          <a:ln w="12700">
            <a:noFill/>
            <a:round/>
            <a:headEnd/>
            <a:tailEnd/>
          </a:ln>
        </p:spPr>
        <p:txBody>
          <a:bodyPr wrap="none" anchor="ctr"/>
          <a:lstStyle/>
          <a:p>
            <a:endParaRPr lang="zh-CN" altLang="en-US" sz="1800">
              <a:latin typeface="Tahoma" pitchFamily="34" charset="0"/>
            </a:endParaRPr>
          </a:p>
        </p:txBody>
      </p:sp>
      <p:sp>
        <p:nvSpPr>
          <p:cNvPr id="25607" name="Rectangle 7"/>
          <p:cNvSpPr>
            <a:spLocks noChangeArrowheads="1"/>
          </p:cNvSpPr>
          <p:nvPr/>
        </p:nvSpPr>
        <p:spPr bwMode="auto">
          <a:xfrm>
            <a:off x="3092450" y="4860154"/>
            <a:ext cx="1198563" cy="263525"/>
          </a:xfrm>
          <a:prstGeom prst="rect">
            <a:avLst/>
          </a:prstGeom>
          <a:solidFill>
            <a:schemeClr val="hlink"/>
          </a:solidFill>
          <a:ln w="12700">
            <a:noFill/>
            <a:miter lim="800000"/>
            <a:headEnd/>
            <a:tailEnd/>
          </a:ln>
        </p:spPr>
        <p:txBody>
          <a:bodyPr wrap="none" anchor="ctr"/>
          <a:lstStyle/>
          <a:p>
            <a:pPr algn="ctr"/>
            <a:endParaRPr lang="zh-CN" altLang="en-US" sz="1800">
              <a:latin typeface="Tahoma" pitchFamily="34" charset="0"/>
            </a:endParaRPr>
          </a:p>
        </p:txBody>
      </p:sp>
      <p:sp>
        <p:nvSpPr>
          <p:cNvPr id="25608" name="Oval 8"/>
          <p:cNvSpPr>
            <a:spLocks noChangeArrowheads="1"/>
          </p:cNvSpPr>
          <p:nvPr/>
        </p:nvSpPr>
        <p:spPr bwMode="auto">
          <a:xfrm>
            <a:off x="3101975" y="4631554"/>
            <a:ext cx="1198563" cy="430212"/>
          </a:xfrm>
          <a:prstGeom prst="ellipse">
            <a:avLst/>
          </a:prstGeom>
          <a:solidFill>
            <a:schemeClr val="hlink"/>
          </a:solidFill>
          <a:ln w="12700">
            <a:noFill/>
            <a:round/>
            <a:headEnd/>
            <a:tailEnd/>
          </a:ln>
        </p:spPr>
        <p:txBody>
          <a:bodyPr wrap="none" anchor="ctr"/>
          <a:lstStyle/>
          <a:p>
            <a:endParaRPr lang="zh-CN" altLang="en-US" sz="1800">
              <a:latin typeface="Tahoma" pitchFamily="34" charset="0"/>
            </a:endParaRPr>
          </a:p>
        </p:txBody>
      </p:sp>
      <p:grpSp>
        <p:nvGrpSpPr>
          <p:cNvPr id="25609" name="Group 9"/>
          <p:cNvGrpSpPr>
            <a:grpSpLocks/>
          </p:cNvGrpSpPr>
          <p:nvPr/>
        </p:nvGrpSpPr>
        <p:grpSpPr bwMode="auto">
          <a:xfrm>
            <a:off x="3448050" y="4661716"/>
            <a:ext cx="498475" cy="119063"/>
            <a:chOff x="2208" y="2184"/>
            <a:chExt cx="176" cy="69"/>
          </a:xfrm>
        </p:grpSpPr>
        <p:grpSp>
          <p:nvGrpSpPr>
            <p:cNvPr id="25635" name="Group 10"/>
            <p:cNvGrpSpPr>
              <a:grpSpLocks/>
            </p:cNvGrpSpPr>
            <p:nvPr/>
          </p:nvGrpSpPr>
          <p:grpSpPr bwMode="auto">
            <a:xfrm>
              <a:off x="2208" y="2185"/>
              <a:ext cx="176" cy="68"/>
              <a:chOff x="2848" y="848"/>
              <a:chExt cx="140" cy="98"/>
            </a:xfrm>
          </p:grpSpPr>
          <p:sp>
            <p:nvSpPr>
              <p:cNvPr id="25640" name="Line 1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5641" name="Line 1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5642" name="Line 1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5636" name="Group 14"/>
            <p:cNvGrpSpPr>
              <a:grpSpLocks/>
            </p:cNvGrpSpPr>
            <p:nvPr/>
          </p:nvGrpSpPr>
          <p:grpSpPr bwMode="auto">
            <a:xfrm flipV="1">
              <a:off x="2208" y="2184"/>
              <a:ext cx="176" cy="68"/>
              <a:chOff x="2848" y="848"/>
              <a:chExt cx="140" cy="98"/>
            </a:xfrm>
          </p:grpSpPr>
          <p:sp>
            <p:nvSpPr>
              <p:cNvPr id="25637" name="Line 1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5638" name="Line 1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5639" name="Line 1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25610" name="Line 23"/>
          <p:cNvSpPr>
            <a:spLocks noChangeShapeType="1"/>
          </p:cNvSpPr>
          <p:nvPr/>
        </p:nvSpPr>
        <p:spPr bwMode="auto">
          <a:xfrm>
            <a:off x="2362200" y="4566466"/>
            <a:ext cx="504825" cy="0"/>
          </a:xfrm>
          <a:prstGeom prst="line">
            <a:avLst/>
          </a:prstGeom>
          <a:noFill/>
          <a:ln w="19050">
            <a:solidFill>
              <a:schemeClr val="tx1"/>
            </a:solidFill>
            <a:round/>
            <a:headEnd/>
            <a:tailEnd/>
          </a:ln>
        </p:spPr>
        <p:txBody>
          <a:bodyPr wrap="none" anchor="ctr"/>
          <a:lstStyle/>
          <a:p>
            <a:endParaRPr lang="zh-CN" altLang="en-US"/>
          </a:p>
        </p:txBody>
      </p:sp>
      <p:sp>
        <p:nvSpPr>
          <p:cNvPr id="25611" name="Line 24"/>
          <p:cNvSpPr>
            <a:spLocks noChangeShapeType="1"/>
          </p:cNvSpPr>
          <p:nvPr/>
        </p:nvSpPr>
        <p:spPr bwMode="auto">
          <a:xfrm flipV="1">
            <a:off x="2667000" y="5552304"/>
            <a:ext cx="195263" cy="4762"/>
          </a:xfrm>
          <a:prstGeom prst="line">
            <a:avLst/>
          </a:prstGeom>
          <a:noFill/>
          <a:ln w="19050">
            <a:solidFill>
              <a:schemeClr val="tx1"/>
            </a:solidFill>
            <a:round/>
            <a:headEnd/>
            <a:tailEnd/>
          </a:ln>
        </p:spPr>
        <p:txBody>
          <a:bodyPr wrap="none" anchor="ctr"/>
          <a:lstStyle/>
          <a:p>
            <a:endParaRPr lang="zh-CN" altLang="en-US"/>
          </a:p>
        </p:txBody>
      </p:sp>
      <p:sp>
        <p:nvSpPr>
          <p:cNvPr id="25612" name="Line 25"/>
          <p:cNvSpPr>
            <a:spLocks noChangeShapeType="1"/>
          </p:cNvSpPr>
          <p:nvPr/>
        </p:nvSpPr>
        <p:spPr bwMode="auto">
          <a:xfrm>
            <a:off x="4286250" y="4985566"/>
            <a:ext cx="1933575" cy="9525"/>
          </a:xfrm>
          <a:prstGeom prst="line">
            <a:avLst/>
          </a:prstGeom>
          <a:noFill/>
          <a:ln w="19050">
            <a:solidFill>
              <a:schemeClr val="tx1"/>
            </a:solidFill>
            <a:round/>
            <a:headEnd/>
            <a:tailEnd/>
          </a:ln>
        </p:spPr>
        <p:txBody>
          <a:bodyPr wrap="none" anchor="ctr"/>
          <a:lstStyle/>
          <a:p>
            <a:endParaRPr lang="zh-CN" altLang="en-US"/>
          </a:p>
        </p:txBody>
      </p:sp>
      <p:sp>
        <p:nvSpPr>
          <p:cNvPr id="25613" name="Line 26"/>
          <p:cNvSpPr>
            <a:spLocks noChangeShapeType="1"/>
          </p:cNvSpPr>
          <p:nvPr/>
        </p:nvSpPr>
        <p:spPr bwMode="auto">
          <a:xfrm flipH="1">
            <a:off x="2867025" y="4556941"/>
            <a:ext cx="0" cy="1000125"/>
          </a:xfrm>
          <a:prstGeom prst="line">
            <a:avLst/>
          </a:prstGeom>
          <a:noFill/>
          <a:ln w="19050">
            <a:solidFill>
              <a:schemeClr val="tx1"/>
            </a:solidFill>
            <a:round/>
            <a:headEnd/>
            <a:tailEnd/>
          </a:ln>
        </p:spPr>
        <p:txBody>
          <a:bodyPr wrap="none" anchor="ctr"/>
          <a:lstStyle/>
          <a:p>
            <a:endParaRPr lang="zh-CN" altLang="en-US"/>
          </a:p>
        </p:txBody>
      </p:sp>
      <p:sp>
        <p:nvSpPr>
          <p:cNvPr id="25614" name="Line 27"/>
          <p:cNvSpPr>
            <a:spLocks noChangeShapeType="1"/>
          </p:cNvSpPr>
          <p:nvPr/>
        </p:nvSpPr>
        <p:spPr bwMode="auto">
          <a:xfrm>
            <a:off x="2876550" y="4990329"/>
            <a:ext cx="200025" cy="0"/>
          </a:xfrm>
          <a:prstGeom prst="line">
            <a:avLst/>
          </a:prstGeom>
          <a:noFill/>
          <a:ln w="19050">
            <a:solidFill>
              <a:schemeClr val="tx1"/>
            </a:solidFill>
            <a:round/>
            <a:headEnd/>
            <a:tailEnd/>
          </a:ln>
        </p:spPr>
        <p:txBody>
          <a:bodyPr wrap="none" anchor="ctr"/>
          <a:lstStyle/>
          <a:p>
            <a:endParaRPr lang="zh-CN" altLang="en-US"/>
          </a:p>
        </p:txBody>
      </p:sp>
      <p:sp>
        <p:nvSpPr>
          <p:cNvPr id="25615" name="Rectangle 28"/>
          <p:cNvSpPr>
            <a:spLocks noChangeArrowheads="1"/>
          </p:cNvSpPr>
          <p:nvPr/>
        </p:nvSpPr>
        <p:spPr bwMode="auto">
          <a:xfrm>
            <a:off x="5205413" y="4785541"/>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en-US" sz="1800">
              <a:latin typeface="Tahoma" pitchFamily="34" charset="0"/>
            </a:endParaRPr>
          </a:p>
        </p:txBody>
      </p:sp>
      <p:sp>
        <p:nvSpPr>
          <p:cNvPr id="25616" name="Rectangle 29"/>
          <p:cNvSpPr>
            <a:spLocks noChangeArrowheads="1"/>
          </p:cNvSpPr>
          <p:nvPr/>
        </p:nvSpPr>
        <p:spPr bwMode="auto">
          <a:xfrm>
            <a:off x="3952875" y="4856979"/>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en-US" sz="1800">
              <a:latin typeface="Tahoma" pitchFamily="34" charset="0"/>
            </a:endParaRPr>
          </a:p>
        </p:txBody>
      </p:sp>
      <p:sp>
        <p:nvSpPr>
          <p:cNvPr id="25617" name="Rectangle 30"/>
          <p:cNvSpPr>
            <a:spLocks noChangeArrowheads="1"/>
          </p:cNvSpPr>
          <p:nvPr/>
        </p:nvSpPr>
        <p:spPr bwMode="auto">
          <a:xfrm>
            <a:off x="4114800" y="4856979"/>
            <a:ext cx="147638" cy="200025"/>
          </a:xfrm>
          <a:prstGeom prst="rect">
            <a:avLst/>
          </a:prstGeom>
          <a:solidFill>
            <a:schemeClr val="accent2"/>
          </a:solidFill>
          <a:ln w="9525">
            <a:solidFill>
              <a:schemeClr val="tx1"/>
            </a:solidFill>
            <a:miter lim="800000"/>
            <a:headEnd/>
            <a:tailEnd/>
          </a:ln>
        </p:spPr>
        <p:txBody>
          <a:bodyPr wrap="none" anchor="ctr"/>
          <a:lstStyle/>
          <a:p>
            <a:endParaRPr lang="zh-CN" altLang="en-US" sz="1800">
              <a:latin typeface="Tahoma" pitchFamily="34" charset="0"/>
            </a:endParaRPr>
          </a:p>
        </p:txBody>
      </p:sp>
      <p:sp>
        <p:nvSpPr>
          <p:cNvPr id="25618" name="Rectangle 31"/>
          <p:cNvSpPr>
            <a:spLocks noChangeArrowheads="1"/>
          </p:cNvSpPr>
          <p:nvPr/>
        </p:nvSpPr>
        <p:spPr bwMode="auto">
          <a:xfrm>
            <a:off x="2805113" y="5031604"/>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en-US" sz="1800">
              <a:latin typeface="Tahoma" pitchFamily="34" charset="0"/>
            </a:endParaRPr>
          </a:p>
        </p:txBody>
      </p:sp>
      <p:sp>
        <p:nvSpPr>
          <p:cNvPr id="25619" name="Freeform 32"/>
          <p:cNvSpPr>
            <a:spLocks/>
          </p:cNvSpPr>
          <p:nvPr/>
        </p:nvSpPr>
        <p:spPr bwMode="auto">
          <a:xfrm>
            <a:off x="2903538" y="4910954"/>
            <a:ext cx="228600" cy="103187"/>
          </a:xfrm>
          <a:custGeom>
            <a:avLst/>
            <a:gdLst>
              <a:gd name="T0" fmla="*/ 0 w 111"/>
              <a:gd name="T1" fmla="*/ 103187 h 67"/>
              <a:gd name="T2" fmla="*/ 0 w 111"/>
              <a:gd name="T3" fmla="*/ 0 h 67"/>
              <a:gd name="T4" fmla="*/ 228600 w 111"/>
              <a:gd name="T5" fmla="*/ 1540 h 67"/>
              <a:gd name="T6" fmla="*/ 0 60000 65536"/>
              <a:gd name="T7" fmla="*/ 0 60000 65536"/>
              <a:gd name="T8" fmla="*/ 0 60000 65536"/>
              <a:gd name="T9" fmla="*/ 0 w 111"/>
              <a:gd name="T10" fmla="*/ 0 h 67"/>
              <a:gd name="T11" fmla="*/ 111 w 111"/>
              <a:gd name="T12" fmla="*/ 67 h 67"/>
            </a:gdLst>
            <a:ahLst/>
            <a:cxnLst>
              <a:cxn ang="T6">
                <a:pos x="T0" y="T1"/>
              </a:cxn>
              <a:cxn ang="T7">
                <a:pos x="T2" y="T3"/>
              </a:cxn>
              <a:cxn ang="T8">
                <a:pos x="T4" y="T5"/>
              </a:cxn>
            </a:cxnLst>
            <a:rect l="T9" t="T10" r="T11" b="T12"/>
            <a:pathLst>
              <a:path w="111" h="67">
                <a:moveTo>
                  <a:pt x="0" y="67"/>
                </a:moveTo>
                <a:lnTo>
                  <a:pt x="0" y="0"/>
                </a:lnTo>
                <a:lnTo>
                  <a:pt x="111" y="1"/>
                </a:lnTo>
              </a:path>
            </a:pathLst>
          </a:custGeom>
          <a:noFill/>
          <a:ln w="9525">
            <a:solidFill>
              <a:schemeClr val="tx1"/>
            </a:solidFill>
            <a:round/>
            <a:headEnd/>
            <a:tailEnd type="triangle" w="med" len="med"/>
          </a:ln>
        </p:spPr>
        <p:txBody>
          <a:bodyPr wrap="none" anchor="ctr"/>
          <a:lstStyle/>
          <a:p>
            <a:endParaRPr lang="zh-CN" altLang="en-US" sz="1800">
              <a:latin typeface="Tahoma" pitchFamily="34" charset="0"/>
            </a:endParaRPr>
          </a:p>
        </p:txBody>
      </p:sp>
      <p:sp>
        <p:nvSpPr>
          <p:cNvPr id="25620" name="Line 33"/>
          <p:cNvSpPr>
            <a:spLocks noChangeShapeType="1"/>
          </p:cNvSpPr>
          <p:nvPr/>
        </p:nvSpPr>
        <p:spPr bwMode="auto">
          <a:xfrm flipV="1">
            <a:off x="2809875" y="5274491"/>
            <a:ext cx="0" cy="176213"/>
          </a:xfrm>
          <a:prstGeom prst="line">
            <a:avLst/>
          </a:prstGeom>
          <a:noFill/>
          <a:ln w="9525">
            <a:solidFill>
              <a:schemeClr val="tx1"/>
            </a:solidFill>
            <a:round/>
            <a:headEnd/>
            <a:tailEnd type="triangle" w="med" len="med"/>
          </a:ln>
        </p:spPr>
        <p:txBody>
          <a:bodyPr wrap="none" anchor="ctr"/>
          <a:lstStyle/>
          <a:p>
            <a:endParaRPr lang="zh-CN" altLang="en-US"/>
          </a:p>
        </p:txBody>
      </p:sp>
      <p:sp>
        <p:nvSpPr>
          <p:cNvPr id="25621" name="Text Box 35"/>
          <p:cNvSpPr txBox="1">
            <a:spLocks noChangeArrowheads="1"/>
          </p:cNvSpPr>
          <p:nvPr/>
        </p:nvSpPr>
        <p:spPr bwMode="auto">
          <a:xfrm>
            <a:off x="1384300" y="4183879"/>
            <a:ext cx="336550" cy="396875"/>
          </a:xfrm>
          <a:prstGeom prst="rect">
            <a:avLst/>
          </a:prstGeom>
          <a:noFill/>
          <a:ln w="9525">
            <a:noFill/>
            <a:miter lim="800000"/>
            <a:headEnd/>
            <a:tailEnd/>
          </a:ln>
        </p:spPr>
        <p:txBody>
          <a:bodyPr wrap="none">
            <a:spAutoFit/>
          </a:bodyPr>
          <a:lstStyle/>
          <a:p>
            <a:r>
              <a:rPr lang="en-US" altLang="zh-CN" sz="2000">
                <a:solidFill>
                  <a:schemeClr val="accent1"/>
                </a:solidFill>
                <a:latin typeface="Tahoma" pitchFamily="34" charset="0"/>
              </a:rPr>
              <a:t>A</a:t>
            </a:r>
          </a:p>
        </p:txBody>
      </p:sp>
      <p:sp>
        <p:nvSpPr>
          <p:cNvPr id="25622" name="Text Box 36"/>
          <p:cNvSpPr txBox="1">
            <a:spLocks noChangeArrowheads="1"/>
          </p:cNvSpPr>
          <p:nvPr/>
        </p:nvSpPr>
        <p:spPr bwMode="auto">
          <a:xfrm>
            <a:off x="1660525" y="5203054"/>
            <a:ext cx="333375" cy="396875"/>
          </a:xfrm>
          <a:prstGeom prst="rect">
            <a:avLst/>
          </a:prstGeom>
          <a:noFill/>
          <a:ln w="9525">
            <a:noFill/>
            <a:miter lim="800000"/>
            <a:headEnd/>
            <a:tailEnd/>
          </a:ln>
        </p:spPr>
        <p:txBody>
          <a:bodyPr wrap="none">
            <a:spAutoFit/>
          </a:bodyPr>
          <a:lstStyle/>
          <a:p>
            <a:r>
              <a:rPr lang="en-US" altLang="zh-CN" sz="2000">
                <a:solidFill>
                  <a:schemeClr val="accent2"/>
                </a:solidFill>
                <a:latin typeface="Tahoma" pitchFamily="34" charset="0"/>
              </a:rPr>
              <a:t>B</a:t>
            </a:r>
            <a:endParaRPr lang="en-US" altLang="zh-CN" sz="2000">
              <a:solidFill>
                <a:schemeClr val="accent1"/>
              </a:solidFill>
              <a:latin typeface="Tahoma" pitchFamily="34" charset="0"/>
            </a:endParaRPr>
          </a:p>
        </p:txBody>
      </p:sp>
      <p:sp>
        <p:nvSpPr>
          <p:cNvPr id="25623" name="Text Box 40"/>
          <p:cNvSpPr txBox="1">
            <a:spLocks noChangeArrowheads="1"/>
          </p:cNvSpPr>
          <p:nvPr/>
        </p:nvSpPr>
        <p:spPr bwMode="auto">
          <a:xfrm>
            <a:off x="4765675" y="4026716"/>
            <a:ext cx="2697163" cy="366713"/>
          </a:xfrm>
          <a:prstGeom prst="rect">
            <a:avLst/>
          </a:prstGeom>
          <a:noFill/>
          <a:ln w="9525">
            <a:noFill/>
            <a:miter lim="800000"/>
            <a:headEnd/>
            <a:tailEnd/>
          </a:ln>
        </p:spPr>
        <p:txBody>
          <a:bodyPr wrap="none">
            <a:spAutoFit/>
          </a:bodyPr>
          <a:lstStyle/>
          <a:p>
            <a:r>
              <a:rPr lang="en-US" altLang="zh-CN" sz="1800">
                <a:solidFill>
                  <a:srgbClr val="FF0000"/>
                </a:solidFill>
                <a:latin typeface="Tahoma" pitchFamily="34" charset="0"/>
              </a:rPr>
              <a:t>packet being transmitted</a:t>
            </a:r>
            <a:endParaRPr lang="en-US" altLang="zh-CN" sz="1800">
              <a:latin typeface="Tahoma" pitchFamily="34" charset="0"/>
            </a:endParaRPr>
          </a:p>
        </p:txBody>
      </p:sp>
      <p:sp>
        <p:nvSpPr>
          <p:cNvPr id="25624" name="Line 41"/>
          <p:cNvSpPr>
            <a:spLocks noChangeShapeType="1"/>
          </p:cNvSpPr>
          <p:nvPr/>
        </p:nvSpPr>
        <p:spPr bwMode="auto">
          <a:xfrm rot="10800000" flipV="1">
            <a:off x="4283075" y="4318816"/>
            <a:ext cx="727075" cy="577850"/>
          </a:xfrm>
          <a:prstGeom prst="line">
            <a:avLst/>
          </a:prstGeom>
          <a:noFill/>
          <a:ln w="9525">
            <a:solidFill>
              <a:srgbClr val="FF3300"/>
            </a:solidFill>
            <a:round/>
            <a:headEnd/>
            <a:tailEnd/>
          </a:ln>
        </p:spPr>
        <p:txBody>
          <a:bodyPr wrap="none" anchor="ctr"/>
          <a:lstStyle/>
          <a:p>
            <a:endParaRPr lang="zh-CN" altLang="en-US"/>
          </a:p>
        </p:txBody>
      </p:sp>
      <p:sp>
        <p:nvSpPr>
          <p:cNvPr id="25625" name="Rectangle 56"/>
          <p:cNvSpPr>
            <a:spLocks noChangeArrowheads="1"/>
          </p:cNvSpPr>
          <p:nvPr/>
        </p:nvSpPr>
        <p:spPr bwMode="auto">
          <a:xfrm>
            <a:off x="3789363" y="4855391"/>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en-US" sz="1800">
              <a:latin typeface="Tahoma" pitchFamily="34" charset="0"/>
            </a:endParaRPr>
          </a:p>
        </p:txBody>
      </p:sp>
      <p:sp>
        <p:nvSpPr>
          <p:cNvPr id="25626" name="Rectangle 57"/>
          <p:cNvSpPr>
            <a:spLocks noChangeArrowheads="1"/>
          </p:cNvSpPr>
          <p:nvPr/>
        </p:nvSpPr>
        <p:spPr bwMode="auto">
          <a:xfrm>
            <a:off x="3627438" y="4855391"/>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en-US" sz="1800">
              <a:latin typeface="Tahoma" pitchFamily="34" charset="0"/>
            </a:endParaRPr>
          </a:p>
        </p:txBody>
      </p:sp>
      <p:sp>
        <p:nvSpPr>
          <p:cNvPr id="25627" name="Rectangle 58"/>
          <p:cNvSpPr>
            <a:spLocks noChangeArrowheads="1"/>
          </p:cNvSpPr>
          <p:nvPr/>
        </p:nvSpPr>
        <p:spPr bwMode="auto">
          <a:xfrm>
            <a:off x="3462338" y="4855391"/>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en-US" sz="1800">
              <a:latin typeface="Tahoma" pitchFamily="34" charset="0"/>
            </a:endParaRPr>
          </a:p>
        </p:txBody>
      </p:sp>
      <p:sp>
        <p:nvSpPr>
          <p:cNvPr id="25628" name="Rectangle 59"/>
          <p:cNvSpPr>
            <a:spLocks noChangeArrowheads="1"/>
          </p:cNvSpPr>
          <p:nvPr/>
        </p:nvSpPr>
        <p:spPr bwMode="auto">
          <a:xfrm>
            <a:off x="3298825" y="4855391"/>
            <a:ext cx="147638" cy="200025"/>
          </a:xfrm>
          <a:prstGeom prst="rect">
            <a:avLst/>
          </a:prstGeom>
          <a:solidFill>
            <a:schemeClr val="accent2"/>
          </a:solidFill>
          <a:ln w="9525">
            <a:solidFill>
              <a:schemeClr val="tx1"/>
            </a:solidFill>
            <a:miter lim="800000"/>
            <a:headEnd/>
            <a:tailEnd/>
          </a:ln>
        </p:spPr>
        <p:txBody>
          <a:bodyPr wrap="none" anchor="ctr"/>
          <a:lstStyle/>
          <a:p>
            <a:endParaRPr lang="zh-CN" altLang="en-US" sz="1800">
              <a:latin typeface="Tahoma" pitchFamily="34" charset="0"/>
            </a:endParaRPr>
          </a:p>
        </p:txBody>
      </p:sp>
      <p:sp>
        <p:nvSpPr>
          <p:cNvPr id="25629" name="Rectangle 61"/>
          <p:cNvSpPr>
            <a:spLocks noChangeArrowheads="1"/>
          </p:cNvSpPr>
          <p:nvPr/>
        </p:nvSpPr>
        <p:spPr bwMode="auto">
          <a:xfrm>
            <a:off x="3133725" y="4856979"/>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en-US" sz="1800">
              <a:latin typeface="Tahoma" pitchFamily="34" charset="0"/>
            </a:endParaRPr>
          </a:p>
        </p:txBody>
      </p:sp>
      <p:sp>
        <p:nvSpPr>
          <p:cNvPr id="25630" name="Rectangle 62"/>
          <p:cNvSpPr>
            <a:spLocks noChangeArrowheads="1"/>
          </p:cNvSpPr>
          <p:nvPr/>
        </p:nvSpPr>
        <p:spPr bwMode="auto">
          <a:xfrm>
            <a:off x="3105150" y="4833166"/>
            <a:ext cx="1171575" cy="242888"/>
          </a:xfrm>
          <a:prstGeom prst="rect">
            <a:avLst/>
          </a:prstGeom>
          <a:noFill/>
          <a:ln w="9525">
            <a:solidFill>
              <a:schemeClr val="tx1"/>
            </a:solidFill>
            <a:miter lim="800000"/>
            <a:headEnd/>
            <a:tailEnd/>
          </a:ln>
        </p:spPr>
        <p:txBody>
          <a:bodyPr wrap="none" anchor="ctr"/>
          <a:lstStyle/>
          <a:p>
            <a:endParaRPr lang="zh-CN" altLang="en-US" sz="1800">
              <a:latin typeface="Tahoma" pitchFamily="34" charset="0"/>
            </a:endParaRPr>
          </a:p>
        </p:txBody>
      </p:sp>
      <p:sp>
        <p:nvSpPr>
          <p:cNvPr id="25631" name="Line 63"/>
          <p:cNvSpPr>
            <a:spLocks noChangeShapeType="1"/>
          </p:cNvSpPr>
          <p:nvPr/>
        </p:nvSpPr>
        <p:spPr bwMode="auto">
          <a:xfrm rot="10800000">
            <a:off x="3008313" y="5271316"/>
            <a:ext cx="771525" cy="396875"/>
          </a:xfrm>
          <a:prstGeom prst="line">
            <a:avLst/>
          </a:prstGeom>
          <a:noFill/>
          <a:ln w="9525">
            <a:solidFill>
              <a:srgbClr val="FF3300"/>
            </a:solidFill>
            <a:round/>
            <a:headEnd/>
            <a:tailEnd/>
          </a:ln>
        </p:spPr>
        <p:txBody>
          <a:bodyPr wrap="none" anchor="ctr"/>
          <a:lstStyle/>
          <a:p>
            <a:endParaRPr lang="zh-CN" altLang="en-US"/>
          </a:p>
        </p:txBody>
      </p:sp>
      <p:sp>
        <p:nvSpPr>
          <p:cNvPr id="25632" name="Text Box 64"/>
          <p:cNvSpPr txBox="1">
            <a:spLocks noChangeArrowheads="1"/>
          </p:cNvSpPr>
          <p:nvPr/>
        </p:nvSpPr>
        <p:spPr bwMode="auto">
          <a:xfrm>
            <a:off x="3708400" y="5484041"/>
            <a:ext cx="1949450" cy="641350"/>
          </a:xfrm>
          <a:prstGeom prst="rect">
            <a:avLst/>
          </a:prstGeom>
          <a:noFill/>
          <a:ln w="9525">
            <a:noFill/>
            <a:miter lim="800000"/>
            <a:headEnd/>
            <a:tailEnd/>
          </a:ln>
        </p:spPr>
        <p:txBody>
          <a:bodyPr wrap="none">
            <a:spAutoFit/>
          </a:bodyPr>
          <a:lstStyle/>
          <a:p>
            <a:r>
              <a:rPr lang="en-US" altLang="zh-CN" sz="1800">
                <a:solidFill>
                  <a:srgbClr val="FF0000"/>
                </a:solidFill>
                <a:latin typeface="Tahoma" pitchFamily="34" charset="0"/>
              </a:rPr>
              <a:t>packet arriving to</a:t>
            </a:r>
          </a:p>
          <a:p>
            <a:r>
              <a:rPr lang="en-US" altLang="zh-CN" sz="1800">
                <a:solidFill>
                  <a:srgbClr val="FF0000"/>
                </a:solidFill>
                <a:latin typeface="Tahoma" pitchFamily="34" charset="0"/>
              </a:rPr>
              <a:t>full buffer</a:t>
            </a:r>
            <a:r>
              <a:rPr lang="en-US" altLang="zh-CN" sz="1800">
                <a:latin typeface="Tahoma" pitchFamily="34" charset="0"/>
              </a:rPr>
              <a:t> </a:t>
            </a:r>
            <a:r>
              <a:rPr lang="en-US" altLang="zh-CN" sz="1800">
                <a:solidFill>
                  <a:srgbClr val="FF0000"/>
                </a:solidFill>
                <a:latin typeface="Tahoma" pitchFamily="34" charset="0"/>
              </a:rPr>
              <a:t>is lost</a:t>
            </a:r>
          </a:p>
        </p:txBody>
      </p:sp>
      <p:sp>
        <p:nvSpPr>
          <p:cNvPr id="25633" name="Text Box 65"/>
          <p:cNvSpPr txBox="1">
            <a:spLocks noChangeArrowheads="1"/>
          </p:cNvSpPr>
          <p:nvPr/>
        </p:nvSpPr>
        <p:spPr bwMode="auto">
          <a:xfrm>
            <a:off x="2965450" y="3845741"/>
            <a:ext cx="1600200" cy="641350"/>
          </a:xfrm>
          <a:prstGeom prst="rect">
            <a:avLst/>
          </a:prstGeom>
          <a:noFill/>
          <a:ln w="9525">
            <a:noFill/>
            <a:miter lim="800000"/>
            <a:headEnd/>
            <a:tailEnd/>
          </a:ln>
        </p:spPr>
        <p:txBody>
          <a:bodyPr wrap="none">
            <a:spAutoFit/>
          </a:bodyPr>
          <a:lstStyle/>
          <a:p>
            <a:pPr algn="ctr"/>
            <a:r>
              <a:rPr lang="en-US" altLang="zh-CN" sz="1800" dirty="0">
                <a:solidFill>
                  <a:srgbClr val="FF0000"/>
                </a:solidFill>
                <a:latin typeface="Tahoma" pitchFamily="34" charset="0"/>
              </a:rPr>
              <a:t>buffer </a:t>
            </a:r>
          </a:p>
          <a:p>
            <a:pPr algn="ctr"/>
            <a:r>
              <a:rPr lang="en-US" altLang="zh-CN" sz="1800" dirty="0" smtClean="0">
                <a:solidFill>
                  <a:srgbClr val="FF0000"/>
                </a:solidFill>
                <a:latin typeface="Tahoma" pitchFamily="34" charset="0"/>
              </a:rPr>
              <a:t>(waiting area)</a:t>
            </a:r>
            <a:endParaRPr lang="en-US" altLang="zh-CN" sz="1800" dirty="0">
              <a:latin typeface="Tahoma" pitchFamily="34" charset="0"/>
            </a:endParaRPr>
          </a:p>
        </p:txBody>
      </p:sp>
      <p:sp>
        <p:nvSpPr>
          <p:cNvPr id="25634" name="Line 66"/>
          <p:cNvSpPr>
            <a:spLocks noChangeShapeType="1"/>
          </p:cNvSpPr>
          <p:nvPr/>
        </p:nvSpPr>
        <p:spPr bwMode="auto">
          <a:xfrm>
            <a:off x="3238500" y="4442641"/>
            <a:ext cx="0" cy="333375"/>
          </a:xfrm>
          <a:prstGeom prst="line">
            <a:avLst/>
          </a:prstGeom>
          <a:noFill/>
          <a:ln w="9525">
            <a:solidFill>
              <a:srgbClr val="FF3300"/>
            </a:solidFill>
            <a:round/>
            <a:headEnd/>
            <a:tailEnd/>
          </a:ln>
        </p:spPr>
        <p:txBody>
          <a:bodyPr/>
          <a:lstStyle/>
          <a:p>
            <a:endParaRPr lang="zh-CN" altLang="en-US"/>
          </a:p>
        </p:txBody>
      </p:sp>
      <p:grpSp>
        <p:nvGrpSpPr>
          <p:cNvPr id="43" name="Group 100"/>
          <p:cNvGrpSpPr>
            <a:grpSpLocks/>
          </p:cNvGrpSpPr>
          <p:nvPr/>
        </p:nvGrpSpPr>
        <p:grpSpPr bwMode="auto">
          <a:xfrm>
            <a:off x="1586161" y="4144191"/>
            <a:ext cx="820738" cy="688975"/>
            <a:chOff x="-44" y="1473"/>
            <a:chExt cx="981" cy="1105"/>
          </a:xfrm>
        </p:grpSpPr>
        <p:pic>
          <p:nvPicPr>
            <p:cNvPr id="44" name="Picture 101"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45" name="Freeform 102"/>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46" name="Group 100"/>
          <p:cNvGrpSpPr>
            <a:grpSpLocks/>
          </p:cNvGrpSpPr>
          <p:nvPr/>
        </p:nvGrpSpPr>
        <p:grpSpPr bwMode="auto">
          <a:xfrm>
            <a:off x="1789113" y="5139553"/>
            <a:ext cx="820738" cy="688975"/>
            <a:chOff x="-44" y="1473"/>
            <a:chExt cx="981" cy="1105"/>
          </a:xfrm>
        </p:grpSpPr>
        <p:pic>
          <p:nvPicPr>
            <p:cNvPr id="47" name="Picture 101"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48" name="Freeform 102"/>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spTree>
    <p:extLst>
      <p:ext uri="{BB962C8B-B14F-4D97-AF65-F5344CB8AC3E}">
        <p14:creationId xmlns:p14="http://schemas.microsoft.com/office/powerpoint/2010/main" val="117283727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p:txBody>
          <a:bodyPr/>
          <a:lstStyle/>
          <a:p>
            <a:pPr eaLnBrk="1" hangingPunct="1"/>
            <a:r>
              <a:rPr lang="en-US" altLang="zh-CN" b="1" dirty="0">
                <a:latin typeface="+mn-ea"/>
                <a:ea typeface="+mn-ea"/>
                <a:cs typeface="Arial" panose="020B0604020202020204" pitchFamily="34" charset="0"/>
              </a:rPr>
              <a:t>“</a:t>
            </a:r>
            <a:r>
              <a:rPr lang="zh-CN" altLang="en-US" b="1" dirty="0">
                <a:latin typeface="+mn-ea"/>
                <a:ea typeface="+mn-ea"/>
                <a:cs typeface="Arial" panose="020B0604020202020204" pitchFamily="34" charset="0"/>
              </a:rPr>
              <a:t>真实的”</a:t>
            </a:r>
            <a:r>
              <a:rPr lang="zh-CN" altLang="en-US" b="1" dirty="0" smtClean="0">
                <a:latin typeface="+mn-ea"/>
                <a:ea typeface="+mn-ea"/>
                <a:cs typeface="Arial" panose="020B0604020202020204" pitchFamily="34" charset="0"/>
              </a:rPr>
              <a:t>互联网的</a:t>
            </a:r>
            <a:r>
              <a:rPr lang="zh-CN" altLang="en-US" b="1" dirty="0">
                <a:latin typeface="+mn-ea"/>
                <a:ea typeface="+mn-ea"/>
                <a:cs typeface="Arial" panose="020B0604020202020204" pitchFamily="34" charset="0"/>
              </a:rPr>
              <a:t>延迟和路由</a:t>
            </a:r>
          </a:p>
        </p:txBody>
      </p:sp>
      <p:sp>
        <p:nvSpPr>
          <p:cNvPr id="2" name="内容占位符 1"/>
          <p:cNvSpPr>
            <a:spLocks noGrp="1"/>
          </p:cNvSpPr>
          <p:nvPr>
            <p:ph idx="1"/>
          </p:nvPr>
        </p:nvSpPr>
        <p:spPr>
          <a:xfrm>
            <a:off x="330200" y="1028700"/>
            <a:ext cx="8483600" cy="2545773"/>
          </a:xfrm>
        </p:spPr>
        <p:txBody>
          <a:bodyPr/>
          <a:lstStyle/>
          <a:p>
            <a:pPr eaLnBrk="1" hangingPunct="1"/>
            <a:r>
              <a:rPr lang="en-US" altLang="zh-CN" b="1" dirty="0" err="1" smtClean="0">
                <a:solidFill>
                  <a:srgbClr val="FF0000"/>
                </a:solidFill>
                <a:latin typeface="+mn-lt"/>
                <a:ea typeface="楷体" panose="02010609060101010101" pitchFamily="49" charset="-122"/>
                <a:cs typeface="Arial" panose="020B0604020202020204" pitchFamily="34" charset="0"/>
              </a:rPr>
              <a:t>traceroute</a:t>
            </a:r>
            <a:r>
              <a:rPr lang="en-US" altLang="zh-CN" dirty="0" smtClean="0">
                <a:solidFill>
                  <a:srgbClr val="FF0000"/>
                </a:solidFill>
                <a:latin typeface="+mn-lt"/>
                <a:ea typeface="楷体" panose="02010609060101010101" pitchFamily="49" charset="-122"/>
                <a:cs typeface="Arial" panose="020B0604020202020204" pitchFamily="34" charset="0"/>
              </a:rPr>
              <a:t> </a:t>
            </a:r>
            <a:r>
              <a:rPr lang="zh-CN" altLang="en-US" dirty="0">
                <a:solidFill>
                  <a:srgbClr val="FF0000"/>
                </a:solidFill>
                <a:latin typeface="+mn-lt"/>
                <a:ea typeface="楷体" panose="02010609060101010101" pitchFamily="49" charset="-122"/>
                <a:cs typeface="Arial" panose="020B0604020202020204" pitchFamily="34" charset="0"/>
              </a:rPr>
              <a:t>程序</a:t>
            </a:r>
            <a:r>
              <a:rPr lang="en-US" altLang="zh-CN" dirty="0">
                <a:solidFill>
                  <a:srgbClr val="FF0000"/>
                </a:solidFill>
                <a:latin typeface="+mn-lt"/>
                <a:ea typeface="楷体" panose="02010609060101010101" pitchFamily="49" charset="-122"/>
                <a:cs typeface="Arial" panose="020B0604020202020204" pitchFamily="34" charset="0"/>
              </a:rPr>
              <a:t>:</a:t>
            </a:r>
            <a:r>
              <a:rPr lang="en-US" altLang="zh-CN" dirty="0">
                <a:latin typeface="+mn-lt"/>
                <a:ea typeface="楷体" panose="02010609060101010101" pitchFamily="49" charset="-122"/>
                <a:cs typeface="Arial" panose="020B0604020202020204" pitchFamily="34" charset="0"/>
              </a:rPr>
              <a:t> </a:t>
            </a:r>
            <a:r>
              <a:rPr lang="zh-CN" altLang="en-US" dirty="0">
                <a:latin typeface="+mn-lt"/>
                <a:ea typeface="楷体" panose="02010609060101010101" pitchFamily="49" charset="-122"/>
                <a:cs typeface="Arial" panose="020B0604020202020204" pitchFamily="34" charset="0"/>
              </a:rPr>
              <a:t>为从源端到目的地</a:t>
            </a:r>
            <a:r>
              <a:rPr lang="zh-CN" altLang="en-US" dirty="0" smtClean="0">
                <a:latin typeface="+mn-lt"/>
                <a:ea typeface="楷体" panose="02010609060101010101" pitchFamily="49" charset="-122"/>
                <a:cs typeface="Arial" panose="020B0604020202020204" pitchFamily="34" charset="0"/>
              </a:rPr>
              <a:t>的互联网</a:t>
            </a:r>
            <a:r>
              <a:rPr lang="zh-CN" altLang="en-US" dirty="0">
                <a:latin typeface="+mn-lt"/>
                <a:ea typeface="楷体" panose="02010609060101010101" pitchFamily="49" charset="-122"/>
                <a:cs typeface="Arial" panose="020B0604020202020204" pitchFamily="34" charset="0"/>
              </a:rPr>
              <a:t>端到端路径上的路由器提供时延计量方法</a:t>
            </a:r>
            <a:r>
              <a:rPr lang="en-US" altLang="zh-CN" dirty="0">
                <a:latin typeface="+mn-lt"/>
                <a:ea typeface="楷体" panose="02010609060101010101" pitchFamily="49" charset="-122"/>
                <a:cs typeface="Arial" panose="020B0604020202020204" pitchFamily="34" charset="0"/>
              </a:rPr>
              <a:t>.  </a:t>
            </a:r>
            <a:r>
              <a:rPr lang="zh-CN" altLang="en-US" dirty="0">
                <a:latin typeface="+mn-lt"/>
                <a:ea typeface="楷体" panose="02010609060101010101" pitchFamily="49" charset="-122"/>
                <a:cs typeface="Arial" panose="020B0604020202020204" pitchFamily="34" charset="0"/>
              </a:rPr>
              <a:t>对所有到目的地路径上的路由器 </a:t>
            </a:r>
            <a:r>
              <a:rPr lang="en-US" altLang="zh-CN" dirty="0">
                <a:latin typeface="+mn-lt"/>
                <a:ea typeface="楷体" panose="02010609060101010101" pitchFamily="49" charset="-122"/>
                <a:cs typeface="Arial" panose="020B0604020202020204" pitchFamily="34" charset="0"/>
              </a:rPr>
              <a:t>i:</a:t>
            </a:r>
          </a:p>
          <a:p>
            <a:pPr lvl="1" eaLnBrk="1" hangingPunct="1"/>
            <a:r>
              <a:rPr lang="zh-CN" altLang="en-US" dirty="0">
                <a:latin typeface="+mn-lt"/>
                <a:ea typeface="楷体" panose="02010609060101010101" pitchFamily="49" charset="-122"/>
                <a:cs typeface="Arial" panose="020B0604020202020204" pitchFamily="34" charset="0"/>
              </a:rPr>
              <a:t>发送</a:t>
            </a:r>
            <a:r>
              <a:rPr lang="en-US" altLang="zh-CN" dirty="0">
                <a:latin typeface="+mn-lt"/>
                <a:ea typeface="楷体" panose="02010609060101010101" pitchFamily="49" charset="-122"/>
                <a:cs typeface="Arial" panose="020B0604020202020204" pitchFamily="34" charset="0"/>
              </a:rPr>
              <a:t>3</a:t>
            </a:r>
            <a:r>
              <a:rPr lang="zh-CN" altLang="en-US" dirty="0">
                <a:latin typeface="+mn-lt"/>
                <a:ea typeface="楷体" panose="02010609060101010101" pitchFamily="49" charset="-122"/>
                <a:cs typeface="Arial" panose="020B0604020202020204" pitchFamily="34" charset="0"/>
              </a:rPr>
              <a:t>个分组</a:t>
            </a:r>
          </a:p>
          <a:p>
            <a:pPr lvl="1" eaLnBrk="1" hangingPunct="1"/>
            <a:r>
              <a:rPr lang="zh-CN" altLang="en-US" dirty="0">
                <a:latin typeface="+mn-lt"/>
                <a:ea typeface="楷体" panose="02010609060101010101" pitchFamily="49" charset="-122"/>
                <a:cs typeface="Arial" panose="020B0604020202020204" pitchFamily="34" charset="0"/>
              </a:rPr>
              <a:t>路由器 </a:t>
            </a:r>
            <a:r>
              <a:rPr lang="en-US" altLang="zh-CN" sz="2800" dirty="0" err="1">
                <a:latin typeface="+mn-lt"/>
                <a:ea typeface="楷体" panose="02010609060101010101" pitchFamily="49" charset="-122"/>
                <a:cs typeface="Arial" panose="020B0604020202020204" pitchFamily="34" charset="0"/>
              </a:rPr>
              <a:t>i</a:t>
            </a:r>
            <a:r>
              <a:rPr lang="en-US" altLang="zh-CN" sz="2800" dirty="0">
                <a:latin typeface="+mn-lt"/>
                <a:ea typeface="楷体" panose="02010609060101010101" pitchFamily="49" charset="-122"/>
                <a:cs typeface="Arial" panose="020B0604020202020204" pitchFamily="34" charset="0"/>
              </a:rPr>
              <a:t> </a:t>
            </a:r>
            <a:r>
              <a:rPr lang="zh-CN" altLang="en-US" dirty="0">
                <a:latin typeface="+mn-lt"/>
                <a:ea typeface="楷体" panose="02010609060101010101" pitchFamily="49" charset="-122"/>
                <a:cs typeface="Arial" panose="020B0604020202020204" pitchFamily="34" charset="0"/>
              </a:rPr>
              <a:t>将向发送者返回分组</a:t>
            </a:r>
          </a:p>
          <a:p>
            <a:pPr lvl="1" eaLnBrk="1" hangingPunct="1"/>
            <a:r>
              <a:rPr lang="zh-CN" altLang="en-US" dirty="0">
                <a:latin typeface="+mn-lt"/>
                <a:ea typeface="楷体" panose="02010609060101010101" pitchFamily="49" charset="-122"/>
                <a:cs typeface="Arial" panose="020B0604020202020204" pitchFamily="34" charset="0"/>
              </a:rPr>
              <a:t>发送者计算发送分组和收到响应之间的时间间隔</a:t>
            </a:r>
            <a:endParaRPr lang="zh-CN" altLang="en-US" b="1" dirty="0">
              <a:latin typeface="+mn-lt"/>
              <a:ea typeface="楷体" panose="02010609060101010101" pitchFamily="49" charset="-122"/>
              <a:cs typeface="Arial" panose="020B0604020202020204" pitchFamily="34" charset="0"/>
            </a:endParaRPr>
          </a:p>
          <a:p>
            <a:endParaRPr lang="zh-CN" altLang="en-US" dirty="0">
              <a:latin typeface="+mn-lt"/>
            </a:endParaRPr>
          </a:p>
        </p:txBody>
      </p:sp>
      <p:sp>
        <p:nvSpPr>
          <p:cNvPr id="96" name="Line 38"/>
          <p:cNvSpPr>
            <a:spLocks noChangeShapeType="1"/>
          </p:cNvSpPr>
          <p:nvPr/>
        </p:nvSpPr>
        <p:spPr bwMode="auto">
          <a:xfrm>
            <a:off x="1559006" y="5082207"/>
            <a:ext cx="288925" cy="265112"/>
          </a:xfrm>
          <a:prstGeom prst="line">
            <a:avLst/>
          </a:prstGeom>
          <a:noFill/>
          <a:ln w="12700">
            <a:solidFill>
              <a:schemeClr val="tx1"/>
            </a:solidFill>
            <a:round/>
            <a:headEnd/>
            <a:tailEnd/>
          </a:ln>
        </p:spPr>
        <p:txBody>
          <a:bodyPr wrap="none" anchor="ctr"/>
          <a:lstStyle/>
          <a:p>
            <a:endParaRPr lang="zh-CN" altLang="en-US"/>
          </a:p>
        </p:txBody>
      </p:sp>
      <p:sp>
        <p:nvSpPr>
          <p:cNvPr id="97" name="Line 105"/>
          <p:cNvSpPr>
            <a:spLocks noChangeShapeType="1"/>
          </p:cNvSpPr>
          <p:nvPr/>
        </p:nvSpPr>
        <p:spPr bwMode="auto">
          <a:xfrm flipV="1">
            <a:off x="2352756" y="5133007"/>
            <a:ext cx="458788" cy="207962"/>
          </a:xfrm>
          <a:prstGeom prst="line">
            <a:avLst/>
          </a:prstGeom>
          <a:noFill/>
          <a:ln w="12700">
            <a:solidFill>
              <a:schemeClr val="tx1"/>
            </a:solidFill>
            <a:round/>
            <a:headEnd/>
            <a:tailEnd/>
          </a:ln>
        </p:spPr>
        <p:txBody>
          <a:bodyPr wrap="none" anchor="ctr"/>
          <a:lstStyle/>
          <a:p>
            <a:endParaRPr lang="zh-CN" altLang="en-US"/>
          </a:p>
        </p:txBody>
      </p:sp>
      <p:sp>
        <p:nvSpPr>
          <p:cNvPr id="98" name="Line 106"/>
          <p:cNvSpPr>
            <a:spLocks noChangeShapeType="1"/>
          </p:cNvSpPr>
          <p:nvPr/>
        </p:nvSpPr>
        <p:spPr bwMode="auto">
          <a:xfrm>
            <a:off x="3287794" y="5117132"/>
            <a:ext cx="485775" cy="207962"/>
          </a:xfrm>
          <a:prstGeom prst="line">
            <a:avLst/>
          </a:prstGeom>
          <a:noFill/>
          <a:ln w="12700">
            <a:solidFill>
              <a:schemeClr val="tx1"/>
            </a:solidFill>
            <a:round/>
            <a:headEnd/>
            <a:tailEnd/>
          </a:ln>
        </p:spPr>
        <p:txBody>
          <a:bodyPr wrap="none" anchor="ctr"/>
          <a:lstStyle/>
          <a:p>
            <a:endParaRPr lang="zh-CN" altLang="en-US"/>
          </a:p>
        </p:txBody>
      </p:sp>
      <p:sp>
        <p:nvSpPr>
          <p:cNvPr id="99" name="Line 108"/>
          <p:cNvSpPr>
            <a:spLocks noChangeShapeType="1"/>
          </p:cNvSpPr>
          <p:nvPr/>
        </p:nvSpPr>
        <p:spPr bwMode="auto">
          <a:xfrm flipH="1">
            <a:off x="3049669" y="4848844"/>
            <a:ext cx="349250" cy="152400"/>
          </a:xfrm>
          <a:prstGeom prst="line">
            <a:avLst/>
          </a:prstGeom>
          <a:noFill/>
          <a:ln w="12700">
            <a:solidFill>
              <a:schemeClr val="tx1"/>
            </a:solidFill>
            <a:round/>
            <a:headEnd/>
            <a:tailEnd/>
          </a:ln>
        </p:spPr>
        <p:txBody>
          <a:bodyPr wrap="none" anchor="ctr"/>
          <a:lstStyle/>
          <a:p>
            <a:endParaRPr lang="zh-CN" altLang="en-US"/>
          </a:p>
        </p:txBody>
      </p:sp>
      <p:sp>
        <p:nvSpPr>
          <p:cNvPr id="100" name="Line 113"/>
          <p:cNvSpPr>
            <a:spLocks noChangeShapeType="1"/>
          </p:cNvSpPr>
          <p:nvPr/>
        </p:nvSpPr>
        <p:spPr bwMode="auto">
          <a:xfrm flipH="1">
            <a:off x="4264106" y="5177457"/>
            <a:ext cx="620713" cy="144462"/>
          </a:xfrm>
          <a:prstGeom prst="line">
            <a:avLst/>
          </a:prstGeom>
          <a:noFill/>
          <a:ln w="12700">
            <a:solidFill>
              <a:schemeClr val="tx1"/>
            </a:solidFill>
            <a:round/>
            <a:headEnd/>
            <a:tailEnd/>
          </a:ln>
        </p:spPr>
        <p:txBody>
          <a:bodyPr wrap="none" anchor="ctr"/>
          <a:lstStyle/>
          <a:p>
            <a:endParaRPr lang="zh-CN" altLang="en-US"/>
          </a:p>
        </p:txBody>
      </p:sp>
      <p:sp>
        <p:nvSpPr>
          <p:cNvPr id="101" name="Line 260"/>
          <p:cNvSpPr>
            <a:spLocks noChangeShapeType="1"/>
          </p:cNvSpPr>
          <p:nvPr/>
        </p:nvSpPr>
        <p:spPr bwMode="auto">
          <a:xfrm>
            <a:off x="5383294" y="5142532"/>
            <a:ext cx="485775" cy="207962"/>
          </a:xfrm>
          <a:prstGeom prst="line">
            <a:avLst/>
          </a:prstGeom>
          <a:noFill/>
          <a:ln w="12700">
            <a:solidFill>
              <a:schemeClr val="tx1"/>
            </a:solidFill>
            <a:round/>
            <a:headEnd/>
            <a:tailEnd/>
          </a:ln>
        </p:spPr>
        <p:txBody>
          <a:bodyPr wrap="none" anchor="ctr"/>
          <a:lstStyle/>
          <a:p>
            <a:endParaRPr lang="zh-CN" altLang="en-US"/>
          </a:p>
        </p:txBody>
      </p:sp>
      <p:sp>
        <p:nvSpPr>
          <p:cNvPr id="102" name="Line 261"/>
          <p:cNvSpPr>
            <a:spLocks noChangeShapeType="1"/>
          </p:cNvSpPr>
          <p:nvPr/>
        </p:nvSpPr>
        <p:spPr bwMode="auto">
          <a:xfrm flipH="1">
            <a:off x="6321506" y="5088557"/>
            <a:ext cx="557213" cy="277812"/>
          </a:xfrm>
          <a:prstGeom prst="line">
            <a:avLst/>
          </a:prstGeom>
          <a:noFill/>
          <a:ln w="12700">
            <a:solidFill>
              <a:schemeClr val="tx1"/>
            </a:solidFill>
            <a:round/>
            <a:headEnd/>
            <a:tailEnd/>
          </a:ln>
        </p:spPr>
        <p:txBody>
          <a:bodyPr wrap="none" anchor="ctr"/>
          <a:lstStyle/>
          <a:p>
            <a:endParaRPr lang="zh-CN" altLang="en-US"/>
          </a:p>
        </p:txBody>
      </p:sp>
      <p:sp>
        <p:nvSpPr>
          <p:cNvPr id="103" name="Line 291"/>
          <p:cNvSpPr>
            <a:spLocks noChangeShapeType="1"/>
          </p:cNvSpPr>
          <p:nvPr/>
        </p:nvSpPr>
        <p:spPr bwMode="auto">
          <a:xfrm>
            <a:off x="3017919" y="5248894"/>
            <a:ext cx="228600" cy="311150"/>
          </a:xfrm>
          <a:prstGeom prst="line">
            <a:avLst/>
          </a:prstGeom>
          <a:noFill/>
          <a:ln w="12700">
            <a:solidFill>
              <a:schemeClr val="tx1"/>
            </a:solidFill>
            <a:round/>
            <a:headEnd/>
            <a:tailEnd/>
          </a:ln>
        </p:spPr>
        <p:txBody>
          <a:bodyPr wrap="none" anchor="ctr"/>
          <a:lstStyle/>
          <a:p>
            <a:endParaRPr lang="zh-CN" altLang="en-US"/>
          </a:p>
        </p:txBody>
      </p:sp>
      <p:sp>
        <p:nvSpPr>
          <p:cNvPr id="104" name="Line 292"/>
          <p:cNvSpPr>
            <a:spLocks noChangeShapeType="1"/>
          </p:cNvSpPr>
          <p:nvPr/>
        </p:nvSpPr>
        <p:spPr bwMode="auto">
          <a:xfrm>
            <a:off x="4941969" y="4836144"/>
            <a:ext cx="228600" cy="311150"/>
          </a:xfrm>
          <a:prstGeom prst="line">
            <a:avLst/>
          </a:prstGeom>
          <a:noFill/>
          <a:ln w="12700">
            <a:solidFill>
              <a:schemeClr val="tx1"/>
            </a:solidFill>
            <a:round/>
            <a:headEnd/>
            <a:tailEnd/>
          </a:ln>
        </p:spPr>
        <p:txBody>
          <a:bodyPr wrap="none" anchor="ctr"/>
          <a:lstStyle/>
          <a:p>
            <a:endParaRPr lang="zh-CN" altLang="en-US"/>
          </a:p>
        </p:txBody>
      </p:sp>
      <p:sp>
        <p:nvSpPr>
          <p:cNvPr id="105" name="Line 294"/>
          <p:cNvSpPr>
            <a:spLocks noChangeShapeType="1"/>
          </p:cNvSpPr>
          <p:nvPr/>
        </p:nvSpPr>
        <p:spPr bwMode="auto">
          <a:xfrm flipH="1">
            <a:off x="3659269" y="5439394"/>
            <a:ext cx="349250" cy="152400"/>
          </a:xfrm>
          <a:prstGeom prst="line">
            <a:avLst/>
          </a:prstGeom>
          <a:noFill/>
          <a:ln w="12700">
            <a:solidFill>
              <a:schemeClr val="tx1"/>
            </a:solidFill>
            <a:round/>
            <a:headEnd/>
            <a:tailEnd/>
          </a:ln>
        </p:spPr>
        <p:txBody>
          <a:bodyPr wrap="none" anchor="ctr"/>
          <a:lstStyle/>
          <a:p>
            <a:endParaRPr lang="zh-CN" altLang="en-US"/>
          </a:p>
        </p:txBody>
      </p:sp>
      <p:sp>
        <p:nvSpPr>
          <p:cNvPr id="106" name="Line 295"/>
          <p:cNvSpPr>
            <a:spLocks noChangeShapeType="1"/>
          </p:cNvSpPr>
          <p:nvPr/>
        </p:nvSpPr>
        <p:spPr bwMode="auto">
          <a:xfrm>
            <a:off x="4014869" y="4944094"/>
            <a:ext cx="6350" cy="260350"/>
          </a:xfrm>
          <a:prstGeom prst="line">
            <a:avLst/>
          </a:prstGeom>
          <a:noFill/>
          <a:ln w="12700">
            <a:solidFill>
              <a:schemeClr val="tx1"/>
            </a:solidFill>
            <a:round/>
            <a:headEnd/>
            <a:tailEnd/>
          </a:ln>
        </p:spPr>
        <p:txBody>
          <a:bodyPr wrap="none" anchor="ctr"/>
          <a:lstStyle/>
          <a:p>
            <a:endParaRPr lang="zh-CN" altLang="en-US"/>
          </a:p>
        </p:txBody>
      </p:sp>
      <p:sp>
        <p:nvSpPr>
          <p:cNvPr id="107" name="Text Box 300"/>
          <p:cNvSpPr txBox="1">
            <a:spLocks noChangeArrowheads="1"/>
          </p:cNvSpPr>
          <p:nvPr/>
        </p:nvSpPr>
        <p:spPr bwMode="auto">
          <a:xfrm>
            <a:off x="1660606" y="4801219"/>
            <a:ext cx="1073150" cy="366713"/>
          </a:xfrm>
          <a:prstGeom prst="rect">
            <a:avLst/>
          </a:prstGeom>
          <a:noFill/>
          <a:ln w="9525">
            <a:noFill/>
            <a:miter lim="800000"/>
            <a:headEnd/>
            <a:tailEnd/>
          </a:ln>
        </p:spPr>
        <p:txBody>
          <a:bodyPr wrap="none">
            <a:spAutoFit/>
          </a:bodyPr>
          <a:lstStyle/>
          <a:p>
            <a:r>
              <a:rPr lang="en-US" altLang="zh-CN" sz="1800">
                <a:solidFill>
                  <a:srgbClr val="FF0000"/>
                </a:solidFill>
              </a:rPr>
              <a:t>3 probes</a:t>
            </a:r>
          </a:p>
        </p:txBody>
      </p:sp>
      <p:sp>
        <p:nvSpPr>
          <p:cNvPr id="108" name="Text Box 302"/>
          <p:cNvSpPr txBox="1">
            <a:spLocks noChangeArrowheads="1"/>
          </p:cNvSpPr>
          <p:nvPr/>
        </p:nvSpPr>
        <p:spPr bwMode="auto">
          <a:xfrm>
            <a:off x="2274969" y="5361607"/>
            <a:ext cx="1073150" cy="366712"/>
          </a:xfrm>
          <a:prstGeom prst="rect">
            <a:avLst/>
          </a:prstGeom>
          <a:noFill/>
          <a:ln w="9525">
            <a:noFill/>
            <a:miter lim="800000"/>
            <a:headEnd/>
            <a:tailEnd/>
          </a:ln>
        </p:spPr>
        <p:txBody>
          <a:bodyPr wrap="none">
            <a:spAutoFit/>
          </a:bodyPr>
          <a:lstStyle/>
          <a:p>
            <a:r>
              <a:rPr lang="en-US" altLang="zh-CN" sz="1800">
                <a:solidFill>
                  <a:srgbClr val="FF0000"/>
                </a:solidFill>
              </a:rPr>
              <a:t>3 probes</a:t>
            </a:r>
          </a:p>
        </p:txBody>
      </p:sp>
      <p:sp>
        <p:nvSpPr>
          <p:cNvPr id="109" name="Text Box 304"/>
          <p:cNvSpPr txBox="1">
            <a:spLocks noChangeArrowheads="1"/>
          </p:cNvSpPr>
          <p:nvPr/>
        </p:nvSpPr>
        <p:spPr bwMode="auto">
          <a:xfrm>
            <a:off x="3298906" y="4775819"/>
            <a:ext cx="1073150" cy="366713"/>
          </a:xfrm>
          <a:prstGeom prst="rect">
            <a:avLst/>
          </a:prstGeom>
          <a:noFill/>
          <a:ln w="9525">
            <a:noFill/>
            <a:miter lim="800000"/>
            <a:headEnd/>
            <a:tailEnd/>
          </a:ln>
        </p:spPr>
        <p:txBody>
          <a:bodyPr wrap="none">
            <a:spAutoFit/>
          </a:bodyPr>
          <a:lstStyle/>
          <a:p>
            <a:r>
              <a:rPr lang="en-US" altLang="zh-CN" sz="1800">
                <a:solidFill>
                  <a:srgbClr val="FF0000"/>
                </a:solidFill>
              </a:rPr>
              <a:t>3 probes</a:t>
            </a:r>
          </a:p>
        </p:txBody>
      </p:sp>
      <p:grpSp>
        <p:nvGrpSpPr>
          <p:cNvPr id="110" name="Group 100"/>
          <p:cNvGrpSpPr>
            <a:grpSpLocks/>
          </p:cNvGrpSpPr>
          <p:nvPr/>
        </p:nvGrpSpPr>
        <p:grpSpPr bwMode="auto">
          <a:xfrm>
            <a:off x="790656" y="4737719"/>
            <a:ext cx="820738" cy="688975"/>
            <a:chOff x="-44" y="1473"/>
            <a:chExt cx="981" cy="1105"/>
          </a:xfrm>
        </p:grpSpPr>
        <p:pic>
          <p:nvPicPr>
            <p:cNvPr id="111" name="Picture 101"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112" name="Freeform 102"/>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113" name="Group 103"/>
          <p:cNvGrpSpPr>
            <a:grpSpLocks/>
          </p:cNvGrpSpPr>
          <p:nvPr/>
        </p:nvGrpSpPr>
        <p:grpSpPr bwMode="auto">
          <a:xfrm flipH="1">
            <a:off x="6839031" y="4775819"/>
            <a:ext cx="754063" cy="669925"/>
            <a:chOff x="-44" y="1473"/>
            <a:chExt cx="981" cy="1105"/>
          </a:xfrm>
        </p:grpSpPr>
        <p:pic>
          <p:nvPicPr>
            <p:cNvPr id="114" name="Picture 104"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115" name="Freeform 105"/>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116" name="Group 124"/>
          <p:cNvGrpSpPr>
            <a:grpSpLocks/>
          </p:cNvGrpSpPr>
          <p:nvPr/>
        </p:nvGrpSpPr>
        <p:grpSpPr bwMode="auto">
          <a:xfrm>
            <a:off x="5786519" y="5275882"/>
            <a:ext cx="617537" cy="250825"/>
            <a:chOff x="2356" y="1300"/>
            <a:chExt cx="555" cy="194"/>
          </a:xfrm>
        </p:grpSpPr>
        <p:sp>
          <p:nvSpPr>
            <p:cNvPr id="11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1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1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20" name="Group 128"/>
            <p:cNvGrpSpPr>
              <a:grpSpLocks/>
            </p:cNvGrpSpPr>
            <p:nvPr/>
          </p:nvGrpSpPr>
          <p:grpSpPr bwMode="auto">
            <a:xfrm>
              <a:off x="2468" y="1332"/>
              <a:ext cx="310" cy="60"/>
              <a:chOff x="2468" y="1332"/>
              <a:chExt cx="310" cy="60"/>
            </a:xfrm>
          </p:grpSpPr>
          <p:sp>
            <p:nvSpPr>
              <p:cNvPr id="123" name="Freeform 1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p:spPr>
            <p:txBody>
              <a:bodyPr/>
              <a:lstStyle/>
              <a:p>
                <a:endParaRPr lang="zh-CN" altLang="en-US"/>
              </a:p>
            </p:txBody>
          </p:sp>
          <p:sp>
            <p:nvSpPr>
              <p:cNvPr id="124" name="Freeform 1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p:spPr>
            <p:txBody>
              <a:bodyPr/>
              <a:lstStyle/>
              <a:p>
                <a:endParaRPr lang="zh-CN" altLang="en-US"/>
              </a:p>
            </p:txBody>
          </p:sp>
        </p:grpSp>
        <p:sp>
          <p:nvSpPr>
            <p:cNvPr id="121" name="Line 131"/>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122" name="Line 132"/>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grpSp>
        <p:nvGrpSpPr>
          <p:cNvPr id="125" name="Group 133"/>
          <p:cNvGrpSpPr>
            <a:grpSpLocks/>
          </p:cNvGrpSpPr>
          <p:nvPr/>
        </p:nvGrpSpPr>
        <p:grpSpPr bwMode="auto">
          <a:xfrm>
            <a:off x="4818144" y="5004419"/>
            <a:ext cx="617537" cy="250825"/>
            <a:chOff x="2356" y="1300"/>
            <a:chExt cx="555" cy="194"/>
          </a:xfrm>
        </p:grpSpPr>
        <p:sp>
          <p:nvSpPr>
            <p:cNvPr id="12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2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2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29" name="Group 137"/>
            <p:cNvGrpSpPr>
              <a:grpSpLocks/>
            </p:cNvGrpSpPr>
            <p:nvPr/>
          </p:nvGrpSpPr>
          <p:grpSpPr bwMode="auto">
            <a:xfrm>
              <a:off x="2468" y="1332"/>
              <a:ext cx="310" cy="60"/>
              <a:chOff x="2468" y="1332"/>
              <a:chExt cx="310" cy="60"/>
            </a:xfrm>
          </p:grpSpPr>
          <p:sp>
            <p:nvSpPr>
              <p:cNvPr id="13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p:spPr>
            <p:txBody>
              <a:bodyPr/>
              <a:lstStyle/>
              <a:p>
                <a:endParaRPr lang="zh-CN" altLang="en-US"/>
              </a:p>
            </p:txBody>
          </p:sp>
          <p:sp>
            <p:nvSpPr>
              <p:cNvPr id="13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p:spPr>
            <p:txBody>
              <a:bodyPr/>
              <a:lstStyle/>
              <a:p>
                <a:endParaRPr lang="zh-CN" altLang="en-US"/>
              </a:p>
            </p:txBody>
          </p:sp>
        </p:grpSp>
        <p:sp>
          <p:nvSpPr>
            <p:cNvPr id="130" name="Line 140"/>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131" name="Line 141"/>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grpSp>
        <p:nvGrpSpPr>
          <p:cNvPr id="134" name="Group 142"/>
          <p:cNvGrpSpPr>
            <a:grpSpLocks/>
          </p:cNvGrpSpPr>
          <p:nvPr/>
        </p:nvGrpSpPr>
        <p:grpSpPr bwMode="auto">
          <a:xfrm>
            <a:off x="3667206" y="5213969"/>
            <a:ext cx="617538" cy="250825"/>
            <a:chOff x="2356" y="1300"/>
            <a:chExt cx="555" cy="194"/>
          </a:xfrm>
        </p:grpSpPr>
        <p:sp>
          <p:nvSpPr>
            <p:cNvPr id="13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3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3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38" name="Group 146"/>
            <p:cNvGrpSpPr>
              <a:grpSpLocks/>
            </p:cNvGrpSpPr>
            <p:nvPr/>
          </p:nvGrpSpPr>
          <p:grpSpPr bwMode="auto">
            <a:xfrm>
              <a:off x="2468" y="1332"/>
              <a:ext cx="310" cy="60"/>
              <a:chOff x="2468" y="1332"/>
              <a:chExt cx="310" cy="60"/>
            </a:xfrm>
          </p:grpSpPr>
          <p:sp>
            <p:nvSpPr>
              <p:cNvPr id="141"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p:spPr>
            <p:txBody>
              <a:bodyPr/>
              <a:lstStyle/>
              <a:p>
                <a:endParaRPr lang="zh-CN" altLang="en-US"/>
              </a:p>
            </p:txBody>
          </p:sp>
          <p:sp>
            <p:nvSpPr>
              <p:cNvPr id="142"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p:spPr>
            <p:txBody>
              <a:bodyPr/>
              <a:lstStyle/>
              <a:p>
                <a:endParaRPr lang="zh-CN" altLang="en-US"/>
              </a:p>
            </p:txBody>
          </p:sp>
        </p:grpSp>
        <p:sp>
          <p:nvSpPr>
            <p:cNvPr id="139" name="Line 149"/>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140" name="Line 150"/>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grpSp>
        <p:nvGrpSpPr>
          <p:cNvPr id="143" name="Group 151"/>
          <p:cNvGrpSpPr>
            <a:grpSpLocks/>
          </p:cNvGrpSpPr>
          <p:nvPr/>
        </p:nvGrpSpPr>
        <p:grpSpPr bwMode="auto">
          <a:xfrm>
            <a:off x="2665494" y="4967907"/>
            <a:ext cx="617537" cy="250825"/>
            <a:chOff x="2356" y="1300"/>
            <a:chExt cx="555" cy="194"/>
          </a:xfrm>
        </p:grpSpPr>
        <p:sp>
          <p:nvSpPr>
            <p:cNvPr id="14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4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4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47" name="Group 155"/>
            <p:cNvGrpSpPr>
              <a:grpSpLocks/>
            </p:cNvGrpSpPr>
            <p:nvPr/>
          </p:nvGrpSpPr>
          <p:grpSpPr bwMode="auto">
            <a:xfrm>
              <a:off x="2468" y="1332"/>
              <a:ext cx="310" cy="60"/>
              <a:chOff x="2468" y="1332"/>
              <a:chExt cx="310" cy="60"/>
            </a:xfrm>
          </p:grpSpPr>
          <p:sp>
            <p:nvSpPr>
              <p:cNvPr id="150" name="Freeform 15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p:spPr>
            <p:txBody>
              <a:bodyPr/>
              <a:lstStyle/>
              <a:p>
                <a:endParaRPr lang="zh-CN" altLang="en-US"/>
              </a:p>
            </p:txBody>
          </p:sp>
          <p:sp>
            <p:nvSpPr>
              <p:cNvPr id="151" name="Freeform 15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p:spPr>
            <p:txBody>
              <a:bodyPr/>
              <a:lstStyle/>
              <a:p>
                <a:endParaRPr lang="zh-CN" altLang="en-US"/>
              </a:p>
            </p:txBody>
          </p:sp>
        </p:grpSp>
        <p:sp>
          <p:nvSpPr>
            <p:cNvPr id="148" name="Line 158"/>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149" name="Line 159"/>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grpSp>
        <p:nvGrpSpPr>
          <p:cNvPr id="152" name="Group 160"/>
          <p:cNvGrpSpPr>
            <a:grpSpLocks/>
          </p:cNvGrpSpPr>
          <p:nvPr/>
        </p:nvGrpSpPr>
        <p:grpSpPr bwMode="auto">
          <a:xfrm>
            <a:off x="1790781" y="5234607"/>
            <a:ext cx="617538" cy="250825"/>
            <a:chOff x="2356" y="1300"/>
            <a:chExt cx="555" cy="194"/>
          </a:xfrm>
        </p:grpSpPr>
        <p:sp>
          <p:nvSpPr>
            <p:cNvPr id="15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5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5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56" name="Group 164"/>
            <p:cNvGrpSpPr>
              <a:grpSpLocks/>
            </p:cNvGrpSpPr>
            <p:nvPr/>
          </p:nvGrpSpPr>
          <p:grpSpPr bwMode="auto">
            <a:xfrm>
              <a:off x="2468" y="1332"/>
              <a:ext cx="310" cy="60"/>
              <a:chOff x="2468" y="1332"/>
              <a:chExt cx="310" cy="60"/>
            </a:xfrm>
          </p:grpSpPr>
          <p:sp>
            <p:nvSpPr>
              <p:cNvPr id="159" name="Freeform 16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p:spPr>
            <p:txBody>
              <a:bodyPr/>
              <a:lstStyle/>
              <a:p>
                <a:endParaRPr lang="zh-CN" altLang="en-US"/>
              </a:p>
            </p:txBody>
          </p:sp>
          <p:sp>
            <p:nvSpPr>
              <p:cNvPr id="160" name="Freeform 16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p:spPr>
            <p:txBody>
              <a:bodyPr/>
              <a:lstStyle/>
              <a:p>
                <a:endParaRPr lang="zh-CN" altLang="en-US"/>
              </a:p>
            </p:txBody>
          </p:sp>
        </p:grpSp>
        <p:sp>
          <p:nvSpPr>
            <p:cNvPr id="157" name="Line 167"/>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158" name="Line 168"/>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grpSp>
        <p:nvGrpSpPr>
          <p:cNvPr id="161" name="Group 347"/>
          <p:cNvGrpSpPr>
            <a:grpSpLocks/>
          </p:cNvGrpSpPr>
          <p:nvPr/>
        </p:nvGrpSpPr>
        <p:grpSpPr bwMode="auto">
          <a:xfrm>
            <a:off x="1778081" y="5217144"/>
            <a:ext cx="649288" cy="303213"/>
            <a:chOff x="1871277" y="1576300"/>
            <a:chExt cx="1128371" cy="437861"/>
          </a:xfrm>
        </p:grpSpPr>
        <p:sp>
          <p:nvSpPr>
            <p:cNvPr id="162" name="Oval 75"/>
            <p:cNvSpPr>
              <a:spLocks noChangeArrowheads="1"/>
            </p:cNvSpPr>
            <p:nvPr/>
          </p:nvSpPr>
          <p:spPr bwMode="auto">
            <a:xfrm flipV="1">
              <a:off x="1874037" y="1695508"/>
              <a:ext cx="1125611" cy="31865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63" name="Rectangle 7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64" name="Oval 77"/>
            <p:cNvSpPr>
              <a:spLocks noChangeArrowheads="1"/>
            </p:cNvSpPr>
            <p:nvPr/>
          </p:nvSpPr>
          <p:spPr bwMode="auto">
            <a:xfrm flipV="1">
              <a:off x="1871277" y="1576300"/>
              <a:ext cx="1125611" cy="318653"/>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65" name="Freeform 78"/>
            <p:cNvSpPr/>
            <p:nvPr/>
          </p:nvSpPr>
          <p:spPr bwMode="auto">
            <a:xfrm>
              <a:off x="2160957"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6" name="Freeform 79"/>
            <p:cNvSpPr>
              <a:spLocks/>
            </p:cNvSpPr>
            <p:nvPr/>
          </p:nvSpPr>
          <p:spPr bwMode="auto">
            <a:xfrm>
              <a:off x="2103020" y="1633612"/>
              <a:ext cx="662124" cy="110038"/>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67" name="Freeform 80"/>
            <p:cNvSpPr>
              <a:spLocks/>
            </p:cNvSpPr>
            <p:nvPr/>
          </p:nvSpPr>
          <p:spPr bwMode="auto">
            <a:xfrm>
              <a:off x="2536161" y="1727603"/>
              <a:ext cx="245537" cy="9628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68" name="Freeform 81"/>
            <p:cNvSpPr>
              <a:spLocks/>
            </p:cNvSpPr>
            <p:nvPr/>
          </p:nvSpPr>
          <p:spPr bwMode="auto">
            <a:xfrm>
              <a:off x="2089227" y="1729896"/>
              <a:ext cx="242779" cy="9628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69" name="Straight Connector 82"/>
            <p:cNvCxnSpPr>
              <a:cxnSpLocks noChangeShapeType="1"/>
              <a:endCxn id="164" idx="2"/>
            </p:cNvCxnSpPr>
            <p:nvPr/>
          </p:nvCxnSpPr>
          <p:spPr bwMode="auto">
            <a:xfrm flipH="1" flipV="1">
              <a:off x="1871277" y="1736772"/>
              <a:ext cx="2760" cy="12379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0" name="Straight Connector 83"/>
            <p:cNvCxnSpPr>
              <a:cxnSpLocks noChangeShapeType="1"/>
            </p:cNvCxnSpPr>
            <p:nvPr/>
          </p:nvCxnSpPr>
          <p:spPr bwMode="auto">
            <a:xfrm flipH="1" flipV="1">
              <a:off x="2996888" y="1734481"/>
              <a:ext cx="2760" cy="12379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1" name="Group 347"/>
          <p:cNvGrpSpPr>
            <a:grpSpLocks/>
          </p:cNvGrpSpPr>
          <p:nvPr/>
        </p:nvGrpSpPr>
        <p:grpSpPr bwMode="auto">
          <a:xfrm>
            <a:off x="2655969" y="4952032"/>
            <a:ext cx="649287" cy="301625"/>
            <a:chOff x="1871277" y="1576300"/>
            <a:chExt cx="1128371" cy="437861"/>
          </a:xfrm>
        </p:grpSpPr>
        <p:sp>
          <p:nvSpPr>
            <p:cNvPr id="172" name="Oval 85"/>
            <p:cNvSpPr>
              <a:spLocks noChangeArrowheads="1"/>
            </p:cNvSpPr>
            <p:nvPr/>
          </p:nvSpPr>
          <p:spPr bwMode="auto">
            <a:xfrm flipV="1">
              <a:off x="1874035" y="1693830"/>
              <a:ext cx="1125613" cy="32033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73" name="Rectangle 8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74" name="Oval 87"/>
            <p:cNvSpPr>
              <a:spLocks noChangeArrowheads="1"/>
            </p:cNvSpPr>
            <p:nvPr/>
          </p:nvSpPr>
          <p:spPr bwMode="auto">
            <a:xfrm flipV="1">
              <a:off x="1871277" y="1576300"/>
              <a:ext cx="1125613" cy="32032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75" name="Freeform 88"/>
            <p:cNvSpPr/>
            <p:nvPr/>
          </p:nvSpPr>
          <p:spPr bwMode="auto">
            <a:xfrm>
              <a:off x="2160956" y="1673090"/>
              <a:ext cx="546253"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6" name="Freeform 89"/>
            <p:cNvSpPr>
              <a:spLocks/>
            </p:cNvSpPr>
            <p:nvPr/>
          </p:nvSpPr>
          <p:spPr bwMode="auto">
            <a:xfrm>
              <a:off x="2103021" y="1633913"/>
              <a:ext cx="662125" cy="110618"/>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77" name="Freeform 90"/>
            <p:cNvSpPr>
              <a:spLocks/>
            </p:cNvSpPr>
            <p:nvPr/>
          </p:nvSpPr>
          <p:spPr bwMode="auto">
            <a:xfrm>
              <a:off x="2536160" y="1728399"/>
              <a:ext cx="245539" cy="9679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78" name="Freeform 91"/>
            <p:cNvSpPr>
              <a:spLocks/>
            </p:cNvSpPr>
            <p:nvPr/>
          </p:nvSpPr>
          <p:spPr bwMode="auto">
            <a:xfrm>
              <a:off x="2089226" y="1730703"/>
              <a:ext cx="242779" cy="9679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79" name="Straight Connector 92"/>
            <p:cNvCxnSpPr>
              <a:cxnSpLocks noChangeShapeType="1"/>
              <a:endCxn id="174" idx="2"/>
            </p:cNvCxnSpPr>
            <p:nvPr/>
          </p:nvCxnSpPr>
          <p:spPr bwMode="auto">
            <a:xfrm flipH="1" flipV="1">
              <a:off x="1871277" y="1737617"/>
              <a:ext cx="2758" cy="12213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0" name="Straight Connector 93"/>
            <p:cNvCxnSpPr>
              <a:cxnSpLocks noChangeShapeType="1"/>
            </p:cNvCxnSpPr>
            <p:nvPr/>
          </p:nvCxnSpPr>
          <p:spPr bwMode="auto">
            <a:xfrm flipH="1" flipV="1">
              <a:off x="2996890" y="1735312"/>
              <a:ext cx="2758" cy="12214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81" name="Group 347"/>
          <p:cNvGrpSpPr>
            <a:grpSpLocks/>
          </p:cNvGrpSpPr>
          <p:nvPr/>
        </p:nvGrpSpPr>
        <p:grpSpPr bwMode="auto">
          <a:xfrm>
            <a:off x="3644981" y="5201269"/>
            <a:ext cx="650875" cy="303213"/>
            <a:chOff x="1871277" y="1576300"/>
            <a:chExt cx="1128371" cy="437861"/>
          </a:xfrm>
        </p:grpSpPr>
        <p:sp>
          <p:nvSpPr>
            <p:cNvPr id="182" name="Oval 95"/>
            <p:cNvSpPr>
              <a:spLocks noChangeArrowheads="1"/>
            </p:cNvSpPr>
            <p:nvPr/>
          </p:nvSpPr>
          <p:spPr bwMode="auto">
            <a:xfrm flipV="1">
              <a:off x="1874030" y="1695508"/>
              <a:ext cx="1125618" cy="31865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83" name="Rectangle 9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84" name="Oval 97"/>
            <p:cNvSpPr>
              <a:spLocks noChangeArrowheads="1"/>
            </p:cNvSpPr>
            <p:nvPr/>
          </p:nvSpPr>
          <p:spPr bwMode="auto">
            <a:xfrm flipV="1">
              <a:off x="1871277" y="1576300"/>
              <a:ext cx="1125620" cy="318653"/>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85" name="Freeform 98"/>
            <p:cNvSpPr/>
            <p:nvPr/>
          </p:nvSpPr>
          <p:spPr bwMode="auto">
            <a:xfrm>
              <a:off x="2160251" y="1672583"/>
              <a:ext cx="547672"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6" name="Freeform 99"/>
            <p:cNvSpPr>
              <a:spLocks/>
            </p:cNvSpPr>
            <p:nvPr/>
          </p:nvSpPr>
          <p:spPr bwMode="auto">
            <a:xfrm>
              <a:off x="2102455" y="1633612"/>
              <a:ext cx="663263" cy="110038"/>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87" name="Freeform 100"/>
            <p:cNvSpPr>
              <a:spLocks/>
            </p:cNvSpPr>
            <p:nvPr/>
          </p:nvSpPr>
          <p:spPr bwMode="auto">
            <a:xfrm>
              <a:off x="2537291" y="1727603"/>
              <a:ext cx="244940" cy="9628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88" name="Freeform 101"/>
            <p:cNvSpPr>
              <a:spLocks/>
            </p:cNvSpPr>
            <p:nvPr/>
          </p:nvSpPr>
          <p:spPr bwMode="auto">
            <a:xfrm>
              <a:off x="2088696" y="1729896"/>
              <a:ext cx="242187" cy="9628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89" name="Straight Connector 102"/>
            <p:cNvCxnSpPr>
              <a:cxnSpLocks noChangeShapeType="1"/>
              <a:endCxn id="184" idx="2"/>
            </p:cNvCxnSpPr>
            <p:nvPr/>
          </p:nvCxnSpPr>
          <p:spPr bwMode="auto">
            <a:xfrm flipH="1" flipV="1">
              <a:off x="1871277" y="1736772"/>
              <a:ext cx="2753" cy="12379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0" name="Straight Connector 103"/>
            <p:cNvCxnSpPr>
              <a:cxnSpLocks noChangeShapeType="1"/>
            </p:cNvCxnSpPr>
            <p:nvPr/>
          </p:nvCxnSpPr>
          <p:spPr bwMode="auto">
            <a:xfrm flipH="1" flipV="1">
              <a:off x="2996897" y="1734481"/>
              <a:ext cx="2751" cy="12379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91" name="Group 347"/>
          <p:cNvGrpSpPr>
            <a:grpSpLocks/>
          </p:cNvGrpSpPr>
          <p:nvPr/>
        </p:nvGrpSpPr>
        <p:grpSpPr bwMode="auto">
          <a:xfrm>
            <a:off x="4802269" y="4977432"/>
            <a:ext cx="650875" cy="301625"/>
            <a:chOff x="1871277" y="1576300"/>
            <a:chExt cx="1128371" cy="437861"/>
          </a:xfrm>
        </p:grpSpPr>
        <p:sp>
          <p:nvSpPr>
            <p:cNvPr id="192" name="Oval 105"/>
            <p:cNvSpPr>
              <a:spLocks noChangeArrowheads="1"/>
            </p:cNvSpPr>
            <p:nvPr/>
          </p:nvSpPr>
          <p:spPr bwMode="auto">
            <a:xfrm flipV="1">
              <a:off x="1874028" y="1693830"/>
              <a:ext cx="1125620" cy="32033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93" name="Rectangle 10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94" name="Oval 107"/>
            <p:cNvSpPr>
              <a:spLocks noChangeArrowheads="1"/>
            </p:cNvSpPr>
            <p:nvPr/>
          </p:nvSpPr>
          <p:spPr bwMode="auto">
            <a:xfrm flipV="1">
              <a:off x="1871277" y="1576300"/>
              <a:ext cx="1125618" cy="32032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95" name="Freeform 108"/>
            <p:cNvSpPr/>
            <p:nvPr/>
          </p:nvSpPr>
          <p:spPr bwMode="auto">
            <a:xfrm>
              <a:off x="2160249" y="1673090"/>
              <a:ext cx="54767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6" name="Freeform 109"/>
            <p:cNvSpPr>
              <a:spLocks/>
            </p:cNvSpPr>
            <p:nvPr/>
          </p:nvSpPr>
          <p:spPr bwMode="auto">
            <a:xfrm>
              <a:off x="2102455" y="1633913"/>
              <a:ext cx="663261" cy="110618"/>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97" name="Freeform 110"/>
            <p:cNvSpPr>
              <a:spLocks/>
            </p:cNvSpPr>
            <p:nvPr/>
          </p:nvSpPr>
          <p:spPr bwMode="auto">
            <a:xfrm>
              <a:off x="2537291" y="1728399"/>
              <a:ext cx="244938" cy="9679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98" name="Freeform 111"/>
            <p:cNvSpPr>
              <a:spLocks/>
            </p:cNvSpPr>
            <p:nvPr/>
          </p:nvSpPr>
          <p:spPr bwMode="auto">
            <a:xfrm>
              <a:off x="2088694" y="1730703"/>
              <a:ext cx="242187" cy="9679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99" name="Straight Connector 112"/>
            <p:cNvCxnSpPr>
              <a:cxnSpLocks noChangeShapeType="1"/>
              <a:endCxn id="194" idx="2"/>
            </p:cNvCxnSpPr>
            <p:nvPr/>
          </p:nvCxnSpPr>
          <p:spPr bwMode="auto">
            <a:xfrm flipH="1" flipV="1">
              <a:off x="1871277" y="1737617"/>
              <a:ext cx="2751" cy="12213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00" name="Straight Connector 113"/>
            <p:cNvCxnSpPr>
              <a:cxnSpLocks noChangeShapeType="1"/>
            </p:cNvCxnSpPr>
            <p:nvPr/>
          </p:nvCxnSpPr>
          <p:spPr bwMode="auto">
            <a:xfrm flipH="1" flipV="1">
              <a:off x="2996895" y="1735312"/>
              <a:ext cx="2753" cy="12214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01" name="Group 347"/>
          <p:cNvGrpSpPr>
            <a:grpSpLocks/>
          </p:cNvGrpSpPr>
          <p:nvPr/>
        </p:nvGrpSpPr>
        <p:grpSpPr bwMode="auto">
          <a:xfrm>
            <a:off x="5770644" y="5248894"/>
            <a:ext cx="649287" cy="303213"/>
            <a:chOff x="1871277" y="1576300"/>
            <a:chExt cx="1128371" cy="437861"/>
          </a:xfrm>
        </p:grpSpPr>
        <p:sp>
          <p:nvSpPr>
            <p:cNvPr id="202" name="Oval 115"/>
            <p:cNvSpPr>
              <a:spLocks noChangeArrowheads="1"/>
            </p:cNvSpPr>
            <p:nvPr/>
          </p:nvSpPr>
          <p:spPr bwMode="auto">
            <a:xfrm flipV="1">
              <a:off x="1874035" y="1695508"/>
              <a:ext cx="1125613" cy="31865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203" name="Rectangle 11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204" name="Oval 117"/>
            <p:cNvSpPr>
              <a:spLocks noChangeArrowheads="1"/>
            </p:cNvSpPr>
            <p:nvPr/>
          </p:nvSpPr>
          <p:spPr bwMode="auto">
            <a:xfrm flipV="1">
              <a:off x="1871277" y="1576300"/>
              <a:ext cx="1125613" cy="318653"/>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205" name="Freeform 118"/>
            <p:cNvSpPr/>
            <p:nvPr/>
          </p:nvSpPr>
          <p:spPr bwMode="auto">
            <a:xfrm>
              <a:off x="2160956"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6" name="Freeform 119"/>
            <p:cNvSpPr>
              <a:spLocks/>
            </p:cNvSpPr>
            <p:nvPr/>
          </p:nvSpPr>
          <p:spPr bwMode="auto">
            <a:xfrm>
              <a:off x="2103021" y="1633612"/>
              <a:ext cx="662125" cy="110038"/>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207" name="Freeform 120"/>
            <p:cNvSpPr>
              <a:spLocks/>
            </p:cNvSpPr>
            <p:nvPr/>
          </p:nvSpPr>
          <p:spPr bwMode="auto">
            <a:xfrm>
              <a:off x="2536160" y="1727603"/>
              <a:ext cx="245539" cy="9628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208" name="Freeform 121"/>
            <p:cNvSpPr>
              <a:spLocks/>
            </p:cNvSpPr>
            <p:nvPr/>
          </p:nvSpPr>
          <p:spPr bwMode="auto">
            <a:xfrm>
              <a:off x="2089226" y="1729896"/>
              <a:ext cx="242779" cy="9628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209" name="Straight Connector 122"/>
            <p:cNvCxnSpPr>
              <a:cxnSpLocks noChangeShapeType="1"/>
              <a:endCxn id="204" idx="2"/>
            </p:cNvCxnSpPr>
            <p:nvPr/>
          </p:nvCxnSpPr>
          <p:spPr bwMode="auto">
            <a:xfrm flipH="1" flipV="1">
              <a:off x="1871277" y="1736772"/>
              <a:ext cx="2758" cy="12379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0" name="Straight Connector 123"/>
            <p:cNvCxnSpPr>
              <a:cxnSpLocks noChangeShapeType="1"/>
            </p:cNvCxnSpPr>
            <p:nvPr/>
          </p:nvCxnSpPr>
          <p:spPr bwMode="auto">
            <a:xfrm flipH="1" flipV="1">
              <a:off x="2996890" y="1734481"/>
              <a:ext cx="2758" cy="12379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211" name="Freeform 303"/>
          <p:cNvSpPr>
            <a:spLocks/>
          </p:cNvSpPr>
          <p:nvPr/>
        </p:nvSpPr>
        <p:spPr bwMode="auto">
          <a:xfrm>
            <a:off x="1530431" y="5021882"/>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p:spPr>
        <p:txBody>
          <a:bodyPr/>
          <a:lstStyle/>
          <a:p>
            <a:endParaRPr lang="zh-CN" altLang="en-US"/>
          </a:p>
        </p:txBody>
      </p:sp>
      <p:sp>
        <p:nvSpPr>
          <p:cNvPr id="212" name="Freeform 299"/>
          <p:cNvSpPr>
            <a:spLocks/>
          </p:cNvSpPr>
          <p:nvPr/>
        </p:nvSpPr>
        <p:spPr bwMode="auto">
          <a:xfrm>
            <a:off x="1562181" y="5058394"/>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p:spPr>
        <p:txBody>
          <a:bodyPr/>
          <a:lstStyle/>
          <a:p>
            <a:endParaRPr lang="zh-CN" altLang="en-US"/>
          </a:p>
        </p:txBody>
      </p:sp>
      <p:sp>
        <p:nvSpPr>
          <p:cNvPr id="213" name="Freeform 301"/>
          <p:cNvSpPr>
            <a:spLocks/>
          </p:cNvSpPr>
          <p:nvPr/>
        </p:nvSpPr>
        <p:spPr bwMode="auto">
          <a:xfrm>
            <a:off x="1555831" y="4972669"/>
            <a:ext cx="1346200" cy="474663"/>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p:spPr>
        <p:txBody>
          <a:bodyPr/>
          <a:lstStyle/>
          <a:p>
            <a:endParaRPr lang="zh-CN" altLang="en-US"/>
          </a:p>
        </p:txBody>
      </p:sp>
    </p:spTree>
    <p:extLst>
      <p:ext uri="{BB962C8B-B14F-4D97-AF65-F5344CB8AC3E}">
        <p14:creationId xmlns:p14="http://schemas.microsoft.com/office/powerpoint/2010/main" val="33308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2"/>
                                        </p:tgtEl>
                                        <p:attrNameLst>
                                          <p:attrName>style.visibility</p:attrName>
                                        </p:attrNameLst>
                                      </p:cBhvr>
                                      <p:to>
                                        <p:strVal val="visible"/>
                                      </p:to>
                                    </p:set>
                                  </p:childTnLst>
                                  <p:subTnLst>
                                    <p:set>
                                      <p:cBhvr override="childStyle">
                                        <p:cTn dur="1" fill="hold" display="0" masterRel="nextClick" afterEffect="1"/>
                                        <p:tgtEl>
                                          <p:spTgt spid="212"/>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subTnLst>
                                    <p:set>
                                      <p:cBhvr override="childStyle">
                                        <p:cTn dur="1" fill="hold" display="0" masterRel="nextClick" afterEffect="1"/>
                                        <p:tgtEl>
                                          <p:spTgt spid="107"/>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3"/>
                                        </p:tgtEl>
                                        <p:attrNameLst>
                                          <p:attrName>style.visibility</p:attrName>
                                        </p:attrNameLst>
                                      </p:cBhvr>
                                      <p:to>
                                        <p:strVal val="visible"/>
                                      </p:to>
                                    </p:set>
                                  </p:childTnLst>
                                  <p:subTnLst>
                                    <p:set>
                                      <p:cBhvr override="childStyle">
                                        <p:cTn dur="1" fill="hold" display="0" masterRel="nextClick" afterEffect="1"/>
                                        <p:tgtEl>
                                          <p:spTgt spid="213"/>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08"/>
                                        </p:tgtEl>
                                        <p:attrNameLst>
                                          <p:attrName>style.visibility</p:attrName>
                                        </p:attrNameLst>
                                      </p:cBhvr>
                                      <p:to>
                                        <p:strVal val="visible"/>
                                      </p:to>
                                    </p:set>
                                  </p:childTnLst>
                                  <p:subTnLst>
                                    <p:set>
                                      <p:cBhvr override="childStyle">
                                        <p:cTn dur="1" fill="hold" display="0" masterRel="nextClick" afterEffect="1"/>
                                        <p:tgtEl>
                                          <p:spTgt spid="10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P spid="109" grpId="0"/>
      <p:bldP spid="211" grpId="0" animBg="1"/>
      <p:bldP spid="212" grpId="0" animBg="1"/>
      <p:bldP spid="2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 name="Rectangle 2"/>
          <p:cNvSpPr>
            <a:spLocks noGrp="1" noChangeArrowheads="1"/>
          </p:cNvSpPr>
          <p:nvPr>
            <p:ph type="title"/>
          </p:nvPr>
        </p:nvSpPr>
        <p:spPr>
          <a:xfrm>
            <a:off x="314325" y="203200"/>
            <a:ext cx="8453438" cy="598488"/>
          </a:xfrm>
        </p:spPr>
        <p:txBody>
          <a:bodyPr/>
          <a:lstStyle/>
          <a:p>
            <a:pPr eaLnBrk="1" hangingPunct="1"/>
            <a:r>
              <a:rPr lang="en-US" altLang="zh-CN" dirty="0"/>
              <a:t>1.1 </a:t>
            </a:r>
            <a:r>
              <a:rPr lang="zh-CN" altLang="en-US" dirty="0"/>
              <a:t>什么</a:t>
            </a:r>
            <a:r>
              <a:rPr lang="zh-CN" altLang="en-US" dirty="0" smtClean="0"/>
              <a:t>是互联网</a:t>
            </a:r>
            <a:r>
              <a:rPr lang="en-US" altLang="zh-CN" dirty="0" smtClean="0"/>
              <a:t> — </a:t>
            </a:r>
            <a:r>
              <a:rPr lang="zh-CN" altLang="en-US" dirty="0" smtClean="0"/>
              <a:t>互联网的</a:t>
            </a:r>
            <a:r>
              <a:rPr lang="zh-CN" altLang="en-US" dirty="0"/>
              <a:t>构成</a:t>
            </a:r>
            <a:endParaRPr lang="en-US" altLang="zh-CN" dirty="0" smtClean="0"/>
          </a:p>
        </p:txBody>
      </p:sp>
      <p:sp>
        <p:nvSpPr>
          <p:cNvPr id="1472" name="Rectangle 3"/>
          <p:cNvSpPr txBox="1">
            <a:spLocks noChangeArrowheads="1"/>
          </p:cNvSpPr>
          <p:nvPr/>
        </p:nvSpPr>
        <p:spPr bwMode="auto">
          <a:xfrm>
            <a:off x="1478482" y="1039733"/>
            <a:ext cx="3935224" cy="16018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Char char="•"/>
              <a:defRPr sz="2000">
                <a:solidFill>
                  <a:schemeClr val="tx1"/>
                </a:solidFill>
                <a:latin typeface="+mn-lt"/>
                <a:ea typeface="+mn-ea"/>
              </a:defRPr>
            </a:lvl9pPr>
          </a:lstStyle>
          <a:p>
            <a:pPr eaLnBrk="1" hangingPunct="1"/>
            <a:r>
              <a:rPr lang="zh-CN" altLang="en-US" dirty="0">
                <a:latin typeface="楷体" panose="02010609060101010101" pitchFamily="49" charset="-122"/>
                <a:ea typeface="楷体" panose="02010609060101010101" pitchFamily="49" charset="-122"/>
              </a:rPr>
              <a:t>连接</a:t>
            </a:r>
            <a:r>
              <a:rPr lang="zh-CN" altLang="en-US" dirty="0" smtClean="0">
                <a:latin typeface="楷体" panose="02010609060101010101" pitchFamily="49" charset="-122"/>
                <a:ea typeface="楷体" panose="02010609060101010101" pitchFamily="49" charset="-122"/>
              </a:rPr>
              <a:t>在互联网上</a:t>
            </a:r>
            <a:r>
              <a:rPr lang="zh-CN" altLang="en-US" dirty="0">
                <a:latin typeface="楷体" panose="02010609060101010101" pitchFamily="49" charset="-122"/>
                <a:ea typeface="楷体" panose="02010609060101010101" pitchFamily="49" charset="-122"/>
              </a:rPr>
              <a:t>的数以百万计的互连计算机设备</a:t>
            </a:r>
            <a:r>
              <a:rPr lang="en-US" altLang="zh-CN" dirty="0">
                <a:latin typeface="楷体" panose="02010609060101010101" pitchFamily="49" charset="-122"/>
                <a:ea typeface="楷体" panose="02010609060101010101" pitchFamily="49" charset="-122"/>
              </a:rPr>
              <a:t>: </a:t>
            </a:r>
          </a:p>
          <a:p>
            <a:pPr lvl="1" eaLnBrk="1" hangingPunct="1"/>
            <a:r>
              <a:rPr lang="zh-CN" altLang="en-US" sz="2000" dirty="0">
                <a:solidFill>
                  <a:srgbClr val="FF0000"/>
                </a:solidFill>
                <a:latin typeface="楷体" panose="02010609060101010101" pitchFamily="49" charset="-122"/>
                <a:ea typeface="楷体" panose="02010609060101010101" pitchFamily="49" charset="-122"/>
              </a:rPr>
              <a:t>主机 </a:t>
            </a:r>
            <a:r>
              <a:rPr lang="en-US" altLang="zh-CN" sz="2000" dirty="0">
                <a:solidFill>
                  <a:srgbClr val="FF0000"/>
                </a:solidFill>
                <a:latin typeface="楷体" panose="02010609060101010101" pitchFamily="49" charset="-122"/>
                <a:ea typeface="楷体" panose="02010609060101010101" pitchFamily="49" charset="-122"/>
              </a:rPr>
              <a:t>= </a:t>
            </a:r>
            <a:r>
              <a:rPr lang="zh-CN" altLang="en-US" sz="2000" dirty="0">
                <a:solidFill>
                  <a:srgbClr val="FF0000"/>
                </a:solidFill>
                <a:latin typeface="楷体" panose="02010609060101010101" pitchFamily="49" charset="-122"/>
                <a:ea typeface="楷体" panose="02010609060101010101" pitchFamily="49" charset="-122"/>
              </a:rPr>
              <a:t>端系统</a:t>
            </a:r>
            <a:endParaRPr lang="en-US" altLang="zh-CN" sz="2000" dirty="0">
              <a:solidFill>
                <a:srgbClr val="FF0000"/>
              </a:solidFill>
              <a:latin typeface="楷体" panose="02010609060101010101" pitchFamily="49" charset="-122"/>
              <a:ea typeface="楷体" panose="02010609060101010101" pitchFamily="49" charset="-122"/>
            </a:endParaRPr>
          </a:p>
          <a:p>
            <a:pPr lvl="1" eaLnBrk="1" hangingPunct="1"/>
            <a:r>
              <a:rPr lang="zh-CN" altLang="en-US" sz="2000" dirty="0">
                <a:latin typeface="楷体" panose="02010609060101010101" pitchFamily="49" charset="-122"/>
                <a:ea typeface="楷体" panose="02010609060101010101" pitchFamily="49" charset="-122"/>
              </a:rPr>
              <a:t>运行</a:t>
            </a:r>
            <a:r>
              <a:rPr lang="zh-CN" altLang="en-US" sz="2000" dirty="0">
                <a:solidFill>
                  <a:srgbClr val="FF0000"/>
                </a:solidFill>
                <a:latin typeface="楷体" panose="02010609060101010101" pitchFamily="49" charset="-122"/>
                <a:ea typeface="楷体" panose="02010609060101010101" pitchFamily="49" charset="-122"/>
              </a:rPr>
              <a:t>网络应用程序</a:t>
            </a:r>
            <a:endParaRPr lang="en-US" altLang="zh-CN" sz="2000" dirty="0">
              <a:solidFill>
                <a:srgbClr val="FF0000"/>
              </a:solidFill>
              <a:latin typeface="楷体" panose="02010609060101010101" pitchFamily="49" charset="-122"/>
              <a:ea typeface="楷体" panose="02010609060101010101" pitchFamily="49" charset="-122"/>
            </a:endParaRPr>
          </a:p>
        </p:txBody>
      </p:sp>
      <p:sp>
        <p:nvSpPr>
          <p:cNvPr id="1473" name="Rectangle 670"/>
          <p:cNvSpPr>
            <a:spLocks noChangeArrowheads="1"/>
          </p:cNvSpPr>
          <p:nvPr/>
        </p:nvSpPr>
        <p:spPr bwMode="auto">
          <a:xfrm>
            <a:off x="1746195" y="2795588"/>
            <a:ext cx="3368675" cy="1884363"/>
          </a:xfrm>
          <a:prstGeom prst="rect">
            <a:avLst/>
          </a:prstGeom>
          <a:noFill/>
          <a:ln w="9525">
            <a:noFill/>
            <a:miter lim="800000"/>
            <a:headEnd/>
            <a:tailEnd/>
          </a:ln>
        </p:spPr>
        <p:txBody>
          <a:bodyPr/>
          <a:lstStyle/>
          <a:p>
            <a:pPr marL="342900" indent="-342900" eaLnBrk="1" hangingPunct="1">
              <a:buClr>
                <a:srgbClr val="FF0000"/>
              </a:buClr>
              <a:buFont typeface="Arial" panose="020B0604020202020204" pitchFamily="34" charset="0"/>
              <a:buChar char="•"/>
            </a:pPr>
            <a:r>
              <a:rPr lang="zh-CN" altLang="en-US" dirty="0" smtClean="0">
                <a:latin typeface="楷体" panose="02010609060101010101" pitchFamily="49" charset="-122"/>
                <a:ea typeface="楷体" panose="02010609060101010101" pitchFamily="49" charset="-122"/>
              </a:rPr>
              <a:t>连接互联网上</a:t>
            </a:r>
            <a:r>
              <a:rPr lang="zh-CN" altLang="en-US" dirty="0">
                <a:latin typeface="楷体" panose="02010609060101010101" pitchFamily="49" charset="-122"/>
                <a:ea typeface="楷体" panose="02010609060101010101" pitchFamily="49" charset="-122"/>
              </a:rPr>
              <a:t>各种设备的</a:t>
            </a:r>
            <a:r>
              <a:rPr lang="zh-CN" altLang="en-US" dirty="0">
                <a:solidFill>
                  <a:srgbClr val="FF0000"/>
                </a:solidFill>
                <a:latin typeface="楷体" panose="02010609060101010101" pitchFamily="49" charset="-122"/>
                <a:ea typeface="楷体" panose="02010609060101010101" pitchFamily="49" charset="-122"/>
              </a:rPr>
              <a:t>通信链路</a:t>
            </a:r>
            <a:endParaRPr lang="zh-CN" altLang="en-US" dirty="0">
              <a:latin typeface="楷体" panose="02010609060101010101" pitchFamily="49" charset="-122"/>
              <a:ea typeface="楷体" panose="02010609060101010101" pitchFamily="49" charset="-122"/>
            </a:endParaRPr>
          </a:p>
          <a:p>
            <a:pPr marL="742950" lvl="1" indent="-285750" eaLnBrk="1" hangingPunct="1">
              <a:spcBef>
                <a:spcPct val="20000"/>
              </a:spcBef>
              <a:buClr>
                <a:schemeClr val="hlink"/>
              </a:buClr>
              <a:buChar char="•"/>
            </a:pPr>
            <a:r>
              <a:rPr lang="zh-CN" altLang="en-US" sz="2000" dirty="0">
                <a:latin typeface="楷体" panose="02010609060101010101" pitchFamily="49" charset="-122"/>
                <a:ea typeface="楷体" panose="02010609060101010101" pitchFamily="49" charset="-122"/>
              </a:rPr>
              <a:t>光纤，铜缆，无线电，人造卫星</a:t>
            </a:r>
          </a:p>
          <a:p>
            <a:pPr marL="742950" lvl="1" indent="-285750" eaLnBrk="1" hangingPunct="1">
              <a:spcBef>
                <a:spcPct val="20000"/>
              </a:spcBef>
              <a:buClr>
                <a:schemeClr val="hlink"/>
              </a:buClr>
              <a:buChar char="•"/>
            </a:pPr>
            <a:r>
              <a:rPr lang="zh-CN" altLang="en-US" sz="2000" dirty="0">
                <a:latin typeface="楷体" panose="02010609060101010101" pitchFamily="49" charset="-122"/>
                <a:ea typeface="楷体" panose="02010609060101010101" pitchFamily="49" charset="-122"/>
              </a:rPr>
              <a:t>传输速率 </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带宽</a:t>
            </a:r>
            <a:endParaRPr lang="en-US" altLang="zh-CN" sz="2000" dirty="0">
              <a:latin typeface="楷体" panose="02010609060101010101" pitchFamily="49" charset="-122"/>
              <a:ea typeface="楷体" panose="02010609060101010101" pitchFamily="49" charset="-122"/>
            </a:endParaRPr>
          </a:p>
        </p:txBody>
      </p:sp>
      <p:grpSp>
        <p:nvGrpSpPr>
          <p:cNvPr id="1474" name="Group 842"/>
          <p:cNvGrpSpPr>
            <a:grpSpLocks/>
          </p:cNvGrpSpPr>
          <p:nvPr/>
        </p:nvGrpSpPr>
        <p:grpSpPr bwMode="auto">
          <a:xfrm>
            <a:off x="338138" y="3454400"/>
            <a:ext cx="1573212" cy="1060450"/>
            <a:chOff x="98" y="2320"/>
            <a:chExt cx="991" cy="668"/>
          </a:xfrm>
        </p:grpSpPr>
        <p:sp>
          <p:nvSpPr>
            <p:cNvPr id="1475" name="Text Box 666"/>
            <p:cNvSpPr txBox="1">
              <a:spLocks noChangeArrowheads="1"/>
            </p:cNvSpPr>
            <p:nvPr/>
          </p:nvSpPr>
          <p:spPr bwMode="auto">
            <a:xfrm>
              <a:off x="564" y="2728"/>
              <a:ext cx="383" cy="260"/>
            </a:xfrm>
            <a:prstGeom prst="rect">
              <a:avLst/>
            </a:prstGeom>
            <a:noFill/>
            <a:ln w="9525">
              <a:noFill/>
              <a:miter lim="800000"/>
              <a:headEnd/>
              <a:tailEnd/>
            </a:ln>
          </p:spPr>
          <p:txBody>
            <a:bodyPr wrap="none">
              <a:spAutoFit/>
            </a:bodyPr>
            <a:lstStyle/>
            <a:p>
              <a:pPr>
                <a:lnSpc>
                  <a:spcPct val="75000"/>
                </a:lnSpc>
              </a:pPr>
              <a:r>
                <a:rPr lang="en-US" altLang="zh-CN" sz="1400"/>
                <a:t>wired</a:t>
              </a:r>
            </a:p>
            <a:p>
              <a:pPr>
                <a:lnSpc>
                  <a:spcPct val="75000"/>
                </a:lnSpc>
              </a:pPr>
              <a:r>
                <a:rPr lang="en-US" altLang="zh-CN" sz="1400"/>
                <a:t>links</a:t>
              </a:r>
            </a:p>
          </p:txBody>
        </p:sp>
        <p:sp>
          <p:nvSpPr>
            <p:cNvPr id="1476" name="Text Box 669"/>
            <p:cNvSpPr txBox="1">
              <a:spLocks noChangeArrowheads="1"/>
            </p:cNvSpPr>
            <p:nvPr/>
          </p:nvSpPr>
          <p:spPr bwMode="auto">
            <a:xfrm>
              <a:off x="569" y="2465"/>
              <a:ext cx="520" cy="260"/>
            </a:xfrm>
            <a:prstGeom prst="rect">
              <a:avLst/>
            </a:prstGeom>
            <a:noFill/>
            <a:ln w="9525">
              <a:noFill/>
              <a:miter lim="800000"/>
              <a:headEnd/>
              <a:tailEnd/>
            </a:ln>
          </p:spPr>
          <p:txBody>
            <a:bodyPr wrap="none">
              <a:spAutoFit/>
            </a:bodyPr>
            <a:lstStyle/>
            <a:p>
              <a:pPr>
                <a:lnSpc>
                  <a:spcPct val="75000"/>
                </a:lnSpc>
              </a:pPr>
              <a:r>
                <a:rPr lang="en-US" altLang="zh-CN" sz="1400"/>
                <a:t>wireless</a:t>
              </a:r>
            </a:p>
            <a:p>
              <a:pPr>
                <a:lnSpc>
                  <a:spcPct val="75000"/>
                </a:lnSpc>
              </a:pPr>
              <a:r>
                <a:rPr lang="en-US" altLang="zh-CN" sz="1400"/>
                <a:t>links</a:t>
              </a:r>
            </a:p>
          </p:txBody>
        </p:sp>
        <p:grpSp>
          <p:nvGrpSpPr>
            <p:cNvPr id="1477" name="Group 819"/>
            <p:cNvGrpSpPr>
              <a:grpSpLocks/>
            </p:cNvGrpSpPr>
            <p:nvPr/>
          </p:nvGrpSpPr>
          <p:grpSpPr bwMode="auto">
            <a:xfrm>
              <a:off x="385" y="2320"/>
              <a:ext cx="201" cy="282"/>
              <a:chOff x="742" y="2409"/>
              <a:chExt cx="576" cy="881"/>
            </a:xfrm>
          </p:grpSpPr>
          <p:grpSp>
            <p:nvGrpSpPr>
              <p:cNvPr id="1482" name="Group 820"/>
              <p:cNvGrpSpPr>
                <a:grpSpLocks/>
              </p:cNvGrpSpPr>
              <p:nvPr/>
            </p:nvGrpSpPr>
            <p:grpSpPr bwMode="auto">
              <a:xfrm>
                <a:off x="832" y="2643"/>
                <a:ext cx="376" cy="647"/>
                <a:chOff x="3130" y="3288"/>
                <a:chExt cx="410" cy="742"/>
              </a:xfrm>
            </p:grpSpPr>
            <p:sp>
              <p:nvSpPr>
                <p:cNvPr id="1485" name="Line 270"/>
                <p:cNvSpPr>
                  <a:spLocks noChangeShapeType="1"/>
                </p:cNvSpPr>
                <p:nvPr/>
              </p:nvSpPr>
              <p:spPr bwMode="auto">
                <a:xfrm flipH="1">
                  <a:off x="3130" y="3288"/>
                  <a:ext cx="205" cy="672"/>
                </a:xfrm>
                <a:prstGeom prst="line">
                  <a:avLst/>
                </a:prstGeom>
                <a:noFill/>
                <a:ln w="19050">
                  <a:solidFill>
                    <a:schemeClr val="tx1"/>
                  </a:solidFill>
                  <a:round/>
                  <a:headEnd/>
                  <a:tailEnd/>
                </a:ln>
              </p:spPr>
              <p:txBody>
                <a:bodyPr wrap="none"/>
                <a:lstStyle/>
                <a:p>
                  <a:endParaRPr lang="zh-CN" altLang="en-US"/>
                </a:p>
              </p:txBody>
            </p:sp>
            <p:sp>
              <p:nvSpPr>
                <p:cNvPr id="1486" name="Line 271"/>
                <p:cNvSpPr>
                  <a:spLocks noChangeShapeType="1"/>
                </p:cNvSpPr>
                <p:nvPr/>
              </p:nvSpPr>
              <p:spPr bwMode="auto">
                <a:xfrm>
                  <a:off x="3335" y="3288"/>
                  <a:ext cx="205" cy="669"/>
                </a:xfrm>
                <a:prstGeom prst="line">
                  <a:avLst/>
                </a:prstGeom>
                <a:noFill/>
                <a:ln w="19050">
                  <a:solidFill>
                    <a:schemeClr val="tx1"/>
                  </a:solidFill>
                  <a:round/>
                  <a:headEnd/>
                  <a:tailEnd/>
                </a:ln>
              </p:spPr>
              <p:txBody>
                <a:bodyPr wrap="none"/>
                <a:lstStyle/>
                <a:p>
                  <a:endParaRPr lang="zh-CN" altLang="en-US"/>
                </a:p>
              </p:txBody>
            </p:sp>
            <p:sp>
              <p:nvSpPr>
                <p:cNvPr id="1487" name="Line 272"/>
                <p:cNvSpPr>
                  <a:spLocks noChangeShapeType="1"/>
                </p:cNvSpPr>
                <p:nvPr/>
              </p:nvSpPr>
              <p:spPr bwMode="auto">
                <a:xfrm>
                  <a:off x="3130" y="3957"/>
                  <a:ext cx="205" cy="73"/>
                </a:xfrm>
                <a:prstGeom prst="line">
                  <a:avLst/>
                </a:prstGeom>
                <a:noFill/>
                <a:ln w="19050">
                  <a:solidFill>
                    <a:schemeClr val="tx1"/>
                  </a:solidFill>
                  <a:round/>
                  <a:headEnd/>
                  <a:tailEnd/>
                </a:ln>
              </p:spPr>
              <p:txBody>
                <a:bodyPr wrap="none"/>
                <a:lstStyle/>
                <a:p>
                  <a:endParaRPr lang="zh-CN" altLang="en-US"/>
                </a:p>
              </p:txBody>
            </p:sp>
            <p:sp>
              <p:nvSpPr>
                <p:cNvPr id="1488" name="Line 273"/>
                <p:cNvSpPr>
                  <a:spLocks noChangeShapeType="1"/>
                </p:cNvSpPr>
                <p:nvPr/>
              </p:nvSpPr>
              <p:spPr bwMode="auto">
                <a:xfrm flipH="1">
                  <a:off x="3335" y="3957"/>
                  <a:ext cx="205" cy="73"/>
                </a:xfrm>
                <a:prstGeom prst="line">
                  <a:avLst/>
                </a:prstGeom>
                <a:noFill/>
                <a:ln w="19050">
                  <a:solidFill>
                    <a:schemeClr val="tx1"/>
                  </a:solidFill>
                  <a:round/>
                  <a:headEnd/>
                  <a:tailEnd/>
                </a:ln>
              </p:spPr>
              <p:txBody>
                <a:bodyPr wrap="none"/>
                <a:lstStyle/>
                <a:p>
                  <a:endParaRPr lang="zh-CN" altLang="en-US"/>
                </a:p>
              </p:txBody>
            </p:sp>
            <p:sp>
              <p:nvSpPr>
                <p:cNvPr id="1489" name="Line 274"/>
                <p:cNvSpPr>
                  <a:spLocks noChangeShapeType="1"/>
                </p:cNvSpPr>
                <p:nvPr/>
              </p:nvSpPr>
              <p:spPr bwMode="auto">
                <a:xfrm>
                  <a:off x="3335" y="3303"/>
                  <a:ext cx="0" cy="727"/>
                </a:xfrm>
                <a:prstGeom prst="line">
                  <a:avLst/>
                </a:prstGeom>
                <a:noFill/>
                <a:ln w="19050">
                  <a:solidFill>
                    <a:schemeClr val="tx1"/>
                  </a:solidFill>
                  <a:round/>
                  <a:headEnd/>
                  <a:tailEnd/>
                </a:ln>
              </p:spPr>
              <p:txBody>
                <a:bodyPr wrap="none"/>
                <a:lstStyle/>
                <a:p>
                  <a:endParaRPr lang="zh-CN" altLang="en-US"/>
                </a:p>
              </p:txBody>
            </p:sp>
            <p:sp>
              <p:nvSpPr>
                <p:cNvPr id="1490" name="Line 275"/>
                <p:cNvSpPr>
                  <a:spLocks noChangeShapeType="1"/>
                </p:cNvSpPr>
                <p:nvPr/>
              </p:nvSpPr>
              <p:spPr bwMode="auto">
                <a:xfrm flipV="1">
                  <a:off x="3130" y="3888"/>
                  <a:ext cx="205" cy="72"/>
                </a:xfrm>
                <a:prstGeom prst="line">
                  <a:avLst/>
                </a:prstGeom>
                <a:noFill/>
                <a:ln w="19050">
                  <a:solidFill>
                    <a:schemeClr val="tx1"/>
                  </a:solidFill>
                  <a:round/>
                  <a:headEnd/>
                  <a:tailEnd/>
                </a:ln>
              </p:spPr>
              <p:txBody>
                <a:bodyPr wrap="none"/>
                <a:lstStyle/>
                <a:p>
                  <a:endParaRPr lang="zh-CN" altLang="en-US"/>
                </a:p>
              </p:txBody>
            </p:sp>
            <p:sp>
              <p:nvSpPr>
                <p:cNvPr id="1491" name="Line 276"/>
                <p:cNvSpPr>
                  <a:spLocks noChangeShapeType="1"/>
                </p:cNvSpPr>
                <p:nvPr/>
              </p:nvSpPr>
              <p:spPr bwMode="auto">
                <a:xfrm flipH="1" flipV="1">
                  <a:off x="3335" y="3888"/>
                  <a:ext cx="205" cy="69"/>
                </a:xfrm>
                <a:prstGeom prst="line">
                  <a:avLst/>
                </a:prstGeom>
                <a:noFill/>
                <a:ln w="19050">
                  <a:solidFill>
                    <a:schemeClr val="tx1"/>
                  </a:solidFill>
                  <a:round/>
                  <a:headEnd/>
                  <a:tailEnd/>
                </a:ln>
              </p:spPr>
              <p:txBody>
                <a:bodyPr wrap="none"/>
                <a:lstStyle/>
                <a:p>
                  <a:endParaRPr lang="zh-CN" altLang="en-US"/>
                </a:p>
              </p:txBody>
            </p:sp>
            <p:sp>
              <p:nvSpPr>
                <p:cNvPr id="1492" name="Line 277"/>
                <p:cNvSpPr>
                  <a:spLocks noChangeShapeType="1"/>
                </p:cNvSpPr>
                <p:nvPr/>
              </p:nvSpPr>
              <p:spPr bwMode="auto">
                <a:xfrm>
                  <a:off x="3217" y="3668"/>
                  <a:ext cx="118" cy="55"/>
                </a:xfrm>
                <a:prstGeom prst="line">
                  <a:avLst/>
                </a:prstGeom>
                <a:noFill/>
                <a:ln w="19050">
                  <a:solidFill>
                    <a:schemeClr val="tx1"/>
                  </a:solidFill>
                  <a:round/>
                  <a:headEnd/>
                  <a:tailEnd/>
                </a:ln>
              </p:spPr>
              <p:txBody>
                <a:bodyPr wrap="none"/>
                <a:lstStyle/>
                <a:p>
                  <a:endParaRPr lang="zh-CN" altLang="en-US"/>
                </a:p>
              </p:txBody>
            </p:sp>
            <p:sp>
              <p:nvSpPr>
                <p:cNvPr id="1493" name="Line 278"/>
                <p:cNvSpPr>
                  <a:spLocks noChangeShapeType="1"/>
                </p:cNvSpPr>
                <p:nvPr/>
              </p:nvSpPr>
              <p:spPr bwMode="auto">
                <a:xfrm flipV="1">
                  <a:off x="3335" y="3668"/>
                  <a:ext cx="124" cy="55"/>
                </a:xfrm>
                <a:prstGeom prst="line">
                  <a:avLst/>
                </a:prstGeom>
                <a:noFill/>
                <a:ln w="19050">
                  <a:solidFill>
                    <a:schemeClr val="tx1"/>
                  </a:solidFill>
                  <a:round/>
                  <a:headEnd/>
                  <a:tailEnd/>
                </a:ln>
              </p:spPr>
              <p:txBody>
                <a:bodyPr wrap="none"/>
                <a:lstStyle/>
                <a:p>
                  <a:endParaRPr lang="zh-CN" altLang="en-US"/>
                </a:p>
              </p:txBody>
            </p:sp>
            <p:sp>
              <p:nvSpPr>
                <p:cNvPr id="1494" name="Line 279"/>
                <p:cNvSpPr>
                  <a:spLocks noChangeShapeType="1"/>
                </p:cNvSpPr>
                <p:nvPr/>
              </p:nvSpPr>
              <p:spPr bwMode="auto">
                <a:xfrm>
                  <a:off x="3178" y="3766"/>
                  <a:ext cx="152" cy="75"/>
                </a:xfrm>
                <a:prstGeom prst="line">
                  <a:avLst/>
                </a:prstGeom>
                <a:noFill/>
                <a:ln w="19050">
                  <a:solidFill>
                    <a:schemeClr val="tx1"/>
                  </a:solidFill>
                  <a:round/>
                  <a:headEnd/>
                  <a:tailEnd/>
                </a:ln>
              </p:spPr>
              <p:txBody>
                <a:bodyPr wrap="none"/>
                <a:lstStyle/>
                <a:p>
                  <a:endParaRPr lang="zh-CN" altLang="en-US"/>
                </a:p>
              </p:txBody>
            </p:sp>
            <p:sp>
              <p:nvSpPr>
                <p:cNvPr id="1495" name="Line 280"/>
                <p:cNvSpPr>
                  <a:spLocks noChangeShapeType="1"/>
                </p:cNvSpPr>
                <p:nvPr/>
              </p:nvSpPr>
              <p:spPr bwMode="auto">
                <a:xfrm flipV="1">
                  <a:off x="3335" y="3781"/>
                  <a:ext cx="153" cy="66"/>
                </a:xfrm>
                <a:prstGeom prst="line">
                  <a:avLst/>
                </a:prstGeom>
                <a:noFill/>
                <a:ln w="19050">
                  <a:solidFill>
                    <a:schemeClr val="tx1"/>
                  </a:solidFill>
                  <a:round/>
                  <a:headEnd/>
                  <a:tailEnd/>
                </a:ln>
              </p:spPr>
              <p:txBody>
                <a:bodyPr wrap="none"/>
                <a:lstStyle/>
                <a:p>
                  <a:endParaRPr lang="zh-CN" altLang="en-US"/>
                </a:p>
              </p:txBody>
            </p:sp>
            <p:sp>
              <p:nvSpPr>
                <p:cNvPr id="1496" name="Line 281"/>
                <p:cNvSpPr>
                  <a:spLocks noChangeShapeType="1"/>
                </p:cNvSpPr>
                <p:nvPr/>
              </p:nvSpPr>
              <p:spPr bwMode="auto">
                <a:xfrm flipV="1">
                  <a:off x="3335" y="3567"/>
                  <a:ext cx="78" cy="27"/>
                </a:xfrm>
                <a:prstGeom prst="line">
                  <a:avLst/>
                </a:prstGeom>
                <a:noFill/>
                <a:ln w="19050">
                  <a:solidFill>
                    <a:schemeClr val="tx1"/>
                  </a:solidFill>
                  <a:round/>
                  <a:headEnd/>
                  <a:tailEnd/>
                </a:ln>
              </p:spPr>
              <p:txBody>
                <a:bodyPr wrap="none"/>
                <a:lstStyle/>
                <a:p>
                  <a:endParaRPr lang="zh-CN" altLang="en-US"/>
                </a:p>
              </p:txBody>
            </p:sp>
            <p:sp>
              <p:nvSpPr>
                <p:cNvPr id="1497" name="Line 282"/>
                <p:cNvSpPr>
                  <a:spLocks noChangeShapeType="1"/>
                </p:cNvSpPr>
                <p:nvPr/>
              </p:nvSpPr>
              <p:spPr bwMode="auto">
                <a:xfrm flipV="1">
                  <a:off x="3335" y="3428"/>
                  <a:ext cx="49" cy="21"/>
                </a:xfrm>
                <a:prstGeom prst="line">
                  <a:avLst/>
                </a:prstGeom>
                <a:noFill/>
                <a:ln w="19050">
                  <a:solidFill>
                    <a:schemeClr val="tx1"/>
                  </a:solidFill>
                  <a:round/>
                  <a:headEnd/>
                  <a:tailEnd/>
                </a:ln>
              </p:spPr>
              <p:txBody>
                <a:bodyPr wrap="none"/>
                <a:lstStyle/>
                <a:p>
                  <a:endParaRPr lang="zh-CN" altLang="en-US"/>
                </a:p>
              </p:txBody>
            </p:sp>
            <p:sp>
              <p:nvSpPr>
                <p:cNvPr id="1498" name="Line 283"/>
                <p:cNvSpPr>
                  <a:spLocks noChangeShapeType="1"/>
                </p:cNvSpPr>
                <p:nvPr/>
              </p:nvSpPr>
              <p:spPr bwMode="auto">
                <a:xfrm>
                  <a:off x="3247" y="3558"/>
                  <a:ext cx="95" cy="36"/>
                </a:xfrm>
                <a:prstGeom prst="line">
                  <a:avLst/>
                </a:prstGeom>
                <a:noFill/>
                <a:ln w="19050">
                  <a:solidFill>
                    <a:schemeClr val="tx1"/>
                  </a:solidFill>
                  <a:round/>
                  <a:headEnd/>
                  <a:tailEnd/>
                </a:ln>
              </p:spPr>
              <p:txBody>
                <a:bodyPr wrap="none"/>
                <a:lstStyle/>
                <a:p>
                  <a:endParaRPr lang="zh-CN" altLang="en-US"/>
                </a:p>
              </p:txBody>
            </p:sp>
            <p:sp>
              <p:nvSpPr>
                <p:cNvPr id="1499" name="Line 284"/>
                <p:cNvSpPr>
                  <a:spLocks noChangeShapeType="1"/>
                </p:cNvSpPr>
                <p:nvPr/>
              </p:nvSpPr>
              <p:spPr bwMode="auto">
                <a:xfrm>
                  <a:off x="3289" y="3422"/>
                  <a:ext cx="55" cy="36"/>
                </a:xfrm>
                <a:prstGeom prst="line">
                  <a:avLst/>
                </a:prstGeom>
                <a:noFill/>
                <a:ln w="19050">
                  <a:solidFill>
                    <a:schemeClr val="tx1"/>
                  </a:solidFill>
                  <a:round/>
                  <a:headEnd/>
                  <a:tailEnd/>
                </a:ln>
              </p:spPr>
              <p:txBody>
                <a:bodyPr wrap="none"/>
                <a:lstStyle/>
                <a:p>
                  <a:endParaRPr lang="zh-CN" altLang="en-US"/>
                </a:p>
              </p:txBody>
            </p:sp>
          </p:grpSp>
          <p:pic>
            <p:nvPicPr>
              <p:cNvPr id="1483" name="Picture 836" descr="cell_tower_radiation copy"/>
              <p:cNvPicPr>
                <a:picLocks noChangeAspect="1" noChangeArrowheads="1"/>
              </p:cNvPicPr>
              <p:nvPr/>
            </p:nvPicPr>
            <p:blipFill>
              <a:blip r:embed="rId3"/>
              <a:srcRect/>
              <a:stretch>
                <a:fillRect/>
              </a:stretch>
            </p:blipFill>
            <p:spPr bwMode="auto">
              <a:xfrm>
                <a:off x="742" y="2409"/>
                <a:ext cx="576" cy="464"/>
              </a:xfrm>
              <a:prstGeom prst="rect">
                <a:avLst/>
              </a:prstGeom>
              <a:noFill/>
              <a:ln w="9525">
                <a:noFill/>
                <a:miter lim="800000"/>
                <a:headEnd/>
                <a:tailEnd/>
              </a:ln>
            </p:spPr>
          </p:pic>
          <p:sp>
            <p:nvSpPr>
              <p:cNvPr id="1484"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p>
                <a:endParaRPr lang="zh-CN" altLang="zh-CN"/>
              </a:p>
            </p:txBody>
          </p:sp>
        </p:grpSp>
        <p:grpSp>
          <p:nvGrpSpPr>
            <p:cNvPr id="1478" name="Group 838"/>
            <p:cNvGrpSpPr>
              <a:grpSpLocks/>
            </p:cNvGrpSpPr>
            <p:nvPr/>
          </p:nvGrpSpPr>
          <p:grpSpPr bwMode="auto">
            <a:xfrm>
              <a:off x="98" y="2444"/>
              <a:ext cx="355" cy="265"/>
              <a:chOff x="2967" y="478"/>
              <a:chExt cx="788" cy="625"/>
            </a:xfrm>
          </p:grpSpPr>
          <p:pic>
            <p:nvPicPr>
              <p:cNvPr id="1480" name="Picture 839" descr="access_point_stylized_small"/>
              <p:cNvPicPr>
                <a:picLocks noChangeAspect="1" noChangeArrowheads="1"/>
              </p:cNvPicPr>
              <p:nvPr/>
            </p:nvPicPr>
            <p:blipFill>
              <a:blip r:embed="rId4"/>
              <a:srcRect/>
              <a:stretch>
                <a:fillRect/>
              </a:stretch>
            </p:blipFill>
            <p:spPr bwMode="auto">
              <a:xfrm>
                <a:off x="3012" y="559"/>
                <a:ext cx="576" cy="544"/>
              </a:xfrm>
              <a:prstGeom prst="rect">
                <a:avLst/>
              </a:prstGeom>
              <a:noFill/>
              <a:ln w="9525">
                <a:noFill/>
                <a:miter lim="800000"/>
                <a:headEnd/>
                <a:tailEnd/>
              </a:ln>
            </p:spPr>
          </p:pic>
          <p:pic>
            <p:nvPicPr>
              <p:cNvPr id="1481" name="Picture 840" descr="antenna_radiation_stylized"/>
              <p:cNvPicPr>
                <a:picLocks noChangeAspect="1" noChangeArrowheads="1"/>
              </p:cNvPicPr>
              <p:nvPr/>
            </p:nvPicPr>
            <p:blipFill>
              <a:blip r:embed="rId5"/>
              <a:srcRect/>
              <a:stretch>
                <a:fillRect/>
              </a:stretch>
            </p:blipFill>
            <p:spPr bwMode="auto">
              <a:xfrm>
                <a:off x="2967" y="478"/>
                <a:ext cx="788" cy="188"/>
              </a:xfrm>
              <a:prstGeom prst="rect">
                <a:avLst/>
              </a:prstGeom>
              <a:noFill/>
              <a:ln w="9525">
                <a:noFill/>
                <a:miter lim="800000"/>
                <a:headEnd/>
                <a:tailEnd/>
              </a:ln>
            </p:spPr>
          </p:pic>
        </p:grpSp>
        <p:sp>
          <p:nvSpPr>
            <p:cNvPr id="1479" name="Line 841"/>
            <p:cNvSpPr>
              <a:spLocks noChangeShapeType="1"/>
            </p:cNvSpPr>
            <p:nvPr/>
          </p:nvSpPr>
          <p:spPr bwMode="auto">
            <a:xfrm>
              <a:off x="288" y="2830"/>
              <a:ext cx="266" cy="0"/>
            </a:xfrm>
            <a:prstGeom prst="line">
              <a:avLst/>
            </a:prstGeom>
            <a:noFill/>
            <a:ln w="9525">
              <a:solidFill>
                <a:schemeClr val="tx1"/>
              </a:solidFill>
              <a:round/>
              <a:headEnd/>
              <a:tailEnd/>
            </a:ln>
          </p:spPr>
          <p:txBody>
            <a:bodyPr/>
            <a:lstStyle/>
            <a:p>
              <a:endParaRPr lang="zh-CN" altLang="en-US"/>
            </a:p>
          </p:txBody>
        </p:sp>
      </p:grpSp>
      <p:grpSp>
        <p:nvGrpSpPr>
          <p:cNvPr id="1500" name="Group 852"/>
          <p:cNvGrpSpPr>
            <a:grpSpLocks/>
          </p:cNvGrpSpPr>
          <p:nvPr/>
        </p:nvGrpSpPr>
        <p:grpSpPr bwMode="auto">
          <a:xfrm>
            <a:off x="633413" y="5253038"/>
            <a:ext cx="646112" cy="477837"/>
            <a:chOff x="293" y="3440"/>
            <a:chExt cx="407" cy="301"/>
          </a:xfrm>
        </p:grpSpPr>
        <p:sp>
          <p:nvSpPr>
            <p:cNvPr id="1501" name="Text Box 662"/>
            <p:cNvSpPr txBox="1">
              <a:spLocks noChangeArrowheads="1"/>
            </p:cNvSpPr>
            <p:nvPr/>
          </p:nvSpPr>
          <p:spPr bwMode="auto">
            <a:xfrm>
              <a:off x="293" y="3549"/>
              <a:ext cx="407" cy="192"/>
            </a:xfrm>
            <a:prstGeom prst="rect">
              <a:avLst/>
            </a:prstGeom>
            <a:noFill/>
            <a:ln w="9525">
              <a:noFill/>
              <a:miter lim="800000"/>
              <a:headEnd/>
              <a:tailEnd/>
            </a:ln>
          </p:spPr>
          <p:txBody>
            <a:bodyPr wrap="none">
              <a:spAutoFit/>
            </a:bodyPr>
            <a:lstStyle/>
            <a:p>
              <a:r>
                <a:rPr lang="en-US" altLang="zh-CN" sz="1400"/>
                <a:t>router</a:t>
              </a:r>
            </a:p>
          </p:txBody>
        </p:sp>
        <p:grpSp>
          <p:nvGrpSpPr>
            <p:cNvPr id="1502" name="Group 843"/>
            <p:cNvGrpSpPr>
              <a:grpSpLocks/>
            </p:cNvGrpSpPr>
            <p:nvPr/>
          </p:nvGrpSpPr>
          <p:grpSpPr bwMode="auto">
            <a:xfrm>
              <a:off x="337" y="3440"/>
              <a:ext cx="306" cy="128"/>
              <a:chOff x="4650" y="1129"/>
              <a:chExt cx="246" cy="95"/>
            </a:xfrm>
          </p:grpSpPr>
          <p:sp>
            <p:nvSpPr>
              <p:cNvPr id="150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50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50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506" name="Group 847"/>
              <p:cNvGrpSpPr>
                <a:grpSpLocks/>
              </p:cNvGrpSpPr>
              <p:nvPr/>
            </p:nvGrpSpPr>
            <p:grpSpPr bwMode="auto">
              <a:xfrm>
                <a:off x="4699" y="1145"/>
                <a:ext cx="138" cy="29"/>
                <a:chOff x="2468" y="1332"/>
                <a:chExt cx="310" cy="60"/>
              </a:xfrm>
            </p:grpSpPr>
            <p:sp>
              <p:nvSpPr>
                <p:cNvPr id="1509"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1510"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1507" name="Line 85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508" name="Line 85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grpSp>
        <p:nvGrpSpPr>
          <p:cNvPr id="1511" name="Group 1201"/>
          <p:cNvGrpSpPr>
            <a:grpSpLocks/>
          </p:cNvGrpSpPr>
          <p:nvPr/>
        </p:nvGrpSpPr>
        <p:grpSpPr bwMode="auto">
          <a:xfrm>
            <a:off x="333375" y="1322388"/>
            <a:ext cx="1555750" cy="1622425"/>
            <a:chOff x="210" y="833"/>
            <a:chExt cx="980" cy="1022"/>
          </a:xfrm>
        </p:grpSpPr>
        <p:sp>
          <p:nvSpPr>
            <p:cNvPr id="1512" name="Text Box 667"/>
            <p:cNvSpPr txBox="1">
              <a:spLocks noChangeArrowheads="1"/>
            </p:cNvSpPr>
            <p:nvPr/>
          </p:nvSpPr>
          <p:spPr bwMode="auto">
            <a:xfrm>
              <a:off x="479" y="1667"/>
              <a:ext cx="711" cy="160"/>
            </a:xfrm>
            <a:prstGeom prst="rect">
              <a:avLst/>
            </a:prstGeom>
            <a:noFill/>
            <a:ln w="9525">
              <a:noFill/>
              <a:miter lim="800000"/>
              <a:headEnd/>
              <a:tailEnd/>
            </a:ln>
          </p:spPr>
          <p:txBody>
            <a:bodyPr wrap="none">
              <a:spAutoFit/>
            </a:bodyPr>
            <a:lstStyle/>
            <a:p>
              <a:pPr>
                <a:lnSpc>
                  <a:spcPct val="75000"/>
                </a:lnSpc>
              </a:pPr>
              <a:r>
                <a:rPr lang="en-US" altLang="zh-CN" sz="1400"/>
                <a:t>smartphone</a:t>
              </a:r>
            </a:p>
          </p:txBody>
        </p:sp>
        <p:sp>
          <p:nvSpPr>
            <p:cNvPr id="1513" name="Text Box 663"/>
            <p:cNvSpPr txBox="1">
              <a:spLocks noChangeArrowheads="1"/>
            </p:cNvSpPr>
            <p:nvPr/>
          </p:nvSpPr>
          <p:spPr bwMode="auto">
            <a:xfrm>
              <a:off x="487" y="872"/>
              <a:ext cx="272" cy="192"/>
            </a:xfrm>
            <a:prstGeom prst="rect">
              <a:avLst/>
            </a:prstGeom>
            <a:noFill/>
            <a:ln w="9525">
              <a:noFill/>
              <a:miter lim="800000"/>
              <a:headEnd/>
              <a:tailEnd/>
            </a:ln>
          </p:spPr>
          <p:txBody>
            <a:bodyPr wrap="none">
              <a:spAutoFit/>
            </a:bodyPr>
            <a:lstStyle/>
            <a:p>
              <a:r>
                <a:rPr lang="en-US" altLang="zh-CN" sz="1400"/>
                <a:t>PC</a:t>
              </a:r>
            </a:p>
          </p:txBody>
        </p:sp>
        <p:sp>
          <p:nvSpPr>
            <p:cNvPr id="1514" name="Text Box 664"/>
            <p:cNvSpPr txBox="1">
              <a:spLocks noChangeArrowheads="1"/>
            </p:cNvSpPr>
            <p:nvPr/>
          </p:nvSpPr>
          <p:spPr bwMode="auto">
            <a:xfrm>
              <a:off x="488" y="1096"/>
              <a:ext cx="426" cy="192"/>
            </a:xfrm>
            <a:prstGeom prst="rect">
              <a:avLst/>
            </a:prstGeom>
            <a:noFill/>
            <a:ln w="9525">
              <a:noFill/>
              <a:miter lim="800000"/>
              <a:headEnd/>
              <a:tailEnd/>
            </a:ln>
          </p:spPr>
          <p:txBody>
            <a:bodyPr wrap="none">
              <a:spAutoFit/>
            </a:bodyPr>
            <a:lstStyle/>
            <a:p>
              <a:r>
                <a:rPr lang="en-US" altLang="zh-CN" sz="1400"/>
                <a:t>server</a:t>
              </a:r>
            </a:p>
          </p:txBody>
        </p:sp>
        <p:sp>
          <p:nvSpPr>
            <p:cNvPr id="1515" name="Text Box 665"/>
            <p:cNvSpPr txBox="1">
              <a:spLocks noChangeArrowheads="1"/>
            </p:cNvSpPr>
            <p:nvPr/>
          </p:nvSpPr>
          <p:spPr bwMode="auto">
            <a:xfrm>
              <a:off x="493" y="1390"/>
              <a:ext cx="520" cy="260"/>
            </a:xfrm>
            <a:prstGeom prst="rect">
              <a:avLst/>
            </a:prstGeom>
            <a:noFill/>
            <a:ln w="9525">
              <a:noFill/>
              <a:miter lim="800000"/>
              <a:headEnd/>
              <a:tailEnd/>
            </a:ln>
          </p:spPr>
          <p:txBody>
            <a:bodyPr wrap="none">
              <a:spAutoFit/>
            </a:bodyPr>
            <a:lstStyle/>
            <a:p>
              <a:pPr>
                <a:lnSpc>
                  <a:spcPct val="75000"/>
                </a:lnSpc>
              </a:pPr>
              <a:r>
                <a:rPr lang="en-US" altLang="zh-CN" sz="1400"/>
                <a:t>wireless</a:t>
              </a:r>
            </a:p>
            <a:p>
              <a:pPr>
                <a:lnSpc>
                  <a:spcPct val="75000"/>
                </a:lnSpc>
              </a:pPr>
              <a:r>
                <a:rPr lang="en-US" altLang="zh-CN" sz="1400"/>
                <a:t>laptop</a:t>
              </a:r>
            </a:p>
          </p:txBody>
        </p:sp>
        <p:grpSp>
          <p:nvGrpSpPr>
            <p:cNvPr id="1516" name="Group 805"/>
            <p:cNvGrpSpPr>
              <a:grpSpLocks/>
            </p:cNvGrpSpPr>
            <p:nvPr/>
          </p:nvGrpSpPr>
          <p:grpSpPr bwMode="auto">
            <a:xfrm flipH="1">
              <a:off x="244" y="833"/>
              <a:ext cx="261" cy="235"/>
              <a:chOff x="2839" y="3501"/>
              <a:chExt cx="755" cy="803"/>
            </a:xfrm>
          </p:grpSpPr>
          <p:pic>
            <p:nvPicPr>
              <p:cNvPr id="1577" name="Picture 806" descr="desktop_computer_stylized_medium"/>
              <p:cNvPicPr>
                <a:picLocks noChangeAspect="1" noChangeArrowheads="1"/>
              </p:cNvPicPr>
              <p:nvPr/>
            </p:nvPicPr>
            <p:blipFill>
              <a:blip r:embed="rId6"/>
              <a:srcRect/>
              <a:stretch>
                <a:fillRect/>
              </a:stretch>
            </p:blipFill>
            <p:spPr bwMode="auto">
              <a:xfrm>
                <a:off x="2839" y="3501"/>
                <a:ext cx="755" cy="803"/>
              </a:xfrm>
              <a:prstGeom prst="rect">
                <a:avLst/>
              </a:prstGeom>
              <a:noFill/>
              <a:ln w="9525">
                <a:noFill/>
                <a:miter lim="800000"/>
                <a:headEnd/>
                <a:tailEnd/>
              </a:ln>
            </p:spPr>
          </p:pic>
          <p:sp>
            <p:nvSpPr>
              <p:cNvPr id="1578"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1517" name="Group 808"/>
            <p:cNvGrpSpPr>
              <a:grpSpLocks/>
            </p:cNvGrpSpPr>
            <p:nvPr/>
          </p:nvGrpSpPr>
          <p:grpSpPr bwMode="auto">
            <a:xfrm>
              <a:off x="298" y="1682"/>
              <a:ext cx="234" cy="173"/>
              <a:chOff x="2751" y="1851"/>
              <a:chExt cx="462" cy="478"/>
            </a:xfrm>
          </p:grpSpPr>
          <p:pic>
            <p:nvPicPr>
              <p:cNvPr id="1575" name="Picture 809" descr="iphone_stylized_small"/>
              <p:cNvPicPr>
                <a:picLocks noChangeAspect="1" noChangeArrowheads="1"/>
              </p:cNvPicPr>
              <p:nvPr/>
            </p:nvPicPr>
            <p:blipFill>
              <a:blip r:embed="rId7"/>
              <a:srcRect/>
              <a:stretch>
                <a:fillRect/>
              </a:stretch>
            </p:blipFill>
            <p:spPr bwMode="auto">
              <a:xfrm>
                <a:off x="2928" y="1922"/>
                <a:ext cx="152" cy="407"/>
              </a:xfrm>
              <a:prstGeom prst="rect">
                <a:avLst/>
              </a:prstGeom>
              <a:noFill/>
              <a:ln w="9525">
                <a:noFill/>
                <a:miter lim="800000"/>
                <a:headEnd/>
                <a:tailEnd/>
              </a:ln>
            </p:spPr>
          </p:pic>
          <p:pic>
            <p:nvPicPr>
              <p:cNvPr id="1576" name="Picture 810" descr="antenna_radiation_stylized"/>
              <p:cNvPicPr>
                <a:picLocks noChangeAspect="1" noChangeArrowheads="1"/>
              </p:cNvPicPr>
              <p:nvPr/>
            </p:nvPicPr>
            <p:blipFill>
              <a:blip r:embed="rId8"/>
              <a:srcRect/>
              <a:stretch>
                <a:fillRect/>
              </a:stretch>
            </p:blipFill>
            <p:spPr bwMode="auto">
              <a:xfrm>
                <a:off x="2751" y="1851"/>
                <a:ext cx="462" cy="110"/>
              </a:xfrm>
              <a:prstGeom prst="rect">
                <a:avLst/>
              </a:prstGeom>
              <a:noFill/>
              <a:ln w="9525">
                <a:noFill/>
                <a:miter lim="800000"/>
                <a:headEnd/>
                <a:tailEnd/>
              </a:ln>
            </p:spPr>
          </p:pic>
        </p:grpSp>
        <p:grpSp>
          <p:nvGrpSpPr>
            <p:cNvPr id="1518" name="Group 1088"/>
            <p:cNvGrpSpPr>
              <a:grpSpLocks/>
            </p:cNvGrpSpPr>
            <p:nvPr/>
          </p:nvGrpSpPr>
          <p:grpSpPr bwMode="auto">
            <a:xfrm>
              <a:off x="210" y="1368"/>
              <a:ext cx="301" cy="236"/>
              <a:chOff x="877" y="1008"/>
              <a:chExt cx="2747" cy="2591"/>
            </a:xfrm>
          </p:grpSpPr>
          <p:pic>
            <p:nvPicPr>
              <p:cNvPr id="1552" name="Picture 1089" descr="antenna_stylized"/>
              <p:cNvPicPr>
                <a:picLocks noChangeAspect="1" noChangeArrowheads="1"/>
              </p:cNvPicPr>
              <p:nvPr/>
            </p:nvPicPr>
            <p:blipFill>
              <a:blip r:embed="rId9"/>
              <a:srcRect/>
              <a:stretch>
                <a:fillRect/>
              </a:stretch>
            </p:blipFill>
            <p:spPr bwMode="auto">
              <a:xfrm>
                <a:off x="877" y="1008"/>
                <a:ext cx="2725" cy="1421"/>
              </a:xfrm>
              <a:prstGeom prst="rect">
                <a:avLst/>
              </a:prstGeom>
              <a:noFill/>
              <a:ln w="9525">
                <a:noFill/>
                <a:miter lim="800000"/>
                <a:headEnd/>
                <a:tailEnd/>
              </a:ln>
            </p:spPr>
          </p:pic>
          <p:pic>
            <p:nvPicPr>
              <p:cNvPr id="1553" name="Picture 1090" descr="laptop_keyboard"/>
              <p:cNvPicPr>
                <a:picLocks noChangeAspect="1" noChangeArrowheads="1"/>
              </p:cNvPicPr>
              <p:nvPr/>
            </p:nvPicPr>
            <p:blipFill>
              <a:blip r:embed="rId10"/>
              <a:srcRect/>
              <a:stretch>
                <a:fillRect/>
              </a:stretch>
            </p:blipFill>
            <p:spPr bwMode="auto">
              <a:xfrm rot="109064" flipH="1">
                <a:off x="1009" y="2586"/>
                <a:ext cx="2245" cy="1013"/>
              </a:xfrm>
              <a:prstGeom prst="rect">
                <a:avLst/>
              </a:prstGeom>
              <a:noFill/>
              <a:ln w="9525">
                <a:noFill/>
                <a:miter lim="800000"/>
                <a:headEnd/>
                <a:tailEnd/>
              </a:ln>
            </p:spPr>
          </p:pic>
          <p:sp>
            <p:nvSpPr>
              <p:cNvPr id="1554" name="Freeform 1091"/>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555" name="Picture 1092" descr="screen"/>
              <p:cNvPicPr>
                <a:picLocks noChangeAspect="1" noChangeArrowheads="1"/>
              </p:cNvPicPr>
              <p:nvPr/>
            </p:nvPicPr>
            <p:blipFill>
              <a:blip r:embed="rId11"/>
              <a:srcRect/>
              <a:stretch>
                <a:fillRect/>
              </a:stretch>
            </p:blipFill>
            <p:spPr bwMode="auto">
              <a:xfrm>
                <a:off x="1842" y="1637"/>
                <a:ext cx="1642" cy="1203"/>
              </a:xfrm>
              <a:prstGeom prst="rect">
                <a:avLst/>
              </a:prstGeom>
              <a:noFill/>
              <a:ln w="9525">
                <a:noFill/>
                <a:miter lim="800000"/>
                <a:headEnd/>
                <a:tailEnd/>
              </a:ln>
            </p:spPr>
          </p:pic>
          <p:sp>
            <p:nvSpPr>
              <p:cNvPr id="1556" name="Freeform 1093"/>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557"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558"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559" name="Freeform 1096"/>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560" name="Freeform 1097"/>
              <p:cNvSpPr>
                <a:spLocks/>
              </p:cNvSpPr>
              <p:nvPr/>
            </p:nvSpPr>
            <p:spPr bwMode="auto">
              <a:xfrm>
                <a:off x="3195" y="1755"/>
                <a:ext cx="429" cy="1187"/>
              </a:xfrm>
              <a:custGeom>
                <a:avLst/>
                <a:gdLst>
                  <a:gd name="T0" fmla="*/ 1 w 637"/>
                  <a:gd name="T1" fmla="*/ 0 h 1659"/>
                  <a:gd name="T2" fmla="*/ 1 w 637"/>
                  <a:gd name="T3" fmla="*/ 0 h 1659"/>
                  <a:gd name="T4" fmla="*/ 1 w 637"/>
                  <a:gd name="T5" fmla="*/ 11 h 1659"/>
                  <a:gd name="T6" fmla="*/ 0 w 637"/>
                  <a:gd name="T7" fmla="*/ 1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561" name="Freeform 1098"/>
              <p:cNvSpPr>
                <a:spLocks/>
              </p:cNvSpPr>
              <p:nvPr/>
            </p:nvSpPr>
            <p:spPr bwMode="auto">
              <a:xfrm>
                <a:off x="1734" y="2587"/>
                <a:ext cx="1494" cy="394"/>
              </a:xfrm>
              <a:custGeom>
                <a:avLst/>
                <a:gdLst>
                  <a:gd name="T0" fmla="*/ 0 w 2216"/>
                  <a:gd name="T1" fmla="*/ 0 h 550"/>
                  <a:gd name="T2" fmla="*/ 1 w 2216"/>
                  <a:gd name="T3" fmla="*/ 1 h 550"/>
                  <a:gd name="T4" fmla="*/ 6 w 2216"/>
                  <a:gd name="T5" fmla="*/ 4 h 550"/>
                  <a:gd name="T6" fmla="*/ 6 w 2216"/>
                  <a:gd name="T7" fmla="*/ 3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562" name="Group 1099"/>
              <p:cNvGrpSpPr>
                <a:grpSpLocks/>
              </p:cNvGrpSpPr>
              <p:nvPr/>
            </p:nvGrpSpPr>
            <p:grpSpPr bwMode="auto">
              <a:xfrm>
                <a:off x="1709" y="3008"/>
                <a:ext cx="507" cy="234"/>
                <a:chOff x="1740" y="2642"/>
                <a:chExt cx="752" cy="327"/>
              </a:xfrm>
            </p:grpSpPr>
            <p:sp>
              <p:nvSpPr>
                <p:cNvPr id="1569"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1570"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571"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1572"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1573"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1574"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563" name="Freeform 1106"/>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564" name="Freeform 1107"/>
              <p:cNvSpPr>
                <a:spLocks/>
              </p:cNvSpPr>
              <p:nvPr/>
            </p:nvSpPr>
            <p:spPr bwMode="auto">
              <a:xfrm>
                <a:off x="1010" y="3084"/>
                <a:ext cx="1571" cy="469"/>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565"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566"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567"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568"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1519" name="Group 1168"/>
            <p:cNvGrpSpPr>
              <a:grpSpLocks/>
            </p:cNvGrpSpPr>
            <p:nvPr/>
          </p:nvGrpSpPr>
          <p:grpSpPr bwMode="auto">
            <a:xfrm>
              <a:off x="340" y="1097"/>
              <a:ext cx="157" cy="256"/>
              <a:chOff x="4140" y="429"/>
              <a:chExt cx="1425" cy="2396"/>
            </a:xfrm>
          </p:grpSpPr>
          <p:sp>
            <p:nvSpPr>
              <p:cNvPr id="1520" name="Freeform 1169"/>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521"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522" name="Freeform 1171"/>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523" name="Freeform 1172"/>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524"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525" name="Group 1174"/>
              <p:cNvGrpSpPr>
                <a:grpSpLocks/>
              </p:cNvGrpSpPr>
              <p:nvPr/>
            </p:nvGrpSpPr>
            <p:grpSpPr bwMode="auto">
              <a:xfrm>
                <a:off x="4749" y="668"/>
                <a:ext cx="581" cy="145"/>
                <a:chOff x="614" y="2568"/>
                <a:chExt cx="725" cy="139"/>
              </a:xfrm>
            </p:grpSpPr>
            <p:sp>
              <p:nvSpPr>
                <p:cNvPr id="1550" name="AutoShape 1175"/>
                <p:cNvSpPr>
                  <a:spLocks noChangeArrowheads="1"/>
                </p:cNvSpPr>
                <p:nvPr/>
              </p:nvSpPr>
              <p:spPr bwMode="auto">
                <a:xfrm>
                  <a:off x="613" y="2572"/>
                  <a:ext cx="725" cy="135"/>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551"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526"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527" name="Group 1178"/>
              <p:cNvGrpSpPr>
                <a:grpSpLocks/>
              </p:cNvGrpSpPr>
              <p:nvPr/>
            </p:nvGrpSpPr>
            <p:grpSpPr bwMode="auto">
              <a:xfrm>
                <a:off x="4747" y="994"/>
                <a:ext cx="581" cy="134"/>
                <a:chOff x="614" y="2568"/>
                <a:chExt cx="725" cy="139"/>
              </a:xfrm>
            </p:grpSpPr>
            <p:sp>
              <p:nvSpPr>
                <p:cNvPr id="1548" name="AutoShape 1179"/>
                <p:cNvSpPr>
                  <a:spLocks noChangeArrowheads="1"/>
                </p:cNvSpPr>
                <p:nvPr/>
              </p:nvSpPr>
              <p:spPr bwMode="auto">
                <a:xfrm>
                  <a:off x="615" y="2564"/>
                  <a:ext cx="725" cy="146"/>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549"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528"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529"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530" name="Group 1183"/>
              <p:cNvGrpSpPr>
                <a:grpSpLocks/>
              </p:cNvGrpSpPr>
              <p:nvPr/>
            </p:nvGrpSpPr>
            <p:grpSpPr bwMode="auto">
              <a:xfrm>
                <a:off x="4735" y="1627"/>
                <a:ext cx="582" cy="151"/>
                <a:chOff x="614" y="2568"/>
                <a:chExt cx="725" cy="139"/>
              </a:xfrm>
            </p:grpSpPr>
            <p:sp>
              <p:nvSpPr>
                <p:cNvPr id="1546" name="AutoShape 1184"/>
                <p:cNvSpPr>
                  <a:spLocks noChangeArrowheads="1"/>
                </p:cNvSpPr>
                <p:nvPr/>
              </p:nvSpPr>
              <p:spPr bwMode="auto">
                <a:xfrm>
                  <a:off x="619" y="2568"/>
                  <a:ext cx="724"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547"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531" name="Freeform 1186"/>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532" name="Group 1187"/>
              <p:cNvGrpSpPr>
                <a:grpSpLocks/>
              </p:cNvGrpSpPr>
              <p:nvPr/>
            </p:nvGrpSpPr>
            <p:grpSpPr bwMode="auto">
              <a:xfrm>
                <a:off x="4739" y="1327"/>
                <a:ext cx="582" cy="139"/>
                <a:chOff x="614" y="2568"/>
                <a:chExt cx="725" cy="139"/>
              </a:xfrm>
            </p:grpSpPr>
            <p:sp>
              <p:nvSpPr>
                <p:cNvPr id="1544" name="AutoShape 1188"/>
                <p:cNvSpPr>
                  <a:spLocks noChangeArrowheads="1"/>
                </p:cNvSpPr>
                <p:nvPr/>
              </p:nvSpPr>
              <p:spPr bwMode="auto">
                <a:xfrm>
                  <a:off x="614" y="2569"/>
                  <a:ext cx="724"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545"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533"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534" name="Freeform 1191"/>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535" name="Freeform 1192"/>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536" name="Oval 1193"/>
              <p:cNvSpPr>
                <a:spLocks noChangeArrowheads="1"/>
              </p:cNvSpPr>
              <p:nvPr/>
            </p:nvSpPr>
            <p:spPr bwMode="auto">
              <a:xfrm>
                <a:off x="5520" y="2610"/>
                <a:ext cx="45" cy="94"/>
              </a:xfrm>
              <a:prstGeom prst="ellipse">
                <a:avLst/>
              </a:prstGeom>
              <a:solidFill>
                <a:srgbClr val="333333"/>
              </a:solidFill>
              <a:ln w="9525">
                <a:noFill/>
                <a:round/>
                <a:headEnd/>
                <a:tailEnd/>
              </a:ln>
            </p:spPr>
            <p:txBody>
              <a:bodyPr wrap="none" anchor="ctr"/>
              <a:lstStyle/>
              <a:p>
                <a:endParaRPr lang="zh-CN" altLang="zh-CN"/>
              </a:p>
            </p:txBody>
          </p:sp>
          <p:sp>
            <p:nvSpPr>
              <p:cNvPr id="1537" name="Freeform 1194"/>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538"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539"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540" name="Oval 1197"/>
              <p:cNvSpPr>
                <a:spLocks noChangeArrowheads="1"/>
              </p:cNvSpPr>
              <p:nvPr/>
            </p:nvSpPr>
            <p:spPr bwMode="auto">
              <a:xfrm>
                <a:off x="4312" y="2385"/>
                <a:ext cx="154" cy="140"/>
              </a:xfrm>
              <a:prstGeom prst="ellipse">
                <a:avLst/>
              </a:prstGeom>
              <a:solidFill>
                <a:srgbClr val="33CC33"/>
              </a:solidFill>
              <a:ln w="9525">
                <a:noFill/>
                <a:round/>
                <a:headEnd/>
                <a:tailEnd/>
              </a:ln>
            </p:spPr>
            <p:txBody>
              <a:bodyPr wrap="none" anchor="ctr"/>
              <a:lstStyle/>
              <a:p>
                <a:endParaRPr lang="zh-CN" altLang="zh-CN"/>
              </a:p>
            </p:txBody>
          </p:sp>
          <p:sp>
            <p:nvSpPr>
              <p:cNvPr id="1541" name="Oval 1198"/>
              <p:cNvSpPr>
                <a:spLocks noChangeArrowheads="1"/>
              </p:cNvSpPr>
              <p:nvPr/>
            </p:nvSpPr>
            <p:spPr bwMode="auto">
              <a:xfrm>
                <a:off x="4485" y="2385"/>
                <a:ext cx="163" cy="140"/>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542" name="Oval 1199"/>
              <p:cNvSpPr>
                <a:spLocks noChangeArrowheads="1"/>
              </p:cNvSpPr>
              <p:nvPr/>
            </p:nvSpPr>
            <p:spPr bwMode="auto">
              <a:xfrm>
                <a:off x="4666" y="2385"/>
                <a:ext cx="154" cy="140"/>
              </a:xfrm>
              <a:prstGeom prst="ellipse">
                <a:avLst/>
              </a:prstGeom>
              <a:solidFill>
                <a:srgbClr val="33CC33"/>
              </a:solidFill>
              <a:ln w="9525">
                <a:noFill/>
                <a:round/>
                <a:headEnd/>
                <a:tailEnd/>
              </a:ln>
            </p:spPr>
            <p:txBody>
              <a:bodyPr wrap="none" anchor="ctr"/>
              <a:lstStyle/>
              <a:p>
                <a:endParaRPr lang="zh-CN" altLang="zh-CN"/>
              </a:p>
            </p:txBody>
          </p:sp>
          <p:sp>
            <p:nvSpPr>
              <p:cNvPr id="1543"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grpSp>
        <p:nvGrpSpPr>
          <p:cNvPr id="1579" name="Group 2"/>
          <p:cNvGrpSpPr>
            <a:grpSpLocks/>
          </p:cNvGrpSpPr>
          <p:nvPr/>
        </p:nvGrpSpPr>
        <p:grpSpPr bwMode="auto">
          <a:xfrm>
            <a:off x="5202238" y="1039733"/>
            <a:ext cx="3551237" cy="5088017"/>
            <a:chOff x="5202238" y="1384300"/>
            <a:chExt cx="3551237" cy="4743450"/>
          </a:xfrm>
        </p:grpSpPr>
        <p:sp>
          <p:nvSpPr>
            <p:cNvPr id="1580"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1581"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1582"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1583" name="Group 666"/>
            <p:cNvGrpSpPr>
              <a:grpSpLocks/>
            </p:cNvGrpSpPr>
            <p:nvPr/>
          </p:nvGrpSpPr>
          <p:grpSpPr bwMode="auto">
            <a:xfrm>
              <a:off x="5329977" y="2980450"/>
              <a:ext cx="1458912" cy="933450"/>
              <a:chOff x="2889" y="1631"/>
              <a:chExt cx="980" cy="743"/>
            </a:xfrm>
          </p:grpSpPr>
          <p:sp>
            <p:nvSpPr>
              <p:cNvPr id="2190" name="Rectangle 667"/>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zh-CN" altLang="zh-CN"/>
              </a:p>
            </p:txBody>
          </p:sp>
          <p:sp>
            <p:nvSpPr>
              <p:cNvPr id="2191" name="AutoShape 668"/>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zh-CN" altLang="zh-CN">
                  <a:solidFill>
                    <a:srgbClr val="00CCFF"/>
                  </a:solidFill>
                </a:endParaRPr>
              </a:p>
            </p:txBody>
          </p:sp>
        </p:grpSp>
        <p:sp>
          <p:nvSpPr>
            <p:cNvPr id="1584"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w="9525">
              <a:noFill/>
              <a:round/>
              <a:headEnd/>
              <a:tailEnd/>
            </a:ln>
          </p:spPr>
          <p:txBody>
            <a:bodyPr/>
            <a:lstStyle/>
            <a:p>
              <a:endParaRPr lang="zh-CN" altLang="en-US"/>
            </a:p>
          </p:txBody>
        </p:sp>
        <p:sp>
          <p:nvSpPr>
            <p:cNvPr id="1585"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p:spPr>
          <p:txBody>
            <a:bodyPr wrap="none" anchor="ctr"/>
            <a:lstStyle/>
            <a:p>
              <a:endParaRPr lang="zh-CN" altLang="en-US"/>
            </a:p>
          </p:txBody>
        </p:sp>
        <p:sp>
          <p:nvSpPr>
            <p:cNvPr id="1586"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p:spPr>
          <p:txBody>
            <a:bodyPr wrap="none" anchor="ctr"/>
            <a:lstStyle/>
            <a:p>
              <a:endParaRPr lang="zh-CN" altLang="en-US"/>
            </a:p>
          </p:txBody>
        </p:sp>
        <p:sp>
          <p:nvSpPr>
            <p:cNvPr id="1587" name="Line 672"/>
            <p:cNvSpPr>
              <a:spLocks noChangeShapeType="1"/>
            </p:cNvSpPr>
            <p:nvPr/>
          </p:nvSpPr>
          <p:spPr bwMode="auto">
            <a:xfrm rot="-5400000">
              <a:off x="8177213" y="5116513"/>
              <a:ext cx="0" cy="114300"/>
            </a:xfrm>
            <a:prstGeom prst="line">
              <a:avLst/>
            </a:prstGeom>
            <a:noFill/>
            <a:ln w="12700">
              <a:solidFill>
                <a:schemeClr val="tx1"/>
              </a:solidFill>
              <a:round/>
              <a:headEnd/>
              <a:tailEnd/>
            </a:ln>
          </p:spPr>
          <p:txBody>
            <a:bodyPr wrap="none" anchor="ctr"/>
            <a:lstStyle/>
            <a:p>
              <a:endParaRPr lang="zh-CN" altLang="en-US"/>
            </a:p>
          </p:txBody>
        </p:sp>
        <p:sp>
          <p:nvSpPr>
            <p:cNvPr id="1588" name="Line 674"/>
            <p:cNvSpPr>
              <a:spLocks noChangeShapeType="1"/>
            </p:cNvSpPr>
            <p:nvPr/>
          </p:nvSpPr>
          <p:spPr bwMode="auto">
            <a:xfrm>
              <a:off x="6100763" y="4776788"/>
              <a:ext cx="217487" cy="100012"/>
            </a:xfrm>
            <a:prstGeom prst="line">
              <a:avLst/>
            </a:prstGeom>
            <a:noFill/>
            <a:ln w="12700">
              <a:solidFill>
                <a:schemeClr val="tx1"/>
              </a:solidFill>
              <a:round/>
              <a:headEnd/>
              <a:tailEnd/>
            </a:ln>
          </p:spPr>
          <p:txBody>
            <a:bodyPr/>
            <a:lstStyle/>
            <a:p>
              <a:endParaRPr lang="zh-CN" altLang="en-US"/>
            </a:p>
          </p:txBody>
        </p:sp>
        <p:sp>
          <p:nvSpPr>
            <p:cNvPr id="1589" name="Line 675"/>
            <p:cNvSpPr>
              <a:spLocks noChangeShapeType="1"/>
            </p:cNvSpPr>
            <p:nvPr/>
          </p:nvSpPr>
          <p:spPr bwMode="auto">
            <a:xfrm flipV="1">
              <a:off x="5842000" y="5038725"/>
              <a:ext cx="407988" cy="74613"/>
            </a:xfrm>
            <a:prstGeom prst="line">
              <a:avLst/>
            </a:prstGeom>
            <a:noFill/>
            <a:ln w="12700">
              <a:solidFill>
                <a:schemeClr val="tx1"/>
              </a:solidFill>
              <a:round/>
              <a:headEnd/>
              <a:tailEnd/>
            </a:ln>
          </p:spPr>
          <p:txBody>
            <a:bodyPr/>
            <a:lstStyle/>
            <a:p>
              <a:endParaRPr lang="zh-CN" altLang="en-US"/>
            </a:p>
          </p:txBody>
        </p:sp>
        <p:sp>
          <p:nvSpPr>
            <p:cNvPr id="1590"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p:spPr>
          <p:txBody>
            <a:bodyPr/>
            <a:lstStyle/>
            <a:p>
              <a:endParaRPr lang="zh-CN" altLang="en-US"/>
            </a:p>
          </p:txBody>
        </p:sp>
        <p:sp>
          <p:nvSpPr>
            <p:cNvPr id="1591"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p:spPr>
          <p:txBody>
            <a:bodyPr/>
            <a:lstStyle/>
            <a:p>
              <a:endParaRPr lang="zh-CN" altLang="en-US"/>
            </a:p>
          </p:txBody>
        </p:sp>
        <p:sp>
          <p:nvSpPr>
            <p:cNvPr id="1592" name="Line 680"/>
            <p:cNvSpPr>
              <a:spLocks noChangeShapeType="1"/>
            </p:cNvSpPr>
            <p:nvPr/>
          </p:nvSpPr>
          <p:spPr bwMode="auto">
            <a:xfrm>
              <a:off x="6743700" y="5056188"/>
              <a:ext cx="503238" cy="269875"/>
            </a:xfrm>
            <a:prstGeom prst="line">
              <a:avLst/>
            </a:prstGeom>
            <a:noFill/>
            <a:ln w="12700">
              <a:solidFill>
                <a:schemeClr val="tx1"/>
              </a:solidFill>
              <a:round/>
              <a:headEnd/>
              <a:tailEnd/>
            </a:ln>
          </p:spPr>
          <p:txBody>
            <a:bodyPr/>
            <a:lstStyle/>
            <a:p>
              <a:endParaRPr lang="zh-CN" altLang="en-US"/>
            </a:p>
          </p:txBody>
        </p:sp>
        <p:sp>
          <p:nvSpPr>
            <p:cNvPr id="1593" name="Line 682"/>
            <p:cNvSpPr>
              <a:spLocks noChangeShapeType="1"/>
            </p:cNvSpPr>
            <p:nvPr/>
          </p:nvSpPr>
          <p:spPr bwMode="auto">
            <a:xfrm>
              <a:off x="6284913" y="3551238"/>
              <a:ext cx="0" cy="106362"/>
            </a:xfrm>
            <a:prstGeom prst="line">
              <a:avLst/>
            </a:prstGeom>
            <a:noFill/>
            <a:ln w="19050">
              <a:solidFill>
                <a:schemeClr val="tx1"/>
              </a:solidFill>
              <a:round/>
              <a:headEnd/>
              <a:tailEnd/>
            </a:ln>
          </p:spPr>
          <p:txBody>
            <a:bodyPr/>
            <a:lstStyle/>
            <a:p>
              <a:endParaRPr lang="zh-CN" altLang="en-US"/>
            </a:p>
          </p:txBody>
        </p:sp>
        <p:sp>
          <p:nvSpPr>
            <p:cNvPr id="1594" name="Line 683"/>
            <p:cNvSpPr>
              <a:spLocks noChangeShapeType="1"/>
            </p:cNvSpPr>
            <p:nvPr/>
          </p:nvSpPr>
          <p:spPr bwMode="auto">
            <a:xfrm flipV="1">
              <a:off x="5891213" y="3736975"/>
              <a:ext cx="168275" cy="3175"/>
            </a:xfrm>
            <a:prstGeom prst="line">
              <a:avLst/>
            </a:prstGeom>
            <a:noFill/>
            <a:ln w="19050">
              <a:solidFill>
                <a:schemeClr val="tx1"/>
              </a:solidFill>
              <a:round/>
              <a:headEnd/>
              <a:tailEnd/>
            </a:ln>
          </p:spPr>
          <p:txBody>
            <a:bodyPr/>
            <a:lstStyle/>
            <a:p>
              <a:endParaRPr lang="zh-CN" altLang="en-US"/>
            </a:p>
          </p:txBody>
        </p:sp>
        <p:pic>
          <p:nvPicPr>
            <p:cNvPr id="1595" name="Picture 684" descr="access_point_stylized_small"/>
            <p:cNvPicPr>
              <a:picLocks noChangeAspect="1" noChangeArrowheads="1"/>
            </p:cNvPicPr>
            <p:nvPr/>
          </p:nvPicPr>
          <p:blipFill>
            <a:blip r:embed="rId4"/>
            <a:srcRect/>
            <a:stretch>
              <a:fillRect/>
            </a:stretch>
          </p:blipFill>
          <p:spPr bwMode="auto">
            <a:xfrm>
              <a:off x="5640388" y="3548063"/>
              <a:ext cx="369887" cy="306387"/>
            </a:xfrm>
            <a:prstGeom prst="rect">
              <a:avLst/>
            </a:prstGeom>
            <a:noFill/>
            <a:ln w="9525">
              <a:noFill/>
              <a:miter lim="800000"/>
              <a:headEnd/>
              <a:tailEnd/>
            </a:ln>
          </p:spPr>
        </p:pic>
        <p:sp>
          <p:nvSpPr>
            <p:cNvPr id="1596"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p:spPr>
          <p:txBody>
            <a:bodyPr wrap="none" anchor="ctr"/>
            <a:lstStyle/>
            <a:p>
              <a:endParaRPr lang="zh-CN" altLang="en-US"/>
            </a:p>
          </p:txBody>
        </p:sp>
        <p:sp>
          <p:nvSpPr>
            <p:cNvPr id="1597" name="Line 686"/>
            <p:cNvSpPr>
              <a:spLocks noChangeShapeType="1"/>
            </p:cNvSpPr>
            <p:nvPr/>
          </p:nvSpPr>
          <p:spPr bwMode="auto">
            <a:xfrm flipV="1">
              <a:off x="5894388" y="3733800"/>
              <a:ext cx="168275" cy="3175"/>
            </a:xfrm>
            <a:prstGeom prst="line">
              <a:avLst/>
            </a:prstGeom>
            <a:noFill/>
            <a:ln w="19050">
              <a:solidFill>
                <a:schemeClr val="tx1"/>
              </a:solidFill>
              <a:round/>
              <a:headEnd/>
              <a:tailEnd/>
            </a:ln>
          </p:spPr>
          <p:txBody>
            <a:bodyPr/>
            <a:lstStyle/>
            <a:p>
              <a:endParaRPr lang="zh-CN" altLang="en-US"/>
            </a:p>
          </p:txBody>
        </p:sp>
        <p:pic>
          <p:nvPicPr>
            <p:cNvPr id="1598" name="Picture 708" descr="access_point_stylized_small"/>
            <p:cNvPicPr>
              <a:picLocks noChangeAspect="1" noChangeArrowheads="1"/>
            </p:cNvPicPr>
            <p:nvPr/>
          </p:nvPicPr>
          <p:blipFill>
            <a:blip r:embed="rId4"/>
            <a:srcRect/>
            <a:stretch>
              <a:fillRect/>
            </a:stretch>
          </p:blipFill>
          <p:spPr bwMode="auto">
            <a:xfrm>
              <a:off x="5641975" y="3546475"/>
              <a:ext cx="369888" cy="306388"/>
            </a:xfrm>
            <a:prstGeom prst="rect">
              <a:avLst/>
            </a:prstGeom>
            <a:noFill/>
            <a:ln w="9525">
              <a:noFill/>
              <a:miter lim="800000"/>
              <a:headEnd/>
              <a:tailEnd/>
            </a:ln>
          </p:spPr>
        </p:pic>
        <p:sp>
          <p:nvSpPr>
            <p:cNvPr id="1599" name="Line 711"/>
            <p:cNvSpPr>
              <a:spLocks noChangeShapeType="1"/>
            </p:cNvSpPr>
            <p:nvPr/>
          </p:nvSpPr>
          <p:spPr bwMode="auto">
            <a:xfrm>
              <a:off x="7396163" y="3816350"/>
              <a:ext cx="163512" cy="120650"/>
            </a:xfrm>
            <a:prstGeom prst="line">
              <a:avLst/>
            </a:prstGeom>
            <a:noFill/>
            <a:ln w="9525">
              <a:solidFill>
                <a:schemeClr val="bg2"/>
              </a:solidFill>
              <a:round/>
              <a:headEnd/>
              <a:tailEnd/>
            </a:ln>
          </p:spPr>
          <p:txBody>
            <a:bodyPr/>
            <a:lstStyle/>
            <a:p>
              <a:endParaRPr lang="zh-CN" altLang="en-US"/>
            </a:p>
          </p:txBody>
        </p:sp>
        <p:sp>
          <p:nvSpPr>
            <p:cNvPr id="1600" name="Line 712"/>
            <p:cNvSpPr>
              <a:spLocks noChangeShapeType="1"/>
            </p:cNvSpPr>
            <p:nvPr/>
          </p:nvSpPr>
          <p:spPr bwMode="auto">
            <a:xfrm>
              <a:off x="7493000" y="3736975"/>
              <a:ext cx="279400" cy="0"/>
            </a:xfrm>
            <a:prstGeom prst="line">
              <a:avLst/>
            </a:prstGeom>
            <a:noFill/>
            <a:ln w="9525">
              <a:solidFill>
                <a:schemeClr val="bg2"/>
              </a:solidFill>
              <a:round/>
              <a:headEnd/>
              <a:tailEnd/>
            </a:ln>
          </p:spPr>
          <p:txBody>
            <a:bodyPr/>
            <a:lstStyle/>
            <a:p>
              <a:endParaRPr lang="zh-CN" altLang="en-US"/>
            </a:p>
          </p:txBody>
        </p:sp>
        <p:sp>
          <p:nvSpPr>
            <p:cNvPr id="1601" name="Line 713"/>
            <p:cNvSpPr>
              <a:spLocks noChangeShapeType="1"/>
            </p:cNvSpPr>
            <p:nvPr/>
          </p:nvSpPr>
          <p:spPr bwMode="auto">
            <a:xfrm flipV="1">
              <a:off x="7729538" y="3822700"/>
              <a:ext cx="134937" cy="104775"/>
            </a:xfrm>
            <a:prstGeom prst="line">
              <a:avLst/>
            </a:prstGeom>
            <a:noFill/>
            <a:ln w="9525">
              <a:solidFill>
                <a:schemeClr val="bg2"/>
              </a:solidFill>
              <a:round/>
              <a:headEnd/>
              <a:tailEnd/>
            </a:ln>
          </p:spPr>
          <p:txBody>
            <a:bodyPr/>
            <a:lstStyle/>
            <a:p>
              <a:endParaRPr lang="zh-CN" altLang="en-US"/>
            </a:p>
          </p:txBody>
        </p:sp>
        <p:sp>
          <p:nvSpPr>
            <p:cNvPr id="1602" name="Line 714"/>
            <p:cNvSpPr>
              <a:spLocks noChangeShapeType="1"/>
            </p:cNvSpPr>
            <p:nvPr/>
          </p:nvSpPr>
          <p:spPr bwMode="auto">
            <a:xfrm>
              <a:off x="6723063" y="2590800"/>
              <a:ext cx="509587" cy="3175"/>
            </a:xfrm>
            <a:prstGeom prst="line">
              <a:avLst/>
            </a:prstGeom>
            <a:noFill/>
            <a:ln w="9525">
              <a:solidFill>
                <a:schemeClr val="tx1"/>
              </a:solidFill>
              <a:round/>
              <a:headEnd/>
              <a:tailEnd/>
            </a:ln>
          </p:spPr>
          <p:txBody>
            <a:bodyPr/>
            <a:lstStyle/>
            <a:p>
              <a:endParaRPr lang="zh-CN" altLang="en-US"/>
            </a:p>
          </p:txBody>
        </p:sp>
        <p:sp>
          <p:nvSpPr>
            <p:cNvPr id="1603" name="Line 715"/>
            <p:cNvSpPr>
              <a:spLocks noChangeShapeType="1"/>
            </p:cNvSpPr>
            <p:nvPr/>
          </p:nvSpPr>
          <p:spPr bwMode="auto">
            <a:xfrm>
              <a:off x="7358063" y="4700588"/>
              <a:ext cx="390525" cy="184150"/>
            </a:xfrm>
            <a:prstGeom prst="line">
              <a:avLst/>
            </a:prstGeom>
            <a:noFill/>
            <a:ln w="12700">
              <a:solidFill>
                <a:schemeClr val="tx1"/>
              </a:solidFill>
              <a:round/>
              <a:headEnd/>
              <a:tailEnd/>
            </a:ln>
          </p:spPr>
          <p:txBody>
            <a:bodyPr/>
            <a:lstStyle/>
            <a:p>
              <a:endParaRPr lang="zh-CN" altLang="en-US"/>
            </a:p>
          </p:txBody>
        </p:sp>
        <p:sp>
          <p:nvSpPr>
            <p:cNvPr id="1604"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p:spPr>
          <p:txBody>
            <a:bodyPr/>
            <a:lstStyle/>
            <a:p>
              <a:endParaRPr lang="zh-CN" altLang="en-US"/>
            </a:p>
          </p:txBody>
        </p:sp>
        <p:sp>
          <p:nvSpPr>
            <p:cNvPr id="1605" name="Line 717"/>
            <p:cNvSpPr>
              <a:spLocks noChangeShapeType="1"/>
            </p:cNvSpPr>
            <p:nvPr/>
          </p:nvSpPr>
          <p:spPr bwMode="auto">
            <a:xfrm flipV="1">
              <a:off x="6780213" y="4979988"/>
              <a:ext cx="971550" cy="0"/>
            </a:xfrm>
            <a:prstGeom prst="line">
              <a:avLst/>
            </a:prstGeom>
            <a:noFill/>
            <a:ln w="12700">
              <a:solidFill>
                <a:schemeClr val="tx1"/>
              </a:solidFill>
              <a:round/>
              <a:headEnd/>
              <a:tailEnd/>
            </a:ln>
          </p:spPr>
          <p:txBody>
            <a:bodyPr/>
            <a:lstStyle/>
            <a:p>
              <a:endParaRPr lang="zh-CN" altLang="en-US"/>
            </a:p>
          </p:txBody>
        </p:sp>
        <p:sp>
          <p:nvSpPr>
            <p:cNvPr id="1606" name="Line 718"/>
            <p:cNvSpPr>
              <a:spLocks noChangeShapeType="1"/>
            </p:cNvSpPr>
            <p:nvPr/>
          </p:nvSpPr>
          <p:spPr bwMode="auto">
            <a:xfrm flipV="1">
              <a:off x="7577138" y="2495550"/>
              <a:ext cx="123825" cy="87313"/>
            </a:xfrm>
            <a:prstGeom prst="line">
              <a:avLst/>
            </a:prstGeom>
            <a:noFill/>
            <a:ln w="9525">
              <a:solidFill>
                <a:schemeClr val="bg2"/>
              </a:solidFill>
              <a:round/>
              <a:headEnd/>
              <a:tailEnd/>
            </a:ln>
          </p:spPr>
          <p:txBody>
            <a:bodyPr/>
            <a:lstStyle/>
            <a:p>
              <a:endParaRPr lang="zh-CN" altLang="en-US"/>
            </a:p>
          </p:txBody>
        </p:sp>
        <p:sp>
          <p:nvSpPr>
            <p:cNvPr id="1607" name="Line 719"/>
            <p:cNvSpPr>
              <a:spLocks noChangeShapeType="1"/>
            </p:cNvSpPr>
            <p:nvPr/>
          </p:nvSpPr>
          <p:spPr bwMode="auto">
            <a:xfrm>
              <a:off x="7405688" y="2668588"/>
              <a:ext cx="0" cy="82550"/>
            </a:xfrm>
            <a:prstGeom prst="line">
              <a:avLst/>
            </a:prstGeom>
            <a:noFill/>
            <a:ln w="9525">
              <a:solidFill>
                <a:srgbClr val="969696"/>
              </a:solidFill>
              <a:round/>
              <a:headEnd/>
              <a:tailEnd/>
            </a:ln>
          </p:spPr>
          <p:txBody>
            <a:bodyPr/>
            <a:lstStyle/>
            <a:p>
              <a:endParaRPr lang="zh-CN" altLang="en-US"/>
            </a:p>
          </p:txBody>
        </p:sp>
        <p:sp>
          <p:nvSpPr>
            <p:cNvPr id="1608" name="Line 720"/>
            <p:cNvSpPr>
              <a:spLocks noChangeShapeType="1"/>
            </p:cNvSpPr>
            <p:nvPr/>
          </p:nvSpPr>
          <p:spPr bwMode="auto">
            <a:xfrm flipV="1">
              <a:off x="7577138" y="2565400"/>
              <a:ext cx="263525" cy="288925"/>
            </a:xfrm>
            <a:prstGeom prst="line">
              <a:avLst/>
            </a:prstGeom>
            <a:noFill/>
            <a:ln w="9525">
              <a:solidFill>
                <a:schemeClr val="bg2"/>
              </a:solidFill>
              <a:round/>
              <a:headEnd/>
              <a:tailEnd/>
            </a:ln>
          </p:spPr>
          <p:txBody>
            <a:bodyPr/>
            <a:lstStyle/>
            <a:p>
              <a:endParaRPr lang="zh-CN" altLang="en-US"/>
            </a:p>
          </p:txBody>
        </p:sp>
        <p:sp>
          <p:nvSpPr>
            <p:cNvPr id="1609" name="Line 721"/>
            <p:cNvSpPr>
              <a:spLocks noChangeShapeType="1"/>
            </p:cNvSpPr>
            <p:nvPr/>
          </p:nvSpPr>
          <p:spPr bwMode="auto">
            <a:xfrm>
              <a:off x="7942263" y="2563813"/>
              <a:ext cx="0" cy="196850"/>
            </a:xfrm>
            <a:prstGeom prst="line">
              <a:avLst/>
            </a:prstGeom>
            <a:noFill/>
            <a:ln w="9525">
              <a:solidFill>
                <a:schemeClr val="bg2"/>
              </a:solidFill>
              <a:round/>
              <a:headEnd/>
              <a:tailEnd/>
            </a:ln>
          </p:spPr>
          <p:txBody>
            <a:bodyPr/>
            <a:lstStyle/>
            <a:p>
              <a:endParaRPr lang="zh-CN" altLang="en-US"/>
            </a:p>
          </p:txBody>
        </p:sp>
        <p:sp>
          <p:nvSpPr>
            <p:cNvPr id="1610" name="Line 722"/>
            <p:cNvSpPr>
              <a:spLocks noChangeShapeType="1"/>
            </p:cNvSpPr>
            <p:nvPr/>
          </p:nvSpPr>
          <p:spPr bwMode="auto">
            <a:xfrm>
              <a:off x="7596188" y="2870200"/>
              <a:ext cx="188912" cy="0"/>
            </a:xfrm>
            <a:prstGeom prst="line">
              <a:avLst/>
            </a:prstGeom>
            <a:noFill/>
            <a:ln w="9525">
              <a:solidFill>
                <a:schemeClr val="bg2"/>
              </a:solidFill>
              <a:round/>
              <a:headEnd/>
              <a:tailEnd/>
            </a:ln>
          </p:spPr>
          <p:txBody>
            <a:bodyPr/>
            <a:lstStyle/>
            <a:p>
              <a:endParaRPr lang="zh-CN" altLang="en-US"/>
            </a:p>
          </p:txBody>
        </p:sp>
        <p:sp>
          <p:nvSpPr>
            <p:cNvPr id="1611" name="Line 723"/>
            <p:cNvSpPr>
              <a:spLocks noChangeShapeType="1"/>
            </p:cNvSpPr>
            <p:nvPr/>
          </p:nvSpPr>
          <p:spPr bwMode="auto">
            <a:xfrm>
              <a:off x="8150225" y="2860675"/>
              <a:ext cx="177800" cy="0"/>
            </a:xfrm>
            <a:prstGeom prst="line">
              <a:avLst/>
            </a:prstGeom>
            <a:noFill/>
            <a:ln w="9525">
              <a:solidFill>
                <a:schemeClr val="bg2"/>
              </a:solidFill>
              <a:round/>
              <a:headEnd/>
              <a:tailEnd/>
            </a:ln>
          </p:spPr>
          <p:txBody>
            <a:bodyPr/>
            <a:lstStyle/>
            <a:p>
              <a:endParaRPr lang="zh-CN" altLang="en-US"/>
            </a:p>
          </p:txBody>
        </p:sp>
        <p:sp>
          <p:nvSpPr>
            <p:cNvPr id="1612" name="Line 724"/>
            <p:cNvSpPr>
              <a:spLocks noChangeShapeType="1"/>
            </p:cNvSpPr>
            <p:nvPr/>
          </p:nvSpPr>
          <p:spPr bwMode="auto">
            <a:xfrm flipH="1">
              <a:off x="7296150" y="2936875"/>
              <a:ext cx="98425" cy="704850"/>
            </a:xfrm>
            <a:prstGeom prst="line">
              <a:avLst/>
            </a:prstGeom>
            <a:noFill/>
            <a:ln w="9525">
              <a:solidFill>
                <a:srgbClr val="969696"/>
              </a:solidFill>
              <a:round/>
              <a:headEnd/>
              <a:tailEnd/>
            </a:ln>
          </p:spPr>
          <p:txBody>
            <a:bodyPr/>
            <a:lstStyle/>
            <a:p>
              <a:endParaRPr lang="zh-CN" altLang="en-US"/>
            </a:p>
          </p:txBody>
        </p:sp>
        <p:sp>
          <p:nvSpPr>
            <p:cNvPr id="1613" name="Line 725"/>
            <p:cNvSpPr>
              <a:spLocks noChangeShapeType="1"/>
            </p:cNvSpPr>
            <p:nvPr/>
          </p:nvSpPr>
          <p:spPr bwMode="auto">
            <a:xfrm flipH="1">
              <a:off x="7888288" y="2936875"/>
              <a:ext cx="111125" cy="727075"/>
            </a:xfrm>
            <a:prstGeom prst="line">
              <a:avLst/>
            </a:prstGeom>
            <a:noFill/>
            <a:ln w="9525">
              <a:solidFill>
                <a:schemeClr val="bg2"/>
              </a:solidFill>
              <a:round/>
              <a:headEnd/>
              <a:tailEnd/>
            </a:ln>
          </p:spPr>
          <p:txBody>
            <a:bodyPr/>
            <a:lstStyle/>
            <a:p>
              <a:endParaRPr lang="zh-CN" altLang="en-US"/>
            </a:p>
          </p:txBody>
        </p:sp>
        <p:sp>
          <p:nvSpPr>
            <p:cNvPr id="1614" name="Line 726"/>
            <p:cNvSpPr>
              <a:spLocks noChangeShapeType="1"/>
            </p:cNvSpPr>
            <p:nvPr/>
          </p:nvSpPr>
          <p:spPr bwMode="auto">
            <a:xfrm flipV="1">
              <a:off x="7272338" y="4078288"/>
              <a:ext cx="227012" cy="436562"/>
            </a:xfrm>
            <a:prstGeom prst="line">
              <a:avLst/>
            </a:prstGeom>
            <a:noFill/>
            <a:ln w="9525">
              <a:solidFill>
                <a:schemeClr val="bg2"/>
              </a:solidFill>
              <a:round/>
              <a:headEnd/>
              <a:tailEnd/>
            </a:ln>
          </p:spPr>
          <p:txBody>
            <a:bodyPr/>
            <a:lstStyle/>
            <a:p>
              <a:endParaRPr lang="zh-CN" altLang="en-US"/>
            </a:p>
          </p:txBody>
        </p:sp>
        <p:sp>
          <p:nvSpPr>
            <p:cNvPr id="1615"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p:spPr>
          <p:txBody>
            <a:bodyPr/>
            <a:lstStyle/>
            <a:p>
              <a:endParaRPr lang="zh-CN" altLang="en-US"/>
            </a:p>
          </p:txBody>
        </p:sp>
        <p:sp>
          <p:nvSpPr>
            <p:cNvPr id="1616" name="Line 728"/>
            <p:cNvSpPr>
              <a:spLocks noChangeShapeType="1"/>
            </p:cNvSpPr>
            <p:nvPr/>
          </p:nvSpPr>
          <p:spPr bwMode="auto">
            <a:xfrm>
              <a:off x="6289675" y="2406650"/>
              <a:ext cx="152400" cy="95250"/>
            </a:xfrm>
            <a:prstGeom prst="line">
              <a:avLst/>
            </a:prstGeom>
            <a:noFill/>
            <a:ln w="19050">
              <a:solidFill>
                <a:schemeClr val="tx1"/>
              </a:solidFill>
              <a:round/>
              <a:headEnd/>
              <a:tailEnd/>
            </a:ln>
          </p:spPr>
          <p:txBody>
            <a:bodyPr/>
            <a:lstStyle/>
            <a:p>
              <a:endParaRPr lang="zh-CN" altLang="en-US"/>
            </a:p>
          </p:txBody>
        </p:sp>
        <p:sp>
          <p:nvSpPr>
            <p:cNvPr id="1617"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618"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619"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620" name="Group 732"/>
            <p:cNvGrpSpPr>
              <a:grpSpLocks/>
            </p:cNvGrpSpPr>
            <p:nvPr/>
          </p:nvGrpSpPr>
          <p:grpSpPr bwMode="auto">
            <a:xfrm>
              <a:off x="6430963" y="2519363"/>
              <a:ext cx="219075" cy="52387"/>
              <a:chOff x="2468" y="1332"/>
              <a:chExt cx="310" cy="60"/>
            </a:xfrm>
          </p:grpSpPr>
          <p:sp>
            <p:nvSpPr>
              <p:cNvPr id="2188"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2189"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1621" name="Line 735"/>
            <p:cNvSpPr>
              <a:spLocks noChangeShapeType="1"/>
            </p:cNvSpPr>
            <p:nvPr/>
          </p:nvSpPr>
          <p:spPr bwMode="auto">
            <a:xfrm>
              <a:off x="6354763" y="2543175"/>
              <a:ext cx="0" cy="74613"/>
            </a:xfrm>
            <a:prstGeom prst="line">
              <a:avLst/>
            </a:prstGeom>
            <a:noFill/>
            <a:ln w="9525">
              <a:solidFill>
                <a:schemeClr val="tx1"/>
              </a:solidFill>
              <a:round/>
              <a:headEnd/>
              <a:tailEnd/>
            </a:ln>
          </p:spPr>
          <p:txBody>
            <a:bodyPr/>
            <a:lstStyle/>
            <a:p>
              <a:endParaRPr lang="zh-CN" altLang="en-US"/>
            </a:p>
          </p:txBody>
        </p:sp>
        <p:sp>
          <p:nvSpPr>
            <p:cNvPr id="1622" name="Line 736"/>
            <p:cNvSpPr>
              <a:spLocks noChangeShapeType="1"/>
            </p:cNvSpPr>
            <p:nvPr/>
          </p:nvSpPr>
          <p:spPr bwMode="auto">
            <a:xfrm>
              <a:off x="6740525" y="2546350"/>
              <a:ext cx="0" cy="73025"/>
            </a:xfrm>
            <a:prstGeom prst="line">
              <a:avLst/>
            </a:prstGeom>
            <a:noFill/>
            <a:ln w="9525">
              <a:solidFill>
                <a:schemeClr val="bg2"/>
              </a:solidFill>
              <a:round/>
              <a:headEnd/>
              <a:tailEnd/>
            </a:ln>
          </p:spPr>
          <p:txBody>
            <a:bodyPr/>
            <a:lstStyle/>
            <a:p>
              <a:endParaRPr lang="zh-CN" altLang="en-US"/>
            </a:p>
          </p:txBody>
        </p:sp>
        <p:grpSp>
          <p:nvGrpSpPr>
            <p:cNvPr id="1623" name="Group 737"/>
            <p:cNvGrpSpPr>
              <a:grpSpLocks/>
            </p:cNvGrpSpPr>
            <p:nvPr/>
          </p:nvGrpSpPr>
          <p:grpSpPr bwMode="auto">
            <a:xfrm>
              <a:off x="7202488" y="2493963"/>
              <a:ext cx="390525" cy="174625"/>
              <a:chOff x="4334" y="1470"/>
              <a:chExt cx="246" cy="107"/>
            </a:xfrm>
          </p:grpSpPr>
          <p:sp>
            <p:nvSpPr>
              <p:cNvPr id="218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218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18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183" name="Group 741"/>
              <p:cNvGrpSpPr>
                <a:grpSpLocks/>
              </p:cNvGrpSpPr>
              <p:nvPr/>
            </p:nvGrpSpPr>
            <p:grpSpPr bwMode="auto">
              <a:xfrm>
                <a:off x="4383" y="1488"/>
                <a:ext cx="138" cy="33"/>
                <a:chOff x="2468" y="1332"/>
                <a:chExt cx="310" cy="60"/>
              </a:xfrm>
            </p:grpSpPr>
            <p:sp>
              <p:nvSpPr>
                <p:cNvPr id="2186"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2187"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2184" name="Line 744"/>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2185" name="Line 745"/>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1624" name="Group 746"/>
            <p:cNvGrpSpPr>
              <a:grpSpLocks/>
            </p:cNvGrpSpPr>
            <p:nvPr/>
          </p:nvGrpSpPr>
          <p:grpSpPr bwMode="auto">
            <a:xfrm>
              <a:off x="7213600" y="2757488"/>
              <a:ext cx="390525" cy="174625"/>
              <a:chOff x="4334" y="1470"/>
              <a:chExt cx="246" cy="107"/>
            </a:xfrm>
          </p:grpSpPr>
          <p:sp>
            <p:nvSpPr>
              <p:cNvPr id="217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217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17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175" name="Group 750"/>
              <p:cNvGrpSpPr>
                <a:grpSpLocks/>
              </p:cNvGrpSpPr>
              <p:nvPr/>
            </p:nvGrpSpPr>
            <p:grpSpPr bwMode="auto">
              <a:xfrm>
                <a:off x="4383" y="1488"/>
                <a:ext cx="138" cy="33"/>
                <a:chOff x="2468" y="1332"/>
                <a:chExt cx="310" cy="60"/>
              </a:xfrm>
            </p:grpSpPr>
            <p:sp>
              <p:nvSpPr>
                <p:cNvPr id="2178"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2179"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2176" name="Line 753"/>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2177" name="Line 754"/>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1625" name="Group 764"/>
            <p:cNvGrpSpPr>
              <a:grpSpLocks/>
            </p:cNvGrpSpPr>
            <p:nvPr/>
          </p:nvGrpSpPr>
          <p:grpSpPr bwMode="auto">
            <a:xfrm>
              <a:off x="7689850" y="2393950"/>
              <a:ext cx="390525" cy="174625"/>
              <a:chOff x="4334" y="1470"/>
              <a:chExt cx="246" cy="107"/>
            </a:xfrm>
          </p:grpSpPr>
          <p:sp>
            <p:nvSpPr>
              <p:cNvPr id="216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216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16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167" name="Group 768"/>
              <p:cNvGrpSpPr>
                <a:grpSpLocks/>
              </p:cNvGrpSpPr>
              <p:nvPr/>
            </p:nvGrpSpPr>
            <p:grpSpPr bwMode="auto">
              <a:xfrm>
                <a:off x="4383" y="1488"/>
                <a:ext cx="138" cy="33"/>
                <a:chOff x="2468" y="1332"/>
                <a:chExt cx="310" cy="60"/>
              </a:xfrm>
            </p:grpSpPr>
            <p:sp>
              <p:nvSpPr>
                <p:cNvPr id="2170"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2171"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2168" name="Line 771"/>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2169" name="Line 772"/>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1626" name="Line 782"/>
            <p:cNvSpPr>
              <a:spLocks noChangeShapeType="1"/>
            </p:cNvSpPr>
            <p:nvPr/>
          </p:nvSpPr>
          <p:spPr bwMode="auto">
            <a:xfrm>
              <a:off x="6427788" y="3743325"/>
              <a:ext cx="679450" cy="0"/>
            </a:xfrm>
            <a:prstGeom prst="line">
              <a:avLst/>
            </a:prstGeom>
            <a:noFill/>
            <a:ln w="9525">
              <a:solidFill>
                <a:schemeClr val="tx1"/>
              </a:solidFill>
              <a:round/>
              <a:headEnd/>
              <a:tailEnd/>
            </a:ln>
          </p:spPr>
          <p:txBody>
            <a:bodyPr/>
            <a:lstStyle/>
            <a:p>
              <a:endParaRPr lang="zh-CN" altLang="en-US"/>
            </a:p>
          </p:txBody>
        </p:sp>
        <p:grpSp>
          <p:nvGrpSpPr>
            <p:cNvPr id="1627" name="Group 801"/>
            <p:cNvGrpSpPr>
              <a:grpSpLocks/>
            </p:cNvGrpSpPr>
            <p:nvPr/>
          </p:nvGrpSpPr>
          <p:grpSpPr bwMode="auto">
            <a:xfrm>
              <a:off x="7591425" y="4806950"/>
              <a:ext cx="622300" cy="244475"/>
              <a:chOff x="4334" y="1470"/>
              <a:chExt cx="246" cy="107"/>
            </a:xfrm>
          </p:grpSpPr>
          <p:sp>
            <p:nvSpPr>
              <p:cNvPr id="215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215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15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159" name="Group 805"/>
              <p:cNvGrpSpPr>
                <a:grpSpLocks/>
              </p:cNvGrpSpPr>
              <p:nvPr/>
            </p:nvGrpSpPr>
            <p:grpSpPr bwMode="auto">
              <a:xfrm>
                <a:off x="4383" y="1488"/>
                <a:ext cx="138" cy="33"/>
                <a:chOff x="2468" y="1332"/>
                <a:chExt cx="310" cy="60"/>
              </a:xfrm>
            </p:grpSpPr>
            <p:sp>
              <p:nvSpPr>
                <p:cNvPr id="2162"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2163"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2160" name="Line 80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2161" name="Line 809"/>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1628" name="Group 810"/>
            <p:cNvGrpSpPr>
              <a:grpSpLocks/>
            </p:cNvGrpSpPr>
            <p:nvPr/>
          </p:nvGrpSpPr>
          <p:grpSpPr bwMode="auto">
            <a:xfrm>
              <a:off x="6965950" y="4508500"/>
              <a:ext cx="622300" cy="244475"/>
              <a:chOff x="4334" y="1470"/>
              <a:chExt cx="246" cy="107"/>
            </a:xfrm>
          </p:grpSpPr>
          <p:sp>
            <p:nvSpPr>
              <p:cNvPr id="214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214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15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151" name="Group 814"/>
              <p:cNvGrpSpPr>
                <a:grpSpLocks/>
              </p:cNvGrpSpPr>
              <p:nvPr/>
            </p:nvGrpSpPr>
            <p:grpSpPr bwMode="auto">
              <a:xfrm>
                <a:off x="4383" y="1488"/>
                <a:ext cx="138" cy="33"/>
                <a:chOff x="2468" y="1332"/>
                <a:chExt cx="310" cy="60"/>
              </a:xfrm>
            </p:grpSpPr>
            <p:sp>
              <p:nvSpPr>
                <p:cNvPr id="2154"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2155"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2152" name="Line 817"/>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2153" name="Line 818"/>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1629" name="Group 819"/>
            <p:cNvGrpSpPr>
              <a:grpSpLocks/>
            </p:cNvGrpSpPr>
            <p:nvPr/>
          </p:nvGrpSpPr>
          <p:grpSpPr bwMode="auto">
            <a:xfrm>
              <a:off x="6242050" y="4851400"/>
              <a:ext cx="622300" cy="244475"/>
              <a:chOff x="4334" y="1470"/>
              <a:chExt cx="246" cy="107"/>
            </a:xfrm>
          </p:grpSpPr>
          <p:sp>
            <p:nvSpPr>
              <p:cNvPr id="214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214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14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143" name="Group 823"/>
              <p:cNvGrpSpPr>
                <a:grpSpLocks/>
              </p:cNvGrpSpPr>
              <p:nvPr/>
            </p:nvGrpSpPr>
            <p:grpSpPr bwMode="auto">
              <a:xfrm>
                <a:off x="4383" y="1488"/>
                <a:ext cx="138" cy="33"/>
                <a:chOff x="2468" y="1332"/>
                <a:chExt cx="310" cy="60"/>
              </a:xfrm>
            </p:grpSpPr>
            <p:sp>
              <p:nvSpPr>
                <p:cNvPr id="2146"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2147"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2144" name="Line 82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2145" name="Line 827"/>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1630" name="Group 828"/>
            <p:cNvGrpSpPr>
              <a:grpSpLocks/>
            </p:cNvGrpSpPr>
            <p:nvPr/>
          </p:nvGrpSpPr>
          <p:grpSpPr bwMode="auto">
            <a:xfrm>
              <a:off x="6051550" y="3644900"/>
              <a:ext cx="390525" cy="171450"/>
              <a:chOff x="4334" y="1470"/>
              <a:chExt cx="246" cy="107"/>
            </a:xfrm>
          </p:grpSpPr>
          <p:sp>
            <p:nvSpPr>
              <p:cNvPr id="213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213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13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135" name="Group 832"/>
              <p:cNvGrpSpPr>
                <a:grpSpLocks/>
              </p:cNvGrpSpPr>
              <p:nvPr/>
            </p:nvGrpSpPr>
            <p:grpSpPr bwMode="auto">
              <a:xfrm>
                <a:off x="4383" y="1488"/>
                <a:ext cx="138" cy="33"/>
                <a:chOff x="2468" y="1332"/>
                <a:chExt cx="310" cy="60"/>
              </a:xfrm>
            </p:grpSpPr>
            <p:sp>
              <p:nvSpPr>
                <p:cNvPr id="2138"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2139"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2136" name="Line 835"/>
              <p:cNvSpPr>
                <a:spLocks noChangeShapeType="1"/>
              </p:cNvSpPr>
              <p:nvPr/>
            </p:nvSpPr>
            <p:spPr bwMode="auto">
              <a:xfrm>
                <a:off x="4335" y="1503"/>
                <a:ext cx="0" cy="50"/>
              </a:xfrm>
              <a:prstGeom prst="line">
                <a:avLst/>
              </a:prstGeom>
              <a:noFill/>
              <a:ln w="9525">
                <a:solidFill>
                  <a:schemeClr val="bg2"/>
                </a:solidFill>
                <a:round/>
                <a:headEnd/>
                <a:tailEnd/>
              </a:ln>
            </p:spPr>
            <p:txBody>
              <a:bodyPr/>
              <a:lstStyle/>
              <a:p>
                <a:endParaRPr lang="zh-CN" altLang="en-US"/>
              </a:p>
            </p:txBody>
          </p:sp>
          <p:sp>
            <p:nvSpPr>
              <p:cNvPr id="2137" name="Line 836"/>
              <p:cNvSpPr>
                <a:spLocks noChangeShapeType="1"/>
              </p:cNvSpPr>
              <p:nvPr/>
            </p:nvSpPr>
            <p:spPr bwMode="auto">
              <a:xfrm>
                <a:off x="4578" y="1505"/>
                <a:ext cx="0" cy="49"/>
              </a:xfrm>
              <a:prstGeom prst="line">
                <a:avLst/>
              </a:prstGeom>
              <a:noFill/>
              <a:ln w="9525">
                <a:solidFill>
                  <a:schemeClr val="bg2"/>
                </a:solidFill>
                <a:round/>
                <a:headEnd/>
                <a:tailEnd/>
              </a:ln>
            </p:spPr>
            <p:txBody>
              <a:bodyPr/>
              <a:lstStyle/>
              <a:p>
                <a:endParaRPr lang="zh-CN" altLang="en-US"/>
              </a:p>
            </p:txBody>
          </p:sp>
        </p:grpSp>
        <p:grpSp>
          <p:nvGrpSpPr>
            <p:cNvPr id="1631" name="Group 846"/>
            <p:cNvGrpSpPr>
              <a:grpSpLocks/>
            </p:cNvGrpSpPr>
            <p:nvPr/>
          </p:nvGrpSpPr>
          <p:grpSpPr bwMode="auto">
            <a:xfrm>
              <a:off x="6138863" y="1989138"/>
              <a:ext cx="282575" cy="477837"/>
              <a:chOff x="3748" y="1253"/>
              <a:chExt cx="178" cy="301"/>
            </a:xfrm>
          </p:grpSpPr>
          <p:sp>
            <p:nvSpPr>
              <p:cNvPr id="2116" name="Line 270"/>
              <p:cNvSpPr>
                <a:spLocks noChangeShapeType="1"/>
              </p:cNvSpPr>
              <p:nvPr/>
            </p:nvSpPr>
            <p:spPr bwMode="auto">
              <a:xfrm flipH="1">
                <a:off x="3748" y="1276"/>
                <a:ext cx="89" cy="252"/>
              </a:xfrm>
              <a:prstGeom prst="line">
                <a:avLst/>
              </a:prstGeom>
              <a:noFill/>
              <a:ln w="19050">
                <a:solidFill>
                  <a:schemeClr val="tx1"/>
                </a:solidFill>
                <a:round/>
                <a:headEnd/>
                <a:tailEnd/>
              </a:ln>
            </p:spPr>
            <p:txBody>
              <a:bodyPr wrap="none"/>
              <a:lstStyle/>
              <a:p>
                <a:endParaRPr lang="zh-CN" altLang="en-US"/>
              </a:p>
            </p:txBody>
          </p:sp>
          <p:sp>
            <p:nvSpPr>
              <p:cNvPr id="2117" name="Line 271"/>
              <p:cNvSpPr>
                <a:spLocks noChangeShapeType="1"/>
              </p:cNvSpPr>
              <p:nvPr/>
            </p:nvSpPr>
            <p:spPr bwMode="auto">
              <a:xfrm>
                <a:off x="3837" y="1276"/>
                <a:ext cx="89" cy="251"/>
              </a:xfrm>
              <a:prstGeom prst="line">
                <a:avLst/>
              </a:prstGeom>
              <a:noFill/>
              <a:ln w="19050">
                <a:solidFill>
                  <a:schemeClr val="tx1"/>
                </a:solidFill>
                <a:round/>
                <a:headEnd/>
                <a:tailEnd/>
              </a:ln>
            </p:spPr>
            <p:txBody>
              <a:bodyPr wrap="none"/>
              <a:lstStyle/>
              <a:p>
                <a:endParaRPr lang="zh-CN" altLang="en-US"/>
              </a:p>
            </p:txBody>
          </p:sp>
          <p:sp>
            <p:nvSpPr>
              <p:cNvPr id="2118" name="Line 272"/>
              <p:cNvSpPr>
                <a:spLocks noChangeShapeType="1"/>
              </p:cNvSpPr>
              <p:nvPr/>
            </p:nvSpPr>
            <p:spPr bwMode="auto">
              <a:xfrm>
                <a:off x="3748" y="1527"/>
                <a:ext cx="89" cy="27"/>
              </a:xfrm>
              <a:prstGeom prst="line">
                <a:avLst/>
              </a:prstGeom>
              <a:noFill/>
              <a:ln w="19050">
                <a:solidFill>
                  <a:schemeClr val="tx1"/>
                </a:solidFill>
                <a:round/>
                <a:headEnd/>
                <a:tailEnd/>
              </a:ln>
            </p:spPr>
            <p:txBody>
              <a:bodyPr wrap="none"/>
              <a:lstStyle/>
              <a:p>
                <a:endParaRPr lang="zh-CN" altLang="en-US"/>
              </a:p>
            </p:txBody>
          </p:sp>
          <p:sp>
            <p:nvSpPr>
              <p:cNvPr id="2119" name="Line 273"/>
              <p:cNvSpPr>
                <a:spLocks noChangeShapeType="1"/>
              </p:cNvSpPr>
              <p:nvPr/>
            </p:nvSpPr>
            <p:spPr bwMode="auto">
              <a:xfrm flipH="1">
                <a:off x="3837" y="1527"/>
                <a:ext cx="89" cy="27"/>
              </a:xfrm>
              <a:prstGeom prst="line">
                <a:avLst/>
              </a:prstGeom>
              <a:noFill/>
              <a:ln w="19050">
                <a:solidFill>
                  <a:schemeClr val="tx1"/>
                </a:solidFill>
                <a:round/>
                <a:headEnd/>
                <a:tailEnd/>
              </a:ln>
            </p:spPr>
            <p:txBody>
              <a:bodyPr wrap="none"/>
              <a:lstStyle/>
              <a:p>
                <a:endParaRPr lang="zh-CN" altLang="en-US"/>
              </a:p>
            </p:txBody>
          </p:sp>
          <p:sp>
            <p:nvSpPr>
              <p:cNvPr id="2120" name="Line 274"/>
              <p:cNvSpPr>
                <a:spLocks noChangeShapeType="1"/>
              </p:cNvSpPr>
              <p:nvPr/>
            </p:nvSpPr>
            <p:spPr bwMode="auto">
              <a:xfrm>
                <a:off x="3837" y="1282"/>
                <a:ext cx="0" cy="272"/>
              </a:xfrm>
              <a:prstGeom prst="line">
                <a:avLst/>
              </a:prstGeom>
              <a:noFill/>
              <a:ln w="19050">
                <a:solidFill>
                  <a:schemeClr val="tx1"/>
                </a:solidFill>
                <a:round/>
                <a:headEnd/>
                <a:tailEnd/>
              </a:ln>
            </p:spPr>
            <p:txBody>
              <a:bodyPr wrap="none"/>
              <a:lstStyle/>
              <a:p>
                <a:endParaRPr lang="zh-CN" altLang="en-US"/>
              </a:p>
            </p:txBody>
          </p:sp>
          <p:sp>
            <p:nvSpPr>
              <p:cNvPr id="2121" name="Line 275"/>
              <p:cNvSpPr>
                <a:spLocks noChangeShapeType="1"/>
              </p:cNvSpPr>
              <p:nvPr/>
            </p:nvSpPr>
            <p:spPr bwMode="auto">
              <a:xfrm flipV="1">
                <a:off x="3748" y="1501"/>
                <a:ext cx="89" cy="27"/>
              </a:xfrm>
              <a:prstGeom prst="line">
                <a:avLst/>
              </a:prstGeom>
              <a:noFill/>
              <a:ln w="19050">
                <a:solidFill>
                  <a:schemeClr val="tx1"/>
                </a:solidFill>
                <a:round/>
                <a:headEnd/>
                <a:tailEnd/>
              </a:ln>
            </p:spPr>
            <p:txBody>
              <a:bodyPr wrap="none"/>
              <a:lstStyle/>
              <a:p>
                <a:endParaRPr lang="zh-CN" altLang="en-US"/>
              </a:p>
            </p:txBody>
          </p:sp>
          <p:sp>
            <p:nvSpPr>
              <p:cNvPr id="2122" name="Line 276"/>
              <p:cNvSpPr>
                <a:spLocks noChangeShapeType="1"/>
              </p:cNvSpPr>
              <p:nvPr/>
            </p:nvSpPr>
            <p:spPr bwMode="auto">
              <a:xfrm flipH="1" flipV="1">
                <a:off x="3837" y="1501"/>
                <a:ext cx="89" cy="26"/>
              </a:xfrm>
              <a:prstGeom prst="line">
                <a:avLst/>
              </a:prstGeom>
              <a:noFill/>
              <a:ln w="19050">
                <a:solidFill>
                  <a:schemeClr val="tx1"/>
                </a:solidFill>
                <a:round/>
                <a:headEnd/>
                <a:tailEnd/>
              </a:ln>
            </p:spPr>
            <p:txBody>
              <a:bodyPr wrap="none"/>
              <a:lstStyle/>
              <a:p>
                <a:endParaRPr lang="zh-CN" altLang="en-US"/>
              </a:p>
            </p:txBody>
          </p:sp>
          <p:sp>
            <p:nvSpPr>
              <p:cNvPr id="2123" name="Line 277"/>
              <p:cNvSpPr>
                <a:spLocks noChangeShapeType="1"/>
              </p:cNvSpPr>
              <p:nvPr/>
            </p:nvSpPr>
            <p:spPr bwMode="auto">
              <a:xfrm>
                <a:off x="3786" y="1418"/>
                <a:ext cx="51" cy="21"/>
              </a:xfrm>
              <a:prstGeom prst="line">
                <a:avLst/>
              </a:prstGeom>
              <a:noFill/>
              <a:ln w="19050">
                <a:solidFill>
                  <a:schemeClr val="tx1"/>
                </a:solidFill>
                <a:round/>
                <a:headEnd/>
                <a:tailEnd/>
              </a:ln>
            </p:spPr>
            <p:txBody>
              <a:bodyPr wrap="none"/>
              <a:lstStyle/>
              <a:p>
                <a:endParaRPr lang="zh-CN" altLang="en-US"/>
              </a:p>
            </p:txBody>
          </p:sp>
          <p:sp>
            <p:nvSpPr>
              <p:cNvPr id="2124" name="Line 278"/>
              <p:cNvSpPr>
                <a:spLocks noChangeShapeType="1"/>
              </p:cNvSpPr>
              <p:nvPr/>
            </p:nvSpPr>
            <p:spPr bwMode="auto">
              <a:xfrm flipV="1">
                <a:off x="3837" y="1418"/>
                <a:ext cx="54" cy="21"/>
              </a:xfrm>
              <a:prstGeom prst="line">
                <a:avLst/>
              </a:prstGeom>
              <a:noFill/>
              <a:ln w="19050">
                <a:solidFill>
                  <a:schemeClr val="tx1"/>
                </a:solidFill>
                <a:round/>
                <a:headEnd/>
                <a:tailEnd/>
              </a:ln>
            </p:spPr>
            <p:txBody>
              <a:bodyPr wrap="none"/>
              <a:lstStyle/>
              <a:p>
                <a:endParaRPr lang="zh-CN" altLang="en-US"/>
              </a:p>
            </p:txBody>
          </p:sp>
          <p:sp>
            <p:nvSpPr>
              <p:cNvPr id="2125" name="Line 279"/>
              <p:cNvSpPr>
                <a:spLocks noChangeShapeType="1"/>
              </p:cNvSpPr>
              <p:nvPr/>
            </p:nvSpPr>
            <p:spPr bwMode="auto">
              <a:xfrm>
                <a:off x="3768" y="1455"/>
                <a:ext cx="66" cy="28"/>
              </a:xfrm>
              <a:prstGeom prst="line">
                <a:avLst/>
              </a:prstGeom>
              <a:noFill/>
              <a:ln w="19050">
                <a:solidFill>
                  <a:schemeClr val="tx1"/>
                </a:solidFill>
                <a:round/>
                <a:headEnd/>
                <a:tailEnd/>
              </a:ln>
            </p:spPr>
            <p:txBody>
              <a:bodyPr wrap="none"/>
              <a:lstStyle/>
              <a:p>
                <a:endParaRPr lang="zh-CN" altLang="en-US"/>
              </a:p>
            </p:txBody>
          </p:sp>
          <p:sp>
            <p:nvSpPr>
              <p:cNvPr id="2126" name="Line 280"/>
              <p:cNvSpPr>
                <a:spLocks noChangeShapeType="1"/>
              </p:cNvSpPr>
              <p:nvPr/>
            </p:nvSpPr>
            <p:spPr bwMode="auto">
              <a:xfrm flipV="1">
                <a:off x="3837" y="1461"/>
                <a:ext cx="66" cy="24"/>
              </a:xfrm>
              <a:prstGeom prst="line">
                <a:avLst/>
              </a:prstGeom>
              <a:noFill/>
              <a:ln w="19050">
                <a:solidFill>
                  <a:schemeClr val="tx1"/>
                </a:solidFill>
                <a:round/>
                <a:headEnd/>
                <a:tailEnd/>
              </a:ln>
            </p:spPr>
            <p:txBody>
              <a:bodyPr wrap="none"/>
              <a:lstStyle/>
              <a:p>
                <a:endParaRPr lang="zh-CN" altLang="en-US"/>
              </a:p>
            </p:txBody>
          </p:sp>
          <p:sp>
            <p:nvSpPr>
              <p:cNvPr id="2127" name="Line 281"/>
              <p:cNvSpPr>
                <a:spLocks noChangeShapeType="1"/>
              </p:cNvSpPr>
              <p:nvPr/>
            </p:nvSpPr>
            <p:spPr bwMode="auto">
              <a:xfrm flipV="1">
                <a:off x="3837" y="1381"/>
                <a:ext cx="34" cy="10"/>
              </a:xfrm>
              <a:prstGeom prst="line">
                <a:avLst/>
              </a:prstGeom>
              <a:noFill/>
              <a:ln w="19050">
                <a:solidFill>
                  <a:schemeClr val="tx1"/>
                </a:solidFill>
                <a:round/>
                <a:headEnd/>
                <a:tailEnd/>
              </a:ln>
            </p:spPr>
            <p:txBody>
              <a:bodyPr wrap="none"/>
              <a:lstStyle/>
              <a:p>
                <a:endParaRPr lang="zh-CN" altLang="en-US"/>
              </a:p>
            </p:txBody>
          </p:sp>
          <p:sp>
            <p:nvSpPr>
              <p:cNvPr id="2128" name="Line 282"/>
              <p:cNvSpPr>
                <a:spLocks noChangeShapeType="1"/>
              </p:cNvSpPr>
              <p:nvPr/>
            </p:nvSpPr>
            <p:spPr bwMode="auto">
              <a:xfrm flipV="1">
                <a:off x="3837" y="1329"/>
                <a:ext cx="21" cy="7"/>
              </a:xfrm>
              <a:prstGeom prst="line">
                <a:avLst/>
              </a:prstGeom>
              <a:noFill/>
              <a:ln w="19050">
                <a:solidFill>
                  <a:schemeClr val="tx1"/>
                </a:solidFill>
                <a:round/>
                <a:headEnd/>
                <a:tailEnd/>
              </a:ln>
            </p:spPr>
            <p:txBody>
              <a:bodyPr wrap="none"/>
              <a:lstStyle/>
              <a:p>
                <a:endParaRPr lang="zh-CN" altLang="en-US"/>
              </a:p>
            </p:txBody>
          </p:sp>
          <p:sp>
            <p:nvSpPr>
              <p:cNvPr id="2129" name="Line 283"/>
              <p:cNvSpPr>
                <a:spLocks noChangeShapeType="1"/>
              </p:cNvSpPr>
              <p:nvPr/>
            </p:nvSpPr>
            <p:spPr bwMode="auto">
              <a:xfrm>
                <a:off x="3798" y="1377"/>
                <a:ext cx="42" cy="14"/>
              </a:xfrm>
              <a:prstGeom prst="line">
                <a:avLst/>
              </a:prstGeom>
              <a:noFill/>
              <a:ln w="19050">
                <a:solidFill>
                  <a:schemeClr val="tx1"/>
                </a:solidFill>
                <a:round/>
                <a:headEnd/>
                <a:tailEnd/>
              </a:ln>
            </p:spPr>
            <p:txBody>
              <a:bodyPr wrap="none"/>
              <a:lstStyle/>
              <a:p>
                <a:endParaRPr lang="zh-CN" altLang="en-US"/>
              </a:p>
            </p:txBody>
          </p:sp>
          <p:sp>
            <p:nvSpPr>
              <p:cNvPr id="2130" name="Line 284"/>
              <p:cNvSpPr>
                <a:spLocks noChangeShapeType="1"/>
              </p:cNvSpPr>
              <p:nvPr/>
            </p:nvSpPr>
            <p:spPr bwMode="auto">
              <a:xfrm>
                <a:off x="3817" y="1327"/>
                <a:ext cx="24" cy="13"/>
              </a:xfrm>
              <a:prstGeom prst="line">
                <a:avLst/>
              </a:prstGeom>
              <a:noFill/>
              <a:ln w="19050">
                <a:solidFill>
                  <a:schemeClr val="tx1"/>
                </a:solidFill>
                <a:round/>
                <a:headEnd/>
                <a:tailEnd/>
              </a:ln>
            </p:spPr>
            <p:txBody>
              <a:bodyPr wrap="none"/>
              <a:lstStyle/>
              <a:p>
                <a:endParaRPr lang="zh-CN" altLang="en-US"/>
              </a:p>
            </p:txBody>
          </p:sp>
          <p:sp>
            <p:nvSpPr>
              <p:cNvPr id="2131"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p>
                <a:endParaRPr lang="zh-CN" altLang="zh-CN"/>
              </a:p>
            </p:txBody>
          </p:sp>
        </p:grpSp>
        <p:pic>
          <p:nvPicPr>
            <p:cNvPr id="1632" name="Picture 915" descr="access_point_stylized_small"/>
            <p:cNvPicPr>
              <a:picLocks noChangeAspect="1" noChangeArrowheads="1"/>
            </p:cNvPicPr>
            <p:nvPr/>
          </p:nvPicPr>
          <p:blipFill>
            <a:blip r:embed="rId4"/>
            <a:srcRect/>
            <a:stretch>
              <a:fillRect/>
            </a:stretch>
          </p:blipFill>
          <p:spPr bwMode="auto">
            <a:xfrm>
              <a:off x="7159625" y="5056188"/>
              <a:ext cx="433388" cy="363537"/>
            </a:xfrm>
            <a:prstGeom prst="rect">
              <a:avLst/>
            </a:prstGeom>
            <a:noFill/>
            <a:ln w="9525">
              <a:noFill/>
              <a:miter lim="800000"/>
              <a:headEnd/>
              <a:tailEnd/>
            </a:ln>
          </p:spPr>
        </p:pic>
        <p:sp>
          <p:nvSpPr>
            <p:cNvPr id="1633"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p:spPr>
          <p:txBody>
            <a:bodyPr wrap="none" anchor="ctr"/>
            <a:lstStyle/>
            <a:p>
              <a:endParaRPr lang="zh-CN" altLang="en-US"/>
            </a:p>
          </p:txBody>
        </p:sp>
        <p:grpSp>
          <p:nvGrpSpPr>
            <p:cNvPr id="1634" name="Group 919"/>
            <p:cNvGrpSpPr>
              <a:grpSpLocks/>
            </p:cNvGrpSpPr>
            <p:nvPr/>
          </p:nvGrpSpPr>
          <p:grpSpPr bwMode="auto">
            <a:xfrm flipH="1">
              <a:off x="5775325" y="4533900"/>
              <a:ext cx="414338" cy="373063"/>
              <a:chOff x="2839" y="3501"/>
              <a:chExt cx="755" cy="803"/>
            </a:xfrm>
          </p:grpSpPr>
          <p:pic>
            <p:nvPicPr>
              <p:cNvPr id="2114" name="Picture 920" descr="desktop_computer_stylized_medium"/>
              <p:cNvPicPr>
                <a:picLocks noChangeAspect="1" noChangeArrowheads="1"/>
              </p:cNvPicPr>
              <p:nvPr/>
            </p:nvPicPr>
            <p:blipFill>
              <a:blip r:embed="rId12"/>
              <a:srcRect/>
              <a:stretch>
                <a:fillRect/>
              </a:stretch>
            </p:blipFill>
            <p:spPr bwMode="auto">
              <a:xfrm>
                <a:off x="2839" y="3501"/>
                <a:ext cx="755" cy="803"/>
              </a:xfrm>
              <a:prstGeom prst="rect">
                <a:avLst/>
              </a:prstGeom>
              <a:noFill/>
              <a:ln w="9525">
                <a:noFill/>
                <a:miter lim="800000"/>
                <a:headEnd/>
                <a:tailEnd/>
              </a:ln>
            </p:spPr>
          </p:pic>
          <p:sp>
            <p:nvSpPr>
              <p:cNvPr id="2115"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1635" name="Group 922"/>
            <p:cNvGrpSpPr>
              <a:grpSpLocks/>
            </p:cNvGrpSpPr>
            <p:nvPr/>
          </p:nvGrpSpPr>
          <p:grpSpPr bwMode="auto">
            <a:xfrm flipH="1">
              <a:off x="5457825" y="4954588"/>
              <a:ext cx="482600" cy="406400"/>
              <a:chOff x="2839" y="3501"/>
              <a:chExt cx="755" cy="803"/>
            </a:xfrm>
          </p:grpSpPr>
          <p:pic>
            <p:nvPicPr>
              <p:cNvPr id="2112" name="Picture 923" descr="desktop_computer_stylized_medium"/>
              <p:cNvPicPr>
                <a:picLocks noChangeAspect="1" noChangeArrowheads="1"/>
              </p:cNvPicPr>
              <p:nvPr/>
            </p:nvPicPr>
            <p:blipFill>
              <a:blip r:embed="rId13"/>
              <a:srcRect/>
              <a:stretch>
                <a:fillRect/>
              </a:stretch>
            </p:blipFill>
            <p:spPr bwMode="auto">
              <a:xfrm>
                <a:off x="2839" y="3501"/>
                <a:ext cx="755" cy="803"/>
              </a:xfrm>
              <a:prstGeom prst="rect">
                <a:avLst/>
              </a:prstGeom>
              <a:noFill/>
              <a:ln w="9525">
                <a:noFill/>
                <a:miter lim="800000"/>
                <a:headEnd/>
                <a:tailEnd/>
              </a:ln>
            </p:spPr>
          </p:pic>
          <p:sp>
            <p:nvSpPr>
              <p:cNvPr id="2113"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1636" name="Group 925"/>
            <p:cNvGrpSpPr>
              <a:grpSpLocks/>
            </p:cNvGrpSpPr>
            <p:nvPr/>
          </p:nvGrpSpPr>
          <p:grpSpPr bwMode="auto">
            <a:xfrm flipH="1">
              <a:off x="5935663" y="5256213"/>
              <a:ext cx="427037" cy="349250"/>
              <a:chOff x="2839" y="3501"/>
              <a:chExt cx="755" cy="803"/>
            </a:xfrm>
          </p:grpSpPr>
          <p:pic>
            <p:nvPicPr>
              <p:cNvPr id="2110" name="Picture 926" descr="desktop_computer_stylized_medium"/>
              <p:cNvPicPr>
                <a:picLocks noChangeAspect="1" noChangeArrowheads="1"/>
              </p:cNvPicPr>
              <p:nvPr/>
            </p:nvPicPr>
            <p:blipFill>
              <a:blip r:embed="rId14"/>
              <a:srcRect/>
              <a:stretch>
                <a:fillRect/>
              </a:stretch>
            </p:blipFill>
            <p:spPr bwMode="auto">
              <a:xfrm>
                <a:off x="2839" y="3501"/>
                <a:ext cx="755" cy="803"/>
              </a:xfrm>
              <a:prstGeom prst="rect">
                <a:avLst/>
              </a:prstGeom>
              <a:noFill/>
              <a:ln w="9525">
                <a:noFill/>
                <a:miter lim="800000"/>
                <a:headEnd/>
                <a:tailEnd/>
              </a:ln>
            </p:spPr>
          </p:pic>
          <p:sp>
            <p:nvSpPr>
              <p:cNvPr id="2111"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1637" name="Group 928"/>
            <p:cNvGrpSpPr>
              <a:grpSpLocks/>
            </p:cNvGrpSpPr>
            <p:nvPr/>
          </p:nvGrpSpPr>
          <p:grpSpPr bwMode="auto">
            <a:xfrm>
              <a:off x="6550025" y="5238750"/>
              <a:ext cx="427038" cy="350838"/>
              <a:chOff x="2839" y="3501"/>
              <a:chExt cx="755" cy="803"/>
            </a:xfrm>
          </p:grpSpPr>
          <p:pic>
            <p:nvPicPr>
              <p:cNvPr id="2108" name="Picture 929" descr="desktop_computer_stylized_medium"/>
              <p:cNvPicPr>
                <a:picLocks noChangeAspect="1" noChangeArrowheads="1"/>
              </p:cNvPicPr>
              <p:nvPr/>
            </p:nvPicPr>
            <p:blipFill>
              <a:blip r:embed="rId14"/>
              <a:srcRect/>
              <a:stretch>
                <a:fillRect/>
              </a:stretch>
            </p:blipFill>
            <p:spPr bwMode="auto">
              <a:xfrm>
                <a:off x="2839" y="3501"/>
                <a:ext cx="755" cy="803"/>
              </a:xfrm>
              <a:prstGeom prst="rect">
                <a:avLst/>
              </a:prstGeom>
              <a:noFill/>
              <a:ln w="9525">
                <a:noFill/>
                <a:miter lim="800000"/>
                <a:headEnd/>
                <a:tailEnd/>
              </a:ln>
            </p:spPr>
          </p:pic>
          <p:sp>
            <p:nvSpPr>
              <p:cNvPr id="2109"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pic>
          <p:nvPicPr>
            <p:cNvPr id="1638" name="Picture 933" descr="iphone_stylized_small"/>
            <p:cNvPicPr>
              <a:picLocks noChangeAspect="1" noChangeArrowheads="1"/>
            </p:cNvPicPr>
            <p:nvPr/>
          </p:nvPicPr>
          <p:blipFill>
            <a:blip r:embed="rId15"/>
            <a:srcRect/>
            <a:stretch>
              <a:fillRect/>
            </a:stretch>
          </p:blipFill>
          <p:spPr bwMode="auto">
            <a:xfrm>
              <a:off x="5773010" y="1604047"/>
              <a:ext cx="136841" cy="327941"/>
            </a:xfrm>
            <a:prstGeom prst="rect">
              <a:avLst/>
            </a:prstGeom>
            <a:noFill/>
            <a:ln w="9525">
              <a:noFill/>
              <a:miter lim="800000"/>
              <a:headEnd/>
              <a:tailEnd/>
            </a:ln>
          </p:spPr>
        </p:pic>
        <p:pic>
          <p:nvPicPr>
            <p:cNvPr id="1639" name="Picture 934" descr="antenna_radiation_stylized"/>
            <p:cNvPicPr>
              <a:picLocks noChangeAspect="1" noChangeArrowheads="1"/>
            </p:cNvPicPr>
            <p:nvPr/>
          </p:nvPicPr>
          <p:blipFill>
            <a:blip r:embed="rId16"/>
            <a:srcRect/>
            <a:stretch>
              <a:fillRect/>
            </a:stretch>
          </p:blipFill>
          <p:spPr bwMode="auto">
            <a:xfrm>
              <a:off x="5618163" y="1558925"/>
              <a:ext cx="415925" cy="88633"/>
            </a:xfrm>
            <a:prstGeom prst="rect">
              <a:avLst/>
            </a:prstGeom>
            <a:noFill/>
            <a:ln w="9525">
              <a:noFill/>
              <a:miter lim="800000"/>
              <a:headEnd/>
              <a:tailEnd/>
            </a:ln>
          </p:spPr>
        </p:pic>
        <p:pic>
          <p:nvPicPr>
            <p:cNvPr id="1640" name="Picture 936" descr="access_point_stylized_small"/>
            <p:cNvPicPr>
              <a:picLocks noChangeAspect="1" noChangeArrowheads="1"/>
            </p:cNvPicPr>
            <p:nvPr/>
          </p:nvPicPr>
          <p:blipFill>
            <a:blip r:embed="rId4"/>
            <a:srcRect/>
            <a:stretch>
              <a:fillRect/>
            </a:stretch>
          </p:blipFill>
          <p:spPr bwMode="auto">
            <a:xfrm>
              <a:off x="7164388" y="5057775"/>
              <a:ext cx="412750" cy="366713"/>
            </a:xfrm>
            <a:prstGeom prst="rect">
              <a:avLst/>
            </a:prstGeom>
            <a:noFill/>
            <a:ln w="9525">
              <a:noFill/>
              <a:miter lim="800000"/>
              <a:headEnd/>
              <a:tailEnd/>
            </a:ln>
          </p:spPr>
        </p:pic>
        <p:grpSp>
          <p:nvGrpSpPr>
            <p:cNvPr id="1641" name="Group 938"/>
            <p:cNvGrpSpPr>
              <a:grpSpLocks/>
            </p:cNvGrpSpPr>
            <p:nvPr/>
          </p:nvGrpSpPr>
          <p:grpSpPr bwMode="auto">
            <a:xfrm>
              <a:off x="8240713" y="5002213"/>
              <a:ext cx="227012" cy="481012"/>
              <a:chOff x="4140" y="429"/>
              <a:chExt cx="1425" cy="2396"/>
            </a:xfrm>
          </p:grpSpPr>
          <p:sp>
            <p:nvSpPr>
              <p:cNvPr id="2076" name="Freeform 939"/>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2077"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2078" name="Freeform 941"/>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2079" name="Freeform 942"/>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080"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081" name="Group 944"/>
              <p:cNvGrpSpPr>
                <a:grpSpLocks/>
              </p:cNvGrpSpPr>
              <p:nvPr/>
            </p:nvGrpSpPr>
            <p:grpSpPr bwMode="auto">
              <a:xfrm>
                <a:off x="4749" y="668"/>
                <a:ext cx="581" cy="145"/>
                <a:chOff x="614" y="2568"/>
                <a:chExt cx="725" cy="139"/>
              </a:xfrm>
            </p:grpSpPr>
            <p:sp>
              <p:nvSpPr>
                <p:cNvPr id="2106" name="AutoShape 945"/>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107"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082"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083" name="Group 948"/>
              <p:cNvGrpSpPr>
                <a:grpSpLocks/>
              </p:cNvGrpSpPr>
              <p:nvPr/>
            </p:nvGrpSpPr>
            <p:grpSpPr bwMode="auto">
              <a:xfrm>
                <a:off x="4747" y="994"/>
                <a:ext cx="581" cy="134"/>
                <a:chOff x="614" y="2568"/>
                <a:chExt cx="725" cy="139"/>
              </a:xfrm>
            </p:grpSpPr>
            <p:sp>
              <p:nvSpPr>
                <p:cNvPr id="2104" name="AutoShape 949"/>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105"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084"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2085"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086" name="Group 953"/>
              <p:cNvGrpSpPr>
                <a:grpSpLocks/>
              </p:cNvGrpSpPr>
              <p:nvPr/>
            </p:nvGrpSpPr>
            <p:grpSpPr bwMode="auto">
              <a:xfrm>
                <a:off x="4735" y="1627"/>
                <a:ext cx="582" cy="151"/>
                <a:chOff x="614" y="2568"/>
                <a:chExt cx="725" cy="139"/>
              </a:xfrm>
            </p:grpSpPr>
            <p:sp>
              <p:nvSpPr>
                <p:cNvPr id="2102" name="AutoShape 954"/>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103"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087" name="Freeform 956"/>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2088" name="Group 957"/>
              <p:cNvGrpSpPr>
                <a:grpSpLocks/>
              </p:cNvGrpSpPr>
              <p:nvPr/>
            </p:nvGrpSpPr>
            <p:grpSpPr bwMode="auto">
              <a:xfrm>
                <a:off x="4739" y="1327"/>
                <a:ext cx="582" cy="139"/>
                <a:chOff x="614" y="2568"/>
                <a:chExt cx="725" cy="139"/>
              </a:xfrm>
            </p:grpSpPr>
            <p:sp>
              <p:nvSpPr>
                <p:cNvPr id="2100" name="AutoShape 958"/>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101"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089"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2090" name="Freeform 961"/>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091" name="Freeform 962"/>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092" name="Oval 963"/>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2093" name="Freeform 964"/>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2094"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2095"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2096" name="Oval 967"/>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2097" name="Oval 968"/>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2098" name="Oval 969"/>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2099"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1642" name="Group 971"/>
            <p:cNvGrpSpPr>
              <a:grpSpLocks/>
            </p:cNvGrpSpPr>
            <p:nvPr/>
          </p:nvGrpSpPr>
          <p:grpSpPr bwMode="auto">
            <a:xfrm>
              <a:off x="7924800" y="5303838"/>
              <a:ext cx="227013" cy="481012"/>
              <a:chOff x="4140" y="429"/>
              <a:chExt cx="1425" cy="2396"/>
            </a:xfrm>
          </p:grpSpPr>
          <p:sp>
            <p:nvSpPr>
              <p:cNvPr id="2044" name="Freeform 972"/>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2045"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2046" name="Freeform 974"/>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2047" name="Freeform 975"/>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048"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049" name="Group 977"/>
              <p:cNvGrpSpPr>
                <a:grpSpLocks/>
              </p:cNvGrpSpPr>
              <p:nvPr/>
            </p:nvGrpSpPr>
            <p:grpSpPr bwMode="auto">
              <a:xfrm>
                <a:off x="4749" y="668"/>
                <a:ext cx="581" cy="145"/>
                <a:chOff x="614" y="2568"/>
                <a:chExt cx="725" cy="139"/>
              </a:xfrm>
            </p:grpSpPr>
            <p:sp>
              <p:nvSpPr>
                <p:cNvPr id="2074" name="AutoShape 978"/>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075"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050"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051" name="Group 981"/>
              <p:cNvGrpSpPr>
                <a:grpSpLocks/>
              </p:cNvGrpSpPr>
              <p:nvPr/>
            </p:nvGrpSpPr>
            <p:grpSpPr bwMode="auto">
              <a:xfrm>
                <a:off x="4747" y="994"/>
                <a:ext cx="581" cy="134"/>
                <a:chOff x="614" y="2568"/>
                <a:chExt cx="725" cy="139"/>
              </a:xfrm>
            </p:grpSpPr>
            <p:sp>
              <p:nvSpPr>
                <p:cNvPr id="2072" name="AutoShape 982"/>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073"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052"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2053"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054" name="Group 986"/>
              <p:cNvGrpSpPr>
                <a:grpSpLocks/>
              </p:cNvGrpSpPr>
              <p:nvPr/>
            </p:nvGrpSpPr>
            <p:grpSpPr bwMode="auto">
              <a:xfrm>
                <a:off x="4735" y="1627"/>
                <a:ext cx="582" cy="151"/>
                <a:chOff x="614" y="2568"/>
                <a:chExt cx="725" cy="139"/>
              </a:xfrm>
            </p:grpSpPr>
            <p:sp>
              <p:nvSpPr>
                <p:cNvPr id="2070" name="AutoShape 987"/>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071"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055" name="Freeform 989"/>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2056" name="Group 990"/>
              <p:cNvGrpSpPr>
                <a:grpSpLocks/>
              </p:cNvGrpSpPr>
              <p:nvPr/>
            </p:nvGrpSpPr>
            <p:grpSpPr bwMode="auto">
              <a:xfrm>
                <a:off x="4739" y="1327"/>
                <a:ext cx="582" cy="139"/>
                <a:chOff x="614" y="2568"/>
                <a:chExt cx="725" cy="139"/>
              </a:xfrm>
            </p:grpSpPr>
            <p:sp>
              <p:nvSpPr>
                <p:cNvPr id="2068" name="AutoShape 991"/>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069"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057"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2058" name="Freeform 994"/>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059" name="Freeform 995"/>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060" name="Oval 996"/>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2061" name="Freeform 997"/>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2062"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2063"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2064" name="Oval 1000"/>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2065" name="Oval 1001"/>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2066" name="Oval 1002"/>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2067"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pic>
          <p:nvPicPr>
            <p:cNvPr id="1643" name="Picture 1005" descr="antenna_stylized"/>
            <p:cNvPicPr>
              <a:picLocks noChangeAspect="1" noChangeArrowheads="1"/>
            </p:cNvPicPr>
            <p:nvPr/>
          </p:nvPicPr>
          <p:blipFill>
            <a:blip r:embed="rId17"/>
            <a:srcRect/>
            <a:stretch>
              <a:fillRect/>
            </a:stretch>
          </p:blipFill>
          <p:spPr bwMode="auto">
            <a:xfrm>
              <a:off x="5302250" y="2043113"/>
              <a:ext cx="530703" cy="223755"/>
            </a:xfrm>
            <a:prstGeom prst="rect">
              <a:avLst/>
            </a:prstGeom>
            <a:noFill/>
            <a:ln w="9525">
              <a:noFill/>
              <a:miter lim="800000"/>
              <a:headEnd/>
              <a:tailEnd/>
            </a:ln>
          </p:spPr>
        </p:pic>
        <p:pic>
          <p:nvPicPr>
            <p:cNvPr id="1644" name="Picture 1006" descr="laptop_keyboard"/>
            <p:cNvPicPr>
              <a:picLocks noChangeAspect="1" noChangeArrowheads="1"/>
            </p:cNvPicPr>
            <p:nvPr/>
          </p:nvPicPr>
          <p:blipFill>
            <a:blip r:embed="rId18"/>
            <a:srcRect/>
            <a:stretch>
              <a:fillRect/>
            </a:stretch>
          </p:blipFill>
          <p:spPr bwMode="auto">
            <a:xfrm rot="109064" flipH="1">
              <a:off x="5327957" y="2291590"/>
              <a:ext cx="437222" cy="159510"/>
            </a:xfrm>
            <a:prstGeom prst="rect">
              <a:avLst/>
            </a:prstGeom>
            <a:noFill/>
            <a:ln w="9525">
              <a:noFill/>
              <a:miter lim="800000"/>
              <a:headEnd/>
              <a:tailEnd/>
            </a:ln>
          </p:spPr>
        </p:pic>
        <p:sp>
          <p:nvSpPr>
            <p:cNvPr id="1645" name="Freeform 1007"/>
            <p:cNvSpPr>
              <a:spLocks/>
            </p:cNvSpPr>
            <p:nvPr/>
          </p:nvSpPr>
          <p:spPr bwMode="auto">
            <a:xfrm>
              <a:off x="5472854" y="2136804"/>
              <a:ext cx="351920" cy="208166"/>
            </a:xfrm>
            <a:custGeom>
              <a:avLst/>
              <a:gdLst>
                <a:gd name="T0" fmla="*/ 13926 w 2982"/>
                <a:gd name="T1" fmla="*/ 0 h 2442"/>
                <a:gd name="T2" fmla="*/ 0 w 2982"/>
                <a:gd name="T3" fmla="*/ 7246 h 2442"/>
                <a:gd name="T4" fmla="*/ 55703 w 2982"/>
                <a:gd name="T5" fmla="*/ 7246 h 2442"/>
                <a:gd name="T6" fmla="*/ 55703 w 2982"/>
                <a:gd name="T7" fmla="*/ 7246 h 2442"/>
                <a:gd name="T8" fmla="*/ 13926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646" name="Picture 1008" descr="screen"/>
            <p:cNvPicPr>
              <a:picLocks noChangeAspect="1" noChangeArrowheads="1"/>
            </p:cNvPicPr>
            <p:nvPr/>
          </p:nvPicPr>
          <p:blipFill>
            <a:blip r:embed="rId19"/>
            <a:srcRect/>
            <a:stretch>
              <a:fillRect/>
            </a:stretch>
          </p:blipFill>
          <p:spPr bwMode="auto">
            <a:xfrm>
              <a:off x="5490187" y="2142157"/>
              <a:ext cx="319785" cy="189428"/>
            </a:xfrm>
            <a:prstGeom prst="rect">
              <a:avLst/>
            </a:prstGeom>
            <a:noFill/>
            <a:ln w="9525">
              <a:noFill/>
              <a:miter lim="800000"/>
              <a:headEnd/>
              <a:tailEnd/>
            </a:ln>
          </p:spPr>
        </p:pic>
        <p:sp>
          <p:nvSpPr>
            <p:cNvPr id="1647" name="Freeform 1009"/>
            <p:cNvSpPr>
              <a:spLocks/>
            </p:cNvSpPr>
            <p:nvPr/>
          </p:nvSpPr>
          <p:spPr bwMode="auto">
            <a:xfrm>
              <a:off x="5536928" y="2130663"/>
              <a:ext cx="298168" cy="38736"/>
            </a:xfrm>
            <a:custGeom>
              <a:avLst/>
              <a:gdLst>
                <a:gd name="T0" fmla="*/ 13918 w 2528"/>
                <a:gd name="T1" fmla="*/ 0 h 455"/>
                <a:gd name="T2" fmla="*/ 55671 w 2528"/>
                <a:gd name="T3" fmla="*/ 7236 h 455"/>
                <a:gd name="T4" fmla="*/ 55671 w 2528"/>
                <a:gd name="T5" fmla="*/ 7236 h 455"/>
                <a:gd name="T6" fmla="*/ 0 w 2528"/>
                <a:gd name="T7" fmla="*/ 7236 h 455"/>
                <a:gd name="T8" fmla="*/ 139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648" name="Freeform 1010"/>
            <p:cNvSpPr>
              <a:spLocks/>
            </p:cNvSpPr>
            <p:nvPr/>
          </p:nvSpPr>
          <p:spPr bwMode="auto">
            <a:xfrm>
              <a:off x="5469738" y="2130348"/>
              <a:ext cx="82770" cy="161242"/>
            </a:xfrm>
            <a:custGeom>
              <a:avLst/>
              <a:gdLst>
                <a:gd name="T0" fmla="*/ 13913 w 702"/>
                <a:gd name="T1" fmla="*/ 0 h 1893"/>
                <a:gd name="T2" fmla="*/ 0 w 702"/>
                <a:gd name="T3" fmla="*/ 7240 h 1893"/>
                <a:gd name="T4" fmla="*/ 13913 w 702"/>
                <a:gd name="T5" fmla="*/ 7240 h 1893"/>
                <a:gd name="T6" fmla="*/ 13913 w 702"/>
                <a:gd name="T7" fmla="*/ 7240 h 1893"/>
                <a:gd name="T8" fmla="*/ 13913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649" name="Freeform 1011"/>
            <p:cNvSpPr>
              <a:spLocks/>
            </p:cNvSpPr>
            <p:nvPr/>
          </p:nvSpPr>
          <p:spPr bwMode="auto">
            <a:xfrm>
              <a:off x="5743756" y="2159163"/>
              <a:ext cx="89197" cy="186121"/>
            </a:xfrm>
            <a:custGeom>
              <a:avLst/>
              <a:gdLst>
                <a:gd name="T0" fmla="*/ 13922 w 756"/>
                <a:gd name="T1" fmla="*/ 0 h 2184"/>
                <a:gd name="T2" fmla="*/ 13922 w 756"/>
                <a:gd name="T3" fmla="*/ 7244 h 2184"/>
                <a:gd name="T4" fmla="*/ 0 w 756"/>
                <a:gd name="T5" fmla="*/ 7244 h 2184"/>
                <a:gd name="T6" fmla="*/ 13922 w 756"/>
                <a:gd name="T7" fmla="*/ 7244 h 2184"/>
                <a:gd name="T8" fmla="*/ 13922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650" name="Freeform 1012"/>
            <p:cNvSpPr>
              <a:spLocks/>
            </p:cNvSpPr>
            <p:nvPr/>
          </p:nvSpPr>
          <p:spPr bwMode="auto">
            <a:xfrm>
              <a:off x="5468764" y="2283402"/>
              <a:ext cx="327186" cy="62828"/>
            </a:xfrm>
            <a:custGeom>
              <a:avLst/>
              <a:gdLst>
                <a:gd name="T0" fmla="*/ 13923 w 2773"/>
                <a:gd name="T1" fmla="*/ 0 h 738"/>
                <a:gd name="T2" fmla="*/ 0 w 2773"/>
                <a:gd name="T3" fmla="*/ 7236 h 738"/>
                <a:gd name="T4" fmla="*/ 55691 w 2773"/>
                <a:gd name="T5" fmla="*/ 7236 h 738"/>
                <a:gd name="T6" fmla="*/ 55691 w 2773"/>
                <a:gd name="T7" fmla="*/ 7236 h 738"/>
                <a:gd name="T8" fmla="*/ 13923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651" name="Freeform 1013"/>
            <p:cNvSpPr>
              <a:spLocks/>
            </p:cNvSpPr>
            <p:nvPr/>
          </p:nvSpPr>
          <p:spPr bwMode="auto">
            <a:xfrm>
              <a:off x="5753689" y="2160738"/>
              <a:ext cx="83549" cy="186909"/>
            </a:xfrm>
            <a:custGeom>
              <a:avLst/>
              <a:gdLst>
                <a:gd name="T0" fmla="*/ 51546 w 637"/>
                <a:gd name="T1" fmla="*/ 0 h 1659"/>
                <a:gd name="T2" fmla="*/ 51546 w 637"/>
                <a:gd name="T3" fmla="*/ 0 h 1659"/>
                <a:gd name="T4" fmla="*/ 17182 w 637"/>
                <a:gd name="T5" fmla="*/ 266562 h 1659"/>
                <a:gd name="T6" fmla="*/ 0 w 637"/>
                <a:gd name="T7" fmla="*/ 266562 h 1659"/>
                <a:gd name="T8" fmla="*/ 515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652" name="Freeform 1014"/>
            <p:cNvSpPr>
              <a:spLocks/>
            </p:cNvSpPr>
            <p:nvPr/>
          </p:nvSpPr>
          <p:spPr bwMode="auto">
            <a:xfrm>
              <a:off x="5469154" y="2291747"/>
              <a:ext cx="290962" cy="62040"/>
            </a:xfrm>
            <a:custGeom>
              <a:avLst/>
              <a:gdLst>
                <a:gd name="T0" fmla="*/ 0 w 2216"/>
                <a:gd name="T1" fmla="*/ 0 h 550"/>
                <a:gd name="T2" fmla="*/ 17200 w 2216"/>
                <a:gd name="T3" fmla="*/ 12746 h 550"/>
                <a:gd name="T4" fmla="*/ 224130 w 2216"/>
                <a:gd name="T5" fmla="*/ 89112 h 550"/>
                <a:gd name="T6" fmla="*/ 224130 w 2216"/>
                <a:gd name="T7" fmla="*/ 7636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653" name="Group 1015"/>
            <p:cNvGrpSpPr>
              <a:grpSpLocks/>
            </p:cNvGrpSpPr>
            <p:nvPr/>
          </p:nvGrpSpPr>
          <p:grpSpPr bwMode="auto">
            <a:xfrm>
              <a:off x="5464285" y="2358039"/>
              <a:ext cx="98740" cy="36846"/>
              <a:chOff x="1740" y="2642"/>
              <a:chExt cx="752" cy="327"/>
            </a:xfrm>
          </p:grpSpPr>
          <p:sp>
            <p:nvSpPr>
              <p:cNvPr id="2038"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2039"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2040"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2041"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2042"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2043"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654" name="Freeform 1022"/>
            <p:cNvSpPr>
              <a:spLocks/>
            </p:cNvSpPr>
            <p:nvPr/>
          </p:nvSpPr>
          <p:spPr bwMode="auto">
            <a:xfrm>
              <a:off x="5633331" y="2363550"/>
              <a:ext cx="119579" cy="80936"/>
            </a:xfrm>
            <a:custGeom>
              <a:avLst/>
              <a:gdLst>
                <a:gd name="T0" fmla="*/ 14615 w 990"/>
                <a:gd name="T1" fmla="*/ 31373 h 792"/>
                <a:gd name="T2" fmla="*/ 29230 w 990"/>
                <a:gd name="T3" fmla="*/ 0 h 792"/>
                <a:gd name="T4" fmla="*/ 29230 w 990"/>
                <a:gd name="T5" fmla="*/ 10424 h 792"/>
                <a:gd name="T6" fmla="*/ 0 w 990"/>
                <a:gd name="T7" fmla="*/ 31373 h 792"/>
                <a:gd name="T8" fmla="*/ 14615 w 990"/>
                <a:gd name="T9" fmla="*/ 31373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655" name="Freeform 1023"/>
            <p:cNvSpPr>
              <a:spLocks/>
            </p:cNvSpPr>
            <p:nvPr/>
          </p:nvSpPr>
          <p:spPr bwMode="auto">
            <a:xfrm>
              <a:off x="5328152" y="2370006"/>
              <a:ext cx="305958" cy="73850"/>
            </a:xfrm>
            <a:custGeom>
              <a:avLst/>
              <a:gdLst>
                <a:gd name="T0" fmla="*/ 14621 w 2532"/>
                <a:gd name="T1" fmla="*/ 0 h 723"/>
                <a:gd name="T2" fmla="*/ 14621 w 2532"/>
                <a:gd name="T3" fmla="*/ 0 h 723"/>
                <a:gd name="T4" fmla="*/ 87606 w 2532"/>
                <a:gd name="T5" fmla="*/ 31256 h 723"/>
                <a:gd name="T6" fmla="*/ 87606 w 2532"/>
                <a:gd name="T7" fmla="*/ 31256 h 723"/>
                <a:gd name="T8" fmla="*/ 0 w 2532"/>
                <a:gd name="T9" fmla="*/ 10419 h 723"/>
                <a:gd name="T10" fmla="*/ 146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656" name="Freeform 1024"/>
            <p:cNvSpPr>
              <a:spLocks/>
            </p:cNvSpPr>
            <p:nvPr/>
          </p:nvSpPr>
          <p:spPr bwMode="auto">
            <a:xfrm>
              <a:off x="5328347" y="2356465"/>
              <a:ext cx="3311" cy="14959"/>
            </a:xfrm>
            <a:custGeom>
              <a:avLst/>
              <a:gdLst>
                <a:gd name="T0" fmla="*/ 16173 w 26"/>
                <a:gd name="T1" fmla="*/ 10380 h 147"/>
                <a:gd name="T2" fmla="*/ 16173 w 26"/>
                <a:gd name="T3" fmla="*/ 10380 h 147"/>
                <a:gd name="T4" fmla="*/ 0 w 26"/>
                <a:gd name="T5" fmla="*/ 10380 h 147"/>
                <a:gd name="T6" fmla="*/ 16173 w 26"/>
                <a:gd name="T7" fmla="*/ 0 h 147"/>
                <a:gd name="T8" fmla="*/ 16173 w 26"/>
                <a:gd name="T9" fmla="*/ 1038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657" name="Freeform 1025"/>
            <p:cNvSpPr>
              <a:spLocks/>
            </p:cNvSpPr>
            <p:nvPr/>
          </p:nvSpPr>
          <p:spPr bwMode="auto">
            <a:xfrm>
              <a:off x="5328542" y="2295526"/>
              <a:ext cx="142170" cy="61883"/>
            </a:xfrm>
            <a:custGeom>
              <a:avLst/>
              <a:gdLst>
                <a:gd name="T0" fmla="*/ 29256 w 1176"/>
                <a:gd name="T1" fmla="*/ 0 h 606"/>
                <a:gd name="T2" fmla="*/ 0 w 1176"/>
                <a:gd name="T3" fmla="*/ 20832 h 606"/>
                <a:gd name="T4" fmla="*/ 14628 w 1176"/>
                <a:gd name="T5" fmla="*/ 20832 h 606"/>
                <a:gd name="T6" fmla="*/ 29256 w 1176"/>
                <a:gd name="T7" fmla="*/ 10416 h 606"/>
                <a:gd name="T8" fmla="*/ 2925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658" name="Freeform 1026"/>
            <p:cNvSpPr>
              <a:spLocks/>
            </p:cNvSpPr>
            <p:nvPr/>
          </p:nvSpPr>
          <p:spPr bwMode="auto">
            <a:xfrm>
              <a:off x="5338085" y="2359614"/>
              <a:ext cx="290183" cy="71016"/>
            </a:xfrm>
            <a:custGeom>
              <a:avLst/>
              <a:gdLst>
                <a:gd name="T0" fmla="*/ 13180 w 2532"/>
                <a:gd name="T1" fmla="*/ 0 h 723"/>
                <a:gd name="T2" fmla="*/ 13180 w 2532"/>
                <a:gd name="T3" fmla="*/ 0 h 723"/>
                <a:gd name="T4" fmla="*/ 26245 w 2532"/>
                <a:gd name="T5" fmla="*/ 9626 h 723"/>
                <a:gd name="T6" fmla="*/ 26245 w 2532"/>
                <a:gd name="T7" fmla="*/ 9626 h 723"/>
                <a:gd name="T8" fmla="*/ 0 w 2532"/>
                <a:gd name="T9" fmla="*/ 9626 h 723"/>
                <a:gd name="T10" fmla="*/ 1318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659"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1021 h 723"/>
                <a:gd name="T6" fmla="*/ 0 w 2532"/>
                <a:gd name="T7" fmla="*/ 31021 h 723"/>
                <a:gd name="T8" fmla="*/ 0 w 2532"/>
                <a:gd name="T9" fmla="*/ 1037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pic>
          <p:nvPicPr>
            <p:cNvPr id="1660" name="Picture 1030" descr="laptop_keyboard"/>
            <p:cNvPicPr>
              <a:picLocks noChangeAspect="1" noChangeArrowheads="1"/>
            </p:cNvPicPr>
            <p:nvPr/>
          </p:nvPicPr>
          <p:blipFill>
            <a:blip r:embed="rId20"/>
            <a:srcRect/>
            <a:stretch>
              <a:fillRect/>
            </a:stretch>
          </p:blipFill>
          <p:spPr bwMode="auto">
            <a:xfrm rot="109064" flipH="1">
              <a:off x="6897688" y="5735638"/>
              <a:ext cx="388937" cy="158750"/>
            </a:xfrm>
            <a:prstGeom prst="rect">
              <a:avLst/>
            </a:prstGeom>
            <a:noFill/>
            <a:ln w="9525">
              <a:noFill/>
              <a:miter lim="800000"/>
              <a:headEnd/>
              <a:tailEnd/>
            </a:ln>
          </p:spPr>
        </p:pic>
        <p:sp>
          <p:nvSpPr>
            <p:cNvPr id="1661"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662" name="Picture 1032" descr="screen"/>
            <p:cNvPicPr>
              <a:picLocks noChangeAspect="1" noChangeArrowheads="1"/>
            </p:cNvPicPr>
            <p:nvPr/>
          </p:nvPicPr>
          <p:blipFill>
            <a:blip r:embed="rId21"/>
            <a:srcRect/>
            <a:stretch>
              <a:fillRect/>
            </a:stretch>
          </p:blipFill>
          <p:spPr bwMode="auto">
            <a:xfrm>
              <a:off x="7042150" y="5584825"/>
              <a:ext cx="284163" cy="190500"/>
            </a:xfrm>
            <a:prstGeom prst="rect">
              <a:avLst/>
            </a:prstGeom>
            <a:noFill/>
            <a:ln w="9525">
              <a:noFill/>
              <a:miter lim="800000"/>
              <a:headEnd/>
              <a:tailEnd/>
            </a:ln>
          </p:spPr>
        </p:pic>
        <p:sp>
          <p:nvSpPr>
            <p:cNvPr id="1663"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664"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665"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666"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667"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668"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669" name="Group 1039"/>
            <p:cNvGrpSpPr>
              <a:grpSpLocks/>
            </p:cNvGrpSpPr>
            <p:nvPr/>
          </p:nvGrpSpPr>
          <p:grpSpPr bwMode="auto">
            <a:xfrm>
              <a:off x="7019925" y="5800725"/>
              <a:ext cx="87313" cy="38100"/>
              <a:chOff x="1740" y="2642"/>
              <a:chExt cx="752" cy="327"/>
            </a:xfrm>
          </p:grpSpPr>
          <p:sp>
            <p:nvSpPr>
              <p:cNvPr id="2032"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2033"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2034"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2035"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2036"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2037"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670"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671"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672"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673"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674"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675"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676" name="Group 2"/>
            <p:cNvGrpSpPr>
              <a:grpSpLocks/>
            </p:cNvGrpSpPr>
            <p:nvPr/>
          </p:nvGrpSpPr>
          <p:grpSpPr bwMode="auto">
            <a:xfrm>
              <a:off x="5607050" y="3182938"/>
              <a:ext cx="317500" cy="246062"/>
              <a:chOff x="5581650" y="3128963"/>
              <a:chExt cx="423863" cy="320675"/>
            </a:xfrm>
          </p:grpSpPr>
          <p:pic>
            <p:nvPicPr>
              <p:cNvPr id="2010" name="Picture 1054" descr="laptop_keyboard"/>
              <p:cNvPicPr>
                <a:picLocks noChangeAspect="1" noChangeArrowheads="1"/>
              </p:cNvPicPr>
              <p:nvPr/>
            </p:nvPicPr>
            <p:blipFill>
              <a:blip r:embed="rId22"/>
              <a:srcRect/>
              <a:stretch>
                <a:fillRect/>
              </a:stretch>
            </p:blipFill>
            <p:spPr bwMode="auto">
              <a:xfrm rot="109064" flipH="1">
                <a:off x="5581650" y="3290888"/>
                <a:ext cx="363538" cy="158750"/>
              </a:xfrm>
              <a:prstGeom prst="rect">
                <a:avLst/>
              </a:prstGeom>
              <a:noFill/>
              <a:ln w="9525">
                <a:noFill/>
                <a:miter lim="800000"/>
                <a:headEnd/>
                <a:tailEnd/>
              </a:ln>
            </p:spPr>
          </p:pic>
          <p:sp>
            <p:nvSpPr>
              <p:cNvPr id="2011"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012" name="Picture 1056" descr="screen"/>
              <p:cNvPicPr>
                <a:picLocks noChangeAspect="1" noChangeArrowheads="1"/>
              </p:cNvPicPr>
              <p:nvPr/>
            </p:nvPicPr>
            <p:blipFill>
              <a:blip r:embed="rId23"/>
              <a:srcRect/>
              <a:stretch>
                <a:fillRect/>
              </a:stretch>
            </p:blipFill>
            <p:spPr bwMode="auto">
              <a:xfrm>
                <a:off x="5716588" y="3140075"/>
                <a:ext cx="266700" cy="190500"/>
              </a:xfrm>
              <a:prstGeom prst="rect">
                <a:avLst/>
              </a:prstGeom>
              <a:noFill/>
              <a:ln w="9525">
                <a:noFill/>
                <a:miter lim="800000"/>
                <a:headEnd/>
                <a:tailEnd/>
              </a:ln>
            </p:spPr>
          </p:pic>
          <p:sp>
            <p:nvSpPr>
              <p:cNvPr id="2013"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2014"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2015"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2016"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2017"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2018"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2019" name="Group 1063"/>
              <p:cNvGrpSpPr>
                <a:grpSpLocks/>
              </p:cNvGrpSpPr>
              <p:nvPr/>
            </p:nvGrpSpPr>
            <p:grpSpPr bwMode="auto">
              <a:xfrm>
                <a:off x="5695950" y="3355975"/>
                <a:ext cx="80963" cy="38100"/>
                <a:chOff x="1740" y="2642"/>
                <a:chExt cx="752" cy="327"/>
              </a:xfrm>
            </p:grpSpPr>
            <p:sp>
              <p:nvSpPr>
                <p:cNvPr id="2026"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2027"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2028"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2029"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2030"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2031"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2020"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2021"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2022"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2023"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2024"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2025"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pic>
          <p:nvPicPr>
            <p:cNvPr id="1677" name="Picture 1077" descr="desktop_computer_stylized_medium"/>
            <p:cNvPicPr>
              <a:picLocks noChangeAspect="1" noChangeArrowheads="1"/>
            </p:cNvPicPr>
            <p:nvPr/>
          </p:nvPicPr>
          <p:blipFill>
            <a:blip r:embed="rId24"/>
            <a:srcRect/>
            <a:stretch>
              <a:fillRect/>
            </a:stretch>
          </p:blipFill>
          <p:spPr bwMode="auto">
            <a:xfrm flipH="1">
              <a:off x="6156325" y="3300413"/>
              <a:ext cx="342900" cy="334962"/>
            </a:xfrm>
            <a:prstGeom prst="rect">
              <a:avLst/>
            </a:prstGeom>
            <a:noFill/>
            <a:ln w="9525">
              <a:noFill/>
              <a:miter lim="800000"/>
              <a:headEnd/>
              <a:tailEnd/>
            </a:ln>
          </p:spPr>
        </p:pic>
        <p:sp>
          <p:nvSpPr>
            <p:cNvPr id="1678" name="Freeform 1078"/>
            <p:cNvSpPr>
              <a:spLocks/>
            </p:cNvSpPr>
            <p:nvPr/>
          </p:nvSpPr>
          <p:spPr bwMode="auto">
            <a:xfrm flipH="1">
              <a:off x="6302568" y="3332533"/>
              <a:ext cx="161685" cy="153507"/>
            </a:xfrm>
            <a:custGeom>
              <a:avLst/>
              <a:gdLst>
                <a:gd name="T0" fmla="*/ 0 w 356"/>
                <a:gd name="T1" fmla="*/ 0 h 368"/>
                <a:gd name="T2" fmla="*/ 61881308 w 356"/>
                <a:gd name="T3" fmla="*/ 2436089 h 368"/>
                <a:gd name="T4" fmla="*/ 73432698 w 356"/>
                <a:gd name="T5" fmla="*/ 51157455 h 368"/>
                <a:gd name="T6" fmla="*/ 16089022 w 356"/>
                <a:gd name="T7" fmla="*/ 6403369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pic>
          <p:nvPicPr>
            <p:cNvPr id="1679" name="Picture 1081" descr="laptop_keyboard"/>
            <p:cNvPicPr>
              <a:picLocks noChangeAspect="1" noChangeArrowheads="1"/>
            </p:cNvPicPr>
            <p:nvPr/>
          </p:nvPicPr>
          <p:blipFill>
            <a:blip r:embed="rId20"/>
            <a:srcRect/>
            <a:stretch>
              <a:fillRect/>
            </a:stretch>
          </p:blipFill>
          <p:spPr bwMode="auto">
            <a:xfrm rot="109064" flipH="1">
              <a:off x="7329488" y="5672138"/>
              <a:ext cx="388937" cy="158750"/>
            </a:xfrm>
            <a:prstGeom prst="rect">
              <a:avLst/>
            </a:prstGeom>
            <a:noFill/>
            <a:ln w="9525">
              <a:noFill/>
              <a:miter lim="800000"/>
              <a:headEnd/>
              <a:tailEnd/>
            </a:ln>
          </p:spPr>
        </p:pic>
        <p:sp>
          <p:nvSpPr>
            <p:cNvPr id="1680"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681" name="Picture 1083" descr="screen"/>
            <p:cNvPicPr>
              <a:picLocks noChangeAspect="1" noChangeArrowheads="1"/>
            </p:cNvPicPr>
            <p:nvPr/>
          </p:nvPicPr>
          <p:blipFill>
            <a:blip r:embed="rId21"/>
            <a:srcRect/>
            <a:stretch>
              <a:fillRect/>
            </a:stretch>
          </p:blipFill>
          <p:spPr bwMode="auto">
            <a:xfrm>
              <a:off x="7473950" y="5521325"/>
              <a:ext cx="284163" cy="190500"/>
            </a:xfrm>
            <a:prstGeom prst="rect">
              <a:avLst/>
            </a:prstGeom>
            <a:noFill/>
            <a:ln w="9525">
              <a:noFill/>
              <a:miter lim="800000"/>
              <a:headEnd/>
              <a:tailEnd/>
            </a:ln>
          </p:spPr>
        </p:pic>
        <p:sp>
          <p:nvSpPr>
            <p:cNvPr id="1682"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683"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684"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685"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686"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687"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688" name="Group 1090"/>
            <p:cNvGrpSpPr>
              <a:grpSpLocks/>
            </p:cNvGrpSpPr>
            <p:nvPr/>
          </p:nvGrpSpPr>
          <p:grpSpPr bwMode="auto">
            <a:xfrm>
              <a:off x="7451725" y="5737225"/>
              <a:ext cx="87313" cy="38100"/>
              <a:chOff x="1740" y="2642"/>
              <a:chExt cx="752" cy="327"/>
            </a:xfrm>
          </p:grpSpPr>
          <p:sp>
            <p:nvSpPr>
              <p:cNvPr id="2004"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2005"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2006"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2007"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2008"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2009"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689"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690"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691"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692"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693"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694"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695" name="Group 1103"/>
            <p:cNvGrpSpPr>
              <a:grpSpLocks/>
            </p:cNvGrpSpPr>
            <p:nvPr/>
          </p:nvGrpSpPr>
          <p:grpSpPr bwMode="auto">
            <a:xfrm>
              <a:off x="6351588" y="2493963"/>
              <a:ext cx="390525" cy="169862"/>
              <a:chOff x="4650" y="1129"/>
              <a:chExt cx="246" cy="95"/>
            </a:xfrm>
          </p:grpSpPr>
          <p:sp>
            <p:nvSpPr>
              <p:cNvPr id="199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99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99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999" name="Group 1107"/>
              <p:cNvGrpSpPr>
                <a:grpSpLocks/>
              </p:cNvGrpSpPr>
              <p:nvPr/>
            </p:nvGrpSpPr>
            <p:grpSpPr bwMode="auto">
              <a:xfrm>
                <a:off x="4699" y="1145"/>
                <a:ext cx="138" cy="29"/>
                <a:chOff x="2468" y="1332"/>
                <a:chExt cx="310" cy="60"/>
              </a:xfrm>
            </p:grpSpPr>
            <p:sp>
              <p:nvSpPr>
                <p:cNvPr id="2002"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2003"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2000" name="Line 111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001" name="Line 111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696" name="Group 1112"/>
            <p:cNvGrpSpPr>
              <a:grpSpLocks/>
            </p:cNvGrpSpPr>
            <p:nvPr/>
          </p:nvGrpSpPr>
          <p:grpSpPr bwMode="auto">
            <a:xfrm>
              <a:off x="6051550" y="3641725"/>
              <a:ext cx="390525" cy="169863"/>
              <a:chOff x="4650" y="1129"/>
              <a:chExt cx="246" cy="95"/>
            </a:xfrm>
          </p:grpSpPr>
          <p:sp>
            <p:nvSpPr>
              <p:cNvPr id="198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98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99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991" name="Group 1116"/>
              <p:cNvGrpSpPr>
                <a:grpSpLocks/>
              </p:cNvGrpSpPr>
              <p:nvPr/>
            </p:nvGrpSpPr>
            <p:grpSpPr bwMode="auto">
              <a:xfrm>
                <a:off x="4699" y="1145"/>
                <a:ext cx="138" cy="29"/>
                <a:chOff x="2468" y="1332"/>
                <a:chExt cx="310" cy="60"/>
              </a:xfrm>
            </p:grpSpPr>
            <p:sp>
              <p:nvSpPr>
                <p:cNvPr id="1994"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1995"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1992" name="Line 11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993" name="Line 11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697" name="Group 1121"/>
            <p:cNvGrpSpPr>
              <a:grpSpLocks/>
            </p:cNvGrpSpPr>
            <p:nvPr/>
          </p:nvGrpSpPr>
          <p:grpSpPr bwMode="auto">
            <a:xfrm>
              <a:off x="6248400" y="4852988"/>
              <a:ext cx="617538" cy="247650"/>
              <a:chOff x="2356" y="1300"/>
              <a:chExt cx="555" cy="194"/>
            </a:xfrm>
          </p:grpSpPr>
          <p:sp>
            <p:nvSpPr>
              <p:cNvPr id="198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98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98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983" name="Group 1125"/>
              <p:cNvGrpSpPr>
                <a:grpSpLocks/>
              </p:cNvGrpSpPr>
              <p:nvPr/>
            </p:nvGrpSpPr>
            <p:grpSpPr bwMode="auto">
              <a:xfrm>
                <a:off x="2468" y="1332"/>
                <a:ext cx="310" cy="60"/>
                <a:chOff x="2468" y="1332"/>
                <a:chExt cx="310" cy="60"/>
              </a:xfrm>
            </p:grpSpPr>
            <p:sp>
              <p:nvSpPr>
                <p:cNvPr id="1986"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p:spPr>
              <p:txBody>
                <a:bodyPr/>
                <a:lstStyle/>
                <a:p>
                  <a:endParaRPr lang="zh-CN" altLang="en-US"/>
                </a:p>
              </p:txBody>
            </p:sp>
            <p:sp>
              <p:nvSpPr>
                <p:cNvPr id="1987"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p:spPr>
              <p:txBody>
                <a:bodyPr/>
                <a:lstStyle/>
                <a:p>
                  <a:endParaRPr lang="zh-CN" altLang="en-US"/>
                </a:p>
              </p:txBody>
            </p:sp>
          </p:grpSp>
          <p:sp>
            <p:nvSpPr>
              <p:cNvPr id="1984" name="Line 1128"/>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1985" name="Line 1129"/>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698" name="Group 1130"/>
            <p:cNvGrpSpPr>
              <a:grpSpLocks/>
            </p:cNvGrpSpPr>
            <p:nvPr/>
          </p:nvGrpSpPr>
          <p:grpSpPr bwMode="auto">
            <a:xfrm>
              <a:off x="6969125" y="4510088"/>
              <a:ext cx="617538" cy="247650"/>
              <a:chOff x="2356" y="1300"/>
              <a:chExt cx="555" cy="194"/>
            </a:xfrm>
          </p:grpSpPr>
          <p:sp>
            <p:nvSpPr>
              <p:cNvPr id="19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9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9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975" name="Group 1134"/>
              <p:cNvGrpSpPr>
                <a:grpSpLocks/>
              </p:cNvGrpSpPr>
              <p:nvPr/>
            </p:nvGrpSpPr>
            <p:grpSpPr bwMode="auto">
              <a:xfrm>
                <a:off x="2468" y="1332"/>
                <a:ext cx="310" cy="60"/>
                <a:chOff x="2468" y="1332"/>
                <a:chExt cx="310" cy="60"/>
              </a:xfrm>
            </p:grpSpPr>
            <p:sp>
              <p:nvSpPr>
                <p:cNvPr id="1978"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p:spPr>
              <p:txBody>
                <a:bodyPr/>
                <a:lstStyle/>
                <a:p>
                  <a:endParaRPr lang="zh-CN" altLang="en-US"/>
                </a:p>
              </p:txBody>
            </p:sp>
            <p:sp>
              <p:nvSpPr>
                <p:cNvPr id="1979"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p:spPr>
              <p:txBody>
                <a:bodyPr/>
                <a:lstStyle/>
                <a:p>
                  <a:endParaRPr lang="zh-CN" altLang="en-US"/>
                </a:p>
              </p:txBody>
            </p:sp>
          </p:grpSp>
          <p:sp>
            <p:nvSpPr>
              <p:cNvPr id="1976" name="Line 1137"/>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1977" name="Line 1138"/>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699" name="Group 1139"/>
            <p:cNvGrpSpPr>
              <a:grpSpLocks/>
            </p:cNvGrpSpPr>
            <p:nvPr/>
          </p:nvGrpSpPr>
          <p:grpSpPr bwMode="auto">
            <a:xfrm>
              <a:off x="7585075" y="4811713"/>
              <a:ext cx="617538" cy="247650"/>
              <a:chOff x="2356" y="1300"/>
              <a:chExt cx="555" cy="194"/>
            </a:xfrm>
          </p:grpSpPr>
          <p:sp>
            <p:nvSpPr>
              <p:cNvPr id="196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96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96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967" name="Group 1143"/>
              <p:cNvGrpSpPr>
                <a:grpSpLocks/>
              </p:cNvGrpSpPr>
              <p:nvPr/>
            </p:nvGrpSpPr>
            <p:grpSpPr bwMode="auto">
              <a:xfrm>
                <a:off x="2468" y="1332"/>
                <a:ext cx="310" cy="60"/>
                <a:chOff x="2468" y="1332"/>
                <a:chExt cx="310" cy="60"/>
              </a:xfrm>
            </p:grpSpPr>
            <p:sp>
              <p:nvSpPr>
                <p:cNvPr id="1970"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p:spPr>
              <p:txBody>
                <a:bodyPr/>
                <a:lstStyle/>
                <a:p>
                  <a:endParaRPr lang="zh-CN" altLang="en-US"/>
                </a:p>
              </p:txBody>
            </p:sp>
            <p:sp>
              <p:nvSpPr>
                <p:cNvPr id="1971"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p:spPr>
              <p:txBody>
                <a:bodyPr/>
                <a:lstStyle/>
                <a:p>
                  <a:endParaRPr lang="zh-CN" altLang="en-US"/>
                </a:p>
              </p:txBody>
            </p:sp>
          </p:grpSp>
          <p:sp>
            <p:nvSpPr>
              <p:cNvPr id="1968" name="Line 1146"/>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1969" name="Line 1147"/>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700" name="Group 3"/>
            <p:cNvGrpSpPr>
              <a:grpSpLocks/>
            </p:cNvGrpSpPr>
            <p:nvPr/>
          </p:nvGrpSpPr>
          <p:grpSpPr bwMode="auto">
            <a:xfrm>
              <a:off x="5964238" y="3135313"/>
              <a:ext cx="314325" cy="334962"/>
              <a:chOff x="5974579" y="3105349"/>
              <a:chExt cx="347997" cy="396620"/>
            </a:xfrm>
          </p:grpSpPr>
          <p:pic>
            <p:nvPicPr>
              <p:cNvPr id="1962" name="Picture 555" descr="fridge2.png"/>
              <p:cNvPicPr>
                <a:picLocks noChangeAspect="1"/>
              </p:cNvPicPr>
              <p:nvPr/>
            </p:nvPicPr>
            <p:blipFill>
              <a:blip r:embed="rId25"/>
              <a:srcRect/>
              <a:stretch>
                <a:fillRect/>
              </a:stretch>
            </p:blipFill>
            <p:spPr bwMode="auto">
              <a:xfrm>
                <a:off x="6074343" y="3164942"/>
                <a:ext cx="189578" cy="337027"/>
              </a:xfrm>
              <a:prstGeom prst="rect">
                <a:avLst/>
              </a:prstGeom>
              <a:noFill/>
              <a:ln w="9525">
                <a:noFill/>
                <a:miter lim="800000"/>
                <a:headEnd/>
                <a:tailEnd/>
              </a:ln>
            </p:spPr>
          </p:pic>
          <p:pic>
            <p:nvPicPr>
              <p:cNvPr id="1963" name="Picture 1115" descr="antenna_stylized"/>
              <p:cNvPicPr>
                <a:picLocks noChangeAspect="1" noChangeArrowheads="1"/>
              </p:cNvPicPr>
              <p:nvPr/>
            </p:nvPicPr>
            <p:blipFill>
              <a:blip r:embed="rId26"/>
              <a:srcRect/>
              <a:stretch>
                <a:fillRect/>
              </a:stretch>
            </p:blipFill>
            <p:spPr bwMode="auto">
              <a:xfrm>
                <a:off x="5974579" y="3105349"/>
                <a:ext cx="347997" cy="167557"/>
              </a:xfrm>
              <a:prstGeom prst="rect">
                <a:avLst/>
              </a:prstGeom>
              <a:noFill/>
              <a:ln w="9525">
                <a:noFill/>
                <a:miter lim="800000"/>
                <a:headEnd/>
                <a:tailEnd/>
              </a:ln>
            </p:spPr>
          </p:pic>
        </p:grpSp>
        <p:pic>
          <p:nvPicPr>
            <p:cNvPr id="1701" name="Picture 603" descr="car_icon_small"/>
            <p:cNvPicPr>
              <a:picLocks noChangeAspect="1" noChangeArrowheads="1"/>
            </p:cNvPicPr>
            <p:nvPr/>
          </p:nvPicPr>
          <p:blipFill>
            <a:blip r:embed="rId27"/>
            <a:srcRect/>
            <a:stretch>
              <a:fillRect/>
            </a:stretch>
          </p:blipFill>
          <p:spPr bwMode="auto">
            <a:xfrm>
              <a:off x="6373813" y="1744663"/>
              <a:ext cx="849312" cy="168275"/>
            </a:xfrm>
            <a:prstGeom prst="rect">
              <a:avLst/>
            </a:prstGeom>
            <a:noFill/>
            <a:ln w="9525">
              <a:noFill/>
              <a:miter lim="800000"/>
              <a:headEnd/>
              <a:tailEnd/>
            </a:ln>
          </p:spPr>
        </p:pic>
        <p:pic>
          <p:nvPicPr>
            <p:cNvPr id="1702" name="Picture 814" descr="light2.png"/>
            <p:cNvPicPr>
              <a:picLocks noChangeAspect="1"/>
            </p:cNvPicPr>
            <p:nvPr/>
          </p:nvPicPr>
          <p:blipFill>
            <a:blip r:embed="rId28"/>
            <a:srcRect/>
            <a:stretch>
              <a:fillRect/>
            </a:stretch>
          </p:blipFill>
          <p:spPr bwMode="auto">
            <a:xfrm flipH="1">
              <a:off x="6707188" y="2019300"/>
              <a:ext cx="92075" cy="406400"/>
            </a:xfrm>
            <a:prstGeom prst="rect">
              <a:avLst/>
            </a:prstGeom>
            <a:noFill/>
            <a:ln w="9525">
              <a:noFill/>
              <a:miter lim="800000"/>
              <a:headEnd/>
              <a:tailEnd/>
            </a:ln>
          </p:spPr>
        </p:pic>
        <p:pic>
          <p:nvPicPr>
            <p:cNvPr id="1703" name="Picture 1017" descr="antenna_stylized"/>
            <p:cNvPicPr>
              <a:picLocks noChangeAspect="1" noChangeArrowheads="1"/>
            </p:cNvPicPr>
            <p:nvPr/>
          </p:nvPicPr>
          <p:blipFill>
            <a:blip r:embed="rId17"/>
            <a:srcRect/>
            <a:stretch>
              <a:fillRect/>
            </a:stretch>
          </p:blipFill>
          <p:spPr bwMode="auto">
            <a:xfrm>
              <a:off x="6511925" y="1946275"/>
              <a:ext cx="531813" cy="223838"/>
            </a:xfrm>
            <a:prstGeom prst="rect">
              <a:avLst/>
            </a:prstGeom>
            <a:noFill/>
            <a:ln w="9525">
              <a:noFill/>
              <a:miter lim="800000"/>
              <a:headEnd/>
              <a:tailEnd/>
            </a:ln>
          </p:spPr>
        </p:pic>
        <p:pic>
          <p:nvPicPr>
            <p:cNvPr id="1704" name="Picture 1017" descr="antenna_stylized"/>
            <p:cNvPicPr>
              <a:picLocks noChangeAspect="1" noChangeArrowheads="1"/>
            </p:cNvPicPr>
            <p:nvPr/>
          </p:nvPicPr>
          <p:blipFill>
            <a:blip r:embed="rId17"/>
            <a:srcRect/>
            <a:stretch>
              <a:fillRect/>
            </a:stretch>
          </p:blipFill>
          <p:spPr bwMode="auto">
            <a:xfrm>
              <a:off x="6586538" y="1685925"/>
              <a:ext cx="530225" cy="223838"/>
            </a:xfrm>
            <a:prstGeom prst="rect">
              <a:avLst/>
            </a:prstGeom>
            <a:noFill/>
            <a:ln w="9525">
              <a:noFill/>
              <a:miter lim="800000"/>
              <a:headEnd/>
              <a:tailEnd/>
            </a:ln>
          </p:spPr>
        </p:pic>
        <p:grpSp>
          <p:nvGrpSpPr>
            <p:cNvPr id="1705" name="Group 347"/>
            <p:cNvGrpSpPr>
              <a:grpSpLocks/>
            </p:cNvGrpSpPr>
            <p:nvPr/>
          </p:nvGrpSpPr>
          <p:grpSpPr bwMode="auto">
            <a:xfrm>
              <a:off x="6220922" y="4838544"/>
              <a:ext cx="660165" cy="269566"/>
              <a:chOff x="1871277" y="1576300"/>
              <a:chExt cx="1128371" cy="437861"/>
            </a:xfrm>
          </p:grpSpPr>
          <p:sp>
            <p:nvSpPr>
              <p:cNvPr id="1953" name="Oval 828"/>
              <p:cNvSpPr>
                <a:spLocks noChangeArrowheads="1"/>
              </p:cNvSpPr>
              <p:nvPr/>
            </p:nvSpPr>
            <p:spPr bwMode="auto">
              <a:xfrm flipV="1">
                <a:off x="1874829" y="1695169"/>
                <a:ext cx="1126060" cy="31974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954"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955" name="Oval 830"/>
              <p:cNvSpPr>
                <a:spLocks noChangeArrowheads="1"/>
              </p:cNvSpPr>
              <p:nvPr/>
            </p:nvSpPr>
            <p:spPr bwMode="auto">
              <a:xfrm flipV="1">
                <a:off x="1872116" y="1576553"/>
                <a:ext cx="1126058" cy="31974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956"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57" name="Freeform 832"/>
              <p:cNvSpPr>
                <a:spLocks/>
              </p:cNvSpPr>
              <p:nvPr/>
            </p:nvSpPr>
            <p:spPr bwMode="auto">
              <a:xfrm>
                <a:off x="2102754" y="1633283"/>
                <a:ext cx="664783"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958" name="Freeform 833"/>
              <p:cNvSpPr>
                <a:spLocks/>
              </p:cNvSpPr>
              <p:nvPr/>
            </p:nvSpPr>
            <p:spPr bwMode="auto">
              <a:xfrm>
                <a:off x="2536897" y="1728692"/>
                <a:ext cx="244206" cy="9540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959" name="Freeform 834"/>
              <p:cNvSpPr>
                <a:spLocks/>
              </p:cNvSpPr>
              <p:nvPr/>
            </p:nvSpPr>
            <p:spPr bwMode="auto">
              <a:xfrm>
                <a:off x="2091900" y="1731270"/>
                <a:ext cx="238779" cy="9540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960" name="Straight Connector 835"/>
              <p:cNvCxnSpPr>
                <a:cxnSpLocks noChangeShapeType="1"/>
                <a:endCxn id="1955" idx="2"/>
              </p:cNvCxnSpPr>
              <p:nvPr/>
            </p:nvCxnSpPr>
            <p:spPr bwMode="auto">
              <a:xfrm flipH="1" flipV="1">
                <a:off x="1872116" y="1736427"/>
                <a:ext cx="2713"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61" name="Straight Connector 836"/>
              <p:cNvCxnSpPr>
                <a:cxnSpLocks noChangeShapeType="1"/>
              </p:cNvCxnSpPr>
              <p:nvPr/>
            </p:nvCxnSpPr>
            <p:spPr bwMode="auto">
              <a:xfrm flipH="1" flipV="1">
                <a:off x="2998175" y="1736427"/>
                <a:ext cx="2714" cy="12119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06" name="Group 347"/>
            <p:cNvGrpSpPr>
              <a:grpSpLocks/>
            </p:cNvGrpSpPr>
            <p:nvPr/>
          </p:nvGrpSpPr>
          <p:grpSpPr bwMode="auto">
            <a:xfrm>
              <a:off x="6933466" y="4503243"/>
              <a:ext cx="660165" cy="269566"/>
              <a:chOff x="1871277" y="1576300"/>
              <a:chExt cx="1128371" cy="437861"/>
            </a:xfrm>
          </p:grpSpPr>
          <p:sp>
            <p:nvSpPr>
              <p:cNvPr id="1944" name="Oval 819"/>
              <p:cNvSpPr>
                <a:spLocks noChangeArrowheads="1"/>
              </p:cNvSpPr>
              <p:nvPr/>
            </p:nvSpPr>
            <p:spPr bwMode="auto">
              <a:xfrm flipV="1">
                <a:off x="1875246" y="1695720"/>
                <a:ext cx="1123346" cy="31716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945"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946" name="Oval 821"/>
              <p:cNvSpPr>
                <a:spLocks noChangeArrowheads="1"/>
              </p:cNvSpPr>
              <p:nvPr/>
            </p:nvSpPr>
            <p:spPr bwMode="auto">
              <a:xfrm flipV="1">
                <a:off x="1872532" y="1577104"/>
                <a:ext cx="1123346" cy="31716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947"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48" name="Freeform 823"/>
              <p:cNvSpPr>
                <a:spLocks/>
              </p:cNvSpPr>
              <p:nvPr/>
            </p:nvSpPr>
            <p:spPr bwMode="auto">
              <a:xfrm>
                <a:off x="2103171" y="1633833"/>
                <a:ext cx="662069" cy="11087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949" name="Freeform 824"/>
              <p:cNvSpPr>
                <a:spLocks/>
              </p:cNvSpPr>
              <p:nvPr/>
            </p:nvSpPr>
            <p:spPr bwMode="auto">
              <a:xfrm>
                <a:off x="2537314" y="1726663"/>
                <a:ext cx="244206"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950" name="Freeform 825"/>
              <p:cNvSpPr>
                <a:spLocks/>
              </p:cNvSpPr>
              <p:nvPr/>
            </p:nvSpPr>
            <p:spPr bwMode="auto">
              <a:xfrm>
                <a:off x="2089603" y="1729241"/>
                <a:ext cx="241493"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951" name="Straight Connector 826"/>
              <p:cNvCxnSpPr>
                <a:cxnSpLocks noChangeShapeType="1"/>
                <a:endCxn id="1946" idx="2"/>
              </p:cNvCxnSpPr>
              <p:nvPr/>
            </p:nvCxnSpPr>
            <p:spPr bwMode="auto">
              <a:xfrm flipH="1" flipV="1">
                <a:off x="1872532" y="1736978"/>
                <a:ext cx="2714"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52" name="Straight Connector 827"/>
              <p:cNvCxnSpPr>
                <a:cxnSpLocks noChangeShapeType="1"/>
              </p:cNvCxnSpPr>
              <p:nvPr/>
            </p:nvCxnSpPr>
            <p:spPr bwMode="auto">
              <a:xfrm flipH="1" flipV="1">
                <a:off x="2995877" y="1734398"/>
                <a:ext cx="2714"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07" name="Group 347"/>
            <p:cNvGrpSpPr>
              <a:grpSpLocks/>
            </p:cNvGrpSpPr>
            <p:nvPr/>
          </p:nvGrpSpPr>
          <p:grpSpPr bwMode="auto">
            <a:xfrm>
              <a:off x="7563920" y="4800505"/>
              <a:ext cx="660165" cy="269566"/>
              <a:chOff x="1871277" y="1576300"/>
              <a:chExt cx="1128371" cy="437861"/>
            </a:xfrm>
          </p:grpSpPr>
          <p:sp>
            <p:nvSpPr>
              <p:cNvPr id="1935" name="Oval 810"/>
              <p:cNvSpPr>
                <a:spLocks noChangeArrowheads="1"/>
              </p:cNvSpPr>
              <p:nvPr/>
            </p:nvSpPr>
            <p:spPr bwMode="auto">
              <a:xfrm flipV="1">
                <a:off x="1874875" y="1695070"/>
                <a:ext cx="1126060" cy="31974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936"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937" name="Oval 812"/>
              <p:cNvSpPr>
                <a:spLocks noChangeArrowheads="1"/>
              </p:cNvSpPr>
              <p:nvPr/>
            </p:nvSpPr>
            <p:spPr bwMode="auto">
              <a:xfrm flipV="1">
                <a:off x="1872162" y="1576454"/>
                <a:ext cx="1126058" cy="31974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938"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39" name="Freeform 814"/>
              <p:cNvSpPr>
                <a:spLocks/>
              </p:cNvSpPr>
              <p:nvPr/>
            </p:nvSpPr>
            <p:spPr bwMode="auto">
              <a:xfrm>
                <a:off x="2102800" y="1633184"/>
                <a:ext cx="664783"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940" name="Freeform 815"/>
              <p:cNvSpPr>
                <a:spLocks/>
              </p:cNvSpPr>
              <p:nvPr/>
            </p:nvSpPr>
            <p:spPr bwMode="auto">
              <a:xfrm>
                <a:off x="2536944" y="1728593"/>
                <a:ext cx="244206" cy="9540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941" name="Freeform 816"/>
              <p:cNvSpPr>
                <a:spLocks/>
              </p:cNvSpPr>
              <p:nvPr/>
            </p:nvSpPr>
            <p:spPr bwMode="auto">
              <a:xfrm>
                <a:off x="2091947" y="1731171"/>
                <a:ext cx="238779" cy="9540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942" name="Straight Connector 817"/>
              <p:cNvCxnSpPr>
                <a:cxnSpLocks noChangeShapeType="1"/>
                <a:endCxn id="1937" idx="2"/>
              </p:cNvCxnSpPr>
              <p:nvPr/>
            </p:nvCxnSpPr>
            <p:spPr bwMode="auto">
              <a:xfrm flipH="1" flipV="1">
                <a:off x="1872162" y="1736328"/>
                <a:ext cx="2713"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43" name="Straight Connector 818"/>
              <p:cNvCxnSpPr>
                <a:cxnSpLocks noChangeShapeType="1"/>
              </p:cNvCxnSpPr>
              <p:nvPr/>
            </p:nvCxnSpPr>
            <p:spPr bwMode="auto">
              <a:xfrm flipH="1" flipV="1">
                <a:off x="2998221" y="1736328"/>
                <a:ext cx="2714" cy="12119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08" name="Group 347"/>
            <p:cNvGrpSpPr>
              <a:grpSpLocks/>
            </p:cNvGrpSpPr>
            <p:nvPr/>
          </p:nvGrpSpPr>
          <p:grpSpPr bwMode="auto">
            <a:xfrm>
              <a:off x="6050373" y="3620176"/>
              <a:ext cx="425094" cy="228319"/>
              <a:chOff x="1871277" y="1576300"/>
              <a:chExt cx="1128371" cy="437861"/>
            </a:xfrm>
          </p:grpSpPr>
          <p:sp>
            <p:nvSpPr>
              <p:cNvPr id="1926" name="Oval 801"/>
              <p:cNvSpPr>
                <a:spLocks noChangeArrowheads="1"/>
              </p:cNvSpPr>
              <p:nvPr/>
            </p:nvSpPr>
            <p:spPr bwMode="auto">
              <a:xfrm flipV="1">
                <a:off x="1874401" y="1693738"/>
                <a:ext cx="1125103" cy="31966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927"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928" name="Oval 803"/>
              <p:cNvSpPr>
                <a:spLocks noChangeArrowheads="1"/>
              </p:cNvSpPr>
              <p:nvPr/>
            </p:nvSpPr>
            <p:spPr bwMode="auto">
              <a:xfrm flipV="1">
                <a:off x="1870189" y="1575004"/>
                <a:ext cx="1125101" cy="31966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929"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30" name="Freeform 805"/>
              <p:cNvSpPr>
                <a:spLocks/>
              </p:cNvSpPr>
              <p:nvPr/>
            </p:nvSpPr>
            <p:spPr bwMode="auto">
              <a:xfrm>
                <a:off x="2101950" y="1632849"/>
                <a:ext cx="661578"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931" name="Freeform 806"/>
              <p:cNvSpPr>
                <a:spLocks/>
              </p:cNvSpPr>
              <p:nvPr/>
            </p:nvSpPr>
            <p:spPr bwMode="auto">
              <a:xfrm>
                <a:off x="2535979" y="1727226"/>
                <a:ext cx="244404"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932" name="Freeform 807"/>
              <p:cNvSpPr>
                <a:spLocks/>
              </p:cNvSpPr>
              <p:nvPr/>
            </p:nvSpPr>
            <p:spPr bwMode="auto">
              <a:xfrm>
                <a:off x="2089310" y="1730271"/>
                <a:ext cx="240189"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933" name="Straight Connector 808"/>
              <p:cNvCxnSpPr>
                <a:cxnSpLocks noChangeShapeType="1"/>
                <a:endCxn id="1928" idx="2"/>
              </p:cNvCxnSpPr>
              <p:nvPr/>
            </p:nvCxnSpPr>
            <p:spPr bwMode="auto">
              <a:xfrm flipH="1" flipV="1">
                <a:off x="1870189" y="1736360"/>
                <a:ext cx="4213"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34" name="Straight Connector 809"/>
              <p:cNvCxnSpPr>
                <a:cxnSpLocks noChangeShapeType="1"/>
              </p:cNvCxnSpPr>
              <p:nvPr/>
            </p:nvCxnSpPr>
            <p:spPr bwMode="auto">
              <a:xfrm flipH="1" flipV="1">
                <a:off x="2995289" y="1733315"/>
                <a:ext cx="4215" cy="12482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09" name="Group 347"/>
            <p:cNvGrpSpPr>
              <a:grpSpLocks/>
            </p:cNvGrpSpPr>
            <p:nvPr/>
          </p:nvGrpSpPr>
          <p:grpSpPr bwMode="auto">
            <a:xfrm>
              <a:off x="6347637" y="2481965"/>
              <a:ext cx="403071" cy="202807"/>
              <a:chOff x="1871277" y="1576300"/>
              <a:chExt cx="1128371" cy="437861"/>
            </a:xfrm>
          </p:grpSpPr>
          <p:sp>
            <p:nvSpPr>
              <p:cNvPr id="1917" name="Oval 792"/>
              <p:cNvSpPr>
                <a:spLocks noChangeArrowheads="1"/>
              </p:cNvSpPr>
              <p:nvPr/>
            </p:nvSpPr>
            <p:spPr bwMode="auto">
              <a:xfrm flipV="1">
                <a:off x="1877892" y="1694743"/>
                <a:ext cx="1119914" cy="31875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918"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919" name="Oval 794"/>
              <p:cNvSpPr>
                <a:spLocks noChangeArrowheads="1"/>
              </p:cNvSpPr>
              <p:nvPr/>
            </p:nvSpPr>
            <p:spPr bwMode="auto">
              <a:xfrm flipV="1">
                <a:off x="1873449" y="1574784"/>
                <a:ext cx="1119914" cy="31874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920"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21" name="Freeform 796"/>
              <p:cNvSpPr>
                <a:spLocks/>
              </p:cNvSpPr>
              <p:nvPr/>
            </p:nvSpPr>
            <p:spPr bwMode="auto">
              <a:xfrm>
                <a:off x="2104543" y="1633049"/>
                <a:ext cx="657727" cy="10967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922" name="Freeform 797"/>
              <p:cNvSpPr>
                <a:spLocks/>
              </p:cNvSpPr>
              <p:nvPr/>
            </p:nvSpPr>
            <p:spPr bwMode="auto">
              <a:xfrm>
                <a:off x="2535619" y="1725591"/>
                <a:ext cx="244427" cy="9939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923" name="Freeform 798"/>
              <p:cNvSpPr>
                <a:spLocks/>
              </p:cNvSpPr>
              <p:nvPr/>
            </p:nvSpPr>
            <p:spPr bwMode="auto">
              <a:xfrm>
                <a:off x="2091209" y="1729017"/>
                <a:ext cx="239982" cy="95968"/>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924" name="Straight Connector 799"/>
              <p:cNvCxnSpPr>
                <a:cxnSpLocks noChangeShapeType="1"/>
                <a:endCxn id="1919" idx="2"/>
              </p:cNvCxnSpPr>
              <p:nvPr/>
            </p:nvCxnSpPr>
            <p:spPr bwMode="auto">
              <a:xfrm flipH="1" flipV="1">
                <a:off x="1873449" y="1735872"/>
                <a:ext cx="4443" cy="12338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25" name="Straight Connector 800"/>
              <p:cNvCxnSpPr>
                <a:cxnSpLocks noChangeShapeType="1"/>
              </p:cNvCxnSpPr>
              <p:nvPr/>
            </p:nvCxnSpPr>
            <p:spPr bwMode="auto">
              <a:xfrm flipH="1" flipV="1">
                <a:off x="2993363" y="1732446"/>
                <a:ext cx="4443" cy="12338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10" name="Group 589"/>
            <p:cNvGrpSpPr>
              <a:grpSpLocks/>
            </p:cNvGrpSpPr>
            <p:nvPr/>
          </p:nvGrpSpPr>
          <p:grpSpPr bwMode="auto">
            <a:xfrm>
              <a:off x="7678804" y="2388750"/>
              <a:ext cx="418211" cy="189727"/>
              <a:chOff x="7913987" y="1515773"/>
              <a:chExt cx="625138" cy="276534"/>
            </a:xfrm>
          </p:grpSpPr>
          <p:sp>
            <p:nvSpPr>
              <p:cNvPr id="1908" name="Oval 783"/>
              <p:cNvSpPr>
                <a:spLocks noChangeArrowheads="1"/>
              </p:cNvSpPr>
              <p:nvPr/>
            </p:nvSpPr>
            <p:spPr bwMode="auto">
              <a:xfrm flipV="1">
                <a:off x="7916261" y="1595082"/>
                <a:ext cx="621721" cy="196676"/>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909"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910" name="Oval 785"/>
              <p:cNvSpPr>
                <a:spLocks noChangeArrowheads="1"/>
              </p:cNvSpPr>
              <p:nvPr/>
            </p:nvSpPr>
            <p:spPr bwMode="auto">
              <a:xfrm flipV="1">
                <a:off x="7913888" y="1516411"/>
                <a:ext cx="621721" cy="196676"/>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911"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12" name="Freeform 787"/>
              <p:cNvSpPr>
                <a:spLocks/>
              </p:cNvSpPr>
              <p:nvPr/>
            </p:nvSpPr>
            <p:spPr bwMode="auto">
              <a:xfrm>
                <a:off x="8042029" y="1555746"/>
                <a:ext cx="365439"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913" name="Freeform 788"/>
              <p:cNvSpPr>
                <a:spLocks/>
              </p:cNvSpPr>
              <p:nvPr/>
            </p:nvSpPr>
            <p:spPr bwMode="auto">
              <a:xfrm>
                <a:off x="8281700" y="1613593"/>
                <a:ext cx="135261"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914" name="Freeform 789"/>
              <p:cNvSpPr>
                <a:spLocks/>
              </p:cNvSpPr>
              <p:nvPr/>
            </p:nvSpPr>
            <p:spPr bwMode="auto">
              <a:xfrm>
                <a:off x="8034910" y="1615906"/>
                <a:ext cx="132887"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915" name="Straight Connector 790"/>
              <p:cNvCxnSpPr>
                <a:cxnSpLocks noChangeShapeType="1"/>
                <a:endCxn id="1910" idx="2"/>
              </p:cNvCxnSpPr>
              <p:nvPr/>
            </p:nvCxnSpPr>
            <p:spPr bwMode="auto">
              <a:xfrm flipH="1" flipV="1">
                <a:off x="7913888" y="1615906"/>
                <a:ext cx="2372"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916" name="Straight Connector 791"/>
              <p:cNvCxnSpPr>
                <a:cxnSpLocks noChangeShapeType="1"/>
              </p:cNvCxnSpPr>
              <p:nvPr/>
            </p:nvCxnSpPr>
            <p:spPr bwMode="auto">
              <a:xfrm flipH="1" flipV="1">
                <a:off x="8535609" y="1618220"/>
                <a:ext cx="2372"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711" name="Group 590"/>
            <p:cNvGrpSpPr>
              <a:grpSpLocks/>
            </p:cNvGrpSpPr>
            <p:nvPr/>
          </p:nvGrpSpPr>
          <p:grpSpPr bwMode="auto">
            <a:xfrm>
              <a:off x="7187343" y="2485248"/>
              <a:ext cx="418211" cy="189727"/>
              <a:chOff x="7913987" y="1515773"/>
              <a:chExt cx="625138" cy="276534"/>
            </a:xfrm>
          </p:grpSpPr>
          <p:sp>
            <p:nvSpPr>
              <p:cNvPr id="1899" name="Oval 774"/>
              <p:cNvSpPr>
                <a:spLocks noChangeArrowheads="1"/>
              </p:cNvSpPr>
              <p:nvPr/>
            </p:nvSpPr>
            <p:spPr bwMode="auto">
              <a:xfrm flipV="1">
                <a:off x="7915268" y="1595576"/>
                <a:ext cx="624095" cy="19667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900"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901" name="Oval 776"/>
              <p:cNvSpPr>
                <a:spLocks noChangeArrowheads="1"/>
              </p:cNvSpPr>
              <p:nvPr/>
            </p:nvSpPr>
            <p:spPr bwMode="auto">
              <a:xfrm flipV="1">
                <a:off x="7912896" y="1516906"/>
                <a:ext cx="624093" cy="19667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902"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03" name="Freeform 778"/>
              <p:cNvSpPr>
                <a:spLocks/>
              </p:cNvSpPr>
              <p:nvPr/>
            </p:nvSpPr>
            <p:spPr bwMode="auto">
              <a:xfrm>
                <a:off x="8041037" y="1556241"/>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904" name="Freeform 779"/>
              <p:cNvSpPr>
                <a:spLocks/>
              </p:cNvSpPr>
              <p:nvPr/>
            </p:nvSpPr>
            <p:spPr bwMode="auto">
              <a:xfrm>
                <a:off x="8283081" y="1614087"/>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905" name="Freeform 780"/>
              <p:cNvSpPr>
                <a:spLocks/>
              </p:cNvSpPr>
              <p:nvPr/>
            </p:nvSpPr>
            <p:spPr bwMode="auto">
              <a:xfrm>
                <a:off x="8033917" y="1616401"/>
                <a:ext cx="135261"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906" name="Straight Connector 781"/>
              <p:cNvCxnSpPr>
                <a:cxnSpLocks noChangeShapeType="1"/>
                <a:endCxn id="1901" idx="2"/>
              </p:cNvCxnSpPr>
              <p:nvPr/>
            </p:nvCxnSpPr>
            <p:spPr bwMode="auto">
              <a:xfrm flipH="1" flipV="1">
                <a:off x="7912896" y="1616401"/>
                <a:ext cx="2372"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907" name="Straight Connector 782"/>
              <p:cNvCxnSpPr>
                <a:cxnSpLocks noChangeShapeType="1"/>
              </p:cNvCxnSpPr>
              <p:nvPr/>
            </p:nvCxnSpPr>
            <p:spPr bwMode="auto">
              <a:xfrm flipH="1" flipV="1">
                <a:off x="8536989" y="1618714"/>
                <a:ext cx="2374"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712" name="Group 591"/>
            <p:cNvGrpSpPr>
              <a:grpSpLocks/>
            </p:cNvGrpSpPr>
            <p:nvPr/>
          </p:nvGrpSpPr>
          <p:grpSpPr bwMode="auto">
            <a:xfrm>
              <a:off x="7195275" y="2751878"/>
              <a:ext cx="418211" cy="189727"/>
              <a:chOff x="7913987" y="1515773"/>
              <a:chExt cx="625138" cy="276534"/>
            </a:xfrm>
          </p:grpSpPr>
          <p:sp>
            <p:nvSpPr>
              <p:cNvPr id="1890" name="Oval 765"/>
              <p:cNvSpPr>
                <a:spLocks noChangeArrowheads="1"/>
              </p:cNvSpPr>
              <p:nvPr/>
            </p:nvSpPr>
            <p:spPr bwMode="auto">
              <a:xfrm flipV="1">
                <a:off x="7915277" y="1593365"/>
                <a:ext cx="624093" cy="198990"/>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891"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892" name="Oval 767"/>
              <p:cNvSpPr>
                <a:spLocks noChangeArrowheads="1"/>
              </p:cNvSpPr>
              <p:nvPr/>
            </p:nvSpPr>
            <p:spPr bwMode="auto">
              <a:xfrm flipV="1">
                <a:off x="7912903" y="1514694"/>
                <a:ext cx="624095" cy="198990"/>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893"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94" name="Freeform 769"/>
              <p:cNvSpPr>
                <a:spLocks/>
              </p:cNvSpPr>
              <p:nvPr/>
            </p:nvSpPr>
            <p:spPr bwMode="auto">
              <a:xfrm>
                <a:off x="8041044" y="1554029"/>
                <a:ext cx="367813"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895" name="Freeform 770"/>
              <p:cNvSpPr>
                <a:spLocks/>
              </p:cNvSpPr>
              <p:nvPr/>
            </p:nvSpPr>
            <p:spPr bwMode="auto">
              <a:xfrm>
                <a:off x="8283088" y="1614189"/>
                <a:ext cx="135261"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896" name="Freeform 771"/>
              <p:cNvSpPr>
                <a:spLocks/>
              </p:cNvSpPr>
              <p:nvPr/>
            </p:nvSpPr>
            <p:spPr bwMode="auto">
              <a:xfrm>
                <a:off x="8033926" y="1614189"/>
                <a:ext cx="135259" cy="62474"/>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897" name="Straight Connector 772"/>
              <p:cNvCxnSpPr>
                <a:cxnSpLocks noChangeShapeType="1"/>
                <a:endCxn id="1892" idx="2"/>
              </p:cNvCxnSpPr>
              <p:nvPr/>
            </p:nvCxnSpPr>
            <p:spPr bwMode="auto">
              <a:xfrm flipH="1" flipV="1">
                <a:off x="7912903" y="1614189"/>
                <a:ext cx="2374" cy="78671"/>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898" name="Straight Connector 773"/>
              <p:cNvCxnSpPr>
                <a:cxnSpLocks noChangeShapeType="1"/>
              </p:cNvCxnSpPr>
              <p:nvPr/>
            </p:nvCxnSpPr>
            <p:spPr bwMode="auto">
              <a:xfrm flipH="1" flipV="1">
                <a:off x="8536998" y="1618816"/>
                <a:ext cx="2372"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713" name="Group 592"/>
            <p:cNvGrpSpPr>
              <a:grpSpLocks/>
            </p:cNvGrpSpPr>
            <p:nvPr/>
          </p:nvGrpSpPr>
          <p:grpSpPr bwMode="auto">
            <a:xfrm>
              <a:off x="7088975" y="3633334"/>
              <a:ext cx="418211" cy="189727"/>
              <a:chOff x="7913987" y="1515773"/>
              <a:chExt cx="625138" cy="276534"/>
            </a:xfrm>
          </p:grpSpPr>
          <p:sp>
            <p:nvSpPr>
              <p:cNvPr id="1881" name="Oval 756"/>
              <p:cNvSpPr>
                <a:spLocks noChangeArrowheads="1"/>
              </p:cNvSpPr>
              <p:nvPr/>
            </p:nvSpPr>
            <p:spPr bwMode="auto">
              <a:xfrm flipV="1">
                <a:off x="7915183" y="1595105"/>
                <a:ext cx="624095" cy="196676"/>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882"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883" name="Oval 758"/>
              <p:cNvSpPr>
                <a:spLocks noChangeArrowheads="1"/>
              </p:cNvSpPr>
              <p:nvPr/>
            </p:nvSpPr>
            <p:spPr bwMode="auto">
              <a:xfrm flipV="1">
                <a:off x="7912811" y="1516435"/>
                <a:ext cx="624093" cy="196676"/>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884"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85" name="Freeform 760"/>
              <p:cNvSpPr>
                <a:spLocks/>
              </p:cNvSpPr>
              <p:nvPr/>
            </p:nvSpPr>
            <p:spPr bwMode="auto">
              <a:xfrm>
                <a:off x="8040952" y="1555769"/>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886" name="Freeform 761"/>
              <p:cNvSpPr>
                <a:spLocks/>
              </p:cNvSpPr>
              <p:nvPr/>
            </p:nvSpPr>
            <p:spPr bwMode="auto">
              <a:xfrm>
                <a:off x="8282996" y="1613616"/>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887" name="Freeform 762"/>
              <p:cNvSpPr>
                <a:spLocks/>
              </p:cNvSpPr>
              <p:nvPr/>
            </p:nvSpPr>
            <p:spPr bwMode="auto">
              <a:xfrm>
                <a:off x="8033832" y="1615929"/>
                <a:ext cx="135261"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888" name="Straight Connector 763"/>
              <p:cNvCxnSpPr>
                <a:cxnSpLocks noChangeShapeType="1"/>
                <a:endCxn id="1883" idx="2"/>
              </p:cNvCxnSpPr>
              <p:nvPr/>
            </p:nvCxnSpPr>
            <p:spPr bwMode="auto">
              <a:xfrm flipH="1" flipV="1">
                <a:off x="7912811" y="1615929"/>
                <a:ext cx="2372"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889" name="Straight Connector 764"/>
              <p:cNvCxnSpPr>
                <a:cxnSpLocks noChangeShapeType="1"/>
              </p:cNvCxnSpPr>
              <p:nvPr/>
            </p:nvCxnSpPr>
            <p:spPr bwMode="auto">
              <a:xfrm flipH="1" flipV="1">
                <a:off x="8536904" y="1618244"/>
                <a:ext cx="2374"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714" name="Group 593"/>
            <p:cNvGrpSpPr>
              <a:grpSpLocks/>
            </p:cNvGrpSpPr>
            <p:nvPr/>
          </p:nvGrpSpPr>
          <p:grpSpPr bwMode="auto">
            <a:xfrm>
              <a:off x="7748699" y="3641266"/>
              <a:ext cx="418211" cy="189727"/>
              <a:chOff x="7913987" y="1515773"/>
              <a:chExt cx="625138" cy="276534"/>
            </a:xfrm>
          </p:grpSpPr>
          <p:sp>
            <p:nvSpPr>
              <p:cNvPr id="1872" name="Oval 747"/>
              <p:cNvSpPr>
                <a:spLocks noChangeArrowheads="1"/>
              </p:cNvSpPr>
              <p:nvPr/>
            </p:nvSpPr>
            <p:spPr bwMode="auto">
              <a:xfrm flipV="1">
                <a:off x="7916193" y="1595113"/>
                <a:ext cx="624095" cy="19667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873"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874" name="Oval 749"/>
              <p:cNvSpPr>
                <a:spLocks noChangeArrowheads="1"/>
              </p:cNvSpPr>
              <p:nvPr/>
            </p:nvSpPr>
            <p:spPr bwMode="auto">
              <a:xfrm flipV="1">
                <a:off x="7913821" y="1516442"/>
                <a:ext cx="624093" cy="19667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875"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76" name="Freeform 751"/>
              <p:cNvSpPr>
                <a:spLocks/>
              </p:cNvSpPr>
              <p:nvPr/>
            </p:nvSpPr>
            <p:spPr bwMode="auto">
              <a:xfrm>
                <a:off x="8041962" y="1555778"/>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877" name="Freeform 752"/>
              <p:cNvSpPr>
                <a:spLocks/>
              </p:cNvSpPr>
              <p:nvPr/>
            </p:nvSpPr>
            <p:spPr bwMode="auto">
              <a:xfrm>
                <a:off x="8284006" y="1613623"/>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878" name="Freeform 753"/>
              <p:cNvSpPr>
                <a:spLocks/>
              </p:cNvSpPr>
              <p:nvPr/>
            </p:nvSpPr>
            <p:spPr bwMode="auto">
              <a:xfrm>
                <a:off x="8034842" y="1615938"/>
                <a:ext cx="135261"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879" name="Straight Connector 754"/>
              <p:cNvCxnSpPr>
                <a:cxnSpLocks noChangeShapeType="1"/>
                <a:endCxn id="1874" idx="2"/>
              </p:cNvCxnSpPr>
              <p:nvPr/>
            </p:nvCxnSpPr>
            <p:spPr bwMode="auto">
              <a:xfrm flipH="1" flipV="1">
                <a:off x="7913821" y="1615938"/>
                <a:ext cx="2372"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880" name="Straight Connector 755"/>
              <p:cNvCxnSpPr>
                <a:cxnSpLocks noChangeShapeType="1"/>
              </p:cNvCxnSpPr>
              <p:nvPr/>
            </p:nvCxnSpPr>
            <p:spPr bwMode="auto">
              <a:xfrm flipH="1" flipV="1">
                <a:off x="8537914" y="1618251"/>
                <a:ext cx="2374"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715" name="Group 594"/>
            <p:cNvGrpSpPr>
              <a:grpSpLocks/>
            </p:cNvGrpSpPr>
            <p:nvPr/>
          </p:nvGrpSpPr>
          <p:grpSpPr bwMode="auto">
            <a:xfrm>
              <a:off x="7440813" y="3924693"/>
              <a:ext cx="418211" cy="189727"/>
              <a:chOff x="7913987" y="1515773"/>
              <a:chExt cx="625138" cy="276534"/>
            </a:xfrm>
          </p:grpSpPr>
          <p:sp>
            <p:nvSpPr>
              <p:cNvPr id="1863" name="Oval 738"/>
              <p:cNvSpPr>
                <a:spLocks noChangeArrowheads="1"/>
              </p:cNvSpPr>
              <p:nvPr/>
            </p:nvSpPr>
            <p:spPr bwMode="auto">
              <a:xfrm flipV="1">
                <a:off x="7916060" y="1593871"/>
                <a:ext cx="624095" cy="198990"/>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864"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865" name="Oval 740"/>
              <p:cNvSpPr>
                <a:spLocks noChangeArrowheads="1"/>
              </p:cNvSpPr>
              <p:nvPr/>
            </p:nvSpPr>
            <p:spPr bwMode="auto">
              <a:xfrm flipV="1">
                <a:off x="7913688" y="1515200"/>
                <a:ext cx="624093" cy="198990"/>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866"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67" name="Freeform 742"/>
              <p:cNvSpPr>
                <a:spLocks/>
              </p:cNvSpPr>
              <p:nvPr/>
            </p:nvSpPr>
            <p:spPr bwMode="auto">
              <a:xfrm>
                <a:off x="8041829" y="1554536"/>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868" name="Freeform 743"/>
              <p:cNvSpPr>
                <a:spLocks/>
              </p:cNvSpPr>
              <p:nvPr/>
            </p:nvSpPr>
            <p:spPr bwMode="auto">
              <a:xfrm>
                <a:off x="8283873" y="1614696"/>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869" name="Freeform 744"/>
              <p:cNvSpPr>
                <a:spLocks/>
              </p:cNvSpPr>
              <p:nvPr/>
            </p:nvSpPr>
            <p:spPr bwMode="auto">
              <a:xfrm>
                <a:off x="8034709" y="1614696"/>
                <a:ext cx="135261" cy="62473"/>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870" name="Straight Connector 745"/>
              <p:cNvCxnSpPr>
                <a:cxnSpLocks noChangeShapeType="1"/>
                <a:endCxn id="1865" idx="2"/>
              </p:cNvCxnSpPr>
              <p:nvPr/>
            </p:nvCxnSpPr>
            <p:spPr bwMode="auto">
              <a:xfrm flipH="1" flipV="1">
                <a:off x="7913688" y="1614696"/>
                <a:ext cx="2372" cy="78671"/>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871" name="Straight Connector 746"/>
              <p:cNvCxnSpPr>
                <a:cxnSpLocks noChangeShapeType="1"/>
              </p:cNvCxnSpPr>
              <p:nvPr/>
            </p:nvCxnSpPr>
            <p:spPr bwMode="auto">
              <a:xfrm flipH="1" flipV="1">
                <a:off x="8537781" y="1619324"/>
                <a:ext cx="2374"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sp>
          <p:nvSpPr>
            <p:cNvPr id="1716" name="Line 421"/>
            <p:cNvSpPr>
              <a:spLocks noChangeShapeType="1"/>
            </p:cNvSpPr>
            <p:nvPr/>
          </p:nvSpPr>
          <p:spPr bwMode="auto">
            <a:xfrm>
              <a:off x="7396163" y="3813175"/>
              <a:ext cx="163512" cy="120650"/>
            </a:xfrm>
            <a:prstGeom prst="line">
              <a:avLst/>
            </a:prstGeom>
            <a:noFill/>
            <a:ln w="9525">
              <a:solidFill>
                <a:schemeClr val="tx1"/>
              </a:solidFill>
              <a:round/>
              <a:headEnd/>
              <a:tailEnd/>
            </a:ln>
          </p:spPr>
          <p:txBody>
            <a:bodyPr/>
            <a:lstStyle/>
            <a:p>
              <a:endParaRPr lang="zh-CN" altLang="en-US"/>
            </a:p>
          </p:txBody>
        </p:sp>
        <p:sp>
          <p:nvSpPr>
            <p:cNvPr id="1717" name="Line 422"/>
            <p:cNvSpPr>
              <a:spLocks noChangeShapeType="1"/>
            </p:cNvSpPr>
            <p:nvPr/>
          </p:nvSpPr>
          <p:spPr bwMode="auto">
            <a:xfrm>
              <a:off x="7493000" y="3733800"/>
              <a:ext cx="279400" cy="0"/>
            </a:xfrm>
            <a:prstGeom prst="line">
              <a:avLst/>
            </a:prstGeom>
            <a:noFill/>
            <a:ln w="9525">
              <a:solidFill>
                <a:schemeClr val="tx1"/>
              </a:solidFill>
              <a:round/>
              <a:headEnd/>
              <a:tailEnd/>
            </a:ln>
          </p:spPr>
          <p:txBody>
            <a:bodyPr/>
            <a:lstStyle/>
            <a:p>
              <a:endParaRPr lang="zh-CN" altLang="en-US"/>
            </a:p>
          </p:txBody>
        </p:sp>
        <p:sp>
          <p:nvSpPr>
            <p:cNvPr id="1718" name="Line 423"/>
            <p:cNvSpPr>
              <a:spLocks noChangeShapeType="1"/>
            </p:cNvSpPr>
            <p:nvPr/>
          </p:nvSpPr>
          <p:spPr bwMode="auto">
            <a:xfrm flipV="1">
              <a:off x="7729538" y="3819525"/>
              <a:ext cx="134937" cy="104775"/>
            </a:xfrm>
            <a:prstGeom prst="line">
              <a:avLst/>
            </a:prstGeom>
            <a:noFill/>
            <a:ln w="9525">
              <a:solidFill>
                <a:schemeClr val="tx1"/>
              </a:solidFill>
              <a:round/>
              <a:headEnd/>
              <a:tailEnd/>
            </a:ln>
          </p:spPr>
          <p:txBody>
            <a:bodyPr/>
            <a:lstStyle/>
            <a:p>
              <a:endParaRPr lang="zh-CN" altLang="en-US"/>
            </a:p>
          </p:txBody>
        </p:sp>
        <p:sp>
          <p:nvSpPr>
            <p:cNvPr id="1719" name="Line 444"/>
            <p:cNvSpPr>
              <a:spLocks noChangeShapeType="1"/>
            </p:cNvSpPr>
            <p:nvPr/>
          </p:nvSpPr>
          <p:spPr bwMode="auto">
            <a:xfrm flipV="1">
              <a:off x="7577138" y="2492375"/>
              <a:ext cx="123825" cy="87313"/>
            </a:xfrm>
            <a:prstGeom prst="line">
              <a:avLst/>
            </a:prstGeom>
            <a:noFill/>
            <a:ln w="9525">
              <a:solidFill>
                <a:schemeClr val="tx1"/>
              </a:solidFill>
              <a:round/>
              <a:headEnd/>
              <a:tailEnd/>
            </a:ln>
          </p:spPr>
          <p:txBody>
            <a:bodyPr/>
            <a:lstStyle/>
            <a:p>
              <a:endParaRPr lang="zh-CN" altLang="en-US"/>
            </a:p>
          </p:txBody>
        </p:sp>
        <p:sp>
          <p:nvSpPr>
            <p:cNvPr id="1720" name="Line 445"/>
            <p:cNvSpPr>
              <a:spLocks noChangeShapeType="1"/>
            </p:cNvSpPr>
            <p:nvPr/>
          </p:nvSpPr>
          <p:spPr bwMode="auto">
            <a:xfrm>
              <a:off x="7405688" y="2665413"/>
              <a:ext cx="0" cy="82550"/>
            </a:xfrm>
            <a:prstGeom prst="line">
              <a:avLst/>
            </a:prstGeom>
            <a:noFill/>
            <a:ln w="9525">
              <a:solidFill>
                <a:schemeClr val="tx1"/>
              </a:solidFill>
              <a:round/>
              <a:headEnd/>
              <a:tailEnd/>
            </a:ln>
          </p:spPr>
          <p:txBody>
            <a:bodyPr/>
            <a:lstStyle/>
            <a:p>
              <a:endParaRPr lang="zh-CN" altLang="en-US"/>
            </a:p>
          </p:txBody>
        </p:sp>
        <p:sp>
          <p:nvSpPr>
            <p:cNvPr id="1721" name="Line 446"/>
            <p:cNvSpPr>
              <a:spLocks noChangeShapeType="1"/>
            </p:cNvSpPr>
            <p:nvPr/>
          </p:nvSpPr>
          <p:spPr bwMode="auto">
            <a:xfrm flipV="1">
              <a:off x="7577138" y="2562225"/>
              <a:ext cx="263525" cy="288925"/>
            </a:xfrm>
            <a:prstGeom prst="line">
              <a:avLst/>
            </a:prstGeom>
            <a:noFill/>
            <a:ln w="9525">
              <a:solidFill>
                <a:schemeClr val="tx1"/>
              </a:solidFill>
              <a:round/>
              <a:headEnd/>
              <a:tailEnd/>
            </a:ln>
          </p:spPr>
          <p:txBody>
            <a:bodyPr/>
            <a:lstStyle/>
            <a:p>
              <a:endParaRPr lang="zh-CN" altLang="en-US"/>
            </a:p>
          </p:txBody>
        </p:sp>
        <p:sp>
          <p:nvSpPr>
            <p:cNvPr id="1722" name="Line 447"/>
            <p:cNvSpPr>
              <a:spLocks noChangeShapeType="1"/>
            </p:cNvSpPr>
            <p:nvPr/>
          </p:nvSpPr>
          <p:spPr bwMode="auto">
            <a:xfrm>
              <a:off x="7942263" y="2560638"/>
              <a:ext cx="0" cy="196850"/>
            </a:xfrm>
            <a:prstGeom prst="line">
              <a:avLst/>
            </a:prstGeom>
            <a:noFill/>
            <a:ln w="9525">
              <a:solidFill>
                <a:schemeClr val="tx1"/>
              </a:solidFill>
              <a:round/>
              <a:headEnd/>
              <a:tailEnd/>
            </a:ln>
          </p:spPr>
          <p:txBody>
            <a:bodyPr/>
            <a:lstStyle/>
            <a:p>
              <a:endParaRPr lang="zh-CN" altLang="en-US"/>
            </a:p>
          </p:txBody>
        </p:sp>
        <p:sp>
          <p:nvSpPr>
            <p:cNvPr id="1723" name="Line 448"/>
            <p:cNvSpPr>
              <a:spLocks noChangeShapeType="1"/>
            </p:cNvSpPr>
            <p:nvPr/>
          </p:nvSpPr>
          <p:spPr bwMode="auto">
            <a:xfrm>
              <a:off x="7596188" y="2867025"/>
              <a:ext cx="188912" cy="0"/>
            </a:xfrm>
            <a:prstGeom prst="line">
              <a:avLst/>
            </a:prstGeom>
            <a:noFill/>
            <a:ln w="9525">
              <a:solidFill>
                <a:schemeClr val="tx1"/>
              </a:solidFill>
              <a:round/>
              <a:headEnd/>
              <a:tailEnd/>
            </a:ln>
          </p:spPr>
          <p:txBody>
            <a:bodyPr/>
            <a:lstStyle/>
            <a:p>
              <a:endParaRPr lang="zh-CN" altLang="en-US"/>
            </a:p>
          </p:txBody>
        </p:sp>
        <p:sp>
          <p:nvSpPr>
            <p:cNvPr id="1724" name="Line 450"/>
            <p:cNvSpPr>
              <a:spLocks noChangeShapeType="1"/>
            </p:cNvSpPr>
            <p:nvPr/>
          </p:nvSpPr>
          <p:spPr bwMode="auto">
            <a:xfrm>
              <a:off x="8150225" y="2857500"/>
              <a:ext cx="177800" cy="0"/>
            </a:xfrm>
            <a:prstGeom prst="line">
              <a:avLst/>
            </a:prstGeom>
            <a:noFill/>
            <a:ln w="9525">
              <a:solidFill>
                <a:schemeClr val="tx1"/>
              </a:solidFill>
              <a:round/>
              <a:headEnd/>
              <a:tailEnd/>
            </a:ln>
          </p:spPr>
          <p:txBody>
            <a:bodyPr/>
            <a:lstStyle/>
            <a:p>
              <a:endParaRPr lang="zh-CN" altLang="en-US"/>
            </a:p>
          </p:txBody>
        </p:sp>
        <p:sp>
          <p:nvSpPr>
            <p:cNvPr id="1725" name="Line 451"/>
            <p:cNvSpPr>
              <a:spLocks noChangeShapeType="1"/>
            </p:cNvSpPr>
            <p:nvPr/>
          </p:nvSpPr>
          <p:spPr bwMode="auto">
            <a:xfrm flipH="1">
              <a:off x="7296150" y="2933700"/>
              <a:ext cx="98425" cy="704850"/>
            </a:xfrm>
            <a:prstGeom prst="line">
              <a:avLst/>
            </a:prstGeom>
            <a:noFill/>
            <a:ln w="9525">
              <a:solidFill>
                <a:schemeClr val="tx1"/>
              </a:solidFill>
              <a:round/>
              <a:headEnd/>
              <a:tailEnd/>
            </a:ln>
          </p:spPr>
          <p:txBody>
            <a:bodyPr/>
            <a:lstStyle/>
            <a:p>
              <a:endParaRPr lang="zh-CN" altLang="en-US"/>
            </a:p>
          </p:txBody>
        </p:sp>
        <p:sp>
          <p:nvSpPr>
            <p:cNvPr id="1726" name="Line 452"/>
            <p:cNvSpPr>
              <a:spLocks noChangeShapeType="1"/>
            </p:cNvSpPr>
            <p:nvPr/>
          </p:nvSpPr>
          <p:spPr bwMode="auto">
            <a:xfrm flipH="1">
              <a:off x="7888288" y="2933700"/>
              <a:ext cx="111125" cy="727075"/>
            </a:xfrm>
            <a:prstGeom prst="line">
              <a:avLst/>
            </a:prstGeom>
            <a:noFill/>
            <a:ln w="9525">
              <a:solidFill>
                <a:schemeClr val="tx1"/>
              </a:solidFill>
              <a:round/>
              <a:headEnd/>
              <a:tailEnd/>
            </a:ln>
          </p:spPr>
          <p:txBody>
            <a:bodyPr/>
            <a:lstStyle/>
            <a:p>
              <a:endParaRPr lang="zh-CN" altLang="en-US"/>
            </a:p>
          </p:txBody>
        </p:sp>
        <p:sp>
          <p:nvSpPr>
            <p:cNvPr id="1727" name="Line 541"/>
            <p:cNvSpPr>
              <a:spLocks noChangeShapeType="1"/>
            </p:cNvSpPr>
            <p:nvPr/>
          </p:nvSpPr>
          <p:spPr bwMode="auto">
            <a:xfrm flipV="1">
              <a:off x="7272338" y="4075113"/>
              <a:ext cx="227012" cy="436562"/>
            </a:xfrm>
            <a:prstGeom prst="line">
              <a:avLst/>
            </a:prstGeom>
            <a:noFill/>
            <a:ln w="9525">
              <a:solidFill>
                <a:schemeClr val="tx1"/>
              </a:solidFill>
              <a:round/>
              <a:headEnd/>
              <a:tailEnd/>
            </a:ln>
          </p:spPr>
          <p:txBody>
            <a:bodyPr/>
            <a:lstStyle/>
            <a:p>
              <a:endParaRPr lang="zh-CN" altLang="en-US"/>
            </a:p>
          </p:txBody>
        </p:sp>
        <p:grpSp>
          <p:nvGrpSpPr>
            <p:cNvPr id="1728" name="Group 665"/>
            <p:cNvGrpSpPr>
              <a:grpSpLocks/>
            </p:cNvGrpSpPr>
            <p:nvPr/>
          </p:nvGrpSpPr>
          <p:grpSpPr bwMode="auto">
            <a:xfrm>
              <a:off x="7689850" y="2395538"/>
              <a:ext cx="390525" cy="169862"/>
              <a:chOff x="4650" y="1129"/>
              <a:chExt cx="246" cy="95"/>
            </a:xfrm>
          </p:grpSpPr>
          <p:sp>
            <p:nvSpPr>
              <p:cNvPr id="185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85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85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858" name="Group 659"/>
              <p:cNvGrpSpPr>
                <a:grpSpLocks/>
              </p:cNvGrpSpPr>
              <p:nvPr/>
            </p:nvGrpSpPr>
            <p:grpSpPr bwMode="auto">
              <a:xfrm>
                <a:off x="4699" y="1145"/>
                <a:ext cx="138" cy="29"/>
                <a:chOff x="2468" y="1332"/>
                <a:chExt cx="310" cy="60"/>
              </a:xfrm>
            </p:grpSpPr>
            <p:sp>
              <p:nvSpPr>
                <p:cNvPr id="1861"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1862"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1859" name="Line 66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860" name="Line 66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729" name="Group 675"/>
            <p:cNvGrpSpPr>
              <a:grpSpLocks/>
            </p:cNvGrpSpPr>
            <p:nvPr/>
          </p:nvGrpSpPr>
          <p:grpSpPr bwMode="auto">
            <a:xfrm>
              <a:off x="7204075" y="2493963"/>
              <a:ext cx="390525" cy="169862"/>
              <a:chOff x="4650" y="1129"/>
              <a:chExt cx="246" cy="95"/>
            </a:xfrm>
          </p:grpSpPr>
          <p:sp>
            <p:nvSpPr>
              <p:cNvPr id="184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84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84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850" name="Group 679"/>
              <p:cNvGrpSpPr>
                <a:grpSpLocks/>
              </p:cNvGrpSpPr>
              <p:nvPr/>
            </p:nvGrpSpPr>
            <p:grpSpPr bwMode="auto">
              <a:xfrm>
                <a:off x="4699" y="1145"/>
                <a:ext cx="138" cy="29"/>
                <a:chOff x="2468" y="1332"/>
                <a:chExt cx="310" cy="60"/>
              </a:xfrm>
            </p:grpSpPr>
            <p:sp>
              <p:nvSpPr>
                <p:cNvPr id="1853"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1854"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1851" name="Line 68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852" name="Line 68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730" name="Group 684"/>
            <p:cNvGrpSpPr>
              <a:grpSpLocks/>
            </p:cNvGrpSpPr>
            <p:nvPr/>
          </p:nvGrpSpPr>
          <p:grpSpPr bwMode="auto">
            <a:xfrm>
              <a:off x="7215188" y="2757488"/>
              <a:ext cx="390525" cy="169862"/>
              <a:chOff x="4650" y="1129"/>
              <a:chExt cx="246" cy="95"/>
            </a:xfrm>
          </p:grpSpPr>
          <p:sp>
            <p:nvSpPr>
              <p:cNvPr id="183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84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84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842" name="Group 688"/>
              <p:cNvGrpSpPr>
                <a:grpSpLocks/>
              </p:cNvGrpSpPr>
              <p:nvPr/>
            </p:nvGrpSpPr>
            <p:grpSpPr bwMode="auto">
              <a:xfrm>
                <a:off x="4699" y="1145"/>
                <a:ext cx="138" cy="29"/>
                <a:chOff x="2468" y="1332"/>
                <a:chExt cx="310" cy="60"/>
              </a:xfrm>
            </p:grpSpPr>
            <p:sp>
              <p:nvSpPr>
                <p:cNvPr id="1845"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1846"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1843" name="Line 69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844" name="Line 69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1731"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p:spPr>
          <p:txBody>
            <a:bodyPr/>
            <a:lstStyle/>
            <a:p>
              <a:endParaRPr lang="zh-CN" altLang="en-US"/>
            </a:p>
          </p:txBody>
        </p:sp>
        <p:grpSp>
          <p:nvGrpSpPr>
            <p:cNvPr id="1732" name="Group 694"/>
            <p:cNvGrpSpPr>
              <a:grpSpLocks/>
            </p:cNvGrpSpPr>
            <p:nvPr/>
          </p:nvGrpSpPr>
          <p:grpSpPr bwMode="auto">
            <a:xfrm>
              <a:off x="7400925" y="3911600"/>
              <a:ext cx="485775" cy="203200"/>
              <a:chOff x="4650" y="1129"/>
              <a:chExt cx="246" cy="95"/>
            </a:xfrm>
          </p:grpSpPr>
          <p:sp>
            <p:nvSpPr>
              <p:cNvPr id="183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83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83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834" name="Group 698"/>
              <p:cNvGrpSpPr>
                <a:grpSpLocks/>
              </p:cNvGrpSpPr>
              <p:nvPr/>
            </p:nvGrpSpPr>
            <p:grpSpPr bwMode="auto">
              <a:xfrm>
                <a:off x="4699" y="1145"/>
                <a:ext cx="138" cy="29"/>
                <a:chOff x="2468" y="1332"/>
                <a:chExt cx="310" cy="60"/>
              </a:xfrm>
            </p:grpSpPr>
            <p:sp>
              <p:nvSpPr>
                <p:cNvPr id="1837"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1838"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1835" name="Line 70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836" name="Line 70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733" name="Group 712"/>
            <p:cNvGrpSpPr>
              <a:grpSpLocks/>
            </p:cNvGrpSpPr>
            <p:nvPr/>
          </p:nvGrpSpPr>
          <p:grpSpPr bwMode="auto">
            <a:xfrm>
              <a:off x="7081838" y="3630613"/>
              <a:ext cx="485775" cy="203200"/>
              <a:chOff x="4650" y="1129"/>
              <a:chExt cx="246" cy="95"/>
            </a:xfrm>
          </p:grpSpPr>
          <p:sp>
            <p:nvSpPr>
              <p:cNvPr id="182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82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82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826" name="Group 716"/>
              <p:cNvGrpSpPr>
                <a:grpSpLocks/>
              </p:cNvGrpSpPr>
              <p:nvPr/>
            </p:nvGrpSpPr>
            <p:grpSpPr bwMode="auto">
              <a:xfrm>
                <a:off x="4699" y="1145"/>
                <a:ext cx="138" cy="29"/>
                <a:chOff x="2468" y="1332"/>
                <a:chExt cx="310" cy="60"/>
              </a:xfrm>
            </p:grpSpPr>
            <p:sp>
              <p:nvSpPr>
                <p:cNvPr id="1829"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1830"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1827" name="Line 7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828" name="Line 7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734" name="Group 721"/>
            <p:cNvGrpSpPr>
              <a:grpSpLocks/>
            </p:cNvGrpSpPr>
            <p:nvPr/>
          </p:nvGrpSpPr>
          <p:grpSpPr bwMode="auto">
            <a:xfrm>
              <a:off x="7743825" y="3643313"/>
              <a:ext cx="485775" cy="203200"/>
              <a:chOff x="4650" y="1129"/>
              <a:chExt cx="246" cy="95"/>
            </a:xfrm>
          </p:grpSpPr>
          <p:sp>
            <p:nvSpPr>
              <p:cNvPr id="181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81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81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818" name="Group 725"/>
              <p:cNvGrpSpPr>
                <a:grpSpLocks/>
              </p:cNvGrpSpPr>
              <p:nvPr/>
            </p:nvGrpSpPr>
            <p:grpSpPr bwMode="auto">
              <a:xfrm>
                <a:off x="4699" y="1145"/>
                <a:ext cx="138" cy="29"/>
                <a:chOff x="2468" y="1332"/>
                <a:chExt cx="310" cy="60"/>
              </a:xfrm>
            </p:grpSpPr>
            <p:sp>
              <p:nvSpPr>
                <p:cNvPr id="1821"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1822"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1819" name="Line 728"/>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820" name="Line 729"/>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1735" name="Text Box 580"/>
            <p:cNvSpPr txBox="1">
              <a:spLocks noChangeArrowheads="1"/>
            </p:cNvSpPr>
            <p:nvPr/>
          </p:nvSpPr>
          <p:spPr bwMode="auto">
            <a:xfrm>
              <a:off x="5957888" y="1384300"/>
              <a:ext cx="1549400" cy="336550"/>
            </a:xfrm>
            <a:prstGeom prst="rect">
              <a:avLst/>
            </a:prstGeom>
            <a:noFill/>
            <a:ln w="9525">
              <a:noFill/>
              <a:miter lim="800000"/>
              <a:headEnd/>
              <a:tailEnd/>
            </a:ln>
          </p:spPr>
          <p:txBody>
            <a:bodyPr wrap="none">
              <a:spAutoFit/>
            </a:bodyPr>
            <a:lstStyle/>
            <a:p>
              <a:r>
                <a:rPr lang="en-US" altLang="zh-CN" sz="1600"/>
                <a:t>mobile network</a:t>
              </a:r>
            </a:p>
          </p:txBody>
        </p:sp>
        <p:sp>
          <p:nvSpPr>
            <p:cNvPr id="1736" name="Text Box 580"/>
            <p:cNvSpPr txBox="1">
              <a:spLocks noChangeArrowheads="1"/>
            </p:cNvSpPr>
            <p:nvPr/>
          </p:nvSpPr>
          <p:spPr bwMode="auto">
            <a:xfrm>
              <a:off x="7561263" y="2071688"/>
              <a:ext cx="1108075" cy="336550"/>
            </a:xfrm>
            <a:prstGeom prst="rect">
              <a:avLst/>
            </a:prstGeom>
            <a:noFill/>
            <a:ln w="9525">
              <a:noFill/>
              <a:miter lim="800000"/>
              <a:headEnd/>
              <a:tailEnd/>
            </a:ln>
          </p:spPr>
          <p:txBody>
            <a:bodyPr wrap="none">
              <a:spAutoFit/>
            </a:bodyPr>
            <a:lstStyle/>
            <a:p>
              <a:r>
                <a:rPr lang="en-US" altLang="zh-CN" sz="1600"/>
                <a:t>global ISP</a:t>
              </a:r>
            </a:p>
          </p:txBody>
        </p:sp>
        <p:sp>
          <p:nvSpPr>
            <p:cNvPr id="1737" name="Text Box 580"/>
            <p:cNvSpPr txBox="1">
              <a:spLocks noChangeArrowheads="1"/>
            </p:cNvSpPr>
            <p:nvPr/>
          </p:nvSpPr>
          <p:spPr bwMode="auto">
            <a:xfrm>
              <a:off x="7337425" y="3298825"/>
              <a:ext cx="1289050" cy="336550"/>
            </a:xfrm>
            <a:prstGeom prst="rect">
              <a:avLst/>
            </a:prstGeom>
            <a:noFill/>
            <a:ln w="9525">
              <a:noFill/>
              <a:miter lim="800000"/>
              <a:headEnd/>
              <a:tailEnd/>
            </a:ln>
          </p:spPr>
          <p:txBody>
            <a:bodyPr wrap="none">
              <a:spAutoFit/>
            </a:bodyPr>
            <a:lstStyle/>
            <a:p>
              <a:r>
                <a:rPr lang="en-US" altLang="zh-CN" sz="1600" dirty="0"/>
                <a:t>regional ISP</a:t>
              </a:r>
            </a:p>
          </p:txBody>
        </p:sp>
        <p:sp>
          <p:nvSpPr>
            <p:cNvPr id="1738" name="Text Box 580"/>
            <p:cNvSpPr txBox="1">
              <a:spLocks noChangeArrowheads="1"/>
            </p:cNvSpPr>
            <p:nvPr/>
          </p:nvSpPr>
          <p:spPr bwMode="auto">
            <a:xfrm>
              <a:off x="6324600" y="2963863"/>
              <a:ext cx="895350" cy="482600"/>
            </a:xfrm>
            <a:prstGeom prst="rect">
              <a:avLst/>
            </a:prstGeom>
            <a:noFill/>
            <a:ln w="9525">
              <a:noFill/>
              <a:miter lim="800000"/>
              <a:headEnd/>
              <a:tailEnd/>
            </a:ln>
          </p:spPr>
          <p:txBody>
            <a:bodyPr wrap="none">
              <a:spAutoFit/>
            </a:bodyPr>
            <a:lstStyle/>
            <a:p>
              <a:pPr>
                <a:lnSpc>
                  <a:spcPct val="80000"/>
                </a:lnSpc>
              </a:pPr>
              <a:r>
                <a:rPr lang="en-US" altLang="zh-CN" sz="1600"/>
                <a:t>home </a:t>
              </a:r>
            </a:p>
            <a:p>
              <a:pPr>
                <a:lnSpc>
                  <a:spcPct val="80000"/>
                </a:lnSpc>
              </a:pPr>
              <a:r>
                <a:rPr lang="en-US" altLang="zh-CN" sz="1600"/>
                <a:t>network</a:t>
              </a:r>
            </a:p>
          </p:txBody>
        </p:sp>
        <p:sp>
          <p:nvSpPr>
            <p:cNvPr id="1739" name="Text Box 580"/>
            <p:cNvSpPr txBox="1">
              <a:spLocks noChangeArrowheads="1"/>
            </p:cNvSpPr>
            <p:nvPr/>
          </p:nvSpPr>
          <p:spPr bwMode="auto">
            <a:xfrm>
              <a:off x="5584825" y="5645150"/>
              <a:ext cx="1295400" cy="482600"/>
            </a:xfrm>
            <a:prstGeom prst="rect">
              <a:avLst/>
            </a:prstGeom>
            <a:noFill/>
            <a:ln w="9525">
              <a:noFill/>
              <a:miter lim="800000"/>
              <a:headEnd/>
              <a:tailEnd/>
            </a:ln>
          </p:spPr>
          <p:txBody>
            <a:bodyPr wrap="none">
              <a:spAutoFit/>
            </a:bodyPr>
            <a:lstStyle/>
            <a:p>
              <a:pPr>
                <a:lnSpc>
                  <a:spcPct val="80000"/>
                </a:lnSpc>
              </a:pPr>
              <a:r>
                <a:rPr lang="en-US" altLang="zh-CN" sz="1600" dirty="0"/>
                <a:t>institutional</a:t>
              </a:r>
            </a:p>
            <a:p>
              <a:pPr>
                <a:lnSpc>
                  <a:spcPct val="80000"/>
                </a:lnSpc>
              </a:pPr>
              <a:r>
                <a:rPr lang="en-US" altLang="zh-CN" sz="1600" dirty="0"/>
                <a:t>       network</a:t>
              </a:r>
            </a:p>
          </p:txBody>
        </p:sp>
        <p:pic>
          <p:nvPicPr>
            <p:cNvPr id="1740" name="Picture 269" descr="cell_tower_radiation copy"/>
            <p:cNvPicPr>
              <a:picLocks noChangeAspect="1" noChangeArrowheads="1"/>
            </p:cNvPicPr>
            <p:nvPr/>
          </p:nvPicPr>
          <p:blipFill>
            <a:blip r:embed="rId3"/>
            <a:srcRect/>
            <a:stretch>
              <a:fillRect/>
            </a:stretch>
          </p:blipFill>
          <p:spPr bwMode="auto">
            <a:xfrm>
              <a:off x="6026149" y="1803400"/>
              <a:ext cx="518463" cy="412256"/>
            </a:xfrm>
            <a:prstGeom prst="rect">
              <a:avLst/>
            </a:prstGeom>
            <a:noFill/>
            <a:ln w="9525">
              <a:noFill/>
              <a:miter lim="800000"/>
              <a:headEnd/>
              <a:tailEnd/>
            </a:ln>
          </p:spPr>
        </p:pic>
        <p:grpSp>
          <p:nvGrpSpPr>
            <p:cNvPr id="1741" name="Group 347"/>
            <p:cNvGrpSpPr>
              <a:grpSpLocks/>
            </p:cNvGrpSpPr>
            <p:nvPr/>
          </p:nvGrpSpPr>
          <p:grpSpPr bwMode="auto">
            <a:xfrm>
              <a:off x="7077272" y="3621727"/>
              <a:ext cx="493804" cy="228319"/>
              <a:chOff x="1871277" y="1576300"/>
              <a:chExt cx="1128371" cy="437861"/>
            </a:xfrm>
          </p:grpSpPr>
          <p:sp>
            <p:nvSpPr>
              <p:cNvPr id="1806" name="Oval 681"/>
              <p:cNvSpPr>
                <a:spLocks noChangeArrowheads="1"/>
              </p:cNvSpPr>
              <p:nvPr/>
            </p:nvSpPr>
            <p:spPr bwMode="auto">
              <a:xfrm flipV="1">
                <a:off x="1874456" y="1693807"/>
                <a:ext cx="1124534" cy="31966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807"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808" name="Oval 683"/>
              <p:cNvSpPr>
                <a:spLocks noChangeArrowheads="1"/>
              </p:cNvSpPr>
              <p:nvPr/>
            </p:nvSpPr>
            <p:spPr bwMode="auto">
              <a:xfrm flipV="1">
                <a:off x="1870827" y="1575075"/>
                <a:ext cx="1124534" cy="319666"/>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809"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10" name="Freeform 685"/>
              <p:cNvSpPr>
                <a:spLocks/>
              </p:cNvSpPr>
              <p:nvPr/>
            </p:nvSpPr>
            <p:spPr bwMode="auto">
              <a:xfrm>
                <a:off x="2102989" y="1632918"/>
                <a:ext cx="660211"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811" name="Freeform 686"/>
              <p:cNvSpPr>
                <a:spLocks/>
              </p:cNvSpPr>
              <p:nvPr/>
            </p:nvSpPr>
            <p:spPr bwMode="auto">
              <a:xfrm>
                <a:off x="2534666" y="1727297"/>
                <a:ext cx="246672"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812" name="Freeform 687"/>
              <p:cNvSpPr>
                <a:spLocks/>
              </p:cNvSpPr>
              <p:nvPr/>
            </p:nvSpPr>
            <p:spPr bwMode="auto">
              <a:xfrm>
                <a:off x="2088479" y="1730340"/>
                <a:ext cx="243046"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813" name="Straight Connector 688"/>
              <p:cNvCxnSpPr>
                <a:cxnSpLocks noChangeShapeType="1"/>
                <a:endCxn id="1808" idx="2"/>
              </p:cNvCxnSpPr>
              <p:nvPr/>
            </p:nvCxnSpPr>
            <p:spPr bwMode="auto">
              <a:xfrm flipH="1" flipV="1">
                <a:off x="1870827" y="1736429"/>
                <a:ext cx="3629"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14" name="Straight Connector 689"/>
              <p:cNvCxnSpPr>
                <a:cxnSpLocks noChangeShapeType="1"/>
              </p:cNvCxnSpPr>
              <p:nvPr/>
            </p:nvCxnSpPr>
            <p:spPr bwMode="auto">
              <a:xfrm flipH="1" flipV="1">
                <a:off x="2995361" y="1733386"/>
                <a:ext cx="3629" cy="12482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42" name="Group 347"/>
            <p:cNvGrpSpPr>
              <a:grpSpLocks/>
            </p:cNvGrpSpPr>
            <p:nvPr/>
          </p:nvGrpSpPr>
          <p:grpSpPr bwMode="auto">
            <a:xfrm>
              <a:off x="7733157" y="3638864"/>
              <a:ext cx="493804" cy="228319"/>
              <a:chOff x="1871277" y="1576300"/>
              <a:chExt cx="1128371" cy="437861"/>
            </a:xfrm>
          </p:grpSpPr>
          <p:sp>
            <p:nvSpPr>
              <p:cNvPr id="1797" name="Oval 672"/>
              <p:cNvSpPr>
                <a:spLocks noChangeArrowheads="1"/>
              </p:cNvSpPr>
              <p:nvPr/>
            </p:nvSpPr>
            <p:spPr bwMode="auto">
              <a:xfrm flipV="1">
                <a:off x="1873889" y="1694432"/>
                <a:ext cx="1124534" cy="31966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798"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799" name="Oval 674"/>
              <p:cNvSpPr>
                <a:spLocks noChangeArrowheads="1"/>
              </p:cNvSpPr>
              <p:nvPr/>
            </p:nvSpPr>
            <p:spPr bwMode="auto">
              <a:xfrm flipV="1">
                <a:off x="1870262" y="1575698"/>
                <a:ext cx="1124534" cy="31966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800"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01" name="Freeform 676"/>
              <p:cNvSpPr>
                <a:spLocks/>
              </p:cNvSpPr>
              <p:nvPr/>
            </p:nvSpPr>
            <p:spPr bwMode="auto">
              <a:xfrm>
                <a:off x="2102424" y="1633543"/>
                <a:ext cx="660211"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802" name="Freeform 677"/>
              <p:cNvSpPr>
                <a:spLocks/>
              </p:cNvSpPr>
              <p:nvPr/>
            </p:nvSpPr>
            <p:spPr bwMode="auto">
              <a:xfrm>
                <a:off x="2534099" y="1727920"/>
                <a:ext cx="246672"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803" name="Freeform 678"/>
              <p:cNvSpPr>
                <a:spLocks/>
              </p:cNvSpPr>
              <p:nvPr/>
            </p:nvSpPr>
            <p:spPr bwMode="auto">
              <a:xfrm>
                <a:off x="2087914" y="1730965"/>
                <a:ext cx="243043"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804" name="Straight Connector 679"/>
              <p:cNvCxnSpPr>
                <a:cxnSpLocks noChangeShapeType="1"/>
                <a:endCxn id="1799" idx="2"/>
              </p:cNvCxnSpPr>
              <p:nvPr/>
            </p:nvCxnSpPr>
            <p:spPr bwMode="auto">
              <a:xfrm flipH="1" flipV="1">
                <a:off x="1870262" y="1737054"/>
                <a:ext cx="3626"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05" name="Straight Connector 680"/>
              <p:cNvCxnSpPr>
                <a:cxnSpLocks noChangeShapeType="1"/>
              </p:cNvCxnSpPr>
              <p:nvPr/>
            </p:nvCxnSpPr>
            <p:spPr bwMode="auto">
              <a:xfrm flipH="1" flipV="1">
                <a:off x="2994797" y="1734009"/>
                <a:ext cx="3626" cy="12482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43" name="Group 347"/>
            <p:cNvGrpSpPr>
              <a:grpSpLocks/>
            </p:cNvGrpSpPr>
            <p:nvPr/>
          </p:nvGrpSpPr>
          <p:grpSpPr bwMode="auto">
            <a:xfrm>
              <a:off x="7397100" y="3903983"/>
              <a:ext cx="493804" cy="228319"/>
              <a:chOff x="1871277" y="1576300"/>
              <a:chExt cx="1128371" cy="437861"/>
            </a:xfrm>
          </p:grpSpPr>
          <p:sp>
            <p:nvSpPr>
              <p:cNvPr id="1788" name="Oval 663"/>
              <p:cNvSpPr>
                <a:spLocks noChangeArrowheads="1"/>
              </p:cNvSpPr>
              <p:nvPr/>
            </p:nvSpPr>
            <p:spPr bwMode="auto">
              <a:xfrm flipV="1">
                <a:off x="1876391" y="1694419"/>
                <a:ext cx="1124534" cy="31966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789"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790" name="Oval 665"/>
              <p:cNvSpPr>
                <a:spLocks noChangeArrowheads="1"/>
              </p:cNvSpPr>
              <p:nvPr/>
            </p:nvSpPr>
            <p:spPr bwMode="auto">
              <a:xfrm flipV="1">
                <a:off x="1872762" y="1575686"/>
                <a:ext cx="1124534" cy="319666"/>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791"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92" name="Freeform 667"/>
              <p:cNvSpPr>
                <a:spLocks/>
              </p:cNvSpPr>
              <p:nvPr/>
            </p:nvSpPr>
            <p:spPr bwMode="auto">
              <a:xfrm>
                <a:off x="2104924" y="1633530"/>
                <a:ext cx="660211"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793" name="Freeform 668"/>
              <p:cNvSpPr>
                <a:spLocks/>
              </p:cNvSpPr>
              <p:nvPr/>
            </p:nvSpPr>
            <p:spPr bwMode="auto">
              <a:xfrm>
                <a:off x="2536601" y="1727909"/>
                <a:ext cx="246672"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794" name="Freeform 669"/>
              <p:cNvSpPr>
                <a:spLocks/>
              </p:cNvSpPr>
              <p:nvPr/>
            </p:nvSpPr>
            <p:spPr bwMode="auto">
              <a:xfrm>
                <a:off x="2090414" y="1730952"/>
                <a:ext cx="243046"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795" name="Straight Connector 670"/>
              <p:cNvCxnSpPr>
                <a:cxnSpLocks noChangeShapeType="1"/>
                <a:endCxn id="1790" idx="2"/>
              </p:cNvCxnSpPr>
              <p:nvPr/>
            </p:nvCxnSpPr>
            <p:spPr bwMode="auto">
              <a:xfrm flipH="1" flipV="1">
                <a:off x="1872762" y="1737041"/>
                <a:ext cx="3629"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96" name="Straight Connector 671"/>
              <p:cNvCxnSpPr>
                <a:cxnSpLocks noChangeShapeType="1"/>
              </p:cNvCxnSpPr>
              <p:nvPr/>
            </p:nvCxnSpPr>
            <p:spPr bwMode="auto">
              <a:xfrm flipH="1" flipV="1">
                <a:off x="2997297" y="1733997"/>
                <a:ext cx="3629" cy="12482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44" name="Group 347"/>
            <p:cNvGrpSpPr>
              <a:grpSpLocks/>
            </p:cNvGrpSpPr>
            <p:nvPr/>
          </p:nvGrpSpPr>
          <p:grpSpPr bwMode="auto">
            <a:xfrm>
              <a:off x="7195340" y="2756360"/>
              <a:ext cx="413310" cy="196874"/>
              <a:chOff x="1871277" y="1576300"/>
              <a:chExt cx="1128371" cy="437861"/>
            </a:xfrm>
          </p:grpSpPr>
          <p:sp>
            <p:nvSpPr>
              <p:cNvPr id="1779" name="Oval 654"/>
              <p:cNvSpPr>
                <a:spLocks noChangeArrowheads="1"/>
              </p:cNvSpPr>
              <p:nvPr/>
            </p:nvSpPr>
            <p:spPr bwMode="auto">
              <a:xfrm flipV="1">
                <a:off x="1873456" y="1695321"/>
                <a:ext cx="1126842"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780"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781" name="Oval 656"/>
              <p:cNvSpPr>
                <a:spLocks noChangeArrowheads="1"/>
              </p:cNvSpPr>
              <p:nvPr/>
            </p:nvSpPr>
            <p:spPr bwMode="auto">
              <a:xfrm flipV="1">
                <a:off x="1869120" y="1575277"/>
                <a:ext cx="1126842"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782"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83" name="Freeform 658"/>
              <p:cNvSpPr>
                <a:spLocks/>
              </p:cNvSpPr>
              <p:nvPr/>
            </p:nvSpPr>
            <p:spPr bwMode="auto">
              <a:xfrm>
                <a:off x="2103157" y="1631768"/>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784" name="Freeform 659"/>
              <p:cNvSpPr>
                <a:spLocks/>
              </p:cNvSpPr>
              <p:nvPr/>
            </p:nvSpPr>
            <p:spPr bwMode="auto">
              <a:xfrm>
                <a:off x="2536558" y="1727098"/>
                <a:ext cx="242704" cy="9532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785" name="Freeform 660"/>
              <p:cNvSpPr>
                <a:spLocks/>
              </p:cNvSpPr>
              <p:nvPr/>
            </p:nvSpPr>
            <p:spPr bwMode="auto">
              <a:xfrm>
                <a:off x="2090156" y="1730628"/>
                <a:ext cx="238369" cy="9533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786" name="Straight Connector 661"/>
              <p:cNvCxnSpPr>
                <a:cxnSpLocks noChangeShapeType="1"/>
                <a:endCxn id="1781" idx="2"/>
              </p:cNvCxnSpPr>
              <p:nvPr/>
            </p:nvCxnSpPr>
            <p:spPr bwMode="auto">
              <a:xfrm flipH="1" flipV="1">
                <a:off x="1869120" y="1737689"/>
                <a:ext cx="4335"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87" name="Straight Connector 662"/>
              <p:cNvCxnSpPr>
                <a:cxnSpLocks noChangeShapeType="1"/>
              </p:cNvCxnSpPr>
              <p:nvPr/>
            </p:nvCxnSpPr>
            <p:spPr bwMode="auto">
              <a:xfrm flipH="1" flipV="1">
                <a:off x="2995962" y="1734160"/>
                <a:ext cx="4335" cy="1235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45" name="Group 347"/>
            <p:cNvGrpSpPr>
              <a:grpSpLocks/>
            </p:cNvGrpSpPr>
            <p:nvPr/>
          </p:nvGrpSpPr>
          <p:grpSpPr bwMode="auto">
            <a:xfrm>
              <a:off x="7677419" y="2378982"/>
              <a:ext cx="413310" cy="196874"/>
              <a:chOff x="1871277" y="1576300"/>
              <a:chExt cx="1128371" cy="437861"/>
            </a:xfrm>
          </p:grpSpPr>
          <p:sp>
            <p:nvSpPr>
              <p:cNvPr id="1770" name="Oval 645"/>
              <p:cNvSpPr>
                <a:spLocks noChangeArrowheads="1"/>
              </p:cNvSpPr>
              <p:nvPr/>
            </p:nvSpPr>
            <p:spPr bwMode="auto">
              <a:xfrm flipV="1">
                <a:off x="1874878" y="1697859"/>
                <a:ext cx="1126842"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771"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772" name="Oval 647"/>
              <p:cNvSpPr>
                <a:spLocks noChangeArrowheads="1"/>
              </p:cNvSpPr>
              <p:nvPr/>
            </p:nvSpPr>
            <p:spPr bwMode="auto">
              <a:xfrm flipV="1">
                <a:off x="1870543" y="1577815"/>
                <a:ext cx="1126842"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773"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74" name="Freeform 649"/>
              <p:cNvSpPr>
                <a:spLocks/>
              </p:cNvSpPr>
              <p:nvPr/>
            </p:nvSpPr>
            <p:spPr bwMode="auto">
              <a:xfrm>
                <a:off x="2104579" y="1634306"/>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775" name="Freeform 650"/>
              <p:cNvSpPr>
                <a:spLocks/>
              </p:cNvSpPr>
              <p:nvPr/>
            </p:nvSpPr>
            <p:spPr bwMode="auto">
              <a:xfrm>
                <a:off x="2537980" y="1729634"/>
                <a:ext cx="242704" cy="9533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776" name="Freeform 651"/>
              <p:cNvSpPr>
                <a:spLocks/>
              </p:cNvSpPr>
              <p:nvPr/>
            </p:nvSpPr>
            <p:spPr bwMode="auto">
              <a:xfrm>
                <a:off x="2091578" y="1733166"/>
                <a:ext cx="238369" cy="95328"/>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777" name="Straight Connector 652"/>
              <p:cNvCxnSpPr>
                <a:cxnSpLocks noChangeShapeType="1"/>
                <a:endCxn id="1772" idx="2"/>
              </p:cNvCxnSpPr>
              <p:nvPr/>
            </p:nvCxnSpPr>
            <p:spPr bwMode="auto">
              <a:xfrm flipH="1" flipV="1">
                <a:off x="1870543" y="1740227"/>
                <a:ext cx="4335"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78" name="Straight Connector 653"/>
              <p:cNvCxnSpPr>
                <a:cxnSpLocks noChangeShapeType="1"/>
              </p:cNvCxnSpPr>
              <p:nvPr/>
            </p:nvCxnSpPr>
            <p:spPr bwMode="auto">
              <a:xfrm flipH="1" flipV="1">
                <a:off x="2997385" y="1736695"/>
                <a:ext cx="4335" cy="123576"/>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46" name="Group 347"/>
            <p:cNvGrpSpPr>
              <a:grpSpLocks/>
            </p:cNvGrpSpPr>
            <p:nvPr/>
          </p:nvGrpSpPr>
          <p:grpSpPr bwMode="auto">
            <a:xfrm>
              <a:off x="7186342" y="2486295"/>
              <a:ext cx="413310" cy="196874"/>
              <a:chOff x="1871277" y="1576300"/>
              <a:chExt cx="1128371" cy="437861"/>
            </a:xfrm>
          </p:grpSpPr>
          <p:sp>
            <p:nvSpPr>
              <p:cNvPr id="1761" name="Oval 636"/>
              <p:cNvSpPr>
                <a:spLocks noChangeArrowheads="1"/>
              </p:cNvSpPr>
              <p:nvPr/>
            </p:nvSpPr>
            <p:spPr bwMode="auto">
              <a:xfrm flipV="1">
                <a:off x="1876349" y="1695744"/>
                <a:ext cx="1122510"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762"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763" name="Oval 638"/>
              <p:cNvSpPr>
                <a:spLocks noChangeArrowheads="1"/>
              </p:cNvSpPr>
              <p:nvPr/>
            </p:nvSpPr>
            <p:spPr bwMode="auto">
              <a:xfrm flipV="1">
                <a:off x="1872017" y="1575700"/>
                <a:ext cx="1122507"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764"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65" name="Freeform 640"/>
              <p:cNvSpPr>
                <a:spLocks/>
              </p:cNvSpPr>
              <p:nvPr/>
            </p:nvSpPr>
            <p:spPr bwMode="auto">
              <a:xfrm>
                <a:off x="2101718" y="1632191"/>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766" name="Freeform 641"/>
              <p:cNvSpPr>
                <a:spLocks/>
              </p:cNvSpPr>
              <p:nvPr/>
            </p:nvSpPr>
            <p:spPr bwMode="auto">
              <a:xfrm>
                <a:off x="2535119" y="1727521"/>
                <a:ext cx="247040" cy="9532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767" name="Freeform 642"/>
              <p:cNvSpPr>
                <a:spLocks/>
              </p:cNvSpPr>
              <p:nvPr/>
            </p:nvSpPr>
            <p:spPr bwMode="auto">
              <a:xfrm>
                <a:off x="2088717" y="1731051"/>
                <a:ext cx="242704" cy="9533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768" name="Straight Connector 643"/>
              <p:cNvCxnSpPr>
                <a:cxnSpLocks noChangeShapeType="1"/>
                <a:endCxn id="1763" idx="2"/>
              </p:cNvCxnSpPr>
              <p:nvPr/>
            </p:nvCxnSpPr>
            <p:spPr bwMode="auto">
              <a:xfrm flipH="1" flipV="1">
                <a:off x="1872017" y="1738112"/>
                <a:ext cx="4333"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69" name="Straight Connector 644"/>
              <p:cNvCxnSpPr>
                <a:cxnSpLocks noChangeShapeType="1"/>
              </p:cNvCxnSpPr>
              <p:nvPr/>
            </p:nvCxnSpPr>
            <p:spPr bwMode="auto">
              <a:xfrm flipH="1" flipV="1">
                <a:off x="2994524" y="1734582"/>
                <a:ext cx="4335" cy="1235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47" name="Group 347"/>
            <p:cNvGrpSpPr>
              <a:grpSpLocks/>
            </p:cNvGrpSpPr>
            <p:nvPr/>
          </p:nvGrpSpPr>
          <p:grpSpPr bwMode="auto">
            <a:xfrm>
              <a:off x="7750914" y="2756819"/>
              <a:ext cx="413310" cy="196874"/>
              <a:chOff x="1871277" y="1576300"/>
              <a:chExt cx="1128371" cy="437861"/>
            </a:xfrm>
          </p:grpSpPr>
          <p:sp>
            <p:nvSpPr>
              <p:cNvPr id="1752" name="Oval 627"/>
              <p:cNvSpPr>
                <a:spLocks noChangeArrowheads="1"/>
              </p:cNvSpPr>
              <p:nvPr/>
            </p:nvSpPr>
            <p:spPr bwMode="auto">
              <a:xfrm flipV="1">
                <a:off x="1873595" y="1697832"/>
                <a:ext cx="1126842"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753"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754" name="Oval 629"/>
              <p:cNvSpPr>
                <a:spLocks noChangeArrowheads="1"/>
              </p:cNvSpPr>
              <p:nvPr/>
            </p:nvSpPr>
            <p:spPr bwMode="auto">
              <a:xfrm flipV="1">
                <a:off x="1869259" y="1577788"/>
                <a:ext cx="1126842"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755"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56" name="Freeform 631"/>
              <p:cNvSpPr>
                <a:spLocks/>
              </p:cNvSpPr>
              <p:nvPr/>
            </p:nvSpPr>
            <p:spPr bwMode="auto">
              <a:xfrm>
                <a:off x="2103296" y="1634279"/>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757" name="Freeform 632"/>
              <p:cNvSpPr>
                <a:spLocks/>
              </p:cNvSpPr>
              <p:nvPr/>
            </p:nvSpPr>
            <p:spPr bwMode="auto">
              <a:xfrm>
                <a:off x="2536697" y="1729607"/>
                <a:ext cx="242704" cy="9533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758" name="Freeform 633"/>
              <p:cNvSpPr>
                <a:spLocks/>
              </p:cNvSpPr>
              <p:nvPr/>
            </p:nvSpPr>
            <p:spPr bwMode="auto">
              <a:xfrm>
                <a:off x="2090295" y="1733139"/>
                <a:ext cx="238369" cy="95328"/>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759" name="Straight Connector 634"/>
              <p:cNvCxnSpPr>
                <a:cxnSpLocks noChangeShapeType="1"/>
                <a:endCxn id="1754" idx="2"/>
              </p:cNvCxnSpPr>
              <p:nvPr/>
            </p:nvCxnSpPr>
            <p:spPr bwMode="auto">
              <a:xfrm flipH="1" flipV="1">
                <a:off x="1869259" y="1740200"/>
                <a:ext cx="4335"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60" name="Straight Connector 635"/>
              <p:cNvCxnSpPr>
                <a:cxnSpLocks noChangeShapeType="1"/>
              </p:cNvCxnSpPr>
              <p:nvPr/>
            </p:nvCxnSpPr>
            <p:spPr bwMode="auto">
              <a:xfrm flipH="1" flipV="1">
                <a:off x="2996102" y="1736669"/>
                <a:ext cx="4335" cy="123576"/>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pic>
          <p:nvPicPr>
            <p:cNvPr id="1748" name="Picture 1005" descr="antenna_stylized"/>
            <p:cNvPicPr>
              <a:picLocks noChangeAspect="1" noChangeArrowheads="1"/>
            </p:cNvPicPr>
            <p:nvPr/>
          </p:nvPicPr>
          <p:blipFill>
            <a:blip r:embed="rId17"/>
            <a:srcRect/>
            <a:stretch>
              <a:fillRect/>
            </a:stretch>
          </p:blipFill>
          <p:spPr bwMode="auto">
            <a:xfrm>
              <a:off x="5516100" y="3095151"/>
              <a:ext cx="530703" cy="223755"/>
            </a:xfrm>
            <a:prstGeom prst="rect">
              <a:avLst/>
            </a:prstGeom>
            <a:noFill/>
            <a:ln w="9525">
              <a:noFill/>
              <a:miter lim="800000"/>
              <a:headEnd/>
              <a:tailEnd/>
            </a:ln>
          </p:spPr>
        </p:pic>
        <p:pic>
          <p:nvPicPr>
            <p:cNvPr id="1749" name="Picture 1005" descr="antenna_stylized"/>
            <p:cNvPicPr>
              <a:picLocks noChangeAspect="1" noChangeArrowheads="1"/>
            </p:cNvPicPr>
            <p:nvPr/>
          </p:nvPicPr>
          <p:blipFill>
            <a:blip r:embed="rId17"/>
            <a:srcRect/>
            <a:stretch>
              <a:fillRect/>
            </a:stretch>
          </p:blipFill>
          <p:spPr bwMode="auto">
            <a:xfrm>
              <a:off x="6893951" y="5490536"/>
              <a:ext cx="530703" cy="223755"/>
            </a:xfrm>
            <a:prstGeom prst="rect">
              <a:avLst/>
            </a:prstGeom>
            <a:noFill/>
            <a:ln w="9525">
              <a:noFill/>
              <a:miter lim="800000"/>
              <a:headEnd/>
              <a:tailEnd/>
            </a:ln>
          </p:spPr>
        </p:pic>
        <p:pic>
          <p:nvPicPr>
            <p:cNvPr id="1750" name="Picture 1005" descr="antenna_stylized"/>
            <p:cNvPicPr>
              <a:picLocks noChangeAspect="1" noChangeArrowheads="1"/>
            </p:cNvPicPr>
            <p:nvPr/>
          </p:nvPicPr>
          <p:blipFill>
            <a:blip r:embed="rId17"/>
            <a:srcRect/>
            <a:stretch>
              <a:fillRect/>
            </a:stretch>
          </p:blipFill>
          <p:spPr bwMode="auto">
            <a:xfrm>
              <a:off x="7365711" y="5438691"/>
              <a:ext cx="530703" cy="223755"/>
            </a:xfrm>
            <a:prstGeom prst="rect">
              <a:avLst/>
            </a:prstGeom>
            <a:noFill/>
            <a:ln w="9525">
              <a:noFill/>
              <a:miter lim="800000"/>
              <a:headEnd/>
              <a:tailEnd/>
            </a:ln>
          </p:spPr>
        </p:pic>
        <p:pic>
          <p:nvPicPr>
            <p:cNvPr id="1751" name="Picture 934" descr="antenna_radiation_stylized"/>
            <p:cNvPicPr>
              <a:picLocks noChangeAspect="1" noChangeArrowheads="1"/>
            </p:cNvPicPr>
            <p:nvPr/>
          </p:nvPicPr>
          <p:blipFill>
            <a:blip r:embed="rId16"/>
            <a:srcRect/>
            <a:stretch>
              <a:fillRect/>
            </a:stretch>
          </p:blipFill>
          <p:spPr bwMode="auto">
            <a:xfrm>
              <a:off x="7096052" y="5017186"/>
              <a:ext cx="415925" cy="88633"/>
            </a:xfrm>
            <a:prstGeom prst="rect">
              <a:avLst/>
            </a:prstGeom>
            <a:noFill/>
            <a:ln w="9525">
              <a:noFill/>
              <a:miter lim="800000"/>
              <a:headEnd/>
              <a:tailEnd/>
            </a:ln>
          </p:spPr>
        </p:pic>
      </p:grpSp>
      <p:sp>
        <p:nvSpPr>
          <p:cNvPr id="2192" name="Rectangle 671"/>
          <p:cNvSpPr>
            <a:spLocks noChangeArrowheads="1"/>
          </p:cNvSpPr>
          <p:nvPr/>
        </p:nvSpPr>
        <p:spPr bwMode="auto">
          <a:xfrm>
            <a:off x="1623054" y="4693297"/>
            <a:ext cx="3779838" cy="1550988"/>
          </a:xfrm>
          <a:prstGeom prst="rect">
            <a:avLst/>
          </a:prstGeom>
          <a:noFill/>
          <a:ln w="9525">
            <a:noFill/>
            <a:miter lim="800000"/>
            <a:headEnd/>
            <a:tailEnd/>
          </a:ln>
        </p:spPr>
        <p:txBody>
          <a:bodyPr/>
          <a:lstStyle/>
          <a:p>
            <a:pPr marL="342900" indent="-342900" eaLnBrk="1" hangingPunct="1">
              <a:buClr>
                <a:srgbClr val="FF0000"/>
              </a:buClr>
              <a:buFont typeface="Arial" panose="020B0604020202020204" pitchFamily="34" charset="0"/>
              <a:buChar char="•"/>
            </a:pPr>
            <a:r>
              <a:rPr lang="zh-CN" altLang="en-US" dirty="0">
                <a:latin typeface="+mn-lt"/>
                <a:ea typeface="楷体" panose="02010609060101010101" pitchFamily="49" charset="-122"/>
              </a:rPr>
              <a:t>转发</a:t>
            </a:r>
            <a:r>
              <a:rPr lang="zh-CN" altLang="en-US" dirty="0" smtClean="0">
                <a:latin typeface="+mn-lt"/>
                <a:ea typeface="楷体" panose="02010609060101010101" pitchFamily="49" charset="-122"/>
              </a:rPr>
              <a:t>分组</a:t>
            </a:r>
            <a:r>
              <a:rPr lang="en-US" altLang="zh-CN" dirty="0" smtClean="0">
                <a:latin typeface="+mn-lt"/>
                <a:ea typeface="楷体" panose="02010609060101010101" pitchFamily="49" charset="-122"/>
              </a:rPr>
              <a:t>(</a:t>
            </a:r>
            <a:r>
              <a:rPr lang="zh-CN" altLang="en-US" dirty="0" smtClean="0">
                <a:latin typeface="+mn-lt"/>
                <a:ea typeface="楷体" panose="02010609060101010101" pitchFamily="49" charset="-122"/>
              </a:rPr>
              <a:t>数据块</a:t>
            </a:r>
            <a:r>
              <a:rPr lang="en-US" altLang="zh-CN" dirty="0" smtClean="0">
                <a:latin typeface="+mn-lt"/>
                <a:ea typeface="楷体" panose="02010609060101010101" pitchFamily="49" charset="-122"/>
              </a:rPr>
              <a:t>)</a:t>
            </a:r>
            <a:r>
              <a:rPr lang="zh-CN" altLang="en-US" dirty="0" smtClean="0">
                <a:latin typeface="+mn-lt"/>
                <a:ea typeface="楷体" panose="02010609060101010101" pitchFamily="49" charset="-122"/>
              </a:rPr>
              <a:t>的</a:t>
            </a:r>
            <a:r>
              <a:rPr lang="zh-CN" altLang="en-US" dirty="0">
                <a:solidFill>
                  <a:srgbClr val="FF0000"/>
                </a:solidFill>
                <a:latin typeface="+mn-lt"/>
                <a:ea typeface="楷体" panose="02010609060101010101" pitchFamily="49" charset="-122"/>
              </a:rPr>
              <a:t>分组交换</a:t>
            </a:r>
            <a:r>
              <a:rPr lang="zh-CN" altLang="en-US" dirty="0" smtClean="0">
                <a:solidFill>
                  <a:srgbClr val="FF0000"/>
                </a:solidFill>
                <a:latin typeface="+mn-lt"/>
                <a:ea typeface="楷体" panose="02010609060101010101" pitchFamily="49" charset="-122"/>
              </a:rPr>
              <a:t>机</a:t>
            </a:r>
            <a:r>
              <a:rPr lang="en-US" altLang="zh-CN" dirty="0" smtClean="0">
                <a:latin typeface="+mn-lt"/>
                <a:ea typeface="楷体" panose="02010609060101010101" pitchFamily="49" charset="-122"/>
              </a:rPr>
              <a:t>packet switch</a:t>
            </a:r>
            <a:endParaRPr lang="en-US" altLang="zh-CN" dirty="0">
              <a:latin typeface="+mn-lt"/>
              <a:ea typeface="楷体" panose="02010609060101010101" pitchFamily="49" charset="-122"/>
            </a:endParaRPr>
          </a:p>
          <a:p>
            <a:pPr marL="742950" lvl="1" indent="-285750" eaLnBrk="1" hangingPunct="1">
              <a:spcBef>
                <a:spcPct val="20000"/>
              </a:spcBef>
              <a:buClr>
                <a:schemeClr val="hlink"/>
              </a:buClr>
              <a:buChar char="•"/>
            </a:pPr>
            <a:r>
              <a:rPr lang="zh-CN" altLang="en-US" sz="2000" dirty="0">
                <a:latin typeface="楷体" panose="02010609060101010101" pitchFamily="49" charset="-122"/>
                <a:ea typeface="楷体" panose="02010609060101010101" pitchFamily="49" charset="-122"/>
              </a:rPr>
              <a:t>链路层交换机</a:t>
            </a:r>
          </a:p>
          <a:p>
            <a:pPr marL="742950" lvl="1" indent="-285750" eaLnBrk="1" hangingPunct="1">
              <a:spcBef>
                <a:spcPct val="20000"/>
              </a:spcBef>
              <a:buClr>
                <a:schemeClr val="hlink"/>
              </a:buClr>
              <a:buChar char="•"/>
            </a:pPr>
            <a:r>
              <a:rPr lang="zh-CN" altLang="en-US" sz="2000" dirty="0">
                <a:latin typeface="楷体" panose="02010609060101010101" pitchFamily="49" charset="-122"/>
                <a:ea typeface="楷体" panose="02010609060101010101" pitchFamily="49" charset="-122"/>
              </a:rPr>
              <a:t>路由器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2"/>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511"/>
                                        </p:tgtEl>
                                        <p:attrNameLst>
                                          <p:attrName>style.visibility</p:attrName>
                                        </p:attrNameLst>
                                      </p:cBhvr>
                                      <p:to>
                                        <p:strVal val="visible"/>
                                      </p:to>
                                    </p:set>
                                    <p:animEffect transition="in" filter="dissolve">
                                      <p:cBhvr>
                                        <p:cTn id="9" dur="500"/>
                                        <p:tgtEl>
                                          <p:spTgt spid="151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473"/>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1474"/>
                                        </p:tgtEl>
                                        <p:attrNameLst>
                                          <p:attrName>style.visibility</p:attrName>
                                        </p:attrNameLst>
                                      </p:cBhvr>
                                      <p:to>
                                        <p:strVal val="visible"/>
                                      </p:to>
                                    </p:set>
                                    <p:animEffect transition="in" filter="dissolve">
                                      <p:cBhvr>
                                        <p:cTn id="16" dur="500"/>
                                        <p:tgtEl>
                                          <p:spTgt spid="1474"/>
                                        </p:tgtEl>
                                      </p:cBhvr>
                                    </p:animEffect>
                                  </p:childTnLst>
                                </p:cTn>
                              </p:par>
                              <p:par>
                                <p:cTn id="17" presetID="9" presetClass="entr" presetSubtype="0" fill="hold" nodeType="withEffect">
                                  <p:stCondLst>
                                    <p:cond delay="0"/>
                                  </p:stCondLst>
                                  <p:childTnLst>
                                    <p:set>
                                      <p:cBhvr>
                                        <p:cTn id="18" dur="1" fill="hold">
                                          <p:stCondLst>
                                            <p:cond delay="0"/>
                                          </p:stCondLst>
                                        </p:cTn>
                                        <p:tgtEl>
                                          <p:spTgt spid="1500"/>
                                        </p:tgtEl>
                                        <p:attrNameLst>
                                          <p:attrName>style.visibility</p:attrName>
                                        </p:attrNameLst>
                                      </p:cBhvr>
                                      <p:to>
                                        <p:strVal val="visible"/>
                                      </p:to>
                                    </p:set>
                                    <p:animEffect transition="in" filter="dissolve">
                                      <p:cBhvr>
                                        <p:cTn id="19" dur="500"/>
                                        <p:tgtEl>
                                          <p:spTgt spid="150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2" grpId="0"/>
      <p:bldP spid="1473" grpId="0"/>
      <p:bldP spid="2192"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pPr eaLnBrk="1" hangingPunct="1"/>
            <a:r>
              <a:rPr lang="en-US" altLang="zh-CN" b="1" dirty="0">
                <a:latin typeface="+mn-ea"/>
                <a:ea typeface="+mn-ea"/>
                <a:cs typeface="Arial" panose="020B0604020202020204" pitchFamily="34" charset="0"/>
              </a:rPr>
              <a:t>“</a:t>
            </a:r>
            <a:r>
              <a:rPr lang="zh-CN" altLang="en-US" b="1" dirty="0">
                <a:latin typeface="+mn-ea"/>
                <a:ea typeface="+mn-ea"/>
                <a:cs typeface="Arial" panose="020B0604020202020204" pitchFamily="34" charset="0"/>
              </a:rPr>
              <a:t>真实的”因特网的延迟和路由</a:t>
            </a:r>
            <a:endParaRPr lang="zh-CN" altLang="en-US" dirty="0">
              <a:latin typeface="+mn-ea"/>
              <a:ea typeface="+mn-ea"/>
              <a:cs typeface="Arial" panose="020B0604020202020204" pitchFamily="34" charset="0"/>
            </a:endParaRPr>
          </a:p>
        </p:txBody>
      </p:sp>
      <p:sp>
        <p:nvSpPr>
          <p:cNvPr id="161795" name="Text Box 4"/>
          <p:cNvSpPr txBox="1">
            <a:spLocks noChangeArrowheads="1"/>
          </p:cNvSpPr>
          <p:nvPr/>
        </p:nvSpPr>
        <p:spPr bwMode="auto">
          <a:xfrm>
            <a:off x="539750" y="2198688"/>
            <a:ext cx="8229600" cy="3898900"/>
          </a:xfrm>
          <a:prstGeom prst="rect">
            <a:avLst/>
          </a:prstGeom>
          <a:noFill/>
          <a:ln w="9525">
            <a:noFill/>
            <a:miter lim="800000"/>
            <a:headEnd/>
            <a:tailEnd/>
          </a:ln>
        </p:spPr>
        <p:txBody>
          <a:bodyPr>
            <a:spAutoFit/>
          </a:bodyPr>
          <a:lstStyle/>
          <a:p>
            <a:pPr marL="457200" indent="-457200">
              <a:lnSpc>
                <a:spcPct val="80000"/>
              </a:lnSpc>
            </a:pPr>
            <a:r>
              <a:rPr lang="en-US" altLang="zh-CN" sz="1600" dirty="0" smtClean="0">
                <a:latin typeface="Arial" charset="0"/>
              </a:rPr>
              <a:t>1  cs-</a:t>
            </a:r>
            <a:r>
              <a:rPr lang="en-US" altLang="zh-CN" sz="1600" dirty="0" err="1" smtClean="0">
                <a:latin typeface="Arial" charset="0"/>
              </a:rPr>
              <a:t>gw</a:t>
            </a:r>
            <a:r>
              <a:rPr lang="en-US" altLang="zh-CN" sz="1600" dirty="0" smtClean="0">
                <a:latin typeface="Arial" charset="0"/>
              </a:rPr>
              <a:t> (128.119.240.254)  1 ms  1 ms  2 ms</a:t>
            </a:r>
          </a:p>
          <a:p>
            <a:pPr marL="457200" indent="-457200">
              <a:lnSpc>
                <a:spcPct val="80000"/>
              </a:lnSpc>
            </a:pPr>
            <a:r>
              <a:rPr lang="en-US" altLang="zh-CN" sz="1600" dirty="0" smtClean="0">
                <a:latin typeface="Arial" charset="0"/>
              </a:rPr>
              <a:t>2  border1-rt-fa5-1-0.gw.umass.edu (128.119.3.145)  1 ms  1 ms  2 ms</a:t>
            </a:r>
          </a:p>
          <a:p>
            <a:pPr marL="457200" indent="-457200">
              <a:lnSpc>
                <a:spcPct val="80000"/>
              </a:lnSpc>
            </a:pPr>
            <a:r>
              <a:rPr lang="en-US" altLang="zh-CN" sz="1600" dirty="0" smtClean="0">
                <a:latin typeface="Arial" charset="0"/>
              </a:rPr>
              <a:t>3  cht-vbns.gw.umass.edu (128.119.3.130)  6 ms 5 ms 5 ms</a:t>
            </a:r>
          </a:p>
          <a:p>
            <a:pPr marL="457200" indent="-457200">
              <a:lnSpc>
                <a:spcPct val="80000"/>
              </a:lnSpc>
            </a:pPr>
            <a:r>
              <a:rPr lang="en-US" altLang="zh-CN" sz="1600" dirty="0" smtClean="0">
                <a:latin typeface="Arial" charset="0"/>
              </a:rPr>
              <a:t>4  jn1-at1-0-0-19.wor.vbns.net (204.147.132.129)  16 ms 11 ms 13 ms </a:t>
            </a:r>
          </a:p>
          <a:p>
            <a:pPr marL="457200" indent="-457200">
              <a:lnSpc>
                <a:spcPct val="80000"/>
              </a:lnSpc>
            </a:pPr>
            <a:r>
              <a:rPr lang="en-US" altLang="zh-CN" sz="1600" dirty="0" smtClean="0">
                <a:latin typeface="Arial" charset="0"/>
              </a:rPr>
              <a:t>5  jn1-so7-0-0-0.wae.vbns.net (204.147.136.136)  21 ms 18 ms 18 ms </a:t>
            </a:r>
          </a:p>
          <a:p>
            <a:pPr marL="457200" indent="-457200">
              <a:lnSpc>
                <a:spcPct val="80000"/>
              </a:lnSpc>
            </a:pPr>
            <a:r>
              <a:rPr lang="en-US" altLang="zh-CN" sz="1600" dirty="0" smtClean="0">
                <a:latin typeface="Arial" charset="0"/>
              </a:rPr>
              <a:t>6  abilene-vbns.abilene.ucaid.edu (198.32.11.9)  22 ms  18 ms  22 ms</a:t>
            </a:r>
          </a:p>
          <a:p>
            <a:pPr marL="457200" indent="-457200">
              <a:lnSpc>
                <a:spcPct val="80000"/>
              </a:lnSpc>
            </a:pPr>
            <a:r>
              <a:rPr lang="en-US" altLang="zh-CN" sz="1600" dirty="0" smtClean="0">
                <a:latin typeface="Arial" charset="0"/>
              </a:rPr>
              <a:t>7  nycm-wash.abilene.ucaid.edu (198.32.8.46)  22 ms  22 ms  22 ms</a:t>
            </a:r>
          </a:p>
          <a:p>
            <a:pPr marL="457200" indent="-457200">
              <a:lnSpc>
                <a:spcPct val="80000"/>
              </a:lnSpc>
            </a:pPr>
            <a:r>
              <a:rPr lang="en-US" altLang="zh-CN" sz="1600" dirty="0" smtClean="0">
                <a:latin typeface="Arial" charset="0"/>
              </a:rPr>
              <a:t>8  62.40.103.253 (62.40.103.253)  104 ms 109 ms 106 ms</a:t>
            </a:r>
          </a:p>
          <a:p>
            <a:pPr marL="457200" indent="-457200">
              <a:lnSpc>
                <a:spcPct val="80000"/>
              </a:lnSpc>
            </a:pPr>
            <a:r>
              <a:rPr lang="en-US" altLang="zh-CN" sz="1600" dirty="0" smtClean="0">
                <a:latin typeface="Arial" charset="0"/>
              </a:rPr>
              <a:t>9  de2-1.de1.de.geant.net (62.40.96.129)  109 ms 102 ms 104 ms</a:t>
            </a:r>
          </a:p>
          <a:p>
            <a:pPr marL="457200" indent="-457200">
              <a:lnSpc>
                <a:spcPct val="80000"/>
              </a:lnSpc>
            </a:pPr>
            <a:r>
              <a:rPr lang="en-US" altLang="zh-CN" sz="1600" dirty="0" smtClean="0">
                <a:latin typeface="Arial" charset="0"/>
              </a:rPr>
              <a:t>10  de.fr1.fr.geant.net (62.40.96.50)  113 ms 121 ms 114 ms</a:t>
            </a:r>
          </a:p>
          <a:p>
            <a:pPr marL="457200" indent="-457200">
              <a:lnSpc>
                <a:spcPct val="80000"/>
              </a:lnSpc>
            </a:pPr>
            <a:r>
              <a:rPr lang="en-US" altLang="zh-CN" sz="1600" dirty="0" smtClean="0">
                <a:latin typeface="Arial" charset="0"/>
              </a:rPr>
              <a:t>11  renater-gw.fr1.fr.geant.net (62.40.103.54)  112 ms  114 ms  112 ms</a:t>
            </a:r>
          </a:p>
          <a:p>
            <a:pPr marL="457200" indent="-457200">
              <a:lnSpc>
                <a:spcPct val="80000"/>
              </a:lnSpc>
            </a:pPr>
            <a:r>
              <a:rPr lang="en-US" altLang="zh-CN" sz="1600" dirty="0" smtClean="0">
                <a:latin typeface="Arial" charset="0"/>
              </a:rPr>
              <a:t>12  nio-n2.cssi.renater.fr (193.51.206.13)  111 ms  114 ms  116 ms</a:t>
            </a:r>
          </a:p>
          <a:p>
            <a:pPr marL="457200" indent="-457200">
              <a:lnSpc>
                <a:spcPct val="80000"/>
              </a:lnSpc>
            </a:pPr>
            <a:r>
              <a:rPr lang="en-US" altLang="zh-CN" sz="1600" dirty="0" smtClean="0">
                <a:latin typeface="Arial" charset="0"/>
              </a:rPr>
              <a:t>13  nice.cssi.renater.fr (195.220.98.102)  123 ms  125 ms  124 ms</a:t>
            </a:r>
          </a:p>
          <a:p>
            <a:pPr marL="457200" indent="-457200">
              <a:lnSpc>
                <a:spcPct val="80000"/>
              </a:lnSpc>
            </a:pPr>
            <a:r>
              <a:rPr lang="en-US" altLang="zh-CN" sz="1600" dirty="0" smtClean="0">
                <a:latin typeface="Arial" charset="0"/>
              </a:rPr>
              <a:t>14  r3t2-nice.cssi.renater.fr (195.220.98.110)  126 ms  126 ms  124 ms</a:t>
            </a:r>
          </a:p>
          <a:p>
            <a:pPr marL="457200" indent="-457200">
              <a:lnSpc>
                <a:spcPct val="80000"/>
              </a:lnSpc>
            </a:pPr>
            <a:r>
              <a:rPr lang="en-US" altLang="zh-CN" sz="1600" dirty="0" smtClean="0">
                <a:latin typeface="Arial" charset="0"/>
              </a:rPr>
              <a:t>15  eurecom-valbonne.r3t2.ft.net (193.48.50.54)  135 ms  128 ms  133 ms</a:t>
            </a:r>
          </a:p>
          <a:p>
            <a:pPr marL="457200" indent="-457200">
              <a:lnSpc>
                <a:spcPct val="80000"/>
              </a:lnSpc>
            </a:pPr>
            <a:r>
              <a:rPr lang="en-US" altLang="zh-CN" sz="1600" dirty="0" smtClean="0">
                <a:latin typeface="Arial" charset="0"/>
              </a:rPr>
              <a:t>16  194.214.211.25 (194.214.211.25)  126 ms  128 ms  126 ms</a:t>
            </a:r>
          </a:p>
          <a:p>
            <a:pPr marL="457200" indent="-457200">
              <a:lnSpc>
                <a:spcPct val="80000"/>
              </a:lnSpc>
            </a:pPr>
            <a:r>
              <a:rPr lang="en-US" altLang="zh-CN" sz="1600" dirty="0" smtClean="0">
                <a:latin typeface="Arial" charset="0"/>
              </a:rPr>
              <a:t>17  * * *</a:t>
            </a:r>
          </a:p>
          <a:p>
            <a:pPr marL="457200" indent="-457200">
              <a:lnSpc>
                <a:spcPct val="80000"/>
              </a:lnSpc>
            </a:pPr>
            <a:r>
              <a:rPr lang="en-US" altLang="zh-CN" sz="1600" dirty="0" smtClean="0">
                <a:latin typeface="Arial" charset="0"/>
              </a:rPr>
              <a:t>18  * * *</a:t>
            </a:r>
          </a:p>
          <a:p>
            <a:pPr marL="457200" indent="-457200">
              <a:lnSpc>
                <a:spcPct val="80000"/>
              </a:lnSpc>
            </a:pPr>
            <a:r>
              <a:rPr lang="en-US" altLang="zh-CN" sz="1600" dirty="0" smtClean="0">
                <a:latin typeface="Arial" charset="0"/>
              </a:rPr>
              <a:t>19  fantasia.eurecom.fr (193.55.113.142)  132 ms  128 ms  136</a:t>
            </a:r>
            <a:r>
              <a:rPr lang="en-US" altLang="zh-CN" dirty="0" smtClean="0"/>
              <a:t> </a:t>
            </a:r>
            <a:r>
              <a:rPr lang="en-US" altLang="zh-CN" sz="1600" dirty="0" smtClean="0"/>
              <a:t>ms</a:t>
            </a:r>
            <a:endParaRPr lang="en-US" altLang="zh-CN" sz="1600" dirty="0"/>
          </a:p>
        </p:txBody>
      </p:sp>
      <p:sp>
        <p:nvSpPr>
          <p:cNvPr id="161796" name="Text Box 5"/>
          <p:cNvSpPr txBox="1">
            <a:spLocks noChangeArrowheads="1"/>
          </p:cNvSpPr>
          <p:nvPr/>
        </p:nvSpPr>
        <p:spPr bwMode="auto">
          <a:xfrm>
            <a:off x="560388" y="1173163"/>
            <a:ext cx="8193087" cy="457200"/>
          </a:xfrm>
          <a:prstGeom prst="rect">
            <a:avLst/>
          </a:prstGeom>
          <a:noFill/>
          <a:ln w="9525">
            <a:noFill/>
            <a:miter lim="800000"/>
            <a:headEnd/>
            <a:tailEnd/>
          </a:ln>
        </p:spPr>
        <p:txBody>
          <a:bodyPr>
            <a:spAutoFit/>
          </a:bodyPr>
          <a:lstStyle/>
          <a:p>
            <a:r>
              <a:rPr lang="en-US" altLang="zh-CN" dirty="0" err="1">
                <a:solidFill>
                  <a:srgbClr val="FF0000"/>
                </a:solidFill>
                <a:latin typeface="Comic Sans MS" pitchFamily="66" charset="0"/>
              </a:rPr>
              <a:t>traceroute</a:t>
            </a:r>
            <a:r>
              <a:rPr lang="en-US" altLang="zh-CN" dirty="0">
                <a:solidFill>
                  <a:srgbClr val="FF0000"/>
                </a:solidFill>
                <a:latin typeface="Comic Sans MS" pitchFamily="66" charset="0"/>
              </a:rPr>
              <a:t>:</a:t>
            </a:r>
            <a:r>
              <a:rPr lang="en-US" altLang="zh-CN" dirty="0">
                <a:latin typeface="Comic Sans MS" pitchFamily="66" charset="0"/>
              </a:rPr>
              <a:t> gaia.cs.umass.edu to www.eurecom.fr</a:t>
            </a:r>
          </a:p>
        </p:txBody>
      </p:sp>
      <p:sp>
        <p:nvSpPr>
          <p:cNvPr id="161797" name="Line 6"/>
          <p:cNvSpPr>
            <a:spLocks noChangeShapeType="1"/>
          </p:cNvSpPr>
          <p:nvPr/>
        </p:nvSpPr>
        <p:spPr bwMode="auto">
          <a:xfrm>
            <a:off x="1446213" y="5494338"/>
            <a:ext cx="1231900" cy="84137"/>
          </a:xfrm>
          <a:prstGeom prst="line">
            <a:avLst/>
          </a:prstGeom>
          <a:noFill/>
          <a:ln w="19050">
            <a:solidFill>
              <a:srgbClr val="FF0000"/>
            </a:solidFill>
            <a:round/>
            <a:headEnd type="triangle" w="med" len="med"/>
            <a:tailEnd/>
          </a:ln>
        </p:spPr>
        <p:txBody>
          <a:bodyPr/>
          <a:lstStyle/>
          <a:p>
            <a:endParaRPr lang="zh-CN" altLang="en-US"/>
          </a:p>
        </p:txBody>
      </p:sp>
      <p:sp>
        <p:nvSpPr>
          <p:cNvPr id="161798" name="Text Box 7"/>
          <p:cNvSpPr txBox="1">
            <a:spLocks noChangeArrowheads="1"/>
          </p:cNvSpPr>
          <p:nvPr/>
        </p:nvSpPr>
        <p:spPr bwMode="auto">
          <a:xfrm>
            <a:off x="4413250" y="1598613"/>
            <a:ext cx="4565650" cy="641350"/>
          </a:xfrm>
          <a:prstGeom prst="rect">
            <a:avLst/>
          </a:prstGeom>
          <a:noFill/>
          <a:ln w="9525">
            <a:noFill/>
            <a:miter lim="800000"/>
            <a:headEnd/>
            <a:tailEnd/>
          </a:ln>
        </p:spPr>
        <p:txBody>
          <a:bodyPr>
            <a:spAutoFit/>
          </a:bodyPr>
          <a:lstStyle/>
          <a:p>
            <a:r>
              <a:rPr lang="en-US" altLang="zh-CN" sz="1800">
                <a:solidFill>
                  <a:srgbClr val="FF0000"/>
                </a:solidFill>
                <a:latin typeface="Comic Sans MS" pitchFamily="66" charset="0"/>
              </a:rPr>
              <a:t>Three delay measurements from </a:t>
            </a:r>
          </a:p>
          <a:p>
            <a:r>
              <a:rPr lang="en-US" altLang="zh-CN" sz="1800">
                <a:solidFill>
                  <a:srgbClr val="FF0000"/>
                </a:solidFill>
                <a:latin typeface="Comic Sans MS" pitchFamily="66" charset="0"/>
              </a:rPr>
              <a:t>gaia.cs.umass.edu to cs-gw.cs.umass.edu </a:t>
            </a:r>
          </a:p>
        </p:txBody>
      </p:sp>
      <p:sp>
        <p:nvSpPr>
          <p:cNvPr id="161799" name="Line 8"/>
          <p:cNvSpPr>
            <a:spLocks noChangeShapeType="1"/>
          </p:cNvSpPr>
          <p:nvPr/>
        </p:nvSpPr>
        <p:spPr bwMode="auto">
          <a:xfrm flipV="1">
            <a:off x="3306763" y="1825625"/>
            <a:ext cx="671512" cy="412750"/>
          </a:xfrm>
          <a:prstGeom prst="line">
            <a:avLst/>
          </a:prstGeom>
          <a:noFill/>
          <a:ln w="19050">
            <a:solidFill>
              <a:srgbClr val="FF0000"/>
            </a:solidFill>
            <a:round/>
            <a:headEnd type="triangle" w="med" len="med"/>
            <a:tailEnd/>
          </a:ln>
        </p:spPr>
        <p:txBody>
          <a:bodyPr/>
          <a:lstStyle/>
          <a:p>
            <a:endParaRPr lang="zh-CN" altLang="en-US"/>
          </a:p>
        </p:txBody>
      </p:sp>
      <p:sp>
        <p:nvSpPr>
          <p:cNvPr id="161800" name="Line 9"/>
          <p:cNvSpPr>
            <a:spLocks noChangeShapeType="1"/>
          </p:cNvSpPr>
          <p:nvPr/>
        </p:nvSpPr>
        <p:spPr bwMode="auto">
          <a:xfrm flipV="1">
            <a:off x="3846513" y="1814513"/>
            <a:ext cx="139700" cy="404812"/>
          </a:xfrm>
          <a:prstGeom prst="line">
            <a:avLst/>
          </a:prstGeom>
          <a:noFill/>
          <a:ln w="19050">
            <a:solidFill>
              <a:srgbClr val="FF0000"/>
            </a:solidFill>
            <a:round/>
            <a:headEnd type="triangle" w="med" len="med"/>
            <a:tailEnd/>
          </a:ln>
        </p:spPr>
        <p:txBody>
          <a:bodyPr/>
          <a:lstStyle/>
          <a:p>
            <a:endParaRPr lang="zh-CN" altLang="en-US"/>
          </a:p>
        </p:txBody>
      </p:sp>
      <p:sp>
        <p:nvSpPr>
          <p:cNvPr id="161801" name="Line 10"/>
          <p:cNvSpPr>
            <a:spLocks noChangeShapeType="1"/>
          </p:cNvSpPr>
          <p:nvPr/>
        </p:nvSpPr>
        <p:spPr bwMode="auto">
          <a:xfrm flipH="1" flipV="1">
            <a:off x="3981450" y="1824038"/>
            <a:ext cx="366713" cy="390525"/>
          </a:xfrm>
          <a:prstGeom prst="line">
            <a:avLst/>
          </a:prstGeom>
          <a:noFill/>
          <a:ln w="19050">
            <a:solidFill>
              <a:srgbClr val="FF0000"/>
            </a:solidFill>
            <a:round/>
            <a:headEnd type="triangle" w="med" len="med"/>
            <a:tailEnd/>
          </a:ln>
        </p:spPr>
        <p:txBody>
          <a:bodyPr/>
          <a:lstStyle/>
          <a:p>
            <a:endParaRPr lang="zh-CN" altLang="en-US"/>
          </a:p>
        </p:txBody>
      </p:sp>
      <p:sp>
        <p:nvSpPr>
          <p:cNvPr id="161802" name="Line 11"/>
          <p:cNvSpPr>
            <a:spLocks noChangeShapeType="1"/>
          </p:cNvSpPr>
          <p:nvPr/>
        </p:nvSpPr>
        <p:spPr bwMode="auto">
          <a:xfrm flipV="1">
            <a:off x="3973513" y="1830388"/>
            <a:ext cx="377825" cy="3175"/>
          </a:xfrm>
          <a:prstGeom prst="line">
            <a:avLst/>
          </a:prstGeom>
          <a:noFill/>
          <a:ln w="19050">
            <a:solidFill>
              <a:srgbClr val="FF0000"/>
            </a:solidFill>
            <a:round/>
            <a:headEnd/>
            <a:tailEnd/>
          </a:ln>
        </p:spPr>
        <p:txBody>
          <a:bodyPr/>
          <a:lstStyle/>
          <a:p>
            <a:endParaRPr lang="zh-CN" altLang="en-US"/>
          </a:p>
        </p:txBody>
      </p:sp>
      <p:sp>
        <p:nvSpPr>
          <p:cNvPr id="161803" name="Text Box 12"/>
          <p:cNvSpPr txBox="1">
            <a:spLocks noChangeArrowheads="1"/>
          </p:cNvSpPr>
          <p:nvPr/>
        </p:nvSpPr>
        <p:spPr bwMode="auto">
          <a:xfrm>
            <a:off x="2406650" y="5424488"/>
            <a:ext cx="6286500" cy="366712"/>
          </a:xfrm>
          <a:prstGeom prst="rect">
            <a:avLst/>
          </a:prstGeom>
          <a:noFill/>
          <a:ln w="9525">
            <a:noFill/>
            <a:miter lim="800000"/>
            <a:headEnd/>
            <a:tailEnd/>
          </a:ln>
        </p:spPr>
        <p:txBody>
          <a:bodyPr>
            <a:spAutoFit/>
          </a:bodyPr>
          <a:lstStyle/>
          <a:p>
            <a:r>
              <a:rPr lang="zh-CN" altLang="en-US" sz="1800" dirty="0">
                <a:solidFill>
                  <a:srgbClr val="FF0000"/>
                </a:solidFill>
                <a:latin typeface="Comic Sans MS" pitchFamily="66" charset="0"/>
              </a:rPr>
              <a:t>* </a:t>
            </a:r>
            <a:r>
              <a:rPr lang="en-US" altLang="zh-CN" sz="1800" dirty="0">
                <a:solidFill>
                  <a:srgbClr val="FF0000"/>
                </a:solidFill>
                <a:latin typeface="Comic Sans MS" pitchFamily="66" charset="0"/>
              </a:rPr>
              <a:t>means no response </a:t>
            </a:r>
            <a:r>
              <a:rPr lang="en-US" altLang="zh-CN" sz="1800" dirty="0" smtClean="0">
                <a:solidFill>
                  <a:srgbClr val="FF0000"/>
                </a:solidFill>
                <a:latin typeface="Comic Sans MS" pitchFamily="66" charset="0"/>
              </a:rPr>
              <a:t>(probe </a:t>
            </a:r>
            <a:r>
              <a:rPr lang="en-US" altLang="zh-CN" sz="1800" dirty="0">
                <a:solidFill>
                  <a:srgbClr val="FF0000"/>
                </a:solidFill>
                <a:latin typeface="Comic Sans MS" pitchFamily="66" charset="0"/>
              </a:rPr>
              <a:t>lost, router not </a:t>
            </a:r>
            <a:r>
              <a:rPr lang="en-US" altLang="zh-CN" sz="1800" dirty="0" smtClean="0">
                <a:solidFill>
                  <a:srgbClr val="FF0000"/>
                </a:solidFill>
                <a:latin typeface="Comic Sans MS" pitchFamily="66" charset="0"/>
              </a:rPr>
              <a:t>replying)</a:t>
            </a:r>
            <a:endParaRPr lang="en-US" altLang="zh-CN" sz="1800" dirty="0">
              <a:solidFill>
                <a:srgbClr val="FF0000"/>
              </a:solidFill>
              <a:latin typeface="Comic Sans MS" pitchFamily="66" charset="0"/>
            </a:endParaRPr>
          </a:p>
        </p:txBody>
      </p:sp>
      <p:sp>
        <p:nvSpPr>
          <p:cNvPr id="161804" name="Freeform 14"/>
          <p:cNvSpPr>
            <a:spLocks/>
          </p:cNvSpPr>
          <p:nvPr/>
        </p:nvSpPr>
        <p:spPr bwMode="auto">
          <a:xfrm>
            <a:off x="5927725" y="3511550"/>
            <a:ext cx="1012825" cy="246063"/>
          </a:xfrm>
          <a:custGeom>
            <a:avLst/>
            <a:gdLst>
              <a:gd name="T0" fmla="*/ 941388 w 638"/>
              <a:gd name="T1" fmla="*/ 0 h 155"/>
              <a:gd name="T2" fmla="*/ 989013 w 638"/>
              <a:gd name="T3" fmla="*/ 60325 h 155"/>
              <a:gd name="T4" fmla="*/ 965200 w 638"/>
              <a:gd name="T5" fmla="*/ 195263 h 155"/>
              <a:gd name="T6" fmla="*/ 708025 w 638"/>
              <a:gd name="T7" fmla="*/ 244475 h 155"/>
              <a:gd name="T8" fmla="*/ 0 w 638"/>
              <a:gd name="T9" fmla="*/ 206375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FF0000"/>
            </a:solidFill>
            <a:round/>
            <a:headEnd/>
            <a:tailEnd type="triangle" w="med" len="med"/>
          </a:ln>
        </p:spPr>
        <p:txBody>
          <a:bodyPr wrap="none" anchor="ctr"/>
          <a:lstStyle/>
          <a:p>
            <a:endParaRPr lang="zh-CN" altLang="en-US"/>
          </a:p>
        </p:txBody>
      </p:sp>
      <p:sp>
        <p:nvSpPr>
          <p:cNvPr id="161805" name="Text Box 15"/>
          <p:cNvSpPr txBox="1">
            <a:spLocks noChangeArrowheads="1"/>
          </p:cNvSpPr>
          <p:nvPr/>
        </p:nvSpPr>
        <p:spPr bwMode="auto">
          <a:xfrm>
            <a:off x="6972300" y="3297238"/>
            <a:ext cx="1787525" cy="701675"/>
          </a:xfrm>
          <a:prstGeom prst="rect">
            <a:avLst/>
          </a:prstGeom>
          <a:noFill/>
          <a:ln w="9525">
            <a:noFill/>
            <a:miter lim="800000"/>
            <a:headEnd/>
            <a:tailEnd/>
          </a:ln>
        </p:spPr>
        <p:txBody>
          <a:bodyPr wrap="none">
            <a:spAutoFit/>
          </a:bodyPr>
          <a:lstStyle/>
          <a:p>
            <a:r>
              <a:rPr lang="en-US" altLang="zh-CN" sz="2000">
                <a:solidFill>
                  <a:srgbClr val="FF0000"/>
                </a:solidFill>
                <a:latin typeface="Comic Sans MS" pitchFamily="66" charset="0"/>
              </a:rPr>
              <a:t>trans-oceanic</a:t>
            </a:r>
          </a:p>
          <a:p>
            <a:r>
              <a:rPr lang="en-US" altLang="zh-CN" sz="2000">
                <a:solidFill>
                  <a:srgbClr val="FF0000"/>
                </a:solidFill>
                <a:latin typeface="Comic Sans MS" pitchFamily="66" charset="0"/>
              </a:rPr>
              <a:t>link</a:t>
            </a:r>
            <a:endParaRPr lang="en-US" altLang="zh-CN" sz="200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端系统</a:t>
            </a:r>
            <a:r>
              <a:rPr lang="zh-CN" altLang="en-US" dirty="0"/>
              <a:t>、应用程序和其他延迟</a:t>
            </a:r>
          </a:p>
        </p:txBody>
      </p:sp>
      <p:sp>
        <p:nvSpPr>
          <p:cNvPr id="3" name="内容占位符 2"/>
          <p:cNvSpPr>
            <a:spLocks noGrp="1"/>
          </p:cNvSpPr>
          <p:nvPr>
            <p:ph idx="1"/>
          </p:nvPr>
        </p:nvSpPr>
        <p:spPr/>
        <p:txBody>
          <a:bodyPr/>
          <a:lstStyle/>
          <a:p>
            <a:pPr marL="0" indent="0">
              <a:spcBef>
                <a:spcPts val="600"/>
              </a:spcBef>
              <a:buNone/>
            </a:pPr>
            <a:r>
              <a:rPr lang="zh-CN" altLang="en-US" b="1" dirty="0" smtClean="0"/>
              <a:t>介质访问时延</a:t>
            </a:r>
            <a:endParaRPr lang="en-US" altLang="zh-CN" b="1" dirty="0" smtClean="0"/>
          </a:p>
          <a:p>
            <a:pPr>
              <a:spcBef>
                <a:spcPts val="600"/>
              </a:spcBef>
            </a:pPr>
            <a:r>
              <a:rPr lang="zh-CN" altLang="en-US" sz="2200" dirty="0" smtClean="0"/>
              <a:t>例如</a:t>
            </a:r>
            <a:r>
              <a:rPr lang="zh-CN" altLang="en-US" sz="2200" dirty="0"/>
              <a:t>，一</a:t>
            </a:r>
            <a:r>
              <a:rPr lang="zh-CN" altLang="en-US" sz="2200" dirty="0" smtClean="0"/>
              <a:t>个端系统</a:t>
            </a:r>
            <a:r>
              <a:rPr lang="zh-CN" altLang="en-US" sz="2200" dirty="0"/>
              <a:t>想要将一</a:t>
            </a:r>
            <a:r>
              <a:rPr lang="zh-CN" altLang="en-US" sz="2200" dirty="0" smtClean="0"/>
              <a:t>个分组传输</a:t>
            </a:r>
            <a:r>
              <a:rPr lang="zh-CN" altLang="en-US" sz="2200" dirty="0"/>
              <a:t>到一个共享的</a:t>
            </a:r>
            <a:r>
              <a:rPr lang="zh-CN" altLang="en-US" sz="2200" dirty="0" smtClean="0"/>
              <a:t>媒介</a:t>
            </a:r>
            <a:r>
              <a:rPr lang="en-US" altLang="zh-CN" sz="2200" dirty="0" smtClean="0"/>
              <a:t>(</a:t>
            </a:r>
            <a:r>
              <a:rPr lang="zh-CN" altLang="en-US" sz="2200" dirty="0" smtClean="0"/>
              <a:t>例如</a:t>
            </a:r>
            <a:r>
              <a:rPr lang="zh-CN" altLang="en-US" sz="2200" dirty="0"/>
              <a:t>在一个</a:t>
            </a:r>
            <a:r>
              <a:rPr lang="en-US" altLang="zh-CN" sz="2200" dirty="0"/>
              <a:t>WiFi</a:t>
            </a:r>
            <a:r>
              <a:rPr lang="zh-CN" altLang="en-US" sz="2200" dirty="0"/>
              <a:t>或电缆调制解调器场景</a:t>
            </a:r>
            <a:r>
              <a:rPr lang="zh-CN" altLang="en-US" sz="2200" dirty="0" smtClean="0"/>
              <a:t>中</a:t>
            </a:r>
            <a:r>
              <a:rPr lang="en-US" altLang="zh-CN" sz="2200" dirty="0" smtClean="0"/>
              <a:t>)</a:t>
            </a:r>
            <a:r>
              <a:rPr lang="zh-CN" altLang="en-US" sz="2200" dirty="0" smtClean="0"/>
              <a:t>，</a:t>
            </a:r>
            <a:r>
              <a:rPr lang="zh-CN" altLang="en-US" sz="2200" dirty="0"/>
              <a:t>可能会故意</a:t>
            </a:r>
            <a:r>
              <a:rPr lang="zh-CN" altLang="en-US" sz="2200" dirty="0">
                <a:solidFill>
                  <a:srgbClr val="FF0000"/>
                </a:solidFill>
              </a:rPr>
              <a:t>延迟</a:t>
            </a:r>
            <a:r>
              <a:rPr lang="zh-CN" altLang="en-US" sz="2200" dirty="0"/>
              <a:t>它的传输，作为它</a:t>
            </a:r>
            <a:r>
              <a:rPr lang="zh-CN" altLang="en-US" sz="2200" dirty="0" smtClean="0"/>
              <a:t>与其</a:t>
            </a:r>
            <a:r>
              <a:rPr lang="zh-CN" altLang="en-US" sz="2200" dirty="0"/>
              <a:t>它</a:t>
            </a:r>
            <a:r>
              <a:rPr lang="zh-CN" altLang="en-US" sz="2200" dirty="0" smtClean="0"/>
              <a:t>端系统</a:t>
            </a:r>
            <a:r>
              <a:rPr lang="zh-CN" altLang="en-US" sz="2200" dirty="0" smtClean="0">
                <a:solidFill>
                  <a:srgbClr val="FF0000"/>
                </a:solidFill>
              </a:rPr>
              <a:t>共享</a:t>
            </a:r>
            <a:r>
              <a:rPr lang="zh-CN" altLang="en-US" sz="2200" dirty="0"/>
              <a:t>媒体</a:t>
            </a:r>
            <a:r>
              <a:rPr lang="zh-CN" altLang="en-US" sz="2200" dirty="0" smtClean="0"/>
              <a:t>协议</a:t>
            </a:r>
            <a:r>
              <a:rPr lang="zh-CN" altLang="en-US" sz="2200" dirty="0"/>
              <a:t>的</a:t>
            </a:r>
            <a:r>
              <a:rPr lang="zh-CN" altLang="en-US" sz="2200" dirty="0" smtClean="0"/>
              <a:t>一部分。</a:t>
            </a:r>
            <a:endParaRPr lang="en-US" altLang="zh-CN" sz="2200" dirty="0" smtClean="0"/>
          </a:p>
          <a:p>
            <a:pPr>
              <a:spcBef>
                <a:spcPts val="600"/>
              </a:spcBef>
            </a:pPr>
            <a:endParaRPr lang="en-US" altLang="zh-CN" kern="1200" dirty="0" smtClean="0">
              <a:solidFill>
                <a:srgbClr val="FF0000"/>
              </a:solidFill>
              <a:latin typeface="+mn-lt"/>
            </a:endParaRPr>
          </a:p>
          <a:p>
            <a:pPr marL="0" indent="0">
              <a:spcBef>
                <a:spcPts val="600"/>
              </a:spcBef>
              <a:buNone/>
            </a:pPr>
            <a:r>
              <a:rPr lang="zh-CN" altLang="en-US" b="1" dirty="0"/>
              <a:t>分组化</a:t>
            </a:r>
            <a:r>
              <a:rPr lang="zh-CN" altLang="en-US" b="1" dirty="0" smtClean="0"/>
              <a:t>延迟</a:t>
            </a:r>
            <a:r>
              <a:rPr lang="en-US" altLang="zh-CN" dirty="0" smtClean="0"/>
              <a:t>(</a:t>
            </a:r>
            <a:r>
              <a:rPr lang="en-US" altLang="zh-CN" dirty="0" err="1" smtClean="0"/>
              <a:t>packetization</a:t>
            </a:r>
            <a:r>
              <a:rPr lang="en-US" altLang="zh-CN" dirty="0" smtClean="0"/>
              <a:t> delay)</a:t>
            </a:r>
            <a:endParaRPr lang="en-US" altLang="zh-CN" dirty="0"/>
          </a:p>
          <a:p>
            <a:pPr>
              <a:spcBef>
                <a:spcPts val="600"/>
              </a:spcBef>
            </a:pPr>
            <a:r>
              <a:rPr lang="zh-CN" altLang="en-US" sz="2200" dirty="0"/>
              <a:t>在</a:t>
            </a:r>
            <a:r>
              <a:rPr lang="en-US" altLang="zh-CN" sz="2200" dirty="0"/>
              <a:t>VoIP</a:t>
            </a:r>
            <a:r>
              <a:rPr lang="zh-CN" altLang="en-US" sz="2200" dirty="0"/>
              <a:t>中，发送方必须先</a:t>
            </a:r>
            <a:r>
              <a:rPr lang="zh-CN" altLang="en-US" sz="2200" dirty="0" smtClean="0"/>
              <a:t>用编码</a:t>
            </a:r>
            <a:r>
              <a:rPr lang="zh-CN" altLang="en-US" sz="2200" dirty="0"/>
              <a:t>的数字化语音</a:t>
            </a:r>
            <a:r>
              <a:rPr lang="zh-CN" altLang="en-US" sz="2200" dirty="0">
                <a:solidFill>
                  <a:srgbClr val="FF0000"/>
                </a:solidFill>
              </a:rPr>
              <a:t>填充</a:t>
            </a:r>
            <a:r>
              <a:rPr lang="zh-CN" altLang="en-US" sz="2200" dirty="0"/>
              <a:t>一</a:t>
            </a:r>
            <a:r>
              <a:rPr lang="zh-CN" altLang="en-US" sz="2200" dirty="0" smtClean="0"/>
              <a:t>个</a:t>
            </a:r>
            <a:r>
              <a:rPr lang="zh-CN" altLang="en-US" sz="2200" dirty="0"/>
              <a:t>分组</a:t>
            </a:r>
            <a:r>
              <a:rPr lang="zh-CN" altLang="en-US" sz="2200" dirty="0" smtClean="0"/>
              <a:t>，</a:t>
            </a:r>
            <a:r>
              <a:rPr lang="zh-CN" altLang="en-US" sz="2200" dirty="0"/>
              <a:t>然后再将</a:t>
            </a:r>
            <a:r>
              <a:rPr lang="zh-CN" altLang="en-US" sz="2200" dirty="0" smtClean="0"/>
              <a:t>该分组传递到</a:t>
            </a:r>
            <a:r>
              <a:rPr lang="zh-CN" altLang="en-US" sz="2200" dirty="0"/>
              <a:t>互联网</a:t>
            </a:r>
            <a:r>
              <a:rPr lang="zh-CN" altLang="en-US" sz="2200" dirty="0" smtClean="0"/>
              <a:t>。</a:t>
            </a:r>
            <a:endParaRPr lang="en-US" altLang="zh-CN" sz="2200" dirty="0" smtClean="0"/>
          </a:p>
          <a:p>
            <a:pPr>
              <a:spcBef>
                <a:spcPts val="600"/>
              </a:spcBef>
            </a:pPr>
            <a:endParaRPr lang="en-US" altLang="zh-CN" sz="2200" kern="1200" dirty="0" smtClean="0">
              <a:latin typeface="+mn-lt"/>
            </a:endParaRPr>
          </a:p>
          <a:p>
            <a:pPr>
              <a:spcBef>
                <a:spcPts val="600"/>
              </a:spcBef>
            </a:pPr>
            <a:r>
              <a:rPr lang="zh-CN" altLang="en-US" sz="2200" dirty="0" smtClean="0"/>
              <a:t>这个填充</a:t>
            </a:r>
            <a:r>
              <a:rPr lang="zh-CN" altLang="en-US" sz="2200" dirty="0"/>
              <a:t>一</a:t>
            </a:r>
            <a:r>
              <a:rPr lang="zh-CN" altLang="en-US" sz="2200" dirty="0" smtClean="0"/>
              <a:t>个分组的时间称为分组化时延，它可能较大，并能够影响</a:t>
            </a:r>
            <a:r>
              <a:rPr lang="zh-CN" altLang="en-US" sz="2200" dirty="0"/>
              <a:t>用户</a:t>
            </a:r>
            <a:r>
              <a:rPr lang="zh-CN" altLang="en-US" sz="2200" dirty="0">
                <a:solidFill>
                  <a:srgbClr val="FF0000"/>
                </a:solidFill>
              </a:rPr>
              <a:t>感知的</a:t>
            </a:r>
            <a:r>
              <a:rPr lang="en-US" altLang="zh-CN" sz="2200" dirty="0" smtClean="0"/>
              <a:t>VoIP</a:t>
            </a:r>
            <a:r>
              <a:rPr lang="zh-CN" altLang="en-US" sz="2200" dirty="0" smtClean="0"/>
              <a:t>的</a:t>
            </a:r>
            <a:r>
              <a:rPr lang="zh-CN" altLang="en-US" sz="2200" dirty="0"/>
              <a:t>质量。</a:t>
            </a:r>
            <a:endParaRPr lang="zh-CN" altLang="en-US" sz="2200" dirty="0">
              <a:latin typeface="+mn-lt"/>
            </a:endParaRPr>
          </a:p>
        </p:txBody>
      </p:sp>
    </p:spTree>
    <p:extLst>
      <p:ext uri="{BB962C8B-B14F-4D97-AF65-F5344CB8AC3E}">
        <p14:creationId xmlns:p14="http://schemas.microsoft.com/office/powerpoint/2010/main" val="108157547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Gill Sans MT" panose="020B0502020104020203" pitchFamily="34" charset="0"/>
              </a:rPr>
              <a:t>第</a:t>
            </a:r>
            <a:r>
              <a:rPr lang="en-US" altLang="zh-CN" dirty="0" smtClean="0">
                <a:latin typeface="Gill Sans MT" panose="020B0502020104020203" pitchFamily="34" charset="0"/>
              </a:rPr>
              <a:t>1</a:t>
            </a:r>
            <a:r>
              <a:rPr lang="zh-CN" altLang="en-US" dirty="0" smtClean="0">
                <a:latin typeface="Gill Sans MT" panose="020B0502020104020203" pitchFamily="34" charset="0"/>
              </a:rPr>
              <a:t>章 计算机网络和互联网</a:t>
            </a:r>
            <a:endParaRPr lang="zh-CN" altLang="en-US" dirty="0"/>
          </a:p>
        </p:txBody>
      </p:sp>
      <p:sp>
        <p:nvSpPr>
          <p:cNvPr id="63491" name="Rectangle 3"/>
          <p:cNvSpPr>
            <a:spLocks noGrp="1" noChangeArrowheads="1"/>
          </p:cNvSpPr>
          <p:nvPr>
            <p:ph sz="half" idx="1"/>
          </p:nvPr>
        </p:nvSpPr>
        <p:spPr/>
        <p:txBody>
          <a:bodyPr/>
          <a:lstStyle/>
          <a:p>
            <a:pPr eaLnBrk="1" hangingPunct="1">
              <a:buFontTx/>
              <a:buNone/>
            </a:pPr>
            <a:r>
              <a:rPr lang="en-US" altLang="zh-CN" sz="2000" dirty="0" smtClean="0">
                <a:latin typeface="+mn-lt"/>
              </a:rPr>
              <a:t>1.1 </a:t>
            </a:r>
            <a:r>
              <a:rPr lang="zh-CN" altLang="en-US" sz="2000" dirty="0" smtClean="0">
                <a:latin typeface="+mn-lt"/>
              </a:rPr>
              <a:t>什么是互联网</a:t>
            </a:r>
            <a:endParaRPr lang="en-US" altLang="zh-CN" sz="2000" dirty="0" smtClean="0">
              <a:latin typeface="+mn-lt"/>
            </a:endParaRPr>
          </a:p>
          <a:p>
            <a:pPr eaLnBrk="1" hangingPunct="1">
              <a:buClr>
                <a:srgbClr val="FF0000"/>
              </a:buClr>
              <a:buFontTx/>
              <a:buChar char="•"/>
            </a:pPr>
            <a:r>
              <a:rPr lang="zh-CN" altLang="en-US" sz="1800" dirty="0" smtClean="0">
                <a:latin typeface="+mn-lt"/>
              </a:rPr>
              <a:t>具体构成描述</a:t>
            </a:r>
            <a:endParaRPr lang="en-US" altLang="zh-CN" sz="1800" dirty="0" smtClean="0">
              <a:latin typeface="+mn-lt"/>
            </a:endParaRPr>
          </a:p>
          <a:p>
            <a:pPr eaLnBrk="1" hangingPunct="1">
              <a:buClr>
                <a:srgbClr val="FF0000"/>
              </a:buClr>
            </a:pPr>
            <a:r>
              <a:rPr lang="zh-CN" altLang="en-US" sz="1800" dirty="0" smtClean="0">
                <a:latin typeface="+mn-lt"/>
              </a:rPr>
              <a:t>服务描述</a:t>
            </a:r>
            <a:endParaRPr lang="en-US" altLang="zh-CN" sz="1800" dirty="0">
              <a:latin typeface="+mn-lt"/>
            </a:endParaRPr>
          </a:p>
          <a:p>
            <a:pPr eaLnBrk="1" hangingPunct="1">
              <a:buClr>
                <a:srgbClr val="FF0000"/>
              </a:buClr>
            </a:pPr>
            <a:r>
              <a:rPr lang="zh-CN" altLang="en-US" sz="1800" dirty="0" smtClean="0">
                <a:latin typeface="+mn-lt"/>
              </a:rPr>
              <a:t>什么是协议</a:t>
            </a:r>
            <a:endParaRPr lang="en-US" altLang="zh-CN" sz="1800" dirty="0">
              <a:latin typeface="+mn-lt"/>
            </a:endParaRPr>
          </a:p>
          <a:p>
            <a:pPr eaLnBrk="1" hangingPunct="1">
              <a:buFontTx/>
              <a:buNone/>
            </a:pPr>
            <a:r>
              <a:rPr lang="en-US" altLang="zh-CN" sz="2000" dirty="0" smtClean="0">
                <a:latin typeface="+mn-lt"/>
              </a:rPr>
              <a:t>1.2 </a:t>
            </a:r>
            <a:r>
              <a:rPr lang="zh-CN" altLang="en-US" sz="2000" dirty="0" smtClean="0">
                <a:latin typeface="+mn-lt"/>
              </a:rPr>
              <a:t>网络边缘</a:t>
            </a:r>
            <a:endParaRPr lang="en-US" altLang="zh-CN" sz="2000" dirty="0" smtClean="0">
              <a:latin typeface="+mn-lt"/>
            </a:endParaRPr>
          </a:p>
          <a:p>
            <a:pPr eaLnBrk="1" hangingPunct="1">
              <a:buClr>
                <a:srgbClr val="FF0000"/>
              </a:buClr>
            </a:pPr>
            <a:r>
              <a:rPr lang="zh-CN" altLang="en-US" sz="1800" dirty="0" smtClean="0">
                <a:latin typeface="+mn-lt"/>
              </a:rPr>
              <a:t>接入网</a:t>
            </a:r>
            <a:endParaRPr lang="en-US" altLang="zh-CN" sz="1800" dirty="0" smtClean="0">
              <a:latin typeface="+mn-lt"/>
            </a:endParaRPr>
          </a:p>
          <a:p>
            <a:pPr eaLnBrk="1" hangingPunct="1">
              <a:buClr>
                <a:srgbClr val="FF0000"/>
              </a:buClr>
            </a:pPr>
            <a:r>
              <a:rPr lang="zh-CN" altLang="en-US" sz="1800" dirty="0" smtClean="0">
                <a:latin typeface="+mn-lt"/>
              </a:rPr>
              <a:t>物理媒体</a:t>
            </a:r>
            <a:endParaRPr lang="en-US" altLang="zh-CN" sz="1800" dirty="0" smtClean="0">
              <a:latin typeface="+mn-lt"/>
            </a:endParaRPr>
          </a:p>
          <a:p>
            <a:pPr eaLnBrk="1" hangingPunct="1">
              <a:buFontTx/>
              <a:buNone/>
            </a:pPr>
            <a:r>
              <a:rPr lang="en-US" altLang="zh-CN" sz="2000" dirty="0" smtClean="0">
                <a:latin typeface="+mn-lt"/>
              </a:rPr>
              <a:t>1.3 </a:t>
            </a:r>
            <a:r>
              <a:rPr lang="zh-CN" altLang="en-US" sz="2000" dirty="0" smtClean="0">
                <a:latin typeface="+mn-lt"/>
              </a:rPr>
              <a:t>网络核心</a:t>
            </a:r>
            <a:endParaRPr lang="en-US" altLang="zh-CN" sz="2000" dirty="0" smtClean="0">
              <a:latin typeface="+mn-lt"/>
            </a:endParaRPr>
          </a:p>
          <a:p>
            <a:pPr eaLnBrk="1" hangingPunct="1">
              <a:buClr>
                <a:srgbClr val="FF0000"/>
              </a:buClr>
            </a:pPr>
            <a:r>
              <a:rPr lang="zh-CN" altLang="en-US" sz="1800" dirty="0" smtClean="0">
                <a:latin typeface="+mn-lt"/>
              </a:rPr>
              <a:t>分组交换</a:t>
            </a:r>
            <a:endParaRPr lang="en-US" altLang="zh-CN" sz="1800" dirty="0" smtClean="0">
              <a:latin typeface="+mn-lt"/>
            </a:endParaRPr>
          </a:p>
          <a:p>
            <a:pPr eaLnBrk="1" hangingPunct="1">
              <a:buClr>
                <a:srgbClr val="FF0000"/>
              </a:buClr>
            </a:pPr>
            <a:r>
              <a:rPr lang="zh-CN" altLang="en-US" sz="1800" dirty="0" smtClean="0">
                <a:latin typeface="+mn-lt"/>
              </a:rPr>
              <a:t>电路交换</a:t>
            </a:r>
            <a:endParaRPr lang="en-US" altLang="zh-CN" sz="1800" dirty="0" smtClean="0">
              <a:latin typeface="+mn-lt"/>
            </a:endParaRPr>
          </a:p>
          <a:p>
            <a:pPr eaLnBrk="1" hangingPunct="1">
              <a:buClr>
                <a:srgbClr val="FF0000"/>
              </a:buClr>
            </a:pPr>
            <a:r>
              <a:rPr lang="zh-CN" altLang="en-US" sz="1800" dirty="0" smtClean="0">
                <a:latin typeface="+mn-lt"/>
              </a:rPr>
              <a:t>网络的网络</a:t>
            </a:r>
            <a:endParaRPr lang="en-US" altLang="zh-CN" sz="1800" dirty="0" smtClean="0">
              <a:latin typeface="+mn-lt"/>
            </a:endParaRPr>
          </a:p>
          <a:p>
            <a:pPr marL="0" indent="0" eaLnBrk="1" hangingPunct="1">
              <a:buClr>
                <a:srgbClr val="FF0000"/>
              </a:buClr>
              <a:buNone/>
            </a:pPr>
            <a:r>
              <a:rPr lang="en-US" altLang="zh-CN" sz="2000" dirty="0" smtClean="0">
                <a:latin typeface="+mn-lt"/>
              </a:rPr>
              <a:t>1.4 </a:t>
            </a:r>
            <a:r>
              <a:rPr lang="zh-CN" altLang="en-US" sz="2000" dirty="0" smtClean="0">
                <a:latin typeface="+mn-lt"/>
              </a:rPr>
              <a:t>分组交换网中的时延、丢包和吞吐量</a:t>
            </a:r>
            <a:endParaRPr lang="en-US" altLang="zh-CN" sz="2000" dirty="0">
              <a:latin typeface="+mn-lt"/>
            </a:endParaRPr>
          </a:p>
          <a:p>
            <a:pPr eaLnBrk="1" hangingPunct="1">
              <a:buClr>
                <a:srgbClr val="FF0000"/>
              </a:buClr>
            </a:pPr>
            <a:r>
              <a:rPr lang="zh-CN" altLang="en-US" sz="1800" dirty="0" smtClean="0">
                <a:latin typeface="+mn-lt"/>
              </a:rPr>
              <a:t>分组交换网中的时延概述</a:t>
            </a:r>
            <a:endParaRPr lang="en-US" altLang="zh-CN" sz="1800" dirty="0">
              <a:latin typeface="+mn-lt"/>
            </a:endParaRPr>
          </a:p>
        </p:txBody>
      </p:sp>
      <p:sp>
        <p:nvSpPr>
          <p:cNvPr id="3" name="内容占位符 2"/>
          <p:cNvSpPr>
            <a:spLocks noGrp="1"/>
          </p:cNvSpPr>
          <p:nvPr>
            <p:ph sz="half" idx="2"/>
          </p:nvPr>
        </p:nvSpPr>
        <p:spPr/>
        <p:txBody>
          <a:bodyPr/>
          <a:lstStyle/>
          <a:p>
            <a:pPr eaLnBrk="1" hangingPunct="1">
              <a:buClr>
                <a:srgbClr val="FF0000"/>
              </a:buClr>
              <a:buFontTx/>
              <a:buChar char="•"/>
            </a:pPr>
            <a:r>
              <a:rPr lang="zh-CN" altLang="en-US" sz="1800" dirty="0" smtClean="0">
                <a:latin typeface="+mn-lt"/>
              </a:rPr>
              <a:t>排队时延和丢包</a:t>
            </a:r>
            <a:endParaRPr lang="en-US" altLang="zh-CN" sz="1800" dirty="0" smtClean="0">
              <a:latin typeface="+mn-lt"/>
            </a:endParaRPr>
          </a:p>
          <a:p>
            <a:pPr eaLnBrk="1" hangingPunct="1">
              <a:buClr>
                <a:srgbClr val="FF0000"/>
              </a:buClr>
            </a:pPr>
            <a:r>
              <a:rPr lang="zh-CN" altLang="en-US" sz="1800" dirty="0" smtClean="0">
                <a:latin typeface="+mn-lt"/>
              </a:rPr>
              <a:t>端到端时延</a:t>
            </a:r>
            <a:endParaRPr lang="en-US" altLang="zh-CN" sz="1800" dirty="0">
              <a:latin typeface="+mn-lt"/>
            </a:endParaRPr>
          </a:p>
          <a:p>
            <a:pPr eaLnBrk="1" hangingPunct="1">
              <a:buClr>
                <a:srgbClr val="FF0000"/>
              </a:buClr>
            </a:pPr>
            <a:r>
              <a:rPr lang="zh-CN" altLang="en-US" sz="1800" dirty="0" smtClean="0">
                <a:solidFill>
                  <a:srgbClr val="FF0000"/>
                </a:solidFill>
                <a:latin typeface="+mn-lt"/>
              </a:rPr>
              <a:t>计算机网络中的吞吐量</a:t>
            </a:r>
            <a:endParaRPr lang="en-US" altLang="zh-CN" sz="1800" dirty="0">
              <a:solidFill>
                <a:srgbClr val="FF0000"/>
              </a:solidFill>
              <a:latin typeface="+mn-lt"/>
            </a:endParaRPr>
          </a:p>
          <a:p>
            <a:pPr eaLnBrk="1" hangingPunct="1">
              <a:buFontTx/>
              <a:buNone/>
            </a:pPr>
            <a:r>
              <a:rPr lang="en-US" altLang="zh-CN" sz="2000" dirty="0" smtClean="0">
                <a:latin typeface="+mn-lt"/>
              </a:rPr>
              <a:t>1.5 </a:t>
            </a:r>
            <a:r>
              <a:rPr lang="zh-CN" altLang="en-US" sz="2000" dirty="0" smtClean="0">
                <a:latin typeface="+mn-lt"/>
              </a:rPr>
              <a:t>协议层次及其服务模型</a:t>
            </a:r>
            <a:endParaRPr lang="en-US" altLang="zh-CN" sz="2000" dirty="0" smtClean="0">
              <a:solidFill>
                <a:srgbClr val="C00000"/>
              </a:solidFill>
              <a:latin typeface="+mn-lt"/>
            </a:endParaRPr>
          </a:p>
          <a:p>
            <a:pPr eaLnBrk="1" hangingPunct="1">
              <a:buClr>
                <a:srgbClr val="FF0000"/>
              </a:buClr>
              <a:buFontTx/>
              <a:buChar char="•"/>
            </a:pPr>
            <a:r>
              <a:rPr lang="zh-CN" altLang="en-US" sz="1800" dirty="0" smtClean="0">
                <a:latin typeface="+mn-lt"/>
              </a:rPr>
              <a:t>分层的体系结构</a:t>
            </a:r>
            <a:endParaRPr lang="en-US" altLang="zh-CN" sz="1800" dirty="0">
              <a:latin typeface="+mn-lt"/>
            </a:endParaRPr>
          </a:p>
          <a:p>
            <a:pPr eaLnBrk="1" hangingPunct="1">
              <a:buClr>
                <a:srgbClr val="FF0000"/>
              </a:buClr>
              <a:buFontTx/>
              <a:buChar char="•"/>
            </a:pPr>
            <a:r>
              <a:rPr lang="zh-CN" altLang="en-US" sz="1800" dirty="0" smtClean="0">
                <a:latin typeface="+mn-lt"/>
              </a:rPr>
              <a:t>封装</a:t>
            </a:r>
            <a:endParaRPr lang="en-US" altLang="zh-CN" sz="1800" dirty="0">
              <a:latin typeface="+mn-lt"/>
            </a:endParaRPr>
          </a:p>
          <a:p>
            <a:pPr eaLnBrk="1" hangingPunct="1">
              <a:buFontTx/>
              <a:buNone/>
            </a:pPr>
            <a:r>
              <a:rPr lang="en-US" altLang="zh-CN" sz="2000" dirty="0">
                <a:latin typeface="+mn-lt"/>
              </a:rPr>
              <a:t>1.6 </a:t>
            </a:r>
            <a:r>
              <a:rPr lang="zh-CN" altLang="en-US" sz="2000" dirty="0" smtClean="0">
                <a:latin typeface="+mn-lt"/>
              </a:rPr>
              <a:t>面对攻击的网络</a:t>
            </a:r>
            <a:endParaRPr lang="en-US" altLang="zh-CN" sz="2000" dirty="0">
              <a:latin typeface="+mn-lt"/>
            </a:endParaRPr>
          </a:p>
          <a:p>
            <a:pPr eaLnBrk="1" hangingPunct="1">
              <a:buFontTx/>
              <a:buNone/>
            </a:pPr>
            <a:r>
              <a:rPr lang="en-US" altLang="zh-CN" sz="2000" dirty="0" smtClean="0">
                <a:latin typeface="+mn-lt"/>
              </a:rPr>
              <a:t>1.7 </a:t>
            </a:r>
            <a:r>
              <a:rPr lang="zh-CN" altLang="en-US" sz="2000" dirty="0" smtClean="0">
                <a:latin typeface="+mn-lt"/>
              </a:rPr>
              <a:t>计算机网络和互联网的历史</a:t>
            </a:r>
            <a:endParaRPr lang="en-US" altLang="zh-CN" sz="2000" dirty="0" smtClean="0">
              <a:latin typeface="+mn-lt"/>
            </a:endParaRPr>
          </a:p>
          <a:p>
            <a:pPr eaLnBrk="1" hangingPunct="1">
              <a:buClr>
                <a:srgbClr val="FF0000"/>
              </a:buClr>
            </a:pPr>
            <a:r>
              <a:rPr lang="zh-CN" altLang="en-US" sz="1600" i="1" dirty="0" smtClean="0">
                <a:latin typeface="+mn-lt"/>
              </a:rPr>
              <a:t>分组交换的发展：</a:t>
            </a:r>
            <a:r>
              <a:rPr lang="en-US" altLang="zh-CN" sz="1600" i="1" dirty="0" smtClean="0">
                <a:latin typeface="+mn-lt"/>
              </a:rPr>
              <a:t>1961 – 1972</a:t>
            </a:r>
          </a:p>
          <a:p>
            <a:pPr eaLnBrk="1" hangingPunct="1">
              <a:buClr>
                <a:srgbClr val="FF0000"/>
              </a:buClr>
            </a:pPr>
            <a:r>
              <a:rPr lang="zh-CN" altLang="en-US" sz="1600" i="1" dirty="0" smtClean="0">
                <a:latin typeface="+mn-lt"/>
              </a:rPr>
              <a:t>专用网络和网络互联：</a:t>
            </a:r>
            <a:r>
              <a:rPr lang="en-US" altLang="zh-CN" sz="1600" i="1" dirty="0" smtClean="0">
                <a:latin typeface="+mn-lt"/>
              </a:rPr>
              <a:t>1972 – 1980</a:t>
            </a:r>
          </a:p>
          <a:p>
            <a:pPr eaLnBrk="1" hangingPunct="1">
              <a:buClr>
                <a:srgbClr val="FF0000"/>
              </a:buClr>
            </a:pPr>
            <a:r>
              <a:rPr lang="zh-CN" altLang="en-US" sz="1600" i="1" dirty="0" smtClean="0">
                <a:latin typeface="+mn-lt"/>
              </a:rPr>
              <a:t>网络的激增</a:t>
            </a:r>
            <a:r>
              <a:rPr lang="en-US" altLang="zh-CN" sz="1600" i="1" dirty="0" smtClean="0">
                <a:latin typeface="+mn-lt"/>
              </a:rPr>
              <a:t>: 1980–1990</a:t>
            </a:r>
            <a:endParaRPr lang="en-US" altLang="zh-CN" sz="1600" i="1" dirty="0">
              <a:latin typeface="+mn-lt"/>
            </a:endParaRPr>
          </a:p>
          <a:p>
            <a:pPr eaLnBrk="1" hangingPunct="1">
              <a:buClr>
                <a:srgbClr val="FF0000"/>
              </a:buClr>
            </a:pPr>
            <a:r>
              <a:rPr lang="zh-CN" altLang="en-US" sz="1600" i="1" dirty="0" smtClean="0">
                <a:latin typeface="+mn-lt"/>
              </a:rPr>
              <a:t>互联网爆炸：</a:t>
            </a:r>
            <a:r>
              <a:rPr lang="en-US" altLang="zh-CN" sz="1600" i="1" dirty="0" smtClean="0">
                <a:latin typeface="+mn-lt"/>
              </a:rPr>
              <a:t>20</a:t>
            </a:r>
            <a:r>
              <a:rPr lang="zh-CN" altLang="en-US" sz="1600" i="1" dirty="0" smtClean="0">
                <a:latin typeface="+mn-lt"/>
              </a:rPr>
              <a:t>世纪</a:t>
            </a:r>
            <a:r>
              <a:rPr lang="en-US" altLang="zh-CN" sz="1600" i="1" dirty="0" smtClean="0">
                <a:latin typeface="+mn-lt"/>
              </a:rPr>
              <a:t>90</a:t>
            </a:r>
            <a:r>
              <a:rPr lang="zh-CN" altLang="en-US" sz="1600" i="1" dirty="0" smtClean="0">
                <a:latin typeface="+mn-lt"/>
              </a:rPr>
              <a:t>年代</a:t>
            </a:r>
            <a:endParaRPr lang="en-US" altLang="zh-CN" sz="1600" i="1" dirty="0">
              <a:latin typeface="+mn-lt"/>
            </a:endParaRPr>
          </a:p>
          <a:p>
            <a:pPr eaLnBrk="1" hangingPunct="1">
              <a:buClr>
                <a:srgbClr val="FF0000"/>
              </a:buClr>
            </a:pPr>
            <a:r>
              <a:rPr lang="zh-CN" altLang="en-US" sz="1600" i="1" dirty="0" smtClean="0">
                <a:latin typeface="+mn-lt"/>
              </a:rPr>
              <a:t>最新发展</a:t>
            </a:r>
            <a:endParaRPr lang="en-US" altLang="zh-CN" sz="1600" i="1" dirty="0" smtClean="0">
              <a:latin typeface="+mn-lt"/>
            </a:endParaRPr>
          </a:p>
          <a:p>
            <a:pPr marL="0" indent="0" eaLnBrk="1" hangingPunct="1">
              <a:buClr>
                <a:srgbClr val="FF0000"/>
              </a:buClr>
              <a:buNone/>
            </a:pPr>
            <a:r>
              <a:rPr lang="en-US" altLang="zh-CN" sz="1800" dirty="0" smtClean="0">
                <a:latin typeface="+mn-lt"/>
              </a:rPr>
              <a:t>1.8 </a:t>
            </a:r>
            <a:r>
              <a:rPr lang="zh-CN" altLang="en-US" sz="1800" dirty="0" smtClean="0">
                <a:latin typeface="+mn-lt"/>
              </a:rPr>
              <a:t>小结</a:t>
            </a:r>
            <a:endParaRPr lang="zh-CN" altLang="en-US" sz="1800" dirty="0">
              <a:latin typeface="+mn-lt"/>
            </a:endParaRPr>
          </a:p>
        </p:txBody>
      </p:sp>
    </p:spTree>
    <p:extLst>
      <p:ext uri="{BB962C8B-B14F-4D97-AF65-F5344CB8AC3E}">
        <p14:creationId xmlns:p14="http://schemas.microsoft.com/office/powerpoint/2010/main" val="394170610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61"/>
          <p:cNvGrpSpPr>
            <a:grpSpLocks/>
          </p:cNvGrpSpPr>
          <p:nvPr/>
        </p:nvGrpSpPr>
        <p:grpSpPr bwMode="auto">
          <a:xfrm flipH="1">
            <a:off x="7937449" y="4029834"/>
            <a:ext cx="1345738" cy="1171575"/>
            <a:chOff x="-44" y="1473"/>
            <a:chExt cx="981" cy="1105"/>
          </a:xfrm>
        </p:grpSpPr>
        <p:pic>
          <p:nvPicPr>
            <p:cNvPr id="90" name="Picture 62"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91" name="Freeform 63"/>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56" name="Group 64"/>
          <p:cNvGrpSpPr>
            <a:grpSpLocks/>
          </p:cNvGrpSpPr>
          <p:nvPr/>
        </p:nvGrpSpPr>
        <p:grpSpPr bwMode="auto">
          <a:xfrm>
            <a:off x="1116293" y="3942423"/>
            <a:ext cx="352425" cy="876300"/>
            <a:chOff x="4140" y="429"/>
            <a:chExt cx="1425" cy="2396"/>
          </a:xfrm>
        </p:grpSpPr>
        <p:sp>
          <p:nvSpPr>
            <p:cNvPr id="57" name="Freeform 65"/>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58"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59" name="Freeform 67"/>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60" name="Freeform 68"/>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1" name="Rectangle 69"/>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62" name="Group 70"/>
            <p:cNvGrpSpPr>
              <a:grpSpLocks/>
            </p:cNvGrpSpPr>
            <p:nvPr/>
          </p:nvGrpSpPr>
          <p:grpSpPr bwMode="auto">
            <a:xfrm>
              <a:off x="4749" y="668"/>
              <a:ext cx="581" cy="145"/>
              <a:chOff x="614" y="2568"/>
              <a:chExt cx="725" cy="139"/>
            </a:xfrm>
          </p:grpSpPr>
          <p:sp>
            <p:nvSpPr>
              <p:cNvPr id="87" name="AutoShape 71"/>
              <p:cNvSpPr>
                <a:spLocks noChangeArrowheads="1"/>
              </p:cNvSpPr>
              <p:nvPr/>
            </p:nvSpPr>
            <p:spPr bwMode="auto">
              <a:xfrm>
                <a:off x="615" y="2568"/>
                <a:ext cx="721"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88"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3" name="Rectangle 73"/>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64" name="Group 74"/>
            <p:cNvGrpSpPr>
              <a:grpSpLocks/>
            </p:cNvGrpSpPr>
            <p:nvPr/>
          </p:nvGrpSpPr>
          <p:grpSpPr bwMode="auto">
            <a:xfrm>
              <a:off x="4747" y="994"/>
              <a:ext cx="581" cy="134"/>
              <a:chOff x="614" y="2568"/>
              <a:chExt cx="725" cy="139"/>
            </a:xfrm>
          </p:grpSpPr>
          <p:sp>
            <p:nvSpPr>
              <p:cNvPr id="85" name="AutoShape 75"/>
              <p:cNvSpPr>
                <a:spLocks noChangeArrowheads="1"/>
              </p:cNvSpPr>
              <p:nvPr/>
            </p:nvSpPr>
            <p:spPr bwMode="auto">
              <a:xfrm>
                <a:off x="617" y="2567"/>
                <a:ext cx="721"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86"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5" name="Rectangle 77"/>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66" name="Rectangle 78"/>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67" name="Group 79"/>
            <p:cNvGrpSpPr>
              <a:grpSpLocks/>
            </p:cNvGrpSpPr>
            <p:nvPr/>
          </p:nvGrpSpPr>
          <p:grpSpPr bwMode="auto">
            <a:xfrm>
              <a:off x="4735" y="1627"/>
              <a:ext cx="582" cy="151"/>
              <a:chOff x="614" y="2568"/>
              <a:chExt cx="725" cy="139"/>
            </a:xfrm>
          </p:grpSpPr>
          <p:sp>
            <p:nvSpPr>
              <p:cNvPr id="83" name="AutoShape 80"/>
              <p:cNvSpPr>
                <a:spLocks noChangeArrowheads="1"/>
              </p:cNvSpPr>
              <p:nvPr/>
            </p:nvSpPr>
            <p:spPr bwMode="auto">
              <a:xfrm>
                <a:off x="616" y="2568"/>
                <a:ext cx="720"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84"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8" name="Freeform 82"/>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69" name="Group 83"/>
            <p:cNvGrpSpPr>
              <a:grpSpLocks/>
            </p:cNvGrpSpPr>
            <p:nvPr/>
          </p:nvGrpSpPr>
          <p:grpSpPr bwMode="auto">
            <a:xfrm>
              <a:off x="4739" y="1327"/>
              <a:ext cx="582" cy="139"/>
              <a:chOff x="614" y="2568"/>
              <a:chExt cx="725" cy="139"/>
            </a:xfrm>
          </p:grpSpPr>
          <p:sp>
            <p:nvSpPr>
              <p:cNvPr id="81" name="AutoShape 84"/>
              <p:cNvSpPr>
                <a:spLocks noChangeArrowheads="1"/>
              </p:cNvSpPr>
              <p:nvPr/>
            </p:nvSpPr>
            <p:spPr bwMode="auto">
              <a:xfrm>
                <a:off x="611" y="2568"/>
                <a:ext cx="728"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82"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70"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71" name="Freeform 87"/>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72" name="Freeform 88"/>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73" name="Oval 89"/>
            <p:cNvSpPr>
              <a:spLocks noChangeArrowheads="1"/>
            </p:cNvSpPr>
            <p:nvPr/>
          </p:nvSpPr>
          <p:spPr bwMode="auto">
            <a:xfrm>
              <a:off x="5520" y="2612"/>
              <a:ext cx="45" cy="95"/>
            </a:xfrm>
            <a:prstGeom prst="ellipse">
              <a:avLst/>
            </a:prstGeom>
            <a:solidFill>
              <a:srgbClr val="333333"/>
            </a:solidFill>
            <a:ln w="9525">
              <a:noFill/>
              <a:round/>
              <a:headEnd/>
              <a:tailEnd/>
            </a:ln>
          </p:spPr>
          <p:txBody>
            <a:bodyPr wrap="none" anchor="ctr"/>
            <a:lstStyle/>
            <a:p>
              <a:endParaRPr lang="zh-CN" altLang="zh-CN"/>
            </a:p>
          </p:txBody>
        </p:sp>
        <p:sp>
          <p:nvSpPr>
            <p:cNvPr id="74" name="Freeform 90"/>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75"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76" name="AutoShape 92"/>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77" name="Oval 93"/>
            <p:cNvSpPr>
              <a:spLocks noChangeArrowheads="1"/>
            </p:cNvSpPr>
            <p:nvPr/>
          </p:nvSpPr>
          <p:spPr bwMode="auto">
            <a:xfrm>
              <a:off x="4307" y="2382"/>
              <a:ext cx="160" cy="143"/>
            </a:xfrm>
            <a:prstGeom prst="ellipse">
              <a:avLst/>
            </a:prstGeom>
            <a:solidFill>
              <a:srgbClr val="33CC33"/>
            </a:solidFill>
            <a:ln w="9525">
              <a:noFill/>
              <a:round/>
              <a:headEnd/>
              <a:tailEnd/>
            </a:ln>
          </p:spPr>
          <p:txBody>
            <a:bodyPr wrap="none" anchor="ctr"/>
            <a:lstStyle/>
            <a:p>
              <a:endParaRPr lang="zh-CN" altLang="zh-CN"/>
            </a:p>
          </p:txBody>
        </p:sp>
        <p:sp>
          <p:nvSpPr>
            <p:cNvPr id="78" name="Oval 94"/>
            <p:cNvSpPr>
              <a:spLocks noChangeArrowheads="1"/>
            </p:cNvSpPr>
            <p:nvPr/>
          </p:nvSpPr>
          <p:spPr bwMode="auto">
            <a:xfrm>
              <a:off x="4487" y="2382"/>
              <a:ext cx="160" cy="143"/>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79" name="Oval 95"/>
            <p:cNvSpPr>
              <a:spLocks noChangeArrowheads="1"/>
            </p:cNvSpPr>
            <p:nvPr/>
          </p:nvSpPr>
          <p:spPr bwMode="auto">
            <a:xfrm>
              <a:off x="4660" y="2382"/>
              <a:ext cx="160" cy="139"/>
            </a:xfrm>
            <a:prstGeom prst="ellipse">
              <a:avLst/>
            </a:prstGeom>
            <a:solidFill>
              <a:srgbClr val="33CC33"/>
            </a:solidFill>
            <a:ln w="9525">
              <a:noFill/>
              <a:round/>
              <a:headEnd/>
              <a:tailEnd/>
            </a:ln>
          </p:spPr>
          <p:txBody>
            <a:bodyPr wrap="none" anchor="ctr"/>
            <a:lstStyle/>
            <a:p>
              <a:endParaRPr lang="zh-CN" altLang="zh-CN"/>
            </a:p>
          </p:txBody>
        </p:sp>
        <p:sp>
          <p:nvSpPr>
            <p:cNvPr id="80" name="Rectangle 96"/>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sp>
        <p:nvSpPr>
          <p:cNvPr id="89090" name="标题 1"/>
          <p:cNvSpPr>
            <a:spLocks noGrp="1"/>
          </p:cNvSpPr>
          <p:nvPr>
            <p:ph type="title"/>
          </p:nvPr>
        </p:nvSpPr>
        <p:spPr/>
        <p:txBody>
          <a:bodyPr/>
          <a:lstStyle/>
          <a:p>
            <a:r>
              <a:rPr lang="en-US" altLang="zh-CN" dirty="0"/>
              <a:t>1.4.4 </a:t>
            </a:r>
            <a:r>
              <a:rPr lang="zh-CN" altLang="en-US" dirty="0"/>
              <a:t>计算机网络中的吞吐量</a:t>
            </a:r>
            <a:endParaRPr lang="zh-CN" altLang="en-US" dirty="0" smtClean="0"/>
          </a:p>
        </p:txBody>
      </p:sp>
      <p:sp>
        <p:nvSpPr>
          <p:cNvPr id="89091" name="内容占位符 2"/>
          <p:cNvSpPr>
            <a:spLocks noGrp="1"/>
          </p:cNvSpPr>
          <p:nvPr>
            <p:ph idx="1"/>
          </p:nvPr>
        </p:nvSpPr>
        <p:spPr/>
        <p:txBody>
          <a:bodyPr/>
          <a:lstStyle/>
          <a:p>
            <a:r>
              <a:rPr lang="zh-CN" altLang="en-US" dirty="0" smtClean="0">
                <a:ea typeface="楷体" panose="02010609060101010101" pitchFamily="49" charset="-122"/>
                <a:cs typeface="Arial" panose="020B0604020202020204" pitchFamily="34" charset="0"/>
              </a:rPr>
              <a:t>吞吐量：在发送方与接收方之间传输比特的速率</a:t>
            </a:r>
            <a:r>
              <a:rPr lang="en-US" altLang="zh-CN" dirty="0" smtClean="0">
                <a:ea typeface="楷体" panose="02010609060101010101" pitchFamily="49" charset="-122"/>
                <a:cs typeface="Arial" panose="020B0604020202020204" pitchFamily="34" charset="0"/>
              </a:rPr>
              <a:t>(bps)</a:t>
            </a:r>
          </a:p>
          <a:p>
            <a:pPr lvl="1"/>
            <a:r>
              <a:rPr lang="zh-CN" altLang="en-US" sz="2400" dirty="0" smtClean="0">
                <a:ea typeface="楷体" panose="02010609060101010101" pitchFamily="49" charset="-122"/>
                <a:cs typeface="Arial" panose="020B0604020202020204" pitchFamily="34" charset="0"/>
              </a:rPr>
              <a:t>瞬时吞吐量</a:t>
            </a:r>
            <a:endParaRPr lang="en-US" altLang="zh-CN" sz="2400" dirty="0" smtClean="0">
              <a:ea typeface="楷体" panose="02010609060101010101" pitchFamily="49" charset="-122"/>
              <a:cs typeface="Arial" panose="020B0604020202020204" pitchFamily="34" charset="0"/>
            </a:endParaRPr>
          </a:p>
          <a:p>
            <a:pPr lvl="1"/>
            <a:r>
              <a:rPr lang="zh-CN" altLang="en-US" sz="2400" dirty="0" smtClean="0">
                <a:ea typeface="楷体" panose="02010609060101010101" pitchFamily="49" charset="-122"/>
                <a:cs typeface="Arial" panose="020B0604020202020204" pitchFamily="34" charset="0"/>
              </a:rPr>
              <a:t>平均吞吐量</a:t>
            </a:r>
          </a:p>
        </p:txBody>
      </p:sp>
      <p:sp>
        <p:nvSpPr>
          <p:cNvPr id="89094" name="Line 321"/>
          <p:cNvSpPr>
            <a:spLocks noChangeShapeType="1"/>
          </p:cNvSpPr>
          <p:nvPr/>
        </p:nvSpPr>
        <p:spPr bwMode="auto">
          <a:xfrm>
            <a:off x="1647313" y="4530725"/>
            <a:ext cx="63166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9095" name="Group 246"/>
          <p:cNvGrpSpPr>
            <a:grpSpLocks/>
          </p:cNvGrpSpPr>
          <p:nvPr/>
        </p:nvGrpSpPr>
        <p:grpSpPr bwMode="auto">
          <a:xfrm>
            <a:off x="4012688" y="4394200"/>
            <a:ext cx="1055687" cy="360363"/>
            <a:chOff x="3600" y="219"/>
            <a:chExt cx="360" cy="175"/>
          </a:xfrm>
        </p:grpSpPr>
        <p:sp>
          <p:nvSpPr>
            <p:cNvPr id="89131"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89132"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33"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34"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1800"/>
            </a:p>
          </p:txBody>
        </p:sp>
        <p:sp>
          <p:nvSpPr>
            <p:cNvPr id="89135"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grpSp>
          <p:nvGrpSpPr>
            <p:cNvPr id="89136" name="Group 252"/>
            <p:cNvGrpSpPr>
              <a:grpSpLocks/>
            </p:cNvGrpSpPr>
            <p:nvPr/>
          </p:nvGrpSpPr>
          <p:grpSpPr bwMode="auto">
            <a:xfrm>
              <a:off x="3686" y="244"/>
              <a:ext cx="177" cy="66"/>
              <a:chOff x="2848" y="848"/>
              <a:chExt cx="140" cy="98"/>
            </a:xfrm>
          </p:grpSpPr>
          <p:sp>
            <p:nvSpPr>
              <p:cNvPr id="89141"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42"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43"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9137" name="Group 256"/>
            <p:cNvGrpSpPr>
              <a:grpSpLocks/>
            </p:cNvGrpSpPr>
            <p:nvPr/>
          </p:nvGrpSpPr>
          <p:grpSpPr bwMode="auto">
            <a:xfrm flipV="1">
              <a:off x="3686" y="243"/>
              <a:ext cx="177" cy="66"/>
              <a:chOff x="2848" y="848"/>
              <a:chExt cx="140" cy="98"/>
            </a:xfrm>
          </p:grpSpPr>
          <p:sp>
            <p:nvSpPr>
              <p:cNvPr id="89138"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39"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40"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89098" name="Text Box 325"/>
          <p:cNvSpPr txBox="1">
            <a:spLocks noChangeArrowheads="1"/>
          </p:cNvSpPr>
          <p:nvPr/>
        </p:nvSpPr>
        <p:spPr bwMode="auto">
          <a:xfrm>
            <a:off x="523363" y="5043488"/>
            <a:ext cx="19780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a:ea typeface="楷体" panose="02010609060101010101" pitchFamily="49" charset="-122"/>
                <a:cs typeface="Arial" panose="020B0604020202020204" pitchFamily="34" charset="0"/>
              </a:rPr>
              <a:t>server, with</a:t>
            </a:r>
          </a:p>
          <a:p>
            <a:pPr algn="ctr" eaLnBrk="1" hangingPunct="1">
              <a:spcBef>
                <a:spcPct val="0"/>
              </a:spcBef>
              <a:buClrTx/>
              <a:buSzTx/>
              <a:buFontTx/>
              <a:buNone/>
            </a:pPr>
            <a:r>
              <a:rPr lang="en-US" altLang="zh-CN" sz="2000">
                <a:ea typeface="楷体" panose="02010609060101010101" pitchFamily="49" charset="-122"/>
                <a:cs typeface="Arial" panose="020B0604020202020204" pitchFamily="34" charset="0"/>
              </a:rPr>
              <a:t>file of F bits </a:t>
            </a:r>
          </a:p>
          <a:p>
            <a:pPr algn="ctr" eaLnBrk="1" hangingPunct="1">
              <a:spcBef>
                <a:spcPct val="0"/>
              </a:spcBef>
              <a:buClrTx/>
              <a:buSzTx/>
              <a:buFontTx/>
              <a:buNone/>
            </a:pPr>
            <a:r>
              <a:rPr lang="en-US" altLang="zh-CN" sz="2000">
                <a:ea typeface="楷体" panose="02010609060101010101" pitchFamily="49" charset="-122"/>
                <a:cs typeface="Arial" panose="020B0604020202020204" pitchFamily="34" charset="0"/>
              </a:rPr>
              <a:t>to send to client</a:t>
            </a:r>
          </a:p>
        </p:txBody>
      </p:sp>
      <p:sp>
        <p:nvSpPr>
          <p:cNvPr id="89099" name="AutoShape 327"/>
          <p:cNvSpPr>
            <a:spLocks noChangeArrowheads="1"/>
          </p:cNvSpPr>
          <p:nvPr/>
        </p:nvSpPr>
        <p:spPr bwMode="auto">
          <a:xfrm>
            <a:off x="624963" y="3641725"/>
            <a:ext cx="449262" cy="581025"/>
          </a:xfrm>
          <a:prstGeom prst="can">
            <a:avLst>
              <a:gd name="adj" fmla="val 26147"/>
            </a:avLst>
          </a:prstGeom>
          <a:solidFill>
            <a:schemeClr val="accent1"/>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89100" name="Text Box 328"/>
          <p:cNvSpPr txBox="1">
            <a:spLocks noChangeArrowheads="1"/>
          </p:cNvSpPr>
          <p:nvPr/>
        </p:nvSpPr>
        <p:spPr bwMode="auto">
          <a:xfrm>
            <a:off x="2915725" y="4973638"/>
            <a:ext cx="1581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a:ea typeface="楷体" panose="02010609060101010101" pitchFamily="49" charset="-122"/>
                <a:cs typeface="Arial" panose="020B0604020202020204" pitchFamily="34" charset="0"/>
              </a:rPr>
              <a:t>link capacity</a:t>
            </a:r>
          </a:p>
          <a:p>
            <a:pPr algn="ctr" eaLnBrk="1" hangingPunct="1">
              <a:spcBef>
                <a:spcPct val="0"/>
              </a:spcBef>
              <a:buClrTx/>
              <a:buSzTx/>
              <a:buFontTx/>
              <a:buNone/>
            </a:pPr>
            <a:r>
              <a:rPr lang="en-US" altLang="zh-CN" sz="2000">
                <a:ea typeface="楷体" panose="02010609060101010101" pitchFamily="49" charset="-122"/>
                <a:cs typeface="Arial" panose="020B0604020202020204" pitchFamily="34" charset="0"/>
              </a:rPr>
              <a:t> R</a:t>
            </a:r>
            <a:r>
              <a:rPr lang="en-US" altLang="zh-CN" sz="2800" baseline="-25000">
                <a:ea typeface="楷体" panose="02010609060101010101" pitchFamily="49" charset="-122"/>
                <a:cs typeface="Arial" panose="020B0604020202020204" pitchFamily="34" charset="0"/>
              </a:rPr>
              <a:t>s</a:t>
            </a:r>
            <a:r>
              <a:rPr lang="en-US" altLang="zh-CN" sz="2000" baseline="-25000">
                <a:ea typeface="楷体" panose="02010609060101010101" pitchFamily="49" charset="-122"/>
                <a:cs typeface="Arial" panose="020B0604020202020204" pitchFamily="34" charset="0"/>
              </a:rPr>
              <a:t> </a:t>
            </a:r>
            <a:r>
              <a:rPr lang="en-US" altLang="zh-CN" sz="2000">
                <a:ea typeface="楷体" panose="02010609060101010101" pitchFamily="49" charset="-122"/>
                <a:cs typeface="Arial" panose="020B0604020202020204" pitchFamily="34" charset="0"/>
              </a:rPr>
              <a:t>bits/sec</a:t>
            </a:r>
          </a:p>
        </p:txBody>
      </p:sp>
      <p:sp>
        <p:nvSpPr>
          <p:cNvPr id="89101" name="Text Box 329"/>
          <p:cNvSpPr txBox="1">
            <a:spLocks noChangeArrowheads="1"/>
          </p:cNvSpPr>
          <p:nvPr/>
        </p:nvSpPr>
        <p:spPr bwMode="auto">
          <a:xfrm>
            <a:off x="5784338" y="4970463"/>
            <a:ext cx="1581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a:ea typeface="楷体" panose="02010609060101010101" pitchFamily="49" charset="-122"/>
                <a:cs typeface="Arial" panose="020B0604020202020204" pitchFamily="34" charset="0"/>
              </a:rPr>
              <a:t>link capacity</a:t>
            </a:r>
          </a:p>
          <a:p>
            <a:pPr algn="ctr" eaLnBrk="1" hangingPunct="1">
              <a:spcBef>
                <a:spcPct val="0"/>
              </a:spcBef>
              <a:buClrTx/>
              <a:buSzTx/>
              <a:buFontTx/>
              <a:buNone/>
            </a:pPr>
            <a:r>
              <a:rPr lang="en-US" altLang="zh-CN" sz="2000">
                <a:ea typeface="楷体" panose="02010609060101010101" pitchFamily="49" charset="-122"/>
                <a:cs typeface="Arial" panose="020B0604020202020204" pitchFamily="34" charset="0"/>
              </a:rPr>
              <a:t> R</a:t>
            </a:r>
            <a:r>
              <a:rPr lang="en-US" altLang="zh-CN" sz="2800" baseline="-25000">
                <a:ea typeface="楷体" panose="02010609060101010101" pitchFamily="49" charset="-122"/>
                <a:cs typeface="Arial" panose="020B0604020202020204" pitchFamily="34" charset="0"/>
              </a:rPr>
              <a:t>c</a:t>
            </a:r>
            <a:r>
              <a:rPr lang="en-US" altLang="zh-CN" sz="2000" baseline="-25000">
                <a:ea typeface="楷体" panose="02010609060101010101" pitchFamily="49" charset="-122"/>
                <a:cs typeface="Arial" panose="020B0604020202020204" pitchFamily="34" charset="0"/>
              </a:rPr>
              <a:t> </a:t>
            </a:r>
            <a:r>
              <a:rPr lang="en-US" altLang="zh-CN" sz="2000">
                <a:ea typeface="楷体" panose="02010609060101010101" pitchFamily="49" charset="-122"/>
                <a:cs typeface="Arial" panose="020B0604020202020204" pitchFamily="34" charset="0"/>
              </a:rPr>
              <a:t>bits/sec</a:t>
            </a:r>
          </a:p>
        </p:txBody>
      </p:sp>
      <p:grpSp>
        <p:nvGrpSpPr>
          <p:cNvPr id="35" name="Group 338"/>
          <p:cNvGrpSpPr>
            <a:grpSpLocks/>
          </p:cNvGrpSpPr>
          <p:nvPr/>
        </p:nvGrpSpPr>
        <p:grpSpPr bwMode="auto">
          <a:xfrm>
            <a:off x="1610800" y="4371975"/>
            <a:ext cx="3568700" cy="1377950"/>
            <a:chOff x="913" y="2726"/>
            <a:chExt cx="2248" cy="868"/>
          </a:xfrm>
        </p:grpSpPr>
        <p:grpSp>
          <p:nvGrpSpPr>
            <p:cNvPr id="89117" name="Group 335"/>
            <p:cNvGrpSpPr>
              <a:grpSpLocks/>
            </p:cNvGrpSpPr>
            <p:nvPr/>
          </p:nvGrpSpPr>
          <p:grpSpPr bwMode="auto">
            <a:xfrm>
              <a:off x="913" y="2726"/>
              <a:ext cx="1463" cy="247"/>
              <a:chOff x="2249" y="3430"/>
              <a:chExt cx="1389" cy="256"/>
            </a:xfrm>
          </p:grpSpPr>
          <p:sp>
            <p:nvSpPr>
              <p:cNvPr id="38"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zh-CN">
                  <a:latin typeface="Arial" charset="0"/>
                </a:endParaRPr>
              </a:p>
            </p:txBody>
          </p:sp>
          <p:sp>
            <p:nvSpPr>
              <p:cNvPr id="39"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zh-CN">
                  <a:latin typeface="Arial" charset="0"/>
                </a:endParaRPr>
              </a:p>
            </p:txBody>
          </p:sp>
          <p:sp>
            <p:nvSpPr>
              <p:cNvPr id="89121"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41"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zh-CN">
                  <a:latin typeface="Arial" charset="0"/>
                </a:endParaRPr>
              </a:p>
            </p:txBody>
          </p:sp>
        </p:grpSp>
        <p:sp>
          <p:nvSpPr>
            <p:cNvPr id="89118" name="Text Box 336"/>
            <p:cNvSpPr txBox="1">
              <a:spLocks noChangeArrowheads="1"/>
            </p:cNvSpPr>
            <p:nvPr/>
          </p:nvSpPr>
          <p:spPr bwMode="auto">
            <a:xfrm>
              <a:off x="1392" y="3148"/>
              <a:ext cx="1769"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dirty="0">
                  <a:latin typeface="Comic Sans MS" panose="030F0702030302020204" pitchFamily="66" charset="0"/>
                </a:rPr>
                <a:t> </a:t>
              </a:r>
              <a:r>
                <a:rPr lang="zh-CN" altLang="en-US" sz="2000" dirty="0">
                  <a:latin typeface="+mn-lt"/>
                </a:rPr>
                <a:t>以速率</a:t>
              </a:r>
              <a:r>
                <a:rPr lang="en-US" altLang="zh-CN" sz="2000" dirty="0">
                  <a:latin typeface="+mn-lt"/>
                </a:rPr>
                <a:t> R</a:t>
              </a:r>
              <a:r>
                <a:rPr lang="en-US" altLang="zh-CN" sz="2800" baseline="-25000" dirty="0">
                  <a:latin typeface="+mn-lt"/>
                </a:rPr>
                <a:t>s</a:t>
              </a:r>
              <a:r>
                <a:rPr lang="en-US" altLang="zh-CN" sz="2000" baseline="-25000" dirty="0">
                  <a:latin typeface="+mn-lt"/>
                </a:rPr>
                <a:t> </a:t>
              </a:r>
              <a:r>
                <a:rPr lang="en-US" altLang="zh-CN" sz="2000" dirty="0" smtClean="0">
                  <a:latin typeface="+mn-lt"/>
                </a:rPr>
                <a:t>(bps)</a:t>
              </a:r>
              <a:r>
                <a:rPr lang="zh-CN" altLang="en-US" sz="2000" dirty="0" smtClean="0">
                  <a:latin typeface="+mn-lt"/>
                </a:rPr>
                <a:t>传输</a:t>
              </a:r>
              <a:r>
                <a:rPr lang="zh-CN" altLang="en-US" sz="2000" dirty="0">
                  <a:latin typeface="+mn-lt"/>
                </a:rPr>
                <a:t>比特流的传输管道</a:t>
              </a:r>
              <a:endParaRPr lang="en-US" altLang="zh-CN" sz="2000" dirty="0">
                <a:latin typeface="+mn-lt"/>
              </a:endParaRPr>
            </a:p>
          </p:txBody>
        </p:sp>
      </p:grpSp>
      <p:sp>
        <p:nvSpPr>
          <p:cNvPr id="89103" name="Line 337"/>
          <p:cNvSpPr>
            <a:spLocks noChangeShapeType="1"/>
          </p:cNvSpPr>
          <p:nvPr/>
        </p:nvSpPr>
        <p:spPr bwMode="auto">
          <a:xfrm flipH="1" flipV="1">
            <a:off x="3007800" y="4614863"/>
            <a:ext cx="477838" cy="450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04" name="Line 347"/>
          <p:cNvSpPr>
            <a:spLocks noChangeShapeType="1"/>
          </p:cNvSpPr>
          <p:nvPr/>
        </p:nvSpPr>
        <p:spPr bwMode="auto">
          <a:xfrm flipH="1" flipV="1">
            <a:off x="6039925" y="4557713"/>
            <a:ext cx="479425" cy="5222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05" name="AutoShape 349"/>
          <p:cNvSpPr>
            <a:spLocks noChangeArrowheads="1"/>
          </p:cNvSpPr>
          <p:nvPr/>
        </p:nvSpPr>
        <p:spPr bwMode="auto">
          <a:xfrm flipV="1">
            <a:off x="713863" y="4064000"/>
            <a:ext cx="974725" cy="72072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p>
            <a:endParaRPr lang="zh-CN" altLang="en-US"/>
          </a:p>
        </p:txBody>
      </p:sp>
      <p:sp>
        <p:nvSpPr>
          <p:cNvPr id="89106" name="AutoShape 350"/>
          <p:cNvSpPr>
            <a:spLocks noChangeArrowheads="1"/>
          </p:cNvSpPr>
          <p:nvPr/>
        </p:nvSpPr>
        <p:spPr bwMode="auto">
          <a:xfrm>
            <a:off x="7492488" y="4325938"/>
            <a:ext cx="889000" cy="485775"/>
          </a:xfrm>
          <a:prstGeom prst="rightArrow">
            <a:avLst>
              <a:gd name="adj1" fmla="val 50000"/>
              <a:gd name="adj2" fmla="val 45752"/>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grpSp>
        <p:nvGrpSpPr>
          <p:cNvPr id="46" name="Group 348"/>
          <p:cNvGrpSpPr>
            <a:grpSpLocks/>
          </p:cNvGrpSpPr>
          <p:nvPr/>
        </p:nvGrpSpPr>
        <p:grpSpPr bwMode="auto">
          <a:xfrm>
            <a:off x="5116000" y="4248150"/>
            <a:ext cx="3178175" cy="1524000"/>
            <a:chOff x="3093" y="2676"/>
            <a:chExt cx="2002" cy="960"/>
          </a:xfrm>
        </p:grpSpPr>
        <p:grpSp>
          <p:nvGrpSpPr>
            <p:cNvPr id="89111" name="Group 341"/>
            <p:cNvGrpSpPr>
              <a:grpSpLocks/>
            </p:cNvGrpSpPr>
            <p:nvPr/>
          </p:nvGrpSpPr>
          <p:grpSpPr bwMode="auto">
            <a:xfrm>
              <a:off x="3093" y="2676"/>
              <a:ext cx="1765" cy="366"/>
              <a:chOff x="2249" y="3430"/>
              <a:chExt cx="1389" cy="256"/>
            </a:xfrm>
          </p:grpSpPr>
          <p:sp>
            <p:nvSpPr>
              <p:cNvPr id="49"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zh-CN">
                  <a:latin typeface="Arial" charset="0"/>
                </a:endParaRPr>
              </a:p>
            </p:txBody>
          </p:sp>
          <p:sp>
            <p:nvSpPr>
              <p:cNvPr id="50"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zh-CN">
                  <a:latin typeface="Arial" charset="0"/>
                </a:endParaRPr>
              </a:p>
            </p:txBody>
          </p:sp>
          <p:sp>
            <p:nvSpPr>
              <p:cNvPr id="89115"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52"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zh-CN">
                  <a:latin typeface="Arial" charset="0"/>
                </a:endParaRPr>
              </a:p>
            </p:txBody>
          </p:sp>
        </p:grpSp>
        <p:sp>
          <p:nvSpPr>
            <p:cNvPr id="89112" name="Text Box 346"/>
            <p:cNvSpPr txBox="1">
              <a:spLocks noChangeArrowheads="1"/>
            </p:cNvSpPr>
            <p:nvPr/>
          </p:nvSpPr>
          <p:spPr bwMode="auto">
            <a:xfrm>
              <a:off x="3235" y="3190"/>
              <a:ext cx="1860"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dirty="0">
                  <a:latin typeface="Comic Sans MS" panose="030F0702030302020204" pitchFamily="66" charset="0"/>
                </a:rPr>
                <a:t>以速率</a:t>
              </a:r>
              <a:r>
                <a:rPr lang="en-US" altLang="zh-CN" sz="2000" dirty="0">
                  <a:latin typeface="Comic Sans MS" panose="030F0702030302020204" pitchFamily="66" charset="0"/>
                </a:rPr>
                <a:t> </a:t>
              </a:r>
              <a:r>
                <a:rPr lang="en-US" altLang="zh-CN" sz="2000" dirty="0" err="1" smtClean="0">
                  <a:latin typeface="Comic Sans MS" panose="030F0702030302020204" pitchFamily="66" charset="0"/>
                </a:rPr>
                <a:t>R</a:t>
              </a:r>
              <a:r>
                <a:rPr lang="en-US" altLang="zh-CN" sz="2800" baseline="-25000" dirty="0" err="1" smtClean="0">
                  <a:latin typeface="Comic Sans MS" panose="030F0702030302020204" pitchFamily="66" charset="0"/>
                </a:rPr>
                <a:t>c</a:t>
              </a:r>
              <a:r>
                <a:rPr lang="en-US" altLang="zh-CN" sz="2000" baseline="-25000" dirty="0" smtClean="0">
                  <a:latin typeface="Comic Sans MS" panose="030F0702030302020204" pitchFamily="66" charset="0"/>
                </a:rPr>
                <a:t> </a:t>
              </a:r>
              <a:r>
                <a:rPr lang="en-US" altLang="zh-CN" sz="2000" dirty="0" smtClean="0">
                  <a:latin typeface="Comic Sans MS" panose="030F0702030302020204" pitchFamily="66" charset="0"/>
                </a:rPr>
                <a:t>(bps)</a:t>
              </a:r>
              <a:r>
                <a:rPr lang="zh-CN" altLang="en-US" sz="2000" dirty="0" smtClean="0">
                  <a:latin typeface="Comic Sans MS" panose="030F0702030302020204" pitchFamily="66" charset="0"/>
                </a:rPr>
                <a:t>传输</a:t>
              </a:r>
              <a:r>
                <a:rPr lang="zh-CN" altLang="en-US" sz="2000" dirty="0">
                  <a:latin typeface="Comic Sans MS" panose="030F0702030302020204" pitchFamily="66" charset="0"/>
                </a:rPr>
                <a:t>比特流的传输管道</a:t>
              </a:r>
              <a:endParaRPr lang="en-US" altLang="zh-CN" sz="2000" dirty="0">
                <a:latin typeface="Comic Sans MS" panose="030F0702030302020204" pitchFamily="66" charset="0"/>
              </a:endParaRPr>
            </a:p>
          </p:txBody>
        </p:sp>
      </p:grpSp>
      <p:sp>
        <p:nvSpPr>
          <p:cNvPr id="89108" name="AutoShape 351"/>
          <p:cNvSpPr>
            <a:spLocks noChangeArrowheads="1"/>
          </p:cNvSpPr>
          <p:nvPr/>
        </p:nvSpPr>
        <p:spPr bwMode="auto">
          <a:xfrm>
            <a:off x="3914263" y="4319588"/>
            <a:ext cx="1484312" cy="485775"/>
          </a:xfrm>
          <a:prstGeom prst="rightArrow">
            <a:avLst>
              <a:gd name="adj1" fmla="val 50000"/>
              <a:gd name="adj2" fmla="val 76389"/>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89109" name="Line 352"/>
          <p:cNvSpPr>
            <a:spLocks noChangeShapeType="1"/>
          </p:cNvSpPr>
          <p:nvPr/>
        </p:nvSpPr>
        <p:spPr bwMode="auto">
          <a:xfrm>
            <a:off x="1236150" y="4876800"/>
            <a:ext cx="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Text Box 353"/>
          <p:cNvSpPr txBox="1">
            <a:spLocks noChangeArrowheads="1"/>
          </p:cNvSpPr>
          <p:nvPr/>
        </p:nvSpPr>
        <p:spPr bwMode="auto">
          <a:xfrm>
            <a:off x="205863" y="5067300"/>
            <a:ext cx="2319337" cy="1016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dirty="0">
                <a:latin typeface="+mn-lt"/>
                <a:ea typeface="楷体" panose="02010609060101010101" pitchFamily="49" charset="-122"/>
                <a:cs typeface="Arial" panose="020B0604020202020204" pitchFamily="34" charset="0"/>
              </a:rPr>
              <a:t>服务器将</a:t>
            </a:r>
            <a:r>
              <a:rPr lang="zh-CN" altLang="en-US" sz="2000" dirty="0" smtClean="0">
                <a:latin typeface="+mn-lt"/>
                <a:ea typeface="楷体" panose="02010609060101010101" pitchFamily="49" charset="-122"/>
                <a:cs typeface="Arial" panose="020B0604020202020204" pitchFamily="34" charset="0"/>
              </a:rPr>
              <a:t>比特</a:t>
            </a:r>
            <a:r>
              <a:rPr lang="en-US" altLang="zh-CN" sz="2000" dirty="0" smtClean="0">
                <a:latin typeface="+mn-lt"/>
                <a:ea typeface="楷体" panose="02010609060101010101" pitchFamily="49" charset="-122"/>
                <a:cs typeface="Arial" panose="020B0604020202020204" pitchFamily="34" charset="0"/>
              </a:rPr>
              <a:t>(</a:t>
            </a:r>
            <a:r>
              <a:rPr lang="zh-CN" altLang="en-US" sz="2000" dirty="0" smtClean="0">
                <a:latin typeface="+mn-lt"/>
                <a:ea typeface="楷体" panose="02010609060101010101" pitchFamily="49" charset="-122"/>
                <a:cs typeface="Arial" panose="020B0604020202020204" pitchFamily="34" charset="0"/>
              </a:rPr>
              <a:t>流</a:t>
            </a:r>
            <a:r>
              <a:rPr lang="en-US" altLang="zh-CN" sz="2000" dirty="0" smtClean="0">
                <a:latin typeface="+mn-lt"/>
                <a:ea typeface="楷体" panose="02010609060101010101" pitchFamily="49" charset="-122"/>
                <a:cs typeface="Arial" panose="020B0604020202020204" pitchFamily="34" charset="0"/>
              </a:rPr>
              <a:t>)</a:t>
            </a:r>
            <a:r>
              <a:rPr lang="zh-CN" altLang="en-US" sz="2000" dirty="0" smtClean="0">
                <a:latin typeface="+mn-lt"/>
                <a:ea typeface="楷体" panose="02010609060101010101" pitchFamily="49" charset="-122"/>
                <a:cs typeface="Arial" panose="020B0604020202020204" pitchFamily="34" charset="0"/>
              </a:rPr>
              <a:t>送入</a:t>
            </a:r>
            <a:r>
              <a:rPr lang="zh-CN" altLang="en-US" sz="2000" dirty="0">
                <a:latin typeface="+mn-lt"/>
                <a:ea typeface="楷体" panose="02010609060101010101" pitchFamily="49" charset="-122"/>
                <a:cs typeface="Arial" panose="020B0604020202020204" pitchFamily="34" charset="0"/>
              </a:rPr>
              <a:t>传输</a:t>
            </a:r>
            <a:r>
              <a:rPr lang="zh-CN" altLang="en-US" sz="2000" dirty="0" smtClean="0">
                <a:latin typeface="+mn-lt"/>
                <a:ea typeface="楷体" panose="02010609060101010101" pitchFamily="49" charset="-122"/>
                <a:cs typeface="Arial" panose="020B0604020202020204" pitchFamily="34" charset="0"/>
              </a:rPr>
              <a:t>管道</a:t>
            </a:r>
          </a:p>
          <a:p>
            <a:pPr algn="ctr" eaLnBrk="1" hangingPunct="1">
              <a:spcBef>
                <a:spcPct val="0"/>
              </a:spcBef>
              <a:buClrTx/>
              <a:buSzTx/>
              <a:buFontTx/>
              <a:buNone/>
            </a:pPr>
            <a:endParaRPr lang="en-US" altLang="zh-CN" sz="2000" dirty="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4876940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46"/>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47"/>
          <p:cNvGrpSpPr>
            <a:grpSpLocks/>
          </p:cNvGrpSpPr>
          <p:nvPr/>
        </p:nvGrpSpPr>
        <p:grpSpPr bwMode="auto">
          <a:xfrm>
            <a:off x="4305300" y="4449763"/>
            <a:ext cx="912813" cy="415925"/>
            <a:chOff x="1871277" y="1576300"/>
            <a:chExt cx="1128371" cy="437861"/>
          </a:xfrm>
        </p:grpSpPr>
        <p:sp>
          <p:nvSpPr>
            <p:cNvPr id="158" name="Oval 157"/>
            <p:cNvSpPr>
              <a:spLocks noChangeArrowheads="1"/>
            </p:cNvSpPr>
            <p:nvPr/>
          </p:nvSpPr>
          <p:spPr bwMode="auto">
            <a:xfrm flipV="1">
              <a:off x="1875202" y="1694956"/>
              <a:ext cx="1124446" cy="319205"/>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59" name="Rectangle 158"/>
            <p:cNvSpPr/>
            <p:nvPr/>
          </p:nvSpPr>
          <p:spPr bwMode="auto">
            <a:xfrm>
              <a:off x="1871277" y="1740080"/>
              <a:ext cx="1128371" cy="1153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60" name="Oval 159"/>
            <p:cNvSpPr>
              <a:spLocks noChangeArrowheads="1"/>
            </p:cNvSpPr>
            <p:nvPr/>
          </p:nvSpPr>
          <p:spPr bwMode="auto">
            <a:xfrm flipV="1">
              <a:off x="1871277" y="1576300"/>
              <a:ext cx="1124446" cy="319203"/>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61" name="Freeform 160"/>
            <p:cNvSpPr/>
            <p:nvPr/>
          </p:nvSpPr>
          <p:spPr bwMode="auto">
            <a:xfrm>
              <a:off x="2159748" y="1673231"/>
              <a:ext cx="547504"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2" name="Freeform 161"/>
            <p:cNvSpPr>
              <a:spLocks/>
            </p:cNvSpPr>
            <p:nvPr/>
          </p:nvSpPr>
          <p:spPr bwMode="auto">
            <a:xfrm>
              <a:off x="2102838" y="1633122"/>
              <a:ext cx="661324" cy="11197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63" name="Freeform 162"/>
            <p:cNvSpPr>
              <a:spLocks/>
            </p:cNvSpPr>
            <p:nvPr/>
          </p:nvSpPr>
          <p:spPr bwMode="auto">
            <a:xfrm>
              <a:off x="2536526" y="1728381"/>
              <a:ext cx="245297" cy="9693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64" name="Freeform 163"/>
            <p:cNvSpPr>
              <a:spLocks/>
            </p:cNvSpPr>
            <p:nvPr/>
          </p:nvSpPr>
          <p:spPr bwMode="auto">
            <a:xfrm>
              <a:off x="2089102" y="1730053"/>
              <a:ext cx="241373" cy="9693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65" name="Straight Connector 164"/>
            <p:cNvCxnSpPr>
              <a:cxnSpLocks noChangeShapeType="1"/>
              <a:endCxn id="160" idx="2"/>
            </p:cNvCxnSpPr>
            <p:nvPr/>
          </p:nvCxnSpPr>
          <p:spPr bwMode="auto">
            <a:xfrm flipH="1" flipV="1">
              <a:off x="1871277" y="1736738"/>
              <a:ext cx="3925" cy="123671"/>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6" name="Straight Connector 165"/>
            <p:cNvCxnSpPr>
              <a:cxnSpLocks noChangeShapeType="1"/>
            </p:cNvCxnSpPr>
            <p:nvPr/>
          </p:nvCxnSpPr>
          <p:spPr bwMode="auto">
            <a:xfrm flipH="1" flipV="1">
              <a:off x="2995723" y="1735066"/>
              <a:ext cx="3925" cy="12367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61443" name="Group 347"/>
          <p:cNvGrpSpPr>
            <a:grpSpLocks/>
          </p:cNvGrpSpPr>
          <p:nvPr/>
        </p:nvGrpSpPr>
        <p:grpSpPr bwMode="auto">
          <a:xfrm>
            <a:off x="4259263" y="2581275"/>
            <a:ext cx="911225" cy="415925"/>
            <a:chOff x="1871277" y="1576300"/>
            <a:chExt cx="1128371" cy="437861"/>
          </a:xfrm>
        </p:grpSpPr>
        <p:sp>
          <p:nvSpPr>
            <p:cNvPr id="148" name="Oval 147"/>
            <p:cNvSpPr>
              <a:spLocks noChangeArrowheads="1"/>
            </p:cNvSpPr>
            <p:nvPr/>
          </p:nvSpPr>
          <p:spPr bwMode="auto">
            <a:xfrm flipV="1">
              <a:off x="1875209" y="1694958"/>
              <a:ext cx="1124439" cy="31920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49" name="Rectangle 148"/>
            <p:cNvSpPr/>
            <p:nvPr/>
          </p:nvSpPr>
          <p:spPr bwMode="auto">
            <a:xfrm>
              <a:off x="1871277" y="1740080"/>
              <a:ext cx="1128371" cy="1153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50" name="Oval 149"/>
            <p:cNvSpPr>
              <a:spLocks noChangeArrowheads="1"/>
            </p:cNvSpPr>
            <p:nvPr/>
          </p:nvSpPr>
          <p:spPr bwMode="auto">
            <a:xfrm flipV="1">
              <a:off x="1871277" y="1576300"/>
              <a:ext cx="1124439" cy="319205"/>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51" name="Freeform 150"/>
            <p:cNvSpPr/>
            <p:nvPr/>
          </p:nvSpPr>
          <p:spPr bwMode="auto">
            <a:xfrm>
              <a:off x="2160249" y="1673231"/>
              <a:ext cx="548460"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2" name="Freeform 151"/>
            <p:cNvSpPr>
              <a:spLocks/>
            </p:cNvSpPr>
            <p:nvPr/>
          </p:nvSpPr>
          <p:spPr bwMode="auto">
            <a:xfrm>
              <a:off x="2103242" y="1633122"/>
              <a:ext cx="662475" cy="11197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53" name="Freeform 152"/>
            <p:cNvSpPr>
              <a:spLocks/>
            </p:cNvSpPr>
            <p:nvPr/>
          </p:nvSpPr>
          <p:spPr bwMode="auto">
            <a:xfrm>
              <a:off x="2537684" y="1728382"/>
              <a:ext cx="243760" cy="9693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54" name="Freeform 153"/>
            <p:cNvSpPr>
              <a:spLocks/>
            </p:cNvSpPr>
            <p:nvPr/>
          </p:nvSpPr>
          <p:spPr bwMode="auto">
            <a:xfrm>
              <a:off x="2089481" y="1730053"/>
              <a:ext cx="241794" cy="9693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55" name="Straight Connector 154"/>
            <p:cNvCxnSpPr>
              <a:cxnSpLocks noChangeShapeType="1"/>
              <a:endCxn id="150" idx="2"/>
            </p:cNvCxnSpPr>
            <p:nvPr/>
          </p:nvCxnSpPr>
          <p:spPr bwMode="auto">
            <a:xfrm flipH="1" flipV="1">
              <a:off x="1871277" y="1736738"/>
              <a:ext cx="3932" cy="123671"/>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6" name="Straight Connector 155"/>
            <p:cNvCxnSpPr>
              <a:cxnSpLocks noChangeShapeType="1"/>
            </p:cNvCxnSpPr>
            <p:nvPr/>
          </p:nvCxnSpPr>
          <p:spPr bwMode="auto">
            <a:xfrm flipH="1" flipV="1">
              <a:off x="2995716" y="1735067"/>
              <a:ext cx="3932" cy="12367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61447" name="Rectangle 3"/>
          <p:cNvSpPr>
            <a:spLocks noGrp="1" noChangeArrowheads="1"/>
          </p:cNvSpPr>
          <p:nvPr>
            <p:ph type="title"/>
          </p:nvPr>
        </p:nvSpPr>
        <p:spPr/>
        <p:txBody>
          <a:bodyPr/>
          <a:lstStyle/>
          <a:p>
            <a:pPr eaLnBrk="1" hangingPunct="1"/>
            <a:r>
              <a:rPr lang="zh-CN" altLang="en-US" dirty="0"/>
              <a:t>计算机网络中的吞吐量</a:t>
            </a:r>
            <a:endParaRPr lang="en-US" altLang="zh-CN" dirty="0" smtClean="0">
              <a:ea typeface="ＭＳ Ｐゴシック" pitchFamily="34" charset="-128"/>
            </a:endParaRPr>
          </a:p>
        </p:txBody>
      </p:sp>
      <p:sp>
        <p:nvSpPr>
          <p:cNvPr id="61448" name="Rectangle 4"/>
          <p:cNvSpPr>
            <a:spLocks noGrp="1" noChangeArrowheads="1"/>
          </p:cNvSpPr>
          <p:nvPr>
            <p:ph type="body" idx="4294967295"/>
          </p:nvPr>
        </p:nvSpPr>
        <p:spPr>
          <a:xfrm>
            <a:off x="531812" y="1329255"/>
            <a:ext cx="8150225" cy="554038"/>
          </a:xfrm>
        </p:spPr>
        <p:txBody>
          <a:bodyPr/>
          <a:lstStyle/>
          <a:p>
            <a:pPr>
              <a:buClr>
                <a:schemeClr val="accent1"/>
              </a:buClr>
              <a:buSzPct val="65000"/>
              <a:buFont typeface="Wingdings" pitchFamily="2" charset="2"/>
              <a:buChar char="n"/>
              <a:defRPr/>
            </a:pPr>
            <a:r>
              <a:rPr lang="en-US" altLang="zh-CN" i="1" dirty="0" err="1">
                <a:solidFill>
                  <a:srgbClr val="FF3300"/>
                </a:solidFill>
                <a:ea typeface="楷体" panose="02010609060101010101" pitchFamily="49" charset="-122"/>
                <a:cs typeface="Arial" panose="020B0604020202020204" pitchFamily="34" charset="0"/>
              </a:rPr>
              <a:t>R</a:t>
            </a:r>
            <a:r>
              <a:rPr lang="en-US" altLang="zh-CN" i="1" baseline="-25000" dirty="0" err="1">
                <a:solidFill>
                  <a:srgbClr val="FF3300"/>
                </a:solidFill>
                <a:ea typeface="楷体" panose="02010609060101010101" pitchFamily="49" charset="-122"/>
                <a:cs typeface="Arial" panose="020B0604020202020204" pitchFamily="34" charset="0"/>
              </a:rPr>
              <a:t>s</a:t>
            </a:r>
            <a:r>
              <a:rPr lang="en-US" altLang="zh-CN" i="1" dirty="0">
                <a:solidFill>
                  <a:srgbClr val="FF3300"/>
                </a:solidFill>
                <a:ea typeface="楷体" panose="02010609060101010101" pitchFamily="49" charset="-122"/>
                <a:cs typeface="Arial" panose="020B0604020202020204" pitchFamily="34" charset="0"/>
              </a:rPr>
              <a:t> &lt; </a:t>
            </a:r>
            <a:r>
              <a:rPr lang="en-US" altLang="zh-CN" i="1" dirty="0" err="1">
                <a:solidFill>
                  <a:srgbClr val="FF3300"/>
                </a:solidFill>
                <a:ea typeface="楷体" panose="02010609060101010101" pitchFamily="49" charset="-122"/>
                <a:cs typeface="Arial" panose="020B0604020202020204" pitchFamily="34" charset="0"/>
              </a:rPr>
              <a:t>R</a:t>
            </a:r>
            <a:r>
              <a:rPr lang="en-US" altLang="zh-CN" i="1" baseline="-25000" dirty="0" err="1">
                <a:solidFill>
                  <a:srgbClr val="FF3300"/>
                </a:solidFill>
                <a:ea typeface="楷体" panose="02010609060101010101" pitchFamily="49" charset="-122"/>
                <a:cs typeface="Arial" panose="020B0604020202020204" pitchFamily="34" charset="0"/>
              </a:rPr>
              <a:t>c</a:t>
            </a:r>
            <a:r>
              <a:rPr lang="en-US" altLang="zh-CN" i="1" dirty="0">
                <a:solidFill>
                  <a:srgbClr val="FF3300"/>
                </a:solidFill>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端到端平均吞吐量是多少？</a:t>
            </a:r>
            <a:endParaRPr lang="en-US" altLang="zh-CN" dirty="0">
              <a:ea typeface="楷体" panose="02010609060101010101" pitchFamily="49" charset="-122"/>
              <a:cs typeface="Arial" panose="020B0604020202020204" pitchFamily="34" charset="0"/>
            </a:endParaRPr>
          </a:p>
        </p:txBody>
      </p:sp>
      <p:grpSp>
        <p:nvGrpSpPr>
          <p:cNvPr id="61446" name="Group 140"/>
          <p:cNvGrpSpPr>
            <a:grpSpLocks/>
          </p:cNvGrpSpPr>
          <p:nvPr/>
        </p:nvGrpSpPr>
        <p:grpSpPr bwMode="auto">
          <a:xfrm>
            <a:off x="1614488" y="2254250"/>
            <a:ext cx="352425" cy="876300"/>
            <a:chOff x="4140" y="429"/>
            <a:chExt cx="1425" cy="2396"/>
          </a:xfrm>
        </p:grpSpPr>
        <p:sp>
          <p:nvSpPr>
            <p:cNvPr id="61539" name="Freeform 141"/>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61540"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61541" name="Freeform 143"/>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61542" name="Freeform 144"/>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1543" name="Rectangle 145"/>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61544" name="Group 146"/>
            <p:cNvGrpSpPr>
              <a:grpSpLocks/>
            </p:cNvGrpSpPr>
            <p:nvPr/>
          </p:nvGrpSpPr>
          <p:grpSpPr bwMode="auto">
            <a:xfrm>
              <a:off x="4749" y="668"/>
              <a:ext cx="581" cy="145"/>
              <a:chOff x="614" y="2568"/>
              <a:chExt cx="725" cy="139"/>
            </a:xfrm>
          </p:grpSpPr>
          <p:sp>
            <p:nvSpPr>
              <p:cNvPr id="61569" name="AutoShape 147"/>
              <p:cNvSpPr>
                <a:spLocks noChangeArrowheads="1"/>
              </p:cNvSpPr>
              <p:nvPr/>
            </p:nvSpPr>
            <p:spPr bwMode="auto">
              <a:xfrm>
                <a:off x="615" y="2568"/>
                <a:ext cx="721"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61570"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1545" name="Rectangle 149"/>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61546" name="Group 150"/>
            <p:cNvGrpSpPr>
              <a:grpSpLocks/>
            </p:cNvGrpSpPr>
            <p:nvPr/>
          </p:nvGrpSpPr>
          <p:grpSpPr bwMode="auto">
            <a:xfrm>
              <a:off x="4747" y="994"/>
              <a:ext cx="581" cy="134"/>
              <a:chOff x="614" y="2568"/>
              <a:chExt cx="725" cy="139"/>
            </a:xfrm>
          </p:grpSpPr>
          <p:sp>
            <p:nvSpPr>
              <p:cNvPr id="61567" name="AutoShape 151"/>
              <p:cNvSpPr>
                <a:spLocks noChangeArrowheads="1"/>
              </p:cNvSpPr>
              <p:nvPr/>
            </p:nvSpPr>
            <p:spPr bwMode="auto">
              <a:xfrm>
                <a:off x="617" y="2567"/>
                <a:ext cx="721"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61568"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1547" name="Rectangle 153"/>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61548" name="Rectangle 154"/>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61549" name="Group 155"/>
            <p:cNvGrpSpPr>
              <a:grpSpLocks/>
            </p:cNvGrpSpPr>
            <p:nvPr/>
          </p:nvGrpSpPr>
          <p:grpSpPr bwMode="auto">
            <a:xfrm>
              <a:off x="4735" y="1627"/>
              <a:ext cx="582" cy="151"/>
              <a:chOff x="614" y="2568"/>
              <a:chExt cx="725" cy="139"/>
            </a:xfrm>
          </p:grpSpPr>
          <p:sp>
            <p:nvSpPr>
              <p:cNvPr id="61565" name="AutoShape 156"/>
              <p:cNvSpPr>
                <a:spLocks noChangeArrowheads="1"/>
              </p:cNvSpPr>
              <p:nvPr/>
            </p:nvSpPr>
            <p:spPr bwMode="auto">
              <a:xfrm>
                <a:off x="616" y="2568"/>
                <a:ext cx="720"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61566"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1550" name="Freeform 158"/>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61551" name="Group 159"/>
            <p:cNvGrpSpPr>
              <a:grpSpLocks/>
            </p:cNvGrpSpPr>
            <p:nvPr/>
          </p:nvGrpSpPr>
          <p:grpSpPr bwMode="auto">
            <a:xfrm>
              <a:off x="4739" y="1327"/>
              <a:ext cx="582" cy="139"/>
              <a:chOff x="614" y="2568"/>
              <a:chExt cx="725" cy="139"/>
            </a:xfrm>
          </p:grpSpPr>
          <p:sp>
            <p:nvSpPr>
              <p:cNvPr id="61563" name="AutoShape 160"/>
              <p:cNvSpPr>
                <a:spLocks noChangeArrowheads="1"/>
              </p:cNvSpPr>
              <p:nvPr/>
            </p:nvSpPr>
            <p:spPr bwMode="auto">
              <a:xfrm>
                <a:off x="611" y="2569"/>
                <a:ext cx="728"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61564"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1552"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61553" name="Freeform 163"/>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1554" name="Freeform 164"/>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1555" name="Oval 165"/>
            <p:cNvSpPr>
              <a:spLocks noChangeArrowheads="1"/>
            </p:cNvSpPr>
            <p:nvPr/>
          </p:nvSpPr>
          <p:spPr bwMode="auto">
            <a:xfrm>
              <a:off x="5520" y="2612"/>
              <a:ext cx="45" cy="95"/>
            </a:xfrm>
            <a:prstGeom prst="ellipse">
              <a:avLst/>
            </a:prstGeom>
            <a:solidFill>
              <a:srgbClr val="333333"/>
            </a:solidFill>
            <a:ln w="9525">
              <a:noFill/>
              <a:round/>
              <a:headEnd/>
              <a:tailEnd/>
            </a:ln>
          </p:spPr>
          <p:txBody>
            <a:bodyPr wrap="none" anchor="ctr"/>
            <a:lstStyle/>
            <a:p>
              <a:endParaRPr lang="zh-CN" altLang="zh-CN"/>
            </a:p>
          </p:txBody>
        </p:sp>
        <p:sp>
          <p:nvSpPr>
            <p:cNvPr id="61556" name="Freeform 166"/>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61557"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61558" name="AutoShape 168"/>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61559" name="Oval 169"/>
            <p:cNvSpPr>
              <a:spLocks noChangeArrowheads="1"/>
            </p:cNvSpPr>
            <p:nvPr/>
          </p:nvSpPr>
          <p:spPr bwMode="auto">
            <a:xfrm>
              <a:off x="4307" y="2382"/>
              <a:ext cx="160" cy="143"/>
            </a:xfrm>
            <a:prstGeom prst="ellipse">
              <a:avLst/>
            </a:prstGeom>
            <a:solidFill>
              <a:srgbClr val="33CC33"/>
            </a:solidFill>
            <a:ln w="9525">
              <a:noFill/>
              <a:round/>
              <a:headEnd/>
              <a:tailEnd/>
            </a:ln>
          </p:spPr>
          <p:txBody>
            <a:bodyPr wrap="none" anchor="ctr"/>
            <a:lstStyle/>
            <a:p>
              <a:endParaRPr lang="zh-CN" altLang="zh-CN"/>
            </a:p>
          </p:txBody>
        </p:sp>
        <p:sp>
          <p:nvSpPr>
            <p:cNvPr id="61560" name="Oval 170"/>
            <p:cNvSpPr>
              <a:spLocks noChangeArrowheads="1"/>
            </p:cNvSpPr>
            <p:nvPr/>
          </p:nvSpPr>
          <p:spPr bwMode="auto">
            <a:xfrm>
              <a:off x="4487" y="2382"/>
              <a:ext cx="160" cy="143"/>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61561" name="Oval 171"/>
            <p:cNvSpPr>
              <a:spLocks noChangeArrowheads="1"/>
            </p:cNvSpPr>
            <p:nvPr/>
          </p:nvSpPr>
          <p:spPr bwMode="auto">
            <a:xfrm>
              <a:off x="4660" y="2382"/>
              <a:ext cx="160" cy="139"/>
            </a:xfrm>
            <a:prstGeom prst="ellipse">
              <a:avLst/>
            </a:prstGeom>
            <a:solidFill>
              <a:srgbClr val="33CC33"/>
            </a:solidFill>
            <a:ln w="9525">
              <a:noFill/>
              <a:round/>
              <a:headEnd/>
              <a:tailEnd/>
            </a:ln>
          </p:spPr>
          <p:txBody>
            <a:bodyPr wrap="none" anchor="ctr"/>
            <a:lstStyle/>
            <a:p>
              <a:endParaRPr lang="zh-CN" altLang="zh-CN"/>
            </a:p>
          </p:txBody>
        </p:sp>
        <p:sp>
          <p:nvSpPr>
            <p:cNvPr id="61562" name="Rectangle 172"/>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61449" name="Group 34"/>
          <p:cNvGrpSpPr>
            <a:grpSpLocks/>
          </p:cNvGrpSpPr>
          <p:nvPr/>
        </p:nvGrpSpPr>
        <p:grpSpPr bwMode="auto">
          <a:xfrm>
            <a:off x="2066925" y="2606675"/>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zh-CN" altLang="zh-CN"/>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zh-CN" altLang="zh-CN"/>
            </a:p>
          </p:txBody>
        </p:sp>
        <p:sp>
          <p:nvSpPr>
            <p:cNvPr id="61537"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zh-CN" altLang="zh-CN"/>
            </a:p>
          </p:txBody>
        </p:sp>
      </p:grpSp>
      <p:sp>
        <p:nvSpPr>
          <p:cNvPr id="61450" name="Text Box 39"/>
          <p:cNvSpPr txBox="1">
            <a:spLocks noChangeArrowheads="1"/>
          </p:cNvSpPr>
          <p:nvPr/>
        </p:nvSpPr>
        <p:spPr bwMode="auto">
          <a:xfrm>
            <a:off x="1855788" y="2562225"/>
            <a:ext cx="2586037" cy="396875"/>
          </a:xfrm>
          <a:prstGeom prst="rect">
            <a:avLst/>
          </a:prstGeom>
          <a:noFill/>
          <a:ln w="9525">
            <a:noFill/>
            <a:miter lim="800000"/>
            <a:headEnd/>
            <a:tailEnd/>
          </a:ln>
        </p:spPr>
        <p:txBody>
          <a:bodyPr>
            <a:spAutoFit/>
          </a:bodyPr>
          <a:lstStyle/>
          <a:p>
            <a:pPr algn="ctr"/>
            <a:r>
              <a:rPr lang="en-US" altLang="zh-CN" sz="2000"/>
              <a:t>  R</a:t>
            </a:r>
            <a:r>
              <a:rPr lang="en-US" altLang="zh-CN" sz="2800" baseline="-25000"/>
              <a:t>s</a:t>
            </a:r>
            <a:r>
              <a:rPr lang="en-US" altLang="zh-CN" sz="2000" baseline="-25000"/>
              <a:t> </a:t>
            </a:r>
            <a:r>
              <a:rPr lang="en-US" altLang="zh-CN" sz="2000"/>
              <a:t>bits/sec</a:t>
            </a:r>
          </a:p>
        </p:txBody>
      </p:sp>
      <p:sp>
        <p:nvSpPr>
          <p:cNvPr id="61451" name="AutoShape 42"/>
          <p:cNvSpPr>
            <a:spLocks noChangeArrowheads="1"/>
          </p:cNvSpPr>
          <p:nvPr/>
        </p:nvSpPr>
        <p:spPr bwMode="auto">
          <a:xfrm flipV="1">
            <a:off x="1255713" y="2374900"/>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p>
        </p:txBody>
      </p:sp>
      <p:sp>
        <p:nvSpPr>
          <p:cNvPr id="61452" name="AutoShape 43"/>
          <p:cNvSpPr>
            <a:spLocks noChangeArrowheads="1"/>
          </p:cNvSpPr>
          <p:nvPr/>
        </p:nvSpPr>
        <p:spPr bwMode="auto">
          <a:xfrm>
            <a:off x="7489825" y="2581275"/>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zh-CN" altLang="zh-CN"/>
          </a:p>
        </p:txBody>
      </p:sp>
      <p:grpSp>
        <p:nvGrpSpPr>
          <p:cNvPr id="61453" name="Group 54"/>
          <p:cNvGrpSpPr>
            <a:grpSpLocks/>
          </p:cNvGrpSpPr>
          <p:nvPr/>
        </p:nvGrpSpPr>
        <p:grpSpPr bwMode="auto">
          <a:xfrm>
            <a:off x="5440363" y="2473325"/>
            <a:ext cx="2790825" cy="569913"/>
            <a:chOff x="3130" y="3069"/>
            <a:chExt cx="1911" cy="366"/>
          </a:xfrm>
        </p:grpSpPr>
        <p:grpSp>
          <p:nvGrpSpPr>
            <p:cNvPr id="61529"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zh-CN" altLang="zh-CN"/>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zh-CN" altLang="zh-CN"/>
              </a:p>
            </p:txBody>
          </p:sp>
          <p:sp>
            <p:nvSpPr>
              <p:cNvPr id="61533"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zh-CN" altLang="zh-CN"/>
              </a:p>
            </p:txBody>
          </p:sp>
        </p:grpSp>
        <p:sp>
          <p:nvSpPr>
            <p:cNvPr id="61530" name="Text Box 50"/>
            <p:cNvSpPr txBox="1">
              <a:spLocks noChangeArrowheads="1"/>
            </p:cNvSpPr>
            <p:nvPr/>
          </p:nvSpPr>
          <p:spPr bwMode="auto">
            <a:xfrm>
              <a:off x="3181" y="3135"/>
              <a:ext cx="1860" cy="255"/>
            </a:xfrm>
            <a:prstGeom prst="rect">
              <a:avLst/>
            </a:prstGeom>
            <a:noFill/>
            <a:ln w="9525">
              <a:noFill/>
              <a:miter lim="800000"/>
              <a:headEnd/>
              <a:tailEnd/>
            </a:ln>
          </p:spPr>
          <p:txBody>
            <a:bodyPr>
              <a:spAutoFit/>
            </a:bodyPr>
            <a:lstStyle/>
            <a:p>
              <a:pPr algn="ctr"/>
              <a:r>
                <a:rPr lang="en-US" altLang="zh-CN" sz="2000"/>
                <a:t>R</a:t>
              </a:r>
              <a:r>
                <a:rPr lang="en-US" altLang="zh-CN" sz="2800" baseline="-25000"/>
                <a:t>c</a:t>
              </a:r>
              <a:r>
                <a:rPr lang="en-US" altLang="zh-CN" sz="2000" baseline="-25000"/>
                <a:t> </a:t>
              </a:r>
              <a:r>
                <a:rPr lang="en-US" altLang="zh-CN" sz="2000"/>
                <a:t>bits/sec</a:t>
              </a:r>
            </a:p>
          </p:txBody>
        </p:sp>
      </p:grpSp>
      <p:sp>
        <p:nvSpPr>
          <p:cNvPr id="25623" name="Rectangle 56"/>
          <p:cNvSpPr>
            <a:spLocks noChangeArrowheads="1"/>
          </p:cNvSpPr>
          <p:nvPr/>
        </p:nvSpPr>
        <p:spPr bwMode="auto">
          <a:xfrm>
            <a:off x="555625" y="3330575"/>
            <a:ext cx="8062913" cy="554038"/>
          </a:xfrm>
          <a:prstGeom prst="rect">
            <a:avLst/>
          </a:prstGeom>
          <a:noFill/>
          <a:ln w="9525">
            <a:noFill/>
            <a:miter lim="800000"/>
            <a:headEnd/>
            <a:tailEnd/>
          </a:ln>
        </p:spPr>
        <p:txBody>
          <a:bodyPr/>
          <a:lstStyle/>
          <a:p>
            <a:pPr marL="342900" indent="-342900" eaLnBrk="1" hangingPunct="1">
              <a:spcBef>
                <a:spcPct val="20000"/>
              </a:spcBef>
              <a:buClr>
                <a:schemeClr val="accent2"/>
              </a:buClr>
              <a:buSzPct val="85000"/>
              <a:buFont typeface="Wingdings" pitchFamily="2" charset="2"/>
              <a:buChar char="q"/>
              <a:defRPr/>
            </a:pPr>
            <a:r>
              <a:rPr lang="en-US" altLang="zh-CN" i="1" dirty="0" err="1">
                <a:solidFill>
                  <a:srgbClr val="FF3300"/>
                </a:solidFill>
                <a:ea typeface="楷体" panose="02010609060101010101" pitchFamily="49" charset="-122"/>
                <a:cs typeface="Arial" panose="020B0604020202020204" pitchFamily="34" charset="0"/>
              </a:rPr>
              <a:t>R</a:t>
            </a:r>
            <a:r>
              <a:rPr lang="en-US" altLang="zh-CN" i="1" baseline="-25000" dirty="0" err="1">
                <a:solidFill>
                  <a:srgbClr val="FF3300"/>
                </a:solidFill>
                <a:ea typeface="楷体" panose="02010609060101010101" pitchFamily="49" charset="-122"/>
                <a:cs typeface="Arial" panose="020B0604020202020204" pitchFamily="34" charset="0"/>
              </a:rPr>
              <a:t>s</a:t>
            </a:r>
            <a:r>
              <a:rPr lang="en-US" altLang="zh-CN" i="1" dirty="0">
                <a:solidFill>
                  <a:srgbClr val="FF3300"/>
                </a:solidFill>
                <a:ea typeface="楷体" panose="02010609060101010101" pitchFamily="49" charset="-122"/>
                <a:cs typeface="Arial" panose="020B0604020202020204" pitchFamily="34" charset="0"/>
              </a:rPr>
              <a:t> &gt; </a:t>
            </a:r>
            <a:r>
              <a:rPr lang="en-US" altLang="zh-CN" i="1" dirty="0" err="1">
                <a:solidFill>
                  <a:srgbClr val="FF3300"/>
                </a:solidFill>
                <a:ea typeface="楷体" panose="02010609060101010101" pitchFamily="49" charset="-122"/>
                <a:cs typeface="Arial" panose="020B0604020202020204" pitchFamily="34" charset="0"/>
              </a:rPr>
              <a:t>R</a:t>
            </a:r>
            <a:r>
              <a:rPr lang="en-US" altLang="zh-CN" i="1" baseline="-25000" dirty="0" err="1">
                <a:solidFill>
                  <a:srgbClr val="FF3300"/>
                </a:solidFill>
                <a:ea typeface="楷体" panose="02010609060101010101" pitchFamily="49" charset="-122"/>
                <a:cs typeface="Arial" panose="020B0604020202020204" pitchFamily="34" charset="0"/>
              </a:rPr>
              <a:t>c</a:t>
            </a:r>
            <a:r>
              <a:rPr lang="en-US" altLang="zh-CN" i="1" baseline="-25000" dirty="0">
                <a:solidFill>
                  <a:srgbClr val="FF3300"/>
                </a:solidFill>
                <a:ea typeface="楷体" panose="02010609060101010101" pitchFamily="49" charset="-122"/>
                <a:cs typeface="Arial" panose="020B0604020202020204" pitchFamily="34" charset="0"/>
              </a:rPr>
              <a:t>    </a:t>
            </a:r>
            <a:r>
              <a:rPr lang="zh-CN" altLang="en-US" kern="0" dirty="0">
                <a:ea typeface="楷体" panose="02010609060101010101" pitchFamily="49" charset="-122"/>
                <a:cs typeface="Arial" panose="020B0604020202020204" pitchFamily="34" charset="0"/>
              </a:rPr>
              <a:t>端到端平均吞吐量又是多少？</a:t>
            </a:r>
            <a:endParaRPr lang="en-US" altLang="zh-CN" dirty="0">
              <a:ea typeface="楷体" panose="02010609060101010101" pitchFamily="49" charset="-122"/>
              <a:cs typeface="Arial" panose="020B0604020202020204" pitchFamily="34" charset="0"/>
            </a:endParaRPr>
          </a:p>
        </p:txBody>
      </p:sp>
      <p:grpSp>
        <p:nvGrpSpPr>
          <p:cNvPr id="12" name="Group 209"/>
          <p:cNvGrpSpPr>
            <a:grpSpLocks/>
          </p:cNvGrpSpPr>
          <p:nvPr/>
        </p:nvGrpSpPr>
        <p:grpSpPr bwMode="auto">
          <a:xfrm>
            <a:off x="424656" y="4978054"/>
            <a:ext cx="8577263" cy="1246187"/>
            <a:chOff x="186" y="3233"/>
            <a:chExt cx="5403" cy="785"/>
          </a:xfrm>
        </p:grpSpPr>
        <p:sp>
          <p:nvSpPr>
            <p:cNvPr id="61526" name="Rectangle 102"/>
            <p:cNvSpPr>
              <a:spLocks noChangeArrowheads="1"/>
            </p:cNvSpPr>
            <p:nvPr/>
          </p:nvSpPr>
          <p:spPr bwMode="auto">
            <a:xfrm>
              <a:off x="186" y="3378"/>
              <a:ext cx="5403" cy="640"/>
            </a:xfrm>
            <a:prstGeom prst="rect">
              <a:avLst/>
            </a:prstGeom>
            <a:solidFill>
              <a:schemeClr val="bg1"/>
            </a:solidFill>
            <a:ln w="28575">
              <a:solidFill>
                <a:srgbClr val="CC0000"/>
              </a:solidFill>
              <a:miter lim="800000"/>
              <a:headEnd/>
              <a:tailEnd/>
            </a:ln>
          </p:spPr>
          <p:txBody>
            <a:bodyPr wrap="none" anchor="ctr"/>
            <a:lstStyle/>
            <a:p>
              <a:endParaRPr lang="zh-CN" altLang="zh-CN">
                <a:latin typeface="Gill Sans MT" pitchFamily="34" charset="0"/>
              </a:endParaRPr>
            </a:p>
          </p:txBody>
        </p:sp>
        <p:sp>
          <p:nvSpPr>
            <p:cNvPr id="61527" name="Text Box 101"/>
            <p:cNvSpPr txBox="1">
              <a:spLocks noChangeArrowheads="1"/>
            </p:cNvSpPr>
            <p:nvPr/>
          </p:nvSpPr>
          <p:spPr bwMode="auto">
            <a:xfrm>
              <a:off x="231" y="3549"/>
              <a:ext cx="5342" cy="291"/>
            </a:xfrm>
            <a:prstGeom prst="rect">
              <a:avLst/>
            </a:prstGeom>
            <a:noFill/>
            <a:ln w="9525">
              <a:noFill/>
              <a:miter lim="800000"/>
              <a:headEnd/>
              <a:tailEnd/>
            </a:ln>
          </p:spPr>
          <p:txBody>
            <a:bodyPr>
              <a:spAutoFit/>
            </a:bodyPr>
            <a:lstStyle/>
            <a:p>
              <a:pPr eaLnBrk="1" hangingPunct="1"/>
              <a:r>
                <a:rPr lang="zh-CN" altLang="en-US" dirty="0">
                  <a:latin typeface="楷体" panose="02010609060101010101" pitchFamily="49" charset="-122"/>
                  <a:ea typeface="楷体" panose="02010609060101010101" pitchFamily="49" charset="-122"/>
                </a:rPr>
                <a:t>在端到端路径上限制了端到端平均吞吐量的那一段链路</a:t>
              </a:r>
              <a:endParaRPr lang="en-US" altLang="zh-CN" dirty="0">
                <a:latin typeface="楷体" panose="02010609060101010101" pitchFamily="49" charset="-122"/>
                <a:ea typeface="楷体" panose="02010609060101010101" pitchFamily="49" charset="-122"/>
              </a:endParaRPr>
            </a:p>
          </p:txBody>
        </p:sp>
        <p:sp>
          <p:nvSpPr>
            <p:cNvPr id="61528" name="Text Box 104"/>
            <p:cNvSpPr txBox="1">
              <a:spLocks noChangeArrowheads="1"/>
            </p:cNvSpPr>
            <p:nvPr/>
          </p:nvSpPr>
          <p:spPr bwMode="auto">
            <a:xfrm>
              <a:off x="499" y="3233"/>
              <a:ext cx="1403" cy="330"/>
            </a:xfrm>
            <a:prstGeom prst="rect">
              <a:avLst/>
            </a:prstGeom>
            <a:solidFill>
              <a:schemeClr val="bg1"/>
            </a:solidFill>
            <a:ln w="9525">
              <a:noFill/>
              <a:miter lim="800000"/>
              <a:headEnd/>
              <a:tailEnd/>
            </a:ln>
          </p:spPr>
          <p:txBody>
            <a:bodyPr>
              <a:spAutoFit/>
            </a:bodyPr>
            <a:lstStyle/>
            <a:p>
              <a:pPr algn="ctr" eaLnBrk="1" hangingPunct="1"/>
              <a:r>
                <a:rPr lang="zh-CN" altLang="en-US" sz="2800" dirty="0">
                  <a:solidFill>
                    <a:srgbClr val="FF3300"/>
                  </a:solidFill>
                  <a:latin typeface="+mn-lt"/>
                  <a:ea typeface="楷体" panose="02010609060101010101" pitchFamily="49" charset="-122"/>
                </a:rPr>
                <a:t>瓶颈链路</a:t>
              </a:r>
              <a:endParaRPr lang="en-US" altLang="zh-CN" sz="2800" dirty="0">
                <a:solidFill>
                  <a:srgbClr val="FF3300"/>
                </a:solidFill>
                <a:latin typeface="+mn-lt"/>
                <a:ea typeface="楷体" panose="02010609060101010101" pitchFamily="49" charset="-122"/>
              </a:endParaRPr>
            </a:p>
          </p:txBody>
        </p:sp>
      </p:grpSp>
      <p:sp>
        <p:nvSpPr>
          <p:cNvPr id="61456" name="AutoShape 51"/>
          <p:cNvSpPr>
            <a:spLocks noChangeArrowheads="1"/>
          </p:cNvSpPr>
          <p:nvPr/>
        </p:nvSpPr>
        <p:spPr bwMode="auto">
          <a:xfrm>
            <a:off x="4205288" y="2574925"/>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zh-CN" altLang="zh-CN"/>
          </a:p>
        </p:txBody>
      </p:sp>
      <p:grpSp>
        <p:nvGrpSpPr>
          <p:cNvPr id="61457" name="Group 132"/>
          <p:cNvGrpSpPr>
            <a:grpSpLocks/>
          </p:cNvGrpSpPr>
          <p:nvPr/>
        </p:nvGrpSpPr>
        <p:grpSpPr bwMode="auto">
          <a:xfrm flipH="1">
            <a:off x="8232775" y="2420938"/>
            <a:ext cx="871538" cy="885825"/>
            <a:chOff x="-44" y="1473"/>
            <a:chExt cx="981" cy="1105"/>
          </a:xfrm>
        </p:grpSpPr>
        <p:pic>
          <p:nvPicPr>
            <p:cNvPr id="61524" name="Picture 133"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61525" name="Freeform 134"/>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sp>
        <p:nvSpPr>
          <p:cNvPr id="61458" name="AutoShape 327"/>
          <p:cNvSpPr>
            <a:spLocks noChangeArrowheads="1"/>
          </p:cNvSpPr>
          <p:nvPr/>
        </p:nvSpPr>
        <p:spPr bwMode="auto">
          <a:xfrm>
            <a:off x="1168400" y="2117725"/>
            <a:ext cx="407988" cy="431800"/>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p>
            <a:endParaRPr lang="zh-CN" altLang="zh-CN"/>
          </a:p>
        </p:txBody>
      </p:sp>
      <p:grpSp>
        <p:nvGrpSpPr>
          <p:cNvPr id="14" name="Group 206"/>
          <p:cNvGrpSpPr>
            <a:grpSpLocks/>
          </p:cNvGrpSpPr>
          <p:nvPr/>
        </p:nvGrpSpPr>
        <p:grpSpPr bwMode="auto">
          <a:xfrm>
            <a:off x="1230313" y="3927475"/>
            <a:ext cx="7935912" cy="1166813"/>
            <a:chOff x="775" y="2474"/>
            <a:chExt cx="4999" cy="735"/>
          </a:xfrm>
        </p:grpSpPr>
        <p:grpSp>
          <p:nvGrpSpPr>
            <p:cNvPr id="61461" name="Group 173"/>
            <p:cNvGrpSpPr>
              <a:grpSpLocks/>
            </p:cNvGrpSpPr>
            <p:nvPr/>
          </p:nvGrpSpPr>
          <p:grpSpPr bwMode="auto">
            <a:xfrm>
              <a:off x="1056" y="2589"/>
              <a:ext cx="222" cy="552"/>
              <a:chOff x="4140" y="429"/>
              <a:chExt cx="1425" cy="2396"/>
            </a:xfrm>
          </p:grpSpPr>
          <p:sp>
            <p:nvSpPr>
              <p:cNvPr id="61492" name="Freeform 174"/>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61493"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61494" name="Freeform 176"/>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61495" name="Freeform 177"/>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1496" name="Rectangle 178"/>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61497" name="Group 179"/>
              <p:cNvGrpSpPr>
                <a:grpSpLocks/>
              </p:cNvGrpSpPr>
              <p:nvPr/>
            </p:nvGrpSpPr>
            <p:grpSpPr bwMode="auto">
              <a:xfrm>
                <a:off x="4749" y="668"/>
                <a:ext cx="581" cy="145"/>
                <a:chOff x="614" y="2568"/>
                <a:chExt cx="725" cy="139"/>
              </a:xfrm>
            </p:grpSpPr>
            <p:sp>
              <p:nvSpPr>
                <p:cNvPr id="61522" name="AutoShape 180"/>
                <p:cNvSpPr>
                  <a:spLocks noChangeArrowheads="1"/>
                </p:cNvSpPr>
                <p:nvPr/>
              </p:nvSpPr>
              <p:spPr bwMode="auto">
                <a:xfrm>
                  <a:off x="615" y="2568"/>
                  <a:ext cx="721"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61523"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1498" name="Rectangle 182"/>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61499" name="Group 183"/>
              <p:cNvGrpSpPr>
                <a:grpSpLocks/>
              </p:cNvGrpSpPr>
              <p:nvPr/>
            </p:nvGrpSpPr>
            <p:grpSpPr bwMode="auto">
              <a:xfrm>
                <a:off x="4747" y="994"/>
                <a:ext cx="581" cy="134"/>
                <a:chOff x="614" y="2568"/>
                <a:chExt cx="725" cy="139"/>
              </a:xfrm>
            </p:grpSpPr>
            <p:sp>
              <p:nvSpPr>
                <p:cNvPr id="61520" name="AutoShape 184"/>
                <p:cNvSpPr>
                  <a:spLocks noChangeArrowheads="1"/>
                </p:cNvSpPr>
                <p:nvPr/>
              </p:nvSpPr>
              <p:spPr bwMode="auto">
                <a:xfrm>
                  <a:off x="617" y="2567"/>
                  <a:ext cx="721"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61521"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1500" name="Rectangle 186"/>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61501" name="Rectangle 187"/>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61502" name="Group 188"/>
              <p:cNvGrpSpPr>
                <a:grpSpLocks/>
              </p:cNvGrpSpPr>
              <p:nvPr/>
            </p:nvGrpSpPr>
            <p:grpSpPr bwMode="auto">
              <a:xfrm>
                <a:off x="4735" y="1627"/>
                <a:ext cx="582" cy="151"/>
                <a:chOff x="614" y="2568"/>
                <a:chExt cx="725" cy="139"/>
              </a:xfrm>
            </p:grpSpPr>
            <p:sp>
              <p:nvSpPr>
                <p:cNvPr id="61518" name="AutoShape 189"/>
                <p:cNvSpPr>
                  <a:spLocks noChangeArrowheads="1"/>
                </p:cNvSpPr>
                <p:nvPr/>
              </p:nvSpPr>
              <p:spPr bwMode="auto">
                <a:xfrm>
                  <a:off x="616" y="2568"/>
                  <a:ext cx="720"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61519"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1503" name="Freeform 191"/>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61504" name="Group 192"/>
              <p:cNvGrpSpPr>
                <a:grpSpLocks/>
              </p:cNvGrpSpPr>
              <p:nvPr/>
            </p:nvGrpSpPr>
            <p:grpSpPr bwMode="auto">
              <a:xfrm>
                <a:off x="4739" y="1327"/>
                <a:ext cx="582" cy="139"/>
                <a:chOff x="614" y="2568"/>
                <a:chExt cx="725" cy="139"/>
              </a:xfrm>
            </p:grpSpPr>
            <p:sp>
              <p:nvSpPr>
                <p:cNvPr id="61516" name="AutoShape 193"/>
                <p:cNvSpPr>
                  <a:spLocks noChangeArrowheads="1"/>
                </p:cNvSpPr>
                <p:nvPr/>
              </p:nvSpPr>
              <p:spPr bwMode="auto">
                <a:xfrm>
                  <a:off x="611" y="2568"/>
                  <a:ext cx="728"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61517"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1505"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61506" name="Freeform 196"/>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1507" name="Freeform 197"/>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1508" name="Oval 198"/>
              <p:cNvSpPr>
                <a:spLocks noChangeArrowheads="1"/>
              </p:cNvSpPr>
              <p:nvPr/>
            </p:nvSpPr>
            <p:spPr bwMode="auto">
              <a:xfrm>
                <a:off x="5520" y="2612"/>
                <a:ext cx="45" cy="95"/>
              </a:xfrm>
              <a:prstGeom prst="ellipse">
                <a:avLst/>
              </a:prstGeom>
              <a:solidFill>
                <a:srgbClr val="333333"/>
              </a:solidFill>
              <a:ln w="9525">
                <a:noFill/>
                <a:round/>
                <a:headEnd/>
                <a:tailEnd/>
              </a:ln>
            </p:spPr>
            <p:txBody>
              <a:bodyPr wrap="none" anchor="ctr"/>
              <a:lstStyle/>
              <a:p>
                <a:endParaRPr lang="zh-CN" altLang="zh-CN"/>
              </a:p>
            </p:txBody>
          </p:sp>
          <p:sp>
            <p:nvSpPr>
              <p:cNvPr id="61509" name="Freeform 199"/>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61510"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61511" name="AutoShape 201"/>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61512" name="Oval 202"/>
              <p:cNvSpPr>
                <a:spLocks noChangeArrowheads="1"/>
              </p:cNvSpPr>
              <p:nvPr/>
            </p:nvSpPr>
            <p:spPr bwMode="auto">
              <a:xfrm>
                <a:off x="4307" y="2382"/>
                <a:ext cx="160" cy="143"/>
              </a:xfrm>
              <a:prstGeom prst="ellipse">
                <a:avLst/>
              </a:prstGeom>
              <a:solidFill>
                <a:srgbClr val="33CC33"/>
              </a:solidFill>
              <a:ln w="9525">
                <a:noFill/>
                <a:round/>
                <a:headEnd/>
                <a:tailEnd/>
              </a:ln>
            </p:spPr>
            <p:txBody>
              <a:bodyPr wrap="none" anchor="ctr"/>
              <a:lstStyle/>
              <a:p>
                <a:endParaRPr lang="zh-CN" altLang="zh-CN"/>
              </a:p>
            </p:txBody>
          </p:sp>
          <p:sp>
            <p:nvSpPr>
              <p:cNvPr id="61513" name="Oval 203"/>
              <p:cNvSpPr>
                <a:spLocks noChangeArrowheads="1"/>
              </p:cNvSpPr>
              <p:nvPr/>
            </p:nvSpPr>
            <p:spPr bwMode="auto">
              <a:xfrm>
                <a:off x="4487" y="2382"/>
                <a:ext cx="160" cy="143"/>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61514" name="Oval 204"/>
              <p:cNvSpPr>
                <a:spLocks noChangeArrowheads="1"/>
              </p:cNvSpPr>
              <p:nvPr/>
            </p:nvSpPr>
            <p:spPr bwMode="auto">
              <a:xfrm>
                <a:off x="4660" y="2382"/>
                <a:ext cx="160" cy="139"/>
              </a:xfrm>
              <a:prstGeom prst="ellipse">
                <a:avLst/>
              </a:prstGeom>
              <a:solidFill>
                <a:srgbClr val="33CC33"/>
              </a:solidFill>
              <a:ln w="9525">
                <a:noFill/>
                <a:round/>
                <a:headEnd/>
                <a:tailEnd/>
              </a:ln>
            </p:spPr>
            <p:txBody>
              <a:bodyPr wrap="none" anchor="ctr"/>
              <a:lstStyle/>
              <a:p>
                <a:endParaRPr lang="zh-CN" altLang="zh-CN"/>
              </a:p>
            </p:txBody>
          </p:sp>
          <p:sp>
            <p:nvSpPr>
              <p:cNvPr id="61515" name="Rectangle 205"/>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sp>
          <p:nvSpPr>
            <p:cNvPr id="61462" name="Line 57"/>
            <p:cNvSpPr>
              <a:spLocks noChangeShapeType="1"/>
            </p:cNvSpPr>
            <p:nvPr/>
          </p:nvSpPr>
          <p:spPr bwMode="auto">
            <a:xfrm>
              <a:off x="1354" y="2913"/>
              <a:ext cx="3661" cy="0"/>
            </a:xfrm>
            <a:prstGeom prst="line">
              <a:avLst/>
            </a:prstGeom>
            <a:noFill/>
            <a:ln w="9525">
              <a:solidFill>
                <a:schemeClr val="tx1"/>
              </a:solidFill>
              <a:round/>
              <a:headEnd/>
              <a:tailEnd/>
            </a:ln>
          </p:spPr>
          <p:txBody>
            <a:bodyPr/>
            <a:lstStyle/>
            <a:p>
              <a:endParaRPr lang="zh-CN" altLang="en-US"/>
            </a:p>
          </p:txBody>
        </p:sp>
        <p:grpSp>
          <p:nvGrpSpPr>
            <p:cNvPr id="61463" name="Group 58"/>
            <p:cNvGrpSpPr>
              <a:grpSpLocks/>
            </p:cNvGrpSpPr>
            <p:nvPr/>
          </p:nvGrpSpPr>
          <p:grpSpPr bwMode="auto">
            <a:xfrm>
              <a:off x="2731" y="2870"/>
              <a:ext cx="607" cy="108"/>
              <a:chOff x="3603" y="243"/>
              <a:chExt cx="357" cy="106"/>
            </a:xfrm>
          </p:grpSpPr>
          <p:sp>
            <p:nvSpPr>
              <p:cNvPr id="61483" name="Line 6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1484" name="Line 6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1485" name="Rectangle 6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zh-CN"/>
              </a:p>
            </p:txBody>
          </p:sp>
          <p:grpSp>
            <p:nvGrpSpPr>
              <p:cNvPr id="61486" name="Group 64"/>
              <p:cNvGrpSpPr>
                <a:grpSpLocks/>
              </p:cNvGrpSpPr>
              <p:nvPr/>
            </p:nvGrpSpPr>
            <p:grpSpPr bwMode="auto">
              <a:xfrm>
                <a:off x="3749" y="248"/>
                <a:ext cx="119" cy="65"/>
                <a:chOff x="2894" y="850"/>
                <a:chExt cx="94" cy="96"/>
              </a:xfrm>
            </p:grpSpPr>
            <p:sp>
              <p:nvSpPr>
                <p:cNvPr id="61490" name="Line 6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1491" name="Line 6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1487" name="Group 68"/>
              <p:cNvGrpSpPr>
                <a:grpSpLocks/>
              </p:cNvGrpSpPr>
              <p:nvPr/>
            </p:nvGrpSpPr>
            <p:grpSpPr bwMode="auto">
              <a:xfrm flipV="1">
                <a:off x="3689" y="243"/>
                <a:ext cx="124" cy="66"/>
                <a:chOff x="2848" y="848"/>
                <a:chExt cx="98" cy="98"/>
              </a:xfrm>
            </p:grpSpPr>
            <p:sp>
              <p:nvSpPr>
                <p:cNvPr id="61488" name="Line 6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1489" name="Line 7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61464"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zh-CN" altLang="zh-CN"/>
            </a:p>
          </p:txBody>
        </p:sp>
        <p:grpSp>
          <p:nvGrpSpPr>
            <p:cNvPr id="61465" name="Group 92"/>
            <p:cNvGrpSpPr>
              <a:grpSpLocks/>
            </p:cNvGrpSpPr>
            <p:nvPr/>
          </p:nvGrpSpPr>
          <p:grpSpPr bwMode="auto">
            <a:xfrm>
              <a:off x="1328" y="2707"/>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zh-CN" altLang="zh-CN"/>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zh-CN" altLang="zh-CN"/>
              </a:p>
            </p:txBody>
          </p:sp>
          <p:sp>
            <p:nvSpPr>
              <p:cNvPr id="61481"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zh-CN" altLang="zh-CN"/>
              </a:p>
            </p:txBody>
          </p:sp>
        </p:grpSp>
        <p:sp>
          <p:nvSpPr>
            <p:cNvPr id="61466" name="Text Box 97"/>
            <p:cNvSpPr txBox="1">
              <a:spLocks noChangeArrowheads="1"/>
            </p:cNvSpPr>
            <p:nvPr/>
          </p:nvSpPr>
          <p:spPr bwMode="auto">
            <a:xfrm>
              <a:off x="1313" y="2781"/>
              <a:ext cx="1419" cy="250"/>
            </a:xfrm>
            <a:prstGeom prst="rect">
              <a:avLst/>
            </a:prstGeom>
            <a:noFill/>
            <a:ln w="9525">
              <a:noFill/>
              <a:miter lim="800000"/>
              <a:headEnd/>
              <a:tailEnd/>
            </a:ln>
          </p:spPr>
          <p:txBody>
            <a:bodyPr>
              <a:spAutoFit/>
            </a:bodyPr>
            <a:lstStyle/>
            <a:p>
              <a:pPr algn="ctr"/>
              <a:r>
                <a:rPr lang="en-US" altLang="zh-CN" sz="2000"/>
                <a:t>R</a:t>
              </a:r>
              <a:r>
                <a:rPr lang="en-US" altLang="zh-CN" sz="2800" baseline="-25000"/>
                <a:t>s</a:t>
              </a:r>
              <a:r>
                <a:rPr lang="en-US" altLang="zh-CN" sz="2000" baseline="-25000"/>
                <a:t> </a:t>
              </a:r>
              <a:r>
                <a:rPr lang="en-US" altLang="zh-CN" sz="2000"/>
                <a:t>bits/sec</a:t>
              </a:r>
            </a:p>
          </p:txBody>
        </p:sp>
        <p:grpSp>
          <p:nvGrpSpPr>
            <p:cNvPr id="61467" name="Group 83"/>
            <p:cNvGrpSpPr>
              <a:grpSpLocks/>
            </p:cNvGrpSpPr>
            <p:nvPr/>
          </p:nvGrpSpPr>
          <p:grpSpPr bwMode="auto">
            <a:xfrm>
              <a:off x="3419" y="2828"/>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zh-CN" altLang="zh-CN"/>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zh-CN" altLang="zh-CN"/>
              </a:p>
            </p:txBody>
          </p:sp>
          <p:sp>
            <p:nvSpPr>
              <p:cNvPr id="61477"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zh-CN" altLang="zh-CN"/>
              </a:p>
            </p:txBody>
          </p:sp>
        </p:grpSp>
        <p:sp>
          <p:nvSpPr>
            <p:cNvPr id="61468" name="Text Box 88"/>
            <p:cNvSpPr txBox="1">
              <a:spLocks noChangeArrowheads="1"/>
            </p:cNvSpPr>
            <p:nvPr/>
          </p:nvSpPr>
          <p:spPr bwMode="auto">
            <a:xfrm>
              <a:off x="3475" y="2800"/>
              <a:ext cx="1629" cy="250"/>
            </a:xfrm>
            <a:prstGeom prst="rect">
              <a:avLst/>
            </a:prstGeom>
            <a:noFill/>
            <a:ln w="9525">
              <a:noFill/>
              <a:miter lim="800000"/>
              <a:headEnd/>
              <a:tailEnd/>
            </a:ln>
          </p:spPr>
          <p:txBody>
            <a:bodyPr>
              <a:spAutoFit/>
            </a:bodyPr>
            <a:lstStyle/>
            <a:p>
              <a:pPr algn="ctr"/>
              <a:r>
                <a:rPr lang="en-US" altLang="zh-CN" sz="2000"/>
                <a:t>  R</a:t>
              </a:r>
              <a:r>
                <a:rPr lang="en-US" altLang="zh-CN" sz="2800" baseline="-25000"/>
                <a:t>c</a:t>
              </a:r>
              <a:r>
                <a:rPr lang="en-US" altLang="zh-CN" sz="2000" baseline="-25000"/>
                <a:t> </a:t>
              </a:r>
              <a:r>
                <a:rPr lang="en-US" altLang="zh-CN" sz="2000"/>
                <a:t>bits/sec</a:t>
              </a:r>
            </a:p>
          </p:txBody>
        </p:sp>
        <p:sp>
          <p:nvSpPr>
            <p:cNvPr id="61469"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zh-CN" altLang="zh-CN"/>
            </a:p>
          </p:txBody>
        </p:sp>
        <p:sp>
          <p:nvSpPr>
            <p:cNvPr id="61470"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p>
          </p:txBody>
        </p:sp>
        <p:grpSp>
          <p:nvGrpSpPr>
            <p:cNvPr id="61471" name="Group 135"/>
            <p:cNvGrpSpPr>
              <a:grpSpLocks/>
            </p:cNvGrpSpPr>
            <p:nvPr/>
          </p:nvGrpSpPr>
          <p:grpSpPr bwMode="auto">
            <a:xfrm flipH="1">
              <a:off x="5225" y="2651"/>
              <a:ext cx="549" cy="558"/>
              <a:chOff x="-44" y="1473"/>
              <a:chExt cx="981" cy="1105"/>
            </a:xfrm>
          </p:grpSpPr>
          <p:pic>
            <p:nvPicPr>
              <p:cNvPr id="61473" name="Picture 136"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61474" name="Freeform 137"/>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sp>
          <p:nvSpPr>
            <p:cNvPr id="61472"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p>
              <a:endParaRPr lang="zh-CN" altLang="zh-CN"/>
            </a:p>
          </p:txBody>
        </p:sp>
      </p:grpSp>
    </p:spTree>
    <p:extLst>
      <p:ext uri="{BB962C8B-B14F-4D97-AF65-F5344CB8AC3E}">
        <p14:creationId xmlns:p14="http://schemas.microsoft.com/office/powerpoint/2010/main" val="6362667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Text Box 44"/>
          <p:cNvSpPr txBox="1">
            <a:spLocks noChangeArrowheads="1"/>
          </p:cNvSpPr>
          <p:nvPr/>
        </p:nvSpPr>
        <p:spPr bwMode="auto">
          <a:xfrm>
            <a:off x="4527550" y="5635625"/>
            <a:ext cx="4464050" cy="400110"/>
          </a:xfrm>
          <a:prstGeom prst="rect">
            <a:avLst/>
          </a:prstGeom>
          <a:noFill/>
          <a:ln w="9525">
            <a:noFill/>
            <a:miter lim="800000"/>
            <a:headEnd/>
            <a:tailEnd/>
          </a:ln>
        </p:spPr>
        <p:txBody>
          <a:bodyPr>
            <a:spAutoFit/>
          </a:bodyPr>
          <a:lstStyle/>
          <a:p>
            <a:pPr algn="ctr" eaLnBrk="1" hangingPunct="1"/>
            <a:r>
              <a:rPr lang="en-US" altLang="zh-CN" sz="2000" dirty="0">
                <a:cs typeface="Arial" panose="020B0604020202020204" pitchFamily="34" charset="0"/>
              </a:rPr>
              <a:t>10 </a:t>
            </a:r>
            <a:r>
              <a:rPr lang="zh-CN" altLang="en-US" sz="2000" dirty="0">
                <a:cs typeface="Arial" panose="020B0604020202020204" pitchFamily="34" charset="0"/>
              </a:rPr>
              <a:t>个连接共享骨干瓶颈链路</a:t>
            </a:r>
            <a:r>
              <a:rPr lang="en-US" altLang="zh-CN" sz="2000" dirty="0">
                <a:cs typeface="Arial" panose="020B0604020202020204" pitchFamily="34" charset="0"/>
              </a:rPr>
              <a:t> R</a:t>
            </a:r>
            <a:r>
              <a:rPr lang="en-US" altLang="zh-CN" sz="2000" baseline="-25000" dirty="0">
                <a:cs typeface="Arial" panose="020B0604020202020204" pitchFamily="34" charset="0"/>
              </a:rPr>
              <a:t> </a:t>
            </a:r>
            <a:r>
              <a:rPr lang="en-US" altLang="zh-CN" sz="2000" dirty="0">
                <a:cs typeface="Arial" panose="020B0604020202020204" pitchFamily="34" charset="0"/>
              </a:rPr>
              <a:t>bps</a:t>
            </a:r>
          </a:p>
        </p:txBody>
      </p:sp>
      <p:sp>
        <p:nvSpPr>
          <p:cNvPr id="62470" name="Freeform 296"/>
          <p:cNvSpPr>
            <a:spLocks/>
          </p:cNvSpPr>
          <p:nvPr/>
        </p:nvSpPr>
        <p:spPr bwMode="auto">
          <a:xfrm>
            <a:off x="4883150"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w="9525">
            <a:noFill/>
            <a:round/>
            <a:headEnd/>
            <a:tailEnd/>
          </a:ln>
        </p:spPr>
        <p:txBody>
          <a:bodyPr/>
          <a:lstStyle/>
          <a:p>
            <a:endParaRPr lang="zh-CN" altLang="en-US"/>
          </a:p>
        </p:txBody>
      </p:sp>
      <p:sp>
        <p:nvSpPr>
          <p:cNvPr id="62471" name="Text Box 35"/>
          <p:cNvSpPr txBox="1">
            <a:spLocks noChangeArrowheads="1"/>
          </p:cNvSpPr>
          <p:nvPr/>
        </p:nvSpPr>
        <p:spPr bwMode="auto">
          <a:xfrm>
            <a:off x="4746625" y="2344738"/>
            <a:ext cx="676275" cy="519112"/>
          </a:xfrm>
          <a:prstGeom prst="rect">
            <a:avLst/>
          </a:prstGeom>
          <a:noFill/>
          <a:ln w="9525">
            <a:noFill/>
            <a:miter lim="800000"/>
            <a:headEnd/>
            <a:tailEnd/>
          </a:ln>
        </p:spPr>
        <p:txBody>
          <a:bodyPr>
            <a:spAutoFit/>
          </a:bodyPr>
          <a:lstStyle/>
          <a:p>
            <a:pPr algn="ctr"/>
            <a:r>
              <a:rPr lang="en-US" altLang="zh-CN" sz="2000"/>
              <a:t>R</a:t>
            </a:r>
            <a:r>
              <a:rPr lang="en-US" altLang="zh-CN" sz="2800" baseline="-25000"/>
              <a:t>s</a:t>
            </a:r>
            <a:endParaRPr lang="en-US" altLang="zh-CN" sz="2000"/>
          </a:p>
        </p:txBody>
      </p:sp>
      <p:sp>
        <p:nvSpPr>
          <p:cNvPr id="257064" name="Oval 40"/>
          <p:cNvSpPr>
            <a:spLocks noChangeArrowheads="1"/>
          </p:cNvSpPr>
          <p:nvPr/>
        </p:nvSpPr>
        <p:spPr bwMode="auto">
          <a:xfrm rot="5400000">
            <a:off x="6611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zh-CN" altLang="zh-CN"/>
          </a:p>
        </p:txBody>
      </p:sp>
      <p:sp>
        <p:nvSpPr>
          <p:cNvPr id="257065" name="Rectangle 41"/>
          <p:cNvSpPr>
            <a:spLocks noChangeArrowheads="1"/>
          </p:cNvSpPr>
          <p:nvPr/>
        </p:nvSpPr>
        <p:spPr bwMode="auto">
          <a:xfrm rot="5400000">
            <a:off x="6144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zh-CN" altLang="zh-CN"/>
          </a:p>
        </p:txBody>
      </p:sp>
      <p:sp>
        <p:nvSpPr>
          <p:cNvPr id="62474" name="Oval 42"/>
          <p:cNvSpPr>
            <a:spLocks noChangeArrowheads="1"/>
          </p:cNvSpPr>
          <p:nvPr/>
        </p:nvSpPr>
        <p:spPr bwMode="auto">
          <a:xfrm rot="5400000">
            <a:off x="6615113" y="2794000"/>
            <a:ext cx="52387" cy="525463"/>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57067" name="Rectangle 43"/>
          <p:cNvSpPr>
            <a:spLocks noChangeArrowheads="1"/>
          </p:cNvSpPr>
          <p:nvPr/>
        </p:nvSpPr>
        <p:spPr bwMode="auto">
          <a:xfrm rot="5400000">
            <a:off x="6615113" y="3765550"/>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zh-CN" altLang="zh-CN"/>
          </a:p>
        </p:txBody>
      </p:sp>
      <p:sp>
        <p:nvSpPr>
          <p:cNvPr id="257055" name="Oval 31"/>
          <p:cNvSpPr>
            <a:spLocks noChangeArrowheads="1"/>
          </p:cNvSpPr>
          <p:nvPr/>
        </p:nvSpPr>
        <p:spPr bwMode="auto">
          <a:xfrm rot="1792560">
            <a:off x="5621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zh-CN" altLang="zh-CN"/>
          </a:p>
        </p:txBody>
      </p:sp>
      <p:sp>
        <p:nvSpPr>
          <p:cNvPr id="257056" name="Rectangle 32"/>
          <p:cNvSpPr>
            <a:spLocks noChangeArrowheads="1"/>
          </p:cNvSpPr>
          <p:nvPr/>
        </p:nvSpPr>
        <p:spPr bwMode="auto">
          <a:xfrm rot="1792560">
            <a:off x="4956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zh-CN" altLang="zh-CN"/>
          </a:p>
        </p:txBody>
      </p:sp>
      <p:sp>
        <p:nvSpPr>
          <p:cNvPr id="62478" name="Oval 33"/>
          <p:cNvSpPr>
            <a:spLocks noChangeArrowheads="1"/>
          </p:cNvSpPr>
          <p:nvPr/>
        </p:nvSpPr>
        <p:spPr bwMode="auto">
          <a:xfrm rot="1792560">
            <a:off x="4991100" y="2265363"/>
            <a:ext cx="38100" cy="158750"/>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57058" name="Rectangle 34"/>
          <p:cNvSpPr>
            <a:spLocks noChangeArrowheads="1"/>
          </p:cNvSpPr>
          <p:nvPr/>
        </p:nvSpPr>
        <p:spPr bwMode="auto">
          <a:xfrm rot="1792560">
            <a:off x="5618163" y="2665413"/>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zh-CN" altLang="zh-CN"/>
          </a:p>
        </p:txBody>
      </p:sp>
      <p:sp>
        <p:nvSpPr>
          <p:cNvPr id="62480" name="Line 456"/>
          <p:cNvSpPr>
            <a:spLocks noChangeShapeType="1"/>
          </p:cNvSpPr>
          <p:nvPr/>
        </p:nvSpPr>
        <p:spPr bwMode="auto">
          <a:xfrm rot="1792560">
            <a:off x="4827588" y="2536825"/>
            <a:ext cx="955675" cy="0"/>
          </a:xfrm>
          <a:prstGeom prst="line">
            <a:avLst/>
          </a:prstGeom>
          <a:noFill/>
          <a:ln w="38100">
            <a:solidFill>
              <a:srgbClr val="FF3300"/>
            </a:solidFill>
            <a:round/>
            <a:headEnd/>
            <a:tailEnd/>
          </a:ln>
        </p:spPr>
        <p:txBody>
          <a:bodyPr/>
          <a:lstStyle/>
          <a:p>
            <a:endParaRPr lang="zh-CN" altLang="en-US"/>
          </a:p>
        </p:txBody>
      </p:sp>
      <p:sp>
        <p:nvSpPr>
          <p:cNvPr id="257493" name="Oval 469"/>
          <p:cNvSpPr>
            <a:spLocks noChangeArrowheads="1"/>
          </p:cNvSpPr>
          <p:nvPr/>
        </p:nvSpPr>
        <p:spPr bwMode="auto">
          <a:xfrm rot="2768172">
            <a:off x="6130925" y="2671763"/>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zh-CN" altLang="zh-CN"/>
          </a:p>
        </p:txBody>
      </p:sp>
      <p:sp>
        <p:nvSpPr>
          <p:cNvPr id="257494" name="Rectangle 470"/>
          <p:cNvSpPr>
            <a:spLocks noChangeArrowheads="1"/>
          </p:cNvSpPr>
          <p:nvPr/>
        </p:nvSpPr>
        <p:spPr bwMode="auto">
          <a:xfrm rot="2768172">
            <a:off x="5409407" y="2339181"/>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zh-CN" altLang="zh-CN"/>
          </a:p>
        </p:txBody>
      </p:sp>
      <p:sp>
        <p:nvSpPr>
          <p:cNvPr id="62483" name="Oval 471"/>
          <p:cNvSpPr>
            <a:spLocks noChangeArrowheads="1"/>
          </p:cNvSpPr>
          <p:nvPr/>
        </p:nvSpPr>
        <p:spPr bwMode="auto">
          <a:xfrm rot="2768172">
            <a:off x="5561013" y="2012950"/>
            <a:ext cx="47625" cy="142875"/>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57496" name="Rectangle 472"/>
          <p:cNvSpPr>
            <a:spLocks noChangeArrowheads="1"/>
          </p:cNvSpPr>
          <p:nvPr/>
        </p:nvSpPr>
        <p:spPr bwMode="auto">
          <a:xfrm rot="2768172">
            <a:off x="6130925" y="2663825"/>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zh-CN" altLang="zh-CN"/>
          </a:p>
        </p:txBody>
      </p:sp>
      <p:sp>
        <p:nvSpPr>
          <p:cNvPr id="62485" name="Line 473"/>
          <p:cNvSpPr>
            <a:spLocks noChangeShapeType="1"/>
          </p:cNvSpPr>
          <p:nvPr/>
        </p:nvSpPr>
        <p:spPr bwMode="auto">
          <a:xfrm rot="2768172">
            <a:off x="5253037" y="2395538"/>
            <a:ext cx="1196975" cy="0"/>
          </a:xfrm>
          <a:prstGeom prst="line">
            <a:avLst/>
          </a:prstGeom>
          <a:noFill/>
          <a:ln w="38100">
            <a:solidFill>
              <a:srgbClr val="FF3300"/>
            </a:solidFill>
            <a:round/>
            <a:headEnd/>
            <a:tailEnd/>
          </a:ln>
        </p:spPr>
        <p:txBody>
          <a:bodyPr/>
          <a:lstStyle/>
          <a:p>
            <a:endParaRPr lang="zh-CN" altLang="en-US"/>
          </a:p>
        </p:txBody>
      </p:sp>
      <p:sp>
        <p:nvSpPr>
          <p:cNvPr id="257500" name="Oval 476"/>
          <p:cNvSpPr>
            <a:spLocks noChangeArrowheads="1"/>
          </p:cNvSpPr>
          <p:nvPr/>
        </p:nvSpPr>
        <p:spPr bwMode="auto">
          <a:xfrm rot="19807440" flipH="1">
            <a:off x="5084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zh-CN" altLang="zh-CN"/>
          </a:p>
        </p:txBody>
      </p:sp>
      <p:sp>
        <p:nvSpPr>
          <p:cNvPr id="257501" name="Rectangle 477"/>
          <p:cNvSpPr>
            <a:spLocks noChangeArrowheads="1"/>
          </p:cNvSpPr>
          <p:nvPr/>
        </p:nvSpPr>
        <p:spPr bwMode="auto">
          <a:xfrm rot="19807440" flipH="1">
            <a:off x="5057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zh-CN" altLang="zh-CN"/>
          </a:p>
        </p:txBody>
      </p:sp>
      <p:sp>
        <p:nvSpPr>
          <p:cNvPr id="62488" name="Oval 478"/>
          <p:cNvSpPr>
            <a:spLocks noChangeArrowheads="1"/>
          </p:cNvSpPr>
          <p:nvPr/>
        </p:nvSpPr>
        <p:spPr bwMode="auto">
          <a:xfrm rot="19807440" flipH="1">
            <a:off x="5716588" y="4117975"/>
            <a:ext cx="36512" cy="158750"/>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57503" name="Rectangle 479"/>
          <p:cNvSpPr>
            <a:spLocks noChangeArrowheads="1"/>
          </p:cNvSpPr>
          <p:nvPr/>
        </p:nvSpPr>
        <p:spPr bwMode="auto">
          <a:xfrm rot="19807440" flipH="1">
            <a:off x="5100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zh-CN" altLang="zh-CN"/>
          </a:p>
        </p:txBody>
      </p:sp>
      <p:sp>
        <p:nvSpPr>
          <p:cNvPr id="62490" name="Line 480"/>
          <p:cNvSpPr>
            <a:spLocks noChangeShapeType="1"/>
          </p:cNvSpPr>
          <p:nvPr/>
        </p:nvSpPr>
        <p:spPr bwMode="auto">
          <a:xfrm rot="19807440" flipH="1">
            <a:off x="4962525" y="4389438"/>
            <a:ext cx="955675" cy="0"/>
          </a:xfrm>
          <a:prstGeom prst="line">
            <a:avLst/>
          </a:prstGeom>
          <a:noFill/>
          <a:ln w="38100">
            <a:solidFill>
              <a:srgbClr val="FF3300"/>
            </a:solidFill>
            <a:round/>
            <a:headEnd/>
            <a:tailEnd type="triangle" w="med" len="med"/>
          </a:ln>
        </p:spPr>
        <p:txBody>
          <a:bodyPr/>
          <a:lstStyle/>
          <a:p>
            <a:endParaRPr lang="zh-CN" altLang="en-US"/>
          </a:p>
        </p:txBody>
      </p:sp>
      <p:sp>
        <p:nvSpPr>
          <p:cNvPr id="257507" name="Oval 483"/>
          <p:cNvSpPr>
            <a:spLocks noChangeArrowheads="1"/>
          </p:cNvSpPr>
          <p:nvPr/>
        </p:nvSpPr>
        <p:spPr bwMode="auto">
          <a:xfrm rot="18831828" flipV="1">
            <a:off x="6338888" y="4294188"/>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zh-CN" altLang="zh-CN"/>
          </a:p>
        </p:txBody>
      </p:sp>
      <p:sp>
        <p:nvSpPr>
          <p:cNvPr id="257508" name="Rectangle 484"/>
          <p:cNvSpPr>
            <a:spLocks noChangeArrowheads="1"/>
          </p:cNvSpPr>
          <p:nvPr/>
        </p:nvSpPr>
        <p:spPr bwMode="auto">
          <a:xfrm rot="18831828" flipV="1">
            <a:off x="5616575" y="4625975"/>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zh-CN" altLang="zh-CN"/>
          </a:p>
        </p:txBody>
      </p:sp>
      <p:sp>
        <p:nvSpPr>
          <p:cNvPr id="62493" name="Oval 485"/>
          <p:cNvSpPr>
            <a:spLocks noChangeArrowheads="1"/>
          </p:cNvSpPr>
          <p:nvPr/>
        </p:nvSpPr>
        <p:spPr bwMode="auto">
          <a:xfrm rot="18831828" flipV="1">
            <a:off x="5770563" y="4953000"/>
            <a:ext cx="47625" cy="142875"/>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57510" name="Rectangle 486"/>
          <p:cNvSpPr>
            <a:spLocks noChangeArrowheads="1"/>
          </p:cNvSpPr>
          <p:nvPr/>
        </p:nvSpPr>
        <p:spPr bwMode="auto">
          <a:xfrm rot="18831828" flipV="1">
            <a:off x="6338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zh-CN" altLang="zh-CN"/>
          </a:p>
        </p:txBody>
      </p:sp>
      <p:sp>
        <p:nvSpPr>
          <p:cNvPr id="62495" name="Line 487"/>
          <p:cNvSpPr>
            <a:spLocks noChangeShapeType="1"/>
          </p:cNvSpPr>
          <p:nvPr/>
        </p:nvSpPr>
        <p:spPr bwMode="auto">
          <a:xfrm rot="18831828" flipV="1">
            <a:off x="5461000" y="4711701"/>
            <a:ext cx="1196975" cy="0"/>
          </a:xfrm>
          <a:prstGeom prst="line">
            <a:avLst/>
          </a:prstGeom>
          <a:noFill/>
          <a:ln w="38100">
            <a:solidFill>
              <a:srgbClr val="FF3300"/>
            </a:solidFill>
            <a:round/>
            <a:headEnd type="triangle" w="med" len="med"/>
            <a:tailEnd/>
          </a:ln>
        </p:spPr>
        <p:txBody>
          <a:bodyPr/>
          <a:lstStyle/>
          <a:p>
            <a:endParaRPr lang="zh-CN" altLang="en-US"/>
          </a:p>
        </p:txBody>
      </p:sp>
      <p:sp>
        <p:nvSpPr>
          <p:cNvPr id="257524" name="Oval 500"/>
          <p:cNvSpPr>
            <a:spLocks noChangeArrowheads="1"/>
          </p:cNvSpPr>
          <p:nvPr/>
        </p:nvSpPr>
        <p:spPr bwMode="auto">
          <a:xfrm rot="19807440" flipH="1">
            <a:off x="7291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zh-CN" altLang="zh-CN"/>
          </a:p>
        </p:txBody>
      </p:sp>
      <p:sp>
        <p:nvSpPr>
          <p:cNvPr id="257525" name="Rectangle 501"/>
          <p:cNvSpPr>
            <a:spLocks noChangeArrowheads="1"/>
          </p:cNvSpPr>
          <p:nvPr/>
        </p:nvSpPr>
        <p:spPr bwMode="auto">
          <a:xfrm rot="19807440" flipH="1">
            <a:off x="7264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zh-CN" altLang="zh-CN"/>
          </a:p>
        </p:txBody>
      </p:sp>
      <p:sp>
        <p:nvSpPr>
          <p:cNvPr id="62498" name="Oval 502"/>
          <p:cNvSpPr>
            <a:spLocks noChangeArrowheads="1"/>
          </p:cNvSpPr>
          <p:nvPr/>
        </p:nvSpPr>
        <p:spPr bwMode="auto">
          <a:xfrm rot="19807440" flipH="1">
            <a:off x="7923213" y="2236788"/>
            <a:ext cx="36512" cy="158750"/>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57527" name="Rectangle 503"/>
          <p:cNvSpPr>
            <a:spLocks noChangeArrowheads="1"/>
          </p:cNvSpPr>
          <p:nvPr/>
        </p:nvSpPr>
        <p:spPr bwMode="auto">
          <a:xfrm rot="19807440" flipH="1">
            <a:off x="7307263" y="2636838"/>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zh-CN" altLang="zh-CN"/>
          </a:p>
        </p:txBody>
      </p:sp>
      <p:sp>
        <p:nvSpPr>
          <p:cNvPr id="62500" name="Line 504"/>
          <p:cNvSpPr>
            <a:spLocks noChangeShapeType="1"/>
          </p:cNvSpPr>
          <p:nvPr/>
        </p:nvSpPr>
        <p:spPr bwMode="auto">
          <a:xfrm rot="19807440" flipH="1">
            <a:off x="7169150" y="2508250"/>
            <a:ext cx="955675" cy="0"/>
          </a:xfrm>
          <a:prstGeom prst="line">
            <a:avLst/>
          </a:prstGeom>
          <a:noFill/>
          <a:ln w="38100">
            <a:solidFill>
              <a:srgbClr val="FF3300"/>
            </a:solidFill>
            <a:round/>
            <a:headEnd/>
            <a:tailEnd/>
          </a:ln>
        </p:spPr>
        <p:txBody>
          <a:bodyPr/>
          <a:lstStyle/>
          <a:p>
            <a:endParaRPr lang="zh-CN" altLang="en-US"/>
          </a:p>
        </p:txBody>
      </p:sp>
      <p:sp>
        <p:nvSpPr>
          <p:cNvPr id="257531" name="Oval 507"/>
          <p:cNvSpPr>
            <a:spLocks noChangeArrowheads="1"/>
          </p:cNvSpPr>
          <p:nvPr/>
        </p:nvSpPr>
        <p:spPr bwMode="auto">
          <a:xfrm rot="1792560">
            <a:off x="8048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zh-CN" altLang="zh-CN"/>
          </a:p>
        </p:txBody>
      </p:sp>
      <p:sp>
        <p:nvSpPr>
          <p:cNvPr id="257532" name="Rectangle 508"/>
          <p:cNvSpPr>
            <a:spLocks noChangeArrowheads="1"/>
          </p:cNvSpPr>
          <p:nvPr/>
        </p:nvSpPr>
        <p:spPr bwMode="auto">
          <a:xfrm rot="1792560">
            <a:off x="7381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zh-CN" altLang="zh-CN"/>
          </a:p>
        </p:txBody>
      </p:sp>
      <p:sp>
        <p:nvSpPr>
          <p:cNvPr id="62503" name="Oval 509"/>
          <p:cNvSpPr>
            <a:spLocks noChangeArrowheads="1"/>
          </p:cNvSpPr>
          <p:nvPr/>
        </p:nvSpPr>
        <p:spPr bwMode="auto">
          <a:xfrm rot="1792560">
            <a:off x="7416800" y="4195763"/>
            <a:ext cx="38100" cy="158750"/>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57534" name="Rectangle 510"/>
          <p:cNvSpPr>
            <a:spLocks noChangeArrowheads="1"/>
          </p:cNvSpPr>
          <p:nvPr/>
        </p:nvSpPr>
        <p:spPr bwMode="auto">
          <a:xfrm rot="1792560">
            <a:off x="8043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zh-CN" altLang="zh-CN"/>
          </a:p>
        </p:txBody>
      </p:sp>
      <p:sp>
        <p:nvSpPr>
          <p:cNvPr id="62505" name="Line 511"/>
          <p:cNvSpPr>
            <a:spLocks noChangeShapeType="1"/>
          </p:cNvSpPr>
          <p:nvPr/>
        </p:nvSpPr>
        <p:spPr bwMode="auto">
          <a:xfrm rot="1792560">
            <a:off x="7243763" y="4495800"/>
            <a:ext cx="1062037" cy="12700"/>
          </a:xfrm>
          <a:prstGeom prst="line">
            <a:avLst/>
          </a:prstGeom>
          <a:noFill/>
          <a:ln w="38100">
            <a:solidFill>
              <a:srgbClr val="FF3300"/>
            </a:solidFill>
            <a:round/>
            <a:headEnd/>
            <a:tailEnd type="triangle" w="med" len="med"/>
          </a:ln>
        </p:spPr>
        <p:txBody>
          <a:bodyPr/>
          <a:lstStyle/>
          <a:p>
            <a:endParaRPr lang="zh-CN" altLang="en-US"/>
          </a:p>
        </p:txBody>
      </p:sp>
      <p:sp>
        <p:nvSpPr>
          <p:cNvPr id="62506" name="Text Box 513"/>
          <p:cNvSpPr txBox="1">
            <a:spLocks noChangeArrowheads="1"/>
          </p:cNvSpPr>
          <p:nvPr/>
        </p:nvSpPr>
        <p:spPr bwMode="auto">
          <a:xfrm>
            <a:off x="5716588" y="1903413"/>
            <a:ext cx="676275" cy="519112"/>
          </a:xfrm>
          <a:prstGeom prst="rect">
            <a:avLst/>
          </a:prstGeom>
          <a:noFill/>
          <a:ln w="9525">
            <a:noFill/>
            <a:miter lim="800000"/>
            <a:headEnd/>
            <a:tailEnd/>
          </a:ln>
        </p:spPr>
        <p:txBody>
          <a:bodyPr>
            <a:spAutoFit/>
          </a:bodyPr>
          <a:lstStyle/>
          <a:p>
            <a:pPr algn="ctr"/>
            <a:r>
              <a:rPr lang="en-US" altLang="zh-CN" sz="2000"/>
              <a:t>R</a:t>
            </a:r>
            <a:r>
              <a:rPr lang="en-US" altLang="zh-CN" sz="2800" baseline="-25000"/>
              <a:t>s</a:t>
            </a:r>
            <a:endParaRPr lang="en-US" altLang="zh-CN" sz="2000"/>
          </a:p>
        </p:txBody>
      </p:sp>
      <p:sp>
        <p:nvSpPr>
          <p:cNvPr id="62507" name="Text Box 514"/>
          <p:cNvSpPr txBox="1">
            <a:spLocks noChangeArrowheads="1"/>
          </p:cNvSpPr>
          <p:nvPr/>
        </p:nvSpPr>
        <p:spPr bwMode="auto">
          <a:xfrm>
            <a:off x="7543800" y="2411413"/>
            <a:ext cx="676275" cy="519112"/>
          </a:xfrm>
          <a:prstGeom prst="rect">
            <a:avLst/>
          </a:prstGeom>
          <a:noFill/>
          <a:ln w="9525">
            <a:noFill/>
            <a:miter lim="800000"/>
            <a:headEnd/>
            <a:tailEnd/>
          </a:ln>
        </p:spPr>
        <p:txBody>
          <a:bodyPr>
            <a:spAutoFit/>
          </a:bodyPr>
          <a:lstStyle/>
          <a:p>
            <a:pPr algn="ctr"/>
            <a:r>
              <a:rPr lang="en-US" altLang="zh-CN" sz="2000"/>
              <a:t>R</a:t>
            </a:r>
            <a:r>
              <a:rPr lang="en-US" altLang="zh-CN" sz="2800" baseline="-25000"/>
              <a:t>s</a:t>
            </a:r>
            <a:endParaRPr lang="en-US" altLang="zh-CN" sz="2000"/>
          </a:p>
        </p:txBody>
      </p:sp>
      <p:sp>
        <p:nvSpPr>
          <p:cNvPr id="62508" name="Freeform 515"/>
          <p:cNvSpPr>
            <a:spLocks/>
          </p:cNvSpPr>
          <p:nvPr/>
        </p:nvSpPr>
        <p:spPr bwMode="auto">
          <a:xfrm>
            <a:off x="5710238" y="2771775"/>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p:spPr>
        <p:txBody>
          <a:bodyPr/>
          <a:lstStyle/>
          <a:p>
            <a:endParaRPr lang="zh-CN" altLang="en-US"/>
          </a:p>
        </p:txBody>
      </p:sp>
      <p:sp>
        <p:nvSpPr>
          <p:cNvPr id="62509" name="Text Box 516"/>
          <p:cNvSpPr txBox="1">
            <a:spLocks noChangeArrowheads="1"/>
          </p:cNvSpPr>
          <p:nvPr/>
        </p:nvSpPr>
        <p:spPr bwMode="auto">
          <a:xfrm>
            <a:off x="4724400" y="3960813"/>
            <a:ext cx="674688" cy="519112"/>
          </a:xfrm>
          <a:prstGeom prst="rect">
            <a:avLst/>
          </a:prstGeom>
          <a:noFill/>
          <a:ln w="9525">
            <a:noFill/>
            <a:miter lim="800000"/>
            <a:headEnd/>
            <a:tailEnd/>
          </a:ln>
        </p:spPr>
        <p:txBody>
          <a:bodyPr>
            <a:spAutoFit/>
          </a:bodyPr>
          <a:lstStyle/>
          <a:p>
            <a:pPr algn="ctr"/>
            <a:r>
              <a:rPr lang="en-US" altLang="zh-CN" sz="2000"/>
              <a:t>R</a:t>
            </a:r>
            <a:r>
              <a:rPr lang="en-US" altLang="zh-CN" sz="2800" baseline="-25000"/>
              <a:t>c</a:t>
            </a:r>
            <a:endParaRPr lang="en-US" altLang="zh-CN" sz="2000"/>
          </a:p>
        </p:txBody>
      </p:sp>
      <p:sp>
        <p:nvSpPr>
          <p:cNvPr id="62510" name="Freeform 517"/>
          <p:cNvSpPr>
            <a:spLocks/>
          </p:cNvSpPr>
          <p:nvPr/>
        </p:nvSpPr>
        <p:spPr bwMode="auto">
          <a:xfrm>
            <a:off x="6173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p:spPr>
        <p:txBody>
          <a:bodyPr/>
          <a:lstStyle/>
          <a:p>
            <a:endParaRPr lang="zh-CN" altLang="en-US"/>
          </a:p>
        </p:txBody>
      </p:sp>
      <p:sp>
        <p:nvSpPr>
          <p:cNvPr id="62511" name="Freeform 518"/>
          <p:cNvSpPr>
            <a:spLocks/>
          </p:cNvSpPr>
          <p:nvPr/>
        </p:nvSpPr>
        <p:spPr bwMode="auto">
          <a:xfrm>
            <a:off x="6757988"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p:spPr>
        <p:txBody>
          <a:bodyPr/>
          <a:lstStyle/>
          <a:p>
            <a:endParaRPr lang="zh-CN" altLang="en-US"/>
          </a:p>
        </p:txBody>
      </p:sp>
      <p:sp>
        <p:nvSpPr>
          <p:cNvPr id="62512" name="Text Box 519"/>
          <p:cNvSpPr txBox="1">
            <a:spLocks noChangeArrowheads="1"/>
          </p:cNvSpPr>
          <p:nvPr/>
        </p:nvSpPr>
        <p:spPr bwMode="auto">
          <a:xfrm>
            <a:off x="5983288" y="4498975"/>
            <a:ext cx="676275" cy="519113"/>
          </a:xfrm>
          <a:prstGeom prst="rect">
            <a:avLst/>
          </a:prstGeom>
          <a:noFill/>
          <a:ln w="9525">
            <a:noFill/>
            <a:miter lim="800000"/>
            <a:headEnd/>
            <a:tailEnd/>
          </a:ln>
        </p:spPr>
        <p:txBody>
          <a:bodyPr>
            <a:spAutoFit/>
          </a:bodyPr>
          <a:lstStyle/>
          <a:p>
            <a:pPr algn="ctr"/>
            <a:r>
              <a:rPr lang="en-US" altLang="zh-CN" sz="2000"/>
              <a:t>R</a:t>
            </a:r>
            <a:r>
              <a:rPr lang="en-US" altLang="zh-CN" sz="2800" baseline="-25000"/>
              <a:t>c</a:t>
            </a:r>
            <a:endParaRPr lang="en-US" altLang="zh-CN" sz="2000"/>
          </a:p>
        </p:txBody>
      </p:sp>
      <p:sp>
        <p:nvSpPr>
          <p:cNvPr id="62513" name="Text Box 520"/>
          <p:cNvSpPr txBox="1">
            <a:spLocks noChangeArrowheads="1"/>
          </p:cNvSpPr>
          <p:nvPr/>
        </p:nvSpPr>
        <p:spPr bwMode="auto">
          <a:xfrm>
            <a:off x="7670800" y="3986213"/>
            <a:ext cx="674688" cy="519112"/>
          </a:xfrm>
          <a:prstGeom prst="rect">
            <a:avLst/>
          </a:prstGeom>
          <a:noFill/>
          <a:ln w="9525">
            <a:noFill/>
            <a:miter lim="800000"/>
            <a:headEnd/>
            <a:tailEnd/>
          </a:ln>
        </p:spPr>
        <p:txBody>
          <a:bodyPr>
            <a:spAutoFit/>
          </a:bodyPr>
          <a:lstStyle/>
          <a:p>
            <a:pPr algn="ctr"/>
            <a:r>
              <a:rPr lang="en-US" altLang="zh-CN" sz="2000"/>
              <a:t>R</a:t>
            </a:r>
            <a:r>
              <a:rPr lang="en-US" altLang="zh-CN" sz="2800" baseline="-25000"/>
              <a:t>c</a:t>
            </a:r>
            <a:endParaRPr lang="en-US" altLang="zh-CN" sz="2000"/>
          </a:p>
        </p:txBody>
      </p:sp>
      <p:sp>
        <p:nvSpPr>
          <p:cNvPr id="62514" name="Text Box 521"/>
          <p:cNvSpPr txBox="1">
            <a:spLocks noChangeArrowheads="1"/>
          </p:cNvSpPr>
          <p:nvPr/>
        </p:nvSpPr>
        <p:spPr bwMode="auto">
          <a:xfrm>
            <a:off x="6699250" y="3357563"/>
            <a:ext cx="676275" cy="396875"/>
          </a:xfrm>
          <a:prstGeom prst="rect">
            <a:avLst/>
          </a:prstGeom>
          <a:noFill/>
          <a:ln w="9525">
            <a:noFill/>
            <a:miter lim="800000"/>
            <a:headEnd/>
            <a:tailEnd/>
          </a:ln>
        </p:spPr>
        <p:txBody>
          <a:bodyPr>
            <a:spAutoFit/>
          </a:bodyPr>
          <a:lstStyle/>
          <a:p>
            <a:pPr algn="ctr"/>
            <a:r>
              <a:rPr lang="en-US" altLang="zh-CN" sz="2000"/>
              <a:t>R</a:t>
            </a:r>
          </a:p>
        </p:txBody>
      </p:sp>
      <p:sp>
        <p:nvSpPr>
          <p:cNvPr id="2" name="标题 1"/>
          <p:cNvSpPr>
            <a:spLocks noGrp="1"/>
          </p:cNvSpPr>
          <p:nvPr>
            <p:ph type="title"/>
          </p:nvPr>
        </p:nvSpPr>
        <p:spPr/>
        <p:txBody>
          <a:bodyPr/>
          <a:lstStyle/>
          <a:p>
            <a:r>
              <a:rPr lang="zh-CN" altLang="en-US" dirty="0"/>
              <a:t>吞吐量</a:t>
            </a:r>
          </a:p>
        </p:txBody>
      </p:sp>
      <p:sp>
        <p:nvSpPr>
          <p:cNvPr id="62515" name="Rectangle 523"/>
          <p:cNvSpPr>
            <a:spLocks noGrp="1" noChangeArrowheads="1"/>
          </p:cNvSpPr>
          <p:nvPr>
            <p:ph idx="1"/>
          </p:nvPr>
        </p:nvSpPr>
        <p:spPr>
          <a:xfrm>
            <a:off x="330200" y="1028700"/>
            <a:ext cx="3291179" cy="5148263"/>
          </a:xfrm>
        </p:spPr>
        <p:txBody>
          <a:bodyPr/>
          <a:lstStyle/>
          <a:p>
            <a:pPr>
              <a:buClr>
                <a:schemeClr val="accent1"/>
              </a:buClr>
              <a:buSzPct val="65000"/>
              <a:buFont typeface="Wingdings" pitchFamily="2" charset="2"/>
              <a:buChar char="n"/>
              <a:defRPr/>
            </a:pPr>
            <a:r>
              <a:rPr lang="zh-CN" altLang="en-US" dirty="0">
                <a:ea typeface="楷体" panose="02010609060101010101" pitchFamily="49" charset="-122"/>
                <a:cs typeface="Arial" panose="020B0604020202020204" pitchFamily="34" charset="0"/>
              </a:rPr>
              <a:t>每个连接的端到端吞吐量</a:t>
            </a:r>
            <a:r>
              <a:rPr lang="en-US" altLang="zh-CN" dirty="0">
                <a:ea typeface="楷体" panose="02010609060101010101" pitchFamily="49" charset="-122"/>
                <a:cs typeface="Arial" panose="020B0604020202020204" pitchFamily="34" charset="0"/>
              </a:rPr>
              <a:t>: </a:t>
            </a:r>
            <a:r>
              <a:rPr lang="en-US" altLang="zh-CN" dirty="0" smtClean="0">
                <a:ea typeface="楷体" panose="02010609060101010101" pitchFamily="49" charset="-122"/>
                <a:cs typeface="Arial" panose="020B0604020202020204" pitchFamily="34" charset="0"/>
              </a:rPr>
              <a:t>min(</a:t>
            </a:r>
            <a:r>
              <a:rPr lang="en-US" altLang="zh-CN" dirty="0" err="1" smtClean="0">
                <a:ea typeface="楷体" panose="02010609060101010101" pitchFamily="49" charset="-122"/>
                <a:cs typeface="Arial" panose="020B0604020202020204" pitchFamily="34" charset="0"/>
              </a:rPr>
              <a:t>R</a:t>
            </a:r>
            <a:r>
              <a:rPr lang="en-US" altLang="zh-CN" baseline="-25000" dirty="0" err="1" smtClean="0">
                <a:ea typeface="楷体" panose="02010609060101010101" pitchFamily="49" charset="-122"/>
                <a:cs typeface="Arial" panose="020B0604020202020204" pitchFamily="34" charset="0"/>
              </a:rPr>
              <a:t>c</a:t>
            </a:r>
            <a:r>
              <a:rPr lang="en-US" altLang="zh-CN" dirty="0" smtClean="0">
                <a:ea typeface="楷体" panose="02010609060101010101" pitchFamily="49" charset="-122"/>
                <a:cs typeface="Arial" panose="020B0604020202020204" pitchFamily="34" charset="0"/>
              </a:rPr>
              <a:t>, R</a:t>
            </a:r>
            <a:r>
              <a:rPr lang="en-US" altLang="zh-CN" baseline="-25000" dirty="0" smtClean="0">
                <a:ea typeface="楷体" panose="02010609060101010101" pitchFamily="49" charset="-122"/>
                <a:cs typeface="Arial" panose="020B0604020202020204" pitchFamily="34" charset="0"/>
              </a:rPr>
              <a:t>s</a:t>
            </a:r>
            <a:r>
              <a:rPr lang="en-US" altLang="zh-CN" dirty="0" smtClean="0">
                <a:ea typeface="楷体" panose="02010609060101010101" pitchFamily="49" charset="-122"/>
                <a:cs typeface="Arial" panose="020B0604020202020204" pitchFamily="34" charset="0"/>
              </a:rPr>
              <a:t>, R/10)</a:t>
            </a:r>
            <a:endParaRPr lang="en-US" altLang="zh-CN" dirty="0">
              <a:ea typeface="楷体" panose="02010609060101010101" pitchFamily="49" charset="-122"/>
              <a:cs typeface="Arial" panose="020B0604020202020204" pitchFamily="34" charset="0"/>
            </a:endParaRPr>
          </a:p>
          <a:p>
            <a:pPr>
              <a:buClr>
                <a:schemeClr val="accent1"/>
              </a:buClr>
              <a:buSzPct val="65000"/>
              <a:buFont typeface="Wingdings" pitchFamily="2" charset="2"/>
              <a:buChar char="n"/>
              <a:defRPr/>
            </a:pPr>
            <a:endParaRPr lang="en-US" altLang="zh-CN" dirty="0">
              <a:ea typeface="楷体" panose="02010609060101010101" pitchFamily="49" charset="-122"/>
              <a:cs typeface="Arial" panose="020B0604020202020204" pitchFamily="34" charset="0"/>
            </a:endParaRPr>
          </a:p>
          <a:p>
            <a:pPr>
              <a:buClr>
                <a:schemeClr val="accent1"/>
              </a:buClr>
              <a:buSzPct val="65000"/>
              <a:buFont typeface="Wingdings" pitchFamily="2" charset="2"/>
              <a:buChar char="n"/>
              <a:defRPr/>
            </a:pPr>
            <a:r>
              <a:rPr lang="zh-CN" altLang="en-US" dirty="0">
                <a:ea typeface="楷体" panose="02010609060101010101" pitchFamily="49" charset="-122"/>
                <a:cs typeface="Arial" panose="020B0604020202020204" pitchFamily="34" charset="0"/>
              </a:rPr>
              <a:t>实际上</a:t>
            </a:r>
            <a:r>
              <a:rPr lang="en-US" altLang="zh-CN" dirty="0">
                <a:ea typeface="楷体" panose="02010609060101010101" pitchFamily="49" charset="-122"/>
                <a:cs typeface="Arial" panose="020B0604020202020204" pitchFamily="34" charset="0"/>
              </a:rPr>
              <a:t>: </a:t>
            </a:r>
            <a:r>
              <a:rPr lang="en-US" altLang="zh-CN" dirty="0" err="1">
                <a:ea typeface="楷体" panose="02010609060101010101" pitchFamily="49" charset="-122"/>
                <a:cs typeface="Arial" panose="020B0604020202020204" pitchFamily="34" charset="0"/>
              </a:rPr>
              <a:t>R</a:t>
            </a:r>
            <a:r>
              <a:rPr lang="en-US" altLang="zh-CN" baseline="-25000" dirty="0" err="1">
                <a:ea typeface="楷体" panose="02010609060101010101" pitchFamily="49" charset="-122"/>
                <a:cs typeface="Arial" panose="020B0604020202020204" pitchFamily="34" charset="0"/>
              </a:rPr>
              <a:t>c</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或者</a:t>
            </a:r>
            <a:r>
              <a:rPr lang="en-US" altLang="zh-CN" dirty="0">
                <a:ea typeface="楷体" panose="02010609060101010101" pitchFamily="49" charset="-122"/>
                <a:cs typeface="Arial" panose="020B0604020202020204" pitchFamily="34" charset="0"/>
              </a:rPr>
              <a:t> </a:t>
            </a:r>
            <a:r>
              <a:rPr lang="en-US" altLang="zh-CN" dirty="0" err="1">
                <a:ea typeface="楷体" panose="02010609060101010101" pitchFamily="49" charset="-122"/>
                <a:cs typeface="Arial" panose="020B0604020202020204" pitchFamily="34" charset="0"/>
              </a:rPr>
              <a:t>R</a:t>
            </a:r>
            <a:r>
              <a:rPr lang="en-US" altLang="zh-CN" baseline="-25000" dirty="0" err="1">
                <a:ea typeface="楷体" panose="02010609060101010101" pitchFamily="49" charset="-122"/>
                <a:cs typeface="Arial" panose="020B0604020202020204" pitchFamily="34" charset="0"/>
              </a:rPr>
              <a:t>s</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通常是瓶颈所在</a:t>
            </a:r>
            <a:endParaRPr lang="en-US" altLang="zh-CN" dirty="0">
              <a:ea typeface="楷体" panose="02010609060101010101" pitchFamily="49" charset="-122"/>
              <a:cs typeface="Arial" panose="020B0604020202020204" pitchFamily="34" charset="0"/>
            </a:endParaRPr>
          </a:p>
        </p:txBody>
      </p:sp>
      <p:grpSp>
        <p:nvGrpSpPr>
          <p:cNvPr id="62516" name="Group 81"/>
          <p:cNvGrpSpPr>
            <a:grpSpLocks/>
          </p:cNvGrpSpPr>
          <p:nvPr/>
        </p:nvGrpSpPr>
        <p:grpSpPr bwMode="auto">
          <a:xfrm>
            <a:off x="4576763" y="1784350"/>
            <a:ext cx="352425" cy="660400"/>
            <a:chOff x="4140" y="429"/>
            <a:chExt cx="1425" cy="2396"/>
          </a:xfrm>
        </p:grpSpPr>
        <p:sp>
          <p:nvSpPr>
            <p:cNvPr id="62594" name="Freeform 82"/>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62595" name="Rectangle 83"/>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62596" name="Freeform 84"/>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62597" name="Freeform 85"/>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2598" name="Rectangle 86"/>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62599" name="Group 87"/>
            <p:cNvGrpSpPr>
              <a:grpSpLocks/>
            </p:cNvGrpSpPr>
            <p:nvPr/>
          </p:nvGrpSpPr>
          <p:grpSpPr bwMode="auto">
            <a:xfrm>
              <a:off x="4749" y="668"/>
              <a:ext cx="581" cy="145"/>
              <a:chOff x="614" y="2568"/>
              <a:chExt cx="725" cy="139"/>
            </a:xfrm>
          </p:grpSpPr>
          <p:sp>
            <p:nvSpPr>
              <p:cNvPr id="62624" name="AutoShape 88"/>
              <p:cNvSpPr>
                <a:spLocks noChangeArrowheads="1"/>
              </p:cNvSpPr>
              <p:nvPr/>
            </p:nvSpPr>
            <p:spPr bwMode="auto">
              <a:xfrm>
                <a:off x="615" y="2560"/>
                <a:ext cx="721" cy="14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62625" name="AutoShape 89"/>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2600" name="Rectangle 90"/>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62601" name="Group 91"/>
            <p:cNvGrpSpPr>
              <a:grpSpLocks/>
            </p:cNvGrpSpPr>
            <p:nvPr/>
          </p:nvGrpSpPr>
          <p:grpSpPr bwMode="auto">
            <a:xfrm>
              <a:off x="4747" y="994"/>
              <a:ext cx="581" cy="134"/>
              <a:chOff x="614" y="2568"/>
              <a:chExt cx="725" cy="139"/>
            </a:xfrm>
          </p:grpSpPr>
          <p:sp>
            <p:nvSpPr>
              <p:cNvPr id="62622" name="AutoShape 92"/>
              <p:cNvSpPr>
                <a:spLocks noChangeArrowheads="1"/>
              </p:cNvSpPr>
              <p:nvPr/>
            </p:nvSpPr>
            <p:spPr bwMode="auto">
              <a:xfrm>
                <a:off x="617" y="2567"/>
                <a:ext cx="721"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62623" name="AutoShape 93"/>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2602" name="Rectangle 94"/>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62603" name="Rectangle 95"/>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62604" name="Group 96"/>
            <p:cNvGrpSpPr>
              <a:grpSpLocks/>
            </p:cNvGrpSpPr>
            <p:nvPr/>
          </p:nvGrpSpPr>
          <p:grpSpPr bwMode="auto">
            <a:xfrm>
              <a:off x="4735" y="1627"/>
              <a:ext cx="582" cy="151"/>
              <a:chOff x="614" y="2568"/>
              <a:chExt cx="725" cy="139"/>
            </a:xfrm>
          </p:grpSpPr>
          <p:sp>
            <p:nvSpPr>
              <p:cNvPr id="62620" name="AutoShape 97"/>
              <p:cNvSpPr>
                <a:spLocks noChangeArrowheads="1"/>
              </p:cNvSpPr>
              <p:nvPr/>
            </p:nvSpPr>
            <p:spPr bwMode="auto">
              <a:xfrm>
                <a:off x="616" y="2568"/>
                <a:ext cx="720"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62621" name="AutoShape 98"/>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2605" name="Freeform 99"/>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62606" name="Group 100"/>
            <p:cNvGrpSpPr>
              <a:grpSpLocks/>
            </p:cNvGrpSpPr>
            <p:nvPr/>
          </p:nvGrpSpPr>
          <p:grpSpPr bwMode="auto">
            <a:xfrm>
              <a:off x="4739" y="1327"/>
              <a:ext cx="582" cy="139"/>
              <a:chOff x="614" y="2568"/>
              <a:chExt cx="725" cy="139"/>
            </a:xfrm>
          </p:grpSpPr>
          <p:sp>
            <p:nvSpPr>
              <p:cNvPr id="62618" name="AutoShape 101"/>
              <p:cNvSpPr>
                <a:spLocks noChangeArrowheads="1"/>
              </p:cNvSpPr>
              <p:nvPr/>
            </p:nvSpPr>
            <p:spPr bwMode="auto">
              <a:xfrm>
                <a:off x="611" y="2569"/>
                <a:ext cx="728"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62619" name="AutoShape 102"/>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2607" name="Rectangle 103"/>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62608" name="Freeform 104"/>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2609" name="Freeform 105"/>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2610" name="Oval 106"/>
            <p:cNvSpPr>
              <a:spLocks noChangeArrowheads="1"/>
            </p:cNvSpPr>
            <p:nvPr/>
          </p:nvSpPr>
          <p:spPr bwMode="auto">
            <a:xfrm>
              <a:off x="5520" y="2612"/>
              <a:ext cx="45" cy="98"/>
            </a:xfrm>
            <a:prstGeom prst="ellipse">
              <a:avLst/>
            </a:prstGeom>
            <a:solidFill>
              <a:srgbClr val="333333"/>
            </a:solidFill>
            <a:ln w="9525">
              <a:noFill/>
              <a:round/>
              <a:headEnd/>
              <a:tailEnd/>
            </a:ln>
          </p:spPr>
          <p:txBody>
            <a:bodyPr wrap="none" anchor="ctr"/>
            <a:lstStyle/>
            <a:p>
              <a:endParaRPr lang="zh-CN" altLang="zh-CN"/>
            </a:p>
          </p:txBody>
        </p:sp>
        <p:sp>
          <p:nvSpPr>
            <p:cNvPr id="62611" name="Freeform 107"/>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62612" name="AutoShape 108"/>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62613" name="AutoShape 109"/>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62614" name="Oval 110"/>
            <p:cNvSpPr>
              <a:spLocks noChangeArrowheads="1"/>
            </p:cNvSpPr>
            <p:nvPr/>
          </p:nvSpPr>
          <p:spPr bwMode="auto">
            <a:xfrm>
              <a:off x="4307" y="2382"/>
              <a:ext cx="160" cy="144"/>
            </a:xfrm>
            <a:prstGeom prst="ellipse">
              <a:avLst/>
            </a:prstGeom>
            <a:solidFill>
              <a:srgbClr val="33CC33"/>
            </a:solidFill>
            <a:ln w="9525">
              <a:noFill/>
              <a:round/>
              <a:headEnd/>
              <a:tailEnd/>
            </a:ln>
          </p:spPr>
          <p:txBody>
            <a:bodyPr wrap="none" anchor="ctr"/>
            <a:lstStyle/>
            <a:p>
              <a:endParaRPr lang="zh-CN" altLang="zh-CN"/>
            </a:p>
          </p:txBody>
        </p:sp>
        <p:sp>
          <p:nvSpPr>
            <p:cNvPr id="62615" name="Oval 111"/>
            <p:cNvSpPr>
              <a:spLocks noChangeArrowheads="1"/>
            </p:cNvSpPr>
            <p:nvPr/>
          </p:nvSpPr>
          <p:spPr bwMode="auto">
            <a:xfrm>
              <a:off x="4487" y="2382"/>
              <a:ext cx="160"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62616" name="Oval 112"/>
            <p:cNvSpPr>
              <a:spLocks noChangeArrowheads="1"/>
            </p:cNvSpPr>
            <p:nvPr/>
          </p:nvSpPr>
          <p:spPr bwMode="auto">
            <a:xfrm>
              <a:off x="4660" y="2382"/>
              <a:ext cx="160" cy="138"/>
            </a:xfrm>
            <a:prstGeom prst="ellipse">
              <a:avLst/>
            </a:prstGeom>
            <a:solidFill>
              <a:srgbClr val="33CC33"/>
            </a:solidFill>
            <a:ln w="9525">
              <a:noFill/>
              <a:round/>
              <a:headEnd/>
              <a:tailEnd/>
            </a:ln>
          </p:spPr>
          <p:txBody>
            <a:bodyPr wrap="none" anchor="ctr"/>
            <a:lstStyle/>
            <a:p>
              <a:endParaRPr lang="zh-CN" altLang="zh-CN"/>
            </a:p>
          </p:txBody>
        </p:sp>
        <p:sp>
          <p:nvSpPr>
            <p:cNvPr id="62617" name="Rectangle 113"/>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62517" name="Group 114"/>
          <p:cNvGrpSpPr>
            <a:grpSpLocks/>
          </p:cNvGrpSpPr>
          <p:nvPr/>
        </p:nvGrpSpPr>
        <p:grpSpPr bwMode="auto">
          <a:xfrm>
            <a:off x="5151438" y="1444625"/>
            <a:ext cx="352425" cy="660400"/>
            <a:chOff x="4140" y="429"/>
            <a:chExt cx="1425" cy="2396"/>
          </a:xfrm>
        </p:grpSpPr>
        <p:sp>
          <p:nvSpPr>
            <p:cNvPr id="62562" name="Freeform 115"/>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62563" name="Rectangle 116"/>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62564" name="Freeform 117"/>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62565" name="Freeform 118"/>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2566" name="Rectangle 119"/>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62567" name="Group 120"/>
            <p:cNvGrpSpPr>
              <a:grpSpLocks/>
            </p:cNvGrpSpPr>
            <p:nvPr/>
          </p:nvGrpSpPr>
          <p:grpSpPr bwMode="auto">
            <a:xfrm>
              <a:off x="4749" y="668"/>
              <a:ext cx="581" cy="145"/>
              <a:chOff x="614" y="2568"/>
              <a:chExt cx="725" cy="139"/>
            </a:xfrm>
          </p:grpSpPr>
          <p:sp>
            <p:nvSpPr>
              <p:cNvPr id="62592" name="AutoShape 121"/>
              <p:cNvSpPr>
                <a:spLocks noChangeArrowheads="1"/>
              </p:cNvSpPr>
              <p:nvPr/>
            </p:nvSpPr>
            <p:spPr bwMode="auto">
              <a:xfrm>
                <a:off x="615" y="2560"/>
                <a:ext cx="721" cy="14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62593" name="AutoShape 122"/>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2568" name="Rectangle 123"/>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62569" name="Group 124"/>
            <p:cNvGrpSpPr>
              <a:grpSpLocks/>
            </p:cNvGrpSpPr>
            <p:nvPr/>
          </p:nvGrpSpPr>
          <p:grpSpPr bwMode="auto">
            <a:xfrm>
              <a:off x="4747" y="994"/>
              <a:ext cx="581" cy="134"/>
              <a:chOff x="614" y="2568"/>
              <a:chExt cx="725" cy="139"/>
            </a:xfrm>
          </p:grpSpPr>
          <p:sp>
            <p:nvSpPr>
              <p:cNvPr id="62590" name="AutoShape 125"/>
              <p:cNvSpPr>
                <a:spLocks noChangeArrowheads="1"/>
              </p:cNvSpPr>
              <p:nvPr/>
            </p:nvSpPr>
            <p:spPr bwMode="auto">
              <a:xfrm>
                <a:off x="617" y="2567"/>
                <a:ext cx="721"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62591" name="AutoShape 126"/>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2570" name="Rectangle 127"/>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62571" name="Rectangle 128"/>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62572" name="Group 129"/>
            <p:cNvGrpSpPr>
              <a:grpSpLocks/>
            </p:cNvGrpSpPr>
            <p:nvPr/>
          </p:nvGrpSpPr>
          <p:grpSpPr bwMode="auto">
            <a:xfrm>
              <a:off x="4735" y="1627"/>
              <a:ext cx="582" cy="151"/>
              <a:chOff x="614" y="2568"/>
              <a:chExt cx="725" cy="139"/>
            </a:xfrm>
          </p:grpSpPr>
          <p:sp>
            <p:nvSpPr>
              <p:cNvPr id="62588" name="AutoShape 130"/>
              <p:cNvSpPr>
                <a:spLocks noChangeArrowheads="1"/>
              </p:cNvSpPr>
              <p:nvPr/>
            </p:nvSpPr>
            <p:spPr bwMode="auto">
              <a:xfrm>
                <a:off x="616" y="2568"/>
                <a:ext cx="720"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62589" name="AutoShape 131"/>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2573" name="Freeform 132"/>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62574" name="Group 133"/>
            <p:cNvGrpSpPr>
              <a:grpSpLocks/>
            </p:cNvGrpSpPr>
            <p:nvPr/>
          </p:nvGrpSpPr>
          <p:grpSpPr bwMode="auto">
            <a:xfrm>
              <a:off x="4739" y="1327"/>
              <a:ext cx="582" cy="139"/>
              <a:chOff x="614" y="2568"/>
              <a:chExt cx="725" cy="139"/>
            </a:xfrm>
          </p:grpSpPr>
          <p:sp>
            <p:nvSpPr>
              <p:cNvPr id="62586" name="AutoShape 134"/>
              <p:cNvSpPr>
                <a:spLocks noChangeArrowheads="1"/>
              </p:cNvSpPr>
              <p:nvPr/>
            </p:nvSpPr>
            <p:spPr bwMode="auto">
              <a:xfrm>
                <a:off x="611" y="2569"/>
                <a:ext cx="728"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62587" name="AutoShape 13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2575" name="Rectangle 13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62576" name="Freeform 137"/>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2577" name="Freeform 138"/>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2578" name="Oval 139"/>
            <p:cNvSpPr>
              <a:spLocks noChangeArrowheads="1"/>
            </p:cNvSpPr>
            <p:nvPr/>
          </p:nvSpPr>
          <p:spPr bwMode="auto">
            <a:xfrm>
              <a:off x="5520" y="2612"/>
              <a:ext cx="45" cy="98"/>
            </a:xfrm>
            <a:prstGeom prst="ellipse">
              <a:avLst/>
            </a:prstGeom>
            <a:solidFill>
              <a:srgbClr val="333333"/>
            </a:solidFill>
            <a:ln w="9525">
              <a:noFill/>
              <a:round/>
              <a:headEnd/>
              <a:tailEnd/>
            </a:ln>
          </p:spPr>
          <p:txBody>
            <a:bodyPr wrap="none" anchor="ctr"/>
            <a:lstStyle/>
            <a:p>
              <a:endParaRPr lang="zh-CN" altLang="zh-CN"/>
            </a:p>
          </p:txBody>
        </p:sp>
        <p:sp>
          <p:nvSpPr>
            <p:cNvPr id="62579" name="Freeform 140"/>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62580" name="AutoShape 14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62581" name="AutoShape 142"/>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62582" name="Oval 143"/>
            <p:cNvSpPr>
              <a:spLocks noChangeArrowheads="1"/>
            </p:cNvSpPr>
            <p:nvPr/>
          </p:nvSpPr>
          <p:spPr bwMode="auto">
            <a:xfrm>
              <a:off x="4307" y="2382"/>
              <a:ext cx="160" cy="144"/>
            </a:xfrm>
            <a:prstGeom prst="ellipse">
              <a:avLst/>
            </a:prstGeom>
            <a:solidFill>
              <a:srgbClr val="33CC33"/>
            </a:solidFill>
            <a:ln w="9525">
              <a:noFill/>
              <a:round/>
              <a:headEnd/>
              <a:tailEnd/>
            </a:ln>
          </p:spPr>
          <p:txBody>
            <a:bodyPr wrap="none" anchor="ctr"/>
            <a:lstStyle/>
            <a:p>
              <a:endParaRPr lang="zh-CN" altLang="zh-CN"/>
            </a:p>
          </p:txBody>
        </p:sp>
        <p:sp>
          <p:nvSpPr>
            <p:cNvPr id="62583" name="Oval 144"/>
            <p:cNvSpPr>
              <a:spLocks noChangeArrowheads="1"/>
            </p:cNvSpPr>
            <p:nvPr/>
          </p:nvSpPr>
          <p:spPr bwMode="auto">
            <a:xfrm>
              <a:off x="4487" y="2382"/>
              <a:ext cx="160"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62584" name="Oval 145"/>
            <p:cNvSpPr>
              <a:spLocks noChangeArrowheads="1"/>
            </p:cNvSpPr>
            <p:nvPr/>
          </p:nvSpPr>
          <p:spPr bwMode="auto">
            <a:xfrm>
              <a:off x="4660" y="2382"/>
              <a:ext cx="160" cy="138"/>
            </a:xfrm>
            <a:prstGeom prst="ellipse">
              <a:avLst/>
            </a:prstGeom>
            <a:solidFill>
              <a:srgbClr val="33CC33"/>
            </a:solidFill>
            <a:ln w="9525">
              <a:noFill/>
              <a:round/>
              <a:headEnd/>
              <a:tailEnd/>
            </a:ln>
          </p:spPr>
          <p:txBody>
            <a:bodyPr wrap="none" anchor="ctr"/>
            <a:lstStyle/>
            <a:p>
              <a:endParaRPr lang="zh-CN" altLang="zh-CN"/>
            </a:p>
          </p:txBody>
        </p:sp>
        <p:sp>
          <p:nvSpPr>
            <p:cNvPr id="62585" name="Rectangle 146"/>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62518" name="Group 147"/>
          <p:cNvGrpSpPr>
            <a:grpSpLocks/>
          </p:cNvGrpSpPr>
          <p:nvPr/>
        </p:nvGrpSpPr>
        <p:grpSpPr bwMode="auto">
          <a:xfrm>
            <a:off x="8002588" y="1700213"/>
            <a:ext cx="352425" cy="660400"/>
            <a:chOff x="4140" y="429"/>
            <a:chExt cx="1425" cy="2396"/>
          </a:xfrm>
        </p:grpSpPr>
        <p:sp>
          <p:nvSpPr>
            <p:cNvPr id="62530" name="Freeform 148"/>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62531" name="Rectangle 149"/>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62532" name="Freeform 150"/>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62533" name="Freeform 151"/>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2534" name="Rectangle 152"/>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62535" name="Group 153"/>
            <p:cNvGrpSpPr>
              <a:grpSpLocks/>
            </p:cNvGrpSpPr>
            <p:nvPr/>
          </p:nvGrpSpPr>
          <p:grpSpPr bwMode="auto">
            <a:xfrm>
              <a:off x="4749" y="668"/>
              <a:ext cx="581" cy="145"/>
              <a:chOff x="614" y="2568"/>
              <a:chExt cx="725" cy="139"/>
            </a:xfrm>
          </p:grpSpPr>
          <p:sp>
            <p:nvSpPr>
              <p:cNvPr id="62560" name="AutoShape 154"/>
              <p:cNvSpPr>
                <a:spLocks noChangeArrowheads="1"/>
              </p:cNvSpPr>
              <p:nvPr/>
            </p:nvSpPr>
            <p:spPr bwMode="auto">
              <a:xfrm>
                <a:off x="615" y="2560"/>
                <a:ext cx="721" cy="14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62561" name="AutoShape 155"/>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2536" name="Rectangle 156"/>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62537" name="Group 157"/>
            <p:cNvGrpSpPr>
              <a:grpSpLocks/>
            </p:cNvGrpSpPr>
            <p:nvPr/>
          </p:nvGrpSpPr>
          <p:grpSpPr bwMode="auto">
            <a:xfrm>
              <a:off x="4747" y="994"/>
              <a:ext cx="581" cy="134"/>
              <a:chOff x="614" y="2568"/>
              <a:chExt cx="725" cy="139"/>
            </a:xfrm>
          </p:grpSpPr>
          <p:sp>
            <p:nvSpPr>
              <p:cNvPr id="62558" name="AutoShape 158"/>
              <p:cNvSpPr>
                <a:spLocks noChangeArrowheads="1"/>
              </p:cNvSpPr>
              <p:nvPr/>
            </p:nvSpPr>
            <p:spPr bwMode="auto">
              <a:xfrm>
                <a:off x="617" y="2567"/>
                <a:ext cx="721"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62559" name="AutoShape 159"/>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2538" name="Rectangle 160"/>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62539" name="Rectangle 161"/>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62540" name="Group 162"/>
            <p:cNvGrpSpPr>
              <a:grpSpLocks/>
            </p:cNvGrpSpPr>
            <p:nvPr/>
          </p:nvGrpSpPr>
          <p:grpSpPr bwMode="auto">
            <a:xfrm>
              <a:off x="4735" y="1627"/>
              <a:ext cx="582" cy="151"/>
              <a:chOff x="614" y="2568"/>
              <a:chExt cx="725" cy="139"/>
            </a:xfrm>
          </p:grpSpPr>
          <p:sp>
            <p:nvSpPr>
              <p:cNvPr id="62556" name="AutoShape 163"/>
              <p:cNvSpPr>
                <a:spLocks noChangeArrowheads="1"/>
              </p:cNvSpPr>
              <p:nvPr/>
            </p:nvSpPr>
            <p:spPr bwMode="auto">
              <a:xfrm>
                <a:off x="616" y="2568"/>
                <a:ext cx="720"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62557" name="AutoShape 164"/>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2541" name="Freeform 165"/>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62542" name="Group 166"/>
            <p:cNvGrpSpPr>
              <a:grpSpLocks/>
            </p:cNvGrpSpPr>
            <p:nvPr/>
          </p:nvGrpSpPr>
          <p:grpSpPr bwMode="auto">
            <a:xfrm>
              <a:off x="4739" y="1327"/>
              <a:ext cx="582" cy="139"/>
              <a:chOff x="614" y="2568"/>
              <a:chExt cx="725" cy="139"/>
            </a:xfrm>
          </p:grpSpPr>
          <p:sp>
            <p:nvSpPr>
              <p:cNvPr id="62554" name="AutoShape 167"/>
              <p:cNvSpPr>
                <a:spLocks noChangeArrowheads="1"/>
              </p:cNvSpPr>
              <p:nvPr/>
            </p:nvSpPr>
            <p:spPr bwMode="auto">
              <a:xfrm>
                <a:off x="611" y="2569"/>
                <a:ext cx="728"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62555" name="AutoShape 168"/>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2543" name="Rectangle 169"/>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62544" name="Freeform 170"/>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2545" name="Freeform 171"/>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2546" name="Oval 172"/>
            <p:cNvSpPr>
              <a:spLocks noChangeArrowheads="1"/>
            </p:cNvSpPr>
            <p:nvPr/>
          </p:nvSpPr>
          <p:spPr bwMode="auto">
            <a:xfrm>
              <a:off x="5520" y="2612"/>
              <a:ext cx="45" cy="98"/>
            </a:xfrm>
            <a:prstGeom prst="ellipse">
              <a:avLst/>
            </a:prstGeom>
            <a:solidFill>
              <a:srgbClr val="333333"/>
            </a:solidFill>
            <a:ln w="9525">
              <a:noFill/>
              <a:round/>
              <a:headEnd/>
              <a:tailEnd/>
            </a:ln>
          </p:spPr>
          <p:txBody>
            <a:bodyPr wrap="none" anchor="ctr"/>
            <a:lstStyle/>
            <a:p>
              <a:endParaRPr lang="zh-CN" altLang="zh-CN"/>
            </a:p>
          </p:txBody>
        </p:sp>
        <p:sp>
          <p:nvSpPr>
            <p:cNvPr id="62547" name="Freeform 173"/>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62548" name="AutoShape 174"/>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62549" name="AutoShape 175"/>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62550" name="Oval 176"/>
            <p:cNvSpPr>
              <a:spLocks noChangeArrowheads="1"/>
            </p:cNvSpPr>
            <p:nvPr/>
          </p:nvSpPr>
          <p:spPr bwMode="auto">
            <a:xfrm>
              <a:off x="4307" y="2382"/>
              <a:ext cx="160" cy="144"/>
            </a:xfrm>
            <a:prstGeom prst="ellipse">
              <a:avLst/>
            </a:prstGeom>
            <a:solidFill>
              <a:srgbClr val="33CC33"/>
            </a:solidFill>
            <a:ln w="9525">
              <a:noFill/>
              <a:round/>
              <a:headEnd/>
              <a:tailEnd/>
            </a:ln>
          </p:spPr>
          <p:txBody>
            <a:bodyPr wrap="none" anchor="ctr"/>
            <a:lstStyle/>
            <a:p>
              <a:endParaRPr lang="zh-CN" altLang="zh-CN"/>
            </a:p>
          </p:txBody>
        </p:sp>
        <p:sp>
          <p:nvSpPr>
            <p:cNvPr id="62551" name="Oval 177"/>
            <p:cNvSpPr>
              <a:spLocks noChangeArrowheads="1"/>
            </p:cNvSpPr>
            <p:nvPr/>
          </p:nvSpPr>
          <p:spPr bwMode="auto">
            <a:xfrm>
              <a:off x="4487" y="2382"/>
              <a:ext cx="160"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62552" name="Oval 178"/>
            <p:cNvSpPr>
              <a:spLocks noChangeArrowheads="1"/>
            </p:cNvSpPr>
            <p:nvPr/>
          </p:nvSpPr>
          <p:spPr bwMode="auto">
            <a:xfrm>
              <a:off x="4660" y="2382"/>
              <a:ext cx="160" cy="138"/>
            </a:xfrm>
            <a:prstGeom prst="ellipse">
              <a:avLst/>
            </a:prstGeom>
            <a:solidFill>
              <a:srgbClr val="33CC33"/>
            </a:solidFill>
            <a:ln w="9525">
              <a:noFill/>
              <a:round/>
              <a:headEnd/>
              <a:tailEnd/>
            </a:ln>
          </p:spPr>
          <p:txBody>
            <a:bodyPr wrap="none" anchor="ctr"/>
            <a:lstStyle/>
            <a:p>
              <a:endParaRPr lang="zh-CN" altLang="zh-CN"/>
            </a:p>
          </p:txBody>
        </p:sp>
        <p:sp>
          <p:nvSpPr>
            <p:cNvPr id="62553" name="Rectangle 179"/>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62519" name="Group 180"/>
          <p:cNvGrpSpPr>
            <a:grpSpLocks/>
          </p:cNvGrpSpPr>
          <p:nvPr/>
        </p:nvGrpSpPr>
        <p:grpSpPr bwMode="auto">
          <a:xfrm flipH="1">
            <a:off x="8151813" y="4489450"/>
            <a:ext cx="803275" cy="771525"/>
            <a:chOff x="-44" y="1473"/>
            <a:chExt cx="981" cy="1105"/>
          </a:xfrm>
        </p:grpSpPr>
        <p:pic>
          <p:nvPicPr>
            <p:cNvPr id="62528" name="Picture 181"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62529" name="Freeform 182"/>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62520" name="Group 183"/>
          <p:cNvGrpSpPr>
            <a:grpSpLocks/>
          </p:cNvGrpSpPr>
          <p:nvPr/>
        </p:nvGrpSpPr>
        <p:grpSpPr bwMode="auto">
          <a:xfrm>
            <a:off x="4237038" y="4470400"/>
            <a:ext cx="803275" cy="771525"/>
            <a:chOff x="-44" y="1473"/>
            <a:chExt cx="981" cy="1105"/>
          </a:xfrm>
        </p:grpSpPr>
        <p:pic>
          <p:nvPicPr>
            <p:cNvPr id="62526" name="Picture 184"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62527" name="Freeform 185"/>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62521" name="Group 186"/>
          <p:cNvGrpSpPr>
            <a:grpSpLocks/>
          </p:cNvGrpSpPr>
          <p:nvPr/>
        </p:nvGrpSpPr>
        <p:grpSpPr bwMode="auto">
          <a:xfrm>
            <a:off x="4859338" y="4919663"/>
            <a:ext cx="803275" cy="771525"/>
            <a:chOff x="-44" y="1473"/>
            <a:chExt cx="981" cy="1105"/>
          </a:xfrm>
        </p:grpSpPr>
        <p:pic>
          <p:nvPicPr>
            <p:cNvPr id="62524" name="Picture 187"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62525" name="Freeform 188"/>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spTree>
    <p:extLst>
      <p:ext uri="{BB962C8B-B14F-4D97-AF65-F5344CB8AC3E}">
        <p14:creationId xmlns:p14="http://schemas.microsoft.com/office/powerpoint/2010/main" val="329850530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Gill Sans MT" panose="020B0502020104020203" pitchFamily="34" charset="0"/>
              </a:rPr>
              <a:t>第</a:t>
            </a:r>
            <a:r>
              <a:rPr lang="en-US" altLang="zh-CN" dirty="0" smtClean="0">
                <a:latin typeface="Gill Sans MT" panose="020B0502020104020203" pitchFamily="34" charset="0"/>
              </a:rPr>
              <a:t>1</a:t>
            </a:r>
            <a:r>
              <a:rPr lang="zh-CN" altLang="en-US" dirty="0" smtClean="0">
                <a:latin typeface="Gill Sans MT" panose="020B0502020104020203" pitchFamily="34" charset="0"/>
              </a:rPr>
              <a:t>章 计算机网络和互联网</a:t>
            </a:r>
            <a:endParaRPr lang="zh-CN" altLang="en-US" dirty="0"/>
          </a:p>
        </p:txBody>
      </p:sp>
      <p:sp>
        <p:nvSpPr>
          <p:cNvPr id="63491" name="Rectangle 3"/>
          <p:cNvSpPr>
            <a:spLocks noGrp="1" noChangeArrowheads="1"/>
          </p:cNvSpPr>
          <p:nvPr>
            <p:ph sz="half" idx="1"/>
          </p:nvPr>
        </p:nvSpPr>
        <p:spPr/>
        <p:txBody>
          <a:bodyPr/>
          <a:lstStyle/>
          <a:p>
            <a:pPr eaLnBrk="1" hangingPunct="1">
              <a:buFontTx/>
              <a:buNone/>
            </a:pPr>
            <a:r>
              <a:rPr lang="en-US" altLang="zh-CN" sz="2000" dirty="0" smtClean="0">
                <a:latin typeface="+mn-lt"/>
              </a:rPr>
              <a:t>1.1 </a:t>
            </a:r>
            <a:r>
              <a:rPr lang="zh-CN" altLang="en-US" sz="2000" dirty="0" smtClean="0">
                <a:latin typeface="+mn-lt"/>
              </a:rPr>
              <a:t>什么是互联网</a:t>
            </a:r>
            <a:endParaRPr lang="en-US" altLang="zh-CN" sz="2000" dirty="0" smtClean="0">
              <a:latin typeface="+mn-lt"/>
            </a:endParaRPr>
          </a:p>
          <a:p>
            <a:pPr eaLnBrk="1" hangingPunct="1">
              <a:buClr>
                <a:srgbClr val="FF0000"/>
              </a:buClr>
              <a:buFontTx/>
              <a:buChar char="•"/>
            </a:pPr>
            <a:r>
              <a:rPr lang="zh-CN" altLang="en-US" sz="1800" dirty="0" smtClean="0">
                <a:latin typeface="+mn-lt"/>
              </a:rPr>
              <a:t>具体构成描述</a:t>
            </a:r>
            <a:endParaRPr lang="en-US" altLang="zh-CN" sz="1800" dirty="0" smtClean="0">
              <a:latin typeface="+mn-lt"/>
            </a:endParaRPr>
          </a:p>
          <a:p>
            <a:pPr eaLnBrk="1" hangingPunct="1">
              <a:buClr>
                <a:srgbClr val="FF0000"/>
              </a:buClr>
            </a:pPr>
            <a:r>
              <a:rPr lang="zh-CN" altLang="en-US" sz="1800" dirty="0" smtClean="0">
                <a:latin typeface="+mn-lt"/>
              </a:rPr>
              <a:t>服务描述</a:t>
            </a:r>
            <a:endParaRPr lang="en-US" altLang="zh-CN" sz="1800" dirty="0">
              <a:latin typeface="+mn-lt"/>
            </a:endParaRPr>
          </a:p>
          <a:p>
            <a:pPr eaLnBrk="1" hangingPunct="1">
              <a:buClr>
                <a:srgbClr val="FF0000"/>
              </a:buClr>
            </a:pPr>
            <a:r>
              <a:rPr lang="zh-CN" altLang="en-US" sz="1800" dirty="0" smtClean="0">
                <a:latin typeface="+mn-lt"/>
              </a:rPr>
              <a:t>什么是协议</a:t>
            </a:r>
            <a:endParaRPr lang="en-US" altLang="zh-CN" sz="1800" dirty="0">
              <a:latin typeface="+mn-lt"/>
            </a:endParaRPr>
          </a:p>
          <a:p>
            <a:pPr eaLnBrk="1" hangingPunct="1">
              <a:buFontTx/>
              <a:buNone/>
            </a:pPr>
            <a:r>
              <a:rPr lang="en-US" altLang="zh-CN" sz="2000" dirty="0" smtClean="0">
                <a:latin typeface="+mn-lt"/>
              </a:rPr>
              <a:t>1.2 </a:t>
            </a:r>
            <a:r>
              <a:rPr lang="zh-CN" altLang="en-US" sz="2000" dirty="0" smtClean="0">
                <a:latin typeface="+mn-lt"/>
              </a:rPr>
              <a:t>网络边缘</a:t>
            </a:r>
            <a:endParaRPr lang="en-US" altLang="zh-CN" sz="2000" dirty="0" smtClean="0">
              <a:latin typeface="+mn-lt"/>
            </a:endParaRPr>
          </a:p>
          <a:p>
            <a:pPr eaLnBrk="1" hangingPunct="1">
              <a:buClr>
                <a:srgbClr val="FF0000"/>
              </a:buClr>
            </a:pPr>
            <a:r>
              <a:rPr lang="zh-CN" altLang="en-US" sz="1800" dirty="0" smtClean="0">
                <a:latin typeface="+mn-lt"/>
              </a:rPr>
              <a:t>接入网</a:t>
            </a:r>
            <a:endParaRPr lang="en-US" altLang="zh-CN" sz="1800" dirty="0" smtClean="0">
              <a:latin typeface="+mn-lt"/>
            </a:endParaRPr>
          </a:p>
          <a:p>
            <a:pPr eaLnBrk="1" hangingPunct="1">
              <a:buClr>
                <a:srgbClr val="FF0000"/>
              </a:buClr>
            </a:pPr>
            <a:r>
              <a:rPr lang="zh-CN" altLang="en-US" sz="1800" dirty="0" smtClean="0">
                <a:latin typeface="+mn-lt"/>
              </a:rPr>
              <a:t>物理媒体</a:t>
            </a:r>
            <a:endParaRPr lang="en-US" altLang="zh-CN" sz="1800" dirty="0" smtClean="0">
              <a:latin typeface="+mn-lt"/>
            </a:endParaRPr>
          </a:p>
          <a:p>
            <a:pPr eaLnBrk="1" hangingPunct="1">
              <a:buFontTx/>
              <a:buNone/>
            </a:pPr>
            <a:r>
              <a:rPr lang="en-US" altLang="zh-CN" sz="2000" dirty="0" smtClean="0">
                <a:latin typeface="+mn-lt"/>
              </a:rPr>
              <a:t>1.3 </a:t>
            </a:r>
            <a:r>
              <a:rPr lang="zh-CN" altLang="en-US" sz="2000" dirty="0" smtClean="0">
                <a:latin typeface="+mn-lt"/>
              </a:rPr>
              <a:t>网络核心</a:t>
            </a:r>
            <a:endParaRPr lang="en-US" altLang="zh-CN" sz="2000" dirty="0" smtClean="0">
              <a:latin typeface="+mn-lt"/>
            </a:endParaRPr>
          </a:p>
          <a:p>
            <a:pPr eaLnBrk="1" hangingPunct="1">
              <a:buClr>
                <a:srgbClr val="FF0000"/>
              </a:buClr>
            </a:pPr>
            <a:r>
              <a:rPr lang="zh-CN" altLang="en-US" sz="1800" dirty="0" smtClean="0">
                <a:latin typeface="+mn-lt"/>
              </a:rPr>
              <a:t>分组交换</a:t>
            </a:r>
            <a:endParaRPr lang="en-US" altLang="zh-CN" sz="1800" dirty="0" smtClean="0">
              <a:latin typeface="+mn-lt"/>
            </a:endParaRPr>
          </a:p>
          <a:p>
            <a:pPr eaLnBrk="1" hangingPunct="1">
              <a:buClr>
                <a:srgbClr val="FF0000"/>
              </a:buClr>
            </a:pPr>
            <a:r>
              <a:rPr lang="zh-CN" altLang="en-US" sz="1800" dirty="0" smtClean="0">
                <a:latin typeface="+mn-lt"/>
              </a:rPr>
              <a:t>电路交换</a:t>
            </a:r>
            <a:endParaRPr lang="en-US" altLang="zh-CN" sz="1800" dirty="0" smtClean="0">
              <a:latin typeface="+mn-lt"/>
            </a:endParaRPr>
          </a:p>
          <a:p>
            <a:pPr eaLnBrk="1" hangingPunct="1">
              <a:buClr>
                <a:srgbClr val="FF0000"/>
              </a:buClr>
            </a:pPr>
            <a:r>
              <a:rPr lang="zh-CN" altLang="en-US" sz="1800" dirty="0" smtClean="0">
                <a:latin typeface="+mn-lt"/>
              </a:rPr>
              <a:t>网络的网络</a:t>
            </a:r>
            <a:endParaRPr lang="en-US" altLang="zh-CN" sz="1800" dirty="0" smtClean="0">
              <a:latin typeface="+mn-lt"/>
            </a:endParaRPr>
          </a:p>
          <a:p>
            <a:pPr marL="0" indent="0" eaLnBrk="1" hangingPunct="1">
              <a:buClr>
                <a:srgbClr val="FF0000"/>
              </a:buClr>
              <a:buNone/>
            </a:pPr>
            <a:r>
              <a:rPr lang="en-US" altLang="zh-CN" sz="2000" dirty="0" smtClean="0">
                <a:latin typeface="+mn-lt"/>
              </a:rPr>
              <a:t>1.4 </a:t>
            </a:r>
            <a:r>
              <a:rPr lang="zh-CN" altLang="en-US" sz="2000" dirty="0" smtClean="0">
                <a:latin typeface="+mn-lt"/>
              </a:rPr>
              <a:t>分组交换网中的时延、丢包和吞吐量</a:t>
            </a:r>
            <a:endParaRPr lang="en-US" altLang="zh-CN" sz="2000" dirty="0">
              <a:latin typeface="+mn-lt"/>
            </a:endParaRPr>
          </a:p>
          <a:p>
            <a:pPr eaLnBrk="1" hangingPunct="1">
              <a:buClr>
                <a:srgbClr val="FF0000"/>
              </a:buClr>
            </a:pPr>
            <a:r>
              <a:rPr lang="zh-CN" altLang="en-US" sz="1800" dirty="0" smtClean="0">
                <a:latin typeface="+mn-lt"/>
              </a:rPr>
              <a:t>分组交换网中的时延概述</a:t>
            </a:r>
            <a:endParaRPr lang="en-US" altLang="zh-CN" sz="1800" dirty="0">
              <a:latin typeface="+mn-lt"/>
            </a:endParaRPr>
          </a:p>
        </p:txBody>
      </p:sp>
      <p:sp>
        <p:nvSpPr>
          <p:cNvPr id="3" name="内容占位符 2"/>
          <p:cNvSpPr>
            <a:spLocks noGrp="1"/>
          </p:cNvSpPr>
          <p:nvPr>
            <p:ph sz="half" idx="2"/>
          </p:nvPr>
        </p:nvSpPr>
        <p:spPr/>
        <p:txBody>
          <a:bodyPr/>
          <a:lstStyle/>
          <a:p>
            <a:pPr eaLnBrk="1" hangingPunct="1">
              <a:buClr>
                <a:srgbClr val="FF0000"/>
              </a:buClr>
              <a:buFontTx/>
              <a:buChar char="•"/>
            </a:pPr>
            <a:r>
              <a:rPr lang="zh-CN" altLang="en-US" sz="1800" dirty="0" smtClean="0">
                <a:latin typeface="+mn-lt"/>
              </a:rPr>
              <a:t>排队时延和丢包</a:t>
            </a:r>
            <a:endParaRPr lang="en-US" altLang="zh-CN" sz="1800" dirty="0" smtClean="0">
              <a:latin typeface="+mn-lt"/>
            </a:endParaRPr>
          </a:p>
          <a:p>
            <a:pPr eaLnBrk="1" hangingPunct="1">
              <a:buClr>
                <a:srgbClr val="FF0000"/>
              </a:buClr>
            </a:pPr>
            <a:r>
              <a:rPr lang="zh-CN" altLang="en-US" sz="1800" dirty="0" smtClean="0">
                <a:latin typeface="+mn-lt"/>
              </a:rPr>
              <a:t>端到端时延</a:t>
            </a:r>
            <a:endParaRPr lang="en-US" altLang="zh-CN" sz="1800" dirty="0">
              <a:latin typeface="+mn-lt"/>
            </a:endParaRPr>
          </a:p>
          <a:p>
            <a:pPr eaLnBrk="1" hangingPunct="1">
              <a:buClr>
                <a:srgbClr val="FF0000"/>
              </a:buClr>
            </a:pPr>
            <a:r>
              <a:rPr lang="zh-CN" altLang="en-US" sz="1800" dirty="0" smtClean="0">
                <a:latin typeface="+mn-lt"/>
              </a:rPr>
              <a:t>计算机网络中的吞吐量</a:t>
            </a:r>
            <a:endParaRPr lang="en-US" altLang="zh-CN" sz="1800" dirty="0">
              <a:latin typeface="+mn-lt"/>
            </a:endParaRPr>
          </a:p>
          <a:p>
            <a:pPr eaLnBrk="1" hangingPunct="1">
              <a:buFontTx/>
              <a:buNone/>
            </a:pPr>
            <a:r>
              <a:rPr lang="en-US" altLang="zh-CN" sz="2000" dirty="0" smtClean="0">
                <a:latin typeface="+mn-lt"/>
              </a:rPr>
              <a:t>1.5 </a:t>
            </a:r>
            <a:r>
              <a:rPr lang="zh-CN" altLang="en-US" sz="2000" dirty="0" smtClean="0">
                <a:solidFill>
                  <a:srgbClr val="FF0000"/>
                </a:solidFill>
                <a:latin typeface="+mn-lt"/>
              </a:rPr>
              <a:t>协议层次及其服务模型</a:t>
            </a:r>
            <a:endParaRPr lang="en-US" altLang="zh-CN" sz="2000" dirty="0" smtClean="0">
              <a:solidFill>
                <a:srgbClr val="FF0000"/>
              </a:solidFill>
              <a:latin typeface="+mn-lt"/>
            </a:endParaRPr>
          </a:p>
          <a:p>
            <a:pPr eaLnBrk="1" hangingPunct="1">
              <a:buClr>
                <a:srgbClr val="FF0000"/>
              </a:buClr>
              <a:buFontTx/>
              <a:buChar char="•"/>
            </a:pPr>
            <a:r>
              <a:rPr lang="zh-CN" altLang="en-US" sz="1800" dirty="0" smtClean="0">
                <a:latin typeface="+mn-lt"/>
              </a:rPr>
              <a:t>分层的体系结构</a:t>
            </a:r>
            <a:endParaRPr lang="en-US" altLang="zh-CN" sz="1800" dirty="0">
              <a:latin typeface="+mn-lt"/>
            </a:endParaRPr>
          </a:p>
          <a:p>
            <a:pPr eaLnBrk="1" hangingPunct="1">
              <a:buClr>
                <a:srgbClr val="FF0000"/>
              </a:buClr>
              <a:buFontTx/>
              <a:buChar char="•"/>
            </a:pPr>
            <a:r>
              <a:rPr lang="zh-CN" altLang="en-US" sz="1800" dirty="0" smtClean="0">
                <a:latin typeface="+mn-lt"/>
              </a:rPr>
              <a:t>封装</a:t>
            </a:r>
            <a:endParaRPr lang="en-US" altLang="zh-CN" sz="1800" dirty="0">
              <a:latin typeface="+mn-lt"/>
            </a:endParaRPr>
          </a:p>
          <a:p>
            <a:pPr eaLnBrk="1" hangingPunct="1">
              <a:buFontTx/>
              <a:buNone/>
            </a:pPr>
            <a:r>
              <a:rPr lang="en-US" altLang="zh-CN" sz="2000" dirty="0">
                <a:latin typeface="+mn-lt"/>
              </a:rPr>
              <a:t>1.6 </a:t>
            </a:r>
            <a:r>
              <a:rPr lang="zh-CN" altLang="en-US" sz="2000" dirty="0" smtClean="0">
                <a:latin typeface="+mn-lt"/>
              </a:rPr>
              <a:t>面对攻击的网络</a:t>
            </a:r>
            <a:endParaRPr lang="en-US" altLang="zh-CN" sz="2000" dirty="0">
              <a:latin typeface="+mn-lt"/>
            </a:endParaRPr>
          </a:p>
          <a:p>
            <a:pPr eaLnBrk="1" hangingPunct="1">
              <a:buFontTx/>
              <a:buNone/>
            </a:pPr>
            <a:r>
              <a:rPr lang="en-US" altLang="zh-CN" sz="2000" dirty="0" smtClean="0">
                <a:latin typeface="+mn-lt"/>
              </a:rPr>
              <a:t>1.7 </a:t>
            </a:r>
            <a:r>
              <a:rPr lang="zh-CN" altLang="en-US" sz="2000" dirty="0" smtClean="0">
                <a:latin typeface="+mn-lt"/>
              </a:rPr>
              <a:t>计算机网络和互联网的历史</a:t>
            </a:r>
            <a:endParaRPr lang="en-US" altLang="zh-CN" sz="2000" dirty="0" smtClean="0">
              <a:latin typeface="+mn-lt"/>
            </a:endParaRPr>
          </a:p>
          <a:p>
            <a:pPr eaLnBrk="1" hangingPunct="1">
              <a:buClr>
                <a:srgbClr val="FF0000"/>
              </a:buClr>
            </a:pPr>
            <a:r>
              <a:rPr lang="zh-CN" altLang="en-US" sz="1600" i="1" dirty="0" smtClean="0">
                <a:latin typeface="+mn-lt"/>
              </a:rPr>
              <a:t>分组交换的发展：</a:t>
            </a:r>
            <a:r>
              <a:rPr lang="en-US" altLang="zh-CN" sz="1600" i="1" dirty="0" smtClean="0">
                <a:latin typeface="+mn-lt"/>
              </a:rPr>
              <a:t>1961 – 1972</a:t>
            </a:r>
          </a:p>
          <a:p>
            <a:pPr eaLnBrk="1" hangingPunct="1">
              <a:buClr>
                <a:srgbClr val="FF0000"/>
              </a:buClr>
            </a:pPr>
            <a:r>
              <a:rPr lang="zh-CN" altLang="en-US" sz="1600" i="1" dirty="0" smtClean="0">
                <a:latin typeface="+mn-lt"/>
              </a:rPr>
              <a:t>专用网络和网络互联：</a:t>
            </a:r>
            <a:r>
              <a:rPr lang="en-US" altLang="zh-CN" sz="1600" i="1" dirty="0" smtClean="0">
                <a:latin typeface="+mn-lt"/>
              </a:rPr>
              <a:t>1972 – 1980</a:t>
            </a:r>
          </a:p>
          <a:p>
            <a:pPr eaLnBrk="1" hangingPunct="1">
              <a:buClr>
                <a:srgbClr val="FF0000"/>
              </a:buClr>
            </a:pPr>
            <a:r>
              <a:rPr lang="zh-CN" altLang="en-US" sz="1600" i="1" dirty="0" smtClean="0">
                <a:latin typeface="+mn-lt"/>
              </a:rPr>
              <a:t>网络的激增</a:t>
            </a:r>
            <a:r>
              <a:rPr lang="en-US" altLang="zh-CN" sz="1600" i="1" dirty="0" smtClean="0">
                <a:latin typeface="+mn-lt"/>
              </a:rPr>
              <a:t>: 1980–1990</a:t>
            </a:r>
            <a:endParaRPr lang="en-US" altLang="zh-CN" sz="1600" i="1" dirty="0">
              <a:latin typeface="+mn-lt"/>
            </a:endParaRPr>
          </a:p>
          <a:p>
            <a:pPr eaLnBrk="1" hangingPunct="1">
              <a:buClr>
                <a:srgbClr val="FF0000"/>
              </a:buClr>
            </a:pPr>
            <a:r>
              <a:rPr lang="zh-CN" altLang="en-US" sz="1600" i="1" dirty="0" smtClean="0">
                <a:latin typeface="+mn-lt"/>
              </a:rPr>
              <a:t>互联网爆炸：</a:t>
            </a:r>
            <a:r>
              <a:rPr lang="en-US" altLang="zh-CN" sz="1600" i="1" dirty="0" smtClean="0">
                <a:latin typeface="+mn-lt"/>
              </a:rPr>
              <a:t>20</a:t>
            </a:r>
            <a:r>
              <a:rPr lang="zh-CN" altLang="en-US" sz="1600" i="1" dirty="0" smtClean="0">
                <a:latin typeface="+mn-lt"/>
              </a:rPr>
              <a:t>世纪</a:t>
            </a:r>
            <a:r>
              <a:rPr lang="en-US" altLang="zh-CN" sz="1600" i="1" dirty="0" smtClean="0">
                <a:latin typeface="+mn-lt"/>
              </a:rPr>
              <a:t>90</a:t>
            </a:r>
            <a:r>
              <a:rPr lang="zh-CN" altLang="en-US" sz="1600" i="1" dirty="0" smtClean="0">
                <a:latin typeface="+mn-lt"/>
              </a:rPr>
              <a:t>年代</a:t>
            </a:r>
            <a:endParaRPr lang="en-US" altLang="zh-CN" sz="1600" i="1" dirty="0">
              <a:latin typeface="+mn-lt"/>
            </a:endParaRPr>
          </a:p>
          <a:p>
            <a:pPr eaLnBrk="1" hangingPunct="1">
              <a:buClr>
                <a:srgbClr val="FF0000"/>
              </a:buClr>
            </a:pPr>
            <a:r>
              <a:rPr lang="zh-CN" altLang="en-US" sz="1600" i="1" dirty="0" smtClean="0">
                <a:latin typeface="+mn-lt"/>
              </a:rPr>
              <a:t>最新发展</a:t>
            </a:r>
            <a:endParaRPr lang="en-US" altLang="zh-CN" sz="1600" i="1" dirty="0" smtClean="0">
              <a:latin typeface="+mn-lt"/>
            </a:endParaRPr>
          </a:p>
          <a:p>
            <a:pPr marL="0" indent="0" eaLnBrk="1" hangingPunct="1">
              <a:buClr>
                <a:srgbClr val="FF0000"/>
              </a:buClr>
              <a:buNone/>
            </a:pPr>
            <a:r>
              <a:rPr lang="en-US" altLang="zh-CN" sz="1800" dirty="0" smtClean="0">
                <a:latin typeface="+mn-lt"/>
              </a:rPr>
              <a:t>1.8 </a:t>
            </a:r>
            <a:r>
              <a:rPr lang="zh-CN" altLang="en-US" sz="1800" dirty="0" smtClean="0">
                <a:latin typeface="+mn-lt"/>
              </a:rPr>
              <a:t>小结</a:t>
            </a:r>
            <a:endParaRPr lang="zh-CN" altLang="en-US" sz="1800" dirty="0">
              <a:latin typeface="+mn-lt"/>
            </a:endParaRPr>
          </a:p>
        </p:txBody>
      </p:sp>
    </p:spTree>
    <p:extLst>
      <p:ext uri="{BB962C8B-B14F-4D97-AF65-F5344CB8AC3E}">
        <p14:creationId xmlns:p14="http://schemas.microsoft.com/office/powerpoint/2010/main" val="405329318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zh-CN" altLang="en-US" dirty="0">
                <a:latin typeface="+mn-lt"/>
                <a:ea typeface="楷体" panose="02010609060101010101" pitchFamily="49" charset="-122"/>
                <a:cs typeface="Arial" panose="020B0604020202020204" pitchFamily="34" charset="0"/>
              </a:rPr>
              <a:t>协议的“层次”</a:t>
            </a:r>
          </a:p>
        </p:txBody>
      </p:sp>
      <p:sp>
        <p:nvSpPr>
          <p:cNvPr id="168963" name="Rectangle 3"/>
          <p:cNvSpPr>
            <a:spLocks noGrp="1" noChangeArrowheads="1"/>
          </p:cNvSpPr>
          <p:nvPr>
            <p:ph idx="1"/>
          </p:nvPr>
        </p:nvSpPr>
        <p:spPr/>
        <p:txBody>
          <a:bodyPr/>
          <a:lstStyle/>
          <a:p>
            <a:pPr eaLnBrk="1" hangingPunct="1"/>
            <a:r>
              <a:rPr lang="zh-CN" altLang="en-US" dirty="0" smtClean="0">
                <a:latin typeface="+mn-lt"/>
                <a:cs typeface="Arial" panose="020B0604020202020204" pitchFamily="34" charset="0"/>
              </a:rPr>
              <a:t>现实</a:t>
            </a:r>
            <a:r>
              <a:rPr lang="zh-CN" altLang="en-US" dirty="0">
                <a:latin typeface="+mn-lt"/>
                <a:cs typeface="Arial" panose="020B0604020202020204" pitchFamily="34" charset="0"/>
              </a:rPr>
              <a:t>：网络的复杂性</a:t>
            </a:r>
            <a:endParaRPr lang="en-US" altLang="zh-CN" dirty="0">
              <a:latin typeface="+mn-lt"/>
              <a:cs typeface="Arial" panose="020B0604020202020204" pitchFamily="34" charset="0"/>
            </a:endParaRPr>
          </a:p>
          <a:p>
            <a:pPr lvl="1" eaLnBrk="1" hangingPunct="1"/>
            <a:r>
              <a:rPr lang="zh-CN" altLang="en-US" dirty="0">
                <a:latin typeface="+mn-lt"/>
                <a:cs typeface="Arial" panose="020B0604020202020204" pitchFamily="34" charset="0"/>
              </a:rPr>
              <a:t>主机、路由器、各种介质构成的链路、应用程序、协议、软硬件</a:t>
            </a:r>
            <a:r>
              <a:rPr lang="en-US" altLang="zh-CN" dirty="0" smtClean="0">
                <a:latin typeface="+mn-lt"/>
                <a:cs typeface="Arial" panose="020B0604020202020204" pitchFamily="34" charset="0"/>
              </a:rPr>
              <a:t>……</a:t>
            </a:r>
          </a:p>
          <a:p>
            <a:pPr eaLnBrk="1" hangingPunct="1"/>
            <a:endParaRPr lang="zh-CN" altLang="en-US" dirty="0">
              <a:latin typeface="+mn-lt"/>
              <a:cs typeface="Arial" panose="020B0604020202020204" pitchFamily="34" charset="0"/>
            </a:endParaRPr>
          </a:p>
          <a:p>
            <a:pPr eaLnBrk="1" hangingPunct="1"/>
            <a:r>
              <a:rPr lang="zh-CN" altLang="en-US" dirty="0">
                <a:latin typeface="+mn-lt"/>
                <a:cs typeface="Arial" panose="020B0604020202020204" pitchFamily="34" charset="0"/>
              </a:rPr>
              <a:t>问题：</a:t>
            </a:r>
          </a:p>
          <a:p>
            <a:pPr lvl="1" eaLnBrk="1" hangingPunct="1"/>
            <a:r>
              <a:rPr lang="zh-CN" altLang="en-US" dirty="0">
                <a:latin typeface="+mn-lt"/>
                <a:cs typeface="Arial" panose="020B0604020202020204" pitchFamily="34" charset="0"/>
              </a:rPr>
              <a:t>如何将复杂的网络依据一定的规则</a:t>
            </a:r>
            <a:r>
              <a:rPr lang="zh-CN" altLang="en-US" dirty="0">
                <a:solidFill>
                  <a:srgbClr val="FF0000"/>
                </a:solidFill>
                <a:latin typeface="+mn-lt"/>
                <a:cs typeface="Arial" panose="020B0604020202020204" pitchFamily="34" charset="0"/>
              </a:rPr>
              <a:t>组织成</a:t>
            </a:r>
            <a:r>
              <a:rPr lang="zh-CN" altLang="en-US" dirty="0">
                <a:latin typeface="+mn-lt"/>
                <a:cs typeface="Arial" panose="020B0604020202020204" pitchFamily="34" charset="0"/>
              </a:rPr>
              <a:t>有序</a:t>
            </a:r>
            <a:r>
              <a:rPr lang="zh-CN" altLang="en-US" dirty="0" smtClean="0">
                <a:latin typeface="+mn-lt"/>
                <a:cs typeface="Arial" panose="020B0604020202020204" pitchFamily="34" charset="0"/>
              </a:rPr>
              <a:t>结构 </a:t>
            </a:r>
            <a:r>
              <a:rPr lang="en-US" altLang="zh-CN" dirty="0" smtClean="0">
                <a:latin typeface="+mn-lt"/>
                <a:cs typeface="Arial" panose="020B0604020202020204" pitchFamily="34" charset="0"/>
              </a:rPr>
              <a:t>? </a:t>
            </a:r>
            <a:endParaRPr lang="en-US" altLang="zh-CN" dirty="0">
              <a:latin typeface="+mn-lt"/>
              <a:cs typeface="Arial" panose="020B0604020202020204" pitchFamily="34" charset="0"/>
            </a:endParaRPr>
          </a:p>
          <a:p>
            <a:pPr lvl="1" eaLnBrk="1" hangingPunct="1"/>
            <a:endParaRPr lang="en-US" altLang="zh-CN" dirty="0" smtClean="0">
              <a:latin typeface="+mn-lt"/>
              <a:cs typeface="Arial" panose="020B0604020202020204" pitchFamily="34" charset="0"/>
            </a:endParaRPr>
          </a:p>
          <a:p>
            <a:pPr lvl="1" eaLnBrk="1" hangingPunct="1"/>
            <a:r>
              <a:rPr lang="zh-CN" altLang="en-US" dirty="0" smtClean="0">
                <a:latin typeface="+mn-lt"/>
                <a:cs typeface="Arial" panose="020B0604020202020204" pitchFamily="34" charset="0"/>
              </a:rPr>
              <a:t>如何</a:t>
            </a:r>
            <a:r>
              <a:rPr lang="zh-CN" altLang="en-US" dirty="0">
                <a:latin typeface="+mn-lt"/>
                <a:cs typeface="Arial" panose="020B0604020202020204" pitchFamily="34" charset="0"/>
              </a:rPr>
              <a:t>为讨论网络形成一个共同的</a:t>
            </a:r>
            <a:r>
              <a:rPr lang="zh-CN" altLang="en-US" dirty="0" smtClean="0">
                <a:latin typeface="+mn-lt"/>
                <a:cs typeface="Arial" panose="020B0604020202020204" pitchFamily="34" charset="0"/>
              </a:rPr>
              <a:t>基础 </a:t>
            </a:r>
            <a:r>
              <a:rPr lang="en-US" altLang="zh-CN" dirty="0" smtClean="0">
                <a:latin typeface="+mn-lt"/>
                <a:cs typeface="Arial" panose="020B0604020202020204" pitchFamily="34" charset="0"/>
              </a:rPr>
              <a:t>? </a:t>
            </a:r>
            <a:endParaRPr lang="en-US" altLang="zh-CN" dirty="0">
              <a:latin typeface="+mn-lt"/>
              <a:cs typeface="Arial" panose="020B0604020202020204" pitchFamily="34" charset="0"/>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eaLnBrk="1" hangingPunct="1"/>
            <a:r>
              <a:rPr lang="zh-CN" altLang="en-US" sz="2400" dirty="0"/>
              <a:t>分层的</a:t>
            </a:r>
            <a:r>
              <a:rPr lang="zh-CN" altLang="en-US" sz="2400" dirty="0" smtClean="0"/>
              <a:t>体系结构</a:t>
            </a:r>
            <a:r>
              <a:rPr lang="en-US" altLang="zh-CN" sz="2400" dirty="0" smtClean="0"/>
              <a:t/>
            </a:r>
            <a:br>
              <a:rPr lang="en-US" altLang="zh-CN" sz="2400" dirty="0" smtClean="0"/>
            </a:br>
            <a:r>
              <a:rPr lang="en-US" altLang="zh-CN" sz="2400" dirty="0" smtClean="0"/>
              <a:t>---- </a:t>
            </a:r>
            <a:r>
              <a:rPr lang="zh-CN" altLang="en-US" sz="2400" dirty="0" smtClean="0"/>
              <a:t>乘</a:t>
            </a:r>
            <a:r>
              <a:rPr lang="zh-CN" altLang="en-US" sz="2400" dirty="0"/>
              <a:t>飞机</a:t>
            </a:r>
            <a:r>
              <a:rPr lang="zh-CN" altLang="en-US" sz="2400" dirty="0" smtClean="0"/>
              <a:t>旅行的组织</a:t>
            </a:r>
            <a:endParaRPr lang="en-US" altLang="zh-CN" dirty="0" smtClean="0"/>
          </a:p>
        </p:txBody>
      </p:sp>
      <p:sp>
        <p:nvSpPr>
          <p:cNvPr id="172035" name="Rectangle 3"/>
          <p:cNvSpPr>
            <a:spLocks noGrp="1" noChangeArrowheads="1"/>
          </p:cNvSpPr>
          <p:nvPr>
            <p:ph type="body" idx="1"/>
          </p:nvPr>
        </p:nvSpPr>
        <p:spPr>
          <a:xfrm>
            <a:off x="717550" y="5529263"/>
            <a:ext cx="7940675" cy="554037"/>
          </a:xfrm>
        </p:spPr>
        <p:txBody>
          <a:bodyPr/>
          <a:lstStyle/>
          <a:p>
            <a:pPr marL="0" indent="0" algn="ctr" eaLnBrk="1" hangingPunct="1">
              <a:buNone/>
            </a:pPr>
            <a:r>
              <a:rPr lang="zh-CN" altLang="en-US" dirty="0" smtClean="0"/>
              <a:t>乘飞机旅行的一系列动作</a:t>
            </a:r>
            <a:endParaRPr lang="en-US" altLang="zh-CN" dirty="0" smtClean="0"/>
          </a:p>
        </p:txBody>
      </p:sp>
      <p:grpSp>
        <p:nvGrpSpPr>
          <p:cNvPr id="172036" name="Group 4"/>
          <p:cNvGrpSpPr>
            <a:grpSpLocks/>
          </p:cNvGrpSpPr>
          <p:nvPr/>
        </p:nvGrpSpPr>
        <p:grpSpPr bwMode="auto">
          <a:xfrm>
            <a:off x="1111250" y="1587500"/>
            <a:ext cx="6508750" cy="3297238"/>
            <a:chOff x="700" y="1000"/>
            <a:chExt cx="4100" cy="2077"/>
          </a:xfrm>
        </p:grpSpPr>
        <p:sp>
          <p:nvSpPr>
            <p:cNvPr id="172037" name="Text Box 5"/>
            <p:cNvSpPr txBox="1">
              <a:spLocks noChangeArrowheads="1"/>
            </p:cNvSpPr>
            <p:nvPr/>
          </p:nvSpPr>
          <p:spPr bwMode="auto">
            <a:xfrm>
              <a:off x="846" y="1007"/>
              <a:ext cx="1043" cy="1803"/>
            </a:xfrm>
            <a:prstGeom prst="rect">
              <a:avLst/>
            </a:prstGeom>
            <a:noFill/>
            <a:ln w="9525">
              <a:noFill/>
              <a:miter lim="800000"/>
              <a:headEnd/>
              <a:tailEnd/>
            </a:ln>
          </p:spPr>
          <p:txBody>
            <a:bodyPr wrap="none">
              <a:spAutoFit/>
            </a:bodyPr>
            <a:lstStyle/>
            <a:p>
              <a:r>
                <a:rPr lang="zh-CN" altLang="en-US" sz="2000" dirty="0" smtClean="0">
                  <a:latin typeface="Comic Sans MS" pitchFamily="66" charset="0"/>
                </a:rPr>
                <a:t>票务</a:t>
              </a:r>
              <a:r>
                <a:rPr lang="en-US" altLang="zh-CN" sz="2000" dirty="0" smtClean="0">
                  <a:latin typeface="Comic Sans MS" pitchFamily="66" charset="0"/>
                </a:rPr>
                <a:t>(</a:t>
              </a:r>
              <a:r>
                <a:rPr lang="zh-CN" altLang="en-US" sz="2000" dirty="0" smtClean="0">
                  <a:latin typeface="Comic Sans MS" pitchFamily="66" charset="0"/>
                </a:rPr>
                <a:t>购买</a:t>
              </a:r>
              <a:r>
                <a:rPr lang="en-US" altLang="zh-CN" sz="2000" dirty="0" smtClean="0">
                  <a:latin typeface="Comic Sans MS" pitchFamily="66" charset="0"/>
                </a:rPr>
                <a:t>)</a:t>
              </a:r>
              <a:endParaRPr lang="en-US" altLang="zh-CN" sz="2000" dirty="0">
                <a:latin typeface="Comic Sans MS" pitchFamily="66" charset="0"/>
              </a:endParaRPr>
            </a:p>
            <a:p>
              <a:endParaRPr lang="en-US" altLang="zh-CN" sz="2000" dirty="0">
                <a:latin typeface="Comic Sans MS" pitchFamily="66" charset="0"/>
              </a:endParaRPr>
            </a:p>
            <a:p>
              <a:r>
                <a:rPr lang="zh-CN" altLang="en-US" sz="2000" dirty="0" smtClean="0">
                  <a:latin typeface="Comic Sans MS" pitchFamily="66" charset="0"/>
                </a:rPr>
                <a:t>行李</a:t>
              </a:r>
              <a:r>
                <a:rPr lang="en-US" altLang="zh-CN" sz="2000" dirty="0" smtClean="0">
                  <a:latin typeface="Comic Sans MS" pitchFamily="66" charset="0"/>
                </a:rPr>
                <a:t>(</a:t>
              </a:r>
              <a:r>
                <a:rPr lang="zh-CN" altLang="en-US" sz="2000" dirty="0" smtClean="0">
                  <a:latin typeface="Comic Sans MS" pitchFamily="66" charset="0"/>
                </a:rPr>
                <a:t>托运</a:t>
              </a:r>
              <a:r>
                <a:rPr lang="en-US" altLang="zh-CN" sz="2000" dirty="0" smtClean="0">
                  <a:latin typeface="Comic Sans MS" pitchFamily="66" charset="0"/>
                </a:rPr>
                <a:t>)</a:t>
              </a:r>
              <a:endParaRPr lang="en-US" altLang="zh-CN" sz="2000" dirty="0">
                <a:latin typeface="Comic Sans MS" pitchFamily="66" charset="0"/>
              </a:endParaRPr>
            </a:p>
            <a:p>
              <a:endParaRPr lang="en-US" altLang="zh-CN" sz="2000" dirty="0">
                <a:latin typeface="Comic Sans MS" pitchFamily="66" charset="0"/>
              </a:endParaRPr>
            </a:p>
            <a:p>
              <a:r>
                <a:rPr lang="zh-CN" altLang="en-US" sz="2000" dirty="0" smtClean="0">
                  <a:latin typeface="Comic Sans MS" pitchFamily="66" charset="0"/>
                </a:rPr>
                <a:t>登机口</a:t>
              </a:r>
              <a:r>
                <a:rPr lang="en-US" altLang="zh-CN" sz="2000" dirty="0" smtClean="0">
                  <a:latin typeface="Comic Sans MS" pitchFamily="66" charset="0"/>
                </a:rPr>
                <a:t>(</a:t>
              </a:r>
              <a:r>
                <a:rPr lang="zh-CN" altLang="en-US" sz="2000" dirty="0" smtClean="0">
                  <a:latin typeface="Comic Sans MS" pitchFamily="66" charset="0"/>
                </a:rPr>
                <a:t>登机</a:t>
              </a:r>
              <a:r>
                <a:rPr lang="en-US" altLang="zh-CN" sz="2000" dirty="0" smtClean="0">
                  <a:latin typeface="Comic Sans MS" pitchFamily="66" charset="0"/>
                </a:rPr>
                <a:t>)</a:t>
              </a:r>
              <a:endParaRPr lang="en-US" altLang="zh-CN" sz="2000" dirty="0">
                <a:latin typeface="Comic Sans MS" pitchFamily="66" charset="0"/>
              </a:endParaRPr>
            </a:p>
            <a:p>
              <a:endParaRPr lang="en-US" altLang="zh-CN" sz="2000" dirty="0">
                <a:latin typeface="Comic Sans MS" pitchFamily="66" charset="0"/>
              </a:endParaRPr>
            </a:p>
            <a:p>
              <a:r>
                <a:rPr lang="zh-CN" altLang="en-US" sz="2000" dirty="0" smtClean="0">
                  <a:latin typeface="Comic Sans MS" pitchFamily="66" charset="0"/>
                </a:rPr>
                <a:t>从跑道起飞</a:t>
              </a:r>
              <a:endParaRPr lang="en-US" altLang="zh-CN" sz="2000" dirty="0" smtClean="0">
                <a:latin typeface="Comic Sans MS" pitchFamily="66" charset="0"/>
              </a:endParaRPr>
            </a:p>
            <a:p>
              <a:endParaRPr lang="en-US" altLang="zh-CN" sz="2000" dirty="0">
                <a:latin typeface="Comic Sans MS" pitchFamily="66" charset="0"/>
              </a:endParaRPr>
            </a:p>
            <a:p>
              <a:r>
                <a:rPr lang="zh-CN" altLang="en-US" sz="2000" dirty="0" smtClean="0">
                  <a:latin typeface="Comic Sans MS" pitchFamily="66" charset="0"/>
                </a:rPr>
                <a:t>按线路飞行</a:t>
              </a:r>
              <a:endParaRPr lang="en-US" altLang="zh-CN" sz="2000" dirty="0">
                <a:latin typeface="Comic Sans MS" pitchFamily="66" charset="0"/>
              </a:endParaRPr>
            </a:p>
          </p:txBody>
        </p:sp>
        <p:sp>
          <p:nvSpPr>
            <p:cNvPr id="172038" name="Text Box 6"/>
            <p:cNvSpPr txBox="1">
              <a:spLocks noChangeArrowheads="1"/>
            </p:cNvSpPr>
            <p:nvPr/>
          </p:nvSpPr>
          <p:spPr bwMode="auto">
            <a:xfrm>
              <a:off x="3242" y="1001"/>
              <a:ext cx="1092" cy="1803"/>
            </a:xfrm>
            <a:prstGeom prst="rect">
              <a:avLst/>
            </a:prstGeom>
            <a:noFill/>
            <a:ln w="9525">
              <a:noFill/>
              <a:miter lim="800000"/>
              <a:headEnd/>
              <a:tailEnd/>
            </a:ln>
          </p:spPr>
          <p:txBody>
            <a:bodyPr wrap="none">
              <a:spAutoFit/>
            </a:bodyPr>
            <a:lstStyle/>
            <a:p>
              <a:r>
                <a:rPr lang="zh-CN" altLang="en-US" sz="2000" dirty="0" smtClean="0">
                  <a:latin typeface="Comic Sans MS" pitchFamily="66" charset="0"/>
                </a:rPr>
                <a:t>票务 </a:t>
              </a:r>
              <a:r>
                <a:rPr lang="en-US" altLang="zh-CN" sz="2000" dirty="0" smtClean="0">
                  <a:latin typeface="Comic Sans MS" pitchFamily="66" charset="0"/>
                </a:rPr>
                <a:t>(</a:t>
              </a:r>
              <a:r>
                <a:rPr lang="zh-CN" altLang="en-US" sz="2000" dirty="0" smtClean="0">
                  <a:latin typeface="Comic Sans MS" pitchFamily="66" charset="0"/>
                </a:rPr>
                <a:t>投诉</a:t>
              </a:r>
              <a:r>
                <a:rPr lang="en-US" altLang="zh-CN" sz="2000" dirty="0" smtClean="0">
                  <a:latin typeface="Comic Sans MS" pitchFamily="66" charset="0"/>
                </a:rPr>
                <a:t>)</a:t>
              </a:r>
              <a:endParaRPr lang="en-US" altLang="zh-CN" sz="2000" dirty="0">
                <a:latin typeface="Comic Sans MS" pitchFamily="66" charset="0"/>
              </a:endParaRPr>
            </a:p>
            <a:p>
              <a:endParaRPr lang="en-US" altLang="zh-CN" sz="2000" dirty="0">
                <a:latin typeface="Comic Sans MS" pitchFamily="66" charset="0"/>
              </a:endParaRPr>
            </a:p>
            <a:p>
              <a:r>
                <a:rPr lang="zh-CN" altLang="en-US" sz="2000" dirty="0" smtClean="0">
                  <a:latin typeface="Comic Sans MS" pitchFamily="66" charset="0"/>
                </a:rPr>
                <a:t>行李 </a:t>
              </a:r>
              <a:r>
                <a:rPr lang="en-US" altLang="zh-CN" sz="2000" dirty="0" smtClean="0">
                  <a:latin typeface="Comic Sans MS" pitchFamily="66" charset="0"/>
                </a:rPr>
                <a:t>(</a:t>
              </a:r>
              <a:r>
                <a:rPr lang="zh-CN" altLang="en-US" sz="2000" dirty="0" smtClean="0">
                  <a:latin typeface="Comic Sans MS" pitchFamily="66" charset="0"/>
                </a:rPr>
                <a:t>认领</a:t>
              </a:r>
              <a:r>
                <a:rPr lang="en-US" altLang="zh-CN" sz="2000" dirty="0" smtClean="0">
                  <a:latin typeface="Comic Sans MS" pitchFamily="66" charset="0"/>
                </a:rPr>
                <a:t>)</a:t>
              </a:r>
              <a:endParaRPr lang="en-US" altLang="zh-CN" sz="2000" dirty="0">
                <a:latin typeface="Comic Sans MS" pitchFamily="66" charset="0"/>
              </a:endParaRPr>
            </a:p>
            <a:p>
              <a:endParaRPr lang="en-US" altLang="zh-CN" sz="2000" dirty="0">
                <a:latin typeface="Comic Sans MS" pitchFamily="66" charset="0"/>
              </a:endParaRPr>
            </a:p>
            <a:p>
              <a:r>
                <a:rPr lang="zh-CN" altLang="en-US" sz="2000" dirty="0" smtClean="0">
                  <a:latin typeface="Comic Sans MS" pitchFamily="66" charset="0"/>
                </a:rPr>
                <a:t>登机口 </a:t>
              </a:r>
              <a:r>
                <a:rPr lang="en-US" altLang="zh-CN" sz="2000" dirty="0" smtClean="0">
                  <a:latin typeface="Comic Sans MS" pitchFamily="66" charset="0"/>
                </a:rPr>
                <a:t>(</a:t>
              </a:r>
              <a:r>
                <a:rPr lang="zh-CN" altLang="en-US" sz="2000" dirty="0" smtClean="0">
                  <a:latin typeface="Comic Sans MS" pitchFamily="66" charset="0"/>
                </a:rPr>
                <a:t>离机</a:t>
              </a:r>
              <a:r>
                <a:rPr lang="en-US" altLang="zh-CN" sz="2000" dirty="0" smtClean="0">
                  <a:latin typeface="Comic Sans MS" pitchFamily="66" charset="0"/>
                </a:rPr>
                <a:t>)</a:t>
              </a:r>
              <a:endParaRPr lang="en-US" altLang="zh-CN" sz="2000" dirty="0">
                <a:latin typeface="Comic Sans MS" pitchFamily="66" charset="0"/>
              </a:endParaRPr>
            </a:p>
            <a:p>
              <a:endParaRPr lang="en-US" altLang="zh-CN" sz="2000" dirty="0">
                <a:latin typeface="Comic Sans MS" pitchFamily="66" charset="0"/>
              </a:endParaRPr>
            </a:p>
            <a:p>
              <a:r>
                <a:rPr lang="zh-CN" altLang="en-US" sz="2000" dirty="0" smtClean="0">
                  <a:latin typeface="Comic Sans MS" pitchFamily="66" charset="0"/>
                </a:rPr>
                <a:t>从跑道着陆</a:t>
              </a:r>
              <a:endParaRPr lang="en-US" altLang="zh-CN" sz="2000" dirty="0" smtClean="0">
                <a:latin typeface="Comic Sans MS" pitchFamily="66" charset="0"/>
              </a:endParaRPr>
            </a:p>
            <a:p>
              <a:endParaRPr lang="en-US" altLang="zh-CN" sz="2000" dirty="0">
                <a:latin typeface="Comic Sans MS" pitchFamily="66" charset="0"/>
              </a:endParaRPr>
            </a:p>
            <a:p>
              <a:r>
                <a:rPr lang="zh-CN" altLang="en-US" sz="2000" dirty="0" smtClean="0">
                  <a:latin typeface="Comic Sans MS" pitchFamily="66" charset="0"/>
                </a:rPr>
                <a:t>按线路飞行</a:t>
              </a:r>
              <a:endParaRPr lang="en-US" altLang="zh-CN" sz="2000" dirty="0">
                <a:latin typeface="Comic Sans MS" pitchFamily="66" charset="0"/>
              </a:endParaRPr>
            </a:p>
          </p:txBody>
        </p:sp>
        <p:sp>
          <p:nvSpPr>
            <p:cNvPr id="172039" name="Text Box 7"/>
            <p:cNvSpPr txBox="1">
              <a:spLocks noChangeArrowheads="1"/>
            </p:cNvSpPr>
            <p:nvPr/>
          </p:nvSpPr>
          <p:spPr bwMode="auto">
            <a:xfrm>
              <a:off x="2074" y="2825"/>
              <a:ext cx="924" cy="252"/>
            </a:xfrm>
            <a:prstGeom prst="rect">
              <a:avLst/>
            </a:prstGeom>
            <a:noFill/>
            <a:ln w="9525">
              <a:noFill/>
              <a:miter lim="800000"/>
              <a:headEnd/>
              <a:tailEnd/>
            </a:ln>
          </p:spPr>
          <p:txBody>
            <a:bodyPr wrap="none">
              <a:spAutoFit/>
            </a:bodyPr>
            <a:lstStyle/>
            <a:p>
              <a:r>
                <a:rPr lang="zh-CN" altLang="en-US" sz="2000" dirty="0" smtClean="0">
                  <a:latin typeface="Comic Sans MS" pitchFamily="66" charset="0"/>
                </a:rPr>
                <a:t>按线路飞行</a:t>
              </a:r>
              <a:endParaRPr lang="en-US" altLang="zh-CN" sz="2000" dirty="0">
                <a:latin typeface="Comic Sans MS" pitchFamily="66" charset="0"/>
              </a:endParaRPr>
            </a:p>
          </p:txBody>
        </p:sp>
        <p:sp>
          <p:nvSpPr>
            <p:cNvPr id="172040"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p:spPr>
          <p:txBody>
            <a:bodyPr wrap="none" anchor="ctr"/>
            <a:lstStyle/>
            <a:p>
              <a:endParaRPr lang="zh-CN" altLang="en-US"/>
            </a:p>
          </p:txBody>
        </p:sp>
      </p:grpSp>
    </p:spTree>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39"/>
          <p:cNvSpPr>
            <a:spLocks noGrp="1" noChangeArrowheads="1"/>
          </p:cNvSpPr>
          <p:nvPr>
            <p:ph type="title"/>
          </p:nvPr>
        </p:nvSpPr>
        <p:spPr/>
        <p:txBody>
          <a:bodyPr/>
          <a:lstStyle/>
          <a:p>
            <a:pPr eaLnBrk="1" hangingPunct="1"/>
            <a:r>
              <a:rPr lang="zh-CN" altLang="en-US" dirty="0" smtClean="0"/>
              <a:t>航线功能的水平分层</a:t>
            </a:r>
            <a:endParaRPr lang="en-US" altLang="zh-CN" dirty="0" smtClean="0"/>
          </a:p>
        </p:txBody>
      </p:sp>
      <p:sp>
        <p:nvSpPr>
          <p:cNvPr id="173060" name="Rectangle 40"/>
          <p:cNvSpPr>
            <a:spLocks noGrp="1" noChangeArrowheads="1"/>
          </p:cNvSpPr>
          <p:nvPr>
            <p:ph idx="1"/>
          </p:nvPr>
        </p:nvSpPr>
        <p:spPr>
          <a:xfrm>
            <a:off x="330200" y="4517044"/>
            <a:ext cx="8483600" cy="1659919"/>
          </a:xfrm>
        </p:spPr>
        <p:txBody>
          <a:bodyPr/>
          <a:lstStyle/>
          <a:p>
            <a:pPr eaLnBrk="1" hangingPunct="1">
              <a:buFontTx/>
              <a:buNone/>
            </a:pPr>
            <a:r>
              <a:rPr lang="zh-CN" altLang="en-US" dirty="0" smtClean="0">
                <a:solidFill>
                  <a:srgbClr val="FF0000"/>
                </a:solidFill>
              </a:rPr>
              <a:t>层</a:t>
            </a:r>
            <a:r>
              <a:rPr lang="en-US" altLang="zh-CN" dirty="0" smtClean="0">
                <a:solidFill>
                  <a:srgbClr val="FF0000"/>
                </a:solidFill>
              </a:rPr>
              <a:t>: </a:t>
            </a:r>
            <a:r>
              <a:rPr lang="zh-CN" altLang="en-US" dirty="0" smtClean="0">
                <a:solidFill>
                  <a:srgbClr val="FF0000"/>
                </a:solidFill>
              </a:rPr>
              <a:t>每层实现某个服务</a:t>
            </a:r>
            <a:endParaRPr lang="en-US" altLang="zh-CN" dirty="0" smtClean="0"/>
          </a:p>
          <a:p>
            <a:pPr eaLnBrk="1" hangingPunct="1"/>
            <a:r>
              <a:rPr lang="zh-CN" altLang="en-US" dirty="0"/>
              <a:t>通过它自己的内部层</a:t>
            </a:r>
            <a:r>
              <a:rPr lang="zh-CN" altLang="en-US" dirty="0" smtClean="0"/>
              <a:t>操作或动作</a:t>
            </a:r>
            <a:r>
              <a:rPr lang="en-US" altLang="zh-CN" dirty="0" smtClean="0"/>
              <a:t>(actions)</a:t>
            </a:r>
          </a:p>
          <a:p>
            <a:pPr eaLnBrk="1" hangingPunct="1"/>
            <a:r>
              <a:rPr lang="zh-CN" altLang="en-US" dirty="0" smtClean="0"/>
              <a:t>依靠下层所提供的服务</a:t>
            </a:r>
          </a:p>
        </p:txBody>
      </p:sp>
      <p:grpSp>
        <p:nvGrpSpPr>
          <p:cNvPr id="5" name="Group 38"/>
          <p:cNvGrpSpPr>
            <a:grpSpLocks/>
          </p:cNvGrpSpPr>
          <p:nvPr/>
        </p:nvGrpSpPr>
        <p:grpSpPr bwMode="auto">
          <a:xfrm>
            <a:off x="368300" y="1450974"/>
            <a:ext cx="8418516" cy="2747963"/>
            <a:chOff x="258" y="1214"/>
            <a:chExt cx="5303" cy="1731"/>
          </a:xfrm>
        </p:grpSpPr>
        <p:sp>
          <p:nvSpPr>
            <p:cNvPr id="6"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endParaRPr lang="zh-CN" altLang="zh-CN">
                <a:latin typeface="Times New Roman" panose="02020603050405020304" pitchFamily="18" charset="0"/>
              </a:endParaRPr>
            </a:p>
          </p:txBody>
        </p:sp>
        <p:sp>
          <p:nvSpPr>
            <p:cNvPr id="7" name="Text Box 3"/>
            <p:cNvSpPr txBox="1">
              <a:spLocks noChangeArrowheads="1"/>
            </p:cNvSpPr>
            <p:nvPr/>
          </p:nvSpPr>
          <p:spPr bwMode="auto">
            <a:xfrm>
              <a:off x="258" y="1597"/>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pPr algn="ctr">
                <a:lnSpc>
                  <a:spcPct val="80000"/>
                </a:lnSpc>
              </a:pPr>
              <a:r>
                <a:rPr lang="en-US" altLang="zh-CN" sz="1400" dirty="0"/>
                <a:t>ticket </a:t>
              </a:r>
              <a:r>
                <a:rPr lang="en-US" altLang="zh-CN" sz="1400" dirty="0" smtClean="0"/>
                <a:t>(purchase)</a:t>
              </a:r>
              <a:endParaRPr lang="en-US" altLang="zh-CN" sz="1400" dirty="0"/>
            </a:p>
            <a:p>
              <a:pPr algn="ctr">
                <a:lnSpc>
                  <a:spcPct val="80000"/>
                </a:lnSpc>
              </a:pPr>
              <a:endParaRPr lang="en-US" altLang="zh-CN" sz="1400" dirty="0"/>
            </a:p>
            <a:p>
              <a:pPr algn="ctr">
                <a:lnSpc>
                  <a:spcPct val="80000"/>
                </a:lnSpc>
              </a:pPr>
              <a:r>
                <a:rPr lang="en-US" altLang="zh-CN" sz="1400" dirty="0"/>
                <a:t>baggage </a:t>
              </a:r>
              <a:r>
                <a:rPr lang="en-US" altLang="zh-CN" sz="1400" dirty="0" smtClean="0"/>
                <a:t>(check)</a:t>
              </a:r>
              <a:endParaRPr lang="en-US" altLang="zh-CN" sz="1400" dirty="0"/>
            </a:p>
            <a:p>
              <a:pPr algn="ctr">
                <a:lnSpc>
                  <a:spcPct val="80000"/>
                </a:lnSpc>
              </a:pPr>
              <a:endParaRPr lang="en-US" altLang="zh-CN" sz="1400" dirty="0"/>
            </a:p>
            <a:p>
              <a:pPr algn="ctr">
                <a:lnSpc>
                  <a:spcPct val="80000"/>
                </a:lnSpc>
              </a:pPr>
              <a:r>
                <a:rPr lang="en-US" altLang="zh-CN" sz="1400" dirty="0"/>
                <a:t>gates </a:t>
              </a:r>
              <a:r>
                <a:rPr lang="en-US" altLang="zh-CN" sz="1400" dirty="0" smtClean="0"/>
                <a:t>(load)</a:t>
              </a:r>
              <a:endParaRPr lang="en-US" altLang="zh-CN" sz="1400" dirty="0"/>
            </a:p>
            <a:p>
              <a:pPr algn="ctr">
                <a:lnSpc>
                  <a:spcPct val="80000"/>
                </a:lnSpc>
              </a:pPr>
              <a:endParaRPr lang="en-US" altLang="zh-CN" sz="1400" dirty="0"/>
            </a:p>
            <a:p>
              <a:pPr algn="ctr">
                <a:lnSpc>
                  <a:spcPct val="80000"/>
                </a:lnSpc>
              </a:pPr>
              <a:r>
                <a:rPr lang="en-US" altLang="zh-CN" sz="1400" dirty="0"/>
                <a:t>runway </a:t>
              </a:r>
              <a:r>
                <a:rPr lang="en-US" altLang="zh-CN" sz="1400" dirty="0" smtClean="0"/>
                <a:t>(takeoff)</a:t>
              </a:r>
              <a:endParaRPr lang="en-US" altLang="zh-CN" sz="1400" dirty="0"/>
            </a:p>
            <a:p>
              <a:pPr algn="ctr">
                <a:lnSpc>
                  <a:spcPct val="80000"/>
                </a:lnSpc>
              </a:pPr>
              <a:endParaRPr lang="en-US" altLang="zh-CN" sz="1400" dirty="0"/>
            </a:p>
            <a:p>
              <a:pPr algn="ctr">
                <a:lnSpc>
                  <a:spcPct val="80000"/>
                </a:lnSpc>
              </a:pPr>
              <a:r>
                <a:rPr lang="en-US" altLang="zh-CN" sz="1400" dirty="0"/>
                <a:t>airplane routing</a:t>
              </a:r>
            </a:p>
          </p:txBody>
        </p:sp>
        <p:sp>
          <p:nvSpPr>
            <p:cNvPr id="8" name="Line 4"/>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9" name="Line 5"/>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10" name="Line 6"/>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11" name="Line 7"/>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12" name="Text Box 8"/>
            <p:cNvSpPr txBox="1">
              <a:spLocks noChangeArrowheads="1"/>
            </p:cNvSpPr>
            <p:nvPr/>
          </p:nvSpPr>
          <p:spPr bwMode="auto">
            <a:xfrm>
              <a:off x="407" y="2706"/>
              <a:ext cx="6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pPr algn="ctr" eaLnBrk="1" hangingPunct="1"/>
              <a:r>
                <a:rPr lang="zh-CN" altLang="en-US" sz="1800" dirty="0" smtClean="0">
                  <a:latin typeface="+mn-ea"/>
                  <a:ea typeface="+mn-ea"/>
                </a:rPr>
                <a:t>离开机场</a:t>
              </a:r>
              <a:endParaRPr lang="en-US" altLang="zh-CN" sz="1800" dirty="0">
                <a:latin typeface="+mn-ea"/>
                <a:ea typeface="+mn-ea"/>
              </a:endParaRPr>
            </a:p>
          </p:txBody>
        </p:sp>
        <p:sp>
          <p:nvSpPr>
            <p:cNvPr id="13" name="Text Box 9"/>
            <p:cNvSpPr txBox="1">
              <a:spLocks noChangeArrowheads="1"/>
            </p:cNvSpPr>
            <p:nvPr/>
          </p:nvSpPr>
          <p:spPr bwMode="auto">
            <a:xfrm>
              <a:off x="3600" y="2712"/>
              <a:ext cx="6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pPr algn="ctr" eaLnBrk="1" hangingPunct="1"/>
              <a:r>
                <a:rPr lang="zh-CN" altLang="en-US" sz="1800" dirty="0">
                  <a:latin typeface="+mn-ea"/>
                  <a:ea typeface="+mn-ea"/>
                </a:rPr>
                <a:t>到达机场</a:t>
              </a:r>
              <a:endParaRPr lang="en-US" altLang="zh-CN" sz="1800" dirty="0">
                <a:latin typeface="+mn-ea"/>
                <a:ea typeface="+mn-ea"/>
              </a:endParaRPr>
            </a:p>
          </p:txBody>
        </p:sp>
        <p:sp>
          <p:nvSpPr>
            <p:cNvPr id="14" name="Text Box 10"/>
            <p:cNvSpPr txBox="1">
              <a:spLocks noChangeArrowheads="1"/>
            </p:cNvSpPr>
            <p:nvPr/>
          </p:nvSpPr>
          <p:spPr bwMode="auto">
            <a:xfrm>
              <a:off x="1739" y="2709"/>
              <a:ext cx="12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pPr algn="ctr" eaLnBrk="1" hangingPunct="1"/>
              <a:r>
                <a:rPr lang="zh-CN" altLang="en-US" sz="1800" dirty="0">
                  <a:latin typeface="+mn-ea"/>
                  <a:ea typeface="+mn-ea"/>
                </a:rPr>
                <a:t>中间空中飞行控制</a:t>
              </a:r>
              <a:endParaRPr lang="en-US" altLang="zh-CN" sz="1800" dirty="0">
                <a:latin typeface="+mn-ea"/>
                <a:ea typeface="+mn-ea"/>
              </a:endParaRPr>
            </a:p>
          </p:txBody>
        </p:sp>
        <p:pic>
          <p:nvPicPr>
            <p:cNvPr id="15" name="Picture 11" descr="yylgaifm[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Line 12"/>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17" name="Line 13"/>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18" name="Line 14"/>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grpSp>
          <p:nvGrpSpPr>
            <p:cNvPr id="19" name="Group 15"/>
            <p:cNvGrpSpPr>
              <a:grpSpLocks/>
            </p:cNvGrpSpPr>
            <p:nvPr/>
          </p:nvGrpSpPr>
          <p:grpSpPr bwMode="auto">
            <a:xfrm>
              <a:off x="1436" y="2441"/>
              <a:ext cx="1071" cy="186"/>
              <a:chOff x="1813" y="2187"/>
              <a:chExt cx="1071" cy="186"/>
            </a:xfrm>
          </p:grpSpPr>
          <p:sp>
            <p:nvSpPr>
              <p:cNvPr id="39"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endParaRPr lang="zh-CN" altLang="zh-CN">
                  <a:latin typeface="Times New Roman" panose="02020603050405020304" pitchFamily="18" charset="0"/>
                </a:endParaRPr>
              </a:p>
            </p:txBody>
          </p:sp>
          <p:sp>
            <p:nvSpPr>
              <p:cNvPr id="40" name="Text Box 17"/>
              <p:cNvSpPr txBox="1">
                <a:spLocks noChangeArrowheads="1"/>
              </p:cNvSpPr>
              <p:nvPr/>
            </p:nvSpPr>
            <p:spPr bwMode="auto">
              <a:xfrm>
                <a:off x="1813" y="2200"/>
                <a:ext cx="107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pPr>
                  <a:lnSpc>
                    <a:spcPct val="80000"/>
                  </a:lnSpc>
                </a:pPr>
                <a:r>
                  <a:rPr lang="en-US" altLang="zh-CN" sz="1400"/>
                  <a:t>airplane routing</a:t>
                </a:r>
              </a:p>
            </p:txBody>
          </p:sp>
        </p:grpSp>
        <p:grpSp>
          <p:nvGrpSpPr>
            <p:cNvPr id="20" name="Group 18"/>
            <p:cNvGrpSpPr>
              <a:grpSpLocks/>
            </p:cNvGrpSpPr>
            <p:nvPr/>
          </p:nvGrpSpPr>
          <p:grpSpPr bwMode="auto">
            <a:xfrm>
              <a:off x="2417" y="2441"/>
              <a:ext cx="1071" cy="186"/>
              <a:chOff x="1813" y="2187"/>
              <a:chExt cx="1071" cy="186"/>
            </a:xfrm>
          </p:grpSpPr>
          <p:sp>
            <p:nvSpPr>
              <p:cNvPr id="37"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endParaRPr lang="zh-CN" altLang="zh-CN">
                  <a:latin typeface="Times New Roman" panose="02020603050405020304" pitchFamily="18" charset="0"/>
                </a:endParaRPr>
              </a:p>
            </p:txBody>
          </p:sp>
          <p:sp>
            <p:nvSpPr>
              <p:cNvPr id="38" name="Text Box 20"/>
              <p:cNvSpPr txBox="1">
                <a:spLocks noChangeArrowheads="1"/>
              </p:cNvSpPr>
              <p:nvPr/>
            </p:nvSpPr>
            <p:spPr bwMode="auto">
              <a:xfrm>
                <a:off x="1813" y="2200"/>
                <a:ext cx="107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pPr>
                  <a:lnSpc>
                    <a:spcPct val="80000"/>
                  </a:lnSpc>
                </a:pPr>
                <a:r>
                  <a:rPr lang="en-US" altLang="zh-CN" sz="1400"/>
                  <a:t>airplane routing</a:t>
                </a:r>
              </a:p>
            </p:txBody>
          </p:sp>
        </p:grpSp>
        <p:sp>
          <p:nvSpPr>
            <p:cNvPr id="21"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endParaRPr lang="zh-CN" altLang="zh-CN">
                <a:latin typeface="Times New Roman" panose="02020603050405020304" pitchFamily="18" charset="0"/>
              </a:endParaRPr>
            </a:p>
          </p:txBody>
        </p:sp>
        <p:sp>
          <p:nvSpPr>
            <p:cNvPr id="22" name="Text Box 22"/>
            <p:cNvSpPr txBox="1">
              <a:spLocks noChangeArrowheads="1"/>
            </p:cNvSpPr>
            <p:nvPr/>
          </p:nvSpPr>
          <p:spPr bwMode="auto">
            <a:xfrm>
              <a:off x="3412" y="1598"/>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pPr algn="ctr">
                <a:lnSpc>
                  <a:spcPct val="80000"/>
                </a:lnSpc>
              </a:pPr>
              <a:r>
                <a:rPr lang="en-US" altLang="zh-CN" sz="1400" dirty="0"/>
                <a:t>ticket </a:t>
              </a:r>
              <a:r>
                <a:rPr lang="en-US" altLang="zh-CN" sz="1400" dirty="0" smtClean="0"/>
                <a:t>(complain)</a:t>
              </a:r>
              <a:endParaRPr lang="en-US" altLang="zh-CN" sz="1400" dirty="0"/>
            </a:p>
            <a:p>
              <a:pPr algn="ctr">
                <a:lnSpc>
                  <a:spcPct val="80000"/>
                </a:lnSpc>
              </a:pPr>
              <a:endParaRPr lang="en-US" altLang="zh-CN" sz="1400" dirty="0"/>
            </a:p>
            <a:p>
              <a:pPr algn="ctr">
                <a:lnSpc>
                  <a:spcPct val="80000"/>
                </a:lnSpc>
              </a:pPr>
              <a:r>
                <a:rPr lang="en-US" altLang="zh-CN" sz="1400" dirty="0"/>
                <a:t>baggage </a:t>
              </a:r>
              <a:r>
                <a:rPr lang="en-US" altLang="zh-CN" sz="1400" dirty="0" smtClean="0"/>
                <a:t>(claim</a:t>
              </a:r>
              <a:endParaRPr lang="en-US" altLang="zh-CN" sz="1400" dirty="0"/>
            </a:p>
            <a:p>
              <a:pPr algn="ctr">
                <a:lnSpc>
                  <a:spcPct val="80000"/>
                </a:lnSpc>
              </a:pPr>
              <a:endParaRPr lang="en-US" altLang="zh-CN" sz="1400" dirty="0"/>
            </a:p>
            <a:p>
              <a:pPr algn="ctr">
                <a:lnSpc>
                  <a:spcPct val="80000"/>
                </a:lnSpc>
              </a:pPr>
              <a:r>
                <a:rPr lang="en-US" altLang="zh-CN" sz="1400" dirty="0"/>
                <a:t>gates </a:t>
              </a:r>
              <a:r>
                <a:rPr lang="en-US" altLang="zh-CN" sz="1400" dirty="0" smtClean="0"/>
                <a:t>(unload)</a:t>
              </a:r>
              <a:endParaRPr lang="en-US" altLang="zh-CN" sz="1400" dirty="0"/>
            </a:p>
            <a:p>
              <a:pPr algn="ctr">
                <a:lnSpc>
                  <a:spcPct val="80000"/>
                </a:lnSpc>
              </a:pPr>
              <a:endParaRPr lang="en-US" altLang="zh-CN" sz="1400" dirty="0"/>
            </a:p>
            <a:p>
              <a:pPr algn="ctr">
                <a:lnSpc>
                  <a:spcPct val="80000"/>
                </a:lnSpc>
              </a:pPr>
              <a:r>
                <a:rPr lang="en-US" altLang="zh-CN" sz="1400" dirty="0"/>
                <a:t>runway </a:t>
              </a:r>
              <a:r>
                <a:rPr lang="en-US" altLang="zh-CN" sz="1400" dirty="0" smtClean="0"/>
                <a:t>(land)</a:t>
              </a:r>
              <a:endParaRPr lang="en-US" altLang="zh-CN" sz="1400" dirty="0"/>
            </a:p>
            <a:p>
              <a:pPr algn="ctr">
                <a:lnSpc>
                  <a:spcPct val="80000"/>
                </a:lnSpc>
              </a:pPr>
              <a:endParaRPr lang="en-US" altLang="zh-CN" sz="1400" dirty="0"/>
            </a:p>
            <a:p>
              <a:pPr algn="ctr">
                <a:lnSpc>
                  <a:spcPct val="80000"/>
                </a:lnSpc>
              </a:pPr>
              <a:r>
                <a:rPr lang="en-US" altLang="zh-CN" sz="1400" dirty="0"/>
                <a:t>airplane routing</a:t>
              </a:r>
            </a:p>
          </p:txBody>
        </p:sp>
        <p:sp>
          <p:nvSpPr>
            <p:cNvPr id="23" name="Line 23"/>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24" name="Line 24"/>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25" name="Line 25"/>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26" name="Line 26"/>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27"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endParaRPr lang="zh-CN" altLang="zh-CN">
                <a:latin typeface="Times New Roman" panose="02020603050405020304" pitchFamily="18" charset="0"/>
              </a:endParaRPr>
            </a:p>
          </p:txBody>
        </p:sp>
        <p:sp>
          <p:nvSpPr>
            <p:cNvPr id="28"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endParaRPr lang="zh-CN" altLang="zh-CN">
                <a:latin typeface="Times New Roman" panose="02020603050405020304" pitchFamily="18" charset="0"/>
              </a:endParaRPr>
            </a:p>
          </p:txBody>
        </p:sp>
        <p:sp>
          <p:nvSpPr>
            <p:cNvPr id="29"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endParaRPr lang="zh-CN" altLang="zh-CN">
                <a:latin typeface="Times New Roman" panose="02020603050405020304" pitchFamily="18" charset="0"/>
              </a:endParaRPr>
            </a:p>
          </p:txBody>
        </p:sp>
        <p:sp>
          <p:nvSpPr>
            <p:cNvPr id="30"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endParaRPr lang="zh-CN" altLang="zh-CN">
                <a:latin typeface="Times New Roman" panose="02020603050405020304" pitchFamily="18" charset="0"/>
              </a:endParaRPr>
            </a:p>
          </p:txBody>
        </p:sp>
        <p:sp>
          <p:nvSpPr>
            <p:cNvPr id="31"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endParaRPr lang="zh-CN" altLang="zh-CN">
                <a:latin typeface="Times New Roman" panose="02020603050405020304" pitchFamily="18" charset="0"/>
              </a:endParaRPr>
            </a:p>
          </p:txBody>
        </p:sp>
        <p:sp>
          <p:nvSpPr>
            <p:cNvPr id="32" name="Text Box 32"/>
            <p:cNvSpPr txBox="1">
              <a:spLocks noChangeArrowheads="1"/>
            </p:cNvSpPr>
            <p:nvPr/>
          </p:nvSpPr>
          <p:spPr bwMode="auto">
            <a:xfrm>
              <a:off x="4776" y="1588"/>
              <a:ext cx="3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pPr algn="ctr" eaLnBrk="1" hangingPunct="1"/>
              <a:r>
                <a:rPr lang="en-US" altLang="zh-CN" sz="1200"/>
                <a:t>ticket</a:t>
              </a:r>
            </a:p>
          </p:txBody>
        </p:sp>
        <p:sp>
          <p:nvSpPr>
            <p:cNvPr id="33" name="Text Box 33"/>
            <p:cNvSpPr txBox="1">
              <a:spLocks noChangeArrowheads="1"/>
            </p:cNvSpPr>
            <p:nvPr/>
          </p:nvSpPr>
          <p:spPr bwMode="auto">
            <a:xfrm>
              <a:off x="4774" y="1801"/>
              <a:ext cx="4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pPr algn="ctr" eaLnBrk="1" hangingPunct="1"/>
              <a:r>
                <a:rPr lang="en-US" altLang="zh-CN" sz="1200"/>
                <a:t>baggage</a:t>
              </a:r>
            </a:p>
          </p:txBody>
        </p:sp>
        <p:sp>
          <p:nvSpPr>
            <p:cNvPr id="34" name="Text Box 34"/>
            <p:cNvSpPr txBox="1">
              <a:spLocks noChangeArrowheads="1"/>
            </p:cNvSpPr>
            <p:nvPr/>
          </p:nvSpPr>
          <p:spPr bwMode="auto">
            <a:xfrm>
              <a:off x="4772" y="2013"/>
              <a:ext cx="30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pPr algn="ctr" eaLnBrk="1" hangingPunct="1"/>
              <a:r>
                <a:rPr lang="en-US" altLang="zh-CN" sz="1200"/>
                <a:t>gate</a:t>
              </a:r>
            </a:p>
          </p:txBody>
        </p:sp>
        <p:sp>
          <p:nvSpPr>
            <p:cNvPr id="35" name="Text Box 35"/>
            <p:cNvSpPr txBox="1">
              <a:spLocks noChangeArrowheads="1"/>
            </p:cNvSpPr>
            <p:nvPr/>
          </p:nvSpPr>
          <p:spPr bwMode="auto">
            <a:xfrm>
              <a:off x="4767" y="2225"/>
              <a:ext cx="73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pPr algn="ctr" eaLnBrk="1" hangingPunct="1"/>
              <a:r>
                <a:rPr lang="en-US" altLang="zh-CN" sz="1200"/>
                <a:t>takeoff/landing</a:t>
              </a:r>
            </a:p>
          </p:txBody>
        </p:sp>
        <p:sp>
          <p:nvSpPr>
            <p:cNvPr id="36" name="Text Box 36"/>
            <p:cNvSpPr txBox="1">
              <a:spLocks noChangeArrowheads="1"/>
            </p:cNvSpPr>
            <p:nvPr/>
          </p:nvSpPr>
          <p:spPr bwMode="auto">
            <a:xfrm>
              <a:off x="4769" y="2444"/>
              <a:ext cx="77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pPr algn="ctr" eaLnBrk="1" hangingPunct="1"/>
              <a:r>
                <a:rPr lang="en-US" altLang="zh-CN" sz="1200"/>
                <a:t>airplane routing</a:t>
              </a: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ja-JP" altLang="en-US" dirty="0">
                <a:latin typeface="+mn-lt"/>
                <a:ea typeface="ＭＳ Ｐゴシック" pitchFamily="34" charset="-128"/>
              </a:rPr>
              <a:t>“</a:t>
            </a:r>
            <a:r>
              <a:rPr lang="en-US" altLang="ja-JP" dirty="0">
                <a:latin typeface="+mn-lt"/>
                <a:ea typeface="ＭＳ Ｐゴシック" pitchFamily="34" charset="-128"/>
              </a:rPr>
              <a:t>Fun</a:t>
            </a:r>
            <a:r>
              <a:rPr lang="ja-JP" altLang="en-US" dirty="0">
                <a:latin typeface="+mn-lt"/>
                <a:ea typeface="ＭＳ Ｐゴシック" pitchFamily="34" charset="-128"/>
              </a:rPr>
              <a:t>”</a:t>
            </a:r>
            <a:r>
              <a:rPr lang="en-US" altLang="ja-JP" dirty="0">
                <a:latin typeface="+mn-lt"/>
                <a:ea typeface="ＭＳ Ｐゴシック" pitchFamily="34" charset="-128"/>
              </a:rPr>
              <a:t> Internet-connected devices</a:t>
            </a:r>
            <a:endParaRPr lang="en-US" altLang="zh-CN" dirty="0" smtClean="0">
              <a:latin typeface="+mn-lt"/>
            </a:endParaRPr>
          </a:p>
        </p:txBody>
      </p:sp>
      <p:pic>
        <p:nvPicPr>
          <p:cNvPr id="11" name="Picture 3" descr="toaster"/>
          <p:cNvPicPr>
            <a:picLocks noChangeAspect="1" noChangeArrowheads="1"/>
          </p:cNvPicPr>
          <p:nvPr/>
        </p:nvPicPr>
        <p:blipFill>
          <a:blip r:embed="rId4"/>
          <a:srcRect/>
          <a:stretch>
            <a:fillRect/>
          </a:stretch>
        </p:blipFill>
        <p:spPr bwMode="auto">
          <a:xfrm>
            <a:off x="3625850" y="1219200"/>
            <a:ext cx="2495550" cy="2935288"/>
          </a:xfrm>
          <a:prstGeom prst="rect">
            <a:avLst/>
          </a:prstGeom>
          <a:noFill/>
          <a:ln w="9525">
            <a:noFill/>
            <a:miter lim="800000"/>
            <a:headEnd/>
            <a:tailEnd/>
          </a:ln>
        </p:spPr>
      </p:pic>
      <p:pic>
        <p:nvPicPr>
          <p:cNvPr id="12" name="Picture 4" descr="whisper"/>
          <p:cNvPicPr>
            <a:picLocks noChangeAspect="1" noChangeArrowheads="1"/>
          </p:cNvPicPr>
          <p:nvPr/>
        </p:nvPicPr>
        <p:blipFill>
          <a:blip r:embed="rId5"/>
          <a:srcRect/>
          <a:stretch>
            <a:fillRect/>
          </a:stretch>
        </p:blipFill>
        <p:spPr bwMode="auto">
          <a:xfrm>
            <a:off x="966788" y="1184275"/>
            <a:ext cx="1895475" cy="1560513"/>
          </a:xfrm>
          <a:prstGeom prst="rect">
            <a:avLst/>
          </a:prstGeom>
          <a:noFill/>
          <a:ln w="9525">
            <a:noFill/>
            <a:miter lim="800000"/>
            <a:headEnd/>
            <a:tailEnd/>
          </a:ln>
        </p:spPr>
      </p:pic>
      <p:sp>
        <p:nvSpPr>
          <p:cNvPr id="13" name="Text Box 7"/>
          <p:cNvSpPr txBox="1">
            <a:spLocks noChangeArrowheads="1"/>
          </p:cNvSpPr>
          <p:nvPr/>
        </p:nvSpPr>
        <p:spPr bwMode="auto">
          <a:xfrm>
            <a:off x="895350" y="2547938"/>
            <a:ext cx="2265877" cy="584775"/>
          </a:xfrm>
          <a:prstGeom prst="rect">
            <a:avLst/>
          </a:prstGeom>
          <a:noFill/>
          <a:ln w="9525">
            <a:noFill/>
            <a:miter lim="800000"/>
            <a:headEnd/>
            <a:tailEnd/>
          </a:ln>
        </p:spPr>
        <p:txBody>
          <a:bodyPr wrap="none">
            <a:spAutoFit/>
          </a:bodyPr>
          <a:lstStyle/>
          <a:p>
            <a:pPr algn="ctr">
              <a:defRPr/>
            </a:pPr>
            <a:r>
              <a:rPr lang="zh-CN" altLang="en-US" sz="1600" dirty="0">
                <a:latin typeface="+mn-lt"/>
              </a:rPr>
              <a:t>基于</a:t>
            </a:r>
            <a:r>
              <a:rPr lang="en-US" altLang="zh-CN" sz="1600" dirty="0">
                <a:latin typeface="+mn-lt"/>
              </a:rPr>
              <a:t>IP</a:t>
            </a:r>
            <a:r>
              <a:rPr lang="zh-CN" altLang="en-US" sz="1600" dirty="0">
                <a:latin typeface="+mn-lt"/>
              </a:rPr>
              <a:t>的相框</a:t>
            </a:r>
            <a:endParaRPr lang="en-US" altLang="zh-CN" sz="1600" dirty="0">
              <a:latin typeface="+mn-lt"/>
            </a:endParaRPr>
          </a:p>
          <a:p>
            <a:r>
              <a:rPr lang="en-US" altLang="zh-CN" sz="1600" dirty="0" smtClean="0">
                <a:latin typeface="+mn-lt"/>
              </a:rPr>
              <a:t>http</a:t>
            </a:r>
            <a:r>
              <a:rPr lang="en-US" altLang="zh-CN" sz="1600" dirty="0">
                <a:latin typeface="+mn-lt"/>
              </a:rPr>
              <a:t>://www.ceiva.com/</a:t>
            </a:r>
          </a:p>
        </p:txBody>
      </p:sp>
      <p:sp>
        <p:nvSpPr>
          <p:cNvPr id="14" name="Text Box 8"/>
          <p:cNvSpPr txBox="1">
            <a:spLocks noChangeArrowheads="1"/>
          </p:cNvSpPr>
          <p:nvPr/>
        </p:nvSpPr>
        <p:spPr bwMode="auto">
          <a:xfrm>
            <a:off x="5626100" y="1747838"/>
            <a:ext cx="2275366" cy="584775"/>
          </a:xfrm>
          <a:prstGeom prst="rect">
            <a:avLst/>
          </a:prstGeom>
          <a:noFill/>
          <a:ln w="9525">
            <a:noFill/>
            <a:miter lim="800000"/>
            <a:headEnd/>
            <a:tailEnd/>
          </a:ln>
        </p:spPr>
        <p:txBody>
          <a:bodyPr wrap="none">
            <a:spAutoFit/>
          </a:bodyPr>
          <a:lstStyle/>
          <a:p>
            <a:r>
              <a:rPr lang="en-US" altLang="zh-CN" sz="1600" dirty="0">
                <a:latin typeface="+mn-lt"/>
              </a:rPr>
              <a:t>Web-enabled toaster +</a:t>
            </a:r>
          </a:p>
          <a:p>
            <a:r>
              <a:rPr lang="en-US" altLang="zh-CN" sz="1600" dirty="0">
                <a:latin typeface="+mn-lt"/>
              </a:rPr>
              <a:t>weather forecaster</a:t>
            </a:r>
          </a:p>
        </p:txBody>
      </p:sp>
      <p:pic>
        <p:nvPicPr>
          <p:cNvPr id="15" name="Picture 9" descr="cisco"/>
          <p:cNvPicPr>
            <a:picLocks noChangeAspect="1" noChangeArrowheads="1"/>
          </p:cNvPicPr>
          <p:nvPr/>
        </p:nvPicPr>
        <p:blipFill>
          <a:blip r:embed="rId6"/>
          <a:srcRect/>
          <a:stretch>
            <a:fillRect/>
          </a:stretch>
        </p:blipFill>
        <p:spPr bwMode="auto">
          <a:xfrm>
            <a:off x="5891213" y="4146550"/>
            <a:ext cx="2395537" cy="1919288"/>
          </a:xfrm>
          <a:prstGeom prst="rect">
            <a:avLst/>
          </a:prstGeom>
          <a:noFill/>
          <a:ln w="9525">
            <a:noFill/>
            <a:miter lim="800000"/>
            <a:headEnd/>
            <a:tailEnd/>
          </a:ln>
        </p:spPr>
      </p:pic>
      <p:sp>
        <p:nvSpPr>
          <p:cNvPr id="16" name="Text Box 10"/>
          <p:cNvSpPr txBox="1">
            <a:spLocks noChangeArrowheads="1"/>
          </p:cNvSpPr>
          <p:nvPr/>
        </p:nvSpPr>
        <p:spPr bwMode="auto">
          <a:xfrm>
            <a:off x="6191250" y="5710238"/>
            <a:ext cx="800219" cy="338554"/>
          </a:xfrm>
          <a:prstGeom prst="rect">
            <a:avLst/>
          </a:prstGeom>
          <a:noFill/>
          <a:ln w="9525">
            <a:noFill/>
            <a:miter lim="800000"/>
            <a:headEnd/>
            <a:tailEnd/>
          </a:ln>
        </p:spPr>
        <p:txBody>
          <a:bodyPr wrap="none">
            <a:spAutoFit/>
          </a:bodyPr>
          <a:lstStyle/>
          <a:p>
            <a:pPr>
              <a:defRPr/>
            </a:pPr>
            <a:r>
              <a:rPr lang="en-US" altLang="zh-CN" sz="1600" dirty="0">
                <a:latin typeface="+mn-lt"/>
              </a:rPr>
              <a:t>IP</a:t>
            </a:r>
            <a:r>
              <a:rPr lang="zh-CN" altLang="en-US" sz="1600" dirty="0">
                <a:latin typeface="+mn-lt"/>
              </a:rPr>
              <a:t>电话</a:t>
            </a:r>
            <a:endParaRPr lang="en-US" altLang="zh-CN" sz="1600" dirty="0">
              <a:latin typeface="+mn-lt"/>
            </a:endParaRPr>
          </a:p>
        </p:txBody>
      </p:sp>
      <p:graphicFrame>
        <p:nvGraphicFramePr>
          <p:cNvPr id="17" name="Object 14"/>
          <p:cNvGraphicFramePr>
            <a:graphicFrameLocks noChangeAspect="1"/>
          </p:cNvGraphicFramePr>
          <p:nvPr>
            <p:extLst>
              <p:ext uri="{D42A27DB-BD31-4B8C-83A1-F6EECF244321}">
                <p14:modId xmlns:p14="http://schemas.microsoft.com/office/powerpoint/2010/main" val="3953629185"/>
              </p:ext>
            </p:extLst>
          </p:nvPr>
        </p:nvGraphicFramePr>
        <p:xfrm>
          <a:off x="919163" y="3340100"/>
          <a:ext cx="803275" cy="2168525"/>
        </p:xfrm>
        <a:graphic>
          <a:graphicData uri="http://schemas.openxmlformats.org/presentationml/2006/ole">
            <mc:AlternateContent xmlns:mc="http://schemas.openxmlformats.org/markup-compatibility/2006">
              <mc:Choice xmlns:v="urn:schemas-microsoft-com:vml" Requires="v">
                <p:oleObj spid="_x0000_s56396" r:id="rId7" imgW="1434415" imgH="3873016" progId="">
                  <p:embed/>
                </p:oleObj>
              </mc:Choice>
              <mc:Fallback>
                <p:oleObj r:id="rId7" imgW="1434415" imgH="3873016" progId="">
                  <p:embed/>
                  <p:pic>
                    <p:nvPicPr>
                      <p:cNvPr id="0" name="Picture 7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163" y="3340100"/>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8" name="Text Box 8"/>
          <p:cNvSpPr txBox="1">
            <a:spLocks noChangeArrowheads="1"/>
          </p:cNvSpPr>
          <p:nvPr/>
        </p:nvSpPr>
        <p:spPr bwMode="auto">
          <a:xfrm>
            <a:off x="981075" y="5548313"/>
            <a:ext cx="1203406" cy="584775"/>
          </a:xfrm>
          <a:prstGeom prst="rect">
            <a:avLst/>
          </a:prstGeom>
          <a:noFill/>
          <a:ln w="9525">
            <a:noFill/>
            <a:miter lim="800000"/>
            <a:headEnd/>
            <a:tailEnd/>
          </a:ln>
        </p:spPr>
        <p:txBody>
          <a:bodyPr wrap="none">
            <a:spAutoFit/>
          </a:bodyPr>
          <a:lstStyle/>
          <a:p>
            <a:r>
              <a:rPr lang="en-US" altLang="zh-CN" sz="1600" dirty="0" smtClean="0">
                <a:latin typeface="+mn-lt"/>
              </a:rPr>
              <a:t>Internet </a:t>
            </a:r>
          </a:p>
          <a:p>
            <a:r>
              <a:rPr lang="en-US" altLang="zh-CN" sz="1600" dirty="0" smtClean="0">
                <a:latin typeface="+mn-lt"/>
              </a:rPr>
              <a:t>refrigerator</a:t>
            </a:r>
            <a:endParaRPr lang="en-US" altLang="zh-CN" sz="1600" dirty="0">
              <a:latin typeface="+mn-lt"/>
            </a:endParaRPr>
          </a:p>
        </p:txBody>
      </p:sp>
      <p:pic>
        <p:nvPicPr>
          <p:cNvPr id="19" name="Picture 16"/>
          <p:cNvPicPr>
            <a:picLocks noChangeAspect="1" noChangeArrowheads="1"/>
          </p:cNvPicPr>
          <p:nvPr/>
        </p:nvPicPr>
        <p:blipFill>
          <a:blip r:embed="rId9"/>
          <a:srcRect/>
          <a:stretch>
            <a:fillRect/>
          </a:stretch>
        </p:blipFill>
        <p:spPr bwMode="auto">
          <a:xfrm>
            <a:off x="1851025" y="3267075"/>
            <a:ext cx="1552575" cy="742950"/>
          </a:xfrm>
          <a:prstGeom prst="rect">
            <a:avLst/>
          </a:prstGeom>
          <a:noFill/>
          <a:ln w="9525">
            <a:noFill/>
            <a:miter lim="800000"/>
            <a:headEnd/>
            <a:tailEnd/>
          </a:ln>
        </p:spPr>
      </p:pic>
      <p:sp>
        <p:nvSpPr>
          <p:cNvPr id="20" name="Text Box 8"/>
          <p:cNvSpPr txBox="1">
            <a:spLocks noChangeArrowheads="1"/>
          </p:cNvSpPr>
          <p:nvPr/>
        </p:nvSpPr>
        <p:spPr bwMode="auto">
          <a:xfrm>
            <a:off x="2006600" y="3906838"/>
            <a:ext cx="2487613" cy="581025"/>
          </a:xfrm>
          <a:prstGeom prst="rect">
            <a:avLst/>
          </a:prstGeom>
          <a:noFill/>
          <a:ln w="9525">
            <a:noFill/>
            <a:miter lim="800000"/>
            <a:headEnd/>
            <a:tailEnd/>
          </a:ln>
        </p:spPr>
        <p:txBody>
          <a:bodyPr wrap="none">
            <a:spAutoFit/>
          </a:bodyPr>
          <a:lstStyle/>
          <a:p>
            <a:r>
              <a:rPr lang="en-US" altLang="zh-CN" sz="1600" dirty="0">
                <a:latin typeface="+mn-lt"/>
              </a:rPr>
              <a:t>Slingbox: watch,</a:t>
            </a:r>
          </a:p>
          <a:p>
            <a:r>
              <a:rPr lang="en-US" altLang="zh-CN" sz="1600" dirty="0">
                <a:latin typeface="+mn-lt"/>
              </a:rPr>
              <a:t>control cable TV remotely</a:t>
            </a:r>
          </a:p>
        </p:txBody>
      </p:sp>
      <p:pic>
        <p:nvPicPr>
          <p:cNvPr id="21" name="Picture 23"/>
          <p:cNvPicPr>
            <a:picLocks noChangeAspect="1" noChangeArrowheads="1"/>
          </p:cNvPicPr>
          <p:nvPr/>
        </p:nvPicPr>
        <p:blipFill>
          <a:blip r:embed="rId10"/>
          <a:srcRect/>
          <a:stretch>
            <a:fillRect/>
          </a:stretch>
        </p:blipFill>
        <p:spPr bwMode="auto">
          <a:xfrm>
            <a:off x="6891338" y="2513013"/>
            <a:ext cx="695325" cy="1096962"/>
          </a:xfrm>
          <a:prstGeom prst="rect">
            <a:avLst/>
          </a:prstGeom>
          <a:noFill/>
          <a:ln w="9525">
            <a:noFill/>
            <a:miter lim="800000"/>
            <a:headEnd/>
            <a:tailEnd/>
          </a:ln>
        </p:spPr>
      </p:pic>
      <p:sp>
        <p:nvSpPr>
          <p:cNvPr id="22" name="Text Box 10"/>
          <p:cNvSpPr txBox="1">
            <a:spLocks noChangeArrowheads="1"/>
          </p:cNvSpPr>
          <p:nvPr/>
        </p:nvSpPr>
        <p:spPr bwMode="auto">
          <a:xfrm>
            <a:off x="6753225" y="3600450"/>
            <a:ext cx="1941513" cy="584200"/>
          </a:xfrm>
          <a:prstGeom prst="rect">
            <a:avLst/>
          </a:prstGeom>
          <a:noFill/>
          <a:ln w="9525">
            <a:noFill/>
            <a:miter lim="800000"/>
            <a:headEnd/>
            <a:tailEnd/>
          </a:ln>
        </p:spPr>
        <p:txBody>
          <a:bodyPr wrap="none">
            <a:spAutoFit/>
          </a:bodyPr>
          <a:lstStyle/>
          <a:p>
            <a:r>
              <a:rPr lang="en-US" altLang="zh-CN" sz="1600">
                <a:latin typeface="+mn-lt"/>
              </a:rPr>
              <a:t>Tweet-a-watt: </a:t>
            </a:r>
          </a:p>
          <a:p>
            <a:r>
              <a:rPr lang="en-US" altLang="zh-CN" sz="1600">
                <a:latin typeface="+mn-lt"/>
              </a:rPr>
              <a:t>monitor energy use</a:t>
            </a:r>
          </a:p>
        </p:txBody>
      </p:sp>
      <p:pic>
        <p:nvPicPr>
          <p:cNvPr id="23" name="Picture 1"/>
          <p:cNvPicPr>
            <a:picLocks noChangeAspect="1"/>
          </p:cNvPicPr>
          <p:nvPr/>
        </p:nvPicPr>
        <p:blipFill>
          <a:blip r:embed="rId11"/>
          <a:srcRect/>
          <a:stretch>
            <a:fillRect/>
          </a:stretch>
        </p:blipFill>
        <p:spPr bwMode="auto">
          <a:xfrm>
            <a:off x="2563813" y="4730750"/>
            <a:ext cx="1289050" cy="1544638"/>
          </a:xfrm>
          <a:prstGeom prst="rect">
            <a:avLst/>
          </a:prstGeom>
          <a:noFill/>
          <a:ln w="9525">
            <a:noFill/>
            <a:miter lim="800000"/>
            <a:headEnd/>
            <a:tailEnd/>
          </a:ln>
        </p:spPr>
      </p:pic>
      <p:sp>
        <p:nvSpPr>
          <p:cNvPr id="24" name="Text Box 8"/>
          <p:cNvSpPr txBox="1">
            <a:spLocks noChangeArrowheads="1"/>
          </p:cNvSpPr>
          <p:nvPr/>
        </p:nvSpPr>
        <p:spPr bwMode="auto">
          <a:xfrm>
            <a:off x="3940175" y="4910138"/>
            <a:ext cx="1233488" cy="831850"/>
          </a:xfrm>
          <a:prstGeom prst="rect">
            <a:avLst/>
          </a:prstGeom>
          <a:noFill/>
          <a:ln w="9525">
            <a:noFill/>
            <a:miter lim="800000"/>
            <a:headEnd/>
            <a:tailEnd/>
          </a:ln>
        </p:spPr>
        <p:txBody>
          <a:bodyPr wrap="none">
            <a:spAutoFit/>
          </a:bodyPr>
          <a:lstStyle/>
          <a:p>
            <a:r>
              <a:rPr lang="en-US" altLang="zh-CN" sz="1600" dirty="0">
                <a:latin typeface="+mn-lt"/>
              </a:rPr>
              <a:t>sensorized,</a:t>
            </a:r>
          </a:p>
          <a:p>
            <a:r>
              <a:rPr lang="en-US" altLang="zh-CN" sz="1600" dirty="0">
                <a:latin typeface="+mn-lt"/>
              </a:rPr>
              <a:t>bed</a:t>
            </a:r>
          </a:p>
          <a:p>
            <a:r>
              <a:rPr lang="en-US" altLang="zh-CN" sz="1600" dirty="0">
                <a:latin typeface="+mn-lt"/>
              </a:rPr>
              <a:t>mattress</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5922" name="Line 2"/>
          <p:cNvSpPr>
            <a:spLocks noChangeShapeType="1"/>
          </p:cNvSpPr>
          <p:nvPr/>
        </p:nvSpPr>
        <p:spPr bwMode="auto">
          <a:xfrm flipV="1">
            <a:off x="3219450" y="2251075"/>
            <a:ext cx="2392363" cy="1588"/>
          </a:xfrm>
          <a:prstGeom prst="line">
            <a:avLst/>
          </a:prstGeom>
          <a:noFill/>
          <a:ln w="38100">
            <a:solidFill>
              <a:srgbClr val="FF3300"/>
            </a:solidFill>
            <a:prstDash val="dash"/>
            <a:miter lim="800000"/>
            <a:headEnd/>
            <a:tailEnd type="triangle" w="med" len="med"/>
          </a:ln>
        </p:spPr>
        <p:txBody>
          <a:bodyPr wrap="none"/>
          <a:lstStyle/>
          <a:p>
            <a:endParaRPr lang="zh-CN" altLang="en-US"/>
          </a:p>
        </p:txBody>
      </p:sp>
      <p:grpSp>
        <p:nvGrpSpPr>
          <p:cNvPr id="174083" name="Group 3"/>
          <p:cNvGrpSpPr>
            <a:grpSpLocks/>
          </p:cNvGrpSpPr>
          <p:nvPr/>
        </p:nvGrpSpPr>
        <p:grpSpPr bwMode="auto">
          <a:xfrm>
            <a:off x="1435100" y="1447800"/>
            <a:ext cx="6049963" cy="1662113"/>
            <a:chOff x="904" y="1104"/>
            <a:chExt cx="3811" cy="1047"/>
          </a:xfrm>
        </p:grpSpPr>
        <p:pic>
          <p:nvPicPr>
            <p:cNvPr id="174088" name="Picture 4" descr="1-14"/>
            <p:cNvPicPr>
              <a:picLocks noChangeAspect="1" noChangeArrowheads="1"/>
            </p:cNvPicPr>
            <p:nvPr/>
          </p:nvPicPr>
          <p:blipFill>
            <a:blip r:embed="rId3" cstate="print"/>
            <a:srcRect b="64204"/>
            <a:stretch>
              <a:fillRect/>
            </a:stretch>
          </p:blipFill>
          <p:spPr bwMode="auto">
            <a:xfrm>
              <a:off x="904" y="1104"/>
              <a:ext cx="3811" cy="1047"/>
            </a:xfrm>
            <a:prstGeom prst="rect">
              <a:avLst/>
            </a:prstGeom>
            <a:noFill/>
            <a:ln w="9525">
              <a:noFill/>
              <a:miter lim="800000"/>
              <a:headEnd/>
              <a:tailEnd/>
            </a:ln>
          </p:spPr>
        </p:pic>
        <p:sp>
          <p:nvSpPr>
            <p:cNvPr id="174089" name="Rectangle 5"/>
            <p:cNvSpPr>
              <a:spLocks noChangeArrowheads="1"/>
            </p:cNvSpPr>
            <p:nvPr/>
          </p:nvSpPr>
          <p:spPr bwMode="auto">
            <a:xfrm>
              <a:off x="1586" y="1862"/>
              <a:ext cx="276" cy="253"/>
            </a:xfrm>
            <a:prstGeom prst="rect">
              <a:avLst/>
            </a:prstGeom>
            <a:solidFill>
              <a:schemeClr val="bg1"/>
            </a:solidFill>
            <a:ln w="9525">
              <a:noFill/>
              <a:miter lim="800000"/>
              <a:headEnd/>
              <a:tailEnd/>
            </a:ln>
          </p:spPr>
          <p:txBody>
            <a:bodyPr wrap="none" anchor="ctr"/>
            <a:lstStyle/>
            <a:p>
              <a:endParaRPr lang="zh-CN" altLang="en-US"/>
            </a:p>
          </p:txBody>
        </p:sp>
        <p:sp>
          <p:nvSpPr>
            <p:cNvPr id="174090" name="Rectangle 6"/>
            <p:cNvSpPr>
              <a:spLocks noChangeArrowheads="1"/>
            </p:cNvSpPr>
            <p:nvPr/>
          </p:nvSpPr>
          <p:spPr bwMode="auto">
            <a:xfrm>
              <a:off x="4128" y="1863"/>
              <a:ext cx="276" cy="253"/>
            </a:xfrm>
            <a:prstGeom prst="rect">
              <a:avLst/>
            </a:prstGeom>
            <a:solidFill>
              <a:schemeClr val="bg1"/>
            </a:solidFill>
            <a:ln w="9525">
              <a:noFill/>
              <a:miter lim="800000"/>
              <a:headEnd/>
              <a:tailEnd/>
            </a:ln>
          </p:spPr>
          <p:txBody>
            <a:bodyPr wrap="none" anchor="ctr"/>
            <a:lstStyle/>
            <a:p>
              <a:endParaRPr lang="zh-CN" altLang="en-US"/>
            </a:p>
          </p:txBody>
        </p:sp>
      </p:grpSp>
      <p:sp>
        <p:nvSpPr>
          <p:cNvPr id="465927" name="Line 7"/>
          <p:cNvSpPr>
            <a:spLocks noChangeShapeType="1"/>
          </p:cNvSpPr>
          <p:nvPr/>
        </p:nvSpPr>
        <p:spPr bwMode="auto">
          <a:xfrm>
            <a:off x="2568575" y="2940050"/>
            <a:ext cx="0" cy="487363"/>
          </a:xfrm>
          <a:prstGeom prst="line">
            <a:avLst/>
          </a:prstGeom>
          <a:noFill/>
          <a:ln w="38100">
            <a:solidFill>
              <a:srgbClr val="FF3300"/>
            </a:solidFill>
            <a:miter lim="800000"/>
            <a:headEnd/>
            <a:tailEnd type="triangle" w="med" len="med"/>
          </a:ln>
        </p:spPr>
        <p:txBody>
          <a:bodyPr wrap="none"/>
          <a:lstStyle/>
          <a:p>
            <a:endParaRPr lang="zh-CN" altLang="en-US"/>
          </a:p>
        </p:txBody>
      </p:sp>
      <p:sp>
        <p:nvSpPr>
          <p:cNvPr id="465928" name="Line 8"/>
          <p:cNvSpPr>
            <a:spLocks noChangeShapeType="1"/>
          </p:cNvSpPr>
          <p:nvPr/>
        </p:nvSpPr>
        <p:spPr bwMode="auto">
          <a:xfrm>
            <a:off x="6767513" y="2917825"/>
            <a:ext cx="0" cy="487363"/>
          </a:xfrm>
          <a:prstGeom prst="line">
            <a:avLst/>
          </a:prstGeom>
          <a:noFill/>
          <a:ln w="38100">
            <a:solidFill>
              <a:srgbClr val="FF3300"/>
            </a:solidFill>
            <a:miter lim="800000"/>
            <a:headEnd type="triangle" w="med" len="med"/>
            <a:tailEnd/>
          </a:ln>
        </p:spPr>
        <p:txBody>
          <a:bodyPr wrap="none"/>
          <a:lstStyle/>
          <a:p>
            <a:endParaRPr lang="zh-CN" altLang="en-US"/>
          </a:p>
        </p:txBody>
      </p:sp>
      <p:sp>
        <p:nvSpPr>
          <p:cNvPr id="465929" name="AutoShape 9"/>
          <p:cNvSpPr>
            <a:spLocks noChangeArrowheads="1"/>
          </p:cNvSpPr>
          <p:nvPr/>
        </p:nvSpPr>
        <p:spPr bwMode="auto">
          <a:xfrm>
            <a:off x="2130425" y="3316288"/>
            <a:ext cx="4659313" cy="1427162"/>
          </a:xfrm>
          <a:prstGeom prst="cloudCallout">
            <a:avLst>
              <a:gd name="adj1" fmla="val -35657"/>
              <a:gd name="adj2" fmla="val 28866"/>
            </a:avLst>
          </a:prstGeom>
          <a:gradFill rotWithShape="0">
            <a:gsLst>
              <a:gs pos="0">
                <a:schemeClr val="accent1">
                  <a:gamma/>
                  <a:shade val="79216"/>
                  <a:invGamma/>
                </a:schemeClr>
              </a:gs>
              <a:gs pos="50000">
                <a:schemeClr val="accent1"/>
              </a:gs>
              <a:gs pos="100000">
                <a:schemeClr val="accent1">
                  <a:gamma/>
                  <a:shade val="79216"/>
                  <a:invGamma/>
                </a:schemeClr>
              </a:gs>
            </a:gsLst>
            <a:lin ang="5400000" scaled="1"/>
          </a:gradFill>
          <a:ln w="9525">
            <a:solidFill>
              <a:schemeClr val="tx1"/>
            </a:solidFill>
            <a:miter lim="800000"/>
            <a:headEnd/>
            <a:tailEnd/>
          </a:ln>
          <a:effectLst/>
        </p:spPr>
        <p:txBody>
          <a:bodyPr/>
          <a:lstStyle/>
          <a:p>
            <a:pPr algn="ctr" eaLnBrk="1" hangingPunct="1">
              <a:defRPr/>
            </a:pPr>
            <a:r>
              <a:rPr kumimoji="1" lang="en-US" altLang="zh-CN">
                <a:solidFill>
                  <a:schemeClr val="bg1"/>
                </a:solidFill>
                <a:latin typeface="Tahoma" pitchFamily="34" charset="0"/>
              </a:rPr>
              <a:t>translators</a:t>
            </a:r>
          </a:p>
        </p:txBody>
      </p:sp>
      <p:sp>
        <p:nvSpPr>
          <p:cNvPr id="174087" name="Rectangle 11"/>
          <p:cNvSpPr>
            <a:spLocks noGrp="1" noChangeArrowheads="1"/>
          </p:cNvSpPr>
          <p:nvPr>
            <p:ph type="title"/>
          </p:nvPr>
        </p:nvSpPr>
        <p:spPr/>
        <p:txBody>
          <a:bodyPr/>
          <a:lstStyle/>
          <a:p>
            <a:pPr eaLnBrk="1" hangingPunct="1"/>
            <a:r>
              <a:rPr lang="en-US" altLang="zh-CN" dirty="0" smtClean="0"/>
              <a:t>The philosopher-translator-secretary architecture</a:t>
            </a:r>
            <a:endParaRPr lang="zh-CN" altLang="en-US" dirty="0" smtClean="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465922"/>
                                        </p:tgtEl>
                                        <p:attrNameLst>
                                          <p:attrName>style.visibility</p:attrName>
                                        </p:attrNameLst>
                                      </p:cBhvr>
                                      <p:to>
                                        <p:strVal val="visible"/>
                                      </p:to>
                                    </p:set>
                                    <p:anim calcmode="lin" valueType="num">
                                      <p:cBhvr>
                                        <p:cTn id="7" dur="500" fill="hold"/>
                                        <p:tgtEl>
                                          <p:spTgt spid="465922"/>
                                        </p:tgtEl>
                                        <p:attrNameLst>
                                          <p:attrName>ppt_x</p:attrName>
                                        </p:attrNameLst>
                                      </p:cBhvr>
                                      <p:tavLst>
                                        <p:tav tm="0">
                                          <p:val>
                                            <p:strVal val="#ppt_x-#ppt_w/2"/>
                                          </p:val>
                                        </p:tav>
                                        <p:tav tm="100000">
                                          <p:val>
                                            <p:strVal val="#ppt_x"/>
                                          </p:val>
                                        </p:tav>
                                      </p:tavLst>
                                    </p:anim>
                                    <p:anim calcmode="lin" valueType="num">
                                      <p:cBhvr>
                                        <p:cTn id="8" dur="500" fill="hold"/>
                                        <p:tgtEl>
                                          <p:spTgt spid="465922"/>
                                        </p:tgtEl>
                                        <p:attrNameLst>
                                          <p:attrName>ppt_y</p:attrName>
                                        </p:attrNameLst>
                                      </p:cBhvr>
                                      <p:tavLst>
                                        <p:tav tm="0">
                                          <p:val>
                                            <p:strVal val="#ppt_y"/>
                                          </p:val>
                                        </p:tav>
                                        <p:tav tm="100000">
                                          <p:val>
                                            <p:strVal val="#ppt_y"/>
                                          </p:val>
                                        </p:tav>
                                      </p:tavLst>
                                    </p:anim>
                                    <p:anim calcmode="lin" valueType="num">
                                      <p:cBhvr>
                                        <p:cTn id="9" dur="500" fill="hold"/>
                                        <p:tgtEl>
                                          <p:spTgt spid="465922"/>
                                        </p:tgtEl>
                                        <p:attrNameLst>
                                          <p:attrName>ppt_w</p:attrName>
                                        </p:attrNameLst>
                                      </p:cBhvr>
                                      <p:tavLst>
                                        <p:tav tm="0">
                                          <p:val>
                                            <p:fltVal val="0"/>
                                          </p:val>
                                        </p:tav>
                                        <p:tav tm="100000">
                                          <p:val>
                                            <p:strVal val="#ppt_w"/>
                                          </p:val>
                                        </p:tav>
                                      </p:tavLst>
                                    </p:anim>
                                    <p:anim calcmode="lin" valueType="num">
                                      <p:cBhvr>
                                        <p:cTn id="10" dur="500" fill="hold"/>
                                        <p:tgtEl>
                                          <p:spTgt spid="465922"/>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465927"/>
                                        </p:tgtEl>
                                        <p:attrNameLst>
                                          <p:attrName>style.visibility</p:attrName>
                                        </p:attrNameLst>
                                      </p:cBhvr>
                                      <p:to>
                                        <p:strVal val="visible"/>
                                      </p:to>
                                    </p:set>
                                    <p:animEffect transition="in" filter="strips(downLeft)">
                                      <p:cBhvr>
                                        <p:cTn id="15" dur="500"/>
                                        <p:tgtEl>
                                          <p:spTgt spid="46592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65929"/>
                                        </p:tgtEl>
                                        <p:attrNameLst>
                                          <p:attrName>style.visibility</p:attrName>
                                        </p:attrNameLst>
                                      </p:cBhvr>
                                      <p:to>
                                        <p:strVal val="visible"/>
                                      </p:to>
                                    </p:set>
                                    <p:animEffect transition="in" filter="dissolve">
                                      <p:cBhvr>
                                        <p:cTn id="20" dur="500"/>
                                        <p:tgtEl>
                                          <p:spTgt spid="465929"/>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9" fill="hold" grpId="0" nodeType="clickEffect">
                                  <p:stCondLst>
                                    <p:cond delay="0"/>
                                  </p:stCondLst>
                                  <p:childTnLst>
                                    <p:set>
                                      <p:cBhvr>
                                        <p:cTn id="24" dur="1" fill="hold">
                                          <p:stCondLst>
                                            <p:cond delay="0"/>
                                          </p:stCondLst>
                                        </p:cTn>
                                        <p:tgtEl>
                                          <p:spTgt spid="465928"/>
                                        </p:tgtEl>
                                        <p:attrNameLst>
                                          <p:attrName>style.visibility</p:attrName>
                                        </p:attrNameLst>
                                      </p:cBhvr>
                                      <p:to>
                                        <p:strVal val="visible"/>
                                      </p:to>
                                    </p:set>
                                    <p:animEffect transition="in" filter="strips(upLeft)">
                                      <p:cBhvr>
                                        <p:cTn id="25" dur="500"/>
                                        <p:tgtEl>
                                          <p:spTgt spid="465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2" grpId="0" animBg="1"/>
      <p:bldP spid="465927" grpId="0" animBg="1"/>
      <p:bldP spid="465928" grpId="0" animBg="1"/>
      <p:bldP spid="465929" grpId="0" animBg="1"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5106" name="Picture 2" descr="1-14"/>
          <p:cNvPicPr>
            <a:picLocks noChangeAspect="1" noChangeArrowheads="1"/>
          </p:cNvPicPr>
          <p:nvPr/>
        </p:nvPicPr>
        <p:blipFill>
          <a:blip r:embed="rId3" cstate="print"/>
          <a:srcRect b="35077"/>
          <a:stretch>
            <a:fillRect/>
          </a:stretch>
        </p:blipFill>
        <p:spPr bwMode="auto">
          <a:xfrm>
            <a:off x="1435100" y="1447800"/>
            <a:ext cx="6049963" cy="3014663"/>
          </a:xfrm>
          <a:prstGeom prst="rect">
            <a:avLst/>
          </a:prstGeom>
          <a:noFill/>
          <a:ln w="9525">
            <a:noFill/>
            <a:miter lim="800000"/>
            <a:headEnd/>
            <a:tailEnd/>
          </a:ln>
        </p:spPr>
      </p:pic>
      <p:sp>
        <p:nvSpPr>
          <p:cNvPr id="466947" name="Line 3"/>
          <p:cNvSpPr>
            <a:spLocks noChangeShapeType="1"/>
          </p:cNvSpPr>
          <p:nvPr/>
        </p:nvSpPr>
        <p:spPr bwMode="auto">
          <a:xfrm flipV="1">
            <a:off x="3271838" y="3868738"/>
            <a:ext cx="2392362" cy="1587"/>
          </a:xfrm>
          <a:prstGeom prst="line">
            <a:avLst/>
          </a:prstGeom>
          <a:noFill/>
          <a:ln w="38100">
            <a:solidFill>
              <a:srgbClr val="6699FF"/>
            </a:solidFill>
            <a:prstDash val="dash"/>
            <a:miter lim="800000"/>
            <a:headEnd/>
            <a:tailEnd type="triangle" w="med" len="med"/>
          </a:ln>
        </p:spPr>
        <p:txBody>
          <a:bodyPr wrap="none"/>
          <a:lstStyle/>
          <a:p>
            <a:endParaRPr lang="zh-CN" altLang="en-US"/>
          </a:p>
        </p:txBody>
      </p:sp>
      <p:sp>
        <p:nvSpPr>
          <p:cNvPr id="175108" name="Rectangle 4"/>
          <p:cNvSpPr>
            <a:spLocks noChangeArrowheads="1"/>
          </p:cNvSpPr>
          <p:nvPr/>
        </p:nvSpPr>
        <p:spPr bwMode="auto">
          <a:xfrm>
            <a:off x="2579688" y="4067175"/>
            <a:ext cx="414337" cy="338138"/>
          </a:xfrm>
          <a:prstGeom prst="rect">
            <a:avLst/>
          </a:prstGeom>
          <a:solidFill>
            <a:schemeClr val="bg1"/>
          </a:solidFill>
          <a:ln w="9525">
            <a:noFill/>
            <a:miter lim="800000"/>
            <a:headEnd/>
            <a:tailEnd/>
          </a:ln>
        </p:spPr>
        <p:txBody>
          <a:bodyPr wrap="none" anchor="ctr"/>
          <a:lstStyle/>
          <a:p>
            <a:endParaRPr lang="zh-CN" altLang="en-US"/>
          </a:p>
        </p:txBody>
      </p:sp>
      <p:sp>
        <p:nvSpPr>
          <p:cNvPr id="175109" name="Rectangle 5"/>
          <p:cNvSpPr>
            <a:spLocks noChangeArrowheads="1"/>
          </p:cNvSpPr>
          <p:nvPr/>
        </p:nvSpPr>
        <p:spPr bwMode="auto">
          <a:xfrm>
            <a:off x="6564313" y="4094163"/>
            <a:ext cx="414337" cy="338137"/>
          </a:xfrm>
          <a:prstGeom prst="rect">
            <a:avLst/>
          </a:prstGeom>
          <a:solidFill>
            <a:schemeClr val="bg1"/>
          </a:solidFill>
          <a:ln w="9525">
            <a:noFill/>
            <a:miter lim="800000"/>
            <a:headEnd/>
            <a:tailEnd/>
          </a:ln>
        </p:spPr>
        <p:txBody>
          <a:bodyPr wrap="none" anchor="ctr"/>
          <a:lstStyle/>
          <a:p>
            <a:endParaRPr lang="zh-CN" altLang="en-US"/>
          </a:p>
        </p:txBody>
      </p:sp>
      <p:sp>
        <p:nvSpPr>
          <p:cNvPr id="466950" name="Line 6"/>
          <p:cNvSpPr>
            <a:spLocks noChangeShapeType="1"/>
          </p:cNvSpPr>
          <p:nvPr/>
        </p:nvSpPr>
        <p:spPr bwMode="auto">
          <a:xfrm>
            <a:off x="2555875" y="4217988"/>
            <a:ext cx="0" cy="487362"/>
          </a:xfrm>
          <a:prstGeom prst="line">
            <a:avLst/>
          </a:prstGeom>
          <a:noFill/>
          <a:ln w="38100">
            <a:solidFill>
              <a:srgbClr val="FF3300"/>
            </a:solidFill>
            <a:miter lim="800000"/>
            <a:headEnd/>
            <a:tailEnd type="triangle" w="med" len="med"/>
          </a:ln>
        </p:spPr>
        <p:txBody>
          <a:bodyPr wrap="none"/>
          <a:lstStyle/>
          <a:p>
            <a:endParaRPr lang="zh-CN" altLang="en-US"/>
          </a:p>
        </p:txBody>
      </p:sp>
      <p:sp>
        <p:nvSpPr>
          <p:cNvPr id="466951" name="Line 7"/>
          <p:cNvSpPr>
            <a:spLocks noChangeShapeType="1"/>
          </p:cNvSpPr>
          <p:nvPr/>
        </p:nvSpPr>
        <p:spPr bwMode="auto">
          <a:xfrm>
            <a:off x="6754813" y="4195763"/>
            <a:ext cx="0" cy="487362"/>
          </a:xfrm>
          <a:prstGeom prst="line">
            <a:avLst/>
          </a:prstGeom>
          <a:noFill/>
          <a:ln w="38100">
            <a:solidFill>
              <a:srgbClr val="FF3300"/>
            </a:solidFill>
            <a:miter lim="800000"/>
            <a:headEnd type="triangle" w="med" len="med"/>
            <a:tailEnd/>
          </a:ln>
        </p:spPr>
        <p:txBody>
          <a:bodyPr wrap="none"/>
          <a:lstStyle/>
          <a:p>
            <a:endParaRPr lang="zh-CN" altLang="en-US"/>
          </a:p>
        </p:txBody>
      </p:sp>
      <p:sp>
        <p:nvSpPr>
          <p:cNvPr id="466952" name="AutoShape 8"/>
          <p:cNvSpPr>
            <a:spLocks noChangeArrowheads="1"/>
          </p:cNvSpPr>
          <p:nvPr/>
        </p:nvSpPr>
        <p:spPr bwMode="auto">
          <a:xfrm>
            <a:off x="2166938" y="4757738"/>
            <a:ext cx="4659312" cy="1225550"/>
          </a:xfrm>
          <a:prstGeom prst="cloudCallout">
            <a:avLst>
              <a:gd name="adj1" fmla="val -25435"/>
              <a:gd name="adj2" fmla="val -20727"/>
            </a:avLst>
          </a:prstGeom>
          <a:gradFill rotWithShape="0">
            <a:gsLst>
              <a:gs pos="0">
                <a:schemeClr val="accent1">
                  <a:gamma/>
                  <a:shade val="85882"/>
                  <a:invGamma/>
                </a:schemeClr>
              </a:gs>
              <a:gs pos="50000">
                <a:schemeClr val="accent1"/>
              </a:gs>
              <a:gs pos="100000">
                <a:schemeClr val="accent1">
                  <a:gamma/>
                  <a:shade val="85882"/>
                  <a:invGamma/>
                </a:schemeClr>
              </a:gs>
            </a:gsLst>
            <a:lin ang="5400000" scaled="1"/>
          </a:gradFill>
          <a:ln w="9525">
            <a:solidFill>
              <a:schemeClr val="tx1"/>
            </a:solidFill>
            <a:miter lim="800000"/>
            <a:headEnd/>
            <a:tailEnd/>
          </a:ln>
          <a:effectLst/>
        </p:spPr>
        <p:txBody>
          <a:bodyPr/>
          <a:lstStyle/>
          <a:p>
            <a:pPr algn="ctr" eaLnBrk="1" hangingPunct="1">
              <a:defRPr/>
            </a:pPr>
            <a:r>
              <a:rPr kumimoji="1" lang="en-US" altLang="zh-CN">
                <a:solidFill>
                  <a:schemeClr val="bg1"/>
                </a:solidFill>
                <a:latin typeface="Tahoma" pitchFamily="34" charset="0"/>
              </a:rPr>
              <a:t>secretaries</a:t>
            </a:r>
          </a:p>
        </p:txBody>
      </p:sp>
      <p:sp>
        <p:nvSpPr>
          <p:cNvPr id="175113" name="Rectangle 10"/>
          <p:cNvSpPr>
            <a:spLocks noGrp="1" noChangeArrowheads="1"/>
          </p:cNvSpPr>
          <p:nvPr>
            <p:ph type="title"/>
          </p:nvPr>
        </p:nvSpPr>
        <p:spPr>
          <a:xfrm>
            <a:off x="314325" y="203200"/>
            <a:ext cx="8534400" cy="576263"/>
          </a:xfrm>
        </p:spPr>
        <p:txBody>
          <a:bodyPr/>
          <a:lstStyle/>
          <a:p>
            <a:pPr eaLnBrk="1" hangingPunct="1"/>
            <a:r>
              <a:rPr lang="en-US" altLang="zh-CN" smtClean="0"/>
              <a:t>The philosopher-translator-secretary architecture</a:t>
            </a:r>
            <a:endParaRPr lang="zh-CN" altLang="en-US" smtClean="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66947"/>
                                        </p:tgtEl>
                                        <p:attrNameLst>
                                          <p:attrName>style.visibility</p:attrName>
                                        </p:attrNameLst>
                                      </p:cBhvr>
                                      <p:to>
                                        <p:strVal val="visible"/>
                                      </p:to>
                                    </p:set>
                                    <p:animEffect transition="in" filter="strips(downRight)">
                                      <p:cBhvr>
                                        <p:cTn id="7" dur="500"/>
                                        <p:tgtEl>
                                          <p:spTgt spid="46694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466950"/>
                                        </p:tgtEl>
                                        <p:attrNameLst>
                                          <p:attrName>style.visibility</p:attrName>
                                        </p:attrNameLst>
                                      </p:cBhvr>
                                      <p:to>
                                        <p:strVal val="visible"/>
                                      </p:to>
                                    </p:set>
                                    <p:animEffect transition="in" filter="strips(downLeft)">
                                      <p:cBhvr>
                                        <p:cTn id="12" dur="500"/>
                                        <p:tgtEl>
                                          <p:spTgt spid="46695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66952"/>
                                        </p:tgtEl>
                                        <p:attrNameLst>
                                          <p:attrName>style.visibility</p:attrName>
                                        </p:attrNameLst>
                                      </p:cBhvr>
                                      <p:to>
                                        <p:strVal val="visible"/>
                                      </p:to>
                                    </p:set>
                                    <p:animEffect transition="in" filter="dissolve">
                                      <p:cBhvr>
                                        <p:cTn id="17" dur="500"/>
                                        <p:tgtEl>
                                          <p:spTgt spid="46695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grpId="0" nodeType="clickEffect">
                                  <p:stCondLst>
                                    <p:cond delay="0"/>
                                  </p:stCondLst>
                                  <p:childTnLst>
                                    <p:set>
                                      <p:cBhvr>
                                        <p:cTn id="21" dur="1" fill="hold">
                                          <p:stCondLst>
                                            <p:cond delay="0"/>
                                          </p:stCondLst>
                                        </p:cTn>
                                        <p:tgtEl>
                                          <p:spTgt spid="466951"/>
                                        </p:tgtEl>
                                        <p:attrNameLst>
                                          <p:attrName>style.visibility</p:attrName>
                                        </p:attrNameLst>
                                      </p:cBhvr>
                                      <p:to>
                                        <p:strVal val="visible"/>
                                      </p:to>
                                    </p:set>
                                    <p:animEffect transition="in" filter="strips(upRight)">
                                      <p:cBhvr>
                                        <p:cTn id="22" dur="500"/>
                                        <p:tgtEl>
                                          <p:spTgt spid="466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7" grpId="0" animBg="1"/>
      <p:bldP spid="466950" grpId="0" animBg="1"/>
      <p:bldP spid="466951" grpId="0" animBg="1"/>
      <p:bldP spid="466952" grpId="0" animBg="1"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6130" name="Picture 2" descr="1-14"/>
          <p:cNvPicPr>
            <a:picLocks noChangeAspect="1" noChangeArrowheads="1"/>
          </p:cNvPicPr>
          <p:nvPr/>
        </p:nvPicPr>
        <p:blipFill>
          <a:blip r:embed="rId3" cstate="print"/>
          <a:srcRect/>
          <a:stretch>
            <a:fillRect/>
          </a:stretch>
        </p:blipFill>
        <p:spPr bwMode="auto">
          <a:xfrm>
            <a:off x="1435100" y="1262605"/>
            <a:ext cx="6049963" cy="4643438"/>
          </a:xfrm>
          <a:prstGeom prst="rect">
            <a:avLst/>
          </a:prstGeom>
          <a:noFill/>
          <a:ln w="9525">
            <a:noFill/>
            <a:miter lim="800000"/>
            <a:headEnd/>
            <a:tailEnd/>
          </a:ln>
        </p:spPr>
      </p:pic>
      <p:sp>
        <p:nvSpPr>
          <p:cNvPr id="467971" name="Line 3"/>
          <p:cNvSpPr>
            <a:spLocks noChangeShapeType="1"/>
          </p:cNvSpPr>
          <p:nvPr/>
        </p:nvSpPr>
        <p:spPr bwMode="auto">
          <a:xfrm>
            <a:off x="3298825" y="5115468"/>
            <a:ext cx="2430463" cy="11112"/>
          </a:xfrm>
          <a:prstGeom prst="line">
            <a:avLst/>
          </a:prstGeom>
          <a:noFill/>
          <a:ln w="38100">
            <a:solidFill>
              <a:schemeClr val="folHlink"/>
            </a:solidFill>
            <a:prstDash val="dash"/>
            <a:miter lim="800000"/>
            <a:headEnd/>
            <a:tailEnd type="triangle" w="med" len="med"/>
          </a:ln>
        </p:spPr>
        <p:txBody>
          <a:bodyPr wrap="none"/>
          <a:lstStyle/>
          <a:p>
            <a:endParaRPr lang="zh-CN" altLang="en-US"/>
          </a:p>
        </p:txBody>
      </p:sp>
      <p:sp>
        <p:nvSpPr>
          <p:cNvPr id="467973" name="Line 5"/>
          <p:cNvSpPr>
            <a:spLocks noChangeShapeType="1"/>
          </p:cNvSpPr>
          <p:nvPr/>
        </p:nvSpPr>
        <p:spPr bwMode="auto">
          <a:xfrm>
            <a:off x="2438400" y="5529805"/>
            <a:ext cx="0" cy="457200"/>
          </a:xfrm>
          <a:prstGeom prst="line">
            <a:avLst/>
          </a:prstGeom>
          <a:noFill/>
          <a:ln w="38100">
            <a:solidFill>
              <a:schemeClr val="folHlink"/>
            </a:solidFill>
            <a:round/>
            <a:headEnd/>
            <a:tailEnd type="triangle" w="med" len="med"/>
          </a:ln>
        </p:spPr>
        <p:txBody>
          <a:bodyPr/>
          <a:lstStyle/>
          <a:p>
            <a:endParaRPr lang="zh-CN" altLang="en-US"/>
          </a:p>
        </p:txBody>
      </p:sp>
      <p:sp>
        <p:nvSpPr>
          <p:cNvPr id="467974" name="Line 6"/>
          <p:cNvSpPr>
            <a:spLocks noChangeShapeType="1"/>
          </p:cNvSpPr>
          <p:nvPr/>
        </p:nvSpPr>
        <p:spPr bwMode="auto">
          <a:xfrm>
            <a:off x="2438400" y="5987005"/>
            <a:ext cx="4038600" cy="0"/>
          </a:xfrm>
          <a:prstGeom prst="line">
            <a:avLst/>
          </a:prstGeom>
          <a:noFill/>
          <a:ln w="38100">
            <a:solidFill>
              <a:schemeClr val="folHlink"/>
            </a:solidFill>
            <a:round/>
            <a:headEnd/>
            <a:tailEnd type="triangle" w="med" len="med"/>
          </a:ln>
        </p:spPr>
        <p:txBody>
          <a:bodyPr/>
          <a:lstStyle/>
          <a:p>
            <a:endParaRPr lang="zh-CN" altLang="en-US"/>
          </a:p>
        </p:txBody>
      </p:sp>
      <p:sp>
        <p:nvSpPr>
          <p:cNvPr id="467975" name="Line 7"/>
          <p:cNvSpPr>
            <a:spLocks noChangeShapeType="1"/>
          </p:cNvSpPr>
          <p:nvPr/>
        </p:nvSpPr>
        <p:spPr bwMode="auto">
          <a:xfrm flipV="1">
            <a:off x="6477000" y="5682205"/>
            <a:ext cx="0" cy="304800"/>
          </a:xfrm>
          <a:prstGeom prst="line">
            <a:avLst/>
          </a:prstGeom>
          <a:noFill/>
          <a:ln w="38100">
            <a:solidFill>
              <a:schemeClr val="folHlink"/>
            </a:solidFill>
            <a:round/>
            <a:headEnd/>
            <a:tailEnd type="triangle" w="med" len="med"/>
          </a:ln>
        </p:spPr>
        <p:txBody>
          <a:bodyPr/>
          <a:lstStyle/>
          <a:p>
            <a:endParaRPr lang="zh-CN" altLang="en-US"/>
          </a:p>
        </p:txBody>
      </p:sp>
      <p:sp>
        <p:nvSpPr>
          <p:cNvPr id="176135" name="Rectangle 8"/>
          <p:cNvSpPr>
            <a:spLocks noGrp="1" noChangeArrowheads="1"/>
          </p:cNvSpPr>
          <p:nvPr>
            <p:ph type="title"/>
          </p:nvPr>
        </p:nvSpPr>
        <p:spPr/>
        <p:txBody>
          <a:bodyPr/>
          <a:lstStyle/>
          <a:p>
            <a:pPr eaLnBrk="1" hangingPunct="1"/>
            <a:r>
              <a:rPr lang="zh-CN" altLang="en-US" dirty="0" smtClean="0"/>
              <a:t>哲学家</a:t>
            </a:r>
            <a:r>
              <a:rPr lang="en-US" altLang="zh-CN" dirty="0" smtClean="0"/>
              <a:t>—</a:t>
            </a:r>
            <a:r>
              <a:rPr lang="zh-CN" altLang="en-US" dirty="0" smtClean="0"/>
              <a:t>翻译 </a:t>
            </a:r>
            <a:r>
              <a:rPr lang="en-US" altLang="zh-CN" dirty="0" smtClean="0"/>
              <a:t>— </a:t>
            </a:r>
            <a:r>
              <a:rPr lang="zh-CN" altLang="en-US" dirty="0" smtClean="0"/>
              <a:t>秘书分层结构</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67971"/>
                                        </p:tgtEl>
                                        <p:attrNameLst>
                                          <p:attrName>style.visibility</p:attrName>
                                        </p:attrNameLst>
                                      </p:cBhvr>
                                      <p:to>
                                        <p:strVal val="visible"/>
                                      </p:to>
                                    </p:set>
                                    <p:animEffect transition="in" filter="strips(downRight)">
                                      <p:cBhvr>
                                        <p:cTn id="7" dur="500"/>
                                        <p:tgtEl>
                                          <p:spTgt spid="46797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67973"/>
                                        </p:tgtEl>
                                        <p:attrNameLst>
                                          <p:attrName>style.visibility</p:attrName>
                                        </p:attrNameLst>
                                      </p:cBhvr>
                                      <p:to>
                                        <p:strVal val="visible"/>
                                      </p:to>
                                    </p:set>
                                    <p:animEffect transition="in" filter="strips(downRight)">
                                      <p:cBhvr>
                                        <p:cTn id="12" dur="500"/>
                                        <p:tgtEl>
                                          <p:spTgt spid="467973"/>
                                        </p:tgtEl>
                                      </p:cBhvr>
                                    </p:animEffect>
                                  </p:childTnLst>
                                </p:cTn>
                              </p:par>
                            </p:childTnLst>
                          </p:cTn>
                        </p:par>
                        <p:par>
                          <p:cTn id="13" fill="hold">
                            <p:stCondLst>
                              <p:cond delay="500"/>
                            </p:stCondLst>
                            <p:childTnLst>
                              <p:par>
                                <p:cTn id="14" presetID="18" presetClass="entr" presetSubtype="6" fill="hold" grpId="0" nodeType="afterEffect">
                                  <p:stCondLst>
                                    <p:cond delay="0"/>
                                  </p:stCondLst>
                                  <p:childTnLst>
                                    <p:set>
                                      <p:cBhvr>
                                        <p:cTn id="15" dur="1" fill="hold">
                                          <p:stCondLst>
                                            <p:cond delay="0"/>
                                          </p:stCondLst>
                                        </p:cTn>
                                        <p:tgtEl>
                                          <p:spTgt spid="467974"/>
                                        </p:tgtEl>
                                        <p:attrNameLst>
                                          <p:attrName>style.visibility</p:attrName>
                                        </p:attrNameLst>
                                      </p:cBhvr>
                                      <p:to>
                                        <p:strVal val="visible"/>
                                      </p:to>
                                    </p:set>
                                    <p:animEffect transition="in" filter="strips(downRight)">
                                      <p:cBhvr>
                                        <p:cTn id="16" dur="500"/>
                                        <p:tgtEl>
                                          <p:spTgt spid="467974"/>
                                        </p:tgtEl>
                                      </p:cBhvr>
                                    </p:animEffect>
                                  </p:childTnLst>
                                </p:cTn>
                              </p:par>
                            </p:childTnLst>
                          </p:cTn>
                        </p:par>
                        <p:par>
                          <p:cTn id="17" fill="hold">
                            <p:stCondLst>
                              <p:cond delay="1000"/>
                            </p:stCondLst>
                            <p:childTnLst>
                              <p:par>
                                <p:cTn id="18" presetID="18" presetClass="entr" presetSubtype="3" fill="hold" grpId="0" nodeType="afterEffect">
                                  <p:stCondLst>
                                    <p:cond delay="0"/>
                                  </p:stCondLst>
                                  <p:childTnLst>
                                    <p:set>
                                      <p:cBhvr>
                                        <p:cTn id="19" dur="1" fill="hold">
                                          <p:stCondLst>
                                            <p:cond delay="0"/>
                                          </p:stCondLst>
                                        </p:cTn>
                                        <p:tgtEl>
                                          <p:spTgt spid="467975"/>
                                        </p:tgtEl>
                                        <p:attrNameLst>
                                          <p:attrName>style.visibility</p:attrName>
                                        </p:attrNameLst>
                                      </p:cBhvr>
                                      <p:to>
                                        <p:strVal val="visible"/>
                                      </p:to>
                                    </p:set>
                                    <p:animEffect transition="in" filter="strips(upRight)">
                                      <p:cBhvr>
                                        <p:cTn id="20" dur="500"/>
                                        <p:tgtEl>
                                          <p:spTgt spid="467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1" grpId="0" animBg="1"/>
      <p:bldP spid="467973" grpId="0" animBg="1"/>
      <p:bldP spid="467974" grpId="0" animBg="1"/>
      <p:bldP spid="467975" grpId="0" animBg="1"/>
    </p:bld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7154" name="Picture 2" descr="1-14"/>
          <p:cNvPicPr>
            <a:picLocks noChangeAspect="1" noChangeArrowheads="1"/>
          </p:cNvPicPr>
          <p:nvPr/>
        </p:nvPicPr>
        <p:blipFill>
          <a:blip r:embed="rId3" cstate="print"/>
          <a:srcRect/>
          <a:stretch>
            <a:fillRect/>
          </a:stretch>
        </p:blipFill>
        <p:spPr bwMode="auto">
          <a:xfrm>
            <a:off x="1435100" y="1343625"/>
            <a:ext cx="6049963" cy="4643438"/>
          </a:xfrm>
          <a:prstGeom prst="rect">
            <a:avLst/>
          </a:prstGeom>
          <a:noFill/>
          <a:ln w="9525">
            <a:noFill/>
            <a:miter lim="800000"/>
            <a:headEnd/>
            <a:tailEnd/>
          </a:ln>
        </p:spPr>
      </p:pic>
      <p:sp>
        <p:nvSpPr>
          <p:cNvPr id="468995" name="Line 3"/>
          <p:cNvSpPr>
            <a:spLocks noChangeShapeType="1"/>
          </p:cNvSpPr>
          <p:nvPr/>
        </p:nvSpPr>
        <p:spPr bwMode="auto">
          <a:xfrm>
            <a:off x="2743200" y="2459638"/>
            <a:ext cx="0" cy="688975"/>
          </a:xfrm>
          <a:prstGeom prst="line">
            <a:avLst/>
          </a:prstGeom>
          <a:noFill/>
          <a:ln w="57150">
            <a:solidFill>
              <a:srgbClr val="FF3300"/>
            </a:solidFill>
            <a:miter lim="800000"/>
            <a:headEnd/>
            <a:tailEnd type="triangle" w="med" len="med"/>
          </a:ln>
        </p:spPr>
        <p:txBody>
          <a:bodyPr wrap="none"/>
          <a:lstStyle/>
          <a:p>
            <a:endParaRPr lang="zh-CN" altLang="en-US"/>
          </a:p>
        </p:txBody>
      </p:sp>
      <p:sp>
        <p:nvSpPr>
          <p:cNvPr id="468996" name="Line 4"/>
          <p:cNvSpPr>
            <a:spLocks noChangeShapeType="1"/>
          </p:cNvSpPr>
          <p:nvPr/>
        </p:nvSpPr>
        <p:spPr bwMode="auto">
          <a:xfrm>
            <a:off x="2744788" y="3802663"/>
            <a:ext cx="0" cy="688975"/>
          </a:xfrm>
          <a:prstGeom prst="line">
            <a:avLst/>
          </a:prstGeom>
          <a:noFill/>
          <a:ln w="57150">
            <a:solidFill>
              <a:srgbClr val="FF3300"/>
            </a:solidFill>
            <a:miter lim="800000"/>
            <a:headEnd/>
            <a:tailEnd type="triangle" w="med" len="med"/>
          </a:ln>
        </p:spPr>
        <p:txBody>
          <a:bodyPr wrap="none"/>
          <a:lstStyle/>
          <a:p>
            <a:endParaRPr lang="zh-CN" altLang="en-US"/>
          </a:p>
        </p:txBody>
      </p:sp>
      <p:sp>
        <p:nvSpPr>
          <p:cNvPr id="468997" name="Line 5"/>
          <p:cNvSpPr>
            <a:spLocks noChangeShapeType="1"/>
          </p:cNvSpPr>
          <p:nvPr/>
        </p:nvSpPr>
        <p:spPr bwMode="auto">
          <a:xfrm>
            <a:off x="6804025" y="2450113"/>
            <a:ext cx="0" cy="688975"/>
          </a:xfrm>
          <a:prstGeom prst="line">
            <a:avLst/>
          </a:prstGeom>
          <a:noFill/>
          <a:ln w="57150">
            <a:solidFill>
              <a:srgbClr val="FF3300"/>
            </a:solidFill>
            <a:miter lim="800000"/>
            <a:headEnd type="triangle" w="med" len="med"/>
            <a:tailEnd/>
          </a:ln>
        </p:spPr>
        <p:txBody>
          <a:bodyPr wrap="none"/>
          <a:lstStyle/>
          <a:p>
            <a:endParaRPr lang="zh-CN" altLang="en-US"/>
          </a:p>
        </p:txBody>
      </p:sp>
      <p:sp>
        <p:nvSpPr>
          <p:cNvPr id="468998" name="Line 6"/>
          <p:cNvSpPr>
            <a:spLocks noChangeShapeType="1"/>
          </p:cNvSpPr>
          <p:nvPr/>
        </p:nvSpPr>
        <p:spPr bwMode="auto">
          <a:xfrm>
            <a:off x="6792913" y="3867750"/>
            <a:ext cx="0" cy="688975"/>
          </a:xfrm>
          <a:prstGeom prst="line">
            <a:avLst/>
          </a:prstGeom>
          <a:noFill/>
          <a:ln w="57150">
            <a:solidFill>
              <a:srgbClr val="FF3300"/>
            </a:solidFill>
            <a:miter lim="800000"/>
            <a:headEnd type="triangle" w="med" len="med"/>
            <a:tailEnd/>
          </a:ln>
        </p:spPr>
        <p:txBody>
          <a:bodyPr wrap="none"/>
          <a:lstStyle/>
          <a:p>
            <a:endParaRPr lang="zh-CN" altLang="en-US"/>
          </a:p>
        </p:txBody>
      </p:sp>
      <p:sp>
        <p:nvSpPr>
          <p:cNvPr id="468999" name="Line 7"/>
          <p:cNvSpPr>
            <a:spLocks noChangeShapeType="1"/>
          </p:cNvSpPr>
          <p:nvPr/>
        </p:nvSpPr>
        <p:spPr bwMode="auto">
          <a:xfrm>
            <a:off x="3200400" y="5839425"/>
            <a:ext cx="2517775" cy="0"/>
          </a:xfrm>
          <a:prstGeom prst="line">
            <a:avLst/>
          </a:prstGeom>
          <a:noFill/>
          <a:ln w="57150">
            <a:solidFill>
              <a:srgbClr val="FF3300"/>
            </a:solidFill>
            <a:miter lim="800000"/>
            <a:headEnd/>
            <a:tailEnd type="triangle" w="med" len="med"/>
          </a:ln>
        </p:spPr>
        <p:txBody>
          <a:bodyPr wrap="none"/>
          <a:lstStyle/>
          <a:p>
            <a:endParaRPr lang="zh-CN" altLang="en-US"/>
          </a:p>
        </p:txBody>
      </p:sp>
      <p:sp>
        <p:nvSpPr>
          <p:cNvPr id="469000" name="Line 8"/>
          <p:cNvSpPr>
            <a:spLocks noChangeShapeType="1"/>
          </p:cNvSpPr>
          <p:nvPr/>
        </p:nvSpPr>
        <p:spPr bwMode="auto">
          <a:xfrm>
            <a:off x="3182938" y="2248500"/>
            <a:ext cx="2517775" cy="0"/>
          </a:xfrm>
          <a:prstGeom prst="line">
            <a:avLst/>
          </a:prstGeom>
          <a:noFill/>
          <a:ln w="57150">
            <a:solidFill>
              <a:srgbClr val="FF3300"/>
            </a:solidFill>
            <a:prstDash val="dash"/>
            <a:miter lim="800000"/>
            <a:headEnd/>
            <a:tailEnd type="triangle" w="med" len="med"/>
          </a:ln>
        </p:spPr>
        <p:txBody>
          <a:bodyPr wrap="none"/>
          <a:lstStyle/>
          <a:p>
            <a:endParaRPr lang="zh-CN" altLang="en-US"/>
          </a:p>
        </p:txBody>
      </p:sp>
      <p:sp>
        <p:nvSpPr>
          <p:cNvPr id="177161" name="Rectangle 10"/>
          <p:cNvSpPr>
            <a:spLocks noGrp="1" noChangeArrowheads="1"/>
          </p:cNvSpPr>
          <p:nvPr>
            <p:ph type="title"/>
          </p:nvPr>
        </p:nvSpPr>
        <p:spPr/>
        <p:txBody>
          <a:bodyPr/>
          <a:lstStyle/>
          <a:p>
            <a:pPr eaLnBrk="1" hangingPunct="1"/>
            <a:r>
              <a:rPr lang="en-US" altLang="zh-CN" smtClean="0"/>
              <a:t>The philosopher-translator-secretary architecture</a:t>
            </a:r>
            <a:endParaRPr lang="zh-CN" altLang="en-US" smtClean="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69000"/>
                                        </p:tgtEl>
                                        <p:attrNameLst>
                                          <p:attrName>style.visibility</p:attrName>
                                        </p:attrNameLst>
                                      </p:cBhvr>
                                      <p:to>
                                        <p:strVal val="visible"/>
                                      </p:to>
                                    </p:set>
                                    <p:animEffect transition="in" filter="strips(downRight)">
                                      <p:cBhvr>
                                        <p:cTn id="7" dur="500"/>
                                        <p:tgtEl>
                                          <p:spTgt spid="46900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68995"/>
                                        </p:tgtEl>
                                        <p:attrNameLst>
                                          <p:attrName>style.visibility</p:attrName>
                                        </p:attrNameLst>
                                      </p:cBhvr>
                                      <p:to>
                                        <p:strVal val="visible"/>
                                      </p:to>
                                    </p:set>
                                    <p:animEffect transition="in" filter="strips(downRight)">
                                      <p:cBhvr>
                                        <p:cTn id="12" dur="500"/>
                                        <p:tgtEl>
                                          <p:spTgt spid="46899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68996"/>
                                        </p:tgtEl>
                                        <p:attrNameLst>
                                          <p:attrName>style.visibility</p:attrName>
                                        </p:attrNameLst>
                                      </p:cBhvr>
                                      <p:to>
                                        <p:strVal val="visible"/>
                                      </p:to>
                                    </p:set>
                                    <p:animEffect transition="in" filter="strips(downRight)">
                                      <p:cBhvr>
                                        <p:cTn id="17" dur="500"/>
                                        <p:tgtEl>
                                          <p:spTgt spid="46899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468999"/>
                                        </p:tgtEl>
                                        <p:attrNameLst>
                                          <p:attrName>style.visibility</p:attrName>
                                        </p:attrNameLst>
                                      </p:cBhvr>
                                      <p:to>
                                        <p:strVal val="visible"/>
                                      </p:to>
                                    </p:set>
                                    <p:animEffect transition="in" filter="strips(downRight)">
                                      <p:cBhvr>
                                        <p:cTn id="22" dur="500"/>
                                        <p:tgtEl>
                                          <p:spTgt spid="468999"/>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grpId="0" nodeType="clickEffect">
                                  <p:stCondLst>
                                    <p:cond delay="0"/>
                                  </p:stCondLst>
                                  <p:childTnLst>
                                    <p:set>
                                      <p:cBhvr>
                                        <p:cTn id="26" dur="1" fill="hold">
                                          <p:stCondLst>
                                            <p:cond delay="0"/>
                                          </p:stCondLst>
                                        </p:cTn>
                                        <p:tgtEl>
                                          <p:spTgt spid="468998"/>
                                        </p:tgtEl>
                                        <p:attrNameLst>
                                          <p:attrName>style.visibility</p:attrName>
                                        </p:attrNameLst>
                                      </p:cBhvr>
                                      <p:to>
                                        <p:strVal val="visible"/>
                                      </p:to>
                                    </p:set>
                                    <p:animEffect transition="in" filter="strips(upRight)">
                                      <p:cBhvr>
                                        <p:cTn id="27" dur="500"/>
                                        <p:tgtEl>
                                          <p:spTgt spid="468998"/>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grpId="0" nodeType="clickEffect">
                                  <p:stCondLst>
                                    <p:cond delay="0"/>
                                  </p:stCondLst>
                                  <p:childTnLst>
                                    <p:set>
                                      <p:cBhvr>
                                        <p:cTn id="31" dur="1" fill="hold">
                                          <p:stCondLst>
                                            <p:cond delay="0"/>
                                          </p:stCondLst>
                                        </p:cTn>
                                        <p:tgtEl>
                                          <p:spTgt spid="468997"/>
                                        </p:tgtEl>
                                        <p:attrNameLst>
                                          <p:attrName>style.visibility</p:attrName>
                                        </p:attrNameLst>
                                      </p:cBhvr>
                                      <p:to>
                                        <p:strVal val="visible"/>
                                      </p:to>
                                    </p:set>
                                    <p:animEffect transition="in" filter="strips(upRight)">
                                      <p:cBhvr>
                                        <p:cTn id="32" dur="500"/>
                                        <p:tgtEl>
                                          <p:spTgt spid="468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95" grpId="0" animBg="1"/>
      <p:bldP spid="468996" grpId="0" animBg="1"/>
      <p:bldP spid="468997" grpId="0" animBg="1"/>
      <p:bldP spid="468998" grpId="0" animBg="1"/>
      <p:bldP spid="468999" grpId="0" animBg="1"/>
      <p:bldP spid="469000" grpId="0" animBg="1"/>
    </p:bld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pPr eaLnBrk="1" hangingPunct="1"/>
            <a:r>
              <a:rPr lang="zh-CN" altLang="en-US" b="1" dirty="0" smtClean="0">
                <a:ea typeface="楷体" pitchFamily="49" charset="-122"/>
                <a:cs typeface="Arial" pitchFamily="34" charset="0"/>
              </a:rPr>
              <a:t>分层的理由</a:t>
            </a:r>
          </a:p>
        </p:txBody>
      </p:sp>
      <p:sp>
        <p:nvSpPr>
          <p:cNvPr id="181251" name="Rectangle 3"/>
          <p:cNvSpPr>
            <a:spLocks noGrp="1" noChangeArrowheads="1"/>
          </p:cNvSpPr>
          <p:nvPr>
            <p:ph type="body" idx="1"/>
          </p:nvPr>
        </p:nvSpPr>
        <p:spPr>
          <a:xfrm>
            <a:off x="406400" y="1054100"/>
            <a:ext cx="8343900" cy="5067300"/>
          </a:xfrm>
        </p:spPr>
        <p:txBody>
          <a:bodyPr/>
          <a:lstStyle/>
          <a:p>
            <a:pPr eaLnBrk="1" hangingPunct="1"/>
            <a:r>
              <a:rPr lang="zh-CN" altLang="en-US" dirty="0" smtClean="0">
                <a:ea typeface="楷体" pitchFamily="49" charset="-122"/>
                <a:cs typeface="Arial" pitchFamily="34" charset="0"/>
              </a:rPr>
              <a:t>对于处理复杂的系统：</a:t>
            </a:r>
          </a:p>
          <a:p>
            <a:pPr lvl="1" eaLnBrk="1" hangingPunct="1"/>
            <a:r>
              <a:rPr lang="zh-CN" altLang="en-US" dirty="0" smtClean="0">
                <a:ea typeface="楷体" pitchFamily="49" charset="-122"/>
                <a:cs typeface="Arial" pitchFamily="34" charset="0"/>
              </a:rPr>
              <a:t>显式的结构使得复杂系统的问题定位和不同组成部分之间的关联讨论成为可能</a:t>
            </a:r>
          </a:p>
          <a:p>
            <a:pPr lvl="2" eaLnBrk="1" hangingPunct="1"/>
            <a:r>
              <a:rPr lang="zh-CN" altLang="en-US" dirty="0" smtClean="0">
                <a:ea typeface="楷体" pitchFamily="49" charset="-122"/>
                <a:cs typeface="Arial" pitchFamily="34" charset="0"/>
              </a:rPr>
              <a:t>分层的</a:t>
            </a:r>
            <a:r>
              <a:rPr lang="zh-CN" altLang="en-US" dirty="0" smtClean="0">
                <a:solidFill>
                  <a:srgbClr val="FF0000"/>
                </a:solidFill>
                <a:ea typeface="楷体" pitchFamily="49" charset="-122"/>
                <a:cs typeface="Arial" pitchFamily="34" charset="0"/>
              </a:rPr>
              <a:t>参考模型</a:t>
            </a:r>
            <a:r>
              <a:rPr lang="en-US" altLang="zh-CN" dirty="0" smtClean="0">
                <a:solidFill>
                  <a:srgbClr val="FF0000"/>
                </a:solidFill>
                <a:ea typeface="楷体" pitchFamily="49" charset="-122"/>
                <a:cs typeface="Arial" pitchFamily="34" charset="0"/>
              </a:rPr>
              <a:t>(reference model)</a:t>
            </a:r>
            <a:r>
              <a:rPr lang="en-US" altLang="zh-CN" dirty="0" smtClean="0">
                <a:ea typeface="楷体" pitchFamily="49" charset="-122"/>
                <a:cs typeface="Arial" pitchFamily="34" charset="0"/>
              </a:rPr>
              <a:t> </a:t>
            </a:r>
            <a:r>
              <a:rPr lang="zh-CN" altLang="en-US" dirty="0" smtClean="0">
                <a:ea typeface="楷体" pitchFamily="49" charset="-122"/>
                <a:cs typeface="Arial" pitchFamily="34" charset="0"/>
              </a:rPr>
              <a:t>可用于讨论</a:t>
            </a:r>
          </a:p>
          <a:p>
            <a:pPr lvl="1" eaLnBrk="1" hangingPunct="1"/>
            <a:endParaRPr lang="en-US" altLang="zh-CN" dirty="0" smtClean="0">
              <a:ea typeface="楷体" pitchFamily="49" charset="-122"/>
              <a:cs typeface="Arial" pitchFamily="34" charset="0"/>
            </a:endParaRPr>
          </a:p>
          <a:p>
            <a:pPr lvl="1" eaLnBrk="1" hangingPunct="1"/>
            <a:r>
              <a:rPr lang="zh-CN" altLang="en-US" dirty="0" smtClean="0">
                <a:ea typeface="楷体" pitchFamily="49" charset="-122"/>
                <a:cs typeface="Arial" pitchFamily="34" charset="0"/>
              </a:rPr>
              <a:t>模块化简化了系统的维护和升级</a:t>
            </a:r>
          </a:p>
          <a:p>
            <a:pPr lvl="2" eaLnBrk="1" hangingPunct="1"/>
            <a:r>
              <a:rPr lang="zh-CN" altLang="en-US" dirty="0" smtClean="0">
                <a:ea typeface="楷体" pitchFamily="49" charset="-122"/>
                <a:cs typeface="Arial" pitchFamily="34" charset="0"/>
              </a:rPr>
              <a:t>某个层次服务实现的改变对系统的其余部分是透明的</a:t>
            </a:r>
          </a:p>
          <a:p>
            <a:pPr lvl="2" eaLnBrk="1" hangingPunct="1"/>
            <a:r>
              <a:rPr lang="zh-CN" altLang="en-US" dirty="0" smtClean="0">
                <a:ea typeface="楷体" pitchFamily="49" charset="-122"/>
                <a:cs typeface="Arial" pitchFamily="34" charset="0"/>
              </a:rPr>
              <a:t>如：改变秘书之间的通话过程不会影响哲学家通信的效果</a:t>
            </a:r>
          </a:p>
          <a:p>
            <a:pPr eaLnBrk="1" hangingPunct="1"/>
            <a:endParaRPr lang="en-US" altLang="zh-CN" sz="2600" dirty="0" smtClean="0">
              <a:ea typeface="楷体" pitchFamily="49" charset="-122"/>
              <a:cs typeface="Arial" pitchFamily="34" charset="0"/>
            </a:endParaRPr>
          </a:p>
          <a:p>
            <a:pPr eaLnBrk="1" hangingPunct="1"/>
            <a:r>
              <a:rPr lang="zh-CN" altLang="en-US" sz="2600" dirty="0" smtClean="0">
                <a:ea typeface="楷体" pitchFamily="49" charset="-122"/>
                <a:cs typeface="Arial" pitchFamily="34" charset="0"/>
              </a:rPr>
              <a:t>分层的做法有没有坏处</a:t>
            </a:r>
            <a:r>
              <a:rPr lang="en-US" altLang="zh-CN" sz="2600" dirty="0" smtClean="0">
                <a:ea typeface="楷体" pitchFamily="49" charset="-122"/>
                <a:cs typeface="Arial" pitchFamily="34" charset="0"/>
              </a:rPr>
              <a:t>?</a:t>
            </a:r>
            <a:endParaRPr lang="en-US" altLang="zh-CN" dirty="0" smtClean="0">
              <a:ea typeface="楷体" pitchFamily="49" charset="-122"/>
              <a:cs typeface="Arial" pitchFamily="34" charset="0"/>
            </a:endParaRPr>
          </a:p>
        </p:txBody>
      </p:sp>
    </p:spTree>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3"/>
          <p:cNvSpPr>
            <a:spLocks noGrp="1" noChangeArrowheads="1"/>
          </p:cNvSpPr>
          <p:nvPr>
            <p:ph type="title"/>
          </p:nvPr>
        </p:nvSpPr>
        <p:spPr/>
        <p:txBody>
          <a:bodyPr/>
          <a:lstStyle/>
          <a:p>
            <a:pPr eaLnBrk="1" hangingPunct="1"/>
            <a:r>
              <a:rPr lang="zh-CN" altLang="en-US" dirty="0" smtClean="0"/>
              <a:t>协议分层</a:t>
            </a:r>
            <a:endParaRPr lang="en-US" altLang="zh-CN" dirty="0" smtClean="0"/>
          </a:p>
        </p:txBody>
      </p:sp>
      <p:sp>
        <p:nvSpPr>
          <p:cNvPr id="182276" name="Rectangle 4"/>
          <p:cNvSpPr>
            <a:spLocks noGrp="1" noChangeArrowheads="1"/>
          </p:cNvSpPr>
          <p:nvPr>
            <p:ph type="body" sz="half" idx="1"/>
          </p:nvPr>
        </p:nvSpPr>
        <p:spPr>
          <a:xfrm>
            <a:off x="381000" y="1092200"/>
            <a:ext cx="5973763" cy="4892675"/>
          </a:xfrm>
        </p:spPr>
        <p:txBody>
          <a:bodyPr/>
          <a:lstStyle/>
          <a:p>
            <a:pPr eaLnBrk="1" hangingPunct="1"/>
            <a:r>
              <a:rPr lang="zh-CN" altLang="en-US" sz="2600" dirty="0" smtClean="0">
                <a:solidFill>
                  <a:srgbClr val="FF0000"/>
                </a:solidFill>
                <a:ea typeface="楷体" pitchFamily="49" charset="-122"/>
                <a:cs typeface="Arial" pitchFamily="34" charset="0"/>
              </a:rPr>
              <a:t>应用层</a:t>
            </a:r>
            <a:r>
              <a:rPr lang="en-US" altLang="zh-CN" sz="2600" dirty="0" smtClean="0">
                <a:solidFill>
                  <a:srgbClr val="FF0000"/>
                </a:solidFill>
                <a:ea typeface="楷体" pitchFamily="49" charset="-122"/>
                <a:cs typeface="Arial" pitchFamily="34" charset="0"/>
              </a:rPr>
              <a:t>:</a:t>
            </a:r>
            <a:r>
              <a:rPr lang="en-US" altLang="zh-CN" sz="2600" dirty="0" smtClean="0">
                <a:ea typeface="楷体" pitchFamily="49" charset="-122"/>
                <a:cs typeface="Arial" pitchFamily="34" charset="0"/>
              </a:rPr>
              <a:t> </a:t>
            </a:r>
            <a:r>
              <a:rPr lang="zh-CN" altLang="en-US" sz="2600" dirty="0" smtClean="0">
                <a:ea typeface="楷体" pitchFamily="49" charset="-122"/>
                <a:cs typeface="Arial" pitchFamily="34" charset="0"/>
              </a:rPr>
              <a:t>支持网络应用</a:t>
            </a:r>
          </a:p>
          <a:p>
            <a:pPr lvl="1" eaLnBrk="1" hangingPunct="1"/>
            <a:r>
              <a:rPr lang="en-US" altLang="zh-CN" dirty="0" smtClean="0">
                <a:ea typeface="楷体" pitchFamily="49" charset="-122"/>
                <a:cs typeface="Arial" pitchFamily="34" charset="0"/>
              </a:rPr>
              <a:t>FTP,  SMTP,  STTP</a:t>
            </a:r>
          </a:p>
          <a:p>
            <a:pPr eaLnBrk="1" hangingPunct="1"/>
            <a:r>
              <a:rPr lang="zh-CN" altLang="en-US" sz="2600" dirty="0" smtClean="0">
                <a:solidFill>
                  <a:srgbClr val="FF0000"/>
                </a:solidFill>
                <a:ea typeface="楷体" pitchFamily="49" charset="-122"/>
                <a:cs typeface="Arial" pitchFamily="34" charset="0"/>
              </a:rPr>
              <a:t>运输层</a:t>
            </a:r>
            <a:r>
              <a:rPr lang="en-US" altLang="zh-CN" sz="2600" dirty="0" smtClean="0">
                <a:solidFill>
                  <a:srgbClr val="FF0000"/>
                </a:solidFill>
                <a:ea typeface="楷体" pitchFamily="49" charset="-122"/>
                <a:cs typeface="Arial" pitchFamily="34" charset="0"/>
              </a:rPr>
              <a:t>:</a:t>
            </a:r>
            <a:r>
              <a:rPr lang="en-US" altLang="zh-CN" sz="2600" dirty="0" smtClean="0">
                <a:ea typeface="楷体" pitchFamily="49" charset="-122"/>
                <a:cs typeface="Arial" pitchFamily="34" charset="0"/>
              </a:rPr>
              <a:t> </a:t>
            </a:r>
            <a:r>
              <a:rPr lang="zh-CN" altLang="en-US" sz="2600" dirty="0" smtClean="0">
                <a:ea typeface="楷体" pitchFamily="49" charset="-122"/>
                <a:cs typeface="Arial" pitchFamily="34" charset="0"/>
              </a:rPr>
              <a:t>主机间的数据传输</a:t>
            </a:r>
          </a:p>
          <a:p>
            <a:pPr lvl="1" eaLnBrk="1" hangingPunct="1"/>
            <a:r>
              <a:rPr lang="en-US" altLang="zh-CN" dirty="0" smtClean="0">
                <a:ea typeface="楷体" pitchFamily="49" charset="-122"/>
                <a:cs typeface="Arial" pitchFamily="34" charset="0"/>
              </a:rPr>
              <a:t>TCP, UDP</a:t>
            </a:r>
          </a:p>
          <a:p>
            <a:pPr eaLnBrk="1" hangingPunct="1"/>
            <a:r>
              <a:rPr lang="zh-CN" altLang="en-US" sz="2600" dirty="0" smtClean="0">
                <a:solidFill>
                  <a:srgbClr val="FF0000"/>
                </a:solidFill>
                <a:ea typeface="楷体" pitchFamily="49" charset="-122"/>
                <a:cs typeface="Arial" pitchFamily="34" charset="0"/>
              </a:rPr>
              <a:t>网络层</a:t>
            </a:r>
            <a:r>
              <a:rPr lang="en-US" altLang="zh-CN" sz="2600" dirty="0" smtClean="0">
                <a:solidFill>
                  <a:srgbClr val="FF0000"/>
                </a:solidFill>
                <a:ea typeface="楷体" pitchFamily="49" charset="-122"/>
                <a:cs typeface="Arial" pitchFamily="34" charset="0"/>
              </a:rPr>
              <a:t>: </a:t>
            </a:r>
            <a:r>
              <a:rPr lang="zh-CN" altLang="en-US" sz="2600" dirty="0" smtClean="0">
                <a:ea typeface="楷体" pitchFamily="49" charset="-122"/>
                <a:cs typeface="Arial" pitchFamily="34" charset="0"/>
              </a:rPr>
              <a:t>将数据报从源端传送到目的端</a:t>
            </a:r>
          </a:p>
          <a:p>
            <a:pPr lvl="1" eaLnBrk="1" hangingPunct="1"/>
            <a:r>
              <a:rPr lang="en-US" altLang="zh-CN" dirty="0" smtClean="0">
                <a:ea typeface="楷体" pitchFamily="49" charset="-122"/>
                <a:cs typeface="Arial" pitchFamily="34" charset="0"/>
              </a:rPr>
              <a:t>IP, </a:t>
            </a:r>
            <a:r>
              <a:rPr lang="zh-CN" altLang="en-US" dirty="0" smtClean="0">
                <a:ea typeface="楷体" pitchFamily="49" charset="-122"/>
                <a:cs typeface="Arial" pitchFamily="34" charset="0"/>
              </a:rPr>
              <a:t>路由协议</a:t>
            </a:r>
          </a:p>
          <a:p>
            <a:pPr eaLnBrk="1" hangingPunct="1"/>
            <a:r>
              <a:rPr lang="zh-CN" altLang="en-US" sz="2600" dirty="0" smtClean="0">
                <a:solidFill>
                  <a:srgbClr val="FF0000"/>
                </a:solidFill>
                <a:ea typeface="楷体" pitchFamily="49" charset="-122"/>
                <a:cs typeface="Arial" pitchFamily="34" charset="0"/>
              </a:rPr>
              <a:t>链路层</a:t>
            </a:r>
            <a:r>
              <a:rPr lang="en-US" altLang="zh-CN" sz="2600" dirty="0" smtClean="0">
                <a:solidFill>
                  <a:srgbClr val="FF0000"/>
                </a:solidFill>
                <a:ea typeface="楷体" pitchFamily="49" charset="-122"/>
                <a:cs typeface="Arial" pitchFamily="34" charset="0"/>
              </a:rPr>
              <a:t>:</a:t>
            </a:r>
            <a:r>
              <a:rPr lang="en-US" altLang="zh-CN" sz="2600" dirty="0" smtClean="0">
                <a:ea typeface="楷体" pitchFamily="49" charset="-122"/>
                <a:cs typeface="Arial" pitchFamily="34" charset="0"/>
              </a:rPr>
              <a:t> </a:t>
            </a:r>
            <a:r>
              <a:rPr lang="zh-CN" altLang="en-US" sz="2600" dirty="0" smtClean="0">
                <a:ea typeface="楷体" pitchFamily="49" charset="-122"/>
                <a:cs typeface="Arial" pitchFamily="34" charset="0"/>
              </a:rPr>
              <a:t>数据在网络相邻结点之间传输</a:t>
            </a:r>
          </a:p>
          <a:p>
            <a:pPr lvl="1" eaLnBrk="1" hangingPunct="1"/>
            <a:r>
              <a:rPr lang="en-US" altLang="zh-CN" dirty="0" smtClean="0">
                <a:ea typeface="楷体" pitchFamily="49" charset="-122"/>
                <a:cs typeface="Arial" pitchFamily="34" charset="0"/>
              </a:rPr>
              <a:t>PPP, </a:t>
            </a:r>
            <a:r>
              <a:rPr lang="zh-CN" altLang="en-US" dirty="0" smtClean="0">
                <a:ea typeface="楷体" pitchFamily="49" charset="-122"/>
                <a:cs typeface="Arial" pitchFamily="34" charset="0"/>
              </a:rPr>
              <a:t>以太网</a:t>
            </a:r>
          </a:p>
          <a:p>
            <a:pPr eaLnBrk="1" hangingPunct="1"/>
            <a:r>
              <a:rPr lang="zh-CN" altLang="en-US" sz="2600" dirty="0" smtClean="0">
                <a:solidFill>
                  <a:srgbClr val="FF0000"/>
                </a:solidFill>
                <a:ea typeface="楷体" pitchFamily="49" charset="-122"/>
                <a:cs typeface="Arial" pitchFamily="34" charset="0"/>
              </a:rPr>
              <a:t>物理层</a:t>
            </a:r>
            <a:r>
              <a:rPr lang="en-US" altLang="zh-CN" sz="2600" dirty="0" smtClean="0">
                <a:solidFill>
                  <a:srgbClr val="FF0000"/>
                </a:solidFill>
                <a:ea typeface="楷体" pitchFamily="49" charset="-122"/>
                <a:cs typeface="Arial" pitchFamily="34" charset="0"/>
              </a:rPr>
              <a:t>:</a:t>
            </a:r>
            <a:r>
              <a:rPr lang="en-US" altLang="zh-CN" sz="2600" dirty="0" smtClean="0">
                <a:ea typeface="楷体" pitchFamily="49" charset="-122"/>
                <a:cs typeface="Arial" pitchFamily="34" charset="0"/>
              </a:rPr>
              <a:t> </a:t>
            </a:r>
            <a:r>
              <a:rPr lang="zh-CN" altLang="en-US" sz="2600" dirty="0" smtClean="0">
                <a:ea typeface="楷体" pitchFamily="49" charset="-122"/>
                <a:cs typeface="Arial" pitchFamily="34" charset="0"/>
              </a:rPr>
              <a:t>在线路上传输比特流</a:t>
            </a:r>
            <a:endParaRPr lang="zh-CN" altLang="en-US" sz="2400" dirty="0" smtClean="0"/>
          </a:p>
        </p:txBody>
      </p:sp>
      <p:sp>
        <p:nvSpPr>
          <p:cNvPr id="12" name="Rectangle 2"/>
          <p:cNvSpPr>
            <a:spLocks noChangeArrowheads="1"/>
          </p:cNvSpPr>
          <p:nvPr/>
        </p:nvSpPr>
        <p:spPr bwMode="auto">
          <a:xfrm>
            <a:off x="6575425" y="1727200"/>
            <a:ext cx="1892300" cy="3530600"/>
          </a:xfrm>
          <a:prstGeom prst="rect">
            <a:avLst/>
          </a:prstGeom>
          <a:solidFill>
            <a:srgbClr val="000099"/>
          </a:solidFill>
          <a:ln w="38100">
            <a:noFill/>
            <a:miter lim="800000"/>
            <a:headEnd/>
            <a:tailEnd/>
          </a:ln>
        </p:spPr>
        <p:txBody>
          <a:bodyPr wrap="none" anchor="ctr"/>
          <a:lstStyle/>
          <a:p>
            <a:endParaRPr lang="zh-CN" altLang="zh-CN" sz="2400">
              <a:ea typeface="MS PGothic" pitchFamily="34" charset="-128"/>
            </a:endParaRPr>
          </a:p>
        </p:txBody>
      </p:sp>
      <p:sp>
        <p:nvSpPr>
          <p:cNvPr id="13" name="Rectangle 6"/>
          <p:cNvSpPr>
            <a:spLocks noChangeArrowheads="1"/>
          </p:cNvSpPr>
          <p:nvPr/>
        </p:nvSpPr>
        <p:spPr bwMode="auto">
          <a:xfrm>
            <a:off x="6457950" y="1824038"/>
            <a:ext cx="1892300" cy="3530600"/>
          </a:xfrm>
          <a:prstGeom prst="rect">
            <a:avLst/>
          </a:prstGeom>
          <a:solidFill>
            <a:schemeClr val="bg1"/>
          </a:solidFill>
          <a:ln w="38100">
            <a:solidFill>
              <a:schemeClr val="tx1"/>
            </a:solidFill>
            <a:miter lim="800000"/>
            <a:headEnd/>
            <a:tailEnd/>
          </a:ln>
        </p:spPr>
        <p:txBody>
          <a:bodyPr wrap="none" anchor="ctr"/>
          <a:lstStyle/>
          <a:p>
            <a:endParaRPr lang="zh-CN" altLang="zh-CN" sz="2400">
              <a:ea typeface="MS PGothic" pitchFamily="34" charset="-128"/>
            </a:endParaRPr>
          </a:p>
        </p:txBody>
      </p:sp>
      <p:sp>
        <p:nvSpPr>
          <p:cNvPr id="14" name="Text Box 7"/>
          <p:cNvSpPr txBox="1">
            <a:spLocks noChangeArrowheads="1"/>
          </p:cNvSpPr>
          <p:nvPr/>
        </p:nvSpPr>
        <p:spPr bwMode="auto">
          <a:xfrm>
            <a:off x="6831013" y="1920875"/>
            <a:ext cx="1108075" cy="3416300"/>
          </a:xfrm>
          <a:prstGeom prst="rect">
            <a:avLst/>
          </a:prstGeom>
          <a:noFill/>
          <a:ln w="9525">
            <a:noFill/>
            <a:miter lim="800000"/>
            <a:headEnd/>
            <a:tailEnd/>
          </a:ln>
        </p:spPr>
        <p:txBody>
          <a:bodyPr wrap="none">
            <a:spAutoFit/>
          </a:bodyPr>
          <a:lstStyle/>
          <a:p>
            <a:pPr algn="ctr"/>
            <a:r>
              <a:rPr lang="zh-CN" altLang="en-US" sz="2400" dirty="0">
                <a:ea typeface="MS PGothic" pitchFamily="34" charset="-128"/>
              </a:rPr>
              <a:t>应用层</a:t>
            </a:r>
            <a:endParaRPr lang="en-US" altLang="zh-CN" sz="2400" dirty="0">
              <a:ea typeface="MS PGothic" pitchFamily="34" charset="-128"/>
            </a:endParaRPr>
          </a:p>
          <a:p>
            <a:pPr algn="ctr"/>
            <a:endParaRPr lang="en-US" altLang="zh-CN" sz="2400" dirty="0">
              <a:ea typeface="MS PGothic" pitchFamily="34" charset="-128"/>
            </a:endParaRPr>
          </a:p>
          <a:p>
            <a:pPr algn="ctr"/>
            <a:r>
              <a:rPr lang="zh-CN" altLang="en-US" sz="2400" dirty="0">
                <a:ea typeface="MS PGothic" pitchFamily="34" charset="-128"/>
              </a:rPr>
              <a:t>运输层</a:t>
            </a:r>
            <a:endParaRPr lang="en-US" altLang="zh-CN" sz="2400" dirty="0">
              <a:ea typeface="MS PGothic" pitchFamily="34" charset="-128"/>
            </a:endParaRPr>
          </a:p>
          <a:p>
            <a:pPr algn="ctr"/>
            <a:endParaRPr lang="en-US" altLang="zh-CN" sz="2400" dirty="0">
              <a:ea typeface="MS PGothic" pitchFamily="34" charset="-128"/>
            </a:endParaRPr>
          </a:p>
          <a:p>
            <a:pPr algn="ctr"/>
            <a:r>
              <a:rPr lang="zh-CN" altLang="en-US" sz="2400" dirty="0">
                <a:ea typeface="MS PGothic" pitchFamily="34" charset="-128"/>
              </a:rPr>
              <a:t>网络层</a:t>
            </a:r>
            <a:endParaRPr lang="en-US" altLang="zh-CN" sz="2400" dirty="0">
              <a:ea typeface="MS PGothic" pitchFamily="34" charset="-128"/>
            </a:endParaRPr>
          </a:p>
          <a:p>
            <a:pPr algn="ctr"/>
            <a:endParaRPr lang="en-US" altLang="zh-CN" sz="2400" dirty="0">
              <a:ea typeface="MS PGothic" pitchFamily="34" charset="-128"/>
            </a:endParaRPr>
          </a:p>
          <a:p>
            <a:pPr algn="ctr"/>
            <a:r>
              <a:rPr lang="zh-CN" altLang="en-US" sz="2400" dirty="0">
                <a:ea typeface="MS PGothic" pitchFamily="34" charset="-128"/>
              </a:rPr>
              <a:t>链路层</a:t>
            </a:r>
            <a:endParaRPr lang="en-US" altLang="zh-CN" sz="2400" dirty="0">
              <a:ea typeface="MS PGothic" pitchFamily="34" charset="-128"/>
            </a:endParaRPr>
          </a:p>
          <a:p>
            <a:pPr algn="ctr"/>
            <a:endParaRPr lang="en-US" altLang="zh-CN" sz="2400" dirty="0">
              <a:ea typeface="MS PGothic" pitchFamily="34" charset="-128"/>
            </a:endParaRPr>
          </a:p>
          <a:p>
            <a:pPr algn="ctr"/>
            <a:r>
              <a:rPr lang="zh-CN" altLang="en-US" sz="2400" dirty="0">
                <a:ea typeface="MS PGothic" pitchFamily="34" charset="-128"/>
              </a:rPr>
              <a:t>物理层</a:t>
            </a:r>
            <a:endParaRPr lang="en-US" altLang="zh-CN" sz="2400" dirty="0">
              <a:ea typeface="MS PGothic" pitchFamily="34" charset="-128"/>
            </a:endParaRPr>
          </a:p>
        </p:txBody>
      </p:sp>
      <p:sp>
        <p:nvSpPr>
          <p:cNvPr id="15" name="Line 8"/>
          <p:cNvSpPr>
            <a:spLocks noChangeShapeType="1"/>
          </p:cNvSpPr>
          <p:nvPr/>
        </p:nvSpPr>
        <p:spPr bwMode="auto">
          <a:xfrm>
            <a:off x="6451600" y="2516188"/>
            <a:ext cx="1885950" cy="0"/>
          </a:xfrm>
          <a:prstGeom prst="line">
            <a:avLst/>
          </a:prstGeom>
          <a:noFill/>
          <a:ln w="38100">
            <a:solidFill>
              <a:schemeClr val="tx1"/>
            </a:solidFill>
            <a:round/>
            <a:headEnd/>
            <a:tailEnd/>
          </a:ln>
        </p:spPr>
        <p:txBody>
          <a:bodyPr wrap="none" anchor="ctr"/>
          <a:lstStyle/>
          <a:p>
            <a:endParaRPr lang="zh-CN" altLang="en-US"/>
          </a:p>
        </p:txBody>
      </p:sp>
      <p:sp>
        <p:nvSpPr>
          <p:cNvPr id="16" name="Line 9"/>
          <p:cNvSpPr>
            <a:spLocks noChangeShapeType="1"/>
          </p:cNvSpPr>
          <p:nvPr/>
        </p:nvSpPr>
        <p:spPr bwMode="auto">
          <a:xfrm>
            <a:off x="6451600" y="3221038"/>
            <a:ext cx="1885950" cy="0"/>
          </a:xfrm>
          <a:prstGeom prst="line">
            <a:avLst/>
          </a:prstGeom>
          <a:noFill/>
          <a:ln w="38100">
            <a:solidFill>
              <a:schemeClr val="tx1"/>
            </a:solidFill>
            <a:round/>
            <a:headEnd/>
            <a:tailEnd/>
          </a:ln>
        </p:spPr>
        <p:txBody>
          <a:bodyPr wrap="none" anchor="ctr"/>
          <a:lstStyle/>
          <a:p>
            <a:endParaRPr lang="zh-CN" altLang="en-US"/>
          </a:p>
        </p:txBody>
      </p:sp>
      <p:sp>
        <p:nvSpPr>
          <p:cNvPr id="17" name="Line 10"/>
          <p:cNvSpPr>
            <a:spLocks noChangeShapeType="1"/>
          </p:cNvSpPr>
          <p:nvPr/>
        </p:nvSpPr>
        <p:spPr bwMode="auto">
          <a:xfrm>
            <a:off x="6451600" y="3932238"/>
            <a:ext cx="1885950" cy="0"/>
          </a:xfrm>
          <a:prstGeom prst="line">
            <a:avLst/>
          </a:prstGeom>
          <a:noFill/>
          <a:ln w="38100">
            <a:solidFill>
              <a:schemeClr val="tx1"/>
            </a:solidFill>
            <a:round/>
            <a:headEnd/>
            <a:tailEnd/>
          </a:ln>
        </p:spPr>
        <p:txBody>
          <a:bodyPr wrap="none" anchor="ctr"/>
          <a:lstStyle/>
          <a:p>
            <a:endParaRPr lang="zh-CN" altLang="en-US"/>
          </a:p>
        </p:txBody>
      </p:sp>
      <p:sp>
        <p:nvSpPr>
          <p:cNvPr id="18" name="Line 11"/>
          <p:cNvSpPr>
            <a:spLocks noChangeShapeType="1"/>
          </p:cNvSpPr>
          <p:nvPr/>
        </p:nvSpPr>
        <p:spPr bwMode="auto">
          <a:xfrm>
            <a:off x="6451600" y="4643438"/>
            <a:ext cx="1885950" cy="0"/>
          </a:xfrm>
          <a:prstGeom prst="line">
            <a:avLst/>
          </a:prstGeom>
          <a:noFill/>
          <a:ln w="38100">
            <a:solidFill>
              <a:schemeClr val="tx1"/>
            </a:solidFill>
            <a:round/>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5" name="Rectangle 3"/>
          <p:cNvSpPr>
            <a:spLocks noGrp="1" noChangeArrowheads="1"/>
          </p:cNvSpPr>
          <p:nvPr>
            <p:ph type="title"/>
          </p:nvPr>
        </p:nvSpPr>
        <p:spPr/>
        <p:txBody>
          <a:bodyPr/>
          <a:lstStyle/>
          <a:p>
            <a:pPr eaLnBrk="1" hangingPunct="1"/>
            <a:r>
              <a:rPr lang="en-US" altLang="zh-CN" dirty="0" smtClean="0">
                <a:ea typeface="楷体" pitchFamily="49" charset="-122"/>
                <a:cs typeface="Arial" pitchFamily="34" charset="0"/>
              </a:rPr>
              <a:t>ISO/OSI</a:t>
            </a:r>
            <a:r>
              <a:rPr lang="zh-CN" altLang="en-US" dirty="0" smtClean="0">
                <a:ea typeface="楷体" pitchFamily="49" charset="-122"/>
                <a:cs typeface="Arial" pitchFamily="34" charset="0"/>
              </a:rPr>
              <a:t>参考模型</a:t>
            </a:r>
          </a:p>
        </p:txBody>
      </p:sp>
      <p:sp>
        <p:nvSpPr>
          <p:cNvPr id="192516" name="Rectangle 4"/>
          <p:cNvSpPr>
            <a:spLocks noGrp="1" noChangeArrowheads="1"/>
          </p:cNvSpPr>
          <p:nvPr>
            <p:ph type="body" sz="half" idx="1"/>
          </p:nvPr>
        </p:nvSpPr>
        <p:spPr>
          <a:xfrm>
            <a:off x="393700" y="1066800"/>
            <a:ext cx="6124575" cy="5085806"/>
          </a:xfrm>
        </p:spPr>
        <p:txBody>
          <a:bodyPr/>
          <a:lstStyle/>
          <a:p>
            <a:pPr eaLnBrk="1" hangingPunct="1">
              <a:buSzPct val="75000"/>
            </a:pPr>
            <a:r>
              <a:rPr lang="zh-CN" altLang="en-US" sz="2600" dirty="0" smtClean="0">
                <a:solidFill>
                  <a:srgbClr val="CC0000"/>
                </a:solidFill>
                <a:ea typeface="楷体" pitchFamily="49" charset="-122"/>
                <a:cs typeface="Arial" pitchFamily="34" charset="0"/>
              </a:rPr>
              <a:t>表示层</a:t>
            </a:r>
            <a:r>
              <a:rPr lang="en-US" altLang="zh-CN" sz="2600" dirty="0" smtClean="0">
                <a:solidFill>
                  <a:srgbClr val="CC0000"/>
                </a:solidFill>
                <a:ea typeface="楷体" pitchFamily="49" charset="-122"/>
                <a:cs typeface="Arial" pitchFamily="34" charset="0"/>
              </a:rPr>
              <a:t>:</a:t>
            </a:r>
            <a:r>
              <a:rPr lang="en-US" altLang="zh-CN" sz="2600" dirty="0" smtClean="0">
                <a:ea typeface="楷体" pitchFamily="49" charset="-122"/>
                <a:cs typeface="Arial" pitchFamily="34" charset="0"/>
              </a:rPr>
              <a:t> </a:t>
            </a:r>
            <a:r>
              <a:rPr lang="zh-CN" altLang="en-US" sz="2600" dirty="0" smtClean="0">
                <a:ea typeface="楷体" pitchFamily="49" charset="-122"/>
                <a:cs typeface="Arial" pitchFamily="34" charset="0"/>
              </a:rPr>
              <a:t>允许应用程序解释数据的含义，如：加密、压缩、特定机器的数据描述方法。</a:t>
            </a:r>
            <a:endParaRPr lang="en-US" altLang="zh-CN" sz="2600" dirty="0" smtClean="0">
              <a:ea typeface="楷体" pitchFamily="49" charset="-122"/>
              <a:cs typeface="Arial" pitchFamily="34" charset="0"/>
            </a:endParaRPr>
          </a:p>
          <a:p>
            <a:pPr eaLnBrk="1" hangingPunct="1">
              <a:buSzPct val="75000"/>
            </a:pPr>
            <a:endParaRPr lang="en-US" altLang="zh-CN" sz="2600" dirty="0" smtClean="0">
              <a:solidFill>
                <a:srgbClr val="CC0000"/>
              </a:solidFill>
              <a:ea typeface="楷体" pitchFamily="49" charset="-122"/>
              <a:cs typeface="Arial" pitchFamily="34" charset="0"/>
            </a:endParaRPr>
          </a:p>
          <a:p>
            <a:pPr eaLnBrk="1" hangingPunct="1">
              <a:buSzPct val="75000"/>
            </a:pPr>
            <a:r>
              <a:rPr lang="zh-CN" altLang="en-US" sz="2600" dirty="0" smtClean="0">
                <a:solidFill>
                  <a:srgbClr val="CC0000"/>
                </a:solidFill>
                <a:ea typeface="楷体" pitchFamily="49" charset="-122"/>
                <a:cs typeface="Arial" pitchFamily="34" charset="0"/>
              </a:rPr>
              <a:t>会话层</a:t>
            </a:r>
            <a:r>
              <a:rPr lang="en-US" altLang="zh-CN" sz="2600" dirty="0" smtClean="0">
                <a:solidFill>
                  <a:srgbClr val="CC0000"/>
                </a:solidFill>
                <a:ea typeface="楷体" pitchFamily="49" charset="-122"/>
                <a:cs typeface="Arial" pitchFamily="34" charset="0"/>
              </a:rPr>
              <a:t>:</a:t>
            </a:r>
            <a:r>
              <a:rPr lang="en-US" altLang="zh-CN" sz="2600" dirty="0" smtClean="0">
                <a:ea typeface="楷体" pitchFamily="49" charset="-122"/>
                <a:cs typeface="Arial" pitchFamily="34" charset="0"/>
              </a:rPr>
              <a:t>  </a:t>
            </a:r>
            <a:r>
              <a:rPr lang="zh-CN" altLang="en-US" sz="2600" dirty="0" smtClean="0">
                <a:ea typeface="楷体" pitchFamily="49" charset="-122"/>
                <a:cs typeface="Arial" pitchFamily="34" charset="0"/>
              </a:rPr>
              <a:t>提供了数据交换的定界和同步、建立检查点和恢复的能力。</a:t>
            </a:r>
            <a:endParaRPr lang="en-US" altLang="zh-CN" sz="2600" dirty="0" smtClean="0">
              <a:ea typeface="楷体" pitchFamily="49" charset="-122"/>
              <a:cs typeface="Arial" pitchFamily="34" charset="0"/>
            </a:endParaRPr>
          </a:p>
          <a:p>
            <a:pPr eaLnBrk="1" hangingPunct="1">
              <a:buSzPct val="75000"/>
            </a:pPr>
            <a:endParaRPr lang="en-US" altLang="zh-CN" sz="2600" dirty="0" smtClean="0">
              <a:ea typeface="楷体" pitchFamily="49" charset="-122"/>
              <a:cs typeface="Arial" pitchFamily="34" charset="0"/>
            </a:endParaRPr>
          </a:p>
          <a:p>
            <a:pPr eaLnBrk="1" hangingPunct="1">
              <a:buSzPct val="75000"/>
            </a:pPr>
            <a:r>
              <a:rPr lang="zh-CN" altLang="en-US" sz="2600" dirty="0" smtClean="0">
                <a:ea typeface="楷体" pitchFamily="49" charset="-122"/>
                <a:cs typeface="Arial" pitchFamily="34" charset="0"/>
              </a:rPr>
              <a:t>互联网</a:t>
            </a:r>
            <a:r>
              <a:rPr lang="ja-JP" altLang="en-US" sz="2600" dirty="0" smtClean="0">
                <a:ea typeface="楷体" pitchFamily="49" charset="-122"/>
                <a:cs typeface="Arial" pitchFamily="34" charset="0"/>
              </a:rPr>
              <a:t>“</a:t>
            </a:r>
            <a:r>
              <a:rPr lang="zh-CN" altLang="en-US" sz="2600" dirty="0" smtClean="0">
                <a:ea typeface="楷体" pitchFamily="49" charset="-122"/>
                <a:cs typeface="Arial" pitchFamily="34" charset="0"/>
              </a:rPr>
              <a:t>并没有</a:t>
            </a:r>
            <a:r>
              <a:rPr lang="ja-JP" altLang="en-US" sz="2600" dirty="0" smtClean="0">
                <a:ea typeface="楷体" pitchFamily="49" charset="-122"/>
                <a:cs typeface="Arial" pitchFamily="34" charset="0"/>
              </a:rPr>
              <a:t>”</a:t>
            </a:r>
            <a:r>
              <a:rPr lang="zh-CN" altLang="en-US" sz="2600" dirty="0" smtClean="0">
                <a:ea typeface="楷体" pitchFamily="49" charset="-122"/>
                <a:cs typeface="Arial" pitchFamily="34" charset="0"/>
              </a:rPr>
              <a:t>这两层</a:t>
            </a:r>
            <a:r>
              <a:rPr lang="en-US" altLang="ja-JP" sz="2600" dirty="0" smtClean="0">
                <a:ea typeface="楷体" pitchFamily="49" charset="-122"/>
                <a:cs typeface="Arial" pitchFamily="34" charset="0"/>
              </a:rPr>
              <a:t>!</a:t>
            </a:r>
          </a:p>
          <a:p>
            <a:pPr lvl="1" eaLnBrk="1" hangingPunct="1"/>
            <a:r>
              <a:rPr lang="zh-CN" altLang="en-US" dirty="0" smtClean="0">
                <a:ea typeface="楷体" pitchFamily="49" charset="-122"/>
                <a:cs typeface="Arial" pitchFamily="34" charset="0"/>
              </a:rPr>
              <a:t>这些服务，完全可以由应用程序实现</a:t>
            </a:r>
            <a:endParaRPr lang="en-US" altLang="zh-CN" dirty="0" smtClean="0">
              <a:ea typeface="楷体" pitchFamily="49" charset="-122"/>
              <a:cs typeface="Arial" pitchFamily="34" charset="0"/>
            </a:endParaRPr>
          </a:p>
          <a:p>
            <a:pPr lvl="1" eaLnBrk="1" hangingPunct="1"/>
            <a:r>
              <a:rPr lang="zh-CN" altLang="en-US" dirty="0" smtClean="0">
                <a:ea typeface="楷体" pitchFamily="49" charset="-122"/>
                <a:cs typeface="Arial" pitchFamily="34" charset="0"/>
              </a:rPr>
              <a:t>选择的权利交给了应用程序开发者</a:t>
            </a:r>
          </a:p>
        </p:txBody>
      </p:sp>
      <p:sp>
        <p:nvSpPr>
          <p:cNvPr id="14" name="Rectangle 2"/>
          <p:cNvSpPr>
            <a:spLocks noChangeArrowheads="1"/>
          </p:cNvSpPr>
          <p:nvPr/>
        </p:nvSpPr>
        <p:spPr bwMode="auto">
          <a:xfrm>
            <a:off x="6636200" y="1638300"/>
            <a:ext cx="1892300" cy="3530600"/>
          </a:xfrm>
          <a:prstGeom prst="rect">
            <a:avLst/>
          </a:prstGeom>
          <a:solidFill>
            <a:srgbClr val="000099"/>
          </a:solidFill>
          <a:ln w="38100">
            <a:noFill/>
            <a:miter lim="800000"/>
            <a:headEnd/>
            <a:tailEnd/>
          </a:ln>
        </p:spPr>
        <p:txBody>
          <a:bodyPr wrap="none" anchor="ctr"/>
          <a:lstStyle/>
          <a:p>
            <a:endParaRPr lang="zh-CN" altLang="zh-CN" sz="2400">
              <a:latin typeface="Times New Roman" pitchFamily="18" charset="0"/>
              <a:ea typeface="MS PGothic" pitchFamily="34" charset="-128"/>
            </a:endParaRPr>
          </a:p>
        </p:txBody>
      </p:sp>
      <p:sp>
        <p:nvSpPr>
          <p:cNvPr id="15" name="Rectangle 6"/>
          <p:cNvSpPr>
            <a:spLocks noChangeArrowheads="1"/>
          </p:cNvSpPr>
          <p:nvPr/>
        </p:nvSpPr>
        <p:spPr bwMode="auto">
          <a:xfrm>
            <a:off x="6521900" y="1774825"/>
            <a:ext cx="1892300" cy="3586163"/>
          </a:xfrm>
          <a:prstGeom prst="rect">
            <a:avLst/>
          </a:prstGeom>
          <a:solidFill>
            <a:schemeClr val="bg1"/>
          </a:solidFill>
          <a:ln w="38100">
            <a:solidFill>
              <a:schemeClr val="tx1"/>
            </a:solidFill>
            <a:miter lim="800000"/>
            <a:headEnd/>
            <a:tailEnd/>
          </a:ln>
        </p:spPr>
        <p:txBody>
          <a:bodyPr wrap="none" anchor="ctr"/>
          <a:lstStyle/>
          <a:p>
            <a:endParaRPr lang="zh-CN" altLang="zh-CN" sz="2400">
              <a:latin typeface="Times New Roman" pitchFamily="18" charset="0"/>
              <a:ea typeface="MS PGothic" pitchFamily="34" charset="-128"/>
            </a:endParaRPr>
          </a:p>
        </p:txBody>
      </p:sp>
      <p:sp>
        <p:nvSpPr>
          <p:cNvPr id="16" name="Text Box 7"/>
          <p:cNvSpPr txBox="1">
            <a:spLocks noChangeArrowheads="1"/>
          </p:cNvSpPr>
          <p:nvPr/>
        </p:nvSpPr>
        <p:spPr bwMode="auto">
          <a:xfrm>
            <a:off x="6479038" y="1946275"/>
            <a:ext cx="1982787" cy="3452813"/>
          </a:xfrm>
          <a:prstGeom prst="rect">
            <a:avLst/>
          </a:prstGeom>
          <a:noFill/>
          <a:ln w="9525">
            <a:noFill/>
            <a:miter lim="800000"/>
            <a:headEnd/>
            <a:tailEnd/>
          </a:ln>
        </p:spPr>
        <p:txBody>
          <a:bodyPr>
            <a:spAutoFit/>
          </a:bodyPr>
          <a:lstStyle/>
          <a:p>
            <a:pPr algn="ctr">
              <a:lnSpc>
                <a:spcPct val="70000"/>
              </a:lnSpc>
            </a:pPr>
            <a:r>
              <a:rPr lang="zh-CN" altLang="en-US" sz="2400">
                <a:latin typeface="楷体" pitchFamily="49" charset="-122"/>
                <a:ea typeface="楷体" pitchFamily="49" charset="-122"/>
              </a:rPr>
              <a:t>应用层</a:t>
            </a:r>
            <a:endParaRPr lang="en-US" altLang="zh-CN" sz="2400">
              <a:latin typeface="楷体" pitchFamily="49" charset="-122"/>
              <a:ea typeface="楷体" pitchFamily="49" charset="-122"/>
            </a:endParaRPr>
          </a:p>
          <a:p>
            <a:pPr algn="ctr">
              <a:lnSpc>
                <a:spcPct val="70000"/>
              </a:lnSpc>
            </a:pPr>
            <a:endParaRPr lang="en-US" altLang="zh-CN" sz="2400">
              <a:latin typeface="楷体" pitchFamily="49" charset="-122"/>
              <a:ea typeface="楷体" pitchFamily="49" charset="-122"/>
            </a:endParaRPr>
          </a:p>
          <a:p>
            <a:pPr algn="ctr">
              <a:lnSpc>
                <a:spcPct val="70000"/>
              </a:lnSpc>
            </a:pPr>
            <a:r>
              <a:rPr lang="zh-CN" altLang="en-US" sz="2400">
                <a:latin typeface="楷体" pitchFamily="49" charset="-122"/>
                <a:ea typeface="楷体" pitchFamily="49" charset="-122"/>
              </a:rPr>
              <a:t>表示层</a:t>
            </a:r>
            <a:endParaRPr lang="en-US" altLang="zh-CN" sz="2400">
              <a:latin typeface="楷体" pitchFamily="49" charset="-122"/>
              <a:ea typeface="楷体" pitchFamily="49" charset="-122"/>
            </a:endParaRPr>
          </a:p>
          <a:p>
            <a:pPr algn="ctr">
              <a:lnSpc>
                <a:spcPct val="70000"/>
              </a:lnSpc>
            </a:pPr>
            <a:endParaRPr lang="en-US" altLang="zh-CN" sz="2400">
              <a:latin typeface="楷体" pitchFamily="49" charset="-122"/>
              <a:ea typeface="楷体" pitchFamily="49" charset="-122"/>
            </a:endParaRPr>
          </a:p>
          <a:p>
            <a:pPr algn="ctr">
              <a:lnSpc>
                <a:spcPct val="70000"/>
              </a:lnSpc>
            </a:pPr>
            <a:r>
              <a:rPr lang="zh-CN" altLang="en-US" sz="2400">
                <a:latin typeface="楷体" pitchFamily="49" charset="-122"/>
                <a:ea typeface="楷体" pitchFamily="49" charset="-122"/>
              </a:rPr>
              <a:t>会话层</a:t>
            </a:r>
            <a:endParaRPr lang="en-US" altLang="zh-CN" sz="2400">
              <a:latin typeface="楷体" pitchFamily="49" charset="-122"/>
              <a:ea typeface="楷体" pitchFamily="49" charset="-122"/>
            </a:endParaRPr>
          </a:p>
          <a:p>
            <a:pPr algn="ctr">
              <a:lnSpc>
                <a:spcPct val="70000"/>
              </a:lnSpc>
            </a:pPr>
            <a:endParaRPr lang="en-US" altLang="zh-CN" sz="2400">
              <a:latin typeface="楷体" pitchFamily="49" charset="-122"/>
              <a:ea typeface="楷体" pitchFamily="49" charset="-122"/>
            </a:endParaRPr>
          </a:p>
          <a:p>
            <a:pPr algn="ctr">
              <a:lnSpc>
                <a:spcPct val="70000"/>
              </a:lnSpc>
            </a:pPr>
            <a:r>
              <a:rPr lang="zh-CN" altLang="en-US" sz="2400">
                <a:latin typeface="楷体" pitchFamily="49" charset="-122"/>
                <a:ea typeface="楷体" pitchFamily="49" charset="-122"/>
              </a:rPr>
              <a:t>运输层</a:t>
            </a:r>
            <a:endParaRPr lang="en-US" altLang="zh-CN" sz="2400">
              <a:latin typeface="楷体" pitchFamily="49" charset="-122"/>
              <a:ea typeface="楷体" pitchFamily="49" charset="-122"/>
            </a:endParaRPr>
          </a:p>
          <a:p>
            <a:pPr algn="ctr">
              <a:lnSpc>
                <a:spcPct val="70000"/>
              </a:lnSpc>
            </a:pPr>
            <a:endParaRPr lang="en-US" altLang="zh-CN" sz="2400">
              <a:latin typeface="楷体" pitchFamily="49" charset="-122"/>
              <a:ea typeface="楷体" pitchFamily="49" charset="-122"/>
            </a:endParaRPr>
          </a:p>
          <a:p>
            <a:pPr algn="ctr">
              <a:lnSpc>
                <a:spcPct val="70000"/>
              </a:lnSpc>
            </a:pPr>
            <a:r>
              <a:rPr lang="zh-CN" altLang="en-US" sz="2400">
                <a:latin typeface="楷体" pitchFamily="49" charset="-122"/>
                <a:ea typeface="楷体" pitchFamily="49" charset="-122"/>
              </a:rPr>
              <a:t>网络层</a:t>
            </a:r>
            <a:endParaRPr lang="en-US" altLang="zh-CN" sz="2400">
              <a:latin typeface="楷体" pitchFamily="49" charset="-122"/>
              <a:ea typeface="楷体" pitchFamily="49" charset="-122"/>
            </a:endParaRPr>
          </a:p>
          <a:p>
            <a:pPr algn="ctr">
              <a:lnSpc>
                <a:spcPct val="70000"/>
              </a:lnSpc>
            </a:pPr>
            <a:endParaRPr lang="en-US" altLang="zh-CN" sz="2400">
              <a:latin typeface="楷体" pitchFamily="49" charset="-122"/>
              <a:ea typeface="楷体" pitchFamily="49" charset="-122"/>
            </a:endParaRPr>
          </a:p>
          <a:p>
            <a:pPr algn="ctr">
              <a:lnSpc>
                <a:spcPct val="70000"/>
              </a:lnSpc>
            </a:pPr>
            <a:r>
              <a:rPr lang="zh-CN" altLang="en-US" sz="2400">
                <a:latin typeface="楷体" pitchFamily="49" charset="-122"/>
                <a:ea typeface="楷体" pitchFamily="49" charset="-122"/>
              </a:rPr>
              <a:t>链路层</a:t>
            </a:r>
            <a:endParaRPr lang="en-US" altLang="zh-CN" sz="2400">
              <a:latin typeface="楷体" pitchFamily="49" charset="-122"/>
              <a:ea typeface="楷体" pitchFamily="49" charset="-122"/>
            </a:endParaRPr>
          </a:p>
          <a:p>
            <a:pPr algn="ctr">
              <a:lnSpc>
                <a:spcPct val="70000"/>
              </a:lnSpc>
            </a:pPr>
            <a:endParaRPr lang="en-US" altLang="zh-CN" sz="2400">
              <a:latin typeface="楷体" pitchFamily="49" charset="-122"/>
              <a:ea typeface="楷体" pitchFamily="49" charset="-122"/>
            </a:endParaRPr>
          </a:p>
          <a:p>
            <a:pPr algn="ctr">
              <a:lnSpc>
                <a:spcPct val="70000"/>
              </a:lnSpc>
            </a:pPr>
            <a:r>
              <a:rPr lang="zh-CN" altLang="en-US" sz="2400">
                <a:latin typeface="楷体" pitchFamily="49" charset="-122"/>
                <a:ea typeface="楷体" pitchFamily="49" charset="-122"/>
              </a:rPr>
              <a:t>物理层</a:t>
            </a:r>
            <a:endParaRPr lang="en-US" altLang="zh-CN" sz="2400">
              <a:latin typeface="楷体" pitchFamily="49" charset="-122"/>
              <a:ea typeface="楷体" pitchFamily="49" charset="-122"/>
            </a:endParaRPr>
          </a:p>
        </p:txBody>
      </p:sp>
      <p:sp>
        <p:nvSpPr>
          <p:cNvPr id="17" name="Line 8"/>
          <p:cNvSpPr>
            <a:spLocks noChangeShapeType="1"/>
          </p:cNvSpPr>
          <p:nvPr/>
        </p:nvSpPr>
        <p:spPr bwMode="auto">
          <a:xfrm>
            <a:off x="6501263" y="2366963"/>
            <a:ext cx="1885950" cy="0"/>
          </a:xfrm>
          <a:prstGeom prst="line">
            <a:avLst/>
          </a:prstGeom>
          <a:noFill/>
          <a:ln w="38100">
            <a:solidFill>
              <a:schemeClr val="tx1"/>
            </a:solidFill>
            <a:round/>
            <a:headEnd/>
            <a:tailEnd/>
          </a:ln>
        </p:spPr>
        <p:txBody>
          <a:bodyPr wrap="none" anchor="ctr"/>
          <a:lstStyle/>
          <a:p>
            <a:endParaRPr lang="zh-CN" altLang="en-US"/>
          </a:p>
        </p:txBody>
      </p:sp>
      <p:sp>
        <p:nvSpPr>
          <p:cNvPr id="18" name="Line 9"/>
          <p:cNvSpPr>
            <a:spLocks noChangeShapeType="1"/>
          </p:cNvSpPr>
          <p:nvPr/>
        </p:nvSpPr>
        <p:spPr bwMode="auto">
          <a:xfrm>
            <a:off x="6515550" y="3343275"/>
            <a:ext cx="1885950" cy="0"/>
          </a:xfrm>
          <a:prstGeom prst="line">
            <a:avLst/>
          </a:prstGeom>
          <a:noFill/>
          <a:ln w="38100">
            <a:solidFill>
              <a:schemeClr val="tx1"/>
            </a:solidFill>
            <a:round/>
            <a:headEnd/>
            <a:tailEnd/>
          </a:ln>
        </p:spPr>
        <p:txBody>
          <a:bodyPr wrap="none" anchor="ctr"/>
          <a:lstStyle/>
          <a:p>
            <a:endParaRPr lang="zh-CN" altLang="en-US"/>
          </a:p>
        </p:txBody>
      </p:sp>
      <p:sp>
        <p:nvSpPr>
          <p:cNvPr id="19" name="Line 10"/>
          <p:cNvSpPr>
            <a:spLocks noChangeShapeType="1"/>
          </p:cNvSpPr>
          <p:nvPr/>
        </p:nvSpPr>
        <p:spPr bwMode="auto">
          <a:xfrm>
            <a:off x="6515550" y="3883025"/>
            <a:ext cx="1885950" cy="0"/>
          </a:xfrm>
          <a:prstGeom prst="line">
            <a:avLst/>
          </a:prstGeom>
          <a:noFill/>
          <a:ln w="38100">
            <a:solidFill>
              <a:schemeClr val="tx1"/>
            </a:solidFill>
            <a:round/>
            <a:headEnd/>
            <a:tailEnd/>
          </a:ln>
        </p:spPr>
        <p:txBody>
          <a:bodyPr wrap="none" anchor="ctr"/>
          <a:lstStyle/>
          <a:p>
            <a:endParaRPr lang="zh-CN" altLang="en-US"/>
          </a:p>
        </p:txBody>
      </p:sp>
      <p:sp>
        <p:nvSpPr>
          <p:cNvPr id="20" name="Line 11"/>
          <p:cNvSpPr>
            <a:spLocks noChangeShapeType="1"/>
          </p:cNvSpPr>
          <p:nvPr/>
        </p:nvSpPr>
        <p:spPr bwMode="auto">
          <a:xfrm>
            <a:off x="6517138" y="4899025"/>
            <a:ext cx="1885950" cy="0"/>
          </a:xfrm>
          <a:prstGeom prst="line">
            <a:avLst/>
          </a:prstGeom>
          <a:noFill/>
          <a:ln w="38100">
            <a:solidFill>
              <a:schemeClr val="tx1"/>
            </a:solidFill>
            <a:round/>
            <a:headEnd/>
            <a:tailEnd/>
          </a:ln>
        </p:spPr>
        <p:txBody>
          <a:bodyPr wrap="none" anchor="ctr"/>
          <a:lstStyle/>
          <a:p>
            <a:endParaRPr lang="zh-CN" altLang="en-US"/>
          </a:p>
        </p:txBody>
      </p:sp>
      <p:sp>
        <p:nvSpPr>
          <p:cNvPr id="21" name="Line 12"/>
          <p:cNvSpPr>
            <a:spLocks noChangeShapeType="1"/>
          </p:cNvSpPr>
          <p:nvPr/>
        </p:nvSpPr>
        <p:spPr bwMode="auto">
          <a:xfrm>
            <a:off x="6501263" y="4416425"/>
            <a:ext cx="1885950" cy="0"/>
          </a:xfrm>
          <a:prstGeom prst="line">
            <a:avLst/>
          </a:prstGeom>
          <a:noFill/>
          <a:ln w="38100">
            <a:solidFill>
              <a:schemeClr val="tx1"/>
            </a:solidFill>
            <a:round/>
            <a:headEnd/>
            <a:tailEnd/>
          </a:ln>
        </p:spPr>
        <p:txBody>
          <a:bodyPr wrap="none" anchor="ctr"/>
          <a:lstStyle/>
          <a:p>
            <a:endParaRPr lang="zh-CN" altLang="en-US"/>
          </a:p>
        </p:txBody>
      </p:sp>
      <p:sp>
        <p:nvSpPr>
          <p:cNvPr id="22" name="Line 13"/>
          <p:cNvSpPr>
            <a:spLocks noChangeShapeType="1"/>
          </p:cNvSpPr>
          <p:nvPr/>
        </p:nvSpPr>
        <p:spPr bwMode="auto">
          <a:xfrm>
            <a:off x="6499675" y="2886075"/>
            <a:ext cx="1885950" cy="0"/>
          </a:xfrm>
          <a:prstGeom prst="line">
            <a:avLst/>
          </a:prstGeom>
          <a:noFill/>
          <a:ln w="38100">
            <a:solidFill>
              <a:schemeClr val="tx1"/>
            </a:solidFill>
            <a:round/>
            <a:headEnd/>
            <a:tailEnd/>
          </a:ln>
        </p:spPr>
        <p:txBody>
          <a:bodyPr wrap="none" anchor="ctr"/>
          <a:lstStyle/>
          <a:p>
            <a:endParaRPr lang="zh-CN" altLang="en-US"/>
          </a:p>
        </p:txBody>
      </p:sp>
    </p:spTree>
    <p:extLst>
      <p:ext uri="{BB962C8B-B14F-4D97-AF65-F5344CB8AC3E}">
        <p14:creationId xmlns:p14="http://schemas.microsoft.com/office/powerpoint/2010/main" val="94939638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2" name="Text Box 4"/>
          <p:cNvSpPr txBox="1">
            <a:spLocks noChangeArrowheads="1"/>
          </p:cNvSpPr>
          <p:nvPr/>
        </p:nvSpPr>
        <p:spPr bwMode="auto">
          <a:xfrm>
            <a:off x="304800" y="381000"/>
            <a:ext cx="8382000" cy="457200"/>
          </a:xfrm>
          <a:prstGeom prst="rect">
            <a:avLst/>
          </a:prstGeom>
          <a:noFill/>
          <a:ln w="9525">
            <a:noFill/>
            <a:miter lim="800000"/>
            <a:headEnd/>
            <a:tailEnd/>
          </a:ln>
          <a:effectLst/>
        </p:spPr>
        <p:txBody>
          <a:bodyPr>
            <a:spAutoFit/>
          </a:bodyPr>
          <a:lstStyle/>
          <a:p>
            <a:r>
              <a:rPr lang="en-US" altLang="zh-CN" sz="2400" b="0" dirty="0" smtClean="0">
                <a:latin typeface="Tahoma" pitchFamily="34" charset="0"/>
                <a:ea typeface="宋体" charset="-122"/>
              </a:rPr>
              <a:t>The </a:t>
            </a:r>
            <a:r>
              <a:rPr lang="en-US" altLang="zh-CN" sz="2400" b="0" dirty="0">
                <a:latin typeface="Tahoma" pitchFamily="34" charset="0"/>
                <a:ea typeface="宋体" charset="-122"/>
              </a:rPr>
              <a:t>interaction between layers in the OSI model</a:t>
            </a:r>
          </a:p>
        </p:txBody>
      </p:sp>
      <p:pic>
        <p:nvPicPr>
          <p:cNvPr id="636934" name="Picture 6"/>
          <p:cNvPicPr>
            <a:picLocks noChangeAspect="1" noChangeArrowheads="1"/>
          </p:cNvPicPr>
          <p:nvPr/>
        </p:nvPicPr>
        <p:blipFill>
          <a:blip r:embed="rId2" cstate="print"/>
          <a:srcRect/>
          <a:stretch>
            <a:fillRect/>
          </a:stretch>
        </p:blipFill>
        <p:spPr bwMode="auto">
          <a:xfrm>
            <a:off x="838200" y="1066800"/>
            <a:ext cx="6965950" cy="5160963"/>
          </a:xfrm>
          <a:prstGeom prst="rect">
            <a:avLst/>
          </a:prstGeom>
          <a:noFill/>
          <a:ln w="9525">
            <a:noFill/>
            <a:miter lim="800000"/>
            <a:headEnd/>
            <a:tailEnd/>
          </a:ln>
          <a:effectLst/>
        </p:spPr>
      </p:pic>
    </p:spTree>
    <p:extLst>
      <p:ext uri="{BB962C8B-B14F-4D97-AF65-F5344CB8AC3E}">
        <p14:creationId xmlns:p14="http://schemas.microsoft.com/office/powerpoint/2010/main" val="337357941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20" name="Text Box 4"/>
          <p:cNvSpPr txBox="1">
            <a:spLocks noChangeArrowheads="1"/>
          </p:cNvSpPr>
          <p:nvPr/>
        </p:nvSpPr>
        <p:spPr bwMode="auto">
          <a:xfrm>
            <a:off x="3212364" y="5636567"/>
            <a:ext cx="2719271" cy="461665"/>
          </a:xfrm>
          <a:prstGeom prst="rect">
            <a:avLst/>
          </a:prstGeom>
          <a:noFill/>
          <a:ln w="9525">
            <a:noFill/>
            <a:miter lim="800000"/>
            <a:headEnd/>
            <a:tailEnd/>
          </a:ln>
          <a:effectLst/>
        </p:spPr>
        <p:txBody>
          <a:bodyPr wrap="none">
            <a:spAutoFit/>
          </a:bodyPr>
          <a:lstStyle/>
          <a:p>
            <a:r>
              <a:rPr lang="en-US" altLang="zh-CN" sz="2400" b="0" dirty="0" smtClean="0">
                <a:latin typeface="Tahoma" pitchFamily="34" charset="0"/>
                <a:ea typeface="宋体" charset="-122"/>
              </a:rPr>
              <a:t>Summary </a:t>
            </a:r>
            <a:r>
              <a:rPr lang="en-US" altLang="zh-CN" sz="2400" b="0" dirty="0">
                <a:latin typeface="Tahoma" pitchFamily="34" charset="0"/>
                <a:ea typeface="宋体" charset="-122"/>
              </a:rPr>
              <a:t>of layers</a:t>
            </a:r>
          </a:p>
        </p:txBody>
      </p:sp>
      <p:pic>
        <p:nvPicPr>
          <p:cNvPr id="649222" name="Picture 6"/>
          <p:cNvPicPr>
            <a:picLocks noChangeAspect="1" noChangeArrowheads="1"/>
          </p:cNvPicPr>
          <p:nvPr/>
        </p:nvPicPr>
        <p:blipFill>
          <a:blip r:embed="rId3" cstate="print"/>
          <a:srcRect/>
          <a:stretch>
            <a:fillRect/>
          </a:stretch>
        </p:blipFill>
        <p:spPr bwMode="auto">
          <a:xfrm>
            <a:off x="381000" y="1295400"/>
            <a:ext cx="8189913" cy="4114800"/>
          </a:xfrm>
          <a:prstGeom prst="rect">
            <a:avLst/>
          </a:prstGeom>
          <a:noFill/>
          <a:ln w="9525">
            <a:noFill/>
            <a:miter lim="800000"/>
            <a:headEnd/>
            <a:tailEnd/>
          </a:ln>
          <a:effectLst/>
        </p:spPr>
      </p:pic>
      <p:sp>
        <p:nvSpPr>
          <p:cNvPr id="649223" name="Rectangle 7"/>
          <p:cNvSpPr>
            <a:spLocks noGrp="1" noChangeArrowheads="1"/>
          </p:cNvSpPr>
          <p:nvPr>
            <p:ph type="title"/>
          </p:nvPr>
        </p:nvSpPr>
        <p:spPr>
          <a:xfrm>
            <a:off x="304800" y="228600"/>
            <a:ext cx="8534400" cy="609600"/>
          </a:xfrm>
        </p:spPr>
        <p:txBody>
          <a:bodyPr/>
          <a:lstStyle/>
          <a:p>
            <a:r>
              <a:rPr lang="en-US" altLang="zh-CN" dirty="0">
                <a:latin typeface="+mn-lt"/>
                <a:ea typeface="宋体" charset="-122"/>
              </a:rPr>
              <a:t>OSI model</a:t>
            </a:r>
            <a:endParaRPr lang="en-US" altLang="zh-CN" dirty="0">
              <a:latin typeface="+mn-lt"/>
            </a:endParaRPr>
          </a:p>
        </p:txBody>
      </p:sp>
    </p:spTree>
    <p:extLst>
      <p:ext uri="{BB962C8B-B14F-4D97-AF65-F5344CB8AC3E}">
        <p14:creationId xmlns:p14="http://schemas.microsoft.com/office/powerpoint/2010/main" val="222083971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38" name="Picture 2" descr="01x13"/>
          <p:cNvPicPr>
            <a:picLocks noChangeAspect="1" noChangeArrowheads="1"/>
          </p:cNvPicPr>
          <p:nvPr/>
        </p:nvPicPr>
        <p:blipFill>
          <a:blip r:embed="rId2" cstate="print"/>
          <a:srcRect/>
          <a:stretch>
            <a:fillRect/>
          </a:stretch>
        </p:blipFill>
        <p:spPr bwMode="auto">
          <a:xfrm>
            <a:off x="1881188" y="1203325"/>
            <a:ext cx="6326187" cy="4816475"/>
          </a:xfrm>
          <a:prstGeom prst="rect">
            <a:avLst/>
          </a:prstGeom>
          <a:noFill/>
          <a:ln w="9525">
            <a:noFill/>
            <a:miter lim="800000"/>
            <a:headEnd/>
            <a:tailEnd/>
          </a:ln>
        </p:spPr>
      </p:pic>
      <p:sp>
        <p:nvSpPr>
          <p:cNvPr id="193539" name="Line 3"/>
          <p:cNvSpPr>
            <a:spLocks noChangeShapeType="1"/>
          </p:cNvSpPr>
          <p:nvPr/>
        </p:nvSpPr>
        <p:spPr bwMode="auto">
          <a:xfrm>
            <a:off x="2971800" y="1884363"/>
            <a:ext cx="3648075" cy="1587"/>
          </a:xfrm>
          <a:prstGeom prst="line">
            <a:avLst/>
          </a:prstGeom>
          <a:noFill/>
          <a:ln w="9525">
            <a:solidFill>
              <a:schemeClr val="tx1"/>
            </a:solidFill>
            <a:prstDash val="dashDot"/>
            <a:round/>
            <a:headEnd type="triangle" w="med" len="med"/>
            <a:tailEnd type="triangle" w="med" len="med"/>
          </a:ln>
        </p:spPr>
        <p:txBody>
          <a:bodyPr/>
          <a:lstStyle/>
          <a:p>
            <a:endParaRPr lang="zh-CN" altLang="en-US"/>
          </a:p>
        </p:txBody>
      </p:sp>
      <p:sp>
        <p:nvSpPr>
          <p:cNvPr id="193540" name="Line 4"/>
          <p:cNvSpPr>
            <a:spLocks noChangeShapeType="1"/>
          </p:cNvSpPr>
          <p:nvPr/>
        </p:nvSpPr>
        <p:spPr bwMode="auto">
          <a:xfrm>
            <a:off x="2971800" y="2417763"/>
            <a:ext cx="3648075" cy="1587"/>
          </a:xfrm>
          <a:prstGeom prst="line">
            <a:avLst/>
          </a:prstGeom>
          <a:noFill/>
          <a:ln w="9525">
            <a:solidFill>
              <a:schemeClr val="tx1"/>
            </a:solidFill>
            <a:prstDash val="dashDot"/>
            <a:round/>
            <a:headEnd type="triangle" w="med" len="med"/>
            <a:tailEnd type="triangle" w="med" len="med"/>
          </a:ln>
        </p:spPr>
        <p:txBody>
          <a:bodyPr/>
          <a:lstStyle/>
          <a:p>
            <a:endParaRPr lang="zh-CN" altLang="en-US"/>
          </a:p>
        </p:txBody>
      </p:sp>
      <p:sp>
        <p:nvSpPr>
          <p:cNvPr id="193541" name="Line 5"/>
          <p:cNvSpPr>
            <a:spLocks noChangeShapeType="1"/>
          </p:cNvSpPr>
          <p:nvPr/>
        </p:nvSpPr>
        <p:spPr bwMode="auto">
          <a:xfrm>
            <a:off x="2971800" y="2874963"/>
            <a:ext cx="3648075" cy="1587"/>
          </a:xfrm>
          <a:prstGeom prst="line">
            <a:avLst/>
          </a:prstGeom>
          <a:noFill/>
          <a:ln w="9525">
            <a:solidFill>
              <a:schemeClr val="tx1"/>
            </a:solidFill>
            <a:prstDash val="dashDot"/>
            <a:round/>
            <a:headEnd type="triangle" w="med" len="med"/>
            <a:tailEnd type="triangle" w="med" len="med"/>
          </a:ln>
        </p:spPr>
        <p:txBody>
          <a:bodyPr/>
          <a:lstStyle/>
          <a:p>
            <a:endParaRPr lang="zh-CN" altLang="en-US"/>
          </a:p>
        </p:txBody>
      </p:sp>
      <p:sp>
        <p:nvSpPr>
          <p:cNvPr id="193542" name="Line 6"/>
          <p:cNvSpPr>
            <a:spLocks noChangeShapeType="1"/>
          </p:cNvSpPr>
          <p:nvPr/>
        </p:nvSpPr>
        <p:spPr bwMode="auto">
          <a:xfrm>
            <a:off x="2971800" y="3332163"/>
            <a:ext cx="3648075" cy="1587"/>
          </a:xfrm>
          <a:prstGeom prst="line">
            <a:avLst/>
          </a:prstGeom>
          <a:noFill/>
          <a:ln w="9525">
            <a:solidFill>
              <a:schemeClr val="tx1"/>
            </a:solidFill>
            <a:prstDash val="dashDot"/>
            <a:round/>
            <a:headEnd type="triangle" w="med" len="med"/>
            <a:tailEnd type="triangle" w="med" len="med"/>
          </a:ln>
        </p:spPr>
        <p:txBody>
          <a:bodyPr/>
          <a:lstStyle/>
          <a:p>
            <a:endParaRPr lang="zh-CN" altLang="en-US"/>
          </a:p>
        </p:txBody>
      </p:sp>
      <p:sp>
        <p:nvSpPr>
          <p:cNvPr id="193543" name="Line 7"/>
          <p:cNvSpPr>
            <a:spLocks noChangeShapeType="1"/>
          </p:cNvSpPr>
          <p:nvPr/>
        </p:nvSpPr>
        <p:spPr bwMode="auto">
          <a:xfrm>
            <a:off x="2971800" y="3941763"/>
            <a:ext cx="931863" cy="1587"/>
          </a:xfrm>
          <a:prstGeom prst="line">
            <a:avLst/>
          </a:prstGeom>
          <a:noFill/>
          <a:ln w="9525">
            <a:solidFill>
              <a:schemeClr val="tx1"/>
            </a:solidFill>
            <a:prstDash val="dashDot"/>
            <a:round/>
            <a:headEnd type="triangle" w="med" len="med"/>
            <a:tailEnd type="triangle" w="med" len="med"/>
          </a:ln>
        </p:spPr>
        <p:txBody>
          <a:bodyPr/>
          <a:lstStyle/>
          <a:p>
            <a:endParaRPr lang="zh-CN" altLang="en-US"/>
          </a:p>
        </p:txBody>
      </p:sp>
      <p:sp>
        <p:nvSpPr>
          <p:cNvPr id="193544" name="Line 8"/>
          <p:cNvSpPr>
            <a:spLocks noChangeShapeType="1"/>
          </p:cNvSpPr>
          <p:nvPr/>
        </p:nvSpPr>
        <p:spPr bwMode="auto">
          <a:xfrm>
            <a:off x="2971800" y="4398963"/>
            <a:ext cx="931863" cy="1587"/>
          </a:xfrm>
          <a:prstGeom prst="line">
            <a:avLst/>
          </a:prstGeom>
          <a:noFill/>
          <a:ln w="9525">
            <a:solidFill>
              <a:schemeClr val="tx1"/>
            </a:solidFill>
            <a:prstDash val="dashDot"/>
            <a:round/>
            <a:headEnd type="triangle" w="med" len="med"/>
            <a:tailEnd type="triangle" w="med" len="med"/>
          </a:ln>
        </p:spPr>
        <p:txBody>
          <a:bodyPr/>
          <a:lstStyle/>
          <a:p>
            <a:endParaRPr lang="zh-CN" altLang="en-US"/>
          </a:p>
        </p:txBody>
      </p:sp>
      <p:sp>
        <p:nvSpPr>
          <p:cNvPr id="193545" name="Line 9"/>
          <p:cNvSpPr>
            <a:spLocks noChangeShapeType="1"/>
          </p:cNvSpPr>
          <p:nvPr/>
        </p:nvSpPr>
        <p:spPr bwMode="auto">
          <a:xfrm>
            <a:off x="5638800" y="3941763"/>
            <a:ext cx="931863" cy="1587"/>
          </a:xfrm>
          <a:prstGeom prst="line">
            <a:avLst/>
          </a:prstGeom>
          <a:noFill/>
          <a:ln w="9525">
            <a:solidFill>
              <a:schemeClr val="tx1"/>
            </a:solidFill>
            <a:prstDash val="dashDot"/>
            <a:round/>
            <a:headEnd type="triangle" w="med" len="med"/>
            <a:tailEnd type="triangle" w="med" len="med"/>
          </a:ln>
        </p:spPr>
        <p:txBody>
          <a:bodyPr/>
          <a:lstStyle/>
          <a:p>
            <a:endParaRPr lang="zh-CN" altLang="en-US"/>
          </a:p>
        </p:txBody>
      </p:sp>
      <p:sp>
        <p:nvSpPr>
          <p:cNvPr id="193546" name="Line 10"/>
          <p:cNvSpPr>
            <a:spLocks noChangeShapeType="1"/>
          </p:cNvSpPr>
          <p:nvPr/>
        </p:nvSpPr>
        <p:spPr bwMode="auto">
          <a:xfrm>
            <a:off x="5638800" y="4398963"/>
            <a:ext cx="931863" cy="1587"/>
          </a:xfrm>
          <a:prstGeom prst="line">
            <a:avLst/>
          </a:prstGeom>
          <a:noFill/>
          <a:ln w="9525">
            <a:solidFill>
              <a:schemeClr val="tx1"/>
            </a:solidFill>
            <a:prstDash val="dashDot"/>
            <a:round/>
            <a:headEnd type="triangle" w="med" len="med"/>
            <a:tailEnd type="triangle" w="med" len="med"/>
          </a:ln>
        </p:spPr>
        <p:txBody>
          <a:bodyPr/>
          <a:lstStyle/>
          <a:p>
            <a:endParaRPr lang="zh-CN" altLang="en-US"/>
          </a:p>
        </p:txBody>
      </p:sp>
      <p:sp>
        <p:nvSpPr>
          <p:cNvPr id="491531" name="AutoShape 11"/>
          <p:cNvSpPr>
            <a:spLocks noChangeArrowheads="1"/>
          </p:cNvSpPr>
          <p:nvPr/>
        </p:nvSpPr>
        <p:spPr bwMode="auto">
          <a:xfrm>
            <a:off x="381000" y="4170363"/>
            <a:ext cx="1163638" cy="481012"/>
          </a:xfrm>
          <a:prstGeom prst="wedgeRoundRectCallout">
            <a:avLst>
              <a:gd name="adj1" fmla="val 78102"/>
              <a:gd name="adj2" fmla="val -6106"/>
              <a:gd name="adj3" fmla="val 16667"/>
            </a:avLst>
          </a:prstGeom>
          <a:noFill/>
          <a:ln w="9525">
            <a:solidFill>
              <a:schemeClr val="tx1"/>
            </a:solidFill>
            <a:miter lim="800000"/>
            <a:headEnd/>
            <a:tailEnd/>
          </a:ln>
        </p:spPr>
        <p:txBody>
          <a:bodyPr/>
          <a:lstStyle/>
          <a:p>
            <a:pPr algn="ctr" eaLnBrk="1" hangingPunct="1"/>
            <a:r>
              <a:rPr kumimoji="1" lang="en-US" altLang="zh-CN" sz="2000" dirty="0" smtClean="0"/>
              <a:t>frame</a:t>
            </a:r>
            <a:endParaRPr kumimoji="1" lang="en-US" altLang="zh-CN" sz="2000" dirty="0"/>
          </a:p>
        </p:txBody>
      </p:sp>
      <p:sp>
        <p:nvSpPr>
          <p:cNvPr id="491532" name="AutoShape 12"/>
          <p:cNvSpPr>
            <a:spLocks noChangeArrowheads="1"/>
          </p:cNvSpPr>
          <p:nvPr/>
        </p:nvSpPr>
        <p:spPr bwMode="auto">
          <a:xfrm>
            <a:off x="381000" y="3657600"/>
            <a:ext cx="1163638" cy="481013"/>
          </a:xfrm>
          <a:prstGeom prst="wedgeRoundRectCallout">
            <a:avLst>
              <a:gd name="adj1" fmla="val 78102"/>
              <a:gd name="adj2" fmla="val -6106"/>
              <a:gd name="adj3" fmla="val 16667"/>
            </a:avLst>
          </a:prstGeom>
          <a:noFill/>
          <a:ln w="9525">
            <a:solidFill>
              <a:schemeClr val="tx1"/>
            </a:solidFill>
            <a:miter lim="800000"/>
            <a:headEnd/>
            <a:tailEnd/>
          </a:ln>
        </p:spPr>
        <p:txBody>
          <a:bodyPr/>
          <a:lstStyle/>
          <a:p>
            <a:pPr algn="ctr" eaLnBrk="1" hangingPunct="1"/>
            <a:r>
              <a:rPr kumimoji="1" lang="en-US" altLang="zh-CN" sz="2000" dirty="0" smtClean="0"/>
              <a:t>packet</a:t>
            </a:r>
            <a:endParaRPr kumimoji="1" lang="en-US" altLang="zh-CN" sz="2000" dirty="0"/>
          </a:p>
        </p:txBody>
      </p:sp>
      <p:sp>
        <p:nvSpPr>
          <p:cNvPr id="491533" name="AutoShape 13"/>
          <p:cNvSpPr>
            <a:spLocks noChangeArrowheads="1"/>
          </p:cNvSpPr>
          <p:nvPr/>
        </p:nvSpPr>
        <p:spPr bwMode="auto">
          <a:xfrm>
            <a:off x="152400" y="4703763"/>
            <a:ext cx="1397000" cy="481012"/>
          </a:xfrm>
          <a:prstGeom prst="wedgeRoundRectCallout">
            <a:avLst>
              <a:gd name="adj1" fmla="val 71593"/>
              <a:gd name="adj2" fmla="val -15347"/>
              <a:gd name="adj3" fmla="val 16667"/>
            </a:avLst>
          </a:prstGeom>
          <a:noFill/>
          <a:ln w="9525">
            <a:solidFill>
              <a:schemeClr val="tx1"/>
            </a:solidFill>
            <a:miter lim="800000"/>
            <a:headEnd/>
            <a:tailEnd/>
          </a:ln>
        </p:spPr>
        <p:txBody>
          <a:bodyPr/>
          <a:lstStyle/>
          <a:p>
            <a:pPr algn="ctr" eaLnBrk="1" hangingPunct="1"/>
            <a:r>
              <a:rPr kumimoji="1" lang="en-US" altLang="zh-CN" sz="2000" dirty="0" smtClean="0"/>
              <a:t>bit stream</a:t>
            </a:r>
            <a:endParaRPr kumimoji="1" lang="en-US" altLang="zh-CN" sz="2000" dirty="0"/>
          </a:p>
        </p:txBody>
      </p:sp>
      <p:grpSp>
        <p:nvGrpSpPr>
          <p:cNvPr id="2" name="Group 14"/>
          <p:cNvGrpSpPr>
            <a:grpSpLocks/>
          </p:cNvGrpSpPr>
          <p:nvPr/>
        </p:nvGrpSpPr>
        <p:grpSpPr bwMode="auto">
          <a:xfrm>
            <a:off x="228600" y="1752600"/>
            <a:ext cx="1752600" cy="1295400"/>
            <a:chOff x="192" y="1488"/>
            <a:chExt cx="1056" cy="912"/>
          </a:xfrm>
        </p:grpSpPr>
        <p:sp>
          <p:nvSpPr>
            <p:cNvPr id="193557" name="AutoShape 15"/>
            <p:cNvSpPr>
              <a:spLocks noChangeArrowheads="1"/>
            </p:cNvSpPr>
            <p:nvPr/>
          </p:nvSpPr>
          <p:spPr bwMode="auto">
            <a:xfrm>
              <a:off x="192" y="1632"/>
              <a:ext cx="768" cy="288"/>
            </a:xfrm>
            <a:prstGeom prst="wedgeRoundRectCallout">
              <a:avLst>
                <a:gd name="adj1" fmla="val 67968"/>
                <a:gd name="adj2" fmla="val 56250"/>
                <a:gd name="adj3" fmla="val 16667"/>
              </a:avLst>
            </a:prstGeom>
            <a:noFill/>
            <a:ln w="9525">
              <a:solidFill>
                <a:schemeClr val="tx1"/>
              </a:solidFill>
              <a:miter lim="800000"/>
              <a:headEnd/>
              <a:tailEnd/>
            </a:ln>
          </p:spPr>
          <p:txBody>
            <a:bodyPr/>
            <a:lstStyle/>
            <a:p>
              <a:pPr algn="ctr" eaLnBrk="1" hangingPunct="1"/>
              <a:r>
                <a:rPr kumimoji="1" lang="en-US" altLang="zh-CN" sz="2000" dirty="0" smtClean="0"/>
                <a:t>message</a:t>
              </a:r>
              <a:endParaRPr kumimoji="1" lang="en-US" altLang="zh-CN" sz="2000" dirty="0"/>
            </a:p>
          </p:txBody>
        </p:sp>
        <p:sp>
          <p:nvSpPr>
            <p:cNvPr id="193558" name="AutoShape 16"/>
            <p:cNvSpPr>
              <a:spLocks/>
            </p:cNvSpPr>
            <p:nvPr/>
          </p:nvSpPr>
          <p:spPr bwMode="auto">
            <a:xfrm>
              <a:off x="1104" y="1488"/>
              <a:ext cx="144" cy="912"/>
            </a:xfrm>
            <a:prstGeom prst="leftBrace">
              <a:avLst>
                <a:gd name="adj1" fmla="val 52778"/>
                <a:gd name="adj2" fmla="val 50000"/>
              </a:avLst>
            </a:prstGeom>
            <a:noFill/>
            <a:ln w="9525">
              <a:solidFill>
                <a:schemeClr val="tx1"/>
              </a:solidFill>
              <a:round/>
              <a:headEnd type="triangle" w="med" len="med"/>
              <a:tailEnd type="triangle" w="med" len="med"/>
            </a:ln>
          </p:spPr>
          <p:txBody>
            <a:bodyPr wrap="none" anchor="ctr"/>
            <a:lstStyle/>
            <a:p>
              <a:endParaRPr lang="zh-CN" altLang="en-US"/>
            </a:p>
          </p:txBody>
        </p:sp>
      </p:grpSp>
      <p:sp>
        <p:nvSpPr>
          <p:cNvPr id="193551" name="Rectangle 17"/>
          <p:cNvSpPr>
            <a:spLocks noChangeArrowheads="1"/>
          </p:cNvSpPr>
          <p:nvPr/>
        </p:nvSpPr>
        <p:spPr bwMode="auto">
          <a:xfrm>
            <a:off x="4405313" y="2139950"/>
            <a:ext cx="2438400" cy="296863"/>
          </a:xfrm>
          <a:prstGeom prst="rect">
            <a:avLst/>
          </a:prstGeom>
          <a:noFill/>
          <a:ln w="9525">
            <a:noFill/>
            <a:miter lim="800000"/>
            <a:headEnd/>
            <a:tailEnd/>
          </a:ln>
        </p:spPr>
        <p:txBody>
          <a:bodyPr/>
          <a:lstStyle/>
          <a:p>
            <a:pPr marL="342900" indent="-342900" eaLnBrk="1" hangingPunct="1">
              <a:lnSpc>
                <a:spcPct val="90000"/>
              </a:lnSpc>
              <a:spcBef>
                <a:spcPct val="20000"/>
              </a:spcBef>
              <a:buClr>
                <a:schemeClr val="hlink"/>
              </a:buClr>
            </a:pPr>
            <a:r>
              <a:rPr lang="en-US" altLang="zh-CN" sz="1800">
                <a:latin typeface="Tahoma" pitchFamily="34" charset="0"/>
              </a:rPr>
              <a:t>User support layers</a:t>
            </a:r>
          </a:p>
        </p:txBody>
      </p:sp>
      <p:sp>
        <p:nvSpPr>
          <p:cNvPr id="193552" name="AutoShape 18"/>
          <p:cNvSpPr>
            <a:spLocks/>
          </p:cNvSpPr>
          <p:nvPr/>
        </p:nvSpPr>
        <p:spPr bwMode="auto">
          <a:xfrm>
            <a:off x="6777038" y="1779588"/>
            <a:ext cx="144462" cy="1295400"/>
          </a:xfrm>
          <a:prstGeom prst="leftBracket">
            <a:avLst>
              <a:gd name="adj" fmla="val 74726"/>
            </a:avLst>
          </a:prstGeom>
          <a:noFill/>
          <a:ln w="28575">
            <a:solidFill>
              <a:srgbClr val="FF0000"/>
            </a:solidFill>
            <a:round/>
            <a:headEnd type="triangle" w="med" len="med"/>
            <a:tailEnd type="triangle" w="med" len="med"/>
          </a:ln>
        </p:spPr>
        <p:txBody>
          <a:bodyPr wrap="none" anchor="ctr"/>
          <a:lstStyle/>
          <a:p>
            <a:endParaRPr lang="zh-CN" altLang="en-US"/>
          </a:p>
        </p:txBody>
      </p:sp>
      <p:sp>
        <p:nvSpPr>
          <p:cNvPr id="193553" name="AutoShape 19"/>
          <p:cNvSpPr>
            <a:spLocks/>
          </p:cNvSpPr>
          <p:nvPr/>
        </p:nvSpPr>
        <p:spPr bwMode="auto">
          <a:xfrm>
            <a:off x="6777038" y="3867150"/>
            <a:ext cx="144462" cy="1295400"/>
          </a:xfrm>
          <a:prstGeom prst="leftBracket">
            <a:avLst>
              <a:gd name="adj" fmla="val 74726"/>
            </a:avLst>
          </a:prstGeom>
          <a:noFill/>
          <a:ln w="28575">
            <a:solidFill>
              <a:srgbClr val="FF0000"/>
            </a:solidFill>
            <a:round/>
            <a:headEnd type="triangle" w="med" len="med"/>
            <a:tailEnd type="triangle" w="med" len="med"/>
          </a:ln>
        </p:spPr>
        <p:txBody>
          <a:bodyPr wrap="none" anchor="ctr"/>
          <a:lstStyle/>
          <a:p>
            <a:endParaRPr lang="zh-CN" altLang="en-US"/>
          </a:p>
        </p:txBody>
      </p:sp>
      <p:sp>
        <p:nvSpPr>
          <p:cNvPr id="193554" name="Rectangle 20"/>
          <p:cNvSpPr>
            <a:spLocks noChangeArrowheads="1"/>
          </p:cNvSpPr>
          <p:nvPr/>
        </p:nvSpPr>
        <p:spPr bwMode="auto">
          <a:xfrm>
            <a:off x="6096000" y="5486400"/>
            <a:ext cx="2743200" cy="381000"/>
          </a:xfrm>
          <a:prstGeom prst="rect">
            <a:avLst/>
          </a:prstGeom>
          <a:noFill/>
          <a:ln w="9525">
            <a:noFill/>
            <a:miter lim="800000"/>
            <a:headEnd/>
            <a:tailEnd/>
          </a:ln>
        </p:spPr>
        <p:txBody>
          <a:bodyPr/>
          <a:lstStyle/>
          <a:p>
            <a:pPr marL="342900" indent="-342900" eaLnBrk="1" hangingPunct="1">
              <a:spcBef>
                <a:spcPct val="20000"/>
              </a:spcBef>
              <a:buClr>
                <a:schemeClr val="hlink"/>
              </a:buClr>
            </a:pPr>
            <a:r>
              <a:rPr lang="en-US" altLang="zh-CN" sz="1800" dirty="0">
                <a:latin typeface="Gill Sans MT" panose="020B0502020104020203" pitchFamily="34" charset="0"/>
              </a:rPr>
              <a:t>Network support layers</a:t>
            </a:r>
          </a:p>
        </p:txBody>
      </p:sp>
      <p:sp>
        <p:nvSpPr>
          <p:cNvPr id="491542" name="AutoShape 22"/>
          <p:cNvSpPr>
            <a:spLocks noChangeArrowheads="1"/>
          </p:cNvSpPr>
          <p:nvPr/>
        </p:nvSpPr>
        <p:spPr bwMode="auto">
          <a:xfrm>
            <a:off x="381000" y="3100388"/>
            <a:ext cx="1163638" cy="481012"/>
          </a:xfrm>
          <a:prstGeom prst="wedgeRoundRectCallout">
            <a:avLst>
              <a:gd name="adj1" fmla="val 78102"/>
              <a:gd name="adj2" fmla="val -6106"/>
              <a:gd name="adj3" fmla="val 16667"/>
            </a:avLst>
          </a:prstGeom>
          <a:noFill/>
          <a:ln w="9525">
            <a:solidFill>
              <a:schemeClr val="tx1"/>
            </a:solidFill>
            <a:miter lim="800000"/>
            <a:headEnd/>
            <a:tailEnd/>
          </a:ln>
        </p:spPr>
        <p:txBody>
          <a:bodyPr/>
          <a:lstStyle/>
          <a:p>
            <a:pPr algn="ctr" eaLnBrk="1" hangingPunct="1"/>
            <a:r>
              <a:rPr kumimoji="1" lang="en-US" altLang="zh-CN" sz="2000" dirty="0" smtClean="0"/>
              <a:t>segment</a:t>
            </a:r>
            <a:endParaRPr kumimoji="1" lang="en-US" altLang="zh-CN" sz="2000" dirty="0"/>
          </a:p>
        </p:txBody>
      </p:sp>
      <p:sp>
        <p:nvSpPr>
          <p:cNvPr id="193556" name="Rectangle 23"/>
          <p:cNvSpPr>
            <a:spLocks noGrp="1" noChangeArrowheads="1"/>
          </p:cNvSpPr>
          <p:nvPr>
            <p:ph type="title"/>
          </p:nvPr>
        </p:nvSpPr>
        <p:spPr/>
        <p:txBody>
          <a:bodyPr/>
          <a:lstStyle/>
          <a:p>
            <a:r>
              <a:rPr lang="en-US" altLang="zh-CN" dirty="0">
                <a:latin typeface="Gill Sans MT" panose="020B0502020104020203" pitchFamily="34" charset="0"/>
                <a:ea typeface="宋体" charset="-122"/>
              </a:rPr>
              <a:t>ISO’S OSI reference model Architecture</a:t>
            </a:r>
            <a:endParaRPr lang="zh-CN" altLang="en-US" dirty="0">
              <a:latin typeface="Gill Sans MT" panose="020B0502020104020203" pitchFamily="34" charset="0"/>
              <a:ea typeface="宋体" charset="-122"/>
            </a:endParaRPr>
          </a:p>
        </p:txBody>
      </p:sp>
    </p:spTree>
    <p:extLst>
      <p:ext uri="{BB962C8B-B14F-4D97-AF65-F5344CB8AC3E}">
        <p14:creationId xmlns:p14="http://schemas.microsoft.com/office/powerpoint/2010/main" val="82012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91532"/>
                                        </p:tgtEl>
                                        <p:attrNameLst>
                                          <p:attrName>style.visibility</p:attrName>
                                        </p:attrNameLst>
                                      </p:cBhvr>
                                      <p:to>
                                        <p:strVal val="visible"/>
                                      </p:to>
                                    </p:set>
                                    <p:anim calcmode="lin" valueType="num">
                                      <p:cBhvr additive="base">
                                        <p:cTn id="13" dur="500" fill="hold"/>
                                        <p:tgtEl>
                                          <p:spTgt spid="491532"/>
                                        </p:tgtEl>
                                        <p:attrNameLst>
                                          <p:attrName>ppt_x</p:attrName>
                                        </p:attrNameLst>
                                      </p:cBhvr>
                                      <p:tavLst>
                                        <p:tav tm="0">
                                          <p:val>
                                            <p:strVal val="0-#ppt_w/2"/>
                                          </p:val>
                                        </p:tav>
                                        <p:tav tm="100000">
                                          <p:val>
                                            <p:strVal val="#ppt_x"/>
                                          </p:val>
                                        </p:tav>
                                      </p:tavLst>
                                    </p:anim>
                                    <p:anim calcmode="lin" valueType="num">
                                      <p:cBhvr additive="base">
                                        <p:cTn id="14" dur="500" fill="hold"/>
                                        <p:tgtEl>
                                          <p:spTgt spid="49153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91531"/>
                                        </p:tgtEl>
                                        <p:attrNameLst>
                                          <p:attrName>style.visibility</p:attrName>
                                        </p:attrNameLst>
                                      </p:cBhvr>
                                      <p:to>
                                        <p:strVal val="visible"/>
                                      </p:to>
                                    </p:set>
                                    <p:anim calcmode="lin" valueType="num">
                                      <p:cBhvr additive="base">
                                        <p:cTn id="19" dur="500" fill="hold"/>
                                        <p:tgtEl>
                                          <p:spTgt spid="491531"/>
                                        </p:tgtEl>
                                        <p:attrNameLst>
                                          <p:attrName>ppt_x</p:attrName>
                                        </p:attrNameLst>
                                      </p:cBhvr>
                                      <p:tavLst>
                                        <p:tav tm="0">
                                          <p:val>
                                            <p:strVal val="0-#ppt_w/2"/>
                                          </p:val>
                                        </p:tav>
                                        <p:tav tm="100000">
                                          <p:val>
                                            <p:strVal val="#ppt_x"/>
                                          </p:val>
                                        </p:tav>
                                      </p:tavLst>
                                    </p:anim>
                                    <p:anim calcmode="lin" valueType="num">
                                      <p:cBhvr additive="base">
                                        <p:cTn id="20" dur="500" fill="hold"/>
                                        <p:tgtEl>
                                          <p:spTgt spid="49153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91533"/>
                                        </p:tgtEl>
                                        <p:attrNameLst>
                                          <p:attrName>style.visibility</p:attrName>
                                        </p:attrNameLst>
                                      </p:cBhvr>
                                      <p:to>
                                        <p:strVal val="visible"/>
                                      </p:to>
                                    </p:set>
                                    <p:anim calcmode="lin" valueType="num">
                                      <p:cBhvr additive="base">
                                        <p:cTn id="25" dur="500" fill="hold"/>
                                        <p:tgtEl>
                                          <p:spTgt spid="491533"/>
                                        </p:tgtEl>
                                        <p:attrNameLst>
                                          <p:attrName>ppt_x</p:attrName>
                                        </p:attrNameLst>
                                      </p:cBhvr>
                                      <p:tavLst>
                                        <p:tav tm="0">
                                          <p:val>
                                            <p:strVal val="0-#ppt_w/2"/>
                                          </p:val>
                                        </p:tav>
                                        <p:tav tm="100000">
                                          <p:val>
                                            <p:strVal val="#ppt_x"/>
                                          </p:val>
                                        </p:tav>
                                      </p:tavLst>
                                    </p:anim>
                                    <p:anim calcmode="lin" valueType="num">
                                      <p:cBhvr additive="base">
                                        <p:cTn id="26" dur="500" fill="hold"/>
                                        <p:tgtEl>
                                          <p:spTgt spid="49153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91542"/>
                                        </p:tgtEl>
                                        <p:attrNameLst>
                                          <p:attrName>style.visibility</p:attrName>
                                        </p:attrNameLst>
                                      </p:cBhvr>
                                      <p:to>
                                        <p:strVal val="visible"/>
                                      </p:to>
                                    </p:set>
                                    <p:anim calcmode="lin" valueType="num">
                                      <p:cBhvr additive="base">
                                        <p:cTn id="31" dur="500" fill="hold"/>
                                        <p:tgtEl>
                                          <p:spTgt spid="491542"/>
                                        </p:tgtEl>
                                        <p:attrNameLst>
                                          <p:attrName>ppt_x</p:attrName>
                                        </p:attrNameLst>
                                      </p:cBhvr>
                                      <p:tavLst>
                                        <p:tav tm="0">
                                          <p:val>
                                            <p:strVal val="0-#ppt_w/2"/>
                                          </p:val>
                                        </p:tav>
                                        <p:tav tm="100000">
                                          <p:val>
                                            <p:strVal val="#ppt_x"/>
                                          </p:val>
                                        </p:tav>
                                      </p:tavLst>
                                    </p:anim>
                                    <p:anim calcmode="lin" valueType="num">
                                      <p:cBhvr additive="base">
                                        <p:cTn id="32" dur="500" fill="hold"/>
                                        <p:tgtEl>
                                          <p:spTgt spid="4915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31" grpId="0" animBg="1" autoUpdateAnimBg="0"/>
      <p:bldP spid="491532" grpId="0" animBg="1" autoUpdateAnimBg="0"/>
      <p:bldP spid="491533" grpId="0" animBg="1" autoUpdateAnimBg="0"/>
      <p:bldP spid="491542"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7" name="Rectangle 2"/>
          <p:cNvSpPr>
            <a:spLocks noGrp="1" noChangeArrowheads="1"/>
          </p:cNvSpPr>
          <p:nvPr>
            <p:ph type="title"/>
          </p:nvPr>
        </p:nvSpPr>
        <p:spPr>
          <a:xfrm>
            <a:off x="349250" y="228600"/>
            <a:ext cx="8410575" cy="636975"/>
          </a:xfrm>
        </p:spPr>
        <p:txBody>
          <a:bodyPr/>
          <a:lstStyle/>
          <a:p>
            <a:pPr eaLnBrk="1" hangingPunct="1"/>
            <a:r>
              <a:rPr lang="en-US" altLang="zh-CN" dirty="0"/>
              <a:t>1.1 </a:t>
            </a:r>
            <a:r>
              <a:rPr lang="zh-CN" altLang="en-US" dirty="0"/>
              <a:t>什么</a:t>
            </a:r>
            <a:r>
              <a:rPr lang="zh-CN" altLang="en-US" dirty="0" smtClean="0"/>
              <a:t>是互联网</a:t>
            </a:r>
            <a:r>
              <a:rPr lang="en-US" altLang="zh-CN" dirty="0" smtClean="0"/>
              <a:t> </a:t>
            </a:r>
            <a:r>
              <a:rPr lang="en-US" altLang="zh-CN" dirty="0"/>
              <a:t>— </a:t>
            </a:r>
            <a:r>
              <a:rPr lang="zh-CN" altLang="en-US" dirty="0" smtClean="0"/>
              <a:t>具体构成的描述</a:t>
            </a:r>
            <a:endParaRPr lang="en-US" altLang="zh-CN" dirty="0" smtClean="0"/>
          </a:p>
        </p:txBody>
      </p:sp>
      <p:sp>
        <p:nvSpPr>
          <p:cNvPr id="3088" name="Rectangle 3"/>
          <p:cNvSpPr>
            <a:spLocks noGrp="1" noChangeArrowheads="1"/>
          </p:cNvSpPr>
          <p:nvPr>
            <p:ph type="body" sz="half" idx="1"/>
          </p:nvPr>
        </p:nvSpPr>
        <p:spPr>
          <a:xfrm>
            <a:off x="330200" y="1023938"/>
            <a:ext cx="4888216" cy="5170800"/>
          </a:xfrm>
        </p:spPr>
        <p:txBody>
          <a:bodyPr/>
          <a:lstStyle/>
          <a:p>
            <a:pPr eaLnBrk="1" hangingPunct="1"/>
            <a:r>
              <a:rPr lang="zh-CN" altLang="en-US" sz="2200" dirty="0" smtClean="0"/>
              <a:t>端系统</a:t>
            </a:r>
            <a:r>
              <a:rPr lang="zh-CN" altLang="en-US" sz="2200" dirty="0"/>
              <a:t>通过</a:t>
            </a:r>
            <a:r>
              <a:rPr lang="zh-CN" altLang="en-US" sz="2200" dirty="0">
                <a:solidFill>
                  <a:srgbClr val="FF0000"/>
                </a:solidFill>
              </a:rPr>
              <a:t>互联网服务提供</a:t>
            </a:r>
            <a:r>
              <a:rPr lang="zh-CN" altLang="en-US" sz="2200" dirty="0" smtClean="0">
                <a:solidFill>
                  <a:srgbClr val="FF0000"/>
                </a:solidFill>
              </a:rPr>
              <a:t>商</a:t>
            </a:r>
            <a:r>
              <a:rPr lang="en-US" altLang="zh-CN" sz="2200" dirty="0" smtClean="0"/>
              <a:t>(ISP)</a:t>
            </a:r>
            <a:r>
              <a:rPr lang="zh-CN" altLang="en-US" sz="2200" dirty="0" smtClean="0"/>
              <a:t>访问</a:t>
            </a:r>
            <a:r>
              <a:rPr lang="zh-CN" altLang="en-US" sz="2200" dirty="0"/>
              <a:t>互联网</a:t>
            </a:r>
            <a:r>
              <a:rPr lang="zh-CN" altLang="en-US" sz="2200" dirty="0" smtClean="0"/>
              <a:t>。</a:t>
            </a:r>
            <a:r>
              <a:rPr lang="en-US" altLang="zh-CN" sz="2200" dirty="0" smtClean="0">
                <a:solidFill>
                  <a:srgbClr val="FF0000"/>
                </a:solidFill>
              </a:rPr>
              <a:t> </a:t>
            </a:r>
          </a:p>
          <a:p>
            <a:pPr eaLnBrk="1" hangingPunct="1"/>
            <a:endParaRPr lang="en-US" altLang="zh-CN" sz="2200" dirty="0" smtClean="0">
              <a:solidFill>
                <a:srgbClr val="FF0000"/>
              </a:solidFill>
            </a:endParaRPr>
          </a:p>
          <a:p>
            <a:pPr eaLnBrk="1" hangingPunct="1"/>
            <a:r>
              <a:rPr lang="zh-CN" altLang="en-US" sz="2200" dirty="0" smtClean="0"/>
              <a:t>每个</a:t>
            </a:r>
            <a:r>
              <a:rPr lang="en-US" altLang="zh-CN" sz="2200" dirty="0"/>
              <a:t>ISP</a:t>
            </a:r>
            <a:r>
              <a:rPr lang="zh-CN" altLang="en-US" sz="2200" dirty="0"/>
              <a:t>本身就是一个由分组交换机和通信链路组成的网络。</a:t>
            </a:r>
            <a:endParaRPr lang="en-US" altLang="zh-CN" sz="2200" dirty="0" smtClean="0">
              <a:solidFill>
                <a:srgbClr val="FF0000"/>
              </a:solidFill>
            </a:endParaRPr>
          </a:p>
          <a:p>
            <a:pPr eaLnBrk="1" hangingPunct="1"/>
            <a:endParaRPr lang="en-US" altLang="zh-CN" sz="2200" dirty="0" smtClean="0"/>
          </a:p>
          <a:p>
            <a:pPr eaLnBrk="1" hangingPunct="1">
              <a:spcBef>
                <a:spcPts val="500"/>
              </a:spcBef>
            </a:pPr>
            <a:r>
              <a:rPr lang="en-US" altLang="zh-CN" sz="2200" dirty="0" smtClean="0"/>
              <a:t>ISP</a:t>
            </a:r>
            <a:r>
              <a:rPr lang="zh-CN" altLang="en-US" sz="2200" dirty="0" smtClean="0"/>
              <a:t>为</a:t>
            </a:r>
            <a:r>
              <a:rPr lang="zh-CN" altLang="en-US" sz="2200" dirty="0"/>
              <a:t>终端系统提供</a:t>
            </a:r>
            <a:r>
              <a:rPr lang="zh-CN" altLang="en-US" sz="2200" dirty="0" smtClean="0"/>
              <a:t>各种不同类型</a:t>
            </a:r>
            <a:r>
              <a:rPr lang="zh-CN" altLang="en-US" sz="2200" dirty="0"/>
              <a:t>的</a:t>
            </a:r>
            <a:r>
              <a:rPr lang="zh-CN" altLang="en-US" sz="2200" dirty="0" smtClean="0">
                <a:solidFill>
                  <a:srgbClr val="FF0000"/>
                </a:solidFill>
              </a:rPr>
              <a:t>网络接入</a:t>
            </a:r>
            <a:r>
              <a:rPr lang="zh-CN" altLang="en-US" sz="2200" dirty="0" smtClean="0"/>
              <a:t>，包括如</a:t>
            </a:r>
            <a:r>
              <a:rPr lang="zh-CN" altLang="en-US" sz="2200" dirty="0"/>
              <a:t>电缆</a:t>
            </a:r>
            <a:r>
              <a:rPr lang="zh-CN" altLang="en-US" sz="2200" dirty="0" smtClean="0"/>
              <a:t>调制解调器</a:t>
            </a:r>
            <a:r>
              <a:rPr lang="zh-CN" altLang="en-US" sz="2200" dirty="0"/>
              <a:t>或</a:t>
            </a:r>
            <a:r>
              <a:rPr lang="en-US" altLang="zh-CN" sz="2200" dirty="0" smtClean="0"/>
              <a:t>DSL</a:t>
            </a:r>
            <a:r>
              <a:rPr lang="zh-CN" altLang="en-US" sz="2200" dirty="0" smtClean="0"/>
              <a:t>那样的住宅</a:t>
            </a:r>
            <a:r>
              <a:rPr lang="zh-CN" altLang="en-US" sz="2200" dirty="0"/>
              <a:t>宽带</a:t>
            </a:r>
            <a:r>
              <a:rPr lang="zh-CN" altLang="en-US" sz="2200" dirty="0" smtClean="0"/>
              <a:t>接入</a:t>
            </a:r>
            <a:r>
              <a:rPr lang="zh-CN" altLang="en-US" sz="2200" dirty="0"/>
              <a:t>、</a:t>
            </a:r>
            <a:r>
              <a:rPr lang="zh-CN" altLang="en-US" sz="2200" dirty="0" smtClean="0"/>
              <a:t>高速</a:t>
            </a:r>
            <a:r>
              <a:rPr lang="zh-CN" altLang="en-US" sz="2200" dirty="0"/>
              <a:t>局域网</a:t>
            </a:r>
            <a:r>
              <a:rPr lang="zh-CN" altLang="en-US" sz="2200" dirty="0" smtClean="0"/>
              <a:t>接入和移动无线接入。</a:t>
            </a:r>
            <a:endParaRPr lang="en-US" altLang="zh-CN" sz="2200" dirty="0" smtClean="0"/>
          </a:p>
          <a:p>
            <a:pPr eaLnBrk="1" hangingPunct="1">
              <a:spcBef>
                <a:spcPts val="500"/>
              </a:spcBef>
            </a:pPr>
            <a:endParaRPr lang="en-US" altLang="zh-CN" sz="2200" dirty="0" smtClean="0"/>
          </a:p>
          <a:p>
            <a:pPr eaLnBrk="1" hangingPunct="1">
              <a:spcBef>
                <a:spcPts val="500"/>
              </a:spcBef>
            </a:pPr>
            <a:r>
              <a:rPr lang="en-US" altLang="zh-CN" sz="2200" dirty="0" smtClean="0"/>
              <a:t>ISP</a:t>
            </a:r>
            <a:r>
              <a:rPr lang="zh-CN" altLang="en-US" sz="2200" dirty="0"/>
              <a:t>也</a:t>
            </a:r>
            <a:r>
              <a:rPr lang="zh-CN" altLang="en-US" sz="2200" dirty="0" smtClean="0"/>
              <a:t>为</a:t>
            </a:r>
            <a:r>
              <a:rPr lang="zh-CN" altLang="en-US" sz="2200" dirty="0">
                <a:solidFill>
                  <a:srgbClr val="FF0000"/>
                </a:solidFill>
              </a:rPr>
              <a:t>内容提供商</a:t>
            </a:r>
            <a:r>
              <a:rPr lang="zh-CN" altLang="en-US" sz="2200" dirty="0"/>
              <a:t>提供互联网</a:t>
            </a:r>
            <a:r>
              <a:rPr lang="zh-CN" altLang="en-US" sz="2200" dirty="0" smtClean="0"/>
              <a:t>接入服务，将</a:t>
            </a:r>
            <a:r>
              <a:rPr lang="en-US" altLang="zh-CN" sz="2200" dirty="0" smtClean="0"/>
              <a:t>Web</a:t>
            </a:r>
            <a:r>
              <a:rPr lang="zh-CN" altLang="en-US" sz="2200" dirty="0" smtClean="0"/>
              <a:t>站点和视频服务器直接连接入互联网。</a:t>
            </a:r>
            <a:endParaRPr lang="en-US" altLang="zh-CN" sz="2200" dirty="0" smtClean="0"/>
          </a:p>
        </p:txBody>
      </p:sp>
      <p:grpSp>
        <p:nvGrpSpPr>
          <p:cNvPr id="681" name="Group 2"/>
          <p:cNvGrpSpPr>
            <a:grpSpLocks/>
          </p:cNvGrpSpPr>
          <p:nvPr/>
        </p:nvGrpSpPr>
        <p:grpSpPr bwMode="auto">
          <a:xfrm>
            <a:off x="4978400" y="1039733"/>
            <a:ext cx="3775075" cy="5088017"/>
            <a:chOff x="5202238" y="1384300"/>
            <a:chExt cx="3551237" cy="4743450"/>
          </a:xfrm>
        </p:grpSpPr>
        <p:sp>
          <p:nvSpPr>
            <p:cNvPr id="682"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683"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684"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685" name="Group 666"/>
            <p:cNvGrpSpPr>
              <a:grpSpLocks/>
            </p:cNvGrpSpPr>
            <p:nvPr/>
          </p:nvGrpSpPr>
          <p:grpSpPr bwMode="auto">
            <a:xfrm>
              <a:off x="5329977" y="2980450"/>
              <a:ext cx="1458912" cy="933450"/>
              <a:chOff x="2889" y="1631"/>
              <a:chExt cx="980" cy="743"/>
            </a:xfrm>
          </p:grpSpPr>
          <p:sp>
            <p:nvSpPr>
              <p:cNvPr id="1292" name="Rectangle 667"/>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zh-CN" altLang="zh-CN"/>
              </a:p>
            </p:txBody>
          </p:sp>
          <p:sp>
            <p:nvSpPr>
              <p:cNvPr id="1293" name="AutoShape 668"/>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zh-CN" altLang="zh-CN">
                  <a:solidFill>
                    <a:srgbClr val="00CCFF"/>
                  </a:solidFill>
                </a:endParaRPr>
              </a:p>
            </p:txBody>
          </p:sp>
        </p:grpSp>
        <p:sp>
          <p:nvSpPr>
            <p:cNvPr id="686"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w="9525">
              <a:noFill/>
              <a:round/>
              <a:headEnd/>
              <a:tailEnd/>
            </a:ln>
          </p:spPr>
          <p:txBody>
            <a:bodyPr/>
            <a:lstStyle/>
            <a:p>
              <a:endParaRPr lang="zh-CN" altLang="en-US"/>
            </a:p>
          </p:txBody>
        </p:sp>
        <p:sp>
          <p:nvSpPr>
            <p:cNvPr id="687"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p:spPr>
          <p:txBody>
            <a:bodyPr wrap="none" anchor="ctr"/>
            <a:lstStyle/>
            <a:p>
              <a:endParaRPr lang="zh-CN" altLang="en-US"/>
            </a:p>
          </p:txBody>
        </p:sp>
        <p:sp>
          <p:nvSpPr>
            <p:cNvPr id="688"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p:spPr>
          <p:txBody>
            <a:bodyPr wrap="none" anchor="ctr"/>
            <a:lstStyle/>
            <a:p>
              <a:endParaRPr lang="zh-CN" altLang="en-US"/>
            </a:p>
          </p:txBody>
        </p:sp>
        <p:sp>
          <p:nvSpPr>
            <p:cNvPr id="689" name="Line 672"/>
            <p:cNvSpPr>
              <a:spLocks noChangeShapeType="1"/>
            </p:cNvSpPr>
            <p:nvPr/>
          </p:nvSpPr>
          <p:spPr bwMode="auto">
            <a:xfrm rot="-5400000">
              <a:off x="8177213" y="5116513"/>
              <a:ext cx="0" cy="114300"/>
            </a:xfrm>
            <a:prstGeom prst="line">
              <a:avLst/>
            </a:prstGeom>
            <a:noFill/>
            <a:ln w="12700">
              <a:solidFill>
                <a:schemeClr val="tx1"/>
              </a:solidFill>
              <a:round/>
              <a:headEnd/>
              <a:tailEnd/>
            </a:ln>
          </p:spPr>
          <p:txBody>
            <a:bodyPr wrap="none" anchor="ctr"/>
            <a:lstStyle/>
            <a:p>
              <a:endParaRPr lang="zh-CN" altLang="en-US"/>
            </a:p>
          </p:txBody>
        </p:sp>
        <p:sp>
          <p:nvSpPr>
            <p:cNvPr id="690" name="Line 674"/>
            <p:cNvSpPr>
              <a:spLocks noChangeShapeType="1"/>
            </p:cNvSpPr>
            <p:nvPr/>
          </p:nvSpPr>
          <p:spPr bwMode="auto">
            <a:xfrm>
              <a:off x="6100763" y="4776788"/>
              <a:ext cx="217487" cy="100012"/>
            </a:xfrm>
            <a:prstGeom prst="line">
              <a:avLst/>
            </a:prstGeom>
            <a:noFill/>
            <a:ln w="12700">
              <a:solidFill>
                <a:schemeClr val="tx1"/>
              </a:solidFill>
              <a:round/>
              <a:headEnd/>
              <a:tailEnd/>
            </a:ln>
          </p:spPr>
          <p:txBody>
            <a:bodyPr/>
            <a:lstStyle/>
            <a:p>
              <a:endParaRPr lang="zh-CN" altLang="en-US"/>
            </a:p>
          </p:txBody>
        </p:sp>
        <p:sp>
          <p:nvSpPr>
            <p:cNvPr id="691" name="Line 675"/>
            <p:cNvSpPr>
              <a:spLocks noChangeShapeType="1"/>
            </p:cNvSpPr>
            <p:nvPr/>
          </p:nvSpPr>
          <p:spPr bwMode="auto">
            <a:xfrm flipV="1">
              <a:off x="5842000" y="5038725"/>
              <a:ext cx="407988" cy="74613"/>
            </a:xfrm>
            <a:prstGeom prst="line">
              <a:avLst/>
            </a:prstGeom>
            <a:noFill/>
            <a:ln w="12700">
              <a:solidFill>
                <a:schemeClr val="tx1"/>
              </a:solidFill>
              <a:round/>
              <a:headEnd/>
              <a:tailEnd/>
            </a:ln>
          </p:spPr>
          <p:txBody>
            <a:bodyPr/>
            <a:lstStyle/>
            <a:p>
              <a:endParaRPr lang="zh-CN" altLang="en-US"/>
            </a:p>
          </p:txBody>
        </p:sp>
        <p:sp>
          <p:nvSpPr>
            <p:cNvPr id="692"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p:spPr>
          <p:txBody>
            <a:bodyPr/>
            <a:lstStyle/>
            <a:p>
              <a:endParaRPr lang="zh-CN" altLang="en-US"/>
            </a:p>
          </p:txBody>
        </p:sp>
        <p:sp>
          <p:nvSpPr>
            <p:cNvPr id="693"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p:spPr>
          <p:txBody>
            <a:bodyPr/>
            <a:lstStyle/>
            <a:p>
              <a:endParaRPr lang="zh-CN" altLang="en-US"/>
            </a:p>
          </p:txBody>
        </p:sp>
        <p:sp>
          <p:nvSpPr>
            <p:cNvPr id="694" name="Line 680"/>
            <p:cNvSpPr>
              <a:spLocks noChangeShapeType="1"/>
            </p:cNvSpPr>
            <p:nvPr/>
          </p:nvSpPr>
          <p:spPr bwMode="auto">
            <a:xfrm>
              <a:off x="6743700" y="5056188"/>
              <a:ext cx="503238" cy="269875"/>
            </a:xfrm>
            <a:prstGeom prst="line">
              <a:avLst/>
            </a:prstGeom>
            <a:noFill/>
            <a:ln w="12700">
              <a:solidFill>
                <a:schemeClr val="tx1"/>
              </a:solidFill>
              <a:round/>
              <a:headEnd/>
              <a:tailEnd/>
            </a:ln>
          </p:spPr>
          <p:txBody>
            <a:bodyPr/>
            <a:lstStyle/>
            <a:p>
              <a:endParaRPr lang="zh-CN" altLang="en-US"/>
            </a:p>
          </p:txBody>
        </p:sp>
        <p:sp>
          <p:nvSpPr>
            <p:cNvPr id="695" name="Line 682"/>
            <p:cNvSpPr>
              <a:spLocks noChangeShapeType="1"/>
            </p:cNvSpPr>
            <p:nvPr/>
          </p:nvSpPr>
          <p:spPr bwMode="auto">
            <a:xfrm>
              <a:off x="6284913" y="3551238"/>
              <a:ext cx="0" cy="106362"/>
            </a:xfrm>
            <a:prstGeom prst="line">
              <a:avLst/>
            </a:prstGeom>
            <a:noFill/>
            <a:ln w="19050">
              <a:solidFill>
                <a:schemeClr val="tx1"/>
              </a:solidFill>
              <a:round/>
              <a:headEnd/>
              <a:tailEnd/>
            </a:ln>
          </p:spPr>
          <p:txBody>
            <a:bodyPr/>
            <a:lstStyle/>
            <a:p>
              <a:endParaRPr lang="zh-CN" altLang="en-US"/>
            </a:p>
          </p:txBody>
        </p:sp>
        <p:sp>
          <p:nvSpPr>
            <p:cNvPr id="696" name="Line 683"/>
            <p:cNvSpPr>
              <a:spLocks noChangeShapeType="1"/>
            </p:cNvSpPr>
            <p:nvPr/>
          </p:nvSpPr>
          <p:spPr bwMode="auto">
            <a:xfrm flipV="1">
              <a:off x="5891213" y="3736975"/>
              <a:ext cx="168275" cy="3175"/>
            </a:xfrm>
            <a:prstGeom prst="line">
              <a:avLst/>
            </a:prstGeom>
            <a:noFill/>
            <a:ln w="19050">
              <a:solidFill>
                <a:schemeClr val="tx1"/>
              </a:solidFill>
              <a:round/>
              <a:headEnd/>
              <a:tailEnd/>
            </a:ln>
          </p:spPr>
          <p:txBody>
            <a:bodyPr/>
            <a:lstStyle/>
            <a:p>
              <a:endParaRPr lang="zh-CN" altLang="en-US"/>
            </a:p>
          </p:txBody>
        </p:sp>
        <p:pic>
          <p:nvPicPr>
            <p:cNvPr id="697" name="Picture 684" descr="access_point_stylized_small"/>
            <p:cNvPicPr>
              <a:picLocks noChangeAspect="1" noChangeArrowheads="1"/>
            </p:cNvPicPr>
            <p:nvPr/>
          </p:nvPicPr>
          <p:blipFill>
            <a:blip r:embed="rId3"/>
            <a:srcRect/>
            <a:stretch>
              <a:fillRect/>
            </a:stretch>
          </p:blipFill>
          <p:spPr bwMode="auto">
            <a:xfrm>
              <a:off x="5640388" y="3548063"/>
              <a:ext cx="369887" cy="306387"/>
            </a:xfrm>
            <a:prstGeom prst="rect">
              <a:avLst/>
            </a:prstGeom>
            <a:noFill/>
            <a:ln w="9525">
              <a:noFill/>
              <a:miter lim="800000"/>
              <a:headEnd/>
              <a:tailEnd/>
            </a:ln>
          </p:spPr>
        </p:pic>
        <p:sp>
          <p:nvSpPr>
            <p:cNvPr id="698"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p:spPr>
          <p:txBody>
            <a:bodyPr wrap="none" anchor="ctr"/>
            <a:lstStyle/>
            <a:p>
              <a:endParaRPr lang="zh-CN" altLang="en-US"/>
            </a:p>
          </p:txBody>
        </p:sp>
        <p:sp>
          <p:nvSpPr>
            <p:cNvPr id="699" name="Line 686"/>
            <p:cNvSpPr>
              <a:spLocks noChangeShapeType="1"/>
            </p:cNvSpPr>
            <p:nvPr/>
          </p:nvSpPr>
          <p:spPr bwMode="auto">
            <a:xfrm flipV="1">
              <a:off x="5894388" y="3733800"/>
              <a:ext cx="168275" cy="3175"/>
            </a:xfrm>
            <a:prstGeom prst="line">
              <a:avLst/>
            </a:prstGeom>
            <a:noFill/>
            <a:ln w="19050">
              <a:solidFill>
                <a:schemeClr val="tx1"/>
              </a:solidFill>
              <a:round/>
              <a:headEnd/>
              <a:tailEnd/>
            </a:ln>
          </p:spPr>
          <p:txBody>
            <a:bodyPr/>
            <a:lstStyle/>
            <a:p>
              <a:endParaRPr lang="zh-CN" altLang="en-US"/>
            </a:p>
          </p:txBody>
        </p:sp>
        <p:pic>
          <p:nvPicPr>
            <p:cNvPr id="700" name="Picture 708" descr="access_point_stylized_small"/>
            <p:cNvPicPr>
              <a:picLocks noChangeAspect="1" noChangeArrowheads="1"/>
            </p:cNvPicPr>
            <p:nvPr/>
          </p:nvPicPr>
          <p:blipFill>
            <a:blip r:embed="rId3"/>
            <a:srcRect/>
            <a:stretch>
              <a:fillRect/>
            </a:stretch>
          </p:blipFill>
          <p:spPr bwMode="auto">
            <a:xfrm>
              <a:off x="5641975" y="3546475"/>
              <a:ext cx="369888" cy="306388"/>
            </a:xfrm>
            <a:prstGeom prst="rect">
              <a:avLst/>
            </a:prstGeom>
            <a:noFill/>
            <a:ln w="9525">
              <a:noFill/>
              <a:miter lim="800000"/>
              <a:headEnd/>
              <a:tailEnd/>
            </a:ln>
          </p:spPr>
        </p:pic>
        <p:sp>
          <p:nvSpPr>
            <p:cNvPr id="701" name="Line 711"/>
            <p:cNvSpPr>
              <a:spLocks noChangeShapeType="1"/>
            </p:cNvSpPr>
            <p:nvPr/>
          </p:nvSpPr>
          <p:spPr bwMode="auto">
            <a:xfrm>
              <a:off x="7396163" y="3816350"/>
              <a:ext cx="163512" cy="120650"/>
            </a:xfrm>
            <a:prstGeom prst="line">
              <a:avLst/>
            </a:prstGeom>
            <a:noFill/>
            <a:ln w="9525">
              <a:solidFill>
                <a:schemeClr val="bg2"/>
              </a:solidFill>
              <a:round/>
              <a:headEnd/>
              <a:tailEnd/>
            </a:ln>
          </p:spPr>
          <p:txBody>
            <a:bodyPr/>
            <a:lstStyle/>
            <a:p>
              <a:endParaRPr lang="zh-CN" altLang="en-US"/>
            </a:p>
          </p:txBody>
        </p:sp>
        <p:sp>
          <p:nvSpPr>
            <p:cNvPr id="702" name="Line 712"/>
            <p:cNvSpPr>
              <a:spLocks noChangeShapeType="1"/>
            </p:cNvSpPr>
            <p:nvPr/>
          </p:nvSpPr>
          <p:spPr bwMode="auto">
            <a:xfrm>
              <a:off x="7493000" y="3736975"/>
              <a:ext cx="279400" cy="0"/>
            </a:xfrm>
            <a:prstGeom prst="line">
              <a:avLst/>
            </a:prstGeom>
            <a:noFill/>
            <a:ln w="9525">
              <a:solidFill>
                <a:schemeClr val="bg2"/>
              </a:solidFill>
              <a:round/>
              <a:headEnd/>
              <a:tailEnd/>
            </a:ln>
          </p:spPr>
          <p:txBody>
            <a:bodyPr/>
            <a:lstStyle/>
            <a:p>
              <a:endParaRPr lang="zh-CN" altLang="en-US"/>
            </a:p>
          </p:txBody>
        </p:sp>
        <p:sp>
          <p:nvSpPr>
            <p:cNvPr id="703" name="Line 713"/>
            <p:cNvSpPr>
              <a:spLocks noChangeShapeType="1"/>
            </p:cNvSpPr>
            <p:nvPr/>
          </p:nvSpPr>
          <p:spPr bwMode="auto">
            <a:xfrm flipV="1">
              <a:off x="7729538" y="3822700"/>
              <a:ext cx="134937" cy="104775"/>
            </a:xfrm>
            <a:prstGeom prst="line">
              <a:avLst/>
            </a:prstGeom>
            <a:noFill/>
            <a:ln w="9525">
              <a:solidFill>
                <a:schemeClr val="bg2"/>
              </a:solidFill>
              <a:round/>
              <a:headEnd/>
              <a:tailEnd/>
            </a:ln>
          </p:spPr>
          <p:txBody>
            <a:bodyPr/>
            <a:lstStyle/>
            <a:p>
              <a:endParaRPr lang="zh-CN" altLang="en-US"/>
            </a:p>
          </p:txBody>
        </p:sp>
        <p:sp>
          <p:nvSpPr>
            <p:cNvPr id="704" name="Line 714"/>
            <p:cNvSpPr>
              <a:spLocks noChangeShapeType="1"/>
            </p:cNvSpPr>
            <p:nvPr/>
          </p:nvSpPr>
          <p:spPr bwMode="auto">
            <a:xfrm>
              <a:off x="6723063" y="2590800"/>
              <a:ext cx="509587" cy="3175"/>
            </a:xfrm>
            <a:prstGeom prst="line">
              <a:avLst/>
            </a:prstGeom>
            <a:noFill/>
            <a:ln w="9525">
              <a:solidFill>
                <a:schemeClr val="tx1"/>
              </a:solidFill>
              <a:round/>
              <a:headEnd/>
              <a:tailEnd/>
            </a:ln>
          </p:spPr>
          <p:txBody>
            <a:bodyPr/>
            <a:lstStyle/>
            <a:p>
              <a:endParaRPr lang="zh-CN" altLang="en-US"/>
            </a:p>
          </p:txBody>
        </p:sp>
        <p:sp>
          <p:nvSpPr>
            <p:cNvPr id="705" name="Line 715"/>
            <p:cNvSpPr>
              <a:spLocks noChangeShapeType="1"/>
            </p:cNvSpPr>
            <p:nvPr/>
          </p:nvSpPr>
          <p:spPr bwMode="auto">
            <a:xfrm>
              <a:off x="7358063" y="4700588"/>
              <a:ext cx="390525" cy="184150"/>
            </a:xfrm>
            <a:prstGeom prst="line">
              <a:avLst/>
            </a:prstGeom>
            <a:noFill/>
            <a:ln w="12700">
              <a:solidFill>
                <a:schemeClr val="tx1"/>
              </a:solidFill>
              <a:round/>
              <a:headEnd/>
              <a:tailEnd/>
            </a:ln>
          </p:spPr>
          <p:txBody>
            <a:bodyPr/>
            <a:lstStyle/>
            <a:p>
              <a:endParaRPr lang="zh-CN" altLang="en-US"/>
            </a:p>
          </p:txBody>
        </p:sp>
        <p:sp>
          <p:nvSpPr>
            <p:cNvPr id="706"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p:spPr>
          <p:txBody>
            <a:bodyPr/>
            <a:lstStyle/>
            <a:p>
              <a:endParaRPr lang="zh-CN" altLang="en-US"/>
            </a:p>
          </p:txBody>
        </p:sp>
        <p:sp>
          <p:nvSpPr>
            <p:cNvPr id="707" name="Line 717"/>
            <p:cNvSpPr>
              <a:spLocks noChangeShapeType="1"/>
            </p:cNvSpPr>
            <p:nvPr/>
          </p:nvSpPr>
          <p:spPr bwMode="auto">
            <a:xfrm flipV="1">
              <a:off x="6780213" y="4979988"/>
              <a:ext cx="971550" cy="0"/>
            </a:xfrm>
            <a:prstGeom prst="line">
              <a:avLst/>
            </a:prstGeom>
            <a:noFill/>
            <a:ln w="12700">
              <a:solidFill>
                <a:schemeClr val="tx1"/>
              </a:solidFill>
              <a:round/>
              <a:headEnd/>
              <a:tailEnd/>
            </a:ln>
          </p:spPr>
          <p:txBody>
            <a:bodyPr/>
            <a:lstStyle/>
            <a:p>
              <a:endParaRPr lang="zh-CN" altLang="en-US"/>
            </a:p>
          </p:txBody>
        </p:sp>
        <p:sp>
          <p:nvSpPr>
            <p:cNvPr id="708" name="Line 718"/>
            <p:cNvSpPr>
              <a:spLocks noChangeShapeType="1"/>
            </p:cNvSpPr>
            <p:nvPr/>
          </p:nvSpPr>
          <p:spPr bwMode="auto">
            <a:xfrm flipV="1">
              <a:off x="7577138" y="2495550"/>
              <a:ext cx="123825" cy="87313"/>
            </a:xfrm>
            <a:prstGeom prst="line">
              <a:avLst/>
            </a:prstGeom>
            <a:noFill/>
            <a:ln w="9525">
              <a:solidFill>
                <a:schemeClr val="bg2"/>
              </a:solidFill>
              <a:round/>
              <a:headEnd/>
              <a:tailEnd/>
            </a:ln>
          </p:spPr>
          <p:txBody>
            <a:bodyPr/>
            <a:lstStyle/>
            <a:p>
              <a:endParaRPr lang="zh-CN" altLang="en-US"/>
            </a:p>
          </p:txBody>
        </p:sp>
        <p:sp>
          <p:nvSpPr>
            <p:cNvPr id="709" name="Line 719"/>
            <p:cNvSpPr>
              <a:spLocks noChangeShapeType="1"/>
            </p:cNvSpPr>
            <p:nvPr/>
          </p:nvSpPr>
          <p:spPr bwMode="auto">
            <a:xfrm>
              <a:off x="7405688" y="2668588"/>
              <a:ext cx="0" cy="82550"/>
            </a:xfrm>
            <a:prstGeom prst="line">
              <a:avLst/>
            </a:prstGeom>
            <a:noFill/>
            <a:ln w="9525">
              <a:solidFill>
                <a:srgbClr val="969696"/>
              </a:solidFill>
              <a:round/>
              <a:headEnd/>
              <a:tailEnd/>
            </a:ln>
          </p:spPr>
          <p:txBody>
            <a:bodyPr/>
            <a:lstStyle/>
            <a:p>
              <a:endParaRPr lang="zh-CN" altLang="en-US"/>
            </a:p>
          </p:txBody>
        </p:sp>
        <p:sp>
          <p:nvSpPr>
            <p:cNvPr id="710" name="Line 720"/>
            <p:cNvSpPr>
              <a:spLocks noChangeShapeType="1"/>
            </p:cNvSpPr>
            <p:nvPr/>
          </p:nvSpPr>
          <p:spPr bwMode="auto">
            <a:xfrm flipV="1">
              <a:off x="7577138" y="2565400"/>
              <a:ext cx="263525" cy="288925"/>
            </a:xfrm>
            <a:prstGeom prst="line">
              <a:avLst/>
            </a:prstGeom>
            <a:noFill/>
            <a:ln w="9525">
              <a:solidFill>
                <a:schemeClr val="bg2"/>
              </a:solidFill>
              <a:round/>
              <a:headEnd/>
              <a:tailEnd/>
            </a:ln>
          </p:spPr>
          <p:txBody>
            <a:bodyPr/>
            <a:lstStyle/>
            <a:p>
              <a:endParaRPr lang="zh-CN" altLang="en-US"/>
            </a:p>
          </p:txBody>
        </p:sp>
        <p:sp>
          <p:nvSpPr>
            <p:cNvPr id="711" name="Line 721"/>
            <p:cNvSpPr>
              <a:spLocks noChangeShapeType="1"/>
            </p:cNvSpPr>
            <p:nvPr/>
          </p:nvSpPr>
          <p:spPr bwMode="auto">
            <a:xfrm>
              <a:off x="7942263" y="2563813"/>
              <a:ext cx="0" cy="196850"/>
            </a:xfrm>
            <a:prstGeom prst="line">
              <a:avLst/>
            </a:prstGeom>
            <a:noFill/>
            <a:ln w="9525">
              <a:solidFill>
                <a:schemeClr val="bg2"/>
              </a:solidFill>
              <a:round/>
              <a:headEnd/>
              <a:tailEnd/>
            </a:ln>
          </p:spPr>
          <p:txBody>
            <a:bodyPr/>
            <a:lstStyle/>
            <a:p>
              <a:endParaRPr lang="zh-CN" altLang="en-US"/>
            </a:p>
          </p:txBody>
        </p:sp>
        <p:sp>
          <p:nvSpPr>
            <p:cNvPr id="712" name="Line 722"/>
            <p:cNvSpPr>
              <a:spLocks noChangeShapeType="1"/>
            </p:cNvSpPr>
            <p:nvPr/>
          </p:nvSpPr>
          <p:spPr bwMode="auto">
            <a:xfrm>
              <a:off x="7596188" y="2870200"/>
              <a:ext cx="188912" cy="0"/>
            </a:xfrm>
            <a:prstGeom prst="line">
              <a:avLst/>
            </a:prstGeom>
            <a:noFill/>
            <a:ln w="9525">
              <a:solidFill>
                <a:schemeClr val="bg2"/>
              </a:solidFill>
              <a:round/>
              <a:headEnd/>
              <a:tailEnd/>
            </a:ln>
          </p:spPr>
          <p:txBody>
            <a:bodyPr/>
            <a:lstStyle/>
            <a:p>
              <a:endParaRPr lang="zh-CN" altLang="en-US"/>
            </a:p>
          </p:txBody>
        </p:sp>
        <p:sp>
          <p:nvSpPr>
            <p:cNvPr id="713" name="Line 723"/>
            <p:cNvSpPr>
              <a:spLocks noChangeShapeType="1"/>
            </p:cNvSpPr>
            <p:nvPr/>
          </p:nvSpPr>
          <p:spPr bwMode="auto">
            <a:xfrm>
              <a:off x="8150225" y="2860675"/>
              <a:ext cx="177800" cy="0"/>
            </a:xfrm>
            <a:prstGeom prst="line">
              <a:avLst/>
            </a:prstGeom>
            <a:noFill/>
            <a:ln w="9525">
              <a:solidFill>
                <a:schemeClr val="bg2"/>
              </a:solidFill>
              <a:round/>
              <a:headEnd/>
              <a:tailEnd/>
            </a:ln>
          </p:spPr>
          <p:txBody>
            <a:bodyPr/>
            <a:lstStyle/>
            <a:p>
              <a:endParaRPr lang="zh-CN" altLang="en-US"/>
            </a:p>
          </p:txBody>
        </p:sp>
        <p:sp>
          <p:nvSpPr>
            <p:cNvPr id="714" name="Line 724"/>
            <p:cNvSpPr>
              <a:spLocks noChangeShapeType="1"/>
            </p:cNvSpPr>
            <p:nvPr/>
          </p:nvSpPr>
          <p:spPr bwMode="auto">
            <a:xfrm flipH="1">
              <a:off x="7296150" y="2936875"/>
              <a:ext cx="98425" cy="704850"/>
            </a:xfrm>
            <a:prstGeom prst="line">
              <a:avLst/>
            </a:prstGeom>
            <a:noFill/>
            <a:ln w="9525">
              <a:solidFill>
                <a:srgbClr val="969696"/>
              </a:solidFill>
              <a:round/>
              <a:headEnd/>
              <a:tailEnd/>
            </a:ln>
          </p:spPr>
          <p:txBody>
            <a:bodyPr/>
            <a:lstStyle/>
            <a:p>
              <a:endParaRPr lang="zh-CN" altLang="en-US"/>
            </a:p>
          </p:txBody>
        </p:sp>
        <p:sp>
          <p:nvSpPr>
            <p:cNvPr id="715" name="Line 725"/>
            <p:cNvSpPr>
              <a:spLocks noChangeShapeType="1"/>
            </p:cNvSpPr>
            <p:nvPr/>
          </p:nvSpPr>
          <p:spPr bwMode="auto">
            <a:xfrm flipH="1">
              <a:off x="7888288" y="2936875"/>
              <a:ext cx="111125" cy="727075"/>
            </a:xfrm>
            <a:prstGeom prst="line">
              <a:avLst/>
            </a:prstGeom>
            <a:noFill/>
            <a:ln w="9525">
              <a:solidFill>
                <a:schemeClr val="bg2"/>
              </a:solidFill>
              <a:round/>
              <a:headEnd/>
              <a:tailEnd/>
            </a:ln>
          </p:spPr>
          <p:txBody>
            <a:bodyPr/>
            <a:lstStyle/>
            <a:p>
              <a:endParaRPr lang="zh-CN" altLang="en-US"/>
            </a:p>
          </p:txBody>
        </p:sp>
        <p:sp>
          <p:nvSpPr>
            <p:cNvPr id="716" name="Line 726"/>
            <p:cNvSpPr>
              <a:spLocks noChangeShapeType="1"/>
            </p:cNvSpPr>
            <p:nvPr/>
          </p:nvSpPr>
          <p:spPr bwMode="auto">
            <a:xfrm flipV="1">
              <a:off x="7272338" y="4078288"/>
              <a:ext cx="227012" cy="436562"/>
            </a:xfrm>
            <a:prstGeom prst="line">
              <a:avLst/>
            </a:prstGeom>
            <a:noFill/>
            <a:ln w="9525">
              <a:solidFill>
                <a:schemeClr val="bg2"/>
              </a:solidFill>
              <a:round/>
              <a:headEnd/>
              <a:tailEnd/>
            </a:ln>
          </p:spPr>
          <p:txBody>
            <a:bodyPr/>
            <a:lstStyle/>
            <a:p>
              <a:endParaRPr lang="zh-CN" altLang="en-US"/>
            </a:p>
          </p:txBody>
        </p:sp>
        <p:sp>
          <p:nvSpPr>
            <p:cNvPr id="717"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p:spPr>
          <p:txBody>
            <a:bodyPr/>
            <a:lstStyle/>
            <a:p>
              <a:endParaRPr lang="zh-CN" altLang="en-US"/>
            </a:p>
          </p:txBody>
        </p:sp>
        <p:sp>
          <p:nvSpPr>
            <p:cNvPr id="718" name="Line 728"/>
            <p:cNvSpPr>
              <a:spLocks noChangeShapeType="1"/>
            </p:cNvSpPr>
            <p:nvPr/>
          </p:nvSpPr>
          <p:spPr bwMode="auto">
            <a:xfrm>
              <a:off x="6289675" y="2406650"/>
              <a:ext cx="152400" cy="95250"/>
            </a:xfrm>
            <a:prstGeom prst="line">
              <a:avLst/>
            </a:prstGeom>
            <a:noFill/>
            <a:ln w="19050">
              <a:solidFill>
                <a:schemeClr val="tx1"/>
              </a:solidFill>
              <a:round/>
              <a:headEnd/>
              <a:tailEnd/>
            </a:ln>
          </p:spPr>
          <p:txBody>
            <a:bodyPr/>
            <a:lstStyle/>
            <a:p>
              <a:endParaRPr lang="zh-CN" altLang="en-US"/>
            </a:p>
          </p:txBody>
        </p:sp>
        <p:sp>
          <p:nvSpPr>
            <p:cNvPr id="719"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720"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721"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722" name="Group 732"/>
            <p:cNvGrpSpPr>
              <a:grpSpLocks/>
            </p:cNvGrpSpPr>
            <p:nvPr/>
          </p:nvGrpSpPr>
          <p:grpSpPr bwMode="auto">
            <a:xfrm>
              <a:off x="6430963" y="2519363"/>
              <a:ext cx="219075" cy="52387"/>
              <a:chOff x="2468" y="1332"/>
              <a:chExt cx="310" cy="60"/>
            </a:xfrm>
          </p:grpSpPr>
          <p:sp>
            <p:nvSpPr>
              <p:cNvPr id="1290"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1291"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723" name="Line 735"/>
            <p:cNvSpPr>
              <a:spLocks noChangeShapeType="1"/>
            </p:cNvSpPr>
            <p:nvPr/>
          </p:nvSpPr>
          <p:spPr bwMode="auto">
            <a:xfrm>
              <a:off x="6354763" y="2543175"/>
              <a:ext cx="0" cy="74613"/>
            </a:xfrm>
            <a:prstGeom prst="line">
              <a:avLst/>
            </a:prstGeom>
            <a:noFill/>
            <a:ln w="9525">
              <a:solidFill>
                <a:schemeClr val="tx1"/>
              </a:solidFill>
              <a:round/>
              <a:headEnd/>
              <a:tailEnd/>
            </a:ln>
          </p:spPr>
          <p:txBody>
            <a:bodyPr/>
            <a:lstStyle/>
            <a:p>
              <a:endParaRPr lang="zh-CN" altLang="en-US"/>
            </a:p>
          </p:txBody>
        </p:sp>
        <p:sp>
          <p:nvSpPr>
            <p:cNvPr id="724" name="Line 736"/>
            <p:cNvSpPr>
              <a:spLocks noChangeShapeType="1"/>
            </p:cNvSpPr>
            <p:nvPr/>
          </p:nvSpPr>
          <p:spPr bwMode="auto">
            <a:xfrm>
              <a:off x="6740525" y="2546350"/>
              <a:ext cx="0" cy="73025"/>
            </a:xfrm>
            <a:prstGeom prst="line">
              <a:avLst/>
            </a:prstGeom>
            <a:noFill/>
            <a:ln w="9525">
              <a:solidFill>
                <a:schemeClr val="bg2"/>
              </a:solidFill>
              <a:round/>
              <a:headEnd/>
              <a:tailEnd/>
            </a:ln>
          </p:spPr>
          <p:txBody>
            <a:bodyPr/>
            <a:lstStyle/>
            <a:p>
              <a:endParaRPr lang="zh-CN" altLang="en-US"/>
            </a:p>
          </p:txBody>
        </p:sp>
        <p:grpSp>
          <p:nvGrpSpPr>
            <p:cNvPr id="725" name="Group 737"/>
            <p:cNvGrpSpPr>
              <a:grpSpLocks/>
            </p:cNvGrpSpPr>
            <p:nvPr/>
          </p:nvGrpSpPr>
          <p:grpSpPr bwMode="auto">
            <a:xfrm>
              <a:off x="7202488" y="2493963"/>
              <a:ext cx="390525" cy="174625"/>
              <a:chOff x="4334" y="1470"/>
              <a:chExt cx="246" cy="107"/>
            </a:xfrm>
          </p:grpSpPr>
          <p:sp>
            <p:nvSpPr>
              <p:cNvPr id="128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28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28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285" name="Group 741"/>
              <p:cNvGrpSpPr>
                <a:grpSpLocks/>
              </p:cNvGrpSpPr>
              <p:nvPr/>
            </p:nvGrpSpPr>
            <p:grpSpPr bwMode="auto">
              <a:xfrm>
                <a:off x="4383" y="1488"/>
                <a:ext cx="138" cy="33"/>
                <a:chOff x="2468" y="1332"/>
                <a:chExt cx="310" cy="60"/>
              </a:xfrm>
            </p:grpSpPr>
            <p:sp>
              <p:nvSpPr>
                <p:cNvPr id="1288"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1289"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1286" name="Line 744"/>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287" name="Line 745"/>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726" name="Group 746"/>
            <p:cNvGrpSpPr>
              <a:grpSpLocks/>
            </p:cNvGrpSpPr>
            <p:nvPr/>
          </p:nvGrpSpPr>
          <p:grpSpPr bwMode="auto">
            <a:xfrm>
              <a:off x="7213600" y="2757488"/>
              <a:ext cx="390525" cy="174625"/>
              <a:chOff x="4334" y="1470"/>
              <a:chExt cx="246" cy="107"/>
            </a:xfrm>
          </p:grpSpPr>
          <p:sp>
            <p:nvSpPr>
              <p:cNvPr id="127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27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27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277" name="Group 750"/>
              <p:cNvGrpSpPr>
                <a:grpSpLocks/>
              </p:cNvGrpSpPr>
              <p:nvPr/>
            </p:nvGrpSpPr>
            <p:grpSpPr bwMode="auto">
              <a:xfrm>
                <a:off x="4383" y="1488"/>
                <a:ext cx="138" cy="33"/>
                <a:chOff x="2468" y="1332"/>
                <a:chExt cx="310" cy="60"/>
              </a:xfrm>
            </p:grpSpPr>
            <p:sp>
              <p:nvSpPr>
                <p:cNvPr id="1280"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1281"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1278" name="Line 753"/>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279" name="Line 754"/>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727" name="Group 764"/>
            <p:cNvGrpSpPr>
              <a:grpSpLocks/>
            </p:cNvGrpSpPr>
            <p:nvPr/>
          </p:nvGrpSpPr>
          <p:grpSpPr bwMode="auto">
            <a:xfrm>
              <a:off x="7689850" y="2393950"/>
              <a:ext cx="390525" cy="174625"/>
              <a:chOff x="4334" y="1470"/>
              <a:chExt cx="246" cy="107"/>
            </a:xfrm>
          </p:grpSpPr>
          <p:sp>
            <p:nvSpPr>
              <p:cNvPr id="126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26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26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269" name="Group 768"/>
              <p:cNvGrpSpPr>
                <a:grpSpLocks/>
              </p:cNvGrpSpPr>
              <p:nvPr/>
            </p:nvGrpSpPr>
            <p:grpSpPr bwMode="auto">
              <a:xfrm>
                <a:off x="4383" y="1488"/>
                <a:ext cx="138" cy="33"/>
                <a:chOff x="2468" y="1332"/>
                <a:chExt cx="310" cy="60"/>
              </a:xfrm>
            </p:grpSpPr>
            <p:sp>
              <p:nvSpPr>
                <p:cNvPr id="1272"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1273"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1270" name="Line 771"/>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271" name="Line 772"/>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728" name="Line 782"/>
            <p:cNvSpPr>
              <a:spLocks noChangeShapeType="1"/>
            </p:cNvSpPr>
            <p:nvPr/>
          </p:nvSpPr>
          <p:spPr bwMode="auto">
            <a:xfrm>
              <a:off x="6427788" y="3743325"/>
              <a:ext cx="679450" cy="0"/>
            </a:xfrm>
            <a:prstGeom prst="line">
              <a:avLst/>
            </a:prstGeom>
            <a:noFill/>
            <a:ln w="9525">
              <a:solidFill>
                <a:schemeClr val="tx1"/>
              </a:solidFill>
              <a:round/>
              <a:headEnd/>
              <a:tailEnd/>
            </a:ln>
          </p:spPr>
          <p:txBody>
            <a:bodyPr/>
            <a:lstStyle/>
            <a:p>
              <a:endParaRPr lang="zh-CN" altLang="en-US"/>
            </a:p>
          </p:txBody>
        </p:sp>
        <p:grpSp>
          <p:nvGrpSpPr>
            <p:cNvPr id="729" name="Group 801"/>
            <p:cNvGrpSpPr>
              <a:grpSpLocks/>
            </p:cNvGrpSpPr>
            <p:nvPr/>
          </p:nvGrpSpPr>
          <p:grpSpPr bwMode="auto">
            <a:xfrm>
              <a:off x="7591425" y="4806950"/>
              <a:ext cx="622300" cy="244475"/>
              <a:chOff x="4334" y="1470"/>
              <a:chExt cx="246" cy="107"/>
            </a:xfrm>
          </p:grpSpPr>
          <p:sp>
            <p:nvSpPr>
              <p:cNvPr id="125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25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26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261" name="Group 805"/>
              <p:cNvGrpSpPr>
                <a:grpSpLocks/>
              </p:cNvGrpSpPr>
              <p:nvPr/>
            </p:nvGrpSpPr>
            <p:grpSpPr bwMode="auto">
              <a:xfrm>
                <a:off x="4383" y="1488"/>
                <a:ext cx="138" cy="33"/>
                <a:chOff x="2468" y="1332"/>
                <a:chExt cx="310" cy="60"/>
              </a:xfrm>
            </p:grpSpPr>
            <p:sp>
              <p:nvSpPr>
                <p:cNvPr id="1264"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1265"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1262" name="Line 80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263" name="Line 809"/>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730" name="Group 810"/>
            <p:cNvGrpSpPr>
              <a:grpSpLocks/>
            </p:cNvGrpSpPr>
            <p:nvPr/>
          </p:nvGrpSpPr>
          <p:grpSpPr bwMode="auto">
            <a:xfrm>
              <a:off x="6965950" y="4508500"/>
              <a:ext cx="622300" cy="244475"/>
              <a:chOff x="4334" y="1470"/>
              <a:chExt cx="246" cy="107"/>
            </a:xfrm>
          </p:grpSpPr>
          <p:sp>
            <p:nvSpPr>
              <p:cNvPr id="125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25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25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253" name="Group 814"/>
              <p:cNvGrpSpPr>
                <a:grpSpLocks/>
              </p:cNvGrpSpPr>
              <p:nvPr/>
            </p:nvGrpSpPr>
            <p:grpSpPr bwMode="auto">
              <a:xfrm>
                <a:off x="4383" y="1488"/>
                <a:ext cx="138" cy="33"/>
                <a:chOff x="2468" y="1332"/>
                <a:chExt cx="310" cy="60"/>
              </a:xfrm>
            </p:grpSpPr>
            <p:sp>
              <p:nvSpPr>
                <p:cNvPr id="1256"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1257"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1254" name="Line 817"/>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255" name="Line 818"/>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731" name="Group 819"/>
            <p:cNvGrpSpPr>
              <a:grpSpLocks/>
            </p:cNvGrpSpPr>
            <p:nvPr/>
          </p:nvGrpSpPr>
          <p:grpSpPr bwMode="auto">
            <a:xfrm>
              <a:off x="6242050" y="4851400"/>
              <a:ext cx="622300" cy="244475"/>
              <a:chOff x="4334" y="1470"/>
              <a:chExt cx="246" cy="107"/>
            </a:xfrm>
          </p:grpSpPr>
          <p:sp>
            <p:nvSpPr>
              <p:cNvPr id="124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24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24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245" name="Group 823"/>
              <p:cNvGrpSpPr>
                <a:grpSpLocks/>
              </p:cNvGrpSpPr>
              <p:nvPr/>
            </p:nvGrpSpPr>
            <p:grpSpPr bwMode="auto">
              <a:xfrm>
                <a:off x="4383" y="1488"/>
                <a:ext cx="138" cy="33"/>
                <a:chOff x="2468" y="1332"/>
                <a:chExt cx="310" cy="60"/>
              </a:xfrm>
            </p:grpSpPr>
            <p:sp>
              <p:nvSpPr>
                <p:cNvPr id="1248"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1249"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1246" name="Line 82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247" name="Line 827"/>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732" name="Group 828"/>
            <p:cNvGrpSpPr>
              <a:grpSpLocks/>
            </p:cNvGrpSpPr>
            <p:nvPr/>
          </p:nvGrpSpPr>
          <p:grpSpPr bwMode="auto">
            <a:xfrm>
              <a:off x="6051550" y="3644900"/>
              <a:ext cx="390525" cy="171450"/>
              <a:chOff x="4334" y="1470"/>
              <a:chExt cx="246" cy="107"/>
            </a:xfrm>
          </p:grpSpPr>
          <p:sp>
            <p:nvSpPr>
              <p:cNvPr id="123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23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23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237" name="Group 832"/>
              <p:cNvGrpSpPr>
                <a:grpSpLocks/>
              </p:cNvGrpSpPr>
              <p:nvPr/>
            </p:nvGrpSpPr>
            <p:grpSpPr bwMode="auto">
              <a:xfrm>
                <a:off x="4383" y="1488"/>
                <a:ext cx="138" cy="33"/>
                <a:chOff x="2468" y="1332"/>
                <a:chExt cx="310" cy="60"/>
              </a:xfrm>
            </p:grpSpPr>
            <p:sp>
              <p:nvSpPr>
                <p:cNvPr id="1240"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1241"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1238" name="Line 835"/>
              <p:cNvSpPr>
                <a:spLocks noChangeShapeType="1"/>
              </p:cNvSpPr>
              <p:nvPr/>
            </p:nvSpPr>
            <p:spPr bwMode="auto">
              <a:xfrm>
                <a:off x="4335" y="1503"/>
                <a:ext cx="0" cy="50"/>
              </a:xfrm>
              <a:prstGeom prst="line">
                <a:avLst/>
              </a:prstGeom>
              <a:noFill/>
              <a:ln w="9525">
                <a:solidFill>
                  <a:schemeClr val="bg2"/>
                </a:solidFill>
                <a:round/>
                <a:headEnd/>
                <a:tailEnd/>
              </a:ln>
            </p:spPr>
            <p:txBody>
              <a:bodyPr/>
              <a:lstStyle/>
              <a:p>
                <a:endParaRPr lang="zh-CN" altLang="en-US"/>
              </a:p>
            </p:txBody>
          </p:sp>
          <p:sp>
            <p:nvSpPr>
              <p:cNvPr id="1239" name="Line 836"/>
              <p:cNvSpPr>
                <a:spLocks noChangeShapeType="1"/>
              </p:cNvSpPr>
              <p:nvPr/>
            </p:nvSpPr>
            <p:spPr bwMode="auto">
              <a:xfrm>
                <a:off x="4578" y="1505"/>
                <a:ext cx="0" cy="49"/>
              </a:xfrm>
              <a:prstGeom prst="line">
                <a:avLst/>
              </a:prstGeom>
              <a:noFill/>
              <a:ln w="9525">
                <a:solidFill>
                  <a:schemeClr val="bg2"/>
                </a:solidFill>
                <a:round/>
                <a:headEnd/>
                <a:tailEnd/>
              </a:ln>
            </p:spPr>
            <p:txBody>
              <a:bodyPr/>
              <a:lstStyle/>
              <a:p>
                <a:endParaRPr lang="zh-CN" altLang="en-US"/>
              </a:p>
            </p:txBody>
          </p:sp>
        </p:grpSp>
        <p:grpSp>
          <p:nvGrpSpPr>
            <p:cNvPr id="733" name="Group 846"/>
            <p:cNvGrpSpPr>
              <a:grpSpLocks/>
            </p:cNvGrpSpPr>
            <p:nvPr/>
          </p:nvGrpSpPr>
          <p:grpSpPr bwMode="auto">
            <a:xfrm>
              <a:off x="6138863" y="1989138"/>
              <a:ext cx="282575" cy="477837"/>
              <a:chOff x="3748" y="1253"/>
              <a:chExt cx="178" cy="301"/>
            </a:xfrm>
          </p:grpSpPr>
          <p:sp>
            <p:nvSpPr>
              <p:cNvPr id="1218" name="Line 270"/>
              <p:cNvSpPr>
                <a:spLocks noChangeShapeType="1"/>
              </p:cNvSpPr>
              <p:nvPr/>
            </p:nvSpPr>
            <p:spPr bwMode="auto">
              <a:xfrm flipH="1">
                <a:off x="3748" y="1276"/>
                <a:ext cx="89" cy="252"/>
              </a:xfrm>
              <a:prstGeom prst="line">
                <a:avLst/>
              </a:prstGeom>
              <a:noFill/>
              <a:ln w="19050">
                <a:solidFill>
                  <a:schemeClr val="tx1"/>
                </a:solidFill>
                <a:round/>
                <a:headEnd/>
                <a:tailEnd/>
              </a:ln>
            </p:spPr>
            <p:txBody>
              <a:bodyPr wrap="none"/>
              <a:lstStyle/>
              <a:p>
                <a:endParaRPr lang="zh-CN" altLang="en-US"/>
              </a:p>
            </p:txBody>
          </p:sp>
          <p:sp>
            <p:nvSpPr>
              <p:cNvPr id="1219" name="Line 271"/>
              <p:cNvSpPr>
                <a:spLocks noChangeShapeType="1"/>
              </p:cNvSpPr>
              <p:nvPr/>
            </p:nvSpPr>
            <p:spPr bwMode="auto">
              <a:xfrm>
                <a:off x="3837" y="1276"/>
                <a:ext cx="89" cy="251"/>
              </a:xfrm>
              <a:prstGeom prst="line">
                <a:avLst/>
              </a:prstGeom>
              <a:noFill/>
              <a:ln w="19050">
                <a:solidFill>
                  <a:schemeClr val="tx1"/>
                </a:solidFill>
                <a:round/>
                <a:headEnd/>
                <a:tailEnd/>
              </a:ln>
            </p:spPr>
            <p:txBody>
              <a:bodyPr wrap="none"/>
              <a:lstStyle/>
              <a:p>
                <a:endParaRPr lang="zh-CN" altLang="en-US"/>
              </a:p>
            </p:txBody>
          </p:sp>
          <p:sp>
            <p:nvSpPr>
              <p:cNvPr id="1220" name="Line 272"/>
              <p:cNvSpPr>
                <a:spLocks noChangeShapeType="1"/>
              </p:cNvSpPr>
              <p:nvPr/>
            </p:nvSpPr>
            <p:spPr bwMode="auto">
              <a:xfrm>
                <a:off x="3748" y="1527"/>
                <a:ext cx="89" cy="27"/>
              </a:xfrm>
              <a:prstGeom prst="line">
                <a:avLst/>
              </a:prstGeom>
              <a:noFill/>
              <a:ln w="19050">
                <a:solidFill>
                  <a:schemeClr val="tx1"/>
                </a:solidFill>
                <a:round/>
                <a:headEnd/>
                <a:tailEnd/>
              </a:ln>
            </p:spPr>
            <p:txBody>
              <a:bodyPr wrap="none"/>
              <a:lstStyle/>
              <a:p>
                <a:endParaRPr lang="zh-CN" altLang="en-US"/>
              </a:p>
            </p:txBody>
          </p:sp>
          <p:sp>
            <p:nvSpPr>
              <p:cNvPr id="1221" name="Line 273"/>
              <p:cNvSpPr>
                <a:spLocks noChangeShapeType="1"/>
              </p:cNvSpPr>
              <p:nvPr/>
            </p:nvSpPr>
            <p:spPr bwMode="auto">
              <a:xfrm flipH="1">
                <a:off x="3837" y="1527"/>
                <a:ext cx="89" cy="27"/>
              </a:xfrm>
              <a:prstGeom prst="line">
                <a:avLst/>
              </a:prstGeom>
              <a:noFill/>
              <a:ln w="19050">
                <a:solidFill>
                  <a:schemeClr val="tx1"/>
                </a:solidFill>
                <a:round/>
                <a:headEnd/>
                <a:tailEnd/>
              </a:ln>
            </p:spPr>
            <p:txBody>
              <a:bodyPr wrap="none"/>
              <a:lstStyle/>
              <a:p>
                <a:endParaRPr lang="zh-CN" altLang="en-US"/>
              </a:p>
            </p:txBody>
          </p:sp>
          <p:sp>
            <p:nvSpPr>
              <p:cNvPr id="1222" name="Line 274"/>
              <p:cNvSpPr>
                <a:spLocks noChangeShapeType="1"/>
              </p:cNvSpPr>
              <p:nvPr/>
            </p:nvSpPr>
            <p:spPr bwMode="auto">
              <a:xfrm>
                <a:off x="3837" y="1282"/>
                <a:ext cx="0" cy="272"/>
              </a:xfrm>
              <a:prstGeom prst="line">
                <a:avLst/>
              </a:prstGeom>
              <a:noFill/>
              <a:ln w="19050">
                <a:solidFill>
                  <a:schemeClr val="tx1"/>
                </a:solidFill>
                <a:round/>
                <a:headEnd/>
                <a:tailEnd/>
              </a:ln>
            </p:spPr>
            <p:txBody>
              <a:bodyPr wrap="none"/>
              <a:lstStyle/>
              <a:p>
                <a:endParaRPr lang="zh-CN" altLang="en-US"/>
              </a:p>
            </p:txBody>
          </p:sp>
          <p:sp>
            <p:nvSpPr>
              <p:cNvPr id="1223" name="Line 275"/>
              <p:cNvSpPr>
                <a:spLocks noChangeShapeType="1"/>
              </p:cNvSpPr>
              <p:nvPr/>
            </p:nvSpPr>
            <p:spPr bwMode="auto">
              <a:xfrm flipV="1">
                <a:off x="3748" y="1501"/>
                <a:ext cx="89" cy="27"/>
              </a:xfrm>
              <a:prstGeom prst="line">
                <a:avLst/>
              </a:prstGeom>
              <a:noFill/>
              <a:ln w="19050">
                <a:solidFill>
                  <a:schemeClr val="tx1"/>
                </a:solidFill>
                <a:round/>
                <a:headEnd/>
                <a:tailEnd/>
              </a:ln>
            </p:spPr>
            <p:txBody>
              <a:bodyPr wrap="none"/>
              <a:lstStyle/>
              <a:p>
                <a:endParaRPr lang="zh-CN" altLang="en-US"/>
              </a:p>
            </p:txBody>
          </p:sp>
          <p:sp>
            <p:nvSpPr>
              <p:cNvPr id="1224" name="Line 276"/>
              <p:cNvSpPr>
                <a:spLocks noChangeShapeType="1"/>
              </p:cNvSpPr>
              <p:nvPr/>
            </p:nvSpPr>
            <p:spPr bwMode="auto">
              <a:xfrm flipH="1" flipV="1">
                <a:off x="3837" y="1501"/>
                <a:ext cx="89" cy="26"/>
              </a:xfrm>
              <a:prstGeom prst="line">
                <a:avLst/>
              </a:prstGeom>
              <a:noFill/>
              <a:ln w="19050">
                <a:solidFill>
                  <a:schemeClr val="tx1"/>
                </a:solidFill>
                <a:round/>
                <a:headEnd/>
                <a:tailEnd/>
              </a:ln>
            </p:spPr>
            <p:txBody>
              <a:bodyPr wrap="none"/>
              <a:lstStyle/>
              <a:p>
                <a:endParaRPr lang="zh-CN" altLang="en-US"/>
              </a:p>
            </p:txBody>
          </p:sp>
          <p:sp>
            <p:nvSpPr>
              <p:cNvPr id="1225" name="Line 277"/>
              <p:cNvSpPr>
                <a:spLocks noChangeShapeType="1"/>
              </p:cNvSpPr>
              <p:nvPr/>
            </p:nvSpPr>
            <p:spPr bwMode="auto">
              <a:xfrm>
                <a:off x="3786" y="1418"/>
                <a:ext cx="51" cy="21"/>
              </a:xfrm>
              <a:prstGeom prst="line">
                <a:avLst/>
              </a:prstGeom>
              <a:noFill/>
              <a:ln w="19050">
                <a:solidFill>
                  <a:schemeClr val="tx1"/>
                </a:solidFill>
                <a:round/>
                <a:headEnd/>
                <a:tailEnd/>
              </a:ln>
            </p:spPr>
            <p:txBody>
              <a:bodyPr wrap="none"/>
              <a:lstStyle/>
              <a:p>
                <a:endParaRPr lang="zh-CN" altLang="en-US"/>
              </a:p>
            </p:txBody>
          </p:sp>
          <p:sp>
            <p:nvSpPr>
              <p:cNvPr id="1226" name="Line 278"/>
              <p:cNvSpPr>
                <a:spLocks noChangeShapeType="1"/>
              </p:cNvSpPr>
              <p:nvPr/>
            </p:nvSpPr>
            <p:spPr bwMode="auto">
              <a:xfrm flipV="1">
                <a:off x="3837" y="1418"/>
                <a:ext cx="54" cy="21"/>
              </a:xfrm>
              <a:prstGeom prst="line">
                <a:avLst/>
              </a:prstGeom>
              <a:noFill/>
              <a:ln w="19050">
                <a:solidFill>
                  <a:schemeClr val="tx1"/>
                </a:solidFill>
                <a:round/>
                <a:headEnd/>
                <a:tailEnd/>
              </a:ln>
            </p:spPr>
            <p:txBody>
              <a:bodyPr wrap="none"/>
              <a:lstStyle/>
              <a:p>
                <a:endParaRPr lang="zh-CN" altLang="en-US"/>
              </a:p>
            </p:txBody>
          </p:sp>
          <p:sp>
            <p:nvSpPr>
              <p:cNvPr id="1227" name="Line 279"/>
              <p:cNvSpPr>
                <a:spLocks noChangeShapeType="1"/>
              </p:cNvSpPr>
              <p:nvPr/>
            </p:nvSpPr>
            <p:spPr bwMode="auto">
              <a:xfrm>
                <a:off x="3768" y="1455"/>
                <a:ext cx="66" cy="28"/>
              </a:xfrm>
              <a:prstGeom prst="line">
                <a:avLst/>
              </a:prstGeom>
              <a:noFill/>
              <a:ln w="19050">
                <a:solidFill>
                  <a:schemeClr val="tx1"/>
                </a:solidFill>
                <a:round/>
                <a:headEnd/>
                <a:tailEnd/>
              </a:ln>
            </p:spPr>
            <p:txBody>
              <a:bodyPr wrap="none"/>
              <a:lstStyle/>
              <a:p>
                <a:endParaRPr lang="zh-CN" altLang="en-US"/>
              </a:p>
            </p:txBody>
          </p:sp>
          <p:sp>
            <p:nvSpPr>
              <p:cNvPr id="1228" name="Line 280"/>
              <p:cNvSpPr>
                <a:spLocks noChangeShapeType="1"/>
              </p:cNvSpPr>
              <p:nvPr/>
            </p:nvSpPr>
            <p:spPr bwMode="auto">
              <a:xfrm flipV="1">
                <a:off x="3837" y="1461"/>
                <a:ext cx="66" cy="24"/>
              </a:xfrm>
              <a:prstGeom prst="line">
                <a:avLst/>
              </a:prstGeom>
              <a:noFill/>
              <a:ln w="19050">
                <a:solidFill>
                  <a:schemeClr val="tx1"/>
                </a:solidFill>
                <a:round/>
                <a:headEnd/>
                <a:tailEnd/>
              </a:ln>
            </p:spPr>
            <p:txBody>
              <a:bodyPr wrap="none"/>
              <a:lstStyle/>
              <a:p>
                <a:endParaRPr lang="zh-CN" altLang="en-US"/>
              </a:p>
            </p:txBody>
          </p:sp>
          <p:sp>
            <p:nvSpPr>
              <p:cNvPr id="1229" name="Line 281"/>
              <p:cNvSpPr>
                <a:spLocks noChangeShapeType="1"/>
              </p:cNvSpPr>
              <p:nvPr/>
            </p:nvSpPr>
            <p:spPr bwMode="auto">
              <a:xfrm flipV="1">
                <a:off x="3837" y="1381"/>
                <a:ext cx="34" cy="10"/>
              </a:xfrm>
              <a:prstGeom prst="line">
                <a:avLst/>
              </a:prstGeom>
              <a:noFill/>
              <a:ln w="19050">
                <a:solidFill>
                  <a:schemeClr val="tx1"/>
                </a:solidFill>
                <a:round/>
                <a:headEnd/>
                <a:tailEnd/>
              </a:ln>
            </p:spPr>
            <p:txBody>
              <a:bodyPr wrap="none"/>
              <a:lstStyle/>
              <a:p>
                <a:endParaRPr lang="zh-CN" altLang="en-US"/>
              </a:p>
            </p:txBody>
          </p:sp>
          <p:sp>
            <p:nvSpPr>
              <p:cNvPr id="1230" name="Line 282"/>
              <p:cNvSpPr>
                <a:spLocks noChangeShapeType="1"/>
              </p:cNvSpPr>
              <p:nvPr/>
            </p:nvSpPr>
            <p:spPr bwMode="auto">
              <a:xfrm flipV="1">
                <a:off x="3837" y="1329"/>
                <a:ext cx="21" cy="7"/>
              </a:xfrm>
              <a:prstGeom prst="line">
                <a:avLst/>
              </a:prstGeom>
              <a:noFill/>
              <a:ln w="19050">
                <a:solidFill>
                  <a:schemeClr val="tx1"/>
                </a:solidFill>
                <a:round/>
                <a:headEnd/>
                <a:tailEnd/>
              </a:ln>
            </p:spPr>
            <p:txBody>
              <a:bodyPr wrap="none"/>
              <a:lstStyle/>
              <a:p>
                <a:endParaRPr lang="zh-CN" altLang="en-US"/>
              </a:p>
            </p:txBody>
          </p:sp>
          <p:sp>
            <p:nvSpPr>
              <p:cNvPr id="1231" name="Line 283"/>
              <p:cNvSpPr>
                <a:spLocks noChangeShapeType="1"/>
              </p:cNvSpPr>
              <p:nvPr/>
            </p:nvSpPr>
            <p:spPr bwMode="auto">
              <a:xfrm>
                <a:off x="3798" y="1377"/>
                <a:ext cx="42" cy="14"/>
              </a:xfrm>
              <a:prstGeom prst="line">
                <a:avLst/>
              </a:prstGeom>
              <a:noFill/>
              <a:ln w="19050">
                <a:solidFill>
                  <a:schemeClr val="tx1"/>
                </a:solidFill>
                <a:round/>
                <a:headEnd/>
                <a:tailEnd/>
              </a:ln>
            </p:spPr>
            <p:txBody>
              <a:bodyPr wrap="none"/>
              <a:lstStyle/>
              <a:p>
                <a:endParaRPr lang="zh-CN" altLang="en-US"/>
              </a:p>
            </p:txBody>
          </p:sp>
          <p:sp>
            <p:nvSpPr>
              <p:cNvPr id="1232" name="Line 284"/>
              <p:cNvSpPr>
                <a:spLocks noChangeShapeType="1"/>
              </p:cNvSpPr>
              <p:nvPr/>
            </p:nvSpPr>
            <p:spPr bwMode="auto">
              <a:xfrm>
                <a:off x="3817" y="1327"/>
                <a:ext cx="24" cy="13"/>
              </a:xfrm>
              <a:prstGeom prst="line">
                <a:avLst/>
              </a:prstGeom>
              <a:noFill/>
              <a:ln w="19050">
                <a:solidFill>
                  <a:schemeClr val="tx1"/>
                </a:solidFill>
                <a:round/>
                <a:headEnd/>
                <a:tailEnd/>
              </a:ln>
            </p:spPr>
            <p:txBody>
              <a:bodyPr wrap="none"/>
              <a:lstStyle/>
              <a:p>
                <a:endParaRPr lang="zh-CN" altLang="en-US"/>
              </a:p>
            </p:txBody>
          </p:sp>
          <p:sp>
            <p:nvSpPr>
              <p:cNvPr id="1233"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p>
                <a:endParaRPr lang="zh-CN" altLang="zh-CN"/>
              </a:p>
            </p:txBody>
          </p:sp>
        </p:grpSp>
        <p:pic>
          <p:nvPicPr>
            <p:cNvPr id="734" name="Picture 915" descr="access_point_stylized_small"/>
            <p:cNvPicPr>
              <a:picLocks noChangeAspect="1" noChangeArrowheads="1"/>
            </p:cNvPicPr>
            <p:nvPr/>
          </p:nvPicPr>
          <p:blipFill>
            <a:blip r:embed="rId3"/>
            <a:srcRect/>
            <a:stretch>
              <a:fillRect/>
            </a:stretch>
          </p:blipFill>
          <p:spPr bwMode="auto">
            <a:xfrm>
              <a:off x="7159625" y="5056188"/>
              <a:ext cx="433388" cy="363537"/>
            </a:xfrm>
            <a:prstGeom prst="rect">
              <a:avLst/>
            </a:prstGeom>
            <a:noFill/>
            <a:ln w="9525">
              <a:noFill/>
              <a:miter lim="800000"/>
              <a:headEnd/>
              <a:tailEnd/>
            </a:ln>
          </p:spPr>
        </p:pic>
        <p:sp>
          <p:nvSpPr>
            <p:cNvPr id="735"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p:spPr>
          <p:txBody>
            <a:bodyPr wrap="none" anchor="ctr"/>
            <a:lstStyle/>
            <a:p>
              <a:endParaRPr lang="zh-CN" altLang="en-US"/>
            </a:p>
          </p:txBody>
        </p:sp>
        <p:grpSp>
          <p:nvGrpSpPr>
            <p:cNvPr id="736" name="Group 919"/>
            <p:cNvGrpSpPr>
              <a:grpSpLocks/>
            </p:cNvGrpSpPr>
            <p:nvPr/>
          </p:nvGrpSpPr>
          <p:grpSpPr bwMode="auto">
            <a:xfrm flipH="1">
              <a:off x="5775325" y="4533900"/>
              <a:ext cx="414338" cy="373063"/>
              <a:chOff x="2839" y="3501"/>
              <a:chExt cx="755" cy="803"/>
            </a:xfrm>
          </p:grpSpPr>
          <p:pic>
            <p:nvPicPr>
              <p:cNvPr id="1216" name="Picture 920" descr="desktop_computer_stylized_medium"/>
              <p:cNvPicPr>
                <a:picLocks noChangeAspect="1" noChangeArrowheads="1"/>
              </p:cNvPicPr>
              <p:nvPr/>
            </p:nvPicPr>
            <p:blipFill>
              <a:blip r:embed="rId4"/>
              <a:srcRect/>
              <a:stretch>
                <a:fillRect/>
              </a:stretch>
            </p:blipFill>
            <p:spPr bwMode="auto">
              <a:xfrm>
                <a:off x="2839" y="3501"/>
                <a:ext cx="755" cy="803"/>
              </a:xfrm>
              <a:prstGeom prst="rect">
                <a:avLst/>
              </a:prstGeom>
              <a:noFill/>
              <a:ln w="9525">
                <a:noFill/>
                <a:miter lim="800000"/>
                <a:headEnd/>
                <a:tailEnd/>
              </a:ln>
            </p:spPr>
          </p:pic>
          <p:sp>
            <p:nvSpPr>
              <p:cNvPr id="1217"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737" name="Group 922"/>
            <p:cNvGrpSpPr>
              <a:grpSpLocks/>
            </p:cNvGrpSpPr>
            <p:nvPr/>
          </p:nvGrpSpPr>
          <p:grpSpPr bwMode="auto">
            <a:xfrm flipH="1">
              <a:off x="5457825" y="4954588"/>
              <a:ext cx="482600" cy="406400"/>
              <a:chOff x="2839" y="3501"/>
              <a:chExt cx="755" cy="803"/>
            </a:xfrm>
          </p:grpSpPr>
          <p:pic>
            <p:nvPicPr>
              <p:cNvPr id="1214" name="Picture 923" descr="desktop_computer_stylized_medium"/>
              <p:cNvPicPr>
                <a:picLocks noChangeAspect="1" noChangeArrowheads="1"/>
              </p:cNvPicPr>
              <p:nvPr/>
            </p:nvPicPr>
            <p:blipFill>
              <a:blip r:embed="rId5"/>
              <a:srcRect/>
              <a:stretch>
                <a:fillRect/>
              </a:stretch>
            </p:blipFill>
            <p:spPr bwMode="auto">
              <a:xfrm>
                <a:off x="2839" y="3501"/>
                <a:ext cx="755" cy="803"/>
              </a:xfrm>
              <a:prstGeom prst="rect">
                <a:avLst/>
              </a:prstGeom>
              <a:noFill/>
              <a:ln w="9525">
                <a:noFill/>
                <a:miter lim="800000"/>
                <a:headEnd/>
                <a:tailEnd/>
              </a:ln>
            </p:spPr>
          </p:pic>
          <p:sp>
            <p:nvSpPr>
              <p:cNvPr id="1215"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738" name="Group 925"/>
            <p:cNvGrpSpPr>
              <a:grpSpLocks/>
            </p:cNvGrpSpPr>
            <p:nvPr/>
          </p:nvGrpSpPr>
          <p:grpSpPr bwMode="auto">
            <a:xfrm flipH="1">
              <a:off x="5935663" y="5256213"/>
              <a:ext cx="427037" cy="349250"/>
              <a:chOff x="2839" y="3501"/>
              <a:chExt cx="755" cy="803"/>
            </a:xfrm>
          </p:grpSpPr>
          <p:pic>
            <p:nvPicPr>
              <p:cNvPr id="1212" name="Picture 926" descr="desktop_computer_stylized_medium"/>
              <p:cNvPicPr>
                <a:picLocks noChangeAspect="1" noChangeArrowheads="1"/>
              </p:cNvPicPr>
              <p:nvPr/>
            </p:nvPicPr>
            <p:blipFill>
              <a:blip r:embed="rId6"/>
              <a:srcRect/>
              <a:stretch>
                <a:fillRect/>
              </a:stretch>
            </p:blipFill>
            <p:spPr bwMode="auto">
              <a:xfrm>
                <a:off x="2839" y="3501"/>
                <a:ext cx="755" cy="803"/>
              </a:xfrm>
              <a:prstGeom prst="rect">
                <a:avLst/>
              </a:prstGeom>
              <a:noFill/>
              <a:ln w="9525">
                <a:noFill/>
                <a:miter lim="800000"/>
                <a:headEnd/>
                <a:tailEnd/>
              </a:ln>
            </p:spPr>
          </p:pic>
          <p:sp>
            <p:nvSpPr>
              <p:cNvPr id="1213"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739" name="Group 928"/>
            <p:cNvGrpSpPr>
              <a:grpSpLocks/>
            </p:cNvGrpSpPr>
            <p:nvPr/>
          </p:nvGrpSpPr>
          <p:grpSpPr bwMode="auto">
            <a:xfrm>
              <a:off x="6550025" y="5238750"/>
              <a:ext cx="427038" cy="350838"/>
              <a:chOff x="2839" y="3501"/>
              <a:chExt cx="755" cy="803"/>
            </a:xfrm>
          </p:grpSpPr>
          <p:pic>
            <p:nvPicPr>
              <p:cNvPr id="1210" name="Picture 929" descr="desktop_computer_stylized_medium"/>
              <p:cNvPicPr>
                <a:picLocks noChangeAspect="1" noChangeArrowheads="1"/>
              </p:cNvPicPr>
              <p:nvPr/>
            </p:nvPicPr>
            <p:blipFill>
              <a:blip r:embed="rId6"/>
              <a:srcRect/>
              <a:stretch>
                <a:fillRect/>
              </a:stretch>
            </p:blipFill>
            <p:spPr bwMode="auto">
              <a:xfrm>
                <a:off x="2839" y="3501"/>
                <a:ext cx="755" cy="803"/>
              </a:xfrm>
              <a:prstGeom prst="rect">
                <a:avLst/>
              </a:prstGeom>
              <a:noFill/>
              <a:ln w="9525">
                <a:noFill/>
                <a:miter lim="800000"/>
                <a:headEnd/>
                <a:tailEnd/>
              </a:ln>
            </p:spPr>
          </p:pic>
          <p:sp>
            <p:nvSpPr>
              <p:cNvPr id="1211"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pic>
          <p:nvPicPr>
            <p:cNvPr id="740" name="Picture 933" descr="iphone_stylized_small"/>
            <p:cNvPicPr>
              <a:picLocks noChangeAspect="1" noChangeArrowheads="1"/>
            </p:cNvPicPr>
            <p:nvPr/>
          </p:nvPicPr>
          <p:blipFill>
            <a:blip r:embed="rId7"/>
            <a:srcRect/>
            <a:stretch>
              <a:fillRect/>
            </a:stretch>
          </p:blipFill>
          <p:spPr bwMode="auto">
            <a:xfrm>
              <a:off x="5773010" y="1604047"/>
              <a:ext cx="136841" cy="327941"/>
            </a:xfrm>
            <a:prstGeom prst="rect">
              <a:avLst/>
            </a:prstGeom>
            <a:noFill/>
            <a:ln w="9525">
              <a:noFill/>
              <a:miter lim="800000"/>
              <a:headEnd/>
              <a:tailEnd/>
            </a:ln>
          </p:spPr>
        </p:pic>
        <p:pic>
          <p:nvPicPr>
            <p:cNvPr id="741" name="Picture 934" descr="antenna_radiation_stylized"/>
            <p:cNvPicPr>
              <a:picLocks noChangeAspect="1" noChangeArrowheads="1"/>
            </p:cNvPicPr>
            <p:nvPr/>
          </p:nvPicPr>
          <p:blipFill>
            <a:blip r:embed="rId8"/>
            <a:srcRect/>
            <a:stretch>
              <a:fillRect/>
            </a:stretch>
          </p:blipFill>
          <p:spPr bwMode="auto">
            <a:xfrm>
              <a:off x="5618163" y="1558925"/>
              <a:ext cx="415925" cy="88633"/>
            </a:xfrm>
            <a:prstGeom prst="rect">
              <a:avLst/>
            </a:prstGeom>
            <a:noFill/>
            <a:ln w="9525">
              <a:noFill/>
              <a:miter lim="800000"/>
              <a:headEnd/>
              <a:tailEnd/>
            </a:ln>
          </p:spPr>
        </p:pic>
        <p:pic>
          <p:nvPicPr>
            <p:cNvPr id="742" name="Picture 936" descr="access_point_stylized_small"/>
            <p:cNvPicPr>
              <a:picLocks noChangeAspect="1" noChangeArrowheads="1"/>
            </p:cNvPicPr>
            <p:nvPr/>
          </p:nvPicPr>
          <p:blipFill>
            <a:blip r:embed="rId3"/>
            <a:srcRect/>
            <a:stretch>
              <a:fillRect/>
            </a:stretch>
          </p:blipFill>
          <p:spPr bwMode="auto">
            <a:xfrm>
              <a:off x="7164388" y="5057775"/>
              <a:ext cx="412750" cy="366713"/>
            </a:xfrm>
            <a:prstGeom prst="rect">
              <a:avLst/>
            </a:prstGeom>
            <a:noFill/>
            <a:ln w="9525">
              <a:noFill/>
              <a:miter lim="800000"/>
              <a:headEnd/>
              <a:tailEnd/>
            </a:ln>
          </p:spPr>
        </p:pic>
        <p:grpSp>
          <p:nvGrpSpPr>
            <p:cNvPr id="743" name="Group 938"/>
            <p:cNvGrpSpPr>
              <a:grpSpLocks/>
            </p:cNvGrpSpPr>
            <p:nvPr/>
          </p:nvGrpSpPr>
          <p:grpSpPr bwMode="auto">
            <a:xfrm>
              <a:off x="8240713" y="5002213"/>
              <a:ext cx="227012" cy="481012"/>
              <a:chOff x="4140" y="429"/>
              <a:chExt cx="1425" cy="2396"/>
            </a:xfrm>
          </p:grpSpPr>
          <p:sp>
            <p:nvSpPr>
              <p:cNvPr id="1178" name="Freeform 939"/>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179"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180" name="Freeform 941"/>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181" name="Freeform 942"/>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182"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183" name="Group 944"/>
              <p:cNvGrpSpPr>
                <a:grpSpLocks/>
              </p:cNvGrpSpPr>
              <p:nvPr/>
            </p:nvGrpSpPr>
            <p:grpSpPr bwMode="auto">
              <a:xfrm>
                <a:off x="4749" y="668"/>
                <a:ext cx="581" cy="145"/>
                <a:chOff x="614" y="2568"/>
                <a:chExt cx="725" cy="139"/>
              </a:xfrm>
            </p:grpSpPr>
            <p:sp>
              <p:nvSpPr>
                <p:cNvPr id="1208" name="AutoShape 945"/>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209"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84"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185" name="Group 948"/>
              <p:cNvGrpSpPr>
                <a:grpSpLocks/>
              </p:cNvGrpSpPr>
              <p:nvPr/>
            </p:nvGrpSpPr>
            <p:grpSpPr bwMode="auto">
              <a:xfrm>
                <a:off x="4747" y="994"/>
                <a:ext cx="581" cy="134"/>
                <a:chOff x="614" y="2568"/>
                <a:chExt cx="725" cy="139"/>
              </a:xfrm>
            </p:grpSpPr>
            <p:sp>
              <p:nvSpPr>
                <p:cNvPr id="1206" name="AutoShape 949"/>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207"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86"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187"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188" name="Group 953"/>
              <p:cNvGrpSpPr>
                <a:grpSpLocks/>
              </p:cNvGrpSpPr>
              <p:nvPr/>
            </p:nvGrpSpPr>
            <p:grpSpPr bwMode="auto">
              <a:xfrm>
                <a:off x="4735" y="1627"/>
                <a:ext cx="582" cy="151"/>
                <a:chOff x="614" y="2568"/>
                <a:chExt cx="725" cy="139"/>
              </a:xfrm>
            </p:grpSpPr>
            <p:sp>
              <p:nvSpPr>
                <p:cNvPr id="1204" name="AutoShape 954"/>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205"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89" name="Freeform 956"/>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190" name="Group 957"/>
              <p:cNvGrpSpPr>
                <a:grpSpLocks/>
              </p:cNvGrpSpPr>
              <p:nvPr/>
            </p:nvGrpSpPr>
            <p:grpSpPr bwMode="auto">
              <a:xfrm>
                <a:off x="4739" y="1327"/>
                <a:ext cx="582" cy="139"/>
                <a:chOff x="614" y="2568"/>
                <a:chExt cx="725" cy="139"/>
              </a:xfrm>
            </p:grpSpPr>
            <p:sp>
              <p:nvSpPr>
                <p:cNvPr id="1202" name="AutoShape 958"/>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203"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91"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192" name="Freeform 961"/>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193" name="Freeform 962"/>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194" name="Oval 963"/>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1195" name="Freeform 964"/>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196"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197"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198" name="Oval 967"/>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1199" name="Oval 968"/>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200" name="Oval 969"/>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1201"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744" name="Group 971"/>
            <p:cNvGrpSpPr>
              <a:grpSpLocks/>
            </p:cNvGrpSpPr>
            <p:nvPr/>
          </p:nvGrpSpPr>
          <p:grpSpPr bwMode="auto">
            <a:xfrm>
              <a:off x="7924800" y="5303838"/>
              <a:ext cx="227013" cy="481012"/>
              <a:chOff x="4140" y="429"/>
              <a:chExt cx="1425" cy="2396"/>
            </a:xfrm>
          </p:grpSpPr>
          <p:sp>
            <p:nvSpPr>
              <p:cNvPr id="1146" name="Freeform 972"/>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147"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148" name="Freeform 974"/>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149" name="Freeform 975"/>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150"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151" name="Group 977"/>
              <p:cNvGrpSpPr>
                <a:grpSpLocks/>
              </p:cNvGrpSpPr>
              <p:nvPr/>
            </p:nvGrpSpPr>
            <p:grpSpPr bwMode="auto">
              <a:xfrm>
                <a:off x="4749" y="668"/>
                <a:ext cx="581" cy="145"/>
                <a:chOff x="614" y="2568"/>
                <a:chExt cx="725" cy="139"/>
              </a:xfrm>
            </p:grpSpPr>
            <p:sp>
              <p:nvSpPr>
                <p:cNvPr id="1176" name="AutoShape 978"/>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177"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52"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153" name="Group 981"/>
              <p:cNvGrpSpPr>
                <a:grpSpLocks/>
              </p:cNvGrpSpPr>
              <p:nvPr/>
            </p:nvGrpSpPr>
            <p:grpSpPr bwMode="auto">
              <a:xfrm>
                <a:off x="4747" y="994"/>
                <a:ext cx="581" cy="134"/>
                <a:chOff x="614" y="2568"/>
                <a:chExt cx="725" cy="139"/>
              </a:xfrm>
            </p:grpSpPr>
            <p:sp>
              <p:nvSpPr>
                <p:cNvPr id="1174" name="AutoShape 982"/>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175"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54"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155"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156" name="Group 986"/>
              <p:cNvGrpSpPr>
                <a:grpSpLocks/>
              </p:cNvGrpSpPr>
              <p:nvPr/>
            </p:nvGrpSpPr>
            <p:grpSpPr bwMode="auto">
              <a:xfrm>
                <a:off x="4735" y="1627"/>
                <a:ext cx="582" cy="151"/>
                <a:chOff x="614" y="2568"/>
                <a:chExt cx="725" cy="139"/>
              </a:xfrm>
            </p:grpSpPr>
            <p:sp>
              <p:nvSpPr>
                <p:cNvPr id="1172" name="AutoShape 987"/>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173"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57" name="Freeform 989"/>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158" name="Group 990"/>
              <p:cNvGrpSpPr>
                <a:grpSpLocks/>
              </p:cNvGrpSpPr>
              <p:nvPr/>
            </p:nvGrpSpPr>
            <p:grpSpPr bwMode="auto">
              <a:xfrm>
                <a:off x="4739" y="1327"/>
                <a:ext cx="582" cy="139"/>
                <a:chOff x="614" y="2568"/>
                <a:chExt cx="725" cy="139"/>
              </a:xfrm>
            </p:grpSpPr>
            <p:sp>
              <p:nvSpPr>
                <p:cNvPr id="1170" name="AutoShape 991"/>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171"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59"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160" name="Freeform 994"/>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161" name="Freeform 995"/>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162" name="Oval 996"/>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1163" name="Freeform 997"/>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164"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165"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166" name="Oval 1000"/>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1167" name="Oval 1001"/>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168" name="Oval 1002"/>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1169"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pic>
          <p:nvPicPr>
            <p:cNvPr id="745" name="Picture 1005" descr="antenna_stylized"/>
            <p:cNvPicPr>
              <a:picLocks noChangeAspect="1" noChangeArrowheads="1"/>
            </p:cNvPicPr>
            <p:nvPr/>
          </p:nvPicPr>
          <p:blipFill>
            <a:blip r:embed="rId9"/>
            <a:srcRect/>
            <a:stretch>
              <a:fillRect/>
            </a:stretch>
          </p:blipFill>
          <p:spPr bwMode="auto">
            <a:xfrm>
              <a:off x="5302250" y="2043113"/>
              <a:ext cx="530703" cy="223755"/>
            </a:xfrm>
            <a:prstGeom prst="rect">
              <a:avLst/>
            </a:prstGeom>
            <a:noFill/>
            <a:ln w="9525">
              <a:noFill/>
              <a:miter lim="800000"/>
              <a:headEnd/>
              <a:tailEnd/>
            </a:ln>
          </p:spPr>
        </p:pic>
        <p:pic>
          <p:nvPicPr>
            <p:cNvPr id="746" name="Picture 1006" descr="laptop_keyboard"/>
            <p:cNvPicPr>
              <a:picLocks noChangeAspect="1" noChangeArrowheads="1"/>
            </p:cNvPicPr>
            <p:nvPr/>
          </p:nvPicPr>
          <p:blipFill>
            <a:blip r:embed="rId10"/>
            <a:srcRect/>
            <a:stretch>
              <a:fillRect/>
            </a:stretch>
          </p:blipFill>
          <p:spPr bwMode="auto">
            <a:xfrm rot="109064" flipH="1">
              <a:off x="5327957" y="2291590"/>
              <a:ext cx="437222" cy="159510"/>
            </a:xfrm>
            <a:prstGeom prst="rect">
              <a:avLst/>
            </a:prstGeom>
            <a:noFill/>
            <a:ln w="9525">
              <a:noFill/>
              <a:miter lim="800000"/>
              <a:headEnd/>
              <a:tailEnd/>
            </a:ln>
          </p:spPr>
        </p:pic>
        <p:sp>
          <p:nvSpPr>
            <p:cNvPr id="747" name="Freeform 1007"/>
            <p:cNvSpPr>
              <a:spLocks/>
            </p:cNvSpPr>
            <p:nvPr/>
          </p:nvSpPr>
          <p:spPr bwMode="auto">
            <a:xfrm>
              <a:off x="5472854" y="2136804"/>
              <a:ext cx="351920" cy="208166"/>
            </a:xfrm>
            <a:custGeom>
              <a:avLst/>
              <a:gdLst>
                <a:gd name="T0" fmla="*/ 13926 w 2982"/>
                <a:gd name="T1" fmla="*/ 0 h 2442"/>
                <a:gd name="T2" fmla="*/ 0 w 2982"/>
                <a:gd name="T3" fmla="*/ 7246 h 2442"/>
                <a:gd name="T4" fmla="*/ 55703 w 2982"/>
                <a:gd name="T5" fmla="*/ 7246 h 2442"/>
                <a:gd name="T6" fmla="*/ 55703 w 2982"/>
                <a:gd name="T7" fmla="*/ 7246 h 2442"/>
                <a:gd name="T8" fmla="*/ 13926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48" name="Picture 1008" descr="screen"/>
            <p:cNvPicPr>
              <a:picLocks noChangeAspect="1" noChangeArrowheads="1"/>
            </p:cNvPicPr>
            <p:nvPr/>
          </p:nvPicPr>
          <p:blipFill>
            <a:blip r:embed="rId11"/>
            <a:srcRect/>
            <a:stretch>
              <a:fillRect/>
            </a:stretch>
          </p:blipFill>
          <p:spPr bwMode="auto">
            <a:xfrm>
              <a:off x="5490187" y="2142157"/>
              <a:ext cx="319785" cy="189428"/>
            </a:xfrm>
            <a:prstGeom prst="rect">
              <a:avLst/>
            </a:prstGeom>
            <a:noFill/>
            <a:ln w="9525">
              <a:noFill/>
              <a:miter lim="800000"/>
              <a:headEnd/>
              <a:tailEnd/>
            </a:ln>
          </p:spPr>
        </p:pic>
        <p:sp>
          <p:nvSpPr>
            <p:cNvPr id="749" name="Freeform 1009"/>
            <p:cNvSpPr>
              <a:spLocks/>
            </p:cNvSpPr>
            <p:nvPr/>
          </p:nvSpPr>
          <p:spPr bwMode="auto">
            <a:xfrm>
              <a:off x="5536928" y="2130663"/>
              <a:ext cx="298168" cy="38736"/>
            </a:xfrm>
            <a:custGeom>
              <a:avLst/>
              <a:gdLst>
                <a:gd name="T0" fmla="*/ 13918 w 2528"/>
                <a:gd name="T1" fmla="*/ 0 h 455"/>
                <a:gd name="T2" fmla="*/ 55671 w 2528"/>
                <a:gd name="T3" fmla="*/ 7236 h 455"/>
                <a:gd name="T4" fmla="*/ 55671 w 2528"/>
                <a:gd name="T5" fmla="*/ 7236 h 455"/>
                <a:gd name="T6" fmla="*/ 0 w 2528"/>
                <a:gd name="T7" fmla="*/ 7236 h 455"/>
                <a:gd name="T8" fmla="*/ 139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750" name="Freeform 1010"/>
            <p:cNvSpPr>
              <a:spLocks/>
            </p:cNvSpPr>
            <p:nvPr/>
          </p:nvSpPr>
          <p:spPr bwMode="auto">
            <a:xfrm>
              <a:off x="5469738" y="2130348"/>
              <a:ext cx="82770" cy="161242"/>
            </a:xfrm>
            <a:custGeom>
              <a:avLst/>
              <a:gdLst>
                <a:gd name="T0" fmla="*/ 13913 w 702"/>
                <a:gd name="T1" fmla="*/ 0 h 1893"/>
                <a:gd name="T2" fmla="*/ 0 w 702"/>
                <a:gd name="T3" fmla="*/ 7240 h 1893"/>
                <a:gd name="T4" fmla="*/ 13913 w 702"/>
                <a:gd name="T5" fmla="*/ 7240 h 1893"/>
                <a:gd name="T6" fmla="*/ 13913 w 702"/>
                <a:gd name="T7" fmla="*/ 7240 h 1893"/>
                <a:gd name="T8" fmla="*/ 13913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751" name="Freeform 1011"/>
            <p:cNvSpPr>
              <a:spLocks/>
            </p:cNvSpPr>
            <p:nvPr/>
          </p:nvSpPr>
          <p:spPr bwMode="auto">
            <a:xfrm>
              <a:off x="5743756" y="2159163"/>
              <a:ext cx="89197" cy="186121"/>
            </a:xfrm>
            <a:custGeom>
              <a:avLst/>
              <a:gdLst>
                <a:gd name="T0" fmla="*/ 13922 w 756"/>
                <a:gd name="T1" fmla="*/ 0 h 2184"/>
                <a:gd name="T2" fmla="*/ 13922 w 756"/>
                <a:gd name="T3" fmla="*/ 7244 h 2184"/>
                <a:gd name="T4" fmla="*/ 0 w 756"/>
                <a:gd name="T5" fmla="*/ 7244 h 2184"/>
                <a:gd name="T6" fmla="*/ 13922 w 756"/>
                <a:gd name="T7" fmla="*/ 7244 h 2184"/>
                <a:gd name="T8" fmla="*/ 13922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752" name="Freeform 1012"/>
            <p:cNvSpPr>
              <a:spLocks/>
            </p:cNvSpPr>
            <p:nvPr/>
          </p:nvSpPr>
          <p:spPr bwMode="auto">
            <a:xfrm>
              <a:off x="5468764" y="2283402"/>
              <a:ext cx="327186" cy="62828"/>
            </a:xfrm>
            <a:custGeom>
              <a:avLst/>
              <a:gdLst>
                <a:gd name="T0" fmla="*/ 13923 w 2773"/>
                <a:gd name="T1" fmla="*/ 0 h 738"/>
                <a:gd name="T2" fmla="*/ 0 w 2773"/>
                <a:gd name="T3" fmla="*/ 7236 h 738"/>
                <a:gd name="T4" fmla="*/ 55691 w 2773"/>
                <a:gd name="T5" fmla="*/ 7236 h 738"/>
                <a:gd name="T6" fmla="*/ 55691 w 2773"/>
                <a:gd name="T7" fmla="*/ 7236 h 738"/>
                <a:gd name="T8" fmla="*/ 13923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753" name="Freeform 1013"/>
            <p:cNvSpPr>
              <a:spLocks/>
            </p:cNvSpPr>
            <p:nvPr/>
          </p:nvSpPr>
          <p:spPr bwMode="auto">
            <a:xfrm>
              <a:off x="5753689" y="2160738"/>
              <a:ext cx="83549" cy="186909"/>
            </a:xfrm>
            <a:custGeom>
              <a:avLst/>
              <a:gdLst>
                <a:gd name="T0" fmla="*/ 51546 w 637"/>
                <a:gd name="T1" fmla="*/ 0 h 1659"/>
                <a:gd name="T2" fmla="*/ 51546 w 637"/>
                <a:gd name="T3" fmla="*/ 0 h 1659"/>
                <a:gd name="T4" fmla="*/ 17182 w 637"/>
                <a:gd name="T5" fmla="*/ 266562 h 1659"/>
                <a:gd name="T6" fmla="*/ 0 w 637"/>
                <a:gd name="T7" fmla="*/ 266562 h 1659"/>
                <a:gd name="T8" fmla="*/ 515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754" name="Freeform 1014"/>
            <p:cNvSpPr>
              <a:spLocks/>
            </p:cNvSpPr>
            <p:nvPr/>
          </p:nvSpPr>
          <p:spPr bwMode="auto">
            <a:xfrm>
              <a:off x="5469154" y="2291747"/>
              <a:ext cx="290962" cy="62040"/>
            </a:xfrm>
            <a:custGeom>
              <a:avLst/>
              <a:gdLst>
                <a:gd name="T0" fmla="*/ 0 w 2216"/>
                <a:gd name="T1" fmla="*/ 0 h 550"/>
                <a:gd name="T2" fmla="*/ 17200 w 2216"/>
                <a:gd name="T3" fmla="*/ 12746 h 550"/>
                <a:gd name="T4" fmla="*/ 224130 w 2216"/>
                <a:gd name="T5" fmla="*/ 89112 h 550"/>
                <a:gd name="T6" fmla="*/ 224130 w 2216"/>
                <a:gd name="T7" fmla="*/ 7636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755" name="Group 1015"/>
            <p:cNvGrpSpPr>
              <a:grpSpLocks/>
            </p:cNvGrpSpPr>
            <p:nvPr/>
          </p:nvGrpSpPr>
          <p:grpSpPr bwMode="auto">
            <a:xfrm>
              <a:off x="5464285" y="2358039"/>
              <a:ext cx="98740" cy="36846"/>
              <a:chOff x="1740" y="2642"/>
              <a:chExt cx="752" cy="327"/>
            </a:xfrm>
          </p:grpSpPr>
          <p:sp>
            <p:nvSpPr>
              <p:cNvPr id="1140"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1141"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142"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1143"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1144"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1145"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756" name="Freeform 1022"/>
            <p:cNvSpPr>
              <a:spLocks/>
            </p:cNvSpPr>
            <p:nvPr/>
          </p:nvSpPr>
          <p:spPr bwMode="auto">
            <a:xfrm>
              <a:off x="5633331" y="2363550"/>
              <a:ext cx="119579" cy="80936"/>
            </a:xfrm>
            <a:custGeom>
              <a:avLst/>
              <a:gdLst>
                <a:gd name="T0" fmla="*/ 14615 w 990"/>
                <a:gd name="T1" fmla="*/ 31373 h 792"/>
                <a:gd name="T2" fmla="*/ 29230 w 990"/>
                <a:gd name="T3" fmla="*/ 0 h 792"/>
                <a:gd name="T4" fmla="*/ 29230 w 990"/>
                <a:gd name="T5" fmla="*/ 10424 h 792"/>
                <a:gd name="T6" fmla="*/ 0 w 990"/>
                <a:gd name="T7" fmla="*/ 31373 h 792"/>
                <a:gd name="T8" fmla="*/ 14615 w 990"/>
                <a:gd name="T9" fmla="*/ 31373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757" name="Freeform 1023"/>
            <p:cNvSpPr>
              <a:spLocks/>
            </p:cNvSpPr>
            <p:nvPr/>
          </p:nvSpPr>
          <p:spPr bwMode="auto">
            <a:xfrm>
              <a:off x="5328152" y="2370006"/>
              <a:ext cx="305958" cy="73850"/>
            </a:xfrm>
            <a:custGeom>
              <a:avLst/>
              <a:gdLst>
                <a:gd name="T0" fmla="*/ 14621 w 2532"/>
                <a:gd name="T1" fmla="*/ 0 h 723"/>
                <a:gd name="T2" fmla="*/ 14621 w 2532"/>
                <a:gd name="T3" fmla="*/ 0 h 723"/>
                <a:gd name="T4" fmla="*/ 87606 w 2532"/>
                <a:gd name="T5" fmla="*/ 31256 h 723"/>
                <a:gd name="T6" fmla="*/ 87606 w 2532"/>
                <a:gd name="T7" fmla="*/ 31256 h 723"/>
                <a:gd name="T8" fmla="*/ 0 w 2532"/>
                <a:gd name="T9" fmla="*/ 10419 h 723"/>
                <a:gd name="T10" fmla="*/ 146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758" name="Freeform 1024"/>
            <p:cNvSpPr>
              <a:spLocks/>
            </p:cNvSpPr>
            <p:nvPr/>
          </p:nvSpPr>
          <p:spPr bwMode="auto">
            <a:xfrm>
              <a:off x="5328347" y="2356465"/>
              <a:ext cx="3311" cy="14959"/>
            </a:xfrm>
            <a:custGeom>
              <a:avLst/>
              <a:gdLst>
                <a:gd name="T0" fmla="*/ 16173 w 26"/>
                <a:gd name="T1" fmla="*/ 10380 h 147"/>
                <a:gd name="T2" fmla="*/ 16173 w 26"/>
                <a:gd name="T3" fmla="*/ 10380 h 147"/>
                <a:gd name="T4" fmla="*/ 0 w 26"/>
                <a:gd name="T5" fmla="*/ 10380 h 147"/>
                <a:gd name="T6" fmla="*/ 16173 w 26"/>
                <a:gd name="T7" fmla="*/ 0 h 147"/>
                <a:gd name="T8" fmla="*/ 16173 w 26"/>
                <a:gd name="T9" fmla="*/ 1038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759" name="Freeform 1025"/>
            <p:cNvSpPr>
              <a:spLocks/>
            </p:cNvSpPr>
            <p:nvPr/>
          </p:nvSpPr>
          <p:spPr bwMode="auto">
            <a:xfrm>
              <a:off x="5328542" y="2295526"/>
              <a:ext cx="142170" cy="61883"/>
            </a:xfrm>
            <a:custGeom>
              <a:avLst/>
              <a:gdLst>
                <a:gd name="T0" fmla="*/ 29256 w 1176"/>
                <a:gd name="T1" fmla="*/ 0 h 606"/>
                <a:gd name="T2" fmla="*/ 0 w 1176"/>
                <a:gd name="T3" fmla="*/ 20832 h 606"/>
                <a:gd name="T4" fmla="*/ 14628 w 1176"/>
                <a:gd name="T5" fmla="*/ 20832 h 606"/>
                <a:gd name="T6" fmla="*/ 29256 w 1176"/>
                <a:gd name="T7" fmla="*/ 10416 h 606"/>
                <a:gd name="T8" fmla="*/ 2925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760" name="Freeform 1026"/>
            <p:cNvSpPr>
              <a:spLocks/>
            </p:cNvSpPr>
            <p:nvPr/>
          </p:nvSpPr>
          <p:spPr bwMode="auto">
            <a:xfrm>
              <a:off x="5338085" y="2359614"/>
              <a:ext cx="290183" cy="71016"/>
            </a:xfrm>
            <a:custGeom>
              <a:avLst/>
              <a:gdLst>
                <a:gd name="T0" fmla="*/ 13180 w 2532"/>
                <a:gd name="T1" fmla="*/ 0 h 723"/>
                <a:gd name="T2" fmla="*/ 13180 w 2532"/>
                <a:gd name="T3" fmla="*/ 0 h 723"/>
                <a:gd name="T4" fmla="*/ 26245 w 2532"/>
                <a:gd name="T5" fmla="*/ 9626 h 723"/>
                <a:gd name="T6" fmla="*/ 26245 w 2532"/>
                <a:gd name="T7" fmla="*/ 9626 h 723"/>
                <a:gd name="T8" fmla="*/ 0 w 2532"/>
                <a:gd name="T9" fmla="*/ 9626 h 723"/>
                <a:gd name="T10" fmla="*/ 1318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761"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1021 h 723"/>
                <a:gd name="T6" fmla="*/ 0 w 2532"/>
                <a:gd name="T7" fmla="*/ 31021 h 723"/>
                <a:gd name="T8" fmla="*/ 0 w 2532"/>
                <a:gd name="T9" fmla="*/ 1037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pic>
          <p:nvPicPr>
            <p:cNvPr id="762" name="Picture 1030" descr="laptop_keyboard"/>
            <p:cNvPicPr>
              <a:picLocks noChangeAspect="1" noChangeArrowheads="1"/>
            </p:cNvPicPr>
            <p:nvPr/>
          </p:nvPicPr>
          <p:blipFill>
            <a:blip r:embed="rId12"/>
            <a:srcRect/>
            <a:stretch>
              <a:fillRect/>
            </a:stretch>
          </p:blipFill>
          <p:spPr bwMode="auto">
            <a:xfrm rot="109064" flipH="1">
              <a:off x="6897688" y="5735638"/>
              <a:ext cx="388937" cy="158750"/>
            </a:xfrm>
            <a:prstGeom prst="rect">
              <a:avLst/>
            </a:prstGeom>
            <a:noFill/>
            <a:ln w="9525">
              <a:noFill/>
              <a:miter lim="800000"/>
              <a:headEnd/>
              <a:tailEnd/>
            </a:ln>
          </p:spPr>
        </p:pic>
        <p:sp>
          <p:nvSpPr>
            <p:cNvPr id="763"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64" name="Picture 1032" descr="screen"/>
            <p:cNvPicPr>
              <a:picLocks noChangeAspect="1" noChangeArrowheads="1"/>
            </p:cNvPicPr>
            <p:nvPr/>
          </p:nvPicPr>
          <p:blipFill>
            <a:blip r:embed="rId13"/>
            <a:srcRect/>
            <a:stretch>
              <a:fillRect/>
            </a:stretch>
          </p:blipFill>
          <p:spPr bwMode="auto">
            <a:xfrm>
              <a:off x="7042150" y="5584825"/>
              <a:ext cx="284163" cy="190500"/>
            </a:xfrm>
            <a:prstGeom prst="rect">
              <a:avLst/>
            </a:prstGeom>
            <a:noFill/>
            <a:ln w="9525">
              <a:noFill/>
              <a:miter lim="800000"/>
              <a:headEnd/>
              <a:tailEnd/>
            </a:ln>
          </p:spPr>
        </p:pic>
        <p:sp>
          <p:nvSpPr>
            <p:cNvPr id="765"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766"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767"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768"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769"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770"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771" name="Group 1039"/>
            <p:cNvGrpSpPr>
              <a:grpSpLocks/>
            </p:cNvGrpSpPr>
            <p:nvPr/>
          </p:nvGrpSpPr>
          <p:grpSpPr bwMode="auto">
            <a:xfrm>
              <a:off x="7019925" y="5800725"/>
              <a:ext cx="87313" cy="38100"/>
              <a:chOff x="1740" y="2642"/>
              <a:chExt cx="752" cy="327"/>
            </a:xfrm>
          </p:grpSpPr>
          <p:sp>
            <p:nvSpPr>
              <p:cNvPr id="1134"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1135"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136"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1137"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1138"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1139"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772"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773"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774"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775"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776"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777"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778" name="Group 2"/>
            <p:cNvGrpSpPr>
              <a:grpSpLocks/>
            </p:cNvGrpSpPr>
            <p:nvPr/>
          </p:nvGrpSpPr>
          <p:grpSpPr bwMode="auto">
            <a:xfrm>
              <a:off x="5607050" y="3182938"/>
              <a:ext cx="317500" cy="246062"/>
              <a:chOff x="5581650" y="3128963"/>
              <a:chExt cx="423863" cy="320675"/>
            </a:xfrm>
          </p:grpSpPr>
          <p:pic>
            <p:nvPicPr>
              <p:cNvPr id="1112" name="Picture 1054" descr="laptop_keyboard"/>
              <p:cNvPicPr>
                <a:picLocks noChangeAspect="1" noChangeArrowheads="1"/>
              </p:cNvPicPr>
              <p:nvPr/>
            </p:nvPicPr>
            <p:blipFill>
              <a:blip r:embed="rId14"/>
              <a:srcRect/>
              <a:stretch>
                <a:fillRect/>
              </a:stretch>
            </p:blipFill>
            <p:spPr bwMode="auto">
              <a:xfrm rot="109064" flipH="1">
                <a:off x="5581650" y="3290888"/>
                <a:ext cx="363538" cy="158750"/>
              </a:xfrm>
              <a:prstGeom prst="rect">
                <a:avLst/>
              </a:prstGeom>
              <a:noFill/>
              <a:ln w="9525">
                <a:noFill/>
                <a:miter lim="800000"/>
                <a:headEnd/>
                <a:tailEnd/>
              </a:ln>
            </p:spPr>
          </p:pic>
          <p:sp>
            <p:nvSpPr>
              <p:cNvPr id="1113"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114" name="Picture 1056" descr="screen"/>
              <p:cNvPicPr>
                <a:picLocks noChangeAspect="1" noChangeArrowheads="1"/>
              </p:cNvPicPr>
              <p:nvPr/>
            </p:nvPicPr>
            <p:blipFill>
              <a:blip r:embed="rId15"/>
              <a:srcRect/>
              <a:stretch>
                <a:fillRect/>
              </a:stretch>
            </p:blipFill>
            <p:spPr bwMode="auto">
              <a:xfrm>
                <a:off x="5716588" y="3140075"/>
                <a:ext cx="266700" cy="190500"/>
              </a:xfrm>
              <a:prstGeom prst="rect">
                <a:avLst/>
              </a:prstGeom>
              <a:noFill/>
              <a:ln w="9525">
                <a:noFill/>
                <a:miter lim="800000"/>
                <a:headEnd/>
                <a:tailEnd/>
              </a:ln>
            </p:spPr>
          </p:pic>
          <p:sp>
            <p:nvSpPr>
              <p:cNvPr id="1115"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116"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117"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118"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119"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120"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121" name="Group 1063"/>
              <p:cNvGrpSpPr>
                <a:grpSpLocks/>
              </p:cNvGrpSpPr>
              <p:nvPr/>
            </p:nvGrpSpPr>
            <p:grpSpPr bwMode="auto">
              <a:xfrm>
                <a:off x="5695950" y="3355975"/>
                <a:ext cx="80963" cy="38100"/>
                <a:chOff x="1740" y="2642"/>
                <a:chExt cx="752" cy="327"/>
              </a:xfrm>
            </p:grpSpPr>
            <p:sp>
              <p:nvSpPr>
                <p:cNvPr id="1128"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1129"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130"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1131"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1132"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1133"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122"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123"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124"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125"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126"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127"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pic>
          <p:nvPicPr>
            <p:cNvPr id="779" name="Picture 1077" descr="desktop_computer_stylized_medium"/>
            <p:cNvPicPr>
              <a:picLocks noChangeAspect="1" noChangeArrowheads="1"/>
            </p:cNvPicPr>
            <p:nvPr/>
          </p:nvPicPr>
          <p:blipFill>
            <a:blip r:embed="rId16"/>
            <a:srcRect/>
            <a:stretch>
              <a:fillRect/>
            </a:stretch>
          </p:blipFill>
          <p:spPr bwMode="auto">
            <a:xfrm flipH="1">
              <a:off x="6156325" y="3300413"/>
              <a:ext cx="342900" cy="334962"/>
            </a:xfrm>
            <a:prstGeom prst="rect">
              <a:avLst/>
            </a:prstGeom>
            <a:noFill/>
            <a:ln w="9525">
              <a:noFill/>
              <a:miter lim="800000"/>
              <a:headEnd/>
              <a:tailEnd/>
            </a:ln>
          </p:spPr>
        </p:pic>
        <p:sp>
          <p:nvSpPr>
            <p:cNvPr id="780" name="Freeform 1078"/>
            <p:cNvSpPr>
              <a:spLocks/>
            </p:cNvSpPr>
            <p:nvPr/>
          </p:nvSpPr>
          <p:spPr bwMode="auto">
            <a:xfrm flipH="1">
              <a:off x="6302568" y="3332533"/>
              <a:ext cx="161685" cy="153507"/>
            </a:xfrm>
            <a:custGeom>
              <a:avLst/>
              <a:gdLst>
                <a:gd name="T0" fmla="*/ 0 w 356"/>
                <a:gd name="T1" fmla="*/ 0 h 368"/>
                <a:gd name="T2" fmla="*/ 61881308 w 356"/>
                <a:gd name="T3" fmla="*/ 2436089 h 368"/>
                <a:gd name="T4" fmla="*/ 73432698 w 356"/>
                <a:gd name="T5" fmla="*/ 51157455 h 368"/>
                <a:gd name="T6" fmla="*/ 16089022 w 356"/>
                <a:gd name="T7" fmla="*/ 6403369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pic>
          <p:nvPicPr>
            <p:cNvPr id="781" name="Picture 1081" descr="laptop_keyboard"/>
            <p:cNvPicPr>
              <a:picLocks noChangeAspect="1" noChangeArrowheads="1"/>
            </p:cNvPicPr>
            <p:nvPr/>
          </p:nvPicPr>
          <p:blipFill>
            <a:blip r:embed="rId12"/>
            <a:srcRect/>
            <a:stretch>
              <a:fillRect/>
            </a:stretch>
          </p:blipFill>
          <p:spPr bwMode="auto">
            <a:xfrm rot="109064" flipH="1">
              <a:off x="7329488" y="5672138"/>
              <a:ext cx="388937" cy="158750"/>
            </a:xfrm>
            <a:prstGeom prst="rect">
              <a:avLst/>
            </a:prstGeom>
            <a:noFill/>
            <a:ln w="9525">
              <a:noFill/>
              <a:miter lim="800000"/>
              <a:headEnd/>
              <a:tailEnd/>
            </a:ln>
          </p:spPr>
        </p:pic>
        <p:sp>
          <p:nvSpPr>
            <p:cNvPr id="782"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83" name="Picture 1083" descr="screen"/>
            <p:cNvPicPr>
              <a:picLocks noChangeAspect="1" noChangeArrowheads="1"/>
            </p:cNvPicPr>
            <p:nvPr/>
          </p:nvPicPr>
          <p:blipFill>
            <a:blip r:embed="rId13"/>
            <a:srcRect/>
            <a:stretch>
              <a:fillRect/>
            </a:stretch>
          </p:blipFill>
          <p:spPr bwMode="auto">
            <a:xfrm>
              <a:off x="7473950" y="5521325"/>
              <a:ext cx="284163" cy="190500"/>
            </a:xfrm>
            <a:prstGeom prst="rect">
              <a:avLst/>
            </a:prstGeom>
            <a:noFill/>
            <a:ln w="9525">
              <a:noFill/>
              <a:miter lim="800000"/>
              <a:headEnd/>
              <a:tailEnd/>
            </a:ln>
          </p:spPr>
        </p:pic>
        <p:sp>
          <p:nvSpPr>
            <p:cNvPr id="784"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785"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786"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787"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788"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789"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790" name="Group 1090"/>
            <p:cNvGrpSpPr>
              <a:grpSpLocks/>
            </p:cNvGrpSpPr>
            <p:nvPr/>
          </p:nvGrpSpPr>
          <p:grpSpPr bwMode="auto">
            <a:xfrm>
              <a:off x="7451725" y="5737225"/>
              <a:ext cx="87313" cy="38100"/>
              <a:chOff x="1740" y="2642"/>
              <a:chExt cx="752" cy="327"/>
            </a:xfrm>
          </p:grpSpPr>
          <p:sp>
            <p:nvSpPr>
              <p:cNvPr id="1106"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1107"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108"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1109"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1110"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1111"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791"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792"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793"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794"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795"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796"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797" name="Group 1103"/>
            <p:cNvGrpSpPr>
              <a:grpSpLocks/>
            </p:cNvGrpSpPr>
            <p:nvPr/>
          </p:nvGrpSpPr>
          <p:grpSpPr bwMode="auto">
            <a:xfrm>
              <a:off x="6351588" y="2493963"/>
              <a:ext cx="390525" cy="169862"/>
              <a:chOff x="4650" y="1129"/>
              <a:chExt cx="246" cy="95"/>
            </a:xfrm>
          </p:grpSpPr>
          <p:sp>
            <p:nvSpPr>
              <p:cNvPr id="10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0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1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101" name="Group 1107"/>
              <p:cNvGrpSpPr>
                <a:grpSpLocks/>
              </p:cNvGrpSpPr>
              <p:nvPr/>
            </p:nvGrpSpPr>
            <p:grpSpPr bwMode="auto">
              <a:xfrm>
                <a:off x="4699" y="1145"/>
                <a:ext cx="138" cy="29"/>
                <a:chOff x="2468" y="1332"/>
                <a:chExt cx="310" cy="60"/>
              </a:xfrm>
            </p:grpSpPr>
            <p:sp>
              <p:nvSpPr>
                <p:cNvPr id="1104"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1105"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1102" name="Line 111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103" name="Line 111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798" name="Group 1112"/>
            <p:cNvGrpSpPr>
              <a:grpSpLocks/>
            </p:cNvGrpSpPr>
            <p:nvPr/>
          </p:nvGrpSpPr>
          <p:grpSpPr bwMode="auto">
            <a:xfrm>
              <a:off x="6051550" y="3641725"/>
              <a:ext cx="390525" cy="169863"/>
              <a:chOff x="4650" y="1129"/>
              <a:chExt cx="246" cy="95"/>
            </a:xfrm>
          </p:grpSpPr>
          <p:sp>
            <p:nvSpPr>
              <p:cNvPr id="109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09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09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093" name="Group 1116"/>
              <p:cNvGrpSpPr>
                <a:grpSpLocks/>
              </p:cNvGrpSpPr>
              <p:nvPr/>
            </p:nvGrpSpPr>
            <p:grpSpPr bwMode="auto">
              <a:xfrm>
                <a:off x="4699" y="1145"/>
                <a:ext cx="138" cy="29"/>
                <a:chOff x="2468" y="1332"/>
                <a:chExt cx="310" cy="60"/>
              </a:xfrm>
            </p:grpSpPr>
            <p:sp>
              <p:nvSpPr>
                <p:cNvPr id="1096"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1097"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1094" name="Line 11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095" name="Line 11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799" name="Group 1121"/>
            <p:cNvGrpSpPr>
              <a:grpSpLocks/>
            </p:cNvGrpSpPr>
            <p:nvPr/>
          </p:nvGrpSpPr>
          <p:grpSpPr bwMode="auto">
            <a:xfrm>
              <a:off x="6248400" y="4852988"/>
              <a:ext cx="617538" cy="247650"/>
              <a:chOff x="2356" y="1300"/>
              <a:chExt cx="555" cy="194"/>
            </a:xfrm>
          </p:grpSpPr>
          <p:sp>
            <p:nvSpPr>
              <p:cNvPr id="10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0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0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085" name="Group 1125"/>
              <p:cNvGrpSpPr>
                <a:grpSpLocks/>
              </p:cNvGrpSpPr>
              <p:nvPr/>
            </p:nvGrpSpPr>
            <p:grpSpPr bwMode="auto">
              <a:xfrm>
                <a:off x="2468" y="1332"/>
                <a:ext cx="310" cy="60"/>
                <a:chOff x="2468" y="1332"/>
                <a:chExt cx="310" cy="60"/>
              </a:xfrm>
            </p:grpSpPr>
            <p:sp>
              <p:nvSpPr>
                <p:cNvPr id="1088"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p:spPr>
              <p:txBody>
                <a:bodyPr/>
                <a:lstStyle/>
                <a:p>
                  <a:endParaRPr lang="zh-CN" altLang="en-US"/>
                </a:p>
              </p:txBody>
            </p:sp>
            <p:sp>
              <p:nvSpPr>
                <p:cNvPr id="1089"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p:spPr>
              <p:txBody>
                <a:bodyPr/>
                <a:lstStyle/>
                <a:p>
                  <a:endParaRPr lang="zh-CN" altLang="en-US"/>
                </a:p>
              </p:txBody>
            </p:sp>
          </p:grpSp>
          <p:sp>
            <p:nvSpPr>
              <p:cNvPr id="1086" name="Line 1128"/>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1087" name="Line 1129"/>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800" name="Group 1130"/>
            <p:cNvGrpSpPr>
              <a:grpSpLocks/>
            </p:cNvGrpSpPr>
            <p:nvPr/>
          </p:nvGrpSpPr>
          <p:grpSpPr bwMode="auto">
            <a:xfrm>
              <a:off x="6969125" y="4510088"/>
              <a:ext cx="617538" cy="247650"/>
              <a:chOff x="2356" y="1300"/>
              <a:chExt cx="555" cy="194"/>
            </a:xfrm>
          </p:grpSpPr>
          <p:sp>
            <p:nvSpPr>
              <p:cNvPr id="107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07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07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077" name="Group 1134"/>
              <p:cNvGrpSpPr>
                <a:grpSpLocks/>
              </p:cNvGrpSpPr>
              <p:nvPr/>
            </p:nvGrpSpPr>
            <p:grpSpPr bwMode="auto">
              <a:xfrm>
                <a:off x="2468" y="1332"/>
                <a:ext cx="310" cy="60"/>
                <a:chOff x="2468" y="1332"/>
                <a:chExt cx="310" cy="60"/>
              </a:xfrm>
            </p:grpSpPr>
            <p:sp>
              <p:nvSpPr>
                <p:cNvPr id="1080"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p:spPr>
              <p:txBody>
                <a:bodyPr/>
                <a:lstStyle/>
                <a:p>
                  <a:endParaRPr lang="zh-CN" altLang="en-US"/>
                </a:p>
              </p:txBody>
            </p:sp>
            <p:sp>
              <p:nvSpPr>
                <p:cNvPr id="1081"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p:spPr>
              <p:txBody>
                <a:bodyPr/>
                <a:lstStyle/>
                <a:p>
                  <a:endParaRPr lang="zh-CN" altLang="en-US"/>
                </a:p>
              </p:txBody>
            </p:sp>
          </p:grpSp>
          <p:sp>
            <p:nvSpPr>
              <p:cNvPr id="1078" name="Line 1137"/>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1079" name="Line 1138"/>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801" name="Group 1139"/>
            <p:cNvGrpSpPr>
              <a:grpSpLocks/>
            </p:cNvGrpSpPr>
            <p:nvPr/>
          </p:nvGrpSpPr>
          <p:grpSpPr bwMode="auto">
            <a:xfrm>
              <a:off x="7585075" y="4811713"/>
              <a:ext cx="617538" cy="247650"/>
              <a:chOff x="2356" y="1300"/>
              <a:chExt cx="555" cy="194"/>
            </a:xfrm>
          </p:grpSpPr>
          <p:sp>
            <p:nvSpPr>
              <p:cNvPr id="106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06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06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069" name="Group 1143"/>
              <p:cNvGrpSpPr>
                <a:grpSpLocks/>
              </p:cNvGrpSpPr>
              <p:nvPr/>
            </p:nvGrpSpPr>
            <p:grpSpPr bwMode="auto">
              <a:xfrm>
                <a:off x="2468" y="1332"/>
                <a:ext cx="310" cy="60"/>
                <a:chOff x="2468" y="1332"/>
                <a:chExt cx="310" cy="60"/>
              </a:xfrm>
            </p:grpSpPr>
            <p:sp>
              <p:nvSpPr>
                <p:cNvPr id="1072"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p:spPr>
              <p:txBody>
                <a:bodyPr/>
                <a:lstStyle/>
                <a:p>
                  <a:endParaRPr lang="zh-CN" altLang="en-US"/>
                </a:p>
              </p:txBody>
            </p:sp>
            <p:sp>
              <p:nvSpPr>
                <p:cNvPr id="1073"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p:spPr>
              <p:txBody>
                <a:bodyPr/>
                <a:lstStyle/>
                <a:p>
                  <a:endParaRPr lang="zh-CN" altLang="en-US"/>
                </a:p>
              </p:txBody>
            </p:sp>
          </p:grpSp>
          <p:sp>
            <p:nvSpPr>
              <p:cNvPr id="1070" name="Line 1146"/>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1071" name="Line 1147"/>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802" name="Group 3"/>
            <p:cNvGrpSpPr>
              <a:grpSpLocks/>
            </p:cNvGrpSpPr>
            <p:nvPr/>
          </p:nvGrpSpPr>
          <p:grpSpPr bwMode="auto">
            <a:xfrm>
              <a:off x="5964238" y="3135313"/>
              <a:ext cx="314325" cy="334962"/>
              <a:chOff x="5974579" y="3105349"/>
              <a:chExt cx="347997" cy="396620"/>
            </a:xfrm>
          </p:grpSpPr>
          <p:pic>
            <p:nvPicPr>
              <p:cNvPr id="1064" name="Picture 555" descr="fridge2.png"/>
              <p:cNvPicPr>
                <a:picLocks noChangeAspect="1"/>
              </p:cNvPicPr>
              <p:nvPr/>
            </p:nvPicPr>
            <p:blipFill>
              <a:blip r:embed="rId17"/>
              <a:srcRect/>
              <a:stretch>
                <a:fillRect/>
              </a:stretch>
            </p:blipFill>
            <p:spPr bwMode="auto">
              <a:xfrm>
                <a:off x="6074343" y="3164942"/>
                <a:ext cx="189578" cy="337027"/>
              </a:xfrm>
              <a:prstGeom prst="rect">
                <a:avLst/>
              </a:prstGeom>
              <a:noFill/>
              <a:ln w="9525">
                <a:noFill/>
                <a:miter lim="800000"/>
                <a:headEnd/>
                <a:tailEnd/>
              </a:ln>
            </p:spPr>
          </p:pic>
          <p:pic>
            <p:nvPicPr>
              <p:cNvPr id="1065" name="Picture 1115" descr="antenna_stylized"/>
              <p:cNvPicPr>
                <a:picLocks noChangeAspect="1" noChangeArrowheads="1"/>
              </p:cNvPicPr>
              <p:nvPr/>
            </p:nvPicPr>
            <p:blipFill>
              <a:blip r:embed="rId18"/>
              <a:srcRect/>
              <a:stretch>
                <a:fillRect/>
              </a:stretch>
            </p:blipFill>
            <p:spPr bwMode="auto">
              <a:xfrm>
                <a:off x="5974579" y="3105349"/>
                <a:ext cx="347997" cy="167557"/>
              </a:xfrm>
              <a:prstGeom prst="rect">
                <a:avLst/>
              </a:prstGeom>
              <a:noFill/>
              <a:ln w="9525">
                <a:noFill/>
                <a:miter lim="800000"/>
                <a:headEnd/>
                <a:tailEnd/>
              </a:ln>
            </p:spPr>
          </p:pic>
        </p:grpSp>
        <p:pic>
          <p:nvPicPr>
            <p:cNvPr id="803" name="Picture 603" descr="car_icon_small"/>
            <p:cNvPicPr>
              <a:picLocks noChangeAspect="1" noChangeArrowheads="1"/>
            </p:cNvPicPr>
            <p:nvPr/>
          </p:nvPicPr>
          <p:blipFill>
            <a:blip r:embed="rId19"/>
            <a:srcRect/>
            <a:stretch>
              <a:fillRect/>
            </a:stretch>
          </p:blipFill>
          <p:spPr bwMode="auto">
            <a:xfrm>
              <a:off x="6373813" y="1744663"/>
              <a:ext cx="849312" cy="168275"/>
            </a:xfrm>
            <a:prstGeom prst="rect">
              <a:avLst/>
            </a:prstGeom>
            <a:noFill/>
            <a:ln w="9525">
              <a:noFill/>
              <a:miter lim="800000"/>
              <a:headEnd/>
              <a:tailEnd/>
            </a:ln>
          </p:spPr>
        </p:pic>
        <p:pic>
          <p:nvPicPr>
            <p:cNvPr id="804" name="Picture 814" descr="light2.png"/>
            <p:cNvPicPr>
              <a:picLocks noChangeAspect="1"/>
            </p:cNvPicPr>
            <p:nvPr/>
          </p:nvPicPr>
          <p:blipFill>
            <a:blip r:embed="rId20"/>
            <a:srcRect/>
            <a:stretch>
              <a:fillRect/>
            </a:stretch>
          </p:blipFill>
          <p:spPr bwMode="auto">
            <a:xfrm flipH="1">
              <a:off x="6707188" y="2019300"/>
              <a:ext cx="92075" cy="406400"/>
            </a:xfrm>
            <a:prstGeom prst="rect">
              <a:avLst/>
            </a:prstGeom>
            <a:noFill/>
            <a:ln w="9525">
              <a:noFill/>
              <a:miter lim="800000"/>
              <a:headEnd/>
              <a:tailEnd/>
            </a:ln>
          </p:spPr>
        </p:pic>
        <p:pic>
          <p:nvPicPr>
            <p:cNvPr id="805" name="Picture 1017" descr="antenna_stylized"/>
            <p:cNvPicPr>
              <a:picLocks noChangeAspect="1" noChangeArrowheads="1"/>
            </p:cNvPicPr>
            <p:nvPr/>
          </p:nvPicPr>
          <p:blipFill>
            <a:blip r:embed="rId9"/>
            <a:srcRect/>
            <a:stretch>
              <a:fillRect/>
            </a:stretch>
          </p:blipFill>
          <p:spPr bwMode="auto">
            <a:xfrm>
              <a:off x="6511925" y="1946275"/>
              <a:ext cx="531813" cy="223838"/>
            </a:xfrm>
            <a:prstGeom prst="rect">
              <a:avLst/>
            </a:prstGeom>
            <a:noFill/>
            <a:ln w="9525">
              <a:noFill/>
              <a:miter lim="800000"/>
              <a:headEnd/>
              <a:tailEnd/>
            </a:ln>
          </p:spPr>
        </p:pic>
        <p:pic>
          <p:nvPicPr>
            <p:cNvPr id="806" name="Picture 1017" descr="antenna_stylized"/>
            <p:cNvPicPr>
              <a:picLocks noChangeAspect="1" noChangeArrowheads="1"/>
            </p:cNvPicPr>
            <p:nvPr/>
          </p:nvPicPr>
          <p:blipFill>
            <a:blip r:embed="rId9"/>
            <a:srcRect/>
            <a:stretch>
              <a:fillRect/>
            </a:stretch>
          </p:blipFill>
          <p:spPr bwMode="auto">
            <a:xfrm>
              <a:off x="6586538" y="1685925"/>
              <a:ext cx="530225" cy="223838"/>
            </a:xfrm>
            <a:prstGeom prst="rect">
              <a:avLst/>
            </a:prstGeom>
            <a:noFill/>
            <a:ln w="9525">
              <a:noFill/>
              <a:miter lim="800000"/>
              <a:headEnd/>
              <a:tailEnd/>
            </a:ln>
          </p:spPr>
        </p:pic>
        <p:grpSp>
          <p:nvGrpSpPr>
            <p:cNvPr id="807" name="Group 347"/>
            <p:cNvGrpSpPr>
              <a:grpSpLocks/>
            </p:cNvGrpSpPr>
            <p:nvPr/>
          </p:nvGrpSpPr>
          <p:grpSpPr bwMode="auto">
            <a:xfrm>
              <a:off x="6220922" y="4838544"/>
              <a:ext cx="660165" cy="269566"/>
              <a:chOff x="1871277" y="1576300"/>
              <a:chExt cx="1128371" cy="437861"/>
            </a:xfrm>
          </p:grpSpPr>
          <p:sp>
            <p:nvSpPr>
              <p:cNvPr id="1055" name="Oval 828"/>
              <p:cNvSpPr>
                <a:spLocks noChangeArrowheads="1"/>
              </p:cNvSpPr>
              <p:nvPr/>
            </p:nvSpPr>
            <p:spPr bwMode="auto">
              <a:xfrm flipV="1">
                <a:off x="1874829" y="1695169"/>
                <a:ext cx="1126060" cy="31974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56"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057" name="Oval 830"/>
              <p:cNvSpPr>
                <a:spLocks noChangeArrowheads="1"/>
              </p:cNvSpPr>
              <p:nvPr/>
            </p:nvSpPr>
            <p:spPr bwMode="auto">
              <a:xfrm flipV="1">
                <a:off x="1872116" y="1576553"/>
                <a:ext cx="1126058" cy="31974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58"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59" name="Freeform 832"/>
              <p:cNvSpPr>
                <a:spLocks/>
              </p:cNvSpPr>
              <p:nvPr/>
            </p:nvSpPr>
            <p:spPr bwMode="auto">
              <a:xfrm>
                <a:off x="2102754" y="1633283"/>
                <a:ext cx="664783"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60" name="Freeform 833"/>
              <p:cNvSpPr>
                <a:spLocks/>
              </p:cNvSpPr>
              <p:nvPr/>
            </p:nvSpPr>
            <p:spPr bwMode="auto">
              <a:xfrm>
                <a:off x="2536897" y="1728692"/>
                <a:ext cx="244206" cy="9540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61" name="Freeform 834"/>
              <p:cNvSpPr>
                <a:spLocks/>
              </p:cNvSpPr>
              <p:nvPr/>
            </p:nvSpPr>
            <p:spPr bwMode="auto">
              <a:xfrm>
                <a:off x="2091900" y="1731270"/>
                <a:ext cx="238779" cy="9540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062" name="Straight Connector 835"/>
              <p:cNvCxnSpPr>
                <a:cxnSpLocks noChangeShapeType="1"/>
                <a:endCxn id="1057" idx="2"/>
              </p:cNvCxnSpPr>
              <p:nvPr/>
            </p:nvCxnSpPr>
            <p:spPr bwMode="auto">
              <a:xfrm flipH="1" flipV="1">
                <a:off x="1872116" y="1736427"/>
                <a:ext cx="2713"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63" name="Straight Connector 836"/>
              <p:cNvCxnSpPr>
                <a:cxnSpLocks noChangeShapeType="1"/>
              </p:cNvCxnSpPr>
              <p:nvPr/>
            </p:nvCxnSpPr>
            <p:spPr bwMode="auto">
              <a:xfrm flipH="1" flipV="1">
                <a:off x="2998175" y="1736427"/>
                <a:ext cx="2714" cy="12119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08" name="Group 347"/>
            <p:cNvGrpSpPr>
              <a:grpSpLocks/>
            </p:cNvGrpSpPr>
            <p:nvPr/>
          </p:nvGrpSpPr>
          <p:grpSpPr bwMode="auto">
            <a:xfrm>
              <a:off x="6933466" y="4503243"/>
              <a:ext cx="660165" cy="269566"/>
              <a:chOff x="1871277" y="1576300"/>
              <a:chExt cx="1128371" cy="437861"/>
            </a:xfrm>
          </p:grpSpPr>
          <p:sp>
            <p:nvSpPr>
              <p:cNvPr id="1046" name="Oval 819"/>
              <p:cNvSpPr>
                <a:spLocks noChangeArrowheads="1"/>
              </p:cNvSpPr>
              <p:nvPr/>
            </p:nvSpPr>
            <p:spPr bwMode="auto">
              <a:xfrm flipV="1">
                <a:off x="1875246" y="1695720"/>
                <a:ext cx="1123346" cy="31716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47"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048" name="Oval 821"/>
              <p:cNvSpPr>
                <a:spLocks noChangeArrowheads="1"/>
              </p:cNvSpPr>
              <p:nvPr/>
            </p:nvSpPr>
            <p:spPr bwMode="auto">
              <a:xfrm flipV="1">
                <a:off x="1872532" y="1577104"/>
                <a:ext cx="1123346" cy="31716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49"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50" name="Freeform 823"/>
              <p:cNvSpPr>
                <a:spLocks/>
              </p:cNvSpPr>
              <p:nvPr/>
            </p:nvSpPr>
            <p:spPr bwMode="auto">
              <a:xfrm>
                <a:off x="2103171" y="1633833"/>
                <a:ext cx="662069" cy="11087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51" name="Freeform 824"/>
              <p:cNvSpPr>
                <a:spLocks/>
              </p:cNvSpPr>
              <p:nvPr/>
            </p:nvSpPr>
            <p:spPr bwMode="auto">
              <a:xfrm>
                <a:off x="2537314" y="1726663"/>
                <a:ext cx="244206"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52" name="Freeform 825"/>
              <p:cNvSpPr>
                <a:spLocks/>
              </p:cNvSpPr>
              <p:nvPr/>
            </p:nvSpPr>
            <p:spPr bwMode="auto">
              <a:xfrm>
                <a:off x="2089603" y="1729241"/>
                <a:ext cx="241493"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053" name="Straight Connector 826"/>
              <p:cNvCxnSpPr>
                <a:cxnSpLocks noChangeShapeType="1"/>
                <a:endCxn id="1048" idx="2"/>
              </p:cNvCxnSpPr>
              <p:nvPr/>
            </p:nvCxnSpPr>
            <p:spPr bwMode="auto">
              <a:xfrm flipH="1" flipV="1">
                <a:off x="1872532" y="1736978"/>
                <a:ext cx="2714"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54" name="Straight Connector 827"/>
              <p:cNvCxnSpPr>
                <a:cxnSpLocks noChangeShapeType="1"/>
              </p:cNvCxnSpPr>
              <p:nvPr/>
            </p:nvCxnSpPr>
            <p:spPr bwMode="auto">
              <a:xfrm flipH="1" flipV="1">
                <a:off x="2995877" y="1734398"/>
                <a:ext cx="2714"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09" name="Group 347"/>
            <p:cNvGrpSpPr>
              <a:grpSpLocks/>
            </p:cNvGrpSpPr>
            <p:nvPr/>
          </p:nvGrpSpPr>
          <p:grpSpPr bwMode="auto">
            <a:xfrm>
              <a:off x="7563920" y="4800505"/>
              <a:ext cx="660165" cy="269566"/>
              <a:chOff x="1871277" y="1576300"/>
              <a:chExt cx="1128371" cy="437861"/>
            </a:xfrm>
          </p:grpSpPr>
          <p:sp>
            <p:nvSpPr>
              <p:cNvPr id="1037" name="Oval 810"/>
              <p:cNvSpPr>
                <a:spLocks noChangeArrowheads="1"/>
              </p:cNvSpPr>
              <p:nvPr/>
            </p:nvSpPr>
            <p:spPr bwMode="auto">
              <a:xfrm flipV="1">
                <a:off x="1874875" y="1695070"/>
                <a:ext cx="1126060" cy="31974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38"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039" name="Oval 812"/>
              <p:cNvSpPr>
                <a:spLocks noChangeArrowheads="1"/>
              </p:cNvSpPr>
              <p:nvPr/>
            </p:nvSpPr>
            <p:spPr bwMode="auto">
              <a:xfrm flipV="1">
                <a:off x="1872162" y="1576454"/>
                <a:ext cx="1126058" cy="31974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40"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41" name="Freeform 814"/>
              <p:cNvSpPr>
                <a:spLocks/>
              </p:cNvSpPr>
              <p:nvPr/>
            </p:nvSpPr>
            <p:spPr bwMode="auto">
              <a:xfrm>
                <a:off x="2102800" y="1633184"/>
                <a:ext cx="664783"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42" name="Freeform 815"/>
              <p:cNvSpPr>
                <a:spLocks/>
              </p:cNvSpPr>
              <p:nvPr/>
            </p:nvSpPr>
            <p:spPr bwMode="auto">
              <a:xfrm>
                <a:off x="2536944" y="1728593"/>
                <a:ext cx="244206" cy="9540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43" name="Freeform 816"/>
              <p:cNvSpPr>
                <a:spLocks/>
              </p:cNvSpPr>
              <p:nvPr/>
            </p:nvSpPr>
            <p:spPr bwMode="auto">
              <a:xfrm>
                <a:off x="2091947" y="1731171"/>
                <a:ext cx="238779" cy="9540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044" name="Straight Connector 817"/>
              <p:cNvCxnSpPr>
                <a:cxnSpLocks noChangeShapeType="1"/>
                <a:endCxn id="1039" idx="2"/>
              </p:cNvCxnSpPr>
              <p:nvPr/>
            </p:nvCxnSpPr>
            <p:spPr bwMode="auto">
              <a:xfrm flipH="1" flipV="1">
                <a:off x="1872162" y="1736328"/>
                <a:ext cx="2713"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45" name="Straight Connector 818"/>
              <p:cNvCxnSpPr>
                <a:cxnSpLocks noChangeShapeType="1"/>
              </p:cNvCxnSpPr>
              <p:nvPr/>
            </p:nvCxnSpPr>
            <p:spPr bwMode="auto">
              <a:xfrm flipH="1" flipV="1">
                <a:off x="2998221" y="1736328"/>
                <a:ext cx="2714" cy="12119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10" name="Group 347"/>
            <p:cNvGrpSpPr>
              <a:grpSpLocks/>
            </p:cNvGrpSpPr>
            <p:nvPr/>
          </p:nvGrpSpPr>
          <p:grpSpPr bwMode="auto">
            <a:xfrm>
              <a:off x="6050373" y="3620176"/>
              <a:ext cx="425094" cy="228319"/>
              <a:chOff x="1871277" y="1576300"/>
              <a:chExt cx="1128371" cy="437861"/>
            </a:xfrm>
          </p:grpSpPr>
          <p:sp>
            <p:nvSpPr>
              <p:cNvPr id="1028" name="Oval 801"/>
              <p:cNvSpPr>
                <a:spLocks noChangeArrowheads="1"/>
              </p:cNvSpPr>
              <p:nvPr/>
            </p:nvSpPr>
            <p:spPr bwMode="auto">
              <a:xfrm flipV="1">
                <a:off x="1874401" y="1693738"/>
                <a:ext cx="1125103" cy="31966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29"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030" name="Oval 803"/>
              <p:cNvSpPr>
                <a:spLocks noChangeArrowheads="1"/>
              </p:cNvSpPr>
              <p:nvPr/>
            </p:nvSpPr>
            <p:spPr bwMode="auto">
              <a:xfrm flipV="1">
                <a:off x="1870189" y="1575004"/>
                <a:ext cx="1125101" cy="31966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31"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32" name="Freeform 805"/>
              <p:cNvSpPr>
                <a:spLocks/>
              </p:cNvSpPr>
              <p:nvPr/>
            </p:nvSpPr>
            <p:spPr bwMode="auto">
              <a:xfrm>
                <a:off x="2101950" y="1632849"/>
                <a:ext cx="661578"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33" name="Freeform 806"/>
              <p:cNvSpPr>
                <a:spLocks/>
              </p:cNvSpPr>
              <p:nvPr/>
            </p:nvSpPr>
            <p:spPr bwMode="auto">
              <a:xfrm>
                <a:off x="2535979" y="1727226"/>
                <a:ext cx="244404"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34" name="Freeform 807"/>
              <p:cNvSpPr>
                <a:spLocks/>
              </p:cNvSpPr>
              <p:nvPr/>
            </p:nvSpPr>
            <p:spPr bwMode="auto">
              <a:xfrm>
                <a:off x="2089310" y="1730271"/>
                <a:ext cx="240189"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035" name="Straight Connector 808"/>
              <p:cNvCxnSpPr>
                <a:cxnSpLocks noChangeShapeType="1"/>
                <a:endCxn id="1030" idx="2"/>
              </p:cNvCxnSpPr>
              <p:nvPr/>
            </p:nvCxnSpPr>
            <p:spPr bwMode="auto">
              <a:xfrm flipH="1" flipV="1">
                <a:off x="1870189" y="1736360"/>
                <a:ext cx="4213"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36" name="Straight Connector 809"/>
              <p:cNvCxnSpPr>
                <a:cxnSpLocks noChangeShapeType="1"/>
              </p:cNvCxnSpPr>
              <p:nvPr/>
            </p:nvCxnSpPr>
            <p:spPr bwMode="auto">
              <a:xfrm flipH="1" flipV="1">
                <a:off x="2995289" y="1733315"/>
                <a:ext cx="4215" cy="12482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11" name="Group 347"/>
            <p:cNvGrpSpPr>
              <a:grpSpLocks/>
            </p:cNvGrpSpPr>
            <p:nvPr/>
          </p:nvGrpSpPr>
          <p:grpSpPr bwMode="auto">
            <a:xfrm>
              <a:off x="6347637" y="2481965"/>
              <a:ext cx="403071" cy="202807"/>
              <a:chOff x="1871277" y="1576300"/>
              <a:chExt cx="1128371" cy="437861"/>
            </a:xfrm>
          </p:grpSpPr>
          <p:sp>
            <p:nvSpPr>
              <p:cNvPr id="1019" name="Oval 792"/>
              <p:cNvSpPr>
                <a:spLocks noChangeArrowheads="1"/>
              </p:cNvSpPr>
              <p:nvPr/>
            </p:nvSpPr>
            <p:spPr bwMode="auto">
              <a:xfrm flipV="1">
                <a:off x="1877892" y="1694743"/>
                <a:ext cx="1119914" cy="31875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20"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021" name="Oval 794"/>
              <p:cNvSpPr>
                <a:spLocks noChangeArrowheads="1"/>
              </p:cNvSpPr>
              <p:nvPr/>
            </p:nvSpPr>
            <p:spPr bwMode="auto">
              <a:xfrm flipV="1">
                <a:off x="1873449" y="1574784"/>
                <a:ext cx="1119914" cy="31874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22"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23" name="Freeform 796"/>
              <p:cNvSpPr>
                <a:spLocks/>
              </p:cNvSpPr>
              <p:nvPr/>
            </p:nvSpPr>
            <p:spPr bwMode="auto">
              <a:xfrm>
                <a:off x="2104543" y="1633049"/>
                <a:ext cx="657727" cy="10967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24" name="Freeform 797"/>
              <p:cNvSpPr>
                <a:spLocks/>
              </p:cNvSpPr>
              <p:nvPr/>
            </p:nvSpPr>
            <p:spPr bwMode="auto">
              <a:xfrm>
                <a:off x="2535619" y="1725591"/>
                <a:ext cx="244427" cy="9939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25" name="Freeform 798"/>
              <p:cNvSpPr>
                <a:spLocks/>
              </p:cNvSpPr>
              <p:nvPr/>
            </p:nvSpPr>
            <p:spPr bwMode="auto">
              <a:xfrm>
                <a:off x="2091209" y="1729017"/>
                <a:ext cx="239982" cy="95968"/>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026" name="Straight Connector 799"/>
              <p:cNvCxnSpPr>
                <a:cxnSpLocks noChangeShapeType="1"/>
                <a:endCxn id="1021" idx="2"/>
              </p:cNvCxnSpPr>
              <p:nvPr/>
            </p:nvCxnSpPr>
            <p:spPr bwMode="auto">
              <a:xfrm flipH="1" flipV="1">
                <a:off x="1873449" y="1735872"/>
                <a:ext cx="4443" cy="12338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27" name="Straight Connector 800"/>
              <p:cNvCxnSpPr>
                <a:cxnSpLocks noChangeShapeType="1"/>
              </p:cNvCxnSpPr>
              <p:nvPr/>
            </p:nvCxnSpPr>
            <p:spPr bwMode="auto">
              <a:xfrm flipH="1" flipV="1">
                <a:off x="2993363" y="1732446"/>
                <a:ext cx="4443" cy="12338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12" name="Group 589"/>
            <p:cNvGrpSpPr>
              <a:grpSpLocks/>
            </p:cNvGrpSpPr>
            <p:nvPr/>
          </p:nvGrpSpPr>
          <p:grpSpPr bwMode="auto">
            <a:xfrm>
              <a:off x="7678804" y="2388750"/>
              <a:ext cx="418211" cy="189727"/>
              <a:chOff x="7913987" y="1515773"/>
              <a:chExt cx="625138" cy="276534"/>
            </a:xfrm>
          </p:grpSpPr>
          <p:sp>
            <p:nvSpPr>
              <p:cNvPr id="1010" name="Oval 783"/>
              <p:cNvSpPr>
                <a:spLocks noChangeArrowheads="1"/>
              </p:cNvSpPr>
              <p:nvPr/>
            </p:nvSpPr>
            <p:spPr bwMode="auto">
              <a:xfrm flipV="1">
                <a:off x="7916261" y="1595082"/>
                <a:ext cx="621721" cy="196676"/>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11"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012" name="Oval 785"/>
              <p:cNvSpPr>
                <a:spLocks noChangeArrowheads="1"/>
              </p:cNvSpPr>
              <p:nvPr/>
            </p:nvSpPr>
            <p:spPr bwMode="auto">
              <a:xfrm flipV="1">
                <a:off x="7913888" y="1516411"/>
                <a:ext cx="621721" cy="196676"/>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13"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14" name="Freeform 787"/>
              <p:cNvSpPr>
                <a:spLocks/>
              </p:cNvSpPr>
              <p:nvPr/>
            </p:nvSpPr>
            <p:spPr bwMode="auto">
              <a:xfrm>
                <a:off x="8042029" y="1555746"/>
                <a:ext cx="365439"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15" name="Freeform 788"/>
              <p:cNvSpPr>
                <a:spLocks/>
              </p:cNvSpPr>
              <p:nvPr/>
            </p:nvSpPr>
            <p:spPr bwMode="auto">
              <a:xfrm>
                <a:off x="8281700" y="1613593"/>
                <a:ext cx="135261"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16" name="Freeform 789"/>
              <p:cNvSpPr>
                <a:spLocks/>
              </p:cNvSpPr>
              <p:nvPr/>
            </p:nvSpPr>
            <p:spPr bwMode="auto">
              <a:xfrm>
                <a:off x="8034910" y="1615906"/>
                <a:ext cx="132887"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017" name="Straight Connector 790"/>
              <p:cNvCxnSpPr>
                <a:cxnSpLocks noChangeShapeType="1"/>
                <a:endCxn id="1012" idx="2"/>
              </p:cNvCxnSpPr>
              <p:nvPr/>
            </p:nvCxnSpPr>
            <p:spPr bwMode="auto">
              <a:xfrm flipH="1" flipV="1">
                <a:off x="7913888" y="1615906"/>
                <a:ext cx="2372"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018" name="Straight Connector 791"/>
              <p:cNvCxnSpPr>
                <a:cxnSpLocks noChangeShapeType="1"/>
              </p:cNvCxnSpPr>
              <p:nvPr/>
            </p:nvCxnSpPr>
            <p:spPr bwMode="auto">
              <a:xfrm flipH="1" flipV="1">
                <a:off x="8535609" y="1618220"/>
                <a:ext cx="2372"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813" name="Group 590"/>
            <p:cNvGrpSpPr>
              <a:grpSpLocks/>
            </p:cNvGrpSpPr>
            <p:nvPr/>
          </p:nvGrpSpPr>
          <p:grpSpPr bwMode="auto">
            <a:xfrm>
              <a:off x="7187343" y="2485248"/>
              <a:ext cx="418211" cy="189727"/>
              <a:chOff x="7913987" y="1515773"/>
              <a:chExt cx="625138" cy="276534"/>
            </a:xfrm>
          </p:grpSpPr>
          <p:sp>
            <p:nvSpPr>
              <p:cNvPr id="1001" name="Oval 774"/>
              <p:cNvSpPr>
                <a:spLocks noChangeArrowheads="1"/>
              </p:cNvSpPr>
              <p:nvPr/>
            </p:nvSpPr>
            <p:spPr bwMode="auto">
              <a:xfrm flipV="1">
                <a:off x="7915268" y="1595576"/>
                <a:ext cx="624095" cy="19667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02"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003" name="Oval 776"/>
              <p:cNvSpPr>
                <a:spLocks noChangeArrowheads="1"/>
              </p:cNvSpPr>
              <p:nvPr/>
            </p:nvSpPr>
            <p:spPr bwMode="auto">
              <a:xfrm flipV="1">
                <a:off x="7912896" y="1516906"/>
                <a:ext cx="624093" cy="19667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04"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5" name="Freeform 778"/>
              <p:cNvSpPr>
                <a:spLocks/>
              </p:cNvSpPr>
              <p:nvPr/>
            </p:nvSpPr>
            <p:spPr bwMode="auto">
              <a:xfrm>
                <a:off x="8041037" y="1556241"/>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06" name="Freeform 779"/>
              <p:cNvSpPr>
                <a:spLocks/>
              </p:cNvSpPr>
              <p:nvPr/>
            </p:nvSpPr>
            <p:spPr bwMode="auto">
              <a:xfrm>
                <a:off x="8283081" y="1614087"/>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07" name="Freeform 780"/>
              <p:cNvSpPr>
                <a:spLocks/>
              </p:cNvSpPr>
              <p:nvPr/>
            </p:nvSpPr>
            <p:spPr bwMode="auto">
              <a:xfrm>
                <a:off x="8033917" y="1616401"/>
                <a:ext cx="135261"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008" name="Straight Connector 781"/>
              <p:cNvCxnSpPr>
                <a:cxnSpLocks noChangeShapeType="1"/>
                <a:endCxn id="1003" idx="2"/>
              </p:cNvCxnSpPr>
              <p:nvPr/>
            </p:nvCxnSpPr>
            <p:spPr bwMode="auto">
              <a:xfrm flipH="1" flipV="1">
                <a:off x="7912896" y="1616401"/>
                <a:ext cx="2372"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009" name="Straight Connector 782"/>
              <p:cNvCxnSpPr>
                <a:cxnSpLocks noChangeShapeType="1"/>
              </p:cNvCxnSpPr>
              <p:nvPr/>
            </p:nvCxnSpPr>
            <p:spPr bwMode="auto">
              <a:xfrm flipH="1" flipV="1">
                <a:off x="8536989" y="1618714"/>
                <a:ext cx="2374"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814" name="Group 591"/>
            <p:cNvGrpSpPr>
              <a:grpSpLocks/>
            </p:cNvGrpSpPr>
            <p:nvPr/>
          </p:nvGrpSpPr>
          <p:grpSpPr bwMode="auto">
            <a:xfrm>
              <a:off x="7195275" y="2751878"/>
              <a:ext cx="418211" cy="189727"/>
              <a:chOff x="7913987" y="1515773"/>
              <a:chExt cx="625138" cy="276534"/>
            </a:xfrm>
          </p:grpSpPr>
          <p:sp>
            <p:nvSpPr>
              <p:cNvPr id="992" name="Oval 765"/>
              <p:cNvSpPr>
                <a:spLocks noChangeArrowheads="1"/>
              </p:cNvSpPr>
              <p:nvPr/>
            </p:nvSpPr>
            <p:spPr bwMode="auto">
              <a:xfrm flipV="1">
                <a:off x="7915277" y="1593365"/>
                <a:ext cx="624093" cy="198990"/>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93"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994" name="Oval 767"/>
              <p:cNvSpPr>
                <a:spLocks noChangeArrowheads="1"/>
              </p:cNvSpPr>
              <p:nvPr/>
            </p:nvSpPr>
            <p:spPr bwMode="auto">
              <a:xfrm flipV="1">
                <a:off x="7912903" y="1514694"/>
                <a:ext cx="624095" cy="198990"/>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95"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96" name="Freeform 769"/>
              <p:cNvSpPr>
                <a:spLocks/>
              </p:cNvSpPr>
              <p:nvPr/>
            </p:nvSpPr>
            <p:spPr bwMode="auto">
              <a:xfrm>
                <a:off x="8041044" y="1554029"/>
                <a:ext cx="367813"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97" name="Freeform 770"/>
              <p:cNvSpPr>
                <a:spLocks/>
              </p:cNvSpPr>
              <p:nvPr/>
            </p:nvSpPr>
            <p:spPr bwMode="auto">
              <a:xfrm>
                <a:off x="8283088" y="1614189"/>
                <a:ext cx="135261"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98" name="Freeform 771"/>
              <p:cNvSpPr>
                <a:spLocks/>
              </p:cNvSpPr>
              <p:nvPr/>
            </p:nvSpPr>
            <p:spPr bwMode="auto">
              <a:xfrm>
                <a:off x="8033926" y="1614189"/>
                <a:ext cx="135259" cy="62474"/>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999" name="Straight Connector 772"/>
              <p:cNvCxnSpPr>
                <a:cxnSpLocks noChangeShapeType="1"/>
                <a:endCxn id="994" idx="2"/>
              </p:cNvCxnSpPr>
              <p:nvPr/>
            </p:nvCxnSpPr>
            <p:spPr bwMode="auto">
              <a:xfrm flipH="1" flipV="1">
                <a:off x="7912903" y="1614189"/>
                <a:ext cx="2374" cy="78671"/>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000" name="Straight Connector 773"/>
              <p:cNvCxnSpPr>
                <a:cxnSpLocks noChangeShapeType="1"/>
              </p:cNvCxnSpPr>
              <p:nvPr/>
            </p:nvCxnSpPr>
            <p:spPr bwMode="auto">
              <a:xfrm flipH="1" flipV="1">
                <a:off x="8536998" y="1618816"/>
                <a:ext cx="2372"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815" name="Group 592"/>
            <p:cNvGrpSpPr>
              <a:grpSpLocks/>
            </p:cNvGrpSpPr>
            <p:nvPr/>
          </p:nvGrpSpPr>
          <p:grpSpPr bwMode="auto">
            <a:xfrm>
              <a:off x="7088975" y="3633334"/>
              <a:ext cx="418211" cy="189727"/>
              <a:chOff x="7913987" y="1515773"/>
              <a:chExt cx="625138" cy="276534"/>
            </a:xfrm>
          </p:grpSpPr>
          <p:sp>
            <p:nvSpPr>
              <p:cNvPr id="983" name="Oval 756"/>
              <p:cNvSpPr>
                <a:spLocks noChangeArrowheads="1"/>
              </p:cNvSpPr>
              <p:nvPr/>
            </p:nvSpPr>
            <p:spPr bwMode="auto">
              <a:xfrm flipV="1">
                <a:off x="7915183" y="1595105"/>
                <a:ext cx="624095" cy="196676"/>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84"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985" name="Oval 758"/>
              <p:cNvSpPr>
                <a:spLocks noChangeArrowheads="1"/>
              </p:cNvSpPr>
              <p:nvPr/>
            </p:nvSpPr>
            <p:spPr bwMode="auto">
              <a:xfrm flipV="1">
                <a:off x="7912811" y="1516435"/>
                <a:ext cx="624093" cy="196676"/>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86"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7" name="Freeform 760"/>
              <p:cNvSpPr>
                <a:spLocks/>
              </p:cNvSpPr>
              <p:nvPr/>
            </p:nvSpPr>
            <p:spPr bwMode="auto">
              <a:xfrm>
                <a:off x="8040952" y="1555769"/>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88" name="Freeform 761"/>
              <p:cNvSpPr>
                <a:spLocks/>
              </p:cNvSpPr>
              <p:nvPr/>
            </p:nvSpPr>
            <p:spPr bwMode="auto">
              <a:xfrm>
                <a:off x="8282996" y="1613616"/>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89" name="Freeform 762"/>
              <p:cNvSpPr>
                <a:spLocks/>
              </p:cNvSpPr>
              <p:nvPr/>
            </p:nvSpPr>
            <p:spPr bwMode="auto">
              <a:xfrm>
                <a:off x="8033832" y="1615929"/>
                <a:ext cx="135261"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990" name="Straight Connector 763"/>
              <p:cNvCxnSpPr>
                <a:cxnSpLocks noChangeShapeType="1"/>
                <a:endCxn id="985" idx="2"/>
              </p:cNvCxnSpPr>
              <p:nvPr/>
            </p:nvCxnSpPr>
            <p:spPr bwMode="auto">
              <a:xfrm flipH="1" flipV="1">
                <a:off x="7912811" y="1615929"/>
                <a:ext cx="2372"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991" name="Straight Connector 764"/>
              <p:cNvCxnSpPr>
                <a:cxnSpLocks noChangeShapeType="1"/>
              </p:cNvCxnSpPr>
              <p:nvPr/>
            </p:nvCxnSpPr>
            <p:spPr bwMode="auto">
              <a:xfrm flipH="1" flipV="1">
                <a:off x="8536904" y="1618244"/>
                <a:ext cx="2374"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816" name="Group 593"/>
            <p:cNvGrpSpPr>
              <a:grpSpLocks/>
            </p:cNvGrpSpPr>
            <p:nvPr/>
          </p:nvGrpSpPr>
          <p:grpSpPr bwMode="auto">
            <a:xfrm>
              <a:off x="7748699" y="3641266"/>
              <a:ext cx="418211" cy="189727"/>
              <a:chOff x="7913987" y="1515773"/>
              <a:chExt cx="625138" cy="276534"/>
            </a:xfrm>
          </p:grpSpPr>
          <p:sp>
            <p:nvSpPr>
              <p:cNvPr id="974" name="Oval 747"/>
              <p:cNvSpPr>
                <a:spLocks noChangeArrowheads="1"/>
              </p:cNvSpPr>
              <p:nvPr/>
            </p:nvSpPr>
            <p:spPr bwMode="auto">
              <a:xfrm flipV="1">
                <a:off x="7916193" y="1595113"/>
                <a:ext cx="624095" cy="19667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75"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976" name="Oval 749"/>
              <p:cNvSpPr>
                <a:spLocks noChangeArrowheads="1"/>
              </p:cNvSpPr>
              <p:nvPr/>
            </p:nvSpPr>
            <p:spPr bwMode="auto">
              <a:xfrm flipV="1">
                <a:off x="7913821" y="1516442"/>
                <a:ext cx="624093" cy="19667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77"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8" name="Freeform 751"/>
              <p:cNvSpPr>
                <a:spLocks/>
              </p:cNvSpPr>
              <p:nvPr/>
            </p:nvSpPr>
            <p:spPr bwMode="auto">
              <a:xfrm>
                <a:off x="8041962" y="1555778"/>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79" name="Freeform 752"/>
              <p:cNvSpPr>
                <a:spLocks/>
              </p:cNvSpPr>
              <p:nvPr/>
            </p:nvSpPr>
            <p:spPr bwMode="auto">
              <a:xfrm>
                <a:off x="8284006" y="1613623"/>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80" name="Freeform 753"/>
              <p:cNvSpPr>
                <a:spLocks/>
              </p:cNvSpPr>
              <p:nvPr/>
            </p:nvSpPr>
            <p:spPr bwMode="auto">
              <a:xfrm>
                <a:off x="8034842" y="1615938"/>
                <a:ext cx="135261"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981" name="Straight Connector 754"/>
              <p:cNvCxnSpPr>
                <a:cxnSpLocks noChangeShapeType="1"/>
                <a:endCxn id="976" idx="2"/>
              </p:cNvCxnSpPr>
              <p:nvPr/>
            </p:nvCxnSpPr>
            <p:spPr bwMode="auto">
              <a:xfrm flipH="1" flipV="1">
                <a:off x="7913821" y="1615938"/>
                <a:ext cx="2372"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982" name="Straight Connector 755"/>
              <p:cNvCxnSpPr>
                <a:cxnSpLocks noChangeShapeType="1"/>
              </p:cNvCxnSpPr>
              <p:nvPr/>
            </p:nvCxnSpPr>
            <p:spPr bwMode="auto">
              <a:xfrm flipH="1" flipV="1">
                <a:off x="8537914" y="1618251"/>
                <a:ext cx="2374"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817" name="Group 594"/>
            <p:cNvGrpSpPr>
              <a:grpSpLocks/>
            </p:cNvGrpSpPr>
            <p:nvPr/>
          </p:nvGrpSpPr>
          <p:grpSpPr bwMode="auto">
            <a:xfrm>
              <a:off x="7440813" y="3924693"/>
              <a:ext cx="418211" cy="189727"/>
              <a:chOff x="7913987" y="1515773"/>
              <a:chExt cx="625138" cy="276534"/>
            </a:xfrm>
          </p:grpSpPr>
          <p:sp>
            <p:nvSpPr>
              <p:cNvPr id="965" name="Oval 738"/>
              <p:cNvSpPr>
                <a:spLocks noChangeArrowheads="1"/>
              </p:cNvSpPr>
              <p:nvPr/>
            </p:nvSpPr>
            <p:spPr bwMode="auto">
              <a:xfrm flipV="1">
                <a:off x="7916060" y="1593871"/>
                <a:ext cx="624095" cy="198990"/>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66"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967" name="Oval 740"/>
              <p:cNvSpPr>
                <a:spLocks noChangeArrowheads="1"/>
              </p:cNvSpPr>
              <p:nvPr/>
            </p:nvSpPr>
            <p:spPr bwMode="auto">
              <a:xfrm flipV="1">
                <a:off x="7913688" y="1515200"/>
                <a:ext cx="624093" cy="198990"/>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68"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9" name="Freeform 742"/>
              <p:cNvSpPr>
                <a:spLocks/>
              </p:cNvSpPr>
              <p:nvPr/>
            </p:nvSpPr>
            <p:spPr bwMode="auto">
              <a:xfrm>
                <a:off x="8041829" y="1554536"/>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70" name="Freeform 743"/>
              <p:cNvSpPr>
                <a:spLocks/>
              </p:cNvSpPr>
              <p:nvPr/>
            </p:nvSpPr>
            <p:spPr bwMode="auto">
              <a:xfrm>
                <a:off x="8283873" y="1614696"/>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71" name="Freeform 744"/>
              <p:cNvSpPr>
                <a:spLocks/>
              </p:cNvSpPr>
              <p:nvPr/>
            </p:nvSpPr>
            <p:spPr bwMode="auto">
              <a:xfrm>
                <a:off x="8034709" y="1614696"/>
                <a:ext cx="135261" cy="62473"/>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972" name="Straight Connector 745"/>
              <p:cNvCxnSpPr>
                <a:cxnSpLocks noChangeShapeType="1"/>
                <a:endCxn id="967" idx="2"/>
              </p:cNvCxnSpPr>
              <p:nvPr/>
            </p:nvCxnSpPr>
            <p:spPr bwMode="auto">
              <a:xfrm flipH="1" flipV="1">
                <a:off x="7913688" y="1614696"/>
                <a:ext cx="2372" cy="78671"/>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973" name="Straight Connector 746"/>
              <p:cNvCxnSpPr>
                <a:cxnSpLocks noChangeShapeType="1"/>
              </p:cNvCxnSpPr>
              <p:nvPr/>
            </p:nvCxnSpPr>
            <p:spPr bwMode="auto">
              <a:xfrm flipH="1" flipV="1">
                <a:off x="8537781" y="1619324"/>
                <a:ext cx="2374"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sp>
          <p:nvSpPr>
            <p:cNvPr id="818" name="Line 421"/>
            <p:cNvSpPr>
              <a:spLocks noChangeShapeType="1"/>
            </p:cNvSpPr>
            <p:nvPr/>
          </p:nvSpPr>
          <p:spPr bwMode="auto">
            <a:xfrm>
              <a:off x="7396163" y="3813175"/>
              <a:ext cx="163512" cy="120650"/>
            </a:xfrm>
            <a:prstGeom prst="line">
              <a:avLst/>
            </a:prstGeom>
            <a:noFill/>
            <a:ln w="9525">
              <a:solidFill>
                <a:schemeClr val="tx1"/>
              </a:solidFill>
              <a:round/>
              <a:headEnd/>
              <a:tailEnd/>
            </a:ln>
          </p:spPr>
          <p:txBody>
            <a:bodyPr/>
            <a:lstStyle/>
            <a:p>
              <a:endParaRPr lang="zh-CN" altLang="en-US"/>
            </a:p>
          </p:txBody>
        </p:sp>
        <p:sp>
          <p:nvSpPr>
            <p:cNvPr id="819" name="Line 422"/>
            <p:cNvSpPr>
              <a:spLocks noChangeShapeType="1"/>
            </p:cNvSpPr>
            <p:nvPr/>
          </p:nvSpPr>
          <p:spPr bwMode="auto">
            <a:xfrm>
              <a:off x="7493000" y="3733800"/>
              <a:ext cx="279400" cy="0"/>
            </a:xfrm>
            <a:prstGeom prst="line">
              <a:avLst/>
            </a:prstGeom>
            <a:noFill/>
            <a:ln w="9525">
              <a:solidFill>
                <a:schemeClr val="tx1"/>
              </a:solidFill>
              <a:round/>
              <a:headEnd/>
              <a:tailEnd/>
            </a:ln>
          </p:spPr>
          <p:txBody>
            <a:bodyPr/>
            <a:lstStyle/>
            <a:p>
              <a:endParaRPr lang="zh-CN" altLang="en-US"/>
            </a:p>
          </p:txBody>
        </p:sp>
        <p:sp>
          <p:nvSpPr>
            <p:cNvPr id="820" name="Line 423"/>
            <p:cNvSpPr>
              <a:spLocks noChangeShapeType="1"/>
            </p:cNvSpPr>
            <p:nvPr/>
          </p:nvSpPr>
          <p:spPr bwMode="auto">
            <a:xfrm flipV="1">
              <a:off x="7729538" y="3819525"/>
              <a:ext cx="134937" cy="104775"/>
            </a:xfrm>
            <a:prstGeom prst="line">
              <a:avLst/>
            </a:prstGeom>
            <a:noFill/>
            <a:ln w="9525">
              <a:solidFill>
                <a:schemeClr val="tx1"/>
              </a:solidFill>
              <a:round/>
              <a:headEnd/>
              <a:tailEnd/>
            </a:ln>
          </p:spPr>
          <p:txBody>
            <a:bodyPr/>
            <a:lstStyle/>
            <a:p>
              <a:endParaRPr lang="zh-CN" altLang="en-US"/>
            </a:p>
          </p:txBody>
        </p:sp>
        <p:sp>
          <p:nvSpPr>
            <p:cNvPr id="821" name="Line 444"/>
            <p:cNvSpPr>
              <a:spLocks noChangeShapeType="1"/>
            </p:cNvSpPr>
            <p:nvPr/>
          </p:nvSpPr>
          <p:spPr bwMode="auto">
            <a:xfrm flipV="1">
              <a:off x="7577138" y="2492375"/>
              <a:ext cx="123825" cy="87313"/>
            </a:xfrm>
            <a:prstGeom prst="line">
              <a:avLst/>
            </a:prstGeom>
            <a:noFill/>
            <a:ln w="9525">
              <a:solidFill>
                <a:schemeClr val="tx1"/>
              </a:solidFill>
              <a:round/>
              <a:headEnd/>
              <a:tailEnd/>
            </a:ln>
          </p:spPr>
          <p:txBody>
            <a:bodyPr/>
            <a:lstStyle/>
            <a:p>
              <a:endParaRPr lang="zh-CN" altLang="en-US"/>
            </a:p>
          </p:txBody>
        </p:sp>
        <p:sp>
          <p:nvSpPr>
            <p:cNvPr id="822" name="Line 445"/>
            <p:cNvSpPr>
              <a:spLocks noChangeShapeType="1"/>
            </p:cNvSpPr>
            <p:nvPr/>
          </p:nvSpPr>
          <p:spPr bwMode="auto">
            <a:xfrm>
              <a:off x="7405688" y="2665413"/>
              <a:ext cx="0" cy="82550"/>
            </a:xfrm>
            <a:prstGeom prst="line">
              <a:avLst/>
            </a:prstGeom>
            <a:noFill/>
            <a:ln w="9525">
              <a:solidFill>
                <a:schemeClr val="tx1"/>
              </a:solidFill>
              <a:round/>
              <a:headEnd/>
              <a:tailEnd/>
            </a:ln>
          </p:spPr>
          <p:txBody>
            <a:bodyPr/>
            <a:lstStyle/>
            <a:p>
              <a:endParaRPr lang="zh-CN" altLang="en-US"/>
            </a:p>
          </p:txBody>
        </p:sp>
        <p:sp>
          <p:nvSpPr>
            <p:cNvPr id="823" name="Line 446"/>
            <p:cNvSpPr>
              <a:spLocks noChangeShapeType="1"/>
            </p:cNvSpPr>
            <p:nvPr/>
          </p:nvSpPr>
          <p:spPr bwMode="auto">
            <a:xfrm flipV="1">
              <a:off x="7577138" y="2562225"/>
              <a:ext cx="263525" cy="288925"/>
            </a:xfrm>
            <a:prstGeom prst="line">
              <a:avLst/>
            </a:prstGeom>
            <a:noFill/>
            <a:ln w="9525">
              <a:solidFill>
                <a:schemeClr val="tx1"/>
              </a:solidFill>
              <a:round/>
              <a:headEnd/>
              <a:tailEnd/>
            </a:ln>
          </p:spPr>
          <p:txBody>
            <a:bodyPr/>
            <a:lstStyle/>
            <a:p>
              <a:endParaRPr lang="zh-CN" altLang="en-US"/>
            </a:p>
          </p:txBody>
        </p:sp>
        <p:sp>
          <p:nvSpPr>
            <p:cNvPr id="824" name="Line 447"/>
            <p:cNvSpPr>
              <a:spLocks noChangeShapeType="1"/>
            </p:cNvSpPr>
            <p:nvPr/>
          </p:nvSpPr>
          <p:spPr bwMode="auto">
            <a:xfrm>
              <a:off x="7942263" y="2560638"/>
              <a:ext cx="0" cy="196850"/>
            </a:xfrm>
            <a:prstGeom prst="line">
              <a:avLst/>
            </a:prstGeom>
            <a:noFill/>
            <a:ln w="9525">
              <a:solidFill>
                <a:schemeClr val="tx1"/>
              </a:solidFill>
              <a:round/>
              <a:headEnd/>
              <a:tailEnd/>
            </a:ln>
          </p:spPr>
          <p:txBody>
            <a:bodyPr/>
            <a:lstStyle/>
            <a:p>
              <a:endParaRPr lang="zh-CN" altLang="en-US"/>
            </a:p>
          </p:txBody>
        </p:sp>
        <p:sp>
          <p:nvSpPr>
            <p:cNvPr id="825" name="Line 448"/>
            <p:cNvSpPr>
              <a:spLocks noChangeShapeType="1"/>
            </p:cNvSpPr>
            <p:nvPr/>
          </p:nvSpPr>
          <p:spPr bwMode="auto">
            <a:xfrm>
              <a:off x="7596188" y="2867025"/>
              <a:ext cx="188912" cy="0"/>
            </a:xfrm>
            <a:prstGeom prst="line">
              <a:avLst/>
            </a:prstGeom>
            <a:noFill/>
            <a:ln w="9525">
              <a:solidFill>
                <a:schemeClr val="tx1"/>
              </a:solidFill>
              <a:round/>
              <a:headEnd/>
              <a:tailEnd/>
            </a:ln>
          </p:spPr>
          <p:txBody>
            <a:bodyPr/>
            <a:lstStyle/>
            <a:p>
              <a:endParaRPr lang="zh-CN" altLang="en-US"/>
            </a:p>
          </p:txBody>
        </p:sp>
        <p:sp>
          <p:nvSpPr>
            <p:cNvPr id="826" name="Line 450"/>
            <p:cNvSpPr>
              <a:spLocks noChangeShapeType="1"/>
            </p:cNvSpPr>
            <p:nvPr/>
          </p:nvSpPr>
          <p:spPr bwMode="auto">
            <a:xfrm>
              <a:off x="8150225" y="2857500"/>
              <a:ext cx="177800" cy="0"/>
            </a:xfrm>
            <a:prstGeom prst="line">
              <a:avLst/>
            </a:prstGeom>
            <a:noFill/>
            <a:ln w="9525">
              <a:solidFill>
                <a:schemeClr val="tx1"/>
              </a:solidFill>
              <a:round/>
              <a:headEnd/>
              <a:tailEnd/>
            </a:ln>
          </p:spPr>
          <p:txBody>
            <a:bodyPr/>
            <a:lstStyle/>
            <a:p>
              <a:endParaRPr lang="zh-CN" altLang="en-US"/>
            </a:p>
          </p:txBody>
        </p:sp>
        <p:sp>
          <p:nvSpPr>
            <p:cNvPr id="827" name="Line 451"/>
            <p:cNvSpPr>
              <a:spLocks noChangeShapeType="1"/>
            </p:cNvSpPr>
            <p:nvPr/>
          </p:nvSpPr>
          <p:spPr bwMode="auto">
            <a:xfrm flipH="1">
              <a:off x="7296150" y="2933700"/>
              <a:ext cx="98425" cy="704850"/>
            </a:xfrm>
            <a:prstGeom prst="line">
              <a:avLst/>
            </a:prstGeom>
            <a:noFill/>
            <a:ln w="9525">
              <a:solidFill>
                <a:schemeClr val="tx1"/>
              </a:solidFill>
              <a:round/>
              <a:headEnd/>
              <a:tailEnd/>
            </a:ln>
          </p:spPr>
          <p:txBody>
            <a:bodyPr/>
            <a:lstStyle/>
            <a:p>
              <a:endParaRPr lang="zh-CN" altLang="en-US"/>
            </a:p>
          </p:txBody>
        </p:sp>
        <p:sp>
          <p:nvSpPr>
            <p:cNvPr id="828" name="Line 452"/>
            <p:cNvSpPr>
              <a:spLocks noChangeShapeType="1"/>
            </p:cNvSpPr>
            <p:nvPr/>
          </p:nvSpPr>
          <p:spPr bwMode="auto">
            <a:xfrm flipH="1">
              <a:off x="7888288" y="2933700"/>
              <a:ext cx="111125" cy="727075"/>
            </a:xfrm>
            <a:prstGeom prst="line">
              <a:avLst/>
            </a:prstGeom>
            <a:noFill/>
            <a:ln w="9525">
              <a:solidFill>
                <a:schemeClr val="tx1"/>
              </a:solidFill>
              <a:round/>
              <a:headEnd/>
              <a:tailEnd/>
            </a:ln>
          </p:spPr>
          <p:txBody>
            <a:bodyPr/>
            <a:lstStyle/>
            <a:p>
              <a:endParaRPr lang="zh-CN" altLang="en-US"/>
            </a:p>
          </p:txBody>
        </p:sp>
        <p:sp>
          <p:nvSpPr>
            <p:cNvPr id="829" name="Line 541"/>
            <p:cNvSpPr>
              <a:spLocks noChangeShapeType="1"/>
            </p:cNvSpPr>
            <p:nvPr/>
          </p:nvSpPr>
          <p:spPr bwMode="auto">
            <a:xfrm flipV="1">
              <a:off x="7272338" y="4075113"/>
              <a:ext cx="227012" cy="436562"/>
            </a:xfrm>
            <a:prstGeom prst="line">
              <a:avLst/>
            </a:prstGeom>
            <a:noFill/>
            <a:ln w="9525">
              <a:solidFill>
                <a:schemeClr val="tx1"/>
              </a:solidFill>
              <a:round/>
              <a:headEnd/>
              <a:tailEnd/>
            </a:ln>
          </p:spPr>
          <p:txBody>
            <a:bodyPr/>
            <a:lstStyle/>
            <a:p>
              <a:endParaRPr lang="zh-CN" altLang="en-US"/>
            </a:p>
          </p:txBody>
        </p:sp>
        <p:grpSp>
          <p:nvGrpSpPr>
            <p:cNvPr id="830" name="Group 665"/>
            <p:cNvGrpSpPr>
              <a:grpSpLocks/>
            </p:cNvGrpSpPr>
            <p:nvPr/>
          </p:nvGrpSpPr>
          <p:grpSpPr bwMode="auto">
            <a:xfrm>
              <a:off x="7689850" y="2395538"/>
              <a:ext cx="390525" cy="169862"/>
              <a:chOff x="4650" y="1129"/>
              <a:chExt cx="246" cy="95"/>
            </a:xfrm>
          </p:grpSpPr>
          <p:sp>
            <p:nvSpPr>
              <p:cNvPr id="95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95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95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960" name="Group 659"/>
              <p:cNvGrpSpPr>
                <a:grpSpLocks/>
              </p:cNvGrpSpPr>
              <p:nvPr/>
            </p:nvGrpSpPr>
            <p:grpSpPr bwMode="auto">
              <a:xfrm>
                <a:off x="4699" y="1145"/>
                <a:ext cx="138" cy="29"/>
                <a:chOff x="2468" y="1332"/>
                <a:chExt cx="310" cy="60"/>
              </a:xfrm>
            </p:grpSpPr>
            <p:sp>
              <p:nvSpPr>
                <p:cNvPr id="963"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964"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961" name="Line 66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962" name="Line 66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831" name="Group 675"/>
            <p:cNvGrpSpPr>
              <a:grpSpLocks/>
            </p:cNvGrpSpPr>
            <p:nvPr/>
          </p:nvGrpSpPr>
          <p:grpSpPr bwMode="auto">
            <a:xfrm>
              <a:off x="7204075" y="2493963"/>
              <a:ext cx="390525" cy="169862"/>
              <a:chOff x="4650" y="1129"/>
              <a:chExt cx="246" cy="95"/>
            </a:xfrm>
          </p:grpSpPr>
          <p:sp>
            <p:nvSpPr>
              <p:cNvPr id="94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95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95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952" name="Group 679"/>
              <p:cNvGrpSpPr>
                <a:grpSpLocks/>
              </p:cNvGrpSpPr>
              <p:nvPr/>
            </p:nvGrpSpPr>
            <p:grpSpPr bwMode="auto">
              <a:xfrm>
                <a:off x="4699" y="1145"/>
                <a:ext cx="138" cy="29"/>
                <a:chOff x="2468" y="1332"/>
                <a:chExt cx="310" cy="60"/>
              </a:xfrm>
            </p:grpSpPr>
            <p:sp>
              <p:nvSpPr>
                <p:cNvPr id="955"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956"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953" name="Line 68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954" name="Line 68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832" name="Group 684"/>
            <p:cNvGrpSpPr>
              <a:grpSpLocks/>
            </p:cNvGrpSpPr>
            <p:nvPr/>
          </p:nvGrpSpPr>
          <p:grpSpPr bwMode="auto">
            <a:xfrm>
              <a:off x="7215188" y="2757488"/>
              <a:ext cx="390525" cy="169862"/>
              <a:chOff x="4650" y="1129"/>
              <a:chExt cx="246" cy="95"/>
            </a:xfrm>
          </p:grpSpPr>
          <p:sp>
            <p:nvSpPr>
              <p:cNvPr id="94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94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94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944" name="Group 688"/>
              <p:cNvGrpSpPr>
                <a:grpSpLocks/>
              </p:cNvGrpSpPr>
              <p:nvPr/>
            </p:nvGrpSpPr>
            <p:grpSpPr bwMode="auto">
              <a:xfrm>
                <a:off x="4699" y="1145"/>
                <a:ext cx="138" cy="29"/>
                <a:chOff x="2468" y="1332"/>
                <a:chExt cx="310" cy="60"/>
              </a:xfrm>
            </p:grpSpPr>
            <p:sp>
              <p:nvSpPr>
                <p:cNvPr id="947"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948"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945" name="Line 69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946" name="Line 69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833"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p:spPr>
          <p:txBody>
            <a:bodyPr/>
            <a:lstStyle/>
            <a:p>
              <a:endParaRPr lang="zh-CN" altLang="en-US"/>
            </a:p>
          </p:txBody>
        </p:sp>
        <p:grpSp>
          <p:nvGrpSpPr>
            <p:cNvPr id="834" name="Group 694"/>
            <p:cNvGrpSpPr>
              <a:grpSpLocks/>
            </p:cNvGrpSpPr>
            <p:nvPr/>
          </p:nvGrpSpPr>
          <p:grpSpPr bwMode="auto">
            <a:xfrm>
              <a:off x="7400925" y="3911600"/>
              <a:ext cx="485775" cy="203200"/>
              <a:chOff x="4650" y="1129"/>
              <a:chExt cx="246" cy="95"/>
            </a:xfrm>
          </p:grpSpPr>
          <p:sp>
            <p:nvSpPr>
              <p:cNvPr id="93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93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93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936" name="Group 698"/>
              <p:cNvGrpSpPr>
                <a:grpSpLocks/>
              </p:cNvGrpSpPr>
              <p:nvPr/>
            </p:nvGrpSpPr>
            <p:grpSpPr bwMode="auto">
              <a:xfrm>
                <a:off x="4699" y="1145"/>
                <a:ext cx="138" cy="29"/>
                <a:chOff x="2468" y="1332"/>
                <a:chExt cx="310" cy="60"/>
              </a:xfrm>
            </p:grpSpPr>
            <p:sp>
              <p:nvSpPr>
                <p:cNvPr id="939"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940"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937" name="Line 70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938" name="Line 70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835" name="Group 712"/>
            <p:cNvGrpSpPr>
              <a:grpSpLocks/>
            </p:cNvGrpSpPr>
            <p:nvPr/>
          </p:nvGrpSpPr>
          <p:grpSpPr bwMode="auto">
            <a:xfrm>
              <a:off x="7081838" y="3630613"/>
              <a:ext cx="485775" cy="203200"/>
              <a:chOff x="4650" y="1129"/>
              <a:chExt cx="246" cy="95"/>
            </a:xfrm>
          </p:grpSpPr>
          <p:sp>
            <p:nvSpPr>
              <p:cNvPr id="92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92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92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928" name="Group 716"/>
              <p:cNvGrpSpPr>
                <a:grpSpLocks/>
              </p:cNvGrpSpPr>
              <p:nvPr/>
            </p:nvGrpSpPr>
            <p:grpSpPr bwMode="auto">
              <a:xfrm>
                <a:off x="4699" y="1145"/>
                <a:ext cx="138" cy="29"/>
                <a:chOff x="2468" y="1332"/>
                <a:chExt cx="310" cy="60"/>
              </a:xfrm>
            </p:grpSpPr>
            <p:sp>
              <p:nvSpPr>
                <p:cNvPr id="931"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932"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929" name="Line 7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930" name="Line 7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836" name="Group 721"/>
            <p:cNvGrpSpPr>
              <a:grpSpLocks/>
            </p:cNvGrpSpPr>
            <p:nvPr/>
          </p:nvGrpSpPr>
          <p:grpSpPr bwMode="auto">
            <a:xfrm>
              <a:off x="7743825" y="3643313"/>
              <a:ext cx="485775" cy="203200"/>
              <a:chOff x="4650" y="1129"/>
              <a:chExt cx="246" cy="95"/>
            </a:xfrm>
          </p:grpSpPr>
          <p:sp>
            <p:nvSpPr>
              <p:cNvPr id="91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91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91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920" name="Group 725"/>
              <p:cNvGrpSpPr>
                <a:grpSpLocks/>
              </p:cNvGrpSpPr>
              <p:nvPr/>
            </p:nvGrpSpPr>
            <p:grpSpPr bwMode="auto">
              <a:xfrm>
                <a:off x="4699" y="1145"/>
                <a:ext cx="138" cy="29"/>
                <a:chOff x="2468" y="1332"/>
                <a:chExt cx="310" cy="60"/>
              </a:xfrm>
            </p:grpSpPr>
            <p:sp>
              <p:nvSpPr>
                <p:cNvPr id="923"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924"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921" name="Line 728"/>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922" name="Line 729"/>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837" name="Text Box 580"/>
            <p:cNvSpPr txBox="1">
              <a:spLocks noChangeArrowheads="1"/>
            </p:cNvSpPr>
            <p:nvPr/>
          </p:nvSpPr>
          <p:spPr bwMode="auto">
            <a:xfrm>
              <a:off x="5957888" y="1384300"/>
              <a:ext cx="1549400" cy="336550"/>
            </a:xfrm>
            <a:prstGeom prst="rect">
              <a:avLst/>
            </a:prstGeom>
            <a:noFill/>
            <a:ln w="9525">
              <a:noFill/>
              <a:miter lim="800000"/>
              <a:headEnd/>
              <a:tailEnd/>
            </a:ln>
          </p:spPr>
          <p:txBody>
            <a:bodyPr wrap="none">
              <a:spAutoFit/>
            </a:bodyPr>
            <a:lstStyle/>
            <a:p>
              <a:r>
                <a:rPr lang="en-US" altLang="zh-CN" sz="1600"/>
                <a:t>mobile network</a:t>
              </a:r>
            </a:p>
          </p:txBody>
        </p:sp>
        <p:sp>
          <p:nvSpPr>
            <p:cNvPr id="838" name="Text Box 580"/>
            <p:cNvSpPr txBox="1">
              <a:spLocks noChangeArrowheads="1"/>
            </p:cNvSpPr>
            <p:nvPr/>
          </p:nvSpPr>
          <p:spPr bwMode="auto">
            <a:xfrm>
              <a:off x="7561263" y="2071688"/>
              <a:ext cx="1108075" cy="336550"/>
            </a:xfrm>
            <a:prstGeom prst="rect">
              <a:avLst/>
            </a:prstGeom>
            <a:noFill/>
            <a:ln w="9525">
              <a:noFill/>
              <a:miter lim="800000"/>
              <a:headEnd/>
              <a:tailEnd/>
            </a:ln>
          </p:spPr>
          <p:txBody>
            <a:bodyPr wrap="none">
              <a:spAutoFit/>
            </a:bodyPr>
            <a:lstStyle/>
            <a:p>
              <a:r>
                <a:rPr lang="en-US" altLang="zh-CN" sz="1600"/>
                <a:t>global ISP</a:t>
              </a:r>
            </a:p>
          </p:txBody>
        </p:sp>
        <p:sp>
          <p:nvSpPr>
            <p:cNvPr id="839" name="Text Box 580"/>
            <p:cNvSpPr txBox="1">
              <a:spLocks noChangeArrowheads="1"/>
            </p:cNvSpPr>
            <p:nvPr/>
          </p:nvSpPr>
          <p:spPr bwMode="auto">
            <a:xfrm>
              <a:off x="7337425" y="3298825"/>
              <a:ext cx="1289050" cy="336550"/>
            </a:xfrm>
            <a:prstGeom prst="rect">
              <a:avLst/>
            </a:prstGeom>
            <a:noFill/>
            <a:ln w="9525">
              <a:noFill/>
              <a:miter lim="800000"/>
              <a:headEnd/>
              <a:tailEnd/>
            </a:ln>
          </p:spPr>
          <p:txBody>
            <a:bodyPr wrap="none">
              <a:spAutoFit/>
            </a:bodyPr>
            <a:lstStyle/>
            <a:p>
              <a:r>
                <a:rPr lang="en-US" altLang="zh-CN" sz="1600" dirty="0"/>
                <a:t>regional ISP</a:t>
              </a:r>
            </a:p>
          </p:txBody>
        </p:sp>
        <p:sp>
          <p:nvSpPr>
            <p:cNvPr id="840" name="Text Box 580"/>
            <p:cNvSpPr txBox="1">
              <a:spLocks noChangeArrowheads="1"/>
            </p:cNvSpPr>
            <p:nvPr/>
          </p:nvSpPr>
          <p:spPr bwMode="auto">
            <a:xfrm>
              <a:off x="6324600" y="2963863"/>
              <a:ext cx="895350" cy="482600"/>
            </a:xfrm>
            <a:prstGeom prst="rect">
              <a:avLst/>
            </a:prstGeom>
            <a:noFill/>
            <a:ln w="9525">
              <a:noFill/>
              <a:miter lim="800000"/>
              <a:headEnd/>
              <a:tailEnd/>
            </a:ln>
          </p:spPr>
          <p:txBody>
            <a:bodyPr wrap="none">
              <a:spAutoFit/>
            </a:bodyPr>
            <a:lstStyle/>
            <a:p>
              <a:pPr>
                <a:lnSpc>
                  <a:spcPct val="80000"/>
                </a:lnSpc>
              </a:pPr>
              <a:r>
                <a:rPr lang="en-US" altLang="zh-CN" sz="1600" dirty="0"/>
                <a:t>home </a:t>
              </a:r>
            </a:p>
            <a:p>
              <a:pPr>
                <a:lnSpc>
                  <a:spcPct val="80000"/>
                </a:lnSpc>
              </a:pPr>
              <a:r>
                <a:rPr lang="en-US" altLang="zh-CN" sz="1600" dirty="0"/>
                <a:t>network</a:t>
              </a:r>
            </a:p>
          </p:txBody>
        </p:sp>
        <p:sp>
          <p:nvSpPr>
            <p:cNvPr id="841" name="Text Box 580"/>
            <p:cNvSpPr txBox="1">
              <a:spLocks noChangeArrowheads="1"/>
            </p:cNvSpPr>
            <p:nvPr/>
          </p:nvSpPr>
          <p:spPr bwMode="auto">
            <a:xfrm>
              <a:off x="5584825" y="5645150"/>
              <a:ext cx="1295400" cy="482600"/>
            </a:xfrm>
            <a:prstGeom prst="rect">
              <a:avLst/>
            </a:prstGeom>
            <a:noFill/>
            <a:ln w="9525">
              <a:noFill/>
              <a:miter lim="800000"/>
              <a:headEnd/>
              <a:tailEnd/>
            </a:ln>
          </p:spPr>
          <p:txBody>
            <a:bodyPr wrap="none">
              <a:spAutoFit/>
            </a:bodyPr>
            <a:lstStyle/>
            <a:p>
              <a:pPr>
                <a:lnSpc>
                  <a:spcPct val="80000"/>
                </a:lnSpc>
              </a:pPr>
              <a:r>
                <a:rPr lang="en-US" altLang="zh-CN" sz="1600" dirty="0"/>
                <a:t>institutional</a:t>
              </a:r>
            </a:p>
            <a:p>
              <a:pPr>
                <a:lnSpc>
                  <a:spcPct val="80000"/>
                </a:lnSpc>
              </a:pPr>
              <a:r>
                <a:rPr lang="en-US" altLang="zh-CN" sz="1600" dirty="0"/>
                <a:t>       network</a:t>
              </a:r>
            </a:p>
          </p:txBody>
        </p:sp>
        <p:pic>
          <p:nvPicPr>
            <p:cNvPr id="842" name="Picture 269" descr="cell_tower_radiation copy"/>
            <p:cNvPicPr>
              <a:picLocks noChangeAspect="1" noChangeArrowheads="1"/>
            </p:cNvPicPr>
            <p:nvPr/>
          </p:nvPicPr>
          <p:blipFill>
            <a:blip r:embed="rId21"/>
            <a:srcRect/>
            <a:stretch>
              <a:fillRect/>
            </a:stretch>
          </p:blipFill>
          <p:spPr bwMode="auto">
            <a:xfrm>
              <a:off x="6026149" y="1803400"/>
              <a:ext cx="518463" cy="412256"/>
            </a:xfrm>
            <a:prstGeom prst="rect">
              <a:avLst/>
            </a:prstGeom>
            <a:noFill/>
            <a:ln w="9525">
              <a:noFill/>
              <a:miter lim="800000"/>
              <a:headEnd/>
              <a:tailEnd/>
            </a:ln>
          </p:spPr>
        </p:pic>
        <p:grpSp>
          <p:nvGrpSpPr>
            <p:cNvPr id="843" name="Group 347"/>
            <p:cNvGrpSpPr>
              <a:grpSpLocks/>
            </p:cNvGrpSpPr>
            <p:nvPr/>
          </p:nvGrpSpPr>
          <p:grpSpPr bwMode="auto">
            <a:xfrm>
              <a:off x="7077272" y="3621727"/>
              <a:ext cx="493804" cy="228319"/>
              <a:chOff x="1871277" y="1576300"/>
              <a:chExt cx="1128371" cy="437861"/>
            </a:xfrm>
          </p:grpSpPr>
          <p:sp>
            <p:nvSpPr>
              <p:cNvPr id="908" name="Oval 681"/>
              <p:cNvSpPr>
                <a:spLocks noChangeArrowheads="1"/>
              </p:cNvSpPr>
              <p:nvPr/>
            </p:nvSpPr>
            <p:spPr bwMode="auto">
              <a:xfrm flipV="1">
                <a:off x="1874456" y="1693807"/>
                <a:ext cx="1124534" cy="31966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09"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910" name="Oval 683"/>
              <p:cNvSpPr>
                <a:spLocks noChangeArrowheads="1"/>
              </p:cNvSpPr>
              <p:nvPr/>
            </p:nvSpPr>
            <p:spPr bwMode="auto">
              <a:xfrm flipV="1">
                <a:off x="1870827" y="1575075"/>
                <a:ext cx="1124534" cy="319666"/>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11"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2" name="Freeform 685"/>
              <p:cNvSpPr>
                <a:spLocks/>
              </p:cNvSpPr>
              <p:nvPr/>
            </p:nvSpPr>
            <p:spPr bwMode="auto">
              <a:xfrm>
                <a:off x="2102989" y="1632918"/>
                <a:ext cx="660211"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13" name="Freeform 686"/>
              <p:cNvSpPr>
                <a:spLocks/>
              </p:cNvSpPr>
              <p:nvPr/>
            </p:nvSpPr>
            <p:spPr bwMode="auto">
              <a:xfrm>
                <a:off x="2534666" y="1727297"/>
                <a:ext cx="246672"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14" name="Freeform 687"/>
              <p:cNvSpPr>
                <a:spLocks/>
              </p:cNvSpPr>
              <p:nvPr/>
            </p:nvSpPr>
            <p:spPr bwMode="auto">
              <a:xfrm>
                <a:off x="2088479" y="1730340"/>
                <a:ext cx="243046"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915" name="Straight Connector 688"/>
              <p:cNvCxnSpPr>
                <a:cxnSpLocks noChangeShapeType="1"/>
                <a:endCxn id="910" idx="2"/>
              </p:cNvCxnSpPr>
              <p:nvPr/>
            </p:nvCxnSpPr>
            <p:spPr bwMode="auto">
              <a:xfrm flipH="1" flipV="1">
                <a:off x="1870827" y="1736429"/>
                <a:ext cx="3629"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16" name="Straight Connector 689"/>
              <p:cNvCxnSpPr>
                <a:cxnSpLocks noChangeShapeType="1"/>
              </p:cNvCxnSpPr>
              <p:nvPr/>
            </p:nvCxnSpPr>
            <p:spPr bwMode="auto">
              <a:xfrm flipH="1" flipV="1">
                <a:off x="2995361" y="1733386"/>
                <a:ext cx="3629" cy="12482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44" name="Group 347"/>
            <p:cNvGrpSpPr>
              <a:grpSpLocks/>
            </p:cNvGrpSpPr>
            <p:nvPr/>
          </p:nvGrpSpPr>
          <p:grpSpPr bwMode="auto">
            <a:xfrm>
              <a:off x="7733157" y="3638864"/>
              <a:ext cx="493804" cy="228319"/>
              <a:chOff x="1871277" y="1576300"/>
              <a:chExt cx="1128371" cy="437861"/>
            </a:xfrm>
          </p:grpSpPr>
          <p:sp>
            <p:nvSpPr>
              <p:cNvPr id="899" name="Oval 672"/>
              <p:cNvSpPr>
                <a:spLocks noChangeArrowheads="1"/>
              </p:cNvSpPr>
              <p:nvPr/>
            </p:nvSpPr>
            <p:spPr bwMode="auto">
              <a:xfrm flipV="1">
                <a:off x="1873889" y="1694432"/>
                <a:ext cx="1124534" cy="31966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00"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901" name="Oval 674"/>
              <p:cNvSpPr>
                <a:spLocks noChangeArrowheads="1"/>
              </p:cNvSpPr>
              <p:nvPr/>
            </p:nvSpPr>
            <p:spPr bwMode="auto">
              <a:xfrm flipV="1">
                <a:off x="1870262" y="1575698"/>
                <a:ext cx="1124534" cy="31966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02"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3" name="Freeform 676"/>
              <p:cNvSpPr>
                <a:spLocks/>
              </p:cNvSpPr>
              <p:nvPr/>
            </p:nvSpPr>
            <p:spPr bwMode="auto">
              <a:xfrm>
                <a:off x="2102424" y="1633543"/>
                <a:ext cx="660211"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04" name="Freeform 677"/>
              <p:cNvSpPr>
                <a:spLocks/>
              </p:cNvSpPr>
              <p:nvPr/>
            </p:nvSpPr>
            <p:spPr bwMode="auto">
              <a:xfrm>
                <a:off x="2534099" y="1727920"/>
                <a:ext cx="246672"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05" name="Freeform 678"/>
              <p:cNvSpPr>
                <a:spLocks/>
              </p:cNvSpPr>
              <p:nvPr/>
            </p:nvSpPr>
            <p:spPr bwMode="auto">
              <a:xfrm>
                <a:off x="2087914" y="1730965"/>
                <a:ext cx="243043"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906" name="Straight Connector 679"/>
              <p:cNvCxnSpPr>
                <a:cxnSpLocks noChangeShapeType="1"/>
                <a:endCxn id="901" idx="2"/>
              </p:cNvCxnSpPr>
              <p:nvPr/>
            </p:nvCxnSpPr>
            <p:spPr bwMode="auto">
              <a:xfrm flipH="1" flipV="1">
                <a:off x="1870262" y="1737054"/>
                <a:ext cx="3626"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07" name="Straight Connector 680"/>
              <p:cNvCxnSpPr>
                <a:cxnSpLocks noChangeShapeType="1"/>
              </p:cNvCxnSpPr>
              <p:nvPr/>
            </p:nvCxnSpPr>
            <p:spPr bwMode="auto">
              <a:xfrm flipH="1" flipV="1">
                <a:off x="2994797" y="1734009"/>
                <a:ext cx="3626" cy="12482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45" name="Group 347"/>
            <p:cNvGrpSpPr>
              <a:grpSpLocks/>
            </p:cNvGrpSpPr>
            <p:nvPr/>
          </p:nvGrpSpPr>
          <p:grpSpPr bwMode="auto">
            <a:xfrm>
              <a:off x="7397100" y="3903983"/>
              <a:ext cx="493804" cy="228319"/>
              <a:chOff x="1871277" y="1576300"/>
              <a:chExt cx="1128371" cy="437861"/>
            </a:xfrm>
          </p:grpSpPr>
          <p:sp>
            <p:nvSpPr>
              <p:cNvPr id="890" name="Oval 663"/>
              <p:cNvSpPr>
                <a:spLocks noChangeArrowheads="1"/>
              </p:cNvSpPr>
              <p:nvPr/>
            </p:nvSpPr>
            <p:spPr bwMode="auto">
              <a:xfrm flipV="1">
                <a:off x="1876391" y="1694419"/>
                <a:ext cx="1124534" cy="31966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91"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892" name="Oval 665"/>
              <p:cNvSpPr>
                <a:spLocks noChangeArrowheads="1"/>
              </p:cNvSpPr>
              <p:nvPr/>
            </p:nvSpPr>
            <p:spPr bwMode="auto">
              <a:xfrm flipV="1">
                <a:off x="1872762" y="1575686"/>
                <a:ext cx="1124534" cy="319666"/>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93"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4" name="Freeform 667"/>
              <p:cNvSpPr>
                <a:spLocks/>
              </p:cNvSpPr>
              <p:nvPr/>
            </p:nvSpPr>
            <p:spPr bwMode="auto">
              <a:xfrm>
                <a:off x="2104924" y="1633530"/>
                <a:ext cx="660211"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95" name="Freeform 668"/>
              <p:cNvSpPr>
                <a:spLocks/>
              </p:cNvSpPr>
              <p:nvPr/>
            </p:nvSpPr>
            <p:spPr bwMode="auto">
              <a:xfrm>
                <a:off x="2536601" y="1727909"/>
                <a:ext cx="246672"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96" name="Freeform 669"/>
              <p:cNvSpPr>
                <a:spLocks/>
              </p:cNvSpPr>
              <p:nvPr/>
            </p:nvSpPr>
            <p:spPr bwMode="auto">
              <a:xfrm>
                <a:off x="2090414" y="1730952"/>
                <a:ext cx="243046"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897" name="Straight Connector 670"/>
              <p:cNvCxnSpPr>
                <a:cxnSpLocks noChangeShapeType="1"/>
                <a:endCxn id="892" idx="2"/>
              </p:cNvCxnSpPr>
              <p:nvPr/>
            </p:nvCxnSpPr>
            <p:spPr bwMode="auto">
              <a:xfrm flipH="1" flipV="1">
                <a:off x="1872762" y="1737041"/>
                <a:ext cx="3629"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98" name="Straight Connector 671"/>
              <p:cNvCxnSpPr>
                <a:cxnSpLocks noChangeShapeType="1"/>
              </p:cNvCxnSpPr>
              <p:nvPr/>
            </p:nvCxnSpPr>
            <p:spPr bwMode="auto">
              <a:xfrm flipH="1" flipV="1">
                <a:off x="2997297" y="1733997"/>
                <a:ext cx="3629" cy="12482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46" name="Group 347"/>
            <p:cNvGrpSpPr>
              <a:grpSpLocks/>
            </p:cNvGrpSpPr>
            <p:nvPr/>
          </p:nvGrpSpPr>
          <p:grpSpPr bwMode="auto">
            <a:xfrm>
              <a:off x="7195340" y="2756360"/>
              <a:ext cx="413310" cy="196874"/>
              <a:chOff x="1871277" y="1576300"/>
              <a:chExt cx="1128371" cy="437861"/>
            </a:xfrm>
          </p:grpSpPr>
          <p:sp>
            <p:nvSpPr>
              <p:cNvPr id="881" name="Oval 654"/>
              <p:cNvSpPr>
                <a:spLocks noChangeArrowheads="1"/>
              </p:cNvSpPr>
              <p:nvPr/>
            </p:nvSpPr>
            <p:spPr bwMode="auto">
              <a:xfrm flipV="1">
                <a:off x="1873456" y="1695321"/>
                <a:ext cx="1126842"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82"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883" name="Oval 656"/>
              <p:cNvSpPr>
                <a:spLocks noChangeArrowheads="1"/>
              </p:cNvSpPr>
              <p:nvPr/>
            </p:nvSpPr>
            <p:spPr bwMode="auto">
              <a:xfrm flipV="1">
                <a:off x="1869120" y="1575277"/>
                <a:ext cx="1126842"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84"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85" name="Freeform 658"/>
              <p:cNvSpPr>
                <a:spLocks/>
              </p:cNvSpPr>
              <p:nvPr/>
            </p:nvSpPr>
            <p:spPr bwMode="auto">
              <a:xfrm>
                <a:off x="2103157" y="1631768"/>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86" name="Freeform 659"/>
              <p:cNvSpPr>
                <a:spLocks/>
              </p:cNvSpPr>
              <p:nvPr/>
            </p:nvSpPr>
            <p:spPr bwMode="auto">
              <a:xfrm>
                <a:off x="2536558" y="1727098"/>
                <a:ext cx="242704" cy="9532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87" name="Freeform 660"/>
              <p:cNvSpPr>
                <a:spLocks/>
              </p:cNvSpPr>
              <p:nvPr/>
            </p:nvSpPr>
            <p:spPr bwMode="auto">
              <a:xfrm>
                <a:off x="2090156" y="1730628"/>
                <a:ext cx="238369" cy="9533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888" name="Straight Connector 661"/>
              <p:cNvCxnSpPr>
                <a:cxnSpLocks noChangeShapeType="1"/>
                <a:endCxn id="883" idx="2"/>
              </p:cNvCxnSpPr>
              <p:nvPr/>
            </p:nvCxnSpPr>
            <p:spPr bwMode="auto">
              <a:xfrm flipH="1" flipV="1">
                <a:off x="1869120" y="1737689"/>
                <a:ext cx="4335"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89" name="Straight Connector 662"/>
              <p:cNvCxnSpPr>
                <a:cxnSpLocks noChangeShapeType="1"/>
              </p:cNvCxnSpPr>
              <p:nvPr/>
            </p:nvCxnSpPr>
            <p:spPr bwMode="auto">
              <a:xfrm flipH="1" flipV="1">
                <a:off x="2995962" y="1734160"/>
                <a:ext cx="4335" cy="1235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47" name="Group 347"/>
            <p:cNvGrpSpPr>
              <a:grpSpLocks/>
            </p:cNvGrpSpPr>
            <p:nvPr/>
          </p:nvGrpSpPr>
          <p:grpSpPr bwMode="auto">
            <a:xfrm>
              <a:off x="7677419" y="2378982"/>
              <a:ext cx="413310" cy="196874"/>
              <a:chOff x="1871277" y="1576300"/>
              <a:chExt cx="1128371" cy="437861"/>
            </a:xfrm>
          </p:grpSpPr>
          <p:sp>
            <p:nvSpPr>
              <p:cNvPr id="872" name="Oval 645"/>
              <p:cNvSpPr>
                <a:spLocks noChangeArrowheads="1"/>
              </p:cNvSpPr>
              <p:nvPr/>
            </p:nvSpPr>
            <p:spPr bwMode="auto">
              <a:xfrm flipV="1">
                <a:off x="1874878" y="1697859"/>
                <a:ext cx="1126842"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73"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874" name="Oval 647"/>
              <p:cNvSpPr>
                <a:spLocks noChangeArrowheads="1"/>
              </p:cNvSpPr>
              <p:nvPr/>
            </p:nvSpPr>
            <p:spPr bwMode="auto">
              <a:xfrm flipV="1">
                <a:off x="1870543" y="1577815"/>
                <a:ext cx="1126842"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75"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76" name="Freeform 649"/>
              <p:cNvSpPr>
                <a:spLocks/>
              </p:cNvSpPr>
              <p:nvPr/>
            </p:nvSpPr>
            <p:spPr bwMode="auto">
              <a:xfrm>
                <a:off x="2104579" y="1634306"/>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77" name="Freeform 650"/>
              <p:cNvSpPr>
                <a:spLocks/>
              </p:cNvSpPr>
              <p:nvPr/>
            </p:nvSpPr>
            <p:spPr bwMode="auto">
              <a:xfrm>
                <a:off x="2537980" y="1729634"/>
                <a:ext cx="242704" cy="9533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78" name="Freeform 651"/>
              <p:cNvSpPr>
                <a:spLocks/>
              </p:cNvSpPr>
              <p:nvPr/>
            </p:nvSpPr>
            <p:spPr bwMode="auto">
              <a:xfrm>
                <a:off x="2091578" y="1733166"/>
                <a:ext cx="238369" cy="95328"/>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879" name="Straight Connector 652"/>
              <p:cNvCxnSpPr>
                <a:cxnSpLocks noChangeShapeType="1"/>
                <a:endCxn id="874" idx="2"/>
              </p:cNvCxnSpPr>
              <p:nvPr/>
            </p:nvCxnSpPr>
            <p:spPr bwMode="auto">
              <a:xfrm flipH="1" flipV="1">
                <a:off x="1870543" y="1740227"/>
                <a:ext cx="4335"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80" name="Straight Connector 653"/>
              <p:cNvCxnSpPr>
                <a:cxnSpLocks noChangeShapeType="1"/>
              </p:cNvCxnSpPr>
              <p:nvPr/>
            </p:nvCxnSpPr>
            <p:spPr bwMode="auto">
              <a:xfrm flipH="1" flipV="1">
                <a:off x="2997385" y="1736695"/>
                <a:ext cx="4335" cy="123576"/>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48" name="Group 347"/>
            <p:cNvGrpSpPr>
              <a:grpSpLocks/>
            </p:cNvGrpSpPr>
            <p:nvPr/>
          </p:nvGrpSpPr>
          <p:grpSpPr bwMode="auto">
            <a:xfrm>
              <a:off x="7186342" y="2486295"/>
              <a:ext cx="413310" cy="196874"/>
              <a:chOff x="1871277" y="1576300"/>
              <a:chExt cx="1128371" cy="437861"/>
            </a:xfrm>
          </p:grpSpPr>
          <p:sp>
            <p:nvSpPr>
              <p:cNvPr id="863" name="Oval 636"/>
              <p:cNvSpPr>
                <a:spLocks noChangeArrowheads="1"/>
              </p:cNvSpPr>
              <p:nvPr/>
            </p:nvSpPr>
            <p:spPr bwMode="auto">
              <a:xfrm flipV="1">
                <a:off x="1876349" y="1695744"/>
                <a:ext cx="1122510"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64"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865" name="Oval 638"/>
              <p:cNvSpPr>
                <a:spLocks noChangeArrowheads="1"/>
              </p:cNvSpPr>
              <p:nvPr/>
            </p:nvSpPr>
            <p:spPr bwMode="auto">
              <a:xfrm flipV="1">
                <a:off x="1872017" y="1575700"/>
                <a:ext cx="1122507"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66"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67" name="Freeform 640"/>
              <p:cNvSpPr>
                <a:spLocks/>
              </p:cNvSpPr>
              <p:nvPr/>
            </p:nvSpPr>
            <p:spPr bwMode="auto">
              <a:xfrm>
                <a:off x="2101718" y="1632191"/>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68" name="Freeform 641"/>
              <p:cNvSpPr>
                <a:spLocks/>
              </p:cNvSpPr>
              <p:nvPr/>
            </p:nvSpPr>
            <p:spPr bwMode="auto">
              <a:xfrm>
                <a:off x="2535119" y="1727521"/>
                <a:ext cx="247040" cy="9532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69" name="Freeform 642"/>
              <p:cNvSpPr>
                <a:spLocks/>
              </p:cNvSpPr>
              <p:nvPr/>
            </p:nvSpPr>
            <p:spPr bwMode="auto">
              <a:xfrm>
                <a:off x="2088717" y="1731051"/>
                <a:ext cx="242704" cy="9533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870" name="Straight Connector 643"/>
              <p:cNvCxnSpPr>
                <a:cxnSpLocks noChangeShapeType="1"/>
                <a:endCxn id="865" idx="2"/>
              </p:cNvCxnSpPr>
              <p:nvPr/>
            </p:nvCxnSpPr>
            <p:spPr bwMode="auto">
              <a:xfrm flipH="1" flipV="1">
                <a:off x="1872017" y="1738112"/>
                <a:ext cx="4333"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71" name="Straight Connector 644"/>
              <p:cNvCxnSpPr>
                <a:cxnSpLocks noChangeShapeType="1"/>
              </p:cNvCxnSpPr>
              <p:nvPr/>
            </p:nvCxnSpPr>
            <p:spPr bwMode="auto">
              <a:xfrm flipH="1" flipV="1">
                <a:off x="2994524" y="1734582"/>
                <a:ext cx="4335" cy="1235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49" name="Group 347"/>
            <p:cNvGrpSpPr>
              <a:grpSpLocks/>
            </p:cNvGrpSpPr>
            <p:nvPr/>
          </p:nvGrpSpPr>
          <p:grpSpPr bwMode="auto">
            <a:xfrm>
              <a:off x="7750914" y="2756819"/>
              <a:ext cx="413310" cy="196874"/>
              <a:chOff x="1871277" y="1576300"/>
              <a:chExt cx="1128371" cy="437861"/>
            </a:xfrm>
          </p:grpSpPr>
          <p:sp>
            <p:nvSpPr>
              <p:cNvPr id="854" name="Oval 627"/>
              <p:cNvSpPr>
                <a:spLocks noChangeArrowheads="1"/>
              </p:cNvSpPr>
              <p:nvPr/>
            </p:nvSpPr>
            <p:spPr bwMode="auto">
              <a:xfrm flipV="1">
                <a:off x="1873595" y="1697832"/>
                <a:ext cx="1126842"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55"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856" name="Oval 629"/>
              <p:cNvSpPr>
                <a:spLocks noChangeArrowheads="1"/>
              </p:cNvSpPr>
              <p:nvPr/>
            </p:nvSpPr>
            <p:spPr bwMode="auto">
              <a:xfrm flipV="1">
                <a:off x="1869259" y="1577788"/>
                <a:ext cx="1126842"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57"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58" name="Freeform 631"/>
              <p:cNvSpPr>
                <a:spLocks/>
              </p:cNvSpPr>
              <p:nvPr/>
            </p:nvSpPr>
            <p:spPr bwMode="auto">
              <a:xfrm>
                <a:off x="2103296" y="1634279"/>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59" name="Freeform 632"/>
              <p:cNvSpPr>
                <a:spLocks/>
              </p:cNvSpPr>
              <p:nvPr/>
            </p:nvSpPr>
            <p:spPr bwMode="auto">
              <a:xfrm>
                <a:off x="2536697" y="1729607"/>
                <a:ext cx="242704" cy="9533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60" name="Freeform 633"/>
              <p:cNvSpPr>
                <a:spLocks/>
              </p:cNvSpPr>
              <p:nvPr/>
            </p:nvSpPr>
            <p:spPr bwMode="auto">
              <a:xfrm>
                <a:off x="2090295" y="1733139"/>
                <a:ext cx="238369" cy="95328"/>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861" name="Straight Connector 634"/>
              <p:cNvCxnSpPr>
                <a:cxnSpLocks noChangeShapeType="1"/>
                <a:endCxn id="856" idx="2"/>
              </p:cNvCxnSpPr>
              <p:nvPr/>
            </p:nvCxnSpPr>
            <p:spPr bwMode="auto">
              <a:xfrm flipH="1" flipV="1">
                <a:off x="1869259" y="1740200"/>
                <a:ext cx="4335"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62" name="Straight Connector 635"/>
              <p:cNvCxnSpPr>
                <a:cxnSpLocks noChangeShapeType="1"/>
              </p:cNvCxnSpPr>
              <p:nvPr/>
            </p:nvCxnSpPr>
            <p:spPr bwMode="auto">
              <a:xfrm flipH="1" flipV="1">
                <a:off x="2996102" y="1736669"/>
                <a:ext cx="4335" cy="123576"/>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pic>
          <p:nvPicPr>
            <p:cNvPr id="850" name="Picture 1005" descr="antenna_stylized"/>
            <p:cNvPicPr>
              <a:picLocks noChangeAspect="1" noChangeArrowheads="1"/>
            </p:cNvPicPr>
            <p:nvPr/>
          </p:nvPicPr>
          <p:blipFill>
            <a:blip r:embed="rId9"/>
            <a:srcRect/>
            <a:stretch>
              <a:fillRect/>
            </a:stretch>
          </p:blipFill>
          <p:spPr bwMode="auto">
            <a:xfrm>
              <a:off x="5516100" y="3095151"/>
              <a:ext cx="530703" cy="223755"/>
            </a:xfrm>
            <a:prstGeom prst="rect">
              <a:avLst/>
            </a:prstGeom>
            <a:noFill/>
            <a:ln w="9525">
              <a:noFill/>
              <a:miter lim="800000"/>
              <a:headEnd/>
              <a:tailEnd/>
            </a:ln>
          </p:spPr>
        </p:pic>
        <p:pic>
          <p:nvPicPr>
            <p:cNvPr id="851" name="Picture 1005" descr="antenna_stylized"/>
            <p:cNvPicPr>
              <a:picLocks noChangeAspect="1" noChangeArrowheads="1"/>
            </p:cNvPicPr>
            <p:nvPr/>
          </p:nvPicPr>
          <p:blipFill>
            <a:blip r:embed="rId9"/>
            <a:srcRect/>
            <a:stretch>
              <a:fillRect/>
            </a:stretch>
          </p:blipFill>
          <p:spPr bwMode="auto">
            <a:xfrm>
              <a:off x="6893951" y="5490536"/>
              <a:ext cx="530703" cy="223755"/>
            </a:xfrm>
            <a:prstGeom prst="rect">
              <a:avLst/>
            </a:prstGeom>
            <a:noFill/>
            <a:ln w="9525">
              <a:noFill/>
              <a:miter lim="800000"/>
              <a:headEnd/>
              <a:tailEnd/>
            </a:ln>
          </p:spPr>
        </p:pic>
        <p:pic>
          <p:nvPicPr>
            <p:cNvPr id="852" name="Picture 1005" descr="antenna_stylized"/>
            <p:cNvPicPr>
              <a:picLocks noChangeAspect="1" noChangeArrowheads="1"/>
            </p:cNvPicPr>
            <p:nvPr/>
          </p:nvPicPr>
          <p:blipFill>
            <a:blip r:embed="rId9"/>
            <a:srcRect/>
            <a:stretch>
              <a:fillRect/>
            </a:stretch>
          </p:blipFill>
          <p:spPr bwMode="auto">
            <a:xfrm>
              <a:off x="7365711" y="5438691"/>
              <a:ext cx="530703" cy="223755"/>
            </a:xfrm>
            <a:prstGeom prst="rect">
              <a:avLst/>
            </a:prstGeom>
            <a:noFill/>
            <a:ln w="9525">
              <a:noFill/>
              <a:miter lim="800000"/>
              <a:headEnd/>
              <a:tailEnd/>
            </a:ln>
          </p:spPr>
        </p:pic>
        <p:pic>
          <p:nvPicPr>
            <p:cNvPr id="853" name="Picture 934" descr="antenna_radiation_stylized"/>
            <p:cNvPicPr>
              <a:picLocks noChangeAspect="1" noChangeArrowheads="1"/>
            </p:cNvPicPr>
            <p:nvPr/>
          </p:nvPicPr>
          <p:blipFill>
            <a:blip r:embed="rId8"/>
            <a:srcRect/>
            <a:stretch>
              <a:fillRect/>
            </a:stretch>
          </p:blipFill>
          <p:spPr bwMode="auto">
            <a:xfrm>
              <a:off x="7096052" y="5017186"/>
              <a:ext cx="415925" cy="88633"/>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2" name="Picture 3"/>
          <p:cNvPicPr>
            <a:picLocks noChangeAspect="1" noChangeArrowheads="1"/>
          </p:cNvPicPr>
          <p:nvPr/>
        </p:nvPicPr>
        <p:blipFill>
          <a:blip r:embed="rId2" cstate="print"/>
          <a:srcRect/>
          <a:stretch>
            <a:fillRect/>
          </a:stretch>
        </p:blipFill>
        <p:spPr bwMode="auto">
          <a:xfrm>
            <a:off x="554038" y="1111250"/>
            <a:ext cx="7523162" cy="4908550"/>
          </a:xfrm>
          <a:prstGeom prst="rect">
            <a:avLst/>
          </a:prstGeom>
          <a:noFill/>
          <a:ln w="9525">
            <a:noFill/>
            <a:miter lim="800000"/>
            <a:headEnd/>
            <a:tailEnd/>
          </a:ln>
        </p:spPr>
      </p:pic>
      <p:sp>
        <p:nvSpPr>
          <p:cNvPr id="194563" name="Rectangle 4"/>
          <p:cNvSpPr>
            <a:spLocks noGrp="1" noChangeArrowheads="1"/>
          </p:cNvSpPr>
          <p:nvPr>
            <p:ph type="title"/>
          </p:nvPr>
        </p:nvSpPr>
        <p:spPr>
          <a:xfrm>
            <a:off x="352425" y="265113"/>
            <a:ext cx="8496300" cy="514350"/>
          </a:xfrm>
        </p:spPr>
        <p:txBody>
          <a:bodyPr/>
          <a:lstStyle/>
          <a:p>
            <a:pPr eaLnBrk="1" hangingPunct="1"/>
            <a:r>
              <a:rPr lang="en-US" altLang="zh-CN" smtClean="0">
                <a:solidFill>
                  <a:schemeClr val="hlink"/>
                </a:solidFill>
              </a:rPr>
              <a:t>Figure</a:t>
            </a:r>
            <a:r>
              <a:rPr lang="en-US" altLang="zh-CN" smtClean="0">
                <a:solidFill>
                  <a:schemeClr val="folHlink"/>
                </a:solidFill>
              </a:rPr>
              <a:t> </a:t>
            </a:r>
            <a:r>
              <a:rPr lang="en-US" altLang="zh-CN" smtClean="0"/>
              <a:t>An exchange using the OSI model</a:t>
            </a:r>
            <a:endParaRPr lang="zh-CN" altLang="en-US" smtClean="0"/>
          </a:p>
        </p:txBody>
      </p:sp>
    </p:spTree>
    <p:extLst>
      <p:ext uri="{BB962C8B-B14F-4D97-AF65-F5344CB8AC3E}">
        <p14:creationId xmlns:p14="http://schemas.microsoft.com/office/powerpoint/2010/main" val="160168411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Gill Sans MT" panose="020B0502020104020203" pitchFamily="34" charset="0"/>
              </a:rPr>
              <a:t>第</a:t>
            </a:r>
            <a:r>
              <a:rPr lang="en-US" altLang="zh-CN" dirty="0" smtClean="0">
                <a:latin typeface="Gill Sans MT" panose="020B0502020104020203" pitchFamily="34" charset="0"/>
              </a:rPr>
              <a:t>1</a:t>
            </a:r>
            <a:r>
              <a:rPr lang="zh-CN" altLang="en-US" dirty="0" smtClean="0">
                <a:latin typeface="Gill Sans MT" panose="020B0502020104020203" pitchFamily="34" charset="0"/>
              </a:rPr>
              <a:t>章 计算机网络和互联网</a:t>
            </a:r>
            <a:endParaRPr lang="zh-CN" altLang="en-US" dirty="0"/>
          </a:p>
        </p:txBody>
      </p:sp>
      <p:sp>
        <p:nvSpPr>
          <p:cNvPr id="63491" name="Rectangle 3"/>
          <p:cNvSpPr>
            <a:spLocks noGrp="1" noChangeArrowheads="1"/>
          </p:cNvSpPr>
          <p:nvPr>
            <p:ph sz="half" idx="1"/>
          </p:nvPr>
        </p:nvSpPr>
        <p:spPr/>
        <p:txBody>
          <a:bodyPr/>
          <a:lstStyle/>
          <a:p>
            <a:pPr eaLnBrk="1" hangingPunct="1">
              <a:buFontTx/>
              <a:buNone/>
            </a:pPr>
            <a:r>
              <a:rPr lang="en-US" altLang="zh-CN" sz="2000" dirty="0" smtClean="0">
                <a:latin typeface="+mn-lt"/>
              </a:rPr>
              <a:t>1.1 </a:t>
            </a:r>
            <a:r>
              <a:rPr lang="zh-CN" altLang="en-US" sz="2000" dirty="0" smtClean="0">
                <a:latin typeface="+mn-lt"/>
              </a:rPr>
              <a:t>什么是互联网</a:t>
            </a:r>
            <a:endParaRPr lang="en-US" altLang="zh-CN" sz="2000" dirty="0" smtClean="0">
              <a:latin typeface="+mn-lt"/>
            </a:endParaRPr>
          </a:p>
          <a:p>
            <a:pPr eaLnBrk="1" hangingPunct="1">
              <a:buClr>
                <a:srgbClr val="FF0000"/>
              </a:buClr>
              <a:buFontTx/>
              <a:buChar char="•"/>
            </a:pPr>
            <a:r>
              <a:rPr lang="zh-CN" altLang="en-US" sz="1800" dirty="0" smtClean="0">
                <a:latin typeface="+mn-lt"/>
              </a:rPr>
              <a:t>具体构成描述</a:t>
            </a:r>
            <a:endParaRPr lang="en-US" altLang="zh-CN" sz="1800" dirty="0" smtClean="0">
              <a:latin typeface="+mn-lt"/>
            </a:endParaRPr>
          </a:p>
          <a:p>
            <a:pPr eaLnBrk="1" hangingPunct="1">
              <a:buClr>
                <a:srgbClr val="FF0000"/>
              </a:buClr>
            </a:pPr>
            <a:r>
              <a:rPr lang="zh-CN" altLang="en-US" sz="1800" dirty="0" smtClean="0">
                <a:latin typeface="+mn-lt"/>
              </a:rPr>
              <a:t>服务描述</a:t>
            </a:r>
            <a:endParaRPr lang="en-US" altLang="zh-CN" sz="1800" dirty="0">
              <a:latin typeface="+mn-lt"/>
            </a:endParaRPr>
          </a:p>
          <a:p>
            <a:pPr eaLnBrk="1" hangingPunct="1">
              <a:buClr>
                <a:srgbClr val="FF0000"/>
              </a:buClr>
            </a:pPr>
            <a:r>
              <a:rPr lang="zh-CN" altLang="en-US" sz="1800" dirty="0" smtClean="0">
                <a:latin typeface="+mn-lt"/>
              </a:rPr>
              <a:t>什么是协议</a:t>
            </a:r>
            <a:endParaRPr lang="en-US" altLang="zh-CN" sz="1800" dirty="0">
              <a:latin typeface="+mn-lt"/>
            </a:endParaRPr>
          </a:p>
          <a:p>
            <a:pPr eaLnBrk="1" hangingPunct="1">
              <a:buFontTx/>
              <a:buNone/>
            </a:pPr>
            <a:r>
              <a:rPr lang="en-US" altLang="zh-CN" sz="2000" dirty="0" smtClean="0">
                <a:latin typeface="+mn-lt"/>
              </a:rPr>
              <a:t>1.2 </a:t>
            </a:r>
            <a:r>
              <a:rPr lang="zh-CN" altLang="en-US" sz="2000" dirty="0" smtClean="0">
                <a:latin typeface="+mn-lt"/>
              </a:rPr>
              <a:t>网络边缘</a:t>
            </a:r>
            <a:endParaRPr lang="en-US" altLang="zh-CN" sz="2000" dirty="0" smtClean="0">
              <a:latin typeface="+mn-lt"/>
            </a:endParaRPr>
          </a:p>
          <a:p>
            <a:pPr eaLnBrk="1" hangingPunct="1">
              <a:buClr>
                <a:srgbClr val="FF0000"/>
              </a:buClr>
            </a:pPr>
            <a:r>
              <a:rPr lang="zh-CN" altLang="en-US" sz="1800" dirty="0" smtClean="0">
                <a:latin typeface="+mn-lt"/>
              </a:rPr>
              <a:t>接入网</a:t>
            </a:r>
            <a:endParaRPr lang="en-US" altLang="zh-CN" sz="1800" dirty="0" smtClean="0">
              <a:latin typeface="+mn-lt"/>
            </a:endParaRPr>
          </a:p>
          <a:p>
            <a:pPr eaLnBrk="1" hangingPunct="1">
              <a:buClr>
                <a:srgbClr val="FF0000"/>
              </a:buClr>
            </a:pPr>
            <a:r>
              <a:rPr lang="zh-CN" altLang="en-US" sz="1800" dirty="0" smtClean="0">
                <a:latin typeface="+mn-lt"/>
              </a:rPr>
              <a:t>物理媒体</a:t>
            </a:r>
            <a:endParaRPr lang="en-US" altLang="zh-CN" sz="1800" dirty="0" smtClean="0">
              <a:latin typeface="+mn-lt"/>
            </a:endParaRPr>
          </a:p>
          <a:p>
            <a:pPr eaLnBrk="1" hangingPunct="1">
              <a:buFontTx/>
              <a:buNone/>
            </a:pPr>
            <a:r>
              <a:rPr lang="en-US" altLang="zh-CN" sz="2000" dirty="0" smtClean="0">
                <a:latin typeface="+mn-lt"/>
              </a:rPr>
              <a:t>1.3 </a:t>
            </a:r>
            <a:r>
              <a:rPr lang="zh-CN" altLang="en-US" sz="2000" dirty="0" smtClean="0">
                <a:latin typeface="+mn-lt"/>
              </a:rPr>
              <a:t>网络核心</a:t>
            </a:r>
            <a:endParaRPr lang="en-US" altLang="zh-CN" sz="2000" dirty="0" smtClean="0">
              <a:latin typeface="+mn-lt"/>
            </a:endParaRPr>
          </a:p>
          <a:p>
            <a:pPr eaLnBrk="1" hangingPunct="1">
              <a:buClr>
                <a:srgbClr val="FF0000"/>
              </a:buClr>
            </a:pPr>
            <a:r>
              <a:rPr lang="zh-CN" altLang="en-US" sz="1800" dirty="0" smtClean="0">
                <a:latin typeface="+mn-lt"/>
              </a:rPr>
              <a:t>分组交换</a:t>
            </a:r>
            <a:endParaRPr lang="en-US" altLang="zh-CN" sz="1800" dirty="0" smtClean="0">
              <a:latin typeface="+mn-lt"/>
            </a:endParaRPr>
          </a:p>
          <a:p>
            <a:pPr eaLnBrk="1" hangingPunct="1">
              <a:buClr>
                <a:srgbClr val="FF0000"/>
              </a:buClr>
            </a:pPr>
            <a:r>
              <a:rPr lang="zh-CN" altLang="en-US" sz="1800" dirty="0" smtClean="0">
                <a:latin typeface="+mn-lt"/>
              </a:rPr>
              <a:t>电路交换</a:t>
            </a:r>
            <a:endParaRPr lang="en-US" altLang="zh-CN" sz="1800" dirty="0" smtClean="0">
              <a:latin typeface="+mn-lt"/>
            </a:endParaRPr>
          </a:p>
          <a:p>
            <a:pPr eaLnBrk="1" hangingPunct="1">
              <a:buClr>
                <a:srgbClr val="FF0000"/>
              </a:buClr>
            </a:pPr>
            <a:r>
              <a:rPr lang="zh-CN" altLang="en-US" sz="1800" dirty="0" smtClean="0">
                <a:latin typeface="+mn-lt"/>
              </a:rPr>
              <a:t>网络的网络</a:t>
            </a:r>
            <a:endParaRPr lang="en-US" altLang="zh-CN" sz="1800" dirty="0" smtClean="0">
              <a:latin typeface="+mn-lt"/>
            </a:endParaRPr>
          </a:p>
          <a:p>
            <a:pPr marL="0" indent="0" eaLnBrk="1" hangingPunct="1">
              <a:buClr>
                <a:srgbClr val="FF0000"/>
              </a:buClr>
              <a:buNone/>
            </a:pPr>
            <a:r>
              <a:rPr lang="en-US" altLang="zh-CN" sz="2000" dirty="0" smtClean="0">
                <a:latin typeface="+mn-lt"/>
              </a:rPr>
              <a:t>1.4 </a:t>
            </a:r>
            <a:r>
              <a:rPr lang="zh-CN" altLang="en-US" sz="2000" dirty="0" smtClean="0">
                <a:latin typeface="+mn-lt"/>
              </a:rPr>
              <a:t>分组交换网中的时延、丢包和吞吐量</a:t>
            </a:r>
            <a:endParaRPr lang="en-US" altLang="zh-CN" sz="2000" dirty="0">
              <a:latin typeface="+mn-lt"/>
            </a:endParaRPr>
          </a:p>
          <a:p>
            <a:pPr eaLnBrk="1" hangingPunct="1">
              <a:buClr>
                <a:srgbClr val="FF0000"/>
              </a:buClr>
            </a:pPr>
            <a:r>
              <a:rPr lang="zh-CN" altLang="en-US" sz="1800" dirty="0" smtClean="0">
                <a:latin typeface="+mn-lt"/>
              </a:rPr>
              <a:t>分组交换网中的时延概述</a:t>
            </a:r>
            <a:endParaRPr lang="en-US" altLang="zh-CN" sz="1800" dirty="0">
              <a:latin typeface="+mn-lt"/>
            </a:endParaRPr>
          </a:p>
        </p:txBody>
      </p:sp>
      <p:sp>
        <p:nvSpPr>
          <p:cNvPr id="3" name="内容占位符 2"/>
          <p:cNvSpPr>
            <a:spLocks noGrp="1"/>
          </p:cNvSpPr>
          <p:nvPr>
            <p:ph sz="half" idx="2"/>
          </p:nvPr>
        </p:nvSpPr>
        <p:spPr/>
        <p:txBody>
          <a:bodyPr/>
          <a:lstStyle/>
          <a:p>
            <a:pPr eaLnBrk="1" hangingPunct="1">
              <a:buClr>
                <a:srgbClr val="FF0000"/>
              </a:buClr>
              <a:buFontTx/>
              <a:buChar char="•"/>
            </a:pPr>
            <a:r>
              <a:rPr lang="zh-CN" altLang="en-US" sz="1800" dirty="0" smtClean="0">
                <a:latin typeface="+mn-lt"/>
              </a:rPr>
              <a:t>排队时延和丢包</a:t>
            </a:r>
            <a:endParaRPr lang="en-US" altLang="zh-CN" sz="1800" dirty="0" smtClean="0">
              <a:latin typeface="+mn-lt"/>
            </a:endParaRPr>
          </a:p>
          <a:p>
            <a:pPr eaLnBrk="1" hangingPunct="1">
              <a:buClr>
                <a:srgbClr val="FF0000"/>
              </a:buClr>
            </a:pPr>
            <a:r>
              <a:rPr lang="zh-CN" altLang="en-US" sz="1800" dirty="0" smtClean="0">
                <a:latin typeface="+mn-lt"/>
              </a:rPr>
              <a:t>端到端时延</a:t>
            </a:r>
            <a:endParaRPr lang="en-US" altLang="zh-CN" sz="1800" dirty="0">
              <a:latin typeface="+mn-lt"/>
            </a:endParaRPr>
          </a:p>
          <a:p>
            <a:pPr eaLnBrk="1" hangingPunct="1">
              <a:buClr>
                <a:srgbClr val="FF0000"/>
              </a:buClr>
            </a:pPr>
            <a:r>
              <a:rPr lang="zh-CN" altLang="en-US" sz="1800" dirty="0" smtClean="0">
                <a:latin typeface="+mn-lt"/>
              </a:rPr>
              <a:t>计算机网络中的吞吐量</a:t>
            </a:r>
            <a:endParaRPr lang="en-US" altLang="zh-CN" sz="1800" dirty="0">
              <a:latin typeface="+mn-lt"/>
            </a:endParaRPr>
          </a:p>
          <a:p>
            <a:pPr eaLnBrk="1" hangingPunct="1">
              <a:buFontTx/>
              <a:buNone/>
            </a:pPr>
            <a:r>
              <a:rPr lang="en-US" altLang="zh-CN" sz="2000" dirty="0" smtClean="0">
                <a:latin typeface="+mn-lt"/>
              </a:rPr>
              <a:t>1.5 </a:t>
            </a:r>
            <a:r>
              <a:rPr lang="zh-CN" altLang="en-US" sz="2000" dirty="0" smtClean="0">
                <a:latin typeface="+mn-lt"/>
              </a:rPr>
              <a:t>协议层次及其服务模型</a:t>
            </a:r>
            <a:endParaRPr lang="en-US" altLang="zh-CN" sz="2000" dirty="0" smtClean="0">
              <a:latin typeface="+mn-lt"/>
            </a:endParaRPr>
          </a:p>
          <a:p>
            <a:pPr eaLnBrk="1" hangingPunct="1">
              <a:buClr>
                <a:srgbClr val="FF0000"/>
              </a:buClr>
              <a:buFontTx/>
              <a:buChar char="•"/>
            </a:pPr>
            <a:r>
              <a:rPr lang="zh-CN" altLang="en-US" sz="1800" dirty="0" smtClean="0">
                <a:latin typeface="+mn-lt"/>
              </a:rPr>
              <a:t>分层的体系结构</a:t>
            </a:r>
            <a:endParaRPr lang="en-US" altLang="zh-CN" sz="1800" dirty="0">
              <a:latin typeface="+mn-lt"/>
            </a:endParaRPr>
          </a:p>
          <a:p>
            <a:pPr eaLnBrk="1" hangingPunct="1">
              <a:buClr>
                <a:srgbClr val="FF0000"/>
              </a:buClr>
              <a:buFontTx/>
              <a:buChar char="•"/>
            </a:pPr>
            <a:r>
              <a:rPr lang="zh-CN" altLang="en-US" sz="1800" dirty="0" smtClean="0">
                <a:solidFill>
                  <a:srgbClr val="FF0000"/>
                </a:solidFill>
                <a:latin typeface="+mn-lt"/>
              </a:rPr>
              <a:t>封装</a:t>
            </a:r>
            <a:endParaRPr lang="en-US" altLang="zh-CN" sz="1800" dirty="0">
              <a:solidFill>
                <a:srgbClr val="FF0000"/>
              </a:solidFill>
              <a:latin typeface="+mn-lt"/>
            </a:endParaRPr>
          </a:p>
          <a:p>
            <a:pPr eaLnBrk="1" hangingPunct="1">
              <a:buFontTx/>
              <a:buNone/>
            </a:pPr>
            <a:r>
              <a:rPr lang="en-US" altLang="zh-CN" sz="2000" dirty="0">
                <a:latin typeface="+mn-lt"/>
              </a:rPr>
              <a:t>1.6 </a:t>
            </a:r>
            <a:r>
              <a:rPr lang="zh-CN" altLang="en-US" sz="2000" dirty="0" smtClean="0">
                <a:latin typeface="+mn-lt"/>
              </a:rPr>
              <a:t>面对攻击的网络</a:t>
            </a:r>
            <a:endParaRPr lang="en-US" altLang="zh-CN" sz="2000" dirty="0">
              <a:latin typeface="+mn-lt"/>
            </a:endParaRPr>
          </a:p>
          <a:p>
            <a:pPr eaLnBrk="1" hangingPunct="1">
              <a:buFontTx/>
              <a:buNone/>
            </a:pPr>
            <a:r>
              <a:rPr lang="en-US" altLang="zh-CN" sz="2000" dirty="0" smtClean="0">
                <a:latin typeface="+mn-lt"/>
              </a:rPr>
              <a:t>1.7 </a:t>
            </a:r>
            <a:r>
              <a:rPr lang="zh-CN" altLang="en-US" sz="2000" dirty="0" smtClean="0">
                <a:latin typeface="+mn-lt"/>
              </a:rPr>
              <a:t>计算机网络和互联网的历史</a:t>
            </a:r>
            <a:endParaRPr lang="en-US" altLang="zh-CN" sz="2000" dirty="0" smtClean="0">
              <a:latin typeface="+mn-lt"/>
            </a:endParaRPr>
          </a:p>
          <a:p>
            <a:pPr eaLnBrk="1" hangingPunct="1">
              <a:buClr>
                <a:srgbClr val="FF0000"/>
              </a:buClr>
            </a:pPr>
            <a:r>
              <a:rPr lang="zh-CN" altLang="en-US" sz="1600" i="1" dirty="0" smtClean="0">
                <a:latin typeface="+mn-lt"/>
              </a:rPr>
              <a:t>分组交换的发展：</a:t>
            </a:r>
            <a:r>
              <a:rPr lang="en-US" altLang="zh-CN" sz="1600" i="1" dirty="0" smtClean="0">
                <a:latin typeface="+mn-lt"/>
              </a:rPr>
              <a:t>1961 – 1972</a:t>
            </a:r>
          </a:p>
          <a:p>
            <a:pPr eaLnBrk="1" hangingPunct="1">
              <a:buClr>
                <a:srgbClr val="FF0000"/>
              </a:buClr>
            </a:pPr>
            <a:r>
              <a:rPr lang="zh-CN" altLang="en-US" sz="1600" i="1" dirty="0" smtClean="0">
                <a:latin typeface="+mn-lt"/>
              </a:rPr>
              <a:t>专用网络和网络互联：</a:t>
            </a:r>
            <a:r>
              <a:rPr lang="en-US" altLang="zh-CN" sz="1600" i="1" dirty="0" smtClean="0">
                <a:latin typeface="+mn-lt"/>
              </a:rPr>
              <a:t>1972 – 1980</a:t>
            </a:r>
          </a:p>
          <a:p>
            <a:pPr eaLnBrk="1" hangingPunct="1">
              <a:buClr>
                <a:srgbClr val="FF0000"/>
              </a:buClr>
            </a:pPr>
            <a:r>
              <a:rPr lang="zh-CN" altLang="en-US" sz="1600" i="1" dirty="0" smtClean="0">
                <a:latin typeface="+mn-lt"/>
              </a:rPr>
              <a:t>网络的激增</a:t>
            </a:r>
            <a:r>
              <a:rPr lang="en-US" altLang="zh-CN" sz="1600" i="1" dirty="0" smtClean="0">
                <a:latin typeface="+mn-lt"/>
              </a:rPr>
              <a:t>: 1980–1990</a:t>
            </a:r>
            <a:endParaRPr lang="en-US" altLang="zh-CN" sz="1600" i="1" dirty="0">
              <a:latin typeface="+mn-lt"/>
            </a:endParaRPr>
          </a:p>
          <a:p>
            <a:pPr eaLnBrk="1" hangingPunct="1">
              <a:buClr>
                <a:srgbClr val="FF0000"/>
              </a:buClr>
            </a:pPr>
            <a:r>
              <a:rPr lang="zh-CN" altLang="en-US" sz="1600" i="1" dirty="0" smtClean="0">
                <a:latin typeface="+mn-lt"/>
              </a:rPr>
              <a:t>互联网爆炸：</a:t>
            </a:r>
            <a:r>
              <a:rPr lang="en-US" altLang="zh-CN" sz="1600" i="1" dirty="0" smtClean="0">
                <a:latin typeface="+mn-lt"/>
              </a:rPr>
              <a:t>20</a:t>
            </a:r>
            <a:r>
              <a:rPr lang="zh-CN" altLang="en-US" sz="1600" i="1" dirty="0" smtClean="0">
                <a:latin typeface="+mn-lt"/>
              </a:rPr>
              <a:t>世纪</a:t>
            </a:r>
            <a:r>
              <a:rPr lang="en-US" altLang="zh-CN" sz="1600" i="1" dirty="0" smtClean="0">
                <a:latin typeface="+mn-lt"/>
              </a:rPr>
              <a:t>90</a:t>
            </a:r>
            <a:r>
              <a:rPr lang="zh-CN" altLang="en-US" sz="1600" i="1" dirty="0" smtClean="0">
                <a:latin typeface="+mn-lt"/>
              </a:rPr>
              <a:t>年代</a:t>
            </a:r>
            <a:endParaRPr lang="en-US" altLang="zh-CN" sz="1600" i="1" dirty="0">
              <a:latin typeface="+mn-lt"/>
            </a:endParaRPr>
          </a:p>
          <a:p>
            <a:pPr eaLnBrk="1" hangingPunct="1">
              <a:buClr>
                <a:srgbClr val="FF0000"/>
              </a:buClr>
            </a:pPr>
            <a:r>
              <a:rPr lang="zh-CN" altLang="en-US" sz="1600" i="1" dirty="0" smtClean="0">
                <a:latin typeface="+mn-lt"/>
              </a:rPr>
              <a:t>最新发展</a:t>
            </a:r>
            <a:endParaRPr lang="en-US" altLang="zh-CN" sz="1600" i="1" dirty="0" smtClean="0">
              <a:latin typeface="+mn-lt"/>
            </a:endParaRPr>
          </a:p>
          <a:p>
            <a:pPr marL="0" indent="0" eaLnBrk="1" hangingPunct="1">
              <a:buClr>
                <a:srgbClr val="FF0000"/>
              </a:buClr>
              <a:buNone/>
            </a:pPr>
            <a:r>
              <a:rPr lang="en-US" altLang="zh-CN" sz="1800" dirty="0" smtClean="0">
                <a:latin typeface="+mn-lt"/>
              </a:rPr>
              <a:t>1.8 </a:t>
            </a:r>
            <a:r>
              <a:rPr lang="zh-CN" altLang="en-US" sz="1800" dirty="0" smtClean="0">
                <a:latin typeface="+mn-lt"/>
              </a:rPr>
              <a:t>小结</a:t>
            </a:r>
            <a:endParaRPr lang="zh-CN" altLang="en-US" sz="1800" dirty="0">
              <a:latin typeface="+mn-lt"/>
            </a:endParaRPr>
          </a:p>
        </p:txBody>
      </p:sp>
    </p:spTree>
    <p:extLst>
      <p:ext uri="{BB962C8B-B14F-4D97-AF65-F5344CB8AC3E}">
        <p14:creationId xmlns:p14="http://schemas.microsoft.com/office/powerpoint/2010/main" val="405329318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15715" name="AutoShape 3"/>
          <p:cNvSpPr>
            <a:spLocks noChangeArrowheads="1"/>
          </p:cNvSpPr>
          <p:nvPr/>
        </p:nvSpPr>
        <p:spPr bwMode="auto">
          <a:xfrm rot="-5400000">
            <a:off x="4374357" y="1244700"/>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16" name="AutoShape 4"/>
          <p:cNvSpPr>
            <a:spLocks noChangeArrowheads="1"/>
          </p:cNvSpPr>
          <p:nvPr/>
        </p:nvSpPr>
        <p:spPr bwMode="auto">
          <a:xfrm>
            <a:off x="533400" y="2559943"/>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17" name="Text Box 5"/>
          <p:cNvSpPr txBox="1">
            <a:spLocks noChangeArrowheads="1"/>
          </p:cNvSpPr>
          <p:nvPr/>
        </p:nvSpPr>
        <p:spPr bwMode="auto">
          <a:xfrm>
            <a:off x="982678" y="2739332"/>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15718" name="Text Box 6"/>
          <p:cNvSpPr txBox="1">
            <a:spLocks noChangeArrowheads="1"/>
          </p:cNvSpPr>
          <p:nvPr/>
        </p:nvSpPr>
        <p:spPr bwMode="auto">
          <a:xfrm>
            <a:off x="982678" y="336639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15719" name="Text Box 7"/>
          <p:cNvSpPr txBox="1">
            <a:spLocks noChangeArrowheads="1"/>
          </p:cNvSpPr>
          <p:nvPr/>
        </p:nvSpPr>
        <p:spPr bwMode="auto">
          <a:xfrm>
            <a:off x="982678" y="3923607"/>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15720" name="Text Box 8"/>
          <p:cNvSpPr txBox="1">
            <a:spLocks noChangeArrowheads="1"/>
          </p:cNvSpPr>
          <p:nvPr/>
        </p:nvSpPr>
        <p:spPr bwMode="auto">
          <a:xfrm>
            <a:off x="982678" y="4482407"/>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15721" name="Text Box 9"/>
          <p:cNvSpPr txBox="1">
            <a:spLocks noChangeArrowheads="1"/>
          </p:cNvSpPr>
          <p:nvPr/>
        </p:nvSpPr>
        <p:spPr bwMode="auto">
          <a:xfrm>
            <a:off x="982678" y="504914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15722" name="Freeform 10"/>
          <p:cNvSpPr>
            <a:spLocks/>
          </p:cNvSpPr>
          <p:nvPr/>
        </p:nvSpPr>
        <p:spPr bwMode="auto">
          <a:xfrm>
            <a:off x="533401" y="3161606"/>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3" name="Freeform 11"/>
          <p:cNvSpPr>
            <a:spLocks/>
          </p:cNvSpPr>
          <p:nvPr/>
        </p:nvSpPr>
        <p:spPr bwMode="auto">
          <a:xfrm>
            <a:off x="542926" y="3736281"/>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4" name="Freeform 12"/>
          <p:cNvSpPr>
            <a:spLocks/>
          </p:cNvSpPr>
          <p:nvPr/>
        </p:nvSpPr>
        <p:spPr bwMode="auto">
          <a:xfrm>
            <a:off x="520700" y="4312545"/>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5" name="Freeform 13"/>
          <p:cNvSpPr>
            <a:spLocks/>
          </p:cNvSpPr>
          <p:nvPr/>
        </p:nvSpPr>
        <p:spPr bwMode="auto">
          <a:xfrm>
            <a:off x="520701" y="4904683"/>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6" name="AutoShape 14"/>
          <p:cNvSpPr>
            <a:spLocks noChangeArrowheads="1"/>
          </p:cNvSpPr>
          <p:nvPr/>
        </p:nvSpPr>
        <p:spPr bwMode="auto">
          <a:xfrm>
            <a:off x="7886700" y="252660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7" name="Text Box 15"/>
          <p:cNvSpPr txBox="1">
            <a:spLocks noChangeArrowheads="1"/>
          </p:cNvSpPr>
          <p:nvPr/>
        </p:nvSpPr>
        <p:spPr bwMode="auto">
          <a:xfrm>
            <a:off x="7924800" y="2704407"/>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15728" name="Text Box 16"/>
          <p:cNvSpPr txBox="1">
            <a:spLocks noChangeArrowheads="1"/>
          </p:cNvSpPr>
          <p:nvPr/>
        </p:nvSpPr>
        <p:spPr bwMode="auto">
          <a:xfrm>
            <a:off x="7924800" y="333146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15729" name="Text Box 17"/>
          <p:cNvSpPr txBox="1">
            <a:spLocks noChangeArrowheads="1"/>
          </p:cNvSpPr>
          <p:nvPr/>
        </p:nvSpPr>
        <p:spPr bwMode="auto">
          <a:xfrm>
            <a:off x="7924800" y="3888682"/>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15730" name="Text Box 18"/>
          <p:cNvSpPr txBox="1">
            <a:spLocks noChangeArrowheads="1"/>
          </p:cNvSpPr>
          <p:nvPr/>
        </p:nvSpPr>
        <p:spPr bwMode="auto">
          <a:xfrm>
            <a:off x="7924800" y="444906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15731" name="Text Box 19"/>
          <p:cNvSpPr txBox="1">
            <a:spLocks noChangeArrowheads="1"/>
          </p:cNvSpPr>
          <p:nvPr/>
        </p:nvSpPr>
        <p:spPr bwMode="auto">
          <a:xfrm>
            <a:off x="7924800" y="501421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15732" name="Freeform 20"/>
          <p:cNvSpPr>
            <a:spLocks/>
          </p:cNvSpPr>
          <p:nvPr/>
        </p:nvSpPr>
        <p:spPr bwMode="auto">
          <a:xfrm>
            <a:off x="7886701" y="3126681"/>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3" name="Freeform 21"/>
          <p:cNvSpPr>
            <a:spLocks/>
          </p:cNvSpPr>
          <p:nvPr/>
        </p:nvSpPr>
        <p:spPr bwMode="auto">
          <a:xfrm>
            <a:off x="7896226" y="3701356"/>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4" name="Freeform 22"/>
          <p:cNvSpPr>
            <a:spLocks/>
          </p:cNvSpPr>
          <p:nvPr/>
        </p:nvSpPr>
        <p:spPr bwMode="auto">
          <a:xfrm>
            <a:off x="7874000" y="4277620"/>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5" name="Freeform 23"/>
          <p:cNvSpPr>
            <a:spLocks/>
          </p:cNvSpPr>
          <p:nvPr/>
        </p:nvSpPr>
        <p:spPr bwMode="auto">
          <a:xfrm>
            <a:off x="7874001" y="4869758"/>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6" name="Text Box 24"/>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dirty="0">
                <a:solidFill>
                  <a:srgbClr val="C00000"/>
                </a:solidFill>
                <a:ea typeface="黑体" pitchFamily="2" charset="-122"/>
              </a:rPr>
              <a:t>主机</a:t>
            </a:r>
            <a:r>
              <a:rPr kumimoji="1" lang="zh-CN" altLang="en-US" sz="1050" dirty="0">
                <a:solidFill>
                  <a:srgbClr val="C00000"/>
                </a:solidFill>
                <a:ea typeface="黑体" pitchFamily="2" charset="-122"/>
              </a:rPr>
              <a:t> </a:t>
            </a:r>
            <a:r>
              <a:rPr kumimoji="1" lang="en-US" altLang="zh-CN" sz="2400" dirty="0">
                <a:solidFill>
                  <a:srgbClr val="C00000"/>
                </a:solidFill>
                <a:ea typeface="黑体" pitchFamily="2" charset="-122"/>
              </a:rPr>
              <a:t>1</a:t>
            </a:r>
          </a:p>
        </p:txBody>
      </p:sp>
      <p:sp>
        <p:nvSpPr>
          <p:cNvPr id="115737" name="AutoShape 25"/>
          <p:cNvSpPr>
            <a:spLocks noChangeArrowheads="1"/>
          </p:cNvSpPr>
          <p:nvPr/>
        </p:nvSpPr>
        <p:spPr bwMode="auto">
          <a:xfrm>
            <a:off x="8034338" y="2029719"/>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8" name="Text Box 26"/>
          <p:cNvSpPr txBox="1">
            <a:spLocks noChangeArrowheads="1"/>
          </p:cNvSpPr>
          <p:nvPr/>
        </p:nvSpPr>
        <p:spPr bwMode="auto">
          <a:xfrm>
            <a:off x="8027989" y="2134494"/>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15739" name="AutoShape 27"/>
          <p:cNvSpPr>
            <a:spLocks noChangeArrowheads="1"/>
          </p:cNvSpPr>
          <p:nvPr/>
        </p:nvSpPr>
        <p:spPr bwMode="auto">
          <a:xfrm>
            <a:off x="538163" y="2072581"/>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40" name="Text Box 28"/>
          <p:cNvSpPr txBox="1">
            <a:spLocks noChangeArrowheads="1"/>
          </p:cNvSpPr>
          <p:nvPr/>
        </p:nvSpPr>
        <p:spPr bwMode="auto">
          <a:xfrm>
            <a:off x="558801" y="2193232"/>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15741" name="AutoShape 29"/>
          <p:cNvSpPr>
            <a:spLocks noChangeArrowheads="1"/>
          </p:cNvSpPr>
          <p:nvPr/>
        </p:nvSpPr>
        <p:spPr bwMode="auto">
          <a:xfrm flipV="1">
            <a:off x="654050" y="2547243"/>
            <a:ext cx="196850" cy="361950"/>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5742" name="Text Box 30"/>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15743" name="Text Box 31"/>
          <p:cNvSpPr txBox="1">
            <a:spLocks noChangeArrowheads="1"/>
          </p:cNvSpPr>
          <p:nvPr/>
        </p:nvSpPr>
        <p:spPr bwMode="auto">
          <a:xfrm>
            <a:off x="1722721" y="2061469"/>
            <a:ext cx="42066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dirty="0">
                <a:solidFill>
                  <a:srgbClr val="333399"/>
                </a:solidFill>
                <a:ea typeface="黑体" pitchFamily="2" charset="-122"/>
              </a:rPr>
              <a:t>应用进程数据先传送到应用层</a:t>
            </a:r>
          </a:p>
        </p:txBody>
      </p:sp>
      <p:sp>
        <p:nvSpPr>
          <p:cNvPr id="115744" name="Text Box 32"/>
          <p:cNvSpPr txBox="1">
            <a:spLocks noChangeArrowheads="1"/>
          </p:cNvSpPr>
          <p:nvPr/>
        </p:nvSpPr>
        <p:spPr bwMode="auto">
          <a:xfrm>
            <a:off x="1619251" y="2631382"/>
            <a:ext cx="49423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dirty="0">
                <a:solidFill>
                  <a:srgbClr val="333399"/>
                </a:solidFill>
                <a:ea typeface="黑体" pitchFamily="2" charset="-122"/>
              </a:rPr>
              <a:t>加上应用层首部，成为应用层 </a:t>
            </a:r>
            <a:r>
              <a:rPr kumimoji="1" lang="en-US" altLang="zh-CN" sz="2400" dirty="0">
                <a:solidFill>
                  <a:srgbClr val="333399"/>
                </a:solidFill>
                <a:ea typeface="黑体" pitchFamily="2" charset="-122"/>
              </a:rPr>
              <a:t>PDU</a:t>
            </a:r>
          </a:p>
        </p:txBody>
      </p:sp>
      <p:sp>
        <p:nvSpPr>
          <p:cNvPr id="2" name="矩形 1"/>
          <p:cNvSpPr/>
          <p:nvPr/>
        </p:nvSpPr>
        <p:spPr>
          <a:xfrm>
            <a:off x="1647368" y="3125984"/>
            <a:ext cx="6071593" cy="1311128"/>
          </a:xfrm>
          <a:prstGeom prst="rect">
            <a:avLst/>
          </a:prstGeom>
          <a:solidFill>
            <a:srgbClr val="CCFFFF"/>
          </a:solidFill>
          <a:ln>
            <a:solidFill>
              <a:srgbClr val="000099"/>
            </a:solidFill>
          </a:ln>
        </p:spPr>
        <p:txBody>
          <a:bodyPr wrap="square">
            <a:spAutoFit/>
          </a:bodyPr>
          <a:lstStyle/>
          <a:p>
            <a:pPr>
              <a:lnSpc>
                <a:spcPct val="110000"/>
              </a:lnSpc>
            </a:pPr>
            <a:r>
              <a:rPr kumimoji="1" lang="en-US" altLang="zh-CN" sz="2400" dirty="0">
                <a:solidFill>
                  <a:srgbClr val="000099"/>
                </a:solidFill>
                <a:latin typeface="+mn-lt"/>
                <a:ea typeface="黑体" pitchFamily="2" charset="-122"/>
              </a:rPr>
              <a:t>PDU </a:t>
            </a:r>
            <a:r>
              <a:rPr kumimoji="1" lang="en-US" altLang="zh-CN" sz="2400" dirty="0" smtClean="0">
                <a:solidFill>
                  <a:srgbClr val="000099"/>
                </a:solidFill>
                <a:latin typeface="+mn-lt"/>
                <a:ea typeface="黑体" pitchFamily="2" charset="-122"/>
              </a:rPr>
              <a:t>(Protocol </a:t>
            </a:r>
            <a:r>
              <a:rPr kumimoji="1" lang="en-US" altLang="zh-CN" sz="2400" dirty="0">
                <a:solidFill>
                  <a:srgbClr val="000099"/>
                </a:solidFill>
                <a:latin typeface="+mn-lt"/>
                <a:ea typeface="黑体" pitchFamily="2" charset="-122"/>
              </a:rPr>
              <a:t>Data </a:t>
            </a:r>
            <a:r>
              <a:rPr kumimoji="1" lang="en-US" altLang="zh-CN" sz="2400" dirty="0" smtClean="0">
                <a:solidFill>
                  <a:srgbClr val="000099"/>
                </a:solidFill>
                <a:latin typeface="+mn-lt"/>
                <a:ea typeface="黑体" pitchFamily="2" charset="-122"/>
              </a:rPr>
              <a:t>Unit)</a:t>
            </a:r>
            <a:r>
              <a:rPr kumimoji="1" lang="zh-CN" altLang="en-US" sz="2400" dirty="0" smtClean="0">
                <a:solidFill>
                  <a:srgbClr val="000099"/>
                </a:solidFill>
                <a:latin typeface="+mn-lt"/>
                <a:ea typeface="黑体" pitchFamily="2" charset="-122"/>
              </a:rPr>
              <a:t>：</a:t>
            </a:r>
            <a:r>
              <a:rPr kumimoji="1" lang="zh-CN" altLang="en-US" sz="2400" dirty="0">
                <a:solidFill>
                  <a:srgbClr val="000099"/>
                </a:solidFill>
                <a:latin typeface="+mn-lt"/>
                <a:ea typeface="黑体" pitchFamily="2" charset="-122"/>
              </a:rPr>
              <a:t>协议数据单元。</a:t>
            </a:r>
            <a:endParaRPr kumimoji="1" lang="en-US" altLang="zh-CN" sz="2400" dirty="0">
              <a:solidFill>
                <a:srgbClr val="000099"/>
              </a:solidFill>
              <a:latin typeface="+mn-lt"/>
              <a:ea typeface="黑体" pitchFamily="2" charset="-122"/>
            </a:endParaRPr>
          </a:p>
          <a:p>
            <a:pPr>
              <a:lnSpc>
                <a:spcPct val="110000"/>
              </a:lnSpc>
            </a:pPr>
            <a:r>
              <a:rPr kumimoji="1" lang="en-US" altLang="zh-CN" sz="2400" dirty="0">
                <a:solidFill>
                  <a:srgbClr val="000099"/>
                </a:solidFill>
                <a:latin typeface="+mn-lt"/>
                <a:ea typeface="黑体" pitchFamily="2" charset="-122"/>
              </a:rPr>
              <a:t>OSI </a:t>
            </a:r>
            <a:r>
              <a:rPr kumimoji="1" lang="zh-CN" altLang="zh-CN" sz="2400" dirty="0">
                <a:solidFill>
                  <a:srgbClr val="000099"/>
                </a:solidFill>
                <a:latin typeface="+mn-lt"/>
                <a:ea typeface="黑体" pitchFamily="2" charset="-122"/>
              </a:rPr>
              <a:t>参考模型把</a:t>
            </a:r>
            <a:r>
              <a:rPr kumimoji="1" lang="zh-CN" altLang="zh-CN" sz="2400" dirty="0">
                <a:solidFill>
                  <a:srgbClr val="C00000"/>
                </a:solidFill>
                <a:latin typeface="+mn-lt"/>
                <a:ea typeface="黑体" pitchFamily="2" charset="-122"/>
              </a:rPr>
              <a:t>对等层次</a:t>
            </a:r>
            <a:r>
              <a:rPr kumimoji="1" lang="zh-CN" altLang="zh-CN" sz="2400" dirty="0">
                <a:solidFill>
                  <a:srgbClr val="000099"/>
                </a:solidFill>
                <a:latin typeface="+mn-lt"/>
                <a:ea typeface="黑体" pitchFamily="2" charset="-122"/>
              </a:rPr>
              <a:t>之间传送的数据单位称为该层的协议数据单元</a:t>
            </a:r>
            <a:r>
              <a:rPr kumimoji="1" lang="en-US" altLang="zh-CN" sz="2400" dirty="0">
                <a:solidFill>
                  <a:srgbClr val="000099"/>
                </a:solidFill>
                <a:latin typeface="+mn-lt"/>
                <a:ea typeface="黑体" pitchFamily="2" charset="-122"/>
              </a:rPr>
              <a:t> PDU</a:t>
            </a:r>
            <a:r>
              <a:rPr kumimoji="1" lang="zh-CN" altLang="en-US" sz="2400" dirty="0">
                <a:solidFill>
                  <a:srgbClr val="000099"/>
                </a:solidFill>
                <a:latin typeface="+mn-lt"/>
                <a:ea typeface="黑体" pitchFamily="2" charset="-122"/>
              </a:rPr>
              <a:t>。</a:t>
            </a:r>
            <a:endParaRPr kumimoji="1" lang="en-US" altLang="zh-CN" sz="2400" dirty="0">
              <a:solidFill>
                <a:srgbClr val="000099"/>
              </a:solidFill>
              <a:latin typeface="+mn-lt"/>
              <a:ea typeface="黑体" pitchFamily="2" charset="-122"/>
            </a:endParaRPr>
          </a:p>
        </p:txBody>
      </p:sp>
    </p:spTree>
    <p:extLst>
      <p:ext uri="{BB962C8B-B14F-4D97-AF65-F5344CB8AC3E}">
        <p14:creationId xmlns:p14="http://schemas.microsoft.com/office/powerpoint/2010/main" val="34115893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43"/>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15741"/>
                                        </p:tgtEl>
                                        <p:attrNameLst>
                                          <p:attrName>style.visibility</p:attrName>
                                        </p:attrNameLst>
                                      </p:cBhvr>
                                      <p:to>
                                        <p:strVal val="visible"/>
                                      </p:to>
                                    </p:set>
                                    <p:animEffect transition="in" filter="wipe(up)">
                                      <p:cBhvr>
                                        <p:cTn id="10" dur="1000"/>
                                        <p:tgtEl>
                                          <p:spTgt spid="115741"/>
                                        </p:tgtEl>
                                      </p:cBhvr>
                                    </p:animEffect>
                                  </p:childTnLst>
                                </p:cTn>
                              </p:par>
                            </p:childTnLst>
                          </p:cTn>
                        </p:par>
                        <p:par>
                          <p:cTn id="11" fill="hold" nodeType="afterGroup">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1574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41" grpId="0" animBg="1"/>
      <p:bldP spid="115743" grpId="0"/>
      <p:bldP spid="115744" grpId="0"/>
      <p:bldP spid="2"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16739" name="AutoShape 3"/>
          <p:cNvSpPr>
            <a:spLocks noChangeArrowheads="1"/>
          </p:cNvSpPr>
          <p:nvPr/>
        </p:nvSpPr>
        <p:spPr bwMode="auto">
          <a:xfrm rot="-5400000">
            <a:off x="4374357" y="1244700"/>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40" name="AutoShape 4"/>
          <p:cNvSpPr>
            <a:spLocks noChangeArrowheads="1"/>
          </p:cNvSpPr>
          <p:nvPr/>
        </p:nvSpPr>
        <p:spPr bwMode="auto">
          <a:xfrm>
            <a:off x="533400" y="2559943"/>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41" name="Text Box 5"/>
          <p:cNvSpPr txBox="1">
            <a:spLocks noChangeArrowheads="1"/>
          </p:cNvSpPr>
          <p:nvPr/>
        </p:nvSpPr>
        <p:spPr bwMode="auto">
          <a:xfrm>
            <a:off x="946400" y="2739332"/>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16742" name="Text Box 6"/>
          <p:cNvSpPr txBox="1">
            <a:spLocks noChangeArrowheads="1"/>
          </p:cNvSpPr>
          <p:nvPr/>
        </p:nvSpPr>
        <p:spPr bwMode="auto">
          <a:xfrm>
            <a:off x="946400" y="336639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16743" name="Text Box 7"/>
          <p:cNvSpPr txBox="1">
            <a:spLocks noChangeArrowheads="1"/>
          </p:cNvSpPr>
          <p:nvPr/>
        </p:nvSpPr>
        <p:spPr bwMode="auto">
          <a:xfrm>
            <a:off x="946400" y="3923607"/>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16744" name="Text Box 8"/>
          <p:cNvSpPr txBox="1">
            <a:spLocks noChangeArrowheads="1"/>
          </p:cNvSpPr>
          <p:nvPr/>
        </p:nvSpPr>
        <p:spPr bwMode="auto">
          <a:xfrm>
            <a:off x="946400" y="4482407"/>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16745" name="Text Box 9"/>
          <p:cNvSpPr txBox="1">
            <a:spLocks noChangeArrowheads="1"/>
          </p:cNvSpPr>
          <p:nvPr/>
        </p:nvSpPr>
        <p:spPr bwMode="auto">
          <a:xfrm>
            <a:off x="946400" y="504914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16746" name="Freeform 10"/>
          <p:cNvSpPr>
            <a:spLocks/>
          </p:cNvSpPr>
          <p:nvPr/>
        </p:nvSpPr>
        <p:spPr bwMode="auto">
          <a:xfrm>
            <a:off x="533401" y="3161606"/>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47" name="Freeform 11"/>
          <p:cNvSpPr>
            <a:spLocks/>
          </p:cNvSpPr>
          <p:nvPr/>
        </p:nvSpPr>
        <p:spPr bwMode="auto">
          <a:xfrm>
            <a:off x="542926" y="3736281"/>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48" name="Freeform 12"/>
          <p:cNvSpPr>
            <a:spLocks/>
          </p:cNvSpPr>
          <p:nvPr/>
        </p:nvSpPr>
        <p:spPr bwMode="auto">
          <a:xfrm>
            <a:off x="520700" y="4312545"/>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49" name="Freeform 13"/>
          <p:cNvSpPr>
            <a:spLocks/>
          </p:cNvSpPr>
          <p:nvPr/>
        </p:nvSpPr>
        <p:spPr bwMode="auto">
          <a:xfrm>
            <a:off x="520701" y="4904683"/>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50" name="AutoShape 14"/>
          <p:cNvSpPr>
            <a:spLocks noChangeArrowheads="1"/>
          </p:cNvSpPr>
          <p:nvPr/>
        </p:nvSpPr>
        <p:spPr bwMode="auto">
          <a:xfrm>
            <a:off x="7886700" y="252660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51" name="Text Box 15"/>
          <p:cNvSpPr txBox="1">
            <a:spLocks noChangeArrowheads="1"/>
          </p:cNvSpPr>
          <p:nvPr/>
        </p:nvSpPr>
        <p:spPr bwMode="auto">
          <a:xfrm>
            <a:off x="7924800" y="2704407"/>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16752" name="Text Box 16"/>
          <p:cNvSpPr txBox="1">
            <a:spLocks noChangeArrowheads="1"/>
          </p:cNvSpPr>
          <p:nvPr/>
        </p:nvSpPr>
        <p:spPr bwMode="auto">
          <a:xfrm>
            <a:off x="7924800" y="333146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16753" name="Text Box 17"/>
          <p:cNvSpPr txBox="1">
            <a:spLocks noChangeArrowheads="1"/>
          </p:cNvSpPr>
          <p:nvPr/>
        </p:nvSpPr>
        <p:spPr bwMode="auto">
          <a:xfrm>
            <a:off x="7924800" y="3888682"/>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16754" name="Text Box 18"/>
          <p:cNvSpPr txBox="1">
            <a:spLocks noChangeArrowheads="1"/>
          </p:cNvSpPr>
          <p:nvPr/>
        </p:nvSpPr>
        <p:spPr bwMode="auto">
          <a:xfrm>
            <a:off x="7924800" y="444906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16755" name="Text Box 19"/>
          <p:cNvSpPr txBox="1">
            <a:spLocks noChangeArrowheads="1"/>
          </p:cNvSpPr>
          <p:nvPr/>
        </p:nvSpPr>
        <p:spPr bwMode="auto">
          <a:xfrm>
            <a:off x="7924800" y="501421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16756" name="Freeform 20"/>
          <p:cNvSpPr>
            <a:spLocks/>
          </p:cNvSpPr>
          <p:nvPr/>
        </p:nvSpPr>
        <p:spPr bwMode="auto">
          <a:xfrm>
            <a:off x="7886701" y="3126681"/>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57" name="Freeform 21"/>
          <p:cNvSpPr>
            <a:spLocks/>
          </p:cNvSpPr>
          <p:nvPr/>
        </p:nvSpPr>
        <p:spPr bwMode="auto">
          <a:xfrm>
            <a:off x="7896226" y="3701356"/>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58" name="Freeform 22"/>
          <p:cNvSpPr>
            <a:spLocks/>
          </p:cNvSpPr>
          <p:nvPr/>
        </p:nvSpPr>
        <p:spPr bwMode="auto">
          <a:xfrm>
            <a:off x="7874000" y="4277620"/>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59" name="Freeform 23"/>
          <p:cNvSpPr>
            <a:spLocks/>
          </p:cNvSpPr>
          <p:nvPr/>
        </p:nvSpPr>
        <p:spPr bwMode="auto">
          <a:xfrm>
            <a:off x="7874001" y="4869758"/>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60" name="Text Box 24"/>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dirty="0">
                <a:solidFill>
                  <a:srgbClr val="C00000"/>
                </a:solidFill>
                <a:ea typeface="黑体" pitchFamily="2" charset="-122"/>
              </a:rPr>
              <a:t>主机</a:t>
            </a:r>
            <a:r>
              <a:rPr kumimoji="1" lang="zh-CN" altLang="en-US" sz="1050" dirty="0">
                <a:solidFill>
                  <a:srgbClr val="C00000"/>
                </a:solidFill>
                <a:ea typeface="黑体" pitchFamily="2" charset="-122"/>
              </a:rPr>
              <a:t> </a:t>
            </a:r>
            <a:r>
              <a:rPr kumimoji="1" lang="en-US" altLang="zh-CN" sz="2400" dirty="0">
                <a:solidFill>
                  <a:srgbClr val="C00000"/>
                </a:solidFill>
                <a:ea typeface="黑体" pitchFamily="2" charset="-122"/>
              </a:rPr>
              <a:t>1</a:t>
            </a:r>
          </a:p>
        </p:txBody>
      </p:sp>
      <p:sp>
        <p:nvSpPr>
          <p:cNvPr id="116761" name="AutoShape 25"/>
          <p:cNvSpPr>
            <a:spLocks noChangeArrowheads="1"/>
          </p:cNvSpPr>
          <p:nvPr/>
        </p:nvSpPr>
        <p:spPr bwMode="auto">
          <a:xfrm>
            <a:off x="8034338" y="2029719"/>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62" name="Text Box 26"/>
          <p:cNvSpPr txBox="1">
            <a:spLocks noChangeArrowheads="1"/>
          </p:cNvSpPr>
          <p:nvPr/>
        </p:nvSpPr>
        <p:spPr bwMode="auto">
          <a:xfrm>
            <a:off x="8027989" y="2134494"/>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16763" name="AutoShape 27"/>
          <p:cNvSpPr>
            <a:spLocks noChangeArrowheads="1"/>
          </p:cNvSpPr>
          <p:nvPr/>
        </p:nvSpPr>
        <p:spPr bwMode="auto">
          <a:xfrm>
            <a:off x="538163" y="2072581"/>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64" name="Text Box 28"/>
          <p:cNvSpPr txBox="1">
            <a:spLocks noChangeArrowheads="1"/>
          </p:cNvSpPr>
          <p:nvPr/>
        </p:nvSpPr>
        <p:spPr bwMode="auto">
          <a:xfrm>
            <a:off x="558801" y="2193232"/>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16765" name="AutoShape 29"/>
          <p:cNvSpPr>
            <a:spLocks noChangeArrowheads="1"/>
          </p:cNvSpPr>
          <p:nvPr/>
        </p:nvSpPr>
        <p:spPr bwMode="auto">
          <a:xfrm flipV="1">
            <a:off x="654050" y="3066356"/>
            <a:ext cx="196850" cy="361950"/>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6766" name="Text Box 30"/>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16767" name="Text Box 31"/>
          <p:cNvSpPr txBox="1">
            <a:spLocks noChangeArrowheads="1"/>
          </p:cNvSpPr>
          <p:nvPr/>
        </p:nvSpPr>
        <p:spPr bwMode="auto">
          <a:xfrm>
            <a:off x="1619251" y="2780607"/>
            <a:ext cx="40991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dirty="0">
                <a:solidFill>
                  <a:srgbClr val="333399"/>
                </a:solidFill>
                <a:ea typeface="黑体" pitchFamily="2" charset="-122"/>
              </a:rPr>
              <a:t>应用层 </a:t>
            </a:r>
            <a:r>
              <a:rPr kumimoji="1" lang="en-US" altLang="zh-CN" sz="2400" dirty="0">
                <a:solidFill>
                  <a:srgbClr val="333399"/>
                </a:solidFill>
                <a:ea typeface="黑体" pitchFamily="2" charset="-122"/>
              </a:rPr>
              <a:t>PDU </a:t>
            </a:r>
            <a:r>
              <a:rPr kumimoji="1" lang="zh-CN" altLang="en-US" sz="2400" dirty="0">
                <a:solidFill>
                  <a:srgbClr val="333399"/>
                </a:solidFill>
                <a:ea typeface="黑体" pitchFamily="2" charset="-122"/>
              </a:rPr>
              <a:t>再传送到运输层</a:t>
            </a:r>
          </a:p>
        </p:txBody>
      </p:sp>
      <p:sp>
        <p:nvSpPr>
          <p:cNvPr id="116768" name="Text Box 32"/>
          <p:cNvSpPr txBox="1">
            <a:spLocks noChangeArrowheads="1"/>
          </p:cNvSpPr>
          <p:nvPr/>
        </p:nvSpPr>
        <p:spPr bwMode="auto">
          <a:xfrm>
            <a:off x="1619250" y="3312419"/>
            <a:ext cx="48253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333399"/>
                </a:solidFill>
                <a:ea typeface="黑体" pitchFamily="2" charset="-122"/>
              </a:rPr>
              <a:t>加上运输层首部，成为运输层报文</a:t>
            </a:r>
            <a:endParaRPr kumimoji="1" lang="zh-CN" altLang="en-US" sz="3600">
              <a:solidFill>
                <a:srgbClr val="333399"/>
              </a:solidFill>
              <a:ea typeface="黑体" pitchFamily="2" charset="-122"/>
            </a:endParaRPr>
          </a:p>
        </p:txBody>
      </p:sp>
    </p:spTree>
    <p:extLst>
      <p:ext uri="{BB962C8B-B14F-4D97-AF65-F5344CB8AC3E}">
        <p14:creationId xmlns:p14="http://schemas.microsoft.com/office/powerpoint/2010/main" val="4515061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6765"/>
                                        </p:tgtEl>
                                        <p:attrNameLst>
                                          <p:attrName>style.visibility</p:attrName>
                                        </p:attrNameLst>
                                      </p:cBhvr>
                                      <p:to>
                                        <p:strVal val="visible"/>
                                      </p:to>
                                    </p:set>
                                    <p:animEffect transition="in" filter="wipe(up)">
                                      <p:cBhvr>
                                        <p:cTn id="7" dur="1000"/>
                                        <p:tgtEl>
                                          <p:spTgt spid="116765"/>
                                        </p:tgtEl>
                                      </p:cBhvr>
                                    </p:animEffect>
                                  </p:childTnLst>
                                </p:cTn>
                              </p:par>
                            </p:childTnLst>
                          </p:cTn>
                        </p:par>
                        <p:par>
                          <p:cTn id="8" fill="hold" nodeType="afterGroup">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67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65" grpId="0" animBg="1"/>
      <p:bldP spid="116768"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17763" name="AutoShape 3"/>
          <p:cNvSpPr>
            <a:spLocks noChangeArrowheads="1"/>
          </p:cNvSpPr>
          <p:nvPr/>
        </p:nvSpPr>
        <p:spPr bwMode="auto">
          <a:xfrm rot="-5400000">
            <a:off x="4374357" y="1244700"/>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64" name="AutoShape 4"/>
          <p:cNvSpPr>
            <a:spLocks noChangeArrowheads="1"/>
          </p:cNvSpPr>
          <p:nvPr/>
        </p:nvSpPr>
        <p:spPr bwMode="auto">
          <a:xfrm>
            <a:off x="533400" y="2559943"/>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65" name="Text Box 5"/>
          <p:cNvSpPr txBox="1">
            <a:spLocks noChangeArrowheads="1"/>
          </p:cNvSpPr>
          <p:nvPr/>
        </p:nvSpPr>
        <p:spPr bwMode="auto">
          <a:xfrm>
            <a:off x="946400" y="2739332"/>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dirty="0">
                <a:solidFill>
                  <a:srgbClr val="333399"/>
                </a:solidFill>
              </a:rPr>
              <a:t>5</a:t>
            </a:r>
          </a:p>
        </p:txBody>
      </p:sp>
      <p:sp>
        <p:nvSpPr>
          <p:cNvPr id="117766" name="Text Box 6"/>
          <p:cNvSpPr txBox="1">
            <a:spLocks noChangeArrowheads="1"/>
          </p:cNvSpPr>
          <p:nvPr/>
        </p:nvSpPr>
        <p:spPr bwMode="auto">
          <a:xfrm>
            <a:off x="946400" y="336639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17767" name="Text Box 7"/>
          <p:cNvSpPr txBox="1">
            <a:spLocks noChangeArrowheads="1"/>
          </p:cNvSpPr>
          <p:nvPr/>
        </p:nvSpPr>
        <p:spPr bwMode="auto">
          <a:xfrm>
            <a:off x="946400" y="3923607"/>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17768" name="Text Box 8"/>
          <p:cNvSpPr txBox="1">
            <a:spLocks noChangeArrowheads="1"/>
          </p:cNvSpPr>
          <p:nvPr/>
        </p:nvSpPr>
        <p:spPr bwMode="auto">
          <a:xfrm>
            <a:off x="946400" y="4482407"/>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17769" name="Text Box 9"/>
          <p:cNvSpPr txBox="1">
            <a:spLocks noChangeArrowheads="1"/>
          </p:cNvSpPr>
          <p:nvPr/>
        </p:nvSpPr>
        <p:spPr bwMode="auto">
          <a:xfrm>
            <a:off x="946400" y="504914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17770" name="Freeform 10"/>
          <p:cNvSpPr>
            <a:spLocks/>
          </p:cNvSpPr>
          <p:nvPr/>
        </p:nvSpPr>
        <p:spPr bwMode="auto">
          <a:xfrm>
            <a:off x="533401" y="3161606"/>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71" name="Freeform 11"/>
          <p:cNvSpPr>
            <a:spLocks/>
          </p:cNvSpPr>
          <p:nvPr/>
        </p:nvSpPr>
        <p:spPr bwMode="auto">
          <a:xfrm>
            <a:off x="542926" y="3736281"/>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72" name="Freeform 12"/>
          <p:cNvSpPr>
            <a:spLocks/>
          </p:cNvSpPr>
          <p:nvPr/>
        </p:nvSpPr>
        <p:spPr bwMode="auto">
          <a:xfrm>
            <a:off x="520700" y="4312545"/>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73" name="Freeform 13"/>
          <p:cNvSpPr>
            <a:spLocks/>
          </p:cNvSpPr>
          <p:nvPr/>
        </p:nvSpPr>
        <p:spPr bwMode="auto">
          <a:xfrm>
            <a:off x="520701" y="4904683"/>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74" name="AutoShape 14"/>
          <p:cNvSpPr>
            <a:spLocks noChangeArrowheads="1"/>
          </p:cNvSpPr>
          <p:nvPr/>
        </p:nvSpPr>
        <p:spPr bwMode="auto">
          <a:xfrm>
            <a:off x="7886700" y="252660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75" name="Text Box 15"/>
          <p:cNvSpPr txBox="1">
            <a:spLocks noChangeArrowheads="1"/>
          </p:cNvSpPr>
          <p:nvPr/>
        </p:nvSpPr>
        <p:spPr bwMode="auto">
          <a:xfrm>
            <a:off x="7924800" y="2704407"/>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17776" name="Text Box 16"/>
          <p:cNvSpPr txBox="1">
            <a:spLocks noChangeArrowheads="1"/>
          </p:cNvSpPr>
          <p:nvPr/>
        </p:nvSpPr>
        <p:spPr bwMode="auto">
          <a:xfrm>
            <a:off x="7924800" y="333146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17777" name="Text Box 17"/>
          <p:cNvSpPr txBox="1">
            <a:spLocks noChangeArrowheads="1"/>
          </p:cNvSpPr>
          <p:nvPr/>
        </p:nvSpPr>
        <p:spPr bwMode="auto">
          <a:xfrm>
            <a:off x="7924800" y="3888682"/>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17778" name="Text Box 18"/>
          <p:cNvSpPr txBox="1">
            <a:spLocks noChangeArrowheads="1"/>
          </p:cNvSpPr>
          <p:nvPr/>
        </p:nvSpPr>
        <p:spPr bwMode="auto">
          <a:xfrm>
            <a:off x="7924800" y="444906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17779" name="Text Box 19"/>
          <p:cNvSpPr txBox="1">
            <a:spLocks noChangeArrowheads="1"/>
          </p:cNvSpPr>
          <p:nvPr/>
        </p:nvSpPr>
        <p:spPr bwMode="auto">
          <a:xfrm>
            <a:off x="7924800" y="501421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17780" name="Freeform 20"/>
          <p:cNvSpPr>
            <a:spLocks/>
          </p:cNvSpPr>
          <p:nvPr/>
        </p:nvSpPr>
        <p:spPr bwMode="auto">
          <a:xfrm>
            <a:off x="7886701" y="3126681"/>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81" name="Freeform 21"/>
          <p:cNvSpPr>
            <a:spLocks/>
          </p:cNvSpPr>
          <p:nvPr/>
        </p:nvSpPr>
        <p:spPr bwMode="auto">
          <a:xfrm>
            <a:off x="7896226" y="3701356"/>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82" name="Freeform 22"/>
          <p:cNvSpPr>
            <a:spLocks/>
          </p:cNvSpPr>
          <p:nvPr/>
        </p:nvSpPr>
        <p:spPr bwMode="auto">
          <a:xfrm>
            <a:off x="7874000" y="4277620"/>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83" name="Freeform 23"/>
          <p:cNvSpPr>
            <a:spLocks/>
          </p:cNvSpPr>
          <p:nvPr/>
        </p:nvSpPr>
        <p:spPr bwMode="auto">
          <a:xfrm>
            <a:off x="7874001" y="4869758"/>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84" name="Text Box 24"/>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dirty="0">
                <a:solidFill>
                  <a:srgbClr val="C00000"/>
                </a:solidFill>
                <a:ea typeface="黑体" pitchFamily="2" charset="-122"/>
              </a:rPr>
              <a:t>主机</a:t>
            </a:r>
            <a:r>
              <a:rPr kumimoji="1" lang="zh-CN" altLang="en-US" sz="1050" dirty="0">
                <a:solidFill>
                  <a:srgbClr val="C00000"/>
                </a:solidFill>
                <a:ea typeface="黑体" pitchFamily="2" charset="-122"/>
              </a:rPr>
              <a:t> </a:t>
            </a:r>
            <a:r>
              <a:rPr kumimoji="1" lang="en-US" altLang="zh-CN" sz="2400" dirty="0">
                <a:solidFill>
                  <a:srgbClr val="C00000"/>
                </a:solidFill>
                <a:ea typeface="黑体" pitchFamily="2" charset="-122"/>
              </a:rPr>
              <a:t>1</a:t>
            </a:r>
          </a:p>
        </p:txBody>
      </p:sp>
      <p:sp>
        <p:nvSpPr>
          <p:cNvPr id="117785" name="AutoShape 25"/>
          <p:cNvSpPr>
            <a:spLocks noChangeArrowheads="1"/>
          </p:cNvSpPr>
          <p:nvPr/>
        </p:nvSpPr>
        <p:spPr bwMode="auto">
          <a:xfrm>
            <a:off x="8034338" y="2029719"/>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86" name="Text Box 26"/>
          <p:cNvSpPr txBox="1">
            <a:spLocks noChangeArrowheads="1"/>
          </p:cNvSpPr>
          <p:nvPr/>
        </p:nvSpPr>
        <p:spPr bwMode="auto">
          <a:xfrm>
            <a:off x="8027989" y="2134494"/>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17787" name="AutoShape 27"/>
          <p:cNvSpPr>
            <a:spLocks noChangeArrowheads="1"/>
          </p:cNvSpPr>
          <p:nvPr/>
        </p:nvSpPr>
        <p:spPr bwMode="auto">
          <a:xfrm>
            <a:off x="538163" y="2072581"/>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88" name="Text Box 28"/>
          <p:cNvSpPr txBox="1">
            <a:spLocks noChangeArrowheads="1"/>
          </p:cNvSpPr>
          <p:nvPr/>
        </p:nvSpPr>
        <p:spPr bwMode="auto">
          <a:xfrm>
            <a:off x="558801" y="2193232"/>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17789" name="AutoShape 29"/>
          <p:cNvSpPr>
            <a:spLocks noChangeArrowheads="1"/>
          </p:cNvSpPr>
          <p:nvPr/>
        </p:nvSpPr>
        <p:spPr bwMode="auto">
          <a:xfrm flipV="1">
            <a:off x="654050" y="3642618"/>
            <a:ext cx="196850" cy="361950"/>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7790" name="Text Box 30"/>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17791" name="Text Box 31"/>
          <p:cNvSpPr txBox="1">
            <a:spLocks noChangeArrowheads="1"/>
          </p:cNvSpPr>
          <p:nvPr/>
        </p:nvSpPr>
        <p:spPr bwMode="auto">
          <a:xfrm>
            <a:off x="1547813" y="3337819"/>
            <a:ext cx="38972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333399"/>
                </a:solidFill>
                <a:ea typeface="黑体" pitchFamily="2" charset="-122"/>
              </a:rPr>
              <a:t>运输层报文再传送到网络层</a:t>
            </a:r>
          </a:p>
        </p:txBody>
      </p:sp>
      <p:sp>
        <p:nvSpPr>
          <p:cNvPr id="117792" name="Text Box 32"/>
          <p:cNvSpPr txBox="1">
            <a:spLocks noChangeArrowheads="1"/>
          </p:cNvSpPr>
          <p:nvPr/>
        </p:nvSpPr>
        <p:spPr bwMode="auto">
          <a:xfrm>
            <a:off x="1547813" y="3933132"/>
            <a:ext cx="57687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dirty="0">
                <a:solidFill>
                  <a:srgbClr val="333399"/>
                </a:solidFill>
                <a:ea typeface="黑体" pitchFamily="2" charset="-122"/>
              </a:rPr>
              <a:t>加上网络层首部，成为 </a:t>
            </a:r>
            <a:r>
              <a:rPr kumimoji="1" lang="en-US" altLang="zh-CN" sz="2400" dirty="0">
                <a:solidFill>
                  <a:srgbClr val="333399"/>
                </a:solidFill>
                <a:ea typeface="黑体" pitchFamily="2" charset="-122"/>
              </a:rPr>
              <a:t>IP </a:t>
            </a:r>
            <a:r>
              <a:rPr kumimoji="1" lang="zh-CN" altLang="en-US" sz="2400" dirty="0" smtClean="0">
                <a:solidFill>
                  <a:srgbClr val="333399"/>
                </a:solidFill>
                <a:ea typeface="黑体" pitchFamily="2" charset="-122"/>
              </a:rPr>
              <a:t>数据报</a:t>
            </a:r>
            <a:r>
              <a:rPr kumimoji="1" lang="en-US" altLang="zh-CN" sz="2400" dirty="0" smtClean="0">
                <a:solidFill>
                  <a:srgbClr val="333399"/>
                </a:solidFill>
                <a:ea typeface="黑体" pitchFamily="2" charset="-122"/>
              </a:rPr>
              <a:t>(</a:t>
            </a:r>
            <a:r>
              <a:rPr kumimoji="1" lang="zh-CN" altLang="en-US" sz="2400" dirty="0" smtClean="0">
                <a:solidFill>
                  <a:srgbClr val="333399"/>
                </a:solidFill>
                <a:ea typeface="黑体" pitchFamily="2" charset="-122"/>
              </a:rPr>
              <a:t>或分组</a:t>
            </a:r>
            <a:r>
              <a:rPr kumimoji="1" lang="en-US" altLang="zh-CN" sz="2400" dirty="0" smtClean="0">
                <a:solidFill>
                  <a:srgbClr val="333399"/>
                </a:solidFill>
                <a:ea typeface="黑体" pitchFamily="2" charset="-122"/>
              </a:rPr>
              <a:t>)</a:t>
            </a:r>
            <a:endParaRPr kumimoji="1" lang="zh-CN" altLang="en-US" sz="2400" dirty="0">
              <a:solidFill>
                <a:srgbClr val="333399"/>
              </a:solidFill>
              <a:ea typeface="黑体" pitchFamily="2" charset="-122"/>
            </a:endParaRPr>
          </a:p>
        </p:txBody>
      </p:sp>
    </p:spTree>
    <p:extLst>
      <p:ext uri="{BB962C8B-B14F-4D97-AF65-F5344CB8AC3E}">
        <p14:creationId xmlns:p14="http://schemas.microsoft.com/office/powerpoint/2010/main" val="29850771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7789"/>
                                        </p:tgtEl>
                                        <p:attrNameLst>
                                          <p:attrName>style.visibility</p:attrName>
                                        </p:attrNameLst>
                                      </p:cBhvr>
                                      <p:to>
                                        <p:strVal val="visible"/>
                                      </p:to>
                                    </p:set>
                                    <p:animEffect transition="in" filter="wipe(up)">
                                      <p:cBhvr>
                                        <p:cTn id="7" dur="1000"/>
                                        <p:tgtEl>
                                          <p:spTgt spid="117789"/>
                                        </p:tgtEl>
                                      </p:cBhvr>
                                    </p:animEffect>
                                  </p:childTnLst>
                                </p:cTn>
                              </p:par>
                            </p:childTnLst>
                          </p:cTn>
                        </p:par>
                        <p:par>
                          <p:cTn id="8" fill="hold" nodeType="afterGroup">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77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89" grpId="0" animBg="1"/>
      <p:bldP spid="117792"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18787" name="AutoShape 3"/>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88" name="AutoShape 4"/>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89" name="Text Box 5"/>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18790" name="Text Box 6"/>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18791" name="Text Box 7"/>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18792" name="Text Box 8"/>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18793" name="Text Box 9"/>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18794" name="Freeform 10"/>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95" name="Freeform 11"/>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96" name="Freeform 12"/>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97" name="Freeform 13"/>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98" name="AutoShape 14"/>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99" name="Text Box 15"/>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18800" name="Text Box 16"/>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18801" name="Text Box 17"/>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18802" name="Text Box 18"/>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18803" name="Text Box 19"/>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18804" name="Freeform 20"/>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05" name="Freeform 21"/>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06" name="Freeform 22"/>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07" name="Freeform 23"/>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08" name="Text Box 24"/>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18809" name="AutoShape 25"/>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10" name="Text Box 26"/>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18811" name="AutoShape 27"/>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12" name="Text Box 28"/>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18813" name="AutoShape 29"/>
          <p:cNvSpPr>
            <a:spLocks noChangeArrowheads="1"/>
          </p:cNvSpPr>
          <p:nvPr/>
        </p:nvSpPr>
        <p:spPr bwMode="auto">
          <a:xfrm flipV="1">
            <a:off x="654050" y="4234457"/>
            <a:ext cx="196850" cy="361950"/>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8814" name="Text Box 30"/>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18815" name="Text Box 31"/>
          <p:cNvSpPr txBox="1">
            <a:spLocks noChangeArrowheads="1"/>
          </p:cNvSpPr>
          <p:nvPr/>
        </p:nvSpPr>
        <p:spPr bwMode="auto">
          <a:xfrm>
            <a:off x="1619251" y="3923307"/>
            <a:ext cx="426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400">
                <a:solidFill>
                  <a:srgbClr val="333399"/>
                </a:solidFill>
                <a:ea typeface="黑体" pitchFamily="2" charset="-122"/>
              </a:rPr>
              <a:t>IP </a:t>
            </a:r>
            <a:r>
              <a:rPr kumimoji="1" lang="zh-CN" altLang="en-US" sz="2400">
                <a:solidFill>
                  <a:srgbClr val="333399"/>
                </a:solidFill>
                <a:ea typeface="黑体" pitchFamily="2" charset="-122"/>
              </a:rPr>
              <a:t>数据报再传送到数据链路层</a:t>
            </a:r>
          </a:p>
        </p:txBody>
      </p:sp>
      <p:sp>
        <p:nvSpPr>
          <p:cNvPr id="118816" name="Text Box 32"/>
          <p:cNvSpPr txBox="1">
            <a:spLocks noChangeArrowheads="1"/>
          </p:cNvSpPr>
          <p:nvPr/>
        </p:nvSpPr>
        <p:spPr bwMode="auto">
          <a:xfrm>
            <a:off x="1619250" y="4480520"/>
            <a:ext cx="60628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333399"/>
                </a:solidFill>
                <a:ea typeface="黑体" pitchFamily="2" charset="-122"/>
              </a:rPr>
              <a:t>加上链路层首部和尾部，成为数据链路层帧</a:t>
            </a:r>
          </a:p>
        </p:txBody>
      </p:sp>
    </p:spTree>
    <p:extLst>
      <p:ext uri="{BB962C8B-B14F-4D97-AF65-F5344CB8AC3E}">
        <p14:creationId xmlns:p14="http://schemas.microsoft.com/office/powerpoint/2010/main" val="23472380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8813"/>
                                        </p:tgtEl>
                                        <p:attrNameLst>
                                          <p:attrName>style.visibility</p:attrName>
                                        </p:attrNameLst>
                                      </p:cBhvr>
                                      <p:to>
                                        <p:strVal val="visible"/>
                                      </p:to>
                                    </p:set>
                                    <p:animEffect transition="in" filter="wipe(up)">
                                      <p:cBhvr>
                                        <p:cTn id="7" dur="1000"/>
                                        <p:tgtEl>
                                          <p:spTgt spid="118813"/>
                                        </p:tgtEl>
                                      </p:cBhvr>
                                    </p:animEffect>
                                  </p:childTnLst>
                                </p:cTn>
                              </p:par>
                            </p:childTnLst>
                          </p:cTn>
                        </p:par>
                        <p:par>
                          <p:cTn id="8" fill="hold" nodeType="afterGroup">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88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13" grpId="0" animBg="1"/>
      <p:bldP spid="118816"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algn="ctr"/>
            <a:r>
              <a:rPr lang="zh-CN" altLang="en-US" dirty="0"/>
              <a:t>主机</a:t>
            </a:r>
            <a:r>
              <a:rPr lang="zh-CN" altLang="en-US" sz="2400" dirty="0"/>
              <a:t> </a:t>
            </a:r>
            <a:r>
              <a:rPr lang="en-US" altLang="zh-CN" dirty="0"/>
              <a:t>1</a:t>
            </a:r>
            <a:r>
              <a:rPr lang="en-US" altLang="zh-CN" sz="2400" dirty="0"/>
              <a:t> </a:t>
            </a:r>
            <a:r>
              <a:rPr lang="zh-CN" altLang="en-US" dirty="0"/>
              <a:t>向主机</a:t>
            </a:r>
            <a:r>
              <a:rPr lang="zh-CN" altLang="en-US" sz="2400" dirty="0"/>
              <a:t> </a:t>
            </a:r>
            <a:r>
              <a:rPr lang="en-US" altLang="zh-CN" dirty="0"/>
              <a:t>2</a:t>
            </a:r>
            <a:r>
              <a:rPr lang="en-US" altLang="zh-CN" sz="2400" dirty="0"/>
              <a:t> </a:t>
            </a:r>
            <a:r>
              <a:rPr lang="zh-CN" altLang="en-US" dirty="0"/>
              <a:t>发送数据 </a:t>
            </a:r>
          </a:p>
        </p:txBody>
      </p:sp>
      <p:sp>
        <p:nvSpPr>
          <p:cNvPr id="119811" name="AutoShape 3"/>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12" name="AutoShape 4"/>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13" name="Text Box 5"/>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19814" name="Text Box 6"/>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19815" name="Text Box 7"/>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19816" name="Text Box 8"/>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19817" name="Text Box 9"/>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19818" name="Freeform 10"/>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19" name="Freeform 11"/>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20" name="Freeform 12"/>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21" name="Freeform 13"/>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22" name="AutoShape 14"/>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23" name="Text Box 15"/>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19824" name="Text Box 16"/>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19825" name="Text Box 17"/>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19826" name="Text Box 18"/>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19827" name="Text Box 19"/>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19828" name="Freeform 20"/>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29" name="Freeform 21"/>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30" name="Freeform 22"/>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31" name="Freeform 23"/>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32" name="Text Box 24"/>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19833" name="AutoShape 25"/>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34" name="Text Box 26"/>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19835" name="AutoShape 27"/>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36" name="Text Box 28"/>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19837" name="AutoShape 29"/>
          <p:cNvSpPr>
            <a:spLocks noChangeArrowheads="1"/>
          </p:cNvSpPr>
          <p:nvPr/>
        </p:nvSpPr>
        <p:spPr bwMode="auto">
          <a:xfrm flipV="1">
            <a:off x="654050" y="4810719"/>
            <a:ext cx="196850" cy="361950"/>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9838" name="Text Box 30"/>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19839" name="Text Box 31"/>
          <p:cNvSpPr txBox="1">
            <a:spLocks noChangeArrowheads="1"/>
          </p:cNvSpPr>
          <p:nvPr/>
        </p:nvSpPr>
        <p:spPr bwMode="auto">
          <a:xfrm>
            <a:off x="1619250" y="4428133"/>
            <a:ext cx="42066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333399"/>
                </a:solidFill>
                <a:ea typeface="黑体" pitchFamily="2" charset="-122"/>
              </a:rPr>
              <a:t>数据链路层帧再传送到物理层</a:t>
            </a:r>
          </a:p>
        </p:txBody>
      </p:sp>
      <p:sp>
        <p:nvSpPr>
          <p:cNvPr id="119840" name="Text Box 32"/>
          <p:cNvSpPr txBox="1">
            <a:spLocks noChangeArrowheads="1"/>
          </p:cNvSpPr>
          <p:nvPr/>
        </p:nvSpPr>
        <p:spPr bwMode="auto">
          <a:xfrm>
            <a:off x="1619249" y="5004395"/>
            <a:ext cx="57534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dirty="0">
                <a:solidFill>
                  <a:srgbClr val="333399"/>
                </a:solidFill>
                <a:ea typeface="黑体" pitchFamily="2" charset="-122"/>
              </a:rPr>
              <a:t>最下面的物理层把比特流</a:t>
            </a:r>
            <a:r>
              <a:rPr kumimoji="1" lang="zh-CN" altLang="en-US" sz="2400" dirty="0">
                <a:solidFill>
                  <a:srgbClr val="FF0000"/>
                </a:solidFill>
                <a:ea typeface="黑体" pitchFamily="2" charset="-122"/>
              </a:rPr>
              <a:t>传送</a:t>
            </a:r>
            <a:r>
              <a:rPr kumimoji="1" lang="zh-CN" altLang="en-US" sz="2400" dirty="0">
                <a:solidFill>
                  <a:srgbClr val="333399"/>
                </a:solidFill>
                <a:ea typeface="黑体" pitchFamily="2" charset="-122"/>
              </a:rPr>
              <a:t>到物理媒体</a:t>
            </a:r>
          </a:p>
        </p:txBody>
      </p:sp>
    </p:spTree>
    <p:extLst>
      <p:ext uri="{BB962C8B-B14F-4D97-AF65-F5344CB8AC3E}">
        <p14:creationId xmlns:p14="http://schemas.microsoft.com/office/powerpoint/2010/main" val="39136608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9837"/>
                                        </p:tgtEl>
                                        <p:attrNameLst>
                                          <p:attrName>style.visibility</p:attrName>
                                        </p:attrNameLst>
                                      </p:cBhvr>
                                      <p:to>
                                        <p:strVal val="visible"/>
                                      </p:to>
                                    </p:set>
                                    <p:animEffect transition="in" filter="wipe(up)">
                                      <p:cBhvr>
                                        <p:cTn id="7" dur="1000"/>
                                        <p:tgtEl>
                                          <p:spTgt spid="119837"/>
                                        </p:tgtEl>
                                      </p:cBhvr>
                                    </p:animEffect>
                                  </p:childTnLst>
                                </p:cTn>
                              </p:par>
                            </p:childTnLst>
                          </p:cTn>
                        </p:par>
                        <p:par>
                          <p:cTn id="8" fill="hold" nodeType="afterGroup">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98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37" grpId="0" animBg="1"/>
      <p:bldP spid="119840"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0836" name="AutoShape 4"/>
          <p:cNvSpPr>
            <a:spLocks noChangeArrowheads="1"/>
          </p:cNvSpPr>
          <p:nvPr/>
        </p:nvSpPr>
        <p:spPr bwMode="auto">
          <a:xfrm rot="-5400000">
            <a:off x="4321969"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7" name="AutoShape 5"/>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8" name="Text Box 6"/>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0839" name="Text Box 7"/>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0840" name="Text Box 8"/>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0841" name="Text Box 9"/>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0842" name="Text Box 10"/>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0843" name="Freeform 11"/>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4" name="Freeform 12"/>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5" name="Freeform 13"/>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6" name="Freeform 14"/>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7" name="AutoShape 15"/>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8" name="Text Box 16"/>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0849" name="Text Box 17"/>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0850" name="Text Box 18"/>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0851" name="Text Box 19"/>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0852" name="Text Box 20"/>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0853" name="Freeform 21"/>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4" name="Freeform 22"/>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5" name="Freeform 23"/>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6" name="Freeform 24"/>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7" name="AutoShape 25"/>
          <p:cNvSpPr>
            <a:spLocks noChangeArrowheads="1"/>
          </p:cNvSpPr>
          <p:nvPr/>
        </p:nvSpPr>
        <p:spPr bwMode="auto">
          <a:xfrm flipV="1">
            <a:off x="696913" y="5458419"/>
            <a:ext cx="395287" cy="4191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00FF99"/>
          </a:solidFill>
          <a:ln w="12700">
            <a:solidFill>
              <a:schemeClr val="tx1"/>
            </a:solidFill>
            <a:miter lim="800000"/>
            <a:headEnd/>
            <a:tailEnd/>
          </a:ln>
          <a:effectLst/>
          <a:extLst/>
        </p:spPr>
        <p:txBody>
          <a:bodyPr wrap="none" anchor="ctr"/>
          <a:lstStyle/>
          <a:p>
            <a:endParaRPr lang="zh-CN" altLang="en-US"/>
          </a:p>
        </p:txBody>
      </p:sp>
      <p:sp>
        <p:nvSpPr>
          <p:cNvPr id="120858" name="Text Box 26"/>
          <p:cNvSpPr txBox="1">
            <a:spLocks noChangeArrowheads="1"/>
          </p:cNvSpPr>
          <p:nvPr/>
        </p:nvSpPr>
        <p:spPr bwMode="auto">
          <a:xfrm>
            <a:off x="3851275" y="5555258"/>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000" dirty="0">
                <a:solidFill>
                  <a:srgbClr val="0000CC"/>
                </a:solidFill>
                <a:latin typeface="黑体" pitchFamily="2" charset="-122"/>
                <a:ea typeface="黑体" pitchFamily="2" charset="-122"/>
              </a:rPr>
              <a:t>物理传输媒体</a:t>
            </a:r>
          </a:p>
        </p:txBody>
      </p:sp>
      <p:sp>
        <p:nvSpPr>
          <p:cNvPr id="120859" name="AutoShape 27"/>
          <p:cNvSpPr>
            <a:spLocks noChangeArrowheads="1"/>
          </p:cNvSpPr>
          <p:nvPr/>
        </p:nvSpPr>
        <p:spPr bwMode="auto">
          <a:xfrm rot="5400000">
            <a:off x="3310732" y="5559226"/>
            <a:ext cx="179387" cy="393700"/>
          </a:xfrm>
          <a:prstGeom prst="upArrow">
            <a:avLst>
              <a:gd name="adj1" fmla="val 50000"/>
              <a:gd name="adj2" fmla="val 54867"/>
            </a:avLst>
          </a:prstGeom>
          <a:solidFill>
            <a:srgbClr val="00FF99"/>
          </a:solidFill>
          <a:ln w="12700">
            <a:solidFill>
              <a:schemeClr val="tx1"/>
            </a:solidFill>
            <a:miter lim="800000"/>
            <a:headEnd/>
            <a:tailEnd/>
          </a:ln>
          <a:effectLst/>
          <a:extLst/>
        </p:spPr>
        <p:txBody>
          <a:bodyPr vert="eaVert" wrap="none" anchor="ctr"/>
          <a:lstStyle/>
          <a:p>
            <a:endParaRPr lang="zh-CN" altLang="en-US"/>
          </a:p>
        </p:txBody>
      </p:sp>
      <p:sp>
        <p:nvSpPr>
          <p:cNvPr id="120860" name="AutoShape 28"/>
          <p:cNvSpPr>
            <a:spLocks noChangeArrowheads="1"/>
          </p:cNvSpPr>
          <p:nvPr/>
        </p:nvSpPr>
        <p:spPr bwMode="auto">
          <a:xfrm rot="5400000">
            <a:off x="6047582" y="5559226"/>
            <a:ext cx="179387" cy="393700"/>
          </a:xfrm>
          <a:prstGeom prst="upArrow">
            <a:avLst>
              <a:gd name="adj1" fmla="val 50000"/>
              <a:gd name="adj2" fmla="val 54867"/>
            </a:avLst>
          </a:prstGeom>
          <a:solidFill>
            <a:srgbClr val="00FF99"/>
          </a:solidFill>
          <a:ln w="12700">
            <a:solidFill>
              <a:schemeClr val="tx1"/>
            </a:solidFill>
            <a:miter lim="800000"/>
            <a:headEnd/>
            <a:tailEnd/>
          </a:ln>
          <a:effectLst/>
          <a:extLst/>
        </p:spPr>
        <p:txBody>
          <a:bodyPr vert="eaVert" wrap="none" anchor="ctr"/>
          <a:lstStyle/>
          <a:p>
            <a:endParaRPr lang="zh-CN" altLang="en-US"/>
          </a:p>
        </p:txBody>
      </p:sp>
      <p:sp>
        <p:nvSpPr>
          <p:cNvPr id="120861" name="Text Box 29"/>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20862" name="AutoShape 30"/>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3" name="Text Box 31"/>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20864" name="AutoShape 32"/>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5" name="Text Box 33"/>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grpSp>
        <p:nvGrpSpPr>
          <p:cNvPr id="2" name="Group 34"/>
          <p:cNvGrpSpPr>
            <a:grpSpLocks/>
          </p:cNvGrpSpPr>
          <p:nvPr/>
        </p:nvGrpSpPr>
        <p:grpSpPr bwMode="auto">
          <a:xfrm>
            <a:off x="1619250" y="5687019"/>
            <a:ext cx="1066800" cy="139700"/>
            <a:chOff x="1344" y="912"/>
            <a:chExt cx="672" cy="96"/>
          </a:xfrm>
          <a:solidFill>
            <a:srgbClr val="00FF99"/>
          </a:solidFill>
        </p:grpSpPr>
        <p:sp>
          <p:nvSpPr>
            <p:cNvPr id="120867"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68" name="Freeform 36"/>
            <p:cNvSpPr>
              <a:spLocks/>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 name="Group 37"/>
          <p:cNvGrpSpPr>
            <a:grpSpLocks/>
          </p:cNvGrpSpPr>
          <p:nvPr/>
        </p:nvGrpSpPr>
        <p:grpSpPr bwMode="auto">
          <a:xfrm>
            <a:off x="6600825" y="5685434"/>
            <a:ext cx="1066800" cy="142875"/>
            <a:chOff x="4158" y="3753"/>
            <a:chExt cx="672" cy="90"/>
          </a:xfrm>
          <a:solidFill>
            <a:srgbClr val="00FF99"/>
          </a:solidFill>
        </p:grpSpPr>
        <p:sp>
          <p:nvSpPr>
            <p:cNvPr id="120870" name="Line 38"/>
            <p:cNvSpPr>
              <a:spLocks noChangeShapeType="1"/>
            </p:cNvSpPr>
            <p:nvPr/>
          </p:nvSpPr>
          <p:spPr bwMode="auto">
            <a:xfrm>
              <a:off x="4158" y="3798"/>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71" name="Freeform 39"/>
            <p:cNvSpPr>
              <a:spLocks/>
            </p:cNvSpPr>
            <p:nvPr/>
          </p:nvSpPr>
          <p:spPr bwMode="auto">
            <a:xfrm>
              <a:off x="4209" y="3753"/>
              <a:ext cx="576" cy="90"/>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0872" name="Text Box 40"/>
          <p:cNvSpPr txBox="1">
            <a:spLocks noChangeArrowheads="1"/>
          </p:cNvSpPr>
          <p:nvPr/>
        </p:nvSpPr>
        <p:spPr bwMode="auto">
          <a:xfrm>
            <a:off x="2090957" y="4524971"/>
            <a:ext cx="52116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dirty="0" smtClean="0">
                <a:solidFill>
                  <a:srgbClr val="333399"/>
                </a:solidFill>
                <a:latin typeface="Times New Roman" pitchFamily="18" charset="0"/>
                <a:ea typeface="黑体" pitchFamily="2" charset="-122"/>
              </a:rPr>
              <a:t>电信号</a:t>
            </a:r>
            <a:r>
              <a:rPr kumimoji="1" lang="en-US" altLang="zh-CN" sz="2400" dirty="0" smtClean="0">
                <a:solidFill>
                  <a:srgbClr val="333399"/>
                </a:solidFill>
                <a:latin typeface="Times New Roman" pitchFamily="18" charset="0"/>
                <a:ea typeface="黑体" pitchFamily="2" charset="-122"/>
              </a:rPr>
              <a:t>(</a:t>
            </a:r>
            <a:r>
              <a:rPr kumimoji="1" lang="zh-CN" altLang="en-US" sz="2400" dirty="0" smtClean="0">
                <a:solidFill>
                  <a:srgbClr val="333399"/>
                </a:solidFill>
                <a:latin typeface="Times New Roman" pitchFamily="18" charset="0"/>
                <a:ea typeface="黑体" pitchFamily="2" charset="-122"/>
              </a:rPr>
              <a:t>或光信号</a:t>
            </a:r>
            <a:r>
              <a:rPr kumimoji="1" lang="en-US" altLang="zh-CN" sz="2400" dirty="0" smtClean="0">
                <a:solidFill>
                  <a:srgbClr val="333399"/>
                </a:solidFill>
                <a:latin typeface="Times New Roman" pitchFamily="18" charset="0"/>
                <a:ea typeface="黑体" pitchFamily="2" charset="-122"/>
              </a:rPr>
              <a:t>)</a:t>
            </a:r>
            <a:r>
              <a:rPr kumimoji="1" lang="zh-CN" altLang="en-US" sz="2400" dirty="0" smtClean="0">
                <a:solidFill>
                  <a:srgbClr val="333399"/>
                </a:solidFill>
                <a:latin typeface="Times New Roman" pitchFamily="18" charset="0"/>
                <a:ea typeface="黑体" pitchFamily="2" charset="-122"/>
              </a:rPr>
              <a:t>在</a:t>
            </a:r>
            <a:r>
              <a:rPr kumimoji="1" lang="zh-CN" altLang="en-US" sz="2400" dirty="0">
                <a:solidFill>
                  <a:srgbClr val="333399"/>
                </a:solidFill>
                <a:latin typeface="Times New Roman" pitchFamily="18" charset="0"/>
                <a:ea typeface="黑体" pitchFamily="2" charset="-122"/>
              </a:rPr>
              <a:t>物理媒体中传播</a:t>
            </a:r>
          </a:p>
          <a:p>
            <a:pPr algn="ctr" eaLnBrk="0" hangingPunct="0"/>
            <a:r>
              <a:rPr kumimoji="1" lang="zh-CN" altLang="en-US" sz="2400" dirty="0">
                <a:solidFill>
                  <a:srgbClr val="333399"/>
                </a:solidFill>
                <a:latin typeface="Times New Roman" pitchFamily="18" charset="0"/>
                <a:ea typeface="黑体" pitchFamily="2" charset="-122"/>
              </a:rPr>
              <a:t>从发送端物理层传送到接收端物理层</a:t>
            </a:r>
          </a:p>
        </p:txBody>
      </p:sp>
      <p:sp>
        <p:nvSpPr>
          <p:cNvPr id="120873" name="Text Box 41"/>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20874" name="AutoShape 42"/>
          <p:cNvSpPr>
            <a:spLocks noChangeArrowheads="1"/>
          </p:cNvSpPr>
          <p:nvPr/>
        </p:nvSpPr>
        <p:spPr bwMode="auto">
          <a:xfrm rot="5400000" flipH="1">
            <a:off x="8071644" y="5406826"/>
            <a:ext cx="431800" cy="395288"/>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00FF99"/>
          </a:solidFill>
          <a:ln w="12700">
            <a:solidFill>
              <a:schemeClr val="tx1"/>
            </a:solidFill>
            <a:miter lim="800000"/>
            <a:headEnd/>
            <a:tailEnd/>
          </a:ln>
          <a:effectLst/>
          <a:extLst/>
        </p:spPr>
        <p:txBody>
          <a:bodyPr wrap="none" anchor="ctr"/>
          <a:lstStyle/>
          <a:p>
            <a:endParaRPr lang="zh-CN" altLang="en-US"/>
          </a:p>
        </p:txBody>
      </p:sp>
    </p:spTree>
    <p:extLst>
      <p:ext uri="{BB962C8B-B14F-4D97-AF65-F5344CB8AC3E}">
        <p14:creationId xmlns:p14="http://schemas.microsoft.com/office/powerpoint/2010/main" val="3114713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120857"/>
                                        </p:tgtEl>
                                        <p:attrNameLst>
                                          <p:attrName>style.visibility</p:attrName>
                                        </p:attrNameLst>
                                      </p:cBhvr>
                                      <p:to>
                                        <p:strVal val="visible"/>
                                      </p:to>
                                    </p:set>
                                    <p:animEffect transition="in" filter="wipe(left)">
                                      <p:cBhvr>
                                        <p:cTn id="7" dur="500"/>
                                        <p:tgtEl>
                                          <p:spTgt spid="120857"/>
                                        </p:tgtEl>
                                      </p:cBhvr>
                                    </p:animEffect>
                                  </p:childTnLst>
                                </p:cTn>
                              </p:par>
                            </p:childTnLst>
                          </p:cTn>
                        </p:par>
                        <p:par>
                          <p:cTn id="8" fill="hold" nodeType="afterGroup">
                            <p:stCondLst>
                              <p:cond delay="1500"/>
                            </p:stCondLst>
                            <p:childTnLst>
                              <p:par>
                                <p:cTn id="9" presetID="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nodeType="afterGroup">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20859"/>
                                        </p:tgtEl>
                                        <p:attrNameLst>
                                          <p:attrName>style.visibility</p:attrName>
                                        </p:attrNameLst>
                                      </p:cBhvr>
                                      <p:to>
                                        <p:strVal val="visible"/>
                                      </p:to>
                                    </p:set>
                                    <p:animEffect transition="in" filter="wipe(left)">
                                      <p:cBhvr>
                                        <p:cTn id="14" dur="500"/>
                                        <p:tgtEl>
                                          <p:spTgt spid="120859"/>
                                        </p:tgtEl>
                                      </p:cBhvr>
                                    </p:animEffect>
                                  </p:childTnLst>
                                </p:cTn>
                              </p:par>
                            </p:childTnLst>
                          </p:cTn>
                        </p:par>
                        <p:par>
                          <p:cTn id="15" fill="hold" nodeType="afterGroup">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120860"/>
                                        </p:tgtEl>
                                        <p:attrNameLst>
                                          <p:attrName>style.visibility</p:attrName>
                                        </p:attrNameLst>
                                      </p:cBhvr>
                                      <p:to>
                                        <p:strVal val="visible"/>
                                      </p:to>
                                    </p:set>
                                    <p:animEffect transition="in" filter="wipe(left)">
                                      <p:cBhvr>
                                        <p:cTn id="18" dur="500"/>
                                        <p:tgtEl>
                                          <p:spTgt spid="120860"/>
                                        </p:tgtEl>
                                      </p:cBhvr>
                                    </p:animEffect>
                                  </p:childTnLst>
                                </p:cTn>
                              </p:par>
                            </p:childTnLst>
                          </p:cTn>
                        </p:par>
                        <p:par>
                          <p:cTn id="19" fill="hold" nodeType="afterGroup">
                            <p:stCondLst>
                              <p:cond delay="2500"/>
                            </p:stCondLst>
                            <p:childTnLst>
                              <p:par>
                                <p:cTn id="20" presetID="1"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par>
                          <p:cTn id="22" fill="hold" nodeType="afterGroup">
                            <p:stCondLst>
                              <p:cond delay="2500"/>
                            </p:stCondLst>
                            <p:childTnLst>
                              <p:par>
                                <p:cTn id="23" presetID="22" presetClass="entr" presetSubtype="4" fill="hold" grpId="0" nodeType="afterEffect">
                                  <p:stCondLst>
                                    <p:cond delay="0"/>
                                  </p:stCondLst>
                                  <p:childTnLst>
                                    <p:set>
                                      <p:cBhvr>
                                        <p:cTn id="24" dur="1" fill="hold">
                                          <p:stCondLst>
                                            <p:cond delay="0"/>
                                          </p:stCondLst>
                                        </p:cTn>
                                        <p:tgtEl>
                                          <p:spTgt spid="120874"/>
                                        </p:tgtEl>
                                        <p:attrNameLst>
                                          <p:attrName>style.visibility</p:attrName>
                                        </p:attrNameLst>
                                      </p:cBhvr>
                                      <p:to>
                                        <p:strVal val="visible"/>
                                      </p:to>
                                    </p:set>
                                    <p:animEffect transition="in" filter="wipe(down)">
                                      <p:cBhvr>
                                        <p:cTn id="25" dur="500"/>
                                        <p:tgtEl>
                                          <p:spTgt spid="120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57" grpId="0" animBg="1"/>
      <p:bldP spid="120859" grpId="0" animBg="1"/>
      <p:bldP spid="120860" grpId="0" animBg="1"/>
      <p:bldP spid="120874"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1859" name="AutoShape 3"/>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0" name="AutoShape 4"/>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1" name="Text Box 5"/>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1862" name="Text Box 6"/>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1863" name="Text Box 7"/>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1864" name="Text Box 8"/>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1865" name="Text Box 9"/>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1866" name="Freeform 10"/>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7" name="Freeform 11"/>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8" name="Freeform 12"/>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9" name="Freeform 13"/>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0" name="AutoShape 14"/>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1" name="Text Box 15"/>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1872" name="Text Box 16"/>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1873" name="Text Box 17"/>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1874" name="Text Box 18"/>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1875" name="Text Box 19"/>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1876" name="Freeform 20"/>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7" name="Freeform 21"/>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8" name="Freeform 22"/>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9" name="Freeform 23"/>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0" name="Text Box 24"/>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21881" name="AutoShape 25"/>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2" name="Text Box 26"/>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21883" name="AutoShape 27"/>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4" name="Text Box 28"/>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21885" name="Text Box 29"/>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21886" name="Text Box 30"/>
          <p:cNvSpPr txBox="1">
            <a:spLocks noChangeArrowheads="1"/>
          </p:cNvSpPr>
          <p:nvPr/>
        </p:nvSpPr>
        <p:spPr bwMode="auto">
          <a:xfrm>
            <a:off x="2214563" y="5004395"/>
            <a:ext cx="57534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333399"/>
                </a:solidFill>
                <a:ea typeface="黑体" pitchFamily="2" charset="-122"/>
              </a:rPr>
              <a:t>物理层接收到比特流，上交给数据链路层</a:t>
            </a:r>
          </a:p>
        </p:txBody>
      </p:sp>
      <p:sp>
        <p:nvSpPr>
          <p:cNvPr id="121887" name="AutoShape 31"/>
          <p:cNvSpPr>
            <a:spLocks noChangeArrowheads="1"/>
          </p:cNvSpPr>
          <p:nvPr/>
        </p:nvSpPr>
        <p:spPr bwMode="auto">
          <a:xfrm rot="10800000" flipV="1">
            <a:off x="8305800" y="4805959"/>
            <a:ext cx="196850" cy="396875"/>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Tree>
    <p:extLst>
      <p:ext uri="{BB962C8B-B14F-4D97-AF65-F5344CB8AC3E}">
        <p14:creationId xmlns:p14="http://schemas.microsoft.com/office/powerpoint/2010/main" val="1943044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1887"/>
                                        </p:tgtEl>
                                        <p:attrNameLst>
                                          <p:attrName>style.visibility</p:attrName>
                                        </p:attrNameLst>
                                      </p:cBhvr>
                                      <p:to>
                                        <p:strVal val="visible"/>
                                      </p:to>
                                    </p:set>
                                    <p:animEffect transition="in" filter="wipe(down)">
                                      <p:cBhvr>
                                        <p:cTn id="7" dur="1000"/>
                                        <p:tgtEl>
                                          <p:spTgt spid="121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8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2883" name="AutoShape 3"/>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4" name="AutoShape 4"/>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5" name="Text Box 5"/>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2886" name="Text Box 6"/>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2887" name="Text Box 7"/>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2888" name="Text Box 8"/>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2889" name="Text Box 9"/>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2890" name="Freeform 10"/>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1" name="Freeform 11"/>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2" name="Freeform 12"/>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3" name="Freeform 13"/>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4" name="AutoShape 14"/>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5" name="Text Box 15"/>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2896" name="Text Box 16"/>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2897" name="Text Box 17"/>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2898" name="Text Box 18"/>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2899" name="Text Box 19"/>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2900" name="Freeform 20"/>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1" name="Freeform 21"/>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2" name="Freeform 22"/>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3" name="Freeform 23"/>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4" name="Text Box 24"/>
          <p:cNvSpPr txBox="1">
            <a:spLocks noChangeArrowheads="1"/>
          </p:cNvSpPr>
          <p:nvPr/>
        </p:nvSpPr>
        <p:spPr bwMode="auto">
          <a:xfrm>
            <a:off x="395288" y="1644676"/>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22905" name="AutoShape 25"/>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6" name="Text Box 26"/>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22907" name="AutoShape 27"/>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8" name="Text Box 28"/>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22909" name="Text Box 29"/>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22910" name="Text Box 30"/>
          <p:cNvSpPr txBox="1">
            <a:spLocks noChangeArrowheads="1"/>
          </p:cNvSpPr>
          <p:nvPr/>
        </p:nvSpPr>
        <p:spPr bwMode="auto">
          <a:xfrm>
            <a:off x="3507710" y="4309071"/>
            <a:ext cx="451598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a:solidFill>
                  <a:srgbClr val="333399"/>
                </a:solidFill>
                <a:ea typeface="黑体" pitchFamily="2" charset="-122"/>
              </a:rPr>
              <a:t>数据链路层剥去帧首部和帧尾部</a:t>
            </a:r>
          </a:p>
          <a:p>
            <a:pPr algn="ctr" eaLnBrk="0" hangingPunct="0"/>
            <a:r>
              <a:rPr kumimoji="1" lang="zh-CN" altLang="en-US" sz="2400">
                <a:solidFill>
                  <a:srgbClr val="333399"/>
                </a:solidFill>
                <a:ea typeface="黑体" pitchFamily="2" charset="-122"/>
              </a:rPr>
              <a:t>取出数据部分，上交给网络层</a:t>
            </a:r>
          </a:p>
        </p:txBody>
      </p:sp>
      <p:sp>
        <p:nvSpPr>
          <p:cNvPr id="122911" name="AutoShape 31"/>
          <p:cNvSpPr>
            <a:spLocks noChangeArrowheads="1"/>
          </p:cNvSpPr>
          <p:nvPr/>
        </p:nvSpPr>
        <p:spPr bwMode="auto">
          <a:xfrm rot="10800000" flipV="1">
            <a:off x="8305800" y="4164609"/>
            <a:ext cx="196850" cy="396875"/>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Tree>
    <p:extLst>
      <p:ext uri="{BB962C8B-B14F-4D97-AF65-F5344CB8AC3E}">
        <p14:creationId xmlns:p14="http://schemas.microsoft.com/office/powerpoint/2010/main" val="28258289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2911"/>
                                        </p:tgtEl>
                                        <p:attrNameLst>
                                          <p:attrName>style.visibility</p:attrName>
                                        </p:attrNameLst>
                                      </p:cBhvr>
                                      <p:to>
                                        <p:strVal val="visible"/>
                                      </p:to>
                                    </p:set>
                                    <p:animEffect transition="in" filter="wipe(down)">
                                      <p:cBhvr>
                                        <p:cTn id="7" dur="1000"/>
                                        <p:tgtEl>
                                          <p:spTgt spid="122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3" name="Rectangle 2"/>
          <p:cNvSpPr>
            <a:spLocks noGrp="1" noChangeArrowheads="1"/>
          </p:cNvSpPr>
          <p:nvPr>
            <p:ph type="title"/>
          </p:nvPr>
        </p:nvSpPr>
        <p:spPr>
          <a:xfrm>
            <a:off x="342900" y="152796"/>
            <a:ext cx="8623300" cy="751702"/>
          </a:xfrm>
        </p:spPr>
        <p:txBody>
          <a:bodyPr/>
          <a:lstStyle/>
          <a:p>
            <a:pPr eaLnBrk="1" hangingPunct="1"/>
            <a:r>
              <a:rPr lang="en-US" altLang="zh-CN" dirty="0"/>
              <a:t>1.1 </a:t>
            </a:r>
            <a:r>
              <a:rPr lang="zh-CN" altLang="en-US" dirty="0"/>
              <a:t>什么</a:t>
            </a:r>
            <a:r>
              <a:rPr lang="zh-CN" altLang="en-US" dirty="0" smtClean="0"/>
              <a:t>是互联网</a:t>
            </a:r>
            <a:r>
              <a:rPr lang="en-US" altLang="zh-CN" dirty="0" smtClean="0"/>
              <a:t> </a:t>
            </a:r>
            <a:r>
              <a:rPr lang="en-US" altLang="zh-CN" dirty="0"/>
              <a:t>— </a:t>
            </a:r>
            <a:r>
              <a:rPr lang="zh-CN" altLang="en-US" dirty="0"/>
              <a:t>具体构成的描述</a:t>
            </a:r>
            <a:endParaRPr lang="en-US" altLang="zh-CN" dirty="0" smtClean="0"/>
          </a:p>
        </p:txBody>
      </p:sp>
      <p:sp>
        <p:nvSpPr>
          <p:cNvPr id="2064" name="Rectangle 3"/>
          <p:cNvSpPr>
            <a:spLocks noGrp="1" noChangeArrowheads="1"/>
          </p:cNvSpPr>
          <p:nvPr>
            <p:ph type="body" sz="half" idx="1"/>
          </p:nvPr>
        </p:nvSpPr>
        <p:spPr>
          <a:xfrm>
            <a:off x="330200" y="980302"/>
            <a:ext cx="4940300" cy="5247503"/>
          </a:xfrm>
        </p:spPr>
        <p:txBody>
          <a:bodyPr/>
          <a:lstStyle/>
          <a:p>
            <a:pPr eaLnBrk="1" hangingPunct="1">
              <a:spcBef>
                <a:spcPts val="600"/>
              </a:spcBef>
              <a:buSzPct val="75000"/>
            </a:pPr>
            <a:r>
              <a:rPr lang="zh-CN" altLang="en-US" dirty="0" smtClean="0">
                <a:latin typeface="+mn-lt"/>
              </a:rPr>
              <a:t>互联网</a:t>
            </a:r>
            <a:r>
              <a:rPr lang="en-US" altLang="zh-CN" dirty="0" smtClean="0">
                <a:latin typeface="+mn-lt"/>
              </a:rPr>
              <a:t>: </a:t>
            </a:r>
            <a:r>
              <a:rPr lang="ja-JP" altLang="en-US" dirty="0" smtClean="0">
                <a:latin typeface="+mn-lt"/>
              </a:rPr>
              <a:t>“</a:t>
            </a:r>
            <a:r>
              <a:rPr lang="zh-CN" altLang="en-US" dirty="0" smtClean="0">
                <a:latin typeface="+mn-lt"/>
              </a:rPr>
              <a:t>万网之网</a:t>
            </a:r>
            <a:r>
              <a:rPr lang="ja-JP" altLang="en-US" dirty="0" smtClean="0">
                <a:latin typeface="+mn-lt"/>
              </a:rPr>
              <a:t>”</a:t>
            </a:r>
            <a:r>
              <a:rPr lang="en-US" altLang="ja-JP" dirty="0" smtClean="0">
                <a:latin typeface="+mn-lt"/>
              </a:rPr>
              <a:t>, </a:t>
            </a:r>
            <a:r>
              <a:rPr lang="en-US" altLang="zh-CN" dirty="0" smtClean="0">
                <a:latin typeface="+mn-lt"/>
              </a:rPr>
              <a:t>network </a:t>
            </a:r>
            <a:r>
              <a:rPr lang="en-US" altLang="zh-CN" dirty="0">
                <a:latin typeface="+mn-lt"/>
              </a:rPr>
              <a:t>of </a:t>
            </a:r>
            <a:r>
              <a:rPr lang="en-US" altLang="zh-CN" dirty="0" smtClean="0">
                <a:latin typeface="+mn-lt"/>
              </a:rPr>
              <a:t>networks</a:t>
            </a:r>
            <a:endParaRPr lang="en-US" altLang="ja-JP" dirty="0" smtClean="0">
              <a:latin typeface="+mn-lt"/>
            </a:endParaRPr>
          </a:p>
          <a:p>
            <a:pPr marL="800100" lvl="3" indent="-342900" eaLnBrk="1" hangingPunct="1">
              <a:spcBef>
                <a:spcPts val="600"/>
              </a:spcBef>
            </a:pPr>
            <a:r>
              <a:rPr lang="zh-CN" altLang="en-US" dirty="0" smtClean="0">
                <a:latin typeface="+mn-lt"/>
              </a:rPr>
              <a:t>相互</a:t>
            </a:r>
            <a:r>
              <a:rPr lang="zh-CN" altLang="en-US" dirty="0">
                <a:latin typeface="+mn-lt"/>
              </a:rPr>
              <a:t>连接的</a:t>
            </a:r>
            <a:r>
              <a:rPr lang="en-US" altLang="zh-CN" dirty="0">
                <a:latin typeface="+mn-lt"/>
                <a:cs typeface="Arial" panose="020B0604020202020204" pitchFamily="34" charset="0"/>
              </a:rPr>
              <a:t>ISPs</a:t>
            </a:r>
          </a:p>
          <a:p>
            <a:pPr eaLnBrk="1" hangingPunct="1">
              <a:spcBef>
                <a:spcPts val="600"/>
              </a:spcBef>
              <a:buSzPct val="75000"/>
              <a:buNone/>
            </a:pPr>
            <a:endParaRPr lang="en-US" altLang="zh-CN" dirty="0" smtClean="0">
              <a:solidFill>
                <a:srgbClr val="CC0000"/>
              </a:solidFill>
              <a:latin typeface="+mn-lt"/>
            </a:endParaRPr>
          </a:p>
          <a:p>
            <a:pPr eaLnBrk="1" hangingPunct="1">
              <a:spcBef>
                <a:spcPts val="600"/>
              </a:spcBef>
              <a:buSzPct val="75000"/>
            </a:pPr>
            <a:r>
              <a:rPr lang="zh-CN" altLang="en-US" dirty="0" smtClean="0">
                <a:solidFill>
                  <a:srgbClr val="CC0000"/>
                </a:solidFill>
                <a:latin typeface="+mn-lt"/>
              </a:rPr>
              <a:t>协议</a:t>
            </a:r>
            <a:r>
              <a:rPr lang="zh-CN" altLang="en-US" dirty="0" smtClean="0">
                <a:latin typeface="+mn-lt"/>
              </a:rPr>
              <a:t>控制互联网中</a:t>
            </a:r>
            <a:r>
              <a:rPr lang="zh-CN" altLang="en-US" dirty="0">
                <a:latin typeface="+mn-lt"/>
              </a:rPr>
              <a:t>信息的接收和发送</a:t>
            </a:r>
            <a:endParaRPr lang="en-US" altLang="zh-CN" dirty="0">
              <a:latin typeface="+mn-lt"/>
            </a:endParaRPr>
          </a:p>
          <a:p>
            <a:pPr marL="800100" lvl="3" indent="-342900" eaLnBrk="1" hangingPunct="1">
              <a:spcBef>
                <a:spcPts val="600"/>
              </a:spcBef>
            </a:pPr>
            <a:r>
              <a:rPr lang="en-US" altLang="zh-CN" dirty="0">
                <a:latin typeface="+mn-lt"/>
                <a:cs typeface="Arial" panose="020B0604020202020204" pitchFamily="34" charset="0"/>
              </a:rPr>
              <a:t>TCP</a:t>
            </a:r>
            <a:r>
              <a:rPr lang="zh-CN" altLang="en-US" dirty="0">
                <a:latin typeface="+mn-lt"/>
                <a:cs typeface="Arial" panose="020B0604020202020204" pitchFamily="34" charset="0"/>
              </a:rPr>
              <a:t>、</a:t>
            </a:r>
            <a:r>
              <a:rPr lang="en-US" altLang="zh-CN" dirty="0">
                <a:latin typeface="+mn-lt"/>
                <a:cs typeface="Arial" panose="020B0604020202020204" pitchFamily="34" charset="0"/>
              </a:rPr>
              <a:t>IP</a:t>
            </a:r>
            <a:r>
              <a:rPr lang="zh-CN" altLang="en-US" dirty="0">
                <a:latin typeface="+mn-lt"/>
                <a:cs typeface="Arial" panose="020B0604020202020204" pitchFamily="34" charset="0"/>
              </a:rPr>
              <a:t>、</a:t>
            </a:r>
            <a:r>
              <a:rPr lang="en-US" altLang="zh-CN" dirty="0">
                <a:latin typeface="+mn-lt"/>
                <a:cs typeface="Arial" panose="020B0604020202020204" pitchFamily="34" charset="0"/>
              </a:rPr>
              <a:t>HTTP</a:t>
            </a:r>
            <a:r>
              <a:rPr lang="zh-CN" altLang="en-US" dirty="0">
                <a:latin typeface="+mn-lt"/>
                <a:cs typeface="Arial" panose="020B0604020202020204" pitchFamily="34" charset="0"/>
              </a:rPr>
              <a:t>、</a:t>
            </a:r>
            <a:r>
              <a:rPr lang="en-US" altLang="zh-CN" dirty="0">
                <a:latin typeface="+mn-lt"/>
                <a:cs typeface="Arial" panose="020B0604020202020204" pitchFamily="34" charset="0"/>
              </a:rPr>
              <a:t>Skype</a:t>
            </a:r>
            <a:r>
              <a:rPr lang="zh-CN" altLang="en-US" dirty="0">
                <a:latin typeface="+mn-lt"/>
                <a:cs typeface="Arial" panose="020B0604020202020204" pitchFamily="34" charset="0"/>
              </a:rPr>
              <a:t>、</a:t>
            </a:r>
            <a:r>
              <a:rPr lang="en-US" altLang="zh-CN" dirty="0">
                <a:latin typeface="+mn-lt"/>
                <a:cs typeface="Arial" panose="020B0604020202020204" pitchFamily="34" charset="0"/>
              </a:rPr>
              <a:t>802.11</a:t>
            </a:r>
          </a:p>
          <a:p>
            <a:pPr marL="342900" lvl="1" indent="-342900" eaLnBrk="1" hangingPunct="1">
              <a:spcBef>
                <a:spcPts val="600"/>
              </a:spcBef>
              <a:buNone/>
            </a:pPr>
            <a:endParaRPr lang="en-US" altLang="zh-CN" sz="2400" dirty="0" smtClean="0">
              <a:latin typeface="+mn-lt"/>
            </a:endParaRPr>
          </a:p>
          <a:p>
            <a:pPr eaLnBrk="1" hangingPunct="1">
              <a:spcBef>
                <a:spcPts val="600"/>
              </a:spcBef>
              <a:buSzPct val="75000"/>
            </a:pPr>
            <a:r>
              <a:rPr lang="zh-CN" altLang="en-US" dirty="0" smtClean="0">
                <a:solidFill>
                  <a:srgbClr val="C00000"/>
                </a:solidFill>
                <a:latin typeface="+mn-lt"/>
              </a:rPr>
              <a:t>互联网标准</a:t>
            </a:r>
            <a:endParaRPr lang="en-US" altLang="zh-CN" dirty="0">
              <a:solidFill>
                <a:srgbClr val="C00000"/>
              </a:solidFill>
              <a:latin typeface="+mn-lt"/>
            </a:endParaRPr>
          </a:p>
          <a:p>
            <a:pPr marL="800100" lvl="3" indent="-342900" eaLnBrk="1" hangingPunct="1">
              <a:spcBef>
                <a:spcPts val="600"/>
              </a:spcBef>
            </a:pPr>
            <a:r>
              <a:rPr lang="en-US" altLang="zh-CN" dirty="0" smtClean="0">
                <a:latin typeface="+mn-lt"/>
              </a:rPr>
              <a:t>IETF</a:t>
            </a:r>
            <a:r>
              <a:rPr lang="en-US" altLang="zh-CN" dirty="0">
                <a:latin typeface="+mn-lt"/>
              </a:rPr>
              <a:t>: Internet Engineering Task </a:t>
            </a:r>
            <a:r>
              <a:rPr lang="en-US" altLang="zh-CN" dirty="0" smtClean="0">
                <a:latin typeface="+mn-lt"/>
              </a:rPr>
              <a:t>Force</a:t>
            </a:r>
          </a:p>
          <a:p>
            <a:pPr marL="800100" lvl="3" indent="-342900" eaLnBrk="1" hangingPunct="1">
              <a:spcBef>
                <a:spcPts val="600"/>
              </a:spcBef>
            </a:pPr>
            <a:r>
              <a:rPr lang="en-US" altLang="zh-CN" dirty="0"/>
              <a:t>RFC: Request for comments</a:t>
            </a:r>
          </a:p>
          <a:p>
            <a:pPr marL="800100" lvl="3" indent="-342900" eaLnBrk="1" hangingPunct="1">
              <a:spcBef>
                <a:spcPts val="600"/>
              </a:spcBef>
            </a:pPr>
            <a:endParaRPr lang="en-US" altLang="zh-CN" sz="2000" dirty="0">
              <a:latin typeface="+mn-lt"/>
            </a:endParaRPr>
          </a:p>
        </p:txBody>
      </p:sp>
      <p:grpSp>
        <p:nvGrpSpPr>
          <p:cNvPr id="681" name="Group 2"/>
          <p:cNvGrpSpPr>
            <a:grpSpLocks/>
          </p:cNvGrpSpPr>
          <p:nvPr/>
        </p:nvGrpSpPr>
        <p:grpSpPr bwMode="auto">
          <a:xfrm>
            <a:off x="5202238" y="1039733"/>
            <a:ext cx="3551237" cy="5088017"/>
            <a:chOff x="5202238" y="1384300"/>
            <a:chExt cx="3551237" cy="4743450"/>
          </a:xfrm>
        </p:grpSpPr>
        <p:sp>
          <p:nvSpPr>
            <p:cNvPr id="682"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683"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684"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685" name="Group 666"/>
            <p:cNvGrpSpPr>
              <a:grpSpLocks/>
            </p:cNvGrpSpPr>
            <p:nvPr/>
          </p:nvGrpSpPr>
          <p:grpSpPr bwMode="auto">
            <a:xfrm>
              <a:off x="5329977" y="2980450"/>
              <a:ext cx="1458912" cy="933450"/>
              <a:chOff x="2889" y="1631"/>
              <a:chExt cx="980" cy="743"/>
            </a:xfrm>
          </p:grpSpPr>
          <p:sp>
            <p:nvSpPr>
              <p:cNvPr id="1292" name="Rectangle 667"/>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zh-CN" altLang="zh-CN"/>
              </a:p>
            </p:txBody>
          </p:sp>
          <p:sp>
            <p:nvSpPr>
              <p:cNvPr id="1293" name="AutoShape 668"/>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zh-CN" altLang="zh-CN">
                  <a:solidFill>
                    <a:srgbClr val="00CCFF"/>
                  </a:solidFill>
                </a:endParaRPr>
              </a:p>
            </p:txBody>
          </p:sp>
        </p:grpSp>
        <p:sp>
          <p:nvSpPr>
            <p:cNvPr id="686"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w="9525">
              <a:noFill/>
              <a:round/>
              <a:headEnd/>
              <a:tailEnd/>
            </a:ln>
          </p:spPr>
          <p:txBody>
            <a:bodyPr/>
            <a:lstStyle/>
            <a:p>
              <a:endParaRPr lang="zh-CN" altLang="en-US"/>
            </a:p>
          </p:txBody>
        </p:sp>
        <p:sp>
          <p:nvSpPr>
            <p:cNvPr id="687"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p:spPr>
          <p:txBody>
            <a:bodyPr wrap="none" anchor="ctr"/>
            <a:lstStyle/>
            <a:p>
              <a:endParaRPr lang="zh-CN" altLang="en-US"/>
            </a:p>
          </p:txBody>
        </p:sp>
        <p:sp>
          <p:nvSpPr>
            <p:cNvPr id="688"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p:spPr>
          <p:txBody>
            <a:bodyPr wrap="none" anchor="ctr"/>
            <a:lstStyle/>
            <a:p>
              <a:endParaRPr lang="zh-CN" altLang="en-US"/>
            </a:p>
          </p:txBody>
        </p:sp>
        <p:sp>
          <p:nvSpPr>
            <p:cNvPr id="689" name="Line 672"/>
            <p:cNvSpPr>
              <a:spLocks noChangeShapeType="1"/>
            </p:cNvSpPr>
            <p:nvPr/>
          </p:nvSpPr>
          <p:spPr bwMode="auto">
            <a:xfrm rot="-5400000">
              <a:off x="8177213" y="5116513"/>
              <a:ext cx="0" cy="114300"/>
            </a:xfrm>
            <a:prstGeom prst="line">
              <a:avLst/>
            </a:prstGeom>
            <a:noFill/>
            <a:ln w="12700">
              <a:solidFill>
                <a:schemeClr val="tx1"/>
              </a:solidFill>
              <a:round/>
              <a:headEnd/>
              <a:tailEnd/>
            </a:ln>
          </p:spPr>
          <p:txBody>
            <a:bodyPr wrap="none" anchor="ctr"/>
            <a:lstStyle/>
            <a:p>
              <a:endParaRPr lang="zh-CN" altLang="en-US"/>
            </a:p>
          </p:txBody>
        </p:sp>
        <p:sp>
          <p:nvSpPr>
            <p:cNvPr id="690" name="Line 674"/>
            <p:cNvSpPr>
              <a:spLocks noChangeShapeType="1"/>
            </p:cNvSpPr>
            <p:nvPr/>
          </p:nvSpPr>
          <p:spPr bwMode="auto">
            <a:xfrm>
              <a:off x="6100763" y="4776788"/>
              <a:ext cx="217487" cy="100012"/>
            </a:xfrm>
            <a:prstGeom prst="line">
              <a:avLst/>
            </a:prstGeom>
            <a:noFill/>
            <a:ln w="12700">
              <a:solidFill>
                <a:schemeClr val="tx1"/>
              </a:solidFill>
              <a:round/>
              <a:headEnd/>
              <a:tailEnd/>
            </a:ln>
          </p:spPr>
          <p:txBody>
            <a:bodyPr/>
            <a:lstStyle/>
            <a:p>
              <a:endParaRPr lang="zh-CN" altLang="en-US"/>
            </a:p>
          </p:txBody>
        </p:sp>
        <p:sp>
          <p:nvSpPr>
            <p:cNvPr id="691" name="Line 675"/>
            <p:cNvSpPr>
              <a:spLocks noChangeShapeType="1"/>
            </p:cNvSpPr>
            <p:nvPr/>
          </p:nvSpPr>
          <p:spPr bwMode="auto">
            <a:xfrm flipV="1">
              <a:off x="5842000" y="5038725"/>
              <a:ext cx="407988" cy="74613"/>
            </a:xfrm>
            <a:prstGeom prst="line">
              <a:avLst/>
            </a:prstGeom>
            <a:noFill/>
            <a:ln w="12700">
              <a:solidFill>
                <a:schemeClr val="tx1"/>
              </a:solidFill>
              <a:round/>
              <a:headEnd/>
              <a:tailEnd/>
            </a:ln>
          </p:spPr>
          <p:txBody>
            <a:bodyPr/>
            <a:lstStyle/>
            <a:p>
              <a:endParaRPr lang="zh-CN" altLang="en-US"/>
            </a:p>
          </p:txBody>
        </p:sp>
        <p:sp>
          <p:nvSpPr>
            <p:cNvPr id="692"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p:spPr>
          <p:txBody>
            <a:bodyPr/>
            <a:lstStyle/>
            <a:p>
              <a:endParaRPr lang="zh-CN" altLang="en-US"/>
            </a:p>
          </p:txBody>
        </p:sp>
        <p:sp>
          <p:nvSpPr>
            <p:cNvPr id="693"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p:spPr>
          <p:txBody>
            <a:bodyPr/>
            <a:lstStyle/>
            <a:p>
              <a:endParaRPr lang="zh-CN" altLang="en-US"/>
            </a:p>
          </p:txBody>
        </p:sp>
        <p:sp>
          <p:nvSpPr>
            <p:cNvPr id="694" name="Line 680"/>
            <p:cNvSpPr>
              <a:spLocks noChangeShapeType="1"/>
            </p:cNvSpPr>
            <p:nvPr/>
          </p:nvSpPr>
          <p:spPr bwMode="auto">
            <a:xfrm>
              <a:off x="6743700" y="5056188"/>
              <a:ext cx="503238" cy="269875"/>
            </a:xfrm>
            <a:prstGeom prst="line">
              <a:avLst/>
            </a:prstGeom>
            <a:noFill/>
            <a:ln w="12700">
              <a:solidFill>
                <a:schemeClr val="tx1"/>
              </a:solidFill>
              <a:round/>
              <a:headEnd/>
              <a:tailEnd/>
            </a:ln>
          </p:spPr>
          <p:txBody>
            <a:bodyPr/>
            <a:lstStyle/>
            <a:p>
              <a:endParaRPr lang="zh-CN" altLang="en-US"/>
            </a:p>
          </p:txBody>
        </p:sp>
        <p:sp>
          <p:nvSpPr>
            <p:cNvPr id="695" name="Line 682"/>
            <p:cNvSpPr>
              <a:spLocks noChangeShapeType="1"/>
            </p:cNvSpPr>
            <p:nvPr/>
          </p:nvSpPr>
          <p:spPr bwMode="auto">
            <a:xfrm>
              <a:off x="6284913" y="3551238"/>
              <a:ext cx="0" cy="106362"/>
            </a:xfrm>
            <a:prstGeom prst="line">
              <a:avLst/>
            </a:prstGeom>
            <a:noFill/>
            <a:ln w="19050">
              <a:solidFill>
                <a:schemeClr val="tx1"/>
              </a:solidFill>
              <a:round/>
              <a:headEnd/>
              <a:tailEnd/>
            </a:ln>
          </p:spPr>
          <p:txBody>
            <a:bodyPr/>
            <a:lstStyle/>
            <a:p>
              <a:endParaRPr lang="zh-CN" altLang="en-US"/>
            </a:p>
          </p:txBody>
        </p:sp>
        <p:sp>
          <p:nvSpPr>
            <p:cNvPr id="696" name="Line 683"/>
            <p:cNvSpPr>
              <a:spLocks noChangeShapeType="1"/>
            </p:cNvSpPr>
            <p:nvPr/>
          </p:nvSpPr>
          <p:spPr bwMode="auto">
            <a:xfrm flipV="1">
              <a:off x="5891213" y="3736975"/>
              <a:ext cx="168275" cy="3175"/>
            </a:xfrm>
            <a:prstGeom prst="line">
              <a:avLst/>
            </a:prstGeom>
            <a:noFill/>
            <a:ln w="19050">
              <a:solidFill>
                <a:schemeClr val="tx1"/>
              </a:solidFill>
              <a:round/>
              <a:headEnd/>
              <a:tailEnd/>
            </a:ln>
          </p:spPr>
          <p:txBody>
            <a:bodyPr/>
            <a:lstStyle/>
            <a:p>
              <a:endParaRPr lang="zh-CN" altLang="en-US"/>
            </a:p>
          </p:txBody>
        </p:sp>
        <p:pic>
          <p:nvPicPr>
            <p:cNvPr id="697" name="Picture 684" descr="access_point_stylized_small"/>
            <p:cNvPicPr>
              <a:picLocks noChangeAspect="1" noChangeArrowheads="1"/>
            </p:cNvPicPr>
            <p:nvPr/>
          </p:nvPicPr>
          <p:blipFill>
            <a:blip r:embed="rId3"/>
            <a:srcRect/>
            <a:stretch>
              <a:fillRect/>
            </a:stretch>
          </p:blipFill>
          <p:spPr bwMode="auto">
            <a:xfrm>
              <a:off x="5640388" y="3548063"/>
              <a:ext cx="369887" cy="306387"/>
            </a:xfrm>
            <a:prstGeom prst="rect">
              <a:avLst/>
            </a:prstGeom>
            <a:noFill/>
            <a:ln w="9525">
              <a:noFill/>
              <a:miter lim="800000"/>
              <a:headEnd/>
              <a:tailEnd/>
            </a:ln>
          </p:spPr>
        </p:pic>
        <p:sp>
          <p:nvSpPr>
            <p:cNvPr id="698"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p:spPr>
          <p:txBody>
            <a:bodyPr wrap="none" anchor="ctr"/>
            <a:lstStyle/>
            <a:p>
              <a:endParaRPr lang="zh-CN" altLang="en-US"/>
            </a:p>
          </p:txBody>
        </p:sp>
        <p:sp>
          <p:nvSpPr>
            <p:cNvPr id="699" name="Line 686"/>
            <p:cNvSpPr>
              <a:spLocks noChangeShapeType="1"/>
            </p:cNvSpPr>
            <p:nvPr/>
          </p:nvSpPr>
          <p:spPr bwMode="auto">
            <a:xfrm flipV="1">
              <a:off x="5894388" y="3733800"/>
              <a:ext cx="168275" cy="3175"/>
            </a:xfrm>
            <a:prstGeom prst="line">
              <a:avLst/>
            </a:prstGeom>
            <a:noFill/>
            <a:ln w="19050">
              <a:solidFill>
                <a:schemeClr val="tx1"/>
              </a:solidFill>
              <a:round/>
              <a:headEnd/>
              <a:tailEnd/>
            </a:ln>
          </p:spPr>
          <p:txBody>
            <a:bodyPr/>
            <a:lstStyle/>
            <a:p>
              <a:endParaRPr lang="zh-CN" altLang="en-US"/>
            </a:p>
          </p:txBody>
        </p:sp>
        <p:pic>
          <p:nvPicPr>
            <p:cNvPr id="700" name="Picture 708" descr="access_point_stylized_small"/>
            <p:cNvPicPr>
              <a:picLocks noChangeAspect="1" noChangeArrowheads="1"/>
            </p:cNvPicPr>
            <p:nvPr/>
          </p:nvPicPr>
          <p:blipFill>
            <a:blip r:embed="rId3"/>
            <a:srcRect/>
            <a:stretch>
              <a:fillRect/>
            </a:stretch>
          </p:blipFill>
          <p:spPr bwMode="auto">
            <a:xfrm>
              <a:off x="5641975" y="3546475"/>
              <a:ext cx="369888" cy="306388"/>
            </a:xfrm>
            <a:prstGeom prst="rect">
              <a:avLst/>
            </a:prstGeom>
            <a:noFill/>
            <a:ln w="9525">
              <a:noFill/>
              <a:miter lim="800000"/>
              <a:headEnd/>
              <a:tailEnd/>
            </a:ln>
          </p:spPr>
        </p:pic>
        <p:sp>
          <p:nvSpPr>
            <p:cNvPr id="701" name="Line 711"/>
            <p:cNvSpPr>
              <a:spLocks noChangeShapeType="1"/>
            </p:cNvSpPr>
            <p:nvPr/>
          </p:nvSpPr>
          <p:spPr bwMode="auto">
            <a:xfrm>
              <a:off x="7396163" y="3816350"/>
              <a:ext cx="163512" cy="120650"/>
            </a:xfrm>
            <a:prstGeom prst="line">
              <a:avLst/>
            </a:prstGeom>
            <a:noFill/>
            <a:ln w="9525">
              <a:solidFill>
                <a:schemeClr val="bg2"/>
              </a:solidFill>
              <a:round/>
              <a:headEnd/>
              <a:tailEnd/>
            </a:ln>
          </p:spPr>
          <p:txBody>
            <a:bodyPr/>
            <a:lstStyle/>
            <a:p>
              <a:endParaRPr lang="zh-CN" altLang="en-US"/>
            </a:p>
          </p:txBody>
        </p:sp>
        <p:sp>
          <p:nvSpPr>
            <p:cNvPr id="702" name="Line 712"/>
            <p:cNvSpPr>
              <a:spLocks noChangeShapeType="1"/>
            </p:cNvSpPr>
            <p:nvPr/>
          </p:nvSpPr>
          <p:spPr bwMode="auto">
            <a:xfrm>
              <a:off x="7493000" y="3736975"/>
              <a:ext cx="279400" cy="0"/>
            </a:xfrm>
            <a:prstGeom prst="line">
              <a:avLst/>
            </a:prstGeom>
            <a:noFill/>
            <a:ln w="9525">
              <a:solidFill>
                <a:schemeClr val="bg2"/>
              </a:solidFill>
              <a:round/>
              <a:headEnd/>
              <a:tailEnd/>
            </a:ln>
          </p:spPr>
          <p:txBody>
            <a:bodyPr/>
            <a:lstStyle/>
            <a:p>
              <a:endParaRPr lang="zh-CN" altLang="en-US"/>
            </a:p>
          </p:txBody>
        </p:sp>
        <p:sp>
          <p:nvSpPr>
            <p:cNvPr id="703" name="Line 713"/>
            <p:cNvSpPr>
              <a:spLocks noChangeShapeType="1"/>
            </p:cNvSpPr>
            <p:nvPr/>
          </p:nvSpPr>
          <p:spPr bwMode="auto">
            <a:xfrm flipV="1">
              <a:off x="7729538" y="3822700"/>
              <a:ext cx="134937" cy="104775"/>
            </a:xfrm>
            <a:prstGeom prst="line">
              <a:avLst/>
            </a:prstGeom>
            <a:noFill/>
            <a:ln w="9525">
              <a:solidFill>
                <a:schemeClr val="bg2"/>
              </a:solidFill>
              <a:round/>
              <a:headEnd/>
              <a:tailEnd/>
            </a:ln>
          </p:spPr>
          <p:txBody>
            <a:bodyPr/>
            <a:lstStyle/>
            <a:p>
              <a:endParaRPr lang="zh-CN" altLang="en-US"/>
            </a:p>
          </p:txBody>
        </p:sp>
        <p:sp>
          <p:nvSpPr>
            <p:cNvPr id="704" name="Line 714"/>
            <p:cNvSpPr>
              <a:spLocks noChangeShapeType="1"/>
            </p:cNvSpPr>
            <p:nvPr/>
          </p:nvSpPr>
          <p:spPr bwMode="auto">
            <a:xfrm>
              <a:off x="6723063" y="2590800"/>
              <a:ext cx="509587" cy="3175"/>
            </a:xfrm>
            <a:prstGeom prst="line">
              <a:avLst/>
            </a:prstGeom>
            <a:noFill/>
            <a:ln w="9525">
              <a:solidFill>
                <a:schemeClr val="tx1"/>
              </a:solidFill>
              <a:round/>
              <a:headEnd/>
              <a:tailEnd/>
            </a:ln>
          </p:spPr>
          <p:txBody>
            <a:bodyPr/>
            <a:lstStyle/>
            <a:p>
              <a:endParaRPr lang="zh-CN" altLang="en-US"/>
            </a:p>
          </p:txBody>
        </p:sp>
        <p:sp>
          <p:nvSpPr>
            <p:cNvPr id="705" name="Line 715"/>
            <p:cNvSpPr>
              <a:spLocks noChangeShapeType="1"/>
            </p:cNvSpPr>
            <p:nvPr/>
          </p:nvSpPr>
          <p:spPr bwMode="auto">
            <a:xfrm>
              <a:off x="7358063" y="4700588"/>
              <a:ext cx="390525" cy="184150"/>
            </a:xfrm>
            <a:prstGeom prst="line">
              <a:avLst/>
            </a:prstGeom>
            <a:noFill/>
            <a:ln w="12700">
              <a:solidFill>
                <a:schemeClr val="tx1"/>
              </a:solidFill>
              <a:round/>
              <a:headEnd/>
              <a:tailEnd/>
            </a:ln>
          </p:spPr>
          <p:txBody>
            <a:bodyPr/>
            <a:lstStyle/>
            <a:p>
              <a:endParaRPr lang="zh-CN" altLang="en-US"/>
            </a:p>
          </p:txBody>
        </p:sp>
        <p:sp>
          <p:nvSpPr>
            <p:cNvPr id="706"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p:spPr>
          <p:txBody>
            <a:bodyPr/>
            <a:lstStyle/>
            <a:p>
              <a:endParaRPr lang="zh-CN" altLang="en-US"/>
            </a:p>
          </p:txBody>
        </p:sp>
        <p:sp>
          <p:nvSpPr>
            <p:cNvPr id="707" name="Line 717"/>
            <p:cNvSpPr>
              <a:spLocks noChangeShapeType="1"/>
            </p:cNvSpPr>
            <p:nvPr/>
          </p:nvSpPr>
          <p:spPr bwMode="auto">
            <a:xfrm flipV="1">
              <a:off x="6780213" y="4979988"/>
              <a:ext cx="971550" cy="0"/>
            </a:xfrm>
            <a:prstGeom prst="line">
              <a:avLst/>
            </a:prstGeom>
            <a:noFill/>
            <a:ln w="12700">
              <a:solidFill>
                <a:schemeClr val="tx1"/>
              </a:solidFill>
              <a:round/>
              <a:headEnd/>
              <a:tailEnd/>
            </a:ln>
          </p:spPr>
          <p:txBody>
            <a:bodyPr/>
            <a:lstStyle/>
            <a:p>
              <a:endParaRPr lang="zh-CN" altLang="en-US"/>
            </a:p>
          </p:txBody>
        </p:sp>
        <p:sp>
          <p:nvSpPr>
            <p:cNvPr id="708" name="Line 718"/>
            <p:cNvSpPr>
              <a:spLocks noChangeShapeType="1"/>
            </p:cNvSpPr>
            <p:nvPr/>
          </p:nvSpPr>
          <p:spPr bwMode="auto">
            <a:xfrm flipV="1">
              <a:off x="7577138" y="2495550"/>
              <a:ext cx="123825" cy="87313"/>
            </a:xfrm>
            <a:prstGeom prst="line">
              <a:avLst/>
            </a:prstGeom>
            <a:noFill/>
            <a:ln w="9525">
              <a:solidFill>
                <a:schemeClr val="bg2"/>
              </a:solidFill>
              <a:round/>
              <a:headEnd/>
              <a:tailEnd/>
            </a:ln>
          </p:spPr>
          <p:txBody>
            <a:bodyPr/>
            <a:lstStyle/>
            <a:p>
              <a:endParaRPr lang="zh-CN" altLang="en-US"/>
            </a:p>
          </p:txBody>
        </p:sp>
        <p:sp>
          <p:nvSpPr>
            <p:cNvPr id="709" name="Line 719"/>
            <p:cNvSpPr>
              <a:spLocks noChangeShapeType="1"/>
            </p:cNvSpPr>
            <p:nvPr/>
          </p:nvSpPr>
          <p:spPr bwMode="auto">
            <a:xfrm>
              <a:off x="7405688" y="2668588"/>
              <a:ext cx="0" cy="82550"/>
            </a:xfrm>
            <a:prstGeom prst="line">
              <a:avLst/>
            </a:prstGeom>
            <a:noFill/>
            <a:ln w="9525">
              <a:solidFill>
                <a:srgbClr val="969696"/>
              </a:solidFill>
              <a:round/>
              <a:headEnd/>
              <a:tailEnd/>
            </a:ln>
          </p:spPr>
          <p:txBody>
            <a:bodyPr/>
            <a:lstStyle/>
            <a:p>
              <a:endParaRPr lang="zh-CN" altLang="en-US"/>
            </a:p>
          </p:txBody>
        </p:sp>
        <p:sp>
          <p:nvSpPr>
            <p:cNvPr id="710" name="Line 720"/>
            <p:cNvSpPr>
              <a:spLocks noChangeShapeType="1"/>
            </p:cNvSpPr>
            <p:nvPr/>
          </p:nvSpPr>
          <p:spPr bwMode="auto">
            <a:xfrm flipV="1">
              <a:off x="7577138" y="2565400"/>
              <a:ext cx="263525" cy="288925"/>
            </a:xfrm>
            <a:prstGeom prst="line">
              <a:avLst/>
            </a:prstGeom>
            <a:noFill/>
            <a:ln w="9525">
              <a:solidFill>
                <a:schemeClr val="bg2"/>
              </a:solidFill>
              <a:round/>
              <a:headEnd/>
              <a:tailEnd/>
            </a:ln>
          </p:spPr>
          <p:txBody>
            <a:bodyPr/>
            <a:lstStyle/>
            <a:p>
              <a:endParaRPr lang="zh-CN" altLang="en-US"/>
            </a:p>
          </p:txBody>
        </p:sp>
        <p:sp>
          <p:nvSpPr>
            <p:cNvPr id="711" name="Line 721"/>
            <p:cNvSpPr>
              <a:spLocks noChangeShapeType="1"/>
            </p:cNvSpPr>
            <p:nvPr/>
          </p:nvSpPr>
          <p:spPr bwMode="auto">
            <a:xfrm>
              <a:off x="7942263" y="2563813"/>
              <a:ext cx="0" cy="196850"/>
            </a:xfrm>
            <a:prstGeom prst="line">
              <a:avLst/>
            </a:prstGeom>
            <a:noFill/>
            <a:ln w="9525">
              <a:solidFill>
                <a:schemeClr val="bg2"/>
              </a:solidFill>
              <a:round/>
              <a:headEnd/>
              <a:tailEnd/>
            </a:ln>
          </p:spPr>
          <p:txBody>
            <a:bodyPr/>
            <a:lstStyle/>
            <a:p>
              <a:endParaRPr lang="zh-CN" altLang="en-US"/>
            </a:p>
          </p:txBody>
        </p:sp>
        <p:sp>
          <p:nvSpPr>
            <p:cNvPr id="712" name="Line 722"/>
            <p:cNvSpPr>
              <a:spLocks noChangeShapeType="1"/>
            </p:cNvSpPr>
            <p:nvPr/>
          </p:nvSpPr>
          <p:spPr bwMode="auto">
            <a:xfrm>
              <a:off x="7596188" y="2870200"/>
              <a:ext cx="188912" cy="0"/>
            </a:xfrm>
            <a:prstGeom prst="line">
              <a:avLst/>
            </a:prstGeom>
            <a:noFill/>
            <a:ln w="9525">
              <a:solidFill>
                <a:schemeClr val="bg2"/>
              </a:solidFill>
              <a:round/>
              <a:headEnd/>
              <a:tailEnd/>
            </a:ln>
          </p:spPr>
          <p:txBody>
            <a:bodyPr/>
            <a:lstStyle/>
            <a:p>
              <a:endParaRPr lang="zh-CN" altLang="en-US"/>
            </a:p>
          </p:txBody>
        </p:sp>
        <p:sp>
          <p:nvSpPr>
            <p:cNvPr id="713" name="Line 723"/>
            <p:cNvSpPr>
              <a:spLocks noChangeShapeType="1"/>
            </p:cNvSpPr>
            <p:nvPr/>
          </p:nvSpPr>
          <p:spPr bwMode="auto">
            <a:xfrm>
              <a:off x="8150225" y="2860675"/>
              <a:ext cx="177800" cy="0"/>
            </a:xfrm>
            <a:prstGeom prst="line">
              <a:avLst/>
            </a:prstGeom>
            <a:noFill/>
            <a:ln w="9525">
              <a:solidFill>
                <a:schemeClr val="bg2"/>
              </a:solidFill>
              <a:round/>
              <a:headEnd/>
              <a:tailEnd/>
            </a:ln>
          </p:spPr>
          <p:txBody>
            <a:bodyPr/>
            <a:lstStyle/>
            <a:p>
              <a:endParaRPr lang="zh-CN" altLang="en-US"/>
            </a:p>
          </p:txBody>
        </p:sp>
        <p:sp>
          <p:nvSpPr>
            <p:cNvPr id="714" name="Line 724"/>
            <p:cNvSpPr>
              <a:spLocks noChangeShapeType="1"/>
            </p:cNvSpPr>
            <p:nvPr/>
          </p:nvSpPr>
          <p:spPr bwMode="auto">
            <a:xfrm flipH="1">
              <a:off x="7296150" y="2936875"/>
              <a:ext cx="98425" cy="704850"/>
            </a:xfrm>
            <a:prstGeom prst="line">
              <a:avLst/>
            </a:prstGeom>
            <a:noFill/>
            <a:ln w="9525">
              <a:solidFill>
                <a:srgbClr val="969696"/>
              </a:solidFill>
              <a:round/>
              <a:headEnd/>
              <a:tailEnd/>
            </a:ln>
          </p:spPr>
          <p:txBody>
            <a:bodyPr/>
            <a:lstStyle/>
            <a:p>
              <a:endParaRPr lang="zh-CN" altLang="en-US"/>
            </a:p>
          </p:txBody>
        </p:sp>
        <p:sp>
          <p:nvSpPr>
            <p:cNvPr id="715" name="Line 725"/>
            <p:cNvSpPr>
              <a:spLocks noChangeShapeType="1"/>
            </p:cNvSpPr>
            <p:nvPr/>
          </p:nvSpPr>
          <p:spPr bwMode="auto">
            <a:xfrm flipH="1">
              <a:off x="7888288" y="2936875"/>
              <a:ext cx="111125" cy="727075"/>
            </a:xfrm>
            <a:prstGeom prst="line">
              <a:avLst/>
            </a:prstGeom>
            <a:noFill/>
            <a:ln w="9525">
              <a:solidFill>
                <a:schemeClr val="bg2"/>
              </a:solidFill>
              <a:round/>
              <a:headEnd/>
              <a:tailEnd/>
            </a:ln>
          </p:spPr>
          <p:txBody>
            <a:bodyPr/>
            <a:lstStyle/>
            <a:p>
              <a:endParaRPr lang="zh-CN" altLang="en-US"/>
            </a:p>
          </p:txBody>
        </p:sp>
        <p:sp>
          <p:nvSpPr>
            <p:cNvPr id="716" name="Line 726"/>
            <p:cNvSpPr>
              <a:spLocks noChangeShapeType="1"/>
            </p:cNvSpPr>
            <p:nvPr/>
          </p:nvSpPr>
          <p:spPr bwMode="auto">
            <a:xfrm flipV="1">
              <a:off x="7272338" y="4078288"/>
              <a:ext cx="227012" cy="436562"/>
            </a:xfrm>
            <a:prstGeom prst="line">
              <a:avLst/>
            </a:prstGeom>
            <a:noFill/>
            <a:ln w="9525">
              <a:solidFill>
                <a:schemeClr val="bg2"/>
              </a:solidFill>
              <a:round/>
              <a:headEnd/>
              <a:tailEnd/>
            </a:ln>
          </p:spPr>
          <p:txBody>
            <a:bodyPr/>
            <a:lstStyle/>
            <a:p>
              <a:endParaRPr lang="zh-CN" altLang="en-US"/>
            </a:p>
          </p:txBody>
        </p:sp>
        <p:sp>
          <p:nvSpPr>
            <p:cNvPr id="717"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p:spPr>
          <p:txBody>
            <a:bodyPr/>
            <a:lstStyle/>
            <a:p>
              <a:endParaRPr lang="zh-CN" altLang="en-US"/>
            </a:p>
          </p:txBody>
        </p:sp>
        <p:sp>
          <p:nvSpPr>
            <p:cNvPr id="718" name="Line 728"/>
            <p:cNvSpPr>
              <a:spLocks noChangeShapeType="1"/>
            </p:cNvSpPr>
            <p:nvPr/>
          </p:nvSpPr>
          <p:spPr bwMode="auto">
            <a:xfrm>
              <a:off x="6289675" y="2406650"/>
              <a:ext cx="152400" cy="95250"/>
            </a:xfrm>
            <a:prstGeom prst="line">
              <a:avLst/>
            </a:prstGeom>
            <a:noFill/>
            <a:ln w="19050">
              <a:solidFill>
                <a:schemeClr val="tx1"/>
              </a:solidFill>
              <a:round/>
              <a:headEnd/>
              <a:tailEnd/>
            </a:ln>
          </p:spPr>
          <p:txBody>
            <a:bodyPr/>
            <a:lstStyle/>
            <a:p>
              <a:endParaRPr lang="zh-CN" altLang="en-US"/>
            </a:p>
          </p:txBody>
        </p:sp>
        <p:sp>
          <p:nvSpPr>
            <p:cNvPr id="719"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720"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721"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722" name="Group 732"/>
            <p:cNvGrpSpPr>
              <a:grpSpLocks/>
            </p:cNvGrpSpPr>
            <p:nvPr/>
          </p:nvGrpSpPr>
          <p:grpSpPr bwMode="auto">
            <a:xfrm>
              <a:off x="6430963" y="2519363"/>
              <a:ext cx="219075" cy="52387"/>
              <a:chOff x="2468" y="1332"/>
              <a:chExt cx="310" cy="60"/>
            </a:xfrm>
          </p:grpSpPr>
          <p:sp>
            <p:nvSpPr>
              <p:cNvPr id="1290"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1291"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723" name="Line 735"/>
            <p:cNvSpPr>
              <a:spLocks noChangeShapeType="1"/>
            </p:cNvSpPr>
            <p:nvPr/>
          </p:nvSpPr>
          <p:spPr bwMode="auto">
            <a:xfrm>
              <a:off x="6354763" y="2543175"/>
              <a:ext cx="0" cy="74613"/>
            </a:xfrm>
            <a:prstGeom prst="line">
              <a:avLst/>
            </a:prstGeom>
            <a:noFill/>
            <a:ln w="9525">
              <a:solidFill>
                <a:schemeClr val="tx1"/>
              </a:solidFill>
              <a:round/>
              <a:headEnd/>
              <a:tailEnd/>
            </a:ln>
          </p:spPr>
          <p:txBody>
            <a:bodyPr/>
            <a:lstStyle/>
            <a:p>
              <a:endParaRPr lang="zh-CN" altLang="en-US"/>
            </a:p>
          </p:txBody>
        </p:sp>
        <p:sp>
          <p:nvSpPr>
            <p:cNvPr id="724" name="Line 736"/>
            <p:cNvSpPr>
              <a:spLocks noChangeShapeType="1"/>
            </p:cNvSpPr>
            <p:nvPr/>
          </p:nvSpPr>
          <p:spPr bwMode="auto">
            <a:xfrm>
              <a:off x="6740525" y="2546350"/>
              <a:ext cx="0" cy="73025"/>
            </a:xfrm>
            <a:prstGeom prst="line">
              <a:avLst/>
            </a:prstGeom>
            <a:noFill/>
            <a:ln w="9525">
              <a:solidFill>
                <a:schemeClr val="bg2"/>
              </a:solidFill>
              <a:round/>
              <a:headEnd/>
              <a:tailEnd/>
            </a:ln>
          </p:spPr>
          <p:txBody>
            <a:bodyPr/>
            <a:lstStyle/>
            <a:p>
              <a:endParaRPr lang="zh-CN" altLang="en-US"/>
            </a:p>
          </p:txBody>
        </p:sp>
        <p:grpSp>
          <p:nvGrpSpPr>
            <p:cNvPr id="725" name="Group 737"/>
            <p:cNvGrpSpPr>
              <a:grpSpLocks/>
            </p:cNvGrpSpPr>
            <p:nvPr/>
          </p:nvGrpSpPr>
          <p:grpSpPr bwMode="auto">
            <a:xfrm>
              <a:off x="7202488" y="2493963"/>
              <a:ext cx="390525" cy="174625"/>
              <a:chOff x="4334" y="1470"/>
              <a:chExt cx="246" cy="107"/>
            </a:xfrm>
          </p:grpSpPr>
          <p:sp>
            <p:nvSpPr>
              <p:cNvPr id="128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28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28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285" name="Group 741"/>
              <p:cNvGrpSpPr>
                <a:grpSpLocks/>
              </p:cNvGrpSpPr>
              <p:nvPr/>
            </p:nvGrpSpPr>
            <p:grpSpPr bwMode="auto">
              <a:xfrm>
                <a:off x="4383" y="1488"/>
                <a:ext cx="138" cy="33"/>
                <a:chOff x="2468" y="1332"/>
                <a:chExt cx="310" cy="60"/>
              </a:xfrm>
            </p:grpSpPr>
            <p:sp>
              <p:nvSpPr>
                <p:cNvPr id="1288"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1289"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1286" name="Line 744"/>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287" name="Line 745"/>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726" name="Group 746"/>
            <p:cNvGrpSpPr>
              <a:grpSpLocks/>
            </p:cNvGrpSpPr>
            <p:nvPr/>
          </p:nvGrpSpPr>
          <p:grpSpPr bwMode="auto">
            <a:xfrm>
              <a:off x="7213600" y="2757488"/>
              <a:ext cx="390525" cy="174625"/>
              <a:chOff x="4334" y="1470"/>
              <a:chExt cx="246" cy="107"/>
            </a:xfrm>
          </p:grpSpPr>
          <p:sp>
            <p:nvSpPr>
              <p:cNvPr id="127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27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27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277" name="Group 750"/>
              <p:cNvGrpSpPr>
                <a:grpSpLocks/>
              </p:cNvGrpSpPr>
              <p:nvPr/>
            </p:nvGrpSpPr>
            <p:grpSpPr bwMode="auto">
              <a:xfrm>
                <a:off x="4383" y="1488"/>
                <a:ext cx="138" cy="33"/>
                <a:chOff x="2468" y="1332"/>
                <a:chExt cx="310" cy="60"/>
              </a:xfrm>
            </p:grpSpPr>
            <p:sp>
              <p:nvSpPr>
                <p:cNvPr id="1280"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1281"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1278" name="Line 753"/>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279" name="Line 754"/>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727" name="Group 764"/>
            <p:cNvGrpSpPr>
              <a:grpSpLocks/>
            </p:cNvGrpSpPr>
            <p:nvPr/>
          </p:nvGrpSpPr>
          <p:grpSpPr bwMode="auto">
            <a:xfrm>
              <a:off x="7689850" y="2393950"/>
              <a:ext cx="390525" cy="174625"/>
              <a:chOff x="4334" y="1470"/>
              <a:chExt cx="246" cy="107"/>
            </a:xfrm>
          </p:grpSpPr>
          <p:sp>
            <p:nvSpPr>
              <p:cNvPr id="126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26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26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269" name="Group 768"/>
              <p:cNvGrpSpPr>
                <a:grpSpLocks/>
              </p:cNvGrpSpPr>
              <p:nvPr/>
            </p:nvGrpSpPr>
            <p:grpSpPr bwMode="auto">
              <a:xfrm>
                <a:off x="4383" y="1488"/>
                <a:ext cx="138" cy="33"/>
                <a:chOff x="2468" y="1332"/>
                <a:chExt cx="310" cy="60"/>
              </a:xfrm>
            </p:grpSpPr>
            <p:sp>
              <p:nvSpPr>
                <p:cNvPr id="1272"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1273"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1270" name="Line 771"/>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271" name="Line 772"/>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728" name="Line 782"/>
            <p:cNvSpPr>
              <a:spLocks noChangeShapeType="1"/>
            </p:cNvSpPr>
            <p:nvPr/>
          </p:nvSpPr>
          <p:spPr bwMode="auto">
            <a:xfrm>
              <a:off x="6427788" y="3743325"/>
              <a:ext cx="679450" cy="0"/>
            </a:xfrm>
            <a:prstGeom prst="line">
              <a:avLst/>
            </a:prstGeom>
            <a:noFill/>
            <a:ln w="9525">
              <a:solidFill>
                <a:schemeClr val="tx1"/>
              </a:solidFill>
              <a:round/>
              <a:headEnd/>
              <a:tailEnd/>
            </a:ln>
          </p:spPr>
          <p:txBody>
            <a:bodyPr/>
            <a:lstStyle/>
            <a:p>
              <a:endParaRPr lang="zh-CN" altLang="en-US"/>
            </a:p>
          </p:txBody>
        </p:sp>
        <p:grpSp>
          <p:nvGrpSpPr>
            <p:cNvPr id="729" name="Group 801"/>
            <p:cNvGrpSpPr>
              <a:grpSpLocks/>
            </p:cNvGrpSpPr>
            <p:nvPr/>
          </p:nvGrpSpPr>
          <p:grpSpPr bwMode="auto">
            <a:xfrm>
              <a:off x="7591425" y="4806950"/>
              <a:ext cx="622300" cy="244475"/>
              <a:chOff x="4334" y="1470"/>
              <a:chExt cx="246" cy="107"/>
            </a:xfrm>
          </p:grpSpPr>
          <p:sp>
            <p:nvSpPr>
              <p:cNvPr id="125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25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26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261" name="Group 805"/>
              <p:cNvGrpSpPr>
                <a:grpSpLocks/>
              </p:cNvGrpSpPr>
              <p:nvPr/>
            </p:nvGrpSpPr>
            <p:grpSpPr bwMode="auto">
              <a:xfrm>
                <a:off x="4383" y="1488"/>
                <a:ext cx="138" cy="33"/>
                <a:chOff x="2468" y="1332"/>
                <a:chExt cx="310" cy="60"/>
              </a:xfrm>
            </p:grpSpPr>
            <p:sp>
              <p:nvSpPr>
                <p:cNvPr id="1264"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1265"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1262" name="Line 80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263" name="Line 809"/>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730" name="Group 810"/>
            <p:cNvGrpSpPr>
              <a:grpSpLocks/>
            </p:cNvGrpSpPr>
            <p:nvPr/>
          </p:nvGrpSpPr>
          <p:grpSpPr bwMode="auto">
            <a:xfrm>
              <a:off x="6965950" y="4508500"/>
              <a:ext cx="622300" cy="244475"/>
              <a:chOff x="4334" y="1470"/>
              <a:chExt cx="246" cy="107"/>
            </a:xfrm>
          </p:grpSpPr>
          <p:sp>
            <p:nvSpPr>
              <p:cNvPr id="125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25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25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253" name="Group 814"/>
              <p:cNvGrpSpPr>
                <a:grpSpLocks/>
              </p:cNvGrpSpPr>
              <p:nvPr/>
            </p:nvGrpSpPr>
            <p:grpSpPr bwMode="auto">
              <a:xfrm>
                <a:off x="4383" y="1488"/>
                <a:ext cx="138" cy="33"/>
                <a:chOff x="2468" y="1332"/>
                <a:chExt cx="310" cy="60"/>
              </a:xfrm>
            </p:grpSpPr>
            <p:sp>
              <p:nvSpPr>
                <p:cNvPr id="1256"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1257"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1254" name="Line 817"/>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255" name="Line 818"/>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731" name="Group 819"/>
            <p:cNvGrpSpPr>
              <a:grpSpLocks/>
            </p:cNvGrpSpPr>
            <p:nvPr/>
          </p:nvGrpSpPr>
          <p:grpSpPr bwMode="auto">
            <a:xfrm>
              <a:off x="6242050" y="4851400"/>
              <a:ext cx="622300" cy="244475"/>
              <a:chOff x="4334" y="1470"/>
              <a:chExt cx="246" cy="107"/>
            </a:xfrm>
          </p:grpSpPr>
          <p:sp>
            <p:nvSpPr>
              <p:cNvPr id="124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24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24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245" name="Group 823"/>
              <p:cNvGrpSpPr>
                <a:grpSpLocks/>
              </p:cNvGrpSpPr>
              <p:nvPr/>
            </p:nvGrpSpPr>
            <p:grpSpPr bwMode="auto">
              <a:xfrm>
                <a:off x="4383" y="1488"/>
                <a:ext cx="138" cy="33"/>
                <a:chOff x="2468" y="1332"/>
                <a:chExt cx="310" cy="60"/>
              </a:xfrm>
            </p:grpSpPr>
            <p:sp>
              <p:nvSpPr>
                <p:cNvPr id="1248"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1249"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1246" name="Line 82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247" name="Line 827"/>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732" name="Group 828"/>
            <p:cNvGrpSpPr>
              <a:grpSpLocks/>
            </p:cNvGrpSpPr>
            <p:nvPr/>
          </p:nvGrpSpPr>
          <p:grpSpPr bwMode="auto">
            <a:xfrm>
              <a:off x="6051550" y="3644900"/>
              <a:ext cx="390525" cy="171450"/>
              <a:chOff x="4334" y="1470"/>
              <a:chExt cx="246" cy="107"/>
            </a:xfrm>
          </p:grpSpPr>
          <p:sp>
            <p:nvSpPr>
              <p:cNvPr id="123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23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23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237" name="Group 832"/>
              <p:cNvGrpSpPr>
                <a:grpSpLocks/>
              </p:cNvGrpSpPr>
              <p:nvPr/>
            </p:nvGrpSpPr>
            <p:grpSpPr bwMode="auto">
              <a:xfrm>
                <a:off x="4383" y="1488"/>
                <a:ext cx="138" cy="33"/>
                <a:chOff x="2468" y="1332"/>
                <a:chExt cx="310" cy="60"/>
              </a:xfrm>
            </p:grpSpPr>
            <p:sp>
              <p:nvSpPr>
                <p:cNvPr id="1240"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1241"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1238" name="Line 835"/>
              <p:cNvSpPr>
                <a:spLocks noChangeShapeType="1"/>
              </p:cNvSpPr>
              <p:nvPr/>
            </p:nvSpPr>
            <p:spPr bwMode="auto">
              <a:xfrm>
                <a:off x="4335" y="1503"/>
                <a:ext cx="0" cy="50"/>
              </a:xfrm>
              <a:prstGeom prst="line">
                <a:avLst/>
              </a:prstGeom>
              <a:noFill/>
              <a:ln w="9525">
                <a:solidFill>
                  <a:schemeClr val="bg2"/>
                </a:solidFill>
                <a:round/>
                <a:headEnd/>
                <a:tailEnd/>
              </a:ln>
            </p:spPr>
            <p:txBody>
              <a:bodyPr/>
              <a:lstStyle/>
              <a:p>
                <a:endParaRPr lang="zh-CN" altLang="en-US"/>
              </a:p>
            </p:txBody>
          </p:sp>
          <p:sp>
            <p:nvSpPr>
              <p:cNvPr id="1239" name="Line 836"/>
              <p:cNvSpPr>
                <a:spLocks noChangeShapeType="1"/>
              </p:cNvSpPr>
              <p:nvPr/>
            </p:nvSpPr>
            <p:spPr bwMode="auto">
              <a:xfrm>
                <a:off x="4578" y="1505"/>
                <a:ext cx="0" cy="49"/>
              </a:xfrm>
              <a:prstGeom prst="line">
                <a:avLst/>
              </a:prstGeom>
              <a:noFill/>
              <a:ln w="9525">
                <a:solidFill>
                  <a:schemeClr val="bg2"/>
                </a:solidFill>
                <a:round/>
                <a:headEnd/>
                <a:tailEnd/>
              </a:ln>
            </p:spPr>
            <p:txBody>
              <a:bodyPr/>
              <a:lstStyle/>
              <a:p>
                <a:endParaRPr lang="zh-CN" altLang="en-US"/>
              </a:p>
            </p:txBody>
          </p:sp>
        </p:grpSp>
        <p:grpSp>
          <p:nvGrpSpPr>
            <p:cNvPr id="733" name="Group 846"/>
            <p:cNvGrpSpPr>
              <a:grpSpLocks/>
            </p:cNvGrpSpPr>
            <p:nvPr/>
          </p:nvGrpSpPr>
          <p:grpSpPr bwMode="auto">
            <a:xfrm>
              <a:off x="6138863" y="1989138"/>
              <a:ext cx="282575" cy="477837"/>
              <a:chOff x="3748" y="1253"/>
              <a:chExt cx="178" cy="301"/>
            </a:xfrm>
          </p:grpSpPr>
          <p:sp>
            <p:nvSpPr>
              <p:cNvPr id="1218" name="Line 270"/>
              <p:cNvSpPr>
                <a:spLocks noChangeShapeType="1"/>
              </p:cNvSpPr>
              <p:nvPr/>
            </p:nvSpPr>
            <p:spPr bwMode="auto">
              <a:xfrm flipH="1">
                <a:off x="3748" y="1276"/>
                <a:ext cx="89" cy="252"/>
              </a:xfrm>
              <a:prstGeom prst="line">
                <a:avLst/>
              </a:prstGeom>
              <a:noFill/>
              <a:ln w="19050">
                <a:solidFill>
                  <a:schemeClr val="tx1"/>
                </a:solidFill>
                <a:round/>
                <a:headEnd/>
                <a:tailEnd/>
              </a:ln>
            </p:spPr>
            <p:txBody>
              <a:bodyPr wrap="none"/>
              <a:lstStyle/>
              <a:p>
                <a:endParaRPr lang="zh-CN" altLang="en-US"/>
              </a:p>
            </p:txBody>
          </p:sp>
          <p:sp>
            <p:nvSpPr>
              <p:cNvPr id="1219" name="Line 271"/>
              <p:cNvSpPr>
                <a:spLocks noChangeShapeType="1"/>
              </p:cNvSpPr>
              <p:nvPr/>
            </p:nvSpPr>
            <p:spPr bwMode="auto">
              <a:xfrm>
                <a:off x="3837" y="1276"/>
                <a:ext cx="89" cy="251"/>
              </a:xfrm>
              <a:prstGeom prst="line">
                <a:avLst/>
              </a:prstGeom>
              <a:noFill/>
              <a:ln w="19050">
                <a:solidFill>
                  <a:schemeClr val="tx1"/>
                </a:solidFill>
                <a:round/>
                <a:headEnd/>
                <a:tailEnd/>
              </a:ln>
            </p:spPr>
            <p:txBody>
              <a:bodyPr wrap="none"/>
              <a:lstStyle/>
              <a:p>
                <a:endParaRPr lang="zh-CN" altLang="en-US"/>
              </a:p>
            </p:txBody>
          </p:sp>
          <p:sp>
            <p:nvSpPr>
              <p:cNvPr id="1220" name="Line 272"/>
              <p:cNvSpPr>
                <a:spLocks noChangeShapeType="1"/>
              </p:cNvSpPr>
              <p:nvPr/>
            </p:nvSpPr>
            <p:spPr bwMode="auto">
              <a:xfrm>
                <a:off x="3748" y="1527"/>
                <a:ext cx="89" cy="27"/>
              </a:xfrm>
              <a:prstGeom prst="line">
                <a:avLst/>
              </a:prstGeom>
              <a:noFill/>
              <a:ln w="19050">
                <a:solidFill>
                  <a:schemeClr val="tx1"/>
                </a:solidFill>
                <a:round/>
                <a:headEnd/>
                <a:tailEnd/>
              </a:ln>
            </p:spPr>
            <p:txBody>
              <a:bodyPr wrap="none"/>
              <a:lstStyle/>
              <a:p>
                <a:endParaRPr lang="zh-CN" altLang="en-US"/>
              </a:p>
            </p:txBody>
          </p:sp>
          <p:sp>
            <p:nvSpPr>
              <p:cNvPr id="1221" name="Line 273"/>
              <p:cNvSpPr>
                <a:spLocks noChangeShapeType="1"/>
              </p:cNvSpPr>
              <p:nvPr/>
            </p:nvSpPr>
            <p:spPr bwMode="auto">
              <a:xfrm flipH="1">
                <a:off x="3837" y="1527"/>
                <a:ext cx="89" cy="27"/>
              </a:xfrm>
              <a:prstGeom prst="line">
                <a:avLst/>
              </a:prstGeom>
              <a:noFill/>
              <a:ln w="19050">
                <a:solidFill>
                  <a:schemeClr val="tx1"/>
                </a:solidFill>
                <a:round/>
                <a:headEnd/>
                <a:tailEnd/>
              </a:ln>
            </p:spPr>
            <p:txBody>
              <a:bodyPr wrap="none"/>
              <a:lstStyle/>
              <a:p>
                <a:endParaRPr lang="zh-CN" altLang="en-US"/>
              </a:p>
            </p:txBody>
          </p:sp>
          <p:sp>
            <p:nvSpPr>
              <p:cNvPr id="1222" name="Line 274"/>
              <p:cNvSpPr>
                <a:spLocks noChangeShapeType="1"/>
              </p:cNvSpPr>
              <p:nvPr/>
            </p:nvSpPr>
            <p:spPr bwMode="auto">
              <a:xfrm>
                <a:off x="3837" y="1282"/>
                <a:ext cx="0" cy="272"/>
              </a:xfrm>
              <a:prstGeom prst="line">
                <a:avLst/>
              </a:prstGeom>
              <a:noFill/>
              <a:ln w="19050">
                <a:solidFill>
                  <a:schemeClr val="tx1"/>
                </a:solidFill>
                <a:round/>
                <a:headEnd/>
                <a:tailEnd/>
              </a:ln>
            </p:spPr>
            <p:txBody>
              <a:bodyPr wrap="none"/>
              <a:lstStyle/>
              <a:p>
                <a:endParaRPr lang="zh-CN" altLang="en-US"/>
              </a:p>
            </p:txBody>
          </p:sp>
          <p:sp>
            <p:nvSpPr>
              <p:cNvPr id="1223" name="Line 275"/>
              <p:cNvSpPr>
                <a:spLocks noChangeShapeType="1"/>
              </p:cNvSpPr>
              <p:nvPr/>
            </p:nvSpPr>
            <p:spPr bwMode="auto">
              <a:xfrm flipV="1">
                <a:off x="3748" y="1501"/>
                <a:ext cx="89" cy="27"/>
              </a:xfrm>
              <a:prstGeom prst="line">
                <a:avLst/>
              </a:prstGeom>
              <a:noFill/>
              <a:ln w="19050">
                <a:solidFill>
                  <a:schemeClr val="tx1"/>
                </a:solidFill>
                <a:round/>
                <a:headEnd/>
                <a:tailEnd/>
              </a:ln>
            </p:spPr>
            <p:txBody>
              <a:bodyPr wrap="none"/>
              <a:lstStyle/>
              <a:p>
                <a:endParaRPr lang="zh-CN" altLang="en-US"/>
              </a:p>
            </p:txBody>
          </p:sp>
          <p:sp>
            <p:nvSpPr>
              <p:cNvPr id="1224" name="Line 276"/>
              <p:cNvSpPr>
                <a:spLocks noChangeShapeType="1"/>
              </p:cNvSpPr>
              <p:nvPr/>
            </p:nvSpPr>
            <p:spPr bwMode="auto">
              <a:xfrm flipH="1" flipV="1">
                <a:off x="3837" y="1501"/>
                <a:ext cx="89" cy="26"/>
              </a:xfrm>
              <a:prstGeom prst="line">
                <a:avLst/>
              </a:prstGeom>
              <a:noFill/>
              <a:ln w="19050">
                <a:solidFill>
                  <a:schemeClr val="tx1"/>
                </a:solidFill>
                <a:round/>
                <a:headEnd/>
                <a:tailEnd/>
              </a:ln>
            </p:spPr>
            <p:txBody>
              <a:bodyPr wrap="none"/>
              <a:lstStyle/>
              <a:p>
                <a:endParaRPr lang="zh-CN" altLang="en-US"/>
              </a:p>
            </p:txBody>
          </p:sp>
          <p:sp>
            <p:nvSpPr>
              <p:cNvPr id="1225" name="Line 277"/>
              <p:cNvSpPr>
                <a:spLocks noChangeShapeType="1"/>
              </p:cNvSpPr>
              <p:nvPr/>
            </p:nvSpPr>
            <p:spPr bwMode="auto">
              <a:xfrm>
                <a:off x="3786" y="1418"/>
                <a:ext cx="51" cy="21"/>
              </a:xfrm>
              <a:prstGeom prst="line">
                <a:avLst/>
              </a:prstGeom>
              <a:noFill/>
              <a:ln w="19050">
                <a:solidFill>
                  <a:schemeClr val="tx1"/>
                </a:solidFill>
                <a:round/>
                <a:headEnd/>
                <a:tailEnd/>
              </a:ln>
            </p:spPr>
            <p:txBody>
              <a:bodyPr wrap="none"/>
              <a:lstStyle/>
              <a:p>
                <a:endParaRPr lang="zh-CN" altLang="en-US"/>
              </a:p>
            </p:txBody>
          </p:sp>
          <p:sp>
            <p:nvSpPr>
              <p:cNvPr id="1226" name="Line 278"/>
              <p:cNvSpPr>
                <a:spLocks noChangeShapeType="1"/>
              </p:cNvSpPr>
              <p:nvPr/>
            </p:nvSpPr>
            <p:spPr bwMode="auto">
              <a:xfrm flipV="1">
                <a:off x="3837" y="1418"/>
                <a:ext cx="54" cy="21"/>
              </a:xfrm>
              <a:prstGeom prst="line">
                <a:avLst/>
              </a:prstGeom>
              <a:noFill/>
              <a:ln w="19050">
                <a:solidFill>
                  <a:schemeClr val="tx1"/>
                </a:solidFill>
                <a:round/>
                <a:headEnd/>
                <a:tailEnd/>
              </a:ln>
            </p:spPr>
            <p:txBody>
              <a:bodyPr wrap="none"/>
              <a:lstStyle/>
              <a:p>
                <a:endParaRPr lang="zh-CN" altLang="en-US"/>
              </a:p>
            </p:txBody>
          </p:sp>
          <p:sp>
            <p:nvSpPr>
              <p:cNvPr id="1227" name="Line 279"/>
              <p:cNvSpPr>
                <a:spLocks noChangeShapeType="1"/>
              </p:cNvSpPr>
              <p:nvPr/>
            </p:nvSpPr>
            <p:spPr bwMode="auto">
              <a:xfrm>
                <a:off x="3768" y="1455"/>
                <a:ext cx="66" cy="28"/>
              </a:xfrm>
              <a:prstGeom prst="line">
                <a:avLst/>
              </a:prstGeom>
              <a:noFill/>
              <a:ln w="19050">
                <a:solidFill>
                  <a:schemeClr val="tx1"/>
                </a:solidFill>
                <a:round/>
                <a:headEnd/>
                <a:tailEnd/>
              </a:ln>
            </p:spPr>
            <p:txBody>
              <a:bodyPr wrap="none"/>
              <a:lstStyle/>
              <a:p>
                <a:endParaRPr lang="zh-CN" altLang="en-US"/>
              </a:p>
            </p:txBody>
          </p:sp>
          <p:sp>
            <p:nvSpPr>
              <p:cNvPr id="1228" name="Line 280"/>
              <p:cNvSpPr>
                <a:spLocks noChangeShapeType="1"/>
              </p:cNvSpPr>
              <p:nvPr/>
            </p:nvSpPr>
            <p:spPr bwMode="auto">
              <a:xfrm flipV="1">
                <a:off x="3837" y="1461"/>
                <a:ext cx="66" cy="24"/>
              </a:xfrm>
              <a:prstGeom prst="line">
                <a:avLst/>
              </a:prstGeom>
              <a:noFill/>
              <a:ln w="19050">
                <a:solidFill>
                  <a:schemeClr val="tx1"/>
                </a:solidFill>
                <a:round/>
                <a:headEnd/>
                <a:tailEnd/>
              </a:ln>
            </p:spPr>
            <p:txBody>
              <a:bodyPr wrap="none"/>
              <a:lstStyle/>
              <a:p>
                <a:endParaRPr lang="zh-CN" altLang="en-US"/>
              </a:p>
            </p:txBody>
          </p:sp>
          <p:sp>
            <p:nvSpPr>
              <p:cNvPr id="1229" name="Line 281"/>
              <p:cNvSpPr>
                <a:spLocks noChangeShapeType="1"/>
              </p:cNvSpPr>
              <p:nvPr/>
            </p:nvSpPr>
            <p:spPr bwMode="auto">
              <a:xfrm flipV="1">
                <a:off x="3837" y="1381"/>
                <a:ext cx="34" cy="10"/>
              </a:xfrm>
              <a:prstGeom prst="line">
                <a:avLst/>
              </a:prstGeom>
              <a:noFill/>
              <a:ln w="19050">
                <a:solidFill>
                  <a:schemeClr val="tx1"/>
                </a:solidFill>
                <a:round/>
                <a:headEnd/>
                <a:tailEnd/>
              </a:ln>
            </p:spPr>
            <p:txBody>
              <a:bodyPr wrap="none"/>
              <a:lstStyle/>
              <a:p>
                <a:endParaRPr lang="zh-CN" altLang="en-US"/>
              </a:p>
            </p:txBody>
          </p:sp>
          <p:sp>
            <p:nvSpPr>
              <p:cNvPr id="1230" name="Line 282"/>
              <p:cNvSpPr>
                <a:spLocks noChangeShapeType="1"/>
              </p:cNvSpPr>
              <p:nvPr/>
            </p:nvSpPr>
            <p:spPr bwMode="auto">
              <a:xfrm flipV="1">
                <a:off x="3837" y="1329"/>
                <a:ext cx="21" cy="7"/>
              </a:xfrm>
              <a:prstGeom prst="line">
                <a:avLst/>
              </a:prstGeom>
              <a:noFill/>
              <a:ln w="19050">
                <a:solidFill>
                  <a:schemeClr val="tx1"/>
                </a:solidFill>
                <a:round/>
                <a:headEnd/>
                <a:tailEnd/>
              </a:ln>
            </p:spPr>
            <p:txBody>
              <a:bodyPr wrap="none"/>
              <a:lstStyle/>
              <a:p>
                <a:endParaRPr lang="zh-CN" altLang="en-US"/>
              </a:p>
            </p:txBody>
          </p:sp>
          <p:sp>
            <p:nvSpPr>
              <p:cNvPr id="1231" name="Line 283"/>
              <p:cNvSpPr>
                <a:spLocks noChangeShapeType="1"/>
              </p:cNvSpPr>
              <p:nvPr/>
            </p:nvSpPr>
            <p:spPr bwMode="auto">
              <a:xfrm>
                <a:off x="3798" y="1377"/>
                <a:ext cx="42" cy="14"/>
              </a:xfrm>
              <a:prstGeom prst="line">
                <a:avLst/>
              </a:prstGeom>
              <a:noFill/>
              <a:ln w="19050">
                <a:solidFill>
                  <a:schemeClr val="tx1"/>
                </a:solidFill>
                <a:round/>
                <a:headEnd/>
                <a:tailEnd/>
              </a:ln>
            </p:spPr>
            <p:txBody>
              <a:bodyPr wrap="none"/>
              <a:lstStyle/>
              <a:p>
                <a:endParaRPr lang="zh-CN" altLang="en-US"/>
              </a:p>
            </p:txBody>
          </p:sp>
          <p:sp>
            <p:nvSpPr>
              <p:cNvPr id="1232" name="Line 284"/>
              <p:cNvSpPr>
                <a:spLocks noChangeShapeType="1"/>
              </p:cNvSpPr>
              <p:nvPr/>
            </p:nvSpPr>
            <p:spPr bwMode="auto">
              <a:xfrm>
                <a:off x="3817" y="1327"/>
                <a:ext cx="24" cy="13"/>
              </a:xfrm>
              <a:prstGeom prst="line">
                <a:avLst/>
              </a:prstGeom>
              <a:noFill/>
              <a:ln w="19050">
                <a:solidFill>
                  <a:schemeClr val="tx1"/>
                </a:solidFill>
                <a:round/>
                <a:headEnd/>
                <a:tailEnd/>
              </a:ln>
            </p:spPr>
            <p:txBody>
              <a:bodyPr wrap="none"/>
              <a:lstStyle/>
              <a:p>
                <a:endParaRPr lang="zh-CN" altLang="en-US"/>
              </a:p>
            </p:txBody>
          </p:sp>
          <p:sp>
            <p:nvSpPr>
              <p:cNvPr id="1233"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p>
                <a:endParaRPr lang="zh-CN" altLang="zh-CN"/>
              </a:p>
            </p:txBody>
          </p:sp>
        </p:grpSp>
        <p:pic>
          <p:nvPicPr>
            <p:cNvPr id="734" name="Picture 915" descr="access_point_stylized_small"/>
            <p:cNvPicPr>
              <a:picLocks noChangeAspect="1" noChangeArrowheads="1"/>
            </p:cNvPicPr>
            <p:nvPr/>
          </p:nvPicPr>
          <p:blipFill>
            <a:blip r:embed="rId3"/>
            <a:srcRect/>
            <a:stretch>
              <a:fillRect/>
            </a:stretch>
          </p:blipFill>
          <p:spPr bwMode="auto">
            <a:xfrm>
              <a:off x="7159625" y="5056188"/>
              <a:ext cx="433388" cy="363537"/>
            </a:xfrm>
            <a:prstGeom prst="rect">
              <a:avLst/>
            </a:prstGeom>
            <a:noFill/>
            <a:ln w="9525">
              <a:noFill/>
              <a:miter lim="800000"/>
              <a:headEnd/>
              <a:tailEnd/>
            </a:ln>
          </p:spPr>
        </p:pic>
        <p:sp>
          <p:nvSpPr>
            <p:cNvPr id="735"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p:spPr>
          <p:txBody>
            <a:bodyPr wrap="none" anchor="ctr"/>
            <a:lstStyle/>
            <a:p>
              <a:endParaRPr lang="zh-CN" altLang="en-US"/>
            </a:p>
          </p:txBody>
        </p:sp>
        <p:grpSp>
          <p:nvGrpSpPr>
            <p:cNvPr id="736" name="Group 919"/>
            <p:cNvGrpSpPr>
              <a:grpSpLocks/>
            </p:cNvGrpSpPr>
            <p:nvPr/>
          </p:nvGrpSpPr>
          <p:grpSpPr bwMode="auto">
            <a:xfrm flipH="1">
              <a:off x="5775325" y="4533900"/>
              <a:ext cx="414338" cy="373063"/>
              <a:chOff x="2839" y="3501"/>
              <a:chExt cx="755" cy="803"/>
            </a:xfrm>
          </p:grpSpPr>
          <p:pic>
            <p:nvPicPr>
              <p:cNvPr id="1216" name="Picture 920" descr="desktop_computer_stylized_medium"/>
              <p:cNvPicPr>
                <a:picLocks noChangeAspect="1" noChangeArrowheads="1"/>
              </p:cNvPicPr>
              <p:nvPr/>
            </p:nvPicPr>
            <p:blipFill>
              <a:blip r:embed="rId4"/>
              <a:srcRect/>
              <a:stretch>
                <a:fillRect/>
              </a:stretch>
            </p:blipFill>
            <p:spPr bwMode="auto">
              <a:xfrm>
                <a:off x="2839" y="3501"/>
                <a:ext cx="755" cy="803"/>
              </a:xfrm>
              <a:prstGeom prst="rect">
                <a:avLst/>
              </a:prstGeom>
              <a:noFill/>
              <a:ln w="9525">
                <a:noFill/>
                <a:miter lim="800000"/>
                <a:headEnd/>
                <a:tailEnd/>
              </a:ln>
            </p:spPr>
          </p:pic>
          <p:sp>
            <p:nvSpPr>
              <p:cNvPr id="1217"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737" name="Group 922"/>
            <p:cNvGrpSpPr>
              <a:grpSpLocks/>
            </p:cNvGrpSpPr>
            <p:nvPr/>
          </p:nvGrpSpPr>
          <p:grpSpPr bwMode="auto">
            <a:xfrm flipH="1">
              <a:off x="5457825" y="4954588"/>
              <a:ext cx="482600" cy="406400"/>
              <a:chOff x="2839" y="3501"/>
              <a:chExt cx="755" cy="803"/>
            </a:xfrm>
          </p:grpSpPr>
          <p:pic>
            <p:nvPicPr>
              <p:cNvPr id="1214" name="Picture 923" descr="desktop_computer_stylized_medium"/>
              <p:cNvPicPr>
                <a:picLocks noChangeAspect="1" noChangeArrowheads="1"/>
              </p:cNvPicPr>
              <p:nvPr/>
            </p:nvPicPr>
            <p:blipFill>
              <a:blip r:embed="rId5"/>
              <a:srcRect/>
              <a:stretch>
                <a:fillRect/>
              </a:stretch>
            </p:blipFill>
            <p:spPr bwMode="auto">
              <a:xfrm>
                <a:off x="2839" y="3501"/>
                <a:ext cx="755" cy="803"/>
              </a:xfrm>
              <a:prstGeom prst="rect">
                <a:avLst/>
              </a:prstGeom>
              <a:noFill/>
              <a:ln w="9525">
                <a:noFill/>
                <a:miter lim="800000"/>
                <a:headEnd/>
                <a:tailEnd/>
              </a:ln>
            </p:spPr>
          </p:pic>
          <p:sp>
            <p:nvSpPr>
              <p:cNvPr id="1215"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738" name="Group 925"/>
            <p:cNvGrpSpPr>
              <a:grpSpLocks/>
            </p:cNvGrpSpPr>
            <p:nvPr/>
          </p:nvGrpSpPr>
          <p:grpSpPr bwMode="auto">
            <a:xfrm flipH="1">
              <a:off x="5935663" y="5256213"/>
              <a:ext cx="427037" cy="349250"/>
              <a:chOff x="2839" y="3501"/>
              <a:chExt cx="755" cy="803"/>
            </a:xfrm>
          </p:grpSpPr>
          <p:pic>
            <p:nvPicPr>
              <p:cNvPr id="1212" name="Picture 926" descr="desktop_computer_stylized_medium"/>
              <p:cNvPicPr>
                <a:picLocks noChangeAspect="1" noChangeArrowheads="1"/>
              </p:cNvPicPr>
              <p:nvPr/>
            </p:nvPicPr>
            <p:blipFill>
              <a:blip r:embed="rId6"/>
              <a:srcRect/>
              <a:stretch>
                <a:fillRect/>
              </a:stretch>
            </p:blipFill>
            <p:spPr bwMode="auto">
              <a:xfrm>
                <a:off x="2839" y="3501"/>
                <a:ext cx="755" cy="803"/>
              </a:xfrm>
              <a:prstGeom prst="rect">
                <a:avLst/>
              </a:prstGeom>
              <a:noFill/>
              <a:ln w="9525">
                <a:noFill/>
                <a:miter lim="800000"/>
                <a:headEnd/>
                <a:tailEnd/>
              </a:ln>
            </p:spPr>
          </p:pic>
          <p:sp>
            <p:nvSpPr>
              <p:cNvPr id="1213"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739" name="Group 928"/>
            <p:cNvGrpSpPr>
              <a:grpSpLocks/>
            </p:cNvGrpSpPr>
            <p:nvPr/>
          </p:nvGrpSpPr>
          <p:grpSpPr bwMode="auto">
            <a:xfrm>
              <a:off x="6550025" y="5238750"/>
              <a:ext cx="427038" cy="350838"/>
              <a:chOff x="2839" y="3501"/>
              <a:chExt cx="755" cy="803"/>
            </a:xfrm>
          </p:grpSpPr>
          <p:pic>
            <p:nvPicPr>
              <p:cNvPr id="1210" name="Picture 929" descr="desktop_computer_stylized_medium"/>
              <p:cNvPicPr>
                <a:picLocks noChangeAspect="1" noChangeArrowheads="1"/>
              </p:cNvPicPr>
              <p:nvPr/>
            </p:nvPicPr>
            <p:blipFill>
              <a:blip r:embed="rId6"/>
              <a:srcRect/>
              <a:stretch>
                <a:fillRect/>
              </a:stretch>
            </p:blipFill>
            <p:spPr bwMode="auto">
              <a:xfrm>
                <a:off x="2839" y="3501"/>
                <a:ext cx="755" cy="803"/>
              </a:xfrm>
              <a:prstGeom prst="rect">
                <a:avLst/>
              </a:prstGeom>
              <a:noFill/>
              <a:ln w="9525">
                <a:noFill/>
                <a:miter lim="800000"/>
                <a:headEnd/>
                <a:tailEnd/>
              </a:ln>
            </p:spPr>
          </p:pic>
          <p:sp>
            <p:nvSpPr>
              <p:cNvPr id="1211"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pic>
          <p:nvPicPr>
            <p:cNvPr id="740" name="Picture 933" descr="iphone_stylized_small"/>
            <p:cNvPicPr>
              <a:picLocks noChangeAspect="1" noChangeArrowheads="1"/>
            </p:cNvPicPr>
            <p:nvPr/>
          </p:nvPicPr>
          <p:blipFill>
            <a:blip r:embed="rId7"/>
            <a:srcRect/>
            <a:stretch>
              <a:fillRect/>
            </a:stretch>
          </p:blipFill>
          <p:spPr bwMode="auto">
            <a:xfrm>
              <a:off x="5773010" y="1604047"/>
              <a:ext cx="136841" cy="327941"/>
            </a:xfrm>
            <a:prstGeom prst="rect">
              <a:avLst/>
            </a:prstGeom>
            <a:noFill/>
            <a:ln w="9525">
              <a:noFill/>
              <a:miter lim="800000"/>
              <a:headEnd/>
              <a:tailEnd/>
            </a:ln>
          </p:spPr>
        </p:pic>
        <p:pic>
          <p:nvPicPr>
            <p:cNvPr id="741" name="Picture 934" descr="antenna_radiation_stylized"/>
            <p:cNvPicPr>
              <a:picLocks noChangeAspect="1" noChangeArrowheads="1"/>
            </p:cNvPicPr>
            <p:nvPr/>
          </p:nvPicPr>
          <p:blipFill>
            <a:blip r:embed="rId8"/>
            <a:srcRect/>
            <a:stretch>
              <a:fillRect/>
            </a:stretch>
          </p:blipFill>
          <p:spPr bwMode="auto">
            <a:xfrm>
              <a:off x="5618163" y="1558925"/>
              <a:ext cx="415925" cy="88633"/>
            </a:xfrm>
            <a:prstGeom prst="rect">
              <a:avLst/>
            </a:prstGeom>
            <a:noFill/>
            <a:ln w="9525">
              <a:noFill/>
              <a:miter lim="800000"/>
              <a:headEnd/>
              <a:tailEnd/>
            </a:ln>
          </p:spPr>
        </p:pic>
        <p:pic>
          <p:nvPicPr>
            <p:cNvPr id="742" name="Picture 936" descr="access_point_stylized_small"/>
            <p:cNvPicPr>
              <a:picLocks noChangeAspect="1" noChangeArrowheads="1"/>
            </p:cNvPicPr>
            <p:nvPr/>
          </p:nvPicPr>
          <p:blipFill>
            <a:blip r:embed="rId3"/>
            <a:srcRect/>
            <a:stretch>
              <a:fillRect/>
            </a:stretch>
          </p:blipFill>
          <p:spPr bwMode="auto">
            <a:xfrm>
              <a:off x="7164388" y="5057775"/>
              <a:ext cx="412750" cy="366713"/>
            </a:xfrm>
            <a:prstGeom prst="rect">
              <a:avLst/>
            </a:prstGeom>
            <a:noFill/>
            <a:ln w="9525">
              <a:noFill/>
              <a:miter lim="800000"/>
              <a:headEnd/>
              <a:tailEnd/>
            </a:ln>
          </p:spPr>
        </p:pic>
        <p:grpSp>
          <p:nvGrpSpPr>
            <p:cNvPr id="743" name="Group 938"/>
            <p:cNvGrpSpPr>
              <a:grpSpLocks/>
            </p:cNvGrpSpPr>
            <p:nvPr/>
          </p:nvGrpSpPr>
          <p:grpSpPr bwMode="auto">
            <a:xfrm>
              <a:off x="8240713" y="5002213"/>
              <a:ext cx="227012" cy="481012"/>
              <a:chOff x="4140" y="429"/>
              <a:chExt cx="1425" cy="2396"/>
            </a:xfrm>
          </p:grpSpPr>
          <p:sp>
            <p:nvSpPr>
              <p:cNvPr id="1178" name="Freeform 939"/>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179"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180" name="Freeform 941"/>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181" name="Freeform 942"/>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182"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183" name="Group 944"/>
              <p:cNvGrpSpPr>
                <a:grpSpLocks/>
              </p:cNvGrpSpPr>
              <p:nvPr/>
            </p:nvGrpSpPr>
            <p:grpSpPr bwMode="auto">
              <a:xfrm>
                <a:off x="4749" y="668"/>
                <a:ext cx="581" cy="145"/>
                <a:chOff x="614" y="2568"/>
                <a:chExt cx="725" cy="139"/>
              </a:xfrm>
            </p:grpSpPr>
            <p:sp>
              <p:nvSpPr>
                <p:cNvPr id="1208" name="AutoShape 945"/>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209"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84"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185" name="Group 948"/>
              <p:cNvGrpSpPr>
                <a:grpSpLocks/>
              </p:cNvGrpSpPr>
              <p:nvPr/>
            </p:nvGrpSpPr>
            <p:grpSpPr bwMode="auto">
              <a:xfrm>
                <a:off x="4747" y="994"/>
                <a:ext cx="581" cy="134"/>
                <a:chOff x="614" y="2568"/>
                <a:chExt cx="725" cy="139"/>
              </a:xfrm>
            </p:grpSpPr>
            <p:sp>
              <p:nvSpPr>
                <p:cNvPr id="1206" name="AutoShape 949"/>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207"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86"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187"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188" name="Group 953"/>
              <p:cNvGrpSpPr>
                <a:grpSpLocks/>
              </p:cNvGrpSpPr>
              <p:nvPr/>
            </p:nvGrpSpPr>
            <p:grpSpPr bwMode="auto">
              <a:xfrm>
                <a:off x="4735" y="1627"/>
                <a:ext cx="582" cy="151"/>
                <a:chOff x="614" y="2568"/>
                <a:chExt cx="725" cy="139"/>
              </a:xfrm>
            </p:grpSpPr>
            <p:sp>
              <p:nvSpPr>
                <p:cNvPr id="1204" name="AutoShape 954"/>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205"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89" name="Freeform 956"/>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190" name="Group 957"/>
              <p:cNvGrpSpPr>
                <a:grpSpLocks/>
              </p:cNvGrpSpPr>
              <p:nvPr/>
            </p:nvGrpSpPr>
            <p:grpSpPr bwMode="auto">
              <a:xfrm>
                <a:off x="4739" y="1327"/>
                <a:ext cx="582" cy="139"/>
                <a:chOff x="614" y="2568"/>
                <a:chExt cx="725" cy="139"/>
              </a:xfrm>
            </p:grpSpPr>
            <p:sp>
              <p:nvSpPr>
                <p:cNvPr id="1202" name="AutoShape 958"/>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203"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91"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192" name="Freeform 961"/>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193" name="Freeform 962"/>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194" name="Oval 963"/>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1195" name="Freeform 964"/>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196"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197"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198" name="Oval 967"/>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1199" name="Oval 968"/>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200" name="Oval 969"/>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1201"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744" name="Group 971"/>
            <p:cNvGrpSpPr>
              <a:grpSpLocks/>
            </p:cNvGrpSpPr>
            <p:nvPr/>
          </p:nvGrpSpPr>
          <p:grpSpPr bwMode="auto">
            <a:xfrm>
              <a:off x="7924800" y="5303838"/>
              <a:ext cx="227013" cy="481012"/>
              <a:chOff x="4140" y="429"/>
              <a:chExt cx="1425" cy="2396"/>
            </a:xfrm>
          </p:grpSpPr>
          <p:sp>
            <p:nvSpPr>
              <p:cNvPr id="1146" name="Freeform 972"/>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147"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148" name="Freeform 974"/>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149" name="Freeform 975"/>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150"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151" name="Group 977"/>
              <p:cNvGrpSpPr>
                <a:grpSpLocks/>
              </p:cNvGrpSpPr>
              <p:nvPr/>
            </p:nvGrpSpPr>
            <p:grpSpPr bwMode="auto">
              <a:xfrm>
                <a:off x="4749" y="668"/>
                <a:ext cx="581" cy="145"/>
                <a:chOff x="614" y="2568"/>
                <a:chExt cx="725" cy="139"/>
              </a:xfrm>
            </p:grpSpPr>
            <p:sp>
              <p:nvSpPr>
                <p:cNvPr id="1176" name="AutoShape 978"/>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177"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52"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153" name="Group 981"/>
              <p:cNvGrpSpPr>
                <a:grpSpLocks/>
              </p:cNvGrpSpPr>
              <p:nvPr/>
            </p:nvGrpSpPr>
            <p:grpSpPr bwMode="auto">
              <a:xfrm>
                <a:off x="4747" y="994"/>
                <a:ext cx="581" cy="134"/>
                <a:chOff x="614" y="2568"/>
                <a:chExt cx="725" cy="139"/>
              </a:xfrm>
            </p:grpSpPr>
            <p:sp>
              <p:nvSpPr>
                <p:cNvPr id="1174" name="AutoShape 982"/>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175"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54"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155"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156" name="Group 986"/>
              <p:cNvGrpSpPr>
                <a:grpSpLocks/>
              </p:cNvGrpSpPr>
              <p:nvPr/>
            </p:nvGrpSpPr>
            <p:grpSpPr bwMode="auto">
              <a:xfrm>
                <a:off x="4735" y="1627"/>
                <a:ext cx="582" cy="151"/>
                <a:chOff x="614" y="2568"/>
                <a:chExt cx="725" cy="139"/>
              </a:xfrm>
            </p:grpSpPr>
            <p:sp>
              <p:nvSpPr>
                <p:cNvPr id="1172" name="AutoShape 987"/>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173"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57" name="Freeform 989"/>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158" name="Group 990"/>
              <p:cNvGrpSpPr>
                <a:grpSpLocks/>
              </p:cNvGrpSpPr>
              <p:nvPr/>
            </p:nvGrpSpPr>
            <p:grpSpPr bwMode="auto">
              <a:xfrm>
                <a:off x="4739" y="1327"/>
                <a:ext cx="582" cy="139"/>
                <a:chOff x="614" y="2568"/>
                <a:chExt cx="725" cy="139"/>
              </a:xfrm>
            </p:grpSpPr>
            <p:sp>
              <p:nvSpPr>
                <p:cNvPr id="1170" name="AutoShape 991"/>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171"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59"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160" name="Freeform 994"/>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161" name="Freeform 995"/>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162" name="Oval 996"/>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1163" name="Freeform 997"/>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164"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165"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166" name="Oval 1000"/>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1167" name="Oval 1001"/>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168" name="Oval 1002"/>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1169"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pic>
          <p:nvPicPr>
            <p:cNvPr id="745" name="Picture 1005" descr="antenna_stylized"/>
            <p:cNvPicPr>
              <a:picLocks noChangeAspect="1" noChangeArrowheads="1"/>
            </p:cNvPicPr>
            <p:nvPr/>
          </p:nvPicPr>
          <p:blipFill>
            <a:blip r:embed="rId9"/>
            <a:srcRect/>
            <a:stretch>
              <a:fillRect/>
            </a:stretch>
          </p:blipFill>
          <p:spPr bwMode="auto">
            <a:xfrm>
              <a:off x="5302250" y="2043113"/>
              <a:ext cx="530703" cy="223755"/>
            </a:xfrm>
            <a:prstGeom prst="rect">
              <a:avLst/>
            </a:prstGeom>
            <a:noFill/>
            <a:ln w="9525">
              <a:noFill/>
              <a:miter lim="800000"/>
              <a:headEnd/>
              <a:tailEnd/>
            </a:ln>
          </p:spPr>
        </p:pic>
        <p:pic>
          <p:nvPicPr>
            <p:cNvPr id="746" name="Picture 1006" descr="laptop_keyboard"/>
            <p:cNvPicPr>
              <a:picLocks noChangeAspect="1" noChangeArrowheads="1"/>
            </p:cNvPicPr>
            <p:nvPr/>
          </p:nvPicPr>
          <p:blipFill>
            <a:blip r:embed="rId10"/>
            <a:srcRect/>
            <a:stretch>
              <a:fillRect/>
            </a:stretch>
          </p:blipFill>
          <p:spPr bwMode="auto">
            <a:xfrm rot="109064" flipH="1">
              <a:off x="5327957" y="2291590"/>
              <a:ext cx="437222" cy="159510"/>
            </a:xfrm>
            <a:prstGeom prst="rect">
              <a:avLst/>
            </a:prstGeom>
            <a:noFill/>
            <a:ln w="9525">
              <a:noFill/>
              <a:miter lim="800000"/>
              <a:headEnd/>
              <a:tailEnd/>
            </a:ln>
          </p:spPr>
        </p:pic>
        <p:sp>
          <p:nvSpPr>
            <p:cNvPr id="747" name="Freeform 1007"/>
            <p:cNvSpPr>
              <a:spLocks/>
            </p:cNvSpPr>
            <p:nvPr/>
          </p:nvSpPr>
          <p:spPr bwMode="auto">
            <a:xfrm>
              <a:off x="5472854" y="2136804"/>
              <a:ext cx="351920" cy="208166"/>
            </a:xfrm>
            <a:custGeom>
              <a:avLst/>
              <a:gdLst>
                <a:gd name="T0" fmla="*/ 13926 w 2982"/>
                <a:gd name="T1" fmla="*/ 0 h 2442"/>
                <a:gd name="T2" fmla="*/ 0 w 2982"/>
                <a:gd name="T3" fmla="*/ 7246 h 2442"/>
                <a:gd name="T4" fmla="*/ 55703 w 2982"/>
                <a:gd name="T5" fmla="*/ 7246 h 2442"/>
                <a:gd name="T6" fmla="*/ 55703 w 2982"/>
                <a:gd name="T7" fmla="*/ 7246 h 2442"/>
                <a:gd name="T8" fmla="*/ 13926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48" name="Picture 1008" descr="screen"/>
            <p:cNvPicPr>
              <a:picLocks noChangeAspect="1" noChangeArrowheads="1"/>
            </p:cNvPicPr>
            <p:nvPr/>
          </p:nvPicPr>
          <p:blipFill>
            <a:blip r:embed="rId11"/>
            <a:srcRect/>
            <a:stretch>
              <a:fillRect/>
            </a:stretch>
          </p:blipFill>
          <p:spPr bwMode="auto">
            <a:xfrm>
              <a:off x="5490187" y="2142157"/>
              <a:ext cx="319785" cy="189428"/>
            </a:xfrm>
            <a:prstGeom prst="rect">
              <a:avLst/>
            </a:prstGeom>
            <a:noFill/>
            <a:ln w="9525">
              <a:noFill/>
              <a:miter lim="800000"/>
              <a:headEnd/>
              <a:tailEnd/>
            </a:ln>
          </p:spPr>
        </p:pic>
        <p:sp>
          <p:nvSpPr>
            <p:cNvPr id="749" name="Freeform 1009"/>
            <p:cNvSpPr>
              <a:spLocks/>
            </p:cNvSpPr>
            <p:nvPr/>
          </p:nvSpPr>
          <p:spPr bwMode="auto">
            <a:xfrm>
              <a:off x="5536928" y="2130663"/>
              <a:ext cx="298168" cy="38736"/>
            </a:xfrm>
            <a:custGeom>
              <a:avLst/>
              <a:gdLst>
                <a:gd name="T0" fmla="*/ 13918 w 2528"/>
                <a:gd name="T1" fmla="*/ 0 h 455"/>
                <a:gd name="T2" fmla="*/ 55671 w 2528"/>
                <a:gd name="T3" fmla="*/ 7236 h 455"/>
                <a:gd name="T4" fmla="*/ 55671 w 2528"/>
                <a:gd name="T5" fmla="*/ 7236 h 455"/>
                <a:gd name="T6" fmla="*/ 0 w 2528"/>
                <a:gd name="T7" fmla="*/ 7236 h 455"/>
                <a:gd name="T8" fmla="*/ 139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750" name="Freeform 1010"/>
            <p:cNvSpPr>
              <a:spLocks/>
            </p:cNvSpPr>
            <p:nvPr/>
          </p:nvSpPr>
          <p:spPr bwMode="auto">
            <a:xfrm>
              <a:off x="5469738" y="2130348"/>
              <a:ext cx="82770" cy="161242"/>
            </a:xfrm>
            <a:custGeom>
              <a:avLst/>
              <a:gdLst>
                <a:gd name="T0" fmla="*/ 13913 w 702"/>
                <a:gd name="T1" fmla="*/ 0 h 1893"/>
                <a:gd name="T2" fmla="*/ 0 w 702"/>
                <a:gd name="T3" fmla="*/ 7240 h 1893"/>
                <a:gd name="T4" fmla="*/ 13913 w 702"/>
                <a:gd name="T5" fmla="*/ 7240 h 1893"/>
                <a:gd name="T6" fmla="*/ 13913 w 702"/>
                <a:gd name="T7" fmla="*/ 7240 h 1893"/>
                <a:gd name="T8" fmla="*/ 13913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751" name="Freeform 1011"/>
            <p:cNvSpPr>
              <a:spLocks/>
            </p:cNvSpPr>
            <p:nvPr/>
          </p:nvSpPr>
          <p:spPr bwMode="auto">
            <a:xfrm>
              <a:off x="5743756" y="2159163"/>
              <a:ext cx="89197" cy="186121"/>
            </a:xfrm>
            <a:custGeom>
              <a:avLst/>
              <a:gdLst>
                <a:gd name="T0" fmla="*/ 13922 w 756"/>
                <a:gd name="T1" fmla="*/ 0 h 2184"/>
                <a:gd name="T2" fmla="*/ 13922 w 756"/>
                <a:gd name="T3" fmla="*/ 7244 h 2184"/>
                <a:gd name="T4" fmla="*/ 0 w 756"/>
                <a:gd name="T5" fmla="*/ 7244 h 2184"/>
                <a:gd name="T6" fmla="*/ 13922 w 756"/>
                <a:gd name="T7" fmla="*/ 7244 h 2184"/>
                <a:gd name="T8" fmla="*/ 13922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752" name="Freeform 1012"/>
            <p:cNvSpPr>
              <a:spLocks/>
            </p:cNvSpPr>
            <p:nvPr/>
          </p:nvSpPr>
          <p:spPr bwMode="auto">
            <a:xfrm>
              <a:off x="5468764" y="2283402"/>
              <a:ext cx="327186" cy="62828"/>
            </a:xfrm>
            <a:custGeom>
              <a:avLst/>
              <a:gdLst>
                <a:gd name="T0" fmla="*/ 13923 w 2773"/>
                <a:gd name="T1" fmla="*/ 0 h 738"/>
                <a:gd name="T2" fmla="*/ 0 w 2773"/>
                <a:gd name="T3" fmla="*/ 7236 h 738"/>
                <a:gd name="T4" fmla="*/ 55691 w 2773"/>
                <a:gd name="T5" fmla="*/ 7236 h 738"/>
                <a:gd name="T6" fmla="*/ 55691 w 2773"/>
                <a:gd name="T7" fmla="*/ 7236 h 738"/>
                <a:gd name="T8" fmla="*/ 13923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753" name="Freeform 1013"/>
            <p:cNvSpPr>
              <a:spLocks/>
            </p:cNvSpPr>
            <p:nvPr/>
          </p:nvSpPr>
          <p:spPr bwMode="auto">
            <a:xfrm>
              <a:off x="5753689" y="2160738"/>
              <a:ext cx="83549" cy="186909"/>
            </a:xfrm>
            <a:custGeom>
              <a:avLst/>
              <a:gdLst>
                <a:gd name="T0" fmla="*/ 51546 w 637"/>
                <a:gd name="T1" fmla="*/ 0 h 1659"/>
                <a:gd name="T2" fmla="*/ 51546 w 637"/>
                <a:gd name="T3" fmla="*/ 0 h 1659"/>
                <a:gd name="T4" fmla="*/ 17182 w 637"/>
                <a:gd name="T5" fmla="*/ 266562 h 1659"/>
                <a:gd name="T6" fmla="*/ 0 w 637"/>
                <a:gd name="T7" fmla="*/ 266562 h 1659"/>
                <a:gd name="T8" fmla="*/ 515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754" name="Freeform 1014"/>
            <p:cNvSpPr>
              <a:spLocks/>
            </p:cNvSpPr>
            <p:nvPr/>
          </p:nvSpPr>
          <p:spPr bwMode="auto">
            <a:xfrm>
              <a:off x="5469154" y="2291747"/>
              <a:ext cx="290962" cy="62040"/>
            </a:xfrm>
            <a:custGeom>
              <a:avLst/>
              <a:gdLst>
                <a:gd name="T0" fmla="*/ 0 w 2216"/>
                <a:gd name="T1" fmla="*/ 0 h 550"/>
                <a:gd name="T2" fmla="*/ 17200 w 2216"/>
                <a:gd name="T3" fmla="*/ 12746 h 550"/>
                <a:gd name="T4" fmla="*/ 224130 w 2216"/>
                <a:gd name="T5" fmla="*/ 89112 h 550"/>
                <a:gd name="T6" fmla="*/ 224130 w 2216"/>
                <a:gd name="T7" fmla="*/ 7636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755" name="Group 1015"/>
            <p:cNvGrpSpPr>
              <a:grpSpLocks/>
            </p:cNvGrpSpPr>
            <p:nvPr/>
          </p:nvGrpSpPr>
          <p:grpSpPr bwMode="auto">
            <a:xfrm>
              <a:off x="5464285" y="2358039"/>
              <a:ext cx="98740" cy="36846"/>
              <a:chOff x="1740" y="2642"/>
              <a:chExt cx="752" cy="327"/>
            </a:xfrm>
          </p:grpSpPr>
          <p:sp>
            <p:nvSpPr>
              <p:cNvPr id="1140"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1141"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142"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1143"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1144"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1145"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756" name="Freeform 1022"/>
            <p:cNvSpPr>
              <a:spLocks/>
            </p:cNvSpPr>
            <p:nvPr/>
          </p:nvSpPr>
          <p:spPr bwMode="auto">
            <a:xfrm>
              <a:off x="5633331" y="2363550"/>
              <a:ext cx="119579" cy="80936"/>
            </a:xfrm>
            <a:custGeom>
              <a:avLst/>
              <a:gdLst>
                <a:gd name="T0" fmla="*/ 14615 w 990"/>
                <a:gd name="T1" fmla="*/ 31373 h 792"/>
                <a:gd name="T2" fmla="*/ 29230 w 990"/>
                <a:gd name="T3" fmla="*/ 0 h 792"/>
                <a:gd name="T4" fmla="*/ 29230 w 990"/>
                <a:gd name="T5" fmla="*/ 10424 h 792"/>
                <a:gd name="T6" fmla="*/ 0 w 990"/>
                <a:gd name="T7" fmla="*/ 31373 h 792"/>
                <a:gd name="T8" fmla="*/ 14615 w 990"/>
                <a:gd name="T9" fmla="*/ 31373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757" name="Freeform 1023"/>
            <p:cNvSpPr>
              <a:spLocks/>
            </p:cNvSpPr>
            <p:nvPr/>
          </p:nvSpPr>
          <p:spPr bwMode="auto">
            <a:xfrm>
              <a:off x="5328152" y="2370006"/>
              <a:ext cx="305958" cy="73850"/>
            </a:xfrm>
            <a:custGeom>
              <a:avLst/>
              <a:gdLst>
                <a:gd name="T0" fmla="*/ 14621 w 2532"/>
                <a:gd name="T1" fmla="*/ 0 h 723"/>
                <a:gd name="T2" fmla="*/ 14621 w 2532"/>
                <a:gd name="T3" fmla="*/ 0 h 723"/>
                <a:gd name="T4" fmla="*/ 87606 w 2532"/>
                <a:gd name="T5" fmla="*/ 31256 h 723"/>
                <a:gd name="T6" fmla="*/ 87606 w 2532"/>
                <a:gd name="T7" fmla="*/ 31256 h 723"/>
                <a:gd name="T8" fmla="*/ 0 w 2532"/>
                <a:gd name="T9" fmla="*/ 10419 h 723"/>
                <a:gd name="T10" fmla="*/ 146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758" name="Freeform 1024"/>
            <p:cNvSpPr>
              <a:spLocks/>
            </p:cNvSpPr>
            <p:nvPr/>
          </p:nvSpPr>
          <p:spPr bwMode="auto">
            <a:xfrm>
              <a:off x="5328347" y="2356465"/>
              <a:ext cx="3311" cy="14959"/>
            </a:xfrm>
            <a:custGeom>
              <a:avLst/>
              <a:gdLst>
                <a:gd name="T0" fmla="*/ 16173 w 26"/>
                <a:gd name="T1" fmla="*/ 10380 h 147"/>
                <a:gd name="T2" fmla="*/ 16173 w 26"/>
                <a:gd name="T3" fmla="*/ 10380 h 147"/>
                <a:gd name="T4" fmla="*/ 0 w 26"/>
                <a:gd name="T5" fmla="*/ 10380 h 147"/>
                <a:gd name="T6" fmla="*/ 16173 w 26"/>
                <a:gd name="T7" fmla="*/ 0 h 147"/>
                <a:gd name="T8" fmla="*/ 16173 w 26"/>
                <a:gd name="T9" fmla="*/ 1038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759" name="Freeform 1025"/>
            <p:cNvSpPr>
              <a:spLocks/>
            </p:cNvSpPr>
            <p:nvPr/>
          </p:nvSpPr>
          <p:spPr bwMode="auto">
            <a:xfrm>
              <a:off x="5328542" y="2295526"/>
              <a:ext cx="142170" cy="61883"/>
            </a:xfrm>
            <a:custGeom>
              <a:avLst/>
              <a:gdLst>
                <a:gd name="T0" fmla="*/ 29256 w 1176"/>
                <a:gd name="T1" fmla="*/ 0 h 606"/>
                <a:gd name="T2" fmla="*/ 0 w 1176"/>
                <a:gd name="T3" fmla="*/ 20832 h 606"/>
                <a:gd name="T4" fmla="*/ 14628 w 1176"/>
                <a:gd name="T5" fmla="*/ 20832 h 606"/>
                <a:gd name="T6" fmla="*/ 29256 w 1176"/>
                <a:gd name="T7" fmla="*/ 10416 h 606"/>
                <a:gd name="T8" fmla="*/ 2925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760" name="Freeform 1026"/>
            <p:cNvSpPr>
              <a:spLocks/>
            </p:cNvSpPr>
            <p:nvPr/>
          </p:nvSpPr>
          <p:spPr bwMode="auto">
            <a:xfrm>
              <a:off x="5338085" y="2359614"/>
              <a:ext cx="290183" cy="71016"/>
            </a:xfrm>
            <a:custGeom>
              <a:avLst/>
              <a:gdLst>
                <a:gd name="T0" fmla="*/ 13180 w 2532"/>
                <a:gd name="T1" fmla="*/ 0 h 723"/>
                <a:gd name="T2" fmla="*/ 13180 w 2532"/>
                <a:gd name="T3" fmla="*/ 0 h 723"/>
                <a:gd name="T4" fmla="*/ 26245 w 2532"/>
                <a:gd name="T5" fmla="*/ 9626 h 723"/>
                <a:gd name="T6" fmla="*/ 26245 w 2532"/>
                <a:gd name="T7" fmla="*/ 9626 h 723"/>
                <a:gd name="T8" fmla="*/ 0 w 2532"/>
                <a:gd name="T9" fmla="*/ 9626 h 723"/>
                <a:gd name="T10" fmla="*/ 1318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761"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1021 h 723"/>
                <a:gd name="T6" fmla="*/ 0 w 2532"/>
                <a:gd name="T7" fmla="*/ 31021 h 723"/>
                <a:gd name="T8" fmla="*/ 0 w 2532"/>
                <a:gd name="T9" fmla="*/ 1037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pic>
          <p:nvPicPr>
            <p:cNvPr id="762" name="Picture 1030" descr="laptop_keyboard"/>
            <p:cNvPicPr>
              <a:picLocks noChangeAspect="1" noChangeArrowheads="1"/>
            </p:cNvPicPr>
            <p:nvPr/>
          </p:nvPicPr>
          <p:blipFill>
            <a:blip r:embed="rId12"/>
            <a:srcRect/>
            <a:stretch>
              <a:fillRect/>
            </a:stretch>
          </p:blipFill>
          <p:spPr bwMode="auto">
            <a:xfrm rot="109064" flipH="1">
              <a:off x="6897688" y="5735638"/>
              <a:ext cx="388937" cy="158750"/>
            </a:xfrm>
            <a:prstGeom prst="rect">
              <a:avLst/>
            </a:prstGeom>
            <a:noFill/>
            <a:ln w="9525">
              <a:noFill/>
              <a:miter lim="800000"/>
              <a:headEnd/>
              <a:tailEnd/>
            </a:ln>
          </p:spPr>
        </p:pic>
        <p:sp>
          <p:nvSpPr>
            <p:cNvPr id="763"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64" name="Picture 1032" descr="screen"/>
            <p:cNvPicPr>
              <a:picLocks noChangeAspect="1" noChangeArrowheads="1"/>
            </p:cNvPicPr>
            <p:nvPr/>
          </p:nvPicPr>
          <p:blipFill>
            <a:blip r:embed="rId13"/>
            <a:srcRect/>
            <a:stretch>
              <a:fillRect/>
            </a:stretch>
          </p:blipFill>
          <p:spPr bwMode="auto">
            <a:xfrm>
              <a:off x="7042150" y="5584825"/>
              <a:ext cx="284163" cy="190500"/>
            </a:xfrm>
            <a:prstGeom prst="rect">
              <a:avLst/>
            </a:prstGeom>
            <a:noFill/>
            <a:ln w="9525">
              <a:noFill/>
              <a:miter lim="800000"/>
              <a:headEnd/>
              <a:tailEnd/>
            </a:ln>
          </p:spPr>
        </p:pic>
        <p:sp>
          <p:nvSpPr>
            <p:cNvPr id="765"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766"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767"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768"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769"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770"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771" name="Group 1039"/>
            <p:cNvGrpSpPr>
              <a:grpSpLocks/>
            </p:cNvGrpSpPr>
            <p:nvPr/>
          </p:nvGrpSpPr>
          <p:grpSpPr bwMode="auto">
            <a:xfrm>
              <a:off x="7019925" y="5800725"/>
              <a:ext cx="87313" cy="38100"/>
              <a:chOff x="1740" y="2642"/>
              <a:chExt cx="752" cy="327"/>
            </a:xfrm>
          </p:grpSpPr>
          <p:sp>
            <p:nvSpPr>
              <p:cNvPr id="1134"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1135"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136"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1137"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1138"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1139"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772"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773"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774"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775"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776"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777"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778" name="Group 2"/>
            <p:cNvGrpSpPr>
              <a:grpSpLocks/>
            </p:cNvGrpSpPr>
            <p:nvPr/>
          </p:nvGrpSpPr>
          <p:grpSpPr bwMode="auto">
            <a:xfrm>
              <a:off x="5607050" y="3182938"/>
              <a:ext cx="317500" cy="246062"/>
              <a:chOff x="5581650" y="3128963"/>
              <a:chExt cx="423863" cy="320675"/>
            </a:xfrm>
          </p:grpSpPr>
          <p:pic>
            <p:nvPicPr>
              <p:cNvPr id="1112" name="Picture 1054" descr="laptop_keyboard"/>
              <p:cNvPicPr>
                <a:picLocks noChangeAspect="1" noChangeArrowheads="1"/>
              </p:cNvPicPr>
              <p:nvPr/>
            </p:nvPicPr>
            <p:blipFill>
              <a:blip r:embed="rId14"/>
              <a:srcRect/>
              <a:stretch>
                <a:fillRect/>
              </a:stretch>
            </p:blipFill>
            <p:spPr bwMode="auto">
              <a:xfrm rot="109064" flipH="1">
                <a:off x="5581650" y="3290888"/>
                <a:ext cx="363538" cy="158750"/>
              </a:xfrm>
              <a:prstGeom prst="rect">
                <a:avLst/>
              </a:prstGeom>
              <a:noFill/>
              <a:ln w="9525">
                <a:noFill/>
                <a:miter lim="800000"/>
                <a:headEnd/>
                <a:tailEnd/>
              </a:ln>
            </p:spPr>
          </p:pic>
          <p:sp>
            <p:nvSpPr>
              <p:cNvPr id="1113"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114" name="Picture 1056" descr="screen"/>
              <p:cNvPicPr>
                <a:picLocks noChangeAspect="1" noChangeArrowheads="1"/>
              </p:cNvPicPr>
              <p:nvPr/>
            </p:nvPicPr>
            <p:blipFill>
              <a:blip r:embed="rId15"/>
              <a:srcRect/>
              <a:stretch>
                <a:fillRect/>
              </a:stretch>
            </p:blipFill>
            <p:spPr bwMode="auto">
              <a:xfrm>
                <a:off x="5716588" y="3140075"/>
                <a:ext cx="266700" cy="190500"/>
              </a:xfrm>
              <a:prstGeom prst="rect">
                <a:avLst/>
              </a:prstGeom>
              <a:noFill/>
              <a:ln w="9525">
                <a:noFill/>
                <a:miter lim="800000"/>
                <a:headEnd/>
                <a:tailEnd/>
              </a:ln>
            </p:spPr>
          </p:pic>
          <p:sp>
            <p:nvSpPr>
              <p:cNvPr id="1115"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116"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117"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118"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119"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120"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121" name="Group 1063"/>
              <p:cNvGrpSpPr>
                <a:grpSpLocks/>
              </p:cNvGrpSpPr>
              <p:nvPr/>
            </p:nvGrpSpPr>
            <p:grpSpPr bwMode="auto">
              <a:xfrm>
                <a:off x="5695950" y="3355975"/>
                <a:ext cx="80963" cy="38100"/>
                <a:chOff x="1740" y="2642"/>
                <a:chExt cx="752" cy="327"/>
              </a:xfrm>
            </p:grpSpPr>
            <p:sp>
              <p:nvSpPr>
                <p:cNvPr id="1128"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1129"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130"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1131"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1132"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1133"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122"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123"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124"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125"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126"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127"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pic>
          <p:nvPicPr>
            <p:cNvPr id="779" name="Picture 1077" descr="desktop_computer_stylized_medium"/>
            <p:cNvPicPr>
              <a:picLocks noChangeAspect="1" noChangeArrowheads="1"/>
            </p:cNvPicPr>
            <p:nvPr/>
          </p:nvPicPr>
          <p:blipFill>
            <a:blip r:embed="rId16"/>
            <a:srcRect/>
            <a:stretch>
              <a:fillRect/>
            </a:stretch>
          </p:blipFill>
          <p:spPr bwMode="auto">
            <a:xfrm flipH="1">
              <a:off x="6156325" y="3300413"/>
              <a:ext cx="342900" cy="334962"/>
            </a:xfrm>
            <a:prstGeom prst="rect">
              <a:avLst/>
            </a:prstGeom>
            <a:noFill/>
            <a:ln w="9525">
              <a:noFill/>
              <a:miter lim="800000"/>
              <a:headEnd/>
              <a:tailEnd/>
            </a:ln>
          </p:spPr>
        </p:pic>
        <p:sp>
          <p:nvSpPr>
            <p:cNvPr id="780" name="Freeform 1078"/>
            <p:cNvSpPr>
              <a:spLocks/>
            </p:cNvSpPr>
            <p:nvPr/>
          </p:nvSpPr>
          <p:spPr bwMode="auto">
            <a:xfrm flipH="1">
              <a:off x="6302568" y="3332533"/>
              <a:ext cx="161685" cy="153507"/>
            </a:xfrm>
            <a:custGeom>
              <a:avLst/>
              <a:gdLst>
                <a:gd name="T0" fmla="*/ 0 w 356"/>
                <a:gd name="T1" fmla="*/ 0 h 368"/>
                <a:gd name="T2" fmla="*/ 61881308 w 356"/>
                <a:gd name="T3" fmla="*/ 2436089 h 368"/>
                <a:gd name="T4" fmla="*/ 73432698 w 356"/>
                <a:gd name="T5" fmla="*/ 51157455 h 368"/>
                <a:gd name="T6" fmla="*/ 16089022 w 356"/>
                <a:gd name="T7" fmla="*/ 6403369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pic>
          <p:nvPicPr>
            <p:cNvPr id="781" name="Picture 1081" descr="laptop_keyboard"/>
            <p:cNvPicPr>
              <a:picLocks noChangeAspect="1" noChangeArrowheads="1"/>
            </p:cNvPicPr>
            <p:nvPr/>
          </p:nvPicPr>
          <p:blipFill>
            <a:blip r:embed="rId12"/>
            <a:srcRect/>
            <a:stretch>
              <a:fillRect/>
            </a:stretch>
          </p:blipFill>
          <p:spPr bwMode="auto">
            <a:xfrm rot="109064" flipH="1">
              <a:off x="7329488" y="5672138"/>
              <a:ext cx="388937" cy="158750"/>
            </a:xfrm>
            <a:prstGeom prst="rect">
              <a:avLst/>
            </a:prstGeom>
            <a:noFill/>
            <a:ln w="9525">
              <a:noFill/>
              <a:miter lim="800000"/>
              <a:headEnd/>
              <a:tailEnd/>
            </a:ln>
          </p:spPr>
        </p:pic>
        <p:sp>
          <p:nvSpPr>
            <p:cNvPr id="782"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83" name="Picture 1083" descr="screen"/>
            <p:cNvPicPr>
              <a:picLocks noChangeAspect="1" noChangeArrowheads="1"/>
            </p:cNvPicPr>
            <p:nvPr/>
          </p:nvPicPr>
          <p:blipFill>
            <a:blip r:embed="rId13"/>
            <a:srcRect/>
            <a:stretch>
              <a:fillRect/>
            </a:stretch>
          </p:blipFill>
          <p:spPr bwMode="auto">
            <a:xfrm>
              <a:off x="7473950" y="5521325"/>
              <a:ext cx="284163" cy="190500"/>
            </a:xfrm>
            <a:prstGeom prst="rect">
              <a:avLst/>
            </a:prstGeom>
            <a:noFill/>
            <a:ln w="9525">
              <a:noFill/>
              <a:miter lim="800000"/>
              <a:headEnd/>
              <a:tailEnd/>
            </a:ln>
          </p:spPr>
        </p:pic>
        <p:sp>
          <p:nvSpPr>
            <p:cNvPr id="784"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785"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786"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787"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788"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789"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790" name="Group 1090"/>
            <p:cNvGrpSpPr>
              <a:grpSpLocks/>
            </p:cNvGrpSpPr>
            <p:nvPr/>
          </p:nvGrpSpPr>
          <p:grpSpPr bwMode="auto">
            <a:xfrm>
              <a:off x="7451725" y="5737225"/>
              <a:ext cx="87313" cy="38100"/>
              <a:chOff x="1740" y="2642"/>
              <a:chExt cx="752" cy="327"/>
            </a:xfrm>
          </p:grpSpPr>
          <p:sp>
            <p:nvSpPr>
              <p:cNvPr id="1106"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1107"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108"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1109"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1110"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1111"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791"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792"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793"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794"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795"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796"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797" name="Group 1103"/>
            <p:cNvGrpSpPr>
              <a:grpSpLocks/>
            </p:cNvGrpSpPr>
            <p:nvPr/>
          </p:nvGrpSpPr>
          <p:grpSpPr bwMode="auto">
            <a:xfrm>
              <a:off x="6351588" y="2493963"/>
              <a:ext cx="390525" cy="169862"/>
              <a:chOff x="4650" y="1129"/>
              <a:chExt cx="246" cy="95"/>
            </a:xfrm>
          </p:grpSpPr>
          <p:sp>
            <p:nvSpPr>
              <p:cNvPr id="10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0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1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101" name="Group 1107"/>
              <p:cNvGrpSpPr>
                <a:grpSpLocks/>
              </p:cNvGrpSpPr>
              <p:nvPr/>
            </p:nvGrpSpPr>
            <p:grpSpPr bwMode="auto">
              <a:xfrm>
                <a:off x="4699" y="1145"/>
                <a:ext cx="138" cy="29"/>
                <a:chOff x="2468" y="1332"/>
                <a:chExt cx="310" cy="60"/>
              </a:xfrm>
            </p:grpSpPr>
            <p:sp>
              <p:nvSpPr>
                <p:cNvPr id="1104"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1105"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1102" name="Line 111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103" name="Line 111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798" name="Group 1112"/>
            <p:cNvGrpSpPr>
              <a:grpSpLocks/>
            </p:cNvGrpSpPr>
            <p:nvPr/>
          </p:nvGrpSpPr>
          <p:grpSpPr bwMode="auto">
            <a:xfrm>
              <a:off x="6051550" y="3641725"/>
              <a:ext cx="390525" cy="169863"/>
              <a:chOff x="4650" y="1129"/>
              <a:chExt cx="246" cy="95"/>
            </a:xfrm>
          </p:grpSpPr>
          <p:sp>
            <p:nvSpPr>
              <p:cNvPr id="109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09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09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093" name="Group 1116"/>
              <p:cNvGrpSpPr>
                <a:grpSpLocks/>
              </p:cNvGrpSpPr>
              <p:nvPr/>
            </p:nvGrpSpPr>
            <p:grpSpPr bwMode="auto">
              <a:xfrm>
                <a:off x="4699" y="1145"/>
                <a:ext cx="138" cy="29"/>
                <a:chOff x="2468" y="1332"/>
                <a:chExt cx="310" cy="60"/>
              </a:xfrm>
            </p:grpSpPr>
            <p:sp>
              <p:nvSpPr>
                <p:cNvPr id="1096"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1097"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1094" name="Line 11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095" name="Line 11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799" name="Group 1121"/>
            <p:cNvGrpSpPr>
              <a:grpSpLocks/>
            </p:cNvGrpSpPr>
            <p:nvPr/>
          </p:nvGrpSpPr>
          <p:grpSpPr bwMode="auto">
            <a:xfrm>
              <a:off x="6248400" y="4852988"/>
              <a:ext cx="617538" cy="247650"/>
              <a:chOff x="2356" y="1300"/>
              <a:chExt cx="555" cy="194"/>
            </a:xfrm>
          </p:grpSpPr>
          <p:sp>
            <p:nvSpPr>
              <p:cNvPr id="10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0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0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085" name="Group 1125"/>
              <p:cNvGrpSpPr>
                <a:grpSpLocks/>
              </p:cNvGrpSpPr>
              <p:nvPr/>
            </p:nvGrpSpPr>
            <p:grpSpPr bwMode="auto">
              <a:xfrm>
                <a:off x="2468" y="1332"/>
                <a:ext cx="310" cy="60"/>
                <a:chOff x="2468" y="1332"/>
                <a:chExt cx="310" cy="60"/>
              </a:xfrm>
            </p:grpSpPr>
            <p:sp>
              <p:nvSpPr>
                <p:cNvPr id="1088"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p:spPr>
              <p:txBody>
                <a:bodyPr/>
                <a:lstStyle/>
                <a:p>
                  <a:endParaRPr lang="zh-CN" altLang="en-US"/>
                </a:p>
              </p:txBody>
            </p:sp>
            <p:sp>
              <p:nvSpPr>
                <p:cNvPr id="1089"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p:spPr>
              <p:txBody>
                <a:bodyPr/>
                <a:lstStyle/>
                <a:p>
                  <a:endParaRPr lang="zh-CN" altLang="en-US"/>
                </a:p>
              </p:txBody>
            </p:sp>
          </p:grpSp>
          <p:sp>
            <p:nvSpPr>
              <p:cNvPr id="1086" name="Line 1128"/>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1087" name="Line 1129"/>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800" name="Group 1130"/>
            <p:cNvGrpSpPr>
              <a:grpSpLocks/>
            </p:cNvGrpSpPr>
            <p:nvPr/>
          </p:nvGrpSpPr>
          <p:grpSpPr bwMode="auto">
            <a:xfrm>
              <a:off x="6969125" y="4510088"/>
              <a:ext cx="617538" cy="247650"/>
              <a:chOff x="2356" y="1300"/>
              <a:chExt cx="555" cy="194"/>
            </a:xfrm>
          </p:grpSpPr>
          <p:sp>
            <p:nvSpPr>
              <p:cNvPr id="107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07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07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077" name="Group 1134"/>
              <p:cNvGrpSpPr>
                <a:grpSpLocks/>
              </p:cNvGrpSpPr>
              <p:nvPr/>
            </p:nvGrpSpPr>
            <p:grpSpPr bwMode="auto">
              <a:xfrm>
                <a:off x="2468" y="1332"/>
                <a:ext cx="310" cy="60"/>
                <a:chOff x="2468" y="1332"/>
                <a:chExt cx="310" cy="60"/>
              </a:xfrm>
            </p:grpSpPr>
            <p:sp>
              <p:nvSpPr>
                <p:cNvPr id="1080"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p:spPr>
              <p:txBody>
                <a:bodyPr/>
                <a:lstStyle/>
                <a:p>
                  <a:endParaRPr lang="zh-CN" altLang="en-US"/>
                </a:p>
              </p:txBody>
            </p:sp>
            <p:sp>
              <p:nvSpPr>
                <p:cNvPr id="1081"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p:spPr>
              <p:txBody>
                <a:bodyPr/>
                <a:lstStyle/>
                <a:p>
                  <a:endParaRPr lang="zh-CN" altLang="en-US"/>
                </a:p>
              </p:txBody>
            </p:sp>
          </p:grpSp>
          <p:sp>
            <p:nvSpPr>
              <p:cNvPr id="1078" name="Line 1137"/>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1079" name="Line 1138"/>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801" name="Group 1139"/>
            <p:cNvGrpSpPr>
              <a:grpSpLocks/>
            </p:cNvGrpSpPr>
            <p:nvPr/>
          </p:nvGrpSpPr>
          <p:grpSpPr bwMode="auto">
            <a:xfrm>
              <a:off x="7585075" y="4811713"/>
              <a:ext cx="617538" cy="247650"/>
              <a:chOff x="2356" y="1300"/>
              <a:chExt cx="555" cy="194"/>
            </a:xfrm>
          </p:grpSpPr>
          <p:sp>
            <p:nvSpPr>
              <p:cNvPr id="106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06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06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069" name="Group 1143"/>
              <p:cNvGrpSpPr>
                <a:grpSpLocks/>
              </p:cNvGrpSpPr>
              <p:nvPr/>
            </p:nvGrpSpPr>
            <p:grpSpPr bwMode="auto">
              <a:xfrm>
                <a:off x="2468" y="1332"/>
                <a:ext cx="310" cy="60"/>
                <a:chOff x="2468" y="1332"/>
                <a:chExt cx="310" cy="60"/>
              </a:xfrm>
            </p:grpSpPr>
            <p:sp>
              <p:nvSpPr>
                <p:cNvPr id="1072"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p:spPr>
              <p:txBody>
                <a:bodyPr/>
                <a:lstStyle/>
                <a:p>
                  <a:endParaRPr lang="zh-CN" altLang="en-US"/>
                </a:p>
              </p:txBody>
            </p:sp>
            <p:sp>
              <p:nvSpPr>
                <p:cNvPr id="1073"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p:spPr>
              <p:txBody>
                <a:bodyPr/>
                <a:lstStyle/>
                <a:p>
                  <a:endParaRPr lang="zh-CN" altLang="en-US"/>
                </a:p>
              </p:txBody>
            </p:sp>
          </p:grpSp>
          <p:sp>
            <p:nvSpPr>
              <p:cNvPr id="1070" name="Line 1146"/>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1071" name="Line 1147"/>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802" name="Group 3"/>
            <p:cNvGrpSpPr>
              <a:grpSpLocks/>
            </p:cNvGrpSpPr>
            <p:nvPr/>
          </p:nvGrpSpPr>
          <p:grpSpPr bwMode="auto">
            <a:xfrm>
              <a:off x="5964238" y="3135313"/>
              <a:ext cx="314325" cy="334962"/>
              <a:chOff x="5974579" y="3105349"/>
              <a:chExt cx="347997" cy="396620"/>
            </a:xfrm>
          </p:grpSpPr>
          <p:pic>
            <p:nvPicPr>
              <p:cNvPr id="1064" name="Picture 555" descr="fridge2.png"/>
              <p:cNvPicPr>
                <a:picLocks noChangeAspect="1"/>
              </p:cNvPicPr>
              <p:nvPr/>
            </p:nvPicPr>
            <p:blipFill>
              <a:blip r:embed="rId17"/>
              <a:srcRect/>
              <a:stretch>
                <a:fillRect/>
              </a:stretch>
            </p:blipFill>
            <p:spPr bwMode="auto">
              <a:xfrm>
                <a:off x="6074343" y="3164942"/>
                <a:ext cx="189578" cy="337027"/>
              </a:xfrm>
              <a:prstGeom prst="rect">
                <a:avLst/>
              </a:prstGeom>
              <a:noFill/>
              <a:ln w="9525">
                <a:noFill/>
                <a:miter lim="800000"/>
                <a:headEnd/>
                <a:tailEnd/>
              </a:ln>
            </p:spPr>
          </p:pic>
          <p:pic>
            <p:nvPicPr>
              <p:cNvPr id="1065" name="Picture 1115" descr="antenna_stylized"/>
              <p:cNvPicPr>
                <a:picLocks noChangeAspect="1" noChangeArrowheads="1"/>
              </p:cNvPicPr>
              <p:nvPr/>
            </p:nvPicPr>
            <p:blipFill>
              <a:blip r:embed="rId18"/>
              <a:srcRect/>
              <a:stretch>
                <a:fillRect/>
              </a:stretch>
            </p:blipFill>
            <p:spPr bwMode="auto">
              <a:xfrm>
                <a:off x="5974579" y="3105349"/>
                <a:ext cx="347997" cy="167557"/>
              </a:xfrm>
              <a:prstGeom prst="rect">
                <a:avLst/>
              </a:prstGeom>
              <a:noFill/>
              <a:ln w="9525">
                <a:noFill/>
                <a:miter lim="800000"/>
                <a:headEnd/>
                <a:tailEnd/>
              </a:ln>
            </p:spPr>
          </p:pic>
        </p:grpSp>
        <p:pic>
          <p:nvPicPr>
            <p:cNvPr id="803" name="Picture 603" descr="car_icon_small"/>
            <p:cNvPicPr>
              <a:picLocks noChangeAspect="1" noChangeArrowheads="1"/>
            </p:cNvPicPr>
            <p:nvPr/>
          </p:nvPicPr>
          <p:blipFill>
            <a:blip r:embed="rId19"/>
            <a:srcRect/>
            <a:stretch>
              <a:fillRect/>
            </a:stretch>
          </p:blipFill>
          <p:spPr bwMode="auto">
            <a:xfrm>
              <a:off x="6373813" y="1744663"/>
              <a:ext cx="849312" cy="168275"/>
            </a:xfrm>
            <a:prstGeom prst="rect">
              <a:avLst/>
            </a:prstGeom>
            <a:noFill/>
            <a:ln w="9525">
              <a:noFill/>
              <a:miter lim="800000"/>
              <a:headEnd/>
              <a:tailEnd/>
            </a:ln>
          </p:spPr>
        </p:pic>
        <p:pic>
          <p:nvPicPr>
            <p:cNvPr id="804" name="Picture 814" descr="light2.png"/>
            <p:cNvPicPr>
              <a:picLocks noChangeAspect="1"/>
            </p:cNvPicPr>
            <p:nvPr/>
          </p:nvPicPr>
          <p:blipFill>
            <a:blip r:embed="rId20"/>
            <a:srcRect/>
            <a:stretch>
              <a:fillRect/>
            </a:stretch>
          </p:blipFill>
          <p:spPr bwMode="auto">
            <a:xfrm flipH="1">
              <a:off x="6707188" y="2019300"/>
              <a:ext cx="92075" cy="406400"/>
            </a:xfrm>
            <a:prstGeom prst="rect">
              <a:avLst/>
            </a:prstGeom>
            <a:noFill/>
            <a:ln w="9525">
              <a:noFill/>
              <a:miter lim="800000"/>
              <a:headEnd/>
              <a:tailEnd/>
            </a:ln>
          </p:spPr>
        </p:pic>
        <p:pic>
          <p:nvPicPr>
            <p:cNvPr id="805" name="Picture 1017" descr="antenna_stylized"/>
            <p:cNvPicPr>
              <a:picLocks noChangeAspect="1" noChangeArrowheads="1"/>
            </p:cNvPicPr>
            <p:nvPr/>
          </p:nvPicPr>
          <p:blipFill>
            <a:blip r:embed="rId9"/>
            <a:srcRect/>
            <a:stretch>
              <a:fillRect/>
            </a:stretch>
          </p:blipFill>
          <p:spPr bwMode="auto">
            <a:xfrm>
              <a:off x="6511925" y="1946275"/>
              <a:ext cx="531813" cy="223838"/>
            </a:xfrm>
            <a:prstGeom prst="rect">
              <a:avLst/>
            </a:prstGeom>
            <a:noFill/>
            <a:ln w="9525">
              <a:noFill/>
              <a:miter lim="800000"/>
              <a:headEnd/>
              <a:tailEnd/>
            </a:ln>
          </p:spPr>
        </p:pic>
        <p:pic>
          <p:nvPicPr>
            <p:cNvPr id="806" name="Picture 1017" descr="antenna_stylized"/>
            <p:cNvPicPr>
              <a:picLocks noChangeAspect="1" noChangeArrowheads="1"/>
            </p:cNvPicPr>
            <p:nvPr/>
          </p:nvPicPr>
          <p:blipFill>
            <a:blip r:embed="rId9"/>
            <a:srcRect/>
            <a:stretch>
              <a:fillRect/>
            </a:stretch>
          </p:blipFill>
          <p:spPr bwMode="auto">
            <a:xfrm>
              <a:off x="6586538" y="1685925"/>
              <a:ext cx="530225" cy="223838"/>
            </a:xfrm>
            <a:prstGeom prst="rect">
              <a:avLst/>
            </a:prstGeom>
            <a:noFill/>
            <a:ln w="9525">
              <a:noFill/>
              <a:miter lim="800000"/>
              <a:headEnd/>
              <a:tailEnd/>
            </a:ln>
          </p:spPr>
        </p:pic>
        <p:grpSp>
          <p:nvGrpSpPr>
            <p:cNvPr id="807" name="Group 347"/>
            <p:cNvGrpSpPr>
              <a:grpSpLocks/>
            </p:cNvGrpSpPr>
            <p:nvPr/>
          </p:nvGrpSpPr>
          <p:grpSpPr bwMode="auto">
            <a:xfrm>
              <a:off x="6220922" y="4838544"/>
              <a:ext cx="660165" cy="269566"/>
              <a:chOff x="1871277" y="1576300"/>
              <a:chExt cx="1128371" cy="437861"/>
            </a:xfrm>
          </p:grpSpPr>
          <p:sp>
            <p:nvSpPr>
              <p:cNvPr id="1055" name="Oval 828"/>
              <p:cNvSpPr>
                <a:spLocks noChangeArrowheads="1"/>
              </p:cNvSpPr>
              <p:nvPr/>
            </p:nvSpPr>
            <p:spPr bwMode="auto">
              <a:xfrm flipV="1">
                <a:off x="1874829" y="1695169"/>
                <a:ext cx="1126060" cy="31974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56"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057" name="Oval 830"/>
              <p:cNvSpPr>
                <a:spLocks noChangeArrowheads="1"/>
              </p:cNvSpPr>
              <p:nvPr/>
            </p:nvSpPr>
            <p:spPr bwMode="auto">
              <a:xfrm flipV="1">
                <a:off x="1872116" y="1576553"/>
                <a:ext cx="1126058" cy="31974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58"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59" name="Freeform 832"/>
              <p:cNvSpPr>
                <a:spLocks/>
              </p:cNvSpPr>
              <p:nvPr/>
            </p:nvSpPr>
            <p:spPr bwMode="auto">
              <a:xfrm>
                <a:off x="2102754" y="1633283"/>
                <a:ext cx="664783"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60" name="Freeform 833"/>
              <p:cNvSpPr>
                <a:spLocks/>
              </p:cNvSpPr>
              <p:nvPr/>
            </p:nvSpPr>
            <p:spPr bwMode="auto">
              <a:xfrm>
                <a:off x="2536897" y="1728692"/>
                <a:ext cx="244206" cy="9540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61" name="Freeform 834"/>
              <p:cNvSpPr>
                <a:spLocks/>
              </p:cNvSpPr>
              <p:nvPr/>
            </p:nvSpPr>
            <p:spPr bwMode="auto">
              <a:xfrm>
                <a:off x="2091900" y="1731270"/>
                <a:ext cx="238779" cy="9540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062" name="Straight Connector 835"/>
              <p:cNvCxnSpPr>
                <a:cxnSpLocks noChangeShapeType="1"/>
                <a:endCxn id="1057" idx="2"/>
              </p:cNvCxnSpPr>
              <p:nvPr/>
            </p:nvCxnSpPr>
            <p:spPr bwMode="auto">
              <a:xfrm flipH="1" flipV="1">
                <a:off x="1872116" y="1736427"/>
                <a:ext cx="2713"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63" name="Straight Connector 836"/>
              <p:cNvCxnSpPr>
                <a:cxnSpLocks noChangeShapeType="1"/>
              </p:cNvCxnSpPr>
              <p:nvPr/>
            </p:nvCxnSpPr>
            <p:spPr bwMode="auto">
              <a:xfrm flipH="1" flipV="1">
                <a:off x="2998175" y="1736427"/>
                <a:ext cx="2714" cy="12119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08" name="Group 347"/>
            <p:cNvGrpSpPr>
              <a:grpSpLocks/>
            </p:cNvGrpSpPr>
            <p:nvPr/>
          </p:nvGrpSpPr>
          <p:grpSpPr bwMode="auto">
            <a:xfrm>
              <a:off x="6933466" y="4503243"/>
              <a:ext cx="660165" cy="269566"/>
              <a:chOff x="1871277" y="1576300"/>
              <a:chExt cx="1128371" cy="437861"/>
            </a:xfrm>
          </p:grpSpPr>
          <p:sp>
            <p:nvSpPr>
              <p:cNvPr id="1046" name="Oval 819"/>
              <p:cNvSpPr>
                <a:spLocks noChangeArrowheads="1"/>
              </p:cNvSpPr>
              <p:nvPr/>
            </p:nvSpPr>
            <p:spPr bwMode="auto">
              <a:xfrm flipV="1">
                <a:off x="1875246" y="1695720"/>
                <a:ext cx="1123346" cy="31716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47"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048" name="Oval 821"/>
              <p:cNvSpPr>
                <a:spLocks noChangeArrowheads="1"/>
              </p:cNvSpPr>
              <p:nvPr/>
            </p:nvSpPr>
            <p:spPr bwMode="auto">
              <a:xfrm flipV="1">
                <a:off x="1872532" y="1577104"/>
                <a:ext cx="1123346" cy="31716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49"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50" name="Freeform 823"/>
              <p:cNvSpPr>
                <a:spLocks/>
              </p:cNvSpPr>
              <p:nvPr/>
            </p:nvSpPr>
            <p:spPr bwMode="auto">
              <a:xfrm>
                <a:off x="2103171" y="1633833"/>
                <a:ext cx="662069" cy="11087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51" name="Freeform 824"/>
              <p:cNvSpPr>
                <a:spLocks/>
              </p:cNvSpPr>
              <p:nvPr/>
            </p:nvSpPr>
            <p:spPr bwMode="auto">
              <a:xfrm>
                <a:off x="2537314" y="1726663"/>
                <a:ext cx="244206"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52" name="Freeform 825"/>
              <p:cNvSpPr>
                <a:spLocks/>
              </p:cNvSpPr>
              <p:nvPr/>
            </p:nvSpPr>
            <p:spPr bwMode="auto">
              <a:xfrm>
                <a:off x="2089603" y="1729241"/>
                <a:ext cx="241493"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053" name="Straight Connector 826"/>
              <p:cNvCxnSpPr>
                <a:cxnSpLocks noChangeShapeType="1"/>
                <a:endCxn id="1048" idx="2"/>
              </p:cNvCxnSpPr>
              <p:nvPr/>
            </p:nvCxnSpPr>
            <p:spPr bwMode="auto">
              <a:xfrm flipH="1" flipV="1">
                <a:off x="1872532" y="1736978"/>
                <a:ext cx="2714"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54" name="Straight Connector 827"/>
              <p:cNvCxnSpPr>
                <a:cxnSpLocks noChangeShapeType="1"/>
              </p:cNvCxnSpPr>
              <p:nvPr/>
            </p:nvCxnSpPr>
            <p:spPr bwMode="auto">
              <a:xfrm flipH="1" flipV="1">
                <a:off x="2995877" y="1734398"/>
                <a:ext cx="2714"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09" name="Group 347"/>
            <p:cNvGrpSpPr>
              <a:grpSpLocks/>
            </p:cNvGrpSpPr>
            <p:nvPr/>
          </p:nvGrpSpPr>
          <p:grpSpPr bwMode="auto">
            <a:xfrm>
              <a:off x="7563920" y="4800505"/>
              <a:ext cx="660165" cy="269566"/>
              <a:chOff x="1871277" y="1576300"/>
              <a:chExt cx="1128371" cy="437861"/>
            </a:xfrm>
          </p:grpSpPr>
          <p:sp>
            <p:nvSpPr>
              <p:cNvPr id="1037" name="Oval 810"/>
              <p:cNvSpPr>
                <a:spLocks noChangeArrowheads="1"/>
              </p:cNvSpPr>
              <p:nvPr/>
            </p:nvSpPr>
            <p:spPr bwMode="auto">
              <a:xfrm flipV="1">
                <a:off x="1874875" y="1695070"/>
                <a:ext cx="1126060" cy="31974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38"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039" name="Oval 812"/>
              <p:cNvSpPr>
                <a:spLocks noChangeArrowheads="1"/>
              </p:cNvSpPr>
              <p:nvPr/>
            </p:nvSpPr>
            <p:spPr bwMode="auto">
              <a:xfrm flipV="1">
                <a:off x="1872162" y="1576454"/>
                <a:ext cx="1126058" cy="31974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40"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41" name="Freeform 814"/>
              <p:cNvSpPr>
                <a:spLocks/>
              </p:cNvSpPr>
              <p:nvPr/>
            </p:nvSpPr>
            <p:spPr bwMode="auto">
              <a:xfrm>
                <a:off x="2102800" y="1633184"/>
                <a:ext cx="664783"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42" name="Freeform 815"/>
              <p:cNvSpPr>
                <a:spLocks/>
              </p:cNvSpPr>
              <p:nvPr/>
            </p:nvSpPr>
            <p:spPr bwMode="auto">
              <a:xfrm>
                <a:off x="2536944" y="1728593"/>
                <a:ext cx="244206" cy="9540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43" name="Freeform 816"/>
              <p:cNvSpPr>
                <a:spLocks/>
              </p:cNvSpPr>
              <p:nvPr/>
            </p:nvSpPr>
            <p:spPr bwMode="auto">
              <a:xfrm>
                <a:off x="2091947" y="1731171"/>
                <a:ext cx="238779" cy="9540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044" name="Straight Connector 817"/>
              <p:cNvCxnSpPr>
                <a:cxnSpLocks noChangeShapeType="1"/>
                <a:endCxn id="1039" idx="2"/>
              </p:cNvCxnSpPr>
              <p:nvPr/>
            </p:nvCxnSpPr>
            <p:spPr bwMode="auto">
              <a:xfrm flipH="1" flipV="1">
                <a:off x="1872162" y="1736328"/>
                <a:ext cx="2713"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45" name="Straight Connector 818"/>
              <p:cNvCxnSpPr>
                <a:cxnSpLocks noChangeShapeType="1"/>
              </p:cNvCxnSpPr>
              <p:nvPr/>
            </p:nvCxnSpPr>
            <p:spPr bwMode="auto">
              <a:xfrm flipH="1" flipV="1">
                <a:off x="2998221" y="1736328"/>
                <a:ext cx="2714" cy="12119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10" name="Group 347"/>
            <p:cNvGrpSpPr>
              <a:grpSpLocks/>
            </p:cNvGrpSpPr>
            <p:nvPr/>
          </p:nvGrpSpPr>
          <p:grpSpPr bwMode="auto">
            <a:xfrm>
              <a:off x="6050373" y="3620176"/>
              <a:ext cx="425094" cy="228319"/>
              <a:chOff x="1871277" y="1576300"/>
              <a:chExt cx="1128371" cy="437861"/>
            </a:xfrm>
          </p:grpSpPr>
          <p:sp>
            <p:nvSpPr>
              <p:cNvPr id="1028" name="Oval 801"/>
              <p:cNvSpPr>
                <a:spLocks noChangeArrowheads="1"/>
              </p:cNvSpPr>
              <p:nvPr/>
            </p:nvSpPr>
            <p:spPr bwMode="auto">
              <a:xfrm flipV="1">
                <a:off x="1874401" y="1693738"/>
                <a:ext cx="1125103" cy="31966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29"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030" name="Oval 803"/>
              <p:cNvSpPr>
                <a:spLocks noChangeArrowheads="1"/>
              </p:cNvSpPr>
              <p:nvPr/>
            </p:nvSpPr>
            <p:spPr bwMode="auto">
              <a:xfrm flipV="1">
                <a:off x="1870189" y="1575004"/>
                <a:ext cx="1125101" cy="31966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31"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32" name="Freeform 805"/>
              <p:cNvSpPr>
                <a:spLocks/>
              </p:cNvSpPr>
              <p:nvPr/>
            </p:nvSpPr>
            <p:spPr bwMode="auto">
              <a:xfrm>
                <a:off x="2101950" y="1632849"/>
                <a:ext cx="661578"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33" name="Freeform 806"/>
              <p:cNvSpPr>
                <a:spLocks/>
              </p:cNvSpPr>
              <p:nvPr/>
            </p:nvSpPr>
            <p:spPr bwMode="auto">
              <a:xfrm>
                <a:off x="2535979" y="1727226"/>
                <a:ext cx="244404"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34" name="Freeform 807"/>
              <p:cNvSpPr>
                <a:spLocks/>
              </p:cNvSpPr>
              <p:nvPr/>
            </p:nvSpPr>
            <p:spPr bwMode="auto">
              <a:xfrm>
                <a:off x="2089310" y="1730271"/>
                <a:ext cx="240189"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035" name="Straight Connector 808"/>
              <p:cNvCxnSpPr>
                <a:cxnSpLocks noChangeShapeType="1"/>
                <a:endCxn id="1030" idx="2"/>
              </p:cNvCxnSpPr>
              <p:nvPr/>
            </p:nvCxnSpPr>
            <p:spPr bwMode="auto">
              <a:xfrm flipH="1" flipV="1">
                <a:off x="1870189" y="1736360"/>
                <a:ext cx="4213"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36" name="Straight Connector 809"/>
              <p:cNvCxnSpPr>
                <a:cxnSpLocks noChangeShapeType="1"/>
              </p:cNvCxnSpPr>
              <p:nvPr/>
            </p:nvCxnSpPr>
            <p:spPr bwMode="auto">
              <a:xfrm flipH="1" flipV="1">
                <a:off x="2995289" y="1733315"/>
                <a:ext cx="4215" cy="12482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11" name="Group 347"/>
            <p:cNvGrpSpPr>
              <a:grpSpLocks/>
            </p:cNvGrpSpPr>
            <p:nvPr/>
          </p:nvGrpSpPr>
          <p:grpSpPr bwMode="auto">
            <a:xfrm>
              <a:off x="6347637" y="2481965"/>
              <a:ext cx="403071" cy="202807"/>
              <a:chOff x="1871277" y="1576300"/>
              <a:chExt cx="1128371" cy="437861"/>
            </a:xfrm>
          </p:grpSpPr>
          <p:sp>
            <p:nvSpPr>
              <p:cNvPr id="1019" name="Oval 792"/>
              <p:cNvSpPr>
                <a:spLocks noChangeArrowheads="1"/>
              </p:cNvSpPr>
              <p:nvPr/>
            </p:nvSpPr>
            <p:spPr bwMode="auto">
              <a:xfrm flipV="1">
                <a:off x="1877892" y="1694743"/>
                <a:ext cx="1119914" cy="31875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20"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021" name="Oval 794"/>
              <p:cNvSpPr>
                <a:spLocks noChangeArrowheads="1"/>
              </p:cNvSpPr>
              <p:nvPr/>
            </p:nvSpPr>
            <p:spPr bwMode="auto">
              <a:xfrm flipV="1">
                <a:off x="1873449" y="1574784"/>
                <a:ext cx="1119914" cy="31874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22"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23" name="Freeform 796"/>
              <p:cNvSpPr>
                <a:spLocks/>
              </p:cNvSpPr>
              <p:nvPr/>
            </p:nvSpPr>
            <p:spPr bwMode="auto">
              <a:xfrm>
                <a:off x="2104543" y="1633049"/>
                <a:ext cx="657727" cy="10967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24" name="Freeform 797"/>
              <p:cNvSpPr>
                <a:spLocks/>
              </p:cNvSpPr>
              <p:nvPr/>
            </p:nvSpPr>
            <p:spPr bwMode="auto">
              <a:xfrm>
                <a:off x="2535619" y="1725591"/>
                <a:ext cx="244427" cy="9939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25" name="Freeform 798"/>
              <p:cNvSpPr>
                <a:spLocks/>
              </p:cNvSpPr>
              <p:nvPr/>
            </p:nvSpPr>
            <p:spPr bwMode="auto">
              <a:xfrm>
                <a:off x="2091209" y="1729017"/>
                <a:ext cx="239982" cy="95968"/>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026" name="Straight Connector 799"/>
              <p:cNvCxnSpPr>
                <a:cxnSpLocks noChangeShapeType="1"/>
                <a:endCxn id="1021" idx="2"/>
              </p:cNvCxnSpPr>
              <p:nvPr/>
            </p:nvCxnSpPr>
            <p:spPr bwMode="auto">
              <a:xfrm flipH="1" flipV="1">
                <a:off x="1873449" y="1735872"/>
                <a:ext cx="4443" cy="12338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27" name="Straight Connector 800"/>
              <p:cNvCxnSpPr>
                <a:cxnSpLocks noChangeShapeType="1"/>
              </p:cNvCxnSpPr>
              <p:nvPr/>
            </p:nvCxnSpPr>
            <p:spPr bwMode="auto">
              <a:xfrm flipH="1" flipV="1">
                <a:off x="2993363" y="1732446"/>
                <a:ext cx="4443" cy="12338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12" name="Group 589"/>
            <p:cNvGrpSpPr>
              <a:grpSpLocks/>
            </p:cNvGrpSpPr>
            <p:nvPr/>
          </p:nvGrpSpPr>
          <p:grpSpPr bwMode="auto">
            <a:xfrm>
              <a:off x="7678804" y="2388750"/>
              <a:ext cx="418211" cy="189727"/>
              <a:chOff x="7913987" y="1515773"/>
              <a:chExt cx="625138" cy="276534"/>
            </a:xfrm>
          </p:grpSpPr>
          <p:sp>
            <p:nvSpPr>
              <p:cNvPr id="1010" name="Oval 783"/>
              <p:cNvSpPr>
                <a:spLocks noChangeArrowheads="1"/>
              </p:cNvSpPr>
              <p:nvPr/>
            </p:nvSpPr>
            <p:spPr bwMode="auto">
              <a:xfrm flipV="1">
                <a:off x="7916261" y="1595082"/>
                <a:ext cx="621721" cy="196676"/>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11"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012" name="Oval 785"/>
              <p:cNvSpPr>
                <a:spLocks noChangeArrowheads="1"/>
              </p:cNvSpPr>
              <p:nvPr/>
            </p:nvSpPr>
            <p:spPr bwMode="auto">
              <a:xfrm flipV="1">
                <a:off x="7913888" y="1516411"/>
                <a:ext cx="621721" cy="196676"/>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13"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14" name="Freeform 787"/>
              <p:cNvSpPr>
                <a:spLocks/>
              </p:cNvSpPr>
              <p:nvPr/>
            </p:nvSpPr>
            <p:spPr bwMode="auto">
              <a:xfrm>
                <a:off x="8042029" y="1555746"/>
                <a:ext cx="365439"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15" name="Freeform 788"/>
              <p:cNvSpPr>
                <a:spLocks/>
              </p:cNvSpPr>
              <p:nvPr/>
            </p:nvSpPr>
            <p:spPr bwMode="auto">
              <a:xfrm>
                <a:off x="8281700" y="1613593"/>
                <a:ext cx="135261"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16" name="Freeform 789"/>
              <p:cNvSpPr>
                <a:spLocks/>
              </p:cNvSpPr>
              <p:nvPr/>
            </p:nvSpPr>
            <p:spPr bwMode="auto">
              <a:xfrm>
                <a:off x="8034910" y="1615906"/>
                <a:ext cx="132887"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017" name="Straight Connector 790"/>
              <p:cNvCxnSpPr>
                <a:cxnSpLocks noChangeShapeType="1"/>
                <a:endCxn id="1012" idx="2"/>
              </p:cNvCxnSpPr>
              <p:nvPr/>
            </p:nvCxnSpPr>
            <p:spPr bwMode="auto">
              <a:xfrm flipH="1" flipV="1">
                <a:off x="7913888" y="1615906"/>
                <a:ext cx="2372"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018" name="Straight Connector 791"/>
              <p:cNvCxnSpPr>
                <a:cxnSpLocks noChangeShapeType="1"/>
              </p:cNvCxnSpPr>
              <p:nvPr/>
            </p:nvCxnSpPr>
            <p:spPr bwMode="auto">
              <a:xfrm flipH="1" flipV="1">
                <a:off x="8535609" y="1618220"/>
                <a:ext cx="2372"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813" name="Group 590"/>
            <p:cNvGrpSpPr>
              <a:grpSpLocks/>
            </p:cNvGrpSpPr>
            <p:nvPr/>
          </p:nvGrpSpPr>
          <p:grpSpPr bwMode="auto">
            <a:xfrm>
              <a:off x="7187343" y="2485248"/>
              <a:ext cx="418211" cy="189727"/>
              <a:chOff x="7913987" y="1515773"/>
              <a:chExt cx="625138" cy="276534"/>
            </a:xfrm>
          </p:grpSpPr>
          <p:sp>
            <p:nvSpPr>
              <p:cNvPr id="1001" name="Oval 774"/>
              <p:cNvSpPr>
                <a:spLocks noChangeArrowheads="1"/>
              </p:cNvSpPr>
              <p:nvPr/>
            </p:nvSpPr>
            <p:spPr bwMode="auto">
              <a:xfrm flipV="1">
                <a:off x="7915268" y="1595576"/>
                <a:ext cx="624095" cy="19667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02"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003" name="Oval 776"/>
              <p:cNvSpPr>
                <a:spLocks noChangeArrowheads="1"/>
              </p:cNvSpPr>
              <p:nvPr/>
            </p:nvSpPr>
            <p:spPr bwMode="auto">
              <a:xfrm flipV="1">
                <a:off x="7912896" y="1516906"/>
                <a:ext cx="624093" cy="19667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04"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5" name="Freeform 778"/>
              <p:cNvSpPr>
                <a:spLocks/>
              </p:cNvSpPr>
              <p:nvPr/>
            </p:nvSpPr>
            <p:spPr bwMode="auto">
              <a:xfrm>
                <a:off x="8041037" y="1556241"/>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06" name="Freeform 779"/>
              <p:cNvSpPr>
                <a:spLocks/>
              </p:cNvSpPr>
              <p:nvPr/>
            </p:nvSpPr>
            <p:spPr bwMode="auto">
              <a:xfrm>
                <a:off x="8283081" y="1614087"/>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07" name="Freeform 780"/>
              <p:cNvSpPr>
                <a:spLocks/>
              </p:cNvSpPr>
              <p:nvPr/>
            </p:nvSpPr>
            <p:spPr bwMode="auto">
              <a:xfrm>
                <a:off x="8033917" y="1616401"/>
                <a:ext cx="135261"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008" name="Straight Connector 781"/>
              <p:cNvCxnSpPr>
                <a:cxnSpLocks noChangeShapeType="1"/>
                <a:endCxn id="1003" idx="2"/>
              </p:cNvCxnSpPr>
              <p:nvPr/>
            </p:nvCxnSpPr>
            <p:spPr bwMode="auto">
              <a:xfrm flipH="1" flipV="1">
                <a:off x="7912896" y="1616401"/>
                <a:ext cx="2372"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009" name="Straight Connector 782"/>
              <p:cNvCxnSpPr>
                <a:cxnSpLocks noChangeShapeType="1"/>
              </p:cNvCxnSpPr>
              <p:nvPr/>
            </p:nvCxnSpPr>
            <p:spPr bwMode="auto">
              <a:xfrm flipH="1" flipV="1">
                <a:off x="8536989" y="1618714"/>
                <a:ext cx="2374"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814" name="Group 591"/>
            <p:cNvGrpSpPr>
              <a:grpSpLocks/>
            </p:cNvGrpSpPr>
            <p:nvPr/>
          </p:nvGrpSpPr>
          <p:grpSpPr bwMode="auto">
            <a:xfrm>
              <a:off x="7195275" y="2751878"/>
              <a:ext cx="418211" cy="189727"/>
              <a:chOff x="7913987" y="1515773"/>
              <a:chExt cx="625138" cy="276534"/>
            </a:xfrm>
          </p:grpSpPr>
          <p:sp>
            <p:nvSpPr>
              <p:cNvPr id="992" name="Oval 765"/>
              <p:cNvSpPr>
                <a:spLocks noChangeArrowheads="1"/>
              </p:cNvSpPr>
              <p:nvPr/>
            </p:nvSpPr>
            <p:spPr bwMode="auto">
              <a:xfrm flipV="1">
                <a:off x="7915277" y="1593365"/>
                <a:ext cx="624093" cy="198990"/>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93"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994" name="Oval 767"/>
              <p:cNvSpPr>
                <a:spLocks noChangeArrowheads="1"/>
              </p:cNvSpPr>
              <p:nvPr/>
            </p:nvSpPr>
            <p:spPr bwMode="auto">
              <a:xfrm flipV="1">
                <a:off x="7912903" y="1514694"/>
                <a:ext cx="624095" cy="198990"/>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95"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96" name="Freeform 769"/>
              <p:cNvSpPr>
                <a:spLocks/>
              </p:cNvSpPr>
              <p:nvPr/>
            </p:nvSpPr>
            <p:spPr bwMode="auto">
              <a:xfrm>
                <a:off x="8041044" y="1554029"/>
                <a:ext cx="367813"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97" name="Freeform 770"/>
              <p:cNvSpPr>
                <a:spLocks/>
              </p:cNvSpPr>
              <p:nvPr/>
            </p:nvSpPr>
            <p:spPr bwMode="auto">
              <a:xfrm>
                <a:off x="8283088" y="1614189"/>
                <a:ext cx="135261"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98" name="Freeform 771"/>
              <p:cNvSpPr>
                <a:spLocks/>
              </p:cNvSpPr>
              <p:nvPr/>
            </p:nvSpPr>
            <p:spPr bwMode="auto">
              <a:xfrm>
                <a:off x="8033926" y="1614189"/>
                <a:ext cx="135259" cy="62474"/>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999" name="Straight Connector 772"/>
              <p:cNvCxnSpPr>
                <a:cxnSpLocks noChangeShapeType="1"/>
                <a:endCxn id="994" idx="2"/>
              </p:cNvCxnSpPr>
              <p:nvPr/>
            </p:nvCxnSpPr>
            <p:spPr bwMode="auto">
              <a:xfrm flipH="1" flipV="1">
                <a:off x="7912903" y="1614189"/>
                <a:ext cx="2374" cy="78671"/>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000" name="Straight Connector 773"/>
              <p:cNvCxnSpPr>
                <a:cxnSpLocks noChangeShapeType="1"/>
              </p:cNvCxnSpPr>
              <p:nvPr/>
            </p:nvCxnSpPr>
            <p:spPr bwMode="auto">
              <a:xfrm flipH="1" flipV="1">
                <a:off x="8536998" y="1618816"/>
                <a:ext cx="2372"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815" name="Group 592"/>
            <p:cNvGrpSpPr>
              <a:grpSpLocks/>
            </p:cNvGrpSpPr>
            <p:nvPr/>
          </p:nvGrpSpPr>
          <p:grpSpPr bwMode="auto">
            <a:xfrm>
              <a:off x="7088975" y="3633334"/>
              <a:ext cx="418211" cy="189727"/>
              <a:chOff x="7913987" y="1515773"/>
              <a:chExt cx="625138" cy="276534"/>
            </a:xfrm>
          </p:grpSpPr>
          <p:sp>
            <p:nvSpPr>
              <p:cNvPr id="983" name="Oval 756"/>
              <p:cNvSpPr>
                <a:spLocks noChangeArrowheads="1"/>
              </p:cNvSpPr>
              <p:nvPr/>
            </p:nvSpPr>
            <p:spPr bwMode="auto">
              <a:xfrm flipV="1">
                <a:off x="7915183" y="1595105"/>
                <a:ext cx="624095" cy="196676"/>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84"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985" name="Oval 758"/>
              <p:cNvSpPr>
                <a:spLocks noChangeArrowheads="1"/>
              </p:cNvSpPr>
              <p:nvPr/>
            </p:nvSpPr>
            <p:spPr bwMode="auto">
              <a:xfrm flipV="1">
                <a:off x="7912811" y="1516435"/>
                <a:ext cx="624093" cy="196676"/>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86"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7" name="Freeform 760"/>
              <p:cNvSpPr>
                <a:spLocks/>
              </p:cNvSpPr>
              <p:nvPr/>
            </p:nvSpPr>
            <p:spPr bwMode="auto">
              <a:xfrm>
                <a:off x="8040952" y="1555769"/>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88" name="Freeform 761"/>
              <p:cNvSpPr>
                <a:spLocks/>
              </p:cNvSpPr>
              <p:nvPr/>
            </p:nvSpPr>
            <p:spPr bwMode="auto">
              <a:xfrm>
                <a:off x="8282996" y="1613616"/>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89" name="Freeform 762"/>
              <p:cNvSpPr>
                <a:spLocks/>
              </p:cNvSpPr>
              <p:nvPr/>
            </p:nvSpPr>
            <p:spPr bwMode="auto">
              <a:xfrm>
                <a:off x="8033832" y="1615929"/>
                <a:ext cx="135261"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990" name="Straight Connector 763"/>
              <p:cNvCxnSpPr>
                <a:cxnSpLocks noChangeShapeType="1"/>
                <a:endCxn id="985" idx="2"/>
              </p:cNvCxnSpPr>
              <p:nvPr/>
            </p:nvCxnSpPr>
            <p:spPr bwMode="auto">
              <a:xfrm flipH="1" flipV="1">
                <a:off x="7912811" y="1615929"/>
                <a:ext cx="2372"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991" name="Straight Connector 764"/>
              <p:cNvCxnSpPr>
                <a:cxnSpLocks noChangeShapeType="1"/>
              </p:cNvCxnSpPr>
              <p:nvPr/>
            </p:nvCxnSpPr>
            <p:spPr bwMode="auto">
              <a:xfrm flipH="1" flipV="1">
                <a:off x="8536904" y="1618244"/>
                <a:ext cx="2374"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816" name="Group 593"/>
            <p:cNvGrpSpPr>
              <a:grpSpLocks/>
            </p:cNvGrpSpPr>
            <p:nvPr/>
          </p:nvGrpSpPr>
          <p:grpSpPr bwMode="auto">
            <a:xfrm>
              <a:off x="7748699" y="3641266"/>
              <a:ext cx="418211" cy="189727"/>
              <a:chOff x="7913987" y="1515773"/>
              <a:chExt cx="625138" cy="276534"/>
            </a:xfrm>
          </p:grpSpPr>
          <p:sp>
            <p:nvSpPr>
              <p:cNvPr id="974" name="Oval 747"/>
              <p:cNvSpPr>
                <a:spLocks noChangeArrowheads="1"/>
              </p:cNvSpPr>
              <p:nvPr/>
            </p:nvSpPr>
            <p:spPr bwMode="auto">
              <a:xfrm flipV="1">
                <a:off x="7916193" y="1595113"/>
                <a:ext cx="624095" cy="19667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75"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976" name="Oval 749"/>
              <p:cNvSpPr>
                <a:spLocks noChangeArrowheads="1"/>
              </p:cNvSpPr>
              <p:nvPr/>
            </p:nvSpPr>
            <p:spPr bwMode="auto">
              <a:xfrm flipV="1">
                <a:off x="7913821" y="1516442"/>
                <a:ext cx="624093" cy="19667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77"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8" name="Freeform 751"/>
              <p:cNvSpPr>
                <a:spLocks/>
              </p:cNvSpPr>
              <p:nvPr/>
            </p:nvSpPr>
            <p:spPr bwMode="auto">
              <a:xfrm>
                <a:off x="8041962" y="1555778"/>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79" name="Freeform 752"/>
              <p:cNvSpPr>
                <a:spLocks/>
              </p:cNvSpPr>
              <p:nvPr/>
            </p:nvSpPr>
            <p:spPr bwMode="auto">
              <a:xfrm>
                <a:off x="8284006" y="1613623"/>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80" name="Freeform 753"/>
              <p:cNvSpPr>
                <a:spLocks/>
              </p:cNvSpPr>
              <p:nvPr/>
            </p:nvSpPr>
            <p:spPr bwMode="auto">
              <a:xfrm>
                <a:off x="8034842" y="1615938"/>
                <a:ext cx="135261"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981" name="Straight Connector 754"/>
              <p:cNvCxnSpPr>
                <a:cxnSpLocks noChangeShapeType="1"/>
                <a:endCxn id="976" idx="2"/>
              </p:cNvCxnSpPr>
              <p:nvPr/>
            </p:nvCxnSpPr>
            <p:spPr bwMode="auto">
              <a:xfrm flipH="1" flipV="1">
                <a:off x="7913821" y="1615938"/>
                <a:ext cx="2372"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982" name="Straight Connector 755"/>
              <p:cNvCxnSpPr>
                <a:cxnSpLocks noChangeShapeType="1"/>
              </p:cNvCxnSpPr>
              <p:nvPr/>
            </p:nvCxnSpPr>
            <p:spPr bwMode="auto">
              <a:xfrm flipH="1" flipV="1">
                <a:off x="8537914" y="1618251"/>
                <a:ext cx="2374"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817" name="Group 594"/>
            <p:cNvGrpSpPr>
              <a:grpSpLocks/>
            </p:cNvGrpSpPr>
            <p:nvPr/>
          </p:nvGrpSpPr>
          <p:grpSpPr bwMode="auto">
            <a:xfrm>
              <a:off x="7440813" y="3924693"/>
              <a:ext cx="418211" cy="189727"/>
              <a:chOff x="7913987" y="1515773"/>
              <a:chExt cx="625138" cy="276534"/>
            </a:xfrm>
          </p:grpSpPr>
          <p:sp>
            <p:nvSpPr>
              <p:cNvPr id="965" name="Oval 738"/>
              <p:cNvSpPr>
                <a:spLocks noChangeArrowheads="1"/>
              </p:cNvSpPr>
              <p:nvPr/>
            </p:nvSpPr>
            <p:spPr bwMode="auto">
              <a:xfrm flipV="1">
                <a:off x="7916060" y="1593871"/>
                <a:ext cx="624095" cy="198990"/>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66"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967" name="Oval 740"/>
              <p:cNvSpPr>
                <a:spLocks noChangeArrowheads="1"/>
              </p:cNvSpPr>
              <p:nvPr/>
            </p:nvSpPr>
            <p:spPr bwMode="auto">
              <a:xfrm flipV="1">
                <a:off x="7913688" y="1515200"/>
                <a:ext cx="624093" cy="198990"/>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68"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9" name="Freeform 742"/>
              <p:cNvSpPr>
                <a:spLocks/>
              </p:cNvSpPr>
              <p:nvPr/>
            </p:nvSpPr>
            <p:spPr bwMode="auto">
              <a:xfrm>
                <a:off x="8041829" y="1554536"/>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70" name="Freeform 743"/>
              <p:cNvSpPr>
                <a:spLocks/>
              </p:cNvSpPr>
              <p:nvPr/>
            </p:nvSpPr>
            <p:spPr bwMode="auto">
              <a:xfrm>
                <a:off x="8283873" y="1614696"/>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71" name="Freeform 744"/>
              <p:cNvSpPr>
                <a:spLocks/>
              </p:cNvSpPr>
              <p:nvPr/>
            </p:nvSpPr>
            <p:spPr bwMode="auto">
              <a:xfrm>
                <a:off x="8034709" y="1614696"/>
                <a:ext cx="135261" cy="62473"/>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972" name="Straight Connector 745"/>
              <p:cNvCxnSpPr>
                <a:cxnSpLocks noChangeShapeType="1"/>
                <a:endCxn id="967" idx="2"/>
              </p:cNvCxnSpPr>
              <p:nvPr/>
            </p:nvCxnSpPr>
            <p:spPr bwMode="auto">
              <a:xfrm flipH="1" flipV="1">
                <a:off x="7913688" y="1614696"/>
                <a:ext cx="2372" cy="78671"/>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973" name="Straight Connector 746"/>
              <p:cNvCxnSpPr>
                <a:cxnSpLocks noChangeShapeType="1"/>
              </p:cNvCxnSpPr>
              <p:nvPr/>
            </p:nvCxnSpPr>
            <p:spPr bwMode="auto">
              <a:xfrm flipH="1" flipV="1">
                <a:off x="8537781" y="1619324"/>
                <a:ext cx="2374"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sp>
          <p:nvSpPr>
            <p:cNvPr id="818" name="Line 421"/>
            <p:cNvSpPr>
              <a:spLocks noChangeShapeType="1"/>
            </p:cNvSpPr>
            <p:nvPr/>
          </p:nvSpPr>
          <p:spPr bwMode="auto">
            <a:xfrm>
              <a:off x="7396163" y="3813175"/>
              <a:ext cx="163512" cy="120650"/>
            </a:xfrm>
            <a:prstGeom prst="line">
              <a:avLst/>
            </a:prstGeom>
            <a:noFill/>
            <a:ln w="9525">
              <a:solidFill>
                <a:schemeClr val="tx1"/>
              </a:solidFill>
              <a:round/>
              <a:headEnd/>
              <a:tailEnd/>
            </a:ln>
          </p:spPr>
          <p:txBody>
            <a:bodyPr/>
            <a:lstStyle/>
            <a:p>
              <a:endParaRPr lang="zh-CN" altLang="en-US"/>
            </a:p>
          </p:txBody>
        </p:sp>
        <p:sp>
          <p:nvSpPr>
            <p:cNvPr id="819" name="Line 422"/>
            <p:cNvSpPr>
              <a:spLocks noChangeShapeType="1"/>
            </p:cNvSpPr>
            <p:nvPr/>
          </p:nvSpPr>
          <p:spPr bwMode="auto">
            <a:xfrm>
              <a:off x="7493000" y="3733800"/>
              <a:ext cx="279400" cy="0"/>
            </a:xfrm>
            <a:prstGeom prst="line">
              <a:avLst/>
            </a:prstGeom>
            <a:noFill/>
            <a:ln w="9525">
              <a:solidFill>
                <a:schemeClr val="tx1"/>
              </a:solidFill>
              <a:round/>
              <a:headEnd/>
              <a:tailEnd/>
            </a:ln>
          </p:spPr>
          <p:txBody>
            <a:bodyPr/>
            <a:lstStyle/>
            <a:p>
              <a:endParaRPr lang="zh-CN" altLang="en-US"/>
            </a:p>
          </p:txBody>
        </p:sp>
        <p:sp>
          <p:nvSpPr>
            <p:cNvPr id="820" name="Line 423"/>
            <p:cNvSpPr>
              <a:spLocks noChangeShapeType="1"/>
            </p:cNvSpPr>
            <p:nvPr/>
          </p:nvSpPr>
          <p:spPr bwMode="auto">
            <a:xfrm flipV="1">
              <a:off x="7729538" y="3819525"/>
              <a:ext cx="134937" cy="104775"/>
            </a:xfrm>
            <a:prstGeom prst="line">
              <a:avLst/>
            </a:prstGeom>
            <a:noFill/>
            <a:ln w="9525">
              <a:solidFill>
                <a:schemeClr val="tx1"/>
              </a:solidFill>
              <a:round/>
              <a:headEnd/>
              <a:tailEnd/>
            </a:ln>
          </p:spPr>
          <p:txBody>
            <a:bodyPr/>
            <a:lstStyle/>
            <a:p>
              <a:endParaRPr lang="zh-CN" altLang="en-US"/>
            </a:p>
          </p:txBody>
        </p:sp>
        <p:sp>
          <p:nvSpPr>
            <p:cNvPr id="821" name="Line 444"/>
            <p:cNvSpPr>
              <a:spLocks noChangeShapeType="1"/>
            </p:cNvSpPr>
            <p:nvPr/>
          </p:nvSpPr>
          <p:spPr bwMode="auto">
            <a:xfrm flipV="1">
              <a:off x="7577138" y="2492375"/>
              <a:ext cx="123825" cy="87313"/>
            </a:xfrm>
            <a:prstGeom prst="line">
              <a:avLst/>
            </a:prstGeom>
            <a:noFill/>
            <a:ln w="9525">
              <a:solidFill>
                <a:schemeClr val="tx1"/>
              </a:solidFill>
              <a:round/>
              <a:headEnd/>
              <a:tailEnd/>
            </a:ln>
          </p:spPr>
          <p:txBody>
            <a:bodyPr/>
            <a:lstStyle/>
            <a:p>
              <a:endParaRPr lang="zh-CN" altLang="en-US"/>
            </a:p>
          </p:txBody>
        </p:sp>
        <p:sp>
          <p:nvSpPr>
            <p:cNvPr id="822" name="Line 445"/>
            <p:cNvSpPr>
              <a:spLocks noChangeShapeType="1"/>
            </p:cNvSpPr>
            <p:nvPr/>
          </p:nvSpPr>
          <p:spPr bwMode="auto">
            <a:xfrm>
              <a:off x="7405688" y="2665413"/>
              <a:ext cx="0" cy="82550"/>
            </a:xfrm>
            <a:prstGeom prst="line">
              <a:avLst/>
            </a:prstGeom>
            <a:noFill/>
            <a:ln w="9525">
              <a:solidFill>
                <a:schemeClr val="tx1"/>
              </a:solidFill>
              <a:round/>
              <a:headEnd/>
              <a:tailEnd/>
            </a:ln>
          </p:spPr>
          <p:txBody>
            <a:bodyPr/>
            <a:lstStyle/>
            <a:p>
              <a:endParaRPr lang="zh-CN" altLang="en-US"/>
            </a:p>
          </p:txBody>
        </p:sp>
        <p:sp>
          <p:nvSpPr>
            <p:cNvPr id="823" name="Line 446"/>
            <p:cNvSpPr>
              <a:spLocks noChangeShapeType="1"/>
            </p:cNvSpPr>
            <p:nvPr/>
          </p:nvSpPr>
          <p:spPr bwMode="auto">
            <a:xfrm flipV="1">
              <a:off x="7577138" y="2562225"/>
              <a:ext cx="263525" cy="288925"/>
            </a:xfrm>
            <a:prstGeom prst="line">
              <a:avLst/>
            </a:prstGeom>
            <a:noFill/>
            <a:ln w="9525">
              <a:solidFill>
                <a:schemeClr val="tx1"/>
              </a:solidFill>
              <a:round/>
              <a:headEnd/>
              <a:tailEnd/>
            </a:ln>
          </p:spPr>
          <p:txBody>
            <a:bodyPr/>
            <a:lstStyle/>
            <a:p>
              <a:endParaRPr lang="zh-CN" altLang="en-US"/>
            </a:p>
          </p:txBody>
        </p:sp>
        <p:sp>
          <p:nvSpPr>
            <p:cNvPr id="824" name="Line 447"/>
            <p:cNvSpPr>
              <a:spLocks noChangeShapeType="1"/>
            </p:cNvSpPr>
            <p:nvPr/>
          </p:nvSpPr>
          <p:spPr bwMode="auto">
            <a:xfrm>
              <a:off x="7942263" y="2560638"/>
              <a:ext cx="0" cy="196850"/>
            </a:xfrm>
            <a:prstGeom prst="line">
              <a:avLst/>
            </a:prstGeom>
            <a:noFill/>
            <a:ln w="9525">
              <a:solidFill>
                <a:schemeClr val="tx1"/>
              </a:solidFill>
              <a:round/>
              <a:headEnd/>
              <a:tailEnd/>
            </a:ln>
          </p:spPr>
          <p:txBody>
            <a:bodyPr/>
            <a:lstStyle/>
            <a:p>
              <a:endParaRPr lang="zh-CN" altLang="en-US"/>
            </a:p>
          </p:txBody>
        </p:sp>
        <p:sp>
          <p:nvSpPr>
            <p:cNvPr id="825" name="Line 448"/>
            <p:cNvSpPr>
              <a:spLocks noChangeShapeType="1"/>
            </p:cNvSpPr>
            <p:nvPr/>
          </p:nvSpPr>
          <p:spPr bwMode="auto">
            <a:xfrm>
              <a:off x="7596188" y="2867025"/>
              <a:ext cx="188912" cy="0"/>
            </a:xfrm>
            <a:prstGeom prst="line">
              <a:avLst/>
            </a:prstGeom>
            <a:noFill/>
            <a:ln w="9525">
              <a:solidFill>
                <a:schemeClr val="tx1"/>
              </a:solidFill>
              <a:round/>
              <a:headEnd/>
              <a:tailEnd/>
            </a:ln>
          </p:spPr>
          <p:txBody>
            <a:bodyPr/>
            <a:lstStyle/>
            <a:p>
              <a:endParaRPr lang="zh-CN" altLang="en-US"/>
            </a:p>
          </p:txBody>
        </p:sp>
        <p:sp>
          <p:nvSpPr>
            <p:cNvPr id="826" name="Line 450"/>
            <p:cNvSpPr>
              <a:spLocks noChangeShapeType="1"/>
            </p:cNvSpPr>
            <p:nvPr/>
          </p:nvSpPr>
          <p:spPr bwMode="auto">
            <a:xfrm>
              <a:off x="8150225" y="2857500"/>
              <a:ext cx="177800" cy="0"/>
            </a:xfrm>
            <a:prstGeom prst="line">
              <a:avLst/>
            </a:prstGeom>
            <a:noFill/>
            <a:ln w="9525">
              <a:solidFill>
                <a:schemeClr val="tx1"/>
              </a:solidFill>
              <a:round/>
              <a:headEnd/>
              <a:tailEnd/>
            </a:ln>
          </p:spPr>
          <p:txBody>
            <a:bodyPr/>
            <a:lstStyle/>
            <a:p>
              <a:endParaRPr lang="zh-CN" altLang="en-US"/>
            </a:p>
          </p:txBody>
        </p:sp>
        <p:sp>
          <p:nvSpPr>
            <p:cNvPr id="827" name="Line 451"/>
            <p:cNvSpPr>
              <a:spLocks noChangeShapeType="1"/>
            </p:cNvSpPr>
            <p:nvPr/>
          </p:nvSpPr>
          <p:spPr bwMode="auto">
            <a:xfrm flipH="1">
              <a:off x="7296150" y="2933700"/>
              <a:ext cx="98425" cy="704850"/>
            </a:xfrm>
            <a:prstGeom prst="line">
              <a:avLst/>
            </a:prstGeom>
            <a:noFill/>
            <a:ln w="9525">
              <a:solidFill>
                <a:schemeClr val="tx1"/>
              </a:solidFill>
              <a:round/>
              <a:headEnd/>
              <a:tailEnd/>
            </a:ln>
          </p:spPr>
          <p:txBody>
            <a:bodyPr/>
            <a:lstStyle/>
            <a:p>
              <a:endParaRPr lang="zh-CN" altLang="en-US"/>
            </a:p>
          </p:txBody>
        </p:sp>
        <p:sp>
          <p:nvSpPr>
            <p:cNvPr id="828" name="Line 452"/>
            <p:cNvSpPr>
              <a:spLocks noChangeShapeType="1"/>
            </p:cNvSpPr>
            <p:nvPr/>
          </p:nvSpPr>
          <p:spPr bwMode="auto">
            <a:xfrm flipH="1">
              <a:off x="7888288" y="2933700"/>
              <a:ext cx="111125" cy="727075"/>
            </a:xfrm>
            <a:prstGeom prst="line">
              <a:avLst/>
            </a:prstGeom>
            <a:noFill/>
            <a:ln w="9525">
              <a:solidFill>
                <a:schemeClr val="tx1"/>
              </a:solidFill>
              <a:round/>
              <a:headEnd/>
              <a:tailEnd/>
            </a:ln>
          </p:spPr>
          <p:txBody>
            <a:bodyPr/>
            <a:lstStyle/>
            <a:p>
              <a:endParaRPr lang="zh-CN" altLang="en-US"/>
            </a:p>
          </p:txBody>
        </p:sp>
        <p:sp>
          <p:nvSpPr>
            <p:cNvPr id="829" name="Line 541"/>
            <p:cNvSpPr>
              <a:spLocks noChangeShapeType="1"/>
            </p:cNvSpPr>
            <p:nvPr/>
          </p:nvSpPr>
          <p:spPr bwMode="auto">
            <a:xfrm flipV="1">
              <a:off x="7272338" y="4075113"/>
              <a:ext cx="227012" cy="436562"/>
            </a:xfrm>
            <a:prstGeom prst="line">
              <a:avLst/>
            </a:prstGeom>
            <a:noFill/>
            <a:ln w="9525">
              <a:solidFill>
                <a:schemeClr val="tx1"/>
              </a:solidFill>
              <a:round/>
              <a:headEnd/>
              <a:tailEnd/>
            </a:ln>
          </p:spPr>
          <p:txBody>
            <a:bodyPr/>
            <a:lstStyle/>
            <a:p>
              <a:endParaRPr lang="zh-CN" altLang="en-US"/>
            </a:p>
          </p:txBody>
        </p:sp>
        <p:grpSp>
          <p:nvGrpSpPr>
            <p:cNvPr id="830" name="Group 665"/>
            <p:cNvGrpSpPr>
              <a:grpSpLocks/>
            </p:cNvGrpSpPr>
            <p:nvPr/>
          </p:nvGrpSpPr>
          <p:grpSpPr bwMode="auto">
            <a:xfrm>
              <a:off x="7689850" y="2395538"/>
              <a:ext cx="390525" cy="169862"/>
              <a:chOff x="4650" y="1129"/>
              <a:chExt cx="246" cy="95"/>
            </a:xfrm>
          </p:grpSpPr>
          <p:sp>
            <p:nvSpPr>
              <p:cNvPr id="95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95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95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960" name="Group 659"/>
              <p:cNvGrpSpPr>
                <a:grpSpLocks/>
              </p:cNvGrpSpPr>
              <p:nvPr/>
            </p:nvGrpSpPr>
            <p:grpSpPr bwMode="auto">
              <a:xfrm>
                <a:off x="4699" y="1145"/>
                <a:ext cx="138" cy="29"/>
                <a:chOff x="2468" y="1332"/>
                <a:chExt cx="310" cy="60"/>
              </a:xfrm>
            </p:grpSpPr>
            <p:sp>
              <p:nvSpPr>
                <p:cNvPr id="963"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964"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961" name="Line 66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962" name="Line 66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831" name="Group 675"/>
            <p:cNvGrpSpPr>
              <a:grpSpLocks/>
            </p:cNvGrpSpPr>
            <p:nvPr/>
          </p:nvGrpSpPr>
          <p:grpSpPr bwMode="auto">
            <a:xfrm>
              <a:off x="7204075" y="2493963"/>
              <a:ext cx="390525" cy="169862"/>
              <a:chOff x="4650" y="1129"/>
              <a:chExt cx="246" cy="95"/>
            </a:xfrm>
          </p:grpSpPr>
          <p:sp>
            <p:nvSpPr>
              <p:cNvPr id="94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95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95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952" name="Group 679"/>
              <p:cNvGrpSpPr>
                <a:grpSpLocks/>
              </p:cNvGrpSpPr>
              <p:nvPr/>
            </p:nvGrpSpPr>
            <p:grpSpPr bwMode="auto">
              <a:xfrm>
                <a:off x="4699" y="1145"/>
                <a:ext cx="138" cy="29"/>
                <a:chOff x="2468" y="1332"/>
                <a:chExt cx="310" cy="60"/>
              </a:xfrm>
            </p:grpSpPr>
            <p:sp>
              <p:nvSpPr>
                <p:cNvPr id="955"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956"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953" name="Line 68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954" name="Line 68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832" name="Group 684"/>
            <p:cNvGrpSpPr>
              <a:grpSpLocks/>
            </p:cNvGrpSpPr>
            <p:nvPr/>
          </p:nvGrpSpPr>
          <p:grpSpPr bwMode="auto">
            <a:xfrm>
              <a:off x="7215188" y="2757488"/>
              <a:ext cx="390525" cy="169862"/>
              <a:chOff x="4650" y="1129"/>
              <a:chExt cx="246" cy="95"/>
            </a:xfrm>
          </p:grpSpPr>
          <p:sp>
            <p:nvSpPr>
              <p:cNvPr id="94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94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94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944" name="Group 688"/>
              <p:cNvGrpSpPr>
                <a:grpSpLocks/>
              </p:cNvGrpSpPr>
              <p:nvPr/>
            </p:nvGrpSpPr>
            <p:grpSpPr bwMode="auto">
              <a:xfrm>
                <a:off x="4699" y="1145"/>
                <a:ext cx="138" cy="29"/>
                <a:chOff x="2468" y="1332"/>
                <a:chExt cx="310" cy="60"/>
              </a:xfrm>
            </p:grpSpPr>
            <p:sp>
              <p:nvSpPr>
                <p:cNvPr id="947"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948"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945" name="Line 69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946" name="Line 69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833"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p:spPr>
          <p:txBody>
            <a:bodyPr/>
            <a:lstStyle/>
            <a:p>
              <a:endParaRPr lang="zh-CN" altLang="en-US"/>
            </a:p>
          </p:txBody>
        </p:sp>
        <p:grpSp>
          <p:nvGrpSpPr>
            <p:cNvPr id="834" name="Group 694"/>
            <p:cNvGrpSpPr>
              <a:grpSpLocks/>
            </p:cNvGrpSpPr>
            <p:nvPr/>
          </p:nvGrpSpPr>
          <p:grpSpPr bwMode="auto">
            <a:xfrm>
              <a:off x="7400925" y="3911600"/>
              <a:ext cx="485775" cy="203200"/>
              <a:chOff x="4650" y="1129"/>
              <a:chExt cx="246" cy="95"/>
            </a:xfrm>
          </p:grpSpPr>
          <p:sp>
            <p:nvSpPr>
              <p:cNvPr id="93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93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93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936" name="Group 698"/>
              <p:cNvGrpSpPr>
                <a:grpSpLocks/>
              </p:cNvGrpSpPr>
              <p:nvPr/>
            </p:nvGrpSpPr>
            <p:grpSpPr bwMode="auto">
              <a:xfrm>
                <a:off x="4699" y="1145"/>
                <a:ext cx="138" cy="29"/>
                <a:chOff x="2468" y="1332"/>
                <a:chExt cx="310" cy="60"/>
              </a:xfrm>
            </p:grpSpPr>
            <p:sp>
              <p:nvSpPr>
                <p:cNvPr id="939"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940"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937" name="Line 70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938" name="Line 70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835" name="Group 712"/>
            <p:cNvGrpSpPr>
              <a:grpSpLocks/>
            </p:cNvGrpSpPr>
            <p:nvPr/>
          </p:nvGrpSpPr>
          <p:grpSpPr bwMode="auto">
            <a:xfrm>
              <a:off x="7081838" y="3630613"/>
              <a:ext cx="485775" cy="203200"/>
              <a:chOff x="4650" y="1129"/>
              <a:chExt cx="246" cy="95"/>
            </a:xfrm>
          </p:grpSpPr>
          <p:sp>
            <p:nvSpPr>
              <p:cNvPr id="92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92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92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928" name="Group 716"/>
              <p:cNvGrpSpPr>
                <a:grpSpLocks/>
              </p:cNvGrpSpPr>
              <p:nvPr/>
            </p:nvGrpSpPr>
            <p:grpSpPr bwMode="auto">
              <a:xfrm>
                <a:off x="4699" y="1145"/>
                <a:ext cx="138" cy="29"/>
                <a:chOff x="2468" y="1332"/>
                <a:chExt cx="310" cy="60"/>
              </a:xfrm>
            </p:grpSpPr>
            <p:sp>
              <p:nvSpPr>
                <p:cNvPr id="931"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932"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929" name="Line 7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930" name="Line 7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836" name="Group 721"/>
            <p:cNvGrpSpPr>
              <a:grpSpLocks/>
            </p:cNvGrpSpPr>
            <p:nvPr/>
          </p:nvGrpSpPr>
          <p:grpSpPr bwMode="auto">
            <a:xfrm>
              <a:off x="7743825" y="3643313"/>
              <a:ext cx="485775" cy="203200"/>
              <a:chOff x="4650" y="1129"/>
              <a:chExt cx="246" cy="95"/>
            </a:xfrm>
          </p:grpSpPr>
          <p:sp>
            <p:nvSpPr>
              <p:cNvPr id="91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91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91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920" name="Group 725"/>
              <p:cNvGrpSpPr>
                <a:grpSpLocks/>
              </p:cNvGrpSpPr>
              <p:nvPr/>
            </p:nvGrpSpPr>
            <p:grpSpPr bwMode="auto">
              <a:xfrm>
                <a:off x="4699" y="1145"/>
                <a:ext cx="138" cy="29"/>
                <a:chOff x="2468" y="1332"/>
                <a:chExt cx="310" cy="60"/>
              </a:xfrm>
            </p:grpSpPr>
            <p:sp>
              <p:nvSpPr>
                <p:cNvPr id="923"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924"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921" name="Line 728"/>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922" name="Line 729"/>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837" name="Text Box 580"/>
            <p:cNvSpPr txBox="1">
              <a:spLocks noChangeArrowheads="1"/>
            </p:cNvSpPr>
            <p:nvPr/>
          </p:nvSpPr>
          <p:spPr bwMode="auto">
            <a:xfrm>
              <a:off x="5957888" y="1384300"/>
              <a:ext cx="1549400" cy="336550"/>
            </a:xfrm>
            <a:prstGeom prst="rect">
              <a:avLst/>
            </a:prstGeom>
            <a:noFill/>
            <a:ln w="9525">
              <a:noFill/>
              <a:miter lim="800000"/>
              <a:headEnd/>
              <a:tailEnd/>
            </a:ln>
          </p:spPr>
          <p:txBody>
            <a:bodyPr wrap="none">
              <a:spAutoFit/>
            </a:bodyPr>
            <a:lstStyle/>
            <a:p>
              <a:r>
                <a:rPr lang="en-US" altLang="zh-CN" sz="1600"/>
                <a:t>mobile network</a:t>
              </a:r>
            </a:p>
          </p:txBody>
        </p:sp>
        <p:sp>
          <p:nvSpPr>
            <p:cNvPr id="838" name="Text Box 580"/>
            <p:cNvSpPr txBox="1">
              <a:spLocks noChangeArrowheads="1"/>
            </p:cNvSpPr>
            <p:nvPr/>
          </p:nvSpPr>
          <p:spPr bwMode="auto">
            <a:xfrm>
              <a:off x="7561263" y="2071688"/>
              <a:ext cx="1108075" cy="336550"/>
            </a:xfrm>
            <a:prstGeom prst="rect">
              <a:avLst/>
            </a:prstGeom>
            <a:noFill/>
            <a:ln w="9525">
              <a:noFill/>
              <a:miter lim="800000"/>
              <a:headEnd/>
              <a:tailEnd/>
            </a:ln>
          </p:spPr>
          <p:txBody>
            <a:bodyPr wrap="none">
              <a:spAutoFit/>
            </a:bodyPr>
            <a:lstStyle/>
            <a:p>
              <a:r>
                <a:rPr lang="en-US" altLang="zh-CN" sz="1600"/>
                <a:t>global ISP</a:t>
              </a:r>
            </a:p>
          </p:txBody>
        </p:sp>
        <p:sp>
          <p:nvSpPr>
            <p:cNvPr id="839" name="Text Box 580"/>
            <p:cNvSpPr txBox="1">
              <a:spLocks noChangeArrowheads="1"/>
            </p:cNvSpPr>
            <p:nvPr/>
          </p:nvSpPr>
          <p:spPr bwMode="auto">
            <a:xfrm>
              <a:off x="7337425" y="3298825"/>
              <a:ext cx="1289050" cy="336550"/>
            </a:xfrm>
            <a:prstGeom prst="rect">
              <a:avLst/>
            </a:prstGeom>
            <a:noFill/>
            <a:ln w="9525">
              <a:noFill/>
              <a:miter lim="800000"/>
              <a:headEnd/>
              <a:tailEnd/>
            </a:ln>
          </p:spPr>
          <p:txBody>
            <a:bodyPr wrap="none">
              <a:spAutoFit/>
            </a:bodyPr>
            <a:lstStyle/>
            <a:p>
              <a:r>
                <a:rPr lang="en-US" altLang="zh-CN" sz="1600"/>
                <a:t>regional ISP</a:t>
              </a:r>
            </a:p>
          </p:txBody>
        </p:sp>
        <p:sp>
          <p:nvSpPr>
            <p:cNvPr id="840" name="Text Box 580"/>
            <p:cNvSpPr txBox="1">
              <a:spLocks noChangeArrowheads="1"/>
            </p:cNvSpPr>
            <p:nvPr/>
          </p:nvSpPr>
          <p:spPr bwMode="auto">
            <a:xfrm>
              <a:off x="6324600" y="2963863"/>
              <a:ext cx="895350" cy="482600"/>
            </a:xfrm>
            <a:prstGeom prst="rect">
              <a:avLst/>
            </a:prstGeom>
            <a:noFill/>
            <a:ln w="9525">
              <a:noFill/>
              <a:miter lim="800000"/>
              <a:headEnd/>
              <a:tailEnd/>
            </a:ln>
          </p:spPr>
          <p:txBody>
            <a:bodyPr wrap="none">
              <a:spAutoFit/>
            </a:bodyPr>
            <a:lstStyle/>
            <a:p>
              <a:pPr>
                <a:lnSpc>
                  <a:spcPct val="80000"/>
                </a:lnSpc>
              </a:pPr>
              <a:r>
                <a:rPr lang="en-US" altLang="zh-CN" sz="1600"/>
                <a:t>home </a:t>
              </a:r>
            </a:p>
            <a:p>
              <a:pPr>
                <a:lnSpc>
                  <a:spcPct val="80000"/>
                </a:lnSpc>
              </a:pPr>
              <a:r>
                <a:rPr lang="en-US" altLang="zh-CN" sz="1600"/>
                <a:t>network</a:t>
              </a:r>
            </a:p>
          </p:txBody>
        </p:sp>
        <p:sp>
          <p:nvSpPr>
            <p:cNvPr id="841" name="Text Box 580"/>
            <p:cNvSpPr txBox="1">
              <a:spLocks noChangeArrowheads="1"/>
            </p:cNvSpPr>
            <p:nvPr/>
          </p:nvSpPr>
          <p:spPr bwMode="auto">
            <a:xfrm>
              <a:off x="5584825" y="5645150"/>
              <a:ext cx="1295400" cy="482600"/>
            </a:xfrm>
            <a:prstGeom prst="rect">
              <a:avLst/>
            </a:prstGeom>
            <a:noFill/>
            <a:ln w="9525">
              <a:noFill/>
              <a:miter lim="800000"/>
              <a:headEnd/>
              <a:tailEnd/>
            </a:ln>
          </p:spPr>
          <p:txBody>
            <a:bodyPr wrap="none">
              <a:spAutoFit/>
            </a:bodyPr>
            <a:lstStyle/>
            <a:p>
              <a:pPr>
                <a:lnSpc>
                  <a:spcPct val="80000"/>
                </a:lnSpc>
              </a:pPr>
              <a:r>
                <a:rPr lang="en-US" altLang="zh-CN" sz="1600"/>
                <a:t>institutional</a:t>
              </a:r>
            </a:p>
            <a:p>
              <a:pPr>
                <a:lnSpc>
                  <a:spcPct val="80000"/>
                </a:lnSpc>
              </a:pPr>
              <a:r>
                <a:rPr lang="en-US" altLang="zh-CN" sz="1600"/>
                <a:t>       network</a:t>
              </a:r>
            </a:p>
          </p:txBody>
        </p:sp>
        <p:pic>
          <p:nvPicPr>
            <p:cNvPr id="842" name="Picture 269" descr="cell_tower_radiation copy"/>
            <p:cNvPicPr>
              <a:picLocks noChangeAspect="1" noChangeArrowheads="1"/>
            </p:cNvPicPr>
            <p:nvPr/>
          </p:nvPicPr>
          <p:blipFill>
            <a:blip r:embed="rId21"/>
            <a:srcRect/>
            <a:stretch>
              <a:fillRect/>
            </a:stretch>
          </p:blipFill>
          <p:spPr bwMode="auto">
            <a:xfrm>
              <a:off x="6026149" y="1803400"/>
              <a:ext cx="518463" cy="412256"/>
            </a:xfrm>
            <a:prstGeom prst="rect">
              <a:avLst/>
            </a:prstGeom>
            <a:noFill/>
            <a:ln w="9525">
              <a:noFill/>
              <a:miter lim="800000"/>
              <a:headEnd/>
              <a:tailEnd/>
            </a:ln>
          </p:spPr>
        </p:pic>
        <p:grpSp>
          <p:nvGrpSpPr>
            <p:cNvPr id="843" name="Group 347"/>
            <p:cNvGrpSpPr>
              <a:grpSpLocks/>
            </p:cNvGrpSpPr>
            <p:nvPr/>
          </p:nvGrpSpPr>
          <p:grpSpPr bwMode="auto">
            <a:xfrm>
              <a:off x="7077272" y="3621727"/>
              <a:ext cx="493804" cy="228319"/>
              <a:chOff x="1871277" y="1576300"/>
              <a:chExt cx="1128371" cy="437861"/>
            </a:xfrm>
          </p:grpSpPr>
          <p:sp>
            <p:nvSpPr>
              <p:cNvPr id="908" name="Oval 681"/>
              <p:cNvSpPr>
                <a:spLocks noChangeArrowheads="1"/>
              </p:cNvSpPr>
              <p:nvPr/>
            </p:nvSpPr>
            <p:spPr bwMode="auto">
              <a:xfrm flipV="1">
                <a:off x="1874456" y="1693807"/>
                <a:ext cx="1124534" cy="31966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09"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910" name="Oval 683"/>
              <p:cNvSpPr>
                <a:spLocks noChangeArrowheads="1"/>
              </p:cNvSpPr>
              <p:nvPr/>
            </p:nvSpPr>
            <p:spPr bwMode="auto">
              <a:xfrm flipV="1">
                <a:off x="1870827" y="1575075"/>
                <a:ext cx="1124534" cy="319666"/>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11"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2" name="Freeform 685"/>
              <p:cNvSpPr>
                <a:spLocks/>
              </p:cNvSpPr>
              <p:nvPr/>
            </p:nvSpPr>
            <p:spPr bwMode="auto">
              <a:xfrm>
                <a:off x="2102989" y="1632918"/>
                <a:ext cx="660211"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13" name="Freeform 686"/>
              <p:cNvSpPr>
                <a:spLocks/>
              </p:cNvSpPr>
              <p:nvPr/>
            </p:nvSpPr>
            <p:spPr bwMode="auto">
              <a:xfrm>
                <a:off x="2534666" y="1727297"/>
                <a:ext cx="246672"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14" name="Freeform 687"/>
              <p:cNvSpPr>
                <a:spLocks/>
              </p:cNvSpPr>
              <p:nvPr/>
            </p:nvSpPr>
            <p:spPr bwMode="auto">
              <a:xfrm>
                <a:off x="2088479" y="1730340"/>
                <a:ext cx="243046"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915" name="Straight Connector 688"/>
              <p:cNvCxnSpPr>
                <a:cxnSpLocks noChangeShapeType="1"/>
                <a:endCxn id="910" idx="2"/>
              </p:cNvCxnSpPr>
              <p:nvPr/>
            </p:nvCxnSpPr>
            <p:spPr bwMode="auto">
              <a:xfrm flipH="1" flipV="1">
                <a:off x="1870827" y="1736429"/>
                <a:ext cx="3629"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16" name="Straight Connector 689"/>
              <p:cNvCxnSpPr>
                <a:cxnSpLocks noChangeShapeType="1"/>
              </p:cNvCxnSpPr>
              <p:nvPr/>
            </p:nvCxnSpPr>
            <p:spPr bwMode="auto">
              <a:xfrm flipH="1" flipV="1">
                <a:off x="2995361" y="1733386"/>
                <a:ext cx="3629" cy="12482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44" name="Group 347"/>
            <p:cNvGrpSpPr>
              <a:grpSpLocks/>
            </p:cNvGrpSpPr>
            <p:nvPr/>
          </p:nvGrpSpPr>
          <p:grpSpPr bwMode="auto">
            <a:xfrm>
              <a:off x="7733157" y="3638864"/>
              <a:ext cx="493804" cy="228319"/>
              <a:chOff x="1871277" y="1576300"/>
              <a:chExt cx="1128371" cy="437861"/>
            </a:xfrm>
          </p:grpSpPr>
          <p:sp>
            <p:nvSpPr>
              <p:cNvPr id="899" name="Oval 672"/>
              <p:cNvSpPr>
                <a:spLocks noChangeArrowheads="1"/>
              </p:cNvSpPr>
              <p:nvPr/>
            </p:nvSpPr>
            <p:spPr bwMode="auto">
              <a:xfrm flipV="1">
                <a:off x="1873889" y="1694432"/>
                <a:ext cx="1124534" cy="31966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00"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901" name="Oval 674"/>
              <p:cNvSpPr>
                <a:spLocks noChangeArrowheads="1"/>
              </p:cNvSpPr>
              <p:nvPr/>
            </p:nvSpPr>
            <p:spPr bwMode="auto">
              <a:xfrm flipV="1">
                <a:off x="1870262" y="1575698"/>
                <a:ext cx="1124534" cy="31966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02"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3" name="Freeform 676"/>
              <p:cNvSpPr>
                <a:spLocks/>
              </p:cNvSpPr>
              <p:nvPr/>
            </p:nvSpPr>
            <p:spPr bwMode="auto">
              <a:xfrm>
                <a:off x="2102424" y="1633543"/>
                <a:ext cx="660211"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04" name="Freeform 677"/>
              <p:cNvSpPr>
                <a:spLocks/>
              </p:cNvSpPr>
              <p:nvPr/>
            </p:nvSpPr>
            <p:spPr bwMode="auto">
              <a:xfrm>
                <a:off x="2534099" y="1727920"/>
                <a:ext cx="246672"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05" name="Freeform 678"/>
              <p:cNvSpPr>
                <a:spLocks/>
              </p:cNvSpPr>
              <p:nvPr/>
            </p:nvSpPr>
            <p:spPr bwMode="auto">
              <a:xfrm>
                <a:off x="2087914" y="1730965"/>
                <a:ext cx="243043"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906" name="Straight Connector 679"/>
              <p:cNvCxnSpPr>
                <a:cxnSpLocks noChangeShapeType="1"/>
                <a:endCxn id="901" idx="2"/>
              </p:cNvCxnSpPr>
              <p:nvPr/>
            </p:nvCxnSpPr>
            <p:spPr bwMode="auto">
              <a:xfrm flipH="1" flipV="1">
                <a:off x="1870262" y="1737054"/>
                <a:ext cx="3626"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07" name="Straight Connector 680"/>
              <p:cNvCxnSpPr>
                <a:cxnSpLocks noChangeShapeType="1"/>
              </p:cNvCxnSpPr>
              <p:nvPr/>
            </p:nvCxnSpPr>
            <p:spPr bwMode="auto">
              <a:xfrm flipH="1" flipV="1">
                <a:off x="2994797" y="1734009"/>
                <a:ext cx="3626" cy="12482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45" name="Group 347"/>
            <p:cNvGrpSpPr>
              <a:grpSpLocks/>
            </p:cNvGrpSpPr>
            <p:nvPr/>
          </p:nvGrpSpPr>
          <p:grpSpPr bwMode="auto">
            <a:xfrm>
              <a:off x="7397100" y="3903983"/>
              <a:ext cx="493804" cy="228319"/>
              <a:chOff x="1871277" y="1576300"/>
              <a:chExt cx="1128371" cy="437861"/>
            </a:xfrm>
          </p:grpSpPr>
          <p:sp>
            <p:nvSpPr>
              <p:cNvPr id="890" name="Oval 663"/>
              <p:cNvSpPr>
                <a:spLocks noChangeArrowheads="1"/>
              </p:cNvSpPr>
              <p:nvPr/>
            </p:nvSpPr>
            <p:spPr bwMode="auto">
              <a:xfrm flipV="1">
                <a:off x="1876391" y="1694419"/>
                <a:ext cx="1124534" cy="31966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91"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892" name="Oval 665"/>
              <p:cNvSpPr>
                <a:spLocks noChangeArrowheads="1"/>
              </p:cNvSpPr>
              <p:nvPr/>
            </p:nvSpPr>
            <p:spPr bwMode="auto">
              <a:xfrm flipV="1">
                <a:off x="1872762" y="1575686"/>
                <a:ext cx="1124534" cy="319666"/>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93"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4" name="Freeform 667"/>
              <p:cNvSpPr>
                <a:spLocks/>
              </p:cNvSpPr>
              <p:nvPr/>
            </p:nvSpPr>
            <p:spPr bwMode="auto">
              <a:xfrm>
                <a:off x="2104924" y="1633530"/>
                <a:ext cx="660211"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95" name="Freeform 668"/>
              <p:cNvSpPr>
                <a:spLocks/>
              </p:cNvSpPr>
              <p:nvPr/>
            </p:nvSpPr>
            <p:spPr bwMode="auto">
              <a:xfrm>
                <a:off x="2536601" y="1727909"/>
                <a:ext cx="246672"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96" name="Freeform 669"/>
              <p:cNvSpPr>
                <a:spLocks/>
              </p:cNvSpPr>
              <p:nvPr/>
            </p:nvSpPr>
            <p:spPr bwMode="auto">
              <a:xfrm>
                <a:off x="2090414" y="1730952"/>
                <a:ext cx="243046"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897" name="Straight Connector 670"/>
              <p:cNvCxnSpPr>
                <a:cxnSpLocks noChangeShapeType="1"/>
                <a:endCxn id="892" idx="2"/>
              </p:cNvCxnSpPr>
              <p:nvPr/>
            </p:nvCxnSpPr>
            <p:spPr bwMode="auto">
              <a:xfrm flipH="1" flipV="1">
                <a:off x="1872762" y="1737041"/>
                <a:ext cx="3629"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98" name="Straight Connector 671"/>
              <p:cNvCxnSpPr>
                <a:cxnSpLocks noChangeShapeType="1"/>
              </p:cNvCxnSpPr>
              <p:nvPr/>
            </p:nvCxnSpPr>
            <p:spPr bwMode="auto">
              <a:xfrm flipH="1" flipV="1">
                <a:off x="2997297" y="1733997"/>
                <a:ext cx="3629" cy="12482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46" name="Group 347"/>
            <p:cNvGrpSpPr>
              <a:grpSpLocks/>
            </p:cNvGrpSpPr>
            <p:nvPr/>
          </p:nvGrpSpPr>
          <p:grpSpPr bwMode="auto">
            <a:xfrm>
              <a:off x="7195340" y="2756360"/>
              <a:ext cx="413310" cy="196874"/>
              <a:chOff x="1871277" y="1576300"/>
              <a:chExt cx="1128371" cy="437861"/>
            </a:xfrm>
          </p:grpSpPr>
          <p:sp>
            <p:nvSpPr>
              <p:cNvPr id="881" name="Oval 654"/>
              <p:cNvSpPr>
                <a:spLocks noChangeArrowheads="1"/>
              </p:cNvSpPr>
              <p:nvPr/>
            </p:nvSpPr>
            <p:spPr bwMode="auto">
              <a:xfrm flipV="1">
                <a:off x="1873456" y="1695321"/>
                <a:ext cx="1126842"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82"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883" name="Oval 656"/>
              <p:cNvSpPr>
                <a:spLocks noChangeArrowheads="1"/>
              </p:cNvSpPr>
              <p:nvPr/>
            </p:nvSpPr>
            <p:spPr bwMode="auto">
              <a:xfrm flipV="1">
                <a:off x="1869120" y="1575277"/>
                <a:ext cx="1126842"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84"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85" name="Freeform 658"/>
              <p:cNvSpPr>
                <a:spLocks/>
              </p:cNvSpPr>
              <p:nvPr/>
            </p:nvSpPr>
            <p:spPr bwMode="auto">
              <a:xfrm>
                <a:off x="2103157" y="1631768"/>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86" name="Freeform 659"/>
              <p:cNvSpPr>
                <a:spLocks/>
              </p:cNvSpPr>
              <p:nvPr/>
            </p:nvSpPr>
            <p:spPr bwMode="auto">
              <a:xfrm>
                <a:off x="2536558" y="1727098"/>
                <a:ext cx="242704" cy="9532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87" name="Freeform 660"/>
              <p:cNvSpPr>
                <a:spLocks/>
              </p:cNvSpPr>
              <p:nvPr/>
            </p:nvSpPr>
            <p:spPr bwMode="auto">
              <a:xfrm>
                <a:off x="2090156" y="1730628"/>
                <a:ext cx="238369" cy="9533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888" name="Straight Connector 661"/>
              <p:cNvCxnSpPr>
                <a:cxnSpLocks noChangeShapeType="1"/>
                <a:endCxn id="883" idx="2"/>
              </p:cNvCxnSpPr>
              <p:nvPr/>
            </p:nvCxnSpPr>
            <p:spPr bwMode="auto">
              <a:xfrm flipH="1" flipV="1">
                <a:off x="1869120" y="1737689"/>
                <a:ext cx="4335"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89" name="Straight Connector 662"/>
              <p:cNvCxnSpPr>
                <a:cxnSpLocks noChangeShapeType="1"/>
              </p:cNvCxnSpPr>
              <p:nvPr/>
            </p:nvCxnSpPr>
            <p:spPr bwMode="auto">
              <a:xfrm flipH="1" flipV="1">
                <a:off x="2995962" y="1734160"/>
                <a:ext cx="4335" cy="1235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47" name="Group 347"/>
            <p:cNvGrpSpPr>
              <a:grpSpLocks/>
            </p:cNvGrpSpPr>
            <p:nvPr/>
          </p:nvGrpSpPr>
          <p:grpSpPr bwMode="auto">
            <a:xfrm>
              <a:off x="7677419" y="2378982"/>
              <a:ext cx="413310" cy="196874"/>
              <a:chOff x="1871277" y="1576300"/>
              <a:chExt cx="1128371" cy="437861"/>
            </a:xfrm>
          </p:grpSpPr>
          <p:sp>
            <p:nvSpPr>
              <p:cNvPr id="872" name="Oval 645"/>
              <p:cNvSpPr>
                <a:spLocks noChangeArrowheads="1"/>
              </p:cNvSpPr>
              <p:nvPr/>
            </p:nvSpPr>
            <p:spPr bwMode="auto">
              <a:xfrm flipV="1">
                <a:off x="1874878" y="1697859"/>
                <a:ext cx="1126842"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73"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874" name="Oval 647"/>
              <p:cNvSpPr>
                <a:spLocks noChangeArrowheads="1"/>
              </p:cNvSpPr>
              <p:nvPr/>
            </p:nvSpPr>
            <p:spPr bwMode="auto">
              <a:xfrm flipV="1">
                <a:off x="1870543" y="1577815"/>
                <a:ext cx="1126842"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75"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76" name="Freeform 649"/>
              <p:cNvSpPr>
                <a:spLocks/>
              </p:cNvSpPr>
              <p:nvPr/>
            </p:nvSpPr>
            <p:spPr bwMode="auto">
              <a:xfrm>
                <a:off x="2104579" y="1634306"/>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77" name="Freeform 650"/>
              <p:cNvSpPr>
                <a:spLocks/>
              </p:cNvSpPr>
              <p:nvPr/>
            </p:nvSpPr>
            <p:spPr bwMode="auto">
              <a:xfrm>
                <a:off x="2537980" y="1729634"/>
                <a:ext cx="242704" cy="9533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78" name="Freeform 651"/>
              <p:cNvSpPr>
                <a:spLocks/>
              </p:cNvSpPr>
              <p:nvPr/>
            </p:nvSpPr>
            <p:spPr bwMode="auto">
              <a:xfrm>
                <a:off x="2091578" y="1733166"/>
                <a:ext cx="238369" cy="95328"/>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879" name="Straight Connector 652"/>
              <p:cNvCxnSpPr>
                <a:cxnSpLocks noChangeShapeType="1"/>
                <a:endCxn id="874" idx="2"/>
              </p:cNvCxnSpPr>
              <p:nvPr/>
            </p:nvCxnSpPr>
            <p:spPr bwMode="auto">
              <a:xfrm flipH="1" flipV="1">
                <a:off x="1870543" y="1740227"/>
                <a:ext cx="4335"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80" name="Straight Connector 653"/>
              <p:cNvCxnSpPr>
                <a:cxnSpLocks noChangeShapeType="1"/>
              </p:cNvCxnSpPr>
              <p:nvPr/>
            </p:nvCxnSpPr>
            <p:spPr bwMode="auto">
              <a:xfrm flipH="1" flipV="1">
                <a:off x="2997385" y="1736695"/>
                <a:ext cx="4335" cy="123576"/>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48" name="Group 347"/>
            <p:cNvGrpSpPr>
              <a:grpSpLocks/>
            </p:cNvGrpSpPr>
            <p:nvPr/>
          </p:nvGrpSpPr>
          <p:grpSpPr bwMode="auto">
            <a:xfrm>
              <a:off x="7186342" y="2486295"/>
              <a:ext cx="413310" cy="196874"/>
              <a:chOff x="1871277" y="1576300"/>
              <a:chExt cx="1128371" cy="437861"/>
            </a:xfrm>
          </p:grpSpPr>
          <p:sp>
            <p:nvSpPr>
              <p:cNvPr id="863" name="Oval 636"/>
              <p:cNvSpPr>
                <a:spLocks noChangeArrowheads="1"/>
              </p:cNvSpPr>
              <p:nvPr/>
            </p:nvSpPr>
            <p:spPr bwMode="auto">
              <a:xfrm flipV="1">
                <a:off x="1876349" y="1695744"/>
                <a:ext cx="1122510"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64"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865" name="Oval 638"/>
              <p:cNvSpPr>
                <a:spLocks noChangeArrowheads="1"/>
              </p:cNvSpPr>
              <p:nvPr/>
            </p:nvSpPr>
            <p:spPr bwMode="auto">
              <a:xfrm flipV="1">
                <a:off x="1872017" y="1575700"/>
                <a:ext cx="1122507"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66"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67" name="Freeform 640"/>
              <p:cNvSpPr>
                <a:spLocks/>
              </p:cNvSpPr>
              <p:nvPr/>
            </p:nvSpPr>
            <p:spPr bwMode="auto">
              <a:xfrm>
                <a:off x="2101718" y="1632191"/>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68" name="Freeform 641"/>
              <p:cNvSpPr>
                <a:spLocks/>
              </p:cNvSpPr>
              <p:nvPr/>
            </p:nvSpPr>
            <p:spPr bwMode="auto">
              <a:xfrm>
                <a:off x="2535119" y="1727521"/>
                <a:ext cx="247040" cy="9532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69" name="Freeform 642"/>
              <p:cNvSpPr>
                <a:spLocks/>
              </p:cNvSpPr>
              <p:nvPr/>
            </p:nvSpPr>
            <p:spPr bwMode="auto">
              <a:xfrm>
                <a:off x="2088717" y="1731051"/>
                <a:ext cx="242704" cy="9533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870" name="Straight Connector 643"/>
              <p:cNvCxnSpPr>
                <a:cxnSpLocks noChangeShapeType="1"/>
                <a:endCxn id="865" idx="2"/>
              </p:cNvCxnSpPr>
              <p:nvPr/>
            </p:nvCxnSpPr>
            <p:spPr bwMode="auto">
              <a:xfrm flipH="1" flipV="1">
                <a:off x="1872017" y="1738112"/>
                <a:ext cx="4333"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71" name="Straight Connector 644"/>
              <p:cNvCxnSpPr>
                <a:cxnSpLocks noChangeShapeType="1"/>
              </p:cNvCxnSpPr>
              <p:nvPr/>
            </p:nvCxnSpPr>
            <p:spPr bwMode="auto">
              <a:xfrm flipH="1" flipV="1">
                <a:off x="2994524" y="1734582"/>
                <a:ext cx="4335" cy="1235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49" name="Group 347"/>
            <p:cNvGrpSpPr>
              <a:grpSpLocks/>
            </p:cNvGrpSpPr>
            <p:nvPr/>
          </p:nvGrpSpPr>
          <p:grpSpPr bwMode="auto">
            <a:xfrm>
              <a:off x="7750914" y="2756819"/>
              <a:ext cx="413310" cy="196874"/>
              <a:chOff x="1871277" y="1576300"/>
              <a:chExt cx="1128371" cy="437861"/>
            </a:xfrm>
          </p:grpSpPr>
          <p:sp>
            <p:nvSpPr>
              <p:cNvPr id="854" name="Oval 627"/>
              <p:cNvSpPr>
                <a:spLocks noChangeArrowheads="1"/>
              </p:cNvSpPr>
              <p:nvPr/>
            </p:nvSpPr>
            <p:spPr bwMode="auto">
              <a:xfrm flipV="1">
                <a:off x="1873595" y="1697832"/>
                <a:ext cx="1126842"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55"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856" name="Oval 629"/>
              <p:cNvSpPr>
                <a:spLocks noChangeArrowheads="1"/>
              </p:cNvSpPr>
              <p:nvPr/>
            </p:nvSpPr>
            <p:spPr bwMode="auto">
              <a:xfrm flipV="1">
                <a:off x="1869259" y="1577788"/>
                <a:ext cx="1126842"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57"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58" name="Freeform 631"/>
              <p:cNvSpPr>
                <a:spLocks/>
              </p:cNvSpPr>
              <p:nvPr/>
            </p:nvSpPr>
            <p:spPr bwMode="auto">
              <a:xfrm>
                <a:off x="2103296" y="1634279"/>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59" name="Freeform 632"/>
              <p:cNvSpPr>
                <a:spLocks/>
              </p:cNvSpPr>
              <p:nvPr/>
            </p:nvSpPr>
            <p:spPr bwMode="auto">
              <a:xfrm>
                <a:off x="2536697" y="1729607"/>
                <a:ext cx="242704" cy="9533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60" name="Freeform 633"/>
              <p:cNvSpPr>
                <a:spLocks/>
              </p:cNvSpPr>
              <p:nvPr/>
            </p:nvSpPr>
            <p:spPr bwMode="auto">
              <a:xfrm>
                <a:off x="2090295" y="1733139"/>
                <a:ext cx="238369" cy="95328"/>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861" name="Straight Connector 634"/>
              <p:cNvCxnSpPr>
                <a:cxnSpLocks noChangeShapeType="1"/>
                <a:endCxn id="856" idx="2"/>
              </p:cNvCxnSpPr>
              <p:nvPr/>
            </p:nvCxnSpPr>
            <p:spPr bwMode="auto">
              <a:xfrm flipH="1" flipV="1">
                <a:off x="1869259" y="1740200"/>
                <a:ext cx="4335"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62" name="Straight Connector 635"/>
              <p:cNvCxnSpPr>
                <a:cxnSpLocks noChangeShapeType="1"/>
              </p:cNvCxnSpPr>
              <p:nvPr/>
            </p:nvCxnSpPr>
            <p:spPr bwMode="auto">
              <a:xfrm flipH="1" flipV="1">
                <a:off x="2996102" y="1736669"/>
                <a:ext cx="4335" cy="123576"/>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pic>
          <p:nvPicPr>
            <p:cNvPr id="850" name="Picture 1005" descr="antenna_stylized"/>
            <p:cNvPicPr>
              <a:picLocks noChangeAspect="1" noChangeArrowheads="1"/>
            </p:cNvPicPr>
            <p:nvPr/>
          </p:nvPicPr>
          <p:blipFill>
            <a:blip r:embed="rId9"/>
            <a:srcRect/>
            <a:stretch>
              <a:fillRect/>
            </a:stretch>
          </p:blipFill>
          <p:spPr bwMode="auto">
            <a:xfrm>
              <a:off x="5516100" y="3095151"/>
              <a:ext cx="530703" cy="223755"/>
            </a:xfrm>
            <a:prstGeom prst="rect">
              <a:avLst/>
            </a:prstGeom>
            <a:noFill/>
            <a:ln w="9525">
              <a:noFill/>
              <a:miter lim="800000"/>
              <a:headEnd/>
              <a:tailEnd/>
            </a:ln>
          </p:spPr>
        </p:pic>
        <p:pic>
          <p:nvPicPr>
            <p:cNvPr id="851" name="Picture 1005" descr="antenna_stylized"/>
            <p:cNvPicPr>
              <a:picLocks noChangeAspect="1" noChangeArrowheads="1"/>
            </p:cNvPicPr>
            <p:nvPr/>
          </p:nvPicPr>
          <p:blipFill>
            <a:blip r:embed="rId9"/>
            <a:srcRect/>
            <a:stretch>
              <a:fillRect/>
            </a:stretch>
          </p:blipFill>
          <p:spPr bwMode="auto">
            <a:xfrm>
              <a:off x="6893951" y="5490536"/>
              <a:ext cx="530703" cy="223755"/>
            </a:xfrm>
            <a:prstGeom prst="rect">
              <a:avLst/>
            </a:prstGeom>
            <a:noFill/>
            <a:ln w="9525">
              <a:noFill/>
              <a:miter lim="800000"/>
              <a:headEnd/>
              <a:tailEnd/>
            </a:ln>
          </p:spPr>
        </p:pic>
        <p:pic>
          <p:nvPicPr>
            <p:cNvPr id="852" name="Picture 1005" descr="antenna_stylized"/>
            <p:cNvPicPr>
              <a:picLocks noChangeAspect="1" noChangeArrowheads="1"/>
            </p:cNvPicPr>
            <p:nvPr/>
          </p:nvPicPr>
          <p:blipFill>
            <a:blip r:embed="rId9"/>
            <a:srcRect/>
            <a:stretch>
              <a:fillRect/>
            </a:stretch>
          </p:blipFill>
          <p:spPr bwMode="auto">
            <a:xfrm>
              <a:off x="7365711" y="5438691"/>
              <a:ext cx="530703" cy="223755"/>
            </a:xfrm>
            <a:prstGeom prst="rect">
              <a:avLst/>
            </a:prstGeom>
            <a:noFill/>
            <a:ln w="9525">
              <a:noFill/>
              <a:miter lim="800000"/>
              <a:headEnd/>
              <a:tailEnd/>
            </a:ln>
          </p:spPr>
        </p:pic>
        <p:pic>
          <p:nvPicPr>
            <p:cNvPr id="853" name="Picture 934" descr="antenna_radiation_stylized"/>
            <p:cNvPicPr>
              <a:picLocks noChangeAspect="1" noChangeArrowheads="1"/>
            </p:cNvPicPr>
            <p:nvPr/>
          </p:nvPicPr>
          <p:blipFill>
            <a:blip r:embed="rId8"/>
            <a:srcRect/>
            <a:stretch>
              <a:fillRect/>
            </a:stretch>
          </p:blipFill>
          <p:spPr bwMode="auto">
            <a:xfrm>
              <a:off x="7096052" y="5017186"/>
              <a:ext cx="415925" cy="88633"/>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3907" name="AutoShape 3"/>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08" name="AutoShape 4"/>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09" name="Text Box 5"/>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3910" name="Text Box 6"/>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3911" name="Text Box 7"/>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3912" name="Text Box 8"/>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3913" name="Text Box 9"/>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3914" name="Freeform 10"/>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5" name="Freeform 11"/>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6" name="Freeform 12"/>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7" name="Freeform 13"/>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8" name="AutoShape 14"/>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9" name="Text Box 15"/>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3920" name="Text Box 16"/>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3921" name="Text Box 17"/>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3922" name="Text Box 18"/>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3923" name="Text Box 19"/>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3924" name="Freeform 20"/>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5" name="Freeform 21"/>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6" name="Freeform 22"/>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7" name="Freeform 23"/>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8" name="Text Box 24"/>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23929" name="AutoShape 25"/>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0" name="Text Box 26"/>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23931" name="AutoShape 27"/>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2" name="Text Box 28"/>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23933" name="Text Box 29"/>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23934" name="Text Box 30"/>
          <p:cNvSpPr txBox="1">
            <a:spLocks noChangeArrowheads="1"/>
          </p:cNvSpPr>
          <p:nvPr/>
        </p:nvSpPr>
        <p:spPr bwMode="auto">
          <a:xfrm>
            <a:off x="3593434" y="3732809"/>
            <a:ext cx="451598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a:solidFill>
                  <a:srgbClr val="333399"/>
                </a:solidFill>
                <a:ea typeface="黑体" pitchFamily="2" charset="-122"/>
              </a:rPr>
              <a:t>网络层剥去首部，取出数据部分</a:t>
            </a:r>
          </a:p>
          <a:p>
            <a:pPr algn="ctr" eaLnBrk="0" hangingPunct="0"/>
            <a:r>
              <a:rPr kumimoji="1" lang="zh-CN" altLang="en-US" sz="2400">
                <a:solidFill>
                  <a:srgbClr val="333399"/>
                </a:solidFill>
                <a:ea typeface="黑体" pitchFamily="2" charset="-122"/>
              </a:rPr>
              <a:t>上交给运输层</a:t>
            </a:r>
          </a:p>
        </p:txBody>
      </p:sp>
      <p:sp>
        <p:nvSpPr>
          <p:cNvPr id="123935" name="AutoShape 31"/>
          <p:cNvSpPr>
            <a:spLocks noChangeArrowheads="1"/>
          </p:cNvSpPr>
          <p:nvPr/>
        </p:nvSpPr>
        <p:spPr bwMode="auto">
          <a:xfrm rot="10800000" flipV="1">
            <a:off x="8305800" y="3551833"/>
            <a:ext cx="196850" cy="396875"/>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Tree>
    <p:extLst>
      <p:ext uri="{BB962C8B-B14F-4D97-AF65-F5344CB8AC3E}">
        <p14:creationId xmlns:p14="http://schemas.microsoft.com/office/powerpoint/2010/main" val="22964098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3935"/>
                                        </p:tgtEl>
                                        <p:attrNameLst>
                                          <p:attrName>style.visibility</p:attrName>
                                        </p:attrNameLst>
                                      </p:cBhvr>
                                      <p:to>
                                        <p:strVal val="visible"/>
                                      </p:to>
                                    </p:set>
                                    <p:animEffect transition="in" filter="wipe(down)">
                                      <p:cBhvr>
                                        <p:cTn id="7" dur="1000"/>
                                        <p:tgtEl>
                                          <p:spTgt spid="123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35"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4931" name="AutoShape 3"/>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32" name="AutoShape 4"/>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3" name="Text Box 5"/>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4934" name="Text Box 6"/>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4935" name="Text Box 7"/>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4936" name="Text Box 8"/>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4937" name="Text Box 9"/>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4938" name="Freeform 10"/>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9" name="Freeform 11"/>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0" name="Freeform 12"/>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1" name="Freeform 13"/>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2" name="AutoShape 14"/>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43" name="Text Box 15"/>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4944" name="Text Box 16"/>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4945" name="Text Box 17"/>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4946" name="Text Box 18"/>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4947" name="Text Box 19"/>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4948" name="Freeform 20"/>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49" name="Freeform 21"/>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50" name="Freeform 22"/>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51" name="Freeform 23"/>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52" name="Text Box 24"/>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24953" name="AutoShape 25"/>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54" name="Text Box 26"/>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24955" name="AutoShape 27"/>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6" name="Text Box 28"/>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24957" name="Text Box 29"/>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2</a:t>
            </a:r>
          </a:p>
        </p:txBody>
      </p:sp>
      <p:sp>
        <p:nvSpPr>
          <p:cNvPr id="124958" name="Text Box 30"/>
          <p:cNvSpPr txBox="1">
            <a:spLocks noChangeArrowheads="1"/>
          </p:cNvSpPr>
          <p:nvPr/>
        </p:nvSpPr>
        <p:spPr bwMode="auto">
          <a:xfrm>
            <a:off x="3357554" y="3071810"/>
            <a:ext cx="451598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dirty="0">
                <a:solidFill>
                  <a:srgbClr val="333399"/>
                </a:solidFill>
                <a:ea typeface="黑体" pitchFamily="2" charset="-122"/>
              </a:rPr>
              <a:t>运输层剥去首部，取出数据部分</a:t>
            </a:r>
          </a:p>
          <a:p>
            <a:pPr algn="ctr" eaLnBrk="0" hangingPunct="0"/>
            <a:r>
              <a:rPr kumimoji="1" lang="zh-CN" altLang="en-US" sz="2400" dirty="0">
                <a:solidFill>
                  <a:srgbClr val="333399"/>
                </a:solidFill>
                <a:ea typeface="黑体" pitchFamily="2" charset="-122"/>
              </a:rPr>
              <a:t>上交给应用层</a:t>
            </a:r>
          </a:p>
        </p:txBody>
      </p:sp>
      <p:sp>
        <p:nvSpPr>
          <p:cNvPr id="124959" name="AutoShape 31"/>
          <p:cNvSpPr>
            <a:spLocks noChangeArrowheads="1"/>
          </p:cNvSpPr>
          <p:nvPr/>
        </p:nvSpPr>
        <p:spPr bwMode="auto">
          <a:xfrm rot="10800000" flipV="1">
            <a:off x="8305800" y="2975571"/>
            <a:ext cx="196850" cy="396875"/>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Tree>
    <p:extLst>
      <p:ext uri="{BB962C8B-B14F-4D97-AF65-F5344CB8AC3E}">
        <p14:creationId xmlns:p14="http://schemas.microsoft.com/office/powerpoint/2010/main" val="3687346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4959"/>
                                        </p:tgtEl>
                                        <p:attrNameLst>
                                          <p:attrName>style.visibility</p:attrName>
                                        </p:attrNameLst>
                                      </p:cBhvr>
                                      <p:to>
                                        <p:strVal val="visible"/>
                                      </p:to>
                                    </p:set>
                                    <p:animEffect transition="in" filter="wipe(down)">
                                      <p:cBhvr>
                                        <p:cTn id="7" dur="1000"/>
                                        <p:tgtEl>
                                          <p:spTgt spid="124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59"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5955" name="AutoShape 3"/>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6" name="AutoShape 4"/>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7" name="Text Box 5"/>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5958" name="Text Box 6"/>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5959" name="Text Box 7"/>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5960" name="Text Box 8"/>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5961" name="Text Box 9"/>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5962" name="Freeform 10"/>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3" name="Freeform 11"/>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4" name="Freeform 12"/>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5" name="Freeform 13"/>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6" name="AutoShape 14"/>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7" name="Text Box 15"/>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5968" name="Text Box 16"/>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5969" name="Text Box 17"/>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5970" name="Text Box 18"/>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5971" name="Text Box 19"/>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5972" name="Freeform 20"/>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3" name="Freeform 21"/>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4" name="Freeform 22"/>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5" name="Freeform 23"/>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6" name="Text Box 24"/>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25977" name="AutoShape 25"/>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8" name="Text Box 26"/>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25979" name="AutoShape 27"/>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0" name="Text Box 28"/>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25981" name="Text Box 29"/>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25982" name="Text Box 30"/>
          <p:cNvSpPr txBox="1">
            <a:spLocks noChangeArrowheads="1"/>
          </p:cNvSpPr>
          <p:nvPr/>
        </p:nvSpPr>
        <p:spPr bwMode="auto">
          <a:xfrm>
            <a:off x="2786050" y="2598003"/>
            <a:ext cx="513473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dirty="0">
                <a:solidFill>
                  <a:srgbClr val="333399"/>
                </a:solidFill>
                <a:ea typeface="黑体" pitchFamily="2" charset="-122"/>
              </a:rPr>
              <a:t>应用层剥去首部，取出应用程序数据</a:t>
            </a:r>
          </a:p>
          <a:p>
            <a:pPr algn="ctr" eaLnBrk="0" hangingPunct="0"/>
            <a:r>
              <a:rPr kumimoji="1" lang="zh-CN" altLang="en-US" sz="2400" dirty="0">
                <a:solidFill>
                  <a:srgbClr val="333399"/>
                </a:solidFill>
                <a:ea typeface="黑体" pitchFamily="2" charset="-122"/>
              </a:rPr>
              <a:t>上交给应用进程</a:t>
            </a:r>
          </a:p>
        </p:txBody>
      </p:sp>
      <p:sp>
        <p:nvSpPr>
          <p:cNvPr id="125983" name="AutoShape 31"/>
          <p:cNvSpPr>
            <a:spLocks noChangeArrowheads="1"/>
          </p:cNvSpPr>
          <p:nvPr/>
        </p:nvSpPr>
        <p:spPr bwMode="auto">
          <a:xfrm rot="10800000" flipV="1">
            <a:off x="8305800" y="2472334"/>
            <a:ext cx="196850" cy="396875"/>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Tree>
    <p:extLst>
      <p:ext uri="{BB962C8B-B14F-4D97-AF65-F5344CB8AC3E}">
        <p14:creationId xmlns:p14="http://schemas.microsoft.com/office/powerpoint/2010/main" val="34958472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5983"/>
                                        </p:tgtEl>
                                        <p:attrNameLst>
                                          <p:attrName>style.visibility</p:attrName>
                                        </p:attrNameLst>
                                      </p:cBhvr>
                                      <p:to>
                                        <p:strVal val="visible"/>
                                      </p:to>
                                    </p:set>
                                    <p:animEffect transition="in" filter="wipe(down)">
                                      <p:cBhvr>
                                        <p:cTn id="7" dur="1000"/>
                                        <p:tgtEl>
                                          <p:spTgt spid="125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83"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1600"/>
              <a:t> </a:t>
            </a:r>
            <a:r>
              <a:rPr lang="en-US" altLang="zh-CN"/>
              <a:t>2</a:t>
            </a:r>
            <a:r>
              <a:rPr lang="en-US" altLang="zh-CN" sz="2400"/>
              <a:t> </a:t>
            </a:r>
            <a:r>
              <a:rPr lang="zh-CN" altLang="en-US"/>
              <a:t>发送数据 </a:t>
            </a:r>
          </a:p>
        </p:txBody>
      </p:sp>
      <p:sp>
        <p:nvSpPr>
          <p:cNvPr id="126979" name="AutoShape 3"/>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0" name="AutoShape 4"/>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1" name="Text Box 5"/>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6982" name="Text Box 6"/>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6983" name="Text Box 7"/>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6984" name="Text Box 8"/>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6985" name="Text Box 9"/>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6986" name="Freeform 10"/>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7" name="Freeform 11"/>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8" name="Freeform 12"/>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9" name="Freeform 13"/>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0" name="AutoShape 14"/>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1" name="Text Box 15"/>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6992" name="Text Box 16"/>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6993" name="Text Box 17"/>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6994" name="Text Box 18"/>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6995" name="Text Box 19"/>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6996" name="Freeform 20"/>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7" name="Freeform 21"/>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8" name="Freeform 22"/>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9" name="Freeform 23"/>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0" name="Text Box 24"/>
          <p:cNvSpPr txBox="1">
            <a:spLocks noChangeArrowheads="1"/>
          </p:cNvSpPr>
          <p:nvPr/>
        </p:nvSpPr>
        <p:spPr bwMode="auto">
          <a:xfrm>
            <a:off x="395288" y="1644676"/>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27001" name="AutoShape 25"/>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2" name="Text Box 26"/>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27003" name="AutoShape 27"/>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4" name="Text Box 28"/>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27005" name="Text Box 29"/>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27006" name="AutoShape 30"/>
          <p:cNvSpPr>
            <a:spLocks noChangeArrowheads="1"/>
          </p:cNvSpPr>
          <p:nvPr/>
        </p:nvSpPr>
        <p:spPr bwMode="auto">
          <a:xfrm>
            <a:off x="4067175" y="1716683"/>
            <a:ext cx="2952750" cy="935037"/>
          </a:xfrm>
          <a:prstGeom prst="wedgeRoundRectCallout">
            <a:avLst>
              <a:gd name="adj1" fmla="val 87310"/>
              <a:gd name="adj2" fmla="val 18931"/>
              <a:gd name="adj3" fmla="val 16667"/>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a:latin typeface="Tahoma" pitchFamily="34" charset="0"/>
            </a:endParaRPr>
          </a:p>
        </p:txBody>
      </p:sp>
      <p:sp>
        <p:nvSpPr>
          <p:cNvPr id="127007" name="Text Box 31"/>
          <p:cNvSpPr txBox="1">
            <a:spLocks noChangeArrowheads="1"/>
          </p:cNvSpPr>
          <p:nvPr/>
        </p:nvSpPr>
        <p:spPr bwMode="auto">
          <a:xfrm>
            <a:off x="4240727" y="1788121"/>
            <a:ext cx="299953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a:solidFill>
                  <a:srgbClr val="333399"/>
                </a:solidFill>
                <a:latin typeface="Tahoma" pitchFamily="34" charset="0"/>
                <a:ea typeface="黑体" pitchFamily="2" charset="-122"/>
              </a:rPr>
              <a:t>我收到了</a:t>
            </a:r>
            <a:r>
              <a:rPr kumimoji="1" lang="zh-CN" altLang="en-US" sz="1400">
                <a:solidFill>
                  <a:srgbClr val="333399"/>
                </a:solidFill>
                <a:ea typeface="黑体" pitchFamily="2" charset="-122"/>
              </a:rPr>
              <a:t> </a:t>
            </a:r>
            <a:r>
              <a:rPr kumimoji="1" lang="en-US" altLang="zh-CN" sz="2400">
                <a:solidFill>
                  <a:srgbClr val="333399"/>
                </a:solidFill>
                <a:ea typeface="黑体" pitchFamily="2" charset="-122"/>
              </a:rPr>
              <a:t>AP</a:t>
            </a:r>
            <a:r>
              <a:rPr kumimoji="1" lang="en-US" altLang="zh-CN" sz="2400" baseline="-25000">
                <a:solidFill>
                  <a:srgbClr val="333399"/>
                </a:solidFill>
                <a:ea typeface="黑体" pitchFamily="2" charset="-122"/>
              </a:rPr>
              <a:t>1</a:t>
            </a:r>
            <a:r>
              <a:rPr kumimoji="1" lang="en-US" altLang="zh-CN" sz="1600">
                <a:solidFill>
                  <a:srgbClr val="333399"/>
                </a:solidFill>
                <a:ea typeface="黑体" pitchFamily="2" charset="-122"/>
              </a:rPr>
              <a:t> </a:t>
            </a:r>
            <a:r>
              <a:rPr kumimoji="1" lang="zh-CN" altLang="en-US" sz="2400">
                <a:solidFill>
                  <a:srgbClr val="333399"/>
                </a:solidFill>
                <a:latin typeface="Tahoma" pitchFamily="34" charset="0"/>
                <a:ea typeface="黑体" pitchFamily="2" charset="-122"/>
              </a:rPr>
              <a:t>发来的</a:t>
            </a:r>
          </a:p>
          <a:p>
            <a:pPr algn="ctr" eaLnBrk="0" hangingPunct="0"/>
            <a:r>
              <a:rPr kumimoji="1" lang="zh-CN" altLang="en-US" sz="2400">
                <a:solidFill>
                  <a:srgbClr val="333399"/>
                </a:solidFill>
                <a:ea typeface="黑体" pitchFamily="2" charset="-122"/>
              </a:rPr>
              <a:t>应用程序数据！</a:t>
            </a:r>
          </a:p>
        </p:txBody>
      </p:sp>
    </p:spTree>
    <p:extLst>
      <p:ext uri="{BB962C8B-B14F-4D97-AF65-F5344CB8AC3E}">
        <p14:creationId xmlns:p14="http://schemas.microsoft.com/office/powerpoint/2010/main" val="43530755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8003" name="AutoShape 3"/>
          <p:cNvSpPr>
            <a:spLocks noChangeArrowheads="1"/>
          </p:cNvSpPr>
          <p:nvPr/>
        </p:nvSpPr>
        <p:spPr bwMode="auto">
          <a:xfrm rot="-5400000">
            <a:off x="4374357" y="124008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4" name="AutoShape 4"/>
          <p:cNvSpPr>
            <a:spLocks noChangeArrowheads="1"/>
          </p:cNvSpPr>
          <p:nvPr/>
        </p:nvSpPr>
        <p:spPr bwMode="auto">
          <a:xfrm>
            <a:off x="533400" y="255532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5" name="Text Box 5"/>
          <p:cNvSpPr txBox="1">
            <a:spLocks noChangeArrowheads="1"/>
          </p:cNvSpPr>
          <p:nvPr/>
        </p:nvSpPr>
        <p:spPr bwMode="auto">
          <a:xfrm>
            <a:off x="946400" y="273471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8006" name="Text Box 6"/>
          <p:cNvSpPr txBox="1">
            <a:spLocks noChangeArrowheads="1"/>
          </p:cNvSpPr>
          <p:nvPr/>
        </p:nvSpPr>
        <p:spPr bwMode="auto">
          <a:xfrm>
            <a:off x="946400" y="336178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8007" name="Text Box 7"/>
          <p:cNvSpPr txBox="1">
            <a:spLocks noChangeArrowheads="1"/>
          </p:cNvSpPr>
          <p:nvPr/>
        </p:nvSpPr>
        <p:spPr bwMode="auto">
          <a:xfrm>
            <a:off x="946400" y="391899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8008" name="Text Box 8"/>
          <p:cNvSpPr txBox="1">
            <a:spLocks noChangeArrowheads="1"/>
          </p:cNvSpPr>
          <p:nvPr/>
        </p:nvSpPr>
        <p:spPr bwMode="auto">
          <a:xfrm>
            <a:off x="946400" y="447779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8009" name="Text Box 9"/>
          <p:cNvSpPr txBox="1">
            <a:spLocks noChangeArrowheads="1"/>
          </p:cNvSpPr>
          <p:nvPr/>
        </p:nvSpPr>
        <p:spPr bwMode="auto">
          <a:xfrm>
            <a:off x="946400" y="504453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8010" name="Freeform 10"/>
          <p:cNvSpPr>
            <a:spLocks/>
          </p:cNvSpPr>
          <p:nvPr/>
        </p:nvSpPr>
        <p:spPr bwMode="auto">
          <a:xfrm>
            <a:off x="533401" y="315699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1" name="Freeform 11"/>
          <p:cNvSpPr>
            <a:spLocks/>
          </p:cNvSpPr>
          <p:nvPr/>
        </p:nvSpPr>
        <p:spPr bwMode="auto">
          <a:xfrm>
            <a:off x="542926" y="373166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2" name="Freeform 12"/>
          <p:cNvSpPr>
            <a:spLocks/>
          </p:cNvSpPr>
          <p:nvPr/>
        </p:nvSpPr>
        <p:spPr bwMode="auto">
          <a:xfrm>
            <a:off x="520700" y="430793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3" name="Freeform 13"/>
          <p:cNvSpPr>
            <a:spLocks/>
          </p:cNvSpPr>
          <p:nvPr/>
        </p:nvSpPr>
        <p:spPr bwMode="auto">
          <a:xfrm>
            <a:off x="520701" y="490006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4" name="AutoShape 14"/>
          <p:cNvSpPr>
            <a:spLocks noChangeArrowheads="1"/>
          </p:cNvSpPr>
          <p:nvPr/>
        </p:nvSpPr>
        <p:spPr bwMode="auto">
          <a:xfrm>
            <a:off x="7886700" y="252199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5" name="Text Box 15"/>
          <p:cNvSpPr txBox="1">
            <a:spLocks noChangeArrowheads="1"/>
          </p:cNvSpPr>
          <p:nvPr/>
        </p:nvSpPr>
        <p:spPr bwMode="auto">
          <a:xfrm>
            <a:off x="7924800" y="269979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8016" name="Text Box 16"/>
          <p:cNvSpPr txBox="1">
            <a:spLocks noChangeArrowheads="1"/>
          </p:cNvSpPr>
          <p:nvPr/>
        </p:nvSpPr>
        <p:spPr bwMode="auto">
          <a:xfrm>
            <a:off x="7924800" y="332685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8017" name="Text Box 17"/>
          <p:cNvSpPr txBox="1">
            <a:spLocks noChangeArrowheads="1"/>
          </p:cNvSpPr>
          <p:nvPr/>
        </p:nvSpPr>
        <p:spPr bwMode="auto">
          <a:xfrm>
            <a:off x="7924800" y="388406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8018" name="Text Box 18"/>
          <p:cNvSpPr txBox="1">
            <a:spLocks noChangeArrowheads="1"/>
          </p:cNvSpPr>
          <p:nvPr/>
        </p:nvSpPr>
        <p:spPr bwMode="auto">
          <a:xfrm>
            <a:off x="7924800" y="444445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8019" name="Text Box 19"/>
          <p:cNvSpPr txBox="1">
            <a:spLocks noChangeArrowheads="1"/>
          </p:cNvSpPr>
          <p:nvPr/>
        </p:nvSpPr>
        <p:spPr bwMode="auto">
          <a:xfrm>
            <a:off x="7924800" y="500960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8020" name="Freeform 20"/>
          <p:cNvSpPr>
            <a:spLocks/>
          </p:cNvSpPr>
          <p:nvPr/>
        </p:nvSpPr>
        <p:spPr bwMode="auto">
          <a:xfrm>
            <a:off x="7886701" y="312206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21" name="Freeform 21"/>
          <p:cNvSpPr>
            <a:spLocks/>
          </p:cNvSpPr>
          <p:nvPr/>
        </p:nvSpPr>
        <p:spPr bwMode="auto">
          <a:xfrm>
            <a:off x="7896226" y="369674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22" name="Freeform 22"/>
          <p:cNvSpPr>
            <a:spLocks/>
          </p:cNvSpPr>
          <p:nvPr/>
        </p:nvSpPr>
        <p:spPr bwMode="auto">
          <a:xfrm>
            <a:off x="7874000" y="427300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23" name="Freeform 23"/>
          <p:cNvSpPr>
            <a:spLocks/>
          </p:cNvSpPr>
          <p:nvPr/>
        </p:nvSpPr>
        <p:spPr bwMode="auto">
          <a:xfrm>
            <a:off x="7874001" y="486514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24" name="Text Box 24"/>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dirty="0">
                <a:solidFill>
                  <a:srgbClr val="C00000"/>
                </a:solidFill>
                <a:ea typeface="黑体" pitchFamily="2" charset="-122"/>
              </a:rPr>
              <a:t>主机</a:t>
            </a:r>
            <a:r>
              <a:rPr kumimoji="1" lang="zh-CN" altLang="en-US" sz="1050" dirty="0">
                <a:solidFill>
                  <a:srgbClr val="C00000"/>
                </a:solidFill>
                <a:ea typeface="黑体" pitchFamily="2" charset="-122"/>
              </a:rPr>
              <a:t> </a:t>
            </a:r>
            <a:r>
              <a:rPr kumimoji="1" lang="en-US" altLang="zh-CN" sz="2400" dirty="0">
                <a:solidFill>
                  <a:srgbClr val="C00000"/>
                </a:solidFill>
                <a:ea typeface="黑体" pitchFamily="2" charset="-122"/>
              </a:rPr>
              <a:t>1</a:t>
            </a:r>
          </a:p>
        </p:txBody>
      </p:sp>
      <p:sp>
        <p:nvSpPr>
          <p:cNvPr id="128025" name="AutoShape 25"/>
          <p:cNvSpPr>
            <a:spLocks noChangeArrowheads="1"/>
          </p:cNvSpPr>
          <p:nvPr/>
        </p:nvSpPr>
        <p:spPr bwMode="auto">
          <a:xfrm>
            <a:off x="8034338" y="2025106"/>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26" name="Text Box 26"/>
          <p:cNvSpPr txBox="1">
            <a:spLocks noChangeArrowheads="1"/>
          </p:cNvSpPr>
          <p:nvPr/>
        </p:nvSpPr>
        <p:spPr bwMode="auto">
          <a:xfrm>
            <a:off x="8027989" y="212988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28027" name="AutoShape 27"/>
          <p:cNvSpPr>
            <a:spLocks noChangeArrowheads="1"/>
          </p:cNvSpPr>
          <p:nvPr/>
        </p:nvSpPr>
        <p:spPr bwMode="auto">
          <a:xfrm>
            <a:off x="538163" y="206796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28" name="Text Box 28"/>
          <p:cNvSpPr txBox="1">
            <a:spLocks noChangeArrowheads="1"/>
          </p:cNvSpPr>
          <p:nvPr/>
        </p:nvSpPr>
        <p:spPr bwMode="auto">
          <a:xfrm>
            <a:off x="558801" y="218861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28029" name="Text Box 29"/>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28030" name="Rectangle 30"/>
          <p:cNvSpPr>
            <a:spLocks noChangeArrowheads="1"/>
          </p:cNvSpPr>
          <p:nvPr/>
        </p:nvSpPr>
        <p:spPr bwMode="auto">
          <a:xfrm>
            <a:off x="4067175" y="2201319"/>
            <a:ext cx="2592388" cy="3587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nvGrpSpPr>
          <p:cNvPr id="2" name="Group 31"/>
          <p:cNvGrpSpPr>
            <a:grpSpLocks/>
          </p:cNvGrpSpPr>
          <p:nvPr/>
        </p:nvGrpSpPr>
        <p:grpSpPr bwMode="auto">
          <a:xfrm>
            <a:off x="2627316" y="2128292"/>
            <a:ext cx="1474788" cy="1008062"/>
            <a:chOff x="1655" y="1525"/>
            <a:chExt cx="929" cy="635"/>
          </a:xfrm>
        </p:grpSpPr>
        <p:sp>
          <p:nvSpPr>
            <p:cNvPr id="128032" name="Text Box 32"/>
            <p:cNvSpPr txBox="1">
              <a:spLocks noChangeArrowheads="1"/>
            </p:cNvSpPr>
            <p:nvPr/>
          </p:nvSpPr>
          <p:spPr bwMode="auto">
            <a:xfrm>
              <a:off x="1655" y="1525"/>
              <a:ext cx="92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000">
                  <a:solidFill>
                    <a:srgbClr val="333399"/>
                  </a:solidFill>
                  <a:latin typeface="Arial Rounded MT Bold" pitchFamily="34" charset="0"/>
                  <a:ea typeface="黑体" pitchFamily="2" charset="-122"/>
                </a:rPr>
                <a:t>应用层首部</a:t>
              </a:r>
              <a:endParaRPr kumimoji="1" lang="zh-CN" altLang="en-US" sz="2000">
                <a:solidFill>
                  <a:srgbClr val="333399"/>
                </a:solidFill>
                <a:latin typeface="Times New Roman" pitchFamily="18" charset="0"/>
                <a:ea typeface="黑体" pitchFamily="2" charset="-122"/>
              </a:endParaRPr>
            </a:p>
          </p:txBody>
        </p:sp>
        <p:sp>
          <p:nvSpPr>
            <p:cNvPr id="128033" name="Line 33"/>
            <p:cNvSpPr>
              <a:spLocks noChangeShapeType="1"/>
            </p:cNvSpPr>
            <p:nvPr/>
          </p:nvSpPr>
          <p:spPr bwMode="auto">
            <a:xfrm>
              <a:off x="2109" y="1752"/>
              <a:ext cx="272" cy="22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34" name="Rectangle 34"/>
            <p:cNvSpPr>
              <a:spLocks noChangeArrowheads="1"/>
            </p:cNvSpPr>
            <p:nvPr/>
          </p:nvSpPr>
          <p:spPr bwMode="auto">
            <a:xfrm>
              <a:off x="2245" y="1934"/>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5</a:t>
              </a:r>
            </a:p>
          </p:txBody>
        </p:sp>
      </p:grpSp>
      <p:sp>
        <p:nvSpPr>
          <p:cNvPr id="128035" name="Rectangle 35"/>
          <p:cNvSpPr>
            <a:spLocks noChangeArrowheads="1"/>
          </p:cNvSpPr>
          <p:nvPr/>
        </p:nvSpPr>
        <p:spPr bwMode="auto">
          <a:xfrm>
            <a:off x="1979613" y="5081044"/>
            <a:ext cx="5184775" cy="3587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solidFill>
                  <a:srgbClr val="333399"/>
                </a:solidFill>
                <a:ea typeface="黑体" pitchFamily="2" charset="-122"/>
              </a:rPr>
              <a:t>10100110100101  </a:t>
            </a:r>
            <a:r>
              <a:rPr lang="zh-CN" altLang="en-US" sz="2000">
                <a:solidFill>
                  <a:srgbClr val="333399"/>
                </a:solidFill>
                <a:ea typeface="黑体" pitchFamily="2" charset="-122"/>
              </a:rPr>
              <a:t>比  特  流  </a:t>
            </a:r>
            <a:r>
              <a:rPr lang="en-US" altLang="zh-CN" sz="2000">
                <a:solidFill>
                  <a:srgbClr val="333399"/>
                </a:solidFill>
                <a:ea typeface="黑体" pitchFamily="2" charset="-122"/>
              </a:rPr>
              <a:t>110101110101</a:t>
            </a:r>
          </a:p>
        </p:txBody>
      </p:sp>
      <p:sp>
        <p:nvSpPr>
          <p:cNvPr id="128036" name="Text Box 36"/>
          <p:cNvSpPr txBox="1">
            <a:spLocks noChangeArrowheads="1"/>
          </p:cNvSpPr>
          <p:nvPr/>
        </p:nvSpPr>
        <p:spPr bwMode="auto">
          <a:xfrm>
            <a:off x="1580898" y="1196752"/>
            <a:ext cx="640912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800" dirty="0">
                <a:solidFill>
                  <a:srgbClr val="3333FF"/>
                </a:solidFill>
                <a:ea typeface="黑体" pitchFamily="2" charset="-122"/>
              </a:rPr>
              <a:t>注意观察加入或剥去</a:t>
            </a:r>
            <a:r>
              <a:rPr kumimoji="1" lang="zh-CN" altLang="en-US" sz="2800" dirty="0" smtClean="0">
                <a:solidFill>
                  <a:srgbClr val="3333FF"/>
                </a:solidFill>
                <a:ea typeface="黑体" pitchFamily="2" charset="-122"/>
              </a:rPr>
              <a:t>首部</a:t>
            </a:r>
            <a:r>
              <a:rPr kumimoji="1" lang="en-US" altLang="zh-CN" sz="2800" dirty="0" smtClean="0">
                <a:solidFill>
                  <a:srgbClr val="3333FF"/>
                </a:solidFill>
                <a:ea typeface="黑体" pitchFamily="2" charset="-122"/>
              </a:rPr>
              <a:t>(</a:t>
            </a:r>
            <a:r>
              <a:rPr kumimoji="1" lang="zh-CN" altLang="en-US" sz="2800" dirty="0" smtClean="0">
                <a:solidFill>
                  <a:srgbClr val="3333FF"/>
                </a:solidFill>
                <a:ea typeface="黑体" pitchFamily="2" charset="-122"/>
              </a:rPr>
              <a:t>尾部</a:t>
            </a:r>
            <a:r>
              <a:rPr kumimoji="1" lang="en-US" altLang="zh-CN" sz="2800" dirty="0" smtClean="0">
                <a:solidFill>
                  <a:srgbClr val="3333FF"/>
                </a:solidFill>
                <a:ea typeface="黑体" pitchFamily="2" charset="-122"/>
              </a:rPr>
              <a:t>)</a:t>
            </a:r>
            <a:r>
              <a:rPr kumimoji="1" lang="zh-CN" altLang="en-US" sz="2800" dirty="0" smtClean="0">
                <a:solidFill>
                  <a:srgbClr val="3333FF"/>
                </a:solidFill>
                <a:ea typeface="黑体" pitchFamily="2" charset="-122"/>
              </a:rPr>
              <a:t>的</a:t>
            </a:r>
            <a:r>
              <a:rPr kumimoji="1" lang="zh-CN" altLang="en-US" sz="2800" dirty="0">
                <a:solidFill>
                  <a:srgbClr val="3333FF"/>
                </a:solidFill>
                <a:ea typeface="黑体" pitchFamily="2" charset="-122"/>
              </a:rPr>
              <a:t>层次</a:t>
            </a:r>
          </a:p>
        </p:txBody>
      </p:sp>
      <p:sp>
        <p:nvSpPr>
          <p:cNvPr id="128037" name="Rectangle 37"/>
          <p:cNvSpPr>
            <a:spLocks noChangeArrowheads="1"/>
          </p:cNvSpPr>
          <p:nvPr/>
        </p:nvSpPr>
        <p:spPr bwMode="auto">
          <a:xfrm>
            <a:off x="4067175" y="2777581"/>
            <a:ext cx="2592388" cy="3587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nvGrpSpPr>
          <p:cNvPr id="3" name="Group 38"/>
          <p:cNvGrpSpPr>
            <a:grpSpLocks/>
          </p:cNvGrpSpPr>
          <p:nvPr/>
        </p:nvGrpSpPr>
        <p:grpSpPr bwMode="auto">
          <a:xfrm>
            <a:off x="3563938" y="3353844"/>
            <a:ext cx="3095625" cy="358775"/>
            <a:chOff x="2245" y="2297"/>
            <a:chExt cx="1950" cy="226"/>
          </a:xfrm>
        </p:grpSpPr>
        <p:sp>
          <p:nvSpPr>
            <p:cNvPr id="128039" name="Rectangle 39"/>
            <p:cNvSpPr>
              <a:spLocks noChangeArrowheads="1"/>
            </p:cNvSpPr>
            <p:nvPr/>
          </p:nvSpPr>
          <p:spPr bwMode="auto">
            <a:xfrm>
              <a:off x="2245" y="2297"/>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5</a:t>
              </a:r>
            </a:p>
          </p:txBody>
        </p:sp>
        <p:sp>
          <p:nvSpPr>
            <p:cNvPr id="128040" name="Rectangle 40"/>
            <p:cNvSpPr>
              <a:spLocks noChangeArrowheads="1"/>
            </p:cNvSpPr>
            <p:nvPr/>
          </p:nvSpPr>
          <p:spPr bwMode="auto">
            <a:xfrm>
              <a:off x="2562" y="2297"/>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grpSp>
        <p:nvGrpSpPr>
          <p:cNvPr id="4" name="Group 41"/>
          <p:cNvGrpSpPr>
            <a:grpSpLocks/>
          </p:cNvGrpSpPr>
          <p:nvPr/>
        </p:nvGrpSpPr>
        <p:grpSpPr bwMode="auto">
          <a:xfrm>
            <a:off x="3059113" y="3930106"/>
            <a:ext cx="3600450" cy="358775"/>
            <a:chOff x="1927" y="2660"/>
            <a:chExt cx="2268" cy="226"/>
          </a:xfrm>
        </p:grpSpPr>
        <p:sp>
          <p:nvSpPr>
            <p:cNvPr id="128042" name="Rectangle 42"/>
            <p:cNvSpPr>
              <a:spLocks noChangeArrowheads="1"/>
            </p:cNvSpPr>
            <p:nvPr/>
          </p:nvSpPr>
          <p:spPr bwMode="auto">
            <a:xfrm>
              <a:off x="1927" y="2660"/>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4</a:t>
              </a:r>
            </a:p>
          </p:txBody>
        </p:sp>
        <p:sp>
          <p:nvSpPr>
            <p:cNvPr id="128043" name="Rectangle 43"/>
            <p:cNvSpPr>
              <a:spLocks noChangeArrowheads="1"/>
            </p:cNvSpPr>
            <p:nvPr/>
          </p:nvSpPr>
          <p:spPr bwMode="auto">
            <a:xfrm>
              <a:off x="2245" y="2660"/>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5</a:t>
              </a:r>
            </a:p>
          </p:txBody>
        </p:sp>
        <p:sp>
          <p:nvSpPr>
            <p:cNvPr id="128044" name="Rectangle 44"/>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grpSp>
        <p:nvGrpSpPr>
          <p:cNvPr id="5" name="Group 45"/>
          <p:cNvGrpSpPr>
            <a:grpSpLocks/>
          </p:cNvGrpSpPr>
          <p:nvPr/>
        </p:nvGrpSpPr>
        <p:grpSpPr bwMode="auto">
          <a:xfrm>
            <a:off x="2555875" y="4506369"/>
            <a:ext cx="4103688" cy="358775"/>
            <a:chOff x="1610" y="3023"/>
            <a:chExt cx="2585" cy="226"/>
          </a:xfrm>
        </p:grpSpPr>
        <p:sp>
          <p:nvSpPr>
            <p:cNvPr id="128046" name="Rectangle 46"/>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3</a:t>
              </a:r>
            </a:p>
          </p:txBody>
        </p:sp>
        <p:sp>
          <p:nvSpPr>
            <p:cNvPr id="128047" name="Rectangle 47"/>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4</a:t>
              </a:r>
            </a:p>
          </p:txBody>
        </p:sp>
        <p:sp>
          <p:nvSpPr>
            <p:cNvPr id="128048" name="Rectangle 48"/>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5</a:t>
              </a:r>
            </a:p>
          </p:txBody>
        </p:sp>
        <p:sp>
          <p:nvSpPr>
            <p:cNvPr id="128049" name="Rectangle 49"/>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grpSp>
        <p:nvGrpSpPr>
          <p:cNvPr id="6" name="Group 50"/>
          <p:cNvGrpSpPr>
            <a:grpSpLocks/>
          </p:cNvGrpSpPr>
          <p:nvPr/>
        </p:nvGrpSpPr>
        <p:grpSpPr bwMode="auto">
          <a:xfrm>
            <a:off x="654051" y="2488656"/>
            <a:ext cx="4781550" cy="415925"/>
            <a:chOff x="412" y="1752"/>
            <a:chExt cx="3012" cy="262"/>
          </a:xfrm>
        </p:grpSpPr>
        <p:sp>
          <p:nvSpPr>
            <p:cNvPr id="128051" name="AutoShape 51"/>
            <p:cNvSpPr>
              <a:spLocks noChangeArrowheads="1"/>
            </p:cNvSpPr>
            <p:nvPr/>
          </p:nvSpPr>
          <p:spPr bwMode="auto">
            <a:xfrm flipV="1">
              <a:off x="412" y="1786"/>
              <a:ext cx="124" cy="228"/>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28052" name="AutoShape 52"/>
            <p:cNvSpPr>
              <a:spLocks noChangeArrowheads="1"/>
            </p:cNvSpPr>
            <p:nvPr/>
          </p:nvSpPr>
          <p:spPr bwMode="auto">
            <a:xfrm flipV="1">
              <a:off x="3300" y="1752"/>
              <a:ext cx="124" cy="228"/>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grpSp>
        <p:nvGrpSpPr>
          <p:cNvPr id="7" name="Group 53"/>
          <p:cNvGrpSpPr>
            <a:grpSpLocks/>
          </p:cNvGrpSpPr>
          <p:nvPr/>
        </p:nvGrpSpPr>
        <p:grpSpPr bwMode="auto">
          <a:xfrm>
            <a:off x="650875" y="3064918"/>
            <a:ext cx="4497388" cy="396875"/>
            <a:chOff x="410" y="2115"/>
            <a:chExt cx="2833" cy="250"/>
          </a:xfrm>
        </p:grpSpPr>
        <p:sp>
          <p:nvSpPr>
            <p:cNvPr id="128054" name="AutoShape 54"/>
            <p:cNvSpPr>
              <a:spLocks noChangeArrowheads="1"/>
            </p:cNvSpPr>
            <p:nvPr/>
          </p:nvSpPr>
          <p:spPr bwMode="auto">
            <a:xfrm rot="10800000">
              <a:off x="410" y="2116"/>
              <a:ext cx="125" cy="249"/>
            </a:xfrm>
            <a:prstGeom prst="upArrow">
              <a:avLst>
                <a:gd name="adj1" fmla="val 50000"/>
                <a:gd name="adj2" fmla="val 49800"/>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28055" name="AutoShape 55"/>
            <p:cNvSpPr>
              <a:spLocks noChangeArrowheads="1"/>
            </p:cNvSpPr>
            <p:nvPr/>
          </p:nvSpPr>
          <p:spPr bwMode="auto">
            <a:xfrm rot="10800000">
              <a:off x="3118" y="2115"/>
              <a:ext cx="125" cy="249"/>
            </a:xfrm>
            <a:prstGeom prst="upArrow">
              <a:avLst>
                <a:gd name="adj1" fmla="val 50000"/>
                <a:gd name="adj2" fmla="val 49800"/>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grpSp>
        <p:nvGrpSpPr>
          <p:cNvPr id="8" name="Group 56"/>
          <p:cNvGrpSpPr>
            <a:grpSpLocks/>
          </p:cNvGrpSpPr>
          <p:nvPr/>
        </p:nvGrpSpPr>
        <p:grpSpPr bwMode="auto">
          <a:xfrm>
            <a:off x="650876" y="3625306"/>
            <a:ext cx="4137025" cy="409575"/>
            <a:chOff x="410" y="2468"/>
            <a:chExt cx="2606" cy="258"/>
          </a:xfrm>
        </p:grpSpPr>
        <p:sp>
          <p:nvSpPr>
            <p:cNvPr id="128057" name="AutoShape 57"/>
            <p:cNvSpPr>
              <a:spLocks noChangeArrowheads="1"/>
            </p:cNvSpPr>
            <p:nvPr/>
          </p:nvSpPr>
          <p:spPr bwMode="auto">
            <a:xfrm rot="10800000">
              <a:off x="410" y="2468"/>
              <a:ext cx="125" cy="248"/>
            </a:xfrm>
            <a:prstGeom prst="upArrow">
              <a:avLst>
                <a:gd name="adj1" fmla="val 50000"/>
                <a:gd name="adj2" fmla="val 49600"/>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28058" name="AutoShape 58"/>
            <p:cNvSpPr>
              <a:spLocks noChangeArrowheads="1"/>
            </p:cNvSpPr>
            <p:nvPr/>
          </p:nvSpPr>
          <p:spPr bwMode="auto">
            <a:xfrm rot="10800000">
              <a:off x="2891" y="2478"/>
              <a:ext cx="125" cy="248"/>
            </a:xfrm>
            <a:prstGeom prst="upArrow">
              <a:avLst>
                <a:gd name="adj1" fmla="val 50000"/>
                <a:gd name="adj2" fmla="val 49600"/>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grpSp>
        <p:nvGrpSpPr>
          <p:cNvPr id="9" name="Group 59"/>
          <p:cNvGrpSpPr>
            <a:grpSpLocks/>
          </p:cNvGrpSpPr>
          <p:nvPr/>
        </p:nvGrpSpPr>
        <p:grpSpPr bwMode="auto">
          <a:xfrm>
            <a:off x="649289" y="4215854"/>
            <a:ext cx="3832225" cy="444500"/>
            <a:chOff x="409" y="2840"/>
            <a:chExt cx="2414" cy="280"/>
          </a:xfrm>
        </p:grpSpPr>
        <p:sp>
          <p:nvSpPr>
            <p:cNvPr id="128060" name="AutoShape 60"/>
            <p:cNvSpPr>
              <a:spLocks noChangeArrowheads="1"/>
            </p:cNvSpPr>
            <p:nvPr/>
          </p:nvSpPr>
          <p:spPr bwMode="auto">
            <a:xfrm rot="10800000">
              <a:off x="409" y="2870"/>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28061" name="AutoShape 61"/>
            <p:cNvSpPr>
              <a:spLocks noChangeArrowheads="1"/>
            </p:cNvSpPr>
            <p:nvPr/>
          </p:nvSpPr>
          <p:spPr bwMode="auto">
            <a:xfrm rot="10800000">
              <a:off x="2699" y="2840"/>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grpSp>
        <p:nvGrpSpPr>
          <p:cNvPr id="10" name="Group 62"/>
          <p:cNvGrpSpPr>
            <a:grpSpLocks/>
          </p:cNvGrpSpPr>
          <p:nvPr/>
        </p:nvGrpSpPr>
        <p:grpSpPr bwMode="auto">
          <a:xfrm>
            <a:off x="649289" y="4792119"/>
            <a:ext cx="3635375" cy="460375"/>
            <a:chOff x="409" y="3203"/>
            <a:chExt cx="2290" cy="290"/>
          </a:xfrm>
        </p:grpSpPr>
        <p:sp>
          <p:nvSpPr>
            <p:cNvPr id="128063" name="AutoShape 63"/>
            <p:cNvSpPr>
              <a:spLocks noChangeArrowheads="1"/>
            </p:cNvSpPr>
            <p:nvPr/>
          </p:nvSpPr>
          <p:spPr bwMode="auto">
            <a:xfrm rot="10800000">
              <a:off x="409" y="3243"/>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28064" name="AutoShape 64"/>
            <p:cNvSpPr>
              <a:spLocks noChangeArrowheads="1"/>
            </p:cNvSpPr>
            <p:nvPr/>
          </p:nvSpPr>
          <p:spPr bwMode="auto">
            <a:xfrm rot="10800000">
              <a:off x="2575" y="3203"/>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grpSp>
        <p:nvGrpSpPr>
          <p:cNvPr id="11" name="Group 65"/>
          <p:cNvGrpSpPr>
            <a:grpSpLocks/>
          </p:cNvGrpSpPr>
          <p:nvPr/>
        </p:nvGrpSpPr>
        <p:grpSpPr bwMode="auto">
          <a:xfrm>
            <a:off x="2051050" y="2637879"/>
            <a:ext cx="1512888" cy="1074738"/>
            <a:chOff x="1292" y="1846"/>
            <a:chExt cx="953" cy="677"/>
          </a:xfrm>
        </p:grpSpPr>
        <p:sp>
          <p:nvSpPr>
            <p:cNvPr id="128066" name="Rectangle 66"/>
            <p:cNvSpPr>
              <a:spLocks noChangeArrowheads="1"/>
            </p:cNvSpPr>
            <p:nvPr/>
          </p:nvSpPr>
          <p:spPr bwMode="auto">
            <a:xfrm>
              <a:off x="1927" y="2297"/>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4</a:t>
              </a:r>
            </a:p>
          </p:txBody>
        </p:sp>
        <p:sp>
          <p:nvSpPr>
            <p:cNvPr id="128067" name="Text Box 67"/>
            <p:cNvSpPr txBox="1">
              <a:spLocks noChangeArrowheads="1"/>
            </p:cNvSpPr>
            <p:nvPr/>
          </p:nvSpPr>
          <p:spPr bwMode="auto">
            <a:xfrm>
              <a:off x="1292" y="1846"/>
              <a:ext cx="92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000">
                  <a:solidFill>
                    <a:srgbClr val="333399"/>
                  </a:solidFill>
                  <a:latin typeface="Arial Rounded MT Bold" pitchFamily="34" charset="0"/>
                  <a:ea typeface="黑体" pitchFamily="2" charset="-122"/>
                </a:rPr>
                <a:t>运输层首部</a:t>
              </a:r>
              <a:endParaRPr kumimoji="1" lang="zh-CN" altLang="en-US" sz="2000">
                <a:solidFill>
                  <a:srgbClr val="333399"/>
                </a:solidFill>
                <a:latin typeface="Times New Roman" pitchFamily="18" charset="0"/>
                <a:ea typeface="黑体" pitchFamily="2" charset="-122"/>
              </a:endParaRPr>
            </a:p>
          </p:txBody>
        </p:sp>
        <p:sp>
          <p:nvSpPr>
            <p:cNvPr id="128068" name="Line 68"/>
            <p:cNvSpPr>
              <a:spLocks noChangeShapeType="1"/>
            </p:cNvSpPr>
            <p:nvPr/>
          </p:nvSpPr>
          <p:spPr bwMode="auto">
            <a:xfrm>
              <a:off x="1791" y="2069"/>
              <a:ext cx="227" cy="227"/>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 name="Group 69"/>
          <p:cNvGrpSpPr>
            <a:grpSpLocks/>
          </p:cNvGrpSpPr>
          <p:nvPr/>
        </p:nvGrpSpPr>
        <p:grpSpPr bwMode="auto">
          <a:xfrm>
            <a:off x="1533525" y="3136356"/>
            <a:ext cx="1525588" cy="1152525"/>
            <a:chOff x="966" y="2160"/>
            <a:chExt cx="961" cy="726"/>
          </a:xfrm>
        </p:grpSpPr>
        <p:sp>
          <p:nvSpPr>
            <p:cNvPr id="128070" name="Rectangle 70"/>
            <p:cNvSpPr>
              <a:spLocks noChangeArrowheads="1"/>
            </p:cNvSpPr>
            <p:nvPr/>
          </p:nvSpPr>
          <p:spPr bwMode="auto">
            <a:xfrm>
              <a:off x="1609" y="2660"/>
              <a:ext cx="318" cy="22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3</a:t>
              </a:r>
            </a:p>
          </p:txBody>
        </p:sp>
        <p:sp>
          <p:nvSpPr>
            <p:cNvPr id="128071" name="Text Box 71"/>
            <p:cNvSpPr txBox="1">
              <a:spLocks noChangeArrowheads="1"/>
            </p:cNvSpPr>
            <p:nvPr/>
          </p:nvSpPr>
          <p:spPr bwMode="auto">
            <a:xfrm>
              <a:off x="966" y="2160"/>
              <a:ext cx="92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000">
                  <a:solidFill>
                    <a:srgbClr val="333399"/>
                  </a:solidFill>
                  <a:latin typeface="Arial Rounded MT Bold" pitchFamily="34" charset="0"/>
                  <a:ea typeface="黑体" pitchFamily="2" charset="-122"/>
                </a:rPr>
                <a:t>网络层首部</a:t>
              </a:r>
              <a:endParaRPr kumimoji="1" lang="zh-CN" altLang="en-US" sz="2000">
                <a:solidFill>
                  <a:srgbClr val="333399"/>
                </a:solidFill>
                <a:latin typeface="Times New Roman" pitchFamily="18" charset="0"/>
                <a:ea typeface="黑体" pitchFamily="2" charset="-122"/>
              </a:endParaRPr>
            </a:p>
          </p:txBody>
        </p:sp>
        <p:sp>
          <p:nvSpPr>
            <p:cNvPr id="128072" name="Line 72"/>
            <p:cNvSpPr>
              <a:spLocks noChangeShapeType="1"/>
            </p:cNvSpPr>
            <p:nvPr/>
          </p:nvSpPr>
          <p:spPr bwMode="auto">
            <a:xfrm>
              <a:off x="1474" y="2387"/>
              <a:ext cx="227" cy="27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 name="Group 73"/>
          <p:cNvGrpSpPr>
            <a:grpSpLocks/>
          </p:cNvGrpSpPr>
          <p:nvPr/>
        </p:nvGrpSpPr>
        <p:grpSpPr bwMode="auto">
          <a:xfrm>
            <a:off x="1427162" y="3568154"/>
            <a:ext cx="1128713" cy="1295400"/>
            <a:chOff x="899" y="2432"/>
            <a:chExt cx="711" cy="816"/>
          </a:xfrm>
        </p:grpSpPr>
        <p:sp>
          <p:nvSpPr>
            <p:cNvPr id="128074" name="Rectangle 74"/>
            <p:cNvSpPr>
              <a:spLocks noChangeArrowheads="1"/>
            </p:cNvSpPr>
            <p:nvPr/>
          </p:nvSpPr>
          <p:spPr bwMode="auto">
            <a:xfrm>
              <a:off x="1247" y="3022"/>
              <a:ext cx="363" cy="226"/>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2</a:t>
              </a:r>
            </a:p>
          </p:txBody>
        </p:sp>
        <p:sp>
          <p:nvSpPr>
            <p:cNvPr id="128075" name="Text Box 75"/>
            <p:cNvSpPr txBox="1">
              <a:spLocks noChangeArrowheads="1"/>
            </p:cNvSpPr>
            <p:nvPr/>
          </p:nvSpPr>
          <p:spPr bwMode="auto">
            <a:xfrm>
              <a:off x="899" y="2432"/>
              <a:ext cx="60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lnSpc>
                  <a:spcPct val="90000"/>
                </a:lnSpc>
              </a:pPr>
              <a:r>
                <a:rPr kumimoji="1" lang="zh-CN" altLang="en-US" sz="2000">
                  <a:solidFill>
                    <a:srgbClr val="333399"/>
                  </a:solidFill>
                  <a:latin typeface="Arial Rounded MT Bold" pitchFamily="34" charset="0"/>
                  <a:ea typeface="黑体" pitchFamily="2" charset="-122"/>
                </a:rPr>
                <a:t>链路层</a:t>
              </a:r>
            </a:p>
            <a:p>
              <a:pPr algn="ctr" eaLnBrk="0" hangingPunct="0">
                <a:lnSpc>
                  <a:spcPct val="90000"/>
                </a:lnSpc>
              </a:pPr>
              <a:r>
                <a:rPr kumimoji="1" lang="zh-CN" altLang="en-US" sz="2000">
                  <a:solidFill>
                    <a:srgbClr val="333399"/>
                  </a:solidFill>
                  <a:latin typeface="Arial Rounded MT Bold" pitchFamily="34" charset="0"/>
                  <a:ea typeface="黑体" pitchFamily="2" charset="-122"/>
                </a:rPr>
                <a:t>首部</a:t>
              </a:r>
              <a:endParaRPr kumimoji="1" lang="zh-CN" altLang="en-US" sz="2000">
                <a:solidFill>
                  <a:srgbClr val="333399"/>
                </a:solidFill>
                <a:latin typeface="Times New Roman" pitchFamily="18" charset="0"/>
                <a:ea typeface="黑体" pitchFamily="2" charset="-122"/>
              </a:endParaRPr>
            </a:p>
          </p:txBody>
        </p:sp>
        <p:sp>
          <p:nvSpPr>
            <p:cNvPr id="128076" name="Line 76"/>
            <p:cNvSpPr>
              <a:spLocks noChangeShapeType="1"/>
            </p:cNvSpPr>
            <p:nvPr/>
          </p:nvSpPr>
          <p:spPr bwMode="auto">
            <a:xfrm>
              <a:off x="1284" y="2799"/>
              <a:ext cx="145" cy="22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 name="Group 77"/>
          <p:cNvGrpSpPr>
            <a:grpSpLocks/>
          </p:cNvGrpSpPr>
          <p:nvPr/>
        </p:nvGrpSpPr>
        <p:grpSpPr bwMode="auto">
          <a:xfrm>
            <a:off x="6659560" y="3574504"/>
            <a:ext cx="1054099" cy="1290638"/>
            <a:chOff x="4195" y="2436"/>
            <a:chExt cx="664" cy="813"/>
          </a:xfrm>
        </p:grpSpPr>
        <p:sp>
          <p:nvSpPr>
            <p:cNvPr id="128078" name="Rectangle 78"/>
            <p:cNvSpPr>
              <a:spLocks noChangeArrowheads="1"/>
            </p:cNvSpPr>
            <p:nvPr/>
          </p:nvSpPr>
          <p:spPr bwMode="auto">
            <a:xfrm>
              <a:off x="4195" y="3023"/>
              <a:ext cx="318" cy="226"/>
            </a:xfrm>
            <a:prstGeom prst="rect">
              <a:avLst/>
            </a:prstGeom>
            <a:solidFill>
              <a:srgbClr val="CC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T</a:t>
              </a:r>
              <a:r>
                <a:rPr lang="en-US" altLang="zh-CN" baseline="-25000">
                  <a:solidFill>
                    <a:srgbClr val="333399"/>
                  </a:solidFill>
                </a:rPr>
                <a:t>2</a:t>
              </a:r>
            </a:p>
          </p:txBody>
        </p:sp>
        <p:sp>
          <p:nvSpPr>
            <p:cNvPr id="128079" name="Line 79"/>
            <p:cNvSpPr>
              <a:spLocks noChangeShapeType="1"/>
            </p:cNvSpPr>
            <p:nvPr/>
          </p:nvSpPr>
          <p:spPr bwMode="auto">
            <a:xfrm flipH="1">
              <a:off x="4377" y="2840"/>
              <a:ext cx="136" cy="18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80" name="Text Box 80"/>
            <p:cNvSpPr txBox="1">
              <a:spLocks noChangeArrowheads="1"/>
            </p:cNvSpPr>
            <p:nvPr/>
          </p:nvSpPr>
          <p:spPr bwMode="auto">
            <a:xfrm>
              <a:off x="4255" y="2436"/>
              <a:ext cx="60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lnSpc>
                  <a:spcPct val="90000"/>
                </a:lnSpc>
              </a:pPr>
              <a:r>
                <a:rPr kumimoji="1" lang="zh-CN" altLang="en-US" sz="2000">
                  <a:solidFill>
                    <a:srgbClr val="333399"/>
                  </a:solidFill>
                  <a:latin typeface="Arial Rounded MT Bold" pitchFamily="34" charset="0"/>
                  <a:ea typeface="黑体" pitchFamily="2" charset="-122"/>
                </a:rPr>
                <a:t>链路层</a:t>
              </a:r>
            </a:p>
            <a:p>
              <a:pPr algn="ctr" eaLnBrk="0" hangingPunct="0">
                <a:lnSpc>
                  <a:spcPct val="90000"/>
                </a:lnSpc>
              </a:pPr>
              <a:r>
                <a:rPr kumimoji="1" lang="zh-CN" altLang="en-US" sz="2000">
                  <a:solidFill>
                    <a:srgbClr val="333399"/>
                  </a:solidFill>
                  <a:latin typeface="Arial Rounded MT Bold" pitchFamily="34" charset="0"/>
                  <a:ea typeface="黑体" pitchFamily="2" charset="-122"/>
                </a:rPr>
                <a:t>尾部</a:t>
              </a:r>
              <a:endParaRPr kumimoji="1" lang="zh-CN" altLang="en-US" sz="2000">
                <a:solidFill>
                  <a:srgbClr val="333399"/>
                </a:solidFill>
                <a:latin typeface="Times New Roman" pitchFamily="18" charset="0"/>
                <a:ea typeface="黑体" pitchFamily="2" charset="-122"/>
              </a:endParaRPr>
            </a:p>
          </p:txBody>
        </p:sp>
      </p:grpSp>
    </p:spTree>
    <p:extLst>
      <p:ext uri="{BB962C8B-B14F-4D97-AF65-F5344CB8AC3E}">
        <p14:creationId xmlns:p14="http://schemas.microsoft.com/office/powerpoint/2010/main" val="9534036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8030"/>
                                        </p:tgtEl>
                                        <p:attrNameLst>
                                          <p:attrName>style.visibility</p:attrName>
                                        </p:attrNameLst>
                                      </p:cBhvr>
                                      <p:to>
                                        <p:strVal val="visible"/>
                                      </p:to>
                                    </p:set>
                                  </p:childTnLst>
                                </p:cTn>
                              </p:par>
                            </p:childTnLst>
                          </p:cTn>
                        </p:par>
                        <p:par>
                          <p:cTn id="7" fill="hold" nodeType="afterGroup">
                            <p:stCondLst>
                              <p:cond delay="500"/>
                            </p:stCondLst>
                            <p:childTnLst>
                              <p:par>
                                <p:cTn id="8" presetID="22" presetClass="entr" presetSubtype="1" fill="hold" nodeType="after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nodeType="afterGroup">
                            <p:stCondLst>
                              <p:cond delay="2500"/>
                            </p:stCondLst>
                            <p:childTnLst>
                              <p:par>
                                <p:cTn id="12" presetID="1" presetClass="entr" presetSubtype="0" fill="hold" grpId="0" nodeType="afterEffect">
                                  <p:stCondLst>
                                    <p:cond delay="500"/>
                                  </p:stCondLst>
                                  <p:childTnLst>
                                    <p:set>
                                      <p:cBhvr>
                                        <p:cTn id="13" dur="1" fill="hold">
                                          <p:stCondLst>
                                            <p:cond delay="0"/>
                                          </p:stCondLst>
                                        </p:cTn>
                                        <p:tgtEl>
                                          <p:spTgt spid="128037"/>
                                        </p:tgtEl>
                                        <p:attrNameLst>
                                          <p:attrName>style.visibility</p:attrName>
                                        </p:attrNameLst>
                                      </p:cBhvr>
                                      <p:to>
                                        <p:strVal val="visible"/>
                                      </p:to>
                                    </p:set>
                                  </p:childTnLst>
                                </p:cTn>
                              </p:par>
                            </p:childTnLst>
                          </p:cTn>
                        </p:par>
                        <p:par>
                          <p:cTn id="14" fill="hold" nodeType="afterGroup">
                            <p:stCondLst>
                              <p:cond delay="3000"/>
                            </p:stCondLst>
                            <p:childTnLst>
                              <p:par>
                                <p:cTn id="15" presetID="12" presetClass="entr" presetSubtype="8" fill="hold" nodeType="afterEffect">
                                  <p:stCondLst>
                                    <p:cond delay="1000"/>
                                  </p:stCondLst>
                                  <p:childTnLst>
                                    <p:set>
                                      <p:cBhvr>
                                        <p:cTn id="16" dur="1" fill="hold">
                                          <p:stCondLst>
                                            <p:cond delay="0"/>
                                          </p:stCondLst>
                                        </p:cTn>
                                        <p:tgtEl>
                                          <p:spTgt spid="2"/>
                                        </p:tgtEl>
                                        <p:attrNameLst>
                                          <p:attrName>style.visibility</p:attrName>
                                        </p:attrNameLst>
                                      </p:cBhvr>
                                      <p:to>
                                        <p:strVal val="visible"/>
                                      </p:to>
                                    </p:set>
                                    <p:animEffect transition="in" filter="slide(fromLeft)">
                                      <p:cBhvr>
                                        <p:cTn id="17" dur="1000"/>
                                        <p:tgtEl>
                                          <p:spTgt spid="2"/>
                                        </p:tgtEl>
                                      </p:cBhvr>
                                    </p:animEffect>
                                  </p:childTnLst>
                                </p:cTn>
                              </p:par>
                            </p:childTnLst>
                          </p:cTn>
                        </p:par>
                        <p:par>
                          <p:cTn id="18" fill="hold" nodeType="afterGroup">
                            <p:stCondLst>
                              <p:cond delay="5000"/>
                            </p:stCondLst>
                            <p:childTnLst>
                              <p:par>
                                <p:cTn id="19" presetID="9" presetClass="emph" presetSubtype="0" nodeType="afterEffect">
                                  <p:stCondLst>
                                    <p:cond delay="500"/>
                                  </p:stCondLst>
                                  <p:childTnLst>
                                    <p:set>
                                      <p:cBhvr rctx="PPT">
                                        <p:cTn id="20" dur="indefinite"/>
                                        <p:tgtEl>
                                          <p:spTgt spid="6"/>
                                        </p:tgtEl>
                                        <p:attrNameLst>
                                          <p:attrName>style.opacity</p:attrName>
                                        </p:attrNameLst>
                                      </p:cBhvr>
                                      <p:to>
                                        <p:strVal val="0.5"/>
                                      </p:to>
                                    </p:set>
                                    <p:animEffect filter="image" prLst="opacity: 0.5">
                                      <p:cBhvr rctx="IE">
                                        <p:cTn id="21" dur="indefinite"/>
                                        <p:tgtEl>
                                          <p:spTgt spid="6"/>
                                        </p:tgtEl>
                                      </p:cBhvr>
                                    </p:animEffect>
                                  </p:childTnLst>
                                </p:cTn>
                              </p:par>
                            </p:childTnLst>
                          </p:cTn>
                        </p:par>
                        <p:par>
                          <p:cTn id="22" fill="hold" nodeType="afterGroup">
                            <p:stCondLst>
                              <p:cond delay="5500"/>
                            </p:stCondLst>
                            <p:childTnLst>
                              <p:par>
                                <p:cTn id="23" presetID="22" presetClass="entr" presetSubtype="1" fill="hold" nodeType="after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1000"/>
                                        <p:tgtEl>
                                          <p:spTgt spid="7"/>
                                        </p:tgtEl>
                                      </p:cBhvr>
                                    </p:animEffect>
                                  </p:childTnLst>
                                </p:cTn>
                              </p:par>
                            </p:childTnLst>
                          </p:cTn>
                        </p:par>
                        <p:par>
                          <p:cTn id="26" fill="hold" nodeType="afterGroup">
                            <p:stCondLst>
                              <p:cond delay="7000"/>
                            </p:stCondLst>
                            <p:childTnLst>
                              <p:par>
                                <p:cTn id="27" presetID="1" presetClass="entr" presetSubtype="0" fill="hold" nodeType="afterEffect">
                                  <p:stCondLst>
                                    <p:cond delay="50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nodeType="afterGroup">
                            <p:stCondLst>
                              <p:cond delay="7500"/>
                            </p:stCondLst>
                            <p:childTnLst>
                              <p:par>
                                <p:cTn id="30" presetID="12" presetClass="entr" presetSubtype="8" fill="hold" nodeType="afterEffect">
                                  <p:stCondLst>
                                    <p:cond delay="1000"/>
                                  </p:stCondLst>
                                  <p:childTnLst>
                                    <p:set>
                                      <p:cBhvr>
                                        <p:cTn id="31" dur="1" fill="hold">
                                          <p:stCondLst>
                                            <p:cond delay="0"/>
                                          </p:stCondLst>
                                        </p:cTn>
                                        <p:tgtEl>
                                          <p:spTgt spid="11"/>
                                        </p:tgtEl>
                                        <p:attrNameLst>
                                          <p:attrName>style.visibility</p:attrName>
                                        </p:attrNameLst>
                                      </p:cBhvr>
                                      <p:to>
                                        <p:strVal val="visible"/>
                                      </p:to>
                                    </p:set>
                                    <p:animEffect transition="in" filter="slide(fromLeft)">
                                      <p:cBhvr>
                                        <p:cTn id="32" dur="1000"/>
                                        <p:tgtEl>
                                          <p:spTgt spid="11"/>
                                        </p:tgtEl>
                                      </p:cBhvr>
                                    </p:animEffect>
                                  </p:childTnLst>
                                </p:cTn>
                              </p:par>
                            </p:childTnLst>
                          </p:cTn>
                        </p:par>
                        <p:par>
                          <p:cTn id="33" fill="hold" nodeType="afterGroup">
                            <p:stCondLst>
                              <p:cond delay="9500"/>
                            </p:stCondLst>
                            <p:childTnLst>
                              <p:par>
                                <p:cTn id="34" presetID="9" presetClass="emph" presetSubtype="0" nodeType="afterEffect">
                                  <p:stCondLst>
                                    <p:cond delay="0"/>
                                  </p:stCondLst>
                                  <p:childTnLst>
                                    <p:set>
                                      <p:cBhvr rctx="PPT">
                                        <p:cTn id="35" dur="indefinite"/>
                                        <p:tgtEl>
                                          <p:spTgt spid="7"/>
                                        </p:tgtEl>
                                        <p:attrNameLst>
                                          <p:attrName>style.opacity</p:attrName>
                                        </p:attrNameLst>
                                      </p:cBhvr>
                                      <p:to>
                                        <p:strVal val="0.5"/>
                                      </p:to>
                                    </p:set>
                                    <p:animEffect filter="image" prLst="opacity: 0.5">
                                      <p:cBhvr rctx="IE">
                                        <p:cTn id="36" dur="indefinite"/>
                                        <p:tgtEl>
                                          <p:spTgt spid="7"/>
                                        </p:tgtEl>
                                      </p:cBhvr>
                                    </p:animEffect>
                                  </p:childTnLst>
                                </p:cTn>
                              </p:par>
                            </p:childTnLst>
                          </p:cTn>
                        </p:par>
                        <p:par>
                          <p:cTn id="37" fill="hold" nodeType="afterGroup">
                            <p:stCondLst>
                              <p:cond delay="9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1000"/>
                                        <p:tgtEl>
                                          <p:spTgt spid="8"/>
                                        </p:tgtEl>
                                      </p:cBhvr>
                                    </p:animEffect>
                                  </p:childTnLst>
                                </p:cTn>
                              </p:par>
                            </p:childTnLst>
                          </p:cTn>
                        </p:par>
                        <p:par>
                          <p:cTn id="41" fill="hold" nodeType="afterGroup">
                            <p:stCondLst>
                              <p:cond delay="10500"/>
                            </p:stCondLst>
                            <p:childTnLst>
                              <p:par>
                                <p:cTn id="42" presetID="1" presetClass="entr" presetSubtype="0" fill="hold" nodeType="afterEffect">
                                  <p:stCondLst>
                                    <p:cond delay="500"/>
                                  </p:stCondLst>
                                  <p:childTnLst>
                                    <p:set>
                                      <p:cBhvr>
                                        <p:cTn id="43" dur="1" fill="hold">
                                          <p:stCondLst>
                                            <p:cond delay="0"/>
                                          </p:stCondLst>
                                        </p:cTn>
                                        <p:tgtEl>
                                          <p:spTgt spid="4"/>
                                        </p:tgtEl>
                                        <p:attrNameLst>
                                          <p:attrName>style.visibility</p:attrName>
                                        </p:attrNameLst>
                                      </p:cBhvr>
                                      <p:to>
                                        <p:strVal val="visible"/>
                                      </p:to>
                                    </p:set>
                                  </p:childTnLst>
                                </p:cTn>
                              </p:par>
                            </p:childTnLst>
                          </p:cTn>
                        </p:par>
                        <p:par>
                          <p:cTn id="44" fill="hold" nodeType="afterGroup">
                            <p:stCondLst>
                              <p:cond delay="11000"/>
                            </p:stCondLst>
                            <p:childTnLst>
                              <p:par>
                                <p:cTn id="45" presetID="12" presetClass="entr" presetSubtype="8" fill="hold" nodeType="afterEffect">
                                  <p:stCondLst>
                                    <p:cond delay="1000"/>
                                  </p:stCondLst>
                                  <p:childTnLst>
                                    <p:set>
                                      <p:cBhvr>
                                        <p:cTn id="46" dur="1" fill="hold">
                                          <p:stCondLst>
                                            <p:cond delay="0"/>
                                          </p:stCondLst>
                                        </p:cTn>
                                        <p:tgtEl>
                                          <p:spTgt spid="12"/>
                                        </p:tgtEl>
                                        <p:attrNameLst>
                                          <p:attrName>style.visibility</p:attrName>
                                        </p:attrNameLst>
                                      </p:cBhvr>
                                      <p:to>
                                        <p:strVal val="visible"/>
                                      </p:to>
                                    </p:set>
                                    <p:animEffect transition="in" filter="slide(fromLeft)">
                                      <p:cBhvr>
                                        <p:cTn id="47" dur="1000"/>
                                        <p:tgtEl>
                                          <p:spTgt spid="12"/>
                                        </p:tgtEl>
                                      </p:cBhvr>
                                    </p:animEffect>
                                  </p:childTnLst>
                                </p:cTn>
                              </p:par>
                            </p:childTnLst>
                          </p:cTn>
                        </p:par>
                        <p:par>
                          <p:cTn id="48" fill="hold" nodeType="afterGroup">
                            <p:stCondLst>
                              <p:cond delay="13000"/>
                            </p:stCondLst>
                            <p:childTnLst>
                              <p:par>
                                <p:cTn id="49" presetID="9" presetClass="emph" presetSubtype="0" nodeType="afterEffect">
                                  <p:stCondLst>
                                    <p:cond delay="0"/>
                                  </p:stCondLst>
                                  <p:childTnLst>
                                    <p:set>
                                      <p:cBhvr rctx="PPT">
                                        <p:cTn id="50" dur="indefinite"/>
                                        <p:tgtEl>
                                          <p:spTgt spid="8"/>
                                        </p:tgtEl>
                                        <p:attrNameLst>
                                          <p:attrName>style.opacity</p:attrName>
                                        </p:attrNameLst>
                                      </p:cBhvr>
                                      <p:to>
                                        <p:strVal val="0.5"/>
                                      </p:to>
                                    </p:set>
                                    <p:animEffect filter="image" prLst="opacity: 0.5">
                                      <p:cBhvr rctx="IE">
                                        <p:cTn id="51" dur="indefinite"/>
                                        <p:tgtEl>
                                          <p:spTgt spid="8"/>
                                        </p:tgtEl>
                                      </p:cBhvr>
                                    </p:animEffect>
                                  </p:childTnLst>
                                </p:cTn>
                              </p:par>
                            </p:childTnLst>
                          </p:cTn>
                        </p:par>
                        <p:par>
                          <p:cTn id="52" fill="hold" nodeType="afterGroup">
                            <p:stCondLst>
                              <p:cond delay="13000"/>
                            </p:stCondLst>
                            <p:childTnLst>
                              <p:par>
                                <p:cTn id="53" presetID="22" presetClass="entr" presetSubtype="1"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up)">
                                      <p:cBhvr>
                                        <p:cTn id="55" dur="1000"/>
                                        <p:tgtEl>
                                          <p:spTgt spid="9"/>
                                        </p:tgtEl>
                                      </p:cBhvr>
                                    </p:animEffect>
                                  </p:childTnLst>
                                </p:cTn>
                              </p:par>
                            </p:childTnLst>
                          </p:cTn>
                        </p:par>
                        <p:par>
                          <p:cTn id="56" fill="hold" nodeType="afterGroup">
                            <p:stCondLst>
                              <p:cond delay="14000"/>
                            </p:stCondLst>
                            <p:childTnLst>
                              <p:par>
                                <p:cTn id="57" presetID="1" presetClass="entr" presetSubtype="0" fill="hold" nodeType="afterEffect">
                                  <p:stCondLst>
                                    <p:cond delay="500"/>
                                  </p:stCondLst>
                                  <p:childTnLst>
                                    <p:set>
                                      <p:cBhvr>
                                        <p:cTn id="58" dur="1" fill="hold">
                                          <p:stCondLst>
                                            <p:cond delay="0"/>
                                          </p:stCondLst>
                                        </p:cTn>
                                        <p:tgtEl>
                                          <p:spTgt spid="5"/>
                                        </p:tgtEl>
                                        <p:attrNameLst>
                                          <p:attrName>style.visibility</p:attrName>
                                        </p:attrNameLst>
                                      </p:cBhvr>
                                      <p:to>
                                        <p:strVal val="visible"/>
                                      </p:to>
                                    </p:set>
                                  </p:childTnLst>
                                </p:cTn>
                              </p:par>
                            </p:childTnLst>
                          </p:cTn>
                        </p:par>
                        <p:par>
                          <p:cTn id="59" fill="hold" nodeType="afterGroup">
                            <p:stCondLst>
                              <p:cond delay="14500"/>
                            </p:stCondLst>
                            <p:childTnLst>
                              <p:par>
                                <p:cTn id="60" presetID="12" presetClass="entr" presetSubtype="8"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slide(fromLeft)">
                                      <p:cBhvr>
                                        <p:cTn id="62" dur="1000"/>
                                        <p:tgtEl>
                                          <p:spTgt spid="13"/>
                                        </p:tgtEl>
                                      </p:cBhvr>
                                    </p:animEffect>
                                  </p:childTnLst>
                                </p:cTn>
                              </p:par>
                            </p:childTnLst>
                          </p:cTn>
                        </p:par>
                        <p:par>
                          <p:cTn id="63" fill="hold" nodeType="afterGroup">
                            <p:stCondLst>
                              <p:cond delay="15500"/>
                            </p:stCondLst>
                            <p:childTnLst>
                              <p:par>
                                <p:cTn id="64" presetID="12" presetClass="entr" presetSubtype="2" fill="hold" nodeType="after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slide(fromRight)">
                                      <p:cBhvr>
                                        <p:cTn id="66" dur="1000"/>
                                        <p:tgtEl>
                                          <p:spTgt spid="14"/>
                                        </p:tgtEl>
                                      </p:cBhvr>
                                    </p:animEffect>
                                  </p:childTnLst>
                                </p:cTn>
                              </p:par>
                            </p:childTnLst>
                          </p:cTn>
                        </p:par>
                        <p:par>
                          <p:cTn id="67" fill="hold" nodeType="afterGroup">
                            <p:stCondLst>
                              <p:cond delay="16500"/>
                            </p:stCondLst>
                            <p:childTnLst>
                              <p:par>
                                <p:cTn id="68" presetID="22" presetClass="entr" presetSubtype="1"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up)">
                                      <p:cBhvr>
                                        <p:cTn id="70" dur="1000"/>
                                        <p:tgtEl>
                                          <p:spTgt spid="10"/>
                                        </p:tgtEl>
                                      </p:cBhvr>
                                    </p:animEffect>
                                  </p:childTnLst>
                                </p:cTn>
                              </p:par>
                            </p:childTnLst>
                          </p:cTn>
                        </p:par>
                        <p:par>
                          <p:cTn id="71" fill="hold" nodeType="afterGroup">
                            <p:stCondLst>
                              <p:cond delay="17500"/>
                            </p:stCondLst>
                            <p:childTnLst>
                              <p:par>
                                <p:cTn id="72" presetID="9" presetClass="emph" presetSubtype="0" nodeType="afterEffect">
                                  <p:stCondLst>
                                    <p:cond delay="0"/>
                                  </p:stCondLst>
                                  <p:childTnLst>
                                    <p:set>
                                      <p:cBhvr rctx="PPT">
                                        <p:cTn id="73" dur="indefinite"/>
                                        <p:tgtEl>
                                          <p:spTgt spid="9"/>
                                        </p:tgtEl>
                                        <p:attrNameLst>
                                          <p:attrName>style.opacity</p:attrName>
                                        </p:attrNameLst>
                                      </p:cBhvr>
                                      <p:to>
                                        <p:strVal val="0.5"/>
                                      </p:to>
                                    </p:set>
                                    <p:animEffect filter="image" prLst="opacity: 0.5">
                                      <p:cBhvr rctx="IE">
                                        <p:cTn id="74" dur="indefinite"/>
                                        <p:tgtEl>
                                          <p:spTgt spid="9"/>
                                        </p:tgtEl>
                                      </p:cBhvr>
                                    </p:animEffect>
                                  </p:childTnLst>
                                </p:cTn>
                              </p:par>
                            </p:childTnLst>
                          </p:cTn>
                        </p:par>
                        <p:par>
                          <p:cTn id="75" fill="hold" nodeType="afterGroup">
                            <p:stCondLst>
                              <p:cond delay="17500"/>
                            </p:stCondLst>
                            <p:childTnLst>
                              <p:par>
                                <p:cTn id="76" presetID="1" presetClass="entr" presetSubtype="0" fill="hold" grpId="0" nodeType="afterEffect">
                                  <p:stCondLst>
                                    <p:cond delay="500"/>
                                  </p:stCondLst>
                                  <p:childTnLst>
                                    <p:set>
                                      <p:cBhvr>
                                        <p:cTn id="77" dur="1" fill="hold">
                                          <p:stCondLst>
                                            <p:cond delay="0"/>
                                          </p:stCondLst>
                                        </p:cTn>
                                        <p:tgtEl>
                                          <p:spTgt spid="128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30" grpId="0" animBg="1" autoUpdateAnimBg="0"/>
      <p:bldP spid="128035" grpId="0" animBg="1"/>
      <p:bldP spid="128037"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9027" name="AutoShape 3"/>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28" name="AutoShape 4"/>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29" name="Text Box 5"/>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9030" name="Text Box 6"/>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9031" name="Text Box 7"/>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9032" name="Text Box 8"/>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9033" name="Text Box 9"/>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9034" name="Freeform 10"/>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5" name="Freeform 11"/>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6" name="Freeform 12"/>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7" name="Freeform 13"/>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8" name="AutoShape 14"/>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9" name="Text Box 15"/>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9040" name="Text Box 16"/>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9041" name="Text Box 17"/>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9042" name="Text Box 18"/>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9043" name="Text Box 19"/>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9044" name="Freeform 20"/>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45" name="Freeform 21"/>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46" name="Freeform 22"/>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47" name="Freeform 23"/>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48" name="Text Box 24"/>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29049" name="AutoShape 25"/>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50" name="Text Box 26"/>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29051" name="AutoShape 27"/>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52" name="Text Box 28"/>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29053" name="Text Box 29"/>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29054" name="Rectangle 30"/>
          <p:cNvSpPr>
            <a:spLocks noChangeArrowheads="1"/>
          </p:cNvSpPr>
          <p:nvPr/>
        </p:nvSpPr>
        <p:spPr bwMode="auto">
          <a:xfrm>
            <a:off x="1979613" y="5101234"/>
            <a:ext cx="5184775" cy="3587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solidFill>
                  <a:srgbClr val="333399"/>
                </a:solidFill>
                <a:ea typeface="黑体" pitchFamily="2" charset="-122"/>
              </a:rPr>
              <a:t>10100110100101  </a:t>
            </a:r>
            <a:r>
              <a:rPr lang="zh-CN" altLang="en-US" sz="2000">
                <a:solidFill>
                  <a:srgbClr val="333399"/>
                </a:solidFill>
                <a:ea typeface="黑体" pitchFamily="2" charset="-122"/>
              </a:rPr>
              <a:t>比  特  流  </a:t>
            </a:r>
            <a:r>
              <a:rPr lang="en-US" altLang="zh-CN" sz="2000">
                <a:solidFill>
                  <a:srgbClr val="333399"/>
                </a:solidFill>
                <a:ea typeface="黑体" pitchFamily="2" charset="-122"/>
              </a:rPr>
              <a:t>110101110101</a:t>
            </a:r>
          </a:p>
        </p:txBody>
      </p:sp>
      <p:sp>
        <p:nvSpPr>
          <p:cNvPr id="129055" name="Text Box 31"/>
          <p:cNvSpPr txBox="1">
            <a:spLocks noChangeArrowheads="1"/>
          </p:cNvSpPr>
          <p:nvPr/>
        </p:nvSpPr>
        <p:spPr bwMode="auto">
          <a:xfrm>
            <a:off x="2545230" y="3629620"/>
            <a:ext cx="423866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dirty="0">
                <a:solidFill>
                  <a:srgbClr val="333399"/>
                </a:solidFill>
                <a:ea typeface="黑体" pitchFamily="2" charset="-122"/>
              </a:rPr>
              <a:t>主机 </a:t>
            </a:r>
            <a:r>
              <a:rPr kumimoji="1" lang="en-US" altLang="zh-CN" sz="2400" dirty="0">
                <a:solidFill>
                  <a:srgbClr val="333399"/>
                </a:solidFill>
                <a:ea typeface="黑体" pitchFamily="2" charset="-122"/>
              </a:rPr>
              <a:t>2 </a:t>
            </a:r>
            <a:r>
              <a:rPr kumimoji="1" lang="zh-CN" altLang="en-US" sz="2400" dirty="0">
                <a:solidFill>
                  <a:srgbClr val="333399"/>
                </a:solidFill>
                <a:ea typeface="黑体" pitchFamily="2" charset="-122"/>
              </a:rPr>
              <a:t>的物理层收到比特流后</a:t>
            </a:r>
          </a:p>
          <a:p>
            <a:pPr algn="ctr" eaLnBrk="0" hangingPunct="0"/>
            <a:r>
              <a:rPr kumimoji="1" lang="zh-CN" altLang="en-US" sz="2400" dirty="0">
                <a:solidFill>
                  <a:srgbClr val="333399"/>
                </a:solidFill>
                <a:ea typeface="黑体" pitchFamily="2" charset="-122"/>
              </a:rPr>
              <a:t>交给数据链路层</a:t>
            </a:r>
          </a:p>
        </p:txBody>
      </p:sp>
      <p:grpSp>
        <p:nvGrpSpPr>
          <p:cNvPr id="2" name="Group 32"/>
          <p:cNvGrpSpPr>
            <a:grpSpLocks/>
          </p:cNvGrpSpPr>
          <p:nvPr/>
        </p:nvGrpSpPr>
        <p:grpSpPr bwMode="auto">
          <a:xfrm>
            <a:off x="1979613" y="4526559"/>
            <a:ext cx="5184775" cy="358775"/>
            <a:chOff x="1247" y="3023"/>
            <a:chExt cx="3266" cy="226"/>
          </a:xfrm>
        </p:grpSpPr>
        <p:sp>
          <p:nvSpPr>
            <p:cNvPr id="129057" name="Rectangle 33"/>
            <p:cNvSpPr>
              <a:spLocks noChangeArrowheads="1"/>
            </p:cNvSpPr>
            <p:nvPr/>
          </p:nvSpPr>
          <p:spPr bwMode="auto">
            <a:xfrm>
              <a:off x="1247" y="3023"/>
              <a:ext cx="363" cy="226"/>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2</a:t>
              </a:r>
            </a:p>
          </p:txBody>
        </p:sp>
        <p:sp>
          <p:nvSpPr>
            <p:cNvPr id="129058" name="Rectangle 34"/>
            <p:cNvSpPr>
              <a:spLocks noChangeArrowheads="1"/>
            </p:cNvSpPr>
            <p:nvPr/>
          </p:nvSpPr>
          <p:spPr bwMode="auto">
            <a:xfrm>
              <a:off x="4195" y="3023"/>
              <a:ext cx="318" cy="226"/>
            </a:xfrm>
            <a:prstGeom prst="rect">
              <a:avLst/>
            </a:prstGeom>
            <a:solidFill>
              <a:srgbClr val="CC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T</a:t>
              </a:r>
              <a:r>
                <a:rPr lang="en-US" altLang="zh-CN" baseline="-25000">
                  <a:solidFill>
                    <a:srgbClr val="333399"/>
                  </a:solidFill>
                </a:rPr>
                <a:t>2</a:t>
              </a:r>
            </a:p>
          </p:txBody>
        </p:sp>
        <p:grpSp>
          <p:nvGrpSpPr>
            <p:cNvPr id="3" name="Group 35"/>
            <p:cNvGrpSpPr>
              <a:grpSpLocks/>
            </p:cNvGrpSpPr>
            <p:nvPr/>
          </p:nvGrpSpPr>
          <p:grpSpPr bwMode="auto">
            <a:xfrm>
              <a:off x="1610" y="3023"/>
              <a:ext cx="2585" cy="226"/>
              <a:chOff x="1610" y="3023"/>
              <a:chExt cx="2585" cy="226"/>
            </a:xfrm>
          </p:grpSpPr>
          <p:sp>
            <p:nvSpPr>
              <p:cNvPr id="129060" name="Rectangle 36"/>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3</a:t>
                </a:r>
              </a:p>
            </p:txBody>
          </p:sp>
          <p:sp>
            <p:nvSpPr>
              <p:cNvPr id="129061" name="Rectangle 37"/>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4</a:t>
                </a:r>
              </a:p>
            </p:txBody>
          </p:sp>
          <p:sp>
            <p:nvSpPr>
              <p:cNvPr id="129062" name="Rectangle 38"/>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5</a:t>
                </a:r>
              </a:p>
            </p:txBody>
          </p:sp>
          <p:sp>
            <p:nvSpPr>
              <p:cNvPr id="129063" name="Rectangle 39"/>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grpSp>
      <p:grpSp>
        <p:nvGrpSpPr>
          <p:cNvPr id="4" name="Group 40"/>
          <p:cNvGrpSpPr>
            <a:grpSpLocks/>
          </p:cNvGrpSpPr>
          <p:nvPr/>
        </p:nvGrpSpPr>
        <p:grpSpPr bwMode="auto">
          <a:xfrm>
            <a:off x="4087814" y="4740871"/>
            <a:ext cx="4352925" cy="396875"/>
            <a:chOff x="2575" y="3158"/>
            <a:chExt cx="2742" cy="250"/>
          </a:xfrm>
        </p:grpSpPr>
        <p:sp>
          <p:nvSpPr>
            <p:cNvPr id="129065" name="AutoShape 41"/>
            <p:cNvSpPr>
              <a:spLocks noChangeArrowheads="1"/>
            </p:cNvSpPr>
            <p:nvPr/>
          </p:nvSpPr>
          <p:spPr bwMode="auto">
            <a:xfrm rot="10800000" flipV="1">
              <a:off x="5193" y="3158"/>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29066" name="AutoShape 42"/>
            <p:cNvSpPr>
              <a:spLocks noChangeArrowheads="1"/>
            </p:cNvSpPr>
            <p:nvPr/>
          </p:nvSpPr>
          <p:spPr bwMode="auto">
            <a:xfrm rot="10800000" flipV="1">
              <a:off x="2575" y="3158"/>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Tree>
    <p:extLst>
      <p:ext uri="{BB962C8B-B14F-4D97-AF65-F5344CB8AC3E}">
        <p14:creationId xmlns:p14="http://schemas.microsoft.com/office/powerpoint/2010/main" val="15540538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29054"/>
                                        </p:tgtEl>
                                        <p:attrNameLst>
                                          <p:attrName>style.visibility</p:attrName>
                                        </p:attrNameLst>
                                      </p:cBhvr>
                                      <p:to>
                                        <p:strVal val="visible"/>
                                      </p:to>
                                    </p:set>
                                  </p:childTnLst>
                                </p:cTn>
                              </p:par>
                            </p:childTnLst>
                          </p:cTn>
                        </p:par>
                        <p:par>
                          <p:cTn id="7" fill="hold" nodeType="afterGroup">
                            <p:stCondLst>
                              <p:cond delay="1000"/>
                            </p:stCondLst>
                            <p:childTnLst>
                              <p:par>
                                <p:cTn id="8" presetID="22" presetClass="entr" presetSubtype="4"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1000"/>
                                        <p:tgtEl>
                                          <p:spTgt spid="4"/>
                                        </p:tgtEl>
                                      </p:cBhvr>
                                    </p:animEffect>
                                  </p:childTnLst>
                                </p:cTn>
                              </p:par>
                            </p:childTnLst>
                          </p:cTn>
                        </p:par>
                        <p:par>
                          <p:cTn id="11" fill="hold" nodeType="afterGroup">
                            <p:stCondLst>
                              <p:cond delay="20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par>
                          <p:cTn id="14" fill="hold" nodeType="afterGroup">
                            <p:stCondLst>
                              <p:cond delay="2000"/>
                            </p:stCondLst>
                            <p:childTnLst>
                              <p:par>
                                <p:cTn id="15" presetID="1" presetClass="exit" presetSubtype="0" fill="hold" grpId="1" nodeType="afterEffect">
                                  <p:stCondLst>
                                    <p:cond delay="0"/>
                                  </p:stCondLst>
                                  <p:childTnLst>
                                    <p:set>
                                      <p:cBhvr>
                                        <p:cTn id="16" dur="1" fill="hold">
                                          <p:stCondLst>
                                            <p:cond delay="0"/>
                                          </p:stCondLst>
                                        </p:cTn>
                                        <p:tgtEl>
                                          <p:spTgt spid="129054"/>
                                        </p:tgtEl>
                                        <p:attrNameLst>
                                          <p:attrName>style.visibility</p:attrName>
                                        </p:attrNameLst>
                                      </p:cBhvr>
                                      <p:to>
                                        <p:strVal val="hidden"/>
                                      </p:to>
                                    </p:set>
                                  </p:childTnLst>
                                </p:cTn>
                              </p:par>
                            </p:childTnLst>
                          </p:cTn>
                        </p:par>
                        <p:par>
                          <p:cTn id="17" fill="hold" nodeType="afterGroup">
                            <p:stCondLst>
                              <p:cond delay="2000"/>
                            </p:stCondLst>
                            <p:childTnLst>
                              <p:par>
                                <p:cTn id="18" presetID="1" presetClass="exit" presetSubtype="0" fill="hold" nodeType="afterEffect">
                                  <p:stCondLst>
                                    <p:cond delay="0"/>
                                  </p:stCondLst>
                                  <p:childTnLst>
                                    <p:set>
                                      <p:cBhvr>
                                        <p:cTn id="1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54" grpId="0" animBg="1"/>
      <p:bldP spid="129054" grpId="1"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555875" y="3950296"/>
            <a:ext cx="4103688" cy="358775"/>
            <a:chOff x="1610" y="3023"/>
            <a:chExt cx="2585" cy="226"/>
          </a:xfrm>
        </p:grpSpPr>
        <p:sp>
          <p:nvSpPr>
            <p:cNvPr id="130051" name="Rectangle 3"/>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3</a:t>
              </a:r>
            </a:p>
          </p:txBody>
        </p:sp>
        <p:sp>
          <p:nvSpPr>
            <p:cNvPr id="130052"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4</a:t>
              </a:r>
            </a:p>
          </p:txBody>
        </p:sp>
        <p:sp>
          <p:nvSpPr>
            <p:cNvPr id="130053"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5</a:t>
              </a:r>
            </a:p>
          </p:txBody>
        </p:sp>
        <p:sp>
          <p:nvSpPr>
            <p:cNvPr id="130054" name="Rectangle 6"/>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sp>
        <p:nvSpPr>
          <p:cNvPr id="130055" name="Rectangle 7"/>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30056" name="AutoShape 8"/>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57" name="AutoShape 9"/>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58" name="Text Box 10"/>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30059" name="Text Box 11"/>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30060" name="Text Box 12"/>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30061" name="Text Box 13"/>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30062" name="Text Box 14"/>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30063" name="Freeform 15"/>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64" name="Freeform 16"/>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65" name="Freeform 17"/>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66" name="Freeform 18"/>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67" name="AutoShape 19"/>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68" name="Text Box 20"/>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30069" name="Text Box 21"/>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30070" name="Text Box 22"/>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30071" name="Text Box 23"/>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30072" name="Text Box 24"/>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30073" name="Freeform 25"/>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74" name="Freeform 26"/>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75" name="Freeform 27"/>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76" name="Freeform 28"/>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77" name="Text Box 29"/>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30078" name="AutoShape 30"/>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79" name="Text Box 31"/>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30080" name="AutoShape 32"/>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81" name="Text Box 33"/>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30082" name="Text Box 34"/>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30083" name="Text Box 35"/>
          <p:cNvSpPr txBox="1">
            <a:spLocks noChangeArrowheads="1"/>
          </p:cNvSpPr>
          <p:nvPr/>
        </p:nvSpPr>
        <p:spPr bwMode="auto">
          <a:xfrm>
            <a:off x="2425859" y="2981921"/>
            <a:ext cx="482536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a:solidFill>
                  <a:srgbClr val="333399"/>
                </a:solidFill>
                <a:ea typeface="黑体" pitchFamily="2" charset="-122"/>
              </a:rPr>
              <a:t>数据链路层剥去帧首部和帧尾部后</a:t>
            </a:r>
          </a:p>
          <a:p>
            <a:pPr algn="ctr" eaLnBrk="0" hangingPunct="0"/>
            <a:r>
              <a:rPr kumimoji="1" lang="zh-CN" altLang="en-US" sz="2400">
                <a:solidFill>
                  <a:srgbClr val="333399"/>
                </a:solidFill>
                <a:ea typeface="黑体" pitchFamily="2" charset="-122"/>
              </a:rPr>
              <a:t>把帧的数据部分交给网络层</a:t>
            </a:r>
          </a:p>
        </p:txBody>
      </p:sp>
      <p:sp>
        <p:nvSpPr>
          <p:cNvPr id="130084" name="Rectangle 36"/>
          <p:cNvSpPr>
            <a:spLocks noChangeArrowheads="1"/>
          </p:cNvSpPr>
          <p:nvPr/>
        </p:nvSpPr>
        <p:spPr bwMode="auto">
          <a:xfrm>
            <a:off x="1979613" y="4524971"/>
            <a:ext cx="576262" cy="358775"/>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2</a:t>
            </a:r>
          </a:p>
        </p:txBody>
      </p:sp>
      <p:sp>
        <p:nvSpPr>
          <p:cNvPr id="130085" name="Rectangle 37"/>
          <p:cNvSpPr>
            <a:spLocks noChangeArrowheads="1"/>
          </p:cNvSpPr>
          <p:nvPr/>
        </p:nvSpPr>
        <p:spPr bwMode="auto">
          <a:xfrm>
            <a:off x="6659564" y="4526559"/>
            <a:ext cx="504825" cy="358775"/>
          </a:xfrm>
          <a:prstGeom prst="rect">
            <a:avLst/>
          </a:prstGeom>
          <a:solidFill>
            <a:srgbClr val="CC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T</a:t>
            </a:r>
            <a:r>
              <a:rPr lang="en-US" altLang="zh-CN" baseline="-25000">
                <a:solidFill>
                  <a:srgbClr val="333399"/>
                </a:solidFill>
              </a:rPr>
              <a:t>2</a:t>
            </a:r>
          </a:p>
        </p:txBody>
      </p:sp>
      <p:grpSp>
        <p:nvGrpSpPr>
          <p:cNvPr id="3" name="Group 38"/>
          <p:cNvGrpSpPr>
            <a:grpSpLocks/>
          </p:cNvGrpSpPr>
          <p:nvPr/>
        </p:nvGrpSpPr>
        <p:grpSpPr bwMode="auto">
          <a:xfrm>
            <a:off x="2555875" y="4526559"/>
            <a:ext cx="4103688" cy="358775"/>
            <a:chOff x="1610" y="3023"/>
            <a:chExt cx="2585" cy="226"/>
          </a:xfrm>
        </p:grpSpPr>
        <p:sp>
          <p:nvSpPr>
            <p:cNvPr id="130087" name="Rectangle 39"/>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3</a:t>
              </a:r>
            </a:p>
          </p:txBody>
        </p:sp>
        <p:sp>
          <p:nvSpPr>
            <p:cNvPr id="130088"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4</a:t>
              </a:r>
            </a:p>
          </p:txBody>
        </p:sp>
        <p:sp>
          <p:nvSpPr>
            <p:cNvPr id="130089"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5</a:t>
              </a:r>
            </a:p>
          </p:txBody>
        </p:sp>
        <p:sp>
          <p:nvSpPr>
            <p:cNvPr id="130090" name="Rectangle 42"/>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grpSp>
        <p:nvGrpSpPr>
          <p:cNvPr id="4" name="Group 43"/>
          <p:cNvGrpSpPr>
            <a:grpSpLocks/>
          </p:cNvGrpSpPr>
          <p:nvPr/>
        </p:nvGrpSpPr>
        <p:grpSpPr bwMode="auto">
          <a:xfrm>
            <a:off x="4211639" y="4199534"/>
            <a:ext cx="4229100" cy="396875"/>
            <a:chOff x="2653" y="2817"/>
            <a:chExt cx="2664" cy="250"/>
          </a:xfrm>
        </p:grpSpPr>
        <p:sp>
          <p:nvSpPr>
            <p:cNvPr id="130092" name="AutoShape 44"/>
            <p:cNvSpPr>
              <a:spLocks noChangeArrowheads="1"/>
            </p:cNvSpPr>
            <p:nvPr/>
          </p:nvSpPr>
          <p:spPr bwMode="auto">
            <a:xfrm rot="10800000" flipV="1">
              <a:off x="5193" y="2817"/>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30093" name="AutoShape 45"/>
            <p:cNvSpPr>
              <a:spLocks noChangeArrowheads="1"/>
            </p:cNvSpPr>
            <p:nvPr/>
          </p:nvSpPr>
          <p:spPr bwMode="auto">
            <a:xfrm rot="10800000" flipV="1">
              <a:off x="2653" y="2817"/>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Tree>
    <p:extLst>
      <p:ext uri="{BB962C8B-B14F-4D97-AF65-F5344CB8AC3E}">
        <p14:creationId xmlns:p14="http://schemas.microsoft.com/office/powerpoint/2010/main" val="2033558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0084"/>
                                        </p:tgtEl>
                                      </p:cBhvr>
                                    </p:animEffect>
                                    <p:set>
                                      <p:cBhvr>
                                        <p:cTn id="7" dur="1" fill="hold">
                                          <p:stCondLst>
                                            <p:cond delay="999"/>
                                          </p:stCondLst>
                                        </p:cTn>
                                        <p:tgtEl>
                                          <p:spTgt spid="130084"/>
                                        </p:tgtEl>
                                        <p:attrNameLst>
                                          <p:attrName>style.visibility</p:attrName>
                                        </p:attrNameLst>
                                      </p:cBhvr>
                                      <p:to>
                                        <p:strVal val="hidden"/>
                                      </p:to>
                                    </p:set>
                                  </p:childTnLst>
                                </p:cTn>
                              </p:par>
                            </p:childTnLst>
                          </p:cTn>
                        </p:par>
                        <p:par>
                          <p:cTn id="8" fill="hold" nodeType="afterGroup">
                            <p:stCondLst>
                              <p:cond delay="2000"/>
                            </p:stCondLst>
                            <p:childTnLst>
                              <p:par>
                                <p:cTn id="9" presetID="12" presetClass="exit" presetSubtype="2" fill="hold" grpId="0" nodeType="afterEffect">
                                  <p:stCondLst>
                                    <p:cond delay="0"/>
                                  </p:stCondLst>
                                  <p:childTnLst>
                                    <p:animEffect transition="out" filter="slide(fromRight)">
                                      <p:cBhvr>
                                        <p:cTn id="10" dur="1000"/>
                                        <p:tgtEl>
                                          <p:spTgt spid="130085"/>
                                        </p:tgtEl>
                                      </p:cBhvr>
                                    </p:animEffect>
                                    <p:set>
                                      <p:cBhvr>
                                        <p:cTn id="11" dur="1" fill="hold">
                                          <p:stCondLst>
                                            <p:cond delay="999"/>
                                          </p:stCondLst>
                                        </p:cTn>
                                        <p:tgtEl>
                                          <p:spTgt spid="130085"/>
                                        </p:tgtEl>
                                        <p:attrNameLst>
                                          <p:attrName>style.visibility</p:attrName>
                                        </p:attrNameLst>
                                      </p:cBhvr>
                                      <p:to>
                                        <p:strVal val="hidden"/>
                                      </p:to>
                                    </p:set>
                                  </p:childTnLst>
                                </p:cTn>
                              </p:par>
                            </p:childTnLst>
                          </p:cTn>
                        </p:par>
                        <p:par>
                          <p:cTn id="12" fill="hold" nodeType="afterGroup">
                            <p:stCondLst>
                              <p:cond delay="300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1000"/>
                                        <p:tgtEl>
                                          <p:spTgt spid="4"/>
                                        </p:tgtEl>
                                      </p:cBhvr>
                                    </p:animEffect>
                                  </p:childTnLst>
                                </p:cTn>
                              </p:par>
                            </p:childTnLst>
                          </p:cTn>
                        </p:par>
                        <p:par>
                          <p:cTn id="16" fill="hold" nodeType="afterGroup">
                            <p:stCondLst>
                              <p:cond delay="4000"/>
                            </p:stCondLst>
                            <p:childTnLst>
                              <p:par>
                                <p:cTn id="17" presetID="1" presetClass="exit" presetSubtype="0" fill="hold" nodeType="after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par>
                          <p:cTn id="19" fill="hold" nodeType="afterGroup">
                            <p:stCondLst>
                              <p:cond delay="4000"/>
                            </p:stCondLst>
                            <p:childTnLst>
                              <p:par>
                                <p:cTn id="20" presetID="1"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par>
                          <p:cTn id="22" fill="hold" nodeType="afterGroup">
                            <p:stCondLst>
                              <p:cond delay="4000"/>
                            </p:stCondLst>
                            <p:childTnLst>
                              <p:par>
                                <p:cTn id="23" presetID="1" presetClass="exit" presetSubtype="0" fill="hold" nodeType="after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84" grpId="0" animBg="1"/>
      <p:bldP spid="130085"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059113" y="3302596"/>
            <a:ext cx="3598862" cy="358775"/>
            <a:chOff x="1928" y="2660"/>
            <a:chExt cx="2267" cy="226"/>
          </a:xfrm>
        </p:grpSpPr>
        <p:sp>
          <p:nvSpPr>
            <p:cNvPr id="131075" name="Rectangle 3"/>
            <p:cNvSpPr>
              <a:spLocks noChangeArrowheads="1"/>
            </p:cNvSpPr>
            <p:nvPr/>
          </p:nvSpPr>
          <p:spPr bwMode="auto">
            <a:xfrm>
              <a:off x="1928" y="2660"/>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4</a:t>
              </a:r>
            </a:p>
          </p:txBody>
        </p:sp>
        <p:sp>
          <p:nvSpPr>
            <p:cNvPr id="131076" name="Rectangle 4"/>
            <p:cNvSpPr>
              <a:spLocks noChangeArrowheads="1"/>
            </p:cNvSpPr>
            <p:nvPr/>
          </p:nvSpPr>
          <p:spPr bwMode="auto">
            <a:xfrm>
              <a:off x="2246" y="2660"/>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5</a:t>
              </a:r>
            </a:p>
          </p:txBody>
        </p:sp>
        <p:sp>
          <p:nvSpPr>
            <p:cNvPr id="131077" name="Rectangle 5"/>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sp>
        <p:nvSpPr>
          <p:cNvPr id="131078" name="Rectangle 6"/>
          <p:cNvSpPr>
            <a:spLocks noChangeArrowheads="1"/>
          </p:cNvSpPr>
          <p:nvPr/>
        </p:nvSpPr>
        <p:spPr bwMode="auto">
          <a:xfrm>
            <a:off x="2555876" y="3950296"/>
            <a:ext cx="504825" cy="35877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3</a:t>
            </a:r>
          </a:p>
        </p:txBody>
      </p:sp>
      <p:grpSp>
        <p:nvGrpSpPr>
          <p:cNvPr id="3" name="Group 7"/>
          <p:cNvGrpSpPr>
            <a:grpSpLocks/>
          </p:cNvGrpSpPr>
          <p:nvPr/>
        </p:nvGrpSpPr>
        <p:grpSpPr bwMode="auto">
          <a:xfrm>
            <a:off x="3060701" y="3950296"/>
            <a:ext cx="3598863" cy="358775"/>
            <a:chOff x="1928" y="2660"/>
            <a:chExt cx="2267" cy="226"/>
          </a:xfrm>
        </p:grpSpPr>
        <p:sp>
          <p:nvSpPr>
            <p:cNvPr id="131080" name="Rectangle 8"/>
            <p:cNvSpPr>
              <a:spLocks noChangeArrowheads="1"/>
            </p:cNvSpPr>
            <p:nvPr/>
          </p:nvSpPr>
          <p:spPr bwMode="auto">
            <a:xfrm>
              <a:off x="1928" y="2660"/>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4</a:t>
              </a:r>
            </a:p>
          </p:txBody>
        </p:sp>
        <p:sp>
          <p:nvSpPr>
            <p:cNvPr id="131081" name="Rectangle 9"/>
            <p:cNvSpPr>
              <a:spLocks noChangeArrowheads="1"/>
            </p:cNvSpPr>
            <p:nvPr/>
          </p:nvSpPr>
          <p:spPr bwMode="auto">
            <a:xfrm>
              <a:off x="2246" y="2660"/>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5</a:t>
              </a:r>
            </a:p>
          </p:txBody>
        </p:sp>
        <p:sp>
          <p:nvSpPr>
            <p:cNvPr id="131082" name="Rectangle 10"/>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sp>
        <p:nvSpPr>
          <p:cNvPr id="131083" name="Rectangle 11"/>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31084" name="AutoShape 12"/>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085" name="AutoShape 13"/>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086" name="Text Box 14"/>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31087" name="Text Box 15"/>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31088" name="Text Box 16"/>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31089" name="Text Box 17"/>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31090" name="Text Box 18"/>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31091" name="Freeform 19"/>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092" name="Freeform 20"/>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093" name="Freeform 21"/>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094" name="Freeform 22"/>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095" name="AutoShape 23"/>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096" name="Text Box 24"/>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31097" name="Text Box 25"/>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31098" name="Text Box 26"/>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31099" name="Text Box 27"/>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31100" name="Text Box 28"/>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31101" name="Freeform 29"/>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102" name="Freeform 30"/>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103" name="Freeform 31"/>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104" name="Freeform 32"/>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105" name="Text Box 33"/>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31106" name="AutoShape 34"/>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107" name="Text Box 35"/>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31108" name="AutoShape 36"/>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109" name="Text Box 37"/>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31110" name="Text Box 38"/>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31111" name="Text Box 39"/>
          <p:cNvSpPr txBox="1">
            <a:spLocks noChangeArrowheads="1"/>
          </p:cNvSpPr>
          <p:nvPr/>
        </p:nvSpPr>
        <p:spPr bwMode="auto">
          <a:xfrm>
            <a:off x="2727423" y="2405659"/>
            <a:ext cx="420660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a:solidFill>
                  <a:srgbClr val="333399"/>
                </a:solidFill>
                <a:ea typeface="黑体" pitchFamily="2" charset="-122"/>
              </a:rPr>
              <a:t>网络层剥去分组首部后</a:t>
            </a:r>
          </a:p>
          <a:p>
            <a:pPr algn="ctr" eaLnBrk="0" hangingPunct="0"/>
            <a:r>
              <a:rPr kumimoji="1" lang="zh-CN" altLang="en-US" sz="2400">
                <a:solidFill>
                  <a:srgbClr val="333399"/>
                </a:solidFill>
                <a:ea typeface="黑体" pitchFamily="2" charset="-122"/>
              </a:rPr>
              <a:t>把分组的数据部分交给运输层</a:t>
            </a:r>
          </a:p>
        </p:txBody>
      </p:sp>
      <p:grpSp>
        <p:nvGrpSpPr>
          <p:cNvPr id="4" name="Group 40"/>
          <p:cNvGrpSpPr>
            <a:grpSpLocks/>
          </p:cNvGrpSpPr>
          <p:nvPr/>
        </p:nvGrpSpPr>
        <p:grpSpPr bwMode="auto">
          <a:xfrm>
            <a:off x="4591051" y="3623271"/>
            <a:ext cx="3849688" cy="396875"/>
            <a:chOff x="2892" y="2454"/>
            <a:chExt cx="2425" cy="250"/>
          </a:xfrm>
        </p:grpSpPr>
        <p:sp>
          <p:nvSpPr>
            <p:cNvPr id="131113" name="AutoShape 41"/>
            <p:cNvSpPr>
              <a:spLocks noChangeArrowheads="1"/>
            </p:cNvSpPr>
            <p:nvPr/>
          </p:nvSpPr>
          <p:spPr bwMode="auto">
            <a:xfrm rot="10800000" flipV="1">
              <a:off x="5193" y="2454"/>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31114" name="AutoShape 42"/>
            <p:cNvSpPr>
              <a:spLocks noChangeArrowheads="1"/>
            </p:cNvSpPr>
            <p:nvPr/>
          </p:nvSpPr>
          <p:spPr bwMode="auto">
            <a:xfrm rot="10800000" flipV="1">
              <a:off x="2892" y="2454"/>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Tree>
    <p:extLst>
      <p:ext uri="{BB962C8B-B14F-4D97-AF65-F5344CB8AC3E}">
        <p14:creationId xmlns:p14="http://schemas.microsoft.com/office/powerpoint/2010/main" val="413513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1078"/>
                                        </p:tgtEl>
                                      </p:cBhvr>
                                    </p:animEffect>
                                    <p:set>
                                      <p:cBhvr>
                                        <p:cTn id="7" dur="1" fill="hold">
                                          <p:stCondLst>
                                            <p:cond delay="999"/>
                                          </p:stCondLst>
                                        </p:cTn>
                                        <p:tgtEl>
                                          <p:spTgt spid="131078"/>
                                        </p:tgtEl>
                                        <p:attrNameLst>
                                          <p:attrName>style.visibility</p:attrName>
                                        </p:attrNameLst>
                                      </p:cBhvr>
                                      <p:to>
                                        <p:strVal val="hidden"/>
                                      </p:to>
                                    </p:set>
                                  </p:childTnLst>
                                </p:cTn>
                              </p:par>
                            </p:childTnLst>
                          </p:cTn>
                        </p:par>
                        <p:par>
                          <p:cTn id="8" fill="hold" nodeType="afterGroup">
                            <p:stCondLst>
                              <p:cond delay="20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2000"/>
                                        <p:tgtEl>
                                          <p:spTgt spid="4"/>
                                        </p:tgtEl>
                                      </p:cBhvr>
                                    </p:animEffect>
                                  </p:childTnLst>
                                </p:cTn>
                              </p:par>
                            </p:childTnLst>
                          </p:cTn>
                        </p:par>
                        <p:par>
                          <p:cTn id="12" fill="hold" nodeType="afterGroup">
                            <p:stCondLst>
                              <p:cond delay="4000"/>
                            </p:stCondLst>
                            <p:childTnLst>
                              <p:par>
                                <p:cTn id="13" presetID="1" presetClass="exit" presetSubtype="0" fill="hold" nodeType="after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par>
                          <p:cTn id="15" fill="hold" nodeType="afterGroup">
                            <p:stCondLst>
                              <p:cond delay="400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par>
                          <p:cTn id="18" fill="hold" nodeType="afterGroup">
                            <p:stCondLst>
                              <p:cond delay="4000"/>
                            </p:stCondLst>
                            <p:childTnLst>
                              <p:par>
                                <p:cTn id="19" presetID="1" presetClass="exit" presetSubtype="0" fill="hold" nodeType="after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8"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563939" y="2724746"/>
            <a:ext cx="3094037" cy="358775"/>
            <a:chOff x="2245" y="2252"/>
            <a:chExt cx="1949" cy="226"/>
          </a:xfrm>
        </p:grpSpPr>
        <p:sp>
          <p:nvSpPr>
            <p:cNvPr id="132099" name="Rectangle 3"/>
            <p:cNvSpPr>
              <a:spLocks noChangeArrowheads="1"/>
            </p:cNvSpPr>
            <p:nvPr/>
          </p:nvSpPr>
          <p:spPr bwMode="auto">
            <a:xfrm>
              <a:off x="2245" y="2252"/>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5</a:t>
              </a:r>
            </a:p>
          </p:txBody>
        </p:sp>
        <p:sp>
          <p:nvSpPr>
            <p:cNvPr id="132100" name="Rectangle 4"/>
            <p:cNvSpPr>
              <a:spLocks noChangeArrowheads="1"/>
            </p:cNvSpPr>
            <p:nvPr/>
          </p:nvSpPr>
          <p:spPr bwMode="auto">
            <a:xfrm>
              <a:off x="2561" y="2252"/>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sp>
        <p:nvSpPr>
          <p:cNvPr id="132101" name="Rectangle 5"/>
          <p:cNvSpPr>
            <a:spLocks noChangeArrowheads="1"/>
          </p:cNvSpPr>
          <p:nvPr/>
        </p:nvSpPr>
        <p:spPr bwMode="auto">
          <a:xfrm>
            <a:off x="3059114" y="3302596"/>
            <a:ext cx="504825" cy="358775"/>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4</a:t>
            </a:r>
          </a:p>
        </p:txBody>
      </p:sp>
      <p:grpSp>
        <p:nvGrpSpPr>
          <p:cNvPr id="3" name="Group 6"/>
          <p:cNvGrpSpPr>
            <a:grpSpLocks/>
          </p:cNvGrpSpPr>
          <p:nvPr/>
        </p:nvGrpSpPr>
        <p:grpSpPr bwMode="auto">
          <a:xfrm>
            <a:off x="3563939" y="3302596"/>
            <a:ext cx="3094037" cy="358775"/>
            <a:chOff x="2245" y="2252"/>
            <a:chExt cx="1949" cy="226"/>
          </a:xfrm>
        </p:grpSpPr>
        <p:sp>
          <p:nvSpPr>
            <p:cNvPr id="132103" name="Rectangle 7"/>
            <p:cNvSpPr>
              <a:spLocks noChangeArrowheads="1"/>
            </p:cNvSpPr>
            <p:nvPr/>
          </p:nvSpPr>
          <p:spPr bwMode="auto">
            <a:xfrm>
              <a:off x="2245" y="2252"/>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5</a:t>
              </a:r>
            </a:p>
          </p:txBody>
        </p:sp>
        <p:sp>
          <p:nvSpPr>
            <p:cNvPr id="132104" name="Rectangle 8"/>
            <p:cNvSpPr>
              <a:spLocks noChangeArrowheads="1"/>
            </p:cNvSpPr>
            <p:nvPr/>
          </p:nvSpPr>
          <p:spPr bwMode="auto">
            <a:xfrm>
              <a:off x="2561" y="2252"/>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sp>
        <p:nvSpPr>
          <p:cNvPr id="132105" name="Rectangle 9"/>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32106" name="AutoShape 10"/>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2107" name="AutoShape 11"/>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08" name="Text Box 12"/>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32109" name="Text Box 13"/>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32110" name="Text Box 14"/>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32111" name="Text Box 15"/>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32112" name="Text Box 16"/>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32113" name="Freeform 17"/>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14" name="Freeform 18"/>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15" name="Freeform 19"/>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16" name="Freeform 20"/>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17" name="AutoShape 21"/>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18" name="Text Box 22"/>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32119" name="Text Box 23"/>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32120" name="Text Box 24"/>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32121" name="Text Box 25"/>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32122" name="Text Box 26"/>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32123" name="Freeform 27"/>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24" name="Freeform 28"/>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25" name="Freeform 29"/>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26" name="Freeform 30"/>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27" name="Text Box 31"/>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32128" name="AutoShape 32"/>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29" name="Text Box 33"/>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32130" name="AutoShape 34"/>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31" name="Text Box 35"/>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32132" name="Text Box 36"/>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32133" name="Text Box 37"/>
          <p:cNvSpPr txBox="1">
            <a:spLocks noChangeArrowheads="1"/>
          </p:cNvSpPr>
          <p:nvPr/>
        </p:nvSpPr>
        <p:spPr bwMode="auto">
          <a:xfrm>
            <a:off x="3014761" y="1829396"/>
            <a:ext cx="420660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a:solidFill>
                  <a:srgbClr val="333399"/>
                </a:solidFill>
                <a:ea typeface="黑体" pitchFamily="2" charset="-122"/>
              </a:rPr>
              <a:t>运输层剥去报文首部后</a:t>
            </a:r>
          </a:p>
          <a:p>
            <a:pPr algn="ctr" eaLnBrk="0" hangingPunct="0"/>
            <a:r>
              <a:rPr kumimoji="1" lang="zh-CN" altLang="en-US" sz="2400">
                <a:solidFill>
                  <a:srgbClr val="333399"/>
                </a:solidFill>
                <a:ea typeface="黑体" pitchFamily="2" charset="-122"/>
              </a:rPr>
              <a:t>把报文的数据部分交给应用层</a:t>
            </a:r>
          </a:p>
        </p:txBody>
      </p:sp>
      <p:grpSp>
        <p:nvGrpSpPr>
          <p:cNvPr id="4" name="Group 38"/>
          <p:cNvGrpSpPr>
            <a:grpSpLocks/>
          </p:cNvGrpSpPr>
          <p:nvPr/>
        </p:nvGrpSpPr>
        <p:grpSpPr bwMode="auto">
          <a:xfrm>
            <a:off x="4951413" y="2975571"/>
            <a:ext cx="3489325" cy="396875"/>
            <a:chOff x="3119" y="2046"/>
            <a:chExt cx="2198" cy="250"/>
          </a:xfrm>
        </p:grpSpPr>
        <p:sp>
          <p:nvSpPr>
            <p:cNvPr id="132135" name="AutoShape 39"/>
            <p:cNvSpPr>
              <a:spLocks noChangeArrowheads="1"/>
            </p:cNvSpPr>
            <p:nvPr/>
          </p:nvSpPr>
          <p:spPr bwMode="auto">
            <a:xfrm rot="10800000" flipV="1">
              <a:off x="5193" y="2046"/>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32136" name="AutoShape 40"/>
            <p:cNvSpPr>
              <a:spLocks noChangeArrowheads="1"/>
            </p:cNvSpPr>
            <p:nvPr/>
          </p:nvSpPr>
          <p:spPr bwMode="auto">
            <a:xfrm rot="10800000" flipV="1">
              <a:off x="3119" y="2046"/>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Tree>
    <p:extLst>
      <p:ext uri="{BB962C8B-B14F-4D97-AF65-F5344CB8AC3E}">
        <p14:creationId xmlns:p14="http://schemas.microsoft.com/office/powerpoint/2010/main" val="39096341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2101"/>
                                        </p:tgtEl>
                                      </p:cBhvr>
                                    </p:animEffect>
                                    <p:set>
                                      <p:cBhvr>
                                        <p:cTn id="7" dur="1" fill="hold">
                                          <p:stCondLst>
                                            <p:cond delay="999"/>
                                          </p:stCondLst>
                                        </p:cTn>
                                        <p:tgtEl>
                                          <p:spTgt spid="132101"/>
                                        </p:tgtEl>
                                        <p:attrNameLst>
                                          <p:attrName>style.visibility</p:attrName>
                                        </p:attrNameLst>
                                      </p:cBhvr>
                                      <p:to>
                                        <p:strVal val="hidden"/>
                                      </p:to>
                                    </p:set>
                                  </p:childTnLst>
                                </p:cTn>
                              </p:par>
                            </p:childTnLst>
                          </p:cTn>
                        </p:par>
                        <p:par>
                          <p:cTn id="8" fill="hold" nodeType="afterGroup">
                            <p:stCondLst>
                              <p:cond delay="20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1000"/>
                                        <p:tgtEl>
                                          <p:spTgt spid="4"/>
                                        </p:tgtEl>
                                      </p:cBhvr>
                                    </p:animEffect>
                                  </p:childTnLst>
                                </p:cTn>
                              </p:par>
                            </p:childTnLst>
                          </p:cTn>
                        </p:par>
                        <p:par>
                          <p:cTn id="12" fill="hold" nodeType="afterGroup">
                            <p:stCondLst>
                              <p:cond delay="3000"/>
                            </p:stCondLst>
                            <p:childTnLst>
                              <p:par>
                                <p:cTn id="13" presetID="1" presetClass="exit" presetSubtype="0" fill="hold" nodeType="after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par>
                          <p:cTn id="15" fill="hold" nodeType="afterGroup">
                            <p:stCondLst>
                              <p:cond delay="300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par>
                          <p:cTn id="18" fill="hold" nodeType="afterGroup">
                            <p:stCondLst>
                              <p:cond delay="3000"/>
                            </p:stCondLst>
                            <p:childTnLst>
                              <p:par>
                                <p:cTn id="19" presetID="1" presetClass="exit" presetSubtype="0" fill="hold" nodeType="after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1"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ChangeArrowheads="1"/>
          </p:cNvSpPr>
          <p:nvPr/>
        </p:nvSpPr>
        <p:spPr bwMode="auto">
          <a:xfrm>
            <a:off x="4067175" y="2150071"/>
            <a:ext cx="2592388" cy="3587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sp>
        <p:nvSpPr>
          <p:cNvPr id="133123" name="Rectangle 3"/>
          <p:cNvSpPr>
            <a:spLocks noChangeArrowheads="1"/>
          </p:cNvSpPr>
          <p:nvPr/>
        </p:nvSpPr>
        <p:spPr bwMode="auto">
          <a:xfrm>
            <a:off x="3563938" y="2724746"/>
            <a:ext cx="504825" cy="358775"/>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5</a:t>
            </a:r>
          </a:p>
        </p:txBody>
      </p:sp>
      <p:sp>
        <p:nvSpPr>
          <p:cNvPr id="133124" name="Rectangle 4"/>
          <p:cNvSpPr>
            <a:spLocks noChangeArrowheads="1"/>
          </p:cNvSpPr>
          <p:nvPr/>
        </p:nvSpPr>
        <p:spPr bwMode="auto">
          <a:xfrm>
            <a:off x="4065589" y="2724746"/>
            <a:ext cx="2592387" cy="3587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sp>
        <p:nvSpPr>
          <p:cNvPr id="133125" name="Rectangle 5"/>
          <p:cNvSpPr>
            <a:spLocks noGrp="1" noChangeArrowheads="1"/>
          </p:cNvSpPr>
          <p:nvPr>
            <p:ph type="title"/>
          </p:nvPr>
        </p:nvSpPr>
        <p:spPr/>
        <p:txBody>
          <a:bodyPr/>
          <a:lstStyle/>
          <a:p>
            <a:pPr algn="ctr"/>
            <a:r>
              <a:rPr lang="zh-CN" altLang="en-US" dirty="0"/>
              <a:t>主机</a:t>
            </a:r>
            <a:r>
              <a:rPr lang="zh-CN" altLang="en-US" sz="2400" dirty="0"/>
              <a:t> </a:t>
            </a:r>
            <a:r>
              <a:rPr lang="en-US" altLang="zh-CN" dirty="0"/>
              <a:t>1</a:t>
            </a:r>
            <a:r>
              <a:rPr lang="en-US" altLang="zh-CN" sz="2400" dirty="0"/>
              <a:t> </a:t>
            </a:r>
            <a:r>
              <a:rPr lang="zh-CN" altLang="en-US" dirty="0"/>
              <a:t>向主机</a:t>
            </a:r>
            <a:r>
              <a:rPr lang="zh-CN" altLang="en-US" sz="2400" dirty="0"/>
              <a:t> </a:t>
            </a:r>
            <a:r>
              <a:rPr lang="en-US" altLang="zh-CN" dirty="0"/>
              <a:t>2</a:t>
            </a:r>
            <a:r>
              <a:rPr lang="en-US" altLang="zh-CN" sz="2400" dirty="0"/>
              <a:t> </a:t>
            </a:r>
            <a:r>
              <a:rPr lang="zh-CN" altLang="en-US" dirty="0"/>
              <a:t>发送数据 </a:t>
            </a:r>
          </a:p>
        </p:txBody>
      </p:sp>
      <p:sp>
        <p:nvSpPr>
          <p:cNvPr id="133126" name="AutoShape 6"/>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7" name="AutoShape 7"/>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8" name="Text Box 8"/>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33129" name="Text Box 9"/>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33130" name="Text Box 10"/>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33131" name="Text Box 11"/>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33132" name="Text Box 12"/>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33133" name="Freeform 13"/>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4" name="Freeform 14"/>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5" name="Freeform 15"/>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6" name="Freeform 16"/>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7" name="AutoShape 17"/>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8" name="Text Box 18"/>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33139" name="Text Box 19"/>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33140" name="Text Box 20"/>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33141" name="Text Box 21"/>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33142" name="Text Box 22"/>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33143" name="Freeform 23"/>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4" name="Freeform 24"/>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5" name="Freeform 25"/>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6" name="Freeform 26"/>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7" name="Text Box 27"/>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33148" name="AutoShape 28"/>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9" name="Text Box 29"/>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33150" name="AutoShape 30"/>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51" name="Text Box 31"/>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33152" name="Text Box 32"/>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33153" name="Text Box 33"/>
          <p:cNvSpPr txBox="1">
            <a:spLocks noChangeArrowheads="1"/>
          </p:cNvSpPr>
          <p:nvPr/>
        </p:nvSpPr>
        <p:spPr bwMode="auto">
          <a:xfrm>
            <a:off x="3135959" y="3301008"/>
            <a:ext cx="440857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dirty="0">
                <a:solidFill>
                  <a:srgbClr val="333399"/>
                </a:solidFill>
                <a:ea typeface="黑体" pitchFamily="2" charset="-122"/>
              </a:rPr>
              <a:t>应用层剥去应用层 </a:t>
            </a:r>
            <a:r>
              <a:rPr kumimoji="1" lang="en-US" altLang="zh-CN" sz="2400" dirty="0">
                <a:solidFill>
                  <a:srgbClr val="333399"/>
                </a:solidFill>
                <a:ea typeface="黑体" pitchFamily="2" charset="-122"/>
              </a:rPr>
              <a:t>PDU </a:t>
            </a:r>
            <a:r>
              <a:rPr kumimoji="1" lang="zh-CN" altLang="en-US" sz="2400" dirty="0">
                <a:solidFill>
                  <a:srgbClr val="333399"/>
                </a:solidFill>
                <a:ea typeface="黑体" pitchFamily="2" charset="-122"/>
              </a:rPr>
              <a:t>首部后</a:t>
            </a:r>
          </a:p>
          <a:p>
            <a:pPr algn="ctr" eaLnBrk="0" hangingPunct="0"/>
            <a:r>
              <a:rPr kumimoji="1" lang="zh-CN" altLang="en-US" sz="2400" dirty="0">
                <a:solidFill>
                  <a:srgbClr val="333399"/>
                </a:solidFill>
                <a:ea typeface="黑体" pitchFamily="2" charset="-122"/>
              </a:rPr>
              <a:t>把应用程序数据交给应用进程</a:t>
            </a:r>
          </a:p>
        </p:txBody>
      </p:sp>
      <p:grpSp>
        <p:nvGrpSpPr>
          <p:cNvPr id="2" name="Group 34"/>
          <p:cNvGrpSpPr>
            <a:grpSpLocks/>
          </p:cNvGrpSpPr>
          <p:nvPr/>
        </p:nvGrpSpPr>
        <p:grpSpPr bwMode="auto">
          <a:xfrm>
            <a:off x="5238750" y="2435821"/>
            <a:ext cx="3201988" cy="396875"/>
            <a:chOff x="3300" y="1706"/>
            <a:chExt cx="2017" cy="250"/>
          </a:xfrm>
        </p:grpSpPr>
        <p:sp>
          <p:nvSpPr>
            <p:cNvPr id="133155" name="AutoShape 35"/>
            <p:cNvSpPr>
              <a:spLocks noChangeArrowheads="1"/>
            </p:cNvSpPr>
            <p:nvPr/>
          </p:nvSpPr>
          <p:spPr bwMode="auto">
            <a:xfrm rot="10800000" flipV="1">
              <a:off x="5193" y="1706"/>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33156" name="AutoShape 36"/>
            <p:cNvSpPr>
              <a:spLocks noChangeArrowheads="1"/>
            </p:cNvSpPr>
            <p:nvPr/>
          </p:nvSpPr>
          <p:spPr bwMode="auto">
            <a:xfrm rot="10800000" flipV="1">
              <a:off x="3300" y="1706"/>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Tree>
    <p:extLst>
      <p:ext uri="{BB962C8B-B14F-4D97-AF65-F5344CB8AC3E}">
        <p14:creationId xmlns:p14="http://schemas.microsoft.com/office/powerpoint/2010/main" val="26164524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3123"/>
                                        </p:tgtEl>
                                      </p:cBhvr>
                                    </p:animEffect>
                                    <p:set>
                                      <p:cBhvr>
                                        <p:cTn id="7" dur="1" fill="hold">
                                          <p:stCondLst>
                                            <p:cond delay="999"/>
                                          </p:stCondLst>
                                        </p:cTn>
                                        <p:tgtEl>
                                          <p:spTgt spid="133123"/>
                                        </p:tgtEl>
                                        <p:attrNameLst>
                                          <p:attrName>style.visibility</p:attrName>
                                        </p:attrNameLst>
                                      </p:cBhvr>
                                      <p:to>
                                        <p:strVal val="hidden"/>
                                      </p:to>
                                    </p:set>
                                  </p:childTnLst>
                                </p:cTn>
                              </p:par>
                            </p:childTnLst>
                          </p:cTn>
                        </p:par>
                        <p:par>
                          <p:cTn id="8" fill="hold" nodeType="afterGroup">
                            <p:stCondLst>
                              <p:cond delay="20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1000"/>
                                        <p:tgtEl>
                                          <p:spTgt spid="2"/>
                                        </p:tgtEl>
                                      </p:cBhvr>
                                    </p:animEffect>
                                  </p:childTnLst>
                                </p:cTn>
                              </p:par>
                            </p:childTnLst>
                          </p:cTn>
                        </p:par>
                        <p:par>
                          <p:cTn id="12" fill="hold" nodeType="afterGroup">
                            <p:stCondLst>
                              <p:cond delay="3000"/>
                            </p:stCondLst>
                            <p:childTnLst>
                              <p:par>
                                <p:cTn id="13" presetID="1" presetClass="exit" presetSubtype="0" fill="hold" grpId="0" nodeType="afterEffect">
                                  <p:stCondLst>
                                    <p:cond delay="0"/>
                                  </p:stCondLst>
                                  <p:childTnLst>
                                    <p:set>
                                      <p:cBhvr>
                                        <p:cTn id="14" dur="1" fill="hold">
                                          <p:stCondLst>
                                            <p:cond delay="0"/>
                                          </p:stCondLst>
                                        </p:cTn>
                                        <p:tgtEl>
                                          <p:spTgt spid="133124"/>
                                        </p:tgtEl>
                                        <p:attrNameLst>
                                          <p:attrName>style.visibility</p:attrName>
                                        </p:attrNameLst>
                                      </p:cBhvr>
                                      <p:to>
                                        <p:strVal val="hidden"/>
                                      </p:to>
                                    </p:set>
                                  </p:childTnLst>
                                </p:cTn>
                              </p:par>
                            </p:childTnLst>
                          </p:cTn>
                        </p:par>
                        <p:par>
                          <p:cTn id="15" fill="hold" nodeType="afterGroup">
                            <p:stCondLst>
                              <p:cond delay="3000"/>
                            </p:stCondLst>
                            <p:childTnLst>
                              <p:par>
                                <p:cTn id="16" presetID="1" presetClass="entr" presetSubtype="0" fill="hold" grpId="0" nodeType="afterEffect">
                                  <p:stCondLst>
                                    <p:cond delay="0"/>
                                  </p:stCondLst>
                                  <p:childTnLst>
                                    <p:set>
                                      <p:cBhvr>
                                        <p:cTn id="17" dur="1" fill="hold">
                                          <p:stCondLst>
                                            <p:cond delay="0"/>
                                          </p:stCondLst>
                                        </p:cTn>
                                        <p:tgtEl>
                                          <p:spTgt spid="133122"/>
                                        </p:tgtEl>
                                        <p:attrNameLst>
                                          <p:attrName>style.visibility</p:attrName>
                                        </p:attrNameLst>
                                      </p:cBhvr>
                                      <p:to>
                                        <p:strVal val="visible"/>
                                      </p:to>
                                    </p:set>
                                  </p:childTnLst>
                                </p:cTn>
                              </p:par>
                            </p:childTnLst>
                          </p:cTn>
                        </p:par>
                        <p:par>
                          <p:cTn id="18" fill="hold" nodeType="afterGroup">
                            <p:stCondLst>
                              <p:cond delay="3000"/>
                            </p:stCondLst>
                            <p:childTnLst>
                              <p:par>
                                <p:cTn id="19" presetID="1" presetClass="exit" presetSubtype="0" fill="hold" nodeType="afterEffect">
                                  <p:stCondLst>
                                    <p:cond delay="0"/>
                                  </p:stCondLst>
                                  <p:childTnLst>
                                    <p:set>
                                      <p:cBhvr>
                                        <p:cTn id="2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animBg="1"/>
      <p:bldP spid="133123" grpId="0" animBg="1"/>
      <p:bldP spid="1331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ChangeArrowheads="1"/>
          </p:cNvSpPr>
          <p:nvPr/>
        </p:nvSpPr>
        <p:spPr bwMode="auto">
          <a:xfrm>
            <a:off x="501621" y="1787539"/>
            <a:ext cx="8280400" cy="3694113"/>
          </a:xfrm>
          <a:prstGeom prst="rect">
            <a:avLst/>
          </a:prstGeom>
          <a:solidFill>
            <a:srgbClr val="CCECFF"/>
          </a:solidFill>
          <a:ln w="9525">
            <a:noFill/>
            <a:miter lim="800000"/>
            <a:headEnd/>
            <a:tailEnd/>
          </a:ln>
        </p:spPr>
        <p:txBody>
          <a:bodyPr wrap="none" anchor="ctr"/>
          <a:lstStyle/>
          <a:p>
            <a:endParaRPr lang="zh-CN" altLang="zh-CN"/>
          </a:p>
        </p:txBody>
      </p:sp>
      <p:sp>
        <p:nvSpPr>
          <p:cNvPr id="532483" name="Rectangle 3"/>
          <p:cNvSpPr>
            <a:spLocks noGrp="1" noChangeArrowheads="1"/>
          </p:cNvSpPr>
          <p:nvPr>
            <p:ph type="title" idx="4294967295"/>
          </p:nvPr>
        </p:nvSpPr>
        <p:spPr/>
        <p:txBody>
          <a:bodyPr/>
          <a:lstStyle/>
          <a:p>
            <a:r>
              <a:rPr lang="zh-CN" altLang="en-US" dirty="0"/>
              <a:t>各种</a:t>
            </a:r>
            <a:r>
              <a:rPr lang="en-US" altLang="zh-CN" dirty="0"/>
              <a:t>RFC</a:t>
            </a:r>
            <a:r>
              <a:rPr lang="zh-CN" altLang="en-US" dirty="0"/>
              <a:t>之间的关系 </a:t>
            </a:r>
          </a:p>
        </p:txBody>
      </p:sp>
      <p:sp>
        <p:nvSpPr>
          <p:cNvPr id="324612" name="Rectangle 4"/>
          <p:cNvSpPr>
            <a:spLocks noChangeArrowheads="1"/>
          </p:cNvSpPr>
          <p:nvPr/>
        </p:nvSpPr>
        <p:spPr bwMode="auto">
          <a:xfrm>
            <a:off x="3430558" y="2024077"/>
            <a:ext cx="1666875" cy="466725"/>
          </a:xfrm>
          <a:prstGeom prst="rect">
            <a:avLst/>
          </a:prstGeom>
          <a:solidFill>
            <a:srgbClr val="CCECFF"/>
          </a:solidFill>
          <a:ln w="9525">
            <a:solidFill>
              <a:srgbClr val="333399"/>
            </a:solidFill>
            <a:miter lim="800000"/>
            <a:headEnd/>
            <a:tailEnd/>
          </a:ln>
          <a:effectLst>
            <a:outerShdw dist="35921" dir="2700000" algn="ctr" rotWithShape="0">
              <a:schemeClr val="bg2"/>
            </a:outerShdw>
          </a:effectLst>
        </p:spPr>
        <p:txBody>
          <a:bodyPr wrap="none" anchor="ctr"/>
          <a:lstStyle/>
          <a:p>
            <a:pPr algn="ctr">
              <a:defRPr/>
            </a:pPr>
            <a:endParaRPr kumimoji="1" lang="zh-CN" altLang="zh-CN" sz="2000">
              <a:latin typeface="Arial" charset="0"/>
              <a:ea typeface="黑体" pitchFamily="49" charset="-122"/>
            </a:endParaRPr>
          </a:p>
        </p:txBody>
      </p:sp>
      <p:sp>
        <p:nvSpPr>
          <p:cNvPr id="324613" name="Rectangle 5"/>
          <p:cNvSpPr>
            <a:spLocks noChangeArrowheads="1"/>
          </p:cNvSpPr>
          <p:nvPr/>
        </p:nvSpPr>
        <p:spPr bwMode="auto">
          <a:xfrm>
            <a:off x="3430558" y="2957527"/>
            <a:ext cx="1666875" cy="469900"/>
          </a:xfrm>
          <a:prstGeom prst="rect">
            <a:avLst/>
          </a:prstGeom>
          <a:solidFill>
            <a:schemeClr val="accent1"/>
          </a:solidFill>
          <a:ln w="9525">
            <a:solidFill>
              <a:srgbClr val="333399"/>
            </a:solidFill>
            <a:miter lim="800000"/>
            <a:headEnd/>
            <a:tailEnd/>
          </a:ln>
          <a:effectLst>
            <a:outerShdw dist="35921" dir="2700000" algn="ctr" rotWithShape="0">
              <a:schemeClr val="bg2"/>
            </a:outerShdw>
          </a:effectLst>
        </p:spPr>
        <p:txBody>
          <a:bodyPr wrap="none" anchor="ctr"/>
          <a:lstStyle/>
          <a:p>
            <a:pPr algn="ctr">
              <a:defRPr/>
            </a:pPr>
            <a:endParaRPr kumimoji="1" lang="zh-CN" altLang="zh-CN" sz="2000">
              <a:latin typeface="Arial" charset="0"/>
              <a:ea typeface="黑体" pitchFamily="49" charset="-122"/>
            </a:endParaRPr>
          </a:p>
        </p:txBody>
      </p:sp>
      <p:sp>
        <p:nvSpPr>
          <p:cNvPr id="324614" name="Rectangle 6"/>
          <p:cNvSpPr>
            <a:spLocks noChangeArrowheads="1"/>
          </p:cNvSpPr>
          <p:nvPr/>
        </p:nvSpPr>
        <p:spPr bwMode="auto">
          <a:xfrm>
            <a:off x="3430558" y="3894152"/>
            <a:ext cx="1666875" cy="468312"/>
          </a:xfrm>
          <a:prstGeom prst="rect">
            <a:avLst/>
          </a:prstGeom>
          <a:solidFill>
            <a:srgbClr val="333399"/>
          </a:solidFill>
          <a:ln w="9525">
            <a:solidFill>
              <a:srgbClr val="333399"/>
            </a:solidFill>
            <a:miter lim="800000"/>
            <a:headEnd/>
            <a:tailEnd/>
          </a:ln>
          <a:effectLst>
            <a:outerShdw dist="35921" dir="2700000" algn="ctr" rotWithShape="0">
              <a:schemeClr val="bg2"/>
            </a:outerShdw>
          </a:effectLst>
        </p:spPr>
        <p:txBody>
          <a:bodyPr wrap="none" anchor="ctr"/>
          <a:lstStyle/>
          <a:p>
            <a:pPr algn="ctr">
              <a:defRPr/>
            </a:pPr>
            <a:endParaRPr kumimoji="1" lang="zh-CN" altLang="zh-CN" sz="2000">
              <a:latin typeface="Arial" charset="0"/>
              <a:ea typeface="黑体" pitchFamily="49" charset="-122"/>
            </a:endParaRPr>
          </a:p>
        </p:txBody>
      </p:sp>
      <p:sp>
        <p:nvSpPr>
          <p:cNvPr id="324615" name="Rectangle 7"/>
          <p:cNvSpPr>
            <a:spLocks noChangeArrowheads="1"/>
          </p:cNvSpPr>
          <p:nvPr/>
        </p:nvSpPr>
        <p:spPr bwMode="auto">
          <a:xfrm>
            <a:off x="3430558" y="4829189"/>
            <a:ext cx="1666875" cy="466725"/>
          </a:xfrm>
          <a:prstGeom prst="rect">
            <a:avLst/>
          </a:prstGeom>
          <a:solidFill>
            <a:schemeClr val="accent2"/>
          </a:solidFill>
          <a:ln w="9525">
            <a:solidFill>
              <a:srgbClr val="333399"/>
            </a:solidFill>
            <a:miter lim="800000"/>
            <a:headEnd/>
            <a:tailEnd/>
          </a:ln>
          <a:effectLst>
            <a:outerShdw dist="35921" dir="2700000" algn="ctr" rotWithShape="0">
              <a:schemeClr val="bg2"/>
            </a:outerShdw>
          </a:effectLst>
        </p:spPr>
        <p:txBody>
          <a:bodyPr wrap="none" anchor="ctr"/>
          <a:lstStyle/>
          <a:p>
            <a:pPr algn="ctr">
              <a:defRPr/>
            </a:pPr>
            <a:endParaRPr kumimoji="1" lang="zh-CN" altLang="zh-CN" sz="2000">
              <a:latin typeface="Arial" charset="0"/>
              <a:ea typeface="黑体" pitchFamily="49" charset="-122"/>
            </a:endParaRPr>
          </a:p>
        </p:txBody>
      </p:sp>
      <p:sp>
        <p:nvSpPr>
          <p:cNvPr id="324616" name="Rectangle 8"/>
          <p:cNvSpPr>
            <a:spLocks noChangeArrowheads="1"/>
          </p:cNvSpPr>
          <p:nvPr/>
        </p:nvSpPr>
        <p:spPr bwMode="auto">
          <a:xfrm>
            <a:off x="5976908" y="2024077"/>
            <a:ext cx="2019300" cy="466725"/>
          </a:xfrm>
          <a:prstGeom prst="rect">
            <a:avLst/>
          </a:prstGeom>
          <a:solidFill>
            <a:schemeClr val="accent2"/>
          </a:solidFill>
          <a:ln w="9525">
            <a:solidFill>
              <a:srgbClr val="333399"/>
            </a:solidFill>
            <a:miter lim="800000"/>
            <a:headEnd/>
            <a:tailEnd/>
          </a:ln>
          <a:effectLst>
            <a:outerShdw dist="35921" dir="2700000" algn="ctr" rotWithShape="0">
              <a:schemeClr val="bg2"/>
            </a:outerShdw>
          </a:effectLst>
        </p:spPr>
        <p:txBody>
          <a:bodyPr wrap="none" anchor="ctr"/>
          <a:lstStyle/>
          <a:p>
            <a:pPr algn="ctr">
              <a:defRPr/>
            </a:pPr>
            <a:endParaRPr kumimoji="1" lang="zh-CN" altLang="zh-CN" sz="2000">
              <a:latin typeface="Arial" charset="0"/>
              <a:ea typeface="黑体" pitchFamily="49" charset="-122"/>
            </a:endParaRPr>
          </a:p>
        </p:txBody>
      </p:sp>
      <p:sp>
        <p:nvSpPr>
          <p:cNvPr id="324617" name="Rectangle 9"/>
          <p:cNvSpPr>
            <a:spLocks noChangeArrowheads="1"/>
          </p:cNvSpPr>
          <p:nvPr/>
        </p:nvSpPr>
        <p:spPr bwMode="auto">
          <a:xfrm>
            <a:off x="620683" y="2024077"/>
            <a:ext cx="1755775" cy="466725"/>
          </a:xfrm>
          <a:prstGeom prst="rect">
            <a:avLst/>
          </a:prstGeom>
          <a:solidFill>
            <a:schemeClr val="accent2"/>
          </a:solidFill>
          <a:ln w="9525">
            <a:solidFill>
              <a:srgbClr val="333399"/>
            </a:solidFill>
            <a:miter lim="800000"/>
            <a:headEnd/>
            <a:tailEnd/>
          </a:ln>
          <a:effectLst>
            <a:outerShdw dist="35921" dir="2700000" algn="ctr" rotWithShape="0">
              <a:schemeClr val="bg2"/>
            </a:outerShdw>
          </a:effectLst>
        </p:spPr>
        <p:txBody>
          <a:bodyPr wrap="none" anchor="ctr"/>
          <a:lstStyle/>
          <a:p>
            <a:pPr algn="ctr">
              <a:defRPr/>
            </a:pPr>
            <a:endParaRPr kumimoji="1" lang="zh-CN" altLang="zh-CN" sz="2000">
              <a:latin typeface="Arial" charset="0"/>
              <a:ea typeface="黑体" pitchFamily="49" charset="-122"/>
            </a:endParaRPr>
          </a:p>
        </p:txBody>
      </p:sp>
      <p:sp>
        <p:nvSpPr>
          <p:cNvPr id="324618" name="Oval 10"/>
          <p:cNvSpPr>
            <a:spLocks noChangeArrowheads="1"/>
          </p:cNvSpPr>
          <p:nvPr/>
        </p:nvSpPr>
        <p:spPr bwMode="auto">
          <a:xfrm>
            <a:off x="3254346" y="995377"/>
            <a:ext cx="2019300" cy="561975"/>
          </a:xfrm>
          <a:prstGeom prst="ellipse">
            <a:avLst/>
          </a:prstGeom>
          <a:solidFill>
            <a:srgbClr val="FFFF99"/>
          </a:solidFill>
          <a:ln w="9525">
            <a:solidFill>
              <a:srgbClr val="333399"/>
            </a:solidFill>
            <a:round/>
            <a:headEnd/>
            <a:tailEnd/>
          </a:ln>
          <a:effectLst>
            <a:outerShdw dist="35921" dir="2700000" algn="ctr" rotWithShape="0">
              <a:schemeClr val="bg2"/>
            </a:outerShdw>
          </a:effectLst>
        </p:spPr>
        <p:txBody>
          <a:bodyPr wrap="none" anchor="ctr"/>
          <a:lstStyle/>
          <a:p>
            <a:pPr algn="ctr">
              <a:defRPr/>
            </a:pPr>
            <a:endParaRPr kumimoji="1" lang="zh-CN" altLang="zh-CN" sz="2000">
              <a:latin typeface="Arial" charset="0"/>
              <a:ea typeface="黑体" pitchFamily="49" charset="-122"/>
            </a:endParaRPr>
          </a:p>
        </p:txBody>
      </p:sp>
      <p:sp>
        <p:nvSpPr>
          <p:cNvPr id="532491" name="Line 11"/>
          <p:cNvSpPr>
            <a:spLocks noChangeShapeType="1"/>
          </p:cNvSpPr>
          <p:nvPr/>
        </p:nvSpPr>
        <p:spPr bwMode="auto">
          <a:xfrm>
            <a:off x="4263996" y="1557352"/>
            <a:ext cx="0" cy="466725"/>
          </a:xfrm>
          <a:prstGeom prst="line">
            <a:avLst/>
          </a:prstGeom>
          <a:noFill/>
          <a:ln w="57150">
            <a:solidFill>
              <a:srgbClr val="333399"/>
            </a:solidFill>
            <a:round/>
            <a:headEnd/>
            <a:tailEnd type="triangle" w="sm" len="med"/>
          </a:ln>
        </p:spPr>
        <p:txBody>
          <a:bodyPr/>
          <a:lstStyle/>
          <a:p>
            <a:endParaRPr lang="zh-CN" altLang="en-US"/>
          </a:p>
        </p:txBody>
      </p:sp>
      <p:sp>
        <p:nvSpPr>
          <p:cNvPr id="532492" name="Line 12"/>
          <p:cNvSpPr>
            <a:spLocks noChangeShapeType="1"/>
          </p:cNvSpPr>
          <p:nvPr/>
        </p:nvSpPr>
        <p:spPr bwMode="auto">
          <a:xfrm>
            <a:off x="4263996" y="2490802"/>
            <a:ext cx="0" cy="466725"/>
          </a:xfrm>
          <a:prstGeom prst="line">
            <a:avLst/>
          </a:prstGeom>
          <a:noFill/>
          <a:ln w="57150">
            <a:solidFill>
              <a:srgbClr val="333399"/>
            </a:solidFill>
            <a:round/>
            <a:headEnd/>
            <a:tailEnd type="triangle" w="sm" len="med"/>
          </a:ln>
        </p:spPr>
        <p:txBody>
          <a:bodyPr/>
          <a:lstStyle/>
          <a:p>
            <a:endParaRPr lang="zh-CN" altLang="en-US"/>
          </a:p>
        </p:txBody>
      </p:sp>
      <p:sp>
        <p:nvSpPr>
          <p:cNvPr id="532493" name="Line 13"/>
          <p:cNvSpPr>
            <a:spLocks noChangeShapeType="1"/>
          </p:cNvSpPr>
          <p:nvPr/>
        </p:nvSpPr>
        <p:spPr bwMode="auto">
          <a:xfrm>
            <a:off x="4263996" y="3427427"/>
            <a:ext cx="0" cy="466725"/>
          </a:xfrm>
          <a:prstGeom prst="line">
            <a:avLst/>
          </a:prstGeom>
          <a:noFill/>
          <a:ln w="57150">
            <a:solidFill>
              <a:srgbClr val="333399"/>
            </a:solidFill>
            <a:round/>
            <a:headEnd/>
            <a:tailEnd type="triangle" w="sm" len="med"/>
          </a:ln>
        </p:spPr>
        <p:txBody>
          <a:bodyPr/>
          <a:lstStyle/>
          <a:p>
            <a:endParaRPr lang="zh-CN" altLang="en-US"/>
          </a:p>
        </p:txBody>
      </p:sp>
      <p:sp>
        <p:nvSpPr>
          <p:cNvPr id="532494" name="Line 14"/>
          <p:cNvSpPr>
            <a:spLocks noChangeShapeType="1"/>
          </p:cNvSpPr>
          <p:nvPr/>
        </p:nvSpPr>
        <p:spPr bwMode="auto">
          <a:xfrm>
            <a:off x="4263996" y="4362464"/>
            <a:ext cx="0" cy="466725"/>
          </a:xfrm>
          <a:prstGeom prst="line">
            <a:avLst/>
          </a:prstGeom>
          <a:noFill/>
          <a:ln w="57150">
            <a:solidFill>
              <a:srgbClr val="333399"/>
            </a:solidFill>
            <a:round/>
            <a:headEnd/>
            <a:tailEnd type="triangle" w="sm" len="med"/>
          </a:ln>
        </p:spPr>
        <p:txBody>
          <a:bodyPr/>
          <a:lstStyle/>
          <a:p>
            <a:endParaRPr lang="zh-CN" altLang="en-US"/>
          </a:p>
        </p:txBody>
      </p:sp>
      <p:sp>
        <p:nvSpPr>
          <p:cNvPr id="532495" name="Freeform 15"/>
          <p:cNvSpPr>
            <a:spLocks/>
          </p:cNvSpPr>
          <p:nvPr/>
        </p:nvSpPr>
        <p:spPr bwMode="auto">
          <a:xfrm>
            <a:off x="5273646" y="1274777"/>
            <a:ext cx="1712912" cy="749300"/>
          </a:xfrm>
          <a:custGeom>
            <a:avLst/>
            <a:gdLst>
              <a:gd name="T0" fmla="*/ 0 w 960"/>
              <a:gd name="T1" fmla="*/ 0 h 384"/>
              <a:gd name="T2" fmla="*/ 960 w 960"/>
              <a:gd name="T3" fmla="*/ 0 h 384"/>
              <a:gd name="T4" fmla="*/ 960 w 960"/>
              <a:gd name="T5" fmla="*/ 384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a:solidFill>
              <a:srgbClr val="333399"/>
            </a:solidFill>
            <a:round/>
            <a:headEnd/>
            <a:tailEnd type="triangle" w="sm" len="med"/>
          </a:ln>
        </p:spPr>
        <p:txBody>
          <a:bodyPr/>
          <a:lstStyle/>
          <a:p>
            <a:endParaRPr lang="zh-CN" altLang="zh-CN"/>
          </a:p>
        </p:txBody>
      </p:sp>
      <p:sp>
        <p:nvSpPr>
          <p:cNvPr id="532496" name="Freeform 16"/>
          <p:cNvSpPr>
            <a:spLocks/>
          </p:cNvSpPr>
          <p:nvPr/>
        </p:nvSpPr>
        <p:spPr bwMode="auto">
          <a:xfrm flipH="1">
            <a:off x="1498571" y="1274777"/>
            <a:ext cx="1711325" cy="749300"/>
          </a:xfrm>
          <a:custGeom>
            <a:avLst/>
            <a:gdLst>
              <a:gd name="T0" fmla="*/ 0 w 960"/>
              <a:gd name="T1" fmla="*/ 0 h 384"/>
              <a:gd name="T2" fmla="*/ 960 w 960"/>
              <a:gd name="T3" fmla="*/ 0 h 384"/>
              <a:gd name="T4" fmla="*/ 960 w 960"/>
              <a:gd name="T5" fmla="*/ 384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a:solidFill>
              <a:srgbClr val="333399"/>
            </a:solidFill>
            <a:round/>
            <a:headEnd/>
            <a:tailEnd type="triangle" w="sm" len="med"/>
          </a:ln>
        </p:spPr>
        <p:txBody>
          <a:bodyPr/>
          <a:lstStyle/>
          <a:p>
            <a:endParaRPr lang="zh-CN" altLang="zh-CN"/>
          </a:p>
        </p:txBody>
      </p:sp>
      <p:sp>
        <p:nvSpPr>
          <p:cNvPr id="532497" name="Freeform 17"/>
          <p:cNvSpPr>
            <a:spLocks/>
          </p:cNvSpPr>
          <p:nvPr/>
        </p:nvSpPr>
        <p:spPr bwMode="auto">
          <a:xfrm rot="16200000" flipH="1">
            <a:off x="1179484" y="2857514"/>
            <a:ext cx="2570162" cy="1931987"/>
          </a:xfrm>
          <a:custGeom>
            <a:avLst/>
            <a:gdLst>
              <a:gd name="T0" fmla="*/ 0 w 960"/>
              <a:gd name="T1" fmla="*/ 0 h 384"/>
              <a:gd name="T2" fmla="*/ 960 w 960"/>
              <a:gd name="T3" fmla="*/ 0 h 384"/>
              <a:gd name="T4" fmla="*/ 960 w 960"/>
              <a:gd name="T5" fmla="*/ 384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a:solidFill>
              <a:srgbClr val="333399"/>
            </a:solidFill>
            <a:round/>
            <a:headEnd/>
            <a:tailEnd type="triangle" w="sm" len="med"/>
          </a:ln>
        </p:spPr>
        <p:txBody>
          <a:bodyPr/>
          <a:lstStyle/>
          <a:p>
            <a:endParaRPr lang="zh-CN" altLang="zh-CN"/>
          </a:p>
        </p:txBody>
      </p:sp>
      <p:sp>
        <p:nvSpPr>
          <p:cNvPr id="532498" name="Freeform 18"/>
          <p:cNvSpPr>
            <a:spLocks/>
          </p:cNvSpPr>
          <p:nvPr/>
        </p:nvSpPr>
        <p:spPr bwMode="auto">
          <a:xfrm rot="5400000">
            <a:off x="4763264" y="2824971"/>
            <a:ext cx="2573337" cy="1905000"/>
          </a:xfrm>
          <a:custGeom>
            <a:avLst/>
            <a:gdLst>
              <a:gd name="T0" fmla="*/ 0 w 960"/>
              <a:gd name="T1" fmla="*/ 0 h 384"/>
              <a:gd name="T2" fmla="*/ 960 w 960"/>
              <a:gd name="T3" fmla="*/ 0 h 384"/>
              <a:gd name="T4" fmla="*/ 960 w 960"/>
              <a:gd name="T5" fmla="*/ 384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a:solidFill>
              <a:srgbClr val="333399"/>
            </a:solidFill>
            <a:round/>
            <a:headEnd/>
            <a:tailEnd type="triangle" w="sm" len="med"/>
          </a:ln>
        </p:spPr>
        <p:txBody>
          <a:bodyPr/>
          <a:lstStyle/>
          <a:p>
            <a:endParaRPr lang="zh-CN" altLang="zh-CN"/>
          </a:p>
        </p:txBody>
      </p:sp>
      <p:sp>
        <p:nvSpPr>
          <p:cNvPr id="532499" name="Line 19"/>
          <p:cNvSpPr>
            <a:spLocks noChangeShapeType="1"/>
          </p:cNvSpPr>
          <p:nvPr/>
        </p:nvSpPr>
        <p:spPr bwMode="auto">
          <a:xfrm rot="-5400000">
            <a:off x="2910652" y="1739121"/>
            <a:ext cx="0" cy="1039812"/>
          </a:xfrm>
          <a:prstGeom prst="line">
            <a:avLst/>
          </a:prstGeom>
          <a:noFill/>
          <a:ln w="19050">
            <a:solidFill>
              <a:srgbClr val="333399"/>
            </a:solidFill>
            <a:prstDash val="dash"/>
            <a:round/>
            <a:headEnd/>
            <a:tailEnd type="triangle" w="sm" len="med"/>
          </a:ln>
        </p:spPr>
        <p:txBody>
          <a:bodyPr/>
          <a:lstStyle/>
          <a:p>
            <a:endParaRPr lang="zh-CN" altLang="en-US"/>
          </a:p>
        </p:txBody>
      </p:sp>
      <p:sp>
        <p:nvSpPr>
          <p:cNvPr id="532500" name="Freeform 20"/>
          <p:cNvSpPr>
            <a:spLocks/>
          </p:cNvSpPr>
          <p:nvPr/>
        </p:nvSpPr>
        <p:spPr bwMode="auto">
          <a:xfrm>
            <a:off x="2741583" y="2508264"/>
            <a:ext cx="965200" cy="2320925"/>
          </a:xfrm>
          <a:custGeom>
            <a:avLst/>
            <a:gdLst>
              <a:gd name="T0" fmla="*/ 528 w 528"/>
              <a:gd name="T1" fmla="*/ 0 h 1192"/>
              <a:gd name="T2" fmla="*/ 528 w 528"/>
              <a:gd name="T3" fmla="*/ 124 h 1192"/>
              <a:gd name="T4" fmla="*/ 0 w 528"/>
              <a:gd name="T5" fmla="*/ 124 h 1192"/>
              <a:gd name="T6" fmla="*/ 0 w 528"/>
              <a:gd name="T7" fmla="*/ 1112 h 1192"/>
              <a:gd name="T8" fmla="*/ 472 w 528"/>
              <a:gd name="T9" fmla="*/ 1111 h 1192"/>
              <a:gd name="T10" fmla="*/ 473 w 528"/>
              <a:gd name="T11" fmla="*/ 1192 h 1192"/>
              <a:gd name="T12" fmla="*/ 0 60000 65536"/>
              <a:gd name="T13" fmla="*/ 0 60000 65536"/>
              <a:gd name="T14" fmla="*/ 0 60000 65536"/>
              <a:gd name="T15" fmla="*/ 0 60000 65536"/>
              <a:gd name="T16" fmla="*/ 0 60000 65536"/>
              <a:gd name="T17" fmla="*/ 0 60000 65536"/>
              <a:gd name="T18" fmla="*/ 0 w 528"/>
              <a:gd name="T19" fmla="*/ 0 h 1192"/>
              <a:gd name="T20" fmla="*/ 528 w 528"/>
              <a:gd name="T21" fmla="*/ 1192 h 1192"/>
            </a:gdLst>
            <a:ahLst/>
            <a:cxnLst>
              <a:cxn ang="T12">
                <a:pos x="T0" y="T1"/>
              </a:cxn>
              <a:cxn ang="T13">
                <a:pos x="T2" y="T3"/>
              </a:cxn>
              <a:cxn ang="T14">
                <a:pos x="T4" y="T5"/>
              </a:cxn>
              <a:cxn ang="T15">
                <a:pos x="T6" y="T7"/>
              </a:cxn>
              <a:cxn ang="T16">
                <a:pos x="T8" y="T9"/>
              </a:cxn>
              <a:cxn ang="T17">
                <a:pos x="T10" y="T11"/>
              </a:cxn>
            </a:cxnLst>
            <a:rect l="T18" t="T19" r="T20" b="T21"/>
            <a:pathLst>
              <a:path w="528" h="1192">
                <a:moveTo>
                  <a:pt x="528" y="0"/>
                </a:moveTo>
                <a:lnTo>
                  <a:pt x="528" y="124"/>
                </a:lnTo>
                <a:lnTo>
                  <a:pt x="0" y="124"/>
                </a:lnTo>
                <a:lnTo>
                  <a:pt x="0" y="1112"/>
                </a:lnTo>
                <a:lnTo>
                  <a:pt x="472" y="1111"/>
                </a:lnTo>
                <a:lnTo>
                  <a:pt x="473" y="1192"/>
                </a:lnTo>
              </a:path>
            </a:pathLst>
          </a:custGeom>
          <a:noFill/>
          <a:ln w="19050">
            <a:solidFill>
              <a:srgbClr val="333399"/>
            </a:solidFill>
            <a:prstDash val="dash"/>
            <a:round/>
            <a:headEnd/>
            <a:tailEnd type="triangle" w="sm" len="med"/>
          </a:ln>
        </p:spPr>
        <p:txBody>
          <a:bodyPr/>
          <a:lstStyle/>
          <a:p>
            <a:endParaRPr lang="zh-CN" altLang="zh-CN"/>
          </a:p>
        </p:txBody>
      </p:sp>
      <p:sp>
        <p:nvSpPr>
          <p:cNvPr id="532501" name="Freeform 21"/>
          <p:cNvSpPr>
            <a:spLocks/>
          </p:cNvSpPr>
          <p:nvPr/>
        </p:nvSpPr>
        <p:spPr bwMode="auto">
          <a:xfrm>
            <a:off x="3092421" y="3433777"/>
            <a:ext cx="866775" cy="1379537"/>
          </a:xfrm>
          <a:custGeom>
            <a:avLst/>
            <a:gdLst>
              <a:gd name="T0" fmla="*/ 472 w 473"/>
              <a:gd name="T1" fmla="*/ 0 h 708"/>
              <a:gd name="T2" fmla="*/ 472 w 473"/>
              <a:gd name="T3" fmla="*/ 119 h 708"/>
              <a:gd name="T4" fmla="*/ 0 w 473"/>
              <a:gd name="T5" fmla="*/ 120 h 708"/>
              <a:gd name="T6" fmla="*/ 0 w 473"/>
              <a:gd name="T7" fmla="*/ 556 h 708"/>
              <a:gd name="T8" fmla="*/ 472 w 473"/>
              <a:gd name="T9" fmla="*/ 556 h 708"/>
              <a:gd name="T10" fmla="*/ 473 w 473"/>
              <a:gd name="T11" fmla="*/ 708 h 708"/>
              <a:gd name="T12" fmla="*/ 0 60000 65536"/>
              <a:gd name="T13" fmla="*/ 0 60000 65536"/>
              <a:gd name="T14" fmla="*/ 0 60000 65536"/>
              <a:gd name="T15" fmla="*/ 0 60000 65536"/>
              <a:gd name="T16" fmla="*/ 0 60000 65536"/>
              <a:gd name="T17" fmla="*/ 0 60000 65536"/>
              <a:gd name="T18" fmla="*/ 0 w 473"/>
              <a:gd name="T19" fmla="*/ 0 h 708"/>
              <a:gd name="T20" fmla="*/ 473 w 473"/>
              <a:gd name="T21" fmla="*/ 708 h 708"/>
            </a:gdLst>
            <a:ahLst/>
            <a:cxnLst>
              <a:cxn ang="T12">
                <a:pos x="T0" y="T1"/>
              </a:cxn>
              <a:cxn ang="T13">
                <a:pos x="T2" y="T3"/>
              </a:cxn>
              <a:cxn ang="T14">
                <a:pos x="T4" y="T5"/>
              </a:cxn>
              <a:cxn ang="T15">
                <a:pos x="T6" y="T7"/>
              </a:cxn>
              <a:cxn ang="T16">
                <a:pos x="T8" y="T9"/>
              </a:cxn>
              <a:cxn ang="T17">
                <a:pos x="T10" y="T11"/>
              </a:cxn>
            </a:cxnLst>
            <a:rect l="T18" t="T19" r="T20" b="T21"/>
            <a:pathLst>
              <a:path w="473" h="708">
                <a:moveTo>
                  <a:pt x="472" y="0"/>
                </a:moveTo>
                <a:lnTo>
                  <a:pt x="472" y="119"/>
                </a:lnTo>
                <a:lnTo>
                  <a:pt x="0" y="120"/>
                </a:lnTo>
                <a:lnTo>
                  <a:pt x="0" y="556"/>
                </a:lnTo>
                <a:lnTo>
                  <a:pt x="472" y="556"/>
                </a:lnTo>
                <a:lnTo>
                  <a:pt x="473" y="708"/>
                </a:lnTo>
              </a:path>
            </a:pathLst>
          </a:custGeom>
          <a:noFill/>
          <a:ln w="19050">
            <a:solidFill>
              <a:srgbClr val="333399"/>
            </a:solidFill>
            <a:prstDash val="dash"/>
            <a:round/>
            <a:headEnd/>
            <a:tailEnd type="triangle" w="sm" len="med"/>
          </a:ln>
        </p:spPr>
        <p:txBody>
          <a:bodyPr/>
          <a:lstStyle/>
          <a:p>
            <a:endParaRPr lang="zh-CN" altLang="zh-CN"/>
          </a:p>
        </p:txBody>
      </p:sp>
      <p:sp>
        <p:nvSpPr>
          <p:cNvPr id="532502" name="Text Box 22"/>
          <p:cNvSpPr txBox="1">
            <a:spLocks noChangeArrowheads="1"/>
          </p:cNvSpPr>
          <p:nvPr/>
        </p:nvSpPr>
        <p:spPr bwMode="auto">
          <a:xfrm>
            <a:off x="3511521" y="1071577"/>
            <a:ext cx="1454150" cy="396875"/>
          </a:xfrm>
          <a:prstGeom prst="rect">
            <a:avLst/>
          </a:prstGeom>
          <a:noFill/>
          <a:ln w="9525">
            <a:noFill/>
            <a:miter lim="800000"/>
            <a:headEnd/>
            <a:tailEnd/>
          </a:ln>
        </p:spPr>
        <p:txBody>
          <a:bodyPr wrap="none">
            <a:spAutoFit/>
          </a:bodyPr>
          <a:lstStyle/>
          <a:p>
            <a:r>
              <a:rPr kumimoji="1" lang="zh-CN" altLang="en-US" sz="2000" dirty="0">
                <a:ea typeface="黑体" pitchFamily="49" charset="-122"/>
              </a:rPr>
              <a:t>互联网草案</a:t>
            </a:r>
          </a:p>
        </p:txBody>
      </p:sp>
      <p:sp>
        <p:nvSpPr>
          <p:cNvPr id="532503" name="Text Box 23"/>
          <p:cNvSpPr txBox="1">
            <a:spLocks noChangeArrowheads="1"/>
          </p:cNvSpPr>
          <p:nvPr/>
        </p:nvSpPr>
        <p:spPr bwMode="auto">
          <a:xfrm>
            <a:off x="3617883" y="2060589"/>
            <a:ext cx="1200150" cy="396875"/>
          </a:xfrm>
          <a:prstGeom prst="rect">
            <a:avLst/>
          </a:prstGeom>
          <a:noFill/>
          <a:ln w="9525">
            <a:noFill/>
            <a:miter lim="800000"/>
            <a:headEnd/>
            <a:tailEnd/>
          </a:ln>
        </p:spPr>
        <p:txBody>
          <a:bodyPr wrap="none">
            <a:spAutoFit/>
          </a:bodyPr>
          <a:lstStyle/>
          <a:p>
            <a:r>
              <a:rPr kumimoji="1" lang="zh-CN" altLang="en-US" sz="2000" dirty="0">
                <a:ea typeface="黑体" pitchFamily="49" charset="-122"/>
              </a:rPr>
              <a:t>建议标准</a:t>
            </a:r>
          </a:p>
        </p:txBody>
      </p:sp>
      <p:sp>
        <p:nvSpPr>
          <p:cNvPr id="532504" name="Text Box 24"/>
          <p:cNvSpPr txBox="1">
            <a:spLocks noChangeArrowheads="1"/>
          </p:cNvSpPr>
          <p:nvPr/>
        </p:nvSpPr>
        <p:spPr bwMode="auto">
          <a:xfrm>
            <a:off x="3633758" y="3016264"/>
            <a:ext cx="1200150" cy="396875"/>
          </a:xfrm>
          <a:prstGeom prst="rect">
            <a:avLst/>
          </a:prstGeom>
          <a:noFill/>
          <a:ln w="9525">
            <a:noFill/>
            <a:miter lim="800000"/>
            <a:headEnd/>
            <a:tailEnd/>
          </a:ln>
        </p:spPr>
        <p:txBody>
          <a:bodyPr wrap="none">
            <a:spAutoFit/>
          </a:bodyPr>
          <a:lstStyle/>
          <a:p>
            <a:r>
              <a:rPr kumimoji="1" lang="zh-CN" altLang="en-US" sz="2000" dirty="0">
                <a:ea typeface="黑体" pitchFamily="49" charset="-122"/>
              </a:rPr>
              <a:t>草案标准</a:t>
            </a:r>
          </a:p>
        </p:txBody>
      </p:sp>
      <p:sp>
        <p:nvSpPr>
          <p:cNvPr id="532505" name="Text Box 25"/>
          <p:cNvSpPr txBox="1">
            <a:spLocks noChangeArrowheads="1"/>
          </p:cNvSpPr>
          <p:nvPr/>
        </p:nvSpPr>
        <p:spPr bwMode="auto">
          <a:xfrm>
            <a:off x="3505171" y="3951302"/>
            <a:ext cx="1454150" cy="396875"/>
          </a:xfrm>
          <a:prstGeom prst="rect">
            <a:avLst/>
          </a:prstGeom>
          <a:solidFill>
            <a:srgbClr val="333399"/>
          </a:solidFill>
          <a:ln w="9525">
            <a:noFill/>
            <a:miter lim="800000"/>
            <a:headEnd/>
            <a:tailEnd/>
          </a:ln>
        </p:spPr>
        <p:txBody>
          <a:bodyPr wrap="none">
            <a:spAutoFit/>
          </a:bodyPr>
          <a:lstStyle/>
          <a:p>
            <a:r>
              <a:rPr kumimoji="1" lang="zh-CN" altLang="en-US" sz="2000" dirty="0">
                <a:solidFill>
                  <a:schemeClr val="hlink"/>
                </a:solidFill>
                <a:ea typeface="黑体" pitchFamily="49" charset="-122"/>
              </a:rPr>
              <a:t>互联网标准</a:t>
            </a:r>
          </a:p>
        </p:txBody>
      </p:sp>
      <p:sp>
        <p:nvSpPr>
          <p:cNvPr id="532506" name="Text Box 26"/>
          <p:cNvSpPr txBox="1">
            <a:spLocks noChangeArrowheads="1"/>
          </p:cNvSpPr>
          <p:nvPr/>
        </p:nvSpPr>
        <p:spPr bwMode="auto">
          <a:xfrm>
            <a:off x="3473421" y="4887927"/>
            <a:ext cx="1538287" cy="396875"/>
          </a:xfrm>
          <a:prstGeom prst="rect">
            <a:avLst/>
          </a:prstGeom>
          <a:noFill/>
          <a:ln w="9525">
            <a:noFill/>
            <a:miter lim="800000"/>
            <a:headEnd/>
            <a:tailEnd/>
          </a:ln>
        </p:spPr>
        <p:txBody>
          <a:bodyPr wrap="none">
            <a:spAutoFit/>
          </a:bodyPr>
          <a:lstStyle/>
          <a:p>
            <a:r>
              <a:rPr kumimoji="1" lang="zh-CN" altLang="en-US" sz="2000" dirty="0">
                <a:ea typeface="黑体" pitchFamily="49" charset="-122"/>
              </a:rPr>
              <a:t>历史的 </a:t>
            </a:r>
            <a:r>
              <a:rPr kumimoji="1" lang="en-US" altLang="zh-CN" sz="2000" dirty="0">
                <a:ea typeface="黑体" pitchFamily="49" charset="-122"/>
              </a:rPr>
              <a:t>RFC</a:t>
            </a:r>
          </a:p>
        </p:txBody>
      </p:sp>
      <p:sp>
        <p:nvSpPr>
          <p:cNvPr id="532507" name="Text Box 27"/>
          <p:cNvSpPr txBox="1">
            <a:spLocks noChangeArrowheads="1"/>
          </p:cNvSpPr>
          <p:nvPr/>
        </p:nvSpPr>
        <p:spPr bwMode="auto">
          <a:xfrm>
            <a:off x="709583" y="2065352"/>
            <a:ext cx="1538288" cy="396875"/>
          </a:xfrm>
          <a:prstGeom prst="rect">
            <a:avLst/>
          </a:prstGeom>
          <a:noFill/>
          <a:ln w="9525">
            <a:noFill/>
            <a:miter lim="800000"/>
            <a:headEnd/>
            <a:tailEnd/>
          </a:ln>
        </p:spPr>
        <p:txBody>
          <a:bodyPr wrap="none">
            <a:spAutoFit/>
          </a:bodyPr>
          <a:lstStyle/>
          <a:p>
            <a:r>
              <a:rPr kumimoji="1" lang="zh-CN" altLang="en-US" sz="2000" dirty="0">
                <a:ea typeface="黑体" pitchFamily="49" charset="-122"/>
              </a:rPr>
              <a:t>实验的</a:t>
            </a:r>
            <a:r>
              <a:rPr kumimoji="1" lang="en-US" altLang="zh-CN" sz="2000" dirty="0">
                <a:ea typeface="黑体" pitchFamily="49" charset="-122"/>
              </a:rPr>
              <a:t>RFC</a:t>
            </a:r>
          </a:p>
        </p:txBody>
      </p:sp>
      <p:sp>
        <p:nvSpPr>
          <p:cNvPr id="532508" name="Text Box 28"/>
          <p:cNvSpPr txBox="1">
            <a:spLocks noChangeArrowheads="1"/>
          </p:cNvSpPr>
          <p:nvPr/>
        </p:nvSpPr>
        <p:spPr bwMode="auto">
          <a:xfrm>
            <a:off x="5948333" y="2081227"/>
            <a:ext cx="1996059" cy="400110"/>
          </a:xfrm>
          <a:prstGeom prst="rect">
            <a:avLst/>
          </a:prstGeom>
          <a:noFill/>
          <a:ln w="9525">
            <a:noFill/>
            <a:miter lim="800000"/>
            <a:headEnd/>
            <a:tailEnd/>
          </a:ln>
        </p:spPr>
        <p:txBody>
          <a:bodyPr wrap="none">
            <a:spAutoFit/>
          </a:bodyPr>
          <a:lstStyle/>
          <a:p>
            <a:r>
              <a:rPr kumimoji="1" lang="zh-CN" altLang="en-US" sz="2000" dirty="0">
                <a:ea typeface="黑体" pitchFamily="49" charset="-122"/>
              </a:rPr>
              <a:t>提供信息的</a:t>
            </a:r>
            <a:r>
              <a:rPr kumimoji="1" lang="en-US" altLang="zh-CN" sz="2000" dirty="0">
                <a:ea typeface="黑体" pitchFamily="49" charset="-122"/>
              </a:rPr>
              <a:t>RFC</a:t>
            </a:r>
          </a:p>
        </p:txBody>
      </p:sp>
      <p:sp>
        <p:nvSpPr>
          <p:cNvPr id="532509" name="Line 29"/>
          <p:cNvSpPr>
            <a:spLocks noChangeShapeType="1"/>
          </p:cNvSpPr>
          <p:nvPr/>
        </p:nvSpPr>
        <p:spPr bwMode="auto">
          <a:xfrm>
            <a:off x="428596" y="1789127"/>
            <a:ext cx="8237537" cy="0"/>
          </a:xfrm>
          <a:prstGeom prst="line">
            <a:avLst/>
          </a:prstGeom>
          <a:noFill/>
          <a:ln w="9525">
            <a:solidFill>
              <a:srgbClr val="333399"/>
            </a:solidFill>
            <a:prstDash val="dash"/>
            <a:round/>
            <a:headEnd/>
            <a:tailEnd/>
          </a:ln>
        </p:spPr>
        <p:txBody>
          <a:bodyPr/>
          <a:lstStyle/>
          <a:p>
            <a:endParaRPr lang="zh-CN" altLang="en-US"/>
          </a:p>
        </p:txBody>
      </p:sp>
      <p:sp>
        <p:nvSpPr>
          <p:cNvPr id="532510" name="Line 30"/>
          <p:cNvSpPr>
            <a:spLocks noChangeShapeType="1"/>
          </p:cNvSpPr>
          <p:nvPr/>
        </p:nvSpPr>
        <p:spPr bwMode="auto">
          <a:xfrm>
            <a:off x="428596" y="5500702"/>
            <a:ext cx="8237537" cy="0"/>
          </a:xfrm>
          <a:prstGeom prst="line">
            <a:avLst/>
          </a:prstGeom>
          <a:noFill/>
          <a:ln w="9525">
            <a:solidFill>
              <a:srgbClr val="333399"/>
            </a:solidFill>
            <a:prstDash val="dash"/>
            <a:round/>
            <a:headEnd/>
            <a:tailEnd/>
          </a:ln>
        </p:spPr>
        <p:txBody>
          <a:bodyPr/>
          <a:lstStyle/>
          <a:p>
            <a:endParaRPr lang="zh-CN" altLang="en-US"/>
          </a:p>
        </p:txBody>
      </p:sp>
      <p:sp>
        <p:nvSpPr>
          <p:cNvPr id="532511" name="Line 31"/>
          <p:cNvSpPr>
            <a:spLocks noChangeShapeType="1"/>
          </p:cNvSpPr>
          <p:nvPr/>
        </p:nvSpPr>
        <p:spPr bwMode="auto">
          <a:xfrm>
            <a:off x="8283546" y="1776427"/>
            <a:ext cx="0" cy="3724275"/>
          </a:xfrm>
          <a:prstGeom prst="line">
            <a:avLst/>
          </a:prstGeom>
          <a:noFill/>
          <a:ln w="19050">
            <a:solidFill>
              <a:srgbClr val="333399"/>
            </a:solidFill>
            <a:round/>
            <a:headEnd type="triangle" w="sm" len="med"/>
            <a:tailEnd type="triangle" w="sm" len="med"/>
          </a:ln>
        </p:spPr>
        <p:txBody>
          <a:bodyPr/>
          <a:lstStyle/>
          <a:p>
            <a:endParaRPr lang="zh-CN" altLang="en-US"/>
          </a:p>
        </p:txBody>
      </p:sp>
      <p:sp>
        <p:nvSpPr>
          <p:cNvPr id="532512" name="Text Box 32"/>
          <p:cNvSpPr txBox="1">
            <a:spLocks noChangeArrowheads="1"/>
          </p:cNvSpPr>
          <p:nvPr/>
        </p:nvSpPr>
        <p:spPr bwMode="auto">
          <a:xfrm>
            <a:off x="7558058" y="3444889"/>
            <a:ext cx="1243013" cy="396875"/>
          </a:xfrm>
          <a:prstGeom prst="rect">
            <a:avLst/>
          </a:prstGeom>
          <a:solidFill>
            <a:srgbClr val="CCECFF"/>
          </a:solidFill>
          <a:ln w="9525">
            <a:noFill/>
            <a:miter lim="800000"/>
            <a:headEnd/>
            <a:tailEnd/>
          </a:ln>
        </p:spPr>
        <p:txBody>
          <a:bodyPr wrap="none">
            <a:spAutoFit/>
          </a:bodyPr>
          <a:lstStyle/>
          <a:p>
            <a:r>
              <a:rPr kumimoji="1" lang="en-US" altLang="zh-CN" sz="2000">
                <a:ea typeface="黑体" pitchFamily="49" charset="-122"/>
              </a:rPr>
              <a:t>6 </a:t>
            </a:r>
            <a:r>
              <a:rPr kumimoji="1" lang="zh-CN" altLang="en-US" sz="2000">
                <a:ea typeface="黑体" pitchFamily="49" charset="-122"/>
              </a:rPr>
              <a:t>种 </a:t>
            </a:r>
            <a:r>
              <a:rPr kumimoji="1" lang="en-US" altLang="zh-CN" sz="2000">
                <a:ea typeface="黑体" pitchFamily="49" charset="-122"/>
              </a:rPr>
              <a:t>RFC</a:t>
            </a:r>
          </a:p>
        </p:txBody>
      </p:sp>
      <p:sp>
        <p:nvSpPr>
          <p:cNvPr id="33" name="矩形 32"/>
          <p:cNvSpPr/>
          <p:nvPr/>
        </p:nvSpPr>
        <p:spPr>
          <a:xfrm>
            <a:off x="1785918" y="5715016"/>
            <a:ext cx="6357982" cy="400110"/>
          </a:xfrm>
          <a:prstGeom prst="rect">
            <a:avLst/>
          </a:prstGeom>
        </p:spPr>
        <p:txBody>
          <a:bodyPr wrap="square">
            <a:spAutoFit/>
          </a:bodyPr>
          <a:lstStyle/>
          <a:p>
            <a:pPr algn="ctr"/>
            <a:r>
              <a:rPr lang="en-US" altLang="zh-CN" sz="2000" dirty="0"/>
              <a:t>2011</a:t>
            </a:r>
            <a:r>
              <a:rPr lang="zh-CN" altLang="en-US" sz="2000" dirty="0"/>
              <a:t>年</a:t>
            </a:r>
            <a:r>
              <a:rPr lang="en-US" altLang="zh-CN" sz="2000" dirty="0"/>
              <a:t>10</a:t>
            </a:r>
            <a:r>
              <a:rPr lang="zh-CN" altLang="en-US" sz="2000" dirty="0"/>
              <a:t>月起取消了“草案标准”这个阶段。 </a:t>
            </a:r>
            <a:endParaRPr lang="zh-CN" altLang="zh-CN" sz="2000" dirty="0"/>
          </a:p>
        </p:txBody>
      </p:sp>
    </p:spTree>
  </p:cSld>
  <p:clrMapOvr>
    <a:masterClrMapping/>
  </p:clrMapOvr>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1600"/>
              <a:t> </a:t>
            </a:r>
            <a:r>
              <a:rPr lang="en-US" altLang="zh-CN"/>
              <a:t>2</a:t>
            </a:r>
            <a:r>
              <a:rPr lang="en-US" altLang="zh-CN" sz="2400"/>
              <a:t> </a:t>
            </a:r>
            <a:r>
              <a:rPr lang="zh-CN" altLang="en-US"/>
              <a:t>发送数据 </a:t>
            </a:r>
          </a:p>
        </p:txBody>
      </p:sp>
      <p:sp>
        <p:nvSpPr>
          <p:cNvPr id="134147" name="AutoShape 3"/>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48" name="AutoShape 4"/>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49" name="Text Box 5"/>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34150" name="Text Box 6"/>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34151" name="Text Box 7"/>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34152" name="Text Box 8"/>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34153" name="Text Box 9"/>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34154" name="Freeform 10"/>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5" name="Freeform 11"/>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6" name="Freeform 12"/>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7" name="Freeform 13"/>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8" name="AutoShape 14"/>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9" name="Text Box 15"/>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34160" name="Text Box 16"/>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34161" name="Text Box 17"/>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34162" name="Text Box 18"/>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34163" name="Text Box 19"/>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34164" name="Freeform 20"/>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5" name="Freeform 21"/>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6" name="Freeform 22"/>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7" name="Freeform 23"/>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8" name="Text Box 24"/>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34169" name="AutoShape 25"/>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0" name="Text Box 26"/>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34171" name="AutoShape 27"/>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2" name="Text Box 28"/>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34173" name="Text Box 29"/>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34174" name="AutoShape 30"/>
          <p:cNvSpPr>
            <a:spLocks noChangeArrowheads="1"/>
          </p:cNvSpPr>
          <p:nvPr/>
        </p:nvSpPr>
        <p:spPr bwMode="auto">
          <a:xfrm>
            <a:off x="4067175" y="1716683"/>
            <a:ext cx="2952750" cy="935037"/>
          </a:xfrm>
          <a:prstGeom prst="wedgeRoundRectCallout">
            <a:avLst>
              <a:gd name="adj1" fmla="val 87310"/>
              <a:gd name="adj2" fmla="val 18931"/>
              <a:gd name="adj3" fmla="val 16667"/>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a:latin typeface="Tahoma" pitchFamily="34" charset="0"/>
            </a:endParaRPr>
          </a:p>
        </p:txBody>
      </p:sp>
      <p:sp>
        <p:nvSpPr>
          <p:cNvPr id="134175" name="Text Box 31"/>
          <p:cNvSpPr txBox="1">
            <a:spLocks noChangeArrowheads="1"/>
          </p:cNvSpPr>
          <p:nvPr/>
        </p:nvSpPr>
        <p:spPr bwMode="auto">
          <a:xfrm>
            <a:off x="4240727" y="1788121"/>
            <a:ext cx="299953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dirty="0">
                <a:solidFill>
                  <a:srgbClr val="333399"/>
                </a:solidFill>
                <a:latin typeface="Tahoma" pitchFamily="34" charset="0"/>
                <a:ea typeface="黑体" pitchFamily="2" charset="-122"/>
              </a:rPr>
              <a:t>我收到了</a:t>
            </a:r>
            <a:r>
              <a:rPr kumimoji="1" lang="zh-CN" altLang="en-US" sz="1400" dirty="0">
                <a:solidFill>
                  <a:srgbClr val="333399"/>
                </a:solidFill>
                <a:ea typeface="黑体" pitchFamily="2" charset="-122"/>
              </a:rPr>
              <a:t> </a:t>
            </a:r>
            <a:r>
              <a:rPr kumimoji="1" lang="en-US" altLang="zh-CN" sz="2400" dirty="0">
                <a:solidFill>
                  <a:srgbClr val="333399"/>
                </a:solidFill>
                <a:ea typeface="黑体" pitchFamily="2" charset="-122"/>
              </a:rPr>
              <a:t>AP</a:t>
            </a:r>
            <a:r>
              <a:rPr kumimoji="1" lang="en-US" altLang="zh-CN" sz="2400" baseline="-25000" dirty="0">
                <a:solidFill>
                  <a:srgbClr val="333399"/>
                </a:solidFill>
                <a:ea typeface="黑体" pitchFamily="2" charset="-122"/>
              </a:rPr>
              <a:t>1</a:t>
            </a:r>
            <a:r>
              <a:rPr kumimoji="1" lang="en-US" altLang="zh-CN" sz="1600" dirty="0">
                <a:solidFill>
                  <a:srgbClr val="333399"/>
                </a:solidFill>
                <a:ea typeface="黑体" pitchFamily="2" charset="-122"/>
              </a:rPr>
              <a:t> </a:t>
            </a:r>
            <a:r>
              <a:rPr kumimoji="1" lang="zh-CN" altLang="en-US" sz="2400" dirty="0">
                <a:solidFill>
                  <a:srgbClr val="333399"/>
                </a:solidFill>
                <a:latin typeface="Tahoma" pitchFamily="34" charset="0"/>
                <a:ea typeface="黑体" pitchFamily="2" charset="-122"/>
              </a:rPr>
              <a:t>发来的</a:t>
            </a:r>
          </a:p>
          <a:p>
            <a:pPr algn="ctr" eaLnBrk="0" hangingPunct="0"/>
            <a:r>
              <a:rPr kumimoji="1" lang="zh-CN" altLang="en-US" sz="2400" dirty="0">
                <a:solidFill>
                  <a:srgbClr val="333399"/>
                </a:solidFill>
                <a:ea typeface="黑体" pitchFamily="2" charset="-122"/>
              </a:rPr>
              <a:t>应用程序数据！</a:t>
            </a:r>
          </a:p>
        </p:txBody>
      </p:sp>
    </p:spTree>
    <p:extLst>
      <p:ext uri="{BB962C8B-B14F-4D97-AF65-F5344CB8AC3E}">
        <p14:creationId xmlns:p14="http://schemas.microsoft.com/office/powerpoint/2010/main" val="6074659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3"/>
          <p:cNvPicPr>
            <a:picLocks noChangeAspect="1" noChangeArrowheads="1"/>
          </p:cNvPicPr>
          <p:nvPr/>
        </p:nvPicPr>
        <p:blipFill>
          <a:blip r:embed="rId2" cstate="print"/>
          <a:srcRect/>
          <a:stretch>
            <a:fillRect/>
          </a:stretch>
        </p:blipFill>
        <p:spPr bwMode="auto">
          <a:xfrm>
            <a:off x="1363125" y="1152980"/>
            <a:ext cx="6462713" cy="4844848"/>
          </a:xfrm>
          <a:prstGeom prst="rect">
            <a:avLst/>
          </a:prstGeom>
          <a:noFill/>
          <a:ln w="9525">
            <a:noFill/>
            <a:miter lim="800000"/>
            <a:headEnd/>
            <a:tailEnd/>
          </a:ln>
        </p:spPr>
      </p:pic>
      <p:sp>
        <p:nvSpPr>
          <p:cNvPr id="191491" name="Rectangle 4"/>
          <p:cNvSpPr>
            <a:spLocks noGrp="1" noChangeArrowheads="1"/>
          </p:cNvSpPr>
          <p:nvPr>
            <p:ph type="title"/>
          </p:nvPr>
        </p:nvSpPr>
        <p:spPr/>
        <p:txBody>
          <a:bodyPr/>
          <a:lstStyle/>
          <a:p>
            <a:pPr eaLnBrk="1" hangingPunct="1"/>
            <a:r>
              <a:rPr lang="zh-CN" altLang="en-US" dirty="0" smtClean="0"/>
              <a:t>封装</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2" descr="Fig02_02"/>
          <p:cNvPicPr>
            <a:picLocks noChangeAspect="1" noChangeArrowheads="1"/>
          </p:cNvPicPr>
          <p:nvPr/>
        </p:nvPicPr>
        <p:blipFill>
          <a:blip r:embed="rId3" cstate="print"/>
          <a:srcRect/>
          <a:stretch>
            <a:fillRect/>
          </a:stretch>
        </p:blipFill>
        <p:spPr bwMode="auto">
          <a:xfrm>
            <a:off x="838200" y="999490"/>
            <a:ext cx="7315200" cy="5019675"/>
          </a:xfrm>
          <a:prstGeom prst="rect">
            <a:avLst/>
          </a:prstGeom>
          <a:noFill/>
          <a:ln w="9525">
            <a:noFill/>
            <a:miter lim="800000"/>
            <a:headEnd/>
            <a:tailEnd/>
          </a:ln>
        </p:spPr>
      </p:pic>
      <p:sp>
        <p:nvSpPr>
          <p:cNvPr id="195587" name="Text Box 3"/>
          <p:cNvSpPr txBox="1">
            <a:spLocks noChangeArrowheads="1"/>
          </p:cNvSpPr>
          <p:nvPr/>
        </p:nvSpPr>
        <p:spPr bwMode="auto">
          <a:xfrm>
            <a:off x="293370" y="5810250"/>
            <a:ext cx="8545830" cy="377190"/>
          </a:xfrm>
          <a:prstGeom prst="rect">
            <a:avLst/>
          </a:prstGeom>
          <a:noFill/>
          <a:ln w="9525">
            <a:noFill/>
            <a:miter lim="800000"/>
            <a:headEnd/>
            <a:tailEnd/>
          </a:ln>
        </p:spPr>
        <p:txBody>
          <a:bodyPr wrap="square">
            <a:spAutoFit/>
          </a:bodyPr>
          <a:lstStyle/>
          <a:p>
            <a:pPr algn="ctr" eaLnBrk="1" hangingPunct="1">
              <a:spcBef>
                <a:spcPct val="50000"/>
              </a:spcBef>
            </a:pPr>
            <a:r>
              <a:rPr lang="en-US" altLang="zh-CN" sz="1800" dirty="0">
                <a:solidFill>
                  <a:schemeClr val="hlink"/>
                </a:solidFill>
                <a:latin typeface="Tahoma" pitchFamily="34" charset="0"/>
              </a:rPr>
              <a:t>Figure</a:t>
            </a:r>
            <a:r>
              <a:rPr lang="en-US" altLang="zh-CN" sz="1800" dirty="0">
                <a:latin typeface="Tahoma" pitchFamily="34" charset="0"/>
              </a:rPr>
              <a:t> Connection between a computer and a peripheral device</a:t>
            </a:r>
          </a:p>
        </p:txBody>
      </p:sp>
      <p:sp>
        <p:nvSpPr>
          <p:cNvPr id="5" name="标题 4"/>
          <p:cNvSpPr>
            <a:spLocks noGrp="1"/>
          </p:cNvSpPr>
          <p:nvPr>
            <p:ph type="title"/>
          </p:nvPr>
        </p:nvSpPr>
        <p:spPr/>
        <p:txBody>
          <a:bodyPr/>
          <a:lstStyle/>
          <a:p>
            <a:r>
              <a:rPr lang="zh-CN" altLang="en-US" dirty="0" smtClean="0"/>
              <a:t>主机和外围设备之间的通信</a:t>
            </a:r>
            <a:endParaRPr lang="zh-CN" altLang="en-US" dirty="0"/>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700" name="Freeform 2"/>
          <p:cNvSpPr>
            <a:spLocks/>
          </p:cNvSpPr>
          <p:nvPr/>
        </p:nvSpPr>
        <p:spPr bwMode="auto">
          <a:xfrm>
            <a:off x="3817938" y="1447800"/>
            <a:ext cx="4048125" cy="3833813"/>
          </a:xfrm>
          <a:custGeom>
            <a:avLst/>
            <a:gdLst>
              <a:gd name="T0" fmla="*/ 939800 w 2550"/>
              <a:gd name="T1" fmla="*/ 0 h 2415"/>
              <a:gd name="T2" fmla="*/ 4038600 w 2550"/>
              <a:gd name="T3" fmla="*/ 0 h 2415"/>
              <a:gd name="T4" fmla="*/ 4048125 w 2550"/>
              <a:gd name="T5" fmla="*/ 3833813 h 2415"/>
              <a:gd name="T6" fmla="*/ 0 w 2550"/>
              <a:gd name="T7" fmla="*/ 3833813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p:spPr>
        <p:txBody>
          <a:bodyPr/>
          <a:lstStyle/>
          <a:p>
            <a:endParaRPr lang="zh-CN" altLang="en-US">
              <a:latin typeface="+mn-lt"/>
            </a:endParaRPr>
          </a:p>
        </p:txBody>
      </p:sp>
      <p:sp>
        <p:nvSpPr>
          <p:cNvPr id="29701" name="Freeform 3"/>
          <p:cNvSpPr>
            <a:spLocks/>
          </p:cNvSpPr>
          <p:nvPr/>
        </p:nvSpPr>
        <p:spPr bwMode="auto">
          <a:xfrm>
            <a:off x="7129463" y="2246313"/>
            <a:ext cx="638175" cy="852487"/>
          </a:xfrm>
          <a:custGeom>
            <a:avLst/>
            <a:gdLst>
              <a:gd name="T0" fmla="*/ 638175 w 402"/>
              <a:gd name="T1" fmla="*/ 576262 h 537"/>
              <a:gd name="T2" fmla="*/ 44450 w 402"/>
              <a:gd name="T3" fmla="*/ 0 h 537"/>
              <a:gd name="T4" fmla="*/ 0 w 402"/>
              <a:gd name="T5" fmla="*/ 746124 h 537"/>
              <a:gd name="T6" fmla="*/ 384175 w 402"/>
              <a:gd name="T7" fmla="*/ 852487 h 537"/>
              <a:gd name="T8" fmla="*/ 638175 w 402"/>
              <a:gd name="T9" fmla="*/ 576262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w="9525">
            <a:noFill/>
            <a:round/>
            <a:headEnd/>
            <a:tailEnd/>
          </a:ln>
        </p:spPr>
        <p:txBody>
          <a:bodyPr/>
          <a:lstStyle/>
          <a:p>
            <a:endParaRPr lang="zh-CN" altLang="en-US">
              <a:latin typeface="+mn-lt"/>
            </a:endParaRPr>
          </a:p>
        </p:txBody>
      </p:sp>
      <p:sp>
        <p:nvSpPr>
          <p:cNvPr id="29702" name="Text Box 8"/>
          <p:cNvSpPr txBox="1">
            <a:spLocks noChangeArrowheads="1"/>
          </p:cNvSpPr>
          <p:nvPr/>
        </p:nvSpPr>
        <p:spPr bwMode="auto">
          <a:xfrm>
            <a:off x="4006850" y="649287"/>
            <a:ext cx="492443" cy="461665"/>
          </a:xfrm>
          <a:prstGeom prst="rect">
            <a:avLst/>
          </a:prstGeom>
          <a:noFill/>
          <a:ln w="9525">
            <a:noFill/>
            <a:miter lim="800000"/>
            <a:headEnd/>
            <a:tailEnd/>
          </a:ln>
        </p:spPr>
        <p:txBody>
          <a:bodyPr wrap="none">
            <a:spAutoFit/>
          </a:bodyPr>
          <a:lstStyle/>
          <a:p>
            <a:r>
              <a:rPr lang="zh-CN" altLang="en-US" dirty="0" smtClean="0">
                <a:solidFill>
                  <a:schemeClr val="hlink"/>
                </a:solidFill>
                <a:latin typeface="+mn-lt"/>
              </a:rPr>
              <a:t>源</a:t>
            </a:r>
            <a:endParaRPr lang="en-US" altLang="zh-CN" dirty="0">
              <a:solidFill>
                <a:schemeClr val="hlink"/>
              </a:solidFill>
              <a:latin typeface="+mn-lt"/>
            </a:endParaRPr>
          </a:p>
        </p:txBody>
      </p:sp>
      <p:sp>
        <p:nvSpPr>
          <p:cNvPr id="29703" name="Freeform 10"/>
          <p:cNvSpPr>
            <a:spLocks/>
          </p:cNvSpPr>
          <p:nvPr/>
        </p:nvSpPr>
        <p:spPr bwMode="auto">
          <a:xfrm>
            <a:off x="3868738" y="654050"/>
            <a:ext cx="360362" cy="1577975"/>
          </a:xfrm>
          <a:custGeom>
            <a:avLst/>
            <a:gdLst>
              <a:gd name="T0" fmla="*/ 342816 w 267"/>
              <a:gd name="T1" fmla="*/ 620014 h 1186"/>
              <a:gd name="T2" fmla="*/ 0 w 267"/>
              <a:gd name="T3" fmla="*/ 0 h 1186"/>
              <a:gd name="T4" fmla="*/ 0 w 267"/>
              <a:gd name="T5" fmla="*/ 1577975 h 1186"/>
              <a:gd name="T6" fmla="*/ 360362 w 267"/>
              <a:gd name="T7" fmla="*/ 867487 h 1186"/>
              <a:gd name="T8" fmla="*/ 342816 w 267"/>
              <a:gd name="T9" fmla="*/ 620014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w="9525">
            <a:noFill/>
            <a:round/>
            <a:headEnd/>
            <a:tailEnd/>
          </a:ln>
        </p:spPr>
        <p:txBody>
          <a:bodyPr/>
          <a:lstStyle/>
          <a:p>
            <a:endParaRPr lang="zh-CN" altLang="en-US">
              <a:latin typeface="+mn-lt"/>
            </a:endParaRPr>
          </a:p>
        </p:txBody>
      </p:sp>
      <p:grpSp>
        <p:nvGrpSpPr>
          <p:cNvPr id="29704" name="Group 11"/>
          <p:cNvGrpSpPr>
            <a:grpSpLocks/>
          </p:cNvGrpSpPr>
          <p:nvPr/>
        </p:nvGrpSpPr>
        <p:grpSpPr bwMode="auto">
          <a:xfrm>
            <a:off x="7488238" y="2827338"/>
            <a:ext cx="976312" cy="277812"/>
            <a:chOff x="198" y="3765"/>
            <a:chExt cx="693" cy="287"/>
          </a:xfrm>
        </p:grpSpPr>
        <p:sp>
          <p:nvSpPr>
            <p:cNvPr id="29834" name="Freeform 12"/>
            <p:cNvSpPr>
              <a:spLocks/>
            </p:cNvSpPr>
            <p:nvPr/>
          </p:nvSpPr>
          <p:spPr bwMode="auto">
            <a:xfrm>
              <a:off x="198" y="3888"/>
              <a:ext cx="672" cy="164"/>
            </a:xfrm>
            <a:custGeom>
              <a:avLst/>
              <a:gdLst>
                <a:gd name="T0" fmla="*/ 179 w 672"/>
                <a:gd name="T1" fmla="*/ 0 h 164"/>
                <a:gd name="T2" fmla="*/ 672 w 672"/>
                <a:gd name="T3" fmla="*/ 0 h 164"/>
                <a:gd name="T4" fmla="*/ 508 w 672"/>
                <a:gd name="T5" fmla="*/ 164 h 164"/>
                <a:gd name="T6" fmla="*/ 0 w 672"/>
                <a:gd name="T7" fmla="*/ 164 h 164"/>
                <a:gd name="T8" fmla="*/ 179 w 672"/>
                <a:gd name="T9" fmla="*/ 0 h 164"/>
                <a:gd name="T10" fmla="*/ 0 60000 65536"/>
                <a:gd name="T11" fmla="*/ 0 60000 65536"/>
                <a:gd name="T12" fmla="*/ 0 60000 65536"/>
                <a:gd name="T13" fmla="*/ 0 60000 65536"/>
                <a:gd name="T14" fmla="*/ 0 60000 65536"/>
                <a:gd name="T15" fmla="*/ 0 w 672"/>
                <a:gd name="T16" fmla="*/ 0 h 164"/>
                <a:gd name="T17" fmla="*/ 672 w 672"/>
                <a:gd name="T18" fmla="*/ 164 h 164"/>
              </a:gdLst>
              <a:ahLst/>
              <a:cxnLst>
                <a:cxn ang="T10">
                  <a:pos x="T0" y="T1"/>
                </a:cxn>
                <a:cxn ang="T11">
                  <a:pos x="T2" y="T3"/>
                </a:cxn>
                <a:cxn ang="T12">
                  <a:pos x="T4" y="T5"/>
                </a:cxn>
                <a:cxn ang="T13">
                  <a:pos x="T6" y="T7"/>
                </a:cxn>
                <a:cxn ang="T14">
                  <a:pos x="T8" y="T9"/>
                </a:cxn>
              </a:cxnLst>
              <a:rect l="T15" t="T16" r="T17" b="T18"/>
              <a:pathLst>
                <a:path w="672" h="164">
                  <a:moveTo>
                    <a:pt x="179" y="0"/>
                  </a:moveTo>
                  <a:lnTo>
                    <a:pt x="672" y="0"/>
                  </a:lnTo>
                  <a:lnTo>
                    <a:pt x="508" y="164"/>
                  </a:lnTo>
                  <a:lnTo>
                    <a:pt x="0" y="164"/>
                  </a:lnTo>
                  <a:lnTo>
                    <a:pt x="179" y="0"/>
                  </a:lnTo>
                  <a:close/>
                </a:path>
              </a:pathLst>
            </a:custGeom>
            <a:solidFill>
              <a:schemeClr val="hlink"/>
            </a:solidFill>
            <a:ln w="9525">
              <a:solidFill>
                <a:schemeClr val="tx1"/>
              </a:solidFill>
              <a:round/>
              <a:headEnd/>
              <a:tailEnd/>
            </a:ln>
          </p:spPr>
          <p:txBody>
            <a:bodyPr/>
            <a:lstStyle/>
            <a:p>
              <a:endParaRPr lang="zh-CN" altLang="en-US">
                <a:latin typeface="+mn-lt"/>
              </a:endParaRPr>
            </a:p>
          </p:txBody>
        </p:sp>
        <p:sp>
          <p:nvSpPr>
            <p:cNvPr id="29835" name="Freeform 13"/>
            <p:cNvSpPr>
              <a:spLocks/>
            </p:cNvSpPr>
            <p:nvPr/>
          </p:nvSpPr>
          <p:spPr bwMode="auto">
            <a:xfrm>
              <a:off x="213" y="3765"/>
              <a:ext cx="658" cy="281"/>
            </a:xfrm>
            <a:custGeom>
              <a:avLst/>
              <a:gdLst>
                <a:gd name="T0" fmla="*/ 0 w 658"/>
                <a:gd name="T1" fmla="*/ 281 h 281"/>
                <a:gd name="T2" fmla="*/ 13 w 658"/>
                <a:gd name="T3" fmla="*/ 150 h 281"/>
                <a:gd name="T4" fmla="*/ 658 w 658"/>
                <a:gd name="T5" fmla="*/ 0 h 281"/>
                <a:gd name="T6" fmla="*/ 658 w 658"/>
                <a:gd name="T7" fmla="*/ 130 h 281"/>
                <a:gd name="T8" fmla="*/ 0 w 658"/>
                <a:gd name="T9" fmla="*/ 281 h 281"/>
                <a:gd name="T10" fmla="*/ 0 60000 65536"/>
                <a:gd name="T11" fmla="*/ 0 60000 65536"/>
                <a:gd name="T12" fmla="*/ 0 60000 65536"/>
                <a:gd name="T13" fmla="*/ 0 60000 65536"/>
                <a:gd name="T14" fmla="*/ 0 60000 65536"/>
                <a:gd name="T15" fmla="*/ 0 w 658"/>
                <a:gd name="T16" fmla="*/ 0 h 281"/>
                <a:gd name="T17" fmla="*/ 658 w 658"/>
                <a:gd name="T18" fmla="*/ 281 h 281"/>
              </a:gdLst>
              <a:ahLst/>
              <a:cxnLst>
                <a:cxn ang="T10">
                  <a:pos x="T0" y="T1"/>
                </a:cxn>
                <a:cxn ang="T11">
                  <a:pos x="T2" y="T3"/>
                </a:cxn>
                <a:cxn ang="T12">
                  <a:pos x="T4" y="T5"/>
                </a:cxn>
                <a:cxn ang="T13">
                  <a:pos x="T6" y="T7"/>
                </a:cxn>
                <a:cxn ang="T14">
                  <a:pos x="T8" y="T9"/>
                </a:cxn>
              </a:cxnLst>
              <a:rect l="T15" t="T16" r="T17" b="T18"/>
              <a:pathLst>
                <a:path w="658" h="281">
                  <a:moveTo>
                    <a:pt x="0" y="281"/>
                  </a:moveTo>
                  <a:lnTo>
                    <a:pt x="13" y="150"/>
                  </a:lnTo>
                  <a:lnTo>
                    <a:pt x="658" y="0"/>
                  </a:lnTo>
                  <a:lnTo>
                    <a:pt x="658" y="130"/>
                  </a:lnTo>
                  <a:lnTo>
                    <a:pt x="0" y="281"/>
                  </a:lnTo>
                  <a:close/>
                </a:path>
              </a:pathLst>
            </a:custGeom>
            <a:solidFill>
              <a:schemeClr val="hlink"/>
            </a:solidFill>
            <a:ln w="9525">
              <a:noFill/>
              <a:round/>
              <a:headEnd/>
              <a:tailEnd/>
            </a:ln>
          </p:spPr>
          <p:txBody>
            <a:bodyPr/>
            <a:lstStyle/>
            <a:p>
              <a:endParaRPr lang="zh-CN" altLang="en-US">
                <a:latin typeface="+mn-lt"/>
              </a:endParaRPr>
            </a:p>
          </p:txBody>
        </p:sp>
        <p:sp>
          <p:nvSpPr>
            <p:cNvPr id="29836" name="Freeform 14"/>
            <p:cNvSpPr>
              <a:spLocks/>
            </p:cNvSpPr>
            <p:nvPr/>
          </p:nvSpPr>
          <p:spPr bwMode="auto">
            <a:xfrm>
              <a:off x="219" y="3765"/>
              <a:ext cx="672" cy="164"/>
            </a:xfrm>
            <a:custGeom>
              <a:avLst/>
              <a:gdLst>
                <a:gd name="T0" fmla="*/ 179 w 672"/>
                <a:gd name="T1" fmla="*/ 0 h 164"/>
                <a:gd name="T2" fmla="*/ 672 w 672"/>
                <a:gd name="T3" fmla="*/ 0 h 164"/>
                <a:gd name="T4" fmla="*/ 508 w 672"/>
                <a:gd name="T5" fmla="*/ 164 h 164"/>
                <a:gd name="T6" fmla="*/ 0 w 672"/>
                <a:gd name="T7" fmla="*/ 164 h 164"/>
                <a:gd name="T8" fmla="*/ 179 w 672"/>
                <a:gd name="T9" fmla="*/ 0 h 164"/>
                <a:gd name="T10" fmla="*/ 0 60000 65536"/>
                <a:gd name="T11" fmla="*/ 0 60000 65536"/>
                <a:gd name="T12" fmla="*/ 0 60000 65536"/>
                <a:gd name="T13" fmla="*/ 0 60000 65536"/>
                <a:gd name="T14" fmla="*/ 0 60000 65536"/>
                <a:gd name="T15" fmla="*/ 0 w 672"/>
                <a:gd name="T16" fmla="*/ 0 h 164"/>
                <a:gd name="T17" fmla="*/ 672 w 672"/>
                <a:gd name="T18" fmla="*/ 164 h 164"/>
              </a:gdLst>
              <a:ahLst/>
              <a:cxnLst>
                <a:cxn ang="T10">
                  <a:pos x="T0" y="T1"/>
                </a:cxn>
                <a:cxn ang="T11">
                  <a:pos x="T2" y="T3"/>
                </a:cxn>
                <a:cxn ang="T12">
                  <a:pos x="T4" y="T5"/>
                </a:cxn>
                <a:cxn ang="T13">
                  <a:pos x="T6" y="T7"/>
                </a:cxn>
                <a:cxn ang="T14">
                  <a:pos x="T8" y="T9"/>
                </a:cxn>
              </a:cxnLst>
              <a:rect l="T15" t="T16" r="T17" b="T18"/>
              <a:pathLst>
                <a:path w="672" h="164">
                  <a:moveTo>
                    <a:pt x="179" y="0"/>
                  </a:moveTo>
                  <a:lnTo>
                    <a:pt x="672" y="0"/>
                  </a:lnTo>
                  <a:lnTo>
                    <a:pt x="508" y="164"/>
                  </a:lnTo>
                  <a:lnTo>
                    <a:pt x="0" y="164"/>
                  </a:lnTo>
                  <a:lnTo>
                    <a:pt x="179" y="0"/>
                  </a:lnTo>
                  <a:close/>
                </a:path>
              </a:pathLst>
            </a:custGeom>
            <a:solidFill>
              <a:schemeClr val="hlink"/>
            </a:solidFill>
            <a:ln w="9525">
              <a:solidFill>
                <a:schemeClr val="tx1"/>
              </a:solidFill>
              <a:round/>
              <a:headEnd/>
              <a:tailEnd/>
            </a:ln>
          </p:spPr>
          <p:txBody>
            <a:bodyPr/>
            <a:lstStyle/>
            <a:p>
              <a:endParaRPr lang="zh-CN" altLang="en-US">
                <a:latin typeface="+mn-lt"/>
              </a:endParaRPr>
            </a:p>
          </p:txBody>
        </p:sp>
        <p:grpSp>
          <p:nvGrpSpPr>
            <p:cNvPr id="29837" name="Group 15"/>
            <p:cNvGrpSpPr>
              <a:grpSpLocks/>
            </p:cNvGrpSpPr>
            <p:nvPr/>
          </p:nvGrpSpPr>
          <p:grpSpPr bwMode="auto">
            <a:xfrm>
              <a:off x="423" y="3789"/>
              <a:ext cx="238" cy="103"/>
              <a:chOff x="2848" y="848"/>
              <a:chExt cx="140" cy="98"/>
            </a:xfrm>
          </p:grpSpPr>
          <p:sp>
            <p:nvSpPr>
              <p:cNvPr id="29842" name="Line 1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9843" name="Line 1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9844" name="Line 1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nvGrpSpPr>
            <p:cNvPr id="29838" name="Group 19"/>
            <p:cNvGrpSpPr>
              <a:grpSpLocks/>
            </p:cNvGrpSpPr>
            <p:nvPr/>
          </p:nvGrpSpPr>
          <p:grpSpPr bwMode="auto">
            <a:xfrm flipV="1">
              <a:off x="437" y="3787"/>
              <a:ext cx="238" cy="103"/>
              <a:chOff x="2848" y="848"/>
              <a:chExt cx="140" cy="98"/>
            </a:xfrm>
          </p:grpSpPr>
          <p:sp>
            <p:nvSpPr>
              <p:cNvPr id="29839" name="Line 2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9840" name="Line 2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9841" name="Line 2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sp>
        <p:nvSpPr>
          <p:cNvPr id="29705" name="Rectangle 23"/>
          <p:cNvSpPr>
            <a:spLocks noChangeArrowheads="1"/>
          </p:cNvSpPr>
          <p:nvPr/>
        </p:nvSpPr>
        <p:spPr bwMode="auto">
          <a:xfrm>
            <a:off x="2644775" y="660400"/>
            <a:ext cx="1296988" cy="1546225"/>
          </a:xfrm>
          <a:prstGeom prst="rect">
            <a:avLst/>
          </a:prstGeom>
          <a:solidFill>
            <a:schemeClr val="accent2"/>
          </a:solidFill>
          <a:ln w="9525">
            <a:noFill/>
            <a:miter lim="800000"/>
            <a:headEnd/>
            <a:tailEnd/>
          </a:ln>
        </p:spPr>
        <p:txBody>
          <a:bodyPr wrap="none" anchor="ctr"/>
          <a:lstStyle/>
          <a:p>
            <a:endParaRPr lang="zh-CN" altLang="en-US">
              <a:latin typeface="+mn-lt"/>
            </a:endParaRPr>
          </a:p>
        </p:txBody>
      </p:sp>
      <p:sp>
        <p:nvSpPr>
          <p:cNvPr id="29706" name="Rectangle 24"/>
          <p:cNvSpPr>
            <a:spLocks noChangeArrowheads="1"/>
          </p:cNvSpPr>
          <p:nvPr/>
        </p:nvSpPr>
        <p:spPr bwMode="auto">
          <a:xfrm>
            <a:off x="2597150" y="731838"/>
            <a:ext cx="1273175" cy="1536700"/>
          </a:xfrm>
          <a:prstGeom prst="rect">
            <a:avLst/>
          </a:prstGeom>
          <a:solidFill>
            <a:schemeClr val="bg1"/>
          </a:solidFill>
          <a:ln w="28575">
            <a:solidFill>
              <a:schemeClr val="tx1"/>
            </a:solidFill>
            <a:miter lim="800000"/>
            <a:headEnd/>
            <a:tailEnd/>
          </a:ln>
        </p:spPr>
        <p:txBody>
          <a:bodyPr wrap="none" anchor="ctr"/>
          <a:lstStyle/>
          <a:p>
            <a:pPr algn="ctr" eaLnBrk="1" hangingPunct="1">
              <a:lnSpc>
                <a:spcPct val="105000"/>
              </a:lnSpc>
            </a:pPr>
            <a:r>
              <a:rPr kumimoji="1" lang="zh-CN" altLang="en-US" sz="2000" dirty="0" smtClean="0">
                <a:latin typeface="+mn-lt"/>
              </a:rPr>
              <a:t>应用层</a:t>
            </a:r>
          </a:p>
          <a:p>
            <a:pPr algn="ctr" eaLnBrk="1" hangingPunct="1">
              <a:lnSpc>
                <a:spcPct val="105000"/>
              </a:lnSpc>
            </a:pPr>
            <a:r>
              <a:rPr kumimoji="1" lang="zh-CN" altLang="en-US" sz="2000" dirty="0" smtClean="0">
                <a:latin typeface="+mn-lt"/>
              </a:rPr>
              <a:t>运输层</a:t>
            </a:r>
          </a:p>
          <a:p>
            <a:pPr algn="ctr" eaLnBrk="1" hangingPunct="1">
              <a:lnSpc>
                <a:spcPct val="105000"/>
              </a:lnSpc>
            </a:pPr>
            <a:r>
              <a:rPr kumimoji="1" lang="zh-CN" altLang="en-US" sz="2000" dirty="0" smtClean="0">
                <a:latin typeface="+mn-lt"/>
              </a:rPr>
              <a:t>网络层</a:t>
            </a:r>
          </a:p>
          <a:p>
            <a:pPr algn="ctr" eaLnBrk="1" hangingPunct="1">
              <a:lnSpc>
                <a:spcPct val="105000"/>
              </a:lnSpc>
            </a:pPr>
            <a:r>
              <a:rPr kumimoji="1" lang="zh-CN" altLang="en-US" sz="2000" dirty="0" smtClean="0">
                <a:latin typeface="+mn-lt"/>
              </a:rPr>
              <a:t>链路层</a:t>
            </a:r>
          </a:p>
          <a:p>
            <a:pPr algn="ctr" eaLnBrk="1" hangingPunct="1">
              <a:lnSpc>
                <a:spcPct val="105000"/>
              </a:lnSpc>
            </a:pPr>
            <a:r>
              <a:rPr kumimoji="1" lang="zh-CN" altLang="en-US" sz="2000" dirty="0" smtClean="0">
                <a:latin typeface="+mn-lt"/>
              </a:rPr>
              <a:t>物理层</a:t>
            </a:r>
            <a:endParaRPr lang="zh-CN" altLang="en-US" sz="2000" dirty="0">
              <a:latin typeface="+mn-lt"/>
            </a:endParaRPr>
          </a:p>
        </p:txBody>
      </p:sp>
      <p:sp>
        <p:nvSpPr>
          <p:cNvPr id="29707" name="Line 25"/>
          <p:cNvSpPr>
            <a:spLocks noChangeShapeType="1"/>
          </p:cNvSpPr>
          <p:nvPr/>
        </p:nvSpPr>
        <p:spPr bwMode="auto">
          <a:xfrm>
            <a:off x="2597150" y="1049338"/>
            <a:ext cx="1263650" cy="3175"/>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9709" name="Line 27"/>
          <p:cNvSpPr>
            <a:spLocks noChangeShapeType="1"/>
          </p:cNvSpPr>
          <p:nvPr/>
        </p:nvSpPr>
        <p:spPr bwMode="auto">
          <a:xfrm>
            <a:off x="2605088" y="1370013"/>
            <a:ext cx="1263650" cy="3175"/>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9710" name="Line 28"/>
          <p:cNvSpPr>
            <a:spLocks noChangeShapeType="1"/>
          </p:cNvSpPr>
          <p:nvPr/>
        </p:nvSpPr>
        <p:spPr bwMode="auto">
          <a:xfrm>
            <a:off x="2609850" y="1651000"/>
            <a:ext cx="1263650" cy="3175"/>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9711" name="Line 29"/>
          <p:cNvSpPr>
            <a:spLocks noChangeShapeType="1"/>
          </p:cNvSpPr>
          <p:nvPr/>
        </p:nvSpPr>
        <p:spPr bwMode="auto">
          <a:xfrm>
            <a:off x="2609850" y="1927225"/>
            <a:ext cx="1263650" cy="3175"/>
          </a:xfrm>
          <a:prstGeom prst="line">
            <a:avLst/>
          </a:prstGeom>
          <a:noFill/>
          <a:ln w="28575">
            <a:solidFill>
              <a:schemeClr val="tx1"/>
            </a:solidFill>
            <a:round/>
            <a:headEnd/>
            <a:tailEnd/>
          </a:ln>
        </p:spPr>
        <p:txBody>
          <a:bodyPr wrap="none" anchor="ctr"/>
          <a:lstStyle/>
          <a:p>
            <a:endParaRPr lang="zh-CN" altLang="en-US">
              <a:latin typeface="+mn-lt"/>
            </a:endParaRPr>
          </a:p>
        </p:txBody>
      </p:sp>
      <p:grpSp>
        <p:nvGrpSpPr>
          <p:cNvPr id="5" name="Group 39"/>
          <p:cNvGrpSpPr>
            <a:grpSpLocks/>
          </p:cNvGrpSpPr>
          <p:nvPr/>
        </p:nvGrpSpPr>
        <p:grpSpPr bwMode="auto">
          <a:xfrm>
            <a:off x="1219200" y="1368425"/>
            <a:ext cx="1208088" cy="303213"/>
            <a:chOff x="501" y="1990"/>
            <a:chExt cx="761" cy="191"/>
          </a:xfrm>
        </p:grpSpPr>
        <p:sp>
          <p:nvSpPr>
            <p:cNvPr id="29828"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zh-CN" altLang="en-US">
                <a:latin typeface="+mn-lt"/>
              </a:endParaRPr>
            </a:p>
          </p:txBody>
        </p:sp>
        <p:sp>
          <p:nvSpPr>
            <p:cNvPr id="29829" name="Rectangle 41"/>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a:r>
                <a:rPr lang="en-US" altLang="zh-CN" sz="1400">
                  <a:latin typeface="+mn-lt"/>
                </a:rPr>
                <a:t>H</a:t>
              </a:r>
              <a:r>
                <a:rPr lang="en-US" altLang="zh-CN" sz="1800" baseline="-25000">
                  <a:latin typeface="+mn-lt"/>
                </a:rPr>
                <a:t>t</a:t>
              </a:r>
            </a:p>
          </p:txBody>
        </p:sp>
        <p:sp>
          <p:nvSpPr>
            <p:cNvPr id="29830" name="Rectangle 42"/>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a:r>
                <a:rPr lang="en-US" altLang="zh-CN" sz="1400">
                  <a:latin typeface="+mn-lt"/>
                </a:rPr>
                <a:t>H</a:t>
              </a:r>
              <a:r>
                <a:rPr lang="en-US" altLang="zh-CN" sz="1800" baseline="-25000">
                  <a:latin typeface="+mn-lt"/>
                </a:rPr>
                <a:t>n</a:t>
              </a:r>
            </a:p>
          </p:txBody>
        </p:sp>
        <p:sp>
          <p:nvSpPr>
            <p:cNvPr id="29831" name="Rectangle 43"/>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a:r>
                <a:rPr lang="en-US" altLang="zh-CN" sz="1400">
                  <a:latin typeface="+mn-lt"/>
                </a:rPr>
                <a:t>M</a:t>
              </a:r>
            </a:p>
          </p:txBody>
        </p:sp>
        <p:sp>
          <p:nvSpPr>
            <p:cNvPr id="29832" name="Line 44"/>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latin typeface="+mn-lt"/>
              </a:endParaRPr>
            </a:p>
          </p:txBody>
        </p:sp>
        <p:sp>
          <p:nvSpPr>
            <p:cNvPr id="29833" name="Line 45"/>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latin typeface="+mn-lt"/>
              </a:endParaRPr>
            </a:p>
          </p:txBody>
        </p:sp>
      </p:grpSp>
      <p:sp>
        <p:nvSpPr>
          <p:cNvPr id="112645" name="Text Box 5"/>
          <p:cNvSpPr txBox="1">
            <a:spLocks noChangeArrowheads="1"/>
          </p:cNvSpPr>
          <p:nvPr/>
        </p:nvSpPr>
        <p:spPr bwMode="auto">
          <a:xfrm>
            <a:off x="395288" y="996950"/>
            <a:ext cx="971550" cy="336550"/>
          </a:xfrm>
          <a:prstGeom prst="rect">
            <a:avLst/>
          </a:prstGeom>
          <a:noFill/>
          <a:ln w="9525">
            <a:noFill/>
            <a:miter lim="800000"/>
            <a:headEnd/>
            <a:tailEnd/>
          </a:ln>
        </p:spPr>
        <p:txBody>
          <a:bodyPr wrap="none">
            <a:spAutoFit/>
          </a:bodyPr>
          <a:lstStyle/>
          <a:p>
            <a:r>
              <a:rPr lang="en-US" altLang="zh-CN" sz="1600">
                <a:solidFill>
                  <a:srgbClr val="FF0000"/>
                </a:solidFill>
                <a:latin typeface="+mn-lt"/>
              </a:rPr>
              <a:t>segment</a:t>
            </a:r>
            <a:endParaRPr lang="en-US" altLang="zh-CN" sz="1600">
              <a:solidFill>
                <a:schemeClr val="accent2"/>
              </a:solidFill>
              <a:latin typeface="+mn-lt"/>
            </a:endParaRPr>
          </a:p>
        </p:txBody>
      </p:sp>
      <p:grpSp>
        <p:nvGrpSpPr>
          <p:cNvPr id="6" name="Group 178"/>
          <p:cNvGrpSpPr>
            <a:grpSpLocks/>
          </p:cNvGrpSpPr>
          <p:nvPr/>
        </p:nvGrpSpPr>
        <p:grpSpPr bwMode="auto">
          <a:xfrm>
            <a:off x="1533525" y="1033463"/>
            <a:ext cx="301625" cy="292100"/>
            <a:chOff x="1962" y="2058"/>
            <a:chExt cx="190" cy="184"/>
          </a:xfrm>
        </p:grpSpPr>
        <p:sp>
          <p:nvSpPr>
            <p:cNvPr id="29826"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p>
              <a:endParaRPr lang="zh-CN" altLang="en-US">
                <a:latin typeface="+mn-lt"/>
              </a:endParaRPr>
            </a:p>
          </p:txBody>
        </p:sp>
        <p:sp>
          <p:nvSpPr>
            <p:cNvPr id="29827" name="Rectangle 48"/>
            <p:cNvSpPr>
              <a:spLocks noChangeArrowheads="1"/>
            </p:cNvSpPr>
            <p:nvPr/>
          </p:nvSpPr>
          <p:spPr bwMode="auto">
            <a:xfrm>
              <a:off x="1965" y="2058"/>
              <a:ext cx="187" cy="184"/>
            </a:xfrm>
            <a:prstGeom prst="rect">
              <a:avLst/>
            </a:prstGeom>
            <a:noFill/>
            <a:ln w="19050">
              <a:noFill/>
              <a:miter lim="800000"/>
              <a:headEnd/>
              <a:tailEnd/>
            </a:ln>
          </p:spPr>
          <p:txBody>
            <a:bodyPr wrap="none" anchor="ctr"/>
            <a:lstStyle/>
            <a:p>
              <a:pPr algn="ctr"/>
              <a:r>
                <a:rPr lang="en-US" altLang="zh-CN" sz="1400">
                  <a:latin typeface="+mn-lt"/>
                </a:rPr>
                <a:t>H</a:t>
              </a:r>
              <a:r>
                <a:rPr lang="en-US" altLang="zh-CN" sz="1800" baseline="-25000">
                  <a:latin typeface="+mn-lt"/>
                </a:rPr>
                <a:t>t</a:t>
              </a:r>
            </a:p>
          </p:txBody>
        </p:sp>
      </p:grpSp>
      <p:sp>
        <p:nvSpPr>
          <p:cNvPr id="112644" name="Text Box 4"/>
          <p:cNvSpPr txBox="1">
            <a:spLocks noChangeArrowheads="1"/>
          </p:cNvSpPr>
          <p:nvPr/>
        </p:nvSpPr>
        <p:spPr bwMode="auto">
          <a:xfrm>
            <a:off x="195263" y="1336675"/>
            <a:ext cx="1076325" cy="336550"/>
          </a:xfrm>
          <a:prstGeom prst="rect">
            <a:avLst/>
          </a:prstGeom>
          <a:noFill/>
          <a:ln w="9525">
            <a:noFill/>
            <a:miter lim="800000"/>
            <a:headEnd/>
            <a:tailEnd/>
          </a:ln>
        </p:spPr>
        <p:txBody>
          <a:bodyPr wrap="none">
            <a:spAutoFit/>
          </a:bodyPr>
          <a:lstStyle/>
          <a:p>
            <a:r>
              <a:rPr lang="en-US" altLang="zh-CN" sz="1600">
                <a:solidFill>
                  <a:srgbClr val="FF0000"/>
                </a:solidFill>
                <a:latin typeface="+mn-lt"/>
              </a:rPr>
              <a:t>datagram</a:t>
            </a:r>
            <a:endParaRPr lang="en-US" altLang="zh-CN" sz="1600">
              <a:solidFill>
                <a:schemeClr val="accent2"/>
              </a:solidFill>
              <a:latin typeface="+mn-lt"/>
            </a:endParaRPr>
          </a:p>
        </p:txBody>
      </p:sp>
      <p:sp>
        <p:nvSpPr>
          <p:cNvPr id="29716" name="Text Box 54"/>
          <p:cNvSpPr txBox="1">
            <a:spLocks noChangeArrowheads="1"/>
          </p:cNvSpPr>
          <p:nvPr/>
        </p:nvSpPr>
        <p:spPr bwMode="auto">
          <a:xfrm>
            <a:off x="1547813" y="4157663"/>
            <a:ext cx="1425390" cy="400110"/>
          </a:xfrm>
          <a:prstGeom prst="rect">
            <a:avLst/>
          </a:prstGeom>
          <a:noFill/>
          <a:ln w="9525">
            <a:noFill/>
            <a:miter lim="800000"/>
            <a:headEnd/>
            <a:tailEnd/>
          </a:ln>
        </p:spPr>
        <p:txBody>
          <a:bodyPr wrap="none">
            <a:spAutoFit/>
          </a:bodyPr>
          <a:lstStyle/>
          <a:p>
            <a:r>
              <a:rPr lang="en-US" altLang="zh-CN" sz="2000">
                <a:solidFill>
                  <a:schemeClr val="hlink"/>
                </a:solidFill>
                <a:latin typeface="+mn-lt"/>
              </a:rPr>
              <a:t>destination</a:t>
            </a:r>
          </a:p>
        </p:txBody>
      </p:sp>
      <p:sp>
        <p:nvSpPr>
          <p:cNvPr id="29717" name="Freeform 56"/>
          <p:cNvSpPr>
            <a:spLocks/>
          </p:cNvSpPr>
          <p:nvPr/>
        </p:nvSpPr>
        <p:spPr bwMode="auto">
          <a:xfrm>
            <a:off x="2979738" y="4540250"/>
            <a:ext cx="360362" cy="1577975"/>
          </a:xfrm>
          <a:custGeom>
            <a:avLst/>
            <a:gdLst>
              <a:gd name="T0" fmla="*/ 342816 w 267"/>
              <a:gd name="T1" fmla="*/ 620014 h 1186"/>
              <a:gd name="T2" fmla="*/ 0 w 267"/>
              <a:gd name="T3" fmla="*/ 0 h 1186"/>
              <a:gd name="T4" fmla="*/ 0 w 267"/>
              <a:gd name="T5" fmla="*/ 1577975 h 1186"/>
              <a:gd name="T6" fmla="*/ 360362 w 267"/>
              <a:gd name="T7" fmla="*/ 867487 h 1186"/>
              <a:gd name="T8" fmla="*/ 342816 w 267"/>
              <a:gd name="T9" fmla="*/ 620014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w="9525">
            <a:noFill/>
            <a:round/>
            <a:headEnd/>
            <a:tailEnd/>
          </a:ln>
        </p:spPr>
        <p:txBody>
          <a:bodyPr/>
          <a:lstStyle/>
          <a:p>
            <a:endParaRPr lang="zh-CN" altLang="en-US">
              <a:latin typeface="+mn-lt"/>
            </a:endParaRPr>
          </a:p>
        </p:txBody>
      </p:sp>
      <p:sp>
        <p:nvSpPr>
          <p:cNvPr id="29718" name="Rectangle 57"/>
          <p:cNvSpPr>
            <a:spLocks noChangeArrowheads="1"/>
          </p:cNvSpPr>
          <p:nvPr/>
        </p:nvSpPr>
        <p:spPr bwMode="auto">
          <a:xfrm>
            <a:off x="1755775" y="4546600"/>
            <a:ext cx="1296988" cy="1546225"/>
          </a:xfrm>
          <a:prstGeom prst="rect">
            <a:avLst/>
          </a:prstGeom>
          <a:solidFill>
            <a:schemeClr val="accent2"/>
          </a:solidFill>
          <a:ln w="9525">
            <a:noFill/>
            <a:miter lim="800000"/>
            <a:headEnd/>
            <a:tailEnd/>
          </a:ln>
        </p:spPr>
        <p:txBody>
          <a:bodyPr wrap="none" anchor="ctr"/>
          <a:lstStyle/>
          <a:p>
            <a:endParaRPr lang="zh-CN" altLang="en-US">
              <a:latin typeface="+mn-lt"/>
            </a:endParaRPr>
          </a:p>
        </p:txBody>
      </p:sp>
      <p:sp>
        <p:nvSpPr>
          <p:cNvPr id="29719" name="Rectangle 58"/>
          <p:cNvSpPr>
            <a:spLocks noChangeArrowheads="1"/>
          </p:cNvSpPr>
          <p:nvPr/>
        </p:nvSpPr>
        <p:spPr bwMode="auto">
          <a:xfrm>
            <a:off x="1708150" y="4618038"/>
            <a:ext cx="1273175" cy="1536700"/>
          </a:xfrm>
          <a:prstGeom prst="rect">
            <a:avLst/>
          </a:prstGeom>
          <a:solidFill>
            <a:schemeClr val="bg1"/>
          </a:solidFill>
          <a:ln w="28575">
            <a:solidFill>
              <a:schemeClr val="tx1"/>
            </a:solidFill>
            <a:miter lim="800000"/>
            <a:headEnd/>
            <a:tailEnd/>
          </a:ln>
        </p:spPr>
        <p:txBody>
          <a:bodyPr wrap="none" anchor="ctr"/>
          <a:lstStyle/>
          <a:p>
            <a:endParaRPr lang="zh-CN" altLang="en-US">
              <a:latin typeface="+mn-lt"/>
            </a:endParaRPr>
          </a:p>
        </p:txBody>
      </p:sp>
      <p:sp>
        <p:nvSpPr>
          <p:cNvPr id="29720" name="Line 59"/>
          <p:cNvSpPr>
            <a:spLocks noChangeShapeType="1"/>
          </p:cNvSpPr>
          <p:nvPr/>
        </p:nvSpPr>
        <p:spPr bwMode="auto">
          <a:xfrm>
            <a:off x="1708150" y="4935538"/>
            <a:ext cx="1263650" cy="3175"/>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9721" name="Text Box 60"/>
          <p:cNvSpPr txBox="1">
            <a:spLocks noChangeArrowheads="1"/>
          </p:cNvSpPr>
          <p:nvPr/>
        </p:nvSpPr>
        <p:spPr bwMode="auto">
          <a:xfrm>
            <a:off x="1665288" y="4584700"/>
            <a:ext cx="1317625" cy="1546577"/>
          </a:xfrm>
          <a:prstGeom prst="rect">
            <a:avLst/>
          </a:prstGeom>
          <a:noFill/>
          <a:ln w="9525">
            <a:noFill/>
            <a:miter lim="800000"/>
            <a:headEnd/>
            <a:tailEnd/>
          </a:ln>
        </p:spPr>
        <p:txBody>
          <a:bodyPr>
            <a:spAutoFit/>
          </a:bodyPr>
          <a:lstStyle/>
          <a:p>
            <a:pPr algn="ctr" eaLnBrk="1" hangingPunct="1">
              <a:lnSpc>
                <a:spcPct val="105000"/>
              </a:lnSpc>
            </a:pPr>
            <a:r>
              <a:rPr kumimoji="1" lang="zh-CN" altLang="en-US" sz="1800" dirty="0" smtClean="0">
                <a:latin typeface="+mn-lt"/>
              </a:rPr>
              <a:t>应用层</a:t>
            </a:r>
          </a:p>
          <a:p>
            <a:pPr algn="ctr" eaLnBrk="1" hangingPunct="1">
              <a:lnSpc>
                <a:spcPct val="105000"/>
              </a:lnSpc>
            </a:pPr>
            <a:r>
              <a:rPr kumimoji="1" lang="zh-CN" altLang="en-US" sz="1800" dirty="0" smtClean="0">
                <a:latin typeface="+mn-lt"/>
              </a:rPr>
              <a:t>运输层</a:t>
            </a:r>
            <a:r>
              <a:rPr kumimoji="1" lang="zh-CN" altLang="en-US" sz="1800" dirty="0" smtClean="0">
                <a:solidFill>
                  <a:schemeClr val="bg1"/>
                </a:solidFill>
                <a:latin typeface="+mn-lt"/>
              </a:rPr>
              <a:t>层</a:t>
            </a:r>
            <a:endParaRPr kumimoji="1" lang="zh-CN" altLang="en-US" sz="1800" dirty="0" smtClean="0">
              <a:latin typeface="+mn-lt"/>
            </a:endParaRPr>
          </a:p>
          <a:p>
            <a:pPr algn="ctr" eaLnBrk="1" hangingPunct="1">
              <a:lnSpc>
                <a:spcPct val="105000"/>
              </a:lnSpc>
            </a:pPr>
            <a:r>
              <a:rPr kumimoji="1" lang="zh-CN" altLang="en-US" sz="1800" dirty="0" smtClean="0">
                <a:latin typeface="+mn-lt"/>
              </a:rPr>
              <a:t>网络层</a:t>
            </a:r>
          </a:p>
          <a:p>
            <a:pPr algn="ctr" eaLnBrk="1" hangingPunct="1">
              <a:lnSpc>
                <a:spcPct val="105000"/>
              </a:lnSpc>
            </a:pPr>
            <a:r>
              <a:rPr kumimoji="1" lang="zh-CN" altLang="en-US" sz="1800" dirty="0" smtClean="0">
                <a:latin typeface="+mn-lt"/>
              </a:rPr>
              <a:t>链路层</a:t>
            </a:r>
          </a:p>
          <a:p>
            <a:pPr algn="ctr" eaLnBrk="1" hangingPunct="1">
              <a:lnSpc>
                <a:spcPct val="105000"/>
              </a:lnSpc>
            </a:pPr>
            <a:r>
              <a:rPr kumimoji="1" lang="zh-CN" altLang="en-US" sz="1800" dirty="0" smtClean="0">
                <a:latin typeface="+mn-lt"/>
              </a:rPr>
              <a:t>物理层</a:t>
            </a:r>
            <a:endParaRPr lang="en-US" altLang="zh-CN" sz="1800" dirty="0">
              <a:latin typeface="+mn-lt"/>
            </a:endParaRPr>
          </a:p>
        </p:txBody>
      </p:sp>
      <p:sp>
        <p:nvSpPr>
          <p:cNvPr id="29722" name="Line 61"/>
          <p:cNvSpPr>
            <a:spLocks noChangeShapeType="1"/>
          </p:cNvSpPr>
          <p:nvPr/>
        </p:nvSpPr>
        <p:spPr bwMode="auto">
          <a:xfrm>
            <a:off x="1716088" y="5256213"/>
            <a:ext cx="1263650" cy="3175"/>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9723" name="Line 62"/>
          <p:cNvSpPr>
            <a:spLocks noChangeShapeType="1"/>
          </p:cNvSpPr>
          <p:nvPr/>
        </p:nvSpPr>
        <p:spPr bwMode="auto">
          <a:xfrm>
            <a:off x="1720850" y="5537200"/>
            <a:ext cx="1263650" cy="3175"/>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9724" name="Line 63"/>
          <p:cNvSpPr>
            <a:spLocks noChangeShapeType="1"/>
          </p:cNvSpPr>
          <p:nvPr/>
        </p:nvSpPr>
        <p:spPr bwMode="auto">
          <a:xfrm>
            <a:off x="1720850" y="5813425"/>
            <a:ext cx="1263650" cy="3175"/>
          </a:xfrm>
          <a:prstGeom prst="line">
            <a:avLst/>
          </a:prstGeom>
          <a:noFill/>
          <a:ln w="28575">
            <a:solidFill>
              <a:schemeClr val="tx1"/>
            </a:solidFill>
            <a:round/>
            <a:headEnd/>
            <a:tailEnd/>
          </a:ln>
        </p:spPr>
        <p:txBody>
          <a:bodyPr wrap="none" anchor="ctr"/>
          <a:lstStyle/>
          <a:p>
            <a:endParaRPr lang="zh-CN" altLang="en-US">
              <a:latin typeface="+mn-lt"/>
            </a:endParaRPr>
          </a:p>
        </p:txBody>
      </p:sp>
      <p:grpSp>
        <p:nvGrpSpPr>
          <p:cNvPr id="29725" name="Group 64"/>
          <p:cNvGrpSpPr>
            <a:grpSpLocks/>
          </p:cNvGrpSpPr>
          <p:nvPr/>
        </p:nvGrpSpPr>
        <p:grpSpPr bwMode="auto">
          <a:xfrm>
            <a:off x="152400" y="5527675"/>
            <a:ext cx="1479550" cy="303213"/>
            <a:chOff x="332" y="2224"/>
            <a:chExt cx="932" cy="191"/>
          </a:xfrm>
        </p:grpSpPr>
        <p:sp>
          <p:nvSpPr>
            <p:cNvPr id="29818"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p>
              <a:endParaRPr lang="zh-CN" altLang="en-US">
                <a:latin typeface="+mn-lt"/>
              </a:endParaRPr>
            </a:p>
          </p:txBody>
        </p:sp>
        <p:sp>
          <p:nvSpPr>
            <p:cNvPr id="29819" name="Rectangle 66"/>
            <p:cNvSpPr>
              <a:spLocks noChangeArrowheads="1"/>
            </p:cNvSpPr>
            <p:nvPr/>
          </p:nvSpPr>
          <p:spPr bwMode="auto">
            <a:xfrm>
              <a:off x="706" y="2224"/>
              <a:ext cx="187" cy="184"/>
            </a:xfrm>
            <a:prstGeom prst="rect">
              <a:avLst/>
            </a:prstGeom>
            <a:noFill/>
            <a:ln w="19050">
              <a:noFill/>
              <a:miter lim="800000"/>
              <a:headEnd/>
              <a:tailEnd/>
            </a:ln>
          </p:spPr>
          <p:txBody>
            <a:bodyPr wrap="none" anchor="ctr"/>
            <a:lstStyle/>
            <a:p>
              <a:pPr algn="ctr"/>
              <a:r>
                <a:rPr lang="en-US" altLang="zh-CN" sz="1400">
                  <a:latin typeface="+mn-lt"/>
                </a:rPr>
                <a:t>H</a:t>
              </a:r>
              <a:r>
                <a:rPr lang="en-US" altLang="zh-CN" sz="1800" baseline="-25000">
                  <a:latin typeface="+mn-lt"/>
                </a:rPr>
                <a:t>t</a:t>
              </a:r>
            </a:p>
          </p:txBody>
        </p:sp>
        <p:sp>
          <p:nvSpPr>
            <p:cNvPr id="29820" name="Rectangle 67"/>
            <p:cNvSpPr>
              <a:spLocks noChangeArrowheads="1"/>
            </p:cNvSpPr>
            <p:nvPr/>
          </p:nvSpPr>
          <p:spPr bwMode="auto">
            <a:xfrm>
              <a:off x="520" y="2224"/>
              <a:ext cx="187" cy="184"/>
            </a:xfrm>
            <a:prstGeom prst="rect">
              <a:avLst/>
            </a:prstGeom>
            <a:noFill/>
            <a:ln w="19050">
              <a:noFill/>
              <a:miter lim="800000"/>
              <a:headEnd/>
              <a:tailEnd/>
            </a:ln>
          </p:spPr>
          <p:txBody>
            <a:bodyPr wrap="none" anchor="ctr"/>
            <a:lstStyle/>
            <a:p>
              <a:pPr algn="ctr"/>
              <a:r>
                <a:rPr lang="en-US" altLang="zh-CN" sz="1400">
                  <a:latin typeface="+mn-lt"/>
                </a:rPr>
                <a:t>H</a:t>
              </a:r>
              <a:r>
                <a:rPr lang="en-US" altLang="zh-CN" sz="1800" baseline="-25000">
                  <a:latin typeface="+mn-lt"/>
                </a:rPr>
                <a:t>n</a:t>
              </a:r>
            </a:p>
          </p:txBody>
        </p:sp>
        <p:sp>
          <p:nvSpPr>
            <p:cNvPr id="29821" name="Rectangle 68"/>
            <p:cNvSpPr>
              <a:spLocks noChangeArrowheads="1"/>
            </p:cNvSpPr>
            <p:nvPr/>
          </p:nvSpPr>
          <p:spPr bwMode="auto">
            <a:xfrm>
              <a:off x="332" y="2224"/>
              <a:ext cx="187" cy="184"/>
            </a:xfrm>
            <a:prstGeom prst="rect">
              <a:avLst/>
            </a:prstGeom>
            <a:noFill/>
            <a:ln w="19050">
              <a:noFill/>
              <a:miter lim="800000"/>
              <a:headEnd/>
              <a:tailEnd/>
            </a:ln>
          </p:spPr>
          <p:txBody>
            <a:bodyPr wrap="none" anchor="ctr"/>
            <a:lstStyle/>
            <a:p>
              <a:pPr algn="ctr"/>
              <a:r>
                <a:rPr lang="en-US" altLang="zh-CN" sz="1400">
                  <a:latin typeface="+mn-lt"/>
                </a:rPr>
                <a:t>H</a:t>
              </a:r>
              <a:r>
                <a:rPr lang="en-US" altLang="zh-CN" sz="1800" baseline="-25000">
                  <a:latin typeface="+mn-lt"/>
                </a:rPr>
                <a:t>l</a:t>
              </a:r>
            </a:p>
          </p:txBody>
        </p:sp>
        <p:sp>
          <p:nvSpPr>
            <p:cNvPr id="29822" name="Rectangle 69"/>
            <p:cNvSpPr>
              <a:spLocks noChangeArrowheads="1"/>
            </p:cNvSpPr>
            <p:nvPr/>
          </p:nvSpPr>
          <p:spPr bwMode="auto">
            <a:xfrm>
              <a:off x="836" y="2225"/>
              <a:ext cx="428" cy="190"/>
            </a:xfrm>
            <a:prstGeom prst="rect">
              <a:avLst/>
            </a:prstGeom>
            <a:noFill/>
            <a:ln w="19050">
              <a:noFill/>
              <a:miter lim="800000"/>
              <a:headEnd/>
              <a:tailEnd/>
            </a:ln>
          </p:spPr>
          <p:txBody>
            <a:bodyPr wrap="none" anchor="ctr"/>
            <a:lstStyle/>
            <a:p>
              <a:pPr algn="ctr"/>
              <a:r>
                <a:rPr lang="en-US" altLang="zh-CN" sz="1400">
                  <a:latin typeface="+mn-lt"/>
                </a:rPr>
                <a:t>M</a:t>
              </a:r>
            </a:p>
          </p:txBody>
        </p:sp>
        <p:sp>
          <p:nvSpPr>
            <p:cNvPr id="29823" name="Line 70"/>
            <p:cNvSpPr>
              <a:spLocks noChangeShapeType="1"/>
            </p:cNvSpPr>
            <p:nvPr/>
          </p:nvSpPr>
          <p:spPr bwMode="auto">
            <a:xfrm>
              <a:off x="510" y="2241"/>
              <a:ext cx="0" cy="162"/>
            </a:xfrm>
            <a:prstGeom prst="line">
              <a:avLst/>
            </a:prstGeom>
            <a:noFill/>
            <a:ln w="9525">
              <a:solidFill>
                <a:schemeClr val="tx1"/>
              </a:solidFill>
              <a:round/>
              <a:headEnd/>
              <a:tailEnd/>
            </a:ln>
          </p:spPr>
          <p:txBody>
            <a:bodyPr/>
            <a:lstStyle/>
            <a:p>
              <a:endParaRPr lang="zh-CN" altLang="en-US">
                <a:latin typeface="+mn-lt"/>
              </a:endParaRPr>
            </a:p>
          </p:txBody>
        </p:sp>
        <p:sp>
          <p:nvSpPr>
            <p:cNvPr id="29824" name="Line 71"/>
            <p:cNvSpPr>
              <a:spLocks noChangeShapeType="1"/>
            </p:cNvSpPr>
            <p:nvPr/>
          </p:nvSpPr>
          <p:spPr bwMode="auto">
            <a:xfrm>
              <a:off x="690" y="2247"/>
              <a:ext cx="0" cy="154"/>
            </a:xfrm>
            <a:prstGeom prst="line">
              <a:avLst/>
            </a:prstGeom>
            <a:noFill/>
            <a:ln w="9525">
              <a:solidFill>
                <a:schemeClr val="tx1"/>
              </a:solidFill>
              <a:round/>
              <a:headEnd/>
              <a:tailEnd/>
            </a:ln>
          </p:spPr>
          <p:txBody>
            <a:bodyPr/>
            <a:lstStyle/>
            <a:p>
              <a:endParaRPr lang="zh-CN" altLang="en-US">
                <a:latin typeface="+mn-lt"/>
              </a:endParaRPr>
            </a:p>
          </p:txBody>
        </p:sp>
        <p:sp>
          <p:nvSpPr>
            <p:cNvPr id="29825" name="Line 72"/>
            <p:cNvSpPr>
              <a:spLocks noChangeShapeType="1"/>
            </p:cNvSpPr>
            <p:nvPr/>
          </p:nvSpPr>
          <p:spPr bwMode="auto">
            <a:xfrm>
              <a:off x="882" y="2244"/>
              <a:ext cx="0" cy="156"/>
            </a:xfrm>
            <a:prstGeom prst="line">
              <a:avLst/>
            </a:prstGeom>
            <a:noFill/>
            <a:ln w="9525">
              <a:solidFill>
                <a:schemeClr val="tx1"/>
              </a:solidFill>
              <a:round/>
              <a:headEnd/>
              <a:tailEnd/>
            </a:ln>
          </p:spPr>
          <p:txBody>
            <a:bodyPr/>
            <a:lstStyle/>
            <a:p>
              <a:endParaRPr lang="zh-CN" altLang="en-US">
                <a:latin typeface="+mn-lt"/>
              </a:endParaRPr>
            </a:p>
          </p:txBody>
        </p:sp>
      </p:grpSp>
      <p:grpSp>
        <p:nvGrpSpPr>
          <p:cNvPr id="29726" name="Group 73"/>
          <p:cNvGrpSpPr>
            <a:grpSpLocks/>
          </p:cNvGrpSpPr>
          <p:nvPr/>
        </p:nvGrpSpPr>
        <p:grpSpPr bwMode="auto">
          <a:xfrm>
            <a:off x="420688" y="5229225"/>
            <a:ext cx="1208087" cy="303213"/>
            <a:chOff x="501" y="1990"/>
            <a:chExt cx="761" cy="191"/>
          </a:xfrm>
        </p:grpSpPr>
        <p:sp>
          <p:nvSpPr>
            <p:cNvPr id="29812"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zh-CN" altLang="en-US">
                <a:latin typeface="+mn-lt"/>
              </a:endParaRPr>
            </a:p>
          </p:txBody>
        </p:sp>
        <p:sp>
          <p:nvSpPr>
            <p:cNvPr id="29813" name="Rectangle 75"/>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a:r>
                <a:rPr lang="en-US" altLang="zh-CN" sz="1400">
                  <a:latin typeface="+mn-lt"/>
                </a:rPr>
                <a:t>H</a:t>
              </a:r>
              <a:r>
                <a:rPr lang="en-US" altLang="zh-CN" sz="1800" baseline="-25000">
                  <a:latin typeface="+mn-lt"/>
                </a:rPr>
                <a:t>t</a:t>
              </a:r>
            </a:p>
          </p:txBody>
        </p:sp>
        <p:sp>
          <p:nvSpPr>
            <p:cNvPr id="29814" name="Rectangle 76"/>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a:r>
                <a:rPr lang="en-US" altLang="zh-CN" sz="1400">
                  <a:latin typeface="+mn-lt"/>
                </a:rPr>
                <a:t>H</a:t>
              </a:r>
              <a:r>
                <a:rPr lang="en-US" altLang="zh-CN" sz="1800" baseline="-25000">
                  <a:latin typeface="+mn-lt"/>
                </a:rPr>
                <a:t>n</a:t>
              </a:r>
            </a:p>
          </p:txBody>
        </p:sp>
        <p:sp>
          <p:nvSpPr>
            <p:cNvPr id="29815" name="Rectangle 77"/>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a:r>
                <a:rPr lang="en-US" altLang="zh-CN" sz="1400">
                  <a:latin typeface="+mn-lt"/>
                </a:rPr>
                <a:t>M</a:t>
              </a:r>
            </a:p>
          </p:txBody>
        </p:sp>
        <p:sp>
          <p:nvSpPr>
            <p:cNvPr id="29816" name="Line 78"/>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latin typeface="+mn-lt"/>
              </a:endParaRPr>
            </a:p>
          </p:txBody>
        </p:sp>
        <p:sp>
          <p:nvSpPr>
            <p:cNvPr id="29817" name="Line 79"/>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latin typeface="+mn-lt"/>
              </a:endParaRPr>
            </a:p>
          </p:txBody>
        </p:sp>
      </p:grpSp>
      <p:grpSp>
        <p:nvGrpSpPr>
          <p:cNvPr id="29727" name="Group 80"/>
          <p:cNvGrpSpPr>
            <a:grpSpLocks/>
          </p:cNvGrpSpPr>
          <p:nvPr/>
        </p:nvGrpSpPr>
        <p:grpSpPr bwMode="auto">
          <a:xfrm>
            <a:off x="723900" y="4921250"/>
            <a:ext cx="890588" cy="303213"/>
            <a:chOff x="645" y="1734"/>
            <a:chExt cx="561" cy="191"/>
          </a:xfrm>
        </p:grpSpPr>
        <p:sp>
          <p:nvSpPr>
            <p:cNvPr id="29808"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p>
              <a:endParaRPr lang="zh-CN" altLang="en-US">
                <a:latin typeface="+mn-lt"/>
              </a:endParaRPr>
            </a:p>
          </p:txBody>
        </p:sp>
        <p:sp>
          <p:nvSpPr>
            <p:cNvPr id="29809" name="Rectangle 82"/>
            <p:cNvSpPr>
              <a:spLocks noChangeArrowheads="1"/>
            </p:cNvSpPr>
            <p:nvPr/>
          </p:nvSpPr>
          <p:spPr bwMode="auto">
            <a:xfrm>
              <a:off x="648" y="1734"/>
              <a:ext cx="187" cy="184"/>
            </a:xfrm>
            <a:prstGeom prst="rect">
              <a:avLst/>
            </a:prstGeom>
            <a:noFill/>
            <a:ln w="19050">
              <a:noFill/>
              <a:miter lim="800000"/>
              <a:headEnd/>
              <a:tailEnd/>
            </a:ln>
          </p:spPr>
          <p:txBody>
            <a:bodyPr wrap="none" anchor="ctr"/>
            <a:lstStyle/>
            <a:p>
              <a:pPr algn="ctr"/>
              <a:r>
                <a:rPr lang="en-US" altLang="zh-CN" sz="1400">
                  <a:latin typeface="+mn-lt"/>
                </a:rPr>
                <a:t>H</a:t>
              </a:r>
              <a:r>
                <a:rPr lang="en-US" altLang="zh-CN" sz="1800" baseline="-25000">
                  <a:latin typeface="+mn-lt"/>
                </a:rPr>
                <a:t>t</a:t>
              </a:r>
            </a:p>
          </p:txBody>
        </p:sp>
        <p:sp>
          <p:nvSpPr>
            <p:cNvPr id="29810" name="Rectangle 83"/>
            <p:cNvSpPr>
              <a:spLocks noChangeArrowheads="1"/>
            </p:cNvSpPr>
            <p:nvPr/>
          </p:nvSpPr>
          <p:spPr bwMode="auto">
            <a:xfrm>
              <a:off x="778" y="1735"/>
              <a:ext cx="428" cy="190"/>
            </a:xfrm>
            <a:prstGeom prst="rect">
              <a:avLst/>
            </a:prstGeom>
            <a:noFill/>
            <a:ln w="19050">
              <a:noFill/>
              <a:miter lim="800000"/>
              <a:headEnd/>
              <a:tailEnd/>
            </a:ln>
          </p:spPr>
          <p:txBody>
            <a:bodyPr wrap="none" anchor="ctr"/>
            <a:lstStyle/>
            <a:p>
              <a:pPr algn="ctr"/>
              <a:r>
                <a:rPr lang="en-US" altLang="zh-CN" sz="1400">
                  <a:latin typeface="+mn-lt"/>
                </a:rPr>
                <a:t>M</a:t>
              </a:r>
            </a:p>
          </p:txBody>
        </p:sp>
        <p:sp>
          <p:nvSpPr>
            <p:cNvPr id="29811" name="Line 84"/>
            <p:cNvSpPr>
              <a:spLocks noChangeShapeType="1"/>
            </p:cNvSpPr>
            <p:nvPr/>
          </p:nvSpPr>
          <p:spPr bwMode="auto">
            <a:xfrm>
              <a:off x="824" y="1754"/>
              <a:ext cx="0" cy="156"/>
            </a:xfrm>
            <a:prstGeom prst="line">
              <a:avLst/>
            </a:prstGeom>
            <a:noFill/>
            <a:ln w="9525">
              <a:solidFill>
                <a:schemeClr val="tx1"/>
              </a:solidFill>
              <a:round/>
              <a:headEnd/>
              <a:tailEnd/>
            </a:ln>
          </p:spPr>
          <p:txBody>
            <a:bodyPr/>
            <a:lstStyle/>
            <a:p>
              <a:endParaRPr lang="zh-CN" altLang="en-US">
                <a:latin typeface="+mn-lt"/>
              </a:endParaRPr>
            </a:p>
          </p:txBody>
        </p:sp>
      </p:grpSp>
      <p:grpSp>
        <p:nvGrpSpPr>
          <p:cNvPr id="29728" name="Group 85"/>
          <p:cNvGrpSpPr>
            <a:grpSpLocks/>
          </p:cNvGrpSpPr>
          <p:nvPr/>
        </p:nvGrpSpPr>
        <p:grpSpPr bwMode="auto">
          <a:xfrm>
            <a:off x="930275" y="4610100"/>
            <a:ext cx="679450" cy="301625"/>
            <a:chOff x="780" y="1553"/>
            <a:chExt cx="428" cy="190"/>
          </a:xfrm>
        </p:grpSpPr>
        <p:sp>
          <p:nvSpPr>
            <p:cNvPr id="29806"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p>
              <a:endParaRPr lang="zh-CN" altLang="en-US">
                <a:latin typeface="+mn-lt"/>
              </a:endParaRPr>
            </a:p>
          </p:txBody>
        </p:sp>
        <p:sp>
          <p:nvSpPr>
            <p:cNvPr id="29807" name="Rectangle 87"/>
            <p:cNvSpPr>
              <a:spLocks noChangeArrowheads="1"/>
            </p:cNvSpPr>
            <p:nvPr/>
          </p:nvSpPr>
          <p:spPr bwMode="auto">
            <a:xfrm>
              <a:off x="780" y="1553"/>
              <a:ext cx="428" cy="190"/>
            </a:xfrm>
            <a:prstGeom prst="rect">
              <a:avLst/>
            </a:prstGeom>
            <a:noFill/>
            <a:ln w="19050">
              <a:noFill/>
              <a:miter lim="800000"/>
              <a:headEnd/>
              <a:tailEnd/>
            </a:ln>
          </p:spPr>
          <p:txBody>
            <a:bodyPr wrap="none" anchor="ctr"/>
            <a:lstStyle/>
            <a:p>
              <a:pPr algn="ctr"/>
              <a:r>
                <a:rPr lang="en-US" altLang="zh-CN" sz="1400">
                  <a:latin typeface="+mn-lt"/>
                </a:rPr>
                <a:t>M</a:t>
              </a:r>
            </a:p>
          </p:txBody>
        </p:sp>
      </p:grpSp>
      <p:grpSp>
        <p:nvGrpSpPr>
          <p:cNvPr id="29729" name="Group 88"/>
          <p:cNvGrpSpPr>
            <a:grpSpLocks/>
          </p:cNvGrpSpPr>
          <p:nvPr/>
        </p:nvGrpSpPr>
        <p:grpSpPr bwMode="auto">
          <a:xfrm>
            <a:off x="5654675" y="4164013"/>
            <a:ext cx="1387475" cy="1044576"/>
            <a:chOff x="3601" y="168"/>
            <a:chExt cx="874" cy="658"/>
          </a:xfrm>
        </p:grpSpPr>
        <p:sp>
          <p:nvSpPr>
            <p:cNvPr id="29801" name="Rectangle 89"/>
            <p:cNvSpPr>
              <a:spLocks noChangeArrowheads="1"/>
            </p:cNvSpPr>
            <p:nvPr/>
          </p:nvSpPr>
          <p:spPr bwMode="auto">
            <a:xfrm>
              <a:off x="3658" y="168"/>
              <a:ext cx="817" cy="596"/>
            </a:xfrm>
            <a:prstGeom prst="rect">
              <a:avLst/>
            </a:prstGeom>
            <a:solidFill>
              <a:schemeClr val="accent2"/>
            </a:solidFill>
            <a:ln w="9525">
              <a:noFill/>
              <a:miter lim="800000"/>
              <a:headEnd/>
              <a:tailEnd/>
            </a:ln>
          </p:spPr>
          <p:txBody>
            <a:bodyPr wrap="none" anchor="ctr"/>
            <a:lstStyle/>
            <a:p>
              <a:endParaRPr lang="zh-CN" altLang="en-US">
                <a:latin typeface="+mn-lt"/>
              </a:endParaRPr>
            </a:p>
          </p:txBody>
        </p:sp>
        <p:sp>
          <p:nvSpPr>
            <p:cNvPr id="29802"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p>
              <a:endParaRPr lang="zh-CN" altLang="en-US">
                <a:latin typeface="+mn-lt"/>
              </a:endParaRPr>
            </a:p>
          </p:txBody>
        </p:sp>
        <p:sp>
          <p:nvSpPr>
            <p:cNvPr id="29803" name="Line 91"/>
            <p:cNvSpPr>
              <a:spLocks noChangeShapeType="1"/>
            </p:cNvSpPr>
            <p:nvPr/>
          </p:nvSpPr>
          <p:spPr bwMode="auto">
            <a:xfrm>
              <a:off x="3628" y="413"/>
              <a:ext cx="796" cy="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9804" name="Text Box 92"/>
            <p:cNvSpPr txBox="1">
              <a:spLocks noChangeArrowheads="1"/>
            </p:cNvSpPr>
            <p:nvPr/>
          </p:nvSpPr>
          <p:spPr bwMode="auto">
            <a:xfrm>
              <a:off x="3601" y="192"/>
              <a:ext cx="830" cy="634"/>
            </a:xfrm>
            <a:prstGeom prst="rect">
              <a:avLst/>
            </a:prstGeom>
            <a:noFill/>
            <a:ln w="9525">
              <a:noFill/>
              <a:miter lim="800000"/>
              <a:headEnd/>
              <a:tailEnd/>
            </a:ln>
          </p:spPr>
          <p:txBody>
            <a:bodyPr>
              <a:spAutoFit/>
            </a:bodyPr>
            <a:lstStyle/>
            <a:p>
              <a:pPr algn="ctr">
                <a:lnSpc>
                  <a:spcPct val="110000"/>
                </a:lnSpc>
              </a:pPr>
              <a:r>
                <a:rPr lang="zh-CN" altLang="en-US" sz="1800" dirty="0" smtClean="0">
                  <a:latin typeface="+mn-lt"/>
                  <a:ea typeface="楷体" pitchFamily="49" charset="-122"/>
                  <a:cs typeface="Arial" pitchFamily="34" charset="0"/>
                </a:rPr>
                <a:t>网络层</a:t>
              </a:r>
            </a:p>
            <a:p>
              <a:pPr algn="ctr">
                <a:lnSpc>
                  <a:spcPct val="110000"/>
                </a:lnSpc>
              </a:pPr>
              <a:r>
                <a:rPr lang="zh-CN" altLang="en-US" sz="1800" dirty="0" smtClean="0">
                  <a:latin typeface="+mn-lt"/>
                  <a:ea typeface="楷体" pitchFamily="49" charset="-122"/>
                  <a:cs typeface="Arial" pitchFamily="34" charset="0"/>
                </a:rPr>
                <a:t>链路层</a:t>
              </a:r>
            </a:p>
            <a:p>
              <a:pPr algn="ctr">
                <a:lnSpc>
                  <a:spcPct val="110000"/>
                </a:lnSpc>
              </a:pPr>
              <a:r>
                <a:rPr lang="zh-CN" altLang="en-US" sz="1800" dirty="0" smtClean="0">
                  <a:latin typeface="+mn-lt"/>
                  <a:ea typeface="楷体" pitchFamily="49" charset="-122"/>
                  <a:cs typeface="Arial" pitchFamily="34" charset="0"/>
                </a:rPr>
                <a:t>物理层</a:t>
              </a:r>
              <a:endParaRPr lang="en-US" altLang="zh-CN" sz="1800" dirty="0">
                <a:latin typeface="+mn-lt"/>
              </a:endParaRPr>
            </a:p>
          </p:txBody>
        </p:sp>
        <p:sp>
          <p:nvSpPr>
            <p:cNvPr id="29805" name="Line 93"/>
            <p:cNvSpPr>
              <a:spLocks noChangeShapeType="1"/>
            </p:cNvSpPr>
            <p:nvPr/>
          </p:nvSpPr>
          <p:spPr bwMode="auto">
            <a:xfrm>
              <a:off x="3633" y="615"/>
              <a:ext cx="796" cy="2"/>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nvGrpSpPr>
          <p:cNvPr id="29730" name="Group 94"/>
          <p:cNvGrpSpPr>
            <a:grpSpLocks/>
          </p:cNvGrpSpPr>
          <p:nvPr/>
        </p:nvGrpSpPr>
        <p:grpSpPr bwMode="auto">
          <a:xfrm>
            <a:off x="5821363" y="2271713"/>
            <a:ext cx="1387475" cy="739775"/>
            <a:chOff x="4696" y="597"/>
            <a:chExt cx="874" cy="466"/>
          </a:xfrm>
        </p:grpSpPr>
        <p:sp>
          <p:nvSpPr>
            <p:cNvPr id="29797" name="Rectangle 95"/>
            <p:cNvSpPr>
              <a:spLocks noChangeArrowheads="1"/>
            </p:cNvSpPr>
            <p:nvPr/>
          </p:nvSpPr>
          <p:spPr bwMode="auto">
            <a:xfrm>
              <a:off x="4753" y="597"/>
              <a:ext cx="817" cy="416"/>
            </a:xfrm>
            <a:prstGeom prst="rect">
              <a:avLst/>
            </a:prstGeom>
            <a:solidFill>
              <a:schemeClr val="accent2"/>
            </a:solidFill>
            <a:ln w="9525">
              <a:noFill/>
              <a:miter lim="800000"/>
              <a:headEnd/>
              <a:tailEnd/>
            </a:ln>
          </p:spPr>
          <p:txBody>
            <a:bodyPr wrap="none" anchor="ctr"/>
            <a:lstStyle/>
            <a:p>
              <a:endParaRPr lang="zh-CN" altLang="en-US">
                <a:latin typeface="+mn-lt"/>
              </a:endParaRPr>
            </a:p>
          </p:txBody>
        </p:sp>
        <p:sp>
          <p:nvSpPr>
            <p:cNvPr id="29798"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p>
              <a:endParaRPr lang="zh-CN" altLang="en-US">
                <a:latin typeface="+mn-lt"/>
              </a:endParaRPr>
            </a:p>
          </p:txBody>
        </p:sp>
        <p:sp>
          <p:nvSpPr>
            <p:cNvPr id="29799" name="Line 97"/>
            <p:cNvSpPr>
              <a:spLocks noChangeShapeType="1"/>
            </p:cNvSpPr>
            <p:nvPr/>
          </p:nvSpPr>
          <p:spPr bwMode="auto">
            <a:xfrm>
              <a:off x="4723" y="842"/>
              <a:ext cx="796" cy="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9800" name="Text Box 98"/>
            <p:cNvSpPr txBox="1">
              <a:spLocks noChangeArrowheads="1"/>
            </p:cNvSpPr>
            <p:nvPr/>
          </p:nvSpPr>
          <p:spPr bwMode="auto">
            <a:xfrm>
              <a:off x="4696" y="621"/>
              <a:ext cx="830" cy="442"/>
            </a:xfrm>
            <a:prstGeom prst="rect">
              <a:avLst/>
            </a:prstGeom>
            <a:noFill/>
            <a:ln w="9525">
              <a:noFill/>
              <a:miter lim="800000"/>
              <a:headEnd/>
              <a:tailEnd/>
            </a:ln>
          </p:spPr>
          <p:txBody>
            <a:bodyPr>
              <a:spAutoFit/>
            </a:bodyPr>
            <a:lstStyle/>
            <a:p>
              <a:pPr algn="ctr">
                <a:lnSpc>
                  <a:spcPct val="110000"/>
                </a:lnSpc>
              </a:pPr>
              <a:r>
                <a:rPr lang="zh-CN" altLang="en-US" sz="1800" dirty="0" smtClean="0">
                  <a:latin typeface="+mn-lt"/>
                  <a:ea typeface="楷体" pitchFamily="49" charset="-122"/>
                  <a:cs typeface="Arial" pitchFamily="34" charset="0"/>
                </a:rPr>
                <a:t>链路层</a:t>
              </a:r>
            </a:p>
            <a:p>
              <a:pPr algn="ctr">
                <a:lnSpc>
                  <a:spcPct val="110000"/>
                </a:lnSpc>
              </a:pPr>
              <a:r>
                <a:rPr lang="zh-CN" altLang="en-US" sz="1800" dirty="0" smtClean="0">
                  <a:latin typeface="+mn-lt"/>
                  <a:ea typeface="楷体" pitchFamily="49" charset="-122"/>
                  <a:cs typeface="Arial" pitchFamily="34" charset="0"/>
                </a:rPr>
                <a:t>物理层</a:t>
              </a:r>
              <a:endParaRPr lang="zh-CN" altLang="en-US" sz="1800" dirty="0">
                <a:latin typeface="+mn-lt"/>
                <a:ea typeface="楷体" pitchFamily="49" charset="-122"/>
                <a:cs typeface="Arial" pitchFamily="34" charset="0"/>
              </a:endParaRPr>
            </a:p>
          </p:txBody>
        </p:sp>
      </p:grpSp>
      <p:sp>
        <p:nvSpPr>
          <p:cNvPr id="29731" name="Freeform 99"/>
          <p:cNvSpPr>
            <a:spLocks/>
          </p:cNvSpPr>
          <p:nvPr/>
        </p:nvSpPr>
        <p:spPr bwMode="auto">
          <a:xfrm>
            <a:off x="6978650" y="4156075"/>
            <a:ext cx="655638" cy="1135063"/>
          </a:xfrm>
          <a:custGeom>
            <a:avLst/>
            <a:gdLst>
              <a:gd name="T0" fmla="*/ 655638 w 413"/>
              <a:gd name="T1" fmla="*/ 904875 h 715"/>
              <a:gd name="T2" fmla="*/ 14288 w 413"/>
              <a:gd name="T3" fmla="*/ 0 h 715"/>
              <a:gd name="T4" fmla="*/ 0 w 413"/>
              <a:gd name="T5" fmla="*/ 958850 h 715"/>
              <a:gd name="T6" fmla="*/ 630238 w 413"/>
              <a:gd name="T7" fmla="*/ 1135063 h 715"/>
              <a:gd name="T8" fmla="*/ 655638 w 413"/>
              <a:gd name="T9" fmla="*/ 904875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w="9525">
            <a:noFill/>
            <a:round/>
            <a:headEnd/>
            <a:tailEnd/>
          </a:ln>
        </p:spPr>
        <p:txBody>
          <a:bodyPr/>
          <a:lstStyle/>
          <a:p>
            <a:endParaRPr lang="zh-CN" altLang="en-US">
              <a:latin typeface="+mn-lt"/>
            </a:endParaRPr>
          </a:p>
        </p:txBody>
      </p:sp>
      <p:grpSp>
        <p:nvGrpSpPr>
          <p:cNvPr id="29732" name="Group 100"/>
          <p:cNvGrpSpPr>
            <a:grpSpLocks/>
          </p:cNvGrpSpPr>
          <p:nvPr/>
        </p:nvGrpSpPr>
        <p:grpSpPr bwMode="auto">
          <a:xfrm>
            <a:off x="7581900" y="4983163"/>
            <a:ext cx="766763" cy="433387"/>
            <a:chOff x="3600" y="219"/>
            <a:chExt cx="360" cy="175"/>
          </a:xfrm>
        </p:grpSpPr>
        <p:sp>
          <p:nvSpPr>
            <p:cNvPr id="29784" name="Oval 10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latin typeface="+mn-lt"/>
              </a:endParaRPr>
            </a:p>
          </p:txBody>
        </p:sp>
        <p:sp>
          <p:nvSpPr>
            <p:cNvPr id="29785" name="Line 10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latin typeface="+mn-lt"/>
              </a:endParaRPr>
            </a:p>
          </p:txBody>
        </p:sp>
        <p:sp>
          <p:nvSpPr>
            <p:cNvPr id="29786" name="Line 10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latin typeface="+mn-lt"/>
              </a:endParaRPr>
            </a:p>
          </p:txBody>
        </p:sp>
        <p:sp>
          <p:nvSpPr>
            <p:cNvPr id="29787" name="Rectangle 10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en-US">
                <a:latin typeface="+mn-lt"/>
              </a:endParaRPr>
            </a:p>
          </p:txBody>
        </p:sp>
        <p:sp>
          <p:nvSpPr>
            <p:cNvPr id="29788" name="Oval 10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latin typeface="+mn-lt"/>
              </a:endParaRPr>
            </a:p>
          </p:txBody>
        </p:sp>
        <p:grpSp>
          <p:nvGrpSpPr>
            <p:cNvPr id="29789" name="Group 106"/>
            <p:cNvGrpSpPr>
              <a:grpSpLocks/>
            </p:cNvGrpSpPr>
            <p:nvPr/>
          </p:nvGrpSpPr>
          <p:grpSpPr bwMode="auto">
            <a:xfrm>
              <a:off x="3686" y="244"/>
              <a:ext cx="177" cy="66"/>
              <a:chOff x="2848" y="848"/>
              <a:chExt cx="140" cy="98"/>
            </a:xfrm>
          </p:grpSpPr>
          <p:sp>
            <p:nvSpPr>
              <p:cNvPr id="29794" name="Line 10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9795" name="Line 10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9796" name="Line 10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nvGrpSpPr>
            <p:cNvPr id="29790" name="Group 110"/>
            <p:cNvGrpSpPr>
              <a:grpSpLocks/>
            </p:cNvGrpSpPr>
            <p:nvPr/>
          </p:nvGrpSpPr>
          <p:grpSpPr bwMode="auto">
            <a:xfrm flipV="1">
              <a:off x="3686" y="243"/>
              <a:ext cx="177" cy="66"/>
              <a:chOff x="2848" y="848"/>
              <a:chExt cx="140" cy="98"/>
            </a:xfrm>
          </p:grpSpPr>
          <p:sp>
            <p:nvSpPr>
              <p:cNvPr id="29791" name="Line 11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9792" name="Line 11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29793" name="Line 11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sp>
        <p:nvSpPr>
          <p:cNvPr id="29733" name="Freeform 114"/>
          <p:cNvSpPr>
            <a:spLocks/>
          </p:cNvSpPr>
          <p:nvPr/>
        </p:nvSpPr>
        <p:spPr bwMode="auto">
          <a:xfrm>
            <a:off x="1828800" y="533400"/>
            <a:ext cx="5264150" cy="5494338"/>
          </a:xfrm>
          <a:custGeom>
            <a:avLst/>
            <a:gdLst>
              <a:gd name="T0" fmla="*/ 1384300 w 3316"/>
              <a:gd name="T1" fmla="*/ 0 h 3461"/>
              <a:gd name="T2" fmla="*/ 1393825 w 3316"/>
              <a:gd name="T3" fmla="*/ 2351088 h 3461"/>
              <a:gd name="T4" fmla="*/ 4146550 w 3316"/>
              <a:gd name="T5" fmla="*/ 2351088 h 3461"/>
              <a:gd name="T6" fmla="*/ 4146550 w 3316"/>
              <a:gd name="T7" fmla="*/ 1871663 h 3461"/>
              <a:gd name="T8" fmla="*/ 5229225 w 3316"/>
              <a:gd name="T9" fmla="*/ 1871663 h 3461"/>
              <a:gd name="T10" fmla="*/ 5264150 w 3316"/>
              <a:gd name="T11" fmla="*/ 4970463 h 3461"/>
              <a:gd name="T12" fmla="*/ 4997450 w 3316"/>
              <a:gd name="T13" fmla="*/ 4740276 h 3461"/>
              <a:gd name="T14" fmla="*/ 4989513 w 3316"/>
              <a:gd name="T15" fmla="*/ 3789363 h 3461"/>
              <a:gd name="T16" fmla="*/ 3976688 w 3316"/>
              <a:gd name="T17" fmla="*/ 3789363 h 3461"/>
              <a:gd name="T18" fmla="*/ 3976688 w 3316"/>
              <a:gd name="T19" fmla="*/ 4873626 h 3461"/>
              <a:gd name="T20" fmla="*/ 1677988 w 3316"/>
              <a:gd name="T21" fmla="*/ 5494338 h 3461"/>
              <a:gd name="T22" fmla="*/ 0 w 3316"/>
              <a:gd name="T23" fmla="*/ 5494338 h 3461"/>
              <a:gd name="T24" fmla="*/ 0 w 3316"/>
              <a:gd name="T25" fmla="*/ 3976688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FF0000"/>
            </a:solidFill>
            <a:round/>
            <a:headEnd/>
            <a:tailEnd type="triangle" w="med" len="med"/>
          </a:ln>
        </p:spPr>
        <p:txBody>
          <a:bodyPr wrap="none" anchor="ctr"/>
          <a:lstStyle/>
          <a:p>
            <a:endParaRPr lang="zh-CN" altLang="en-US">
              <a:latin typeface="+mn-lt"/>
            </a:endParaRPr>
          </a:p>
        </p:txBody>
      </p:sp>
      <p:grpSp>
        <p:nvGrpSpPr>
          <p:cNvPr id="29734" name="Group 115"/>
          <p:cNvGrpSpPr>
            <a:grpSpLocks/>
          </p:cNvGrpSpPr>
          <p:nvPr/>
        </p:nvGrpSpPr>
        <p:grpSpPr bwMode="auto">
          <a:xfrm>
            <a:off x="4238625" y="4546600"/>
            <a:ext cx="1479550" cy="303213"/>
            <a:chOff x="332" y="2224"/>
            <a:chExt cx="932" cy="191"/>
          </a:xfrm>
        </p:grpSpPr>
        <p:sp>
          <p:nvSpPr>
            <p:cNvPr id="29776"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p>
              <a:endParaRPr lang="zh-CN" altLang="en-US">
                <a:latin typeface="+mn-lt"/>
              </a:endParaRPr>
            </a:p>
          </p:txBody>
        </p:sp>
        <p:sp>
          <p:nvSpPr>
            <p:cNvPr id="29777" name="Rectangle 117"/>
            <p:cNvSpPr>
              <a:spLocks noChangeArrowheads="1"/>
            </p:cNvSpPr>
            <p:nvPr/>
          </p:nvSpPr>
          <p:spPr bwMode="auto">
            <a:xfrm>
              <a:off x="706" y="2224"/>
              <a:ext cx="187" cy="184"/>
            </a:xfrm>
            <a:prstGeom prst="rect">
              <a:avLst/>
            </a:prstGeom>
            <a:noFill/>
            <a:ln w="19050">
              <a:noFill/>
              <a:miter lim="800000"/>
              <a:headEnd/>
              <a:tailEnd/>
            </a:ln>
          </p:spPr>
          <p:txBody>
            <a:bodyPr wrap="none" anchor="ctr"/>
            <a:lstStyle/>
            <a:p>
              <a:pPr algn="ctr"/>
              <a:r>
                <a:rPr lang="en-US" altLang="zh-CN" sz="1400">
                  <a:latin typeface="+mn-lt"/>
                </a:rPr>
                <a:t>H</a:t>
              </a:r>
              <a:r>
                <a:rPr lang="en-US" altLang="zh-CN" sz="1800" baseline="-25000">
                  <a:latin typeface="+mn-lt"/>
                </a:rPr>
                <a:t>t</a:t>
              </a:r>
            </a:p>
          </p:txBody>
        </p:sp>
        <p:sp>
          <p:nvSpPr>
            <p:cNvPr id="29778" name="Rectangle 118"/>
            <p:cNvSpPr>
              <a:spLocks noChangeArrowheads="1"/>
            </p:cNvSpPr>
            <p:nvPr/>
          </p:nvSpPr>
          <p:spPr bwMode="auto">
            <a:xfrm>
              <a:off x="520" y="2224"/>
              <a:ext cx="187" cy="184"/>
            </a:xfrm>
            <a:prstGeom prst="rect">
              <a:avLst/>
            </a:prstGeom>
            <a:noFill/>
            <a:ln w="19050">
              <a:noFill/>
              <a:miter lim="800000"/>
              <a:headEnd/>
              <a:tailEnd/>
            </a:ln>
          </p:spPr>
          <p:txBody>
            <a:bodyPr wrap="none" anchor="ctr"/>
            <a:lstStyle/>
            <a:p>
              <a:pPr algn="ctr"/>
              <a:r>
                <a:rPr lang="en-US" altLang="zh-CN" sz="1400">
                  <a:latin typeface="+mn-lt"/>
                </a:rPr>
                <a:t>H</a:t>
              </a:r>
              <a:r>
                <a:rPr lang="en-US" altLang="zh-CN" sz="1800" baseline="-25000">
                  <a:latin typeface="+mn-lt"/>
                </a:rPr>
                <a:t>n</a:t>
              </a:r>
            </a:p>
          </p:txBody>
        </p:sp>
        <p:sp>
          <p:nvSpPr>
            <p:cNvPr id="29779" name="Rectangle 119"/>
            <p:cNvSpPr>
              <a:spLocks noChangeArrowheads="1"/>
            </p:cNvSpPr>
            <p:nvPr/>
          </p:nvSpPr>
          <p:spPr bwMode="auto">
            <a:xfrm>
              <a:off x="332" y="2224"/>
              <a:ext cx="187" cy="184"/>
            </a:xfrm>
            <a:prstGeom prst="rect">
              <a:avLst/>
            </a:prstGeom>
            <a:noFill/>
            <a:ln w="19050">
              <a:noFill/>
              <a:miter lim="800000"/>
              <a:headEnd/>
              <a:tailEnd/>
            </a:ln>
          </p:spPr>
          <p:txBody>
            <a:bodyPr wrap="none" anchor="ctr"/>
            <a:lstStyle/>
            <a:p>
              <a:pPr algn="ctr"/>
              <a:r>
                <a:rPr lang="en-US" altLang="zh-CN" sz="1400">
                  <a:latin typeface="+mn-lt"/>
                </a:rPr>
                <a:t>H</a:t>
              </a:r>
              <a:r>
                <a:rPr lang="en-US" altLang="zh-CN" sz="1800" baseline="-25000">
                  <a:latin typeface="+mn-lt"/>
                </a:rPr>
                <a:t>l</a:t>
              </a:r>
            </a:p>
          </p:txBody>
        </p:sp>
        <p:sp>
          <p:nvSpPr>
            <p:cNvPr id="29780" name="Rectangle 120"/>
            <p:cNvSpPr>
              <a:spLocks noChangeArrowheads="1"/>
            </p:cNvSpPr>
            <p:nvPr/>
          </p:nvSpPr>
          <p:spPr bwMode="auto">
            <a:xfrm>
              <a:off x="836" y="2225"/>
              <a:ext cx="428" cy="190"/>
            </a:xfrm>
            <a:prstGeom prst="rect">
              <a:avLst/>
            </a:prstGeom>
            <a:noFill/>
            <a:ln w="19050">
              <a:noFill/>
              <a:miter lim="800000"/>
              <a:headEnd/>
              <a:tailEnd/>
            </a:ln>
          </p:spPr>
          <p:txBody>
            <a:bodyPr wrap="none" anchor="ctr"/>
            <a:lstStyle/>
            <a:p>
              <a:pPr algn="ctr"/>
              <a:r>
                <a:rPr lang="en-US" altLang="zh-CN" sz="1400">
                  <a:latin typeface="+mn-lt"/>
                </a:rPr>
                <a:t>M</a:t>
              </a:r>
            </a:p>
          </p:txBody>
        </p:sp>
        <p:sp>
          <p:nvSpPr>
            <p:cNvPr id="29781" name="Line 121"/>
            <p:cNvSpPr>
              <a:spLocks noChangeShapeType="1"/>
            </p:cNvSpPr>
            <p:nvPr/>
          </p:nvSpPr>
          <p:spPr bwMode="auto">
            <a:xfrm>
              <a:off x="510" y="2241"/>
              <a:ext cx="0" cy="162"/>
            </a:xfrm>
            <a:prstGeom prst="line">
              <a:avLst/>
            </a:prstGeom>
            <a:noFill/>
            <a:ln w="9525">
              <a:solidFill>
                <a:schemeClr val="tx1"/>
              </a:solidFill>
              <a:round/>
              <a:headEnd/>
              <a:tailEnd/>
            </a:ln>
          </p:spPr>
          <p:txBody>
            <a:bodyPr/>
            <a:lstStyle/>
            <a:p>
              <a:endParaRPr lang="zh-CN" altLang="en-US">
                <a:latin typeface="+mn-lt"/>
              </a:endParaRPr>
            </a:p>
          </p:txBody>
        </p:sp>
        <p:sp>
          <p:nvSpPr>
            <p:cNvPr id="29782" name="Line 122"/>
            <p:cNvSpPr>
              <a:spLocks noChangeShapeType="1"/>
            </p:cNvSpPr>
            <p:nvPr/>
          </p:nvSpPr>
          <p:spPr bwMode="auto">
            <a:xfrm>
              <a:off x="690" y="2247"/>
              <a:ext cx="0" cy="154"/>
            </a:xfrm>
            <a:prstGeom prst="line">
              <a:avLst/>
            </a:prstGeom>
            <a:noFill/>
            <a:ln w="9525">
              <a:solidFill>
                <a:schemeClr val="tx1"/>
              </a:solidFill>
              <a:round/>
              <a:headEnd/>
              <a:tailEnd/>
            </a:ln>
          </p:spPr>
          <p:txBody>
            <a:bodyPr/>
            <a:lstStyle/>
            <a:p>
              <a:endParaRPr lang="zh-CN" altLang="en-US">
                <a:latin typeface="+mn-lt"/>
              </a:endParaRPr>
            </a:p>
          </p:txBody>
        </p:sp>
        <p:sp>
          <p:nvSpPr>
            <p:cNvPr id="29783" name="Line 123"/>
            <p:cNvSpPr>
              <a:spLocks noChangeShapeType="1"/>
            </p:cNvSpPr>
            <p:nvPr/>
          </p:nvSpPr>
          <p:spPr bwMode="auto">
            <a:xfrm>
              <a:off x="882" y="2244"/>
              <a:ext cx="0" cy="156"/>
            </a:xfrm>
            <a:prstGeom prst="line">
              <a:avLst/>
            </a:prstGeom>
            <a:noFill/>
            <a:ln w="9525">
              <a:solidFill>
                <a:schemeClr val="tx1"/>
              </a:solidFill>
              <a:round/>
              <a:headEnd/>
              <a:tailEnd/>
            </a:ln>
          </p:spPr>
          <p:txBody>
            <a:bodyPr/>
            <a:lstStyle/>
            <a:p>
              <a:endParaRPr lang="zh-CN" altLang="en-US">
                <a:latin typeface="+mn-lt"/>
              </a:endParaRPr>
            </a:p>
          </p:txBody>
        </p:sp>
      </p:grpSp>
      <p:grpSp>
        <p:nvGrpSpPr>
          <p:cNvPr id="29735" name="Group 124"/>
          <p:cNvGrpSpPr>
            <a:grpSpLocks/>
          </p:cNvGrpSpPr>
          <p:nvPr/>
        </p:nvGrpSpPr>
        <p:grpSpPr bwMode="auto">
          <a:xfrm>
            <a:off x="4497388" y="4240213"/>
            <a:ext cx="1208087" cy="303212"/>
            <a:chOff x="501" y="1990"/>
            <a:chExt cx="761" cy="191"/>
          </a:xfrm>
        </p:grpSpPr>
        <p:sp>
          <p:nvSpPr>
            <p:cNvPr id="29770"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zh-CN" altLang="en-US">
                <a:latin typeface="+mn-lt"/>
              </a:endParaRPr>
            </a:p>
          </p:txBody>
        </p:sp>
        <p:sp>
          <p:nvSpPr>
            <p:cNvPr id="29771" name="Rectangle 126"/>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a:r>
                <a:rPr lang="en-US" altLang="zh-CN" sz="1400">
                  <a:latin typeface="+mn-lt"/>
                </a:rPr>
                <a:t>H</a:t>
              </a:r>
              <a:r>
                <a:rPr lang="en-US" altLang="zh-CN" sz="1800" baseline="-25000">
                  <a:latin typeface="+mn-lt"/>
                </a:rPr>
                <a:t>t</a:t>
              </a:r>
            </a:p>
          </p:txBody>
        </p:sp>
        <p:sp>
          <p:nvSpPr>
            <p:cNvPr id="29772" name="Rectangle 127"/>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a:r>
                <a:rPr lang="en-US" altLang="zh-CN" sz="1400">
                  <a:latin typeface="+mn-lt"/>
                </a:rPr>
                <a:t>H</a:t>
              </a:r>
              <a:r>
                <a:rPr lang="en-US" altLang="zh-CN" sz="1800" baseline="-25000">
                  <a:latin typeface="+mn-lt"/>
                </a:rPr>
                <a:t>n</a:t>
              </a:r>
            </a:p>
          </p:txBody>
        </p:sp>
        <p:sp>
          <p:nvSpPr>
            <p:cNvPr id="29773" name="Rectangle 128"/>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a:r>
                <a:rPr lang="en-US" altLang="zh-CN" sz="1400">
                  <a:latin typeface="+mn-lt"/>
                </a:rPr>
                <a:t>M</a:t>
              </a:r>
            </a:p>
          </p:txBody>
        </p:sp>
        <p:sp>
          <p:nvSpPr>
            <p:cNvPr id="29774" name="Line 129"/>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latin typeface="+mn-lt"/>
              </a:endParaRPr>
            </a:p>
          </p:txBody>
        </p:sp>
        <p:sp>
          <p:nvSpPr>
            <p:cNvPr id="29775" name="Line 130"/>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latin typeface="+mn-lt"/>
              </a:endParaRPr>
            </a:p>
          </p:txBody>
        </p:sp>
      </p:grpSp>
      <p:grpSp>
        <p:nvGrpSpPr>
          <p:cNvPr id="18" name="Group 140"/>
          <p:cNvGrpSpPr>
            <a:grpSpLocks/>
          </p:cNvGrpSpPr>
          <p:nvPr/>
        </p:nvGrpSpPr>
        <p:grpSpPr bwMode="auto">
          <a:xfrm>
            <a:off x="7269163" y="4606925"/>
            <a:ext cx="1208087" cy="303213"/>
            <a:chOff x="501" y="1990"/>
            <a:chExt cx="761" cy="191"/>
          </a:xfrm>
        </p:grpSpPr>
        <p:sp>
          <p:nvSpPr>
            <p:cNvPr id="29764"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zh-CN" altLang="en-US">
                <a:latin typeface="+mn-lt"/>
              </a:endParaRPr>
            </a:p>
          </p:txBody>
        </p:sp>
        <p:sp>
          <p:nvSpPr>
            <p:cNvPr id="29765" name="Rectangle 142"/>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a:r>
                <a:rPr lang="en-US" altLang="zh-CN" sz="1400">
                  <a:latin typeface="+mn-lt"/>
                </a:rPr>
                <a:t>H</a:t>
              </a:r>
              <a:r>
                <a:rPr lang="en-US" altLang="zh-CN" sz="1800" baseline="-25000">
                  <a:latin typeface="+mn-lt"/>
                </a:rPr>
                <a:t>t</a:t>
              </a:r>
            </a:p>
          </p:txBody>
        </p:sp>
        <p:sp>
          <p:nvSpPr>
            <p:cNvPr id="29766" name="Rectangle 143"/>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a:r>
                <a:rPr lang="en-US" altLang="zh-CN" sz="1400">
                  <a:latin typeface="+mn-lt"/>
                </a:rPr>
                <a:t>H</a:t>
              </a:r>
              <a:r>
                <a:rPr lang="en-US" altLang="zh-CN" sz="1800" baseline="-25000">
                  <a:latin typeface="+mn-lt"/>
                </a:rPr>
                <a:t>n</a:t>
              </a:r>
            </a:p>
          </p:txBody>
        </p:sp>
        <p:sp>
          <p:nvSpPr>
            <p:cNvPr id="29767" name="Rectangle 144"/>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a:r>
                <a:rPr lang="en-US" altLang="zh-CN" sz="1400">
                  <a:latin typeface="+mn-lt"/>
                </a:rPr>
                <a:t>M</a:t>
              </a:r>
            </a:p>
          </p:txBody>
        </p:sp>
        <p:sp>
          <p:nvSpPr>
            <p:cNvPr id="29768" name="Line 145"/>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latin typeface="+mn-lt"/>
              </a:endParaRPr>
            </a:p>
          </p:txBody>
        </p:sp>
        <p:sp>
          <p:nvSpPr>
            <p:cNvPr id="29769" name="Line 146"/>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latin typeface="+mn-lt"/>
              </a:endParaRPr>
            </a:p>
          </p:txBody>
        </p:sp>
      </p:grpSp>
      <p:grpSp>
        <p:nvGrpSpPr>
          <p:cNvPr id="19" name="Group 156"/>
          <p:cNvGrpSpPr>
            <a:grpSpLocks/>
          </p:cNvGrpSpPr>
          <p:nvPr/>
        </p:nvGrpSpPr>
        <p:grpSpPr bwMode="auto">
          <a:xfrm>
            <a:off x="938213" y="1665288"/>
            <a:ext cx="1479550" cy="303212"/>
            <a:chOff x="332" y="2224"/>
            <a:chExt cx="932" cy="191"/>
          </a:xfrm>
        </p:grpSpPr>
        <p:sp>
          <p:nvSpPr>
            <p:cNvPr id="29756"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p>
              <a:endParaRPr lang="zh-CN" altLang="en-US">
                <a:latin typeface="+mn-lt"/>
              </a:endParaRPr>
            </a:p>
          </p:txBody>
        </p:sp>
        <p:sp>
          <p:nvSpPr>
            <p:cNvPr id="29757" name="Rectangle 158"/>
            <p:cNvSpPr>
              <a:spLocks noChangeArrowheads="1"/>
            </p:cNvSpPr>
            <p:nvPr/>
          </p:nvSpPr>
          <p:spPr bwMode="auto">
            <a:xfrm>
              <a:off x="706" y="2224"/>
              <a:ext cx="187" cy="184"/>
            </a:xfrm>
            <a:prstGeom prst="rect">
              <a:avLst/>
            </a:prstGeom>
            <a:noFill/>
            <a:ln w="19050">
              <a:noFill/>
              <a:miter lim="800000"/>
              <a:headEnd/>
              <a:tailEnd/>
            </a:ln>
          </p:spPr>
          <p:txBody>
            <a:bodyPr wrap="none" anchor="ctr"/>
            <a:lstStyle/>
            <a:p>
              <a:pPr algn="ctr"/>
              <a:r>
                <a:rPr lang="en-US" altLang="zh-CN" sz="1400">
                  <a:latin typeface="+mn-lt"/>
                </a:rPr>
                <a:t>H</a:t>
              </a:r>
              <a:r>
                <a:rPr lang="en-US" altLang="zh-CN" sz="1800" baseline="-25000">
                  <a:latin typeface="+mn-lt"/>
                </a:rPr>
                <a:t>t</a:t>
              </a:r>
            </a:p>
          </p:txBody>
        </p:sp>
        <p:sp>
          <p:nvSpPr>
            <p:cNvPr id="29758" name="Rectangle 159"/>
            <p:cNvSpPr>
              <a:spLocks noChangeArrowheads="1"/>
            </p:cNvSpPr>
            <p:nvPr/>
          </p:nvSpPr>
          <p:spPr bwMode="auto">
            <a:xfrm>
              <a:off x="520" y="2224"/>
              <a:ext cx="187" cy="184"/>
            </a:xfrm>
            <a:prstGeom prst="rect">
              <a:avLst/>
            </a:prstGeom>
            <a:noFill/>
            <a:ln w="19050">
              <a:noFill/>
              <a:miter lim="800000"/>
              <a:headEnd/>
              <a:tailEnd/>
            </a:ln>
          </p:spPr>
          <p:txBody>
            <a:bodyPr wrap="none" anchor="ctr"/>
            <a:lstStyle/>
            <a:p>
              <a:pPr algn="ctr"/>
              <a:r>
                <a:rPr lang="en-US" altLang="zh-CN" sz="1400">
                  <a:latin typeface="+mn-lt"/>
                </a:rPr>
                <a:t>H</a:t>
              </a:r>
              <a:r>
                <a:rPr lang="en-US" altLang="zh-CN" sz="1800" baseline="-25000">
                  <a:latin typeface="+mn-lt"/>
                </a:rPr>
                <a:t>n</a:t>
              </a:r>
            </a:p>
          </p:txBody>
        </p:sp>
        <p:sp>
          <p:nvSpPr>
            <p:cNvPr id="29759" name="Rectangle 160"/>
            <p:cNvSpPr>
              <a:spLocks noChangeArrowheads="1"/>
            </p:cNvSpPr>
            <p:nvPr/>
          </p:nvSpPr>
          <p:spPr bwMode="auto">
            <a:xfrm>
              <a:off x="332" y="2224"/>
              <a:ext cx="187" cy="184"/>
            </a:xfrm>
            <a:prstGeom prst="rect">
              <a:avLst/>
            </a:prstGeom>
            <a:noFill/>
            <a:ln w="19050">
              <a:noFill/>
              <a:miter lim="800000"/>
              <a:headEnd/>
              <a:tailEnd/>
            </a:ln>
          </p:spPr>
          <p:txBody>
            <a:bodyPr wrap="none" anchor="ctr"/>
            <a:lstStyle/>
            <a:p>
              <a:pPr algn="ctr"/>
              <a:r>
                <a:rPr lang="en-US" altLang="zh-CN" sz="1400">
                  <a:latin typeface="+mn-lt"/>
                </a:rPr>
                <a:t>H</a:t>
              </a:r>
              <a:r>
                <a:rPr lang="en-US" altLang="zh-CN" sz="1800" baseline="-25000">
                  <a:latin typeface="+mn-lt"/>
                </a:rPr>
                <a:t>l</a:t>
              </a:r>
            </a:p>
          </p:txBody>
        </p:sp>
        <p:sp>
          <p:nvSpPr>
            <p:cNvPr id="29760" name="Rectangle 161"/>
            <p:cNvSpPr>
              <a:spLocks noChangeArrowheads="1"/>
            </p:cNvSpPr>
            <p:nvPr/>
          </p:nvSpPr>
          <p:spPr bwMode="auto">
            <a:xfrm>
              <a:off x="836" y="2225"/>
              <a:ext cx="428" cy="190"/>
            </a:xfrm>
            <a:prstGeom prst="rect">
              <a:avLst/>
            </a:prstGeom>
            <a:noFill/>
            <a:ln w="19050">
              <a:noFill/>
              <a:miter lim="800000"/>
              <a:headEnd/>
              <a:tailEnd/>
            </a:ln>
          </p:spPr>
          <p:txBody>
            <a:bodyPr wrap="none" anchor="ctr"/>
            <a:lstStyle/>
            <a:p>
              <a:pPr algn="ctr"/>
              <a:r>
                <a:rPr lang="en-US" altLang="zh-CN" sz="1400">
                  <a:latin typeface="+mn-lt"/>
                </a:rPr>
                <a:t>M</a:t>
              </a:r>
            </a:p>
          </p:txBody>
        </p:sp>
        <p:sp>
          <p:nvSpPr>
            <p:cNvPr id="29761" name="Line 162"/>
            <p:cNvSpPr>
              <a:spLocks noChangeShapeType="1"/>
            </p:cNvSpPr>
            <p:nvPr/>
          </p:nvSpPr>
          <p:spPr bwMode="auto">
            <a:xfrm>
              <a:off x="510" y="2241"/>
              <a:ext cx="0" cy="162"/>
            </a:xfrm>
            <a:prstGeom prst="line">
              <a:avLst/>
            </a:prstGeom>
            <a:noFill/>
            <a:ln w="9525">
              <a:solidFill>
                <a:schemeClr val="tx1"/>
              </a:solidFill>
              <a:round/>
              <a:headEnd/>
              <a:tailEnd/>
            </a:ln>
          </p:spPr>
          <p:txBody>
            <a:bodyPr/>
            <a:lstStyle/>
            <a:p>
              <a:endParaRPr lang="zh-CN" altLang="en-US">
                <a:latin typeface="+mn-lt"/>
              </a:endParaRPr>
            </a:p>
          </p:txBody>
        </p:sp>
        <p:sp>
          <p:nvSpPr>
            <p:cNvPr id="29762" name="Line 163"/>
            <p:cNvSpPr>
              <a:spLocks noChangeShapeType="1"/>
            </p:cNvSpPr>
            <p:nvPr/>
          </p:nvSpPr>
          <p:spPr bwMode="auto">
            <a:xfrm>
              <a:off x="690" y="2247"/>
              <a:ext cx="0" cy="154"/>
            </a:xfrm>
            <a:prstGeom prst="line">
              <a:avLst/>
            </a:prstGeom>
            <a:noFill/>
            <a:ln w="9525">
              <a:solidFill>
                <a:schemeClr val="tx1"/>
              </a:solidFill>
              <a:round/>
              <a:headEnd/>
              <a:tailEnd/>
            </a:ln>
          </p:spPr>
          <p:txBody>
            <a:bodyPr/>
            <a:lstStyle/>
            <a:p>
              <a:endParaRPr lang="zh-CN" altLang="en-US">
                <a:latin typeface="+mn-lt"/>
              </a:endParaRPr>
            </a:p>
          </p:txBody>
        </p:sp>
        <p:sp>
          <p:nvSpPr>
            <p:cNvPr id="29763" name="Line 164"/>
            <p:cNvSpPr>
              <a:spLocks noChangeShapeType="1"/>
            </p:cNvSpPr>
            <p:nvPr/>
          </p:nvSpPr>
          <p:spPr bwMode="auto">
            <a:xfrm>
              <a:off x="882" y="2244"/>
              <a:ext cx="0" cy="156"/>
            </a:xfrm>
            <a:prstGeom prst="line">
              <a:avLst/>
            </a:prstGeom>
            <a:noFill/>
            <a:ln w="9525">
              <a:solidFill>
                <a:schemeClr val="tx1"/>
              </a:solidFill>
              <a:round/>
              <a:headEnd/>
              <a:tailEnd/>
            </a:ln>
          </p:spPr>
          <p:txBody>
            <a:bodyPr/>
            <a:lstStyle/>
            <a:p>
              <a:endParaRPr lang="zh-CN" altLang="en-US">
                <a:latin typeface="+mn-lt"/>
              </a:endParaRPr>
            </a:p>
          </p:txBody>
        </p:sp>
      </p:grpSp>
      <p:sp>
        <p:nvSpPr>
          <p:cNvPr id="29738" name="Text Box 166"/>
          <p:cNvSpPr txBox="1">
            <a:spLocks noChangeArrowheads="1"/>
          </p:cNvSpPr>
          <p:nvPr/>
        </p:nvSpPr>
        <p:spPr bwMode="auto">
          <a:xfrm>
            <a:off x="7808277" y="5475254"/>
            <a:ext cx="881973" cy="369332"/>
          </a:xfrm>
          <a:prstGeom prst="rect">
            <a:avLst/>
          </a:prstGeom>
          <a:noFill/>
          <a:ln w="9525">
            <a:noFill/>
            <a:miter lim="800000"/>
            <a:headEnd/>
            <a:tailEnd/>
          </a:ln>
        </p:spPr>
        <p:txBody>
          <a:bodyPr wrap="none">
            <a:spAutoFit/>
          </a:bodyPr>
          <a:lstStyle/>
          <a:p>
            <a:pPr eaLnBrk="1" hangingPunct="1"/>
            <a:r>
              <a:rPr lang="zh-CN" altLang="en-US" sz="1800" b="1" dirty="0" smtClean="0">
                <a:latin typeface="+mn-lt"/>
              </a:rPr>
              <a:t>路由器</a:t>
            </a:r>
            <a:endParaRPr lang="en-US" altLang="zh-CN" sz="1800" b="1" dirty="0">
              <a:latin typeface="+mn-lt"/>
            </a:endParaRPr>
          </a:p>
        </p:txBody>
      </p:sp>
      <p:sp>
        <p:nvSpPr>
          <p:cNvPr id="29739" name="Text Box 167"/>
          <p:cNvSpPr txBox="1">
            <a:spLocks noChangeArrowheads="1"/>
          </p:cNvSpPr>
          <p:nvPr/>
        </p:nvSpPr>
        <p:spPr bwMode="auto">
          <a:xfrm>
            <a:off x="7900525" y="3165501"/>
            <a:ext cx="881973" cy="369332"/>
          </a:xfrm>
          <a:prstGeom prst="rect">
            <a:avLst/>
          </a:prstGeom>
          <a:noFill/>
          <a:ln w="9525">
            <a:noFill/>
            <a:miter lim="800000"/>
            <a:headEnd/>
            <a:tailEnd/>
          </a:ln>
        </p:spPr>
        <p:txBody>
          <a:bodyPr wrap="none">
            <a:spAutoFit/>
          </a:bodyPr>
          <a:lstStyle/>
          <a:p>
            <a:pPr eaLnBrk="1" hangingPunct="1"/>
            <a:r>
              <a:rPr lang="zh-CN" altLang="en-US" sz="1800" b="1" dirty="0" smtClean="0">
                <a:latin typeface="+mn-lt"/>
              </a:rPr>
              <a:t>交换机</a:t>
            </a:r>
            <a:endParaRPr lang="en-US" altLang="zh-CN" sz="1800" b="1" dirty="0">
              <a:latin typeface="+mn-lt"/>
            </a:endParaRPr>
          </a:p>
        </p:txBody>
      </p:sp>
      <p:sp>
        <p:nvSpPr>
          <p:cNvPr id="29740" name="Rectangle 168"/>
          <p:cNvSpPr>
            <a:spLocks noGrp="1" noChangeArrowheads="1"/>
          </p:cNvSpPr>
          <p:nvPr>
            <p:ph type="title"/>
          </p:nvPr>
        </p:nvSpPr>
        <p:spPr>
          <a:xfrm>
            <a:off x="5281829" y="269876"/>
            <a:ext cx="3439102" cy="711200"/>
          </a:xfrm>
        </p:spPr>
        <p:txBody>
          <a:bodyPr/>
          <a:lstStyle/>
          <a:p>
            <a:pPr eaLnBrk="1" hangingPunct="1"/>
            <a:r>
              <a:rPr lang="zh-CN" altLang="en-US" dirty="0" smtClean="0">
                <a:latin typeface="+mn-lt"/>
              </a:rPr>
              <a:t>封装</a:t>
            </a:r>
            <a:endParaRPr lang="en-US" altLang="zh-CN" dirty="0" smtClean="0">
              <a:latin typeface="+mn-lt"/>
            </a:endParaRPr>
          </a:p>
        </p:txBody>
      </p:sp>
      <p:sp>
        <p:nvSpPr>
          <p:cNvPr id="112814" name="Text Box 174"/>
          <p:cNvSpPr txBox="1">
            <a:spLocks noChangeArrowheads="1"/>
          </p:cNvSpPr>
          <p:nvPr/>
        </p:nvSpPr>
        <p:spPr bwMode="auto">
          <a:xfrm>
            <a:off x="703263" y="692150"/>
            <a:ext cx="973137" cy="336550"/>
          </a:xfrm>
          <a:prstGeom prst="rect">
            <a:avLst/>
          </a:prstGeom>
          <a:noFill/>
          <a:ln w="9525">
            <a:noFill/>
            <a:miter lim="800000"/>
            <a:headEnd/>
            <a:tailEnd/>
          </a:ln>
        </p:spPr>
        <p:txBody>
          <a:bodyPr wrap="none">
            <a:spAutoFit/>
          </a:bodyPr>
          <a:lstStyle/>
          <a:p>
            <a:r>
              <a:rPr lang="en-US" altLang="zh-CN" sz="1600" dirty="0">
                <a:solidFill>
                  <a:srgbClr val="FF0000"/>
                </a:solidFill>
                <a:latin typeface="+mn-lt"/>
              </a:rPr>
              <a:t>message</a:t>
            </a:r>
            <a:endParaRPr lang="en-US" altLang="zh-CN" sz="1600" dirty="0">
              <a:solidFill>
                <a:schemeClr val="accent2"/>
              </a:solidFill>
              <a:latin typeface="+mn-lt"/>
            </a:endParaRPr>
          </a:p>
        </p:txBody>
      </p:sp>
      <p:grpSp>
        <p:nvGrpSpPr>
          <p:cNvPr id="20" name="Group 175"/>
          <p:cNvGrpSpPr>
            <a:grpSpLocks/>
          </p:cNvGrpSpPr>
          <p:nvPr/>
        </p:nvGrpSpPr>
        <p:grpSpPr bwMode="auto">
          <a:xfrm>
            <a:off x="1763713" y="719138"/>
            <a:ext cx="679450" cy="301625"/>
            <a:chOff x="780" y="1553"/>
            <a:chExt cx="428" cy="190"/>
          </a:xfrm>
        </p:grpSpPr>
        <p:sp>
          <p:nvSpPr>
            <p:cNvPr id="29754"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p>
              <a:endParaRPr lang="zh-CN" altLang="en-US">
                <a:latin typeface="+mn-lt"/>
              </a:endParaRPr>
            </a:p>
          </p:txBody>
        </p:sp>
        <p:sp>
          <p:nvSpPr>
            <p:cNvPr id="29755" name="Rectangle 177"/>
            <p:cNvSpPr>
              <a:spLocks noChangeArrowheads="1"/>
            </p:cNvSpPr>
            <p:nvPr/>
          </p:nvSpPr>
          <p:spPr bwMode="auto">
            <a:xfrm>
              <a:off x="780" y="1553"/>
              <a:ext cx="428" cy="190"/>
            </a:xfrm>
            <a:prstGeom prst="rect">
              <a:avLst/>
            </a:prstGeom>
            <a:noFill/>
            <a:ln w="19050">
              <a:noFill/>
              <a:miter lim="800000"/>
              <a:headEnd/>
              <a:tailEnd/>
            </a:ln>
          </p:spPr>
          <p:txBody>
            <a:bodyPr wrap="none" anchor="ctr"/>
            <a:lstStyle/>
            <a:p>
              <a:pPr algn="ctr"/>
              <a:r>
                <a:rPr lang="en-US" altLang="zh-CN" sz="1400">
                  <a:latin typeface="+mn-lt"/>
                </a:rPr>
                <a:t>M</a:t>
              </a:r>
            </a:p>
          </p:txBody>
        </p:sp>
      </p:grpSp>
      <p:grpSp>
        <p:nvGrpSpPr>
          <p:cNvPr id="21" name="Group 185"/>
          <p:cNvGrpSpPr>
            <a:grpSpLocks/>
          </p:cNvGrpSpPr>
          <p:nvPr/>
        </p:nvGrpSpPr>
        <p:grpSpPr bwMode="auto">
          <a:xfrm>
            <a:off x="1528763" y="1039813"/>
            <a:ext cx="903287" cy="301625"/>
            <a:chOff x="1851" y="2046"/>
            <a:chExt cx="569" cy="190"/>
          </a:xfrm>
        </p:grpSpPr>
        <p:grpSp>
          <p:nvGrpSpPr>
            <p:cNvPr id="29748" name="Group 179"/>
            <p:cNvGrpSpPr>
              <a:grpSpLocks/>
            </p:cNvGrpSpPr>
            <p:nvPr/>
          </p:nvGrpSpPr>
          <p:grpSpPr bwMode="auto">
            <a:xfrm>
              <a:off x="1851" y="2047"/>
              <a:ext cx="190" cy="184"/>
              <a:chOff x="1962" y="2058"/>
              <a:chExt cx="190" cy="184"/>
            </a:xfrm>
          </p:grpSpPr>
          <p:sp>
            <p:nvSpPr>
              <p:cNvPr id="29752"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p>
                <a:endParaRPr lang="zh-CN" altLang="en-US">
                  <a:latin typeface="+mn-lt"/>
                </a:endParaRPr>
              </a:p>
            </p:txBody>
          </p:sp>
          <p:sp>
            <p:nvSpPr>
              <p:cNvPr id="29753" name="Rectangle 181"/>
              <p:cNvSpPr>
                <a:spLocks noChangeArrowheads="1"/>
              </p:cNvSpPr>
              <p:nvPr/>
            </p:nvSpPr>
            <p:spPr bwMode="auto">
              <a:xfrm>
                <a:off x="1965" y="2058"/>
                <a:ext cx="187" cy="184"/>
              </a:xfrm>
              <a:prstGeom prst="rect">
                <a:avLst/>
              </a:prstGeom>
              <a:noFill/>
              <a:ln w="19050">
                <a:noFill/>
                <a:miter lim="800000"/>
                <a:headEnd/>
                <a:tailEnd/>
              </a:ln>
            </p:spPr>
            <p:txBody>
              <a:bodyPr wrap="none" anchor="ctr"/>
              <a:lstStyle/>
              <a:p>
                <a:pPr algn="ctr"/>
                <a:r>
                  <a:rPr lang="en-US" altLang="zh-CN" sz="1400">
                    <a:latin typeface="+mn-lt"/>
                  </a:rPr>
                  <a:t>H</a:t>
                </a:r>
                <a:r>
                  <a:rPr lang="en-US" altLang="zh-CN" sz="1800" baseline="-25000">
                    <a:latin typeface="+mn-lt"/>
                  </a:rPr>
                  <a:t>t</a:t>
                </a:r>
              </a:p>
            </p:txBody>
          </p:sp>
        </p:grpSp>
        <p:grpSp>
          <p:nvGrpSpPr>
            <p:cNvPr id="29749" name="Group 182"/>
            <p:cNvGrpSpPr>
              <a:grpSpLocks/>
            </p:cNvGrpSpPr>
            <p:nvPr/>
          </p:nvGrpSpPr>
          <p:grpSpPr bwMode="auto">
            <a:xfrm>
              <a:off x="1992" y="2046"/>
              <a:ext cx="428" cy="190"/>
              <a:chOff x="780" y="1553"/>
              <a:chExt cx="428" cy="190"/>
            </a:xfrm>
          </p:grpSpPr>
          <p:sp>
            <p:nvSpPr>
              <p:cNvPr id="29750"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p>
                <a:endParaRPr lang="zh-CN" altLang="en-US">
                  <a:latin typeface="+mn-lt"/>
                </a:endParaRPr>
              </a:p>
            </p:txBody>
          </p:sp>
          <p:sp>
            <p:nvSpPr>
              <p:cNvPr id="29751" name="Rectangle 184"/>
              <p:cNvSpPr>
                <a:spLocks noChangeArrowheads="1"/>
              </p:cNvSpPr>
              <p:nvPr/>
            </p:nvSpPr>
            <p:spPr bwMode="auto">
              <a:xfrm>
                <a:off x="780" y="1553"/>
                <a:ext cx="428" cy="190"/>
              </a:xfrm>
              <a:prstGeom prst="rect">
                <a:avLst/>
              </a:prstGeom>
              <a:noFill/>
              <a:ln w="19050">
                <a:noFill/>
                <a:miter lim="800000"/>
                <a:headEnd/>
                <a:tailEnd/>
              </a:ln>
            </p:spPr>
            <p:txBody>
              <a:bodyPr wrap="none" anchor="ctr"/>
              <a:lstStyle/>
              <a:p>
                <a:pPr algn="ctr"/>
                <a:r>
                  <a:rPr lang="en-US" altLang="zh-CN" sz="1400">
                    <a:latin typeface="+mn-lt"/>
                  </a:rPr>
                  <a:t>M</a:t>
                </a:r>
              </a:p>
            </p:txBody>
          </p:sp>
        </p:grpSp>
      </p:grpSp>
      <p:grpSp>
        <p:nvGrpSpPr>
          <p:cNvPr id="24" name="Group 187"/>
          <p:cNvGrpSpPr>
            <a:grpSpLocks/>
          </p:cNvGrpSpPr>
          <p:nvPr/>
        </p:nvGrpSpPr>
        <p:grpSpPr bwMode="auto">
          <a:xfrm>
            <a:off x="1235075" y="1363663"/>
            <a:ext cx="301625" cy="292100"/>
            <a:chOff x="1962" y="2058"/>
            <a:chExt cx="190" cy="184"/>
          </a:xfrm>
        </p:grpSpPr>
        <p:sp>
          <p:nvSpPr>
            <p:cNvPr id="29746"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p>
              <a:endParaRPr lang="zh-CN" altLang="en-US">
                <a:latin typeface="+mn-lt"/>
              </a:endParaRPr>
            </a:p>
          </p:txBody>
        </p:sp>
        <p:sp>
          <p:nvSpPr>
            <p:cNvPr id="29747" name="Rectangle 189"/>
            <p:cNvSpPr>
              <a:spLocks noChangeArrowheads="1"/>
            </p:cNvSpPr>
            <p:nvPr/>
          </p:nvSpPr>
          <p:spPr bwMode="auto">
            <a:xfrm>
              <a:off x="1965" y="2058"/>
              <a:ext cx="187" cy="184"/>
            </a:xfrm>
            <a:prstGeom prst="rect">
              <a:avLst/>
            </a:prstGeom>
            <a:noFill/>
            <a:ln w="19050">
              <a:noFill/>
              <a:miter lim="800000"/>
              <a:headEnd/>
              <a:tailEnd/>
            </a:ln>
          </p:spPr>
          <p:txBody>
            <a:bodyPr wrap="none" anchor="ctr"/>
            <a:lstStyle/>
            <a:p>
              <a:pPr algn="ctr"/>
              <a:r>
                <a:rPr lang="en-US" altLang="zh-CN" sz="1400">
                  <a:latin typeface="+mn-lt"/>
                </a:rPr>
                <a:t>H</a:t>
              </a:r>
              <a:r>
                <a:rPr lang="en-US" altLang="zh-CN" sz="1800" baseline="-25000">
                  <a:latin typeface="+mn-lt"/>
                </a:rPr>
                <a:t>n</a:t>
              </a:r>
            </a:p>
          </p:txBody>
        </p:sp>
      </p:grpSp>
      <p:sp>
        <p:nvSpPr>
          <p:cNvPr id="112647" name="Text Box 7"/>
          <p:cNvSpPr txBox="1">
            <a:spLocks noChangeArrowheads="1"/>
          </p:cNvSpPr>
          <p:nvPr/>
        </p:nvSpPr>
        <p:spPr bwMode="auto">
          <a:xfrm>
            <a:off x="157163" y="1643063"/>
            <a:ext cx="707501" cy="338554"/>
          </a:xfrm>
          <a:prstGeom prst="rect">
            <a:avLst/>
          </a:prstGeom>
          <a:noFill/>
          <a:ln w="9525">
            <a:noFill/>
            <a:miter lim="800000"/>
            <a:headEnd/>
            <a:tailEnd/>
          </a:ln>
        </p:spPr>
        <p:txBody>
          <a:bodyPr wrap="none">
            <a:spAutoFit/>
          </a:bodyPr>
          <a:lstStyle/>
          <a:p>
            <a:r>
              <a:rPr lang="en-US" altLang="zh-CN" sz="1600">
                <a:solidFill>
                  <a:srgbClr val="FF0000"/>
                </a:solidFill>
                <a:latin typeface="+mn-lt"/>
              </a:rPr>
              <a:t>frame</a:t>
            </a:r>
            <a:endParaRPr lang="en-US" altLang="zh-CN" sz="1600">
              <a:solidFill>
                <a:schemeClr val="accent2"/>
              </a:solidFill>
              <a:latin typeface="+mn-lt"/>
            </a:endParaRPr>
          </a:p>
        </p:txBody>
      </p:sp>
      <p:grpSp>
        <p:nvGrpSpPr>
          <p:cNvPr id="149" name="Group 190"/>
          <p:cNvGrpSpPr>
            <a:grpSpLocks/>
          </p:cNvGrpSpPr>
          <p:nvPr/>
        </p:nvGrpSpPr>
        <p:grpSpPr bwMode="auto">
          <a:xfrm flipH="1">
            <a:off x="4140200" y="1087438"/>
            <a:ext cx="803275" cy="771525"/>
            <a:chOff x="-44" y="1473"/>
            <a:chExt cx="981" cy="1105"/>
          </a:xfrm>
        </p:grpSpPr>
        <p:pic>
          <p:nvPicPr>
            <p:cNvPr id="150" name="Picture 191"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151" name="Freeform 192"/>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latin typeface="+mn-lt"/>
              </a:endParaRPr>
            </a:p>
          </p:txBody>
        </p:sp>
      </p:grpSp>
      <p:grpSp>
        <p:nvGrpSpPr>
          <p:cNvPr id="152" name="Group 190"/>
          <p:cNvGrpSpPr>
            <a:grpSpLocks/>
          </p:cNvGrpSpPr>
          <p:nvPr/>
        </p:nvGrpSpPr>
        <p:grpSpPr bwMode="auto">
          <a:xfrm flipH="1">
            <a:off x="3283198" y="4838062"/>
            <a:ext cx="803275" cy="771525"/>
            <a:chOff x="-44" y="1473"/>
            <a:chExt cx="981" cy="1105"/>
          </a:xfrm>
        </p:grpSpPr>
        <p:pic>
          <p:nvPicPr>
            <p:cNvPr id="153" name="Picture 191"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154" name="Freeform 192"/>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latin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20"/>
                                        </p:tgtEl>
                                        <p:attrNameLst>
                                          <p:attrName>ppt_x</p:attrName>
                                          <p:attrName>ppt_y</p:attrName>
                                        </p:attrNameLst>
                                      </p:cBhvr>
                                      <p:rCtr x="0" y="25"/>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0"/>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childTnLst>
                          </p:cTn>
                        </p:par>
                        <p:par>
                          <p:cTn id="26" fill="hold">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21"/>
                                        </p:tgtEl>
                                        <p:attrNameLst>
                                          <p:attrName>ppt_x</p:attrName>
                                          <p:attrName>ppt_y</p:attrName>
                                        </p:attrNameLst>
                                      </p:cBhvr>
                                      <p:rCtr x="0" y="28"/>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1"/>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64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12647"/>
                                        </p:tgtEl>
                                        <p:attrNameLst>
                                          <p:attrName>style.visibility</p:attrName>
                                        </p:attrNameLst>
                                      </p:cBhvr>
                                      <p:to>
                                        <p:strVal val="hidden"/>
                                      </p:to>
                                    </p:set>
                                  </p:childTnLst>
                                </p:cTn>
                              </p:par>
                            </p:childTnLst>
                          </p:cTn>
                        </p:par>
                        <p:par>
                          <p:cTn id="59" fill="hold">
                            <p:stCondLst>
                              <p:cond delay="0"/>
                            </p:stCondLst>
                            <p:childTnLst>
                              <p:par>
                                <p:cTn id="60" presetID="0" presetClass="path" presetSubtype="0" accel="50000" decel="50000" fill="hold" nodeType="afterEffect">
                                  <p:stCondLst>
                                    <p:cond delay="0"/>
                                  </p:stCondLst>
                                  <p:childTnLst>
                                    <p:animMotion origin="layout" path="M 3.05556E-6 -4.81481E-6 L 3.05556E-6 0.13889 L 0.40295 0.13889 L 0.40295 0.09885 L 0.57152 0.10093 L 0.57152 0.57709 L 0.66371 0.50857 L 0.66371 0.42848 " pathEditMode="relative" rAng="0" ptsTypes="AAAAAAAA">
                                      <p:cBhvr>
                                        <p:cTn id="61" dur="3000" fill="hold"/>
                                        <p:tgtEl>
                                          <p:spTgt spid="19"/>
                                        </p:tgtEl>
                                        <p:attrNameLst>
                                          <p:attrName>ppt_x</p:attrName>
                                          <p:attrName>ppt_y</p:attrName>
                                        </p:attrNameLst>
                                      </p:cBhvr>
                                      <p:rCtr x="332" y="288"/>
                                    </p:animMotion>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19"/>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64" presetClass="path" presetSubtype="0" accel="50000" decel="50000" fill="hold" nodeType="clickEffect">
                                  <p:stCondLst>
                                    <p:cond delay="0"/>
                                  </p:stCondLst>
                                  <p:childTnLst>
                                    <p:animMotion origin="layout" path="M 0.00156 -0.00046 L 0.00156 -0.04815 " pathEditMode="relative" rAng="0" ptsTypes="AA">
                                      <p:cBhvr>
                                        <p:cTn id="71" dur="2000" fill="hold"/>
                                        <p:tgtEl>
                                          <p:spTgt spid="18"/>
                                        </p:tgtEl>
                                        <p:attrNameLst>
                                          <p:attrName>ppt_x</p:attrName>
                                          <p:attrName>ppt_y</p:attrName>
                                        </p:attrNameLst>
                                      </p:cBhvr>
                                      <p:rCtr x="0" y="-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3" name="灯片编号占位符 4"/>
          <p:cNvSpPr txBox="1">
            <a:spLocks noGrp="1"/>
          </p:cNvSpPr>
          <p:nvPr/>
        </p:nvSpPr>
        <p:spPr bwMode="auto">
          <a:xfrm>
            <a:off x="84138" y="6130925"/>
            <a:ext cx="587375" cy="701675"/>
          </a:xfrm>
          <a:prstGeom prst="rect">
            <a:avLst/>
          </a:prstGeom>
          <a:noFill/>
          <a:ln>
            <a:miter lim="800000"/>
            <a:headEnd/>
            <a:tailEnd/>
          </a:ln>
        </p:spPr>
        <p:txBody>
          <a:bodyPr anchor="b" anchorCtr="1">
            <a:spAutoFit/>
          </a:bodyPr>
          <a:lstStyle/>
          <a:p>
            <a:pPr eaLnBrk="1" hangingPunct="1">
              <a:defRPr/>
            </a:pPr>
            <a:fld id="{83575407-1880-4F61-A463-94799E477CDA}" type="slidenum">
              <a:rPr lang="en-US" altLang="zh-CN" sz="2000" b="1">
                <a:solidFill>
                  <a:schemeClr val="bg1"/>
                </a:solidFill>
                <a:latin typeface="+mj-lt"/>
              </a:rPr>
              <a:pPr eaLnBrk="1" hangingPunct="1">
                <a:defRPr/>
              </a:pPr>
              <a:t>174</a:t>
            </a:fld>
            <a:endParaRPr lang="en-US" altLang="zh-CN" sz="2000" b="1">
              <a:solidFill>
                <a:schemeClr val="bg1"/>
              </a:solidFill>
              <a:latin typeface="+mj-lt"/>
            </a:endParaRPr>
          </a:p>
        </p:txBody>
      </p:sp>
      <p:sp>
        <p:nvSpPr>
          <p:cNvPr id="30725" name="Freeform 2"/>
          <p:cNvSpPr>
            <a:spLocks/>
          </p:cNvSpPr>
          <p:nvPr/>
        </p:nvSpPr>
        <p:spPr bwMode="auto">
          <a:xfrm>
            <a:off x="3817938" y="1409700"/>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p:spPr>
        <p:txBody>
          <a:bodyPr/>
          <a:lstStyle/>
          <a:p>
            <a:pPr eaLnBrk="1" hangingPunct="1"/>
            <a:endParaRPr kumimoji="1" lang="zh-CN" altLang="en-US">
              <a:latin typeface="+mn-lt"/>
            </a:endParaRPr>
          </a:p>
        </p:txBody>
      </p:sp>
      <p:sp>
        <p:nvSpPr>
          <p:cNvPr id="30726" name="Freeform 3"/>
          <p:cNvSpPr>
            <a:spLocks/>
          </p:cNvSpPr>
          <p:nvPr/>
        </p:nvSpPr>
        <p:spPr bwMode="auto">
          <a:xfrm>
            <a:off x="7129463" y="2208213"/>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w="9525">
            <a:noFill/>
            <a:round/>
            <a:headEnd/>
            <a:tailEnd/>
          </a:ln>
        </p:spPr>
        <p:txBody>
          <a:bodyPr/>
          <a:lstStyle/>
          <a:p>
            <a:pPr eaLnBrk="1" hangingPunct="1"/>
            <a:endParaRPr kumimoji="1" lang="zh-CN" altLang="en-US">
              <a:latin typeface="+mn-lt"/>
            </a:endParaRPr>
          </a:p>
        </p:txBody>
      </p:sp>
      <p:sp>
        <p:nvSpPr>
          <p:cNvPr id="30727" name="Text Box 4"/>
          <p:cNvSpPr txBox="1">
            <a:spLocks noChangeArrowheads="1"/>
          </p:cNvSpPr>
          <p:nvPr/>
        </p:nvSpPr>
        <p:spPr bwMode="auto">
          <a:xfrm>
            <a:off x="758825" y="642938"/>
            <a:ext cx="590550" cy="336550"/>
          </a:xfrm>
          <a:prstGeom prst="rect">
            <a:avLst/>
          </a:prstGeom>
          <a:noFill/>
          <a:ln w="9525">
            <a:noFill/>
            <a:miter lim="800000"/>
            <a:headEnd/>
            <a:tailEnd/>
          </a:ln>
        </p:spPr>
        <p:txBody>
          <a:bodyPr wrap="none">
            <a:spAutoFit/>
          </a:bodyPr>
          <a:lstStyle/>
          <a:p>
            <a:pPr eaLnBrk="1" hangingPunct="1"/>
            <a:r>
              <a:rPr kumimoji="1" lang="zh-CN" altLang="en-US" sz="1600">
                <a:solidFill>
                  <a:srgbClr val="FF0000"/>
                </a:solidFill>
                <a:latin typeface="+mn-lt"/>
              </a:rPr>
              <a:t>报文</a:t>
            </a:r>
            <a:endParaRPr kumimoji="1" lang="zh-CN" altLang="en-US" sz="1600">
              <a:solidFill>
                <a:schemeClr val="accent2"/>
              </a:solidFill>
              <a:latin typeface="+mn-lt"/>
            </a:endParaRPr>
          </a:p>
        </p:txBody>
      </p:sp>
      <p:sp>
        <p:nvSpPr>
          <p:cNvPr id="30728" name="Text Box 5"/>
          <p:cNvSpPr txBox="1">
            <a:spLocks noChangeArrowheads="1"/>
          </p:cNvSpPr>
          <p:nvPr/>
        </p:nvSpPr>
        <p:spPr bwMode="auto">
          <a:xfrm>
            <a:off x="741363" y="879475"/>
            <a:ext cx="387350" cy="336550"/>
          </a:xfrm>
          <a:prstGeom prst="rect">
            <a:avLst/>
          </a:prstGeom>
          <a:noFill/>
          <a:ln w="9525">
            <a:noFill/>
            <a:miter lim="800000"/>
            <a:headEnd/>
            <a:tailEnd/>
          </a:ln>
        </p:spPr>
        <p:txBody>
          <a:bodyPr wrap="none">
            <a:spAutoFit/>
          </a:bodyPr>
          <a:lstStyle/>
          <a:p>
            <a:pPr eaLnBrk="1" hangingPunct="1"/>
            <a:r>
              <a:rPr kumimoji="1" lang="zh-CN" altLang="en-US" sz="1600">
                <a:solidFill>
                  <a:srgbClr val="FF0000"/>
                </a:solidFill>
                <a:latin typeface="+mn-lt"/>
              </a:rPr>
              <a:t>段</a:t>
            </a:r>
            <a:endParaRPr kumimoji="1" lang="zh-CN" altLang="en-US" sz="1600">
              <a:solidFill>
                <a:schemeClr val="accent2"/>
              </a:solidFill>
              <a:latin typeface="+mn-lt"/>
            </a:endParaRPr>
          </a:p>
        </p:txBody>
      </p:sp>
      <p:sp>
        <p:nvSpPr>
          <p:cNvPr id="30729" name="Text Box 6"/>
          <p:cNvSpPr txBox="1">
            <a:spLocks noChangeArrowheads="1"/>
          </p:cNvSpPr>
          <p:nvPr/>
        </p:nvSpPr>
        <p:spPr bwMode="auto">
          <a:xfrm>
            <a:off x="457200" y="1230313"/>
            <a:ext cx="793750" cy="336550"/>
          </a:xfrm>
          <a:prstGeom prst="rect">
            <a:avLst/>
          </a:prstGeom>
          <a:noFill/>
          <a:ln w="9525">
            <a:noFill/>
            <a:miter lim="800000"/>
            <a:headEnd/>
            <a:tailEnd/>
          </a:ln>
        </p:spPr>
        <p:txBody>
          <a:bodyPr wrap="none">
            <a:spAutoFit/>
          </a:bodyPr>
          <a:lstStyle/>
          <a:p>
            <a:pPr eaLnBrk="1" hangingPunct="1"/>
            <a:r>
              <a:rPr kumimoji="1" lang="zh-CN" altLang="en-US" sz="1600">
                <a:solidFill>
                  <a:srgbClr val="FF0000"/>
                </a:solidFill>
                <a:latin typeface="+mn-lt"/>
              </a:rPr>
              <a:t>数据报</a:t>
            </a:r>
            <a:endParaRPr kumimoji="1" lang="zh-CN" altLang="en-US" sz="1600">
              <a:solidFill>
                <a:schemeClr val="accent2"/>
              </a:solidFill>
              <a:latin typeface="+mn-lt"/>
            </a:endParaRPr>
          </a:p>
        </p:txBody>
      </p:sp>
      <p:sp>
        <p:nvSpPr>
          <p:cNvPr id="30730" name="Text Box 7"/>
          <p:cNvSpPr txBox="1">
            <a:spLocks noChangeArrowheads="1"/>
          </p:cNvSpPr>
          <p:nvPr/>
        </p:nvSpPr>
        <p:spPr bwMode="auto">
          <a:xfrm>
            <a:off x="525463" y="1576388"/>
            <a:ext cx="387350" cy="336550"/>
          </a:xfrm>
          <a:prstGeom prst="rect">
            <a:avLst/>
          </a:prstGeom>
          <a:noFill/>
          <a:ln w="9525">
            <a:noFill/>
            <a:miter lim="800000"/>
            <a:headEnd/>
            <a:tailEnd/>
          </a:ln>
        </p:spPr>
        <p:txBody>
          <a:bodyPr wrap="none">
            <a:spAutoFit/>
          </a:bodyPr>
          <a:lstStyle/>
          <a:p>
            <a:pPr eaLnBrk="1" hangingPunct="1"/>
            <a:r>
              <a:rPr kumimoji="1" lang="zh-CN" altLang="en-US" sz="1600">
                <a:solidFill>
                  <a:srgbClr val="FF0000"/>
                </a:solidFill>
                <a:latin typeface="+mn-lt"/>
              </a:rPr>
              <a:t>帧</a:t>
            </a:r>
            <a:endParaRPr kumimoji="1" lang="zh-CN" altLang="en-US" sz="1600">
              <a:solidFill>
                <a:schemeClr val="accent2"/>
              </a:solidFill>
              <a:latin typeface="+mn-lt"/>
            </a:endParaRPr>
          </a:p>
        </p:txBody>
      </p:sp>
      <p:sp>
        <p:nvSpPr>
          <p:cNvPr id="30731" name="Text Box 8"/>
          <p:cNvSpPr txBox="1">
            <a:spLocks noChangeArrowheads="1"/>
          </p:cNvSpPr>
          <p:nvPr/>
        </p:nvSpPr>
        <p:spPr bwMode="auto">
          <a:xfrm>
            <a:off x="4089400" y="608013"/>
            <a:ext cx="488950" cy="457200"/>
          </a:xfrm>
          <a:prstGeom prst="rect">
            <a:avLst/>
          </a:prstGeom>
          <a:noFill/>
          <a:ln w="9525">
            <a:noFill/>
            <a:miter lim="800000"/>
            <a:headEnd/>
            <a:tailEnd/>
          </a:ln>
        </p:spPr>
        <p:txBody>
          <a:bodyPr wrap="none">
            <a:spAutoFit/>
          </a:bodyPr>
          <a:lstStyle/>
          <a:p>
            <a:pPr eaLnBrk="1" hangingPunct="1"/>
            <a:r>
              <a:rPr kumimoji="1" lang="zh-CN" altLang="en-US">
                <a:solidFill>
                  <a:schemeClr val="hlink"/>
                </a:solidFill>
                <a:latin typeface="+mn-lt"/>
              </a:rPr>
              <a:t>源</a:t>
            </a:r>
          </a:p>
        </p:txBody>
      </p:sp>
      <p:sp>
        <p:nvSpPr>
          <p:cNvPr id="30732" name="Freeform 10"/>
          <p:cNvSpPr>
            <a:spLocks/>
          </p:cNvSpPr>
          <p:nvPr/>
        </p:nvSpPr>
        <p:spPr bwMode="auto">
          <a:xfrm>
            <a:off x="3868738" y="615950"/>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w="9525">
            <a:noFill/>
            <a:round/>
            <a:headEnd/>
            <a:tailEnd/>
          </a:ln>
        </p:spPr>
        <p:txBody>
          <a:bodyPr/>
          <a:lstStyle/>
          <a:p>
            <a:pPr eaLnBrk="1" hangingPunct="1"/>
            <a:endParaRPr kumimoji="1" lang="zh-CN" altLang="en-US">
              <a:latin typeface="+mn-lt"/>
            </a:endParaRPr>
          </a:p>
        </p:txBody>
      </p:sp>
      <p:grpSp>
        <p:nvGrpSpPr>
          <p:cNvPr id="30733" name="Group 11"/>
          <p:cNvGrpSpPr>
            <a:grpSpLocks/>
          </p:cNvGrpSpPr>
          <p:nvPr/>
        </p:nvGrpSpPr>
        <p:grpSpPr bwMode="auto">
          <a:xfrm>
            <a:off x="7488238" y="2789238"/>
            <a:ext cx="976312" cy="277812"/>
            <a:chOff x="198" y="3765"/>
            <a:chExt cx="693" cy="287"/>
          </a:xfrm>
        </p:grpSpPr>
        <p:sp>
          <p:nvSpPr>
            <p:cNvPr id="30879" name="Freeform 12"/>
            <p:cNvSpPr>
              <a:spLocks/>
            </p:cNvSpPr>
            <p:nvPr/>
          </p:nvSpPr>
          <p:spPr bwMode="auto">
            <a:xfrm>
              <a:off x="198" y="3888"/>
              <a:ext cx="672" cy="164"/>
            </a:xfrm>
            <a:custGeom>
              <a:avLst/>
              <a:gdLst>
                <a:gd name="T0" fmla="*/ 179 w 672"/>
                <a:gd name="T1" fmla="*/ 0 h 164"/>
                <a:gd name="T2" fmla="*/ 672 w 672"/>
                <a:gd name="T3" fmla="*/ 0 h 164"/>
                <a:gd name="T4" fmla="*/ 508 w 672"/>
                <a:gd name="T5" fmla="*/ 164 h 164"/>
                <a:gd name="T6" fmla="*/ 0 w 672"/>
                <a:gd name="T7" fmla="*/ 164 h 164"/>
                <a:gd name="T8" fmla="*/ 179 w 672"/>
                <a:gd name="T9" fmla="*/ 0 h 164"/>
                <a:gd name="T10" fmla="*/ 0 60000 65536"/>
                <a:gd name="T11" fmla="*/ 0 60000 65536"/>
                <a:gd name="T12" fmla="*/ 0 60000 65536"/>
                <a:gd name="T13" fmla="*/ 0 60000 65536"/>
                <a:gd name="T14" fmla="*/ 0 60000 65536"/>
                <a:gd name="T15" fmla="*/ 0 w 672"/>
                <a:gd name="T16" fmla="*/ 0 h 164"/>
                <a:gd name="T17" fmla="*/ 672 w 672"/>
                <a:gd name="T18" fmla="*/ 164 h 164"/>
              </a:gdLst>
              <a:ahLst/>
              <a:cxnLst>
                <a:cxn ang="T10">
                  <a:pos x="T0" y="T1"/>
                </a:cxn>
                <a:cxn ang="T11">
                  <a:pos x="T2" y="T3"/>
                </a:cxn>
                <a:cxn ang="T12">
                  <a:pos x="T4" y="T5"/>
                </a:cxn>
                <a:cxn ang="T13">
                  <a:pos x="T6" y="T7"/>
                </a:cxn>
                <a:cxn ang="T14">
                  <a:pos x="T8" y="T9"/>
                </a:cxn>
              </a:cxnLst>
              <a:rect l="T15" t="T16" r="T17" b="T18"/>
              <a:pathLst>
                <a:path w="672" h="164">
                  <a:moveTo>
                    <a:pt x="179" y="0"/>
                  </a:moveTo>
                  <a:lnTo>
                    <a:pt x="672" y="0"/>
                  </a:lnTo>
                  <a:lnTo>
                    <a:pt x="508" y="164"/>
                  </a:lnTo>
                  <a:lnTo>
                    <a:pt x="0" y="164"/>
                  </a:lnTo>
                  <a:lnTo>
                    <a:pt x="179" y="0"/>
                  </a:lnTo>
                  <a:close/>
                </a:path>
              </a:pathLst>
            </a:custGeom>
            <a:solidFill>
              <a:schemeClr val="hlink"/>
            </a:solidFill>
            <a:ln w="9525">
              <a:solidFill>
                <a:schemeClr val="tx1"/>
              </a:solidFill>
              <a:round/>
              <a:headEnd/>
              <a:tailEnd/>
            </a:ln>
          </p:spPr>
          <p:txBody>
            <a:bodyPr/>
            <a:lstStyle/>
            <a:p>
              <a:pPr eaLnBrk="1" hangingPunct="1"/>
              <a:endParaRPr kumimoji="1" lang="zh-CN" altLang="en-US">
                <a:latin typeface="+mn-lt"/>
              </a:endParaRPr>
            </a:p>
          </p:txBody>
        </p:sp>
        <p:sp>
          <p:nvSpPr>
            <p:cNvPr id="30880" name="Freeform 13"/>
            <p:cNvSpPr>
              <a:spLocks/>
            </p:cNvSpPr>
            <p:nvPr/>
          </p:nvSpPr>
          <p:spPr bwMode="auto">
            <a:xfrm>
              <a:off x="213" y="3765"/>
              <a:ext cx="658" cy="281"/>
            </a:xfrm>
            <a:custGeom>
              <a:avLst/>
              <a:gdLst>
                <a:gd name="T0" fmla="*/ 0 w 658"/>
                <a:gd name="T1" fmla="*/ 281 h 281"/>
                <a:gd name="T2" fmla="*/ 13 w 658"/>
                <a:gd name="T3" fmla="*/ 150 h 281"/>
                <a:gd name="T4" fmla="*/ 658 w 658"/>
                <a:gd name="T5" fmla="*/ 0 h 281"/>
                <a:gd name="T6" fmla="*/ 658 w 658"/>
                <a:gd name="T7" fmla="*/ 130 h 281"/>
                <a:gd name="T8" fmla="*/ 0 w 658"/>
                <a:gd name="T9" fmla="*/ 281 h 281"/>
                <a:gd name="T10" fmla="*/ 0 60000 65536"/>
                <a:gd name="T11" fmla="*/ 0 60000 65536"/>
                <a:gd name="T12" fmla="*/ 0 60000 65536"/>
                <a:gd name="T13" fmla="*/ 0 60000 65536"/>
                <a:gd name="T14" fmla="*/ 0 60000 65536"/>
                <a:gd name="T15" fmla="*/ 0 w 658"/>
                <a:gd name="T16" fmla="*/ 0 h 281"/>
                <a:gd name="T17" fmla="*/ 658 w 658"/>
                <a:gd name="T18" fmla="*/ 281 h 281"/>
              </a:gdLst>
              <a:ahLst/>
              <a:cxnLst>
                <a:cxn ang="T10">
                  <a:pos x="T0" y="T1"/>
                </a:cxn>
                <a:cxn ang="T11">
                  <a:pos x="T2" y="T3"/>
                </a:cxn>
                <a:cxn ang="T12">
                  <a:pos x="T4" y="T5"/>
                </a:cxn>
                <a:cxn ang="T13">
                  <a:pos x="T6" y="T7"/>
                </a:cxn>
                <a:cxn ang="T14">
                  <a:pos x="T8" y="T9"/>
                </a:cxn>
              </a:cxnLst>
              <a:rect l="T15" t="T16" r="T17" b="T18"/>
              <a:pathLst>
                <a:path w="658" h="281">
                  <a:moveTo>
                    <a:pt x="0" y="281"/>
                  </a:moveTo>
                  <a:lnTo>
                    <a:pt x="13" y="150"/>
                  </a:lnTo>
                  <a:lnTo>
                    <a:pt x="658" y="0"/>
                  </a:lnTo>
                  <a:lnTo>
                    <a:pt x="658" y="130"/>
                  </a:lnTo>
                  <a:lnTo>
                    <a:pt x="0" y="281"/>
                  </a:lnTo>
                  <a:close/>
                </a:path>
              </a:pathLst>
            </a:custGeom>
            <a:solidFill>
              <a:schemeClr val="hlink"/>
            </a:solidFill>
            <a:ln w="9525">
              <a:noFill/>
              <a:round/>
              <a:headEnd/>
              <a:tailEnd/>
            </a:ln>
          </p:spPr>
          <p:txBody>
            <a:bodyPr/>
            <a:lstStyle/>
            <a:p>
              <a:pPr eaLnBrk="1" hangingPunct="1"/>
              <a:endParaRPr kumimoji="1" lang="zh-CN" altLang="en-US">
                <a:latin typeface="+mn-lt"/>
              </a:endParaRPr>
            </a:p>
          </p:txBody>
        </p:sp>
        <p:sp>
          <p:nvSpPr>
            <p:cNvPr id="30881" name="Freeform 14"/>
            <p:cNvSpPr>
              <a:spLocks/>
            </p:cNvSpPr>
            <p:nvPr/>
          </p:nvSpPr>
          <p:spPr bwMode="auto">
            <a:xfrm>
              <a:off x="219" y="3765"/>
              <a:ext cx="672" cy="164"/>
            </a:xfrm>
            <a:custGeom>
              <a:avLst/>
              <a:gdLst>
                <a:gd name="T0" fmla="*/ 179 w 672"/>
                <a:gd name="T1" fmla="*/ 0 h 164"/>
                <a:gd name="T2" fmla="*/ 672 w 672"/>
                <a:gd name="T3" fmla="*/ 0 h 164"/>
                <a:gd name="T4" fmla="*/ 508 w 672"/>
                <a:gd name="T5" fmla="*/ 164 h 164"/>
                <a:gd name="T6" fmla="*/ 0 w 672"/>
                <a:gd name="T7" fmla="*/ 164 h 164"/>
                <a:gd name="T8" fmla="*/ 179 w 672"/>
                <a:gd name="T9" fmla="*/ 0 h 164"/>
                <a:gd name="T10" fmla="*/ 0 60000 65536"/>
                <a:gd name="T11" fmla="*/ 0 60000 65536"/>
                <a:gd name="T12" fmla="*/ 0 60000 65536"/>
                <a:gd name="T13" fmla="*/ 0 60000 65536"/>
                <a:gd name="T14" fmla="*/ 0 60000 65536"/>
                <a:gd name="T15" fmla="*/ 0 w 672"/>
                <a:gd name="T16" fmla="*/ 0 h 164"/>
                <a:gd name="T17" fmla="*/ 672 w 672"/>
                <a:gd name="T18" fmla="*/ 164 h 164"/>
              </a:gdLst>
              <a:ahLst/>
              <a:cxnLst>
                <a:cxn ang="T10">
                  <a:pos x="T0" y="T1"/>
                </a:cxn>
                <a:cxn ang="T11">
                  <a:pos x="T2" y="T3"/>
                </a:cxn>
                <a:cxn ang="T12">
                  <a:pos x="T4" y="T5"/>
                </a:cxn>
                <a:cxn ang="T13">
                  <a:pos x="T6" y="T7"/>
                </a:cxn>
                <a:cxn ang="T14">
                  <a:pos x="T8" y="T9"/>
                </a:cxn>
              </a:cxnLst>
              <a:rect l="T15" t="T16" r="T17" b="T18"/>
              <a:pathLst>
                <a:path w="672" h="164">
                  <a:moveTo>
                    <a:pt x="179" y="0"/>
                  </a:moveTo>
                  <a:lnTo>
                    <a:pt x="672" y="0"/>
                  </a:lnTo>
                  <a:lnTo>
                    <a:pt x="508" y="164"/>
                  </a:lnTo>
                  <a:lnTo>
                    <a:pt x="0" y="164"/>
                  </a:lnTo>
                  <a:lnTo>
                    <a:pt x="179" y="0"/>
                  </a:lnTo>
                  <a:close/>
                </a:path>
              </a:pathLst>
            </a:custGeom>
            <a:solidFill>
              <a:schemeClr val="hlink"/>
            </a:solidFill>
            <a:ln w="9525">
              <a:solidFill>
                <a:schemeClr val="tx1"/>
              </a:solidFill>
              <a:round/>
              <a:headEnd/>
              <a:tailEnd/>
            </a:ln>
          </p:spPr>
          <p:txBody>
            <a:bodyPr/>
            <a:lstStyle/>
            <a:p>
              <a:pPr eaLnBrk="1" hangingPunct="1"/>
              <a:endParaRPr kumimoji="1" lang="zh-CN" altLang="en-US">
                <a:latin typeface="+mn-lt"/>
              </a:endParaRPr>
            </a:p>
          </p:txBody>
        </p:sp>
        <p:grpSp>
          <p:nvGrpSpPr>
            <p:cNvPr id="30882" name="Group 15"/>
            <p:cNvGrpSpPr>
              <a:grpSpLocks/>
            </p:cNvGrpSpPr>
            <p:nvPr/>
          </p:nvGrpSpPr>
          <p:grpSpPr bwMode="auto">
            <a:xfrm>
              <a:off x="423" y="3789"/>
              <a:ext cx="238" cy="103"/>
              <a:chOff x="2848" y="848"/>
              <a:chExt cx="140" cy="98"/>
            </a:xfrm>
          </p:grpSpPr>
          <p:sp>
            <p:nvSpPr>
              <p:cNvPr id="30887" name="Line 1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0888" name="Line 1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0889" name="Line 1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nvGrpSpPr>
            <p:cNvPr id="30883" name="Group 19"/>
            <p:cNvGrpSpPr>
              <a:grpSpLocks/>
            </p:cNvGrpSpPr>
            <p:nvPr/>
          </p:nvGrpSpPr>
          <p:grpSpPr bwMode="auto">
            <a:xfrm flipV="1">
              <a:off x="437" y="3787"/>
              <a:ext cx="238" cy="103"/>
              <a:chOff x="2848" y="848"/>
              <a:chExt cx="140" cy="98"/>
            </a:xfrm>
          </p:grpSpPr>
          <p:sp>
            <p:nvSpPr>
              <p:cNvPr id="30884" name="Line 2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0885" name="Line 2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0886" name="Line 2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sp>
        <p:nvSpPr>
          <p:cNvPr id="30734" name="Rectangle 23"/>
          <p:cNvSpPr>
            <a:spLocks noChangeArrowheads="1"/>
          </p:cNvSpPr>
          <p:nvPr/>
        </p:nvSpPr>
        <p:spPr bwMode="auto">
          <a:xfrm>
            <a:off x="2644775" y="622300"/>
            <a:ext cx="1296988" cy="1546225"/>
          </a:xfrm>
          <a:prstGeom prst="rect">
            <a:avLst/>
          </a:prstGeom>
          <a:solidFill>
            <a:schemeClr val="accent2"/>
          </a:solidFill>
          <a:ln w="9525">
            <a:noFill/>
            <a:miter lim="800000"/>
            <a:headEnd/>
            <a:tailEnd/>
          </a:ln>
        </p:spPr>
        <p:txBody>
          <a:bodyPr wrap="none" anchor="ctr"/>
          <a:lstStyle/>
          <a:p>
            <a:pPr eaLnBrk="1" hangingPunct="1"/>
            <a:endParaRPr kumimoji="1" lang="zh-CN" altLang="en-US">
              <a:latin typeface="+mn-lt"/>
            </a:endParaRPr>
          </a:p>
        </p:txBody>
      </p:sp>
      <p:sp>
        <p:nvSpPr>
          <p:cNvPr id="30735" name="Rectangle 24"/>
          <p:cNvSpPr>
            <a:spLocks noChangeArrowheads="1"/>
          </p:cNvSpPr>
          <p:nvPr/>
        </p:nvSpPr>
        <p:spPr bwMode="auto">
          <a:xfrm>
            <a:off x="2597150" y="693738"/>
            <a:ext cx="1273175" cy="1536700"/>
          </a:xfrm>
          <a:prstGeom prst="rect">
            <a:avLst/>
          </a:prstGeom>
          <a:solidFill>
            <a:schemeClr val="bg1"/>
          </a:solidFill>
          <a:ln w="28575">
            <a:solidFill>
              <a:schemeClr val="tx1"/>
            </a:solidFill>
            <a:miter lim="800000"/>
            <a:headEnd/>
            <a:tailEnd/>
          </a:ln>
        </p:spPr>
        <p:txBody>
          <a:bodyPr wrap="none" anchor="ctr"/>
          <a:lstStyle/>
          <a:p>
            <a:pPr eaLnBrk="1" hangingPunct="1"/>
            <a:endParaRPr kumimoji="1" lang="zh-CN" altLang="en-US">
              <a:latin typeface="+mn-lt"/>
            </a:endParaRPr>
          </a:p>
        </p:txBody>
      </p:sp>
      <p:sp>
        <p:nvSpPr>
          <p:cNvPr id="30736" name="Line 25"/>
          <p:cNvSpPr>
            <a:spLocks noChangeShapeType="1"/>
          </p:cNvSpPr>
          <p:nvPr/>
        </p:nvSpPr>
        <p:spPr bwMode="auto">
          <a:xfrm>
            <a:off x="2597150" y="1011238"/>
            <a:ext cx="1263650" cy="3175"/>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0737" name="Text Box 26"/>
          <p:cNvSpPr txBox="1">
            <a:spLocks noChangeArrowheads="1"/>
          </p:cNvSpPr>
          <p:nvPr/>
        </p:nvSpPr>
        <p:spPr bwMode="auto">
          <a:xfrm>
            <a:off x="2554288" y="660400"/>
            <a:ext cx="1544637" cy="1536700"/>
          </a:xfrm>
          <a:prstGeom prst="rect">
            <a:avLst/>
          </a:prstGeom>
          <a:noFill/>
          <a:ln w="9525">
            <a:noFill/>
            <a:miter lim="800000"/>
            <a:headEnd/>
            <a:tailEnd/>
          </a:ln>
        </p:spPr>
        <p:txBody>
          <a:bodyPr>
            <a:spAutoFit/>
          </a:bodyPr>
          <a:lstStyle/>
          <a:p>
            <a:pPr algn="ctr" eaLnBrk="1" hangingPunct="1">
              <a:lnSpc>
                <a:spcPct val="105000"/>
              </a:lnSpc>
            </a:pPr>
            <a:r>
              <a:rPr kumimoji="1" lang="zh-CN" altLang="en-US" sz="1800" dirty="0">
                <a:latin typeface="+mn-lt"/>
              </a:rPr>
              <a:t>应用层</a:t>
            </a:r>
          </a:p>
          <a:p>
            <a:pPr algn="ctr" eaLnBrk="1" hangingPunct="1">
              <a:lnSpc>
                <a:spcPct val="105000"/>
              </a:lnSpc>
            </a:pPr>
            <a:r>
              <a:rPr kumimoji="1" lang="zh-CN" altLang="en-US" sz="1800" dirty="0" smtClean="0">
                <a:latin typeface="+mn-lt"/>
              </a:rPr>
              <a:t>运输层</a:t>
            </a:r>
            <a:endParaRPr kumimoji="1" lang="zh-CN" altLang="en-US" sz="1800" dirty="0">
              <a:latin typeface="+mn-lt"/>
            </a:endParaRPr>
          </a:p>
          <a:p>
            <a:pPr algn="ctr" eaLnBrk="1" hangingPunct="1">
              <a:lnSpc>
                <a:spcPct val="105000"/>
              </a:lnSpc>
            </a:pPr>
            <a:r>
              <a:rPr kumimoji="1" lang="zh-CN" altLang="en-US" sz="1800" dirty="0">
                <a:latin typeface="+mn-lt"/>
              </a:rPr>
              <a:t>网络层</a:t>
            </a:r>
          </a:p>
          <a:p>
            <a:pPr algn="ctr" eaLnBrk="1" hangingPunct="1">
              <a:lnSpc>
                <a:spcPct val="105000"/>
              </a:lnSpc>
            </a:pPr>
            <a:r>
              <a:rPr kumimoji="1" lang="zh-CN" altLang="en-US" sz="1800" dirty="0">
                <a:latin typeface="+mn-lt"/>
              </a:rPr>
              <a:t>链路层</a:t>
            </a:r>
          </a:p>
          <a:p>
            <a:pPr algn="ctr" eaLnBrk="1" hangingPunct="1">
              <a:lnSpc>
                <a:spcPct val="105000"/>
              </a:lnSpc>
            </a:pPr>
            <a:r>
              <a:rPr kumimoji="1" lang="zh-CN" altLang="en-US" sz="1800" dirty="0">
                <a:latin typeface="+mn-lt"/>
              </a:rPr>
              <a:t>物理层</a:t>
            </a:r>
          </a:p>
        </p:txBody>
      </p:sp>
      <p:sp>
        <p:nvSpPr>
          <p:cNvPr id="30738" name="Line 27"/>
          <p:cNvSpPr>
            <a:spLocks noChangeShapeType="1"/>
          </p:cNvSpPr>
          <p:nvPr/>
        </p:nvSpPr>
        <p:spPr bwMode="auto">
          <a:xfrm>
            <a:off x="2605088" y="1331913"/>
            <a:ext cx="1263650" cy="3175"/>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0739" name="Line 28"/>
          <p:cNvSpPr>
            <a:spLocks noChangeShapeType="1"/>
          </p:cNvSpPr>
          <p:nvPr/>
        </p:nvSpPr>
        <p:spPr bwMode="auto">
          <a:xfrm>
            <a:off x="2609850" y="1612900"/>
            <a:ext cx="1263650" cy="3175"/>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0740" name="Line 29"/>
          <p:cNvSpPr>
            <a:spLocks noChangeShapeType="1"/>
          </p:cNvSpPr>
          <p:nvPr/>
        </p:nvSpPr>
        <p:spPr bwMode="auto">
          <a:xfrm>
            <a:off x="2609850" y="1889125"/>
            <a:ext cx="1263650" cy="3175"/>
          </a:xfrm>
          <a:prstGeom prst="line">
            <a:avLst/>
          </a:prstGeom>
          <a:noFill/>
          <a:ln w="28575">
            <a:solidFill>
              <a:schemeClr val="tx1"/>
            </a:solidFill>
            <a:round/>
            <a:headEnd/>
            <a:tailEnd/>
          </a:ln>
        </p:spPr>
        <p:txBody>
          <a:bodyPr wrap="none" anchor="ctr"/>
          <a:lstStyle/>
          <a:p>
            <a:endParaRPr lang="zh-CN" altLang="en-US">
              <a:latin typeface="+mn-lt"/>
            </a:endParaRPr>
          </a:p>
        </p:txBody>
      </p:sp>
      <p:grpSp>
        <p:nvGrpSpPr>
          <p:cNvPr id="30741" name="Group 30"/>
          <p:cNvGrpSpPr>
            <a:grpSpLocks/>
          </p:cNvGrpSpPr>
          <p:nvPr/>
        </p:nvGrpSpPr>
        <p:grpSpPr bwMode="auto">
          <a:xfrm>
            <a:off x="1041400" y="1603375"/>
            <a:ext cx="1479550" cy="303213"/>
            <a:chOff x="332" y="2224"/>
            <a:chExt cx="932" cy="191"/>
          </a:xfrm>
        </p:grpSpPr>
        <p:sp>
          <p:nvSpPr>
            <p:cNvPr id="30871" name="Rectangle 31"/>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p>
              <a:pPr eaLnBrk="1" hangingPunct="1"/>
              <a:endParaRPr kumimoji="1" lang="zh-CN" altLang="en-US">
                <a:latin typeface="+mn-lt"/>
              </a:endParaRPr>
            </a:p>
          </p:txBody>
        </p:sp>
        <p:sp>
          <p:nvSpPr>
            <p:cNvPr id="30872" name="Rectangle 32"/>
            <p:cNvSpPr>
              <a:spLocks noChangeArrowheads="1"/>
            </p:cNvSpPr>
            <p:nvPr/>
          </p:nvSpPr>
          <p:spPr bwMode="auto">
            <a:xfrm>
              <a:off x="706" y="2224"/>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t</a:t>
              </a:r>
            </a:p>
          </p:txBody>
        </p:sp>
        <p:sp>
          <p:nvSpPr>
            <p:cNvPr id="30873" name="Rectangle 33"/>
            <p:cNvSpPr>
              <a:spLocks noChangeArrowheads="1"/>
            </p:cNvSpPr>
            <p:nvPr/>
          </p:nvSpPr>
          <p:spPr bwMode="auto">
            <a:xfrm>
              <a:off x="520" y="2224"/>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n</a:t>
              </a:r>
            </a:p>
          </p:txBody>
        </p:sp>
        <p:sp>
          <p:nvSpPr>
            <p:cNvPr id="30874" name="Rectangle 34"/>
            <p:cNvSpPr>
              <a:spLocks noChangeArrowheads="1"/>
            </p:cNvSpPr>
            <p:nvPr/>
          </p:nvSpPr>
          <p:spPr bwMode="auto">
            <a:xfrm>
              <a:off x="332" y="2224"/>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l</a:t>
              </a:r>
            </a:p>
          </p:txBody>
        </p:sp>
        <p:sp>
          <p:nvSpPr>
            <p:cNvPr id="30875" name="Rectangle 35"/>
            <p:cNvSpPr>
              <a:spLocks noChangeArrowheads="1"/>
            </p:cNvSpPr>
            <p:nvPr/>
          </p:nvSpPr>
          <p:spPr bwMode="auto">
            <a:xfrm>
              <a:off x="836" y="2225"/>
              <a:ext cx="428" cy="190"/>
            </a:xfrm>
            <a:prstGeom prst="rect">
              <a:avLst/>
            </a:prstGeom>
            <a:noFill/>
            <a:ln w="19050">
              <a:noFill/>
              <a:miter lim="800000"/>
              <a:headEnd/>
              <a:tailEnd/>
            </a:ln>
          </p:spPr>
          <p:txBody>
            <a:bodyPr wrap="none" anchor="ctr"/>
            <a:lstStyle/>
            <a:p>
              <a:pPr algn="ctr" eaLnBrk="1" hangingPunct="1"/>
              <a:r>
                <a:rPr kumimoji="1" lang="en-US" altLang="zh-CN" sz="1400">
                  <a:latin typeface="+mn-lt"/>
                </a:rPr>
                <a:t>M</a:t>
              </a:r>
            </a:p>
          </p:txBody>
        </p:sp>
        <p:sp>
          <p:nvSpPr>
            <p:cNvPr id="30876" name="Line 36"/>
            <p:cNvSpPr>
              <a:spLocks noChangeShapeType="1"/>
            </p:cNvSpPr>
            <p:nvPr/>
          </p:nvSpPr>
          <p:spPr bwMode="auto">
            <a:xfrm>
              <a:off x="510" y="2241"/>
              <a:ext cx="0" cy="162"/>
            </a:xfrm>
            <a:prstGeom prst="line">
              <a:avLst/>
            </a:prstGeom>
            <a:noFill/>
            <a:ln w="9525">
              <a:solidFill>
                <a:schemeClr val="tx1"/>
              </a:solidFill>
              <a:round/>
              <a:headEnd/>
              <a:tailEnd/>
            </a:ln>
          </p:spPr>
          <p:txBody>
            <a:bodyPr/>
            <a:lstStyle/>
            <a:p>
              <a:endParaRPr lang="zh-CN" altLang="en-US">
                <a:latin typeface="+mn-lt"/>
              </a:endParaRPr>
            </a:p>
          </p:txBody>
        </p:sp>
        <p:sp>
          <p:nvSpPr>
            <p:cNvPr id="30877" name="Line 37"/>
            <p:cNvSpPr>
              <a:spLocks noChangeShapeType="1"/>
            </p:cNvSpPr>
            <p:nvPr/>
          </p:nvSpPr>
          <p:spPr bwMode="auto">
            <a:xfrm>
              <a:off x="690" y="2247"/>
              <a:ext cx="0" cy="154"/>
            </a:xfrm>
            <a:prstGeom prst="line">
              <a:avLst/>
            </a:prstGeom>
            <a:noFill/>
            <a:ln w="9525">
              <a:solidFill>
                <a:schemeClr val="tx1"/>
              </a:solidFill>
              <a:round/>
              <a:headEnd/>
              <a:tailEnd/>
            </a:ln>
          </p:spPr>
          <p:txBody>
            <a:bodyPr/>
            <a:lstStyle/>
            <a:p>
              <a:endParaRPr lang="zh-CN" altLang="en-US">
                <a:latin typeface="+mn-lt"/>
              </a:endParaRPr>
            </a:p>
          </p:txBody>
        </p:sp>
        <p:sp>
          <p:nvSpPr>
            <p:cNvPr id="30878" name="Line 38"/>
            <p:cNvSpPr>
              <a:spLocks noChangeShapeType="1"/>
            </p:cNvSpPr>
            <p:nvPr/>
          </p:nvSpPr>
          <p:spPr bwMode="auto">
            <a:xfrm>
              <a:off x="882" y="2244"/>
              <a:ext cx="0" cy="156"/>
            </a:xfrm>
            <a:prstGeom prst="line">
              <a:avLst/>
            </a:prstGeom>
            <a:noFill/>
            <a:ln w="9525">
              <a:solidFill>
                <a:schemeClr val="tx1"/>
              </a:solidFill>
              <a:round/>
              <a:headEnd/>
              <a:tailEnd/>
            </a:ln>
          </p:spPr>
          <p:txBody>
            <a:bodyPr/>
            <a:lstStyle/>
            <a:p>
              <a:endParaRPr lang="zh-CN" altLang="en-US">
                <a:latin typeface="+mn-lt"/>
              </a:endParaRPr>
            </a:p>
          </p:txBody>
        </p:sp>
      </p:grpSp>
      <p:grpSp>
        <p:nvGrpSpPr>
          <p:cNvPr id="30742" name="Group 39"/>
          <p:cNvGrpSpPr>
            <a:grpSpLocks/>
          </p:cNvGrpSpPr>
          <p:nvPr/>
        </p:nvGrpSpPr>
        <p:grpSpPr bwMode="auto">
          <a:xfrm>
            <a:off x="1309688" y="1304925"/>
            <a:ext cx="1208087" cy="303213"/>
            <a:chOff x="501" y="1990"/>
            <a:chExt cx="761" cy="191"/>
          </a:xfrm>
        </p:grpSpPr>
        <p:sp>
          <p:nvSpPr>
            <p:cNvPr id="30865"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pPr eaLnBrk="1" hangingPunct="1"/>
              <a:endParaRPr kumimoji="1" lang="zh-CN" altLang="en-US">
                <a:latin typeface="+mn-lt"/>
              </a:endParaRPr>
            </a:p>
          </p:txBody>
        </p:sp>
        <p:sp>
          <p:nvSpPr>
            <p:cNvPr id="30866" name="Rectangle 41"/>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t</a:t>
              </a:r>
            </a:p>
          </p:txBody>
        </p:sp>
        <p:sp>
          <p:nvSpPr>
            <p:cNvPr id="30867" name="Rectangle 42"/>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n</a:t>
              </a:r>
            </a:p>
          </p:txBody>
        </p:sp>
        <p:sp>
          <p:nvSpPr>
            <p:cNvPr id="30868" name="Rectangle 43"/>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eaLnBrk="1" hangingPunct="1"/>
              <a:r>
                <a:rPr kumimoji="1" lang="en-US" altLang="zh-CN" sz="1400">
                  <a:latin typeface="+mn-lt"/>
                </a:rPr>
                <a:t>M</a:t>
              </a:r>
            </a:p>
          </p:txBody>
        </p:sp>
        <p:sp>
          <p:nvSpPr>
            <p:cNvPr id="30869" name="Line 44"/>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latin typeface="+mn-lt"/>
              </a:endParaRPr>
            </a:p>
          </p:txBody>
        </p:sp>
        <p:sp>
          <p:nvSpPr>
            <p:cNvPr id="30870" name="Line 45"/>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latin typeface="+mn-lt"/>
              </a:endParaRPr>
            </a:p>
          </p:txBody>
        </p:sp>
      </p:grpSp>
      <p:grpSp>
        <p:nvGrpSpPr>
          <p:cNvPr id="30743" name="Group 46"/>
          <p:cNvGrpSpPr>
            <a:grpSpLocks/>
          </p:cNvGrpSpPr>
          <p:nvPr/>
        </p:nvGrpSpPr>
        <p:grpSpPr bwMode="auto">
          <a:xfrm>
            <a:off x="1612900" y="996950"/>
            <a:ext cx="890588" cy="303213"/>
            <a:chOff x="645" y="1734"/>
            <a:chExt cx="561" cy="191"/>
          </a:xfrm>
        </p:grpSpPr>
        <p:sp>
          <p:nvSpPr>
            <p:cNvPr id="30861" name="Rectangle 47"/>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p>
              <a:pPr eaLnBrk="1" hangingPunct="1"/>
              <a:endParaRPr kumimoji="1" lang="zh-CN" altLang="en-US">
                <a:latin typeface="+mn-lt"/>
              </a:endParaRPr>
            </a:p>
          </p:txBody>
        </p:sp>
        <p:sp>
          <p:nvSpPr>
            <p:cNvPr id="30862" name="Rectangle 48"/>
            <p:cNvSpPr>
              <a:spLocks noChangeArrowheads="1"/>
            </p:cNvSpPr>
            <p:nvPr/>
          </p:nvSpPr>
          <p:spPr bwMode="auto">
            <a:xfrm>
              <a:off x="648" y="1734"/>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t</a:t>
              </a:r>
            </a:p>
          </p:txBody>
        </p:sp>
        <p:sp>
          <p:nvSpPr>
            <p:cNvPr id="30863" name="Rectangle 49"/>
            <p:cNvSpPr>
              <a:spLocks noChangeArrowheads="1"/>
            </p:cNvSpPr>
            <p:nvPr/>
          </p:nvSpPr>
          <p:spPr bwMode="auto">
            <a:xfrm>
              <a:off x="778" y="1735"/>
              <a:ext cx="428" cy="190"/>
            </a:xfrm>
            <a:prstGeom prst="rect">
              <a:avLst/>
            </a:prstGeom>
            <a:noFill/>
            <a:ln w="19050">
              <a:noFill/>
              <a:miter lim="800000"/>
              <a:headEnd/>
              <a:tailEnd/>
            </a:ln>
          </p:spPr>
          <p:txBody>
            <a:bodyPr wrap="none" anchor="ctr"/>
            <a:lstStyle/>
            <a:p>
              <a:pPr algn="ctr" eaLnBrk="1" hangingPunct="1"/>
              <a:r>
                <a:rPr kumimoji="1" lang="en-US" altLang="zh-CN" sz="1400">
                  <a:latin typeface="+mn-lt"/>
                </a:rPr>
                <a:t>M</a:t>
              </a:r>
            </a:p>
          </p:txBody>
        </p:sp>
        <p:sp>
          <p:nvSpPr>
            <p:cNvPr id="30864" name="Line 50"/>
            <p:cNvSpPr>
              <a:spLocks noChangeShapeType="1"/>
            </p:cNvSpPr>
            <p:nvPr/>
          </p:nvSpPr>
          <p:spPr bwMode="auto">
            <a:xfrm>
              <a:off x="824" y="1754"/>
              <a:ext cx="0" cy="156"/>
            </a:xfrm>
            <a:prstGeom prst="line">
              <a:avLst/>
            </a:prstGeom>
            <a:noFill/>
            <a:ln w="9525">
              <a:solidFill>
                <a:schemeClr val="tx1"/>
              </a:solidFill>
              <a:round/>
              <a:headEnd/>
              <a:tailEnd/>
            </a:ln>
          </p:spPr>
          <p:txBody>
            <a:bodyPr/>
            <a:lstStyle/>
            <a:p>
              <a:endParaRPr lang="zh-CN" altLang="en-US">
                <a:latin typeface="+mn-lt"/>
              </a:endParaRPr>
            </a:p>
          </p:txBody>
        </p:sp>
      </p:grpSp>
      <p:grpSp>
        <p:nvGrpSpPr>
          <p:cNvPr id="30744" name="Group 51"/>
          <p:cNvGrpSpPr>
            <a:grpSpLocks/>
          </p:cNvGrpSpPr>
          <p:nvPr/>
        </p:nvGrpSpPr>
        <p:grpSpPr bwMode="auto">
          <a:xfrm>
            <a:off x="1819275" y="685800"/>
            <a:ext cx="679450" cy="301625"/>
            <a:chOff x="780" y="1553"/>
            <a:chExt cx="428" cy="190"/>
          </a:xfrm>
        </p:grpSpPr>
        <p:sp>
          <p:nvSpPr>
            <p:cNvPr id="30859" name="Rectangle 52"/>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p>
              <a:pPr eaLnBrk="1" hangingPunct="1"/>
              <a:endParaRPr kumimoji="1" lang="zh-CN" altLang="en-US">
                <a:latin typeface="+mn-lt"/>
              </a:endParaRPr>
            </a:p>
          </p:txBody>
        </p:sp>
        <p:sp>
          <p:nvSpPr>
            <p:cNvPr id="30860" name="Rectangle 53"/>
            <p:cNvSpPr>
              <a:spLocks noChangeArrowheads="1"/>
            </p:cNvSpPr>
            <p:nvPr/>
          </p:nvSpPr>
          <p:spPr bwMode="auto">
            <a:xfrm>
              <a:off x="780" y="1553"/>
              <a:ext cx="428" cy="190"/>
            </a:xfrm>
            <a:prstGeom prst="rect">
              <a:avLst/>
            </a:prstGeom>
            <a:noFill/>
            <a:ln w="19050">
              <a:noFill/>
              <a:miter lim="800000"/>
              <a:headEnd/>
              <a:tailEnd/>
            </a:ln>
          </p:spPr>
          <p:txBody>
            <a:bodyPr wrap="none" anchor="ctr"/>
            <a:lstStyle/>
            <a:p>
              <a:pPr algn="ctr" eaLnBrk="1" hangingPunct="1"/>
              <a:r>
                <a:rPr kumimoji="1" lang="en-US" altLang="zh-CN" sz="1400">
                  <a:latin typeface="+mn-lt"/>
                </a:rPr>
                <a:t>M</a:t>
              </a:r>
            </a:p>
          </p:txBody>
        </p:sp>
      </p:grpSp>
      <p:sp>
        <p:nvSpPr>
          <p:cNvPr id="30745" name="Text Box 54"/>
          <p:cNvSpPr txBox="1">
            <a:spLocks noChangeArrowheads="1"/>
          </p:cNvSpPr>
          <p:nvPr/>
        </p:nvSpPr>
        <p:spPr bwMode="auto">
          <a:xfrm>
            <a:off x="1547813" y="4098925"/>
            <a:ext cx="946150" cy="396875"/>
          </a:xfrm>
          <a:prstGeom prst="rect">
            <a:avLst/>
          </a:prstGeom>
          <a:noFill/>
          <a:ln w="9525">
            <a:noFill/>
            <a:miter lim="800000"/>
            <a:headEnd/>
            <a:tailEnd/>
          </a:ln>
        </p:spPr>
        <p:txBody>
          <a:bodyPr wrap="none">
            <a:spAutoFit/>
          </a:bodyPr>
          <a:lstStyle/>
          <a:p>
            <a:pPr eaLnBrk="1" hangingPunct="1"/>
            <a:r>
              <a:rPr kumimoji="1" lang="zh-CN" altLang="en-US" sz="2000">
                <a:solidFill>
                  <a:schemeClr val="hlink"/>
                </a:solidFill>
                <a:latin typeface="+mn-lt"/>
              </a:rPr>
              <a:t>目的地</a:t>
            </a:r>
          </a:p>
        </p:txBody>
      </p:sp>
      <p:sp>
        <p:nvSpPr>
          <p:cNvPr id="30746" name="Freeform 56"/>
          <p:cNvSpPr>
            <a:spLocks/>
          </p:cNvSpPr>
          <p:nvPr/>
        </p:nvSpPr>
        <p:spPr bwMode="auto">
          <a:xfrm>
            <a:off x="2979738" y="4502150"/>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w="9525">
            <a:noFill/>
            <a:round/>
            <a:headEnd/>
            <a:tailEnd/>
          </a:ln>
        </p:spPr>
        <p:txBody>
          <a:bodyPr/>
          <a:lstStyle/>
          <a:p>
            <a:pPr eaLnBrk="1" hangingPunct="1"/>
            <a:endParaRPr kumimoji="1" lang="zh-CN" altLang="en-US">
              <a:latin typeface="+mn-lt"/>
            </a:endParaRPr>
          </a:p>
        </p:txBody>
      </p:sp>
      <p:sp>
        <p:nvSpPr>
          <p:cNvPr id="30747" name="Rectangle 57"/>
          <p:cNvSpPr>
            <a:spLocks noChangeArrowheads="1"/>
          </p:cNvSpPr>
          <p:nvPr/>
        </p:nvSpPr>
        <p:spPr bwMode="auto">
          <a:xfrm>
            <a:off x="1755775" y="4508500"/>
            <a:ext cx="1296988" cy="1546225"/>
          </a:xfrm>
          <a:prstGeom prst="rect">
            <a:avLst/>
          </a:prstGeom>
          <a:solidFill>
            <a:schemeClr val="accent2"/>
          </a:solidFill>
          <a:ln w="9525">
            <a:noFill/>
            <a:miter lim="800000"/>
            <a:headEnd/>
            <a:tailEnd/>
          </a:ln>
        </p:spPr>
        <p:txBody>
          <a:bodyPr wrap="none" anchor="ctr"/>
          <a:lstStyle/>
          <a:p>
            <a:pPr eaLnBrk="1" hangingPunct="1"/>
            <a:endParaRPr kumimoji="1" lang="zh-CN" altLang="en-US">
              <a:latin typeface="+mn-lt"/>
            </a:endParaRPr>
          </a:p>
        </p:txBody>
      </p:sp>
      <p:sp>
        <p:nvSpPr>
          <p:cNvPr id="30748" name="Rectangle 58"/>
          <p:cNvSpPr>
            <a:spLocks noChangeArrowheads="1"/>
          </p:cNvSpPr>
          <p:nvPr/>
        </p:nvSpPr>
        <p:spPr bwMode="auto">
          <a:xfrm>
            <a:off x="1708150" y="4579938"/>
            <a:ext cx="1273175" cy="1536700"/>
          </a:xfrm>
          <a:prstGeom prst="rect">
            <a:avLst/>
          </a:prstGeom>
          <a:solidFill>
            <a:schemeClr val="bg1"/>
          </a:solidFill>
          <a:ln w="28575">
            <a:solidFill>
              <a:schemeClr val="tx1"/>
            </a:solidFill>
            <a:miter lim="800000"/>
            <a:headEnd/>
            <a:tailEnd/>
          </a:ln>
        </p:spPr>
        <p:txBody>
          <a:bodyPr wrap="none" anchor="ctr"/>
          <a:lstStyle/>
          <a:p>
            <a:pPr eaLnBrk="1" hangingPunct="1"/>
            <a:endParaRPr kumimoji="1" lang="zh-CN" altLang="en-US">
              <a:latin typeface="+mn-lt"/>
            </a:endParaRPr>
          </a:p>
        </p:txBody>
      </p:sp>
      <p:sp>
        <p:nvSpPr>
          <p:cNvPr id="30749" name="Line 59"/>
          <p:cNvSpPr>
            <a:spLocks noChangeShapeType="1"/>
          </p:cNvSpPr>
          <p:nvPr/>
        </p:nvSpPr>
        <p:spPr bwMode="auto">
          <a:xfrm>
            <a:off x="1708150" y="4897438"/>
            <a:ext cx="1263650" cy="3175"/>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0750" name="Text Box 60"/>
          <p:cNvSpPr txBox="1">
            <a:spLocks noChangeArrowheads="1"/>
          </p:cNvSpPr>
          <p:nvPr/>
        </p:nvSpPr>
        <p:spPr bwMode="auto">
          <a:xfrm>
            <a:off x="1665288" y="4546600"/>
            <a:ext cx="1317625" cy="1616075"/>
          </a:xfrm>
          <a:prstGeom prst="rect">
            <a:avLst/>
          </a:prstGeom>
          <a:noFill/>
          <a:ln w="9525">
            <a:noFill/>
            <a:miter lim="800000"/>
            <a:headEnd/>
            <a:tailEnd/>
          </a:ln>
        </p:spPr>
        <p:txBody>
          <a:bodyPr>
            <a:spAutoFit/>
          </a:bodyPr>
          <a:lstStyle/>
          <a:p>
            <a:pPr algn="ctr" eaLnBrk="1" hangingPunct="1"/>
            <a:r>
              <a:rPr kumimoji="1" lang="zh-CN" altLang="en-US" sz="2000" dirty="0">
                <a:latin typeface="+mn-lt"/>
              </a:rPr>
              <a:t>应用层</a:t>
            </a:r>
          </a:p>
          <a:p>
            <a:pPr algn="ctr" eaLnBrk="1" hangingPunct="1"/>
            <a:r>
              <a:rPr kumimoji="1" lang="zh-CN" altLang="en-US" sz="2000" dirty="0" smtClean="0">
                <a:latin typeface="+mn-lt"/>
              </a:rPr>
              <a:t>运输层</a:t>
            </a:r>
            <a:endParaRPr kumimoji="1" lang="zh-CN" altLang="en-US" sz="2000" dirty="0">
              <a:latin typeface="+mn-lt"/>
            </a:endParaRPr>
          </a:p>
          <a:p>
            <a:pPr algn="ctr" eaLnBrk="1" hangingPunct="1"/>
            <a:r>
              <a:rPr kumimoji="1" lang="zh-CN" altLang="en-US" sz="2000" dirty="0">
                <a:latin typeface="+mn-lt"/>
              </a:rPr>
              <a:t>网络层</a:t>
            </a:r>
          </a:p>
          <a:p>
            <a:pPr algn="ctr" eaLnBrk="1" hangingPunct="1"/>
            <a:r>
              <a:rPr kumimoji="1" lang="zh-CN" altLang="en-US" sz="2000" dirty="0">
                <a:latin typeface="+mn-lt"/>
              </a:rPr>
              <a:t>链路层</a:t>
            </a:r>
          </a:p>
          <a:p>
            <a:pPr algn="ctr" eaLnBrk="1" hangingPunct="1"/>
            <a:r>
              <a:rPr kumimoji="1" lang="zh-CN" altLang="en-US" sz="2000" dirty="0">
                <a:latin typeface="+mn-lt"/>
              </a:rPr>
              <a:t>物理层</a:t>
            </a:r>
          </a:p>
        </p:txBody>
      </p:sp>
      <p:sp>
        <p:nvSpPr>
          <p:cNvPr id="30751" name="Line 61"/>
          <p:cNvSpPr>
            <a:spLocks noChangeShapeType="1"/>
          </p:cNvSpPr>
          <p:nvPr/>
        </p:nvSpPr>
        <p:spPr bwMode="auto">
          <a:xfrm>
            <a:off x="1716088" y="5218113"/>
            <a:ext cx="1263650" cy="3175"/>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0752" name="Line 62"/>
          <p:cNvSpPr>
            <a:spLocks noChangeShapeType="1"/>
          </p:cNvSpPr>
          <p:nvPr/>
        </p:nvSpPr>
        <p:spPr bwMode="auto">
          <a:xfrm>
            <a:off x="1720850" y="5499100"/>
            <a:ext cx="1263650" cy="3175"/>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0753" name="Line 63"/>
          <p:cNvSpPr>
            <a:spLocks noChangeShapeType="1"/>
          </p:cNvSpPr>
          <p:nvPr/>
        </p:nvSpPr>
        <p:spPr bwMode="auto">
          <a:xfrm>
            <a:off x="1720850" y="5775325"/>
            <a:ext cx="1263650" cy="3175"/>
          </a:xfrm>
          <a:prstGeom prst="line">
            <a:avLst/>
          </a:prstGeom>
          <a:noFill/>
          <a:ln w="28575">
            <a:solidFill>
              <a:schemeClr val="tx1"/>
            </a:solidFill>
            <a:round/>
            <a:headEnd/>
            <a:tailEnd/>
          </a:ln>
        </p:spPr>
        <p:txBody>
          <a:bodyPr wrap="none" anchor="ctr"/>
          <a:lstStyle/>
          <a:p>
            <a:endParaRPr lang="zh-CN" altLang="en-US">
              <a:latin typeface="+mn-lt"/>
            </a:endParaRPr>
          </a:p>
        </p:txBody>
      </p:sp>
      <p:grpSp>
        <p:nvGrpSpPr>
          <p:cNvPr id="30754" name="Group 64"/>
          <p:cNvGrpSpPr>
            <a:grpSpLocks/>
          </p:cNvGrpSpPr>
          <p:nvPr/>
        </p:nvGrpSpPr>
        <p:grpSpPr bwMode="auto">
          <a:xfrm>
            <a:off x="152400" y="5489575"/>
            <a:ext cx="1479550" cy="303213"/>
            <a:chOff x="332" y="2224"/>
            <a:chExt cx="932" cy="191"/>
          </a:xfrm>
        </p:grpSpPr>
        <p:sp>
          <p:nvSpPr>
            <p:cNvPr id="30851"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p>
              <a:pPr eaLnBrk="1" hangingPunct="1"/>
              <a:endParaRPr kumimoji="1" lang="zh-CN" altLang="en-US">
                <a:latin typeface="+mn-lt"/>
              </a:endParaRPr>
            </a:p>
          </p:txBody>
        </p:sp>
        <p:sp>
          <p:nvSpPr>
            <p:cNvPr id="30852" name="Rectangle 66"/>
            <p:cNvSpPr>
              <a:spLocks noChangeArrowheads="1"/>
            </p:cNvSpPr>
            <p:nvPr/>
          </p:nvSpPr>
          <p:spPr bwMode="auto">
            <a:xfrm>
              <a:off x="706" y="2224"/>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t</a:t>
              </a:r>
            </a:p>
          </p:txBody>
        </p:sp>
        <p:sp>
          <p:nvSpPr>
            <p:cNvPr id="30853" name="Rectangle 67"/>
            <p:cNvSpPr>
              <a:spLocks noChangeArrowheads="1"/>
            </p:cNvSpPr>
            <p:nvPr/>
          </p:nvSpPr>
          <p:spPr bwMode="auto">
            <a:xfrm>
              <a:off x="520" y="2224"/>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n</a:t>
              </a:r>
            </a:p>
          </p:txBody>
        </p:sp>
        <p:sp>
          <p:nvSpPr>
            <p:cNvPr id="30854" name="Rectangle 68"/>
            <p:cNvSpPr>
              <a:spLocks noChangeArrowheads="1"/>
            </p:cNvSpPr>
            <p:nvPr/>
          </p:nvSpPr>
          <p:spPr bwMode="auto">
            <a:xfrm>
              <a:off x="332" y="2224"/>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l</a:t>
              </a:r>
            </a:p>
          </p:txBody>
        </p:sp>
        <p:sp>
          <p:nvSpPr>
            <p:cNvPr id="30855" name="Rectangle 69"/>
            <p:cNvSpPr>
              <a:spLocks noChangeArrowheads="1"/>
            </p:cNvSpPr>
            <p:nvPr/>
          </p:nvSpPr>
          <p:spPr bwMode="auto">
            <a:xfrm>
              <a:off x="836" y="2225"/>
              <a:ext cx="428" cy="190"/>
            </a:xfrm>
            <a:prstGeom prst="rect">
              <a:avLst/>
            </a:prstGeom>
            <a:noFill/>
            <a:ln w="19050">
              <a:noFill/>
              <a:miter lim="800000"/>
              <a:headEnd/>
              <a:tailEnd/>
            </a:ln>
          </p:spPr>
          <p:txBody>
            <a:bodyPr wrap="none" anchor="ctr"/>
            <a:lstStyle/>
            <a:p>
              <a:pPr algn="ctr" eaLnBrk="1" hangingPunct="1"/>
              <a:r>
                <a:rPr kumimoji="1" lang="en-US" altLang="zh-CN" sz="1400">
                  <a:latin typeface="+mn-lt"/>
                </a:rPr>
                <a:t>M</a:t>
              </a:r>
            </a:p>
          </p:txBody>
        </p:sp>
        <p:sp>
          <p:nvSpPr>
            <p:cNvPr id="30856" name="Line 70"/>
            <p:cNvSpPr>
              <a:spLocks noChangeShapeType="1"/>
            </p:cNvSpPr>
            <p:nvPr/>
          </p:nvSpPr>
          <p:spPr bwMode="auto">
            <a:xfrm>
              <a:off x="510" y="2241"/>
              <a:ext cx="0" cy="162"/>
            </a:xfrm>
            <a:prstGeom prst="line">
              <a:avLst/>
            </a:prstGeom>
            <a:noFill/>
            <a:ln w="9525">
              <a:solidFill>
                <a:schemeClr val="tx1"/>
              </a:solidFill>
              <a:round/>
              <a:headEnd/>
              <a:tailEnd/>
            </a:ln>
          </p:spPr>
          <p:txBody>
            <a:bodyPr/>
            <a:lstStyle/>
            <a:p>
              <a:endParaRPr lang="zh-CN" altLang="en-US">
                <a:latin typeface="+mn-lt"/>
              </a:endParaRPr>
            </a:p>
          </p:txBody>
        </p:sp>
        <p:sp>
          <p:nvSpPr>
            <p:cNvPr id="30857" name="Line 71"/>
            <p:cNvSpPr>
              <a:spLocks noChangeShapeType="1"/>
            </p:cNvSpPr>
            <p:nvPr/>
          </p:nvSpPr>
          <p:spPr bwMode="auto">
            <a:xfrm>
              <a:off x="690" y="2247"/>
              <a:ext cx="0" cy="154"/>
            </a:xfrm>
            <a:prstGeom prst="line">
              <a:avLst/>
            </a:prstGeom>
            <a:noFill/>
            <a:ln w="9525">
              <a:solidFill>
                <a:schemeClr val="tx1"/>
              </a:solidFill>
              <a:round/>
              <a:headEnd/>
              <a:tailEnd/>
            </a:ln>
          </p:spPr>
          <p:txBody>
            <a:bodyPr/>
            <a:lstStyle/>
            <a:p>
              <a:endParaRPr lang="zh-CN" altLang="en-US">
                <a:latin typeface="+mn-lt"/>
              </a:endParaRPr>
            </a:p>
          </p:txBody>
        </p:sp>
        <p:sp>
          <p:nvSpPr>
            <p:cNvPr id="30858" name="Line 72"/>
            <p:cNvSpPr>
              <a:spLocks noChangeShapeType="1"/>
            </p:cNvSpPr>
            <p:nvPr/>
          </p:nvSpPr>
          <p:spPr bwMode="auto">
            <a:xfrm>
              <a:off x="882" y="2244"/>
              <a:ext cx="0" cy="156"/>
            </a:xfrm>
            <a:prstGeom prst="line">
              <a:avLst/>
            </a:prstGeom>
            <a:noFill/>
            <a:ln w="9525">
              <a:solidFill>
                <a:schemeClr val="tx1"/>
              </a:solidFill>
              <a:round/>
              <a:headEnd/>
              <a:tailEnd/>
            </a:ln>
          </p:spPr>
          <p:txBody>
            <a:bodyPr/>
            <a:lstStyle/>
            <a:p>
              <a:endParaRPr lang="zh-CN" altLang="en-US">
                <a:latin typeface="+mn-lt"/>
              </a:endParaRPr>
            </a:p>
          </p:txBody>
        </p:sp>
      </p:grpSp>
      <p:grpSp>
        <p:nvGrpSpPr>
          <p:cNvPr id="30755" name="Group 73"/>
          <p:cNvGrpSpPr>
            <a:grpSpLocks/>
          </p:cNvGrpSpPr>
          <p:nvPr/>
        </p:nvGrpSpPr>
        <p:grpSpPr bwMode="auto">
          <a:xfrm>
            <a:off x="420688" y="5191125"/>
            <a:ext cx="1208087" cy="303213"/>
            <a:chOff x="501" y="1990"/>
            <a:chExt cx="761" cy="191"/>
          </a:xfrm>
        </p:grpSpPr>
        <p:sp>
          <p:nvSpPr>
            <p:cNvPr id="30845"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pPr eaLnBrk="1" hangingPunct="1"/>
              <a:endParaRPr kumimoji="1" lang="zh-CN" altLang="en-US">
                <a:latin typeface="+mn-lt"/>
              </a:endParaRPr>
            </a:p>
          </p:txBody>
        </p:sp>
        <p:sp>
          <p:nvSpPr>
            <p:cNvPr id="30846" name="Rectangle 75"/>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t</a:t>
              </a:r>
            </a:p>
          </p:txBody>
        </p:sp>
        <p:sp>
          <p:nvSpPr>
            <p:cNvPr id="30847" name="Rectangle 76"/>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n</a:t>
              </a:r>
            </a:p>
          </p:txBody>
        </p:sp>
        <p:sp>
          <p:nvSpPr>
            <p:cNvPr id="30848" name="Rectangle 77"/>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eaLnBrk="1" hangingPunct="1"/>
              <a:r>
                <a:rPr kumimoji="1" lang="en-US" altLang="zh-CN" sz="1400">
                  <a:latin typeface="+mn-lt"/>
                </a:rPr>
                <a:t>M</a:t>
              </a:r>
            </a:p>
          </p:txBody>
        </p:sp>
        <p:sp>
          <p:nvSpPr>
            <p:cNvPr id="30849" name="Line 78"/>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latin typeface="+mn-lt"/>
              </a:endParaRPr>
            </a:p>
          </p:txBody>
        </p:sp>
        <p:sp>
          <p:nvSpPr>
            <p:cNvPr id="30850" name="Line 79"/>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latin typeface="+mn-lt"/>
              </a:endParaRPr>
            </a:p>
          </p:txBody>
        </p:sp>
      </p:grpSp>
      <p:grpSp>
        <p:nvGrpSpPr>
          <p:cNvPr id="30756" name="Group 80"/>
          <p:cNvGrpSpPr>
            <a:grpSpLocks/>
          </p:cNvGrpSpPr>
          <p:nvPr/>
        </p:nvGrpSpPr>
        <p:grpSpPr bwMode="auto">
          <a:xfrm>
            <a:off x="723900" y="4883150"/>
            <a:ext cx="890588" cy="303213"/>
            <a:chOff x="645" y="1734"/>
            <a:chExt cx="561" cy="191"/>
          </a:xfrm>
        </p:grpSpPr>
        <p:sp>
          <p:nvSpPr>
            <p:cNvPr id="30841"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p>
              <a:pPr eaLnBrk="1" hangingPunct="1"/>
              <a:endParaRPr kumimoji="1" lang="zh-CN" altLang="en-US">
                <a:latin typeface="+mn-lt"/>
              </a:endParaRPr>
            </a:p>
          </p:txBody>
        </p:sp>
        <p:sp>
          <p:nvSpPr>
            <p:cNvPr id="30842" name="Rectangle 82"/>
            <p:cNvSpPr>
              <a:spLocks noChangeArrowheads="1"/>
            </p:cNvSpPr>
            <p:nvPr/>
          </p:nvSpPr>
          <p:spPr bwMode="auto">
            <a:xfrm>
              <a:off x="648" y="1734"/>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t</a:t>
              </a:r>
            </a:p>
          </p:txBody>
        </p:sp>
        <p:sp>
          <p:nvSpPr>
            <p:cNvPr id="30843" name="Rectangle 83"/>
            <p:cNvSpPr>
              <a:spLocks noChangeArrowheads="1"/>
            </p:cNvSpPr>
            <p:nvPr/>
          </p:nvSpPr>
          <p:spPr bwMode="auto">
            <a:xfrm>
              <a:off x="778" y="1735"/>
              <a:ext cx="428" cy="190"/>
            </a:xfrm>
            <a:prstGeom prst="rect">
              <a:avLst/>
            </a:prstGeom>
            <a:noFill/>
            <a:ln w="19050">
              <a:noFill/>
              <a:miter lim="800000"/>
              <a:headEnd/>
              <a:tailEnd/>
            </a:ln>
          </p:spPr>
          <p:txBody>
            <a:bodyPr wrap="none" anchor="ctr"/>
            <a:lstStyle/>
            <a:p>
              <a:pPr algn="ctr" eaLnBrk="1" hangingPunct="1"/>
              <a:r>
                <a:rPr kumimoji="1" lang="en-US" altLang="zh-CN" sz="1400">
                  <a:latin typeface="+mn-lt"/>
                </a:rPr>
                <a:t>M</a:t>
              </a:r>
            </a:p>
          </p:txBody>
        </p:sp>
        <p:sp>
          <p:nvSpPr>
            <p:cNvPr id="30844" name="Line 84"/>
            <p:cNvSpPr>
              <a:spLocks noChangeShapeType="1"/>
            </p:cNvSpPr>
            <p:nvPr/>
          </p:nvSpPr>
          <p:spPr bwMode="auto">
            <a:xfrm>
              <a:off x="824" y="1754"/>
              <a:ext cx="0" cy="156"/>
            </a:xfrm>
            <a:prstGeom prst="line">
              <a:avLst/>
            </a:prstGeom>
            <a:noFill/>
            <a:ln w="9525">
              <a:solidFill>
                <a:schemeClr val="tx1"/>
              </a:solidFill>
              <a:round/>
              <a:headEnd/>
              <a:tailEnd/>
            </a:ln>
          </p:spPr>
          <p:txBody>
            <a:bodyPr/>
            <a:lstStyle/>
            <a:p>
              <a:endParaRPr lang="zh-CN" altLang="en-US">
                <a:latin typeface="+mn-lt"/>
              </a:endParaRPr>
            </a:p>
          </p:txBody>
        </p:sp>
      </p:grpSp>
      <p:grpSp>
        <p:nvGrpSpPr>
          <p:cNvPr id="30757" name="Group 85"/>
          <p:cNvGrpSpPr>
            <a:grpSpLocks/>
          </p:cNvGrpSpPr>
          <p:nvPr/>
        </p:nvGrpSpPr>
        <p:grpSpPr bwMode="auto">
          <a:xfrm>
            <a:off x="930275" y="4572000"/>
            <a:ext cx="679450" cy="301625"/>
            <a:chOff x="780" y="1553"/>
            <a:chExt cx="428" cy="190"/>
          </a:xfrm>
        </p:grpSpPr>
        <p:sp>
          <p:nvSpPr>
            <p:cNvPr id="30839"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p>
              <a:pPr eaLnBrk="1" hangingPunct="1"/>
              <a:endParaRPr kumimoji="1" lang="zh-CN" altLang="en-US">
                <a:latin typeface="+mn-lt"/>
              </a:endParaRPr>
            </a:p>
          </p:txBody>
        </p:sp>
        <p:sp>
          <p:nvSpPr>
            <p:cNvPr id="30840" name="Rectangle 87"/>
            <p:cNvSpPr>
              <a:spLocks noChangeArrowheads="1"/>
            </p:cNvSpPr>
            <p:nvPr/>
          </p:nvSpPr>
          <p:spPr bwMode="auto">
            <a:xfrm>
              <a:off x="780" y="1553"/>
              <a:ext cx="428" cy="190"/>
            </a:xfrm>
            <a:prstGeom prst="rect">
              <a:avLst/>
            </a:prstGeom>
            <a:noFill/>
            <a:ln w="19050">
              <a:noFill/>
              <a:miter lim="800000"/>
              <a:headEnd/>
              <a:tailEnd/>
            </a:ln>
          </p:spPr>
          <p:txBody>
            <a:bodyPr wrap="none" anchor="ctr"/>
            <a:lstStyle/>
            <a:p>
              <a:pPr algn="ctr" eaLnBrk="1" hangingPunct="1"/>
              <a:r>
                <a:rPr kumimoji="1" lang="en-US" altLang="zh-CN" sz="1400">
                  <a:latin typeface="+mn-lt"/>
                </a:rPr>
                <a:t>M</a:t>
              </a:r>
            </a:p>
          </p:txBody>
        </p:sp>
      </p:grpSp>
      <p:grpSp>
        <p:nvGrpSpPr>
          <p:cNvPr id="30758" name="Group 88"/>
          <p:cNvGrpSpPr>
            <a:grpSpLocks/>
          </p:cNvGrpSpPr>
          <p:nvPr/>
        </p:nvGrpSpPr>
        <p:grpSpPr bwMode="auto">
          <a:xfrm>
            <a:off x="5654675" y="4125913"/>
            <a:ext cx="1387475" cy="1044575"/>
            <a:chOff x="3601" y="168"/>
            <a:chExt cx="874" cy="658"/>
          </a:xfrm>
        </p:grpSpPr>
        <p:sp>
          <p:nvSpPr>
            <p:cNvPr id="30834" name="Rectangle 89"/>
            <p:cNvSpPr>
              <a:spLocks noChangeArrowheads="1"/>
            </p:cNvSpPr>
            <p:nvPr/>
          </p:nvSpPr>
          <p:spPr bwMode="auto">
            <a:xfrm>
              <a:off x="3658" y="168"/>
              <a:ext cx="817" cy="596"/>
            </a:xfrm>
            <a:prstGeom prst="rect">
              <a:avLst/>
            </a:prstGeom>
            <a:solidFill>
              <a:schemeClr val="accent2"/>
            </a:solidFill>
            <a:ln w="9525">
              <a:noFill/>
              <a:miter lim="800000"/>
              <a:headEnd/>
              <a:tailEnd/>
            </a:ln>
          </p:spPr>
          <p:txBody>
            <a:bodyPr wrap="none" anchor="ctr"/>
            <a:lstStyle/>
            <a:p>
              <a:pPr eaLnBrk="1" hangingPunct="1"/>
              <a:endParaRPr kumimoji="1" lang="zh-CN" altLang="en-US">
                <a:latin typeface="+mn-lt"/>
              </a:endParaRPr>
            </a:p>
          </p:txBody>
        </p:sp>
        <p:sp>
          <p:nvSpPr>
            <p:cNvPr id="30835"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p>
              <a:pPr eaLnBrk="1" hangingPunct="1"/>
              <a:endParaRPr kumimoji="1" lang="zh-CN" altLang="en-US">
                <a:latin typeface="+mn-lt"/>
              </a:endParaRPr>
            </a:p>
          </p:txBody>
        </p:sp>
        <p:sp>
          <p:nvSpPr>
            <p:cNvPr id="30836" name="Line 91"/>
            <p:cNvSpPr>
              <a:spLocks noChangeShapeType="1"/>
            </p:cNvSpPr>
            <p:nvPr/>
          </p:nvSpPr>
          <p:spPr bwMode="auto">
            <a:xfrm>
              <a:off x="3628" y="413"/>
              <a:ext cx="796" cy="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0837" name="Text Box 92"/>
            <p:cNvSpPr txBox="1">
              <a:spLocks noChangeArrowheads="1"/>
            </p:cNvSpPr>
            <p:nvPr/>
          </p:nvSpPr>
          <p:spPr bwMode="auto">
            <a:xfrm>
              <a:off x="3601" y="192"/>
              <a:ext cx="830" cy="634"/>
            </a:xfrm>
            <a:prstGeom prst="rect">
              <a:avLst/>
            </a:prstGeom>
            <a:noFill/>
            <a:ln w="9525">
              <a:noFill/>
              <a:miter lim="800000"/>
              <a:headEnd/>
              <a:tailEnd/>
            </a:ln>
          </p:spPr>
          <p:txBody>
            <a:bodyPr>
              <a:spAutoFit/>
            </a:bodyPr>
            <a:lstStyle/>
            <a:p>
              <a:pPr algn="ctr" eaLnBrk="1" hangingPunct="1"/>
              <a:r>
                <a:rPr kumimoji="1" lang="zh-CN" altLang="en-US" sz="2000" dirty="0">
                  <a:latin typeface="+mn-lt"/>
                </a:rPr>
                <a:t>网络层</a:t>
              </a:r>
            </a:p>
            <a:p>
              <a:pPr algn="ctr" eaLnBrk="1" hangingPunct="1"/>
              <a:r>
                <a:rPr kumimoji="1" lang="zh-CN" altLang="en-US" sz="2000" dirty="0">
                  <a:latin typeface="+mn-lt"/>
                </a:rPr>
                <a:t>链路层</a:t>
              </a:r>
            </a:p>
            <a:p>
              <a:pPr algn="ctr" eaLnBrk="1" hangingPunct="1"/>
              <a:r>
                <a:rPr kumimoji="1" lang="zh-CN" altLang="en-US" sz="2000" dirty="0">
                  <a:latin typeface="+mn-lt"/>
                </a:rPr>
                <a:t>物理层</a:t>
              </a:r>
              <a:endParaRPr kumimoji="1" lang="en-US" altLang="zh-CN" sz="2000" dirty="0">
                <a:latin typeface="+mn-lt"/>
              </a:endParaRPr>
            </a:p>
          </p:txBody>
        </p:sp>
        <p:sp>
          <p:nvSpPr>
            <p:cNvPr id="30838" name="Line 93"/>
            <p:cNvSpPr>
              <a:spLocks noChangeShapeType="1"/>
            </p:cNvSpPr>
            <p:nvPr/>
          </p:nvSpPr>
          <p:spPr bwMode="auto">
            <a:xfrm>
              <a:off x="3633" y="615"/>
              <a:ext cx="796" cy="2"/>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nvGrpSpPr>
          <p:cNvPr id="30759" name="Group 94"/>
          <p:cNvGrpSpPr>
            <a:grpSpLocks/>
          </p:cNvGrpSpPr>
          <p:nvPr/>
        </p:nvGrpSpPr>
        <p:grpSpPr bwMode="auto">
          <a:xfrm>
            <a:off x="5821363" y="2233613"/>
            <a:ext cx="1387475" cy="739775"/>
            <a:chOff x="4696" y="597"/>
            <a:chExt cx="874" cy="466"/>
          </a:xfrm>
        </p:grpSpPr>
        <p:sp>
          <p:nvSpPr>
            <p:cNvPr id="30830" name="Rectangle 95"/>
            <p:cNvSpPr>
              <a:spLocks noChangeArrowheads="1"/>
            </p:cNvSpPr>
            <p:nvPr/>
          </p:nvSpPr>
          <p:spPr bwMode="auto">
            <a:xfrm>
              <a:off x="4753" y="597"/>
              <a:ext cx="817" cy="416"/>
            </a:xfrm>
            <a:prstGeom prst="rect">
              <a:avLst/>
            </a:prstGeom>
            <a:solidFill>
              <a:schemeClr val="accent2"/>
            </a:solidFill>
            <a:ln w="9525">
              <a:noFill/>
              <a:miter lim="800000"/>
              <a:headEnd/>
              <a:tailEnd/>
            </a:ln>
          </p:spPr>
          <p:txBody>
            <a:bodyPr wrap="none" anchor="ctr"/>
            <a:lstStyle/>
            <a:p>
              <a:pPr eaLnBrk="1" hangingPunct="1"/>
              <a:endParaRPr kumimoji="1" lang="zh-CN" altLang="en-US">
                <a:latin typeface="+mn-lt"/>
              </a:endParaRPr>
            </a:p>
          </p:txBody>
        </p:sp>
        <p:sp>
          <p:nvSpPr>
            <p:cNvPr id="30831"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p>
              <a:pPr eaLnBrk="1" hangingPunct="1"/>
              <a:endParaRPr kumimoji="1" lang="zh-CN" altLang="en-US">
                <a:latin typeface="+mn-lt"/>
              </a:endParaRPr>
            </a:p>
          </p:txBody>
        </p:sp>
        <p:sp>
          <p:nvSpPr>
            <p:cNvPr id="30832" name="Line 97"/>
            <p:cNvSpPr>
              <a:spLocks noChangeShapeType="1"/>
            </p:cNvSpPr>
            <p:nvPr/>
          </p:nvSpPr>
          <p:spPr bwMode="auto">
            <a:xfrm>
              <a:off x="4723" y="842"/>
              <a:ext cx="796" cy="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0833" name="Text Box 98"/>
            <p:cNvSpPr txBox="1">
              <a:spLocks noChangeArrowheads="1"/>
            </p:cNvSpPr>
            <p:nvPr/>
          </p:nvSpPr>
          <p:spPr bwMode="auto">
            <a:xfrm>
              <a:off x="4696" y="621"/>
              <a:ext cx="830" cy="442"/>
            </a:xfrm>
            <a:prstGeom prst="rect">
              <a:avLst/>
            </a:prstGeom>
            <a:noFill/>
            <a:ln w="9525">
              <a:noFill/>
              <a:miter lim="800000"/>
              <a:headEnd/>
              <a:tailEnd/>
            </a:ln>
          </p:spPr>
          <p:txBody>
            <a:bodyPr>
              <a:spAutoFit/>
            </a:bodyPr>
            <a:lstStyle/>
            <a:p>
              <a:pPr algn="ctr" eaLnBrk="1" hangingPunct="1"/>
              <a:r>
                <a:rPr kumimoji="1" lang="zh-CN" altLang="en-US" sz="2000" dirty="0">
                  <a:latin typeface="+mn-lt"/>
                </a:rPr>
                <a:t>链路层</a:t>
              </a:r>
            </a:p>
            <a:p>
              <a:pPr algn="ctr" eaLnBrk="1" hangingPunct="1"/>
              <a:r>
                <a:rPr kumimoji="1" lang="zh-CN" altLang="en-US" sz="2000" dirty="0">
                  <a:latin typeface="+mn-lt"/>
                </a:rPr>
                <a:t>物理层</a:t>
              </a:r>
              <a:endParaRPr kumimoji="1" lang="en-US" altLang="zh-CN" sz="2000" dirty="0">
                <a:latin typeface="+mn-lt"/>
              </a:endParaRPr>
            </a:p>
          </p:txBody>
        </p:sp>
      </p:grpSp>
      <p:sp>
        <p:nvSpPr>
          <p:cNvPr id="30760" name="Freeform 99"/>
          <p:cNvSpPr>
            <a:spLocks/>
          </p:cNvSpPr>
          <p:nvPr/>
        </p:nvSpPr>
        <p:spPr bwMode="auto">
          <a:xfrm>
            <a:off x="6978650" y="4117975"/>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w="9525">
            <a:noFill/>
            <a:round/>
            <a:headEnd/>
            <a:tailEnd/>
          </a:ln>
        </p:spPr>
        <p:txBody>
          <a:bodyPr/>
          <a:lstStyle/>
          <a:p>
            <a:pPr eaLnBrk="1" hangingPunct="1"/>
            <a:endParaRPr kumimoji="1" lang="zh-CN" altLang="en-US">
              <a:latin typeface="+mn-lt"/>
            </a:endParaRPr>
          </a:p>
        </p:txBody>
      </p:sp>
      <p:grpSp>
        <p:nvGrpSpPr>
          <p:cNvPr id="30761" name="Group 100"/>
          <p:cNvGrpSpPr>
            <a:grpSpLocks/>
          </p:cNvGrpSpPr>
          <p:nvPr/>
        </p:nvGrpSpPr>
        <p:grpSpPr bwMode="auto">
          <a:xfrm>
            <a:off x="7581900" y="4945063"/>
            <a:ext cx="766763" cy="433387"/>
            <a:chOff x="3600" y="219"/>
            <a:chExt cx="360" cy="175"/>
          </a:xfrm>
        </p:grpSpPr>
        <p:sp>
          <p:nvSpPr>
            <p:cNvPr id="30817" name="Oval 10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eaLnBrk="1" hangingPunct="1"/>
              <a:endParaRPr kumimoji="1" lang="zh-CN" altLang="en-US">
                <a:latin typeface="+mn-lt"/>
              </a:endParaRPr>
            </a:p>
          </p:txBody>
        </p:sp>
        <p:sp>
          <p:nvSpPr>
            <p:cNvPr id="30818" name="Line 10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latin typeface="+mn-lt"/>
              </a:endParaRPr>
            </a:p>
          </p:txBody>
        </p:sp>
        <p:sp>
          <p:nvSpPr>
            <p:cNvPr id="30819" name="Line 10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latin typeface="+mn-lt"/>
              </a:endParaRPr>
            </a:p>
          </p:txBody>
        </p:sp>
        <p:sp>
          <p:nvSpPr>
            <p:cNvPr id="30820" name="Rectangle 10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eaLnBrk="1" hangingPunct="1"/>
              <a:endParaRPr kumimoji="1" lang="zh-CN" altLang="en-US">
                <a:latin typeface="+mn-lt"/>
              </a:endParaRPr>
            </a:p>
          </p:txBody>
        </p:sp>
        <p:sp>
          <p:nvSpPr>
            <p:cNvPr id="30821" name="Oval 10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eaLnBrk="1" hangingPunct="1"/>
              <a:endParaRPr kumimoji="1" lang="zh-CN" altLang="en-US">
                <a:latin typeface="+mn-lt"/>
              </a:endParaRPr>
            </a:p>
          </p:txBody>
        </p:sp>
        <p:grpSp>
          <p:nvGrpSpPr>
            <p:cNvPr id="30822" name="Group 106"/>
            <p:cNvGrpSpPr>
              <a:grpSpLocks/>
            </p:cNvGrpSpPr>
            <p:nvPr/>
          </p:nvGrpSpPr>
          <p:grpSpPr bwMode="auto">
            <a:xfrm>
              <a:off x="3686" y="244"/>
              <a:ext cx="177" cy="66"/>
              <a:chOff x="2848" y="848"/>
              <a:chExt cx="140" cy="98"/>
            </a:xfrm>
          </p:grpSpPr>
          <p:sp>
            <p:nvSpPr>
              <p:cNvPr id="30827" name="Line 10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0828" name="Line 10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0829" name="Line 10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nvGrpSpPr>
            <p:cNvPr id="30823" name="Group 110"/>
            <p:cNvGrpSpPr>
              <a:grpSpLocks/>
            </p:cNvGrpSpPr>
            <p:nvPr/>
          </p:nvGrpSpPr>
          <p:grpSpPr bwMode="auto">
            <a:xfrm flipV="1">
              <a:off x="3686" y="243"/>
              <a:ext cx="177" cy="66"/>
              <a:chOff x="2848" y="848"/>
              <a:chExt cx="140" cy="98"/>
            </a:xfrm>
          </p:grpSpPr>
          <p:sp>
            <p:nvSpPr>
              <p:cNvPr id="30824" name="Line 11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0825" name="Line 11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0826" name="Line 11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sp>
        <p:nvSpPr>
          <p:cNvPr id="30762" name="Freeform 114"/>
          <p:cNvSpPr>
            <a:spLocks/>
          </p:cNvSpPr>
          <p:nvPr/>
        </p:nvSpPr>
        <p:spPr bwMode="auto">
          <a:xfrm>
            <a:off x="1828800" y="4953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FF0000"/>
            </a:solidFill>
            <a:round/>
            <a:headEnd/>
            <a:tailEnd type="triangle" w="med" len="med"/>
          </a:ln>
        </p:spPr>
        <p:txBody>
          <a:bodyPr wrap="none" anchor="ctr"/>
          <a:lstStyle/>
          <a:p>
            <a:pPr eaLnBrk="1" hangingPunct="1"/>
            <a:endParaRPr kumimoji="1" lang="zh-CN" altLang="en-US">
              <a:latin typeface="+mn-lt"/>
            </a:endParaRPr>
          </a:p>
        </p:txBody>
      </p:sp>
      <p:grpSp>
        <p:nvGrpSpPr>
          <p:cNvPr id="30763" name="Group 115"/>
          <p:cNvGrpSpPr>
            <a:grpSpLocks/>
          </p:cNvGrpSpPr>
          <p:nvPr/>
        </p:nvGrpSpPr>
        <p:grpSpPr bwMode="auto">
          <a:xfrm>
            <a:off x="4238625" y="4508500"/>
            <a:ext cx="1479550" cy="303213"/>
            <a:chOff x="332" y="2224"/>
            <a:chExt cx="932" cy="191"/>
          </a:xfrm>
        </p:grpSpPr>
        <p:sp>
          <p:nvSpPr>
            <p:cNvPr id="30809"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p>
              <a:pPr eaLnBrk="1" hangingPunct="1"/>
              <a:endParaRPr kumimoji="1" lang="zh-CN" altLang="en-US">
                <a:latin typeface="+mn-lt"/>
              </a:endParaRPr>
            </a:p>
          </p:txBody>
        </p:sp>
        <p:sp>
          <p:nvSpPr>
            <p:cNvPr id="30810" name="Rectangle 117"/>
            <p:cNvSpPr>
              <a:spLocks noChangeArrowheads="1"/>
            </p:cNvSpPr>
            <p:nvPr/>
          </p:nvSpPr>
          <p:spPr bwMode="auto">
            <a:xfrm>
              <a:off x="706" y="2224"/>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t</a:t>
              </a:r>
            </a:p>
          </p:txBody>
        </p:sp>
        <p:sp>
          <p:nvSpPr>
            <p:cNvPr id="30811" name="Rectangle 118"/>
            <p:cNvSpPr>
              <a:spLocks noChangeArrowheads="1"/>
            </p:cNvSpPr>
            <p:nvPr/>
          </p:nvSpPr>
          <p:spPr bwMode="auto">
            <a:xfrm>
              <a:off x="520" y="2224"/>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n</a:t>
              </a:r>
            </a:p>
          </p:txBody>
        </p:sp>
        <p:sp>
          <p:nvSpPr>
            <p:cNvPr id="30812" name="Rectangle 119"/>
            <p:cNvSpPr>
              <a:spLocks noChangeArrowheads="1"/>
            </p:cNvSpPr>
            <p:nvPr/>
          </p:nvSpPr>
          <p:spPr bwMode="auto">
            <a:xfrm>
              <a:off x="332" y="2224"/>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l</a:t>
              </a:r>
            </a:p>
          </p:txBody>
        </p:sp>
        <p:sp>
          <p:nvSpPr>
            <p:cNvPr id="30813" name="Rectangle 120"/>
            <p:cNvSpPr>
              <a:spLocks noChangeArrowheads="1"/>
            </p:cNvSpPr>
            <p:nvPr/>
          </p:nvSpPr>
          <p:spPr bwMode="auto">
            <a:xfrm>
              <a:off x="836" y="2225"/>
              <a:ext cx="428" cy="190"/>
            </a:xfrm>
            <a:prstGeom prst="rect">
              <a:avLst/>
            </a:prstGeom>
            <a:noFill/>
            <a:ln w="19050">
              <a:noFill/>
              <a:miter lim="800000"/>
              <a:headEnd/>
              <a:tailEnd/>
            </a:ln>
          </p:spPr>
          <p:txBody>
            <a:bodyPr wrap="none" anchor="ctr"/>
            <a:lstStyle/>
            <a:p>
              <a:pPr algn="ctr" eaLnBrk="1" hangingPunct="1"/>
              <a:r>
                <a:rPr kumimoji="1" lang="en-US" altLang="zh-CN" sz="1400">
                  <a:latin typeface="+mn-lt"/>
                </a:rPr>
                <a:t>M</a:t>
              </a:r>
            </a:p>
          </p:txBody>
        </p:sp>
        <p:sp>
          <p:nvSpPr>
            <p:cNvPr id="30814" name="Line 121"/>
            <p:cNvSpPr>
              <a:spLocks noChangeShapeType="1"/>
            </p:cNvSpPr>
            <p:nvPr/>
          </p:nvSpPr>
          <p:spPr bwMode="auto">
            <a:xfrm>
              <a:off x="510" y="2241"/>
              <a:ext cx="0" cy="162"/>
            </a:xfrm>
            <a:prstGeom prst="line">
              <a:avLst/>
            </a:prstGeom>
            <a:noFill/>
            <a:ln w="9525">
              <a:solidFill>
                <a:schemeClr val="tx1"/>
              </a:solidFill>
              <a:round/>
              <a:headEnd/>
              <a:tailEnd/>
            </a:ln>
          </p:spPr>
          <p:txBody>
            <a:bodyPr/>
            <a:lstStyle/>
            <a:p>
              <a:endParaRPr lang="zh-CN" altLang="en-US">
                <a:latin typeface="+mn-lt"/>
              </a:endParaRPr>
            </a:p>
          </p:txBody>
        </p:sp>
        <p:sp>
          <p:nvSpPr>
            <p:cNvPr id="30815" name="Line 122"/>
            <p:cNvSpPr>
              <a:spLocks noChangeShapeType="1"/>
            </p:cNvSpPr>
            <p:nvPr/>
          </p:nvSpPr>
          <p:spPr bwMode="auto">
            <a:xfrm>
              <a:off x="690" y="2247"/>
              <a:ext cx="0" cy="154"/>
            </a:xfrm>
            <a:prstGeom prst="line">
              <a:avLst/>
            </a:prstGeom>
            <a:noFill/>
            <a:ln w="9525">
              <a:solidFill>
                <a:schemeClr val="tx1"/>
              </a:solidFill>
              <a:round/>
              <a:headEnd/>
              <a:tailEnd/>
            </a:ln>
          </p:spPr>
          <p:txBody>
            <a:bodyPr/>
            <a:lstStyle/>
            <a:p>
              <a:endParaRPr lang="zh-CN" altLang="en-US">
                <a:latin typeface="+mn-lt"/>
              </a:endParaRPr>
            </a:p>
          </p:txBody>
        </p:sp>
        <p:sp>
          <p:nvSpPr>
            <p:cNvPr id="30816" name="Line 123"/>
            <p:cNvSpPr>
              <a:spLocks noChangeShapeType="1"/>
            </p:cNvSpPr>
            <p:nvPr/>
          </p:nvSpPr>
          <p:spPr bwMode="auto">
            <a:xfrm>
              <a:off x="882" y="2244"/>
              <a:ext cx="0" cy="156"/>
            </a:xfrm>
            <a:prstGeom prst="line">
              <a:avLst/>
            </a:prstGeom>
            <a:noFill/>
            <a:ln w="9525">
              <a:solidFill>
                <a:schemeClr val="tx1"/>
              </a:solidFill>
              <a:round/>
              <a:headEnd/>
              <a:tailEnd/>
            </a:ln>
          </p:spPr>
          <p:txBody>
            <a:bodyPr/>
            <a:lstStyle/>
            <a:p>
              <a:endParaRPr lang="zh-CN" altLang="en-US">
                <a:latin typeface="+mn-lt"/>
              </a:endParaRPr>
            </a:p>
          </p:txBody>
        </p:sp>
      </p:grpSp>
      <p:grpSp>
        <p:nvGrpSpPr>
          <p:cNvPr id="30764" name="Group 124"/>
          <p:cNvGrpSpPr>
            <a:grpSpLocks/>
          </p:cNvGrpSpPr>
          <p:nvPr/>
        </p:nvGrpSpPr>
        <p:grpSpPr bwMode="auto">
          <a:xfrm>
            <a:off x="4497388" y="4202113"/>
            <a:ext cx="1208087" cy="303212"/>
            <a:chOff x="501" y="1990"/>
            <a:chExt cx="761" cy="191"/>
          </a:xfrm>
        </p:grpSpPr>
        <p:sp>
          <p:nvSpPr>
            <p:cNvPr id="30803"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pPr eaLnBrk="1" hangingPunct="1"/>
              <a:endParaRPr kumimoji="1" lang="zh-CN" altLang="en-US">
                <a:latin typeface="+mn-lt"/>
              </a:endParaRPr>
            </a:p>
          </p:txBody>
        </p:sp>
        <p:sp>
          <p:nvSpPr>
            <p:cNvPr id="30804" name="Rectangle 126"/>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t</a:t>
              </a:r>
            </a:p>
          </p:txBody>
        </p:sp>
        <p:sp>
          <p:nvSpPr>
            <p:cNvPr id="30805" name="Rectangle 127"/>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n</a:t>
              </a:r>
            </a:p>
          </p:txBody>
        </p:sp>
        <p:sp>
          <p:nvSpPr>
            <p:cNvPr id="30806" name="Rectangle 128"/>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eaLnBrk="1" hangingPunct="1"/>
              <a:r>
                <a:rPr kumimoji="1" lang="en-US" altLang="zh-CN" sz="1400">
                  <a:latin typeface="+mn-lt"/>
                </a:rPr>
                <a:t>M</a:t>
              </a:r>
            </a:p>
          </p:txBody>
        </p:sp>
        <p:sp>
          <p:nvSpPr>
            <p:cNvPr id="30807" name="Line 129"/>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latin typeface="+mn-lt"/>
              </a:endParaRPr>
            </a:p>
          </p:txBody>
        </p:sp>
        <p:sp>
          <p:nvSpPr>
            <p:cNvPr id="30808" name="Line 130"/>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latin typeface="+mn-lt"/>
              </a:endParaRPr>
            </a:p>
          </p:txBody>
        </p:sp>
      </p:grpSp>
      <p:grpSp>
        <p:nvGrpSpPr>
          <p:cNvPr id="30765" name="Group 131"/>
          <p:cNvGrpSpPr>
            <a:grpSpLocks/>
          </p:cNvGrpSpPr>
          <p:nvPr/>
        </p:nvGrpSpPr>
        <p:grpSpPr bwMode="auto">
          <a:xfrm>
            <a:off x="7035800" y="4537075"/>
            <a:ext cx="1479550" cy="303213"/>
            <a:chOff x="332" y="2224"/>
            <a:chExt cx="932" cy="191"/>
          </a:xfrm>
        </p:grpSpPr>
        <p:sp>
          <p:nvSpPr>
            <p:cNvPr id="30795" name="Rectangle 132"/>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p>
              <a:pPr eaLnBrk="1" hangingPunct="1"/>
              <a:endParaRPr kumimoji="1" lang="zh-CN" altLang="en-US">
                <a:latin typeface="+mn-lt"/>
              </a:endParaRPr>
            </a:p>
          </p:txBody>
        </p:sp>
        <p:sp>
          <p:nvSpPr>
            <p:cNvPr id="30796" name="Rectangle 133"/>
            <p:cNvSpPr>
              <a:spLocks noChangeArrowheads="1"/>
            </p:cNvSpPr>
            <p:nvPr/>
          </p:nvSpPr>
          <p:spPr bwMode="auto">
            <a:xfrm>
              <a:off x="706" y="2224"/>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t</a:t>
              </a:r>
            </a:p>
          </p:txBody>
        </p:sp>
        <p:sp>
          <p:nvSpPr>
            <p:cNvPr id="30797" name="Rectangle 134"/>
            <p:cNvSpPr>
              <a:spLocks noChangeArrowheads="1"/>
            </p:cNvSpPr>
            <p:nvPr/>
          </p:nvSpPr>
          <p:spPr bwMode="auto">
            <a:xfrm>
              <a:off x="520" y="2224"/>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n</a:t>
              </a:r>
            </a:p>
          </p:txBody>
        </p:sp>
        <p:sp>
          <p:nvSpPr>
            <p:cNvPr id="30798" name="Rectangle 135"/>
            <p:cNvSpPr>
              <a:spLocks noChangeArrowheads="1"/>
            </p:cNvSpPr>
            <p:nvPr/>
          </p:nvSpPr>
          <p:spPr bwMode="auto">
            <a:xfrm>
              <a:off x="332" y="2224"/>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l</a:t>
              </a:r>
            </a:p>
          </p:txBody>
        </p:sp>
        <p:sp>
          <p:nvSpPr>
            <p:cNvPr id="30799" name="Rectangle 136"/>
            <p:cNvSpPr>
              <a:spLocks noChangeArrowheads="1"/>
            </p:cNvSpPr>
            <p:nvPr/>
          </p:nvSpPr>
          <p:spPr bwMode="auto">
            <a:xfrm>
              <a:off x="836" y="2225"/>
              <a:ext cx="428" cy="190"/>
            </a:xfrm>
            <a:prstGeom prst="rect">
              <a:avLst/>
            </a:prstGeom>
            <a:noFill/>
            <a:ln w="19050">
              <a:noFill/>
              <a:miter lim="800000"/>
              <a:headEnd/>
              <a:tailEnd/>
            </a:ln>
          </p:spPr>
          <p:txBody>
            <a:bodyPr wrap="none" anchor="ctr"/>
            <a:lstStyle/>
            <a:p>
              <a:pPr algn="ctr" eaLnBrk="1" hangingPunct="1"/>
              <a:r>
                <a:rPr kumimoji="1" lang="en-US" altLang="zh-CN" sz="1400">
                  <a:latin typeface="+mn-lt"/>
                </a:rPr>
                <a:t>M</a:t>
              </a:r>
            </a:p>
          </p:txBody>
        </p:sp>
        <p:sp>
          <p:nvSpPr>
            <p:cNvPr id="30800" name="Line 137"/>
            <p:cNvSpPr>
              <a:spLocks noChangeShapeType="1"/>
            </p:cNvSpPr>
            <p:nvPr/>
          </p:nvSpPr>
          <p:spPr bwMode="auto">
            <a:xfrm>
              <a:off x="510" y="2241"/>
              <a:ext cx="0" cy="162"/>
            </a:xfrm>
            <a:prstGeom prst="line">
              <a:avLst/>
            </a:prstGeom>
            <a:noFill/>
            <a:ln w="9525">
              <a:solidFill>
                <a:schemeClr val="tx1"/>
              </a:solidFill>
              <a:round/>
              <a:headEnd/>
              <a:tailEnd/>
            </a:ln>
          </p:spPr>
          <p:txBody>
            <a:bodyPr/>
            <a:lstStyle/>
            <a:p>
              <a:endParaRPr lang="zh-CN" altLang="en-US">
                <a:latin typeface="+mn-lt"/>
              </a:endParaRPr>
            </a:p>
          </p:txBody>
        </p:sp>
        <p:sp>
          <p:nvSpPr>
            <p:cNvPr id="30801" name="Line 138"/>
            <p:cNvSpPr>
              <a:spLocks noChangeShapeType="1"/>
            </p:cNvSpPr>
            <p:nvPr/>
          </p:nvSpPr>
          <p:spPr bwMode="auto">
            <a:xfrm>
              <a:off x="690" y="2247"/>
              <a:ext cx="0" cy="154"/>
            </a:xfrm>
            <a:prstGeom prst="line">
              <a:avLst/>
            </a:prstGeom>
            <a:noFill/>
            <a:ln w="9525">
              <a:solidFill>
                <a:schemeClr val="tx1"/>
              </a:solidFill>
              <a:round/>
              <a:headEnd/>
              <a:tailEnd/>
            </a:ln>
          </p:spPr>
          <p:txBody>
            <a:bodyPr/>
            <a:lstStyle/>
            <a:p>
              <a:endParaRPr lang="zh-CN" altLang="en-US">
                <a:latin typeface="+mn-lt"/>
              </a:endParaRPr>
            </a:p>
          </p:txBody>
        </p:sp>
        <p:sp>
          <p:nvSpPr>
            <p:cNvPr id="30802" name="Line 139"/>
            <p:cNvSpPr>
              <a:spLocks noChangeShapeType="1"/>
            </p:cNvSpPr>
            <p:nvPr/>
          </p:nvSpPr>
          <p:spPr bwMode="auto">
            <a:xfrm>
              <a:off x="882" y="2244"/>
              <a:ext cx="0" cy="156"/>
            </a:xfrm>
            <a:prstGeom prst="line">
              <a:avLst/>
            </a:prstGeom>
            <a:noFill/>
            <a:ln w="9525">
              <a:solidFill>
                <a:schemeClr val="tx1"/>
              </a:solidFill>
              <a:round/>
              <a:headEnd/>
              <a:tailEnd/>
            </a:ln>
          </p:spPr>
          <p:txBody>
            <a:bodyPr/>
            <a:lstStyle/>
            <a:p>
              <a:endParaRPr lang="zh-CN" altLang="en-US">
                <a:latin typeface="+mn-lt"/>
              </a:endParaRPr>
            </a:p>
          </p:txBody>
        </p:sp>
      </p:grpSp>
      <p:grpSp>
        <p:nvGrpSpPr>
          <p:cNvPr id="30766" name="Group 140"/>
          <p:cNvGrpSpPr>
            <a:grpSpLocks/>
          </p:cNvGrpSpPr>
          <p:nvPr/>
        </p:nvGrpSpPr>
        <p:grpSpPr bwMode="auto">
          <a:xfrm>
            <a:off x="7294563" y="4230688"/>
            <a:ext cx="1208087" cy="303212"/>
            <a:chOff x="501" y="1990"/>
            <a:chExt cx="761" cy="191"/>
          </a:xfrm>
        </p:grpSpPr>
        <p:sp>
          <p:nvSpPr>
            <p:cNvPr id="30789"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pPr eaLnBrk="1" hangingPunct="1"/>
              <a:endParaRPr kumimoji="1" lang="zh-CN" altLang="en-US">
                <a:latin typeface="+mn-lt"/>
              </a:endParaRPr>
            </a:p>
          </p:txBody>
        </p:sp>
        <p:sp>
          <p:nvSpPr>
            <p:cNvPr id="30790" name="Rectangle 142"/>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t</a:t>
              </a:r>
            </a:p>
          </p:txBody>
        </p:sp>
        <p:sp>
          <p:nvSpPr>
            <p:cNvPr id="30791" name="Rectangle 143"/>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n</a:t>
              </a:r>
            </a:p>
          </p:txBody>
        </p:sp>
        <p:sp>
          <p:nvSpPr>
            <p:cNvPr id="30792" name="Rectangle 144"/>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eaLnBrk="1" hangingPunct="1"/>
              <a:r>
                <a:rPr kumimoji="1" lang="en-US" altLang="zh-CN" sz="1400">
                  <a:latin typeface="+mn-lt"/>
                </a:rPr>
                <a:t>M</a:t>
              </a:r>
            </a:p>
          </p:txBody>
        </p:sp>
        <p:sp>
          <p:nvSpPr>
            <p:cNvPr id="30793" name="Line 145"/>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latin typeface="+mn-lt"/>
              </a:endParaRPr>
            </a:p>
          </p:txBody>
        </p:sp>
        <p:sp>
          <p:nvSpPr>
            <p:cNvPr id="30794" name="Line 146"/>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latin typeface="+mn-lt"/>
              </a:endParaRPr>
            </a:p>
          </p:txBody>
        </p:sp>
      </p:grpSp>
      <p:grpSp>
        <p:nvGrpSpPr>
          <p:cNvPr id="30767" name="Group 147"/>
          <p:cNvGrpSpPr>
            <a:grpSpLocks/>
          </p:cNvGrpSpPr>
          <p:nvPr/>
        </p:nvGrpSpPr>
        <p:grpSpPr bwMode="auto">
          <a:xfrm>
            <a:off x="4408488" y="2316163"/>
            <a:ext cx="1479550" cy="303212"/>
            <a:chOff x="332" y="2224"/>
            <a:chExt cx="932" cy="191"/>
          </a:xfrm>
        </p:grpSpPr>
        <p:sp>
          <p:nvSpPr>
            <p:cNvPr id="30781" name="Rectangle 148"/>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p>
              <a:pPr eaLnBrk="1" hangingPunct="1"/>
              <a:endParaRPr kumimoji="1" lang="zh-CN" altLang="en-US">
                <a:latin typeface="+mn-lt"/>
              </a:endParaRPr>
            </a:p>
          </p:txBody>
        </p:sp>
        <p:sp>
          <p:nvSpPr>
            <p:cNvPr id="30782" name="Rectangle 149"/>
            <p:cNvSpPr>
              <a:spLocks noChangeArrowheads="1"/>
            </p:cNvSpPr>
            <p:nvPr/>
          </p:nvSpPr>
          <p:spPr bwMode="auto">
            <a:xfrm>
              <a:off x="706" y="2224"/>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t</a:t>
              </a:r>
            </a:p>
          </p:txBody>
        </p:sp>
        <p:sp>
          <p:nvSpPr>
            <p:cNvPr id="30783" name="Rectangle 150"/>
            <p:cNvSpPr>
              <a:spLocks noChangeArrowheads="1"/>
            </p:cNvSpPr>
            <p:nvPr/>
          </p:nvSpPr>
          <p:spPr bwMode="auto">
            <a:xfrm>
              <a:off x="520" y="2224"/>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n</a:t>
              </a:r>
            </a:p>
          </p:txBody>
        </p:sp>
        <p:sp>
          <p:nvSpPr>
            <p:cNvPr id="30784" name="Rectangle 151"/>
            <p:cNvSpPr>
              <a:spLocks noChangeArrowheads="1"/>
            </p:cNvSpPr>
            <p:nvPr/>
          </p:nvSpPr>
          <p:spPr bwMode="auto">
            <a:xfrm>
              <a:off x="332" y="2224"/>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l</a:t>
              </a:r>
            </a:p>
          </p:txBody>
        </p:sp>
        <p:sp>
          <p:nvSpPr>
            <p:cNvPr id="30785" name="Rectangle 152"/>
            <p:cNvSpPr>
              <a:spLocks noChangeArrowheads="1"/>
            </p:cNvSpPr>
            <p:nvPr/>
          </p:nvSpPr>
          <p:spPr bwMode="auto">
            <a:xfrm>
              <a:off x="836" y="2225"/>
              <a:ext cx="428" cy="190"/>
            </a:xfrm>
            <a:prstGeom prst="rect">
              <a:avLst/>
            </a:prstGeom>
            <a:noFill/>
            <a:ln w="19050">
              <a:noFill/>
              <a:miter lim="800000"/>
              <a:headEnd/>
              <a:tailEnd/>
            </a:ln>
          </p:spPr>
          <p:txBody>
            <a:bodyPr wrap="none" anchor="ctr"/>
            <a:lstStyle/>
            <a:p>
              <a:pPr algn="ctr" eaLnBrk="1" hangingPunct="1"/>
              <a:r>
                <a:rPr kumimoji="1" lang="en-US" altLang="zh-CN" sz="1400">
                  <a:latin typeface="+mn-lt"/>
                </a:rPr>
                <a:t>M</a:t>
              </a:r>
            </a:p>
          </p:txBody>
        </p:sp>
        <p:sp>
          <p:nvSpPr>
            <p:cNvPr id="30786" name="Line 153"/>
            <p:cNvSpPr>
              <a:spLocks noChangeShapeType="1"/>
            </p:cNvSpPr>
            <p:nvPr/>
          </p:nvSpPr>
          <p:spPr bwMode="auto">
            <a:xfrm>
              <a:off x="510" y="2241"/>
              <a:ext cx="0" cy="162"/>
            </a:xfrm>
            <a:prstGeom prst="line">
              <a:avLst/>
            </a:prstGeom>
            <a:noFill/>
            <a:ln w="9525">
              <a:solidFill>
                <a:schemeClr val="tx1"/>
              </a:solidFill>
              <a:round/>
              <a:headEnd/>
              <a:tailEnd/>
            </a:ln>
          </p:spPr>
          <p:txBody>
            <a:bodyPr/>
            <a:lstStyle/>
            <a:p>
              <a:endParaRPr lang="zh-CN" altLang="en-US">
                <a:latin typeface="+mn-lt"/>
              </a:endParaRPr>
            </a:p>
          </p:txBody>
        </p:sp>
        <p:sp>
          <p:nvSpPr>
            <p:cNvPr id="30787" name="Line 154"/>
            <p:cNvSpPr>
              <a:spLocks noChangeShapeType="1"/>
            </p:cNvSpPr>
            <p:nvPr/>
          </p:nvSpPr>
          <p:spPr bwMode="auto">
            <a:xfrm>
              <a:off x="690" y="2247"/>
              <a:ext cx="0" cy="154"/>
            </a:xfrm>
            <a:prstGeom prst="line">
              <a:avLst/>
            </a:prstGeom>
            <a:noFill/>
            <a:ln w="9525">
              <a:solidFill>
                <a:schemeClr val="tx1"/>
              </a:solidFill>
              <a:round/>
              <a:headEnd/>
              <a:tailEnd/>
            </a:ln>
          </p:spPr>
          <p:txBody>
            <a:bodyPr/>
            <a:lstStyle/>
            <a:p>
              <a:endParaRPr lang="zh-CN" altLang="en-US">
                <a:latin typeface="+mn-lt"/>
              </a:endParaRPr>
            </a:p>
          </p:txBody>
        </p:sp>
        <p:sp>
          <p:nvSpPr>
            <p:cNvPr id="30788" name="Line 155"/>
            <p:cNvSpPr>
              <a:spLocks noChangeShapeType="1"/>
            </p:cNvSpPr>
            <p:nvPr/>
          </p:nvSpPr>
          <p:spPr bwMode="auto">
            <a:xfrm>
              <a:off x="882" y="2244"/>
              <a:ext cx="0" cy="156"/>
            </a:xfrm>
            <a:prstGeom prst="line">
              <a:avLst/>
            </a:prstGeom>
            <a:noFill/>
            <a:ln w="9525">
              <a:solidFill>
                <a:schemeClr val="tx1"/>
              </a:solidFill>
              <a:round/>
              <a:headEnd/>
              <a:tailEnd/>
            </a:ln>
          </p:spPr>
          <p:txBody>
            <a:bodyPr/>
            <a:lstStyle/>
            <a:p>
              <a:endParaRPr lang="zh-CN" altLang="en-US">
                <a:latin typeface="+mn-lt"/>
              </a:endParaRPr>
            </a:p>
          </p:txBody>
        </p:sp>
      </p:grpSp>
      <p:grpSp>
        <p:nvGrpSpPr>
          <p:cNvPr id="30768" name="Group 156"/>
          <p:cNvGrpSpPr>
            <a:grpSpLocks/>
          </p:cNvGrpSpPr>
          <p:nvPr/>
        </p:nvGrpSpPr>
        <p:grpSpPr bwMode="auto">
          <a:xfrm>
            <a:off x="7250113" y="2344738"/>
            <a:ext cx="1479550" cy="303212"/>
            <a:chOff x="332" y="2224"/>
            <a:chExt cx="932" cy="191"/>
          </a:xfrm>
        </p:grpSpPr>
        <p:sp>
          <p:nvSpPr>
            <p:cNvPr id="30773"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p>
              <a:pPr eaLnBrk="1" hangingPunct="1"/>
              <a:endParaRPr kumimoji="1" lang="zh-CN" altLang="en-US">
                <a:latin typeface="+mn-lt"/>
              </a:endParaRPr>
            </a:p>
          </p:txBody>
        </p:sp>
        <p:sp>
          <p:nvSpPr>
            <p:cNvPr id="30774" name="Rectangle 158"/>
            <p:cNvSpPr>
              <a:spLocks noChangeArrowheads="1"/>
            </p:cNvSpPr>
            <p:nvPr/>
          </p:nvSpPr>
          <p:spPr bwMode="auto">
            <a:xfrm>
              <a:off x="706" y="2224"/>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t</a:t>
              </a:r>
            </a:p>
          </p:txBody>
        </p:sp>
        <p:sp>
          <p:nvSpPr>
            <p:cNvPr id="30775" name="Rectangle 159"/>
            <p:cNvSpPr>
              <a:spLocks noChangeArrowheads="1"/>
            </p:cNvSpPr>
            <p:nvPr/>
          </p:nvSpPr>
          <p:spPr bwMode="auto">
            <a:xfrm>
              <a:off x="520" y="2224"/>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n</a:t>
              </a:r>
            </a:p>
          </p:txBody>
        </p:sp>
        <p:sp>
          <p:nvSpPr>
            <p:cNvPr id="30776" name="Rectangle 160"/>
            <p:cNvSpPr>
              <a:spLocks noChangeArrowheads="1"/>
            </p:cNvSpPr>
            <p:nvPr/>
          </p:nvSpPr>
          <p:spPr bwMode="auto">
            <a:xfrm>
              <a:off x="332" y="2224"/>
              <a:ext cx="187" cy="184"/>
            </a:xfrm>
            <a:prstGeom prst="rect">
              <a:avLst/>
            </a:prstGeom>
            <a:noFill/>
            <a:ln w="19050">
              <a:noFill/>
              <a:miter lim="800000"/>
              <a:headEnd/>
              <a:tailEnd/>
            </a:ln>
          </p:spPr>
          <p:txBody>
            <a:bodyPr wrap="none" anchor="ctr"/>
            <a:lstStyle/>
            <a:p>
              <a:pPr algn="ctr" eaLnBrk="1" hangingPunct="1"/>
              <a:r>
                <a:rPr kumimoji="1" lang="en-US" altLang="zh-CN" sz="1400">
                  <a:latin typeface="+mn-lt"/>
                </a:rPr>
                <a:t>H</a:t>
              </a:r>
              <a:r>
                <a:rPr kumimoji="1" lang="en-US" altLang="zh-CN" sz="1800" baseline="-25000">
                  <a:latin typeface="+mn-lt"/>
                </a:rPr>
                <a:t>l</a:t>
              </a:r>
            </a:p>
          </p:txBody>
        </p:sp>
        <p:sp>
          <p:nvSpPr>
            <p:cNvPr id="30777" name="Rectangle 161"/>
            <p:cNvSpPr>
              <a:spLocks noChangeArrowheads="1"/>
            </p:cNvSpPr>
            <p:nvPr/>
          </p:nvSpPr>
          <p:spPr bwMode="auto">
            <a:xfrm>
              <a:off x="836" y="2225"/>
              <a:ext cx="428" cy="190"/>
            </a:xfrm>
            <a:prstGeom prst="rect">
              <a:avLst/>
            </a:prstGeom>
            <a:noFill/>
            <a:ln w="19050">
              <a:noFill/>
              <a:miter lim="800000"/>
              <a:headEnd/>
              <a:tailEnd/>
            </a:ln>
          </p:spPr>
          <p:txBody>
            <a:bodyPr wrap="none" anchor="ctr"/>
            <a:lstStyle/>
            <a:p>
              <a:pPr algn="ctr" eaLnBrk="1" hangingPunct="1"/>
              <a:r>
                <a:rPr kumimoji="1" lang="en-US" altLang="zh-CN" sz="1400">
                  <a:latin typeface="+mn-lt"/>
                </a:rPr>
                <a:t>M</a:t>
              </a:r>
            </a:p>
          </p:txBody>
        </p:sp>
        <p:sp>
          <p:nvSpPr>
            <p:cNvPr id="30778" name="Line 162"/>
            <p:cNvSpPr>
              <a:spLocks noChangeShapeType="1"/>
            </p:cNvSpPr>
            <p:nvPr/>
          </p:nvSpPr>
          <p:spPr bwMode="auto">
            <a:xfrm>
              <a:off x="510" y="2241"/>
              <a:ext cx="0" cy="162"/>
            </a:xfrm>
            <a:prstGeom prst="line">
              <a:avLst/>
            </a:prstGeom>
            <a:noFill/>
            <a:ln w="9525">
              <a:solidFill>
                <a:schemeClr val="tx1"/>
              </a:solidFill>
              <a:round/>
              <a:headEnd/>
              <a:tailEnd/>
            </a:ln>
          </p:spPr>
          <p:txBody>
            <a:bodyPr/>
            <a:lstStyle/>
            <a:p>
              <a:endParaRPr lang="zh-CN" altLang="en-US">
                <a:latin typeface="+mn-lt"/>
              </a:endParaRPr>
            </a:p>
          </p:txBody>
        </p:sp>
        <p:sp>
          <p:nvSpPr>
            <p:cNvPr id="30779" name="Line 163"/>
            <p:cNvSpPr>
              <a:spLocks noChangeShapeType="1"/>
            </p:cNvSpPr>
            <p:nvPr/>
          </p:nvSpPr>
          <p:spPr bwMode="auto">
            <a:xfrm>
              <a:off x="690" y="2247"/>
              <a:ext cx="0" cy="154"/>
            </a:xfrm>
            <a:prstGeom prst="line">
              <a:avLst/>
            </a:prstGeom>
            <a:noFill/>
            <a:ln w="9525">
              <a:solidFill>
                <a:schemeClr val="tx1"/>
              </a:solidFill>
              <a:round/>
              <a:headEnd/>
              <a:tailEnd/>
            </a:ln>
          </p:spPr>
          <p:txBody>
            <a:bodyPr/>
            <a:lstStyle/>
            <a:p>
              <a:endParaRPr lang="zh-CN" altLang="en-US">
                <a:latin typeface="+mn-lt"/>
              </a:endParaRPr>
            </a:p>
          </p:txBody>
        </p:sp>
        <p:sp>
          <p:nvSpPr>
            <p:cNvPr id="30780" name="Line 164"/>
            <p:cNvSpPr>
              <a:spLocks noChangeShapeType="1"/>
            </p:cNvSpPr>
            <p:nvPr/>
          </p:nvSpPr>
          <p:spPr bwMode="auto">
            <a:xfrm>
              <a:off x="882" y="2244"/>
              <a:ext cx="0" cy="156"/>
            </a:xfrm>
            <a:prstGeom prst="line">
              <a:avLst/>
            </a:prstGeom>
            <a:noFill/>
            <a:ln w="9525">
              <a:solidFill>
                <a:schemeClr val="tx1"/>
              </a:solidFill>
              <a:round/>
              <a:headEnd/>
              <a:tailEnd/>
            </a:ln>
          </p:spPr>
          <p:txBody>
            <a:bodyPr/>
            <a:lstStyle/>
            <a:p>
              <a:endParaRPr lang="zh-CN" altLang="en-US">
                <a:latin typeface="+mn-lt"/>
              </a:endParaRPr>
            </a:p>
          </p:txBody>
        </p:sp>
      </p:grpSp>
      <p:sp>
        <p:nvSpPr>
          <p:cNvPr id="30769" name="Text Box 166"/>
          <p:cNvSpPr txBox="1">
            <a:spLocks noChangeArrowheads="1"/>
          </p:cNvSpPr>
          <p:nvPr/>
        </p:nvSpPr>
        <p:spPr bwMode="auto">
          <a:xfrm>
            <a:off x="7921625" y="5354638"/>
            <a:ext cx="881973" cy="369332"/>
          </a:xfrm>
          <a:prstGeom prst="rect">
            <a:avLst/>
          </a:prstGeom>
          <a:noFill/>
          <a:ln w="9525">
            <a:noFill/>
            <a:miter lim="800000"/>
            <a:headEnd/>
            <a:tailEnd/>
          </a:ln>
        </p:spPr>
        <p:txBody>
          <a:bodyPr wrap="none">
            <a:spAutoFit/>
          </a:bodyPr>
          <a:lstStyle/>
          <a:p>
            <a:pPr eaLnBrk="1" hangingPunct="1"/>
            <a:r>
              <a:rPr kumimoji="1" lang="zh-CN" altLang="en-US" sz="1800" b="1">
                <a:latin typeface="+mn-lt"/>
              </a:rPr>
              <a:t>路由器</a:t>
            </a:r>
          </a:p>
        </p:txBody>
      </p:sp>
      <p:sp>
        <p:nvSpPr>
          <p:cNvPr id="30770" name="Text Box 167"/>
          <p:cNvSpPr txBox="1">
            <a:spLocks noChangeArrowheads="1"/>
          </p:cNvSpPr>
          <p:nvPr/>
        </p:nvSpPr>
        <p:spPr bwMode="auto">
          <a:xfrm>
            <a:off x="7935913" y="3041650"/>
            <a:ext cx="881973" cy="369332"/>
          </a:xfrm>
          <a:prstGeom prst="rect">
            <a:avLst/>
          </a:prstGeom>
          <a:noFill/>
          <a:ln w="9525">
            <a:noFill/>
            <a:miter lim="800000"/>
            <a:headEnd/>
            <a:tailEnd/>
          </a:ln>
        </p:spPr>
        <p:txBody>
          <a:bodyPr wrap="none">
            <a:spAutoFit/>
          </a:bodyPr>
          <a:lstStyle/>
          <a:p>
            <a:pPr eaLnBrk="1" hangingPunct="1"/>
            <a:r>
              <a:rPr kumimoji="1" lang="zh-CN" altLang="en-US" sz="1800" b="1">
                <a:latin typeface="+mn-lt"/>
              </a:rPr>
              <a:t>交换机</a:t>
            </a:r>
          </a:p>
        </p:txBody>
      </p:sp>
      <p:sp>
        <p:nvSpPr>
          <p:cNvPr id="22580" name="Rectangle 168"/>
          <p:cNvSpPr>
            <a:spLocks noGrp="1" noChangeArrowheads="1"/>
          </p:cNvSpPr>
          <p:nvPr>
            <p:ph type="title" idx="4294967295"/>
          </p:nvPr>
        </p:nvSpPr>
        <p:spPr>
          <a:xfrm>
            <a:off x="4995863" y="712518"/>
            <a:ext cx="3805237" cy="489219"/>
          </a:xfrm>
        </p:spPr>
        <p:txBody>
          <a:bodyPr anchor="b"/>
          <a:lstStyle/>
          <a:p>
            <a:pPr eaLnBrk="1" hangingPunct="1">
              <a:defRPr/>
            </a:pPr>
            <a:r>
              <a:rPr lang="zh-CN" altLang="en-US" dirty="0" smtClean="0">
                <a:latin typeface="+mn-lt"/>
              </a:rPr>
              <a:t>封装</a:t>
            </a:r>
          </a:p>
        </p:txBody>
      </p:sp>
      <p:sp>
        <p:nvSpPr>
          <p:cNvPr id="170" name="矩形 169"/>
          <p:cNvSpPr>
            <a:spLocks noChangeArrowheads="1"/>
          </p:cNvSpPr>
          <p:nvPr/>
        </p:nvSpPr>
        <p:spPr bwMode="auto">
          <a:xfrm>
            <a:off x="3286125" y="533400"/>
            <a:ext cx="357188" cy="71438"/>
          </a:xfrm>
          <a:prstGeom prst="rect">
            <a:avLst/>
          </a:prstGeom>
          <a:solidFill>
            <a:schemeClr val="accent1"/>
          </a:solidFill>
          <a:ln w="9525" algn="ctr">
            <a:solidFill>
              <a:schemeClr val="tx1"/>
            </a:solidFill>
            <a:miter lim="800000"/>
            <a:headEnd/>
            <a:tailEnd/>
          </a:ln>
        </p:spPr>
        <p:txBody>
          <a:bodyPr wrap="none"/>
          <a:lstStyle/>
          <a:p>
            <a:pPr eaLnBrk="1" hangingPunct="1"/>
            <a:endParaRPr kumimoji="1" lang="zh-CN" altLang="en-US">
              <a:latin typeface="+mn-lt"/>
            </a:endParaRPr>
          </a:p>
        </p:txBody>
      </p:sp>
      <p:grpSp>
        <p:nvGrpSpPr>
          <p:cNvPr id="171" name="Group 190"/>
          <p:cNvGrpSpPr>
            <a:grpSpLocks/>
          </p:cNvGrpSpPr>
          <p:nvPr/>
        </p:nvGrpSpPr>
        <p:grpSpPr bwMode="auto">
          <a:xfrm flipH="1">
            <a:off x="3297052" y="4887541"/>
            <a:ext cx="803275" cy="771525"/>
            <a:chOff x="-44" y="1473"/>
            <a:chExt cx="981" cy="1105"/>
          </a:xfrm>
        </p:grpSpPr>
        <p:pic>
          <p:nvPicPr>
            <p:cNvPr id="172" name="Picture 191"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173" name="Freeform 192"/>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latin typeface="+mn-lt"/>
              </a:endParaRPr>
            </a:p>
          </p:txBody>
        </p:sp>
      </p:grpSp>
      <p:grpSp>
        <p:nvGrpSpPr>
          <p:cNvPr id="174" name="Group 190"/>
          <p:cNvGrpSpPr>
            <a:grpSpLocks/>
          </p:cNvGrpSpPr>
          <p:nvPr/>
        </p:nvGrpSpPr>
        <p:grpSpPr bwMode="auto">
          <a:xfrm flipH="1">
            <a:off x="4140200" y="1087438"/>
            <a:ext cx="803275" cy="771525"/>
            <a:chOff x="-44" y="1473"/>
            <a:chExt cx="981" cy="1105"/>
          </a:xfrm>
        </p:grpSpPr>
        <p:pic>
          <p:nvPicPr>
            <p:cNvPr id="175" name="Picture 191"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176" name="Freeform 192"/>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latin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22 0.00671 C -0.0033 0.10601 -0.00538 0.20555 0.00104 0.25763 C 0.00746 0.30972 -0.00747 0.30763 0.03715 0.31875 C 0.08177 0.32986 0.22535 0.33449 0.2691 0.3243 C 0.31285 0.31412 0.28177 0.26898 0.29983 0.25763 C 0.31771 0.24629 0.36198 0.24398 0.3776 0.25625 C 0.39323 0.26851 0.39062 0.25555 0.39358 0.33148 C 0.39653 0.4074 0.40087 0.65601 0.39566 0.71157 C 0.39045 0.76713 0.36858 0.69444 0.36267 0.66481 C 0.35677 0.63518 0.37674 0.55648 0.36059 0.53426 C 0.34444 0.51203 0.28437 0.50231 0.26562 0.53148 C 0.24705 0.56064 0.29635 0.66458 0.24774 0.70879 C 0.19896 0.75301 0.04427 0.78333 -0.02674 0.79676 C -0.09774 0.81018 -0.15017 0.82638 -0.17882 0.78958 C -0.20747 0.75277 -0.2033 0.66412 -0.19896 0.57546 " pathEditMode="fixed" ptsTypes="aaaaaaaaaaaaaaA">
                                      <p:cBhvr>
                                        <p:cTn id="6" dur="5000" fill="hold"/>
                                        <p:tgtEl>
                                          <p:spTgt spid="17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rPr>
              <a:t>第</a:t>
            </a:r>
            <a:r>
              <a:rPr lang="en-US" altLang="zh-CN" dirty="0" smtClean="0">
                <a:latin typeface="+mn-lt"/>
              </a:rPr>
              <a:t>1</a:t>
            </a:r>
            <a:r>
              <a:rPr lang="zh-CN" altLang="en-US" dirty="0" smtClean="0">
                <a:latin typeface="+mn-lt"/>
              </a:rPr>
              <a:t>章 计算机网络和互联网</a:t>
            </a:r>
            <a:endParaRPr lang="zh-CN" altLang="en-US" dirty="0">
              <a:latin typeface="+mn-lt"/>
            </a:endParaRPr>
          </a:p>
        </p:txBody>
      </p:sp>
      <p:sp>
        <p:nvSpPr>
          <p:cNvPr id="63491" name="Rectangle 3"/>
          <p:cNvSpPr>
            <a:spLocks noGrp="1" noChangeArrowheads="1"/>
          </p:cNvSpPr>
          <p:nvPr>
            <p:ph sz="half" idx="1"/>
          </p:nvPr>
        </p:nvSpPr>
        <p:spPr/>
        <p:txBody>
          <a:bodyPr/>
          <a:lstStyle/>
          <a:p>
            <a:pPr eaLnBrk="1" hangingPunct="1">
              <a:buFontTx/>
              <a:buNone/>
            </a:pPr>
            <a:r>
              <a:rPr lang="en-US" altLang="zh-CN" sz="2000" dirty="0" smtClean="0">
                <a:latin typeface="+mn-lt"/>
              </a:rPr>
              <a:t>1.1 </a:t>
            </a:r>
            <a:r>
              <a:rPr lang="zh-CN" altLang="en-US" sz="2000" dirty="0" smtClean="0">
                <a:latin typeface="+mn-lt"/>
              </a:rPr>
              <a:t>什么是互联网</a:t>
            </a:r>
            <a:endParaRPr lang="en-US" altLang="zh-CN" sz="2000" dirty="0" smtClean="0">
              <a:latin typeface="+mn-lt"/>
            </a:endParaRPr>
          </a:p>
          <a:p>
            <a:pPr eaLnBrk="1" hangingPunct="1">
              <a:buClr>
                <a:srgbClr val="FF0000"/>
              </a:buClr>
              <a:buFontTx/>
              <a:buChar char="•"/>
            </a:pPr>
            <a:r>
              <a:rPr lang="zh-CN" altLang="en-US" sz="1800" dirty="0" smtClean="0">
                <a:latin typeface="+mn-lt"/>
              </a:rPr>
              <a:t>具体构成描述</a:t>
            </a:r>
            <a:endParaRPr lang="en-US" altLang="zh-CN" sz="1800" dirty="0" smtClean="0">
              <a:latin typeface="+mn-lt"/>
            </a:endParaRPr>
          </a:p>
          <a:p>
            <a:pPr eaLnBrk="1" hangingPunct="1">
              <a:buClr>
                <a:srgbClr val="FF0000"/>
              </a:buClr>
            </a:pPr>
            <a:r>
              <a:rPr lang="zh-CN" altLang="en-US" sz="1800" dirty="0" smtClean="0">
                <a:latin typeface="+mn-lt"/>
              </a:rPr>
              <a:t>服务描述</a:t>
            </a:r>
            <a:endParaRPr lang="en-US" altLang="zh-CN" sz="1800" dirty="0">
              <a:latin typeface="+mn-lt"/>
            </a:endParaRPr>
          </a:p>
          <a:p>
            <a:pPr eaLnBrk="1" hangingPunct="1">
              <a:buClr>
                <a:srgbClr val="FF0000"/>
              </a:buClr>
            </a:pPr>
            <a:r>
              <a:rPr lang="zh-CN" altLang="en-US" sz="1800" dirty="0" smtClean="0">
                <a:latin typeface="+mn-lt"/>
              </a:rPr>
              <a:t>什么是协议</a:t>
            </a:r>
            <a:endParaRPr lang="en-US" altLang="zh-CN" sz="1800" dirty="0">
              <a:latin typeface="+mn-lt"/>
            </a:endParaRPr>
          </a:p>
          <a:p>
            <a:pPr eaLnBrk="1" hangingPunct="1">
              <a:buFontTx/>
              <a:buNone/>
            </a:pPr>
            <a:r>
              <a:rPr lang="en-US" altLang="zh-CN" sz="2000" dirty="0" smtClean="0">
                <a:latin typeface="+mn-lt"/>
              </a:rPr>
              <a:t>1.2 </a:t>
            </a:r>
            <a:r>
              <a:rPr lang="zh-CN" altLang="en-US" sz="2000" dirty="0" smtClean="0">
                <a:latin typeface="+mn-lt"/>
              </a:rPr>
              <a:t>网络边缘</a:t>
            </a:r>
            <a:endParaRPr lang="en-US" altLang="zh-CN" sz="2000" dirty="0" smtClean="0">
              <a:latin typeface="+mn-lt"/>
            </a:endParaRPr>
          </a:p>
          <a:p>
            <a:pPr eaLnBrk="1" hangingPunct="1">
              <a:buClr>
                <a:srgbClr val="FF0000"/>
              </a:buClr>
            </a:pPr>
            <a:r>
              <a:rPr lang="zh-CN" altLang="en-US" sz="1800" dirty="0" smtClean="0">
                <a:latin typeface="+mn-lt"/>
              </a:rPr>
              <a:t>接入网</a:t>
            </a:r>
            <a:endParaRPr lang="en-US" altLang="zh-CN" sz="1800" dirty="0" smtClean="0">
              <a:latin typeface="+mn-lt"/>
            </a:endParaRPr>
          </a:p>
          <a:p>
            <a:pPr eaLnBrk="1" hangingPunct="1">
              <a:buClr>
                <a:srgbClr val="FF0000"/>
              </a:buClr>
            </a:pPr>
            <a:r>
              <a:rPr lang="zh-CN" altLang="en-US" sz="1800" dirty="0" smtClean="0">
                <a:latin typeface="+mn-lt"/>
              </a:rPr>
              <a:t>物理媒体</a:t>
            </a:r>
            <a:endParaRPr lang="en-US" altLang="zh-CN" sz="1800" dirty="0" smtClean="0">
              <a:latin typeface="+mn-lt"/>
            </a:endParaRPr>
          </a:p>
          <a:p>
            <a:pPr eaLnBrk="1" hangingPunct="1">
              <a:buFontTx/>
              <a:buNone/>
            </a:pPr>
            <a:r>
              <a:rPr lang="en-US" altLang="zh-CN" sz="2000" dirty="0" smtClean="0">
                <a:latin typeface="+mn-lt"/>
              </a:rPr>
              <a:t>1.3 </a:t>
            </a:r>
            <a:r>
              <a:rPr lang="zh-CN" altLang="en-US" sz="2000" dirty="0" smtClean="0">
                <a:latin typeface="+mn-lt"/>
              </a:rPr>
              <a:t>网络核心</a:t>
            </a:r>
            <a:endParaRPr lang="en-US" altLang="zh-CN" sz="2000" dirty="0" smtClean="0">
              <a:latin typeface="+mn-lt"/>
            </a:endParaRPr>
          </a:p>
          <a:p>
            <a:pPr eaLnBrk="1" hangingPunct="1">
              <a:buClr>
                <a:srgbClr val="FF0000"/>
              </a:buClr>
            </a:pPr>
            <a:r>
              <a:rPr lang="zh-CN" altLang="en-US" sz="1800" dirty="0" smtClean="0">
                <a:latin typeface="+mn-lt"/>
              </a:rPr>
              <a:t>分组交换</a:t>
            </a:r>
            <a:endParaRPr lang="en-US" altLang="zh-CN" sz="1800" dirty="0" smtClean="0">
              <a:latin typeface="+mn-lt"/>
            </a:endParaRPr>
          </a:p>
          <a:p>
            <a:pPr eaLnBrk="1" hangingPunct="1">
              <a:buClr>
                <a:srgbClr val="FF0000"/>
              </a:buClr>
            </a:pPr>
            <a:r>
              <a:rPr lang="zh-CN" altLang="en-US" sz="1800" dirty="0" smtClean="0">
                <a:latin typeface="+mn-lt"/>
              </a:rPr>
              <a:t>电路交换</a:t>
            </a:r>
            <a:endParaRPr lang="en-US" altLang="zh-CN" sz="1800" dirty="0" smtClean="0">
              <a:latin typeface="+mn-lt"/>
            </a:endParaRPr>
          </a:p>
          <a:p>
            <a:pPr eaLnBrk="1" hangingPunct="1">
              <a:buClr>
                <a:srgbClr val="FF0000"/>
              </a:buClr>
            </a:pPr>
            <a:r>
              <a:rPr lang="zh-CN" altLang="en-US" sz="1800" dirty="0" smtClean="0">
                <a:latin typeface="+mn-lt"/>
              </a:rPr>
              <a:t>网络的网络</a:t>
            </a:r>
            <a:endParaRPr lang="en-US" altLang="zh-CN" sz="1800" dirty="0" smtClean="0">
              <a:latin typeface="+mn-lt"/>
            </a:endParaRPr>
          </a:p>
          <a:p>
            <a:pPr marL="0" indent="0" eaLnBrk="1" hangingPunct="1">
              <a:buClr>
                <a:srgbClr val="FF0000"/>
              </a:buClr>
              <a:buNone/>
            </a:pPr>
            <a:r>
              <a:rPr lang="en-US" altLang="zh-CN" sz="2000" dirty="0" smtClean="0">
                <a:latin typeface="+mn-lt"/>
              </a:rPr>
              <a:t>1.4 </a:t>
            </a:r>
            <a:r>
              <a:rPr lang="zh-CN" altLang="en-US" sz="2000" dirty="0" smtClean="0">
                <a:latin typeface="+mn-lt"/>
              </a:rPr>
              <a:t>分组交换网中的时延、丢包和吞吐量</a:t>
            </a:r>
            <a:endParaRPr lang="en-US" altLang="zh-CN" sz="2000" dirty="0">
              <a:latin typeface="+mn-lt"/>
            </a:endParaRPr>
          </a:p>
          <a:p>
            <a:pPr eaLnBrk="1" hangingPunct="1">
              <a:buClr>
                <a:srgbClr val="FF0000"/>
              </a:buClr>
            </a:pPr>
            <a:r>
              <a:rPr lang="zh-CN" altLang="en-US" sz="1800" dirty="0" smtClean="0">
                <a:latin typeface="+mn-lt"/>
              </a:rPr>
              <a:t>分组交换网中的时延概述</a:t>
            </a:r>
            <a:endParaRPr lang="en-US" altLang="zh-CN" sz="1800" dirty="0">
              <a:latin typeface="+mn-lt"/>
            </a:endParaRPr>
          </a:p>
        </p:txBody>
      </p:sp>
      <p:sp>
        <p:nvSpPr>
          <p:cNvPr id="3" name="内容占位符 2"/>
          <p:cNvSpPr>
            <a:spLocks noGrp="1"/>
          </p:cNvSpPr>
          <p:nvPr>
            <p:ph sz="half" idx="2"/>
          </p:nvPr>
        </p:nvSpPr>
        <p:spPr/>
        <p:txBody>
          <a:bodyPr/>
          <a:lstStyle/>
          <a:p>
            <a:pPr eaLnBrk="1" hangingPunct="1">
              <a:buClr>
                <a:srgbClr val="FF0000"/>
              </a:buClr>
              <a:buFontTx/>
              <a:buChar char="•"/>
            </a:pPr>
            <a:r>
              <a:rPr lang="zh-CN" altLang="en-US" sz="1800" dirty="0" smtClean="0">
                <a:latin typeface="+mn-lt"/>
              </a:rPr>
              <a:t>排队时延和丢包</a:t>
            </a:r>
            <a:endParaRPr lang="en-US" altLang="zh-CN" sz="1800" dirty="0" smtClean="0">
              <a:latin typeface="+mn-lt"/>
            </a:endParaRPr>
          </a:p>
          <a:p>
            <a:pPr eaLnBrk="1" hangingPunct="1">
              <a:buClr>
                <a:srgbClr val="FF0000"/>
              </a:buClr>
            </a:pPr>
            <a:r>
              <a:rPr lang="zh-CN" altLang="en-US" sz="1800" dirty="0" smtClean="0">
                <a:latin typeface="+mn-lt"/>
              </a:rPr>
              <a:t>端到端时延</a:t>
            </a:r>
            <a:endParaRPr lang="en-US" altLang="zh-CN" sz="1800" dirty="0">
              <a:latin typeface="+mn-lt"/>
            </a:endParaRPr>
          </a:p>
          <a:p>
            <a:pPr eaLnBrk="1" hangingPunct="1">
              <a:buClr>
                <a:srgbClr val="FF0000"/>
              </a:buClr>
            </a:pPr>
            <a:r>
              <a:rPr lang="zh-CN" altLang="en-US" sz="1800" dirty="0" smtClean="0">
                <a:latin typeface="+mn-lt"/>
              </a:rPr>
              <a:t>计算机网络中的吞吐量</a:t>
            </a:r>
            <a:endParaRPr lang="en-US" altLang="zh-CN" sz="1800" dirty="0">
              <a:latin typeface="+mn-lt"/>
            </a:endParaRPr>
          </a:p>
          <a:p>
            <a:pPr eaLnBrk="1" hangingPunct="1">
              <a:buFontTx/>
              <a:buNone/>
            </a:pPr>
            <a:r>
              <a:rPr lang="en-US" altLang="zh-CN" sz="2000" dirty="0" smtClean="0">
                <a:latin typeface="+mn-lt"/>
              </a:rPr>
              <a:t>1.5 </a:t>
            </a:r>
            <a:r>
              <a:rPr lang="zh-CN" altLang="en-US" sz="2000" dirty="0" smtClean="0">
                <a:latin typeface="+mn-lt"/>
              </a:rPr>
              <a:t>协议层次及其服务模型</a:t>
            </a:r>
            <a:endParaRPr lang="en-US" altLang="zh-CN" sz="2000" dirty="0" smtClean="0">
              <a:latin typeface="+mn-lt"/>
            </a:endParaRPr>
          </a:p>
          <a:p>
            <a:pPr eaLnBrk="1" hangingPunct="1">
              <a:buClr>
                <a:srgbClr val="FF0000"/>
              </a:buClr>
              <a:buFontTx/>
              <a:buChar char="•"/>
            </a:pPr>
            <a:r>
              <a:rPr lang="zh-CN" altLang="en-US" sz="1800" dirty="0" smtClean="0">
                <a:latin typeface="+mn-lt"/>
              </a:rPr>
              <a:t>分层的体系结构</a:t>
            </a:r>
            <a:endParaRPr lang="en-US" altLang="zh-CN" sz="1800" dirty="0">
              <a:latin typeface="+mn-lt"/>
            </a:endParaRPr>
          </a:p>
          <a:p>
            <a:pPr eaLnBrk="1" hangingPunct="1">
              <a:buClr>
                <a:srgbClr val="FF0000"/>
              </a:buClr>
              <a:buFontTx/>
              <a:buChar char="•"/>
            </a:pPr>
            <a:r>
              <a:rPr lang="zh-CN" altLang="en-US" sz="1800" dirty="0" smtClean="0">
                <a:latin typeface="+mn-lt"/>
              </a:rPr>
              <a:t>封装</a:t>
            </a:r>
            <a:endParaRPr lang="en-US" altLang="zh-CN" sz="1800" dirty="0">
              <a:latin typeface="+mn-lt"/>
            </a:endParaRPr>
          </a:p>
          <a:p>
            <a:pPr eaLnBrk="1" hangingPunct="1">
              <a:buNone/>
            </a:pPr>
            <a:r>
              <a:rPr lang="en-US" altLang="zh-CN" sz="2000" dirty="0">
                <a:latin typeface="+mn-lt"/>
              </a:rPr>
              <a:t>1.6 </a:t>
            </a:r>
            <a:r>
              <a:rPr lang="zh-CN" altLang="en-US" sz="2000" dirty="0" smtClean="0">
                <a:solidFill>
                  <a:srgbClr val="C00000"/>
                </a:solidFill>
                <a:latin typeface="+mn-lt"/>
              </a:rPr>
              <a:t>面对攻击的网络</a:t>
            </a:r>
            <a:endParaRPr lang="en-US" altLang="zh-CN" sz="2000" dirty="0">
              <a:solidFill>
                <a:srgbClr val="C00000"/>
              </a:solidFill>
              <a:latin typeface="+mn-lt"/>
            </a:endParaRPr>
          </a:p>
          <a:p>
            <a:pPr eaLnBrk="1" hangingPunct="1">
              <a:buFontTx/>
              <a:buNone/>
            </a:pPr>
            <a:r>
              <a:rPr lang="en-US" altLang="zh-CN" sz="2000" dirty="0" smtClean="0">
                <a:latin typeface="+mn-lt"/>
              </a:rPr>
              <a:t>1.7 </a:t>
            </a:r>
            <a:r>
              <a:rPr lang="zh-CN" altLang="en-US" sz="2000" dirty="0" smtClean="0">
                <a:latin typeface="+mn-lt"/>
              </a:rPr>
              <a:t>计算机网络和互联网的历史</a:t>
            </a:r>
            <a:endParaRPr lang="en-US" altLang="zh-CN" sz="2000" dirty="0" smtClean="0">
              <a:latin typeface="+mn-lt"/>
            </a:endParaRPr>
          </a:p>
          <a:p>
            <a:pPr eaLnBrk="1" hangingPunct="1">
              <a:buClr>
                <a:srgbClr val="FF0000"/>
              </a:buClr>
            </a:pPr>
            <a:r>
              <a:rPr lang="zh-CN" altLang="en-US" sz="1600" i="1" dirty="0" smtClean="0">
                <a:latin typeface="+mn-lt"/>
              </a:rPr>
              <a:t>分组交换的发展：</a:t>
            </a:r>
            <a:r>
              <a:rPr lang="en-US" altLang="zh-CN" sz="1600" i="1" dirty="0" smtClean="0">
                <a:latin typeface="+mn-lt"/>
              </a:rPr>
              <a:t>1961 – 1972</a:t>
            </a:r>
          </a:p>
          <a:p>
            <a:pPr eaLnBrk="1" hangingPunct="1">
              <a:buClr>
                <a:srgbClr val="FF0000"/>
              </a:buClr>
            </a:pPr>
            <a:r>
              <a:rPr lang="zh-CN" altLang="en-US" sz="1600" i="1" dirty="0" smtClean="0">
                <a:latin typeface="+mn-lt"/>
              </a:rPr>
              <a:t>专用网络和网络互联：</a:t>
            </a:r>
            <a:r>
              <a:rPr lang="en-US" altLang="zh-CN" sz="1600" i="1" dirty="0" smtClean="0">
                <a:latin typeface="+mn-lt"/>
              </a:rPr>
              <a:t>1972 – 1980</a:t>
            </a:r>
          </a:p>
          <a:p>
            <a:pPr eaLnBrk="1" hangingPunct="1">
              <a:buClr>
                <a:srgbClr val="FF0000"/>
              </a:buClr>
            </a:pPr>
            <a:r>
              <a:rPr lang="zh-CN" altLang="en-US" sz="1600" i="1" dirty="0" smtClean="0">
                <a:latin typeface="+mn-lt"/>
              </a:rPr>
              <a:t>网络的激增</a:t>
            </a:r>
            <a:r>
              <a:rPr lang="en-US" altLang="zh-CN" sz="1600" i="1" dirty="0" smtClean="0">
                <a:latin typeface="+mn-lt"/>
              </a:rPr>
              <a:t>: 1980–1990</a:t>
            </a:r>
            <a:endParaRPr lang="en-US" altLang="zh-CN" sz="1600" i="1" dirty="0">
              <a:latin typeface="+mn-lt"/>
            </a:endParaRPr>
          </a:p>
          <a:p>
            <a:pPr eaLnBrk="1" hangingPunct="1">
              <a:buClr>
                <a:srgbClr val="FF0000"/>
              </a:buClr>
            </a:pPr>
            <a:r>
              <a:rPr lang="zh-CN" altLang="en-US" sz="1600" i="1" dirty="0" smtClean="0">
                <a:latin typeface="+mn-lt"/>
              </a:rPr>
              <a:t>互联网爆炸：</a:t>
            </a:r>
            <a:r>
              <a:rPr lang="en-US" altLang="zh-CN" sz="1600" i="1" dirty="0" smtClean="0">
                <a:latin typeface="+mn-lt"/>
              </a:rPr>
              <a:t>20</a:t>
            </a:r>
            <a:r>
              <a:rPr lang="zh-CN" altLang="en-US" sz="1600" i="1" dirty="0" smtClean="0">
                <a:latin typeface="+mn-lt"/>
              </a:rPr>
              <a:t>世纪</a:t>
            </a:r>
            <a:r>
              <a:rPr lang="en-US" altLang="zh-CN" sz="1600" i="1" dirty="0" smtClean="0">
                <a:latin typeface="+mn-lt"/>
              </a:rPr>
              <a:t>90</a:t>
            </a:r>
            <a:r>
              <a:rPr lang="zh-CN" altLang="en-US" sz="1600" i="1" dirty="0" smtClean="0">
                <a:latin typeface="+mn-lt"/>
              </a:rPr>
              <a:t>年代</a:t>
            </a:r>
            <a:endParaRPr lang="en-US" altLang="zh-CN" sz="1600" i="1" dirty="0">
              <a:latin typeface="+mn-lt"/>
            </a:endParaRPr>
          </a:p>
          <a:p>
            <a:pPr eaLnBrk="1" hangingPunct="1">
              <a:buClr>
                <a:srgbClr val="FF0000"/>
              </a:buClr>
            </a:pPr>
            <a:r>
              <a:rPr lang="zh-CN" altLang="en-US" sz="1600" i="1" dirty="0" smtClean="0">
                <a:latin typeface="+mn-lt"/>
              </a:rPr>
              <a:t>最新发展</a:t>
            </a:r>
            <a:endParaRPr lang="en-US" altLang="zh-CN" sz="1600" i="1" dirty="0" smtClean="0">
              <a:latin typeface="+mn-lt"/>
            </a:endParaRPr>
          </a:p>
          <a:p>
            <a:pPr marL="0" indent="0" eaLnBrk="1" hangingPunct="1">
              <a:buClr>
                <a:srgbClr val="FF0000"/>
              </a:buClr>
              <a:buNone/>
            </a:pPr>
            <a:r>
              <a:rPr lang="en-US" altLang="zh-CN" sz="1800" dirty="0" smtClean="0">
                <a:latin typeface="+mn-lt"/>
              </a:rPr>
              <a:t>1.8 </a:t>
            </a:r>
            <a:r>
              <a:rPr lang="zh-CN" altLang="en-US" sz="1800" dirty="0" smtClean="0">
                <a:latin typeface="+mn-lt"/>
              </a:rPr>
              <a:t>小结</a:t>
            </a:r>
            <a:endParaRPr lang="zh-CN" altLang="en-US" sz="1800" dirty="0">
              <a:latin typeface="+mn-lt"/>
            </a:endParaRPr>
          </a:p>
        </p:txBody>
      </p:sp>
    </p:spTree>
    <p:extLst>
      <p:ext uri="{BB962C8B-B14F-4D97-AF65-F5344CB8AC3E}">
        <p14:creationId xmlns:p14="http://schemas.microsoft.com/office/powerpoint/2010/main" val="70393712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n-lt"/>
              </a:rPr>
              <a:t>1.6 </a:t>
            </a:r>
            <a:r>
              <a:rPr lang="zh-CN" altLang="en-US" dirty="0" smtClean="0">
                <a:latin typeface="+mn-lt"/>
              </a:rPr>
              <a:t>面对攻击的网络</a:t>
            </a:r>
            <a:endParaRPr lang="zh-CN" altLang="en-US" dirty="0">
              <a:latin typeface="+mn-lt"/>
            </a:endParaRPr>
          </a:p>
        </p:txBody>
      </p:sp>
      <p:sp>
        <p:nvSpPr>
          <p:cNvPr id="3" name="内容占位符 2"/>
          <p:cNvSpPr>
            <a:spLocks noGrp="1"/>
          </p:cNvSpPr>
          <p:nvPr>
            <p:ph idx="1"/>
          </p:nvPr>
        </p:nvSpPr>
        <p:spPr/>
        <p:txBody>
          <a:bodyPr/>
          <a:lstStyle/>
          <a:p>
            <a:pPr>
              <a:spcBef>
                <a:spcPts val="600"/>
              </a:spcBef>
            </a:pPr>
            <a:r>
              <a:rPr lang="zh-CN" altLang="en-US" dirty="0" smtClean="0">
                <a:ea typeface="楷体" pitchFamily="49" charset="-122"/>
                <a:cs typeface="Arial" pitchFamily="34" charset="0"/>
              </a:rPr>
              <a:t>网络安全领域主要探讨以下问题</a:t>
            </a:r>
            <a:endParaRPr lang="en-US" altLang="zh-CN" dirty="0" smtClean="0">
              <a:ea typeface="楷体" pitchFamily="49" charset="-122"/>
              <a:cs typeface="Arial" pitchFamily="34" charset="0"/>
            </a:endParaRPr>
          </a:p>
          <a:p>
            <a:pPr lvl="1">
              <a:spcBef>
                <a:spcPts val="600"/>
              </a:spcBef>
            </a:pPr>
            <a:r>
              <a:rPr lang="zh-CN" altLang="en-US" dirty="0" smtClean="0">
                <a:ea typeface="楷体" pitchFamily="49" charset="-122"/>
                <a:cs typeface="Arial" pitchFamily="34" charset="0"/>
              </a:rPr>
              <a:t>坏家伙如何攻击计算机网络</a:t>
            </a:r>
            <a:endParaRPr lang="en-US" altLang="zh-CN" dirty="0" smtClean="0">
              <a:ea typeface="楷体" pitchFamily="49" charset="-122"/>
              <a:cs typeface="Arial" pitchFamily="34" charset="0"/>
            </a:endParaRPr>
          </a:p>
          <a:p>
            <a:pPr lvl="1">
              <a:spcBef>
                <a:spcPts val="600"/>
              </a:spcBef>
            </a:pPr>
            <a:r>
              <a:rPr lang="zh-CN" altLang="en-US" dirty="0" smtClean="0">
                <a:ea typeface="楷体" pitchFamily="49" charset="-122"/>
                <a:cs typeface="Arial" pitchFamily="34" charset="0"/>
              </a:rPr>
              <a:t>我们如何防御网络免受攻击</a:t>
            </a:r>
            <a:endParaRPr lang="en-US" altLang="zh-CN" dirty="0" smtClean="0">
              <a:ea typeface="楷体" pitchFamily="49" charset="-122"/>
              <a:cs typeface="Arial" pitchFamily="34" charset="0"/>
            </a:endParaRPr>
          </a:p>
          <a:p>
            <a:pPr lvl="1">
              <a:spcBef>
                <a:spcPts val="600"/>
              </a:spcBef>
            </a:pPr>
            <a:r>
              <a:rPr lang="zh-CN" altLang="en-US" dirty="0" smtClean="0">
                <a:ea typeface="楷体" pitchFamily="49" charset="-122"/>
                <a:cs typeface="Arial" pitchFamily="34" charset="0"/>
              </a:rPr>
              <a:t>如何设计免除攻击的新型体系结构</a:t>
            </a:r>
            <a:endParaRPr lang="en-US" altLang="zh-CN" dirty="0" smtClean="0">
              <a:ea typeface="楷体" pitchFamily="49" charset="-122"/>
              <a:cs typeface="Arial" pitchFamily="34" charset="0"/>
            </a:endParaRPr>
          </a:p>
          <a:p>
            <a:pPr>
              <a:spcBef>
                <a:spcPts val="600"/>
              </a:spcBef>
            </a:pPr>
            <a:endParaRPr lang="en-US" altLang="zh-CN" dirty="0" smtClean="0">
              <a:solidFill>
                <a:srgbClr val="FF0000"/>
              </a:solidFill>
              <a:ea typeface="楷体" pitchFamily="49" charset="-122"/>
              <a:cs typeface="Arial" pitchFamily="34" charset="0"/>
            </a:endParaRPr>
          </a:p>
          <a:p>
            <a:pPr>
              <a:spcBef>
                <a:spcPts val="600"/>
              </a:spcBef>
            </a:pPr>
            <a:r>
              <a:rPr lang="zh-CN" altLang="en-US" dirty="0" smtClean="0">
                <a:solidFill>
                  <a:srgbClr val="FF0000"/>
                </a:solidFill>
                <a:ea typeface="楷体" pitchFamily="49" charset="-122"/>
                <a:cs typeface="Arial" pitchFamily="34" charset="0"/>
              </a:rPr>
              <a:t>互联网在设计之初就没有考虑过安全问题</a:t>
            </a:r>
            <a:endParaRPr lang="en-US" altLang="zh-CN" dirty="0" smtClean="0">
              <a:solidFill>
                <a:srgbClr val="FF0000"/>
              </a:solidFill>
              <a:ea typeface="楷体" pitchFamily="49" charset="-122"/>
              <a:cs typeface="Arial" pitchFamily="34" charset="0"/>
            </a:endParaRPr>
          </a:p>
          <a:p>
            <a:pPr lvl="1">
              <a:spcBef>
                <a:spcPts val="600"/>
              </a:spcBef>
            </a:pPr>
            <a:r>
              <a:rPr lang="zh-CN" altLang="en-US" dirty="0" smtClean="0">
                <a:ea typeface="楷体" pitchFamily="49" charset="-122"/>
                <a:cs typeface="Arial" pitchFamily="34" charset="0"/>
              </a:rPr>
              <a:t>早期观点：一群相互信任的用户连接到一个透明的网络上</a:t>
            </a:r>
            <a:endParaRPr lang="en-US" altLang="zh-CN" dirty="0" smtClean="0">
              <a:ea typeface="楷体" pitchFamily="49" charset="-122"/>
              <a:cs typeface="Arial" pitchFamily="34" charset="0"/>
              <a:sym typeface="Wingdings" pitchFamily="2" charset="2"/>
            </a:endParaRPr>
          </a:p>
          <a:p>
            <a:pPr lvl="1">
              <a:spcBef>
                <a:spcPts val="600"/>
              </a:spcBef>
            </a:pPr>
            <a:endParaRPr lang="en-US" altLang="zh-CN" dirty="0" smtClean="0">
              <a:ea typeface="楷体" pitchFamily="49" charset="-122"/>
              <a:cs typeface="Arial" pitchFamily="34" charset="0"/>
            </a:endParaRPr>
          </a:p>
          <a:p>
            <a:pPr lvl="1">
              <a:spcBef>
                <a:spcPts val="600"/>
              </a:spcBef>
            </a:pPr>
            <a:r>
              <a:rPr lang="zh-CN" altLang="en-US" dirty="0" smtClean="0">
                <a:ea typeface="楷体" pitchFamily="49" charset="-122"/>
                <a:cs typeface="Arial" pitchFamily="34" charset="0"/>
              </a:rPr>
              <a:t>互联网协议设计者在不停地打补丁</a:t>
            </a:r>
            <a:endParaRPr lang="en-US" altLang="zh-CN" dirty="0" smtClean="0">
              <a:ea typeface="楷体" pitchFamily="49" charset="-122"/>
              <a:cs typeface="Arial" pitchFamily="34" charset="0"/>
            </a:endParaRPr>
          </a:p>
          <a:p>
            <a:pPr lvl="1">
              <a:spcBef>
                <a:spcPts val="600"/>
              </a:spcBef>
            </a:pPr>
            <a:endParaRPr lang="en-US" altLang="zh-CN" dirty="0" smtClean="0">
              <a:ea typeface="楷体" pitchFamily="49" charset="-122"/>
              <a:cs typeface="Arial" pitchFamily="34" charset="0"/>
            </a:endParaRPr>
          </a:p>
          <a:p>
            <a:pPr lvl="1">
              <a:spcBef>
                <a:spcPts val="600"/>
              </a:spcBef>
            </a:pPr>
            <a:r>
              <a:rPr lang="zh-CN" altLang="en-US" dirty="0" smtClean="0">
                <a:ea typeface="楷体" pitchFamily="49" charset="-122"/>
                <a:cs typeface="Arial" pitchFamily="34" charset="0"/>
              </a:rPr>
              <a:t>安全问题其实应该贯穿每一层！</a:t>
            </a:r>
          </a:p>
          <a:p>
            <a:endParaRPr lang="zh-CN" altLang="en-US"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pPr eaLnBrk="1" hangingPunct="1"/>
            <a:r>
              <a:rPr lang="zh-CN" altLang="en-US" dirty="0">
                <a:latin typeface="+mn-lt"/>
              </a:rPr>
              <a:t>坏家伙能够</a:t>
            </a:r>
            <a:r>
              <a:rPr lang="zh-CN" altLang="en-US" dirty="0" smtClean="0">
                <a:latin typeface="+mn-lt"/>
              </a:rPr>
              <a:t>通过互联网将</a:t>
            </a:r>
            <a:r>
              <a:rPr lang="zh-CN" altLang="en-US" dirty="0">
                <a:latin typeface="+mn-lt"/>
              </a:rPr>
              <a:t>恶意软件</a:t>
            </a:r>
            <a:r>
              <a:rPr lang="zh-CN" altLang="en-US" dirty="0">
                <a:solidFill>
                  <a:srgbClr val="FF0000"/>
                </a:solidFill>
                <a:latin typeface="+mn-lt"/>
              </a:rPr>
              <a:t>放入</a:t>
            </a:r>
            <a:r>
              <a:rPr lang="zh-CN" altLang="en-US" dirty="0">
                <a:latin typeface="+mn-lt"/>
              </a:rPr>
              <a:t>你的计算机</a:t>
            </a:r>
            <a:endParaRPr lang="en-US" altLang="zh-CN" dirty="0" smtClean="0">
              <a:latin typeface="+mn-lt"/>
            </a:endParaRPr>
          </a:p>
        </p:txBody>
      </p:sp>
      <p:sp>
        <p:nvSpPr>
          <p:cNvPr id="3" name="内容占位符 2"/>
          <p:cNvSpPr>
            <a:spLocks noGrp="1"/>
          </p:cNvSpPr>
          <p:nvPr>
            <p:ph idx="1"/>
          </p:nvPr>
        </p:nvSpPr>
        <p:spPr/>
        <p:txBody>
          <a:bodyPr/>
          <a:lstStyle/>
          <a:p>
            <a:r>
              <a:rPr lang="zh-CN" altLang="en-US" dirty="0">
                <a:latin typeface="+mn-lt"/>
                <a:cs typeface="Arial" panose="020B0604020202020204" pitchFamily="34" charset="0"/>
              </a:rPr>
              <a:t>恶意软件能够通过</a:t>
            </a:r>
            <a:r>
              <a:rPr lang="zh-CN" altLang="en-US" dirty="0">
                <a:solidFill>
                  <a:srgbClr val="FF0000"/>
                </a:solidFill>
                <a:latin typeface="+mn-lt"/>
                <a:cs typeface="Arial" panose="020B0604020202020204" pitchFamily="34" charset="0"/>
              </a:rPr>
              <a:t>病毒</a:t>
            </a:r>
            <a:r>
              <a:rPr lang="zh-CN" altLang="en-US" dirty="0">
                <a:latin typeface="+mn-lt"/>
                <a:cs typeface="Arial" panose="020B0604020202020204" pitchFamily="34" charset="0"/>
              </a:rPr>
              <a:t>、</a:t>
            </a:r>
            <a:r>
              <a:rPr lang="en-US" altLang="zh-CN" dirty="0">
                <a:latin typeface="+mn-lt"/>
                <a:cs typeface="Arial" panose="020B0604020202020204" pitchFamily="34" charset="0"/>
              </a:rPr>
              <a:t> </a:t>
            </a:r>
            <a:r>
              <a:rPr lang="zh-CN" altLang="en-US" dirty="0">
                <a:solidFill>
                  <a:srgbClr val="FF0000"/>
                </a:solidFill>
                <a:latin typeface="+mn-lt"/>
                <a:cs typeface="Arial" panose="020B0604020202020204" pitchFamily="34" charset="0"/>
              </a:rPr>
              <a:t>蠕虫</a:t>
            </a:r>
            <a:r>
              <a:rPr lang="zh-CN" altLang="en-US" dirty="0">
                <a:latin typeface="+mn-lt"/>
                <a:cs typeface="Arial" panose="020B0604020202020204" pitchFamily="34" charset="0"/>
              </a:rPr>
              <a:t>或者</a:t>
            </a:r>
            <a:r>
              <a:rPr lang="zh-CN" altLang="en-US" dirty="0">
                <a:solidFill>
                  <a:srgbClr val="FF0000"/>
                </a:solidFill>
                <a:latin typeface="+mn-lt"/>
                <a:cs typeface="Arial" panose="020B0604020202020204" pitchFamily="34" charset="0"/>
              </a:rPr>
              <a:t>特洛伊木马</a:t>
            </a:r>
            <a:r>
              <a:rPr lang="zh-CN" altLang="en-US" dirty="0">
                <a:latin typeface="+mn-lt"/>
                <a:cs typeface="Arial" panose="020B0604020202020204" pitchFamily="34" charset="0"/>
              </a:rPr>
              <a:t>进入你的</a:t>
            </a:r>
            <a:r>
              <a:rPr lang="zh-CN" altLang="en-US" dirty="0" smtClean="0">
                <a:latin typeface="+mn-lt"/>
                <a:cs typeface="Arial" panose="020B0604020202020204" pitchFamily="34" charset="0"/>
              </a:rPr>
              <a:t>计算机。 </a:t>
            </a:r>
            <a:endParaRPr lang="en-US" altLang="zh-CN" dirty="0">
              <a:latin typeface="+mn-lt"/>
              <a:cs typeface="Arial" panose="020B0604020202020204" pitchFamily="34" charset="0"/>
            </a:endParaRPr>
          </a:p>
          <a:p>
            <a:endParaRPr lang="en-US" altLang="zh-CN" dirty="0" smtClean="0">
              <a:solidFill>
                <a:schemeClr val="accent2"/>
              </a:solidFill>
              <a:latin typeface="+mn-lt"/>
              <a:cs typeface="Arial" panose="020B0604020202020204" pitchFamily="34" charset="0"/>
            </a:endParaRPr>
          </a:p>
          <a:p>
            <a:r>
              <a:rPr lang="zh-CN" altLang="en-US" dirty="0">
                <a:solidFill>
                  <a:srgbClr val="FF0000"/>
                </a:solidFill>
                <a:latin typeface="+mn-lt"/>
                <a:cs typeface="Arial" panose="020B0604020202020204" pitchFamily="34" charset="0"/>
              </a:rPr>
              <a:t>间谍性质的恶意软件</a:t>
            </a:r>
            <a:r>
              <a:rPr lang="en-US" altLang="zh-CN" dirty="0">
                <a:solidFill>
                  <a:srgbClr val="FF0000"/>
                </a:solidFill>
                <a:latin typeface="+mn-lt"/>
                <a:cs typeface="Arial" panose="020B0604020202020204" pitchFamily="34" charset="0"/>
              </a:rPr>
              <a:t> </a:t>
            </a:r>
            <a:r>
              <a:rPr lang="zh-CN" altLang="en-US" dirty="0">
                <a:latin typeface="+mn-lt"/>
                <a:cs typeface="Arial" panose="020B0604020202020204" pitchFamily="34" charset="0"/>
              </a:rPr>
              <a:t>能够记录你的击键、访问的</a:t>
            </a:r>
            <a:r>
              <a:rPr lang="en-US" altLang="zh-CN" dirty="0">
                <a:latin typeface="+mn-lt"/>
                <a:cs typeface="Arial" panose="020B0604020202020204" pitchFamily="34" charset="0"/>
              </a:rPr>
              <a:t>WEB</a:t>
            </a:r>
            <a:r>
              <a:rPr lang="zh-CN" altLang="en-US" dirty="0">
                <a:latin typeface="+mn-lt"/>
                <a:cs typeface="Arial" panose="020B0604020202020204" pitchFamily="34" charset="0"/>
              </a:rPr>
              <a:t>站点等等，并且能够将所搜集的信息向特定站点上</a:t>
            </a:r>
            <a:r>
              <a:rPr lang="zh-CN" altLang="en-US" dirty="0" smtClean="0">
                <a:latin typeface="+mn-lt"/>
                <a:cs typeface="Arial" panose="020B0604020202020204" pitchFamily="34" charset="0"/>
              </a:rPr>
              <a:t>传。</a:t>
            </a:r>
            <a:endParaRPr lang="en-US" altLang="zh-CN" dirty="0">
              <a:latin typeface="+mn-lt"/>
              <a:cs typeface="Arial" panose="020B0604020202020204" pitchFamily="34" charset="0"/>
            </a:endParaRPr>
          </a:p>
          <a:p>
            <a:endParaRPr lang="en-US" altLang="zh-CN" dirty="0" smtClean="0">
              <a:latin typeface="+mn-lt"/>
              <a:cs typeface="Arial" panose="020B0604020202020204" pitchFamily="34" charset="0"/>
            </a:endParaRPr>
          </a:p>
          <a:p>
            <a:r>
              <a:rPr lang="zh-CN" altLang="en-US" dirty="0" smtClean="0">
                <a:latin typeface="+mn-lt"/>
                <a:cs typeface="Arial" panose="020B0604020202020204" pitchFamily="34" charset="0"/>
              </a:rPr>
              <a:t>受</a:t>
            </a:r>
            <a:r>
              <a:rPr lang="zh-CN" altLang="en-US" dirty="0">
                <a:latin typeface="+mn-lt"/>
                <a:cs typeface="Arial" panose="020B0604020202020204" pitchFamily="34" charset="0"/>
              </a:rPr>
              <a:t>感染的主机将会成为</a:t>
            </a:r>
            <a:r>
              <a:rPr lang="zh-CN" altLang="en-US" dirty="0">
                <a:solidFill>
                  <a:srgbClr val="FF0000"/>
                </a:solidFill>
                <a:latin typeface="+mn-lt"/>
                <a:cs typeface="Arial" panose="020B0604020202020204" pitchFamily="34" charset="0"/>
              </a:rPr>
              <a:t>僵尸网络</a:t>
            </a:r>
            <a:r>
              <a:rPr lang="zh-CN" altLang="en-US" dirty="0">
                <a:latin typeface="+mn-lt"/>
                <a:cs typeface="Arial" panose="020B0604020202020204" pitchFamily="34" charset="0"/>
              </a:rPr>
              <a:t>的成员，将会被投放垃圾信息或者用于</a:t>
            </a:r>
            <a:r>
              <a:rPr lang="en-US" altLang="zh-CN" dirty="0">
                <a:latin typeface="+mn-lt"/>
                <a:cs typeface="Arial" panose="020B0604020202020204" pitchFamily="34" charset="0"/>
              </a:rPr>
              <a:t>DDoS</a:t>
            </a:r>
            <a:r>
              <a:rPr lang="zh-CN" altLang="en-US" dirty="0" smtClean="0">
                <a:latin typeface="+mn-lt"/>
                <a:cs typeface="Arial" panose="020B0604020202020204" pitchFamily="34" charset="0"/>
              </a:rPr>
              <a:t>攻击。</a:t>
            </a:r>
            <a:endParaRPr lang="en-US" altLang="zh-CN" dirty="0">
              <a:latin typeface="+mn-lt"/>
              <a:cs typeface="Arial" panose="020B0604020202020204" pitchFamily="34" charset="0"/>
            </a:endParaRPr>
          </a:p>
          <a:p>
            <a:endParaRPr lang="en-US" altLang="zh-CN" dirty="0" smtClean="0">
              <a:latin typeface="+mn-lt"/>
              <a:cs typeface="Arial" panose="020B0604020202020204" pitchFamily="34" charset="0"/>
            </a:endParaRPr>
          </a:p>
          <a:p>
            <a:r>
              <a:rPr lang="zh-CN" altLang="en-US" dirty="0" smtClean="0">
                <a:latin typeface="+mn-lt"/>
                <a:cs typeface="Arial" panose="020B0604020202020204" pitchFamily="34" charset="0"/>
              </a:rPr>
              <a:t>恶意</a:t>
            </a:r>
            <a:r>
              <a:rPr lang="zh-CN" altLang="en-US" dirty="0">
                <a:latin typeface="+mn-lt"/>
                <a:cs typeface="Arial" panose="020B0604020202020204" pitchFamily="34" charset="0"/>
              </a:rPr>
              <a:t>软件通常都是</a:t>
            </a:r>
            <a:r>
              <a:rPr lang="zh-CN" altLang="en-US" dirty="0">
                <a:solidFill>
                  <a:srgbClr val="FF0000"/>
                </a:solidFill>
                <a:latin typeface="+mn-lt"/>
                <a:cs typeface="Arial" panose="020B0604020202020204" pitchFamily="34" charset="0"/>
              </a:rPr>
              <a:t>自我复制</a:t>
            </a:r>
            <a:r>
              <a:rPr lang="zh-CN" altLang="en-US" dirty="0">
                <a:latin typeface="+mn-lt"/>
                <a:cs typeface="Arial" panose="020B0604020202020204" pitchFamily="34" charset="0"/>
              </a:rPr>
              <a:t>的</a:t>
            </a:r>
            <a:r>
              <a:rPr lang="en-US" altLang="zh-CN" dirty="0" smtClean="0">
                <a:latin typeface="+mn-lt"/>
                <a:cs typeface="Arial" panose="020B0604020202020204" pitchFamily="34" charset="0"/>
              </a:rPr>
              <a:t>: </a:t>
            </a:r>
            <a:r>
              <a:rPr lang="zh-CN" altLang="en-US" dirty="0" smtClean="0">
                <a:latin typeface="+mn-lt"/>
                <a:cs typeface="Arial" panose="020B0604020202020204" pitchFamily="34" charset="0"/>
              </a:rPr>
              <a:t>从</a:t>
            </a:r>
            <a:r>
              <a:rPr lang="zh-CN" altLang="en-US" dirty="0">
                <a:latin typeface="+mn-lt"/>
                <a:cs typeface="Arial" panose="020B0604020202020204" pitchFamily="34" charset="0"/>
              </a:rPr>
              <a:t>一台受感染的主机，自动寻觅路径进入更多的</a:t>
            </a:r>
            <a:r>
              <a:rPr lang="zh-CN" altLang="en-US" dirty="0" smtClean="0">
                <a:latin typeface="+mn-lt"/>
                <a:cs typeface="Arial" panose="020B0604020202020204" pitchFamily="34" charset="0"/>
              </a:rPr>
              <a:t>主机。</a:t>
            </a:r>
            <a:endParaRPr lang="zh-CN" altLang="en-US" dirty="0">
              <a:latin typeface="+mn-lt"/>
              <a:cs typeface="Arial" panose="020B0604020202020204" pitchFamily="34" charset="0"/>
            </a:endParaRPr>
          </a:p>
          <a:p>
            <a:endParaRPr lang="zh-CN" altLang="en-US" dirty="0"/>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9" name="Rectangle 2"/>
          <p:cNvSpPr>
            <a:spLocks noGrp="1" noChangeArrowheads="1"/>
          </p:cNvSpPr>
          <p:nvPr>
            <p:ph type="title"/>
          </p:nvPr>
        </p:nvSpPr>
        <p:spPr/>
        <p:txBody>
          <a:bodyPr/>
          <a:lstStyle/>
          <a:p>
            <a:pPr eaLnBrk="1" hangingPunct="1"/>
            <a:r>
              <a:rPr lang="zh-CN" altLang="en-US" sz="3200" dirty="0"/>
              <a:t>坏</a:t>
            </a:r>
            <a:r>
              <a:rPr lang="zh-CN" altLang="en-US" sz="3200" dirty="0">
                <a:ea typeface="楷体" panose="02010609060101010101" pitchFamily="49" charset="-122"/>
                <a:cs typeface="Arial" panose="020B0604020202020204" pitchFamily="34" charset="0"/>
              </a:rPr>
              <a:t>家伙能够攻击服务器和网络基础设施</a:t>
            </a:r>
            <a:endParaRPr lang="en-US" altLang="zh-CN" dirty="0">
              <a:solidFill>
                <a:srgbClr val="000099"/>
              </a:solidFill>
              <a:latin typeface="Gill Sans MT" panose="020B0502020104020203" pitchFamily="34" charset="0"/>
            </a:endParaRPr>
          </a:p>
        </p:txBody>
      </p:sp>
      <p:grpSp>
        <p:nvGrpSpPr>
          <p:cNvPr id="53" name="Group 131"/>
          <p:cNvGrpSpPr>
            <a:grpSpLocks/>
          </p:cNvGrpSpPr>
          <p:nvPr/>
        </p:nvGrpSpPr>
        <p:grpSpPr bwMode="auto">
          <a:xfrm flipH="1">
            <a:off x="5716588" y="3401898"/>
            <a:ext cx="735012" cy="681037"/>
            <a:chOff x="-44" y="1473"/>
            <a:chExt cx="981" cy="1105"/>
          </a:xfrm>
        </p:grpSpPr>
        <p:pic>
          <p:nvPicPr>
            <p:cNvPr id="54" name="Picture 13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Freeform 133"/>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lt"/>
              </a:endParaRPr>
            </a:p>
          </p:txBody>
        </p:sp>
      </p:grpSp>
      <p:grpSp>
        <p:nvGrpSpPr>
          <p:cNvPr id="56" name="Group 186"/>
          <p:cNvGrpSpPr>
            <a:grpSpLocks/>
          </p:cNvGrpSpPr>
          <p:nvPr/>
        </p:nvGrpSpPr>
        <p:grpSpPr bwMode="auto">
          <a:xfrm>
            <a:off x="6257925" y="3644785"/>
            <a:ext cx="860425" cy="1263650"/>
            <a:chOff x="5069" y="1396"/>
            <a:chExt cx="542" cy="796"/>
          </a:xfrm>
        </p:grpSpPr>
        <p:sp>
          <p:nvSpPr>
            <p:cNvPr id="57" name="Text Box 21"/>
            <p:cNvSpPr txBox="1">
              <a:spLocks noChangeArrowheads="1"/>
            </p:cNvSpPr>
            <p:nvPr/>
          </p:nvSpPr>
          <p:spPr bwMode="auto">
            <a:xfrm>
              <a:off x="5069" y="1940"/>
              <a:ext cx="54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latin typeface="+mn-lt"/>
                </a:rPr>
                <a:t>target</a:t>
              </a:r>
            </a:p>
          </p:txBody>
        </p:sp>
        <p:grpSp>
          <p:nvGrpSpPr>
            <p:cNvPr id="58" name="Group 153"/>
            <p:cNvGrpSpPr>
              <a:grpSpLocks/>
            </p:cNvGrpSpPr>
            <p:nvPr/>
          </p:nvGrpSpPr>
          <p:grpSpPr bwMode="auto">
            <a:xfrm>
              <a:off x="5200" y="1396"/>
              <a:ext cx="258" cy="574"/>
              <a:chOff x="4140" y="429"/>
              <a:chExt cx="1425" cy="2396"/>
            </a:xfrm>
          </p:grpSpPr>
          <p:sp>
            <p:nvSpPr>
              <p:cNvPr id="59" name="Freeform 15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ndParaRPr>
              </a:p>
            </p:txBody>
          </p:sp>
          <p:sp>
            <p:nvSpPr>
              <p:cNvPr id="60"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61" name="Freeform 15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ndParaRPr>
              </a:p>
            </p:txBody>
          </p:sp>
          <p:sp>
            <p:nvSpPr>
              <p:cNvPr id="62" name="Freeform 15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ndParaRPr>
              </a:p>
            </p:txBody>
          </p:sp>
          <p:sp>
            <p:nvSpPr>
              <p:cNvPr id="63"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nvGrpSpPr>
              <p:cNvPr id="64" name="Group 159"/>
              <p:cNvGrpSpPr>
                <a:grpSpLocks/>
              </p:cNvGrpSpPr>
              <p:nvPr/>
            </p:nvGrpSpPr>
            <p:grpSpPr bwMode="auto">
              <a:xfrm>
                <a:off x="4749" y="668"/>
                <a:ext cx="581" cy="145"/>
                <a:chOff x="614" y="2568"/>
                <a:chExt cx="725" cy="139"/>
              </a:xfrm>
            </p:grpSpPr>
            <p:sp>
              <p:nvSpPr>
                <p:cNvPr id="89" name="AutoShape 160"/>
                <p:cNvSpPr>
                  <a:spLocks noChangeArrowheads="1"/>
                </p:cNvSpPr>
                <p:nvPr/>
              </p:nvSpPr>
              <p:spPr bwMode="auto">
                <a:xfrm>
                  <a:off x="612"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90"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65"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nvGrpSpPr>
              <p:cNvPr id="66" name="Group 163"/>
              <p:cNvGrpSpPr>
                <a:grpSpLocks/>
              </p:cNvGrpSpPr>
              <p:nvPr/>
            </p:nvGrpSpPr>
            <p:grpSpPr bwMode="auto">
              <a:xfrm>
                <a:off x="4747" y="994"/>
                <a:ext cx="581" cy="134"/>
                <a:chOff x="614" y="2568"/>
                <a:chExt cx="725" cy="139"/>
              </a:xfrm>
            </p:grpSpPr>
            <p:sp>
              <p:nvSpPr>
                <p:cNvPr id="87" name="AutoShape 164"/>
                <p:cNvSpPr>
                  <a:spLocks noChangeArrowheads="1"/>
                </p:cNvSpPr>
                <p:nvPr/>
              </p:nvSpPr>
              <p:spPr bwMode="auto">
                <a:xfrm>
                  <a:off x="615" y="2566"/>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88"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67"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68"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nvGrpSpPr>
              <p:cNvPr id="69" name="Group 168"/>
              <p:cNvGrpSpPr>
                <a:grpSpLocks/>
              </p:cNvGrpSpPr>
              <p:nvPr/>
            </p:nvGrpSpPr>
            <p:grpSpPr bwMode="auto">
              <a:xfrm>
                <a:off x="4735" y="1627"/>
                <a:ext cx="582" cy="151"/>
                <a:chOff x="614" y="2568"/>
                <a:chExt cx="725" cy="139"/>
              </a:xfrm>
            </p:grpSpPr>
            <p:sp>
              <p:nvSpPr>
                <p:cNvPr id="85" name="AutoShape 16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86"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70" name="Freeform 17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ndParaRPr>
              </a:p>
            </p:txBody>
          </p:sp>
          <p:grpSp>
            <p:nvGrpSpPr>
              <p:cNvPr id="71" name="Group 172"/>
              <p:cNvGrpSpPr>
                <a:grpSpLocks/>
              </p:cNvGrpSpPr>
              <p:nvPr/>
            </p:nvGrpSpPr>
            <p:grpSpPr bwMode="auto">
              <a:xfrm>
                <a:off x="4739" y="1327"/>
                <a:ext cx="582" cy="139"/>
                <a:chOff x="614" y="2568"/>
                <a:chExt cx="725" cy="139"/>
              </a:xfrm>
            </p:grpSpPr>
            <p:sp>
              <p:nvSpPr>
                <p:cNvPr id="83" name="AutoShape 173"/>
                <p:cNvSpPr>
                  <a:spLocks noChangeArrowheads="1"/>
                </p:cNvSpPr>
                <p:nvPr/>
              </p:nvSpPr>
              <p:spPr bwMode="auto">
                <a:xfrm>
                  <a:off x="611" y="2567"/>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84"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72"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73" name="Freeform 17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ndParaRPr>
              </a:p>
            </p:txBody>
          </p:sp>
          <p:sp>
            <p:nvSpPr>
              <p:cNvPr id="74" name="Freeform 177"/>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ndParaRPr>
              </a:p>
            </p:txBody>
          </p:sp>
          <p:sp>
            <p:nvSpPr>
              <p:cNvPr id="75" name="Oval 178"/>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76" name="Freeform 17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ndParaRPr>
              </a:p>
            </p:txBody>
          </p:sp>
          <p:sp>
            <p:nvSpPr>
              <p:cNvPr id="77"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78"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79" name="Oval 182"/>
              <p:cNvSpPr>
                <a:spLocks noChangeArrowheads="1"/>
              </p:cNvSpPr>
              <p:nvPr/>
            </p:nvSpPr>
            <p:spPr bwMode="auto">
              <a:xfrm>
                <a:off x="4306" y="2383"/>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80" name="Oval 183"/>
              <p:cNvSpPr>
                <a:spLocks noChangeArrowheads="1"/>
              </p:cNvSpPr>
              <p:nvPr/>
            </p:nvSpPr>
            <p:spPr bwMode="auto">
              <a:xfrm>
                <a:off x="4488" y="2383"/>
                <a:ext cx="160"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lt"/>
                </a:endParaRPr>
              </a:p>
            </p:txBody>
          </p:sp>
          <p:sp>
            <p:nvSpPr>
              <p:cNvPr id="81" name="Oval 184"/>
              <p:cNvSpPr>
                <a:spLocks noChangeArrowheads="1"/>
              </p:cNvSpPr>
              <p:nvPr/>
            </p:nvSpPr>
            <p:spPr bwMode="auto">
              <a:xfrm>
                <a:off x="4665" y="2383"/>
                <a:ext cx="155"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82"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grpSp>
      <p:sp>
        <p:nvSpPr>
          <p:cNvPr id="91" name="Rectangle 3"/>
          <p:cNvSpPr txBox="1">
            <a:spLocks noChangeArrowheads="1"/>
          </p:cNvSpPr>
          <p:nvPr/>
        </p:nvSpPr>
        <p:spPr bwMode="auto">
          <a:xfrm>
            <a:off x="387350" y="1000010"/>
            <a:ext cx="8461375" cy="9540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Char char="•"/>
              <a:defRPr sz="2000">
                <a:solidFill>
                  <a:schemeClr val="tx1"/>
                </a:solidFill>
                <a:latin typeface="+mn-lt"/>
                <a:ea typeface="+mn-ea"/>
              </a:defRPr>
            </a:lvl9pPr>
          </a:lstStyle>
          <a:p>
            <a:pPr eaLnBrk="1" hangingPunct="1">
              <a:spcBef>
                <a:spcPts val="1200"/>
              </a:spcBef>
            </a:pPr>
            <a:r>
              <a:rPr lang="zh-CN" altLang="en-US" dirty="0"/>
              <a:t>拒绝</a:t>
            </a:r>
            <a:r>
              <a:rPr lang="zh-CN" altLang="en-US" dirty="0" smtClean="0"/>
              <a:t>服务</a:t>
            </a:r>
            <a:r>
              <a:rPr lang="en-US" altLang="zh-CN" dirty="0" smtClean="0"/>
              <a:t>(</a:t>
            </a:r>
            <a:r>
              <a:rPr lang="en-US" altLang="zh-CN" dirty="0" err="1" smtClean="0"/>
              <a:t>DoS</a:t>
            </a:r>
            <a:r>
              <a:rPr lang="en-US" altLang="zh-CN" dirty="0" smtClean="0"/>
              <a:t>): </a:t>
            </a:r>
            <a:r>
              <a:rPr lang="zh-CN" altLang="en-US" dirty="0"/>
              <a:t>攻击者通过使用虚假</a:t>
            </a:r>
            <a:r>
              <a:rPr lang="zh-CN" altLang="en-US" dirty="0" smtClean="0"/>
              <a:t>流量消耗</a:t>
            </a:r>
            <a:r>
              <a:rPr lang="en-US" altLang="zh-CN" dirty="0" smtClean="0"/>
              <a:t>(overwhelm)</a:t>
            </a:r>
            <a:r>
              <a:rPr lang="zh-CN" altLang="en-US" dirty="0" smtClean="0"/>
              <a:t>资源</a:t>
            </a:r>
            <a:r>
              <a:rPr lang="zh-CN" altLang="en-US" dirty="0"/>
              <a:t>，使</a:t>
            </a:r>
            <a:r>
              <a:rPr lang="zh-CN" altLang="en-US" dirty="0" smtClean="0"/>
              <a:t>资源</a:t>
            </a:r>
            <a:r>
              <a:rPr lang="en-US" altLang="zh-CN" dirty="0" smtClean="0"/>
              <a:t>(</a:t>
            </a:r>
            <a:r>
              <a:rPr lang="zh-CN" altLang="en-US" dirty="0" smtClean="0"/>
              <a:t>服务器</a:t>
            </a:r>
            <a:r>
              <a:rPr lang="zh-CN" altLang="en-US" dirty="0"/>
              <a:t>、</a:t>
            </a:r>
            <a:r>
              <a:rPr lang="zh-CN" altLang="en-US" dirty="0" smtClean="0"/>
              <a:t>带宽</a:t>
            </a:r>
            <a:r>
              <a:rPr lang="en-US" altLang="zh-CN" dirty="0" smtClean="0"/>
              <a:t>)</a:t>
            </a:r>
            <a:r>
              <a:rPr lang="zh-CN" altLang="en-US" dirty="0" smtClean="0"/>
              <a:t>为合法</a:t>
            </a:r>
            <a:r>
              <a:rPr lang="zh-CN" altLang="en-US" dirty="0"/>
              <a:t>流量不</a:t>
            </a:r>
            <a:r>
              <a:rPr lang="zh-CN" altLang="en-US" dirty="0" smtClean="0"/>
              <a:t>可用。</a:t>
            </a:r>
            <a:endParaRPr lang="en-US" altLang="zh-CN" kern="0" dirty="0" smtClean="0"/>
          </a:p>
        </p:txBody>
      </p:sp>
      <p:sp>
        <p:nvSpPr>
          <p:cNvPr id="92" name="Rectangle 4"/>
          <p:cNvSpPr>
            <a:spLocks noChangeArrowheads="1"/>
          </p:cNvSpPr>
          <p:nvPr/>
        </p:nvSpPr>
        <p:spPr bwMode="auto">
          <a:xfrm>
            <a:off x="354013" y="2439873"/>
            <a:ext cx="411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pitchFamily="82" charset="2"/>
              <a:buNone/>
            </a:pPr>
            <a:r>
              <a:rPr lang="en-US" altLang="zh-CN" dirty="0">
                <a:latin typeface="+mn-lt"/>
              </a:rPr>
              <a:t>1. </a:t>
            </a:r>
            <a:r>
              <a:rPr lang="zh-CN" altLang="en-US" dirty="0" smtClean="0">
                <a:latin typeface="+mn-lt"/>
              </a:rPr>
              <a:t>选择目标</a:t>
            </a:r>
            <a:endParaRPr lang="en-US" altLang="zh-CN" dirty="0">
              <a:latin typeface="+mn-lt"/>
            </a:endParaRPr>
          </a:p>
        </p:txBody>
      </p:sp>
      <p:sp>
        <p:nvSpPr>
          <p:cNvPr id="93" name="Rectangle 5"/>
          <p:cNvSpPr>
            <a:spLocks noChangeArrowheads="1"/>
          </p:cNvSpPr>
          <p:nvPr/>
        </p:nvSpPr>
        <p:spPr bwMode="auto">
          <a:xfrm>
            <a:off x="363769" y="3124007"/>
            <a:ext cx="37957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000" indent="-342000">
              <a:spcBef>
                <a:spcPts val="600"/>
              </a:spcBef>
              <a:buClr>
                <a:schemeClr val="accent2"/>
              </a:buClr>
              <a:buSzPct val="85000"/>
              <a:buFont typeface="ZapfDingbats" pitchFamily="82" charset="2"/>
              <a:buNone/>
            </a:pPr>
            <a:r>
              <a:rPr lang="en-US" altLang="zh-CN" dirty="0">
                <a:latin typeface="+mn-lt"/>
              </a:rPr>
              <a:t>2. </a:t>
            </a:r>
            <a:r>
              <a:rPr lang="zh-CN" altLang="en-US" dirty="0">
                <a:latin typeface="+mn-lt"/>
              </a:rPr>
              <a:t>闯入网络中的</a:t>
            </a:r>
            <a:r>
              <a:rPr lang="zh-CN" altLang="en-US" dirty="0" smtClean="0">
                <a:latin typeface="+mn-lt"/>
              </a:rPr>
              <a:t>主机</a:t>
            </a:r>
            <a:r>
              <a:rPr lang="en-US" altLang="zh-CN" dirty="0" smtClean="0">
                <a:latin typeface="+mn-lt"/>
              </a:rPr>
              <a:t>(</a:t>
            </a:r>
            <a:r>
              <a:rPr lang="zh-CN" altLang="en-US" dirty="0" smtClean="0">
                <a:latin typeface="+mn-lt"/>
              </a:rPr>
              <a:t>见</a:t>
            </a:r>
            <a:r>
              <a:rPr lang="zh-CN" altLang="en-US" dirty="0">
                <a:latin typeface="+mn-lt"/>
              </a:rPr>
              <a:t>僵尸</a:t>
            </a:r>
            <a:r>
              <a:rPr lang="zh-CN" altLang="en-US" dirty="0" smtClean="0">
                <a:latin typeface="+mn-lt"/>
              </a:rPr>
              <a:t>网络</a:t>
            </a:r>
            <a:r>
              <a:rPr lang="en-US" altLang="zh-CN" dirty="0" smtClean="0">
                <a:latin typeface="+mn-lt"/>
              </a:rPr>
              <a:t>)</a:t>
            </a:r>
            <a:endParaRPr lang="en-US" altLang="zh-CN" dirty="0">
              <a:latin typeface="+mn-lt"/>
            </a:endParaRPr>
          </a:p>
        </p:txBody>
      </p:sp>
      <p:sp>
        <p:nvSpPr>
          <p:cNvPr id="94" name="Rectangle 6"/>
          <p:cNvSpPr>
            <a:spLocks noChangeArrowheads="1"/>
          </p:cNvSpPr>
          <p:nvPr/>
        </p:nvSpPr>
        <p:spPr bwMode="auto">
          <a:xfrm>
            <a:off x="354013" y="4411548"/>
            <a:ext cx="4114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000" indent="-342000">
              <a:spcBef>
                <a:spcPts val="600"/>
              </a:spcBef>
            </a:pPr>
            <a:r>
              <a:rPr lang="en-US" altLang="zh-CN" dirty="0">
                <a:latin typeface="+mn-lt"/>
              </a:rPr>
              <a:t>3</a:t>
            </a:r>
            <a:r>
              <a:rPr lang="en-US" altLang="zh-CN" dirty="0" smtClean="0">
                <a:latin typeface="+mn-lt"/>
              </a:rPr>
              <a:t>. </a:t>
            </a:r>
            <a:r>
              <a:rPr lang="zh-CN" altLang="en-US" dirty="0" smtClean="0"/>
              <a:t>从妥协的</a:t>
            </a:r>
            <a:r>
              <a:rPr lang="zh-CN" altLang="en-US" dirty="0"/>
              <a:t>主机向目标</a:t>
            </a:r>
            <a:r>
              <a:rPr lang="zh-CN" altLang="en-US" dirty="0" smtClean="0"/>
              <a:t>发送分组</a:t>
            </a:r>
            <a:endParaRPr lang="zh-CN" altLang="en-US" dirty="0"/>
          </a:p>
        </p:txBody>
      </p:sp>
      <p:grpSp>
        <p:nvGrpSpPr>
          <p:cNvPr id="95" name="Group 152"/>
          <p:cNvGrpSpPr>
            <a:grpSpLocks/>
          </p:cNvGrpSpPr>
          <p:nvPr/>
        </p:nvGrpSpPr>
        <p:grpSpPr bwMode="auto">
          <a:xfrm>
            <a:off x="5046663" y="2939935"/>
            <a:ext cx="2720975" cy="2674938"/>
            <a:chOff x="-262" y="2555"/>
            <a:chExt cx="1714" cy="1685"/>
          </a:xfrm>
        </p:grpSpPr>
        <p:sp>
          <p:nvSpPr>
            <p:cNvPr id="96" name="Line 63"/>
            <p:cNvSpPr>
              <a:spLocks noChangeShapeType="1"/>
            </p:cNvSpPr>
            <p:nvPr/>
          </p:nvSpPr>
          <p:spPr bwMode="auto">
            <a:xfrm flipV="1">
              <a:off x="160" y="3261"/>
              <a:ext cx="436" cy="16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ndParaRPr>
            </a:p>
          </p:txBody>
        </p:sp>
        <p:sp>
          <p:nvSpPr>
            <p:cNvPr id="97" name="Line 64"/>
            <p:cNvSpPr>
              <a:spLocks noChangeShapeType="1"/>
            </p:cNvSpPr>
            <p:nvPr/>
          </p:nvSpPr>
          <p:spPr bwMode="auto">
            <a:xfrm flipV="1">
              <a:off x="413" y="3470"/>
              <a:ext cx="226" cy="32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ndParaRPr>
            </a:p>
          </p:txBody>
        </p:sp>
        <p:sp>
          <p:nvSpPr>
            <p:cNvPr id="98" name="Line 65"/>
            <p:cNvSpPr>
              <a:spLocks noChangeShapeType="1"/>
            </p:cNvSpPr>
            <p:nvPr/>
          </p:nvSpPr>
          <p:spPr bwMode="auto">
            <a:xfrm flipH="1" flipV="1">
              <a:off x="857" y="3410"/>
              <a:ext cx="595" cy="45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ndParaRPr>
            </a:p>
          </p:txBody>
        </p:sp>
        <p:sp>
          <p:nvSpPr>
            <p:cNvPr id="99" name="Line 66"/>
            <p:cNvSpPr>
              <a:spLocks noChangeShapeType="1"/>
            </p:cNvSpPr>
            <p:nvPr/>
          </p:nvSpPr>
          <p:spPr bwMode="auto">
            <a:xfrm>
              <a:off x="735" y="2555"/>
              <a:ext cx="16" cy="46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ndParaRPr>
            </a:p>
          </p:txBody>
        </p:sp>
        <p:sp>
          <p:nvSpPr>
            <p:cNvPr id="100" name="Line 67"/>
            <p:cNvSpPr>
              <a:spLocks noChangeShapeType="1"/>
            </p:cNvSpPr>
            <p:nvPr/>
          </p:nvSpPr>
          <p:spPr bwMode="auto">
            <a:xfrm flipH="1">
              <a:off x="829" y="3011"/>
              <a:ext cx="473" cy="18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ndParaRPr>
            </a:p>
          </p:txBody>
        </p:sp>
        <p:sp>
          <p:nvSpPr>
            <p:cNvPr id="101" name="Line 68"/>
            <p:cNvSpPr>
              <a:spLocks noChangeShapeType="1"/>
            </p:cNvSpPr>
            <p:nvPr/>
          </p:nvSpPr>
          <p:spPr bwMode="auto">
            <a:xfrm>
              <a:off x="-262" y="3083"/>
              <a:ext cx="879" cy="1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ndParaRPr>
            </a:p>
          </p:txBody>
        </p:sp>
        <p:sp>
          <p:nvSpPr>
            <p:cNvPr id="102" name="Line 69"/>
            <p:cNvSpPr>
              <a:spLocks noChangeShapeType="1"/>
            </p:cNvSpPr>
            <p:nvPr/>
          </p:nvSpPr>
          <p:spPr bwMode="auto">
            <a:xfrm flipV="1">
              <a:off x="-201" y="3362"/>
              <a:ext cx="800" cy="649"/>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ndParaRPr>
            </a:p>
          </p:txBody>
        </p:sp>
        <p:sp>
          <p:nvSpPr>
            <p:cNvPr id="103" name="Line 70"/>
            <p:cNvSpPr>
              <a:spLocks noChangeShapeType="1"/>
            </p:cNvSpPr>
            <p:nvPr/>
          </p:nvSpPr>
          <p:spPr bwMode="auto">
            <a:xfrm flipH="1">
              <a:off x="852" y="2623"/>
              <a:ext cx="352" cy="39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ndParaRPr>
            </a:p>
          </p:txBody>
        </p:sp>
        <p:sp>
          <p:nvSpPr>
            <p:cNvPr id="104" name="Line 71"/>
            <p:cNvSpPr>
              <a:spLocks noChangeShapeType="1"/>
            </p:cNvSpPr>
            <p:nvPr/>
          </p:nvSpPr>
          <p:spPr bwMode="auto">
            <a:xfrm flipV="1">
              <a:off x="494" y="3582"/>
              <a:ext cx="198" cy="6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ndParaRPr>
            </a:p>
          </p:txBody>
        </p:sp>
        <p:sp>
          <p:nvSpPr>
            <p:cNvPr id="105" name="Line 72"/>
            <p:cNvSpPr>
              <a:spLocks noChangeShapeType="1"/>
            </p:cNvSpPr>
            <p:nvPr/>
          </p:nvSpPr>
          <p:spPr bwMode="auto">
            <a:xfrm>
              <a:off x="162" y="2738"/>
              <a:ext cx="416" cy="2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ndParaRPr>
            </a:p>
          </p:txBody>
        </p:sp>
      </p:grpSp>
      <p:grpSp>
        <p:nvGrpSpPr>
          <p:cNvPr id="106" name="Group 113"/>
          <p:cNvGrpSpPr>
            <a:grpSpLocks/>
          </p:cNvGrpSpPr>
          <p:nvPr/>
        </p:nvGrpSpPr>
        <p:grpSpPr bwMode="auto">
          <a:xfrm flipH="1">
            <a:off x="7212013" y="2579573"/>
            <a:ext cx="735012" cy="681037"/>
            <a:chOff x="-44" y="1473"/>
            <a:chExt cx="981" cy="1105"/>
          </a:xfrm>
        </p:grpSpPr>
        <p:pic>
          <p:nvPicPr>
            <p:cNvPr id="107" name="Picture 11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Freeform 115"/>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lt"/>
              </a:endParaRPr>
            </a:p>
          </p:txBody>
        </p:sp>
      </p:grpSp>
      <p:grpSp>
        <p:nvGrpSpPr>
          <p:cNvPr id="109" name="Group 116"/>
          <p:cNvGrpSpPr>
            <a:grpSpLocks/>
          </p:cNvGrpSpPr>
          <p:nvPr/>
        </p:nvGrpSpPr>
        <p:grpSpPr bwMode="auto">
          <a:xfrm flipH="1">
            <a:off x="7499350" y="3416185"/>
            <a:ext cx="735013" cy="681038"/>
            <a:chOff x="-44" y="1473"/>
            <a:chExt cx="981" cy="1105"/>
          </a:xfrm>
        </p:grpSpPr>
        <p:pic>
          <p:nvPicPr>
            <p:cNvPr id="110" name="Picture 11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Freeform 118"/>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lt"/>
              </a:endParaRPr>
            </a:p>
          </p:txBody>
        </p:sp>
      </p:grpSp>
      <p:grpSp>
        <p:nvGrpSpPr>
          <p:cNvPr id="112" name="Group 119"/>
          <p:cNvGrpSpPr>
            <a:grpSpLocks/>
          </p:cNvGrpSpPr>
          <p:nvPr/>
        </p:nvGrpSpPr>
        <p:grpSpPr bwMode="auto">
          <a:xfrm flipH="1">
            <a:off x="7558088" y="4117860"/>
            <a:ext cx="735012" cy="681038"/>
            <a:chOff x="-44" y="1473"/>
            <a:chExt cx="981" cy="1105"/>
          </a:xfrm>
        </p:grpSpPr>
        <p:pic>
          <p:nvPicPr>
            <p:cNvPr id="113" name="Picture 12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Freeform 121"/>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lt"/>
              </a:endParaRPr>
            </a:p>
          </p:txBody>
        </p:sp>
      </p:grpSp>
      <p:grpSp>
        <p:nvGrpSpPr>
          <p:cNvPr id="115" name="Group 122"/>
          <p:cNvGrpSpPr>
            <a:grpSpLocks/>
          </p:cNvGrpSpPr>
          <p:nvPr/>
        </p:nvGrpSpPr>
        <p:grpSpPr bwMode="auto">
          <a:xfrm flipH="1">
            <a:off x="7594600" y="4898910"/>
            <a:ext cx="735013" cy="681038"/>
            <a:chOff x="-44" y="1473"/>
            <a:chExt cx="981" cy="1105"/>
          </a:xfrm>
        </p:grpSpPr>
        <p:pic>
          <p:nvPicPr>
            <p:cNvPr id="116" name="Picture 12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 name="Freeform 124"/>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lt"/>
              </a:endParaRPr>
            </a:p>
          </p:txBody>
        </p:sp>
      </p:grpSp>
      <p:grpSp>
        <p:nvGrpSpPr>
          <p:cNvPr id="118" name="Group 125"/>
          <p:cNvGrpSpPr>
            <a:grpSpLocks/>
          </p:cNvGrpSpPr>
          <p:nvPr/>
        </p:nvGrpSpPr>
        <p:grpSpPr bwMode="auto">
          <a:xfrm flipH="1">
            <a:off x="6249988" y="2708160"/>
            <a:ext cx="735012" cy="681038"/>
            <a:chOff x="-44" y="1473"/>
            <a:chExt cx="981" cy="1105"/>
          </a:xfrm>
        </p:grpSpPr>
        <p:pic>
          <p:nvPicPr>
            <p:cNvPr id="119" name="Picture 12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Freeform 127"/>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lt"/>
              </a:endParaRPr>
            </a:p>
          </p:txBody>
        </p:sp>
      </p:grpSp>
      <p:grpSp>
        <p:nvGrpSpPr>
          <p:cNvPr id="121" name="Group 128"/>
          <p:cNvGrpSpPr>
            <a:grpSpLocks/>
          </p:cNvGrpSpPr>
          <p:nvPr/>
        </p:nvGrpSpPr>
        <p:grpSpPr bwMode="auto">
          <a:xfrm flipH="1">
            <a:off x="5245100" y="2770073"/>
            <a:ext cx="735013" cy="681037"/>
            <a:chOff x="-44" y="1473"/>
            <a:chExt cx="981" cy="1105"/>
          </a:xfrm>
        </p:grpSpPr>
        <p:pic>
          <p:nvPicPr>
            <p:cNvPr id="122" name="Picture 12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 name="Freeform 130"/>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lt"/>
              </a:endParaRPr>
            </a:p>
          </p:txBody>
        </p:sp>
      </p:grpSp>
      <p:grpSp>
        <p:nvGrpSpPr>
          <p:cNvPr id="124" name="Group 134"/>
          <p:cNvGrpSpPr>
            <a:grpSpLocks/>
          </p:cNvGrpSpPr>
          <p:nvPr/>
        </p:nvGrpSpPr>
        <p:grpSpPr bwMode="auto">
          <a:xfrm flipH="1">
            <a:off x="4529138" y="3474923"/>
            <a:ext cx="735012" cy="681037"/>
            <a:chOff x="-44" y="1473"/>
            <a:chExt cx="981" cy="1105"/>
          </a:xfrm>
        </p:grpSpPr>
        <p:pic>
          <p:nvPicPr>
            <p:cNvPr id="125" name="Picture 13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Freeform 13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lt"/>
              </a:endParaRPr>
            </a:p>
          </p:txBody>
        </p:sp>
      </p:grpSp>
      <p:grpSp>
        <p:nvGrpSpPr>
          <p:cNvPr id="127" name="Group 137"/>
          <p:cNvGrpSpPr>
            <a:grpSpLocks/>
          </p:cNvGrpSpPr>
          <p:nvPr/>
        </p:nvGrpSpPr>
        <p:grpSpPr bwMode="auto">
          <a:xfrm flipH="1">
            <a:off x="5160963" y="4209935"/>
            <a:ext cx="735012" cy="681038"/>
            <a:chOff x="-44" y="1473"/>
            <a:chExt cx="981" cy="1105"/>
          </a:xfrm>
        </p:grpSpPr>
        <p:pic>
          <p:nvPicPr>
            <p:cNvPr id="128" name="Picture 13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Freeform 139"/>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lt"/>
              </a:endParaRPr>
            </a:p>
          </p:txBody>
        </p:sp>
      </p:grpSp>
      <p:grpSp>
        <p:nvGrpSpPr>
          <p:cNvPr id="130" name="Group 140"/>
          <p:cNvGrpSpPr>
            <a:grpSpLocks/>
          </p:cNvGrpSpPr>
          <p:nvPr/>
        </p:nvGrpSpPr>
        <p:grpSpPr bwMode="auto">
          <a:xfrm flipH="1">
            <a:off x="5691188" y="4819535"/>
            <a:ext cx="735012" cy="681038"/>
            <a:chOff x="-44" y="1473"/>
            <a:chExt cx="981" cy="1105"/>
          </a:xfrm>
        </p:grpSpPr>
        <p:pic>
          <p:nvPicPr>
            <p:cNvPr id="131" name="Picture 14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Freeform 142"/>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lt"/>
              </a:endParaRPr>
            </a:p>
          </p:txBody>
        </p:sp>
      </p:grpSp>
      <p:grpSp>
        <p:nvGrpSpPr>
          <p:cNvPr id="133" name="Group 143"/>
          <p:cNvGrpSpPr>
            <a:grpSpLocks/>
          </p:cNvGrpSpPr>
          <p:nvPr/>
        </p:nvGrpSpPr>
        <p:grpSpPr bwMode="auto">
          <a:xfrm flipH="1">
            <a:off x="4768850" y="5110048"/>
            <a:ext cx="735013" cy="681037"/>
            <a:chOff x="-44" y="1473"/>
            <a:chExt cx="981" cy="1105"/>
          </a:xfrm>
        </p:grpSpPr>
        <p:pic>
          <p:nvPicPr>
            <p:cNvPr id="134" name="Picture 14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 name="Freeform 145"/>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lt"/>
              </a:endParaRPr>
            </a:p>
          </p:txBody>
        </p:sp>
      </p:grpSp>
      <p:grpSp>
        <p:nvGrpSpPr>
          <p:cNvPr id="136" name="Group 146"/>
          <p:cNvGrpSpPr>
            <a:grpSpLocks/>
          </p:cNvGrpSpPr>
          <p:nvPr/>
        </p:nvGrpSpPr>
        <p:grpSpPr bwMode="auto">
          <a:xfrm flipH="1">
            <a:off x="5961063" y="5616460"/>
            <a:ext cx="735012" cy="681038"/>
            <a:chOff x="-44" y="1473"/>
            <a:chExt cx="981" cy="1105"/>
          </a:xfrm>
        </p:grpSpPr>
        <p:pic>
          <p:nvPicPr>
            <p:cNvPr id="137" name="Picture 14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 name="Freeform 148"/>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lt"/>
              </a:endParaRPr>
            </a:p>
          </p:txBody>
        </p:sp>
      </p:grpSp>
      <p:grpSp>
        <p:nvGrpSpPr>
          <p:cNvPr id="139" name="Group 149"/>
          <p:cNvGrpSpPr>
            <a:grpSpLocks/>
          </p:cNvGrpSpPr>
          <p:nvPr/>
        </p:nvGrpSpPr>
        <p:grpSpPr bwMode="auto">
          <a:xfrm flipH="1">
            <a:off x="6705600" y="5227523"/>
            <a:ext cx="735013" cy="681037"/>
            <a:chOff x="-44" y="1473"/>
            <a:chExt cx="981" cy="1105"/>
          </a:xfrm>
        </p:grpSpPr>
        <p:pic>
          <p:nvPicPr>
            <p:cNvPr id="140" name="Picture 1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Freeform 151"/>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lt"/>
              </a:endParaRPr>
            </a:p>
          </p:txBody>
        </p:sp>
      </p:grpSp>
      <p:grpSp>
        <p:nvGrpSpPr>
          <p:cNvPr id="142" name="Group 89"/>
          <p:cNvGrpSpPr>
            <a:grpSpLocks/>
          </p:cNvGrpSpPr>
          <p:nvPr/>
        </p:nvGrpSpPr>
        <p:grpSpPr bwMode="auto">
          <a:xfrm>
            <a:off x="4554538" y="2647835"/>
            <a:ext cx="3525837" cy="3408363"/>
            <a:chOff x="2920" y="1824"/>
            <a:chExt cx="2221" cy="2147"/>
          </a:xfrm>
        </p:grpSpPr>
        <p:pic>
          <p:nvPicPr>
            <p:cNvPr id="143"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7"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44"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1"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45" name="Picture 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0" y="2376"/>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46" name="Picture 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 y="2803"/>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47" name="Picture 5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0" y="3230"/>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48" name="Picture 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7" y="369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49"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 y="330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0"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8" y="2339"/>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1" name="Picture 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 y="3395"/>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2" name="Picture 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2" y="1824"/>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93"/>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142"/>
                                        </p:tgtEl>
                                        <p:attrNameLst>
                                          <p:attrName>style.visibility</p:attrName>
                                        </p:attrNameLst>
                                      </p:cBhvr>
                                      <p:to>
                                        <p:strVal val="visible"/>
                                      </p:to>
                                    </p:set>
                                    <p:animEffect transition="in" filter="dissolve">
                                      <p:cBhvr>
                                        <p:cTn id="15" dur="500"/>
                                        <p:tgtEl>
                                          <p:spTgt spid="14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94"/>
                                        </p:tgtEl>
                                        <p:attrNameLst>
                                          <p:attrName>style.visibility</p:attrName>
                                        </p:attrNameLst>
                                      </p:cBhvr>
                                      <p:to>
                                        <p:strVal val="visible"/>
                                      </p:to>
                                    </p:set>
                                  </p:childTnLst>
                                </p:cTn>
                              </p:par>
                            </p:childTnLst>
                          </p:cTn>
                        </p:par>
                        <p:par>
                          <p:cTn id="20" fill="hold">
                            <p:stCondLst>
                              <p:cond delay="500"/>
                            </p:stCondLst>
                            <p:childTnLst>
                              <p:par>
                                <p:cTn id="21" presetID="9" presetClass="entr" presetSubtype="0" fill="hold" nodeType="after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dissolve">
                                      <p:cBhvr>
                                        <p:cTn id="2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uild="p" autoUpdateAnimBg="0"/>
      <p:bldP spid="93" grpId="0" autoUpdateAnimBg="0"/>
      <p:bldP spid="94" grpId="0" autoUpdateAnimBg="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17"/>
          <p:cNvSpPr>
            <a:spLocks noGrp="1" noChangeArrowheads="1"/>
          </p:cNvSpPr>
          <p:nvPr>
            <p:ph type="body" idx="1"/>
          </p:nvPr>
        </p:nvSpPr>
        <p:spPr>
          <a:xfrm>
            <a:off x="392113" y="1089026"/>
            <a:ext cx="8394700" cy="1115906"/>
          </a:xfrm>
          <a:noFill/>
        </p:spPr>
        <p:txBody>
          <a:bodyPr/>
          <a:lstStyle/>
          <a:p>
            <a:r>
              <a:rPr lang="zh-CN" altLang="en-US" dirty="0">
                <a:ea typeface="楷体" panose="02010609060101010101" pitchFamily="49" charset="-122"/>
                <a:cs typeface="Arial" panose="020B0604020202020204" pitchFamily="34" charset="0"/>
              </a:rPr>
              <a:t>广播</a:t>
            </a:r>
            <a:r>
              <a:rPr lang="zh-CN" altLang="en-US" dirty="0" smtClean="0">
                <a:ea typeface="楷体" panose="02010609060101010101" pitchFamily="49" charset="-122"/>
                <a:cs typeface="Arial" panose="020B0604020202020204" pitchFamily="34" charset="0"/>
              </a:rPr>
              <a:t>介质</a:t>
            </a:r>
            <a:r>
              <a:rPr lang="en-US" altLang="zh-CN" dirty="0" smtClean="0">
                <a:ea typeface="楷体" panose="02010609060101010101" pitchFamily="49" charset="-122"/>
                <a:cs typeface="Arial" panose="020B0604020202020204" pitchFamily="34" charset="0"/>
              </a:rPr>
              <a:t>(</a:t>
            </a:r>
            <a:r>
              <a:rPr lang="zh-CN" altLang="en-US" dirty="0" smtClean="0">
                <a:ea typeface="楷体" panose="02010609060101010101" pitchFamily="49" charset="-122"/>
                <a:cs typeface="Arial" panose="020B0604020202020204" pitchFamily="34" charset="0"/>
              </a:rPr>
              <a:t>共享</a:t>
            </a:r>
            <a:r>
              <a:rPr lang="zh-CN" altLang="en-US" dirty="0">
                <a:ea typeface="楷体" panose="02010609060101010101" pitchFamily="49" charset="-122"/>
                <a:cs typeface="Arial" panose="020B0604020202020204" pitchFamily="34" charset="0"/>
              </a:rPr>
              <a:t>式的以太网、无线</a:t>
            </a:r>
            <a:r>
              <a:rPr lang="zh-CN" altLang="en-US" dirty="0" smtClean="0">
                <a:ea typeface="楷体" panose="02010609060101010101" pitchFamily="49" charset="-122"/>
                <a:cs typeface="Arial" panose="020B0604020202020204" pitchFamily="34" charset="0"/>
              </a:rPr>
              <a:t>网</a:t>
            </a:r>
            <a:r>
              <a:rPr lang="en-US" altLang="zh-CN" dirty="0" smtClean="0">
                <a:ea typeface="楷体" panose="02010609060101010101" pitchFamily="49" charset="-122"/>
                <a:cs typeface="Arial" panose="020B0604020202020204" pitchFamily="34" charset="0"/>
              </a:rPr>
              <a:t>)</a:t>
            </a:r>
            <a:endParaRPr lang="en-US" altLang="zh-CN" dirty="0">
              <a:ea typeface="楷体" panose="02010609060101010101" pitchFamily="49" charset="-122"/>
              <a:cs typeface="Arial" panose="020B0604020202020204" pitchFamily="34" charset="0"/>
            </a:endParaRPr>
          </a:p>
          <a:p>
            <a:r>
              <a:rPr lang="zh-CN" altLang="en-US" dirty="0">
                <a:ea typeface="楷体" panose="02010609060101010101" pitchFamily="49" charset="-122"/>
                <a:cs typeface="Arial" panose="020B0604020202020204" pitchFamily="34" charset="0"/>
              </a:rPr>
              <a:t>通过多种接口读取并记录通过的</a:t>
            </a:r>
            <a:r>
              <a:rPr lang="zh-CN" altLang="en-US" dirty="0" smtClean="0">
                <a:ea typeface="楷体" panose="02010609060101010101" pitchFamily="49" charset="-122"/>
                <a:cs typeface="Arial" panose="020B0604020202020204" pitchFamily="34" charset="0"/>
              </a:rPr>
              <a:t>所有分组</a:t>
            </a:r>
            <a:r>
              <a:rPr lang="en-US" altLang="zh-CN" dirty="0" smtClean="0">
                <a:ea typeface="楷体" panose="02010609060101010101" pitchFamily="49" charset="-122"/>
                <a:cs typeface="Arial" panose="020B0604020202020204" pitchFamily="34" charset="0"/>
              </a:rPr>
              <a:t>(</a:t>
            </a:r>
            <a:r>
              <a:rPr lang="zh-CN" altLang="en-US" dirty="0" smtClean="0">
                <a:ea typeface="楷体" panose="02010609060101010101" pitchFamily="49" charset="-122"/>
                <a:cs typeface="Arial" panose="020B0604020202020204" pitchFamily="34" charset="0"/>
              </a:rPr>
              <a:t>如，包括密码</a:t>
            </a:r>
            <a:r>
              <a:rPr lang="en-US" altLang="zh-CN" dirty="0" smtClean="0">
                <a:ea typeface="楷体" panose="02010609060101010101" pitchFamily="49" charset="-122"/>
                <a:cs typeface="Arial" panose="020B0604020202020204" pitchFamily="34" charset="0"/>
              </a:rPr>
              <a:t>)</a:t>
            </a:r>
            <a:endParaRPr lang="en-US" altLang="zh-CN" dirty="0">
              <a:ea typeface="楷体" panose="02010609060101010101" pitchFamily="49" charset="-122"/>
              <a:cs typeface="Arial" panose="020B0604020202020204" pitchFamily="34" charset="0"/>
            </a:endParaRPr>
          </a:p>
        </p:txBody>
      </p:sp>
      <p:sp>
        <p:nvSpPr>
          <p:cNvPr id="32786" name="Rectangle 59"/>
          <p:cNvSpPr>
            <a:spLocks noChangeArrowheads="1"/>
          </p:cNvSpPr>
          <p:nvPr/>
        </p:nvSpPr>
        <p:spPr bwMode="auto">
          <a:xfrm>
            <a:off x="357188" y="5601495"/>
            <a:ext cx="8483600" cy="572294"/>
          </a:xfrm>
          <a:prstGeom prst="rect">
            <a:avLst/>
          </a:prstGeom>
          <a:noFill/>
          <a:ln w="9525">
            <a:noFill/>
            <a:miter lim="800000"/>
            <a:headEnd/>
            <a:tailEnd/>
          </a:ln>
        </p:spPr>
        <p:txBody>
          <a:bodyPr/>
          <a:lstStyle/>
          <a:p>
            <a:pPr marL="342900" lvl="1" indent="-342900">
              <a:spcBef>
                <a:spcPct val="20000"/>
              </a:spcBef>
              <a:buClr>
                <a:schemeClr val="hlink"/>
              </a:buClr>
              <a:buFont typeface="Arial" panose="020B0604020202020204" pitchFamily="34" charset="0"/>
              <a:buChar char="•"/>
            </a:pPr>
            <a:r>
              <a:rPr lang="en-US" altLang="zh-CN" sz="2600" dirty="0">
                <a:latin typeface="Tahoma" panose="020B0604030504040204" pitchFamily="34" charset="0"/>
                <a:ea typeface="楷体" panose="02010609060101010101" pitchFamily="49" charset="-122"/>
                <a:cs typeface="Arial" panose="020B0604020202020204" pitchFamily="34" charset="0"/>
              </a:rPr>
              <a:t>Sniffer Pro</a:t>
            </a:r>
            <a:r>
              <a:rPr lang="zh-CN" altLang="en-US" sz="2600" dirty="0">
                <a:latin typeface="Tahoma" panose="020B0604030504040204" pitchFamily="34" charset="0"/>
                <a:ea typeface="楷体" panose="02010609060101010101" pitchFamily="49" charset="-122"/>
                <a:cs typeface="Arial" panose="020B0604020202020204" pitchFamily="34" charset="0"/>
              </a:rPr>
              <a:t>、</a:t>
            </a:r>
            <a:r>
              <a:rPr lang="en-US" altLang="zh-CN" sz="2600" dirty="0" err="1">
                <a:latin typeface="Tahoma" panose="020B0604030504040204" pitchFamily="34" charset="0"/>
                <a:ea typeface="楷体" panose="02010609060101010101" pitchFamily="49" charset="-122"/>
                <a:cs typeface="Arial" panose="020B0604020202020204" pitchFamily="34" charset="0"/>
              </a:rPr>
              <a:t>WireShark</a:t>
            </a:r>
            <a:endParaRPr lang="zh-CN" altLang="en-US" sz="2600" dirty="0">
              <a:latin typeface="Tahoma" panose="020B0604030504040204" pitchFamily="34" charset="0"/>
              <a:ea typeface="楷体" panose="02010609060101010101" pitchFamily="49" charset="-122"/>
              <a:cs typeface="Arial" panose="020B0604020202020204" pitchFamily="34" charset="0"/>
            </a:endParaRPr>
          </a:p>
        </p:txBody>
      </p:sp>
      <p:sp>
        <p:nvSpPr>
          <p:cNvPr id="2" name="标题 1"/>
          <p:cNvSpPr>
            <a:spLocks noGrp="1"/>
          </p:cNvSpPr>
          <p:nvPr>
            <p:ph type="title"/>
          </p:nvPr>
        </p:nvSpPr>
        <p:spPr/>
        <p:txBody>
          <a:bodyPr/>
          <a:lstStyle/>
          <a:p>
            <a:r>
              <a:rPr lang="zh-CN" altLang="en-US" dirty="0">
                <a:latin typeface="+mn-lt"/>
                <a:ea typeface="楷体" panose="02010609060101010101" pitchFamily="49" charset="-122"/>
                <a:cs typeface="Arial" panose="020B0604020202020204" pitchFamily="34" charset="0"/>
              </a:rPr>
              <a:t>坏家伙能够嗅探分组</a:t>
            </a:r>
            <a:endParaRPr lang="en-US" altLang="zh-CN" dirty="0">
              <a:latin typeface="+mn-lt"/>
              <a:ea typeface="楷体" panose="02010609060101010101" pitchFamily="49" charset="-122"/>
              <a:cs typeface="Arial" panose="020B0604020202020204" pitchFamily="34" charset="0"/>
            </a:endParaRPr>
          </a:p>
        </p:txBody>
      </p:sp>
      <p:grpSp>
        <p:nvGrpSpPr>
          <p:cNvPr id="46" name="Group 90"/>
          <p:cNvGrpSpPr>
            <a:grpSpLocks/>
          </p:cNvGrpSpPr>
          <p:nvPr/>
        </p:nvGrpSpPr>
        <p:grpSpPr bwMode="auto">
          <a:xfrm flipH="1">
            <a:off x="4510088" y="2769317"/>
            <a:ext cx="735012" cy="681037"/>
            <a:chOff x="-44" y="1473"/>
            <a:chExt cx="981" cy="1105"/>
          </a:xfrm>
        </p:grpSpPr>
        <p:pic>
          <p:nvPicPr>
            <p:cNvPr id="47" name="Picture 91"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48" name="Freeform 92"/>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sp>
        <p:nvSpPr>
          <p:cNvPr id="49" name="Freeform 43"/>
          <p:cNvSpPr>
            <a:spLocks/>
          </p:cNvSpPr>
          <p:nvPr/>
        </p:nvSpPr>
        <p:spPr bwMode="auto">
          <a:xfrm>
            <a:off x="2005013" y="3504329"/>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p:spPr>
        <p:txBody>
          <a:bodyPr wrap="none" anchor="ctr"/>
          <a:lstStyle/>
          <a:p>
            <a:endParaRPr lang="zh-CN" altLang="en-US"/>
          </a:p>
        </p:txBody>
      </p:sp>
      <p:sp>
        <p:nvSpPr>
          <p:cNvPr id="50" name="Freeform 44"/>
          <p:cNvSpPr>
            <a:spLocks/>
          </p:cNvSpPr>
          <p:nvPr/>
        </p:nvSpPr>
        <p:spPr bwMode="auto">
          <a:xfrm>
            <a:off x="4837113" y="3374154"/>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p:spPr>
        <p:txBody>
          <a:bodyPr wrap="none" anchor="ctr"/>
          <a:lstStyle/>
          <a:p>
            <a:endParaRPr lang="zh-CN" altLang="en-US"/>
          </a:p>
        </p:txBody>
      </p:sp>
      <p:sp>
        <p:nvSpPr>
          <p:cNvPr id="51" name="Line 45"/>
          <p:cNvSpPr>
            <a:spLocks noChangeShapeType="1"/>
          </p:cNvSpPr>
          <p:nvPr/>
        </p:nvSpPr>
        <p:spPr bwMode="auto">
          <a:xfrm flipV="1">
            <a:off x="3179763" y="3896442"/>
            <a:ext cx="0" cy="374650"/>
          </a:xfrm>
          <a:prstGeom prst="line">
            <a:avLst/>
          </a:prstGeom>
          <a:noFill/>
          <a:ln w="19050">
            <a:solidFill>
              <a:schemeClr val="tx1"/>
            </a:solidFill>
            <a:round/>
            <a:headEnd/>
            <a:tailEnd/>
          </a:ln>
        </p:spPr>
        <p:txBody>
          <a:bodyPr wrap="none" anchor="ctr"/>
          <a:lstStyle/>
          <a:p>
            <a:endParaRPr lang="zh-CN" altLang="en-US"/>
          </a:p>
        </p:txBody>
      </p:sp>
      <p:sp>
        <p:nvSpPr>
          <p:cNvPr id="52" name="Line 46"/>
          <p:cNvSpPr>
            <a:spLocks noChangeShapeType="1"/>
          </p:cNvSpPr>
          <p:nvPr/>
        </p:nvSpPr>
        <p:spPr bwMode="auto">
          <a:xfrm flipV="1">
            <a:off x="3198813" y="4607642"/>
            <a:ext cx="0" cy="241300"/>
          </a:xfrm>
          <a:prstGeom prst="line">
            <a:avLst/>
          </a:prstGeom>
          <a:noFill/>
          <a:ln w="19050">
            <a:solidFill>
              <a:schemeClr val="tx1"/>
            </a:solidFill>
            <a:round/>
            <a:headEnd/>
            <a:tailEnd/>
          </a:ln>
        </p:spPr>
        <p:txBody>
          <a:bodyPr wrap="none" anchor="ctr"/>
          <a:lstStyle/>
          <a:p>
            <a:endParaRPr lang="zh-CN" altLang="en-US"/>
          </a:p>
        </p:txBody>
      </p:sp>
      <p:sp>
        <p:nvSpPr>
          <p:cNvPr id="53" name="Text Box 47"/>
          <p:cNvSpPr txBox="1">
            <a:spLocks noChangeArrowheads="1"/>
          </p:cNvSpPr>
          <p:nvPr/>
        </p:nvSpPr>
        <p:spPr bwMode="auto">
          <a:xfrm>
            <a:off x="1462088" y="2793129"/>
            <a:ext cx="387350" cy="457200"/>
          </a:xfrm>
          <a:prstGeom prst="rect">
            <a:avLst/>
          </a:prstGeom>
          <a:noFill/>
          <a:ln w="9525">
            <a:noFill/>
            <a:miter lim="800000"/>
            <a:headEnd/>
            <a:tailEnd/>
          </a:ln>
        </p:spPr>
        <p:txBody>
          <a:bodyPr wrap="none">
            <a:spAutoFit/>
          </a:bodyPr>
          <a:lstStyle/>
          <a:p>
            <a:pPr algn="ctr"/>
            <a:r>
              <a:rPr lang="en-US" altLang="zh-CN"/>
              <a:t>A</a:t>
            </a:r>
          </a:p>
        </p:txBody>
      </p:sp>
      <p:sp>
        <p:nvSpPr>
          <p:cNvPr id="54" name="Text Box 48"/>
          <p:cNvSpPr txBox="1">
            <a:spLocks noChangeArrowheads="1"/>
          </p:cNvSpPr>
          <p:nvPr/>
        </p:nvSpPr>
        <p:spPr bwMode="auto">
          <a:xfrm>
            <a:off x="6931025" y="4256804"/>
            <a:ext cx="388938" cy="461963"/>
          </a:xfrm>
          <a:prstGeom prst="rect">
            <a:avLst/>
          </a:prstGeom>
          <a:noFill/>
          <a:ln w="9525">
            <a:noFill/>
            <a:miter lim="800000"/>
            <a:headEnd/>
            <a:tailEnd/>
          </a:ln>
        </p:spPr>
        <p:txBody>
          <a:bodyPr wrap="none">
            <a:spAutoFit/>
          </a:bodyPr>
          <a:lstStyle/>
          <a:p>
            <a:pPr algn="ctr"/>
            <a:r>
              <a:rPr lang="en-US" altLang="zh-CN"/>
              <a:t>B</a:t>
            </a:r>
          </a:p>
        </p:txBody>
      </p:sp>
      <p:sp>
        <p:nvSpPr>
          <p:cNvPr id="55" name="Text Box 49"/>
          <p:cNvSpPr txBox="1">
            <a:spLocks noChangeArrowheads="1"/>
          </p:cNvSpPr>
          <p:nvPr/>
        </p:nvSpPr>
        <p:spPr bwMode="auto">
          <a:xfrm>
            <a:off x="5029200" y="2770904"/>
            <a:ext cx="404813" cy="457200"/>
          </a:xfrm>
          <a:prstGeom prst="rect">
            <a:avLst/>
          </a:prstGeom>
          <a:noFill/>
          <a:ln w="9525">
            <a:noFill/>
            <a:miter lim="800000"/>
            <a:headEnd/>
            <a:tailEnd/>
          </a:ln>
        </p:spPr>
        <p:txBody>
          <a:bodyPr wrap="none">
            <a:spAutoFit/>
          </a:bodyPr>
          <a:lstStyle/>
          <a:p>
            <a:pPr algn="ctr"/>
            <a:r>
              <a:rPr lang="en-US" altLang="zh-CN"/>
              <a:t>C</a:t>
            </a:r>
          </a:p>
        </p:txBody>
      </p:sp>
      <p:grpSp>
        <p:nvGrpSpPr>
          <p:cNvPr id="56" name="Group 50"/>
          <p:cNvGrpSpPr>
            <a:grpSpLocks/>
          </p:cNvGrpSpPr>
          <p:nvPr/>
        </p:nvGrpSpPr>
        <p:grpSpPr bwMode="auto">
          <a:xfrm>
            <a:off x="3833813" y="4023442"/>
            <a:ext cx="2295525" cy="336550"/>
            <a:chOff x="2418" y="3342"/>
            <a:chExt cx="1446" cy="212"/>
          </a:xfrm>
        </p:grpSpPr>
        <p:sp>
          <p:nvSpPr>
            <p:cNvPr id="57"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p>
              <a:endParaRPr lang="zh-CN" altLang="zh-CN">
                <a:latin typeface="Times New Roman" pitchFamily="18" charset="0"/>
              </a:endParaRPr>
            </a:p>
          </p:txBody>
        </p:sp>
        <p:sp>
          <p:nvSpPr>
            <p:cNvPr id="58" name="Line 52"/>
            <p:cNvSpPr>
              <a:spLocks noChangeShapeType="1"/>
            </p:cNvSpPr>
            <p:nvPr/>
          </p:nvSpPr>
          <p:spPr bwMode="auto">
            <a:xfrm>
              <a:off x="2784" y="3372"/>
              <a:ext cx="0" cy="168"/>
            </a:xfrm>
            <a:prstGeom prst="line">
              <a:avLst/>
            </a:prstGeom>
            <a:noFill/>
            <a:ln w="12700">
              <a:solidFill>
                <a:schemeClr val="tx1"/>
              </a:solidFill>
              <a:round/>
              <a:headEnd/>
              <a:tailEnd/>
            </a:ln>
          </p:spPr>
          <p:txBody>
            <a:bodyPr wrap="none" anchor="ctr"/>
            <a:lstStyle/>
            <a:p>
              <a:endParaRPr lang="zh-CN" altLang="en-US"/>
            </a:p>
          </p:txBody>
        </p:sp>
        <p:sp>
          <p:nvSpPr>
            <p:cNvPr id="59" name="Line 53"/>
            <p:cNvSpPr>
              <a:spLocks noChangeShapeType="1"/>
            </p:cNvSpPr>
            <p:nvPr/>
          </p:nvSpPr>
          <p:spPr bwMode="auto">
            <a:xfrm>
              <a:off x="3186" y="3375"/>
              <a:ext cx="0" cy="168"/>
            </a:xfrm>
            <a:prstGeom prst="line">
              <a:avLst/>
            </a:prstGeom>
            <a:noFill/>
            <a:ln w="12700">
              <a:solidFill>
                <a:schemeClr val="tx1"/>
              </a:solidFill>
              <a:round/>
              <a:headEnd/>
              <a:tailEnd/>
            </a:ln>
          </p:spPr>
          <p:txBody>
            <a:bodyPr wrap="none" anchor="ctr"/>
            <a:lstStyle/>
            <a:p>
              <a:endParaRPr lang="zh-CN" altLang="en-US"/>
            </a:p>
          </p:txBody>
        </p:sp>
        <p:sp>
          <p:nvSpPr>
            <p:cNvPr id="60" name="Line 54"/>
            <p:cNvSpPr>
              <a:spLocks noChangeShapeType="1"/>
            </p:cNvSpPr>
            <p:nvPr/>
          </p:nvSpPr>
          <p:spPr bwMode="auto">
            <a:xfrm>
              <a:off x="3321" y="3375"/>
              <a:ext cx="0" cy="168"/>
            </a:xfrm>
            <a:prstGeom prst="line">
              <a:avLst/>
            </a:prstGeom>
            <a:noFill/>
            <a:ln w="12700">
              <a:solidFill>
                <a:schemeClr val="tx1"/>
              </a:solidFill>
              <a:round/>
              <a:headEnd/>
              <a:tailEnd/>
            </a:ln>
          </p:spPr>
          <p:txBody>
            <a:bodyPr wrap="none" anchor="ctr"/>
            <a:lstStyle/>
            <a:p>
              <a:endParaRPr lang="zh-CN" altLang="en-US"/>
            </a:p>
          </p:txBody>
        </p:sp>
        <p:sp>
          <p:nvSpPr>
            <p:cNvPr id="61" name="Text Box 55"/>
            <p:cNvSpPr txBox="1">
              <a:spLocks noChangeArrowheads="1"/>
            </p:cNvSpPr>
            <p:nvPr/>
          </p:nvSpPr>
          <p:spPr bwMode="auto">
            <a:xfrm>
              <a:off x="2418" y="3342"/>
              <a:ext cx="1446" cy="212"/>
            </a:xfrm>
            <a:prstGeom prst="rect">
              <a:avLst/>
            </a:prstGeom>
            <a:noFill/>
            <a:ln w="9525">
              <a:noFill/>
              <a:miter lim="800000"/>
              <a:headEnd/>
              <a:tailEnd/>
            </a:ln>
          </p:spPr>
          <p:txBody>
            <a:bodyPr>
              <a:spAutoFit/>
            </a:bodyPr>
            <a:lstStyle/>
            <a:p>
              <a:pPr algn="ctr"/>
              <a:r>
                <a:rPr lang="en-US" altLang="zh-CN" sz="1600"/>
                <a:t>src:B dest:A     payload</a:t>
              </a:r>
              <a:endParaRPr lang="en-US" altLang="zh-CN" sz="1600">
                <a:latin typeface="Times New Roman" pitchFamily="18" charset="0"/>
              </a:endParaRPr>
            </a:p>
          </p:txBody>
        </p:sp>
      </p:grpSp>
      <p:sp>
        <p:nvSpPr>
          <p:cNvPr id="62" name="Freeform 56"/>
          <p:cNvSpPr>
            <a:spLocks/>
          </p:cNvSpPr>
          <p:nvPr/>
        </p:nvSpPr>
        <p:spPr bwMode="auto">
          <a:xfrm>
            <a:off x="3802063" y="3978992"/>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headEnd/>
            <a:tailEnd type="triangle" w="med" len="med"/>
          </a:ln>
        </p:spPr>
        <p:txBody>
          <a:bodyPr wrap="none" anchor="ctr"/>
          <a:lstStyle/>
          <a:p>
            <a:endParaRPr lang="zh-CN" altLang="en-US"/>
          </a:p>
        </p:txBody>
      </p:sp>
      <p:sp>
        <p:nvSpPr>
          <p:cNvPr id="63" name="Line 57"/>
          <p:cNvSpPr>
            <a:spLocks noChangeShapeType="1"/>
          </p:cNvSpPr>
          <p:nvPr/>
        </p:nvSpPr>
        <p:spPr bwMode="auto">
          <a:xfrm flipV="1">
            <a:off x="4945063" y="3375742"/>
            <a:ext cx="0" cy="603250"/>
          </a:xfrm>
          <a:prstGeom prst="line">
            <a:avLst/>
          </a:prstGeom>
          <a:noFill/>
          <a:ln w="28575">
            <a:solidFill>
              <a:srgbClr val="CC0000"/>
            </a:solidFill>
            <a:round/>
            <a:headEnd/>
            <a:tailEnd type="triangle" w="med" len="med"/>
          </a:ln>
        </p:spPr>
        <p:txBody>
          <a:bodyPr wrap="none" anchor="ctr"/>
          <a:lstStyle/>
          <a:p>
            <a:endParaRPr lang="zh-CN" altLang="en-US"/>
          </a:p>
        </p:txBody>
      </p:sp>
      <p:pic>
        <p:nvPicPr>
          <p:cNvPr id="64" name="Picture 60"/>
          <p:cNvPicPr>
            <a:picLocks noChangeAspect="1" noChangeArrowheads="1"/>
          </p:cNvPicPr>
          <p:nvPr/>
        </p:nvPicPr>
        <p:blipFill>
          <a:blip r:embed="rId4"/>
          <a:srcRect/>
          <a:stretch>
            <a:fillRect/>
          </a:stretch>
        </p:blipFill>
        <p:spPr bwMode="auto">
          <a:xfrm>
            <a:off x="4537075" y="2837579"/>
            <a:ext cx="471488" cy="442913"/>
          </a:xfrm>
          <a:prstGeom prst="rect">
            <a:avLst/>
          </a:prstGeom>
          <a:noFill/>
          <a:ln w="31750">
            <a:noFill/>
            <a:miter lim="800000"/>
            <a:headEnd/>
            <a:tailEnd/>
          </a:ln>
        </p:spPr>
      </p:pic>
      <p:grpSp>
        <p:nvGrpSpPr>
          <p:cNvPr id="65" name="Group 54"/>
          <p:cNvGrpSpPr>
            <a:grpSpLocks/>
          </p:cNvGrpSpPr>
          <p:nvPr/>
        </p:nvGrpSpPr>
        <p:grpSpPr bwMode="auto">
          <a:xfrm>
            <a:off x="1830388" y="2831229"/>
            <a:ext cx="365125" cy="712788"/>
            <a:chOff x="4140" y="429"/>
            <a:chExt cx="1425" cy="2396"/>
          </a:xfrm>
        </p:grpSpPr>
        <p:sp>
          <p:nvSpPr>
            <p:cNvPr id="66" name="Freeform 55"/>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67"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68" name="Freeform 57"/>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69" name="Freeform 58"/>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70"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71" name="Group 60"/>
            <p:cNvGrpSpPr>
              <a:grpSpLocks/>
            </p:cNvGrpSpPr>
            <p:nvPr/>
          </p:nvGrpSpPr>
          <p:grpSpPr bwMode="auto">
            <a:xfrm>
              <a:off x="4749" y="668"/>
              <a:ext cx="581" cy="145"/>
              <a:chOff x="614" y="2568"/>
              <a:chExt cx="725" cy="139"/>
            </a:xfrm>
          </p:grpSpPr>
          <p:sp>
            <p:nvSpPr>
              <p:cNvPr id="96" name="AutoShape 61"/>
              <p:cNvSpPr>
                <a:spLocks noChangeArrowheads="1"/>
              </p:cNvSpPr>
              <p:nvPr/>
            </p:nvSpPr>
            <p:spPr bwMode="auto">
              <a:xfrm>
                <a:off x="612" y="2569"/>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97"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72"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73" name="Group 64"/>
            <p:cNvGrpSpPr>
              <a:grpSpLocks/>
            </p:cNvGrpSpPr>
            <p:nvPr/>
          </p:nvGrpSpPr>
          <p:grpSpPr bwMode="auto">
            <a:xfrm>
              <a:off x="4747" y="994"/>
              <a:ext cx="581" cy="134"/>
              <a:chOff x="614" y="2568"/>
              <a:chExt cx="725" cy="139"/>
            </a:xfrm>
          </p:grpSpPr>
          <p:sp>
            <p:nvSpPr>
              <p:cNvPr id="94" name="AutoShape 65"/>
              <p:cNvSpPr>
                <a:spLocks noChangeArrowheads="1"/>
              </p:cNvSpPr>
              <p:nvPr/>
            </p:nvSpPr>
            <p:spPr bwMode="auto">
              <a:xfrm>
                <a:off x="614" y="2569"/>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95"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74"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75"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76" name="Group 69"/>
            <p:cNvGrpSpPr>
              <a:grpSpLocks/>
            </p:cNvGrpSpPr>
            <p:nvPr/>
          </p:nvGrpSpPr>
          <p:grpSpPr bwMode="auto">
            <a:xfrm>
              <a:off x="4735" y="1627"/>
              <a:ext cx="582" cy="151"/>
              <a:chOff x="614" y="2568"/>
              <a:chExt cx="725" cy="139"/>
            </a:xfrm>
          </p:grpSpPr>
          <p:sp>
            <p:nvSpPr>
              <p:cNvPr id="92" name="AutoShape 70"/>
              <p:cNvSpPr>
                <a:spLocks noChangeArrowheads="1"/>
              </p:cNvSpPr>
              <p:nvPr/>
            </p:nvSpPr>
            <p:spPr bwMode="auto">
              <a:xfrm>
                <a:off x="614" y="2570"/>
                <a:ext cx="725"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93"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77" name="Freeform 72"/>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78" name="Group 73"/>
            <p:cNvGrpSpPr>
              <a:grpSpLocks/>
            </p:cNvGrpSpPr>
            <p:nvPr/>
          </p:nvGrpSpPr>
          <p:grpSpPr bwMode="auto">
            <a:xfrm>
              <a:off x="4739" y="1327"/>
              <a:ext cx="582" cy="139"/>
              <a:chOff x="614" y="2568"/>
              <a:chExt cx="725" cy="139"/>
            </a:xfrm>
          </p:grpSpPr>
          <p:sp>
            <p:nvSpPr>
              <p:cNvPr id="90" name="AutoShape 74"/>
              <p:cNvSpPr>
                <a:spLocks noChangeArrowheads="1"/>
              </p:cNvSpPr>
              <p:nvPr/>
            </p:nvSpPr>
            <p:spPr bwMode="auto">
              <a:xfrm>
                <a:off x="616" y="2566"/>
                <a:ext cx="725"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91"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79"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80" name="Freeform 77"/>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81" name="Freeform 78"/>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82" name="Oval 79"/>
            <p:cNvSpPr>
              <a:spLocks noChangeArrowheads="1"/>
            </p:cNvSpPr>
            <p:nvPr/>
          </p:nvSpPr>
          <p:spPr bwMode="auto">
            <a:xfrm>
              <a:off x="5515" y="2612"/>
              <a:ext cx="50" cy="96"/>
            </a:xfrm>
            <a:prstGeom prst="ellipse">
              <a:avLst/>
            </a:prstGeom>
            <a:solidFill>
              <a:srgbClr val="333333"/>
            </a:solidFill>
            <a:ln w="9525">
              <a:noFill/>
              <a:round/>
              <a:headEnd/>
              <a:tailEnd/>
            </a:ln>
          </p:spPr>
          <p:txBody>
            <a:bodyPr wrap="none" anchor="ctr"/>
            <a:lstStyle/>
            <a:p>
              <a:endParaRPr lang="zh-CN" altLang="zh-CN"/>
            </a:p>
          </p:txBody>
        </p:sp>
        <p:sp>
          <p:nvSpPr>
            <p:cNvPr id="83" name="Freeform 80"/>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84"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85"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86" name="Oval 83"/>
            <p:cNvSpPr>
              <a:spLocks noChangeArrowheads="1"/>
            </p:cNvSpPr>
            <p:nvPr/>
          </p:nvSpPr>
          <p:spPr bwMode="auto">
            <a:xfrm>
              <a:off x="4307" y="2382"/>
              <a:ext cx="161" cy="144"/>
            </a:xfrm>
            <a:prstGeom prst="ellipse">
              <a:avLst/>
            </a:prstGeom>
            <a:solidFill>
              <a:srgbClr val="33CC33"/>
            </a:solidFill>
            <a:ln w="9525">
              <a:noFill/>
              <a:round/>
              <a:headEnd/>
              <a:tailEnd/>
            </a:ln>
          </p:spPr>
          <p:txBody>
            <a:bodyPr wrap="none" anchor="ctr"/>
            <a:lstStyle/>
            <a:p>
              <a:endParaRPr lang="zh-CN" altLang="zh-CN"/>
            </a:p>
          </p:txBody>
        </p:sp>
        <p:sp>
          <p:nvSpPr>
            <p:cNvPr id="87" name="Oval 84"/>
            <p:cNvSpPr>
              <a:spLocks noChangeArrowheads="1"/>
            </p:cNvSpPr>
            <p:nvPr/>
          </p:nvSpPr>
          <p:spPr bwMode="auto">
            <a:xfrm>
              <a:off x="4487" y="2382"/>
              <a:ext cx="161"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88" name="Oval 85"/>
            <p:cNvSpPr>
              <a:spLocks noChangeArrowheads="1"/>
            </p:cNvSpPr>
            <p:nvPr/>
          </p:nvSpPr>
          <p:spPr bwMode="auto">
            <a:xfrm>
              <a:off x="4660" y="2382"/>
              <a:ext cx="161" cy="139"/>
            </a:xfrm>
            <a:prstGeom prst="ellipse">
              <a:avLst/>
            </a:prstGeom>
            <a:solidFill>
              <a:srgbClr val="33CC33"/>
            </a:solidFill>
            <a:ln w="9525">
              <a:noFill/>
              <a:round/>
              <a:headEnd/>
              <a:tailEnd/>
            </a:ln>
          </p:spPr>
          <p:txBody>
            <a:bodyPr wrap="none" anchor="ctr"/>
            <a:lstStyle/>
            <a:p>
              <a:endParaRPr lang="zh-CN" altLang="zh-CN"/>
            </a:p>
          </p:txBody>
        </p:sp>
        <p:sp>
          <p:nvSpPr>
            <p:cNvPr id="89"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98" name="Group 87"/>
          <p:cNvGrpSpPr>
            <a:grpSpLocks/>
          </p:cNvGrpSpPr>
          <p:nvPr/>
        </p:nvGrpSpPr>
        <p:grpSpPr bwMode="auto">
          <a:xfrm flipH="1">
            <a:off x="6323013" y="4148854"/>
            <a:ext cx="735012" cy="681038"/>
            <a:chOff x="-44" y="1473"/>
            <a:chExt cx="981" cy="1105"/>
          </a:xfrm>
        </p:grpSpPr>
        <p:pic>
          <p:nvPicPr>
            <p:cNvPr id="99" name="Picture 88"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100" name="Freeform 89"/>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101" name="Group 102"/>
          <p:cNvGrpSpPr>
            <a:grpSpLocks/>
          </p:cNvGrpSpPr>
          <p:nvPr/>
        </p:nvGrpSpPr>
        <p:grpSpPr bwMode="auto">
          <a:xfrm>
            <a:off x="2747963" y="4267917"/>
            <a:ext cx="881062" cy="365125"/>
            <a:chOff x="2356" y="1300"/>
            <a:chExt cx="555" cy="194"/>
          </a:xfrm>
        </p:grpSpPr>
        <p:sp>
          <p:nvSpPr>
            <p:cNvPr id="102"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zh-CN" altLang="zh-CN">
                <a:latin typeface="Times New Roman" pitchFamily="18" charset="0"/>
              </a:endParaRPr>
            </a:p>
          </p:txBody>
        </p:sp>
        <p:sp>
          <p:nvSpPr>
            <p:cNvPr id="103"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04"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zh-CN" altLang="zh-CN">
                <a:latin typeface="Times New Roman" pitchFamily="18" charset="0"/>
              </a:endParaRPr>
            </a:p>
          </p:txBody>
        </p:sp>
        <p:grpSp>
          <p:nvGrpSpPr>
            <p:cNvPr id="105" name="Group 106"/>
            <p:cNvGrpSpPr>
              <a:grpSpLocks/>
            </p:cNvGrpSpPr>
            <p:nvPr/>
          </p:nvGrpSpPr>
          <p:grpSpPr bwMode="auto">
            <a:xfrm>
              <a:off x="2468" y="1332"/>
              <a:ext cx="310" cy="60"/>
              <a:chOff x="2468" y="1332"/>
              <a:chExt cx="310" cy="60"/>
            </a:xfrm>
          </p:grpSpPr>
          <p:sp>
            <p:nvSpPr>
              <p:cNvPr id="108"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rgbClr val="000000"/>
                </a:solidFill>
                <a:round/>
                <a:headEnd/>
                <a:tailEnd/>
              </a:ln>
            </p:spPr>
            <p:txBody>
              <a:bodyPr/>
              <a:lstStyle/>
              <a:p>
                <a:endParaRPr lang="zh-CN" altLang="en-US"/>
              </a:p>
            </p:txBody>
          </p:sp>
          <p:sp>
            <p:nvSpPr>
              <p:cNvPr id="109"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rgbClr val="000000"/>
                </a:solidFill>
                <a:round/>
                <a:headEnd/>
                <a:tailEnd/>
              </a:ln>
            </p:spPr>
            <p:txBody>
              <a:bodyPr/>
              <a:lstStyle/>
              <a:p>
                <a:endParaRPr lang="zh-CN" altLang="en-US"/>
              </a:p>
            </p:txBody>
          </p:sp>
        </p:grpSp>
        <p:sp>
          <p:nvSpPr>
            <p:cNvPr id="106" name="Line 109"/>
            <p:cNvSpPr>
              <a:spLocks noChangeShapeType="1"/>
            </p:cNvSpPr>
            <p:nvPr/>
          </p:nvSpPr>
          <p:spPr bwMode="auto">
            <a:xfrm>
              <a:off x="2357" y="1361"/>
              <a:ext cx="0" cy="84"/>
            </a:xfrm>
            <a:prstGeom prst="line">
              <a:avLst/>
            </a:prstGeom>
            <a:noFill/>
            <a:ln w="9525">
              <a:solidFill>
                <a:srgbClr val="000000"/>
              </a:solidFill>
              <a:round/>
              <a:headEnd/>
              <a:tailEnd/>
            </a:ln>
          </p:spPr>
          <p:txBody>
            <a:bodyPr/>
            <a:lstStyle/>
            <a:p>
              <a:endParaRPr lang="zh-CN" altLang="en-US"/>
            </a:p>
          </p:txBody>
        </p:sp>
        <p:sp>
          <p:nvSpPr>
            <p:cNvPr id="107" name="Line 110"/>
            <p:cNvSpPr>
              <a:spLocks noChangeShapeType="1"/>
            </p:cNvSpPr>
            <p:nvPr/>
          </p:nvSpPr>
          <p:spPr bwMode="auto">
            <a:xfrm>
              <a:off x="2907" y="1363"/>
              <a:ext cx="0" cy="84"/>
            </a:xfrm>
            <a:prstGeom prst="line">
              <a:avLst/>
            </a:prstGeom>
            <a:noFill/>
            <a:ln w="9525">
              <a:solidFill>
                <a:srgbClr val="000000"/>
              </a:solidFill>
              <a:round/>
              <a:headEnd/>
              <a:tailEnd/>
            </a:ln>
          </p:spPr>
          <p:txBody>
            <a:bodyPr/>
            <a:lstStyle/>
            <a:p>
              <a:endParaRPr lang="zh-CN" altLang="en-US"/>
            </a:p>
          </p:txBody>
        </p:sp>
      </p:grpSp>
      <p:grpSp>
        <p:nvGrpSpPr>
          <p:cNvPr id="110" name="Group 347"/>
          <p:cNvGrpSpPr>
            <a:grpSpLocks/>
          </p:cNvGrpSpPr>
          <p:nvPr/>
        </p:nvGrpSpPr>
        <p:grpSpPr bwMode="auto">
          <a:xfrm>
            <a:off x="2740025" y="4228229"/>
            <a:ext cx="895350" cy="450850"/>
            <a:chOff x="1871277" y="1576300"/>
            <a:chExt cx="1128371" cy="437861"/>
          </a:xfrm>
        </p:grpSpPr>
        <p:sp>
          <p:nvSpPr>
            <p:cNvPr id="111" name="Oval 72"/>
            <p:cNvSpPr>
              <a:spLocks noChangeArrowheads="1"/>
            </p:cNvSpPr>
            <p:nvPr/>
          </p:nvSpPr>
          <p:spPr bwMode="auto">
            <a:xfrm flipV="1">
              <a:off x="1875278" y="1695016"/>
              <a:ext cx="1124370" cy="319145"/>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12" name="Rectangle 73"/>
            <p:cNvSpPr/>
            <p:nvPr/>
          </p:nvSpPr>
          <p:spPr bwMode="auto">
            <a:xfrm>
              <a:off x="1871277" y="1739727"/>
              <a:ext cx="1128371" cy="1156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13" name="Oval 74"/>
            <p:cNvSpPr>
              <a:spLocks noChangeArrowheads="1"/>
            </p:cNvSpPr>
            <p:nvPr/>
          </p:nvSpPr>
          <p:spPr bwMode="auto">
            <a:xfrm flipV="1">
              <a:off x="1871277" y="1576300"/>
              <a:ext cx="1124370" cy="319146"/>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14" name="Freeform 75"/>
            <p:cNvSpPr/>
            <p:nvPr/>
          </p:nvSpPr>
          <p:spPr bwMode="auto">
            <a:xfrm>
              <a:off x="2159372" y="1673432"/>
              <a:ext cx="548180" cy="1603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5" name="Freeform 76"/>
            <p:cNvSpPr>
              <a:spLocks/>
            </p:cNvSpPr>
            <p:nvPr/>
          </p:nvSpPr>
          <p:spPr bwMode="auto">
            <a:xfrm>
              <a:off x="2103353" y="1633346"/>
              <a:ext cx="662218" cy="11100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16" name="Freeform 77"/>
            <p:cNvSpPr>
              <a:spLocks/>
            </p:cNvSpPr>
            <p:nvPr/>
          </p:nvSpPr>
          <p:spPr bwMode="auto">
            <a:xfrm>
              <a:off x="2537497" y="1727393"/>
              <a:ext cx="244080" cy="9713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17" name="Freeform 78"/>
            <p:cNvSpPr>
              <a:spLocks/>
            </p:cNvSpPr>
            <p:nvPr/>
          </p:nvSpPr>
          <p:spPr bwMode="auto">
            <a:xfrm>
              <a:off x="2089349" y="1730476"/>
              <a:ext cx="242079" cy="9713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18" name="Straight Connector 79"/>
            <p:cNvCxnSpPr>
              <a:cxnSpLocks noChangeShapeType="1"/>
              <a:endCxn id="113" idx="2"/>
            </p:cNvCxnSpPr>
            <p:nvPr/>
          </p:nvCxnSpPr>
          <p:spPr bwMode="auto">
            <a:xfrm flipH="1" flipV="1">
              <a:off x="1871277" y="1736643"/>
              <a:ext cx="4001" cy="123341"/>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19" name="Straight Connector 80"/>
            <p:cNvCxnSpPr>
              <a:cxnSpLocks noChangeShapeType="1"/>
            </p:cNvCxnSpPr>
            <p:nvPr/>
          </p:nvCxnSpPr>
          <p:spPr bwMode="auto">
            <a:xfrm flipH="1" flipV="1">
              <a:off x="2995647" y="1735102"/>
              <a:ext cx="4001" cy="12334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95043" name="Picture 3"/>
          <p:cNvPicPr>
            <a:picLocks noChangeAspect="1" noChangeArrowheads="1"/>
          </p:cNvPicPr>
          <p:nvPr/>
        </p:nvPicPr>
        <p:blipFill>
          <a:blip r:embed="rId2"/>
          <a:srcRect/>
          <a:stretch>
            <a:fillRect/>
          </a:stretch>
        </p:blipFill>
        <p:spPr bwMode="auto">
          <a:xfrm>
            <a:off x="766763" y="257175"/>
            <a:ext cx="7610475" cy="6343650"/>
          </a:xfrm>
          <a:prstGeom prst="rect">
            <a:avLst/>
          </a:prstGeom>
          <a:noFill/>
          <a:ln w="9525">
            <a:noFill/>
            <a:miter lim="800000"/>
            <a:headEnd/>
            <a:tailEnd/>
          </a:ln>
          <a:effectLst/>
        </p:spPr>
      </p:pic>
    </p:spTree>
    <p:extLst>
      <p:ext uri="{BB962C8B-B14F-4D97-AF65-F5344CB8AC3E}">
        <p14:creationId xmlns:p14="http://schemas.microsoft.com/office/powerpoint/2010/main" val="108529073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r>
              <a:rPr lang="zh-CN" altLang="en-US" dirty="0">
                <a:latin typeface="楷体" panose="02010609060101010101" pitchFamily="49" charset="-122"/>
                <a:ea typeface="楷体" panose="02010609060101010101" pitchFamily="49" charset="-122"/>
              </a:rPr>
              <a:t>坏家伙能够伪装成你信任的人</a:t>
            </a:r>
          </a:p>
        </p:txBody>
      </p:sp>
      <p:sp>
        <p:nvSpPr>
          <p:cNvPr id="33797" name="Rectangle 3"/>
          <p:cNvSpPr>
            <a:spLocks noGrp="1" noChangeArrowheads="1"/>
          </p:cNvSpPr>
          <p:nvPr>
            <p:ph type="body" idx="1"/>
          </p:nvPr>
        </p:nvSpPr>
        <p:spPr>
          <a:xfrm>
            <a:off x="366713" y="1112838"/>
            <a:ext cx="8382000" cy="592137"/>
          </a:xfrm>
          <a:noFill/>
        </p:spPr>
        <p:txBody>
          <a:bodyPr/>
          <a:lstStyle/>
          <a:p>
            <a:pPr eaLnBrk="1" hangingPunct="1"/>
            <a:r>
              <a:rPr lang="en-US" altLang="zh-CN" sz="2800" dirty="0" smtClean="0"/>
              <a:t>IP</a:t>
            </a:r>
            <a:r>
              <a:rPr lang="zh-CN" altLang="en-US" sz="2800" dirty="0" smtClean="0"/>
              <a:t>哄骗</a:t>
            </a:r>
            <a:r>
              <a:rPr lang="en-US" altLang="zh-CN" sz="2800" dirty="0" smtClean="0"/>
              <a:t>: </a:t>
            </a:r>
            <a:r>
              <a:rPr lang="zh-CN" altLang="en-US" sz="2800" dirty="0" smtClean="0"/>
              <a:t>发送</a:t>
            </a:r>
            <a:r>
              <a:rPr lang="zh-CN" altLang="en-US" sz="2800" dirty="0"/>
              <a:t>带有假源地址</a:t>
            </a:r>
            <a:r>
              <a:rPr lang="zh-CN" altLang="en-US" sz="2800" dirty="0" smtClean="0"/>
              <a:t>的分组</a:t>
            </a:r>
            <a:endParaRPr lang="en-US" altLang="zh-CN" sz="2800" dirty="0" smtClean="0"/>
          </a:p>
        </p:txBody>
      </p:sp>
      <p:grpSp>
        <p:nvGrpSpPr>
          <p:cNvPr id="44" name="Group 51"/>
          <p:cNvGrpSpPr>
            <a:grpSpLocks/>
          </p:cNvGrpSpPr>
          <p:nvPr/>
        </p:nvGrpSpPr>
        <p:grpSpPr bwMode="auto">
          <a:xfrm flipH="1">
            <a:off x="4792663" y="2470150"/>
            <a:ext cx="735012" cy="681038"/>
            <a:chOff x="-44" y="1473"/>
            <a:chExt cx="981" cy="1105"/>
          </a:xfrm>
        </p:grpSpPr>
        <p:pic>
          <p:nvPicPr>
            <p:cNvPr id="45" name="Picture 52"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46" name="Freeform 53"/>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sp>
        <p:nvSpPr>
          <p:cNvPr id="47" name="Freeform 70"/>
          <p:cNvSpPr>
            <a:spLocks/>
          </p:cNvSpPr>
          <p:nvPr/>
        </p:nvSpPr>
        <p:spPr bwMode="auto">
          <a:xfrm>
            <a:off x="2225675" y="3171825"/>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p:spPr>
        <p:txBody>
          <a:bodyPr wrap="none" anchor="ctr"/>
          <a:lstStyle/>
          <a:p>
            <a:endParaRPr lang="zh-CN" altLang="en-US"/>
          </a:p>
        </p:txBody>
      </p:sp>
      <p:sp>
        <p:nvSpPr>
          <p:cNvPr id="48" name="Freeform 71"/>
          <p:cNvSpPr>
            <a:spLocks/>
          </p:cNvSpPr>
          <p:nvPr/>
        </p:nvSpPr>
        <p:spPr bwMode="auto">
          <a:xfrm>
            <a:off x="5057775" y="3041650"/>
            <a:ext cx="4763"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p:spPr>
        <p:txBody>
          <a:bodyPr wrap="none" anchor="ctr"/>
          <a:lstStyle/>
          <a:p>
            <a:endParaRPr lang="zh-CN" altLang="en-US"/>
          </a:p>
        </p:txBody>
      </p:sp>
      <p:sp>
        <p:nvSpPr>
          <p:cNvPr id="49" name="Line 72"/>
          <p:cNvSpPr>
            <a:spLocks noChangeShapeType="1"/>
          </p:cNvSpPr>
          <p:nvPr/>
        </p:nvSpPr>
        <p:spPr bwMode="auto">
          <a:xfrm flipV="1">
            <a:off x="3400425" y="3563938"/>
            <a:ext cx="0" cy="374650"/>
          </a:xfrm>
          <a:prstGeom prst="line">
            <a:avLst/>
          </a:prstGeom>
          <a:noFill/>
          <a:ln w="19050">
            <a:solidFill>
              <a:schemeClr val="tx1"/>
            </a:solidFill>
            <a:round/>
            <a:headEnd/>
            <a:tailEnd/>
          </a:ln>
        </p:spPr>
        <p:txBody>
          <a:bodyPr wrap="none" anchor="ctr"/>
          <a:lstStyle/>
          <a:p>
            <a:endParaRPr lang="zh-CN" altLang="en-US"/>
          </a:p>
        </p:txBody>
      </p:sp>
      <p:sp>
        <p:nvSpPr>
          <p:cNvPr id="50" name="Line 73"/>
          <p:cNvSpPr>
            <a:spLocks noChangeShapeType="1"/>
          </p:cNvSpPr>
          <p:nvPr/>
        </p:nvSpPr>
        <p:spPr bwMode="auto">
          <a:xfrm flipV="1">
            <a:off x="3419475" y="4275138"/>
            <a:ext cx="0" cy="241300"/>
          </a:xfrm>
          <a:prstGeom prst="line">
            <a:avLst/>
          </a:prstGeom>
          <a:noFill/>
          <a:ln w="19050">
            <a:solidFill>
              <a:schemeClr val="tx1"/>
            </a:solidFill>
            <a:round/>
            <a:headEnd/>
            <a:tailEnd/>
          </a:ln>
        </p:spPr>
        <p:txBody>
          <a:bodyPr wrap="none" anchor="ctr"/>
          <a:lstStyle/>
          <a:p>
            <a:endParaRPr lang="zh-CN" altLang="en-US"/>
          </a:p>
        </p:txBody>
      </p:sp>
      <p:sp>
        <p:nvSpPr>
          <p:cNvPr id="51" name="Text Box 74"/>
          <p:cNvSpPr txBox="1">
            <a:spLocks noChangeArrowheads="1"/>
          </p:cNvSpPr>
          <p:nvPr/>
        </p:nvSpPr>
        <p:spPr bwMode="auto">
          <a:xfrm>
            <a:off x="1682750" y="2460625"/>
            <a:ext cx="387350" cy="457200"/>
          </a:xfrm>
          <a:prstGeom prst="rect">
            <a:avLst/>
          </a:prstGeom>
          <a:noFill/>
          <a:ln w="9525">
            <a:noFill/>
            <a:miter lim="800000"/>
            <a:headEnd/>
            <a:tailEnd/>
          </a:ln>
        </p:spPr>
        <p:txBody>
          <a:bodyPr wrap="none">
            <a:spAutoFit/>
          </a:bodyPr>
          <a:lstStyle/>
          <a:p>
            <a:pPr algn="ctr"/>
            <a:r>
              <a:rPr lang="en-US" altLang="zh-CN"/>
              <a:t>A</a:t>
            </a:r>
          </a:p>
        </p:txBody>
      </p:sp>
      <p:sp>
        <p:nvSpPr>
          <p:cNvPr id="52" name="Text Box 75"/>
          <p:cNvSpPr txBox="1">
            <a:spLocks noChangeArrowheads="1"/>
          </p:cNvSpPr>
          <p:nvPr/>
        </p:nvSpPr>
        <p:spPr bwMode="auto">
          <a:xfrm>
            <a:off x="7086600" y="3879850"/>
            <a:ext cx="387350" cy="457200"/>
          </a:xfrm>
          <a:prstGeom prst="rect">
            <a:avLst/>
          </a:prstGeom>
          <a:noFill/>
          <a:ln w="9525">
            <a:noFill/>
            <a:miter lim="800000"/>
            <a:headEnd/>
            <a:tailEnd/>
          </a:ln>
        </p:spPr>
        <p:txBody>
          <a:bodyPr wrap="none">
            <a:spAutoFit/>
          </a:bodyPr>
          <a:lstStyle/>
          <a:p>
            <a:pPr algn="ctr"/>
            <a:r>
              <a:rPr lang="en-US" altLang="zh-CN"/>
              <a:t>B</a:t>
            </a:r>
          </a:p>
        </p:txBody>
      </p:sp>
      <p:sp>
        <p:nvSpPr>
          <p:cNvPr id="53" name="Text Box 76"/>
          <p:cNvSpPr txBox="1">
            <a:spLocks noChangeArrowheads="1"/>
          </p:cNvSpPr>
          <p:nvPr/>
        </p:nvSpPr>
        <p:spPr bwMode="auto">
          <a:xfrm>
            <a:off x="5249863" y="2438400"/>
            <a:ext cx="404812" cy="457200"/>
          </a:xfrm>
          <a:prstGeom prst="rect">
            <a:avLst/>
          </a:prstGeom>
          <a:noFill/>
          <a:ln w="9525">
            <a:noFill/>
            <a:miter lim="800000"/>
            <a:headEnd/>
            <a:tailEnd/>
          </a:ln>
        </p:spPr>
        <p:txBody>
          <a:bodyPr wrap="none">
            <a:spAutoFit/>
          </a:bodyPr>
          <a:lstStyle/>
          <a:p>
            <a:pPr algn="ctr"/>
            <a:r>
              <a:rPr lang="en-US" altLang="zh-CN"/>
              <a:t>C</a:t>
            </a:r>
          </a:p>
        </p:txBody>
      </p:sp>
      <p:sp>
        <p:nvSpPr>
          <p:cNvPr id="54" name="Freeform 77"/>
          <p:cNvSpPr>
            <a:spLocks/>
          </p:cNvSpPr>
          <p:nvPr/>
        </p:nvSpPr>
        <p:spPr bwMode="auto">
          <a:xfrm>
            <a:off x="2235200" y="3019425"/>
            <a:ext cx="2967038"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headEnd/>
            <a:tailEnd type="triangle" w="med" len="med"/>
          </a:ln>
        </p:spPr>
        <p:txBody>
          <a:bodyPr wrap="none" anchor="ctr"/>
          <a:lstStyle/>
          <a:p>
            <a:endParaRPr lang="zh-CN" altLang="en-US"/>
          </a:p>
        </p:txBody>
      </p:sp>
      <p:grpSp>
        <p:nvGrpSpPr>
          <p:cNvPr id="55" name="Group 78"/>
          <p:cNvGrpSpPr>
            <a:grpSpLocks/>
          </p:cNvGrpSpPr>
          <p:nvPr/>
        </p:nvGrpSpPr>
        <p:grpSpPr bwMode="auto">
          <a:xfrm>
            <a:off x="2701925" y="3502025"/>
            <a:ext cx="2295525" cy="336550"/>
            <a:chOff x="2418" y="3342"/>
            <a:chExt cx="1446" cy="212"/>
          </a:xfrm>
        </p:grpSpPr>
        <p:sp>
          <p:nvSpPr>
            <p:cNvPr id="56"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p>
              <a:endParaRPr lang="zh-CN" altLang="zh-CN">
                <a:latin typeface="Times New Roman" pitchFamily="18" charset="0"/>
              </a:endParaRPr>
            </a:p>
          </p:txBody>
        </p:sp>
        <p:sp>
          <p:nvSpPr>
            <p:cNvPr id="57" name="Line 80"/>
            <p:cNvSpPr>
              <a:spLocks noChangeShapeType="1"/>
            </p:cNvSpPr>
            <p:nvPr/>
          </p:nvSpPr>
          <p:spPr bwMode="auto">
            <a:xfrm>
              <a:off x="2784" y="3372"/>
              <a:ext cx="0" cy="168"/>
            </a:xfrm>
            <a:prstGeom prst="line">
              <a:avLst/>
            </a:prstGeom>
            <a:noFill/>
            <a:ln w="12700">
              <a:solidFill>
                <a:schemeClr val="tx1"/>
              </a:solidFill>
              <a:round/>
              <a:headEnd/>
              <a:tailEnd/>
            </a:ln>
          </p:spPr>
          <p:txBody>
            <a:bodyPr wrap="none" anchor="ctr"/>
            <a:lstStyle/>
            <a:p>
              <a:endParaRPr lang="zh-CN" altLang="en-US"/>
            </a:p>
          </p:txBody>
        </p:sp>
        <p:sp>
          <p:nvSpPr>
            <p:cNvPr id="58" name="Line 81"/>
            <p:cNvSpPr>
              <a:spLocks noChangeShapeType="1"/>
            </p:cNvSpPr>
            <p:nvPr/>
          </p:nvSpPr>
          <p:spPr bwMode="auto">
            <a:xfrm>
              <a:off x="3186" y="3375"/>
              <a:ext cx="0" cy="168"/>
            </a:xfrm>
            <a:prstGeom prst="line">
              <a:avLst/>
            </a:prstGeom>
            <a:noFill/>
            <a:ln w="12700">
              <a:solidFill>
                <a:schemeClr val="tx1"/>
              </a:solidFill>
              <a:round/>
              <a:headEnd/>
              <a:tailEnd/>
            </a:ln>
          </p:spPr>
          <p:txBody>
            <a:bodyPr wrap="none" anchor="ctr"/>
            <a:lstStyle/>
            <a:p>
              <a:endParaRPr lang="zh-CN" altLang="en-US"/>
            </a:p>
          </p:txBody>
        </p:sp>
        <p:sp>
          <p:nvSpPr>
            <p:cNvPr id="59" name="Line 82"/>
            <p:cNvSpPr>
              <a:spLocks noChangeShapeType="1"/>
            </p:cNvSpPr>
            <p:nvPr/>
          </p:nvSpPr>
          <p:spPr bwMode="auto">
            <a:xfrm>
              <a:off x="3321" y="3375"/>
              <a:ext cx="0" cy="168"/>
            </a:xfrm>
            <a:prstGeom prst="line">
              <a:avLst/>
            </a:prstGeom>
            <a:noFill/>
            <a:ln w="12700">
              <a:solidFill>
                <a:schemeClr val="tx1"/>
              </a:solidFill>
              <a:round/>
              <a:headEnd/>
              <a:tailEnd/>
            </a:ln>
          </p:spPr>
          <p:txBody>
            <a:bodyPr wrap="none" anchor="ctr"/>
            <a:lstStyle/>
            <a:p>
              <a:endParaRPr lang="zh-CN" altLang="en-US"/>
            </a:p>
          </p:txBody>
        </p:sp>
        <p:sp>
          <p:nvSpPr>
            <p:cNvPr id="60" name="Text Box 83"/>
            <p:cNvSpPr txBox="1">
              <a:spLocks noChangeArrowheads="1"/>
            </p:cNvSpPr>
            <p:nvPr/>
          </p:nvSpPr>
          <p:spPr bwMode="auto">
            <a:xfrm>
              <a:off x="2418" y="3342"/>
              <a:ext cx="1446" cy="212"/>
            </a:xfrm>
            <a:prstGeom prst="rect">
              <a:avLst/>
            </a:prstGeom>
            <a:noFill/>
            <a:ln w="9525">
              <a:noFill/>
              <a:miter lim="800000"/>
              <a:headEnd/>
              <a:tailEnd/>
            </a:ln>
          </p:spPr>
          <p:txBody>
            <a:bodyPr>
              <a:spAutoFit/>
            </a:bodyPr>
            <a:lstStyle/>
            <a:p>
              <a:pPr algn="ctr"/>
              <a:r>
                <a:rPr lang="en-US" altLang="zh-CN" sz="1600">
                  <a:solidFill>
                    <a:srgbClr val="CC0000"/>
                  </a:solidFill>
                </a:rPr>
                <a:t>src:B</a:t>
              </a:r>
              <a:r>
                <a:rPr lang="en-US" altLang="zh-CN" sz="1600"/>
                <a:t> dest:A     payload</a:t>
              </a:r>
              <a:endParaRPr lang="en-US" altLang="zh-CN" sz="1600">
                <a:latin typeface="Times New Roman" pitchFamily="18" charset="0"/>
              </a:endParaRPr>
            </a:p>
          </p:txBody>
        </p:sp>
      </p:grpSp>
      <p:pic>
        <p:nvPicPr>
          <p:cNvPr id="61" name="Picture 84"/>
          <p:cNvPicPr>
            <a:picLocks noChangeAspect="1" noChangeArrowheads="1"/>
          </p:cNvPicPr>
          <p:nvPr/>
        </p:nvPicPr>
        <p:blipFill>
          <a:blip r:embed="rId4"/>
          <a:srcRect/>
          <a:stretch>
            <a:fillRect/>
          </a:stretch>
        </p:blipFill>
        <p:spPr bwMode="auto">
          <a:xfrm>
            <a:off x="4833938" y="2533650"/>
            <a:ext cx="471487" cy="442913"/>
          </a:xfrm>
          <a:prstGeom prst="rect">
            <a:avLst/>
          </a:prstGeom>
          <a:noFill/>
          <a:ln w="31750">
            <a:noFill/>
            <a:miter lim="800000"/>
            <a:headEnd/>
            <a:tailEnd/>
          </a:ln>
        </p:spPr>
      </p:pic>
      <p:grpSp>
        <p:nvGrpSpPr>
          <p:cNvPr id="62" name="Group 48"/>
          <p:cNvGrpSpPr>
            <a:grpSpLocks/>
          </p:cNvGrpSpPr>
          <p:nvPr/>
        </p:nvGrpSpPr>
        <p:grpSpPr bwMode="auto">
          <a:xfrm flipH="1">
            <a:off x="6575425" y="3886200"/>
            <a:ext cx="735013" cy="681038"/>
            <a:chOff x="-44" y="1473"/>
            <a:chExt cx="981" cy="1105"/>
          </a:xfrm>
        </p:grpSpPr>
        <p:pic>
          <p:nvPicPr>
            <p:cNvPr id="63" name="Picture 49"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64" name="Freeform 50"/>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65" name="Group 54"/>
          <p:cNvGrpSpPr>
            <a:grpSpLocks/>
          </p:cNvGrpSpPr>
          <p:nvPr/>
        </p:nvGrpSpPr>
        <p:grpSpPr bwMode="auto">
          <a:xfrm>
            <a:off x="2084388" y="2544763"/>
            <a:ext cx="365125" cy="712787"/>
            <a:chOff x="4140" y="429"/>
            <a:chExt cx="1425" cy="2396"/>
          </a:xfrm>
        </p:grpSpPr>
        <p:sp>
          <p:nvSpPr>
            <p:cNvPr id="66" name="Freeform 55"/>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67"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68" name="Freeform 57"/>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69" name="Freeform 58"/>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70"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71" name="Group 60"/>
            <p:cNvGrpSpPr>
              <a:grpSpLocks/>
            </p:cNvGrpSpPr>
            <p:nvPr/>
          </p:nvGrpSpPr>
          <p:grpSpPr bwMode="auto">
            <a:xfrm>
              <a:off x="4749" y="668"/>
              <a:ext cx="581" cy="145"/>
              <a:chOff x="614" y="2568"/>
              <a:chExt cx="725" cy="139"/>
            </a:xfrm>
          </p:grpSpPr>
          <p:sp>
            <p:nvSpPr>
              <p:cNvPr id="96" name="AutoShape 61"/>
              <p:cNvSpPr>
                <a:spLocks noChangeArrowheads="1"/>
              </p:cNvSpPr>
              <p:nvPr/>
            </p:nvSpPr>
            <p:spPr bwMode="auto">
              <a:xfrm>
                <a:off x="612" y="2569"/>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97"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72"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73" name="Group 64"/>
            <p:cNvGrpSpPr>
              <a:grpSpLocks/>
            </p:cNvGrpSpPr>
            <p:nvPr/>
          </p:nvGrpSpPr>
          <p:grpSpPr bwMode="auto">
            <a:xfrm>
              <a:off x="4747" y="994"/>
              <a:ext cx="581" cy="134"/>
              <a:chOff x="614" y="2568"/>
              <a:chExt cx="725" cy="139"/>
            </a:xfrm>
          </p:grpSpPr>
          <p:sp>
            <p:nvSpPr>
              <p:cNvPr id="94" name="AutoShape 65"/>
              <p:cNvSpPr>
                <a:spLocks noChangeArrowheads="1"/>
              </p:cNvSpPr>
              <p:nvPr/>
            </p:nvSpPr>
            <p:spPr bwMode="auto">
              <a:xfrm>
                <a:off x="614" y="2569"/>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95"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74"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75"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76" name="Group 69"/>
            <p:cNvGrpSpPr>
              <a:grpSpLocks/>
            </p:cNvGrpSpPr>
            <p:nvPr/>
          </p:nvGrpSpPr>
          <p:grpSpPr bwMode="auto">
            <a:xfrm>
              <a:off x="4735" y="1627"/>
              <a:ext cx="582" cy="151"/>
              <a:chOff x="614" y="2568"/>
              <a:chExt cx="725" cy="139"/>
            </a:xfrm>
          </p:grpSpPr>
          <p:sp>
            <p:nvSpPr>
              <p:cNvPr id="92" name="AutoShape 70"/>
              <p:cNvSpPr>
                <a:spLocks noChangeArrowheads="1"/>
              </p:cNvSpPr>
              <p:nvPr/>
            </p:nvSpPr>
            <p:spPr bwMode="auto">
              <a:xfrm>
                <a:off x="614" y="2570"/>
                <a:ext cx="725"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93"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77" name="Freeform 72"/>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78" name="Group 73"/>
            <p:cNvGrpSpPr>
              <a:grpSpLocks/>
            </p:cNvGrpSpPr>
            <p:nvPr/>
          </p:nvGrpSpPr>
          <p:grpSpPr bwMode="auto">
            <a:xfrm>
              <a:off x="4739" y="1327"/>
              <a:ext cx="582" cy="139"/>
              <a:chOff x="614" y="2568"/>
              <a:chExt cx="725" cy="139"/>
            </a:xfrm>
          </p:grpSpPr>
          <p:sp>
            <p:nvSpPr>
              <p:cNvPr id="90" name="AutoShape 74"/>
              <p:cNvSpPr>
                <a:spLocks noChangeArrowheads="1"/>
              </p:cNvSpPr>
              <p:nvPr/>
            </p:nvSpPr>
            <p:spPr bwMode="auto">
              <a:xfrm>
                <a:off x="616" y="2567"/>
                <a:ext cx="725"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91"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79"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80" name="Freeform 77"/>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81" name="Freeform 78"/>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82" name="Oval 79"/>
            <p:cNvSpPr>
              <a:spLocks noChangeArrowheads="1"/>
            </p:cNvSpPr>
            <p:nvPr/>
          </p:nvSpPr>
          <p:spPr bwMode="auto">
            <a:xfrm>
              <a:off x="5515" y="2612"/>
              <a:ext cx="50" cy="96"/>
            </a:xfrm>
            <a:prstGeom prst="ellipse">
              <a:avLst/>
            </a:prstGeom>
            <a:solidFill>
              <a:srgbClr val="333333"/>
            </a:solidFill>
            <a:ln w="9525">
              <a:noFill/>
              <a:round/>
              <a:headEnd/>
              <a:tailEnd/>
            </a:ln>
          </p:spPr>
          <p:txBody>
            <a:bodyPr wrap="none" anchor="ctr"/>
            <a:lstStyle/>
            <a:p>
              <a:endParaRPr lang="zh-CN" altLang="zh-CN"/>
            </a:p>
          </p:txBody>
        </p:sp>
        <p:sp>
          <p:nvSpPr>
            <p:cNvPr id="83" name="Freeform 80"/>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84"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85"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86" name="Oval 83"/>
            <p:cNvSpPr>
              <a:spLocks noChangeArrowheads="1"/>
            </p:cNvSpPr>
            <p:nvPr/>
          </p:nvSpPr>
          <p:spPr bwMode="auto">
            <a:xfrm>
              <a:off x="4307" y="2382"/>
              <a:ext cx="161" cy="144"/>
            </a:xfrm>
            <a:prstGeom prst="ellipse">
              <a:avLst/>
            </a:prstGeom>
            <a:solidFill>
              <a:srgbClr val="33CC33"/>
            </a:solidFill>
            <a:ln w="9525">
              <a:noFill/>
              <a:round/>
              <a:headEnd/>
              <a:tailEnd/>
            </a:ln>
          </p:spPr>
          <p:txBody>
            <a:bodyPr wrap="none" anchor="ctr"/>
            <a:lstStyle/>
            <a:p>
              <a:endParaRPr lang="zh-CN" altLang="zh-CN"/>
            </a:p>
          </p:txBody>
        </p:sp>
        <p:sp>
          <p:nvSpPr>
            <p:cNvPr id="87" name="Oval 84"/>
            <p:cNvSpPr>
              <a:spLocks noChangeArrowheads="1"/>
            </p:cNvSpPr>
            <p:nvPr/>
          </p:nvSpPr>
          <p:spPr bwMode="auto">
            <a:xfrm>
              <a:off x="4487" y="2382"/>
              <a:ext cx="161"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88" name="Oval 85"/>
            <p:cNvSpPr>
              <a:spLocks noChangeArrowheads="1"/>
            </p:cNvSpPr>
            <p:nvPr/>
          </p:nvSpPr>
          <p:spPr bwMode="auto">
            <a:xfrm>
              <a:off x="4660" y="2382"/>
              <a:ext cx="161" cy="139"/>
            </a:xfrm>
            <a:prstGeom prst="ellipse">
              <a:avLst/>
            </a:prstGeom>
            <a:solidFill>
              <a:srgbClr val="33CC33"/>
            </a:solidFill>
            <a:ln w="9525">
              <a:noFill/>
              <a:round/>
              <a:headEnd/>
              <a:tailEnd/>
            </a:ln>
          </p:spPr>
          <p:txBody>
            <a:bodyPr wrap="none" anchor="ctr"/>
            <a:lstStyle/>
            <a:p>
              <a:endParaRPr lang="zh-CN" altLang="zh-CN"/>
            </a:p>
          </p:txBody>
        </p:sp>
        <p:sp>
          <p:nvSpPr>
            <p:cNvPr id="89"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98" name="Group 87"/>
          <p:cNvGrpSpPr>
            <a:grpSpLocks/>
          </p:cNvGrpSpPr>
          <p:nvPr/>
        </p:nvGrpSpPr>
        <p:grpSpPr bwMode="auto">
          <a:xfrm>
            <a:off x="3011488" y="3946525"/>
            <a:ext cx="881062" cy="365125"/>
            <a:chOff x="2356" y="1300"/>
            <a:chExt cx="555" cy="194"/>
          </a:xfrm>
        </p:grpSpPr>
        <p:sp>
          <p:nvSpPr>
            <p:cNvPr id="99"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zh-CN" altLang="zh-CN">
                <a:latin typeface="Times New Roman" pitchFamily="18" charset="0"/>
              </a:endParaRPr>
            </a:p>
          </p:txBody>
        </p:sp>
        <p:sp>
          <p:nvSpPr>
            <p:cNvPr id="100"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01"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zh-CN" altLang="zh-CN">
                <a:latin typeface="Times New Roman" pitchFamily="18" charset="0"/>
              </a:endParaRPr>
            </a:p>
          </p:txBody>
        </p:sp>
        <p:grpSp>
          <p:nvGrpSpPr>
            <p:cNvPr id="102" name="Group 91"/>
            <p:cNvGrpSpPr>
              <a:grpSpLocks/>
            </p:cNvGrpSpPr>
            <p:nvPr/>
          </p:nvGrpSpPr>
          <p:grpSpPr bwMode="auto">
            <a:xfrm>
              <a:off x="2468" y="1332"/>
              <a:ext cx="310" cy="60"/>
              <a:chOff x="2468" y="1332"/>
              <a:chExt cx="310" cy="60"/>
            </a:xfrm>
          </p:grpSpPr>
          <p:sp>
            <p:nvSpPr>
              <p:cNvPr id="105" name="Freeform 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rgbClr val="000000"/>
                </a:solidFill>
                <a:round/>
                <a:headEnd/>
                <a:tailEnd/>
              </a:ln>
            </p:spPr>
            <p:txBody>
              <a:bodyPr/>
              <a:lstStyle/>
              <a:p>
                <a:endParaRPr lang="zh-CN" altLang="en-US"/>
              </a:p>
            </p:txBody>
          </p:sp>
          <p:sp>
            <p:nvSpPr>
              <p:cNvPr id="106" name="Freeform 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rgbClr val="000000"/>
                </a:solidFill>
                <a:round/>
                <a:headEnd/>
                <a:tailEnd/>
              </a:ln>
            </p:spPr>
            <p:txBody>
              <a:bodyPr/>
              <a:lstStyle/>
              <a:p>
                <a:endParaRPr lang="zh-CN" altLang="en-US"/>
              </a:p>
            </p:txBody>
          </p:sp>
        </p:grpSp>
        <p:sp>
          <p:nvSpPr>
            <p:cNvPr id="103" name="Line 94"/>
            <p:cNvSpPr>
              <a:spLocks noChangeShapeType="1"/>
            </p:cNvSpPr>
            <p:nvPr/>
          </p:nvSpPr>
          <p:spPr bwMode="auto">
            <a:xfrm>
              <a:off x="2357" y="1361"/>
              <a:ext cx="0" cy="84"/>
            </a:xfrm>
            <a:prstGeom prst="line">
              <a:avLst/>
            </a:prstGeom>
            <a:noFill/>
            <a:ln w="9525">
              <a:solidFill>
                <a:srgbClr val="000000"/>
              </a:solidFill>
              <a:round/>
              <a:headEnd/>
              <a:tailEnd/>
            </a:ln>
          </p:spPr>
          <p:txBody>
            <a:bodyPr/>
            <a:lstStyle/>
            <a:p>
              <a:endParaRPr lang="zh-CN" altLang="en-US"/>
            </a:p>
          </p:txBody>
        </p:sp>
        <p:sp>
          <p:nvSpPr>
            <p:cNvPr id="104" name="Line 95"/>
            <p:cNvSpPr>
              <a:spLocks noChangeShapeType="1"/>
            </p:cNvSpPr>
            <p:nvPr/>
          </p:nvSpPr>
          <p:spPr bwMode="auto">
            <a:xfrm>
              <a:off x="2907" y="1363"/>
              <a:ext cx="0" cy="84"/>
            </a:xfrm>
            <a:prstGeom prst="line">
              <a:avLst/>
            </a:prstGeom>
            <a:noFill/>
            <a:ln w="9525">
              <a:solidFill>
                <a:srgbClr val="000000"/>
              </a:solidFill>
              <a:round/>
              <a:headEnd/>
              <a:tailEnd/>
            </a:ln>
          </p:spPr>
          <p:txBody>
            <a:bodyPr/>
            <a:lstStyle/>
            <a:p>
              <a:endParaRPr lang="zh-CN" altLang="en-US"/>
            </a:p>
          </p:txBody>
        </p:sp>
      </p:grpSp>
      <p:grpSp>
        <p:nvGrpSpPr>
          <p:cNvPr id="107" name="Group 347"/>
          <p:cNvGrpSpPr>
            <a:grpSpLocks/>
          </p:cNvGrpSpPr>
          <p:nvPr/>
        </p:nvGrpSpPr>
        <p:grpSpPr bwMode="auto">
          <a:xfrm>
            <a:off x="3011488" y="3917950"/>
            <a:ext cx="893762" cy="452438"/>
            <a:chOff x="1871277" y="1576300"/>
            <a:chExt cx="1128371" cy="437861"/>
          </a:xfrm>
        </p:grpSpPr>
        <p:sp>
          <p:nvSpPr>
            <p:cNvPr id="108" name="Oval 71"/>
            <p:cNvSpPr>
              <a:spLocks noChangeArrowheads="1"/>
            </p:cNvSpPr>
            <p:nvPr/>
          </p:nvSpPr>
          <p:spPr bwMode="auto">
            <a:xfrm flipV="1">
              <a:off x="1875285" y="1694600"/>
              <a:ext cx="1124363" cy="31956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9" name="Rectangle 72"/>
            <p:cNvSpPr/>
            <p:nvPr/>
          </p:nvSpPr>
          <p:spPr bwMode="auto">
            <a:xfrm>
              <a:off x="1871277" y="1739153"/>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10" name="Oval 73"/>
            <p:cNvSpPr>
              <a:spLocks noChangeArrowheads="1"/>
            </p:cNvSpPr>
            <p:nvPr/>
          </p:nvSpPr>
          <p:spPr bwMode="auto">
            <a:xfrm flipV="1">
              <a:off x="1871277" y="1576300"/>
              <a:ext cx="1124363" cy="31956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11" name="Freeform 74"/>
            <p:cNvSpPr/>
            <p:nvPr/>
          </p:nvSpPr>
          <p:spPr bwMode="auto">
            <a:xfrm>
              <a:off x="2159884" y="1673091"/>
              <a:ext cx="54915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2" name="Freeform 75"/>
            <p:cNvSpPr>
              <a:spLocks/>
            </p:cNvSpPr>
            <p:nvPr/>
          </p:nvSpPr>
          <p:spPr bwMode="auto">
            <a:xfrm>
              <a:off x="2101761" y="1633146"/>
              <a:ext cx="663395" cy="11061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13" name="Freeform 76"/>
            <p:cNvSpPr>
              <a:spLocks/>
            </p:cNvSpPr>
            <p:nvPr/>
          </p:nvSpPr>
          <p:spPr bwMode="auto">
            <a:xfrm>
              <a:off x="2536676" y="1728399"/>
              <a:ext cx="244514" cy="9679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14" name="Freeform 77"/>
            <p:cNvSpPr>
              <a:spLocks/>
            </p:cNvSpPr>
            <p:nvPr/>
          </p:nvSpPr>
          <p:spPr bwMode="auto">
            <a:xfrm>
              <a:off x="2089736" y="1729935"/>
              <a:ext cx="240505" cy="9679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15" name="Straight Connector 78"/>
            <p:cNvCxnSpPr>
              <a:cxnSpLocks noChangeShapeType="1"/>
              <a:endCxn id="110" idx="2"/>
            </p:cNvCxnSpPr>
            <p:nvPr/>
          </p:nvCxnSpPr>
          <p:spPr bwMode="auto">
            <a:xfrm flipH="1" flipV="1">
              <a:off x="1871277" y="1737618"/>
              <a:ext cx="4008" cy="12290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16" name="Straight Connector 79"/>
            <p:cNvCxnSpPr>
              <a:cxnSpLocks noChangeShapeType="1"/>
            </p:cNvCxnSpPr>
            <p:nvPr/>
          </p:nvCxnSpPr>
          <p:spPr bwMode="auto">
            <a:xfrm flipH="1" flipV="1">
              <a:off x="2995640" y="1734545"/>
              <a:ext cx="4008" cy="122908"/>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r>
              <a:rPr lang="zh-CN" altLang="en-US" dirty="0" smtClean="0">
                <a:latin typeface="楷体" panose="02010609060101010101" pitchFamily="49" charset="-122"/>
                <a:ea typeface="楷体" panose="02010609060101010101" pitchFamily="49" charset="-122"/>
              </a:rPr>
              <a:t>中间人攻击</a:t>
            </a:r>
            <a:endParaRPr lang="zh-CN" altLang="en-US" dirty="0">
              <a:latin typeface="楷体" panose="02010609060101010101" pitchFamily="49" charset="-122"/>
              <a:ea typeface="楷体" panose="02010609060101010101" pitchFamily="49" charset="-122"/>
            </a:endParaRPr>
          </a:p>
        </p:txBody>
      </p:sp>
      <p:sp>
        <p:nvSpPr>
          <p:cNvPr id="34821" name="Rectangle 3"/>
          <p:cNvSpPr>
            <a:spLocks noGrp="1" noChangeArrowheads="1"/>
          </p:cNvSpPr>
          <p:nvPr>
            <p:ph type="body" idx="1"/>
          </p:nvPr>
        </p:nvSpPr>
        <p:spPr>
          <a:xfrm>
            <a:off x="392113" y="1089025"/>
            <a:ext cx="8394700" cy="1303338"/>
          </a:xfrm>
          <a:noFill/>
        </p:spPr>
        <p:txBody>
          <a:bodyPr/>
          <a:lstStyle/>
          <a:p>
            <a:pPr eaLnBrk="1" hangingPunct="1"/>
            <a:r>
              <a:rPr lang="zh-CN" altLang="en-US" dirty="0"/>
              <a:t>记录并回放</a:t>
            </a:r>
            <a:r>
              <a:rPr lang="en-US" altLang="zh-CN" dirty="0" smtClean="0"/>
              <a:t>: sniff sensitive info (e.g., password), and use later</a:t>
            </a:r>
          </a:p>
          <a:p>
            <a:pPr lvl="1" eaLnBrk="1" hangingPunct="1"/>
            <a:r>
              <a:rPr lang="en-US" altLang="zh-CN" dirty="0" smtClean="0"/>
              <a:t>password holder is that user from system point of view</a:t>
            </a:r>
          </a:p>
        </p:txBody>
      </p:sp>
      <p:grpSp>
        <p:nvGrpSpPr>
          <p:cNvPr id="34823" name="Group 53"/>
          <p:cNvGrpSpPr>
            <a:grpSpLocks/>
          </p:cNvGrpSpPr>
          <p:nvPr/>
        </p:nvGrpSpPr>
        <p:grpSpPr bwMode="auto">
          <a:xfrm>
            <a:off x="2663825" y="4670566"/>
            <a:ext cx="642938" cy="328612"/>
            <a:chOff x="3600" y="219"/>
            <a:chExt cx="360" cy="175"/>
          </a:xfrm>
        </p:grpSpPr>
        <p:sp>
          <p:nvSpPr>
            <p:cNvPr id="34841" name="Oval 5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34842" name="Line 55"/>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4843" name="Line 56"/>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4844" name="Rectangle 57"/>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en-US"/>
            </a:p>
          </p:txBody>
        </p:sp>
        <p:sp>
          <p:nvSpPr>
            <p:cNvPr id="34845" name="Oval 5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34846" name="Group 59"/>
            <p:cNvGrpSpPr>
              <a:grpSpLocks/>
            </p:cNvGrpSpPr>
            <p:nvPr/>
          </p:nvGrpSpPr>
          <p:grpSpPr bwMode="auto">
            <a:xfrm>
              <a:off x="3686" y="244"/>
              <a:ext cx="177" cy="66"/>
              <a:chOff x="2848" y="848"/>
              <a:chExt cx="140" cy="98"/>
            </a:xfrm>
          </p:grpSpPr>
          <p:sp>
            <p:nvSpPr>
              <p:cNvPr id="34851" name="Line 6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4852" name="Line 6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4853" name="Line 6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4847" name="Group 63"/>
            <p:cNvGrpSpPr>
              <a:grpSpLocks/>
            </p:cNvGrpSpPr>
            <p:nvPr/>
          </p:nvGrpSpPr>
          <p:grpSpPr bwMode="auto">
            <a:xfrm flipV="1">
              <a:off x="3686" y="243"/>
              <a:ext cx="177" cy="66"/>
              <a:chOff x="2848" y="848"/>
              <a:chExt cx="140" cy="98"/>
            </a:xfrm>
          </p:grpSpPr>
          <p:sp>
            <p:nvSpPr>
              <p:cNvPr id="34848" name="Line 6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4849" name="Line 6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4850" name="Line 66"/>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aphicFrame>
        <p:nvGraphicFramePr>
          <p:cNvPr id="34819" name="Object 67"/>
          <p:cNvGraphicFramePr>
            <a:graphicFrameLocks noChangeAspect="1"/>
          </p:cNvGraphicFramePr>
          <p:nvPr>
            <p:extLst>
              <p:ext uri="{D42A27DB-BD31-4B8C-83A1-F6EECF244321}">
                <p14:modId xmlns:p14="http://schemas.microsoft.com/office/powerpoint/2010/main" val="958692149"/>
              </p:ext>
            </p:extLst>
          </p:nvPr>
        </p:nvGraphicFramePr>
        <p:xfrm>
          <a:off x="4241800" y="3241816"/>
          <a:ext cx="668338" cy="530225"/>
        </p:xfrm>
        <a:graphic>
          <a:graphicData uri="http://schemas.openxmlformats.org/presentationml/2006/ole">
            <mc:AlternateContent xmlns:mc="http://schemas.openxmlformats.org/markup-compatibility/2006">
              <mc:Choice xmlns:v="urn:schemas-microsoft-com:vml" Requires="v">
                <p:oleObj spid="_x0000_s35255" name="ClipArt" r:id="rId4" imgW="1307263" imgH="1084139" progId="">
                  <p:embed/>
                </p:oleObj>
              </mc:Choice>
              <mc:Fallback>
                <p:oleObj name="ClipArt" r:id="rId4" imgW="1307263" imgH="1084139" progId="">
                  <p:embed/>
                  <p:pic>
                    <p:nvPicPr>
                      <p:cNvPr id="0" name="Picture 4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1800" y="3241816"/>
                        <a:ext cx="668338"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24" name="Freeform 68"/>
          <p:cNvSpPr>
            <a:spLocks/>
          </p:cNvSpPr>
          <p:nvPr/>
        </p:nvSpPr>
        <p:spPr bwMode="auto">
          <a:xfrm>
            <a:off x="1809750" y="3905391"/>
            <a:ext cx="4587875" cy="728662"/>
          </a:xfrm>
          <a:custGeom>
            <a:avLst/>
            <a:gdLst>
              <a:gd name="T0" fmla="*/ 3502 w 2620"/>
              <a:gd name="T1" fmla="*/ 0 h 459"/>
              <a:gd name="T2" fmla="*/ 0 w 2620"/>
              <a:gd name="T3" fmla="*/ 401637 h 459"/>
              <a:gd name="T4" fmla="*/ 4587875 w 2620"/>
              <a:gd name="T5" fmla="*/ 401637 h 459"/>
              <a:gd name="T6" fmla="*/ 4587875 w 2620"/>
              <a:gd name="T7" fmla="*/ 728662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p:spPr>
        <p:txBody>
          <a:bodyPr wrap="none" anchor="ctr"/>
          <a:lstStyle/>
          <a:p>
            <a:endParaRPr lang="zh-CN" altLang="en-US"/>
          </a:p>
        </p:txBody>
      </p:sp>
      <p:sp>
        <p:nvSpPr>
          <p:cNvPr id="34825" name="Freeform 69"/>
          <p:cNvSpPr>
            <a:spLocks/>
          </p:cNvSpPr>
          <p:nvPr/>
        </p:nvSpPr>
        <p:spPr bwMode="auto">
          <a:xfrm>
            <a:off x="4641850" y="3775216"/>
            <a:ext cx="4763" cy="522287"/>
          </a:xfrm>
          <a:custGeom>
            <a:avLst/>
            <a:gdLst>
              <a:gd name="T0" fmla="*/ 0 w 3"/>
              <a:gd name="T1" fmla="*/ 522287 h 329"/>
              <a:gd name="T2" fmla="*/ 4763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p:spPr>
        <p:txBody>
          <a:bodyPr wrap="none" anchor="ctr"/>
          <a:lstStyle/>
          <a:p>
            <a:endParaRPr lang="zh-CN" altLang="en-US"/>
          </a:p>
        </p:txBody>
      </p:sp>
      <p:sp>
        <p:nvSpPr>
          <p:cNvPr id="34826" name="Line 70"/>
          <p:cNvSpPr>
            <a:spLocks noChangeShapeType="1"/>
          </p:cNvSpPr>
          <p:nvPr/>
        </p:nvSpPr>
        <p:spPr bwMode="auto">
          <a:xfrm flipV="1">
            <a:off x="2984500" y="4297503"/>
            <a:ext cx="0" cy="374650"/>
          </a:xfrm>
          <a:prstGeom prst="line">
            <a:avLst/>
          </a:prstGeom>
          <a:noFill/>
          <a:ln w="19050">
            <a:solidFill>
              <a:schemeClr val="tx1"/>
            </a:solidFill>
            <a:round/>
            <a:headEnd/>
            <a:tailEnd/>
          </a:ln>
        </p:spPr>
        <p:txBody>
          <a:bodyPr wrap="none" anchor="ctr"/>
          <a:lstStyle/>
          <a:p>
            <a:endParaRPr lang="zh-CN" altLang="en-US"/>
          </a:p>
        </p:txBody>
      </p:sp>
      <p:sp>
        <p:nvSpPr>
          <p:cNvPr id="34827" name="Line 71"/>
          <p:cNvSpPr>
            <a:spLocks noChangeShapeType="1"/>
          </p:cNvSpPr>
          <p:nvPr/>
        </p:nvSpPr>
        <p:spPr bwMode="auto">
          <a:xfrm flipV="1">
            <a:off x="3003550" y="5008703"/>
            <a:ext cx="0" cy="241300"/>
          </a:xfrm>
          <a:prstGeom prst="line">
            <a:avLst/>
          </a:prstGeom>
          <a:noFill/>
          <a:ln w="19050">
            <a:solidFill>
              <a:schemeClr val="tx1"/>
            </a:solidFill>
            <a:round/>
            <a:headEnd/>
            <a:tailEnd/>
          </a:ln>
        </p:spPr>
        <p:txBody>
          <a:bodyPr wrap="none" anchor="ctr"/>
          <a:lstStyle/>
          <a:p>
            <a:endParaRPr lang="zh-CN" altLang="en-US"/>
          </a:p>
        </p:txBody>
      </p:sp>
      <p:sp>
        <p:nvSpPr>
          <p:cNvPr id="34828" name="Text Box 72"/>
          <p:cNvSpPr txBox="1">
            <a:spLocks noChangeArrowheads="1"/>
          </p:cNvSpPr>
          <p:nvPr/>
        </p:nvSpPr>
        <p:spPr bwMode="auto">
          <a:xfrm>
            <a:off x="1257300" y="3194191"/>
            <a:ext cx="406400" cy="457200"/>
          </a:xfrm>
          <a:prstGeom prst="rect">
            <a:avLst/>
          </a:prstGeom>
          <a:noFill/>
          <a:ln w="9525">
            <a:noFill/>
            <a:miter lim="800000"/>
            <a:headEnd/>
            <a:tailEnd/>
          </a:ln>
        </p:spPr>
        <p:txBody>
          <a:bodyPr wrap="none">
            <a:spAutoFit/>
          </a:bodyPr>
          <a:lstStyle/>
          <a:p>
            <a:pPr algn="ctr"/>
            <a:r>
              <a:rPr lang="en-US" altLang="zh-CN">
                <a:latin typeface="Comic Sans MS" pitchFamily="66" charset="0"/>
              </a:rPr>
              <a:t>A</a:t>
            </a:r>
            <a:endParaRPr lang="en-US" altLang="zh-CN"/>
          </a:p>
        </p:txBody>
      </p:sp>
      <p:sp>
        <p:nvSpPr>
          <p:cNvPr id="34829" name="Text Box 73"/>
          <p:cNvSpPr txBox="1">
            <a:spLocks noChangeArrowheads="1"/>
          </p:cNvSpPr>
          <p:nvPr/>
        </p:nvSpPr>
        <p:spPr bwMode="auto">
          <a:xfrm>
            <a:off x="6742113" y="4657866"/>
            <a:ext cx="376237" cy="457200"/>
          </a:xfrm>
          <a:prstGeom prst="rect">
            <a:avLst/>
          </a:prstGeom>
          <a:noFill/>
          <a:ln w="9525">
            <a:noFill/>
            <a:miter lim="800000"/>
            <a:headEnd/>
            <a:tailEnd/>
          </a:ln>
        </p:spPr>
        <p:txBody>
          <a:bodyPr wrap="none">
            <a:spAutoFit/>
          </a:bodyPr>
          <a:lstStyle/>
          <a:p>
            <a:pPr algn="ctr"/>
            <a:r>
              <a:rPr lang="en-US" altLang="zh-CN">
                <a:latin typeface="Comic Sans MS" pitchFamily="66" charset="0"/>
              </a:rPr>
              <a:t>B</a:t>
            </a:r>
            <a:endParaRPr lang="en-US" altLang="zh-CN"/>
          </a:p>
        </p:txBody>
      </p:sp>
      <p:sp>
        <p:nvSpPr>
          <p:cNvPr id="34830" name="Text Box 74"/>
          <p:cNvSpPr txBox="1">
            <a:spLocks noChangeArrowheads="1"/>
          </p:cNvSpPr>
          <p:nvPr/>
        </p:nvSpPr>
        <p:spPr bwMode="auto">
          <a:xfrm>
            <a:off x="4365625" y="2811603"/>
            <a:ext cx="368300" cy="457200"/>
          </a:xfrm>
          <a:prstGeom prst="rect">
            <a:avLst/>
          </a:prstGeom>
          <a:noFill/>
          <a:ln w="9525">
            <a:noFill/>
            <a:miter lim="800000"/>
            <a:headEnd/>
            <a:tailEnd/>
          </a:ln>
        </p:spPr>
        <p:txBody>
          <a:bodyPr wrap="none">
            <a:spAutoFit/>
          </a:bodyPr>
          <a:lstStyle/>
          <a:p>
            <a:pPr algn="ctr"/>
            <a:r>
              <a:rPr lang="en-US" altLang="zh-CN">
                <a:latin typeface="Comic Sans MS" pitchFamily="66" charset="0"/>
              </a:rPr>
              <a:t>C</a:t>
            </a:r>
            <a:endParaRPr lang="en-US" altLang="zh-CN"/>
          </a:p>
        </p:txBody>
      </p:sp>
      <p:grpSp>
        <p:nvGrpSpPr>
          <p:cNvPr id="34831" name="Group 84"/>
          <p:cNvGrpSpPr>
            <a:grpSpLocks/>
          </p:cNvGrpSpPr>
          <p:nvPr/>
        </p:nvGrpSpPr>
        <p:grpSpPr bwMode="auto">
          <a:xfrm>
            <a:off x="4800600" y="3991116"/>
            <a:ext cx="3538538" cy="290512"/>
            <a:chOff x="3114" y="3021"/>
            <a:chExt cx="2229" cy="183"/>
          </a:xfrm>
        </p:grpSpPr>
        <p:sp>
          <p:nvSpPr>
            <p:cNvPr id="34837" name="Rectangle 76"/>
            <p:cNvSpPr>
              <a:spLocks noChangeArrowheads="1"/>
            </p:cNvSpPr>
            <p:nvPr/>
          </p:nvSpPr>
          <p:spPr bwMode="auto">
            <a:xfrm>
              <a:off x="3114" y="3021"/>
              <a:ext cx="2229" cy="183"/>
            </a:xfrm>
            <a:prstGeom prst="rect">
              <a:avLst/>
            </a:prstGeom>
            <a:solidFill>
              <a:srgbClr val="FFFFFF"/>
            </a:solidFill>
            <a:ln w="12700">
              <a:solidFill>
                <a:schemeClr val="tx1"/>
              </a:solidFill>
              <a:miter lim="800000"/>
              <a:headEnd/>
              <a:tailEnd/>
            </a:ln>
          </p:spPr>
          <p:txBody>
            <a:bodyPr wrap="none" anchor="ctr"/>
            <a:lstStyle/>
            <a:p>
              <a:endParaRPr lang="zh-CN" altLang="en-US"/>
            </a:p>
          </p:txBody>
        </p:sp>
        <p:sp>
          <p:nvSpPr>
            <p:cNvPr id="34838" name="Line 77"/>
            <p:cNvSpPr>
              <a:spLocks noChangeShapeType="1"/>
            </p:cNvSpPr>
            <p:nvPr/>
          </p:nvSpPr>
          <p:spPr bwMode="auto">
            <a:xfrm>
              <a:off x="3435" y="3027"/>
              <a:ext cx="0" cy="168"/>
            </a:xfrm>
            <a:prstGeom prst="line">
              <a:avLst/>
            </a:prstGeom>
            <a:noFill/>
            <a:ln w="12700">
              <a:solidFill>
                <a:schemeClr val="tx1"/>
              </a:solidFill>
              <a:round/>
              <a:headEnd/>
              <a:tailEnd/>
            </a:ln>
          </p:spPr>
          <p:txBody>
            <a:bodyPr wrap="none" anchor="ctr"/>
            <a:lstStyle/>
            <a:p>
              <a:endParaRPr lang="zh-CN" altLang="en-US"/>
            </a:p>
          </p:txBody>
        </p:sp>
        <p:sp>
          <p:nvSpPr>
            <p:cNvPr id="34839" name="Line 78"/>
            <p:cNvSpPr>
              <a:spLocks noChangeShapeType="1"/>
            </p:cNvSpPr>
            <p:nvPr/>
          </p:nvSpPr>
          <p:spPr bwMode="auto">
            <a:xfrm>
              <a:off x="3837" y="3030"/>
              <a:ext cx="0" cy="168"/>
            </a:xfrm>
            <a:prstGeom prst="line">
              <a:avLst/>
            </a:prstGeom>
            <a:noFill/>
            <a:ln w="12700">
              <a:solidFill>
                <a:schemeClr val="tx1"/>
              </a:solidFill>
              <a:round/>
              <a:headEnd/>
              <a:tailEnd/>
            </a:ln>
          </p:spPr>
          <p:txBody>
            <a:bodyPr wrap="none" anchor="ctr"/>
            <a:lstStyle/>
            <a:p>
              <a:endParaRPr lang="zh-CN" altLang="en-US"/>
            </a:p>
          </p:txBody>
        </p:sp>
        <p:sp>
          <p:nvSpPr>
            <p:cNvPr id="34840" name="Line 79"/>
            <p:cNvSpPr>
              <a:spLocks noChangeShapeType="1"/>
            </p:cNvSpPr>
            <p:nvPr/>
          </p:nvSpPr>
          <p:spPr bwMode="auto">
            <a:xfrm>
              <a:off x="3972" y="3030"/>
              <a:ext cx="0" cy="168"/>
            </a:xfrm>
            <a:prstGeom prst="line">
              <a:avLst/>
            </a:prstGeom>
            <a:noFill/>
            <a:ln w="12700">
              <a:solidFill>
                <a:schemeClr val="tx1"/>
              </a:solidFill>
              <a:round/>
              <a:headEnd/>
              <a:tailEnd/>
            </a:ln>
          </p:spPr>
          <p:txBody>
            <a:bodyPr wrap="none" anchor="ctr"/>
            <a:lstStyle/>
            <a:p>
              <a:endParaRPr lang="zh-CN" altLang="en-US"/>
            </a:p>
          </p:txBody>
        </p:sp>
      </p:grpSp>
      <p:sp>
        <p:nvSpPr>
          <p:cNvPr id="34832" name="Text Box 80"/>
          <p:cNvSpPr txBox="1">
            <a:spLocks noChangeArrowheads="1"/>
          </p:cNvSpPr>
          <p:nvPr/>
        </p:nvSpPr>
        <p:spPr bwMode="auto">
          <a:xfrm>
            <a:off x="4727575" y="3967303"/>
            <a:ext cx="3860800" cy="336550"/>
          </a:xfrm>
          <a:prstGeom prst="rect">
            <a:avLst/>
          </a:prstGeom>
          <a:noFill/>
          <a:ln w="9525">
            <a:noFill/>
            <a:miter lim="800000"/>
            <a:headEnd/>
            <a:tailEnd/>
          </a:ln>
        </p:spPr>
        <p:txBody>
          <a:bodyPr>
            <a:spAutoFit/>
          </a:bodyPr>
          <a:lstStyle/>
          <a:p>
            <a:r>
              <a:rPr lang="en-US" altLang="zh-CN" sz="1600">
                <a:latin typeface="Arial" charset="0"/>
              </a:rPr>
              <a:t>src:B dest:A     user: B; password: foo</a:t>
            </a:r>
            <a:endParaRPr lang="en-US" altLang="zh-CN" sz="1600"/>
          </a:p>
        </p:txBody>
      </p:sp>
      <p:sp>
        <p:nvSpPr>
          <p:cNvPr id="34833" name="Freeform 81"/>
          <p:cNvSpPr>
            <a:spLocks/>
          </p:cNvSpPr>
          <p:nvPr/>
        </p:nvSpPr>
        <p:spPr bwMode="auto">
          <a:xfrm>
            <a:off x="1731963" y="3946666"/>
            <a:ext cx="4510087" cy="674687"/>
          </a:xfrm>
          <a:custGeom>
            <a:avLst/>
            <a:gdLst>
              <a:gd name="T0" fmla="*/ 4510087 w 2841"/>
              <a:gd name="T1" fmla="*/ 674687 h 425"/>
              <a:gd name="T2" fmla="*/ 4510087 w 2841"/>
              <a:gd name="T3" fmla="*/ 433387 h 425"/>
              <a:gd name="T4" fmla="*/ 0 w 2841"/>
              <a:gd name="T5" fmla="*/ 430212 h 425"/>
              <a:gd name="T6" fmla="*/ 0 w 2841"/>
              <a:gd name="T7" fmla="*/ 0 h 425"/>
              <a:gd name="T8" fmla="*/ 0 60000 65536"/>
              <a:gd name="T9" fmla="*/ 0 60000 65536"/>
              <a:gd name="T10" fmla="*/ 0 60000 65536"/>
              <a:gd name="T11" fmla="*/ 0 60000 65536"/>
              <a:gd name="T12" fmla="*/ 0 w 2841"/>
              <a:gd name="T13" fmla="*/ 0 h 425"/>
              <a:gd name="T14" fmla="*/ 2841 w 2841"/>
              <a:gd name="T15" fmla="*/ 425 h 425"/>
            </a:gdLst>
            <a:ahLst/>
            <a:cxnLst>
              <a:cxn ang="T8">
                <a:pos x="T0" y="T1"/>
              </a:cxn>
              <a:cxn ang="T9">
                <a:pos x="T2" y="T3"/>
              </a:cxn>
              <a:cxn ang="T10">
                <a:pos x="T4" y="T5"/>
              </a:cxn>
              <a:cxn ang="T11">
                <a:pos x="T6" y="T7"/>
              </a:cxn>
            </a:cxnLst>
            <a:rect l="T12" t="T13" r="T14" b="T15"/>
            <a:pathLst>
              <a:path w="2841" h="425">
                <a:moveTo>
                  <a:pt x="2841" y="425"/>
                </a:moveTo>
                <a:lnTo>
                  <a:pt x="2841" y="273"/>
                </a:lnTo>
                <a:lnTo>
                  <a:pt x="0" y="271"/>
                </a:lnTo>
                <a:lnTo>
                  <a:pt x="0" y="0"/>
                </a:lnTo>
              </a:path>
            </a:pathLst>
          </a:custGeom>
          <a:noFill/>
          <a:ln w="28575">
            <a:solidFill>
              <a:srgbClr val="FF0000"/>
            </a:solidFill>
            <a:round/>
            <a:headEnd/>
            <a:tailEnd type="triangle" w="med" len="med"/>
          </a:ln>
        </p:spPr>
        <p:txBody>
          <a:bodyPr wrap="none" anchor="ctr"/>
          <a:lstStyle/>
          <a:p>
            <a:endParaRPr lang="zh-CN" altLang="en-US"/>
          </a:p>
        </p:txBody>
      </p:sp>
      <p:sp>
        <p:nvSpPr>
          <p:cNvPr id="34834" name="Line 82"/>
          <p:cNvSpPr>
            <a:spLocks noChangeShapeType="1"/>
          </p:cNvSpPr>
          <p:nvPr/>
        </p:nvSpPr>
        <p:spPr bwMode="auto">
          <a:xfrm flipV="1">
            <a:off x="4749800" y="3776803"/>
            <a:ext cx="0" cy="603250"/>
          </a:xfrm>
          <a:prstGeom prst="line">
            <a:avLst/>
          </a:prstGeom>
          <a:noFill/>
          <a:ln w="28575">
            <a:solidFill>
              <a:srgbClr val="FF0000"/>
            </a:solidFill>
            <a:round/>
            <a:headEnd/>
            <a:tailEnd type="triangle" w="med" len="med"/>
          </a:ln>
        </p:spPr>
        <p:txBody>
          <a:bodyPr wrap="none" anchor="ctr"/>
          <a:lstStyle/>
          <a:p>
            <a:endParaRPr lang="zh-CN" altLang="en-US"/>
          </a:p>
        </p:txBody>
      </p:sp>
      <p:pic>
        <p:nvPicPr>
          <p:cNvPr id="34835" name="Picture 83"/>
          <p:cNvPicPr>
            <a:picLocks noChangeAspect="1" noChangeArrowheads="1"/>
          </p:cNvPicPr>
          <p:nvPr/>
        </p:nvPicPr>
        <p:blipFill>
          <a:blip r:embed="rId6" cstate="print"/>
          <a:srcRect/>
          <a:stretch>
            <a:fillRect/>
          </a:stretch>
        </p:blipFill>
        <p:spPr bwMode="auto">
          <a:xfrm>
            <a:off x="4356100" y="3224353"/>
            <a:ext cx="471488" cy="442913"/>
          </a:xfrm>
          <a:prstGeom prst="rect">
            <a:avLst/>
          </a:prstGeom>
          <a:noFill/>
          <a:ln w="31750">
            <a:noFill/>
            <a:miter lim="800000"/>
            <a:headEnd/>
            <a:tailEnd/>
          </a:ln>
        </p:spPr>
      </p:pic>
      <p:pic>
        <p:nvPicPr>
          <p:cNvPr id="34836" name="Picture 85" descr="EN00179_[1]"/>
          <p:cNvPicPr>
            <a:picLocks noChangeAspect="1" noChangeArrowheads="1"/>
          </p:cNvPicPr>
          <p:nvPr/>
        </p:nvPicPr>
        <p:blipFill>
          <a:blip r:embed="rId7" cstate="print"/>
          <a:srcRect/>
          <a:stretch>
            <a:fillRect/>
          </a:stretch>
        </p:blipFill>
        <p:spPr bwMode="auto">
          <a:xfrm>
            <a:off x="4637088" y="3479941"/>
            <a:ext cx="681037" cy="528637"/>
          </a:xfrm>
          <a:prstGeom prst="rect">
            <a:avLst/>
          </a:prstGeom>
          <a:noFill/>
          <a:ln w="9525">
            <a:noFill/>
            <a:miter lim="800000"/>
            <a:headEnd/>
            <a:tailEnd/>
          </a:ln>
        </p:spPr>
      </p:pic>
      <p:grpSp>
        <p:nvGrpSpPr>
          <p:cNvPr id="46" name="Group 54"/>
          <p:cNvGrpSpPr>
            <a:grpSpLocks/>
          </p:cNvGrpSpPr>
          <p:nvPr/>
        </p:nvGrpSpPr>
        <p:grpSpPr bwMode="auto">
          <a:xfrm>
            <a:off x="1655762" y="3024646"/>
            <a:ext cx="365125" cy="712787"/>
            <a:chOff x="4140" y="429"/>
            <a:chExt cx="1425" cy="2396"/>
          </a:xfrm>
        </p:grpSpPr>
        <p:sp>
          <p:nvSpPr>
            <p:cNvPr id="47" name="Freeform 55"/>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48"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49" name="Freeform 57"/>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50" name="Freeform 58"/>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1"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2" name="Group 60"/>
            <p:cNvGrpSpPr>
              <a:grpSpLocks/>
            </p:cNvGrpSpPr>
            <p:nvPr/>
          </p:nvGrpSpPr>
          <p:grpSpPr bwMode="auto">
            <a:xfrm>
              <a:off x="4749" y="668"/>
              <a:ext cx="581" cy="145"/>
              <a:chOff x="614" y="2568"/>
              <a:chExt cx="725" cy="139"/>
            </a:xfrm>
          </p:grpSpPr>
          <p:sp>
            <p:nvSpPr>
              <p:cNvPr id="77" name="AutoShape 61"/>
              <p:cNvSpPr>
                <a:spLocks noChangeArrowheads="1"/>
              </p:cNvSpPr>
              <p:nvPr/>
            </p:nvSpPr>
            <p:spPr bwMode="auto">
              <a:xfrm>
                <a:off x="612" y="2569"/>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78"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3"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4" name="Group 64"/>
            <p:cNvGrpSpPr>
              <a:grpSpLocks/>
            </p:cNvGrpSpPr>
            <p:nvPr/>
          </p:nvGrpSpPr>
          <p:grpSpPr bwMode="auto">
            <a:xfrm>
              <a:off x="4747" y="994"/>
              <a:ext cx="581" cy="134"/>
              <a:chOff x="614" y="2568"/>
              <a:chExt cx="725" cy="139"/>
            </a:xfrm>
          </p:grpSpPr>
          <p:sp>
            <p:nvSpPr>
              <p:cNvPr id="75" name="AutoShape 65"/>
              <p:cNvSpPr>
                <a:spLocks noChangeArrowheads="1"/>
              </p:cNvSpPr>
              <p:nvPr/>
            </p:nvSpPr>
            <p:spPr bwMode="auto">
              <a:xfrm>
                <a:off x="614" y="2569"/>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76"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5"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56"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7" name="Group 69"/>
            <p:cNvGrpSpPr>
              <a:grpSpLocks/>
            </p:cNvGrpSpPr>
            <p:nvPr/>
          </p:nvGrpSpPr>
          <p:grpSpPr bwMode="auto">
            <a:xfrm>
              <a:off x="4735" y="1627"/>
              <a:ext cx="582" cy="151"/>
              <a:chOff x="614" y="2568"/>
              <a:chExt cx="725" cy="139"/>
            </a:xfrm>
          </p:grpSpPr>
          <p:sp>
            <p:nvSpPr>
              <p:cNvPr id="73" name="AutoShape 70"/>
              <p:cNvSpPr>
                <a:spLocks noChangeArrowheads="1"/>
              </p:cNvSpPr>
              <p:nvPr/>
            </p:nvSpPr>
            <p:spPr bwMode="auto">
              <a:xfrm>
                <a:off x="614" y="2570"/>
                <a:ext cx="725"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74"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8" name="Freeform 72"/>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59" name="Group 73"/>
            <p:cNvGrpSpPr>
              <a:grpSpLocks/>
            </p:cNvGrpSpPr>
            <p:nvPr/>
          </p:nvGrpSpPr>
          <p:grpSpPr bwMode="auto">
            <a:xfrm>
              <a:off x="4739" y="1327"/>
              <a:ext cx="582" cy="139"/>
              <a:chOff x="614" y="2568"/>
              <a:chExt cx="725" cy="139"/>
            </a:xfrm>
          </p:grpSpPr>
          <p:sp>
            <p:nvSpPr>
              <p:cNvPr id="71" name="AutoShape 74"/>
              <p:cNvSpPr>
                <a:spLocks noChangeArrowheads="1"/>
              </p:cNvSpPr>
              <p:nvPr/>
            </p:nvSpPr>
            <p:spPr bwMode="auto">
              <a:xfrm>
                <a:off x="616" y="2567"/>
                <a:ext cx="725"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72"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0"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61" name="Freeform 77"/>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2" name="Freeform 78"/>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3" name="Oval 79"/>
            <p:cNvSpPr>
              <a:spLocks noChangeArrowheads="1"/>
            </p:cNvSpPr>
            <p:nvPr/>
          </p:nvSpPr>
          <p:spPr bwMode="auto">
            <a:xfrm>
              <a:off x="5515" y="2612"/>
              <a:ext cx="50" cy="96"/>
            </a:xfrm>
            <a:prstGeom prst="ellipse">
              <a:avLst/>
            </a:prstGeom>
            <a:solidFill>
              <a:srgbClr val="333333"/>
            </a:solidFill>
            <a:ln w="9525">
              <a:noFill/>
              <a:round/>
              <a:headEnd/>
              <a:tailEnd/>
            </a:ln>
          </p:spPr>
          <p:txBody>
            <a:bodyPr wrap="none" anchor="ctr"/>
            <a:lstStyle/>
            <a:p>
              <a:endParaRPr lang="zh-CN" altLang="zh-CN"/>
            </a:p>
          </p:txBody>
        </p:sp>
        <p:sp>
          <p:nvSpPr>
            <p:cNvPr id="64" name="Freeform 80"/>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65"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66"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67" name="Oval 83"/>
            <p:cNvSpPr>
              <a:spLocks noChangeArrowheads="1"/>
            </p:cNvSpPr>
            <p:nvPr/>
          </p:nvSpPr>
          <p:spPr bwMode="auto">
            <a:xfrm>
              <a:off x="4307" y="2382"/>
              <a:ext cx="161" cy="144"/>
            </a:xfrm>
            <a:prstGeom prst="ellipse">
              <a:avLst/>
            </a:prstGeom>
            <a:solidFill>
              <a:srgbClr val="33CC33"/>
            </a:solidFill>
            <a:ln w="9525">
              <a:noFill/>
              <a:round/>
              <a:headEnd/>
              <a:tailEnd/>
            </a:ln>
          </p:spPr>
          <p:txBody>
            <a:bodyPr wrap="none" anchor="ctr"/>
            <a:lstStyle/>
            <a:p>
              <a:endParaRPr lang="zh-CN" altLang="zh-CN"/>
            </a:p>
          </p:txBody>
        </p:sp>
        <p:sp>
          <p:nvSpPr>
            <p:cNvPr id="68" name="Oval 84"/>
            <p:cNvSpPr>
              <a:spLocks noChangeArrowheads="1"/>
            </p:cNvSpPr>
            <p:nvPr/>
          </p:nvSpPr>
          <p:spPr bwMode="auto">
            <a:xfrm>
              <a:off x="4487" y="2382"/>
              <a:ext cx="161"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69" name="Oval 85"/>
            <p:cNvSpPr>
              <a:spLocks noChangeArrowheads="1"/>
            </p:cNvSpPr>
            <p:nvPr/>
          </p:nvSpPr>
          <p:spPr bwMode="auto">
            <a:xfrm>
              <a:off x="4660" y="2382"/>
              <a:ext cx="161" cy="139"/>
            </a:xfrm>
            <a:prstGeom prst="ellipse">
              <a:avLst/>
            </a:prstGeom>
            <a:solidFill>
              <a:srgbClr val="33CC33"/>
            </a:solidFill>
            <a:ln w="9525">
              <a:noFill/>
              <a:round/>
              <a:headEnd/>
              <a:tailEnd/>
            </a:ln>
          </p:spPr>
          <p:txBody>
            <a:bodyPr wrap="none" anchor="ctr"/>
            <a:lstStyle/>
            <a:p>
              <a:endParaRPr lang="zh-CN" altLang="zh-CN"/>
            </a:p>
          </p:txBody>
        </p:sp>
        <p:sp>
          <p:nvSpPr>
            <p:cNvPr id="70"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79" name="Group 48"/>
          <p:cNvGrpSpPr>
            <a:grpSpLocks/>
          </p:cNvGrpSpPr>
          <p:nvPr/>
        </p:nvGrpSpPr>
        <p:grpSpPr bwMode="auto">
          <a:xfrm flipH="1">
            <a:off x="6195218" y="4654690"/>
            <a:ext cx="735013" cy="681038"/>
            <a:chOff x="-44" y="1473"/>
            <a:chExt cx="981" cy="1105"/>
          </a:xfrm>
        </p:grpSpPr>
        <p:pic>
          <p:nvPicPr>
            <p:cNvPr id="80" name="Picture 49" descr="desktop_computer_stylized_medium"/>
            <p:cNvPicPr>
              <a:picLocks noChangeAspect="1" noChangeArrowheads="1"/>
            </p:cNvPicPr>
            <p:nvPr/>
          </p:nvPicPr>
          <p:blipFill>
            <a:blip r:embed="rId8"/>
            <a:srcRect/>
            <a:stretch>
              <a:fillRect/>
            </a:stretch>
          </p:blipFill>
          <p:spPr bwMode="auto">
            <a:xfrm flipH="1">
              <a:off x="-44" y="1473"/>
              <a:ext cx="981" cy="1105"/>
            </a:xfrm>
            <a:prstGeom prst="rect">
              <a:avLst/>
            </a:prstGeom>
            <a:noFill/>
            <a:ln w="9525">
              <a:noFill/>
              <a:miter lim="800000"/>
              <a:headEnd/>
              <a:tailEnd/>
            </a:ln>
          </p:spPr>
        </p:pic>
        <p:sp>
          <p:nvSpPr>
            <p:cNvPr id="81" name="Freeform 50"/>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p:txBody>
          <a:bodyPr/>
          <a:lstStyle/>
          <a:p>
            <a:r>
              <a:rPr lang="zh-CN" altLang="en-US" dirty="0">
                <a:latin typeface="楷体" panose="02010609060101010101" pitchFamily="49" charset="-122"/>
                <a:ea typeface="楷体" panose="02010609060101010101" pitchFamily="49" charset="-122"/>
              </a:rPr>
              <a:t>中间人攻击</a:t>
            </a:r>
          </a:p>
        </p:txBody>
      </p:sp>
      <p:sp>
        <p:nvSpPr>
          <p:cNvPr id="35845" name="Rectangle 3"/>
          <p:cNvSpPr>
            <a:spLocks noGrp="1" noChangeArrowheads="1"/>
          </p:cNvSpPr>
          <p:nvPr>
            <p:ph type="body" idx="1"/>
          </p:nvPr>
        </p:nvSpPr>
        <p:spPr>
          <a:xfrm>
            <a:off x="381000" y="1066800"/>
            <a:ext cx="8432800" cy="1444625"/>
          </a:xfrm>
          <a:noFill/>
        </p:spPr>
        <p:txBody>
          <a:bodyPr/>
          <a:lstStyle/>
          <a:p>
            <a:pPr eaLnBrk="1" hangingPunct="1"/>
            <a:r>
              <a:rPr lang="zh-CN" altLang="en-US" dirty="0" smtClean="0">
                <a:solidFill>
                  <a:srgbClr val="FF0000"/>
                </a:solidFill>
              </a:rPr>
              <a:t>记录并回放</a:t>
            </a:r>
            <a:r>
              <a:rPr lang="en-US" altLang="zh-CN" dirty="0" smtClean="0"/>
              <a:t>: sniff sensitive info (e.g., password), and use later</a:t>
            </a:r>
          </a:p>
          <a:p>
            <a:pPr lvl="1" eaLnBrk="1" hangingPunct="1"/>
            <a:r>
              <a:rPr lang="en-US" altLang="zh-CN" dirty="0" smtClean="0"/>
              <a:t>password holder is that user from system point of view</a:t>
            </a:r>
          </a:p>
        </p:txBody>
      </p:sp>
      <p:grpSp>
        <p:nvGrpSpPr>
          <p:cNvPr id="35847" name="Group 14"/>
          <p:cNvGrpSpPr>
            <a:grpSpLocks/>
          </p:cNvGrpSpPr>
          <p:nvPr/>
        </p:nvGrpSpPr>
        <p:grpSpPr bwMode="auto">
          <a:xfrm>
            <a:off x="2663825" y="5319423"/>
            <a:ext cx="642938" cy="328612"/>
            <a:chOff x="3600" y="219"/>
            <a:chExt cx="360" cy="175"/>
          </a:xfrm>
        </p:grpSpPr>
        <p:sp>
          <p:nvSpPr>
            <p:cNvPr id="35866" name="Oval 1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35867" name="Line 16"/>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5868" name="Line 17"/>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5869" name="Rectangle 18"/>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en-US"/>
            </a:p>
          </p:txBody>
        </p:sp>
        <p:sp>
          <p:nvSpPr>
            <p:cNvPr id="35870" name="Oval 1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35871" name="Group 20"/>
            <p:cNvGrpSpPr>
              <a:grpSpLocks/>
            </p:cNvGrpSpPr>
            <p:nvPr/>
          </p:nvGrpSpPr>
          <p:grpSpPr bwMode="auto">
            <a:xfrm>
              <a:off x="3686" y="244"/>
              <a:ext cx="177" cy="66"/>
              <a:chOff x="2848" y="848"/>
              <a:chExt cx="140" cy="98"/>
            </a:xfrm>
          </p:grpSpPr>
          <p:sp>
            <p:nvSpPr>
              <p:cNvPr id="35876" name="Line 2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5877" name="Line 2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5878" name="Line 2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5872" name="Group 24"/>
            <p:cNvGrpSpPr>
              <a:grpSpLocks/>
            </p:cNvGrpSpPr>
            <p:nvPr/>
          </p:nvGrpSpPr>
          <p:grpSpPr bwMode="auto">
            <a:xfrm flipV="1">
              <a:off x="3686" y="243"/>
              <a:ext cx="177" cy="66"/>
              <a:chOff x="2848" y="848"/>
              <a:chExt cx="140" cy="98"/>
            </a:xfrm>
          </p:grpSpPr>
          <p:sp>
            <p:nvSpPr>
              <p:cNvPr id="35873" name="Line 2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5874" name="Line 2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5875" name="Line 2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aphicFrame>
        <p:nvGraphicFramePr>
          <p:cNvPr id="35843" name="Object 28"/>
          <p:cNvGraphicFramePr>
            <a:graphicFrameLocks noChangeAspect="1"/>
          </p:cNvGraphicFramePr>
          <p:nvPr>
            <p:extLst>
              <p:ext uri="{D42A27DB-BD31-4B8C-83A1-F6EECF244321}">
                <p14:modId xmlns:p14="http://schemas.microsoft.com/office/powerpoint/2010/main" val="211666127"/>
              </p:ext>
            </p:extLst>
          </p:nvPr>
        </p:nvGraphicFramePr>
        <p:xfrm>
          <a:off x="4241800" y="3890673"/>
          <a:ext cx="668338" cy="530225"/>
        </p:xfrm>
        <a:graphic>
          <a:graphicData uri="http://schemas.openxmlformats.org/presentationml/2006/ole">
            <mc:AlternateContent xmlns:mc="http://schemas.openxmlformats.org/markup-compatibility/2006">
              <mc:Choice xmlns:v="urn:schemas-microsoft-com:vml" Requires="v">
                <p:oleObj spid="_x0000_s36279" name="ClipArt" r:id="rId3" imgW="1307263" imgH="1084139" progId="">
                  <p:embed/>
                </p:oleObj>
              </mc:Choice>
              <mc:Fallback>
                <p:oleObj name="ClipArt" r:id="rId3" imgW="1307263" imgH="1084139" progId="">
                  <p:embed/>
                  <p:pic>
                    <p:nvPicPr>
                      <p:cNvPr id="0" name="Picture 4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1800" y="3890673"/>
                        <a:ext cx="668338"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48" name="Freeform 29"/>
          <p:cNvSpPr>
            <a:spLocks/>
          </p:cNvSpPr>
          <p:nvPr/>
        </p:nvSpPr>
        <p:spPr bwMode="auto">
          <a:xfrm>
            <a:off x="1809750" y="4554248"/>
            <a:ext cx="4587875" cy="728662"/>
          </a:xfrm>
          <a:custGeom>
            <a:avLst/>
            <a:gdLst>
              <a:gd name="T0" fmla="*/ 3502 w 2620"/>
              <a:gd name="T1" fmla="*/ 0 h 459"/>
              <a:gd name="T2" fmla="*/ 0 w 2620"/>
              <a:gd name="T3" fmla="*/ 401637 h 459"/>
              <a:gd name="T4" fmla="*/ 4587875 w 2620"/>
              <a:gd name="T5" fmla="*/ 401637 h 459"/>
              <a:gd name="T6" fmla="*/ 4587875 w 2620"/>
              <a:gd name="T7" fmla="*/ 728662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p:spPr>
        <p:txBody>
          <a:bodyPr wrap="none" anchor="ctr"/>
          <a:lstStyle/>
          <a:p>
            <a:endParaRPr lang="zh-CN" altLang="en-US"/>
          </a:p>
        </p:txBody>
      </p:sp>
      <p:sp>
        <p:nvSpPr>
          <p:cNvPr id="35849" name="Freeform 30"/>
          <p:cNvSpPr>
            <a:spLocks/>
          </p:cNvSpPr>
          <p:nvPr/>
        </p:nvSpPr>
        <p:spPr bwMode="auto">
          <a:xfrm>
            <a:off x="4641850" y="4424073"/>
            <a:ext cx="4763" cy="522287"/>
          </a:xfrm>
          <a:custGeom>
            <a:avLst/>
            <a:gdLst>
              <a:gd name="T0" fmla="*/ 0 w 3"/>
              <a:gd name="T1" fmla="*/ 522287 h 329"/>
              <a:gd name="T2" fmla="*/ 4763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p:spPr>
        <p:txBody>
          <a:bodyPr wrap="none" anchor="ctr"/>
          <a:lstStyle/>
          <a:p>
            <a:endParaRPr lang="zh-CN" altLang="en-US"/>
          </a:p>
        </p:txBody>
      </p:sp>
      <p:sp>
        <p:nvSpPr>
          <p:cNvPr id="35850" name="Line 31"/>
          <p:cNvSpPr>
            <a:spLocks noChangeShapeType="1"/>
          </p:cNvSpPr>
          <p:nvPr/>
        </p:nvSpPr>
        <p:spPr bwMode="auto">
          <a:xfrm flipV="1">
            <a:off x="2984500" y="4946360"/>
            <a:ext cx="0" cy="374650"/>
          </a:xfrm>
          <a:prstGeom prst="line">
            <a:avLst/>
          </a:prstGeom>
          <a:noFill/>
          <a:ln w="19050">
            <a:solidFill>
              <a:schemeClr val="tx1"/>
            </a:solidFill>
            <a:round/>
            <a:headEnd/>
            <a:tailEnd/>
          </a:ln>
        </p:spPr>
        <p:txBody>
          <a:bodyPr wrap="none" anchor="ctr"/>
          <a:lstStyle/>
          <a:p>
            <a:endParaRPr lang="zh-CN" altLang="en-US"/>
          </a:p>
        </p:txBody>
      </p:sp>
      <p:sp>
        <p:nvSpPr>
          <p:cNvPr id="35851" name="Line 32"/>
          <p:cNvSpPr>
            <a:spLocks noChangeShapeType="1"/>
          </p:cNvSpPr>
          <p:nvPr/>
        </p:nvSpPr>
        <p:spPr bwMode="auto">
          <a:xfrm flipV="1">
            <a:off x="3003550" y="5657560"/>
            <a:ext cx="0" cy="241300"/>
          </a:xfrm>
          <a:prstGeom prst="line">
            <a:avLst/>
          </a:prstGeom>
          <a:noFill/>
          <a:ln w="19050">
            <a:solidFill>
              <a:schemeClr val="tx1"/>
            </a:solidFill>
            <a:round/>
            <a:headEnd/>
            <a:tailEnd/>
          </a:ln>
        </p:spPr>
        <p:txBody>
          <a:bodyPr wrap="none" anchor="ctr"/>
          <a:lstStyle/>
          <a:p>
            <a:endParaRPr lang="zh-CN" altLang="en-US"/>
          </a:p>
        </p:txBody>
      </p:sp>
      <p:sp>
        <p:nvSpPr>
          <p:cNvPr id="35852" name="Text Box 33"/>
          <p:cNvSpPr txBox="1">
            <a:spLocks noChangeArrowheads="1"/>
          </p:cNvSpPr>
          <p:nvPr/>
        </p:nvSpPr>
        <p:spPr bwMode="auto">
          <a:xfrm>
            <a:off x="1257300" y="3843048"/>
            <a:ext cx="406400" cy="457200"/>
          </a:xfrm>
          <a:prstGeom prst="rect">
            <a:avLst/>
          </a:prstGeom>
          <a:noFill/>
          <a:ln w="9525">
            <a:noFill/>
            <a:miter lim="800000"/>
            <a:headEnd/>
            <a:tailEnd/>
          </a:ln>
        </p:spPr>
        <p:txBody>
          <a:bodyPr wrap="none">
            <a:spAutoFit/>
          </a:bodyPr>
          <a:lstStyle/>
          <a:p>
            <a:pPr algn="ctr"/>
            <a:r>
              <a:rPr lang="en-US" altLang="zh-CN">
                <a:latin typeface="Comic Sans MS" pitchFamily="66" charset="0"/>
              </a:rPr>
              <a:t>A</a:t>
            </a:r>
            <a:endParaRPr lang="en-US" altLang="zh-CN"/>
          </a:p>
        </p:txBody>
      </p:sp>
      <p:sp>
        <p:nvSpPr>
          <p:cNvPr id="35853" name="Text Box 34"/>
          <p:cNvSpPr txBox="1">
            <a:spLocks noChangeArrowheads="1"/>
          </p:cNvSpPr>
          <p:nvPr/>
        </p:nvSpPr>
        <p:spPr bwMode="auto">
          <a:xfrm>
            <a:off x="6742113" y="5306723"/>
            <a:ext cx="376237" cy="457200"/>
          </a:xfrm>
          <a:prstGeom prst="rect">
            <a:avLst/>
          </a:prstGeom>
          <a:noFill/>
          <a:ln w="9525">
            <a:noFill/>
            <a:miter lim="800000"/>
            <a:headEnd/>
            <a:tailEnd/>
          </a:ln>
        </p:spPr>
        <p:txBody>
          <a:bodyPr wrap="none">
            <a:spAutoFit/>
          </a:bodyPr>
          <a:lstStyle/>
          <a:p>
            <a:pPr algn="ctr"/>
            <a:r>
              <a:rPr lang="en-US" altLang="zh-CN">
                <a:latin typeface="Comic Sans MS" pitchFamily="66" charset="0"/>
              </a:rPr>
              <a:t>B</a:t>
            </a:r>
            <a:endParaRPr lang="en-US" altLang="zh-CN"/>
          </a:p>
        </p:txBody>
      </p:sp>
      <p:sp>
        <p:nvSpPr>
          <p:cNvPr id="35854" name="Freeform 42"/>
          <p:cNvSpPr>
            <a:spLocks/>
          </p:cNvSpPr>
          <p:nvPr/>
        </p:nvSpPr>
        <p:spPr bwMode="auto">
          <a:xfrm>
            <a:off x="1731963" y="4471698"/>
            <a:ext cx="3019425" cy="554037"/>
          </a:xfrm>
          <a:custGeom>
            <a:avLst/>
            <a:gdLst>
              <a:gd name="T0" fmla="*/ 3019425 w 1902"/>
              <a:gd name="T1" fmla="*/ 0 h 349"/>
              <a:gd name="T2" fmla="*/ 3019425 w 1902"/>
              <a:gd name="T3" fmla="*/ 554037 h 349"/>
              <a:gd name="T4" fmla="*/ 0 w 1902"/>
              <a:gd name="T5" fmla="*/ 554037 h 349"/>
              <a:gd name="T6" fmla="*/ 0 w 1902"/>
              <a:gd name="T7" fmla="*/ 123825 h 349"/>
              <a:gd name="T8" fmla="*/ 0 60000 65536"/>
              <a:gd name="T9" fmla="*/ 0 60000 65536"/>
              <a:gd name="T10" fmla="*/ 0 60000 65536"/>
              <a:gd name="T11" fmla="*/ 0 60000 65536"/>
              <a:gd name="T12" fmla="*/ 0 w 1902"/>
              <a:gd name="T13" fmla="*/ 0 h 349"/>
              <a:gd name="T14" fmla="*/ 1902 w 1902"/>
              <a:gd name="T15" fmla="*/ 349 h 349"/>
            </a:gdLst>
            <a:ahLst/>
            <a:cxnLst>
              <a:cxn ang="T8">
                <a:pos x="T0" y="T1"/>
              </a:cxn>
              <a:cxn ang="T9">
                <a:pos x="T2" y="T3"/>
              </a:cxn>
              <a:cxn ang="T10">
                <a:pos x="T4" y="T5"/>
              </a:cxn>
              <a:cxn ang="T11">
                <a:pos x="T6" y="T7"/>
              </a:cxn>
            </a:cxnLst>
            <a:rect l="T12" t="T13" r="T14" b="T15"/>
            <a:pathLst>
              <a:path w="1902" h="349">
                <a:moveTo>
                  <a:pt x="1902" y="0"/>
                </a:moveTo>
                <a:lnTo>
                  <a:pt x="1902" y="349"/>
                </a:lnTo>
                <a:lnTo>
                  <a:pt x="0" y="349"/>
                </a:lnTo>
                <a:lnTo>
                  <a:pt x="0" y="78"/>
                </a:lnTo>
              </a:path>
            </a:pathLst>
          </a:custGeom>
          <a:noFill/>
          <a:ln w="28575">
            <a:solidFill>
              <a:srgbClr val="FF0000"/>
            </a:solidFill>
            <a:round/>
            <a:headEnd/>
            <a:tailEnd type="triangle" w="med" len="med"/>
          </a:ln>
        </p:spPr>
        <p:txBody>
          <a:bodyPr wrap="none" anchor="ctr"/>
          <a:lstStyle/>
          <a:p>
            <a:endParaRPr lang="zh-CN" altLang="en-US"/>
          </a:p>
        </p:txBody>
      </p:sp>
      <p:pic>
        <p:nvPicPr>
          <p:cNvPr id="35855" name="Picture 44"/>
          <p:cNvPicPr>
            <a:picLocks noChangeAspect="1" noChangeArrowheads="1"/>
          </p:cNvPicPr>
          <p:nvPr/>
        </p:nvPicPr>
        <p:blipFill>
          <a:blip r:embed="rId5" cstate="print"/>
          <a:srcRect/>
          <a:stretch>
            <a:fillRect/>
          </a:stretch>
        </p:blipFill>
        <p:spPr bwMode="auto">
          <a:xfrm>
            <a:off x="4356100" y="3873210"/>
            <a:ext cx="471488" cy="442913"/>
          </a:xfrm>
          <a:prstGeom prst="rect">
            <a:avLst/>
          </a:prstGeom>
          <a:noFill/>
          <a:ln w="31750">
            <a:noFill/>
            <a:miter lim="800000"/>
            <a:headEnd/>
            <a:tailEnd/>
          </a:ln>
        </p:spPr>
      </p:pic>
      <p:sp>
        <p:nvSpPr>
          <p:cNvPr id="35856" name="Text Box 46"/>
          <p:cNvSpPr txBox="1">
            <a:spLocks noChangeArrowheads="1"/>
          </p:cNvSpPr>
          <p:nvPr/>
        </p:nvSpPr>
        <p:spPr bwMode="auto">
          <a:xfrm>
            <a:off x="2886075" y="3276310"/>
            <a:ext cx="1328738" cy="457200"/>
          </a:xfrm>
          <a:prstGeom prst="rect">
            <a:avLst/>
          </a:prstGeom>
          <a:noFill/>
          <a:ln w="9525">
            <a:noFill/>
            <a:miter lim="800000"/>
            <a:headEnd/>
            <a:tailEnd/>
          </a:ln>
        </p:spPr>
        <p:txBody>
          <a:bodyPr wrap="none">
            <a:spAutoFit/>
          </a:bodyPr>
          <a:lstStyle/>
          <a:p>
            <a:r>
              <a:rPr lang="en-US" altLang="zh-CN" i="1">
                <a:solidFill>
                  <a:srgbClr val="FF3300"/>
                </a:solidFill>
                <a:latin typeface="Comic Sans MS" pitchFamily="66" charset="0"/>
              </a:rPr>
              <a:t>later …..</a:t>
            </a:r>
          </a:p>
        </p:txBody>
      </p:sp>
      <p:sp>
        <p:nvSpPr>
          <p:cNvPr id="35857" name="Text Box 47"/>
          <p:cNvSpPr txBox="1">
            <a:spLocks noChangeArrowheads="1"/>
          </p:cNvSpPr>
          <p:nvPr/>
        </p:nvSpPr>
        <p:spPr bwMode="auto">
          <a:xfrm>
            <a:off x="4365625" y="3460460"/>
            <a:ext cx="368300" cy="457200"/>
          </a:xfrm>
          <a:prstGeom prst="rect">
            <a:avLst/>
          </a:prstGeom>
          <a:noFill/>
          <a:ln w="9525">
            <a:noFill/>
            <a:miter lim="800000"/>
            <a:headEnd/>
            <a:tailEnd/>
          </a:ln>
        </p:spPr>
        <p:txBody>
          <a:bodyPr wrap="none">
            <a:spAutoFit/>
          </a:bodyPr>
          <a:lstStyle/>
          <a:p>
            <a:pPr algn="ctr"/>
            <a:r>
              <a:rPr lang="en-US" altLang="zh-CN">
                <a:latin typeface="Comic Sans MS" pitchFamily="66" charset="0"/>
              </a:rPr>
              <a:t>C</a:t>
            </a:r>
            <a:endParaRPr lang="en-US" altLang="zh-CN"/>
          </a:p>
        </p:txBody>
      </p:sp>
      <p:pic>
        <p:nvPicPr>
          <p:cNvPr id="35858" name="Picture 48" descr="EN00179_[1]"/>
          <p:cNvPicPr>
            <a:picLocks noChangeAspect="1" noChangeArrowheads="1"/>
          </p:cNvPicPr>
          <p:nvPr/>
        </p:nvPicPr>
        <p:blipFill>
          <a:blip r:embed="rId6" cstate="print"/>
          <a:srcRect/>
          <a:stretch>
            <a:fillRect/>
          </a:stretch>
        </p:blipFill>
        <p:spPr bwMode="auto">
          <a:xfrm>
            <a:off x="4637088" y="4128798"/>
            <a:ext cx="681037" cy="528637"/>
          </a:xfrm>
          <a:prstGeom prst="rect">
            <a:avLst/>
          </a:prstGeom>
          <a:noFill/>
          <a:ln w="9525">
            <a:noFill/>
            <a:miter lim="800000"/>
            <a:headEnd/>
            <a:tailEnd/>
          </a:ln>
        </p:spPr>
      </p:pic>
      <p:grpSp>
        <p:nvGrpSpPr>
          <p:cNvPr id="35859" name="Group 55"/>
          <p:cNvGrpSpPr>
            <a:grpSpLocks/>
          </p:cNvGrpSpPr>
          <p:nvPr/>
        </p:nvGrpSpPr>
        <p:grpSpPr bwMode="auto">
          <a:xfrm>
            <a:off x="4722813" y="4625685"/>
            <a:ext cx="3860800" cy="336550"/>
            <a:chOff x="2975" y="3012"/>
            <a:chExt cx="2432" cy="212"/>
          </a:xfrm>
        </p:grpSpPr>
        <p:grpSp>
          <p:nvGrpSpPr>
            <p:cNvPr id="35860" name="Group 49"/>
            <p:cNvGrpSpPr>
              <a:grpSpLocks/>
            </p:cNvGrpSpPr>
            <p:nvPr/>
          </p:nvGrpSpPr>
          <p:grpSpPr bwMode="auto">
            <a:xfrm>
              <a:off x="3021" y="3027"/>
              <a:ext cx="2229" cy="183"/>
              <a:chOff x="3114" y="3021"/>
              <a:chExt cx="2229" cy="183"/>
            </a:xfrm>
          </p:grpSpPr>
          <p:sp>
            <p:nvSpPr>
              <p:cNvPr id="35862" name="Rectangle 50"/>
              <p:cNvSpPr>
                <a:spLocks noChangeArrowheads="1"/>
              </p:cNvSpPr>
              <p:nvPr/>
            </p:nvSpPr>
            <p:spPr bwMode="auto">
              <a:xfrm>
                <a:off x="3114" y="3021"/>
                <a:ext cx="2229" cy="183"/>
              </a:xfrm>
              <a:prstGeom prst="rect">
                <a:avLst/>
              </a:prstGeom>
              <a:solidFill>
                <a:srgbClr val="FFFFFF"/>
              </a:solidFill>
              <a:ln w="12700">
                <a:solidFill>
                  <a:schemeClr val="tx1"/>
                </a:solidFill>
                <a:miter lim="800000"/>
                <a:headEnd/>
                <a:tailEnd/>
              </a:ln>
            </p:spPr>
            <p:txBody>
              <a:bodyPr wrap="none" anchor="ctr"/>
              <a:lstStyle/>
              <a:p>
                <a:endParaRPr lang="zh-CN" altLang="en-US"/>
              </a:p>
            </p:txBody>
          </p:sp>
          <p:sp>
            <p:nvSpPr>
              <p:cNvPr id="35863" name="Line 51"/>
              <p:cNvSpPr>
                <a:spLocks noChangeShapeType="1"/>
              </p:cNvSpPr>
              <p:nvPr/>
            </p:nvSpPr>
            <p:spPr bwMode="auto">
              <a:xfrm>
                <a:off x="3435" y="3027"/>
                <a:ext cx="0" cy="168"/>
              </a:xfrm>
              <a:prstGeom prst="line">
                <a:avLst/>
              </a:prstGeom>
              <a:noFill/>
              <a:ln w="12700">
                <a:solidFill>
                  <a:schemeClr val="tx1"/>
                </a:solidFill>
                <a:round/>
                <a:headEnd/>
                <a:tailEnd/>
              </a:ln>
            </p:spPr>
            <p:txBody>
              <a:bodyPr wrap="none" anchor="ctr"/>
              <a:lstStyle/>
              <a:p>
                <a:endParaRPr lang="zh-CN" altLang="en-US"/>
              </a:p>
            </p:txBody>
          </p:sp>
          <p:sp>
            <p:nvSpPr>
              <p:cNvPr id="35864" name="Line 52"/>
              <p:cNvSpPr>
                <a:spLocks noChangeShapeType="1"/>
              </p:cNvSpPr>
              <p:nvPr/>
            </p:nvSpPr>
            <p:spPr bwMode="auto">
              <a:xfrm>
                <a:off x="3837" y="3030"/>
                <a:ext cx="0" cy="168"/>
              </a:xfrm>
              <a:prstGeom prst="line">
                <a:avLst/>
              </a:prstGeom>
              <a:noFill/>
              <a:ln w="12700">
                <a:solidFill>
                  <a:schemeClr val="tx1"/>
                </a:solidFill>
                <a:round/>
                <a:headEnd/>
                <a:tailEnd/>
              </a:ln>
            </p:spPr>
            <p:txBody>
              <a:bodyPr wrap="none" anchor="ctr"/>
              <a:lstStyle/>
              <a:p>
                <a:endParaRPr lang="zh-CN" altLang="en-US"/>
              </a:p>
            </p:txBody>
          </p:sp>
          <p:sp>
            <p:nvSpPr>
              <p:cNvPr id="35865" name="Line 53"/>
              <p:cNvSpPr>
                <a:spLocks noChangeShapeType="1"/>
              </p:cNvSpPr>
              <p:nvPr/>
            </p:nvSpPr>
            <p:spPr bwMode="auto">
              <a:xfrm>
                <a:off x="3972" y="3030"/>
                <a:ext cx="0" cy="168"/>
              </a:xfrm>
              <a:prstGeom prst="line">
                <a:avLst/>
              </a:prstGeom>
              <a:noFill/>
              <a:ln w="12700">
                <a:solidFill>
                  <a:schemeClr val="tx1"/>
                </a:solidFill>
                <a:round/>
                <a:headEnd/>
                <a:tailEnd/>
              </a:ln>
            </p:spPr>
            <p:txBody>
              <a:bodyPr wrap="none" anchor="ctr"/>
              <a:lstStyle/>
              <a:p>
                <a:endParaRPr lang="zh-CN" altLang="en-US"/>
              </a:p>
            </p:txBody>
          </p:sp>
        </p:grpSp>
        <p:sp>
          <p:nvSpPr>
            <p:cNvPr id="35861" name="Text Box 54"/>
            <p:cNvSpPr txBox="1">
              <a:spLocks noChangeArrowheads="1"/>
            </p:cNvSpPr>
            <p:nvPr/>
          </p:nvSpPr>
          <p:spPr bwMode="auto">
            <a:xfrm>
              <a:off x="2975" y="3012"/>
              <a:ext cx="2432" cy="212"/>
            </a:xfrm>
            <a:prstGeom prst="rect">
              <a:avLst/>
            </a:prstGeom>
            <a:noFill/>
            <a:ln w="9525">
              <a:noFill/>
              <a:miter lim="800000"/>
              <a:headEnd/>
              <a:tailEnd/>
            </a:ln>
          </p:spPr>
          <p:txBody>
            <a:bodyPr>
              <a:spAutoFit/>
            </a:bodyPr>
            <a:lstStyle/>
            <a:p>
              <a:r>
                <a:rPr lang="en-US" altLang="zh-CN" sz="1600">
                  <a:latin typeface="Arial" charset="0"/>
                </a:rPr>
                <a:t>src:B dest:A     user: B; password: foo</a:t>
              </a:r>
              <a:endParaRPr lang="en-US" altLang="zh-CN" sz="1600"/>
            </a:p>
          </p:txBody>
        </p:sp>
      </p:grpSp>
      <p:grpSp>
        <p:nvGrpSpPr>
          <p:cNvPr id="47" name="Group 54"/>
          <p:cNvGrpSpPr>
            <a:grpSpLocks/>
          </p:cNvGrpSpPr>
          <p:nvPr/>
        </p:nvGrpSpPr>
        <p:grpSpPr bwMode="auto">
          <a:xfrm>
            <a:off x="1693863" y="3628736"/>
            <a:ext cx="365125" cy="712787"/>
            <a:chOff x="4140" y="429"/>
            <a:chExt cx="1425" cy="2396"/>
          </a:xfrm>
        </p:grpSpPr>
        <p:sp>
          <p:nvSpPr>
            <p:cNvPr id="48" name="Freeform 55"/>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49"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50" name="Freeform 57"/>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51" name="Freeform 58"/>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2"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3" name="Group 60"/>
            <p:cNvGrpSpPr>
              <a:grpSpLocks/>
            </p:cNvGrpSpPr>
            <p:nvPr/>
          </p:nvGrpSpPr>
          <p:grpSpPr bwMode="auto">
            <a:xfrm>
              <a:off x="4749" y="668"/>
              <a:ext cx="581" cy="145"/>
              <a:chOff x="614" y="2568"/>
              <a:chExt cx="725" cy="139"/>
            </a:xfrm>
          </p:grpSpPr>
          <p:sp>
            <p:nvSpPr>
              <p:cNvPr id="78" name="AutoShape 61"/>
              <p:cNvSpPr>
                <a:spLocks noChangeArrowheads="1"/>
              </p:cNvSpPr>
              <p:nvPr/>
            </p:nvSpPr>
            <p:spPr bwMode="auto">
              <a:xfrm>
                <a:off x="612" y="2569"/>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79"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4"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5" name="Group 64"/>
            <p:cNvGrpSpPr>
              <a:grpSpLocks/>
            </p:cNvGrpSpPr>
            <p:nvPr/>
          </p:nvGrpSpPr>
          <p:grpSpPr bwMode="auto">
            <a:xfrm>
              <a:off x="4747" y="994"/>
              <a:ext cx="581" cy="134"/>
              <a:chOff x="614" y="2568"/>
              <a:chExt cx="725" cy="139"/>
            </a:xfrm>
          </p:grpSpPr>
          <p:sp>
            <p:nvSpPr>
              <p:cNvPr id="76" name="AutoShape 65"/>
              <p:cNvSpPr>
                <a:spLocks noChangeArrowheads="1"/>
              </p:cNvSpPr>
              <p:nvPr/>
            </p:nvSpPr>
            <p:spPr bwMode="auto">
              <a:xfrm>
                <a:off x="614" y="2569"/>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77"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6"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57"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8" name="Group 69"/>
            <p:cNvGrpSpPr>
              <a:grpSpLocks/>
            </p:cNvGrpSpPr>
            <p:nvPr/>
          </p:nvGrpSpPr>
          <p:grpSpPr bwMode="auto">
            <a:xfrm>
              <a:off x="4735" y="1627"/>
              <a:ext cx="582" cy="151"/>
              <a:chOff x="614" y="2568"/>
              <a:chExt cx="725" cy="139"/>
            </a:xfrm>
          </p:grpSpPr>
          <p:sp>
            <p:nvSpPr>
              <p:cNvPr id="74" name="AutoShape 70"/>
              <p:cNvSpPr>
                <a:spLocks noChangeArrowheads="1"/>
              </p:cNvSpPr>
              <p:nvPr/>
            </p:nvSpPr>
            <p:spPr bwMode="auto">
              <a:xfrm>
                <a:off x="614" y="2570"/>
                <a:ext cx="725"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75"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9" name="Freeform 72"/>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60" name="Group 73"/>
            <p:cNvGrpSpPr>
              <a:grpSpLocks/>
            </p:cNvGrpSpPr>
            <p:nvPr/>
          </p:nvGrpSpPr>
          <p:grpSpPr bwMode="auto">
            <a:xfrm>
              <a:off x="4739" y="1327"/>
              <a:ext cx="582" cy="139"/>
              <a:chOff x="614" y="2568"/>
              <a:chExt cx="725" cy="139"/>
            </a:xfrm>
          </p:grpSpPr>
          <p:sp>
            <p:nvSpPr>
              <p:cNvPr id="72" name="AutoShape 74"/>
              <p:cNvSpPr>
                <a:spLocks noChangeArrowheads="1"/>
              </p:cNvSpPr>
              <p:nvPr/>
            </p:nvSpPr>
            <p:spPr bwMode="auto">
              <a:xfrm>
                <a:off x="616" y="2567"/>
                <a:ext cx="725"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73"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1"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62" name="Freeform 77"/>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3" name="Freeform 78"/>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4" name="Oval 79"/>
            <p:cNvSpPr>
              <a:spLocks noChangeArrowheads="1"/>
            </p:cNvSpPr>
            <p:nvPr/>
          </p:nvSpPr>
          <p:spPr bwMode="auto">
            <a:xfrm>
              <a:off x="5515" y="2612"/>
              <a:ext cx="50" cy="96"/>
            </a:xfrm>
            <a:prstGeom prst="ellipse">
              <a:avLst/>
            </a:prstGeom>
            <a:solidFill>
              <a:srgbClr val="333333"/>
            </a:solidFill>
            <a:ln w="9525">
              <a:noFill/>
              <a:round/>
              <a:headEnd/>
              <a:tailEnd/>
            </a:ln>
          </p:spPr>
          <p:txBody>
            <a:bodyPr wrap="none" anchor="ctr"/>
            <a:lstStyle/>
            <a:p>
              <a:endParaRPr lang="zh-CN" altLang="zh-CN"/>
            </a:p>
          </p:txBody>
        </p:sp>
        <p:sp>
          <p:nvSpPr>
            <p:cNvPr id="65" name="Freeform 80"/>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66"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67"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68" name="Oval 83"/>
            <p:cNvSpPr>
              <a:spLocks noChangeArrowheads="1"/>
            </p:cNvSpPr>
            <p:nvPr/>
          </p:nvSpPr>
          <p:spPr bwMode="auto">
            <a:xfrm>
              <a:off x="4307" y="2382"/>
              <a:ext cx="161" cy="144"/>
            </a:xfrm>
            <a:prstGeom prst="ellipse">
              <a:avLst/>
            </a:prstGeom>
            <a:solidFill>
              <a:srgbClr val="33CC33"/>
            </a:solidFill>
            <a:ln w="9525">
              <a:noFill/>
              <a:round/>
              <a:headEnd/>
              <a:tailEnd/>
            </a:ln>
          </p:spPr>
          <p:txBody>
            <a:bodyPr wrap="none" anchor="ctr"/>
            <a:lstStyle/>
            <a:p>
              <a:endParaRPr lang="zh-CN" altLang="zh-CN"/>
            </a:p>
          </p:txBody>
        </p:sp>
        <p:sp>
          <p:nvSpPr>
            <p:cNvPr id="69" name="Oval 84"/>
            <p:cNvSpPr>
              <a:spLocks noChangeArrowheads="1"/>
            </p:cNvSpPr>
            <p:nvPr/>
          </p:nvSpPr>
          <p:spPr bwMode="auto">
            <a:xfrm>
              <a:off x="4487" y="2382"/>
              <a:ext cx="161"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70" name="Oval 85"/>
            <p:cNvSpPr>
              <a:spLocks noChangeArrowheads="1"/>
            </p:cNvSpPr>
            <p:nvPr/>
          </p:nvSpPr>
          <p:spPr bwMode="auto">
            <a:xfrm>
              <a:off x="4660" y="2382"/>
              <a:ext cx="161" cy="139"/>
            </a:xfrm>
            <a:prstGeom prst="ellipse">
              <a:avLst/>
            </a:prstGeom>
            <a:solidFill>
              <a:srgbClr val="33CC33"/>
            </a:solidFill>
            <a:ln w="9525">
              <a:noFill/>
              <a:round/>
              <a:headEnd/>
              <a:tailEnd/>
            </a:ln>
          </p:spPr>
          <p:txBody>
            <a:bodyPr wrap="none" anchor="ctr"/>
            <a:lstStyle/>
            <a:p>
              <a:endParaRPr lang="zh-CN" altLang="zh-CN"/>
            </a:p>
          </p:txBody>
        </p:sp>
        <p:sp>
          <p:nvSpPr>
            <p:cNvPr id="71"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80" name="Group 48"/>
          <p:cNvGrpSpPr>
            <a:grpSpLocks/>
          </p:cNvGrpSpPr>
          <p:nvPr/>
        </p:nvGrpSpPr>
        <p:grpSpPr bwMode="auto">
          <a:xfrm flipH="1">
            <a:off x="6263481" y="5281543"/>
            <a:ext cx="735013" cy="681038"/>
            <a:chOff x="-44" y="1473"/>
            <a:chExt cx="981" cy="1105"/>
          </a:xfrm>
        </p:grpSpPr>
        <p:pic>
          <p:nvPicPr>
            <p:cNvPr id="81" name="Picture 49" descr="desktop_computer_stylized_medium"/>
            <p:cNvPicPr>
              <a:picLocks noChangeAspect="1" noChangeArrowheads="1"/>
            </p:cNvPicPr>
            <p:nvPr/>
          </p:nvPicPr>
          <p:blipFill>
            <a:blip r:embed="rId7"/>
            <a:srcRect/>
            <a:stretch>
              <a:fillRect/>
            </a:stretch>
          </p:blipFill>
          <p:spPr bwMode="auto">
            <a:xfrm flipH="1">
              <a:off x="-44" y="1473"/>
              <a:ext cx="981" cy="1105"/>
            </a:xfrm>
            <a:prstGeom prst="rect">
              <a:avLst/>
            </a:prstGeom>
            <a:noFill/>
            <a:ln w="9525">
              <a:noFill/>
              <a:miter lim="800000"/>
              <a:headEnd/>
              <a:tailEnd/>
            </a:ln>
          </p:spPr>
        </p:pic>
        <p:sp>
          <p:nvSpPr>
            <p:cNvPr id="82" name="Freeform 50"/>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Gill Sans MT" panose="020B0502020104020203" pitchFamily="34" charset="0"/>
              </a:rPr>
              <a:t>第</a:t>
            </a:r>
            <a:r>
              <a:rPr lang="en-US" altLang="zh-CN" dirty="0" smtClean="0">
                <a:latin typeface="Gill Sans MT" panose="020B0502020104020203" pitchFamily="34" charset="0"/>
              </a:rPr>
              <a:t>1</a:t>
            </a:r>
            <a:r>
              <a:rPr lang="zh-CN" altLang="en-US" dirty="0" smtClean="0">
                <a:latin typeface="Gill Sans MT" panose="020B0502020104020203" pitchFamily="34" charset="0"/>
              </a:rPr>
              <a:t>章 计算机网络和互联网</a:t>
            </a:r>
            <a:endParaRPr lang="zh-CN" altLang="en-US" dirty="0"/>
          </a:p>
        </p:txBody>
      </p:sp>
      <p:sp>
        <p:nvSpPr>
          <p:cNvPr id="63491" name="Rectangle 3"/>
          <p:cNvSpPr>
            <a:spLocks noGrp="1" noChangeArrowheads="1"/>
          </p:cNvSpPr>
          <p:nvPr>
            <p:ph sz="half" idx="1"/>
          </p:nvPr>
        </p:nvSpPr>
        <p:spPr/>
        <p:txBody>
          <a:bodyPr/>
          <a:lstStyle/>
          <a:p>
            <a:pPr eaLnBrk="1" hangingPunct="1">
              <a:buFontTx/>
              <a:buNone/>
            </a:pPr>
            <a:r>
              <a:rPr lang="en-US" altLang="zh-CN" sz="2000" dirty="0" smtClean="0">
                <a:latin typeface="+mn-lt"/>
              </a:rPr>
              <a:t>1.1 </a:t>
            </a:r>
            <a:r>
              <a:rPr lang="zh-CN" altLang="en-US" sz="2000" dirty="0" smtClean="0">
                <a:latin typeface="+mn-lt"/>
              </a:rPr>
              <a:t>什么是互联网</a:t>
            </a:r>
            <a:endParaRPr lang="en-US" altLang="zh-CN" sz="2000" dirty="0" smtClean="0">
              <a:latin typeface="+mn-lt"/>
            </a:endParaRPr>
          </a:p>
          <a:p>
            <a:pPr eaLnBrk="1" hangingPunct="1">
              <a:buClr>
                <a:srgbClr val="FF0000"/>
              </a:buClr>
              <a:buFontTx/>
              <a:buChar char="•"/>
            </a:pPr>
            <a:r>
              <a:rPr lang="zh-CN" altLang="en-US" sz="1800" dirty="0" smtClean="0">
                <a:latin typeface="+mn-lt"/>
              </a:rPr>
              <a:t>具体构成描述</a:t>
            </a:r>
            <a:endParaRPr lang="en-US" altLang="zh-CN" sz="1800" dirty="0" smtClean="0">
              <a:latin typeface="+mn-lt"/>
            </a:endParaRPr>
          </a:p>
          <a:p>
            <a:pPr eaLnBrk="1" hangingPunct="1">
              <a:buClr>
                <a:srgbClr val="FF0000"/>
              </a:buClr>
            </a:pPr>
            <a:r>
              <a:rPr lang="zh-CN" altLang="en-US" sz="1800" dirty="0" smtClean="0">
                <a:latin typeface="+mn-lt"/>
              </a:rPr>
              <a:t>服务描述</a:t>
            </a:r>
            <a:endParaRPr lang="en-US" altLang="zh-CN" sz="1800" dirty="0">
              <a:latin typeface="+mn-lt"/>
            </a:endParaRPr>
          </a:p>
          <a:p>
            <a:pPr eaLnBrk="1" hangingPunct="1">
              <a:buClr>
                <a:srgbClr val="FF0000"/>
              </a:buClr>
            </a:pPr>
            <a:r>
              <a:rPr lang="zh-CN" altLang="en-US" sz="1800" dirty="0" smtClean="0">
                <a:latin typeface="+mn-lt"/>
              </a:rPr>
              <a:t>什么是协议</a:t>
            </a:r>
            <a:endParaRPr lang="en-US" altLang="zh-CN" sz="1800" dirty="0">
              <a:latin typeface="+mn-lt"/>
            </a:endParaRPr>
          </a:p>
          <a:p>
            <a:pPr eaLnBrk="1" hangingPunct="1">
              <a:buFontTx/>
              <a:buNone/>
            </a:pPr>
            <a:r>
              <a:rPr lang="en-US" altLang="zh-CN" sz="2000" dirty="0" smtClean="0">
                <a:latin typeface="+mn-lt"/>
              </a:rPr>
              <a:t>1.2 </a:t>
            </a:r>
            <a:r>
              <a:rPr lang="zh-CN" altLang="en-US" sz="2000" dirty="0" smtClean="0">
                <a:latin typeface="+mn-lt"/>
              </a:rPr>
              <a:t>网络边缘</a:t>
            </a:r>
            <a:endParaRPr lang="en-US" altLang="zh-CN" sz="2000" dirty="0" smtClean="0">
              <a:latin typeface="+mn-lt"/>
            </a:endParaRPr>
          </a:p>
          <a:p>
            <a:pPr eaLnBrk="1" hangingPunct="1">
              <a:buClr>
                <a:srgbClr val="FF0000"/>
              </a:buClr>
            </a:pPr>
            <a:r>
              <a:rPr lang="zh-CN" altLang="en-US" sz="1800" dirty="0" smtClean="0">
                <a:latin typeface="+mn-lt"/>
              </a:rPr>
              <a:t>接入网</a:t>
            </a:r>
            <a:endParaRPr lang="en-US" altLang="zh-CN" sz="1800" dirty="0" smtClean="0">
              <a:latin typeface="+mn-lt"/>
            </a:endParaRPr>
          </a:p>
          <a:p>
            <a:pPr eaLnBrk="1" hangingPunct="1">
              <a:buClr>
                <a:srgbClr val="FF0000"/>
              </a:buClr>
            </a:pPr>
            <a:r>
              <a:rPr lang="zh-CN" altLang="en-US" sz="1800" dirty="0" smtClean="0">
                <a:latin typeface="+mn-lt"/>
              </a:rPr>
              <a:t>物理媒体</a:t>
            </a:r>
            <a:endParaRPr lang="en-US" altLang="zh-CN" sz="1800" dirty="0" smtClean="0">
              <a:latin typeface="+mn-lt"/>
            </a:endParaRPr>
          </a:p>
          <a:p>
            <a:pPr eaLnBrk="1" hangingPunct="1">
              <a:buFontTx/>
              <a:buNone/>
            </a:pPr>
            <a:r>
              <a:rPr lang="en-US" altLang="zh-CN" sz="2000" dirty="0" smtClean="0">
                <a:latin typeface="+mn-lt"/>
              </a:rPr>
              <a:t>1.3 </a:t>
            </a:r>
            <a:r>
              <a:rPr lang="zh-CN" altLang="en-US" sz="2000" dirty="0" smtClean="0">
                <a:latin typeface="+mn-lt"/>
              </a:rPr>
              <a:t>网络核心</a:t>
            </a:r>
            <a:endParaRPr lang="en-US" altLang="zh-CN" sz="2000" dirty="0" smtClean="0">
              <a:latin typeface="+mn-lt"/>
            </a:endParaRPr>
          </a:p>
          <a:p>
            <a:pPr eaLnBrk="1" hangingPunct="1">
              <a:buClr>
                <a:srgbClr val="FF0000"/>
              </a:buClr>
            </a:pPr>
            <a:r>
              <a:rPr lang="zh-CN" altLang="en-US" sz="1800" dirty="0" smtClean="0">
                <a:latin typeface="+mn-lt"/>
              </a:rPr>
              <a:t>分组交换</a:t>
            </a:r>
            <a:endParaRPr lang="en-US" altLang="zh-CN" sz="1800" dirty="0" smtClean="0">
              <a:latin typeface="+mn-lt"/>
            </a:endParaRPr>
          </a:p>
          <a:p>
            <a:pPr eaLnBrk="1" hangingPunct="1">
              <a:buClr>
                <a:srgbClr val="FF0000"/>
              </a:buClr>
            </a:pPr>
            <a:r>
              <a:rPr lang="zh-CN" altLang="en-US" sz="1800" dirty="0" smtClean="0">
                <a:latin typeface="+mn-lt"/>
              </a:rPr>
              <a:t>电路交换</a:t>
            </a:r>
            <a:endParaRPr lang="en-US" altLang="zh-CN" sz="1800" dirty="0" smtClean="0">
              <a:latin typeface="+mn-lt"/>
            </a:endParaRPr>
          </a:p>
          <a:p>
            <a:pPr eaLnBrk="1" hangingPunct="1">
              <a:buClr>
                <a:srgbClr val="FF0000"/>
              </a:buClr>
            </a:pPr>
            <a:r>
              <a:rPr lang="zh-CN" altLang="en-US" sz="1800" dirty="0" smtClean="0">
                <a:latin typeface="+mn-lt"/>
              </a:rPr>
              <a:t>网络的网络</a:t>
            </a:r>
            <a:endParaRPr lang="en-US" altLang="zh-CN" sz="1800" dirty="0" smtClean="0">
              <a:latin typeface="+mn-lt"/>
            </a:endParaRPr>
          </a:p>
          <a:p>
            <a:pPr marL="0" indent="0" eaLnBrk="1" hangingPunct="1">
              <a:buClr>
                <a:srgbClr val="FF0000"/>
              </a:buClr>
              <a:buNone/>
            </a:pPr>
            <a:r>
              <a:rPr lang="en-US" altLang="zh-CN" sz="2000" dirty="0" smtClean="0">
                <a:latin typeface="+mn-lt"/>
              </a:rPr>
              <a:t>1.4 </a:t>
            </a:r>
            <a:r>
              <a:rPr lang="zh-CN" altLang="en-US" sz="2000" dirty="0" smtClean="0">
                <a:latin typeface="+mn-lt"/>
              </a:rPr>
              <a:t>分组交换网中的时延、丢包和吞吐量</a:t>
            </a:r>
            <a:endParaRPr lang="en-US" altLang="zh-CN" sz="2000" dirty="0">
              <a:latin typeface="+mn-lt"/>
            </a:endParaRPr>
          </a:p>
          <a:p>
            <a:pPr eaLnBrk="1" hangingPunct="1">
              <a:buClr>
                <a:srgbClr val="FF0000"/>
              </a:buClr>
            </a:pPr>
            <a:r>
              <a:rPr lang="zh-CN" altLang="en-US" sz="1800" dirty="0" smtClean="0">
                <a:latin typeface="+mn-lt"/>
              </a:rPr>
              <a:t>分组交换网中的时延概述</a:t>
            </a:r>
            <a:endParaRPr lang="en-US" altLang="zh-CN" sz="1800" dirty="0">
              <a:latin typeface="+mn-lt"/>
            </a:endParaRPr>
          </a:p>
        </p:txBody>
      </p:sp>
      <p:sp>
        <p:nvSpPr>
          <p:cNvPr id="3" name="内容占位符 2"/>
          <p:cNvSpPr>
            <a:spLocks noGrp="1"/>
          </p:cNvSpPr>
          <p:nvPr>
            <p:ph sz="half" idx="2"/>
          </p:nvPr>
        </p:nvSpPr>
        <p:spPr/>
        <p:txBody>
          <a:bodyPr/>
          <a:lstStyle/>
          <a:p>
            <a:pPr eaLnBrk="1" hangingPunct="1">
              <a:buClr>
                <a:srgbClr val="FF0000"/>
              </a:buClr>
              <a:buFontTx/>
              <a:buChar char="•"/>
            </a:pPr>
            <a:r>
              <a:rPr lang="zh-CN" altLang="en-US" sz="1800" dirty="0" smtClean="0">
                <a:latin typeface="+mn-lt"/>
              </a:rPr>
              <a:t>排队时延和丢包</a:t>
            </a:r>
            <a:endParaRPr lang="en-US" altLang="zh-CN" sz="1800" dirty="0" smtClean="0">
              <a:latin typeface="+mn-lt"/>
            </a:endParaRPr>
          </a:p>
          <a:p>
            <a:pPr eaLnBrk="1" hangingPunct="1">
              <a:buClr>
                <a:srgbClr val="FF0000"/>
              </a:buClr>
            </a:pPr>
            <a:r>
              <a:rPr lang="zh-CN" altLang="en-US" sz="1800" dirty="0" smtClean="0">
                <a:latin typeface="+mn-lt"/>
              </a:rPr>
              <a:t>端到端时延</a:t>
            </a:r>
            <a:endParaRPr lang="en-US" altLang="zh-CN" sz="1800" dirty="0">
              <a:latin typeface="+mn-lt"/>
            </a:endParaRPr>
          </a:p>
          <a:p>
            <a:pPr eaLnBrk="1" hangingPunct="1">
              <a:buClr>
                <a:srgbClr val="FF0000"/>
              </a:buClr>
            </a:pPr>
            <a:r>
              <a:rPr lang="zh-CN" altLang="en-US" sz="1800" dirty="0" smtClean="0">
                <a:latin typeface="+mn-lt"/>
              </a:rPr>
              <a:t>计算机网络中的吞吐量</a:t>
            </a:r>
            <a:endParaRPr lang="en-US" altLang="zh-CN" sz="1800" dirty="0">
              <a:latin typeface="+mn-lt"/>
            </a:endParaRPr>
          </a:p>
          <a:p>
            <a:pPr eaLnBrk="1" hangingPunct="1">
              <a:buFontTx/>
              <a:buNone/>
            </a:pPr>
            <a:r>
              <a:rPr lang="en-US" altLang="zh-CN" sz="2000" dirty="0" smtClean="0">
                <a:latin typeface="+mn-lt"/>
              </a:rPr>
              <a:t>1.5 </a:t>
            </a:r>
            <a:r>
              <a:rPr lang="zh-CN" altLang="en-US" sz="2000" dirty="0" smtClean="0">
                <a:latin typeface="+mn-lt"/>
              </a:rPr>
              <a:t>协议层次及其服务模型</a:t>
            </a:r>
            <a:endParaRPr lang="en-US" altLang="zh-CN" sz="2000" dirty="0" smtClean="0">
              <a:latin typeface="+mn-lt"/>
            </a:endParaRPr>
          </a:p>
          <a:p>
            <a:pPr eaLnBrk="1" hangingPunct="1">
              <a:buClr>
                <a:srgbClr val="FF0000"/>
              </a:buClr>
              <a:buFontTx/>
              <a:buChar char="•"/>
            </a:pPr>
            <a:r>
              <a:rPr lang="zh-CN" altLang="en-US" sz="1800" dirty="0" smtClean="0">
                <a:latin typeface="+mn-lt"/>
              </a:rPr>
              <a:t>分层的体系结构</a:t>
            </a:r>
            <a:endParaRPr lang="en-US" altLang="zh-CN" sz="1800" dirty="0">
              <a:latin typeface="+mn-lt"/>
            </a:endParaRPr>
          </a:p>
          <a:p>
            <a:pPr eaLnBrk="1" hangingPunct="1">
              <a:buClr>
                <a:srgbClr val="FF0000"/>
              </a:buClr>
              <a:buFontTx/>
              <a:buChar char="•"/>
            </a:pPr>
            <a:r>
              <a:rPr lang="zh-CN" altLang="en-US" sz="1800" dirty="0" smtClean="0">
                <a:latin typeface="+mn-lt"/>
              </a:rPr>
              <a:t>封装</a:t>
            </a:r>
            <a:endParaRPr lang="en-US" altLang="zh-CN" sz="1800" dirty="0">
              <a:latin typeface="+mn-lt"/>
            </a:endParaRPr>
          </a:p>
          <a:p>
            <a:pPr eaLnBrk="1" hangingPunct="1">
              <a:buFontTx/>
              <a:buNone/>
            </a:pPr>
            <a:r>
              <a:rPr lang="en-US" altLang="zh-CN" sz="2000" dirty="0">
                <a:latin typeface="+mn-lt"/>
              </a:rPr>
              <a:t>1.6 </a:t>
            </a:r>
            <a:r>
              <a:rPr lang="zh-CN" altLang="en-US" sz="2000" dirty="0" smtClean="0">
                <a:latin typeface="+mn-lt"/>
              </a:rPr>
              <a:t>面对攻击的网络</a:t>
            </a:r>
            <a:endParaRPr lang="en-US" altLang="zh-CN" sz="2000" dirty="0">
              <a:latin typeface="+mn-lt"/>
            </a:endParaRPr>
          </a:p>
          <a:p>
            <a:pPr eaLnBrk="1" hangingPunct="1">
              <a:buFontTx/>
              <a:buNone/>
            </a:pPr>
            <a:r>
              <a:rPr lang="en-US" altLang="zh-CN" sz="2000" dirty="0" smtClean="0">
                <a:latin typeface="+mn-lt"/>
              </a:rPr>
              <a:t>1.7 </a:t>
            </a:r>
            <a:r>
              <a:rPr lang="zh-CN" altLang="en-US" sz="2000" dirty="0" smtClean="0">
                <a:solidFill>
                  <a:srgbClr val="FF0000"/>
                </a:solidFill>
                <a:latin typeface="+mn-lt"/>
              </a:rPr>
              <a:t>计算机网络和互联网的历史</a:t>
            </a:r>
            <a:endParaRPr lang="en-US" altLang="zh-CN" sz="2000" dirty="0" smtClean="0">
              <a:solidFill>
                <a:srgbClr val="FF0000"/>
              </a:solidFill>
              <a:latin typeface="+mn-lt"/>
            </a:endParaRPr>
          </a:p>
          <a:p>
            <a:pPr eaLnBrk="1" hangingPunct="1">
              <a:buClr>
                <a:srgbClr val="FF0000"/>
              </a:buClr>
            </a:pPr>
            <a:r>
              <a:rPr lang="zh-CN" altLang="en-US" sz="1600" i="1" dirty="0" smtClean="0">
                <a:latin typeface="+mn-lt"/>
              </a:rPr>
              <a:t>分组交换的发展：</a:t>
            </a:r>
            <a:r>
              <a:rPr lang="en-US" altLang="zh-CN" sz="1600" i="1" dirty="0" smtClean="0">
                <a:latin typeface="+mn-lt"/>
              </a:rPr>
              <a:t>1961 – 1972</a:t>
            </a:r>
          </a:p>
          <a:p>
            <a:pPr eaLnBrk="1" hangingPunct="1">
              <a:buClr>
                <a:srgbClr val="FF0000"/>
              </a:buClr>
            </a:pPr>
            <a:r>
              <a:rPr lang="zh-CN" altLang="en-US" sz="1600" i="1" dirty="0" smtClean="0">
                <a:latin typeface="+mn-lt"/>
              </a:rPr>
              <a:t>专用网络和网络互联：</a:t>
            </a:r>
            <a:r>
              <a:rPr lang="en-US" altLang="zh-CN" sz="1600" i="1" dirty="0" smtClean="0">
                <a:latin typeface="+mn-lt"/>
              </a:rPr>
              <a:t>1972 – 1980</a:t>
            </a:r>
          </a:p>
          <a:p>
            <a:pPr eaLnBrk="1" hangingPunct="1">
              <a:buClr>
                <a:srgbClr val="FF0000"/>
              </a:buClr>
            </a:pPr>
            <a:r>
              <a:rPr lang="zh-CN" altLang="en-US" sz="1600" i="1" dirty="0" smtClean="0">
                <a:latin typeface="+mn-lt"/>
              </a:rPr>
              <a:t>网络的激增</a:t>
            </a:r>
            <a:r>
              <a:rPr lang="en-US" altLang="zh-CN" sz="1600" i="1" dirty="0" smtClean="0">
                <a:latin typeface="+mn-lt"/>
              </a:rPr>
              <a:t>: 1980–1990</a:t>
            </a:r>
            <a:endParaRPr lang="en-US" altLang="zh-CN" sz="1600" i="1" dirty="0">
              <a:latin typeface="+mn-lt"/>
            </a:endParaRPr>
          </a:p>
          <a:p>
            <a:pPr eaLnBrk="1" hangingPunct="1">
              <a:buClr>
                <a:srgbClr val="FF0000"/>
              </a:buClr>
            </a:pPr>
            <a:r>
              <a:rPr lang="zh-CN" altLang="en-US" sz="1600" i="1" dirty="0" smtClean="0">
                <a:latin typeface="+mn-lt"/>
              </a:rPr>
              <a:t>互联网爆炸：</a:t>
            </a:r>
            <a:r>
              <a:rPr lang="en-US" altLang="zh-CN" sz="1600" i="1" dirty="0" smtClean="0">
                <a:latin typeface="+mn-lt"/>
              </a:rPr>
              <a:t>20</a:t>
            </a:r>
            <a:r>
              <a:rPr lang="zh-CN" altLang="en-US" sz="1600" i="1" dirty="0" smtClean="0">
                <a:latin typeface="+mn-lt"/>
              </a:rPr>
              <a:t>世纪</a:t>
            </a:r>
            <a:r>
              <a:rPr lang="en-US" altLang="zh-CN" sz="1600" i="1" dirty="0" smtClean="0">
                <a:latin typeface="+mn-lt"/>
              </a:rPr>
              <a:t>90</a:t>
            </a:r>
            <a:r>
              <a:rPr lang="zh-CN" altLang="en-US" sz="1600" i="1" dirty="0" smtClean="0">
                <a:latin typeface="+mn-lt"/>
              </a:rPr>
              <a:t>年代</a:t>
            </a:r>
            <a:endParaRPr lang="en-US" altLang="zh-CN" sz="1600" i="1" dirty="0">
              <a:latin typeface="+mn-lt"/>
            </a:endParaRPr>
          </a:p>
          <a:p>
            <a:pPr eaLnBrk="1" hangingPunct="1">
              <a:buClr>
                <a:srgbClr val="FF0000"/>
              </a:buClr>
            </a:pPr>
            <a:r>
              <a:rPr lang="zh-CN" altLang="en-US" sz="1600" i="1" dirty="0" smtClean="0">
                <a:latin typeface="+mn-lt"/>
              </a:rPr>
              <a:t>最新发展</a:t>
            </a:r>
            <a:endParaRPr lang="en-US" altLang="zh-CN" sz="1600" i="1" dirty="0" smtClean="0">
              <a:latin typeface="+mn-lt"/>
            </a:endParaRPr>
          </a:p>
          <a:p>
            <a:pPr marL="0" indent="0" eaLnBrk="1" hangingPunct="1">
              <a:buClr>
                <a:srgbClr val="FF0000"/>
              </a:buClr>
              <a:buNone/>
            </a:pPr>
            <a:r>
              <a:rPr lang="en-US" altLang="zh-CN" sz="1800" dirty="0" smtClean="0">
                <a:latin typeface="+mn-lt"/>
              </a:rPr>
              <a:t>1.8 </a:t>
            </a:r>
            <a:r>
              <a:rPr lang="zh-CN" altLang="en-US" sz="1800" dirty="0" smtClean="0">
                <a:latin typeface="+mn-lt"/>
              </a:rPr>
              <a:t>小结</a:t>
            </a:r>
            <a:endParaRPr lang="zh-CN" altLang="en-US" sz="1800" dirty="0">
              <a:latin typeface="+mn-lt"/>
            </a:endParaRPr>
          </a:p>
        </p:txBody>
      </p:sp>
    </p:spTree>
    <p:extLst>
      <p:ext uri="{BB962C8B-B14F-4D97-AF65-F5344CB8AC3E}">
        <p14:creationId xmlns:p14="http://schemas.microsoft.com/office/powerpoint/2010/main" val="3679497954"/>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rpanet2"/>
          <p:cNvPicPr>
            <a:picLocks noChangeAspect="1" noChangeArrowheads="1"/>
          </p:cNvPicPr>
          <p:nvPr/>
        </p:nvPicPr>
        <p:blipFill rotWithShape="1">
          <a:blip r:embed="rId3">
            <a:extLst>
              <a:ext uri="{28A0092B-C50C-407E-A947-70E740481C1C}">
                <a14:useLocalDpi xmlns:a14="http://schemas.microsoft.com/office/drawing/2010/main" val="0"/>
              </a:ext>
            </a:extLst>
          </a:blip>
          <a:srcRect l="8194" b="8458"/>
          <a:stretch/>
        </p:blipFill>
        <p:spPr bwMode="auto">
          <a:xfrm>
            <a:off x="6355080" y="3602831"/>
            <a:ext cx="2493645"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t>计算机网络和因特网的历史</a:t>
            </a:r>
            <a:endParaRPr lang="zh-CN" altLang="en-US" dirty="0">
              <a:latin typeface="Gill Sans MT" panose="020B0502020104020203" pitchFamily="34" charset="0"/>
            </a:endParaRPr>
          </a:p>
        </p:txBody>
      </p:sp>
      <p:sp>
        <p:nvSpPr>
          <p:cNvPr id="4" name="内容占位符 3"/>
          <p:cNvSpPr>
            <a:spLocks noGrp="1"/>
          </p:cNvSpPr>
          <p:nvPr>
            <p:ph idx="1"/>
          </p:nvPr>
        </p:nvSpPr>
        <p:spPr>
          <a:xfrm>
            <a:off x="330199" y="1028700"/>
            <a:ext cx="6741161" cy="5148263"/>
          </a:xfrm>
        </p:spPr>
        <p:txBody>
          <a:bodyPr/>
          <a:lstStyle/>
          <a:p>
            <a:pPr marL="0" indent="0" eaLnBrk="1" hangingPunct="1">
              <a:lnSpc>
                <a:spcPct val="80000"/>
              </a:lnSpc>
              <a:buNone/>
            </a:pPr>
            <a:r>
              <a:rPr lang="zh-CN" altLang="en-US" sz="2800" b="1" dirty="0">
                <a:solidFill>
                  <a:srgbClr val="FF0000"/>
                </a:solidFill>
                <a:ea typeface="楷体" panose="02010609060101010101" pitchFamily="49" charset="-122"/>
                <a:cs typeface="Arial" panose="020B0604020202020204" pitchFamily="34" charset="0"/>
              </a:rPr>
              <a:t>分组交换的发展：</a:t>
            </a:r>
            <a:r>
              <a:rPr lang="en-US" altLang="zh-CN" sz="2800" b="1" dirty="0">
                <a:solidFill>
                  <a:srgbClr val="FF0000"/>
                </a:solidFill>
                <a:ea typeface="楷体" panose="02010609060101010101" pitchFamily="49" charset="-122"/>
                <a:cs typeface="Arial" panose="020B0604020202020204" pitchFamily="34" charset="0"/>
              </a:rPr>
              <a:t>1961-1972</a:t>
            </a:r>
          </a:p>
          <a:p>
            <a:pPr eaLnBrk="1" hangingPunct="1">
              <a:lnSpc>
                <a:spcPct val="80000"/>
              </a:lnSpc>
              <a:spcBef>
                <a:spcPts val="600"/>
              </a:spcBef>
            </a:pPr>
            <a:r>
              <a:rPr lang="en-US" altLang="zh-CN" dirty="0">
                <a:solidFill>
                  <a:srgbClr val="FF0000"/>
                </a:solidFill>
                <a:ea typeface="楷体" panose="02010609060101010101" pitchFamily="49" charset="-122"/>
                <a:cs typeface="Arial" panose="020B0604020202020204" pitchFamily="34" charset="0"/>
              </a:rPr>
              <a:t>1961: </a:t>
            </a:r>
            <a:r>
              <a:rPr lang="en-US" altLang="zh-CN" dirty="0" err="1">
                <a:ea typeface="楷体" panose="02010609060101010101" pitchFamily="49" charset="-122"/>
                <a:cs typeface="Arial" panose="020B0604020202020204" pitchFamily="34" charset="0"/>
              </a:rPr>
              <a:t>Kleinrock</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使用排队论证明分组交换网络在数据通信方面的优越性</a:t>
            </a:r>
          </a:p>
          <a:p>
            <a:pPr eaLnBrk="1" hangingPunct="1">
              <a:lnSpc>
                <a:spcPct val="80000"/>
              </a:lnSpc>
              <a:spcBef>
                <a:spcPts val="600"/>
              </a:spcBef>
            </a:pPr>
            <a:r>
              <a:rPr lang="en-US" altLang="zh-CN" dirty="0">
                <a:solidFill>
                  <a:srgbClr val="FF0000"/>
                </a:solidFill>
                <a:ea typeface="楷体" panose="02010609060101010101" pitchFamily="49" charset="-122"/>
                <a:cs typeface="Arial" panose="020B0604020202020204" pitchFamily="34" charset="0"/>
              </a:rPr>
              <a:t>1964:</a:t>
            </a:r>
            <a:r>
              <a:rPr lang="en-US" altLang="zh-CN" dirty="0">
                <a:ea typeface="楷体" panose="02010609060101010101" pitchFamily="49" charset="-122"/>
                <a:cs typeface="Arial" panose="020B0604020202020204" pitchFamily="34" charset="0"/>
              </a:rPr>
              <a:t> </a:t>
            </a:r>
            <a:r>
              <a:rPr lang="en-US" altLang="zh-CN" dirty="0" err="1">
                <a:ea typeface="楷体" panose="02010609060101010101" pitchFamily="49" charset="-122"/>
                <a:cs typeface="Arial" panose="020B0604020202020204" pitchFamily="34" charset="0"/>
              </a:rPr>
              <a:t>Baran</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在军用网络中实现分组交换</a:t>
            </a:r>
          </a:p>
          <a:p>
            <a:pPr eaLnBrk="1" hangingPunct="1">
              <a:lnSpc>
                <a:spcPct val="80000"/>
              </a:lnSpc>
              <a:spcBef>
                <a:spcPts val="600"/>
              </a:spcBef>
            </a:pPr>
            <a:r>
              <a:rPr lang="en-US" altLang="zh-CN" dirty="0">
                <a:solidFill>
                  <a:srgbClr val="FF0000"/>
                </a:solidFill>
                <a:ea typeface="楷体" panose="02010609060101010101" pitchFamily="49" charset="-122"/>
                <a:cs typeface="Arial" panose="020B0604020202020204" pitchFamily="34" charset="0"/>
              </a:rPr>
              <a:t>1967: </a:t>
            </a:r>
            <a:r>
              <a:rPr lang="en-US" altLang="zh-CN" dirty="0">
                <a:ea typeface="楷体" panose="02010609060101010101" pitchFamily="49" charset="-122"/>
                <a:cs typeface="Arial" panose="020B0604020202020204" pitchFamily="34" charset="0"/>
              </a:rPr>
              <a:t>ARPA</a:t>
            </a:r>
            <a:r>
              <a:rPr lang="zh-CN" altLang="en-US" dirty="0">
                <a:ea typeface="楷体" panose="02010609060101010101" pitchFamily="49" charset="-122"/>
                <a:cs typeface="Arial" panose="020B0604020202020204" pitchFamily="34" charset="0"/>
              </a:rPr>
              <a:t>构思了</a:t>
            </a:r>
            <a:r>
              <a:rPr lang="en-US" altLang="zh-CN" dirty="0" err="1">
                <a:ea typeface="楷体" panose="02010609060101010101" pitchFamily="49" charset="-122"/>
                <a:cs typeface="Arial" panose="020B0604020202020204" pitchFamily="34" charset="0"/>
              </a:rPr>
              <a:t>ARPAnet</a:t>
            </a:r>
            <a:endParaRPr lang="en-US" altLang="zh-CN" dirty="0">
              <a:ea typeface="楷体" panose="02010609060101010101" pitchFamily="49" charset="-122"/>
              <a:cs typeface="Arial" panose="020B0604020202020204" pitchFamily="34" charset="0"/>
            </a:endParaRPr>
          </a:p>
          <a:p>
            <a:pPr eaLnBrk="1" hangingPunct="1">
              <a:lnSpc>
                <a:spcPct val="80000"/>
              </a:lnSpc>
              <a:spcBef>
                <a:spcPts val="600"/>
              </a:spcBef>
            </a:pPr>
            <a:r>
              <a:rPr lang="en-US" altLang="zh-CN" dirty="0">
                <a:solidFill>
                  <a:srgbClr val="FF0000"/>
                </a:solidFill>
                <a:ea typeface="楷体" panose="02010609060101010101" pitchFamily="49" charset="-122"/>
                <a:cs typeface="Arial" panose="020B0604020202020204" pitchFamily="34" charset="0"/>
              </a:rPr>
              <a:t>1969:</a:t>
            </a:r>
            <a:r>
              <a:rPr lang="zh-CN" altLang="en-US" dirty="0">
                <a:ea typeface="楷体" panose="02010609060101010101" pitchFamily="49" charset="-122"/>
                <a:cs typeface="Arial" panose="020B0604020202020204" pitchFamily="34" charset="0"/>
              </a:rPr>
              <a:t>首个</a:t>
            </a:r>
            <a:r>
              <a:rPr lang="en-US" altLang="zh-CN" dirty="0" err="1">
                <a:ea typeface="楷体" panose="02010609060101010101" pitchFamily="49" charset="-122"/>
                <a:cs typeface="Arial" panose="020B0604020202020204" pitchFamily="34" charset="0"/>
              </a:rPr>
              <a:t>ARPAnet</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结点运行</a:t>
            </a:r>
          </a:p>
          <a:p>
            <a:pPr eaLnBrk="1" hangingPunct="1">
              <a:lnSpc>
                <a:spcPct val="80000"/>
              </a:lnSpc>
              <a:spcBef>
                <a:spcPts val="600"/>
              </a:spcBef>
            </a:pPr>
            <a:r>
              <a:rPr lang="en-US" altLang="zh-CN" dirty="0">
                <a:solidFill>
                  <a:srgbClr val="FF0000"/>
                </a:solidFill>
                <a:ea typeface="楷体" panose="02010609060101010101" pitchFamily="49" charset="-122"/>
                <a:cs typeface="Arial" panose="020B0604020202020204" pitchFamily="34" charset="0"/>
              </a:rPr>
              <a:t>1972: </a:t>
            </a:r>
          </a:p>
          <a:p>
            <a:pPr lvl="1" eaLnBrk="1" hangingPunct="1">
              <a:lnSpc>
                <a:spcPct val="80000"/>
              </a:lnSpc>
              <a:spcBef>
                <a:spcPts val="600"/>
              </a:spcBef>
            </a:pPr>
            <a:r>
              <a:rPr lang="en-US" altLang="zh-CN" sz="2400" dirty="0" err="1">
                <a:ea typeface="楷体" panose="02010609060101010101" pitchFamily="49" charset="-122"/>
                <a:cs typeface="Arial" panose="020B0604020202020204" pitchFamily="34" charset="0"/>
              </a:rPr>
              <a:t>ARPAnet</a:t>
            </a:r>
            <a:r>
              <a:rPr lang="en-US" altLang="zh-CN" sz="2400" dirty="0">
                <a:ea typeface="楷体" panose="02010609060101010101" pitchFamily="49" charset="-122"/>
                <a:cs typeface="Arial" panose="020B0604020202020204" pitchFamily="34" charset="0"/>
              </a:rPr>
              <a:t> </a:t>
            </a:r>
            <a:r>
              <a:rPr lang="zh-CN" altLang="en-US" sz="2400" dirty="0">
                <a:ea typeface="楷体" panose="02010609060101010101" pitchFamily="49" charset="-122"/>
                <a:cs typeface="Arial" panose="020B0604020202020204" pitchFamily="34" charset="0"/>
              </a:rPr>
              <a:t>向公众展示</a:t>
            </a:r>
          </a:p>
          <a:p>
            <a:pPr lvl="1" eaLnBrk="1" hangingPunct="1">
              <a:lnSpc>
                <a:spcPct val="80000"/>
              </a:lnSpc>
              <a:spcBef>
                <a:spcPts val="600"/>
              </a:spcBef>
            </a:pPr>
            <a:r>
              <a:rPr lang="en-US" altLang="zh-CN" sz="2400" dirty="0" smtClean="0">
                <a:ea typeface="楷体" panose="02010609060101010101" pitchFamily="49" charset="-122"/>
                <a:cs typeface="Arial" panose="020B0604020202020204" pitchFamily="34" charset="0"/>
              </a:rPr>
              <a:t>NCP(Network </a:t>
            </a:r>
            <a:r>
              <a:rPr lang="en-US" altLang="zh-CN" sz="2400" dirty="0">
                <a:ea typeface="楷体" panose="02010609060101010101" pitchFamily="49" charset="-122"/>
                <a:cs typeface="Arial" panose="020B0604020202020204" pitchFamily="34" charset="0"/>
              </a:rPr>
              <a:t>Control </a:t>
            </a:r>
            <a:r>
              <a:rPr lang="en-US" altLang="zh-CN" sz="2400" dirty="0" smtClean="0">
                <a:ea typeface="楷体" panose="02010609060101010101" pitchFamily="49" charset="-122"/>
                <a:cs typeface="Arial" panose="020B0604020202020204" pitchFamily="34" charset="0"/>
              </a:rPr>
              <a:t>Protocol)</a:t>
            </a:r>
            <a:r>
              <a:rPr lang="zh-CN" altLang="en-US" sz="2400" dirty="0" smtClean="0">
                <a:ea typeface="楷体" panose="02010609060101010101" pitchFamily="49" charset="-122"/>
                <a:cs typeface="Arial" panose="020B0604020202020204" pitchFamily="34" charset="0"/>
              </a:rPr>
              <a:t>第一</a:t>
            </a:r>
            <a:r>
              <a:rPr lang="zh-CN" altLang="en-US" sz="2400" dirty="0">
                <a:ea typeface="楷体" panose="02010609060101010101" pitchFamily="49" charset="-122"/>
                <a:cs typeface="Arial" panose="020B0604020202020204" pitchFamily="34" charset="0"/>
              </a:rPr>
              <a:t>个主机间通信的协议</a:t>
            </a:r>
          </a:p>
          <a:p>
            <a:pPr lvl="1" eaLnBrk="1" hangingPunct="1">
              <a:lnSpc>
                <a:spcPct val="80000"/>
              </a:lnSpc>
              <a:spcBef>
                <a:spcPts val="600"/>
              </a:spcBef>
            </a:pPr>
            <a:r>
              <a:rPr lang="zh-CN" altLang="en-US" sz="2400" dirty="0">
                <a:ea typeface="楷体" panose="02010609060101010101" pitchFamily="49" charset="-122"/>
                <a:cs typeface="Arial" panose="020B0604020202020204" pitchFamily="34" charset="0"/>
              </a:rPr>
              <a:t>首个电子邮件程序运行</a:t>
            </a:r>
          </a:p>
          <a:p>
            <a:pPr lvl="1" eaLnBrk="1" hangingPunct="1">
              <a:lnSpc>
                <a:spcPct val="80000"/>
              </a:lnSpc>
              <a:spcBef>
                <a:spcPts val="600"/>
              </a:spcBef>
            </a:pPr>
            <a:r>
              <a:rPr lang="en-US" altLang="zh-CN" sz="2400" dirty="0" err="1">
                <a:ea typeface="楷体" panose="02010609060101010101" pitchFamily="49" charset="-122"/>
                <a:cs typeface="Arial" panose="020B0604020202020204" pitchFamily="34" charset="0"/>
              </a:rPr>
              <a:t>ARPAnet</a:t>
            </a:r>
            <a:r>
              <a:rPr lang="zh-CN" altLang="en-US" sz="2400" dirty="0">
                <a:ea typeface="楷体" panose="02010609060101010101" pitchFamily="49" charset="-122"/>
                <a:cs typeface="Arial" panose="020B0604020202020204" pitchFamily="34" charset="0"/>
              </a:rPr>
              <a:t>有了</a:t>
            </a:r>
            <a:r>
              <a:rPr lang="en-US" altLang="zh-CN" sz="2400" dirty="0">
                <a:ea typeface="楷体" panose="02010609060101010101" pitchFamily="49" charset="-122"/>
                <a:cs typeface="Arial" panose="020B0604020202020204" pitchFamily="34" charset="0"/>
              </a:rPr>
              <a:t>15</a:t>
            </a:r>
            <a:r>
              <a:rPr lang="zh-CN" altLang="en-US" sz="2400" dirty="0">
                <a:ea typeface="楷体" panose="02010609060101010101" pitchFamily="49" charset="-122"/>
                <a:cs typeface="Arial" panose="020B0604020202020204" pitchFamily="34" charset="0"/>
              </a:rPr>
              <a:t>结点</a:t>
            </a: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eaLnBrk="1" hangingPunct="1"/>
            <a:r>
              <a:rPr lang="zh-CN" altLang="en-US" dirty="0"/>
              <a:t>计算机网络和因特网的历史</a:t>
            </a:r>
            <a:endParaRPr lang="en-US" altLang="zh-CN" dirty="0">
              <a:latin typeface="Gill Sans MT" panose="020B0502020104020203" pitchFamily="34" charset="0"/>
            </a:endParaRPr>
          </a:p>
        </p:txBody>
      </p:sp>
      <p:sp>
        <p:nvSpPr>
          <p:cNvPr id="4" name="内容占位符 3"/>
          <p:cNvSpPr>
            <a:spLocks noGrp="1"/>
          </p:cNvSpPr>
          <p:nvPr>
            <p:ph sz="half" idx="1"/>
          </p:nvPr>
        </p:nvSpPr>
        <p:spPr>
          <a:xfrm>
            <a:off x="330200" y="1028700"/>
            <a:ext cx="4561840" cy="5148263"/>
          </a:xfrm>
        </p:spPr>
        <p:txBody>
          <a:bodyPr/>
          <a:lstStyle/>
          <a:p>
            <a:pPr marL="0" indent="0" eaLnBrk="1" hangingPunct="1">
              <a:buNone/>
            </a:pPr>
            <a:r>
              <a:rPr lang="zh-CN" altLang="en-US" sz="2800" dirty="0">
                <a:solidFill>
                  <a:srgbClr val="FF0000"/>
                </a:solidFill>
                <a:ea typeface="楷体" panose="02010609060101010101" pitchFamily="49" charset="-122"/>
                <a:cs typeface="Arial" panose="020B0604020202020204" pitchFamily="34" charset="0"/>
              </a:rPr>
              <a:t>专用网络和网际互联：</a:t>
            </a:r>
            <a:r>
              <a:rPr lang="en-US" altLang="zh-CN" sz="2800" dirty="0">
                <a:solidFill>
                  <a:srgbClr val="FF0000"/>
                </a:solidFill>
                <a:ea typeface="楷体" panose="02010609060101010101" pitchFamily="49" charset="-122"/>
                <a:cs typeface="Arial" panose="020B0604020202020204" pitchFamily="34" charset="0"/>
              </a:rPr>
              <a:t>1972-1980</a:t>
            </a:r>
          </a:p>
          <a:p>
            <a:pPr eaLnBrk="1" hangingPunct="1"/>
            <a:r>
              <a:rPr lang="en-US" altLang="zh-CN" sz="2000" dirty="0">
                <a:solidFill>
                  <a:srgbClr val="FF0000"/>
                </a:solidFill>
                <a:ea typeface="楷体" panose="02010609060101010101" pitchFamily="49" charset="-122"/>
                <a:cs typeface="Arial" panose="020B0604020202020204" pitchFamily="34" charset="0"/>
              </a:rPr>
              <a:t>1970:</a:t>
            </a:r>
            <a:r>
              <a:rPr lang="en-US" altLang="zh-CN" sz="2000" dirty="0">
                <a:ea typeface="楷体" panose="02010609060101010101" pitchFamily="49" charset="-122"/>
                <a:cs typeface="Arial" panose="020B0604020202020204" pitchFamily="34" charset="0"/>
              </a:rPr>
              <a:t> </a:t>
            </a:r>
            <a:r>
              <a:rPr lang="en-US" altLang="zh-CN" sz="2000" dirty="0" err="1">
                <a:ea typeface="楷体" panose="02010609060101010101" pitchFamily="49" charset="-122"/>
                <a:cs typeface="Arial" panose="020B0604020202020204" pitchFamily="34" charset="0"/>
              </a:rPr>
              <a:t>ALOHAnet</a:t>
            </a:r>
            <a:r>
              <a:rPr lang="en-US" altLang="zh-CN" sz="2000" dirty="0">
                <a:ea typeface="楷体" panose="02010609060101010101" pitchFamily="49" charset="-122"/>
                <a:cs typeface="Arial" panose="020B0604020202020204" pitchFamily="34" charset="0"/>
              </a:rPr>
              <a:t> </a:t>
            </a:r>
            <a:r>
              <a:rPr lang="zh-CN" altLang="en-US" sz="2000" dirty="0">
                <a:ea typeface="楷体" panose="02010609060101010101" pitchFamily="49" charset="-122"/>
                <a:cs typeface="Arial" panose="020B0604020202020204" pitchFamily="34" charset="0"/>
              </a:rPr>
              <a:t>卫星网络， </a:t>
            </a:r>
            <a:r>
              <a:rPr lang="en-US" altLang="zh-CN" sz="2000" dirty="0">
                <a:ea typeface="楷体" panose="02010609060101010101" pitchFamily="49" charset="-122"/>
                <a:cs typeface="Arial" panose="020B0604020202020204" pitchFamily="34" charset="0"/>
              </a:rPr>
              <a:t>Hawaii</a:t>
            </a:r>
          </a:p>
          <a:p>
            <a:pPr eaLnBrk="1" hangingPunct="1"/>
            <a:r>
              <a:rPr lang="en-US" altLang="zh-CN" sz="2000" dirty="0">
                <a:solidFill>
                  <a:srgbClr val="FF0000"/>
                </a:solidFill>
                <a:ea typeface="楷体" panose="02010609060101010101" pitchFamily="49" charset="-122"/>
                <a:cs typeface="Arial" panose="020B0604020202020204" pitchFamily="34" charset="0"/>
              </a:rPr>
              <a:t>1973:</a:t>
            </a:r>
            <a:r>
              <a:rPr lang="en-US" altLang="zh-CN" sz="2000" dirty="0">
                <a:ea typeface="楷体" panose="02010609060101010101" pitchFamily="49" charset="-122"/>
                <a:cs typeface="Arial" panose="020B0604020202020204" pitchFamily="34" charset="0"/>
              </a:rPr>
              <a:t> Metcalfe</a:t>
            </a:r>
            <a:r>
              <a:rPr lang="zh-CN" altLang="en-US" sz="2000" dirty="0">
                <a:ea typeface="楷体" panose="02010609060101010101" pitchFamily="49" charset="-122"/>
                <a:cs typeface="Arial" panose="020B0604020202020204" pitchFamily="34" charset="0"/>
              </a:rPr>
              <a:t>在其博士论文中提出了</a:t>
            </a:r>
            <a:r>
              <a:rPr lang="en-US" altLang="zh-CN" sz="2000" dirty="0">
                <a:ea typeface="楷体" panose="02010609060101010101" pitchFamily="49" charset="-122"/>
                <a:cs typeface="Arial" panose="020B0604020202020204" pitchFamily="34" charset="0"/>
              </a:rPr>
              <a:t>Ethernet</a:t>
            </a:r>
          </a:p>
          <a:p>
            <a:pPr eaLnBrk="1" hangingPunct="1"/>
            <a:r>
              <a:rPr lang="en-US" altLang="zh-CN" sz="2000" dirty="0">
                <a:solidFill>
                  <a:srgbClr val="FF0000"/>
                </a:solidFill>
                <a:ea typeface="楷体" panose="02010609060101010101" pitchFamily="49" charset="-122"/>
                <a:cs typeface="Arial" panose="020B0604020202020204" pitchFamily="34" charset="0"/>
              </a:rPr>
              <a:t>1974: </a:t>
            </a:r>
            <a:r>
              <a:rPr lang="en-US" altLang="zh-CN" sz="2000" dirty="0">
                <a:ea typeface="楷体" panose="02010609060101010101" pitchFamily="49" charset="-122"/>
                <a:cs typeface="Arial" panose="020B0604020202020204" pitchFamily="34" charset="0"/>
              </a:rPr>
              <a:t>Cerf and Kahn -</a:t>
            </a:r>
            <a:r>
              <a:rPr lang="zh-CN" altLang="en-US" sz="2000" dirty="0">
                <a:ea typeface="楷体" panose="02010609060101010101" pitchFamily="49" charset="-122"/>
                <a:cs typeface="Arial" panose="020B0604020202020204" pitchFamily="34" charset="0"/>
              </a:rPr>
              <a:t>提出网络互连的体系结构</a:t>
            </a:r>
          </a:p>
          <a:p>
            <a:pPr eaLnBrk="1" hangingPunct="1"/>
            <a:r>
              <a:rPr lang="en-US" altLang="zh-CN" sz="2000" dirty="0">
                <a:solidFill>
                  <a:srgbClr val="FF0000"/>
                </a:solidFill>
                <a:ea typeface="楷体" panose="02010609060101010101" pitchFamily="49" charset="-122"/>
                <a:cs typeface="Arial" panose="020B0604020202020204" pitchFamily="34" charset="0"/>
              </a:rPr>
              <a:t>70</a:t>
            </a:r>
            <a:r>
              <a:rPr lang="zh-CN" altLang="en-US" sz="2000" dirty="0">
                <a:solidFill>
                  <a:srgbClr val="FF0000"/>
                </a:solidFill>
                <a:ea typeface="楷体" panose="02010609060101010101" pitchFamily="49" charset="-122"/>
                <a:cs typeface="Arial" panose="020B0604020202020204" pitchFamily="34" charset="0"/>
              </a:rPr>
              <a:t>年代末期</a:t>
            </a:r>
            <a:r>
              <a:rPr lang="en-US" altLang="zh-CN" sz="2000" dirty="0">
                <a:solidFill>
                  <a:srgbClr val="FF0000"/>
                </a:solidFill>
                <a:ea typeface="楷体" panose="02010609060101010101" pitchFamily="49" charset="-122"/>
                <a:cs typeface="Arial" panose="020B0604020202020204" pitchFamily="34" charset="0"/>
              </a:rPr>
              <a:t>: </a:t>
            </a:r>
            <a:r>
              <a:rPr lang="zh-CN" altLang="en-US" sz="2000" dirty="0">
                <a:ea typeface="楷体" panose="02010609060101010101" pitchFamily="49" charset="-122"/>
                <a:cs typeface="Arial" panose="020B0604020202020204" pitchFamily="34" charset="0"/>
              </a:rPr>
              <a:t>厂商标准</a:t>
            </a:r>
            <a:r>
              <a:rPr lang="en-US" altLang="zh-CN" sz="2000" dirty="0">
                <a:ea typeface="楷体" panose="02010609060101010101" pitchFamily="49" charset="-122"/>
                <a:cs typeface="Arial" panose="020B0604020202020204" pitchFamily="34" charset="0"/>
              </a:rPr>
              <a:t>: </a:t>
            </a:r>
            <a:r>
              <a:rPr lang="en-US" altLang="zh-CN" sz="2000" dirty="0" err="1">
                <a:ea typeface="楷体" panose="02010609060101010101" pitchFamily="49" charset="-122"/>
                <a:cs typeface="Arial" panose="020B0604020202020204" pitchFamily="34" charset="0"/>
              </a:rPr>
              <a:t>DECnet</a:t>
            </a:r>
            <a:r>
              <a:rPr lang="en-US" altLang="zh-CN" sz="2000" dirty="0">
                <a:ea typeface="楷体" panose="02010609060101010101" pitchFamily="49" charset="-122"/>
                <a:cs typeface="Arial" panose="020B0604020202020204" pitchFamily="34" charset="0"/>
              </a:rPr>
              <a:t>, SNA, XNA</a:t>
            </a:r>
          </a:p>
          <a:p>
            <a:pPr eaLnBrk="1" hangingPunct="1"/>
            <a:r>
              <a:rPr lang="en-US" altLang="zh-CN" sz="2000" dirty="0">
                <a:solidFill>
                  <a:srgbClr val="FF0000"/>
                </a:solidFill>
                <a:ea typeface="楷体" panose="02010609060101010101" pitchFamily="49" charset="-122"/>
                <a:cs typeface="Arial" panose="020B0604020202020204" pitchFamily="34" charset="0"/>
              </a:rPr>
              <a:t>70</a:t>
            </a:r>
            <a:r>
              <a:rPr lang="zh-CN" altLang="en-US" sz="2000" dirty="0">
                <a:solidFill>
                  <a:srgbClr val="FF0000"/>
                </a:solidFill>
                <a:ea typeface="楷体" panose="02010609060101010101" pitchFamily="49" charset="-122"/>
                <a:cs typeface="Arial" panose="020B0604020202020204" pitchFamily="34" charset="0"/>
              </a:rPr>
              <a:t>年代末期</a:t>
            </a:r>
            <a:r>
              <a:rPr lang="en-US" altLang="zh-CN" sz="2000" dirty="0">
                <a:solidFill>
                  <a:srgbClr val="FF0000"/>
                </a:solidFill>
                <a:ea typeface="楷体" panose="02010609060101010101" pitchFamily="49" charset="-122"/>
                <a:cs typeface="Arial" panose="020B0604020202020204" pitchFamily="34" charset="0"/>
              </a:rPr>
              <a:t>:</a:t>
            </a:r>
            <a:r>
              <a:rPr lang="zh-CN" altLang="en-US" sz="2000" dirty="0">
                <a:ea typeface="楷体" panose="02010609060101010101" pitchFamily="49" charset="-122"/>
                <a:cs typeface="Arial" panose="020B0604020202020204" pitchFamily="34" charset="0"/>
              </a:rPr>
              <a:t>交换固定长度的分组 </a:t>
            </a:r>
            <a:r>
              <a:rPr lang="en-US" altLang="zh-CN" sz="2000" dirty="0" smtClean="0">
                <a:ea typeface="楷体" panose="02010609060101010101" pitchFamily="49" charset="-122"/>
                <a:cs typeface="Arial" panose="020B0604020202020204" pitchFamily="34" charset="0"/>
              </a:rPr>
              <a:t>(ATM </a:t>
            </a:r>
            <a:r>
              <a:rPr lang="zh-CN" altLang="en-US" sz="2000" dirty="0">
                <a:ea typeface="楷体" panose="02010609060101010101" pitchFamily="49" charset="-122"/>
                <a:cs typeface="Arial" panose="020B0604020202020204" pitchFamily="34" charset="0"/>
              </a:rPr>
              <a:t>的</a:t>
            </a:r>
            <a:r>
              <a:rPr lang="zh-CN" altLang="en-US" sz="2000" dirty="0" smtClean="0">
                <a:ea typeface="楷体" panose="02010609060101010101" pitchFamily="49" charset="-122"/>
                <a:cs typeface="Arial" panose="020B0604020202020204" pitchFamily="34" charset="0"/>
              </a:rPr>
              <a:t>先驱</a:t>
            </a:r>
            <a:r>
              <a:rPr lang="en-US" altLang="zh-CN" sz="2000" dirty="0" smtClean="0">
                <a:ea typeface="楷体" panose="02010609060101010101" pitchFamily="49" charset="-122"/>
                <a:cs typeface="Arial" panose="020B0604020202020204" pitchFamily="34" charset="0"/>
              </a:rPr>
              <a:t>)</a:t>
            </a:r>
            <a:endParaRPr lang="en-US" altLang="zh-CN" sz="2000" dirty="0">
              <a:ea typeface="楷体" panose="02010609060101010101" pitchFamily="49" charset="-122"/>
              <a:cs typeface="Arial" panose="020B0604020202020204" pitchFamily="34" charset="0"/>
            </a:endParaRPr>
          </a:p>
          <a:p>
            <a:pPr eaLnBrk="1" hangingPunct="1"/>
            <a:r>
              <a:rPr lang="en-US" altLang="zh-CN" sz="2000" dirty="0">
                <a:solidFill>
                  <a:srgbClr val="FF0000"/>
                </a:solidFill>
                <a:ea typeface="楷体" panose="02010609060101010101" pitchFamily="49" charset="-122"/>
                <a:cs typeface="Arial" panose="020B0604020202020204" pitchFamily="34" charset="0"/>
              </a:rPr>
              <a:t>1979</a:t>
            </a:r>
            <a:r>
              <a:rPr lang="en-US" altLang="zh-CN" sz="2000" dirty="0">
                <a:solidFill>
                  <a:schemeClr val="accent2"/>
                </a:solidFill>
                <a:ea typeface="楷体" panose="02010609060101010101" pitchFamily="49" charset="-122"/>
                <a:cs typeface="Arial" panose="020B0604020202020204" pitchFamily="34" charset="0"/>
              </a:rPr>
              <a:t>:</a:t>
            </a:r>
            <a:r>
              <a:rPr lang="en-US" altLang="zh-CN" sz="2000" dirty="0">
                <a:ea typeface="楷体" panose="02010609060101010101" pitchFamily="49" charset="-122"/>
                <a:cs typeface="Arial" panose="020B0604020202020204" pitchFamily="34" charset="0"/>
              </a:rPr>
              <a:t> </a:t>
            </a:r>
            <a:r>
              <a:rPr lang="en-US" altLang="zh-CN" sz="2000" dirty="0" err="1">
                <a:ea typeface="楷体" panose="02010609060101010101" pitchFamily="49" charset="-122"/>
                <a:cs typeface="Arial" panose="020B0604020202020204" pitchFamily="34" charset="0"/>
              </a:rPr>
              <a:t>ARPAnet</a:t>
            </a:r>
            <a:r>
              <a:rPr lang="zh-CN" altLang="en-US" sz="2000" dirty="0">
                <a:ea typeface="楷体" panose="02010609060101010101" pitchFamily="49" charset="-122"/>
                <a:cs typeface="Arial" panose="020B0604020202020204" pitchFamily="34" charset="0"/>
              </a:rPr>
              <a:t>有了 </a:t>
            </a:r>
            <a:r>
              <a:rPr lang="en-US" altLang="zh-CN" sz="2000" dirty="0">
                <a:ea typeface="楷体" panose="02010609060101010101" pitchFamily="49" charset="-122"/>
                <a:cs typeface="Arial" panose="020B0604020202020204" pitchFamily="34" charset="0"/>
              </a:rPr>
              <a:t>200 </a:t>
            </a:r>
            <a:r>
              <a:rPr lang="zh-CN" altLang="en-US" sz="2000" dirty="0">
                <a:ea typeface="楷体" panose="02010609060101010101" pitchFamily="49" charset="-122"/>
                <a:cs typeface="Arial" panose="020B0604020202020204" pitchFamily="34" charset="0"/>
              </a:rPr>
              <a:t>结点</a:t>
            </a:r>
          </a:p>
          <a:p>
            <a:endParaRPr lang="zh-CN" altLang="en-US" dirty="0"/>
          </a:p>
        </p:txBody>
      </p:sp>
      <p:sp>
        <p:nvSpPr>
          <p:cNvPr id="5" name="内容占位符 4"/>
          <p:cNvSpPr>
            <a:spLocks noGrp="1"/>
          </p:cNvSpPr>
          <p:nvPr>
            <p:ph sz="half" idx="2"/>
          </p:nvPr>
        </p:nvSpPr>
        <p:spPr>
          <a:xfrm>
            <a:off x="5059680" y="1028700"/>
            <a:ext cx="3754120" cy="5148263"/>
          </a:xfrm>
        </p:spPr>
        <p:txBody>
          <a:bodyPr/>
          <a:lstStyle/>
          <a:p>
            <a:pPr eaLnBrk="1" hangingPunct="1">
              <a:lnSpc>
                <a:spcPct val="90000"/>
              </a:lnSpc>
              <a:buFont typeface="Wingdings" pitchFamily="2" charset="2"/>
              <a:buNone/>
            </a:pPr>
            <a:r>
              <a:rPr lang="en-US" altLang="zh-CN" dirty="0">
                <a:solidFill>
                  <a:srgbClr val="000090"/>
                </a:solidFill>
                <a:ea typeface="ＭＳ Ｐゴシック" pitchFamily="34" charset="-128"/>
              </a:rPr>
              <a:t>Cerf and </a:t>
            </a:r>
            <a:r>
              <a:rPr lang="en-US" altLang="zh-CN" dirty="0" smtClean="0">
                <a:solidFill>
                  <a:srgbClr val="000090"/>
                </a:solidFill>
                <a:ea typeface="ＭＳ Ｐゴシック" pitchFamily="34" charset="-128"/>
              </a:rPr>
              <a:t>Kahn’</a:t>
            </a:r>
            <a:r>
              <a:rPr lang="en-US" altLang="ja-JP" dirty="0" smtClean="0">
                <a:solidFill>
                  <a:srgbClr val="000090"/>
                </a:solidFill>
                <a:ea typeface="ＭＳ Ｐゴシック" pitchFamily="34" charset="-128"/>
              </a:rPr>
              <a:t>s </a:t>
            </a:r>
            <a:r>
              <a:rPr lang="en-US" altLang="ja-JP" dirty="0">
                <a:solidFill>
                  <a:srgbClr val="000090"/>
                </a:solidFill>
                <a:ea typeface="ＭＳ Ｐゴシック" pitchFamily="34" charset="-128"/>
              </a:rPr>
              <a:t>internetworking principles:</a:t>
            </a:r>
          </a:p>
          <a:p>
            <a:pPr eaLnBrk="1" hangingPunct="1">
              <a:lnSpc>
                <a:spcPct val="90000"/>
              </a:lnSpc>
            </a:pPr>
            <a:r>
              <a:rPr lang="en-US" altLang="zh-CN" sz="2200" dirty="0">
                <a:ea typeface="宋体" pitchFamily="2" charset="-122"/>
              </a:rPr>
              <a:t>minimalism, autonomy - no internal changes required to interconnect networks</a:t>
            </a:r>
          </a:p>
          <a:p>
            <a:pPr eaLnBrk="1" hangingPunct="1">
              <a:lnSpc>
                <a:spcPct val="90000"/>
              </a:lnSpc>
            </a:pPr>
            <a:r>
              <a:rPr lang="en-US" altLang="zh-CN" sz="2200" dirty="0">
                <a:ea typeface="宋体" pitchFamily="2" charset="-122"/>
              </a:rPr>
              <a:t>best effort service model</a:t>
            </a:r>
          </a:p>
          <a:p>
            <a:pPr eaLnBrk="1" hangingPunct="1">
              <a:lnSpc>
                <a:spcPct val="90000"/>
              </a:lnSpc>
            </a:pPr>
            <a:r>
              <a:rPr lang="en-US" altLang="zh-CN" sz="2200" dirty="0">
                <a:ea typeface="宋体" pitchFamily="2" charset="-122"/>
              </a:rPr>
              <a:t>stateless routers</a:t>
            </a:r>
          </a:p>
          <a:p>
            <a:pPr eaLnBrk="1" hangingPunct="1">
              <a:lnSpc>
                <a:spcPct val="90000"/>
              </a:lnSpc>
            </a:pPr>
            <a:r>
              <a:rPr lang="en-US" altLang="zh-CN" sz="2200" dirty="0">
                <a:ea typeface="宋体" pitchFamily="2" charset="-122"/>
              </a:rPr>
              <a:t>decentralized control</a:t>
            </a:r>
          </a:p>
          <a:p>
            <a:pPr eaLnBrk="1" hangingPunct="1">
              <a:lnSpc>
                <a:spcPct val="90000"/>
              </a:lnSpc>
              <a:buFont typeface="Wingdings" pitchFamily="2" charset="2"/>
              <a:buNone/>
            </a:pPr>
            <a:r>
              <a:rPr lang="en-US" altLang="zh-CN" dirty="0">
                <a:solidFill>
                  <a:srgbClr val="000090"/>
                </a:solidFill>
                <a:ea typeface="ＭＳ Ｐゴシック" pitchFamily="34" charset="-128"/>
              </a:rPr>
              <a:t>define </a:t>
            </a:r>
            <a:r>
              <a:rPr lang="en-US" altLang="zh-CN" dirty="0" smtClean="0">
                <a:solidFill>
                  <a:srgbClr val="000090"/>
                </a:solidFill>
                <a:ea typeface="ＭＳ Ｐゴシック" pitchFamily="34" charset="-128"/>
              </a:rPr>
              <a:t>today’</a:t>
            </a:r>
            <a:r>
              <a:rPr lang="en-US" altLang="ja-JP" dirty="0" smtClean="0">
                <a:solidFill>
                  <a:srgbClr val="000090"/>
                </a:solidFill>
                <a:ea typeface="ＭＳ Ｐゴシック" pitchFamily="34" charset="-128"/>
              </a:rPr>
              <a:t>s </a:t>
            </a:r>
            <a:r>
              <a:rPr lang="en-US" altLang="ja-JP" dirty="0">
                <a:solidFill>
                  <a:srgbClr val="000090"/>
                </a:solidFill>
                <a:ea typeface="ＭＳ Ｐゴシック" pitchFamily="34" charset="-128"/>
              </a:rPr>
              <a:t>Internet architecture</a:t>
            </a:r>
            <a:endParaRPr lang="en-US" altLang="zh-CN" dirty="0">
              <a:solidFill>
                <a:srgbClr val="000090"/>
              </a:solidFill>
              <a:ea typeface="ＭＳ Ｐゴシック" pitchFamily="34" charset="-128"/>
            </a:endParaRPr>
          </a:p>
          <a:p>
            <a:endParaRPr lang="zh-CN" altLang="en-US" dirty="0"/>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371475" y="288925"/>
            <a:ext cx="8420100" cy="600075"/>
          </a:xfrm>
        </p:spPr>
        <p:txBody>
          <a:bodyPr/>
          <a:lstStyle/>
          <a:p>
            <a:pPr eaLnBrk="1" hangingPunct="1"/>
            <a:r>
              <a:rPr lang="zh-CN" altLang="en-US" dirty="0"/>
              <a:t>计算机网络和因特网的历史</a:t>
            </a:r>
            <a:endParaRPr lang="en-US" altLang="zh-CN" dirty="0">
              <a:latin typeface="Gill Sans MT" panose="020B0502020104020203" pitchFamily="34" charset="0"/>
            </a:endParaRPr>
          </a:p>
        </p:txBody>
      </p:sp>
      <p:sp>
        <p:nvSpPr>
          <p:cNvPr id="2" name="内容占位符 1"/>
          <p:cNvSpPr>
            <a:spLocks noGrp="1"/>
          </p:cNvSpPr>
          <p:nvPr>
            <p:ph sz="half" idx="1"/>
          </p:nvPr>
        </p:nvSpPr>
        <p:spPr>
          <a:xfrm>
            <a:off x="415925" y="1074420"/>
            <a:ext cx="8375650" cy="5148263"/>
          </a:xfrm>
        </p:spPr>
        <p:txBody>
          <a:bodyPr/>
          <a:lstStyle/>
          <a:p>
            <a:pPr marL="0" indent="0" eaLnBrk="1" hangingPunct="1">
              <a:lnSpc>
                <a:spcPct val="80000"/>
              </a:lnSpc>
              <a:buNone/>
            </a:pPr>
            <a:r>
              <a:rPr lang="zh-CN" altLang="en-US" sz="2800" b="1" dirty="0">
                <a:solidFill>
                  <a:srgbClr val="FF0000"/>
                </a:solidFill>
                <a:ea typeface="楷体" panose="02010609060101010101" pitchFamily="49" charset="-122"/>
                <a:cs typeface="Arial" panose="020B0604020202020204" pitchFamily="34" charset="0"/>
              </a:rPr>
              <a:t>网络的激增：</a:t>
            </a:r>
            <a:r>
              <a:rPr lang="en-US" altLang="zh-CN" sz="2800" b="1" dirty="0">
                <a:solidFill>
                  <a:srgbClr val="FF0000"/>
                </a:solidFill>
                <a:ea typeface="楷体" panose="02010609060101010101" pitchFamily="49" charset="-122"/>
                <a:cs typeface="Arial" panose="020B0604020202020204" pitchFamily="34" charset="0"/>
              </a:rPr>
              <a:t>1980-1990</a:t>
            </a:r>
          </a:p>
          <a:p>
            <a:pPr eaLnBrk="1" hangingPunct="1"/>
            <a:r>
              <a:rPr lang="en-US" altLang="zh-CN" dirty="0">
                <a:solidFill>
                  <a:srgbClr val="FF0000"/>
                </a:solidFill>
                <a:ea typeface="楷体" panose="02010609060101010101" pitchFamily="49" charset="-122"/>
                <a:cs typeface="Arial" panose="020B0604020202020204" pitchFamily="34" charset="0"/>
              </a:rPr>
              <a:t>1983</a:t>
            </a:r>
            <a:r>
              <a:rPr lang="en-US" altLang="zh-CN" dirty="0">
                <a:solidFill>
                  <a:schemeClr val="accent2"/>
                </a:solidFill>
                <a:ea typeface="楷体" panose="02010609060101010101" pitchFamily="49" charset="-122"/>
                <a:cs typeface="Arial" panose="020B0604020202020204" pitchFamily="34" charset="0"/>
              </a:rPr>
              <a:t>:</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开始使用 </a:t>
            </a:r>
            <a:r>
              <a:rPr lang="en-US" altLang="zh-CN" dirty="0">
                <a:ea typeface="楷体" panose="02010609060101010101" pitchFamily="49" charset="-122"/>
                <a:cs typeface="Arial" panose="020B0604020202020204" pitchFamily="34" charset="0"/>
              </a:rPr>
              <a:t>TCP/IP</a:t>
            </a:r>
          </a:p>
          <a:p>
            <a:pPr eaLnBrk="1" hangingPunct="1"/>
            <a:r>
              <a:rPr lang="en-US" altLang="zh-CN" dirty="0">
                <a:solidFill>
                  <a:srgbClr val="FF0000"/>
                </a:solidFill>
                <a:ea typeface="楷体" panose="02010609060101010101" pitchFamily="49" charset="-122"/>
                <a:cs typeface="Arial" panose="020B0604020202020204" pitchFamily="34" charset="0"/>
              </a:rPr>
              <a:t>1982:</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定义了</a:t>
            </a:r>
            <a:r>
              <a:rPr lang="en-US" altLang="zh-CN" dirty="0" err="1">
                <a:ea typeface="楷体" panose="02010609060101010101" pitchFamily="49" charset="-122"/>
                <a:cs typeface="Arial" panose="020B0604020202020204" pitchFamily="34" charset="0"/>
              </a:rPr>
              <a:t>smtp</a:t>
            </a:r>
            <a:r>
              <a:rPr lang="en-US" altLang="zh-CN" dirty="0">
                <a:ea typeface="楷体" panose="02010609060101010101" pitchFamily="49" charset="-122"/>
                <a:cs typeface="Arial" panose="020B0604020202020204" pitchFamily="34" charset="0"/>
              </a:rPr>
              <a:t> e-mail </a:t>
            </a:r>
            <a:r>
              <a:rPr lang="zh-CN" altLang="en-US" dirty="0">
                <a:ea typeface="楷体" panose="02010609060101010101" pitchFamily="49" charset="-122"/>
                <a:cs typeface="Arial" panose="020B0604020202020204" pitchFamily="34" charset="0"/>
              </a:rPr>
              <a:t>协议 </a:t>
            </a:r>
          </a:p>
          <a:p>
            <a:pPr eaLnBrk="1" hangingPunct="1"/>
            <a:r>
              <a:rPr lang="en-US" altLang="zh-CN" dirty="0">
                <a:solidFill>
                  <a:srgbClr val="FF0000"/>
                </a:solidFill>
                <a:ea typeface="楷体" panose="02010609060101010101" pitchFamily="49" charset="-122"/>
                <a:cs typeface="Arial" panose="020B0604020202020204" pitchFamily="34" charset="0"/>
              </a:rPr>
              <a:t>1983:</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定义了</a:t>
            </a:r>
            <a:r>
              <a:rPr lang="en-US" altLang="zh-CN" dirty="0">
                <a:ea typeface="楷体" panose="02010609060101010101" pitchFamily="49" charset="-122"/>
                <a:cs typeface="Arial" panose="020B0604020202020204" pitchFamily="34" charset="0"/>
              </a:rPr>
              <a:t>DNS </a:t>
            </a:r>
            <a:r>
              <a:rPr lang="zh-CN" altLang="en-US" dirty="0">
                <a:ea typeface="楷体" panose="02010609060101010101" pitchFamily="49" charset="-122"/>
                <a:cs typeface="Arial" panose="020B0604020202020204" pitchFamily="34" charset="0"/>
              </a:rPr>
              <a:t>用于 </a:t>
            </a:r>
            <a:r>
              <a:rPr lang="en-US" altLang="zh-CN" dirty="0">
                <a:ea typeface="楷体" panose="02010609060101010101" pitchFamily="49" charset="-122"/>
                <a:cs typeface="Arial" panose="020B0604020202020204" pitchFamily="34" charset="0"/>
              </a:rPr>
              <a:t>name-to-IP-address </a:t>
            </a:r>
            <a:r>
              <a:rPr lang="zh-CN" altLang="en-US" dirty="0">
                <a:ea typeface="楷体" panose="02010609060101010101" pitchFamily="49" charset="-122"/>
                <a:cs typeface="Arial" panose="020B0604020202020204" pitchFamily="34" charset="0"/>
              </a:rPr>
              <a:t>转换</a:t>
            </a:r>
          </a:p>
          <a:p>
            <a:pPr eaLnBrk="1" hangingPunct="1"/>
            <a:r>
              <a:rPr lang="en-US" altLang="zh-CN" dirty="0">
                <a:solidFill>
                  <a:srgbClr val="FF0000"/>
                </a:solidFill>
                <a:ea typeface="楷体" panose="02010609060101010101" pitchFamily="49" charset="-122"/>
                <a:cs typeface="Arial" panose="020B0604020202020204" pitchFamily="34" charset="0"/>
              </a:rPr>
              <a:t>1985: </a:t>
            </a:r>
            <a:r>
              <a:rPr lang="zh-CN" altLang="en-US" dirty="0">
                <a:ea typeface="楷体" panose="02010609060101010101" pitchFamily="49" charset="-122"/>
                <a:cs typeface="Arial" panose="020B0604020202020204" pitchFamily="34" charset="0"/>
              </a:rPr>
              <a:t>定义了</a:t>
            </a:r>
            <a:r>
              <a:rPr lang="en-US" altLang="zh-CN" dirty="0">
                <a:ea typeface="楷体" panose="02010609060101010101" pitchFamily="49" charset="-122"/>
                <a:cs typeface="Arial" panose="020B0604020202020204" pitchFamily="34" charset="0"/>
              </a:rPr>
              <a:t>ftp </a:t>
            </a:r>
            <a:r>
              <a:rPr lang="zh-CN" altLang="en-US" dirty="0">
                <a:ea typeface="楷体" panose="02010609060101010101" pitchFamily="49" charset="-122"/>
                <a:cs typeface="Arial" panose="020B0604020202020204" pitchFamily="34" charset="0"/>
              </a:rPr>
              <a:t>协议</a:t>
            </a:r>
          </a:p>
          <a:p>
            <a:pPr eaLnBrk="1" hangingPunct="1"/>
            <a:r>
              <a:rPr lang="en-US" altLang="zh-CN" dirty="0">
                <a:solidFill>
                  <a:srgbClr val="FF0000"/>
                </a:solidFill>
                <a:ea typeface="楷体" panose="02010609060101010101" pitchFamily="49" charset="-122"/>
                <a:cs typeface="Arial" panose="020B0604020202020204" pitchFamily="34" charset="0"/>
              </a:rPr>
              <a:t>1988:</a:t>
            </a:r>
            <a:r>
              <a:rPr lang="en-US" altLang="zh-CN" dirty="0">
                <a:ea typeface="楷体" panose="02010609060101010101" pitchFamily="49" charset="-122"/>
                <a:cs typeface="Arial" panose="020B0604020202020204" pitchFamily="34" charset="0"/>
              </a:rPr>
              <a:t> TCP </a:t>
            </a:r>
            <a:r>
              <a:rPr lang="zh-CN" altLang="en-US" dirty="0">
                <a:ea typeface="楷体" panose="02010609060101010101" pitchFamily="49" charset="-122"/>
                <a:cs typeface="Arial" panose="020B0604020202020204" pitchFamily="34" charset="0"/>
              </a:rPr>
              <a:t>拥塞控制</a:t>
            </a:r>
          </a:p>
          <a:p>
            <a:pPr eaLnBrk="1" hangingPunct="1"/>
            <a:r>
              <a:rPr lang="zh-CN" altLang="en-US" dirty="0">
                <a:ea typeface="楷体" panose="02010609060101010101" pitchFamily="49" charset="-122"/>
                <a:cs typeface="Arial" panose="020B0604020202020204" pitchFamily="34" charset="0"/>
              </a:rPr>
              <a:t>新的国家级网络</a:t>
            </a:r>
            <a:r>
              <a:rPr lang="en-US" altLang="zh-CN" dirty="0">
                <a:ea typeface="楷体" panose="02010609060101010101" pitchFamily="49" charset="-122"/>
                <a:cs typeface="Arial" panose="020B0604020202020204" pitchFamily="34" charset="0"/>
              </a:rPr>
              <a:t>: </a:t>
            </a:r>
            <a:r>
              <a:rPr lang="en-US" altLang="zh-CN" dirty="0" err="1">
                <a:ea typeface="楷体" panose="02010609060101010101" pitchFamily="49" charset="-122"/>
                <a:cs typeface="Arial" panose="020B0604020202020204" pitchFamily="34" charset="0"/>
              </a:rPr>
              <a:t>Csnet</a:t>
            </a:r>
            <a:r>
              <a:rPr lang="en-US" altLang="zh-CN" dirty="0">
                <a:ea typeface="楷体" panose="02010609060101010101" pitchFamily="49" charset="-122"/>
                <a:cs typeface="Arial" panose="020B0604020202020204" pitchFamily="34" charset="0"/>
              </a:rPr>
              <a:t>, </a:t>
            </a:r>
            <a:r>
              <a:rPr lang="en-US" altLang="zh-CN" dirty="0" err="1">
                <a:ea typeface="楷体" panose="02010609060101010101" pitchFamily="49" charset="-122"/>
                <a:cs typeface="Arial" panose="020B0604020202020204" pitchFamily="34" charset="0"/>
              </a:rPr>
              <a:t>BITnet</a:t>
            </a:r>
            <a:r>
              <a:rPr lang="en-US" altLang="zh-CN" dirty="0">
                <a:ea typeface="楷体" panose="02010609060101010101" pitchFamily="49" charset="-122"/>
                <a:cs typeface="Arial" panose="020B0604020202020204" pitchFamily="34" charset="0"/>
              </a:rPr>
              <a:t>, </a:t>
            </a:r>
            <a:r>
              <a:rPr lang="en-US" altLang="zh-CN" dirty="0" err="1">
                <a:ea typeface="楷体" panose="02010609060101010101" pitchFamily="49" charset="-122"/>
                <a:cs typeface="Arial" panose="020B0604020202020204" pitchFamily="34" charset="0"/>
              </a:rPr>
              <a:t>NSFnet</a:t>
            </a:r>
            <a:r>
              <a:rPr lang="en-US" altLang="zh-CN" dirty="0">
                <a:ea typeface="楷体" panose="02010609060101010101" pitchFamily="49" charset="-122"/>
                <a:cs typeface="Arial" panose="020B0604020202020204" pitchFamily="34" charset="0"/>
              </a:rPr>
              <a:t>, </a:t>
            </a:r>
            <a:r>
              <a:rPr lang="en-US" altLang="zh-CN" dirty="0" err="1">
                <a:ea typeface="楷体" panose="02010609060101010101" pitchFamily="49" charset="-122"/>
                <a:cs typeface="Arial" panose="020B0604020202020204" pitchFamily="34" charset="0"/>
              </a:rPr>
              <a:t>Minitel</a:t>
            </a:r>
            <a:endParaRPr lang="en-US" altLang="zh-CN" dirty="0">
              <a:ea typeface="楷体" panose="02010609060101010101" pitchFamily="49" charset="-122"/>
              <a:cs typeface="Arial" panose="020B0604020202020204" pitchFamily="34" charset="0"/>
            </a:endParaRPr>
          </a:p>
          <a:p>
            <a:pPr eaLnBrk="1" hangingPunct="1"/>
            <a:r>
              <a:rPr lang="en-US" altLang="zh-CN" dirty="0">
                <a:ea typeface="楷体" panose="02010609060101010101" pitchFamily="49" charset="-122"/>
                <a:cs typeface="Arial" panose="020B0604020202020204" pitchFamily="34" charset="0"/>
              </a:rPr>
              <a:t>100,000 </a:t>
            </a:r>
            <a:r>
              <a:rPr lang="zh-CN" altLang="en-US" dirty="0">
                <a:ea typeface="楷体" panose="02010609060101010101" pitchFamily="49" charset="-122"/>
                <a:cs typeface="Arial" panose="020B0604020202020204" pitchFamily="34" charset="0"/>
              </a:rPr>
              <a:t>台主机加入到网络联盟中</a:t>
            </a:r>
          </a:p>
          <a:p>
            <a:endParaRPr lang="zh-CN" altLang="en-US" dirty="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pPr eaLnBrk="1" hangingPunct="1"/>
            <a:r>
              <a:rPr lang="zh-CN" altLang="en-US" dirty="0"/>
              <a:t>计算机网络和因特网的历史</a:t>
            </a:r>
            <a:endParaRPr lang="en-US" altLang="zh-CN" dirty="0" smtClean="0">
              <a:latin typeface="Gill Sans MT" panose="020B0502020104020203" pitchFamily="34" charset="0"/>
            </a:endParaRPr>
          </a:p>
        </p:txBody>
      </p:sp>
      <p:sp>
        <p:nvSpPr>
          <p:cNvPr id="4" name="内容占位符 3"/>
          <p:cNvSpPr>
            <a:spLocks noGrp="1"/>
          </p:cNvSpPr>
          <p:nvPr>
            <p:ph idx="1"/>
          </p:nvPr>
        </p:nvSpPr>
        <p:spPr/>
        <p:txBody>
          <a:bodyPr/>
          <a:lstStyle/>
          <a:p>
            <a:pPr marL="0" indent="0" eaLnBrk="1" hangingPunct="1">
              <a:lnSpc>
                <a:spcPct val="80000"/>
              </a:lnSpc>
              <a:spcBef>
                <a:spcPts val="600"/>
              </a:spcBef>
              <a:buNone/>
            </a:pPr>
            <a:r>
              <a:rPr lang="zh-CN" altLang="en-US" sz="2800" b="1" dirty="0">
                <a:solidFill>
                  <a:srgbClr val="FF0000"/>
                </a:solidFill>
                <a:ea typeface="楷体" panose="02010609060101010101" pitchFamily="49" charset="-122"/>
                <a:cs typeface="Arial" panose="020B0604020202020204" pitchFamily="34" charset="0"/>
              </a:rPr>
              <a:t>因特网爆炸：</a:t>
            </a:r>
            <a:r>
              <a:rPr lang="en-US" altLang="zh-CN" sz="2800" b="1" dirty="0">
                <a:solidFill>
                  <a:srgbClr val="FF0000"/>
                </a:solidFill>
                <a:ea typeface="楷体" panose="02010609060101010101" pitchFamily="49" charset="-122"/>
                <a:cs typeface="Arial" panose="020B0604020202020204" pitchFamily="34" charset="0"/>
              </a:rPr>
              <a:t>20</a:t>
            </a:r>
            <a:r>
              <a:rPr lang="zh-CN" altLang="en-US" sz="2800" b="1" dirty="0">
                <a:solidFill>
                  <a:srgbClr val="FF0000"/>
                </a:solidFill>
                <a:ea typeface="楷体" panose="02010609060101010101" pitchFamily="49" charset="-122"/>
                <a:cs typeface="Arial" panose="020B0604020202020204" pitchFamily="34" charset="0"/>
              </a:rPr>
              <a:t>世纪</a:t>
            </a:r>
            <a:r>
              <a:rPr lang="en-US" altLang="zh-CN" sz="2800" b="1" dirty="0">
                <a:solidFill>
                  <a:srgbClr val="FF0000"/>
                </a:solidFill>
                <a:ea typeface="楷体" panose="02010609060101010101" pitchFamily="49" charset="-122"/>
                <a:cs typeface="Arial" panose="020B0604020202020204" pitchFamily="34" charset="0"/>
              </a:rPr>
              <a:t>90</a:t>
            </a:r>
            <a:r>
              <a:rPr lang="zh-CN" altLang="en-US" sz="2800" b="1" dirty="0">
                <a:solidFill>
                  <a:srgbClr val="FF0000"/>
                </a:solidFill>
                <a:ea typeface="楷体" panose="02010609060101010101" pitchFamily="49" charset="-122"/>
                <a:cs typeface="Arial" panose="020B0604020202020204" pitchFamily="34" charset="0"/>
              </a:rPr>
              <a:t>年代</a:t>
            </a:r>
          </a:p>
          <a:p>
            <a:pPr eaLnBrk="1" hangingPunct="1">
              <a:lnSpc>
                <a:spcPct val="80000"/>
              </a:lnSpc>
              <a:spcBef>
                <a:spcPts val="600"/>
              </a:spcBef>
            </a:pPr>
            <a:r>
              <a:rPr lang="en-US" altLang="zh-CN" dirty="0">
                <a:solidFill>
                  <a:srgbClr val="FF0000"/>
                </a:solidFill>
                <a:ea typeface="楷体" panose="02010609060101010101" pitchFamily="49" charset="-122"/>
                <a:cs typeface="Arial" panose="020B0604020202020204" pitchFamily="34" charset="0"/>
              </a:rPr>
              <a:t>90</a:t>
            </a:r>
            <a:r>
              <a:rPr lang="zh-CN" altLang="en-US" dirty="0">
                <a:solidFill>
                  <a:srgbClr val="FF0000"/>
                </a:solidFill>
                <a:ea typeface="楷体" panose="02010609060101010101" pitchFamily="49" charset="-122"/>
                <a:cs typeface="Arial" panose="020B0604020202020204" pitchFamily="34" charset="0"/>
              </a:rPr>
              <a:t>年代早期</a:t>
            </a:r>
            <a:r>
              <a:rPr lang="en-US" altLang="zh-CN" dirty="0">
                <a:solidFill>
                  <a:srgbClr val="FF0000"/>
                </a:solidFill>
                <a:ea typeface="楷体" panose="02010609060101010101" pitchFamily="49" charset="-122"/>
                <a:cs typeface="Arial" panose="020B0604020202020204" pitchFamily="34" charset="0"/>
              </a:rPr>
              <a:t>: </a:t>
            </a:r>
            <a:r>
              <a:rPr lang="en-US" altLang="zh-CN" dirty="0">
                <a:ea typeface="楷体" panose="02010609060101010101" pitchFamily="49" charset="-122"/>
                <a:cs typeface="Arial" panose="020B0604020202020204" pitchFamily="34" charset="0"/>
              </a:rPr>
              <a:t>ARPA</a:t>
            </a:r>
            <a:r>
              <a:rPr lang="zh-CN" altLang="en-US" dirty="0">
                <a:ea typeface="楷体" panose="02010609060101010101" pitchFamily="49" charset="-122"/>
                <a:cs typeface="Arial" panose="020B0604020202020204" pitchFamily="34" charset="0"/>
              </a:rPr>
              <a:t>网退役</a:t>
            </a:r>
          </a:p>
          <a:p>
            <a:pPr eaLnBrk="1" hangingPunct="1">
              <a:lnSpc>
                <a:spcPct val="80000"/>
              </a:lnSpc>
              <a:spcBef>
                <a:spcPts val="600"/>
              </a:spcBef>
            </a:pPr>
            <a:r>
              <a:rPr lang="en-US" altLang="zh-CN" dirty="0">
                <a:solidFill>
                  <a:srgbClr val="FF0000"/>
                </a:solidFill>
                <a:ea typeface="楷体" panose="02010609060101010101" pitchFamily="49" charset="-122"/>
                <a:cs typeface="Arial" panose="020B0604020202020204" pitchFamily="34" charset="0"/>
              </a:rPr>
              <a:t>1991:</a:t>
            </a:r>
            <a:r>
              <a:rPr lang="en-US" altLang="zh-CN" dirty="0">
                <a:solidFill>
                  <a:schemeClr val="accent2"/>
                </a:solidFill>
                <a:ea typeface="楷体" panose="02010609060101010101" pitchFamily="49" charset="-122"/>
                <a:cs typeface="Arial" panose="020B0604020202020204" pitchFamily="34" charset="0"/>
              </a:rPr>
              <a:t> </a:t>
            </a:r>
            <a:r>
              <a:rPr lang="en-US" altLang="zh-CN" dirty="0">
                <a:ea typeface="楷体" panose="02010609060101010101" pitchFamily="49" charset="-122"/>
                <a:cs typeface="Arial" panose="020B0604020202020204" pitchFamily="34" charset="0"/>
              </a:rPr>
              <a:t>NSF</a:t>
            </a:r>
            <a:r>
              <a:rPr lang="zh-CN" altLang="en-US" dirty="0">
                <a:ea typeface="楷体" panose="02010609060101010101" pitchFamily="49" charset="-122"/>
                <a:cs typeface="Arial" panose="020B0604020202020204" pitchFamily="34" charset="0"/>
              </a:rPr>
              <a:t>放宽了</a:t>
            </a:r>
            <a:r>
              <a:rPr lang="en-US" altLang="zh-CN" dirty="0" err="1">
                <a:ea typeface="楷体" panose="02010609060101010101" pitchFamily="49" charset="-122"/>
                <a:cs typeface="Arial" panose="020B0604020202020204" pitchFamily="34" charset="0"/>
              </a:rPr>
              <a:t>NSFnet</a:t>
            </a:r>
            <a:r>
              <a:rPr lang="zh-CN" altLang="en-US" dirty="0">
                <a:ea typeface="楷体" panose="02010609060101010101" pitchFamily="49" charset="-122"/>
                <a:cs typeface="Arial" panose="020B0604020202020204" pitchFamily="34" charset="0"/>
              </a:rPr>
              <a:t>上商业应用的限制 </a:t>
            </a:r>
            <a:r>
              <a:rPr lang="en-US" altLang="zh-CN" dirty="0" smtClean="0">
                <a:ea typeface="楷体" panose="02010609060101010101" pitchFamily="49" charset="-122"/>
                <a:cs typeface="Arial" panose="020B0604020202020204" pitchFamily="34" charset="0"/>
              </a:rPr>
              <a:t>(1995</a:t>
            </a:r>
            <a:r>
              <a:rPr lang="zh-CN" altLang="en-US" dirty="0">
                <a:ea typeface="楷体" panose="02010609060101010101" pitchFamily="49" charset="-122"/>
                <a:cs typeface="Arial" panose="020B0604020202020204" pitchFamily="34" charset="0"/>
              </a:rPr>
              <a:t>年</a:t>
            </a:r>
            <a:r>
              <a:rPr lang="zh-CN" altLang="en-US" dirty="0" smtClean="0">
                <a:ea typeface="楷体" panose="02010609060101010101" pitchFamily="49" charset="-122"/>
                <a:cs typeface="Arial" panose="020B0604020202020204" pitchFamily="34" charset="0"/>
              </a:rPr>
              <a:t>退役</a:t>
            </a:r>
            <a:r>
              <a:rPr lang="en-US" altLang="zh-CN" dirty="0" smtClean="0">
                <a:ea typeface="楷体" panose="02010609060101010101" pitchFamily="49" charset="-122"/>
                <a:cs typeface="Arial" panose="020B0604020202020204" pitchFamily="34" charset="0"/>
              </a:rPr>
              <a:t>)</a:t>
            </a:r>
            <a:endParaRPr lang="en-US" altLang="zh-CN" dirty="0">
              <a:ea typeface="楷体" panose="02010609060101010101" pitchFamily="49" charset="-122"/>
              <a:cs typeface="Arial" panose="020B0604020202020204" pitchFamily="34" charset="0"/>
            </a:endParaRPr>
          </a:p>
          <a:p>
            <a:pPr eaLnBrk="1" hangingPunct="1">
              <a:lnSpc>
                <a:spcPct val="80000"/>
              </a:lnSpc>
              <a:spcBef>
                <a:spcPts val="600"/>
              </a:spcBef>
            </a:pPr>
            <a:r>
              <a:rPr lang="en-US" altLang="zh-CN" dirty="0">
                <a:solidFill>
                  <a:srgbClr val="FF0000"/>
                </a:solidFill>
                <a:ea typeface="楷体" panose="02010609060101010101" pitchFamily="49" charset="-122"/>
                <a:cs typeface="Arial" panose="020B0604020202020204" pitchFamily="34" charset="0"/>
              </a:rPr>
              <a:t>90</a:t>
            </a:r>
            <a:r>
              <a:rPr lang="zh-CN" altLang="en-US" dirty="0">
                <a:solidFill>
                  <a:srgbClr val="FF0000"/>
                </a:solidFill>
                <a:ea typeface="楷体" panose="02010609060101010101" pitchFamily="49" charset="-122"/>
                <a:cs typeface="Arial" panose="020B0604020202020204" pitchFamily="34" charset="0"/>
              </a:rPr>
              <a:t>年代早期</a:t>
            </a:r>
            <a:r>
              <a:rPr lang="en-US" altLang="zh-CN" dirty="0">
                <a:solidFill>
                  <a:srgbClr val="FF0000"/>
                </a:solidFill>
                <a:ea typeface="楷体" panose="02010609060101010101" pitchFamily="49" charset="-122"/>
                <a:cs typeface="Arial" panose="020B0604020202020204" pitchFamily="34" charset="0"/>
              </a:rPr>
              <a:t>: </a:t>
            </a:r>
            <a:r>
              <a:rPr lang="en-US" altLang="zh-CN" dirty="0">
                <a:ea typeface="楷体" panose="02010609060101010101" pitchFamily="49" charset="-122"/>
                <a:cs typeface="Arial" panose="020B0604020202020204" pitchFamily="34" charset="0"/>
              </a:rPr>
              <a:t>Web</a:t>
            </a:r>
          </a:p>
          <a:p>
            <a:pPr lvl="1" eaLnBrk="1" hangingPunct="1">
              <a:lnSpc>
                <a:spcPct val="80000"/>
              </a:lnSpc>
              <a:spcBef>
                <a:spcPts val="600"/>
              </a:spcBef>
            </a:pPr>
            <a:r>
              <a:rPr lang="zh-CN" altLang="en-US" sz="2400" dirty="0">
                <a:ea typeface="楷体" panose="02010609060101010101" pitchFamily="49" charset="-122"/>
                <a:cs typeface="Arial" panose="020B0604020202020204" pitchFamily="34" charset="0"/>
              </a:rPr>
              <a:t>超文本 </a:t>
            </a:r>
            <a:r>
              <a:rPr lang="en-US" altLang="zh-CN" sz="2400" dirty="0">
                <a:ea typeface="楷体" panose="02010609060101010101" pitchFamily="49" charset="-122"/>
                <a:cs typeface="Arial" panose="020B0604020202020204" pitchFamily="34" charset="0"/>
              </a:rPr>
              <a:t>[Bush 1945, Nelson 1960’s]</a:t>
            </a:r>
          </a:p>
          <a:p>
            <a:pPr lvl="1" eaLnBrk="1" hangingPunct="1">
              <a:lnSpc>
                <a:spcPct val="80000"/>
              </a:lnSpc>
              <a:spcBef>
                <a:spcPts val="600"/>
              </a:spcBef>
            </a:pPr>
            <a:r>
              <a:rPr lang="en-US" altLang="zh-CN" sz="2400" dirty="0">
                <a:ea typeface="楷体" panose="02010609060101010101" pitchFamily="49" charset="-122"/>
                <a:cs typeface="Arial" panose="020B0604020202020204" pitchFamily="34" charset="0"/>
              </a:rPr>
              <a:t>HTML, HTTP: Berners-Lee</a:t>
            </a:r>
          </a:p>
          <a:p>
            <a:pPr lvl="1" eaLnBrk="1" hangingPunct="1">
              <a:lnSpc>
                <a:spcPct val="80000"/>
              </a:lnSpc>
              <a:spcBef>
                <a:spcPts val="600"/>
              </a:spcBef>
            </a:pPr>
            <a:r>
              <a:rPr lang="en-US" altLang="zh-CN" sz="2400" dirty="0">
                <a:ea typeface="楷体" panose="02010609060101010101" pitchFamily="49" charset="-122"/>
                <a:cs typeface="Arial" panose="020B0604020202020204" pitchFamily="34" charset="0"/>
              </a:rPr>
              <a:t>1994: Mosaic</a:t>
            </a:r>
            <a:r>
              <a:rPr lang="zh-CN" altLang="en-US" sz="2400" dirty="0">
                <a:ea typeface="楷体" panose="02010609060101010101" pitchFamily="49" charset="-122"/>
                <a:cs typeface="Arial" panose="020B0604020202020204" pitchFamily="34" charset="0"/>
              </a:rPr>
              <a:t>，其后是</a:t>
            </a:r>
            <a:r>
              <a:rPr lang="en-US" altLang="zh-CN" sz="2400" dirty="0" err="1">
                <a:ea typeface="楷体" panose="02010609060101010101" pitchFamily="49" charset="-122"/>
                <a:cs typeface="Arial" panose="020B0604020202020204" pitchFamily="34" charset="0"/>
              </a:rPr>
              <a:t>NetScape</a:t>
            </a:r>
            <a:endParaRPr lang="en-US" altLang="zh-CN" sz="2400" dirty="0">
              <a:ea typeface="楷体" panose="02010609060101010101" pitchFamily="49" charset="-122"/>
              <a:cs typeface="Arial" panose="020B0604020202020204" pitchFamily="34" charset="0"/>
            </a:endParaRPr>
          </a:p>
          <a:p>
            <a:pPr lvl="1" eaLnBrk="1" hangingPunct="1">
              <a:lnSpc>
                <a:spcPct val="80000"/>
              </a:lnSpc>
              <a:spcBef>
                <a:spcPts val="600"/>
              </a:spcBef>
            </a:pPr>
            <a:r>
              <a:rPr lang="en-US" altLang="zh-CN" sz="2400" dirty="0">
                <a:ea typeface="楷体" panose="02010609060101010101" pitchFamily="49" charset="-122"/>
                <a:cs typeface="Arial" panose="020B0604020202020204" pitchFamily="34" charset="0"/>
              </a:rPr>
              <a:t>90</a:t>
            </a:r>
            <a:r>
              <a:rPr lang="zh-CN" altLang="en-US" sz="2400" dirty="0">
                <a:ea typeface="楷体" panose="02010609060101010101" pitchFamily="49" charset="-122"/>
                <a:cs typeface="Arial" panose="020B0604020202020204" pitchFamily="34" charset="0"/>
              </a:rPr>
              <a:t>年代后期</a:t>
            </a:r>
            <a:r>
              <a:rPr lang="en-US" altLang="zh-CN" sz="2400" dirty="0">
                <a:ea typeface="楷体" panose="02010609060101010101" pitchFamily="49" charset="-122"/>
                <a:cs typeface="Arial" panose="020B0604020202020204" pitchFamily="34" charset="0"/>
              </a:rPr>
              <a:t>: </a:t>
            </a:r>
            <a:r>
              <a:rPr lang="zh-CN" altLang="en-US" sz="2400" dirty="0">
                <a:ea typeface="楷体" panose="02010609060101010101" pitchFamily="49" charset="-122"/>
                <a:cs typeface="Arial" panose="020B0604020202020204" pitchFamily="34" charset="0"/>
              </a:rPr>
              <a:t>商业化</a:t>
            </a:r>
          </a:p>
          <a:p>
            <a:pPr eaLnBrk="1" hangingPunct="1">
              <a:lnSpc>
                <a:spcPct val="80000"/>
              </a:lnSpc>
              <a:spcBef>
                <a:spcPts val="600"/>
              </a:spcBef>
            </a:pPr>
            <a:r>
              <a:rPr lang="en-US" altLang="zh-CN" dirty="0">
                <a:solidFill>
                  <a:srgbClr val="FF0000"/>
                </a:solidFill>
                <a:ea typeface="楷体" panose="02010609060101010101" pitchFamily="49" charset="-122"/>
                <a:cs typeface="Arial" panose="020B0604020202020204" pitchFamily="34" charset="0"/>
              </a:rPr>
              <a:t>1990</a:t>
            </a:r>
            <a:r>
              <a:rPr lang="zh-CN" altLang="en-US" dirty="0">
                <a:solidFill>
                  <a:srgbClr val="FF0000"/>
                </a:solidFill>
                <a:ea typeface="楷体" panose="02010609060101010101" pitchFamily="49" charset="-122"/>
                <a:cs typeface="Arial" panose="020B0604020202020204" pitchFamily="34" charset="0"/>
              </a:rPr>
              <a:t>年后期到</a:t>
            </a:r>
            <a:r>
              <a:rPr lang="en-US" altLang="zh-CN" dirty="0">
                <a:solidFill>
                  <a:srgbClr val="FF0000"/>
                </a:solidFill>
                <a:ea typeface="楷体" panose="02010609060101010101" pitchFamily="49" charset="-122"/>
                <a:cs typeface="Arial" panose="020B0604020202020204" pitchFamily="34" charset="0"/>
              </a:rPr>
              <a:t>2000</a:t>
            </a:r>
            <a:r>
              <a:rPr lang="zh-CN" altLang="en-US" dirty="0">
                <a:solidFill>
                  <a:srgbClr val="FF0000"/>
                </a:solidFill>
                <a:ea typeface="楷体" panose="02010609060101010101" pitchFamily="49" charset="-122"/>
                <a:cs typeface="Arial" panose="020B0604020202020204" pitchFamily="34" charset="0"/>
              </a:rPr>
              <a:t>以后</a:t>
            </a:r>
            <a:r>
              <a:rPr lang="zh-CN" altLang="en-US" dirty="0">
                <a:solidFill>
                  <a:schemeClr val="accent2"/>
                </a:solidFill>
                <a:ea typeface="楷体" panose="02010609060101010101" pitchFamily="49" charset="-122"/>
                <a:cs typeface="Arial" panose="020B0604020202020204" pitchFamily="34" charset="0"/>
              </a:rPr>
              <a:t>：</a:t>
            </a:r>
            <a:endParaRPr lang="zh-CN" altLang="en-US" dirty="0">
              <a:solidFill>
                <a:srgbClr val="FF0000"/>
              </a:solidFill>
              <a:ea typeface="楷体" panose="02010609060101010101" pitchFamily="49" charset="-122"/>
              <a:cs typeface="Arial" panose="020B0604020202020204" pitchFamily="34" charset="0"/>
            </a:endParaRPr>
          </a:p>
          <a:p>
            <a:pPr lvl="1" eaLnBrk="1" hangingPunct="1">
              <a:lnSpc>
                <a:spcPct val="80000"/>
              </a:lnSpc>
              <a:spcBef>
                <a:spcPts val="600"/>
              </a:spcBef>
            </a:pPr>
            <a:r>
              <a:rPr lang="zh-CN" altLang="en-US" sz="2400" dirty="0">
                <a:ea typeface="楷体" panose="02010609060101010101" pitchFamily="49" charset="-122"/>
                <a:cs typeface="Arial" panose="020B0604020202020204" pitchFamily="34" charset="0"/>
              </a:rPr>
              <a:t>更多关键应用：即时通信，  </a:t>
            </a:r>
            <a:r>
              <a:rPr lang="en-US" altLang="zh-CN" sz="2400" dirty="0">
                <a:ea typeface="楷体" panose="02010609060101010101" pitchFamily="49" charset="-122"/>
                <a:cs typeface="Arial" panose="020B0604020202020204" pitchFamily="34" charset="0"/>
              </a:rPr>
              <a:t>P2P </a:t>
            </a:r>
            <a:r>
              <a:rPr lang="zh-CN" altLang="en-US" sz="2400" dirty="0">
                <a:ea typeface="楷体" panose="02010609060101010101" pitchFamily="49" charset="-122"/>
                <a:cs typeface="Arial" panose="020B0604020202020204" pitchFamily="34" charset="0"/>
              </a:rPr>
              <a:t>文件共享</a:t>
            </a:r>
          </a:p>
          <a:p>
            <a:pPr lvl="1" eaLnBrk="1" hangingPunct="1">
              <a:lnSpc>
                <a:spcPct val="80000"/>
              </a:lnSpc>
              <a:spcBef>
                <a:spcPts val="600"/>
              </a:spcBef>
            </a:pPr>
            <a:r>
              <a:rPr lang="zh-CN" altLang="en-US" sz="2400" dirty="0">
                <a:ea typeface="楷体" panose="02010609060101010101" pitchFamily="49" charset="-122"/>
                <a:cs typeface="Arial" panose="020B0604020202020204" pitchFamily="34" charset="0"/>
              </a:rPr>
              <a:t>网络安全问题日益重要</a:t>
            </a:r>
          </a:p>
          <a:p>
            <a:pPr lvl="1" eaLnBrk="1" hangingPunct="1">
              <a:lnSpc>
                <a:spcPct val="80000"/>
              </a:lnSpc>
              <a:spcBef>
                <a:spcPts val="600"/>
              </a:spcBef>
            </a:pPr>
            <a:r>
              <a:rPr lang="zh-CN" altLang="en-US" sz="2400" dirty="0">
                <a:ea typeface="楷体" panose="02010609060101010101" pitchFamily="49" charset="-122"/>
                <a:cs typeface="Arial" panose="020B0604020202020204" pitchFamily="34" charset="0"/>
              </a:rPr>
              <a:t>估计拥有</a:t>
            </a:r>
            <a:r>
              <a:rPr lang="en-US" altLang="zh-CN" sz="2400" dirty="0">
                <a:ea typeface="楷体" panose="02010609060101010101" pitchFamily="49" charset="-122"/>
                <a:cs typeface="Arial" panose="020B0604020202020204" pitchFamily="34" charset="0"/>
              </a:rPr>
              <a:t>5000</a:t>
            </a:r>
            <a:r>
              <a:rPr lang="zh-CN" altLang="en-US" sz="2400" dirty="0">
                <a:ea typeface="楷体" panose="02010609060101010101" pitchFamily="49" charset="-122"/>
                <a:cs typeface="Arial" panose="020B0604020202020204" pitchFamily="34" charset="0"/>
              </a:rPr>
              <a:t>万台主机，超过一亿的用户群</a:t>
            </a:r>
          </a:p>
          <a:p>
            <a:pPr lvl="1" eaLnBrk="1" hangingPunct="1">
              <a:lnSpc>
                <a:spcPct val="80000"/>
              </a:lnSpc>
              <a:spcBef>
                <a:spcPts val="600"/>
              </a:spcBef>
            </a:pPr>
            <a:r>
              <a:rPr lang="zh-CN" altLang="en-US" sz="2400" dirty="0">
                <a:ea typeface="楷体" panose="02010609060101010101" pitchFamily="49" charset="-122"/>
                <a:cs typeface="Arial" panose="020B0604020202020204" pitchFamily="34" charset="0"/>
              </a:rPr>
              <a:t>主干链路速率达到</a:t>
            </a:r>
            <a:r>
              <a:rPr lang="en-US" altLang="zh-CN" sz="2400" dirty="0" smtClean="0">
                <a:ea typeface="楷体" panose="02010609060101010101" pitchFamily="49" charset="-122"/>
                <a:cs typeface="Arial" panose="020B0604020202020204" pitchFamily="34" charset="0"/>
              </a:rPr>
              <a:t>Gbps</a:t>
            </a:r>
            <a:endParaRPr lang="en-US" altLang="zh-CN" sz="2400" dirty="0">
              <a:ea typeface="楷体" panose="02010609060101010101" pitchFamily="49"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333375" y="228599"/>
            <a:ext cx="8486775" cy="654270"/>
          </a:xfrm>
        </p:spPr>
        <p:txBody>
          <a:bodyPr/>
          <a:lstStyle/>
          <a:p>
            <a:pPr eaLnBrk="1" hangingPunct="1"/>
            <a:r>
              <a:rPr lang="zh-CN" altLang="en-US" dirty="0"/>
              <a:t>计算机网络和因特网的历史</a:t>
            </a:r>
            <a:endParaRPr lang="en-US" altLang="zh-CN" dirty="0">
              <a:latin typeface="Gill Sans MT" panose="020B0502020104020203" pitchFamily="34" charset="0"/>
            </a:endParaRPr>
          </a:p>
        </p:txBody>
      </p:sp>
      <p:sp>
        <p:nvSpPr>
          <p:cNvPr id="208899" name="Rectangle 3"/>
          <p:cNvSpPr>
            <a:spLocks noGrp="1" noChangeArrowheads="1"/>
          </p:cNvSpPr>
          <p:nvPr>
            <p:ph type="body" sz="half" idx="1"/>
          </p:nvPr>
        </p:nvSpPr>
        <p:spPr>
          <a:xfrm>
            <a:off x="330200" y="1001110"/>
            <a:ext cx="8489950" cy="5277770"/>
          </a:xfrm>
        </p:spPr>
        <p:txBody>
          <a:bodyPr/>
          <a:lstStyle/>
          <a:p>
            <a:pPr>
              <a:buFont typeface="Wingdings" panose="05000000000000000000" pitchFamily="2" charset="2"/>
              <a:buNone/>
            </a:pPr>
            <a:r>
              <a:rPr lang="en-US" altLang="zh-CN" sz="2800" dirty="0">
                <a:solidFill>
                  <a:srgbClr val="FF0000"/>
                </a:solidFill>
                <a:ea typeface="楷体" panose="02010609060101010101" pitchFamily="49" charset="-122"/>
                <a:cs typeface="Arial" panose="020B0604020202020204" pitchFamily="34" charset="0"/>
              </a:rPr>
              <a:t>2005~</a:t>
            </a:r>
            <a:r>
              <a:rPr lang="zh-CN" altLang="en-US" sz="2800" dirty="0">
                <a:solidFill>
                  <a:srgbClr val="FF0000"/>
                </a:solidFill>
                <a:ea typeface="楷体" panose="02010609060101010101" pitchFamily="49" charset="-122"/>
                <a:cs typeface="Arial" panose="020B0604020202020204" pitchFamily="34" charset="0"/>
              </a:rPr>
              <a:t>今天</a:t>
            </a:r>
            <a:r>
              <a:rPr lang="en-US" altLang="zh-CN" sz="2800" dirty="0">
                <a:solidFill>
                  <a:srgbClr val="FF0000"/>
                </a:solidFill>
                <a:ea typeface="楷体" panose="02010609060101010101" pitchFamily="49" charset="-122"/>
                <a:cs typeface="Arial" panose="020B0604020202020204" pitchFamily="34" charset="0"/>
              </a:rPr>
              <a:t>:</a:t>
            </a:r>
          </a:p>
          <a:p>
            <a:pPr>
              <a:spcBef>
                <a:spcPts val="600"/>
              </a:spcBef>
            </a:pPr>
            <a:r>
              <a:rPr lang="zh-CN" altLang="en-US" dirty="0">
                <a:ea typeface="楷体" panose="02010609060101010101" pitchFamily="49" charset="-122"/>
                <a:cs typeface="Arial" panose="020B0604020202020204" pitchFamily="34" charset="0"/>
              </a:rPr>
              <a:t>约</a:t>
            </a:r>
            <a:r>
              <a:rPr lang="en-US" altLang="zh-CN" dirty="0">
                <a:ea typeface="楷体" panose="02010609060101010101" pitchFamily="49" charset="-122"/>
                <a:cs typeface="Arial" panose="020B0604020202020204" pitchFamily="34" charset="0"/>
              </a:rPr>
              <a:t>7.5</a:t>
            </a:r>
            <a:r>
              <a:rPr lang="zh-CN" altLang="en-US" dirty="0">
                <a:ea typeface="楷体" panose="02010609060101010101" pitchFamily="49" charset="-122"/>
                <a:cs typeface="Arial" panose="020B0604020202020204" pitchFamily="34" charset="0"/>
              </a:rPr>
              <a:t>亿主机</a:t>
            </a:r>
            <a:r>
              <a:rPr lang="en-US" altLang="zh-CN" dirty="0">
                <a:ea typeface="楷体" panose="02010609060101010101" pitchFamily="49" charset="-122"/>
                <a:cs typeface="Arial" panose="020B0604020202020204" pitchFamily="34" charset="0"/>
              </a:rPr>
              <a:t>——</a:t>
            </a:r>
            <a:r>
              <a:rPr lang="zh-CN" altLang="en-US" dirty="0">
                <a:ea typeface="楷体" panose="02010609060101010101" pitchFamily="49" charset="-122"/>
                <a:cs typeface="Arial" panose="020B0604020202020204" pitchFamily="34" charset="0"/>
              </a:rPr>
              <a:t>智能手机、平板</a:t>
            </a:r>
            <a:endParaRPr lang="en-US" altLang="zh-CN" dirty="0">
              <a:ea typeface="楷体" panose="02010609060101010101" pitchFamily="49" charset="-122"/>
              <a:cs typeface="Arial" panose="020B0604020202020204" pitchFamily="34" charset="0"/>
            </a:endParaRPr>
          </a:p>
          <a:p>
            <a:pPr>
              <a:spcBef>
                <a:spcPts val="600"/>
              </a:spcBef>
            </a:pPr>
            <a:r>
              <a:rPr lang="zh-CN" altLang="en-US" dirty="0">
                <a:ea typeface="楷体" panose="02010609060101010101" pitchFamily="49" charset="-122"/>
                <a:cs typeface="Arial" panose="020B0604020202020204" pitchFamily="34" charset="0"/>
              </a:rPr>
              <a:t>宽带接入和高速无线接入的大面积部署</a:t>
            </a:r>
            <a:endParaRPr lang="en-US" altLang="zh-CN" dirty="0">
              <a:ea typeface="楷体" panose="02010609060101010101" pitchFamily="49" charset="-122"/>
              <a:cs typeface="Arial" panose="020B0604020202020204" pitchFamily="34" charset="0"/>
            </a:endParaRPr>
          </a:p>
          <a:p>
            <a:pPr>
              <a:spcBef>
                <a:spcPts val="600"/>
              </a:spcBef>
            </a:pPr>
            <a:r>
              <a:rPr lang="zh-CN" altLang="en-US" dirty="0">
                <a:ea typeface="楷体" panose="02010609060101010101" pitchFamily="49" charset="-122"/>
                <a:cs typeface="Arial" panose="020B0604020202020204" pitchFamily="34" charset="0"/>
              </a:rPr>
              <a:t>在线社交网络的出现</a:t>
            </a:r>
            <a:r>
              <a:rPr lang="en-US" altLang="zh-CN" dirty="0">
                <a:ea typeface="楷体" panose="02010609060101010101" pitchFamily="49" charset="-122"/>
                <a:cs typeface="Arial" panose="020B0604020202020204" pitchFamily="34" charset="0"/>
              </a:rPr>
              <a:t>——Facebook</a:t>
            </a:r>
            <a:r>
              <a:rPr lang="zh-CN" altLang="en-US" dirty="0">
                <a:ea typeface="楷体" panose="02010609060101010101" pitchFamily="49" charset="-122"/>
                <a:cs typeface="Arial" panose="020B0604020202020204" pitchFamily="34" charset="0"/>
              </a:rPr>
              <a:t>、微信</a:t>
            </a:r>
            <a:endParaRPr lang="en-US" altLang="zh-CN" dirty="0">
              <a:ea typeface="楷体" panose="02010609060101010101" pitchFamily="49" charset="-122"/>
              <a:cs typeface="Arial" panose="020B0604020202020204" pitchFamily="34" charset="0"/>
            </a:endParaRPr>
          </a:p>
          <a:p>
            <a:pPr>
              <a:spcBef>
                <a:spcPts val="600"/>
              </a:spcBef>
            </a:pPr>
            <a:r>
              <a:rPr lang="zh-CN" altLang="en-US" dirty="0">
                <a:ea typeface="楷体" panose="02010609060101010101" pitchFamily="49" charset="-122"/>
                <a:cs typeface="Arial" panose="020B0604020202020204" pitchFamily="34" charset="0"/>
              </a:rPr>
              <a:t>服务提供</a:t>
            </a:r>
            <a:r>
              <a:rPr lang="zh-CN" altLang="en-US" dirty="0" smtClean="0">
                <a:ea typeface="楷体" panose="02010609060101010101" pitchFamily="49" charset="-122"/>
                <a:cs typeface="Arial" panose="020B0604020202020204" pitchFamily="34" charset="0"/>
              </a:rPr>
              <a:t>者</a:t>
            </a:r>
            <a:r>
              <a:rPr lang="en-US" altLang="zh-CN" dirty="0" smtClean="0">
                <a:ea typeface="楷体" panose="02010609060101010101" pitchFamily="49" charset="-122"/>
                <a:cs typeface="Arial" panose="020B0604020202020204" pitchFamily="34" charset="0"/>
              </a:rPr>
              <a:t>(</a:t>
            </a:r>
            <a:r>
              <a:rPr lang="zh-CN" altLang="en-US" dirty="0" smtClean="0">
                <a:ea typeface="楷体" panose="02010609060101010101" pitchFamily="49" charset="-122"/>
                <a:cs typeface="Arial" panose="020B0604020202020204" pitchFamily="34" charset="0"/>
              </a:rPr>
              <a:t>谷歌</a:t>
            </a:r>
            <a:r>
              <a:rPr lang="zh-CN" altLang="en-US" dirty="0">
                <a:ea typeface="楷体" panose="02010609060101010101" pitchFamily="49" charset="-122"/>
                <a:cs typeface="Arial" panose="020B0604020202020204" pitchFamily="34" charset="0"/>
              </a:rPr>
              <a:t>、微软</a:t>
            </a:r>
            <a:r>
              <a:rPr lang="zh-CN" altLang="en-US" dirty="0" smtClean="0">
                <a:ea typeface="楷体" panose="02010609060101010101" pitchFamily="49" charset="-122"/>
                <a:cs typeface="Arial" panose="020B0604020202020204" pitchFamily="34" charset="0"/>
              </a:rPr>
              <a:t>等</a:t>
            </a:r>
            <a:r>
              <a:rPr lang="en-US" altLang="zh-CN" dirty="0" smtClean="0">
                <a:ea typeface="楷体" panose="02010609060101010101" pitchFamily="49" charset="-122"/>
                <a:cs typeface="Arial" panose="020B0604020202020204" pitchFamily="34" charset="0"/>
              </a:rPr>
              <a:t>)</a:t>
            </a:r>
            <a:r>
              <a:rPr lang="zh-CN" altLang="en-US" dirty="0" smtClean="0">
                <a:ea typeface="楷体" panose="02010609060101010101" pitchFamily="49" charset="-122"/>
                <a:cs typeface="Arial" panose="020B0604020202020204" pitchFamily="34" charset="0"/>
              </a:rPr>
              <a:t>开始</a:t>
            </a:r>
            <a:r>
              <a:rPr lang="zh-CN" altLang="en-US" dirty="0">
                <a:ea typeface="楷体" panose="02010609060101010101" pitchFamily="49" charset="-122"/>
                <a:cs typeface="Arial" panose="020B0604020202020204" pitchFamily="34" charset="0"/>
              </a:rPr>
              <a:t>部署自己的网络</a:t>
            </a:r>
            <a:endParaRPr lang="en-US" altLang="zh-CN" dirty="0">
              <a:ea typeface="楷体" panose="02010609060101010101" pitchFamily="49" charset="-122"/>
              <a:cs typeface="Arial" panose="020B0604020202020204" pitchFamily="34" charset="0"/>
            </a:endParaRPr>
          </a:p>
          <a:p>
            <a:pPr lvl="1">
              <a:spcBef>
                <a:spcPts val="600"/>
              </a:spcBef>
            </a:pPr>
            <a:r>
              <a:rPr lang="zh-CN" altLang="en-US" sz="2400" dirty="0">
                <a:ea typeface="楷体" panose="02010609060101010101" pitchFamily="49" charset="-122"/>
                <a:cs typeface="Arial" panose="020B0604020202020204" pitchFamily="34" charset="0"/>
              </a:rPr>
              <a:t>独立于因特网，为用户访问搜索引擎、电子邮件等服务提供更及时更快速的用户体验</a:t>
            </a:r>
            <a:endParaRPr lang="en-US" altLang="zh-CN" sz="2400" dirty="0">
              <a:ea typeface="楷体" panose="02010609060101010101" pitchFamily="49" charset="-122"/>
              <a:cs typeface="Arial" panose="020B0604020202020204" pitchFamily="34" charset="0"/>
            </a:endParaRPr>
          </a:p>
          <a:p>
            <a:pPr>
              <a:spcBef>
                <a:spcPts val="600"/>
              </a:spcBef>
            </a:pPr>
            <a:r>
              <a:rPr lang="zh-CN" altLang="en-US" dirty="0">
                <a:ea typeface="楷体" panose="02010609060101010101" pitchFamily="49" charset="-122"/>
                <a:cs typeface="Arial" panose="020B0604020202020204" pitchFamily="34" charset="0"/>
              </a:rPr>
              <a:t>电子商务、大学、企业纷纷将其业务放到了“云”</a:t>
            </a:r>
            <a:r>
              <a:rPr lang="zh-CN" altLang="en-US" dirty="0" smtClean="0">
                <a:ea typeface="楷体" panose="02010609060101010101" pitchFamily="49" charset="-122"/>
                <a:cs typeface="Arial" panose="020B0604020202020204" pitchFamily="34" charset="0"/>
              </a:rPr>
              <a:t>上面</a:t>
            </a:r>
            <a:r>
              <a:rPr lang="en-US" altLang="zh-CN" dirty="0" smtClean="0">
                <a:ea typeface="楷体" panose="02010609060101010101" pitchFamily="49" charset="-122"/>
                <a:cs typeface="Arial" panose="020B0604020202020204" pitchFamily="34" charset="0"/>
              </a:rPr>
              <a:t>(</a:t>
            </a:r>
            <a:r>
              <a:rPr lang="zh-CN" altLang="en-US" dirty="0" smtClean="0">
                <a:ea typeface="楷体" panose="02010609060101010101" pitchFamily="49" charset="-122"/>
                <a:cs typeface="Arial" panose="020B0604020202020204" pitchFamily="34" charset="0"/>
              </a:rPr>
              <a:t>如</a:t>
            </a:r>
            <a:r>
              <a:rPr lang="zh-CN" altLang="en-US" dirty="0">
                <a:ea typeface="楷体" panose="02010609060101010101" pitchFamily="49" charset="-122"/>
                <a:cs typeface="Arial" panose="020B0604020202020204" pitchFamily="34" charset="0"/>
              </a:rPr>
              <a:t>阿里云、腾讯</a:t>
            </a:r>
            <a:r>
              <a:rPr lang="zh-CN" altLang="en-US" dirty="0" smtClean="0">
                <a:ea typeface="楷体" panose="02010609060101010101" pitchFamily="49" charset="-122"/>
                <a:cs typeface="Arial" panose="020B0604020202020204" pitchFamily="34" charset="0"/>
              </a:rPr>
              <a:t>云</a:t>
            </a:r>
            <a:r>
              <a:rPr lang="en-US" altLang="zh-CN" dirty="0" smtClean="0">
                <a:ea typeface="楷体" panose="02010609060101010101" pitchFamily="49" charset="-122"/>
                <a:cs typeface="Arial" panose="020B0604020202020204" pitchFamily="34" charset="0"/>
              </a:rPr>
              <a:t>)</a:t>
            </a:r>
            <a:endParaRPr lang="en-US" altLang="zh-CN" dirty="0">
              <a:ea typeface="楷体" panose="02010609060101010101" pitchFamily="49" charset="-122"/>
              <a:cs typeface="Arial" panose="020B0604020202020204" pitchFamily="34" charset="0"/>
            </a:endParaRPr>
          </a:p>
          <a:p>
            <a:pPr eaLnBrk="1" hangingPunct="1">
              <a:spcBef>
                <a:spcPts val="600"/>
              </a:spcBef>
            </a:pPr>
            <a:endParaRPr lang="zh-CN" altLang="en-US" sz="2000" dirty="0" smtClean="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Gill Sans MT" panose="020B0502020104020203" pitchFamily="34" charset="0"/>
              </a:rPr>
              <a:t>第</a:t>
            </a:r>
            <a:r>
              <a:rPr lang="en-US" altLang="zh-CN" dirty="0" smtClean="0">
                <a:latin typeface="Gill Sans MT" panose="020B0502020104020203" pitchFamily="34" charset="0"/>
              </a:rPr>
              <a:t>1</a:t>
            </a:r>
            <a:r>
              <a:rPr lang="zh-CN" altLang="en-US" dirty="0" smtClean="0">
                <a:latin typeface="Gill Sans MT" panose="020B0502020104020203" pitchFamily="34" charset="0"/>
              </a:rPr>
              <a:t>章 计算机网络和互联网</a:t>
            </a:r>
            <a:endParaRPr lang="zh-CN" altLang="en-US" dirty="0"/>
          </a:p>
        </p:txBody>
      </p:sp>
      <p:sp>
        <p:nvSpPr>
          <p:cNvPr id="63491" name="Rectangle 3"/>
          <p:cNvSpPr>
            <a:spLocks noGrp="1" noChangeArrowheads="1"/>
          </p:cNvSpPr>
          <p:nvPr>
            <p:ph sz="half" idx="1"/>
          </p:nvPr>
        </p:nvSpPr>
        <p:spPr/>
        <p:txBody>
          <a:bodyPr/>
          <a:lstStyle/>
          <a:p>
            <a:pPr eaLnBrk="1" hangingPunct="1">
              <a:buFontTx/>
              <a:buNone/>
            </a:pPr>
            <a:r>
              <a:rPr lang="en-US" altLang="zh-CN" sz="2000" dirty="0" smtClean="0">
                <a:latin typeface="Gill Sans MT" panose="020B0502020104020203" pitchFamily="34" charset="0"/>
              </a:rPr>
              <a:t>1.1 </a:t>
            </a:r>
            <a:r>
              <a:rPr lang="zh-CN" altLang="en-US" sz="2000" dirty="0" smtClean="0">
                <a:latin typeface="Gill Sans MT" panose="020B0502020104020203" pitchFamily="34" charset="0"/>
              </a:rPr>
              <a:t>什么是互联网</a:t>
            </a:r>
            <a:endParaRPr lang="en-US" altLang="zh-CN" sz="2000" dirty="0" smtClean="0">
              <a:latin typeface="Gill Sans MT" panose="020B0502020104020203" pitchFamily="34" charset="0"/>
            </a:endParaRPr>
          </a:p>
          <a:p>
            <a:pPr eaLnBrk="1" hangingPunct="1">
              <a:buClr>
                <a:srgbClr val="FF0000"/>
              </a:buClr>
              <a:buFontTx/>
              <a:buChar char="•"/>
            </a:pPr>
            <a:r>
              <a:rPr lang="zh-CN" altLang="en-US" sz="1800" dirty="0" smtClean="0">
                <a:latin typeface="Gill Sans MT" panose="020B0502020104020203" pitchFamily="34" charset="0"/>
              </a:rPr>
              <a:t>具体构成描述</a:t>
            </a:r>
            <a:endParaRPr lang="en-US" altLang="zh-CN" sz="1800" dirty="0" smtClean="0">
              <a:latin typeface="Gill Sans MT" panose="020B0502020104020203" pitchFamily="34" charset="0"/>
            </a:endParaRPr>
          </a:p>
          <a:p>
            <a:pPr eaLnBrk="1" hangingPunct="1">
              <a:buClr>
                <a:srgbClr val="FF0000"/>
              </a:buClr>
            </a:pPr>
            <a:r>
              <a:rPr lang="zh-CN" altLang="en-US" sz="1800" dirty="0" smtClean="0">
                <a:latin typeface="Gill Sans MT" panose="020B0502020104020203" pitchFamily="34" charset="0"/>
              </a:rPr>
              <a:t>服务描述</a:t>
            </a:r>
            <a:endParaRPr lang="en-US" altLang="zh-CN" sz="1800" dirty="0">
              <a:latin typeface="Gill Sans MT" panose="020B0502020104020203" pitchFamily="34" charset="0"/>
            </a:endParaRPr>
          </a:p>
          <a:p>
            <a:pPr eaLnBrk="1" hangingPunct="1">
              <a:buClr>
                <a:srgbClr val="FF0000"/>
              </a:buClr>
            </a:pPr>
            <a:r>
              <a:rPr lang="zh-CN" altLang="en-US" sz="1800" dirty="0" smtClean="0">
                <a:latin typeface="Gill Sans MT" panose="020B0502020104020203" pitchFamily="34" charset="0"/>
              </a:rPr>
              <a:t>什么是协议</a:t>
            </a:r>
            <a:endParaRPr lang="en-US" altLang="zh-CN" sz="1800" dirty="0">
              <a:latin typeface="Gill Sans MT" panose="020B0502020104020203" pitchFamily="34" charset="0"/>
            </a:endParaRPr>
          </a:p>
          <a:p>
            <a:pPr eaLnBrk="1" hangingPunct="1">
              <a:buFontTx/>
              <a:buNone/>
            </a:pPr>
            <a:r>
              <a:rPr lang="en-US" altLang="zh-CN" sz="2000" dirty="0" smtClean="0">
                <a:latin typeface="Gill Sans MT" panose="020B0502020104020203" pitchFamily="34" charset="0"/>
              </a:rPr>
              <a:t>1.2 </a:t>
            </a:r>
            <a:r>
              <a:rPr lang="zh-CN" altLang="en-US" sz="2000" dirty="0" smtClean="0">
                <a:latin typeface="Gill Sans MT" panose="020B0502020104020203" pitchFamily="34" charset="0"/>
              </a:rPr>
              <a:t>网络边缘</a:t>
            </a:r>
            <a:endParaRPr lang="en-US" altLang="zh-CN" sz="2000" dirty="0" smtClean="0">
              <a:latin typeface="Gill Sans MT" panose="020B0502020104020203" pitchFamily="34" charset="0"/>
            </a:endParaRPr>
          </a:p>
          <a:p>
            <a:pPr eaLnBrk="1" hangingPunct="1">
              <a:buClr>
                <a:srgbClr val="FF0000"/>
              </a:buClr>
            </a:pPr>
            <a:r>
              <a:rPr lang="zh-CN" altLang="en-US" sz="1800" dirty="0" smtClean="0">
                <a:latin typeface="Gill Sans MT" panose="020B0502020104020203" pitchFamily="34" charset="0"/>
              </a:rPr>
              <a:t>接入网</a:t>
            </a:r>
            <a:endParaRPr lang="en-US" altLang="zh-CN" sz="1800" dirty="0" smtClean="0">
              <a:latin typeface="Gill Sans MT" panose="020B0502020104020203" pitchFamily="34" charset="0"/>
            </a:endParaRPr>
          </a:p>
          <a:p>
            <a:pPr eaLnBrk="1" hangingPunct="1">
              <a:buClr>
                <a:srgbClr val="FF0000"/>
              </a:buClr>
            </a:pPr>
            <a:r>
              <a:rPr lang="zh-CN" altLang="en-US" sz="1800" dirty="0" smtClean="0">
                <a:latin typeface="Gill Sans MT" panose="020B0502020104020203" pitchFamily="34" charset="0"/>
              </a:rPr>
              <a:t>物理媒体</a:t>
            </a:r>
            <a:endParaRPr lang="en-US" altLang="zh-CN" sz="1800" dirty="0" smtClean="0">
              <a:latin typeface="Gill Sans MT" panose="020B0502020104020203" pitchFamily="34" charset="0"/>
            </a:endParaRPr>
          </a:p>
          <a:p>
            <a:pPr eaLnBrk="1" hangingPunct="1">
              <a:buFontTx/>
              <a:buNone/>
            </a:pPr>
            <a:r>
              <a:rPr lang="en-US" altLang="zh-CN" sz="2000" dirty="0" smtClean="0">
                <a:latin typeface="Gill Sans MT" panose="020B0502020104020203" pitchFamily="34" charset="0"/>
              </a:rPr>
              <a:t>1.3 </a:t>
            </a:r>
            <a:r>
              <a:rPr lang="zh-CN" altLang="en-US" sz="2000" dirty="0" smtClean="0">
                <a:latin typeface="Gill Sans MT" panose="020B0502020104020203" pitchFamily="34" charset="0"/>
              </a:rPr>
              <a:t>网络核心</a:t>
            </a:r>
            <a:endParaRPr lang="en-US" altLang="zh-CN" sz="2000" dirty="0" smtClean="0">
              <a:latin typeface="Gill Sans MT" panose="020B0502020104020203" pitchFamily="34" charset="0"/>
            </a:endParaRPr>
          </a:p>
          <a:p>
            <a:pPr eaLnBrk="1" hangingPunct="1">
              <a:buClr>
                <a:srgbClr val="FF0000"/>
              </a:buClr>
            </a:pPr>
            <a:r>
              <a:rPr lang="zh-CN" altLang="en-US" sz="1800" dirty="0" smtClean="0">
                <a:latin typeface="Gill Sans MT" panose="020B0502020104020203" pitchFamily="34" charset="0"/>
              </a:rPr>
              <a:t>分组交换</a:t>
            </a:r>
            <a:endParaRPr lang="en-US" altLang="zh-CN" sz="1800" dirty="0" smtClean="0">
              <a:latin typeface="Gill Sans MT" panose="020B0502020104020203" pitchFamily="34" charset="0"/>
            </a:endParaRPr>
          </a:p>
          <a:p>
            <a:pPr eaLnBrk="1" hangingPunct="1">
              <a:buClr>
                <a:srgbClr val="FF0000"/>
              </a:buClr>
            </a:pPr>
            <a:r>
              <a:rPr lang="zh-CN" altLang="en-US" sz="1800" dirty="0" smtClean="0">
                <a:latin typeface="Gill Sans MT" panose="020B0502020104020203" pitchFamily="34" charset="0"/>
              </a:rPr>
              <a:t>电路交换</a:t>
            </a:r>
            <a:endParaRPr lang="en-US" altLang="zh-CN" sz="1800" dirty="0" smtClean="0">
              <a:latin typeface="Gill Sans MT" panose="020B0502020104020203" pitchFamily="34" charset="0"/>
            </a:endParaRPr>
          </a:p>
          <a:p>
            <a:pPr eaLnBrk="1" hangingPunct="1">
              <a:buClr>
                <a:srgbClr val="FF0000"/>
              </a:buClr>
            </a:pPr>
            <a:r>
              <a:rPr lang="zh-CN" altLang="en-US" sz="1800" dirty="0" smtClean="0">
                <a:latin typeface="Gill Sans MT" panose="020B0502020104020203" pitchFamily="34" charset="0"/>
              </a:rPr>
              <a:t>网络的网络</a:t>
            </a:r>
            <a:endParaRPr lang="en-US" altLang="zh-CN" sz="1800" dirty="0" smtClean="0">
              <a:latin typeface="Gill Sans MT" panose="020B0502020104020203" pitchFamily="34" charset="0"/>
            </a:endParaRPr>
          </a:p>
          <a:p>
            <a:pPr marL="0" indent="0" eaLnBrk="1" hangingPunct="1">
              <a:buClr>
                <a:srgbClr val="FF0000"/>
              </a:buClr>
              <a:buNone/>
            </a:pPr>
            <a:r>
              <a:rPr lang="en-US" altLang="zh-CN" sz="2000" dirty="0" smtClean="0">
                <a:latin typeface="Gill Sans MT" panose="020B0502020104020203" pitchFamily="34" charset="0"/>
              </a:rPr>
              <a:t>1.4 </a:t>
            </a:r>
            <a:r>
              <a:rPr lang="zh-CN" altLang="en-US" sz="2000" dirty="0" smtClean="0">
                <a:latin typeface="Gill Sans MT" panose="020B0502020104020203" pitchFamily="34" charset="0"/>
              </a:rPr>
              <a:t>分组交换网中的时延、丢包和吞吐量</a:t>
            </a:r>
            <a:endParaRPr lang="en-US" altLang="zh-CN" sz="2000" dirty="0">
              <a:latin typeface="Gill Sans MT" panose="020B0502020104020203" pitchFamily="34" charset="0"/>
            </a:endParaRPr>
          </a:p>
          <a:p>
            <a:pPr eaLnBrk="1" hangingPunct="1">
              <a:buClr>
                <a:srgbClr val="FF0000"/>
              </a:buClr>
            </a:pPr>
            <a:r>
              <a:rPr lang="zh-CN" altLang="en-US" sz="1800" dirty="0" smtClean="0">
                <a:latin typeface="Gill Sans MT" panose="020B0502020104020203" pitchFamily="34" charset="0"/>
              </a:rPr>
              <a:t>分组交换网中的时延概述</a:t>
            </a:r>
            <a:endParaRPr lang="en-US" altLang="zh-CN" sz="1800" dirty="0">
              <a:latin typeface="Gill Sans MT" panose="020B0502020104020203" pitchFamily="34" charset="0"/>
            </a:endParaRPr>
          </a:p>
        </p:txBody>
      </p:sp>
      <p:sp>
        <p:nvSpPr>
          <p:cNvPr id="3" name="内容占位符 2"/>
          <p:cNvSpPr>
            <a:spLocks noGrp="1"/>
          </p:cNvSpPr>
          <p:nvPr>
            <p:ph sz="half" idx="2"/>
          </p:nvPr>
        </p:nvSpPr>
        <p:spPr/>
        <p:txBody>
          <a:bodyPr/>
          <a:lstStyle/>
          <a:p>
            <a:pPr eaLnBrk="1" hangingPunct="1">
              <a:buClr>
                <a:srgbClr val="FF0000"/>
              </a:buClr>
              <a:buFontTx/>
              <a:buChar char="•"/>
            </a:pPr>
            <a:r>
              <a:rPr lang="zh-CN" altLang="en-US" sz="1800" dirty="0" smtClean="0">
                <a:latin typeface="Gill Sans MT" panose="020B0502020104020203" pitchFamily="34" charset="0"/>
              </a:rPr>
              <a:t>排队时延和丢包</a:t>
            </a:r>
            <a:endParaRPr lang="en-US" altLang="zh-CN" sz="1800" dirty="0" smtClean="0">
              <a:latin typeface="Gill Sans MT" panose="020B0502020104020203" pitchFamily="34" charset="0"/>
            </a:endParaRPr>
          </a:p>
          <a:p>
            <a:pPr eaLnBrk="1" hangingPunct="1">
              <a:buClr>
                <a:srgbClr val="FF0000"/>
              </a:buClr>
            </a:pPr>
            <a:r>
              <a:rPr lang="zh-CN" altLang="en-US" sz="1800" dirty="0" smtClean="0">
                <a:latin typeface="Gill Sans MT" panose="020B0502020104020203" pitchFamily="34" charset="0"/>
              </a:rPr>
              <a:t>端到端时延</a:t>
            </a:r>
            <a:endParaRPr lang="en-US" altLang="zh-CN" sz="1800" dirty="0">
              <a:latin typeface="Gill Sans MT" panose="020B0502020104020203" pitchFamily="34" charset="0"/>
            </a:endParaRPr>
          </a:p>
          <a:p>
            <a:pPr eaLnBrk="1" hangingPunct="1">
              <a:buClr>
                <a:srgbClr val="FF0000"/>
              </a:buClr>
            </a:pPr>
            <a:r>
              <a:rPr lang="zh-CN" altLang="en-US" sz="1800" dirty="0" smtClean="0">
                <a:latin typeface="Gill Sans MT" panose="020B0502020104020203" pitchFamily="34" charset="0"/>
              </a:rPr>
              <a:t>计算机网络中的吞吐量</a:t>
            </a:r>
            <a:endParaRPr lang="en-US" altLang="zh-CN" sz="1800" dirty="0">
              <a:latin typeface="Gill Sans MT" panose="020B0502020104020203" pitchFamily="34" charset="0"/>
            </a:endParaRPr>
          </a:p>
          <a:p>
            <a:pPr eaLnBrk="1" hangingPunct="1">
              <a:buFontTx/>
              <a:buNone/>
            </a:pPr>
            <a:r>
              <a:rPr lang="en-US" altLang="zh-CN" sz="2000" dirty="0" smtClean="0">
                <a:latin typeface="Gill Sans MT" panose="020B0502020104020203" pitchFamily="34" charset="0"/>
              </a:rPr>
              <a:t>1.5 </a:t>
            </a:r>
            <a:r>
              <a:rPr lang="zh-CN" altLang="en-US" sz="2000" dirty="0" smtClean="0">
                <a:latin typeface="Gill Sans MT" panose="020B0502020104020203" pitchFamily="34" charset="0"/>
              </a:rPr>
              <a:t>协议层次及其服务模型</a:t>
            </a:r>
            <a:endParaRPr lang="en-US" altLang="zh-CN" sz="2000" dirty="0" smtClean="0">
              <a:latin typeface="Gill Sans MT" panose="020B0502020104020203" pitchFamily="34" charset="0"/>
            </a:endParaRPr>
          </a:p>
          <a:p>
            <a:pPr eaLnBrk="1" hangingPunct="1">
              <a:buClr>
                <a:srgbClr val="FF0000"/>
              </a:buClr>
              <a:buFontTx/>
              <a:buChar char="•"/>
            </a:pPr>
            <a:r>
              <a:rPr lang="zh-CN" altLang="en-US" sz="1800" dirty="0" smtClean="0">
                <a:latin typeface="Gill Sans MT" panose="020B0502020104020203" pitchFamily="34" charset="0"/>
              </a:rPr>
              <a:t>分层的体系结构</a:t>
            </a:r>
            <a:endParaRPr lang="en-US" altLang="zh-CN" sz="1800" dirty="0">
              <a:latin typeface="Gill Sans MT" panose="020B0502020104020203" pitchFamily="34" charset="0"/>
            </a:endParaRPr>
          </a:p>
          <a:p>
            <a:pPr eaLnBrk="1" hangingPunct="1">
              <a:buClr>
                <a:srgbClr val="FF0000"/>
              </a:buClr>
              <a:buFontTx/>
              <a:buChar char="•"/>
            </a:pPr>
            <a:r>
              <a:rPr lang="zh-CN" altLang="en-US" sz="1800" dirty="0" smtClean="0">
                <a:latin typeface="Gill Sans MT" panose="020B0502020104020203" pitchFamily="34" charset="0"/>
              </a:rPr>
              <a:t>封装</a:t>
            </a:r>
            <a:endParaRPr lang="en-US" altLang="zh-CN" sz="1800" dirty="0">
              <a:latin typeface="Gill Sans MT" panose="020B0502020104020203" pitchFamily="34" charset="0"/>
            </a:endParaRPr>
          </a:p>
          <a:p>
            <a:pPr eaLnBrk="1" hangingPunct="1">
              <a:buFontTx/>
              <a:buNone/>
            </a:pPr>
            <a:r>
              <a:rPr lang="en-US" altLang="zh-CN" sz="2000" dirty="0">
                <a:latin typeface="Gill Sans MT" panose="020B0502020104020203" pitchFamily="34" charset="0"/>
              </a:rPr>
              <a:t>1.6 </a:t>
            </a:r>
            <a:r>
              <a:rPr lang="zh-CN" altLang="en-US" sz="2000" dirty="0" smtClean="0">
                <a:latin typeface="Gill Sans MT" panose="020B0502020104020203" pitchFamily="34" charset="0"/>
              </a:rPr>
              <a:t>面对攻击的网络</a:t>
            </a:r>
            <a:endParaRPr lang="en-US" altLang="zh-CN" sz="2000" dirty="0">
              <a:latin typeface="Gill Sans MT" panose="020B0502020104020203" pitchFamily="34" charset="0"/>
            </a:endParaRPr>
          </a:p>
          <a:p>
            <a:pPr eaLnBrk="1" hangingPunct="1">
              <a:buFontTx/>
              <a:buNone/>
            </a:pPr>
            <a:r>
              <a:rPr lang="en-US" altLang="zh-CN" sz="2000" dirty="0" smtClean="0">
                <a:latin typeface="Gill Sans MT" panose="020B0502020104020203" pitchFamily="34" charset="0"/>
              </a:rPr>
              <a:t>1.7 </a:t>
            </a:r>
            <a:r>
              <a:rPr lang="zh-CN" altLang="en-US" sz="2000" dirty="0" smtClean="0">
                <a:latin typeface="Gill Sans MT" panose="020B0502020104020203" pitchFamily="34" charset="0"/>
              </a:rPr>
              <a:t>计算机网络和互联网的历史</a:t>
            </a:r>
            <a:endParaRPr lang="en-US" altLang="zh-CN" sz="2000" dirty="0" smtClean="0">
              <a:latin typeface="Gill Sans MT" panose="020B0502020104020203" pitchFamily="34" charset="0"/>
            </a:endParaRPr>
          </a:p>
          <a:p>
            <a:pPr eaLnBrk="1" hangingPunct="1">
              <a:buClr>
                <a:srgbClr val="FF0000"/>
              </a:buClr>
            </a:pPr>
            <a:r>
              <a:rPr lang="zh-CN" altLang="en-US" sz="1600" i="1" dirty="0" smtClean="0">
                <a:latin typeface="Gill Sans MT" panose="020B0502020104020203" pitchFamily="34" charset="0"/>
              </a:rPr>
              <a:t>分组交换的发展：</a:t>
            </a:r>
            <a:r>
              <a:rPr lang="en-US" altLang="zh-CN" sz="1600" i="1" dirty="0" smtClean="0">
                <a:latin typeface="Gill Sans MT" panose="020B0502020104020203" pitchFamily="34" charset="0"/>
              </a:rPr>
              <a:t>1961 – 1972</a:t>
            </a:r>
          </a:p>
          <a:p>
            <a:pPr eaLnBrk="1" hangingPunct="1">
              <a:buClr>
                <a:srgbClr val="FF0000"/>
              </a:buClr>
            </a:pPr>
            <a:r>
              <a:rPr lang="zh-CN" altLang="en-US" sz="1600" i="1" dirty="0" smtClean="0">
                <a:latin typeface="Gill Sans MT" panose="020B0502020104020203" pitchFamily="34" charset="0"/>
              </a:rPr>
              <a:t>专用网络和网络互联：</a:t>
            </a:r>
            <a:r>
              <a:rPr lang="en-US" altLang="zh-CN" sz="1600" i="1" dirty="0" smtClean="0">
                <a:latin typeface="Gill Sans MT" panose="020B0502020104020203" pitchFamily="34" charset="0"/>
              </a:rPr>
              <a:t>1972 – 1980</a:t>
            </a:r>
          </a:p>
          <a:p>
            <a:pPr eaLnBrk="1" hangingPunct="1">
              <a:buClr>
                <a:srgbClr val="FF0000"/>
              </a:buClr>
            </a:pPr>
            <a:r>
              <a:rPr lang="zh-CN" altLang="en-US" sz="1600" i="1" dirty="0" smtClean="0">
                <a:latin typeface="Gill Sans MT" panose="020B0502020104020203" pitchFamily="34" charset="0"/>
              </a:rPr>
              <a:t>网络的激增</a:t>
            </a:r>
            <a:r>
              <a:rPr lang="en-US" altLang="zh-CN" sz="1600" i="1" dirty="0" smtClean="0">
                <a:latin typeface="Gill Sans MT" panose="020B0502020104020203" pitchFamily="34" charset="0"/>
              </a:rPr>
              <a:t>: 1980–1990</a:t>
            </a:r>
            <a:endParaRPr lang="en-US" altLang="zh-CN" sz="1600" i="1" dirty="0">
              <a:latin typeface="Gill Sans MT" panose="020B0502020104020203" pitchFamily="34" charset="0"/>
            </a:endParaRPr>
          </a:p>
          <a:p>
            <a:pPr eaLnBrk="1" hangingPunct="1">
              <a:buClr>
                <a:srgbClr val="FF0000"/>
              </a:buClr>
            </a:pPr>
            <a:r>
              <a:rPr lang="zh-CN" altLang="en-US" sz="1600" i="1" dirty="0" smtClean="0">
                <a:latin typeface="Gill Sans MT" panose="020B0502020104020203" pitchFamily="34" charset="0"/>
              </a:rPr>
              <a:t>互联网爆炸：</a:t>
            </a:r>
            <a:r>
              <a:rPr lang="en-US" altLang="zh-CN" sz="1600" i="1" dirty="0" smtClean="0">
                <a:latin typeface="Gill Sans MT" panose="020B0502020104020203" pitchFamily="34" charset="0"/>
              </a:rPr>
              <a:t>20</a:t>
            </a:r>
            <a:r>
              <a:rPr lang="zh-CN" altLang="en-US" sz="1600" i="1" dirty="0" smtClean="0">
                <a:latin typeface="Gill Sans MT" panose="020B0502020104020203" pitchFamily="34" charset="0"/>
              </a:rPr>
              <a:t>世纪</a:t>
            </a:r>
            <a:r>
              <a:rPr lang="en-US" altLang="zh-CN" sz="1600" i="1" dirty="0" smtClean="0">
                <a:latin typeface="Gill Sans MT" panose="020B0502020104020203" pitchFamily="34" charset="0"/>
              </a:rPr>
              <a:t>90</a:t>
            </a:r>
            <a:r>
              <a:rPr lang="zh-CN" altLang="en-US" sz="1600" i="1" dirty="0" smtClean="0">
                <a:latin typeface="Gill Sans MT" panose="020B0502020104020203" pitchFamily="34" charset="0"/>
              </a:rPr>
              <a:t>年代</a:t>
            </a:r>
            <a:endParaRPr lang="en-US" altLang="zh-CN" sz="1600" i="1" dirty="0">
              <a:latin typeface="Gill Sans MT" panose="020B0502020104020203" pitchFamily="34" charset="0"/>
            </a:endParaRPr>
          </a:p>
          <a:p>
            <a:pPr eaLnBrk="1" hangingPunct="1">
              <a:buClr>
                <a:srgbClr val="FF0000"/>
              </a:buClr>
            </a:pPr>
            <a:r>
              <a:rPr lang="zh-CN" altLang="en-US" sz="1600" i="1" dirty="0" smtClean="0">
                <a:latin typeface="Gill Sans MT" panose="020B0502020104020203" pitchFamily="34" charset="0"/>
              </a:rPr>
              <a:t>最新发展</a:t>
            </a:r>
            <a:endParaRPr lang="en-US" altLang="zh-CN" sz="1600" i="1" dirty="0" smtClean="0">
              <a:latin typeface="Gill Sans MT" panose="020B0502020104020203" pitchFamily="34" charset="0"/>
            </a:endParaRPr>
          </a:p>
          <a:p>
            <a:pPr marL="0" indent="0" eaLnBrk="1" hangingPunct="1">
              <a:buClr>
                <a:srgbClr val="FF0000"/>
              </a:buClr>
              <a:buNone/>
            </a:pPr>
            <a:r>
              <a:rPr lang="en-US" altLang="zh-CN" sz="1800" dirty="0" smtClean="0"/>
              <a:t>1.8 </a:t>
            </a:r>
            <a:r>
              <a:rPr lang="zh-CN" altLang="en-US" sz="1800" dirty="0" smtClean="0"/>
              <a:t>小结</a:t>
            </a:r>
            <a:endParaRPr lang="zh-CN" altLang="en-US" sz="1800" dirty="0">
              <a:solidFill>
                <a:srgbClr val="C00000"/>
              </a:solidFill>
              <a:latin typeface="Gill Sans MT" panose="020B0502020104020203" pitchFamily="34" charset="0"/>
            </a:endParaRPr>
          </a:p>
        </p:txBody>
      </p:sp>
    </p:spTree>
    <p:extLst>
      <p:ext uri="{BB962C8B-B14F-4D97-AF65-F5344CB8AC3E}">
        <p14:creationId xmlns:p14="http://schemas.microsoft.com/office/powerpoint/2010/main" val="36337659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zh-CN" dirty="0"/>
              <a:t>1.1 </a:t>
            </a:r>
            <a:r>
              <a:rPr lang="zh-CN" altLang="en-US" dirty="0"/>
              <a:t>什么</a:t>
            </a:r>
            <a:r>
              <a:rPr lang="zh-CN" altLang="en-US" dirty="0" smtClean="0"/>
              <a:t>是互联网</a:t>
            </a:r>
            <a:r>
              <a:rPr lang="en-US" altLang="zh-CN" dirty="0" smtClean="0"/>
              <a:t> </a:t>
            </a:r>
            <a:r>
              <a:rPr lang="en-US" altLang="zh-CN" dirty="0"/>
              <a:t>— </a:t>
            </a:r>
            <a:r>
              <a:rPr lang="zh-CN" altLang="en-US" dirty="0" smtClean="0"/>
              <a:t>服务的</a:t>
            </a:r>
            <a:r>
              <a:rPr lang="zh-CN" altLang="en-US" dirty="0"/>
              <a:t>描述</a:t>
            </a:r>
            <a:endParaRPr lang="zh-CN" altLang="en-US" dirty="0" smtClean="0"/>
          </a:p>
        </p:txBody>
      </p:sp>
      <p:sp>
        <p:nvSpPr>
          <p:cNvPr id="69635" name="Rectangle 3"/>
          <p:cNvSpPr>
            <a:spLocks noGrp="1" noChangeArrowheads="1"/>
          </p:cNvSpPr>
          <p:nvPr>
            <p:ph type="body" idx="1"/>
          </p:nvPr>
        </p:nvSpPr>
        <p:spPr/>
        <p:txBody>
          <a:bodyPr/>
          <a:lstStyle/>
          <a:p>
            <a:r>
              <a:rPr lang="zh-CN" altLang="en-US" sz="2300" dirty="0" smtClean="0"/>
              <a:t>前面的讨论已经辨识了互联网</a:t>
            </a:r>
            <a:r>
              <a:rPr lang="zh-CN" altLang="en-US" sz="2300" dirty="0"/>
              <a:t>的</a:t>
            </a:r>
            <a:r>
              <a:rPr lang="zh-CN" altLang="en-US" sz="2300" dirty="0" smtClean="0"/>
              <a:t>许多部件。 </a:t>
            </a:r>
            <a:endParaRPr lang="en-US" altLang="zh-CN" sz="2300" dirty="0" smtClean="0"/>
          </a:p>
          <a:p>
            <a:endParaRPr lang="en-US" altLang="zh-CN" sz="2300" dirty="0" smtClean="0">
              <a:latin typeface="Gill Sans MT" panose="020B0502020104020203" pitchFamily="34" charset="0"/>
            </a:endParaRPr>
          </a:p>
          <a:p>
            <a:r>
              <a:rPr lang="zh-CN" altLang="en-US" sz="2300" dirty="0"/>
              <a:t>但我们</a:t>
            </a:r>
            <a:r>
              <a:rPr lang="zh-CN" altLang="en-US" sz="2300" dirty="0" smtClean="0"/>
              <a:t>也能从</a:t>
            </a:r>
            <a:r>
              <a:rPr lang="zh-CN" altLang="en-US" sz="2300" dirty="0"/>
              <a:t>一个完全不同的角度来描述</a:t>
            </a:r>
            <a:r>
              <a:rPr lang="zh-CN" altLang="en-US" sz="2300" dirty="0" smtClean="0"/>
              <a:t>互联网</a:t>
            </a:r>
            <a:r>
              <a:rPr lang="en-US" altLang="zh-CN" sz="2300" dirty="0"/>
              <a:t> </a:t>
            </a:r>
            <a:r>
              <a:rPr lang="en-US" altLang="zh-CN" sz="2300" dirty="0" smtClean="0"/>
              <a:t>— </a:t>
            </a:r>
            <a:r>
              <a:rPr lang="zh-CN" altLang="en-US" sz="2300" dirty="0" smtClean="0"/>
              <a:t>即从</a:t>
            </a:r>
            <a:r>
              <a:rPr lang="zh-CN" altLang="en-US" sz="2300" u="sng" dirty="0" smtClean="0">
                <a:solidFill>
                  <a:srgbClr val="FF0000"/>
                </a:solidFill>
              </a:rPr>
              <a:t>为应用程序</a:t>
            </a:r>
            <a:r>
              <a:rPr lang="zh-CN" altLang="en-US" sz="2300" u="sng" dirty="0">
                <a:solidFill>
                  <a:srgbClr val="FF0000"/>
                </a:solidFill>
              </a:rPr>
              <a:t>提供服务</a:t>
            </a:r>
            <a:r>
              <a:rPr lang="zh-CN" altLang="en-US" sz="2300" dirty="0"/>
              <a:t>的基础</a:t>
            </a:r>
            <a:r>
              <a:rPr lang="zh-CN" altLang="en-US" sz="2300" dirty="0" smtClean="0"/>
              <a:t>设施的角度来描述互联网。</a:t>
            </a:r>
            <a:endParaRPr lang="en-US" altLang="zh-CN" sz="2300" dirty="0" smtClean="0"/>
          </a:p>
          <a:p>
            <a:endParaRPr lang="en-US" altLang="zh-CN" sz="2300" dirty="0">
              <a:latin typeface="Gill Sans MT" panose="020B0502020104020203" pitchFamily="34" charset="0"/>
            </a:endParaRPr>
          </a:p>
          <a:p>
            <a:r>
              <a:rPr lang="zh-CN" altLang="en-US" sz="2300" dirty="0" smtClean="0"/>
              <a:t>因为这些应用程序</a:t>
            </a:r>
            <a:r>
              <a:rPr lang="zh-CN" altLang="en-US" sz="2300" dirty="0" smtClean="0">
                <a:solidFill>
                  <a:srgbClr val="FF0000"/>
                </a:solidFill>
              </a:rPr>
              <a:t>涉及到</a:t>
            </a:r>
            <a:r>
              <a:rPr lang="zh-CN" altLang="en-US" sz="2300" dirty="0"/>
              <a:t>多个</a:t>
            </a:r>
            <a:r>
              <a:rPr lang="zh-CN" altLang="en-US" sz="2300" dirty="0" smtClean="0"/>
              <a:t>相互交换</a:t>
            </a:r>
            <a:r>
              <a:rPr lang="zh-CN" altLang="en-US" sz="2300" dirty="0"/>
              <a:t>数据</a:t>
            </a:r>
            <a:r>
              <a:rPr lang="zh-CN" altLang="en-US" sz="2300" dirty="0" smtClean="0"/>
              <a:t>的端系统，故它们被</a:t>
            </a:r>
            <a:r>
              <a:rPr lang="zh-CN" altLang="en-US" sz="2300" dirty="0"/>
              <a:t>称为分布式</a:t>
            </a:r>
            <a:r>
              <a:rPr lang="zh-CN" altLang="en-US" sz="2300" dirty="0" smtClean="0"/>
              <a:t>应用程序。</a:t>
            </a:r>
            <a:endParaRPr lang="en-US" altLang="zh-CN" sz="2300" dirty="0" smtClean="0"/>
          </a:p>
          <a:p>
            <a:endParaRPr lang="en-US" altLang="zh-CN" sz="2300" dirty="0">
              <a:latin typeface="Gill Sans MT" panose="020B0502020104020203" pitchFamily="34" charset="0"/>
            </a:endParaRPr>
          </a:p>
          <a:p>
            <a:r>
              <a:rPr lang="zh-CN" altLang="en-US" sz="2300" dirty="0"/>
              <a:t>重要的是，互联网应用程序运行在终端系统上，而不是运行在网络</a:t>
            </a:r>
            <a:r>
              <a:rPr lang="zh-CN" altLang="en-US" sz="2300" dirty="0" smtClean="0"/>
              <a:t>核心中的分组交换机</a:t>
            </a:r>
            <a:r>
              <a:rPr lang="zh-CN" altLang="en-US" sz="2300" dirty="0"/>
              <a:t>中</a:t>
            </a:r>
            <a:r>
              <a:rPr lang="zh-CN" altLang="en-US" sz="2300" dirty="0" smtClean="0"/>
              <a:t>。</a:t>
            </a:r>
            <a:endParaRPr lang="en-US" altLang="zh-CN" sz="2300" dirty="0" smtClean="0"/>
          </a:p>
          <a:p>
            <a:endParaRPr lang="en-US" altLang="zh-CN" sz="2300" dirty="0">
              <a:latin typeface="Gill Sans MT" panose="020B0502020104020203" pitchFamily="34" charset="0"/>
            </a:endParaRPr>
          </a:p>
          <a:p>
            <a:r>
              <a:rPr lang="zh-CN" altLang="en-US" sz="2300" dirty="0"/>
              <a:t>尽管分组交换机</a:t>
            </a:r>
            <a:r>
              <a:rPr lang="zh-CN" altLang="en-US" sz="2300" dirty="0" smtClean="0">
                <a:solidFill>
                  <a:srgbClr val="FF0000"/>
                </a:solidFill>
              </a:rPr>
              <a:t>促进</a:t>
            </a:r>
            <a:r>
              <a:rPr lang="zh-CN" altLang="en-US" sz="2300" dirty="0" smtClean="0"/>
              <a:t>端系统</a:t>
            </a:r>
            <a:r>
              <a:rPr lang="zh-CN" altLang="en-US" sz="2300" dirty="0"/>
              <a:t>之间的数据交换，但</a:t>
            </a:r>
            <a:r>
              <a:rPr lang="zh-CN" altLang="en-US" sz="2300" dirty="0" smtClean="0"/>
              <a:t>它们</a:t>
            </a:r>
            <a:r>
              <a:rPr lang="zh-CN" altLang="en-US" sz="2300" dirty="0" smtClean="0">
                <a:solidFill>
                  <a:srgbClr val="FF0000"/>
                </a:solidFill>
              </a:rPr>
              <a:t>并不关注</a:t>
            </a:r>
            <a:r>
              <a:rPr lang="zh-CN" altLang="en-US" sz="2300" dirty="0" smtClean="0"/>
              <a:t>作为数据的源或宿的</a:t>
            </a:r>
            <a:r>
              <a:rPr lang="zh-CN" altLang="en-US" sz="2300" dirty="0" smtClean="0">
                <a:solidFill>
                  <a:srgbClr val="FF0000"/>
                </a:solidFill>
              </a:rPr>
              <a:t>应用程序</a:t>
            </a:r>
            <a:r>
              <a:rPr lang="zh-CN" altLang="en-US" sz="2300" dirty="0" smtClean="0"/>
              <a:t>。</a:t>
            </a:r>
            <a:endParaRPr lang="en-US" altLang="zh-CN" sz="2300"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314325" y="203200"/>
            <a:ext cx="8534400" cy="671786"/>
          </a:xfrm>
        </p:spPr>
        <p:txBody>
          <a:bodyPr/>
          <a:lstStyle/>
          <a:p>
            <a:pPr eaLnBrk="1" hangingPunct="1"/>
            <a:r>
              <a:rPr lang="zh-CN" altLang="en-US" dirty="0" smtClean="0"/>
              <a:t>总结</a:t>
            </a:r>
            <a:endParaRPr lang="en-US" altLang="zh-CN" dirty="0" smtClean="0">
              <a:latin typeface="Gill Sans MT" panose="020B0502020104020203" pitchFamily="34" charset="0"/>
            </a:endParaRPr>
          </a:p>
        </p:txBody>
      </p:sp>
      <p:sp>
        <p:nvSpPr>
          <p:cNvPr id="209923" name="Rectangle 3"/>
          <p:cNvSpPr>
            <a:spLocks noGrp="1" noChangeArrowheads="1"/>
          </p:cNvSpPr>
          <p:nvPr>
            <p:ph type="body" sz="half" idx="1"/>
          </p:nvPr>
        </p:nvSpPr>
        <p:spPr>
          <a:xfrm>
            <a:off x="330201" y="1073150"/>
            <a:ext cx="4494048" cy="5030788"/>
          </a:xfrm>
        </p:spPr>
        <p:txBody>
          <a:bodyPr/>
          <a:lstStyle/>
          <a:p>
            <a:pPr eaLnBrk="1" hangingPunct="1">
              <a:buFont typeface="Wingdings" pitchFamily="2" charset="2"/>
              <a:buNone/>
            </a:pPr>
            <a:r>
              <a:rPr lang="zh-CN" altLang="en-US" u="sng" dirty="0" smtClean="0">
                <a:solidFill>
                  <a:srgbClr val="FF0000"/>
                </a:solidFill>
              </a:rPr>
              <a:t>本章覆盖了</a:t>
            </a:r>
          </a:p>
          <a:p>
            <a:pPr eaLnBrk="1" hangingPunct="1"/>
            <a:r>
              <a:rPr lang="zh-CN" altLang="en-US" dirty="0" smtClean="0"/>
              <a:t>因特网概述</a:t>
            </a:r>
          </a:p>
          <a:p>
            <a:pPr eaLnBrk="1" hangingPunct="1"/>
            <a:r>
              <a:rPr lang="zh-CN" altLang="en-US" dirty="0" smtClean="0"/>
              <a:t>什么是协议</a:t>
            </a:r>
          </a:p>
          <a:p>
            <a:pPr eaLnBrk="1" hangingPunct="1"/>
            <a:r>
              <a:rPr lang="zh-CN" altLang="en-US" dirty="0" smtClean="0"/>
              <a:t>网络边缘，核心，接入网</a:t>
            </a:r>
          </a:p>
          <a:p>
            <a:pPr lvl="1" eaLnBrk="1" hangingPunct="1"/>
            <a:r>
              <a:rPr lang="zh-CN" altLang="en-US" sz="2400" dirty="0" smtClean="0"/>
              <a:t>分组交换与电路交换</a:t>
            </a:r>
            <a:endParaRPr lang="en-US" altLang="zh-CN" sz="2400" dirty="0" smtClean="0"/>
          </a:p>
          <a:p>
            <a:pPr lvl="1" eaLnBrk="1" hangingPunct="1"/>
            <a:r>
              <a:rPr lang="zh-CN" altLang="en-US" sz="2400" dirty="0" smtClean="0"/>
              <a:t>因特网架构</a:t>
            </a:r>
          </a:p>
          <a:p>
            <a:pPr eaLnBrk="1" hangingPunct="1"/>
            <a:r>
              <a:rPr lang="zh-CN" altLang="en-US" dirty="0" smtClean="0"/>
              <a:t>性能：丢失、时延和吞吐量</a:t>
            </a:r>
          </a:p>
          <a:p>
            <a:pPr eaLnBrk="1" hangingPunct="1"/>
            <a:r>
              <a:rPr lang="zh-CN" altLang="en-US" dirty="0" smtClean="0"/>
              <a:t>分层和服务模型</a:t>
            </a:r>
            <a:endParaRPr lang="en-US" altLang="zh-CN" dirty="0" smtClean="0"/>
          </a:p>
          <a:p>
            <a:pPr eaLnBrk="1" hangingPunct="1"/>
            <a:r>
              <a:rPr lang="zh-CN" altLang="en-US" dirty="0" smtClean="0"/>
              <a:t>安全</a:t>
            </a:r>
          </a:p>
          <a:p>
            <a:pPr eaLnBrk="1" hangingPunct="1"/>
            <a:r>
              <a:rPr lang="zh-CN" altLang="en-US" dirty="0" smtClean="0"/>
              <a:t>历史</a:t>
            </a:r>
          </a:p>
        </p:txBody>
      </p:sp>
      <p:sp>
        <p:nvSpPr>
          <p:cNvPr id="209924" name="Rectangle 4"/>
          <p:cNvSpPr>
            <a:spLocks noGrp="1" noChangeArrowheads="1"/>
          </p:cNvSpPr>
          <p:nvPr>
            <p:ph type="body" sz="half" idx="2"/>
          </p:nvPr>
        </p:nvSpPr>
        <p:spPr>
          <a:xfrm>
            <a:off x="4892675" y="1060174"/>
            <a:ext cx="3921125" cy="5091389"/>
          </a:xfrm>
        </p:spPr>
        <p:txBody>
          <a:bodyPr/>
          <a:lstStyle/>
          <a:p>
            <a:pPr eaLnBrk="1" hangingPunct="1">
              <a:buFont typeface="Wingdings" pitchFamily="2" charset="2"/>
              <a:buNone/>
            </a:pPr>
            <a:r>
              <a:rPr lang="zh-CN" altLang="en-US" u="sng" dirty="0" smtClean="0">
                <a:solidFill>
                  <a:srgbClr val="FF0000"/>
                </a:solidFill>
              </a:rPr>
              <a:t>现在你已经：</a:t>
            </a:r>
            <a:r>
              <a:rPr lang="zh-CN" altLang="en-US" dirty="0" smtClean="0"/>
              <a:t> </a:t>
            </a:r>
          </a:p>
          <a:p>
            <a:pPr eaLnBrk="1" hangingPunct="1"/>
            <a:r>
              <a:rPr lang="zh-CN" altLang="en-US" dirty="0" smtClean="0"/>
              <a:t>对网络有了初步的认识和</a:t>
            </a:r>
            <a:r>
              <a:rPr lang="zh-CN" altLang="en-US" dirty="0" smtClean="0">
                <a:latin typeface="Comic Sans MS" pitchFamily="66" charset="0"/>
              </a:rPr>
              <a:t>“</a:t>
            </a:r>
            <a:r>
              <a:rPr lang="zh-CN" altLang="en-US" dirty="0" smtClean="0"/>
              <a:t>感觉</a:t>
            </a:r>
            <a:r>
              <a:rPr lang="zh-CN" altLang="en-US" dirty="0" smtClean="0">
                <a:latin typeface="Comic Sans MS" pitchFamily="66" charset="0"/>
              </a:rPr>
              <a:t>”</a:t>
            </a:r>
            <a:endParaRPr lang="zh-CN" altLang="en-US" dirty="0" smtClean="0"/>
          </a:p>
          <a:p>
            <a:pPr eaLnBrk="1" hangingPunct="1"/>
            <a:endParaRPr lang="en-US" altLang="zh-CN" dirty="0" smtClean="0"/>
          </a:p>
          <a:p>
            <a:pPr eaLnBrk="1" hangingPunct="1"/>
            <a:r>
              <a:rPr lang="zh-CN" altLang="en-US" dirty="0" smtClean="0"/>
              <a:t>接下来的课程将在内容上更加深入，并会涉及到更多的细节</a:t>
            </a: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6" name="Rectangle 2"/>
          <p:cNvSpPr>
            <a:spLocks noGrp="1" noChangeArrowheads="1"/>
          </p:cNvSpPr>
          <p:nvPr>
            <p:ph type="title"/>
          </p:nvPr>
        </p:nvSpPr>
        <p:spPr/>
        <p:txBody>
          <a:bodyPr/>
          <a:lstStyle/>
          <a:p>
            <a:pPr eaLnBrk="1" hangingPunct="1"/>
            <a:r>
              <a:rPr lang="zh-CN" altLang="en-US" smtClean="0"/>
              <a:t>课后思考题</a:t>
            </a:r>
          </a:p>
        </p:txBody>
      </p:sp>
      <p:sp>
        <p:nvSpPr>
          <p:cNvPr id="136197" name="Rectangle 3"/>
          <p:cNvSpPr>
            <a:spLocks noGrp="1" noChangeArrowheads="1"/>
          </p:cNvSpPr>
          <p:nvPr>
            <p:ph type="body" idx="1"/>
          </p:nvPr>
        </p:nvSpPr>
        <p:spPr/>
        <p:txBody>
          <a:bodyPr/>
          <a:lstStyle/>
          <a:p>
            <a:pPr eaLnBrk="1" hangingPunct="1"/>
            <a:endParaRPr lang="en-US" altLang="zh-CN" smtClean="0"/>
          </a:p>
          <a:p>
            <a:pPr eaLnBrk="1" hangingPunct="1"/>
            <a:r>
              <a:rPr lang="zh-CN" altLang="en-US" smtClean="0"/>
              <a:t>复习题   </a:t>
            </a:r>
            <a:r>
              <a:rPr lang="en-US" altLang="zh-CN" smtClean="0"/>
              <a:t>1</a:t>
            </a:r>
            <a:r>
              <a:rPr lang="zh-CN" altLang="en-US" smtClean="0"/>
              <a:t>、</a:t>
            </a:r>
            <a:r>
              <a:rPr lang="en-US" altLang="zh-CN" smtClean="0"/>
              <a:t>8</a:t>
            </a:r>
            <a:r>
              <a:rPr lang="zh-CN" altLang="en-US" smtClean="0"/>
              <a:t>、</a:t>
            </a:r>
            <a:r>
              <a:rPr lang="en-US" altLang="zh-CN" smtClean="0"/>
              <a:t>10</a:t>
            </a:r>
            <a:r>
              <a:rPr lang="zh-CN" altLang="en-US" smtClean="0"/>
              <a:t>、</a:t>
            </a:r>
            <a:r>
              <a:rPr lang="en-US" altLang="zh-CN" smtClean="0"/>
              <a:t>11</a:t>
            </a:r>
            <a:r>
              <a:rPr lang="zh-CN" altLang="en-US" smtClean="0"/>
              <a:t>、</a:t>
            </a:r>
            <a:r>
              <a:rPr lang="en-US" altLang="zh-CN" smtClean="0"/>
              <a:t>13</a:t>
            </a:r>
            <a:r>
              <a:rPr lang="zh-CN" altLang="en-US" smtClean="0"/>
              <a:t>、</a:t>
            </a:r>
            <a:r>
              <a:rPr lang="en-US" altLang="zh-CN" smtClean="0"/>
              <a:t>18</a:t>
            </a:r>
            <a:r>
              <a:rPr lang="zh-CN" altLang="en-US" smtClean="0"/>
              <a:t>、</a:t>
            </a:r>
            <a:r>
              <a:rPr lang="en-US" altLang="zh-CN" smtClean="0"/>
              <a:t>19</a:t>
            </a:r>
            <a:r>
              <a:rPr lang="zh-CN" altLang="en-US" smtClean="0"/>
              <a:t>、</a:t>
            </a:r>
            <a:r>
              <a:rPr lang="en-US" altLang="zh-CN" smtClean="0"/>
              <a:t>20</a:t>
            </a:r>
            <a:r>
              <a:rPr lang="zh-CN" altLang="en-US" smtClean="0"/>
              <a:t>、</a:t>
            </a:r>
            <a:r>
              <a:rPr lang="en-US" altLang="zh-CN" smtClean="0"/>
              <a:t>23</a:t>
            </a:r>
            <a:r>
              <a:rPr lang="zh-CN" altLang="en-US" smtClean="0"/>
              <a:t>、</a:t>
            </a:r>
            <a:r>
              <a:rPr lang="en-US" altLang="zh-CN" smtClean="0"/>
              <a:t>25</a:t>
            </a:r>
          </a:p>
          <a:p>
            <a:pPr eaLnBrk="1" hangingPunct="1"/>
            <a:endParaRPr lang="en-US" altLang="zh-CN" smtClean="0"/>
          </a:p>
          <a:p>
            <a:pPr eaLnBrk="1" hangingPunct="1"/>
            <a:r>
              <a:rPr lang="zh-CN" altLang="en-US" smtClean="0"/>
              <a:t>习    题   </a:t>
            </a:r>
            <a:r>
              <a:rPr lang="en-US" altLang="zh-CN" smtClean="0"/>
              <a:t>1</a:t>
            </a:r>
            <a:r>
              <a:rPr lang="zh-CN" altLang="en-US" smtClean="0"/>
              <a:t>、</a:t>
            </a:r>
            <a:r>
              <a:rPr lang="en-US" altLang="zh-CN" smtClean="0"/>
              <a:t>3</a:t>
            </a:r>
            <a:r>
              <a:rPr lang="zh-CN" altLang="en-US" smtClean="0"/>
              <a:t>、</a:t>
            </a:r>
            <a:r>
              <a:rPr lang="en-US" altLang="zh-CN" smtClean="0"/>
              <a:t>6</a:t>
            </a:r>
            <a:r>
              <a:rPr lang="zh-CN" altLang="en-US" smtClean="0"/>
              <a:t>、</a:t>
            </a:r>
            <a:r>
              <a:rPr lang="en-US" altLang="zh-CN" smtClean="0"/>
              <a:t>10</a:t>
            </a:r>
            <a:r>
              <a:rPr lang="zh-CN" altLang="en-US" smtClean="0"/>
              <a:t>、</a:t>
            </a:r>
            <a:r>
              <a:rPr lang="en-US" altLang="zh-CN" smtClean="0"/>
              <a:t>13</a:t>
            </a:r>
            <a:r>
              <a:rPr lang="zh-CN" altLang="en-US" smtClean="0"/>
              <a:t>、</a:t>
            </a:r>
            <a:r>
              <a:rPr lang="en-US" altLang="zh-CN" smtClean="0"/>
              <a:t>14</a:t>
            </a:r>
            <a:r>
              <a:rPr lang="zh-CN" altLang="en-US" smtClean="0"/>
              <a:t>、</a:t>
            </a:r>
            <a:r>
              <a:rPr lang="en-US" altLang="zh-CN" smtClean="0"/>
              <a:t>16</a:t>
            </a:r>
            <a:r>
              <a:rPr lang="zh-CN" altLang="en-US" smtClean="0"/>
              <a:t>、</a:t>
            </a:r>
            <a:r>
              <a:rPr lang="en-US" altLang="zh-CN" smtClean="0"/>
              <a:t>18</a:t>
            </a:r>
            <a:r>
              <a:rPr lang="zh-CN" altLang="en-US" smtClean="0"/>
              <a:t>、</a:t>
            </a:r>
            <a:r>
              <a:rPr lang="en-US" altLang="zh-CN" smtClean="0"/>
              <a:t>20-23</a:t>
            </a:r>
            <a:r>
              <a:rPr lang="zh-CN" altLang="en-US" smtClean="0"/>
              <a:t>、</a:t>
            </a:r>
            <a:r>
              <a:rPr lang="en-US" altLang="zh-CN" smtClean="0"/>
              <a:t>25-28</a:t>
            </a:r>
            <a:r>
              <a:rPr lang="zh-CN" altLang="en-US" smtClean="0"/>
              <a:t>、</a:t>
            </a:r>
            <a:r>
              <a:rPr lang="en-US" altLang="zh-CN" smtClean="0"/>
              <a:t>31</a:t>
            </a:r>
            <a:r>
              <a:rPr lang="zh-CN" altLang="en-US" smtClean="0"/>
              <a:t>、</a:t>
            </a:r>
            <a:r>
              <a:rPr lang="en-US" altLang="zh-CN" smtClean="0"/>
              <a:t>33</a:t>
            </a:r>
          </a:p>
          <a:p>
            <a:pPr eaLnBrk="1" hangingPunct="1"/>
            <a:endParaRPr lang="en-US" altLang="zh-CN" smtClean="0"/>
          </a:p>
          <a:p>
            <a:pPr eaLnBrk="1" hangingPunct="1"/>
            <a:endParaRPr lang="en-US" altLang="zh-CN"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2021</a:t>
            </a:r>
            <a:r>
              <a:rPr lang="zh-CN" altLang="en-US" dirty="0" smtClean="0"/>
              <a:t>课表</a:t>
            </a:r>
            <a:endParaRPr lang="zh-CN" altLang="en-US" dirty="0"/>
          </a:p>
        </p:txBody>
      </p:sp>
      <p:sp>
        <p:nvSpPr>
          <p:cNvPr id="6" name="Rectangle 1"/>
          <p:cNvSpPr>
            <a:spLocks noChangeArrowheads="1"/>
          </p:cNvSpPr>
          <p:nvPr/>
        </p:nvSpPr>
        <p:spPr bwMode="auto">
          <a:xfrm>
            <a:off x="1119188" y="1028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smtClean="0">
                <a:ln>
                  <a:noFill/>
                </a:ln>
                <a:solidFill>
                  <a:schemeClr val="tx1"/>
                </a:solidFill>
                <a:effectLst/>
                <a:latin typeface="Arial" panose="020B0604020202020204" pitchFamily="34" charset="0"/>
              </a:rPr>
              <a:t/>
            </a:r>
            <a:br>
              <a:rPr kumimoji="0" lang="zh-CN" altLang="zh-CN" sz="1800" b="0" i="0" u="none" strike="noStrike" cap="none" normalizeH="0" baseline="0" smtClean="0">
                <a:ln>
                  <a:noFill/>
                </a:ln>
                <a:solidFill>
                  <a:schemeClr val="tx1"/>
                </a:solidFill>
                <a:effectLst/>
                <a:latin typeface="Arial" panose="020B0604020202020204" pitchFamily="34" charset="0"/>
              </a:rPr>
            </a:b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1642983117"/>
              </p:ext>
            </p:extLst>
          </p:nvPr>
        </p:nvGraphicFramePr>
        <p:xfrm>
          <a:off x="397565" y="1028700"/>
          <a:ext cx="8102968" cy="4059767"/>
        </p:xfrm>
        <a:graphic>
          <a:graphicData uri="http://schemas.openxmlformats.org/drawingml/2006/table">
            <a:tbl>
              <a:tblPr>
                <a:tableStyleId>{5C22544A-7EE6-4342-B048-85BDC9FD1C3A}</a:tableStyleId>
              </a:tblPr>
              <a:tblGrid>
                <a:gridCol w="433260"/>
                <a:gridCol w="747809"/>
                <a:gridCol w="2002766"/>
                <a:gridCol w="897467"/>
                <a:gridCol w="1896533"/>
                <a:gridCol w="1016000"/>
                <a:gridCol w="1109133"/>
              </a:tblGrid>
              <a:tr h="470586">
                <a:tc gridSpan="2">
                  <a:txBody>
                    <a:bodyPr/>
                    <a:lstStyle/>
                    <a:p>
                      <a:pPr algn="ctr" fontAlgn="ctr"/>
                      <a:r>
                        <a:rPr lang="zh-CN" altLang="en-US" sz="1200" u="none" strike="noStrike" dirty="0">
                          <a:effectLst/>
                        </a:rPr>
                        <a:t>节次</a:t>
                      </a:r>
                      <a:endParaRPr lang="zh-CN" altLang="en-US" sz="1200" b="0" i="0" u="none" strike="noStrike" dirty="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a:txBody>
                    <a:bodyPr/>
                    <a:lstStyle/>
                    <a:p>
                      <a:pPr algn="ctr" fontAlgn="ctr"/>
                      <a:r>
                        <a:rPr lang="zh-CN" altLang="en-US" sz="1200" u="none" strike="noStrike">
                          <a:effectLst/>
                        </a:rPr>
                        <a:t>星期一</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200" u="none" strike="noStrike">
                          <a:effectLst/>
                        </a:rPr>
                        <a:t>星期二</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200" u="none" strike="noStrike">
                          <a:effectLst/>
                        </a:rPr>
                        <a:t>星期三</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200" u="none" strike="noStrike">
                          <a:effectLst/>
                        </a:rPr>
                        <a:t>星期四</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200" u="none" strike="noStrike">
                          <a:effectLst/>
                        </a:rPr>
                        <a:t>星期五</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68181">
                <a:tc rowSpan="2">
                  <a:txBody>
                    <a:bodyPr/>
                    <a:lstStyle/>
                    <a:p>
                      <a:pPr algn="ctr" fontAlgn="ctr"/>
                      <a:r>
                        <a:rPr lang="zh-CN" altLang="en-US" sz="1200" u="none" strike="noStrike" dirty="0">
                          <a:effectLst/>
                        </a:rPr>
                        <a:t>上午</a:t>
                      </a:r>
                      <a:endParaRPr lang="zh-CN" altLang="en-US" sz="1200" b="1" i="0" u="none" strike="noStrike" dirty="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200" u="none" strike="noStrike" dirty="0">
                          <a:effectLst/>
                        </a:rPr>
                        <a:t>第一二节</a:t>
                      </a:r>
                      <a:endParaRPr lang="zh-CN" altLang="en-US" sz="1200" b="0" i="0" u="none" strike="noStrike" dirty="0">
                        <a:effectLst/>
                        <a:latin typeface="宋体" panose="02010600030101010101" pitchFamily="2" charset="-122"/>
                        <a:ea typeface="宋体" panose="02010600030101010101" pitchFamily="2" charset="-122"/>
                      </a:endParaRP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200" u="none" strike="noStrike" dirty="0">
                          <a:effectLst/>
                        </a:rPr>
                        <a:t>　</a:t>
                      </a:r>
                      <a:endParaRPr lang="zh-CN" altLang="en-US" sz="1200" b="0" i="0" u="none" strike="noStrike" dirty="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200" u="none" strike="noStrike">
                          <a:effectLst/>
                        </a:rPr>
                        <a:t>　</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200" u="none" strike="noStrike">
                          <a:effectLst/>
                        </a:rPr>
                        <a:t>　</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smtClean="0">
                          <a:effectLst/>
                        </a:rPr>
                        <a:t> </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u="none" strike="noStrike" dirty="0">
                          <a:effectLst/>
                        </a:rPr>
                        <a:t>　</a:t>
                      </a:r>
                      <a:endParaRPr lang="zh-CN" altLang="en-US" sz="1200" b="0" i="0" u="none" strike="noStrike" dirty="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16000">
                <a:tc vMerge="1">
                  <a:txBody>
                    <a:bodyPr/>
                    <a:lstStyle/>
                    <a:p>
                      <a:endParaRPr lang="zh-CN" altLang="en-US"/>
                    </a:p>
                  </a:txBody>
                  <a:tcPr/>
                </a:tc>
                <a:tc>
                  <a:txBody>
                    <a:bodyPr/>
                    <a:lstStyle/>
                    <a:p>
                      <a:pPr algn="l" fontAlgn="ctr"/>
                      <a:r>
                        <a:rPr lang="zh-CN" altLang="en-US" sz="1200" u="none" strike="noStrike" dirty="0">
                          <a:effectLst/>
                        </a:rPr>
                        <a:t>第三四节</a:t>
                      </a:r>
                      <a:endParaRPr lang="zh-CN" altLang="en-US" sz="1200" b="0" i="0" u="none" strike="noStrike" dirty="0">
                        <a:effectLst/>
                        <a:latin typeface="宋体" panose="02010600030101010101" pitchFamily="2" charset="-122"/>
                        <a:ea typeface="宋体" panose="02010600030101010101" pitchFamily="2" charset="-122"/>
                      </a:endParaRP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b="0" i="0" kern="1200" dirty="0" smtClean="0">
                          <a:solidFill>
                            <a:srgbClr val="FF0000"/>
                          </a:solidFill>
                          <a:effectLst/>
                          <a:latin typeface="+mn-lt"/>
                          <a:ea typeface="+mn-ea"/>
                          <a:cs typeface="+mn-cs"/>
                        </a:rPr>
                        <a:t>计算机网络</a:t>
                      </a:r>
                      <a:r>
                        <a:rPr lang="en-US" altLang="zh-CN" sz="1200" b="0" i="0" kern="1200" dirty="0" smtClean="0">
                          <a:solidFill>
                            <a:srgbClr val="FF0000"/>
                          </a:solidFill>
                          <a:effectLst/>
                          <a:latin typeface="+mn-lt"/>
                          <a:ea typeface="+mn-ea"/>
                          <a:cs typeface="+mn-cs"/>
                        </a:rPr>
                        <a:t>B</a:t>
                      </a:r>
                      <a:endParaRPr lang="en-US" altLang="zh-CN" sz="1200" b="0" kern="1200" dirty="0" smtClean="0">
                        <a:solidFill>
                          <a:srgbClr val="FF0000"/>
                        </a:solidFill>
                        <a:effectLst/>
                        <a:latin typeface="+mn-lt"/>
                        <a:ea typeface="+mn-ea"/>
                        <a:cs typeface="+mn-cs"/>
                      </a:endParaRPr>
                    </a:p>
                    <a:p>
                      <a:pPr algn="ctr"/>
                      <a:r>
                        <a:rPr lang="en-US" altLang="zh-CN" sz="1200" b="0" kern="1200" dirty="0" smtClean="0">
                          <a:solidFill>
                            <a:schemeClr val="dk1"/>
                          </a:solidFill>
                          <a:effectLst/>
                          <a:latin typeface="+mn-lt"/>
                          <a:ea typeface="+mn-ea"/>
                          <a:cs typeface="+mn-cs"/>
                        </a:rPr>
                        <a:t>(3-4</a:t>
                      </a:r>
                      <a:r>
                        <a:rPr lang="zh-CN" altLang="en-US" sz="1200" b="0" kern="1200" dirty="0" smtClean="0">
                          <a:solidFill>
                            <a:schemeClr val="dk1"/>
                          </a:solidFill>
                          <a:effectLst/>
                          <a:latin typeface="+mn-lt"/>
                          <a:ea typeface="+mn-ea"/>
                          <a:cs typeface="+mn-cs"/>
                        </a:rPr>
                        <a:t>节</a:t>
                      </a:r>
                      <a:r>
                        <a:rPr lang="en-US" altLang="zh-CN" sz="1200" b="0" kern="1200" dirty="0" smtClean="0">
                          <a:solidFill>
                            <a:schemeClr val="dk1"/>
                          </a:solidFill>
                          <a:effectLst/>
                          <a:latin typeface="+mn-lt"/>
                          <a:ea typeface="+mn-ea"/>
                          <a:cs typeface="+mn-cs"/>
                        </a:rPr>
                        <a:t>)1-5</a:t>
                      </a:r>
                      <a:r>
                        <a:rPr lang="zh-CN" altLang="en-US" sz="1200" b="0" kern="1200" dirty="0" smtClean="0">
                          <a:solidFill>
                            <a:schemeClr val="dk1"/>
                          </a:solidFill>
                          <a:effectLst/>
                          <a:latin typeface="+mn-lt"/>
                          <a:ea typeface="+mn-ea"/>
                          <a:cs typeface="+mn-cs"/>
                        </a:rPr>
                        <a:t>周</a:t>
                      </a:r>
                      <a:r>
                        <a:rPr lang="en-US" altLang="zh-CN" sz="1200" b="0" kern="1200" dirty="0" smtClean="0">
                          <a:solidFill>
                            <a:schemeClr val="dk1"/>
                          </a:solidFill>
                          <a:effectLst/>
                          <a:latin typeface="+mn-lt"/>
                          <a:ea typeface="+mn-ea"/>
                          <a:cs typeface="+mn-cs"/>
                        </a:rPr>
                        <a:t>, 7-9</a:t>
                      </a:r>
                      <a:r>
                        <a:rPr lang="zh-CN" altLang="en-US" sz="1200" b="0" kern="1200" dirty="0" smtClean="0">
                          <a:solidFill>
                            <a:schemeClr val="dk1"/>
                          </a:solidFill>
                          <a:effectLst/>
                          <a:latin typeface="+mn-lt"/>
                          <a:ea typeface="+mn-ea"/>
                          <a:cs typeface="+mn-cs"/>
                        </a:rPr>
                        <a:t>周</a:t>
                      </a:r>
                      <a:r>
                        <a:rPr lang="en-US" altLang="zh-CN" sz="1200" b="0" kern="1200" dirty="0" smtClean="0">
                          <a:solidFill>
                            <a:schemeClr val="dk1"/>
                          </a:solidFill>
                          <a:effectLst/>
                          <a:latin typeface="+mn-lt"/>
                          <a:ea typeface="+mn-ea"/>
                          <a:cs typeface="+mn-cs"/>
                        </a:rPr>
                        <a:t>,11-14</a:t>
                      </a:r>
                      <a:r>
                        <a:rPr lang="zh-CN" altLang="en-US" sz="1200" b="0" kern="1200" dirty="0" smtClean="0">
                          <a:solidFill>
                            <a:schemeClr val="dk1"/>
                          </a:solidFill>
                          <a:effectLst/>
                          <a:latin typeface="+mn-lt"/>
                          <a:ea typeface="+mn-ea"/>
                          <a:cs typeface="+mn-cs"/>
                        </a:rPr>
                        <a:t>周</a:t>
                      </a:r>
                    </a:p>
                    <a:p>
                      <a:pPr algn="ctr"/>
                      <a:r>
                        <a:rPr lang="zh-CN" altLang="en-US" sz="1200" b="0" kern="1200" dirty="0" smtClean="0">
                          <a:solidFill>
                            <a:schemeClr val="dk1"/>
                          </a:solidFill>
                          <a:effectLst/>
                          <a:latin typeface="+mn-lt"/>
                          <a:ea typeface="+mn-ea"/>
                          <a:cs typeface="+mn-cs"/>
                        </a:rPr>
                        <a:t>未来城校区 公教</a:t>
                      </a:r>
                      <a:r>
                        <a:rPr lang="en-US" altLang="zh-CN" sz="1200" b="0" kern="1200" dirty="0" smtClean="0">
                          <a:solidFill>
                            <a:schemeClr val="dk1"/>
                          </a:solidFill>
                          <a:effectLst/>
                          <a:latin typeface="+mn-lt"/>
                          <a:ea typeface="+mn-ea"/>
                          <a:cs typeface="+mn-cs"/>
                        </a:rPr>
                        <a:t>2-310</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191181--4</a:t>
                      </a:r>
                      <a:r>
                        <a:rPr lang="zh-CN" altLang="en-US" sz="1200" u="none" strike="noStrike" dirty="0">
                          <a:effectLst/>
                        </a:rPr>
                        <a:t>　</a:t>
                      </a:r>
                      <a:endParaRPr lang="zh-CN" altLang="en-US" sz="1200" b="0" i="0" u="none" strike="noStrike" dirty="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ltLang="zh-CN" sz="1200" b="0" kern="1200" dirty="0">
                        <a:solidFill>
                          <a:schemeClr val="dk1"/>
                        </a:solidFill>
                        <a:effectLst/>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b="0" i="0" kern="1200" dirty="0" smtClean="0">
                          <a:solidFill>
                            <a:srgbClr val="FF0000"/>
                          </a:solidFill>
                          <a:effectLst/>
                          <a:latin typeface="+mn-lt"/>
                          <a:ea typeface="+mn-ea"/>
                          <a:cs typeface="+mn-cs"/>
                        </a:rPr>
                        <a:t>计算机网络</a:t>
                      </a:r>
                      <a:r>
                        <a:rPr lang="en-US" altLang="zh-CN" sz="1200" b="0" i="0" kern="1200" dirty="0" smtClean="0">
                          <a:solidFill>
                            <a:srgbClr val="FF0000"/>
                          </a:solidFill>
                          <a:effectLst/>
                          <a:latin typeface="+mn-lt"/>
                          <a:ea typeface="+mn-ea"/>
                          <a:cs typeface="+mn-cs"/>
                        </a:rPr>
                        <a:t>B</a:t>
                      </a:r>
                      <a:endParaRPr lang="en-US" altLang="zh-CN" sz="1200" b="0" kern="1200" dirty="0" smtClean="0">
                        <a:solidFill>
                          <a:srgbClr val="FF0000"/>
                        </a:solidFill>
                        <a:effectLst/>
                        <a:latin typeface="+mn-lt"/>
                        <a:ea typeface="+mn-ea"/>
                        <a:cs typeface="+mn-cs"/>
                      </a:endParaRPr>
                    </a:p>
                    <a:p>
                      <a:pPr algn="ctr"/>
                      <a:r>
                        <a:rPr lang="en-US" altLang="zh-CN" sz="1200" b="0" kern="1200" dirty="0" smtClean="0">
                          <a:solidFill>
                            <a:schemeClr val="dk1"/>
                          </a:solidFill>
                          <a:effectLst/>
                          <a:latin typeface="+mn-lt"/>
                          <a:ea typeface="+mn-ea"/>
                          <a:cs typeface="+mn-cs"/>
                        </a:rPr>
                        <a:t>(3-4</a:t>
                      </a:r>
                      <a:r>
                        <a:rPr lang="zh-CN" altLang="en-US" sz="1200" b="0" kern="1200" dirty="0" smtClean="0">
                          <a:solidFill>
                            <a:schemeClr val="dk1"/>
                          </a:solidFill>
                          <a:effectLst/>
                          <a:latin typeface="+mn-lt"/>
                          <a:ea typeface="+mn-ea"/>
                          <a:cs typeface="+mn-cs"/>
                        </a:rPr>
                        <a:t>节</a:t>
                      </a:r>
                      <a:r>
                        <a:rPr lang="en-US" altLang="zh-CN" sz="1200" b="0" kern="1200" dirty="0" smtClean="0">
                          <a:solidFill>
                            <a:schemeClr val="dk1"/>
                          </a:solidFill>
                          <a:effectLst/>
                          <a:latin typeface="+mn-lt"/>
                          <a:ea typeface="+mn-ea"/>
                          <a:cs typeface="+mn-cs"/>
                        </a:rPr>
                        <a:t>)1-12</a:t>
                      </a:r>
                      <a:r>
                        <a:rPr lang="zh-CN" altLang="en-US" sz="1200" b="0" kern="1200" dirty="0" smtClean="0">
                          <a:solidFill>
                            <a:schemeClr val="dk1"/>
                          </a:solidFill>
                          <a:effectLst/>
                          <a:latin typeface="+mn-lt"/>
                          <a:ea typeface="+mn-ea"/>
                          <a:cs typeface="+mn-cs"/>
                        </a:rPr>
                        <a:t>周</a:t>
                      </a:r>
                      <a:endParaRPr lang="en-US" altLang="zh-CN" sz="1200" b="0" kern="1200" dirty="0" smtClean="0">
                        <a:solidFill>
                          <a:schemeClr val="dk1"/>
                        </a:solidFill>
                        <a:effectLst/>
                        <a:latin typeface="+mn-lt"/>
                        <a:ea typeface="+mn-ea"/>
                        <a:cs typeface="+mn-cs"/>
                      </a:endParaRPr>
                    </a:p>
                    <a:p>
                      <a:pPr algn="ctr"/>
                      <a:r>
                        <a:rPr lang="zh-CN" altLang="en-US" sz="1200" b="0" kern="1200" dirty="0" smtClean="0">
                          <a:solidFill>
                            <a:schemeClr val="dk1"/>
                          </a:solidFill>
                          <a:effectLst/>
                          <a:latin typeface="+mn-lt"/>
                          <a:ea typeface="+mn-ea"/>
                          <a:cs typeface="+mn-cs"/>
                        </a:rPr>
                        <a:t>未来城校区 公教</a:t>
                      </a:r>
                      <a:r>
                        <a:rPr lang="en-US" altLang="zh-CN" sz="1200" b="0" kern="1200" dirty="0" smtClean="0">
                          <a:solidFill>
                            <a:schemeClr val="dk1"/>
                          </a:solidFill>
                          <a:effectLst/>
                          <a:latin typeface="+mn-lt"/>
                          <a:ea typeface="+mn-ea"/>
                          <a:cs typeface="+mn-cs"/>
                        </a:rPr>
                        <a:t>2-310</a:t>
                      </a:r>
                    </a:p>
                    <a:p>
                      <a:pPr algn="ctr"/>
                      <a:r>
                        <a:rPr lang="en-US" altLang="zh-CN" sz="1200" b="0" i="0" kern="1200" dirty="0" smtClean="0">
                          <a:solidFill>
                            <a:schemeClr val="tx1"/>
                          </a:solidFill>
                          <a:effectLst/>
                          <a:latin typeface="+mn-lt"/>
                          <a:ea typeface="+mn-ea"/>
                          <a:cs typeface="+mn-cs"/>
                        </a:rPr>
                        <a:t>191181--4</a:t>
                      </a:r>
                      <a:endParaRPr lang="en-US" altLang="zh-CN" sz="1200" b="0" kern="1200" dirty="0" smtClean="0">
                        <a:solidFill>
                          <a:schemeClr val="tx1"/>
                        </a:solidFill>
                        <a:effectLst/>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u="none" strike="noStrike" dirty="0">
                          <a:effectLst/>
                        </a:rPr>
                        <a:t>　</a:t>
                      </a:r>
                      <a:endParaRPr lang="zh-CN" altLang="en-US" sz="1200" b="0" i="0" u="none" strike="noStrike" dirty="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0">
                <a:tc rowSpan="2">
                  <a:txBody>
                    <a:bodyPr/>
                    <a:lstStyle/>
                    <a:p>
                      <a:pPr algn="ctr" fontAlgn="ctr"/>
                      <a:r>
                        <a:rPr lang="zh-CN" altLang="en-US" sz="1200" u="none" strike="noStrike">
                          <a:effectLst/>
                        </a:rPr>
                        <a:t>下午</a:t>
                      </a:r>
                      <a:endParaRPr lang="zh-CN" altLang="en-US" sz="1200" b="1" i="0" u="none" strike="noStrike">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200" u="none" strike="noStrike" dirty="0">
                          <a:effectLst/>
                        </a:rPr>
                        <a:t>第五六节</a:t>
                      </a:r>
                      <a:endParaRPr lang="zh-CN" altLang="en-US" sz="1200" b="0" i="0" u="none" strike="noStrike" dirty="0">
                        <a:effectLst/>
                        <a:latin typeface="宋体" panose="02010600030101010101" pitchFamily="2" charset="-122"/>
                        <a:ea typeface="宋体" panose="02010600030101010101" pitchFamily="2" charset="-122"/>
                      </a:endParaRP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200" u="none" strike="noStrike">
                          <a:solidFill>
                            <a:schemeClr val="tx1"/>
                          </a:solidFill>
                          <a:effectLst/>
                        </a:rPr>
                        <a:t>　</a:t>
                      </a:r>
                      <a:endParaRPr lang="zh-CN" altLang="en-US" sz="1200" b="0" i="0" u="none" strike="noStrike">
                        <a:solidFill>
                          <a:schemeClr val="tx1"/>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altLang="zh-CN" sz="1200" b="0" i="0" u="none" strike="noStrike" dirty="0">
                        <a:solidFill>
                          <a:schemeClr val="tx1"/>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zh-CN" altLang="en-US" sz="1200" b="0" i="0" u="none" strike="noStrike" dirty="0">
                        <a:solidFill>
                          <a:srgbClr val="FF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200" u="none" strike="noStrike" dirty="0">
                          <a:effectLst/>
                        </a:rPr>
                        <a:t>　</a:t>
                      </a:r>
                      <a:endParaRPr lang="zh-CN" altLang="en-US" sz="1200" b="0" i="0" u="none" strike="noStrike" dirty="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200" u="none" strike="noStrike">
                          <a:effectLst/>
                        </a:rPr>
                        <a:t>　</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0">
                <a:tc vMerge="1">
                  <a:txBody>
                    <a:bodyPr/>
                    <a:lstStyle/>
                    <a:p>
                      <a:endParaRPr lang="zh-CN" altLang="en-US"/>
                    </a:p>
                  </a:txBody>
                  <a:tcPr/>
                </a:tc>
                <a:tc>
                  <a:txBody>
                    <a:bodyPr/>
                    <a:lstStyle/>
                    <a:p>
                      <a:pPr algn="l" fontAlgn="ctr"/>
                      <a:r>
                        <a:rPr lang="zh-CN" altLang="en-US" sz="1200" u="none" strike="noStrike" dirty="0">
                          <a:effectLst/>
                        </a:rPr>
                        <a:t>第七八节</a:t>
                      </a:r>
                      <a:endParaRPr lang="zh-CN" altLang="en-US" sz="1200" b="0" i="0" u="none" strike="noStrike" dirty="0">
                        <a:effectLst/>
                        <a:latin typeface="宋体" panose="02010600030101010101" pitchFamily="2" charset="-122"/>
                        <a:ea typeface="宋体" panose="02010600030101010101" pitchFamily="2" charset="-122"/>
                      </a:endParaRP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200" u="none" strike="noStrike">
                          <a:effectLst/>
                        </a:rPr>
                        <a:t>　</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200" u="none" strike="noStrike">
                          <a:effectLst/>
                        </a:rPr>
                        <a:t>　</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200" u="none" strike="noStrike">
                          <a:effectLst/>
                        </a:rPr>
                        <a:t>　</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200" u="none" strike="noStrike" dirty="0">
                          <a:effectLst/>
                        </a:rPr>
                        <a:t>　</a:t>
                      </a:r>
                      <a:endParaRPr lang="zh-CN" altLang="en-US" sz="1200" b="0" i="0" u="none" strike="noStrike" dirty="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200" u="none" strike="noStrike" dirty="0">
                          <a:effectLst/>
                        </a:rPr>
                        <a:t>　</a:t>
                      </a:r>
                      <a:endParaRPr lang="zh-CN" altLang="en-US" sz="1200" b="0" i="0" u="none" strike="noStrike" dirty="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矩形 7"/>
          <p:cNvSpPr/>
          <p:nvPr/>
        </p:nvSpPr>
        <p:spPr>
          <a:xfrm>
            <a:off x="567609" y="5541634"/>
            <a:ext cx="8042991" cy="523220"/>
          </a:xfrm>
          <a:prstGeom prst="rect">
            <a:avLst/>
          </a:prstGeom>
        </p:spPr>
        <p:txBody>
          <a:bodyPr wrap="square">
            <a:spAutoFit/>
          </a:bodyPr>
          <a:lstStyle/>
          <a:p>
            <a:r>
              <a:rPr lang="zh-CN" altLang="en-US" sz="1400" b="1" dirty="0">
                <a:solidFill>
                  <a:srgbClr val="FF0000"/>
                </a:solidFill>
              </a:rPr>
              <a:t>实践课程</a:t>
            </a:r>
            <a:r>
              <a:rPr lang="zh-CN" altLang="en-US" sz="1400" b="1" dirty="0" smtClean="0">
                <a:solidFill>
                  <a:srgbClr val="FF0000"/>
                </a:solidFill>
              </a:rPr>
              <a:t>：</a:t>
            </a:r>
            <a:endParaRPr lang="en-US" altLang="zh-CN" sz="1400" b="1" dirty="0" smtClean="0">
              <a:solidFill>
                <a:srgbClr val="FF0000"/>
              </a:solidFill>
            </a:endParaRPr>
          </a:p>
          <a:p>
            <a:r>
              <a:rPr lang="zh-CN" altLang="en-US" sz="1400" dirty="0" smtClean="0"/>
              <a:t>计算机网络</a:t>
            </a:r>
            <a:r>
              <a:rPr lang="zh-CN" altLang="en-US" sz="1400" dirty="0"/>
              <a:t>课程设计</a:t>
            </a:r>
            <a:r>
              <a:rPr lang="en-US" altLang="zh-CN" sz="1400" dirty="0"/>
              <a:t>B</a:t>
            </a:r>
            <a:r>
              <a:rPr lang="zh-CN" altLang="en-US" sz="1400" dirty="0"/>
              <a:t>陈</a:t>
            </a:r>
            <a:r>
              <a:rPr lang="zh-CN" altLang="en-US" sz="1400" dirty="0" smtClean="0"/>
              <a:t>喆 </a:t>
            </a:r>
            <a:r>
              <a:rPr lang="en-US" altLang="zh-CN" sz="1400" dirty="0" smtClean="0"/>
              <a:t>(</a:t>
            </a:r>
            <a:r>
              <a:rPr lang="zh-CN" altLang="en-US" sz="1400" dirty="0" smtClean="0"/>
              <a:t>共</a:t>
            </a:r>
            <a:r>
              <a:rPr lang="en-US" altLang="zh-CN" sz="1400" dirty="0"/>
              <a:t>1</a:t>
            </a:r>
            <a:r>
              <a:rPr lang="zh-CN" altLang="en-US" sz="1400" dirty="0" smtClean="0"/>
              <a:t>周</a:t>
            </a:r>
            <a:r>
              <a:rPr lang="en-US" altLang="zh-CN" sz="1400" dirty="0" smtClean="0"/>
              <a:t>) /</a:t>
            </a:r>
            <a:r>
              <a:rPr lang="en-US" altLang="zh-CN" sz="1400" dirty="0">
                <a:solidFill>
                  <a:srgbClr val="FF0000"/>
                </a:solidFill>
              </a:rPr>
              <a:t>20</a:t>
            </a:r>
            <a:r>
              <a:rPr lang="zh-CN" altLang="en-US" sz="1400" dirty="0" smtClean="0">
                <a:solidFill>
                  <a:srgbClr val="FF0000"/>
                </a:solidFill>
              </a:rPr>
              <a:t>周</a:t>
            </a:r>
            <a:r>
              <a:rPr lang="zh-CN" altLang="en-US" sz="1400" dirty="0" smtClean="0"/>
              <a:t> </a:t>
            </a:r>
            <a:r>
              <a:rPr lang="en-US" altLang="zh-CN" sz="1400" dirty="0" smtClean="0"/>
              <a:t>/</a:t>
            </a:r>
            <a:r>
              <a:rPr lang="zh-CN" altLang="en-US" sz="1400" dirty="0"/>
              <a:t>计算机网络课程设计</a:t>
            </a:r>
            <a:r>
              <a:rPr lang="en-US" altLang="zh-CN" sz="1400" dirty="0" smtClean="0"/>
              <a:t>B-0001/191181;191182;191183;191184</a:t>
            </a:r>
            <a:r>
              <a:rPr lang="en-US" altLang="zh-CN" sz="1200" dirty="0"/>
              <a:t> </a:t>
            </a:r>
            <a:endParaRPr lang="zh-CN" altLang="en-US" sz="1200" dirty="0"/>
          </a:p>
        </p:txBody>
      </p:sp>
    </p:spTree>
    <p:extLst>
      <p:ext uri="{BB962C8B-B14F-4D97-AF65-F5344CB8AC3E}">
        <p14:creationId xmlns:p14="http://schemas.microsoft.com/office/powerpoint/2010/main" val="2519540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en-US" altLang="zh-CN" dirty="0"/>
              <a:t>1.1 </a:t>
            </a:r>
            <a:r>
              <a:rPr lang="zh-CN" altLang="en-US" dirty="0"/>
              <a:t>什么</a:t>
            </a:r>
            <a:r>
              <a:rPr lang="zh-CN" altLang="en-US" dirty="0" smtClean="0"/>
              <a:t>是互联网</a:t>
            </a:r>
            <a:r>
              <a:rPr lang="en-US" altLang="zh-CN" dirty="0" smtClean="0"/>
              <a:t> </a:t>
            </a:r>
            <a:r>
              <a:rPr lang="en-US" altLang="zh-CN" dirty="0"/>
              <a:t>— </a:t>
            </a:r>
            <a:r>
              <a:rPr lang="zh-CN" altLang="en-US" dirty="0"/>
              <a:t>服务的描述</a:t>
            </a:r>
            <a:endParaRPr lang="zh-CN" altLang="en-US" dirty="0" smtClean="0"/>
          </a:p>
        </p:txBody>
      </p:sp>
      <p:sp>
        <p:nvSpPr>
          <p:cNvPr id="11267" name="内容占位符 2"/>
          <p:cNvSpPr>
            <a:spLocks noGrp="1"/>
          </p:cNvSpPr>
          <p:nvPr>
            <p:ph idx="1"/>
          </p:nvPr>
        </p:nvSpPr>
        <p:spPr>
          <a:xfrm>
            <a:off x="457200" y="1016000"/>
            <a:ext cx="4637088" cy="5076825"/>
          </a:xfrm>
        </p:spPr>
        <p:txBody>
          <a:bodyPr/>
          <a:lstStyle/>
          <a:p>
            <a:pPr eaLnBrk="1" hangingPunct="1">
              <a:buSzPct val="75000"/>
            </a:pPr>
            <a:r>
              <a:rPr lang="zh-CN" altLang="en-US" dirty="0" smtClean="0">
                <a:solidFill>
                  <a:srgbClr val="CC0000"/>
                </a:solidFill>
                <a:latin typeface="+mn-lt"/>
              </a:rPr>
              <a:t>向应用程序提供服务的基础设施</a:t>
            </a:r>
            <a:endParaRPr lang="en-US" altLang="zh-CN" dirty="0" smtClean="0">
              <a:latin typeface="+mn-lt"/>
            </a:endParaRPr>
          </a:p>
          <a:p>
            <a:pPr lvl="1" eaLnBrk="1" hangingPunct="1"/>
            <a:r>
              <a:rPr lang="zh-CN" altLang="en-US" sz="2400" dirty="0" smtClean="0">
                <a:latin typeface="+mn-lt"/>
              </a:rPr>
              <a:t>网页浏览、</a:t>
            </a:r>
            <a:r>
              <a:rPr lang="en-US" altLang="zh-CN" sz="2400" dirty="0" smtClean="0">
                <a:latin typeface="+mn-lt"/>
                <a:cs typeface="Arial" panose="020B0604020202020204" pitchFamily="34" charset="0"/>
              </a:rPr>
              <a:t>VoIP</a:t>
            </a:r>
            <a:r>
              <a:rPr lang="zh-CN" altLang="en-US" sz="2400" dirty="0" smtClean="0">
                <a:latin typeface="+mn-lt"/>
                <a:cs typeface="Arial" panose="020B0604020202020204" pitchFamily="34" charset="0"/>
              </a:rPr>
              <a:t>、</a:t>
            </a:r>
            <a:r>
              <a:rPr lang="zh-CN" altLang="en-US" sz="2400" dirty="0" smtClean="0">
                <a:latin typeface="+mn-lt"/>
              </a:rPr>
              <a:t>电子邮件、</a:t>
            </a:r>
            <a:r>
              <a:rPr lang="en-US" altLang="zh-CN" sz="2400" dirty="0" smtClean="0">
                <a:latin typeface="+mn-lt"/>
              </a:rPr>
              <a:t> </a:t>
            </a:r>
            <a:r>
              <a:rPr lang="zh-CN" altLang="en-US" sz="2400" dirty="0" smtClean="0">
                <a:latin typeface="+mn-lt"/>
              </a:rPr>
              <a:t>游戏、电子商务、社交网络、</a:t>
            </a:r>
            <a:r>
              <a:rPr lang="en-US" altLang="zh-CN" sz="2400" dirty="0" smtClean="0">
                <a:latin typeface="+mn-lt"/>
              </a:rPr>
              <a:t>…</a:t>
            </a:r>
          </a:p>
          <a:p>
            <a:pPr lvl="1" eaLnBrk="1" hangingPunct="1"/>
            <a:r>
              <a:rPr lang="en-US" altLang="zh-CN" sz="2400" dirty="0" smtClean="0">
                <a:latin typeface="+mn-lt"/>
              </a:rPr>
              <a:t>NC </a:t>
            </a:r>
            <a:r>
              <a:rPr lang="zh-CN" altLang="en-US" sz="2400" dirty="0" smtClean="0">
                <a:latin typeface="+mn-lt"/>
              </a:rPr>
              <a:t>、云</a:t>
            </a:r>
            <a:endParaRPr lang="en-US" altLang="zh-CN" sz="2400" dirty="0" smtClean="0">
              <a:latin typeface="+mn-lt"/>
            </a:endParaRPr>
          </a:p>
          <a:p>
            <a:pPr eaLnBrk="1" hangingPunct="1">
              <a:buSzPct val="75000"/>
            </a:pPr>
            <a:endParaRPr lang="en-US" altLang="zh-CN" dirty="0" smtClean="0">
              <a:solidFill>
                <a:srgbClr val="CC0000"/>
              </a:solidFill>
              <a:latin typeface="+mn-lt"/>
            </a:endParaRPr>
          </a:p>
          <a:p>
            <a:pPr eaLnBrk="1" hangingPunct="1">
              <a:buSzPct val="75000"/>
            </a:pPr>
            <a:r>
              <a:rPr lang="zh-CN" altLang="en-US" dirty="0" smtClean="0">
                <a:solidFill>
                  <a:srgbClr val="CC0000"/>
                </a:solidFill>
                <a:latin typeface="+mn-lt"/>
              </a:rPr>
              <a:t>向应用程序提供编程接口</a:t>
            </a:r>
            <a:endParaRPr lang="en-US" altLang="zh-CN" dirty="0" smtClean="0">
              <a:solidFill>
                <a:srgbClr val="CC0000"/>
              </a:solidFill>
              <a:latin typeface="+mn-lt"/>
            </a:endParaRPr>
          </a:p>
          <a:p>
            <a:pPr lvl="1" eaLnBrk="1" hangingPunct="1"/>
            <a:r>
              <a:rPr lang="zh-CN" altLang="en-US" sz="2400" dirty="0" smtClean="0">
                <a:latin typeface="+mn-lt"/>
              </a:rPr>
              <a:t>允许应用程序连接到互联网上的钩子</a:t>
            </a:r>
            <a:r>
              <a:rPr lang="en-US" altLang="zh-CN" sz="2400" dirty="0" smtClean="0">
                <a:latin typeface="+mn-lt"/>
              </a:rPr>
              <a:t>API</a:t>
            </a:r>
            <a:endParaRPr lang="en-US" altLang="ja-JP" sz="2400" dirty="0" smtClean="0">
              <a:latin typeface="+mn-lt"/>
            </a:endParaRPr>
          </a:p>
          <a:p>
            <a:pPr lvl="1" eaLnBrk="1" hangingPunct="1"/>
            <a:r>
              <a:rPr lang="zh-CN" altLang="en-US" sz="2400" dirty="0" smtClean="0">
                <a:latin typeface="+mn-lt"/>
              </a:rPr>
              <a:t>提供不同级别的服务可选项：类似于邮政服务</a:t>
            </a:r>
            <a:endParaRPr lang="en-US" altLang="zh-CN" sz="2400" dirty="0" smtClean="0">
              <a:latin typeface="+mn-lt"/>
            </a:endParaRPr>
          </a:p>
          <a:p>
            <a:endParaRPr lang="zh-CN" altLang="en-US" dirty="0" smtClean="0"/>
          </a:p>
        </p:txBody>
      </p:sp>
      <p:grpSp>
        <p:nvGrpSpPr>
          <p:cNvPr id="11270" name="Group 725"/>
          <p:cNvGrpSpPr>
            <a:grpSpLocks/>
          </p:cNvGrpSpPr>
          <p:nvPr/>
        </p:nvGrpSpPr>
        <p:grpSpPr bwMode="auto">
          <a:xfrm>
            <a:off x="5167313" y="1117600"/>
            <a:ext cx="3773487" cy="4937125"/>
            <a:chOff x="5202238" y="1384300"/>
            <a:chExt cx="3551237" cy="4659312"/>
          </a:xfrm>
        </p:grpSpPr>
        <p:sp>
          <p:nvSpPr>
            <p:cNvPr id="363" name="Freeform 415"/>
            <p:cNvSpPr>
              <a:spLocks/>
            </p:cNvSpPr>
            <p:nvPr/>
          </p:nvSpPr>
          <p:spPr bwMode="auto">
            <a:xfrm>
              <a:off x="7004050" y="3527425"/>
              <a:ext cx="1314450" cy="674687"/>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64" name="Freeform 416"/>
            <p:cNvSpPr>
              <a:spLocks/>
            </p:cNvSpPr>
            <p:nvPr/>
          </p:nvSpPr>
          <p:spPr bwMode="auto">
            <a:xfrm>
              <a:off x="7023100" y="2001837"/>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65" name="Freeform 417"/>
            <p:cNvSpPr>
              <a:spLocks/>
            </p:cNvSpPr>
            <p:nvPr/>
          </p:nvSpPr>
          <p:spPr bwMode="auto">
            <a:xfrm>
              <a:off x="5202238" y="1709737"/>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11274" name="Group 418"/>
            <p:cNvGrpSpPr>
              <a:grpSpLocks/>
            </p:cNvGrpSpPr>
            <p:nvPr/>
          </p:nvGrpSpPr>
          <p:grpSpPr bwMode="auto">
            <a:xfrm>
              <a:off x="5278438" y="2974975"/>
              <a:ext cx="1458912" cy="933450"/>
              <a:chOff x="2889" y="1631"/>
              <a:chExt cx="980" cy="743"/>
            </a:xfrm>
          </p:grpSpPr>
          <p:sp>
            <p:nvSpPr>
              <p:cNvPr id="11624"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sp>
            <p:nvSpPr>
              <p:cNvPr id="11625"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rgbClr val="00CCFF"/>
                  </a:solidFill>
                  <a:ea typeface="MS PGothic" panose="020B0600070205080204" pitchFamily="34" charset="-128"/>
                  <a:cs typeface="Arial" panose="020B0604020202020204" pitchFamily="34" charset="0"/>
                </a:endParaRPr>
              </a:p>
            </p:txBody>
          </p:sp>
        </p:grpSp>
        <p:sp>
          <p:nvSpPr>
            <p:cNvPr id="367" name="Line 421"/>
            <p:cNvSpPr>
              <a:spLocks noChangeShapeType="1"/>
            </p:cNvSpPr>
            <p:nvPr/>
          </p:nvSpPr>
          <p:spPr bwMode="auto">
            <a:xfrm>
              <a:off x="7396163" y="3813175"/>
              <a:ext cx="163512" cy="1206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68" name="Line 422"/>
            <p:cNvSpPr>
              <a:spLocks noChangeShapeType="1"/>
            </p:cNvSpPr>
            <p:nvPr/>
          </p:nvSpPr>
          <p:spPr bwMode="auto">
            <a:xfrm>
              <a:off x="7493000" y="3733800"/>
              <a:ext cx="279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69" name="Line 423"/>
            <p:cNvSpPr>
              <a:spLocks noChangeShapeType="1"/>
            </p:cNvSpPr>
            <p:nvPr/>
          </p:nvSpPr>
          <p:spPr bwMode="auto">
            <a:xfrm flipV="1">
              <a:off x="7729538" y="3819525"/>
              <a:ext cx="134937" cy="104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70" name="Line 424"/>
            <p:cNvSpPr>
              <a:spLocks noChangeShapeType="1"/>
            </p:cNvSpPr>
            <p:nvPr/>
          </p:nvSpPr>
          <p:spPr bwMode="auto">
            <a:xfrm>
              <a:off x="6427788" y="3740150"/>
              <a:ext cx="6794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71" name="Line 425"/>
            <p:cNvSpPr>
              <a:spLocks noChangeShapeType="1"/>
            </p:cNvSpPr>
            <p:nvPr/>
          </p:nvSpPr>
          <p:spPr bwMode="auto">
            <a:xfrm>
              <a:off x="6723063" y="2587625"/>
              <a:ext cx="509587"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72" name="Line 426"/>
            <p:cNvSpPr>
              <a:spLocks noChangeShapeType="1"/>
            </p:cNvSpPr>
            <p:nvPr/>
          </p:nvSpPr>
          <p:spPr bwMode="auto">
            <a:xfrm>
              <a:off x="6289675" y="2403475"/>
              <a:ext cx="152400" cy="952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73" name="Freeform 427"/>
            <p:cNvSpPr>
              <a:spLocks/>
            </p:cNvSpPr>
            <p:nvPr/>
          </p:nvSpPr>
          <p:spPr bwMode="auto">
            <a:xfrm>
              <a:off x="5497513" y="4378325"/>
              <a:ext cx="3079750" cy="1665287"/>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74" name="Line 428"/>
            <p:cNvSpPr>
              <a:spLocks noChangeShapeType="1"/>
            </p:cNvSpPr>
            <p:nvPr/>
          </p:nvSpPr>
          <p:spPr bwMode="auto">
            <a:xfrm rot="-5400000">
              <a:off x="7845425" y="5159375"/>
              <a:ext cx="523875" cy="1397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75" name="Line 429"/>
            <p:cNvSpPr>
              <a:spLocks noChangeShapeType="1"/>
            </p:cNvSpPr>
            <p:nvPr/>
          </p:nvSpPr>
          <p:spPr bwMode="auto">
            <a:xfrm rot="5400000" flipV="1">
              <a:off x="7991475" y="5440362"/>
              <a:ext cx="3175" cy="8572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76" name="Line 430"/>
            <p:cNvSpPr>
              <a:spLocks noChangeShapeType="1"/>
            </p:cNvSpPr>
            <p:nvPr/>
          </p:nvSpPr>
          <p:spPr bwMode="auto">
            <a:xfrm rot="-5400000">
              <a:off x="8177213" y="5116512"/>
              <a:ext cx="0" cy="1143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77" name="Line 431"/>
            <p:cNvSpPr>
              <a:spLocks noChangeShapeType="1"/>
            </p:cNvSpPr>
            <p:nvPr/>
          </p:nvSpPr>
          <p:spPr bwMode="auto">
            <a:xfrm>
              <a:off x="7358063" y="4697412"/>
              <a:ext cx="390525" cy="184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78" name="Line 432"/>
            <p:cNvSpPr>
              <a:spLocks noChangeShapeType="1"/>
            </p:cNvSpPr>
            <p:nvPr/>
          </p:nvSpPr>
          <p:spPr bwMode="auto">
            <a:xfrm flipV="1">
              <a:off x="6737350" y="4684712"/>
              <a:ext cx="322263" cy="1984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79" name="Line 433"/>
            <p:cNvSpPr>
              <a:spLocks noChangeShapeType="1"/>
            </p:cNvSpPr>
            <p:nvPr/>
          </p:nvSpPr>
          <p:spPr bwMode="auto">
            <a:xfrm flipV="1">
              <a:off x="6780213" y="4976812"/>
              <a:ext cx="9715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80" name="Line 435"/>
            <p:cNvSpPr>
              <a:spLocks noChangeShapeType="1"/>
            </p:cNvSpPr>
            <p:nvPr/>
          </p:nvSpPr>
          <p:spPr bwMode="auto">
            <a:xfrm>
              <a:off x="6100763" y="4773612"/>
              <a:ext cx="263525" cy="857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81" name="Line 436"/>
            <p:cNvSpPr>
              <a:spLocks noChangeShapeType="1"/>
            </p:cNvSpPr>
            <p:nvPr/>
          </p:nvSpPr>
          <p:spPr bwMode="auto">
            <a:xfrm flipV="1">
              <a:off x="5842000" y="4983162"/>
              <a:ext cx="412750" cy="127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82" name="Line 439"/>
            <p:cNvSpPr>
              <a:spLocks noChangeShapeType="1"/>
            </p:cNvSpPr>
            <p:nvPr/>
          </p:nvSpPr>
          <p:spPr bwMode="auto">
            <a:xfrm flipH="1">
              <a:off x="6267450" y="5070475"/>
              <a:ext cx="142875" cy="198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83" name="Line 440"/>
            <p:cNvSpPr>
              <a:spLocks noChangeShapeType="1"/>
            </p:cNvSpPr>
            <p:nvPr/>
          </p:nvSpPr>
          <p:spPr bwMode="auto">
            <a:xfrm flipH="1" flipV="1">
              <a:off x="6588125" y="5097462"/>
              <a:ext cx="74613" cy="1730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84" name="Line 441"/>
            <p:cNvSpPr>
              <a:spLocks noChangeShapeType="1"/>
            </p:cNvSpPr>
            <p:nvPr/>
          </p:nvSpPr>
          <p:spPr bwMode="auto">
            <a:xfrm>
              <a:off x="6743700" y="5053012"/>
              <a:ext cx="503238" cy="269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85" name="Line 443"/>
            <p:cNvSpPr>
              <a:spLocks noChangeShapeType="1"/>
            </p:cNvSpPr>
            <p:nvPr/>
          </p:nvSpPr>
          <p:spPr bwMode="auto">
            <a:xfrm>
              <a:off x="6281738" y="3522662"/>
              <a:ext cx="0" cy="1317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86" name="Line 444"/>
            <p:cNvSpPr>
              <a:spLocks noChangeShapeType="1"/>
            </p:cNvSpPr>
            <p:nvPr/>
          </p:nvSpPr>
          <p:spPr bwMode="auto">
            <a:xfrm flipV="1">
              <a:off x="7577138" y="2492375"/>
              <a:ext cx="123825" cy="87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87" name="Line 445"/>
            <p:cNvSpPr>
              <a:spLocks noChangeShapeType="1"/>
            </p:cNvSpPr>
            <p:nvPr/>
          </p:nvSpPr>
          <p:spPr bwMode="auto">
            <a:xfrm>
              <a:off x="7405688" y="2665412"/>
              <a:ext cx="0" cy="825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88" name="Line 446"/>
            <p:cNvSpPr>
              <a:spLocks noChangeShapeType="1"/>
            </p:cNvSpPr>
            <p:nvPr/>
          </p:nvSpPr>
          <p:spPr bwMode="auto">
            <a:xfrm flipV="1">
              <a:off x="7577138" y="2562225"/>
              <a:ext cx="263525" cy="288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89" name="Line 447"/>
            <p:cNvSpPr>
              <a:spLocks noChangeShapeType="1"/>
            </p:cNvSpPr>
            <p:nvPr/>
          </p:nvSpPr>
          <p:spPr bwMode="auto">
            <a:xfrm>
              <a:off x="7942263" y="2560637"/>
              <a:ext cx="0" cy="1968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90" name="Line 448"/>
            <p:cNvSpPr>
              <a:spLocks noChangeShapeType="1"/>
            </p:cNvSpPr>
            <p:nvPr/>
          </p:nvSpPr>
          <p:spPr bwMode="auto">
            <a:xfrm>
              <a:off x="7596188" y="2867025"/>
              <a:ext cx="1889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91" name="Line 449"/>
            <p:cNvSpPr>
              <a:spLocks noChangeShapeType="1"/>
            </p:cNvSpPr>
            <p:nvPr/>
          </p:nvSpPr>
          <p:spPr bwMode="auto">
            <a:xfrm flipV="1">
              <a:off x="5891213" y="3733800"/>
              <a:ext cx="168275"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92" name="Line 450"/>
            <p:cNvSpPr>
              <a:spLocks noChangeShapeType="1"/>
            </p:cNvSpPr>
            <p:nvPr/>
          </p:nvSpPr>
          <p:spPr bwMode="auto">
            <a:xfrm>
              <a:off x="8150225" y="2857500"/>
              <a:ext cx="177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93" name="Line 451"/>
            <p:cNvSpPr>
              <a:spLocks noChangeShapeType="1"/>
            </p:cNvSpPr>
            <p:nvPr/>
          </p:nvSpPr>
          <p:spPr bwMode="auto">
            <a:xfrm flipH="1">
              <a:off x="7296150" y="2933700"/>
              <a:ext cx="98425" cy="7048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94" name="Line 452"/>
            <p:cNvSpPr>
              <a:spLocks noChangeShapeType="1"/>
            </p:cNvSpPr>
            <p:nvPr/>
          </p:nvSpPr>
          <p:spPr bwMode="auto">
            <a:xfrm flipH="1">
              <a:off x="7888288" y="2933700"/>
              <a:ext cx="111125" cy="7270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95" name="Line 541"/>
            <p:cNvSpPr>
              <a:spLocks noChangeShapeType="1"/>
            </p:cNvSpPr>
            <p:nvPr/>
          </p:nvSpPr>
          <p:spPr bwMode="auto">
            <a:xfrm flipV="1">
              <a:off x="7272338" y="4075112"/>
              <a:ext cx="227012" cy="4365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11304" name="Group 590"/>
            <p:cNvGrpSpPr>
              <a:grpSpLocks/>
            </p:cNvGrpSpPr>
            <p:nvPr/>
          </p:nvGrpSpPr>
          <p:grpSpPr bwMode="auto">
            <a:xfrm flipH="1">
              <a:off x="5775325" y="4533900"/>
              <a:ext cx="414337" cy="373063"/>
              <a:chOff x="2839" y="3501"/>
              <a:chExt cx="755" cy="803"/>
            </a:xfrm>
          </p:grpSpPr>
          <p:pic>
            <p:nvPicPr>
              <p:cNvPr id="11622" name="Picture 5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5" name="Freeform 592"/>
              <p:cNvSpPr>
                <a:spLocks/>
              </p:cNvSpPr>
              <p:nvPr/>
            </p:nvSpPr>
            <p:spPr bwMode="auto">
              <a:xfrm>
                <a:off x="2917" y="3580"/>
                <a:ext cx="356" cy="366"/>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11305" name="Group 593"/>
            <p:cNvGrpSpPr>
              <a:grpSpLocks/>
            </p:cNvGrpSpPr>
            <p:nvPr/>
          </p:nvGrpSpPr>
          <p:grpSpPr bwMode="auto">
            <a:xfrm flipH="1">
              <a:off x="5457825" y="4954588"/>
              <a:ext cx="482600" cy="406400"/>
              <a:chOff x="2839" y="3501"/>
              <a:chExt cx="755" cy="803"/>
            </a:xfrm>
          </p:grpSpPr>
          <p:pic>
            <p:nvPicPr>
              <p:cNvPr id="11620" name="Picture 59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3" name="Freeform 595"/>
              <p:cNvSpPr>
                <a:spLocks/>
              </p:cNvSpPr>
              <p:nvPr/>
            </p:nvSpPr>
            <p:spPr bwMode="auto">
              <a:xfrm>
                <a:off x="2916" y="3579"/>
                <a:ext cx="355" cy="367"/>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11306" name="Group 596"/>
            <p:cNvGrpSpPr>
              <a:grpSpLocks/>
            </p:cNvGrpSpPr>
            <p:nvPr/>
          </p:nvGrpSpPr>
          <p:grpSpPr bwMode="auto">
            <a:xfrm flipH="1">
              <a:off x="5935663" y="5256213"/>
              <a:ext cx="427037" cy="349250"/>
              <a:chOff x="2839" y="3501"/>
              <a:chExt cx="755" cy="803"/>
            </a:xfrm>
          </p:grpSpPr>
          <p:pic>
            <p:nvPicPr>
              <p:cNvPr id="11618" name="Picture 597"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1" name="Freeform 598"/>
              <p:cNvSpPr>
                <a:spLocks/>
              </p:cNvSpPr>
              <p:nvPr/>
            </p:nvSpPr>
            <p:spPr bwMode="auto">
              <a:xfrm>
                <a:off x="2915" y="3578"/>
                <a:ext cx="356" cy="369"/>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11307" name="Group 599"/>
            <p:cNvGrpSpPr>
              <a:grpSpLocks/>
            </p:cNvGrpSpPr>
            <p:nvPr/>
          </p:nvGrpSpPr>
          <p:grpSpPr bwMode="auto">
            <a:xfrm>
              <a:off x="6550025" y="5238750"/>
              <a:ext cx="427037" cy="350838"/>
              <a:chOff x="2839" y="3501"/>
              <a:chExt cx="755" cy="803"/>
            </a:xfrm>
          </p:grpSpPr>
          <p:pic>
            <p:nvPicPr>
              <p:cNvPr id="11616" name="Picture 60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9" name="Freeform 601"/>
              <p:cNvSpPr>
                <a:spLocks/>
              </p:cNvSpPr>
              <p:nvPr/>
            </p:nvSpPr>
            <p:spPr bwMode="auto">
              <a:xfrm>
                <a:off x="2915" y="3577"/>
                <a:ext cx="356" cy="367"/>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pic>
          <p:nvPicPr>
            <p:cNvPr id="11308" name="Picture 603" descr="car_icon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309" name="Group 652"/>
            <p:cNvGrpSpPr>
              <a:grpSpLocks/>
            </p:cNvGrpSpPr>
            <p:nvPr/>
          </p:nvGrpSpPr>
          <p:grpSpPr bwMode="auto">
            <a:xfrm>
              <a:off x="5613400" y="1546225"/>
              <a:ext cx="415925" cy="385763"/>
              <a:chOff x="2751" y="1851"/>
              <a:chExt cx="462" cy="478"/>
            </a:xfrm>
          </p:grpSpPr>
          <p:pic>
            <p:nvPicPr>
              <p:cNvPr id="11614" name="Picture 653" descr="iphone_stylized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15" name="Picture 654"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310" name="Group 665"/>
            <p:cNvGrpSpPr>
              <a:grpSpLocks/>
            </p:cNvGrpSpPr>
            <p:nvPr/>
          </p:nvGrpSpPr>
          <p:grpSpPr bwMode="auto">
            <a:xfrm>
              <a:off x="7689850" y="2395538"/>
              <a:ext cx="390525" cy="169863"/>
              <a:chOff x="4650" y="1129"/>
              <a:chExt cx="246" cy="95"/>
            </a:xfrm>
          </p:grpSpPr>
          <p:sp>
            <p:nvSpPr>
              <p:cNvPr id="11606"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11607"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11608"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11609" name="Group 659"/>
              <p:cNvGrpSpPr>
                <a:grpSpLocks/>
              </p:cNvGrpSpPr>
              <p:nvPr/>
            </p:nvGrpSpPr>
            <p:grpSpPr bwMode="auto">
              <a:xfrm>
                <a:off x="4699" y="1145"/>
                <a:ext cx="138" cy="29"/>
                <a:chOff x="2468" y="1332"/>
                <a:chExt cx="310" cy="60"/>
              </a:xfrm>
            </p:grpSpPr>
            <p:sp>
              <p:nvSpPr>
                <p:cNvPr id="704" name="Freeform 660"/>
                <p:cNvSpPr>
                  <a:spLocks/>
                </p:cNvSpPr>
                <p:nvPr/>
              </p:nvSpPr>
              <p:spPr bwMode="auto">
                <a:xfrm>
                  <a:off x="2468" y="1332"/>
                  <a:ext cx="310" cy="62"/>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705" name="Freeform 661"/>
                <p:cNvSpPr>
                  <a:spLocks/>
                </p:cNvSpPr>
                <p:nvPr/>
              </p:nvSpPr>
              <p:spPr bwMode="auto">
                <a:xfrm>
                  <a:off x="2481" y="1332"/>
                  <a:ext cx="283" cy="62"/>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702" name="Line 662"/>
              <p:cNvSpPr>
                <a:spLocks noChangeShapeType="1"/>
              </p:cNvSpPr>
              <p:nvPr/>
            </p:nvSpPr>
            <p:spPr bwMode="auto">
              <a:xfrm>
                <a:off x="4651" y="1158"/>
                <a:ext cx="0" cy="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703" name="Line 663"/>
              <p:cNvSpPr>
                <a:spLocks noChangeShapeType="1"/>
              </p:cNvSpPr>
              <p:nvPr/>
            </p:nvSpPr>
            <p:spPr bwMode="auto">
              <a:xfrm>
                <a:off x="4894" y="1160"/>
                <a:ext cx="0" cy="4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11311" name="Group 666"/>
            <p:cNvGrpSpPr>
              <a:grpSpLocks/>
            </p:cNvGrpSpPr>
            <p:nvPr/>
          </p:nvGrpSpPr>
          <p:grpSpPr bwMode="auto">
            <a:xfrm>
              <a:off x="7762875" y="2757488"/>
              <a:ext cx="390525" cy="176213"/>
              <a:chOff x="4650" y="1129"/>
              <a:chExt cx="246" cy="95"/>
            </a:xfrm>
          </p:grpSpPr>
          <p:sp>
            <p:nvSpPr>
              <p:cNvPr id="11598"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11599"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11600"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11601" name="Group 670"/>
              <p:cNvGrpSpPr>
                <a:grpSpLocks/>
              </p:cNvGrpSpPr>
              <p:nvPr/>
            </p:nvGrpSpPr>
            <p:grpSpPr bwMode="auto">
              <a:xfrm>
                <a:off x="4699" y="1145"/>
                <a:ext cx="138" cy="29"/>
                <a:chOff x="2468" y="1332"/>
                <a:chExt cx="310" cy="60"/>
              </a:xfrm>
            </p:grpSpPr>
            <p:sp>
              <p:nvSpPr>
                <p:cNvPr id="696" name="Freeform 671"/>
                <p:cNvSpPr>
                  <a:spLocks/>
                </p:cNvSpPr>
                <p:nvPr/>
              </p:nvSpPr>
              <p:spPr bwMode="auto">
                <a:xfrm>
                  <a:off x="2468" y="1334"/>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97" name="Freeform 672"/>
                <p:cNvSpPr>
                  <a:spLocks/>
                </p:cNvSpPr>
                <p:nvPr/>
              </p:nvSpPr>
              <p:spPr bwMode="auto">
                <a:xfrm>
                  <a:off x="2481" y="1334"/>
                  <a:ext cx="283"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694" name="Line 673"/>
              <p:cNvSpPr>
                <a:spLocks noChangeShapeType="1"/>
              </p:cNvSpPr>
              <p:nvPr/>
            </p:nvSpPr>
            <p:spPr bwMode="auto">
              <a:xfrm>
                <a:off x="4651" y="1158"/>
                <a:ext cx="0" cy="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95" name="Line 674"/>
              <p:cNvSpPr>
                <a:spLocks noChangeShapeType="1"/>
              </p:cNvSpPr>
              <p:nvPr/>
            </p:nvSpPr>
            <p:spPr bwMode="auto">
              <a:xfrm>
                <a:off x="4894" y="1160"/>
                <a:ext cx="0" cy="4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11312" name="Group 675"/>
            <p:cNvGrpSpPr>
              <a:grpSpLocks/>
            </p:cNvGrpSpPr>
            <p:nvPr/>
          </p:nvGrpSpPr>
          <p:grpSpPr bwMode="auto">
            <a:xfrm>
              <a:off x="7204075" y="2493963"/>
              <a:ext cx="390525" cy="169863"/>
              <a:chOff x="4650" y="1129"/>
              <a:chExt cx="246" cy="95"/>
            </a:xfrm>
          </p:grpSpPr>
          <p:sp>
            <p:nvSpPr>
              <p:cNvPr id="11590"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11591"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11592"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11593" name="Group 679"/>
              <p:cNvGrpSpPr>
                <a:grpSpLocks/>
              </p:cNvGrpSpPr>
              <p:nvPr/>
            </p:nvGrpSpPr>
            <p:grpSpPr bwMode="auto">
              <a:xfrm>
                <a:off x="4699" y="1145"/>
                <a:ext cx="138" cy="29"/>
                <a:chOff x="2468" y="1332"/>
                <a:chExt cx="310" cy="60"/>
              </a:xfrm>
            </p:grpSpPr>
            <p:sp>
              <p:nvSpPr>
                <p:cNvPr id="688" name="Freeform 680"/>
                <p:cNvSpPr>
                  <a:spLocks/>
                </p:cNvSpPr>
                <p:nvPr/>
              </p:nvSpPr>
              <p:spPr bwMode="auto">
                <a:xfrm>
                  <a:off x="2468" y="1332"/>
                  <a:ext cx="310" cy="62"/>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89" name="Freeform 681"/>
                <p:cNvSpPr>
                  <a:spLocks/>
                </p:cNvSpPr>
                <p:nvPr/>
              </p:nvSpPr>
              <p:spPr bwMode="auto">
                <a:xfrm>
                  <a:off x="2481" y="1332"/>
                  <a:ext cx="283" cy="62"/>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686" name="Line 682"/>
              <p:cNvSpPr>
                <a:spLocks noChangeShapeType="1"/>
              </p:cNvSpPr>
              <p:nvPr/>
            </p:nvSpPr>
            <p:spPr bwMode="auto">
              <a:xfrm>
                <a:off x="4651" y="1158"/>
                <a:ext cx="0" cy="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87" name="Line 683"/>
              <p:cNvSpPr>
                <a:spLocks noChangeShapeType="1"/>
              </p:cNvSpPr>
              <p:nvPr/>
            </p:nvSpPr>
            <p:spPr bwMode="auto">
              <a:xfrm>
                <a:off x="4894" y="1160"/>
                <a:ext cx="0" cy="4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11313" name="Group 684"/>
            <p:cNvGrpSpPr>
              <a:grpSpLocks/>
            </p:cNvGrpSpPr>
            <p:nvPr/>
          </p:nvGrpSpPr>
          <p:grpSpPr bwMode="auto">
            <a:xfrm>
              <a:off x="7215188" y="2757488"/>
              <a:ext cx="390525" cy="169863"/>
              <a:chOff x="4650" y="1129"/>
              <a:chExt cx="246" cy="95"/>
            </a:xfrm>
          </p:grpSpPr>
          <p:sp>
            <p:nvSpPr>
              <p:cNvPr id="11582"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11583"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11584"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11585" name="Group 688"/>
              <p:cNvGrpSpPr>
                <a:grpSpLocks/>
              </p:cNvGrpSpPr>
              <p:nvPr/>
            </p:nvGrpSpPr>
            <p:grpSpPr bwMode="auto">
              <a:xfrm>
                <a:off x="4699" y="1145"/>
                <a:ext cx="138" cy="29"/>
                <a:chOff x="2468" y="1332"/>
                <a:chExt cx="310" cy="60"/>
              </a:xfrm>
            </p:grpSpPr>
            <p:sp>
              <p:nvSpPr>
                <p:cNvPr id="680" name="Freeform 689"/>
                <p:cNvSpPr>
                  <a:spLocks/>
                </p:cNvSpPr>
                <p:nvPr/>
              </p:nvSpPr>
              <p:spPr bwMode="auto">
                <a:xfrm>
                  <a:off x="2468" y="1332"/>
                  <a:ext cx="310" cy="62"/>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81" name="Freeform 690"/>
                <p:cNvSpPr>
                  <a:spLocks/>
                </p:cNvSpPr>
                <p:nvPr/>
              </p:nvSpPr>
              <p:spPr bwMode="auto">
                <a:xfrm>
                  <a:off x="2481" y="1332"/>
                  <a:ext cx="283" cy="62"/>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678" name="Line 691"/>
              <p:cNvSpPr>
                <a:spLocks noChangeShapeType="1"/>
              </p:cNvSpPr>
              <p:nvPr/>
            </p:nvSpPr>
            <p:spPr bwMode="auto">
              <a:xfrm>
                <a:off x="4651" y="1158"/>
                <a:ext cx="0" cy="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79" name="Line 692"/>
              <p:cNvSpPr>
                <a:spLocks noChangeShapeType="1"/>
              </p:cNvSpPr>
              <p:nvPr/>
            </p:nvSpPr>
            <p:spPr bwMode="auto">
              <a:xfrm>
                <a:off x="4894" y="1160"/>
                <a:ext cx="0" cy="4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406" name="Line 693"/>
            <p:cNvSpPr>
              <a:spLocks noChangeShapeType="1"/>
            </p:cNvSpPr>
            <p:nvPr/>
          </p:nvSpPr>
          <p:spPr bwMode="auto">
            <a:xfrm>
              <a:off x="8345488" y="2855912"/>
              <a:ext cx="177800" cy="0"/>
            </a:xfrm>
            <a:prstGeom prst="line">
              <a:avLst/>
            </a:prstGeom>
            <a:noFill/>
            <a:ln w="9525">
              <a:solidFill>
                <a:srgbClr val="808080"/>
              </a:solidFill>
              <a:prstDash val="dash"/>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11315" name="Group 694"/>
            <p:cNvGrpSpPr>
              <a:grpSpLocks/>
            </p:cNvGrpSpPr>
            <p:nvPr/>
          </p:nvGrpSpPr>
          <p:grpSpPr bwMode="auto">
            <a:xfrm>
              <a:off x="7400925" y="3911600"/>
              <a:ext cx="485775" cy="203200"/>
              <a:chOff x="4650" y="1129"/>
              <a:chExt cx="246" cy="95"/>
            </a:xfrm>
          </p:grpSpPr>
          <p:sp>
            <p:nvSpPr>
              <p:cNvPr id="11574"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11575"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11576"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11577" name="Group 698"/>
              <p:cNvGrpSpPr>
                <a:grpSpLocks/>
              </p:cNvGrpSpPr>
              <p:nvPr/>
            </p:nvGrpSpPr>
            <p:grpSpPr bwMode="auto">
              <a:xfrm>
                <a:off x="4699" y="1145"/>
                <a:ext cx="138" cy="29"/>
                <a:chOff x="2468" y="1332"/>
                <a:chExt cx="310" cy="60"/>
              </a:xfrm>
            </p:grpSpPr>
            <p:sp>
              <p:nvSpPr>
                <p:cNvPr id="672" name="Freeform 699"/>
                <p:cNvSpPr>
                  <a:spLocks/>
                </p:cNvSpPr>
                <p:nvPr/>
              </p:nvSpPr>
              <p:spPr bwMode="auto">
                <a:xfrm>
                  <a:off x="2468" y="1334"/>
                  <a:ext cx="312"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73" name="Freeform 700"/>
                <p:cNvSpPr>
                  <a:spLocks/>
                </p:cNvSpPr>
                <p:nvPr/>
              </p:nvSpPr>
              <p:spPr bwMode="auto">
                <a:xfrm>
                  <a:off x="2483" y="1334"/>
                  <a:ext cx="285"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670" name="Line 701"/>
              <p:cNvSpPr>
                <a:spLocks noChangeShapeType="1"/>
              </p:cNvSpPr>
              <p:nvPr/>
            </p:nvSpPr>
            <p:spPr bwMode="auto">
              <a:xfrm>
                <a:off x="4651" y="1158"/>
                <a:ext cx="0" cy="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71" name="Line 702"/>
              <p:cNvSpPr>
                <a:spLocks noChangeShapeType="1"/>
              </p:cNvSpPr>
              <p:nvPr/>
            </p:nvSpPr>
            <p:spPr bwMode="auto">
              <a:xfrm>
                <a:off x="4894" y="1160"/>
                <a:ext cx="0" cy="4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11316" name="Group 712"/>
            <p:cNvGrpSpPr>
              <a:grpSpLocks/>
            </p:cNvGrpSpPr>
            <p:nvPr/>
          </p:nvGrpSpPr>
          <p:grpSpPr bwMode="auto">
            <a:xfrm>
              <a:off x="7081838" y="3630613"/>
              <a:ext cx="485775" cy="203200"/>
              <a:chOff x="4650" y="1129"/>
              <a:chExt cx="246" cy="95"/>
            </a:xfrm>
          </p:grpSpPr>
          <p:sp>
            <p:nvSpPr>
              <p:cNvPr id="11566"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11567"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11568"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11569" name="Group 716"/>
              <p:cNvGrpSpPr>
                <a:grpSpLocks/>
              </p:cNvGrpSpPr>
              <p:nvPr/>
            </p:nvGrpSpPr>
            <p:grpSpPr bwMode="auto">
              <a:xfrm>
                <a:off x="4699" y="1145"/>
                <a:ext cx="138" cy="29"/>
                <a:chOff x="2468" y="1332"/>
                <a:chExt cx="310" cy="60"/>
              </a:xfrm>
            </p:grpSpPr>
            <p:sp>
              <p:nvSpPr>
                <p:cNvPr id="664" name="Freeform 717"/>
                <p:cNvSpPr>
                  <a:spLocks/>
                </p:cNvSpPr>
                <p:nvPr/>
              </p:nvSpPr>
              <p:spPr bwMode="auto">
                <a:xfrm>
                  <a:off x="2468" y="1334"/>
                  <a:ext cx="312"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65" name="Freeform 718"/>
                <p:cNvSpPr>
                  <a:spLocks/>
                </p:cNvSpPr>
                <p:nvPr/>
              </p:nvSpPr>
              <p:spPr bwMode="auto">
                <a:xfrm>
                  <a:off x="2483" y="1334"/>
                  <a:ext cx="285"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662" name="Line 719"/>
              <p:cNvSpPr>
                <a:spLocks noChangeShapeType="1"/>
              </p:cNvSpPr>
              <p:nvPr/>
            </p:nvSpPr>
            <p:spPr bwMode="auto">
              <a:xfrm>
                <a:off x="4651" y="1158"/>
                <a:ext cx="0" cy="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63" name="Line 720"/>
              <p:cNvSpPr>
                <a:spLocks noChangeShapeType="1"/>
              </p:cNvSpPr>
              <p:nvPr/>
            </p:nvSpPr>
            <p:spPr bwMode="auto">
              <a:xfrm>
                <a:off x="4894" y="1160"/>
                <a:ext cx="0" cy="4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11317" name="Group 721"/>
            <p:cNvGrpSpPr>
              <a:grpSpLocks/>
            </p:cNvGrpSpPr>
            <p:nvPr/>
          </p:nvGrpSpPr>
          <p:grpSpPr bwMode="auto">
            <a:xfrm>
              <a:off x="7743825" y="3643313"/>
              <a:ext cx="485775" cy="203200"/>
              <a:chOff x="4650" y="1129"/>
              <a:chExt cx="246" cy="95"/>
            </a:xfrm>
          </p:grpSpPr>
          <p:sp>
            <p:nvSpPr>
              <p:cNvPr id="11558"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11559"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11560"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11561" name="Group 725"/>
              <p:cNvGrpSpPr>
                <a:grpSpLocks/>
              </p:cNvGrpSpPr>
              <p:nvPr/>
            </p:nvGrpSpPr>
            <p:grpSpPr bwMode="auto">
              <a:xfrm>
                <a:off x="4699" y="1145"/>
                <a:ext cx="138" cy="29"/>
                <a:chOff x="2468" y="1332"/>
                <a:chExt cx="310" cy="60"/>
              </a:xfrm>
            </p:grpSpPr>
            <p:sp>
              <p:nvSpPr>
                <p:cNvPr id="656" name="Freeform 726"/>
                <p:cNvSpPr>
                  <a:spLocks/>
                </p:cNvSpPr>
                <p:nvPr/>
              </p:nvSpPr>
              <p:spPr bwMode="auto">
                <a:xfrm>
                  <a:off x="2468" y="1334"/>
                  <a:ext cx="312"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57" name="Freeform 727"/>
                <p:cNvSpPr>
                  <a:spLocks/>
                </p:cNvSpPr>
                <p:nvPr/>
              </p:nvSpPr>
              <p:spPr bwMode="auto">
                <a:xfrm>
                  <a:off x="2483" y="1334"/>
                  <a:ext cx="285"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654" name="Line 728"/>
              <p:cNvSpPr>
                <a:spLocks noChangeShapeType="1"/>
              </p:cNvSpPr>
              <p:nvPr/>
            </p:nvSpPr>
            <p:spPr bwMode="auto">
              <a:xfrm>
                <a:off x="4651" y="1158"/>
                <a:ext cx="0" cy="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55" name="Line 729"/>
              <p:cNvSpPr>
                <a:spLocks noChangeShapeType="1"/>
              </p:cNvSpPr>
              <p:nvPr/>
            </p:nvSpPr>
            <p:spPr bwMode="auto">
              <a:xfrm>
                <a:off x="4894" y="1160"/>
                <a:ext cx="0" cy="4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11318" name="Group 730"/>
            <p:cNvGrpSpPr>
              <a:grpSpLocks/>
            </p:cNvGrpSpPr>
            <p:nvPr/>
          </p:nvGrpSpPr>
          <p:grpSpPr bwMode="auto">
            <a:xfrm>
              <a:off x="6962775" y="4505325"/>
              <a:ext cx="619125" cy="242888"/>
              <a:chOff x="4650" y="1129"/>
              <a:chExt cx="246" cy="95"/>
            </a:xfrm>
          </p:grpSpPr>
          <p:sp>
            <p:nvSpPr>
              <p:cNvPr id="11550" name="Oval 407"/>
              <p:cNvSpPr>
                <a:spLocks noChangeArrowheads="1"/>
              </p:cNvSpPr>
              <p:nvPr/>
            </p:nvSpPr>
            <p:spPr bwMode="auto">
              <a:xfrm>
                <a:off x="4651" y="1171"/>
                <a:ext cx="243"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11551"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11552"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11553" name="Group 734"/>
              <p:cNvGrpSpPr>
                <a:grpSpLocks/>
              </p:cNvGrpSpPr>
              <p:nvPr/>
            </p:nvGrpSpPr>
            <p:grpSpPr bwMode="auto">
              <a:xfrm>
                <a:off x="4699" y="1145"/>
                <a:ext cx="138" cy="29"/>
                <a:chOff x="2468" y="1332"/>
                <a:chExt cx="310" cy="60"/>
              </a:xfrm>
            </p:grpSpPr>
            <p:sp>
              <p:nvSpPr>
                <p:cNvPr id="648" name="Freeform 735"/>
                <p:cNvSpPr>
                  <a:spLocks/>
                </p:cNvSpPr>
                <p:nvPr/>
              </p:nvSpPr>
              <p:spPr bwMode="auto">
                <a:xfrm>
                  <a:off x="2468" y="1332"/>
                  <a:ext cx="299" cy="57"/>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49" name="Freeform 736"/>
                <p:cNvSpPr>
                  <a:spLocks/>
                </p:cNvSpPr>
                <p:nvPr/>
              </p:nvSpPr>
              <p:spPr bwMode="auto">
                <a:xfrm>
                  <a:off x="2484" y="1332"/>
                  <a:ext cx="278" cy="57"/>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646" name="Line 737"/>
              <p:cNvSpPr>
                <a:spLocks noChangeShapeType="1"/>
              </p:cNvSpPr>
              <p:nvPr/>
            </p:nvSpPr>
            <p:spPr bwMode="auto">
              <a:xfrm>
                <a:off x="4651" y="1158"/>
                <a:ext cx="0" cy="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47" name="Line 738"/>
              <p:cNvSpPr>
                <a:spLocks noChangeShapeType="1"/>
              </p:cNvSpPr>
              <p:nvPr/>
            </p:nvSpPr>
            <p:spPr bwMode="auto">
              <a:xfrm>
                <a:off x="4894" y="1160"/>
                <a:ext cx="0" cy="4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11319" name="Group 739"/>
            <p:cNvGrpSpPr>
              <a:grpSpLocks/>
            </p:cNvGrpSpPr>
            <p:nvPr/>
          </p:nvGrpSpPr>
          <p:grpSpPr bwMode="auto">
            <a:xfrm>
              <a:off x="7596188" y="4803775"/>
              <a:ext cx="619125" cy="242888"/>
              <a:chOff x="4650" y="1129"/>
              <a:chExt cx="246" cy="95"/>
            </a:xfrm>
          </p:grpSpPr>
          <p:sp>
            <p:nvSpPr>
              <p:cNvPr id="11542" name="Oval 407"/>
              <p:cNvSpPr>
                <a:spLocks noChangeArrowheads="1"/>
              </p:cNvSpPr>
              <p:nvPr/>
            </p:nvSpPr>
            <p:spPr bwMode="auto">
              <a:xfrm>
                <a:off x="4651" y="1171"/>
                <a:ext cx="243"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11543"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11544"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11545" name="Group 743"/>
              <p:cNvGrpSpPr>
                <a:grpSpLocks/>
              </p:cNvGrpSpPr>
              <p:nvPr/>
            </p:nvGrpSpPr>
            <p:grpSpPr bwMode="auto">
              <a:xfrm>
                <a:off x="4699" y="1145"/>
                <a:ext cx="138" cy="29"/>
                <a:chOff x="2468" y="1332"/>
                <a:chExt cx="310" cy="60"/>
              </a:xfrm>
            </p:grpSpPr>
            <p:sp>
              <p:nvSpPr>
                <p:cNvPr id="640" name="Freeform 744"/>
                <p:cNvSpPr>
                  <a:spLocks/>
                </p:cNvSpPr>
                <p:nvPr/>
              </p:nvSpPr>
              <p:spPr bwMode="auto">
                <a:xfrm>
                  <a:off x="2468" y="1332"/>
                  <a:ext cx="299" cy="57"/>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41" name="Freeform 745"/>
                <p:cNvSpPr>
                  <a:spLocks/>
                </p:cNvSpPr>
                <p:nvPr/>
              </p:nvSpPr>
              <p:spPr bwMode="auto">
                <a:xfrm>
                  <a:off x="2484" y="1332"/>
                  <a:ext cx="278" cy="57"/>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638" name="Line 746"/>
              <p:cNvSpPr>
                <a:spLocks noChangeShapeType="1"/>
              </p:cNvSpPr>
              <p:nvPr/>
            </p:nvSpPr>
            <p:spPr bwMode="auto">
              <a:xfrm>
                <a:off x="4651" y="1158"/>
                <a:ext cx="0" cy="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39" name="Line 747"/>
              <p:cNvSpPr>
                <a:spLocks noChangeShapeType="1"/>
              </p:cNvSpPr>
              <p:nvPr/>
            </p:nvSpPr>
            <p:spPr bwMode="auto">
              <a:xfrm>
                <a:off x="4894" y="1160"/>
                <a:ext cx="0" cy="4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11320" name="Group 748"/>
            <p:cNvGrpSpPr>
              <a:grpSpLocks/>
            </p:cNvGrpSpPr>
            <p:nvPr/>
          </p:nvGrpSpPr>
          <p:grpSpPr bwMode="auto">
            <a:xfrm>
              <a:off x="6246813" y="4848225"/>
              <a:ext cx="619125" cy="242888"/>
              <a:chOff x="4650" y="1129"/>
              <a:chExt cx="246" cy="95"/>
            </a:xfrm>
          </p:grpSpPr>
          <p:sp>
            <p:nvSpPr>
              <p:cNvPr id="11534" name="Oval 407"/>
              <p:cNvSpPr>
                <a:spLocks noChangeArrowheads="1"/>
              </p:cNvSpPr>
              <p:nvPr/>
            </p:nvSpPr>
            <p:spPr bwMode="auto">
              <a:xfrm>
                <a:off x="4651" y="1171"/>
                <a:ext cx="243"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11535"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11536"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11537" name="Group 752"/>
              <p:cNvGrpSpPr>
                <a:grpSpLocks/>
              </p:cNvGrpSpPr>
              <p:nvPr/>
            </p:nvGrpSpPr>
            <p:grpSpPr bwMode="auto">
              <a:xfrm>
                <a:off x="4699" y="1145"/>
                <a:ext cx="138" cy="29"/>
                <a:chOff x="2468" y="1332"/>
                <a:chExt cx="310" cy="60"/>
              </a:xfrm>
            </p:grpSpPr>
            <p:sp>
              <p:nvSpPr>
                <p:cNvPr id="632" name="Freeform 753"/>
                <p:cNvSpPr>
                  <a:spLocks/>
                </p:cNvSpPr>
                <p:nvPr/>
              </p:nvSpPr>
              <p:spPr bwMode="auto">
                <a:xfrm>
                  <a:off x="2468" y="1332"/>
                  <a:ext cx="299" cy="57"/>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33" name="Freeform 754"/>
                <p:cNvSpPr>
                  <a:spLocks/>
                </p:cNvSpPr>
                <p:nvPr/>
              </p:nvSpPr>
              <p:spPr bwMode="auto">
                <a:xfrm>
                  <a:off x="2484" y="1332"/>
                  <a:ext cx="278" cy="57"/>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630" name="Line 755"/>
              <p:cNvSpPr>
                <a:spLocks noChangeShapeType="1"/>
              </p:cNvSpPr>
              <p:nvPr/>
            </p:nvSpPr>
            <p:spPr bwMode="auto">
              <a:xfrm>
                <a:off x="4651" y="1158"/>
                <a:ext cx="0" cy="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31" name="Line 756"/>
              <p:cNvSpPr>
                <a:spLocks noChangeShapeType="1"/>
              </p:cNvSpPr>
              <p:nvPr/>
            </p:nvSpPr>
            <p:spPr bwMode="auto">
              <a:xfrm>
                <a:off x="4894" y="1160"/>
                <a:ext cx="0" cy="4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11321" name="Group 757"/>
            <p:cNvGrpSpPr>
              <a:grpSpLocks/>
            </p:cNvGrpSpPr>
            <p:nvPr/>
          </p:nvGrpSpPr>
          <p:grpSpPr bwMode="auto">
            <a:xfrm>
              <a:off x="6053138" y="3640138"/>
              <a:ext cx="390525" cy="169863"/>
              <a:chOff x="4650" y="1129"/>
              <a:chExt cx="246" cy="95"/>
            </a:xfrm>
          </p:grpSpPr>
          <p:sp>
            <p:nvSpPr>
              <p:cNvPr id="11526"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11527"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11528"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11529" name="Group 761"/>
              <p:cNvGrpSpPr>
                <a:grpSpLocks/>
              </p:cNvGrpSpPr>
              <p:nvPr/>
            </p:nvGrpSpPr>
            <p:grpSpPr bwMode="auto">
              <a:xfrm>
                <a:off x="4699" y="1145"/>
                <a:ext cx="138" cy="29"/>
                <a:chOff x="2468" y="1332"/>
                <a:chExt cx="310" cy="60"/>
              </a:xfrm>
            </p:grpSpPr>
            <p:sp>
              <p:nvSpPr>
                <p:cNvPr id="624" name="Freeform 762"/>
                <p:cNvSpPr>
                  <a:spLocks/>
                </p:cNvSpPr>
                <p:nvPr/>
              </p:nvSpPr>
              <p:spPr bwMode="auto">
                <a:xfrm>
                  <a:off x="2468" y="1332"/>
                  <a:ext cx="310" cy="62"/>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25" name="Freeform 763"/>
                <p:cNvSpPr>
                  <a:spLocks/>
                </p:cNvSpPr>
                <p:nvPr/>
              </p:nvSpPr>
              <p:spPr bwMode="auto">
                <a:xfrm>
                  <a:off x="2481" y="1332"/>
                  <a:ext cx="283" cy="62"/>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622" name="Line 764"/>
              <p:cNvSpPr>
                <a:spLocks noChangeShapeType="1"/>
              </p:cNvSpPr>
              <p:nvPr/>
            </p:nvSpPr>
            <p:spPr bwMode="auto">
              <a:xfrm>
                <a:off x="4651" y="1158"/>
                <a:ext cx="0" cy="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23" name="Line 765"/>
              <p:cNvSpPr>
                <a:spLocks noChangeShapeType="1"/>
              </p:cNvSpPr>
              <p:nvPr/>
            </p:nvSpPr>
            <p:spPr bwMode="auto">
              <a:xfrm>
                <a:off x="4894" y="1160"/>
                <a:ext cx="0" cy="4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11322" name="Group 767"/>
            <p:cNvGrpSpPr>
              <a:grpSpLocks/>
            </p:cNvGrpSpPr>
            <p:nvPr/>
          </p:nvGrpSpPr>
          <p:grpSpPr bwMode="auto">
            <a:xfrm>
              <a:off x="6353175" y="2487613"/>
              <a:ext cx="390525" cy="169863"/>
              <a:chOff x="4650" y="1129"/>
              <a:chExt cx="246" cy="95"/>
            </a:xfrm>
          </p:grpSpPr>
          <p:sp>
            <p:nvSpPr>
              <p:cNvPr id="11518"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11519"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11520"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11521" name="Group 771"/>
              <p:cNvGrpSpPr>
                <a:grpSpLocks/>
              </p:cNvGrpSpPr>
              <p:nvPr/>
            </p:nvGrpSpPr>
            <p:grpSpPr bwMode="auto">
              <a:xfrm>
                <a:off x="4699" y="1145"/>
                <a:ext cx="138" cy="29"/>
                <a:chOff x="2468" y="1332"/>
                <a:chExt cx="310" cy="60"/>
              </a:xfrm>
            </p:grpSpPr>
            <p:sp>
              <p:nvSpPr>
                <p:cNvPr id="616" name="Freeform 772"/>
                <p:cNvSpPr>
                  <a:spLocks/>
                </p:cNvSpPr>
                <p:nvPr/>
              </p:nvSpPr>
              <p:spPr bwMode="auto">
                <a:xfrm>
                  <a:off x="2468" y="1332"/>
                  <a:ext cx="310" cy="62"/>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17" name="Freeform 773"/>
                <p:cNvSpPr>
                  <a:spLocks/>
                </p:cNvSpPr>
                <p:nvPr/>
              </p:nvSpPr>
              <p:spPr bwMode="auto">
                <a:xfrm>
                  <a:off x="2481" y="1332"/>
                  <a:ext cx="283" cy="62"/>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614" name="Line 774"/>
              <p:cNvSpPr>
                <a:spLocks noChangeShapeType="1"/>
              </p:cNvSpPr>
              <p:nvPr/>
            </p:nvSpPr>
            <p:spPr bwMode="auto">
              <a:xfrm>
                <a:off x="4651" y="1158"/>
                <a:ext cx="0" cy="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15" name="Line 775"/>
              <p:cNvSpPr>
                <a:spLocks noChangeShapeType="1"/>
              </p:cNvSpPr>
              <p:nvPr/>
            </p:nvSpPr>
            <p:spPr bwMode="auto">
              <a:xfrm>
                <a:off x="4894" y="1160"/>
                <a:ext cx="0" cy="4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11323" name="Group 776"/>
            <p:cNvGrpSpPr>
              <a:grpSpLocks/>
            </p:cNvGrpSpPr>
            <p:nvPr/>
          </p:nvGrpSpPr>
          <p:grpSpPr bwMode="auto">
            <a:xfrm>
              <a:off x="5611813" y="3500438"/>
              <a:ext cx="506412" cy="352425"/>
              <a:chOff x="2967" y="478"/>
              <a:chExt cx="788" cy="625"/>
            </a:xfrm>
          </p:grpSpPr>
          <p:pic>
            <p:nvPicPr>
              <p:cNvPr id="11516" name="Picture 777"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17" name="Picture 778" descr="antenna_radiation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324" name="Group 779"/>
            <p:cNvGrpSpPr>
              <a:grpSpLocks/>
            </p:cNvGrpSpPr>
            <p:nvPr/>
          </p:nvGrpSpPr>
          <p:grpSpPr bwMode="auto">
            <a:xfrm>
              <a:off x="7132638" y="5003800"/>
              <a:ext cx="563562" cy="420688"/>
              <a:chOff x="2967" y="478"/>
              <a:chExt cx="788" cy="625"/>
            </a:xfrm>
          </p:grpSpPr>
          <p:pic>
            <p:nvPicPr>
              <p:cNvPr id="11514" name="Picture 780"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15" name="Picture 781"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325" name="Group 782"/>
            <p:cNvGrpSpPr>
              <a:grpSpLocks/>
            </p:cNvGrpSpPr>
            <p:nvPr/>
          </p:nvGrpSpPr>
          <p:grpSpPr bwMode="auto">
            <a:xfrm>
              <a:off x="6061075" y="1844675"/>
              <a:ext cx="457200" cy="631825"/>
              <a:chOff x="742" y="2409"/>
              <a:chExt cx="576" cy="881"/>
            </a:xfrm>
          </p:grpSpPr>
          <p:grpSp>
            <p:nvGrpSpPr>
              <p:cNvPr id="11496" name="Group 783"/>
              <p:cNvGrpSpPr>
                <a:grpSpLocks/>
              </p:cNvGrpSpPr>
              <p:nvPr/>
            </p:nvGrpSpPr>
            <p:grpSpPr bwMode="auto">
              <a:xfrm>
                <a:off x="832" y="2643"/>
                <a:ext cx="376" cy="647"/>
                <a:chOff x="3130" y="3288"/>
                <a:chExt cx="410" cy="742"/>
              </a:xfrm>
            </p:grpSpPr>
            <p:sp>
              <p:nvSpPr>
                <p:cNvPr id="591" name="Line 270"/>
                <p:cNvSpPr>
                  <a:spLocks noChangeShapeType="1"/>
                </p:cNvSpPr>
                <p:nvPr/>
              </p:nvSpPr>
              <p:spPr bwMode="auto">
                <a:xfrm flipH="1">
                  <a:off x="3130" y="3289"/>
                  <a:ext cx="205" cy="67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92" name="Line 271"/>
                <p:cNvSpPr>
                  <a:spLocks noChangeShapeType="1"/>
                </p:cNvSpPr>
                <p:nvPr/>
              </p:nvSpPr>
              <p:spPr bwMode="auto">
                <a:xfrm>
                  <a:off x="3335" y="3289"/>
                  <a:ext cx="205" cy="66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93" name="Line 272"/>
                <p:cNvSpPr>
                  <a:spLocks noChangeShapeType="1"/>
                </p:cNvSpPr>
                <p:nvPr/>
              </p:nvSpPr>
              <p:spPr bwMode="auto">
                <a:xfrm>
                  <a:off x="3130" y="3956"/>
                  <a:ext cx="205" cy="7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94" name="Line 273"/>
                <p:cNvSpPr>
                  <a:spLocks noChangeShapeType="1"/>
                </p:cNvSpPr>
                <p:nvPr/>
              </p:nvSpPr>
              <p:spPr bwMode="auto">
                <a:xfrm flipH="1">
                  <a:off x="3335" y="3956"/>
                  <a:ext cx="205" cy="7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95" name="Line 274"/>
                <p:cNvSpPr>
                  <a:spLocks noChangeShapeType="1"/>
                </p:cNvSpPr>
                <p:nvPr/>
              </p:nvSpPr>
              <p:spPr bwMode="auto">
                <a:xfrm>
                  <a:off x="3335" y="3304"/>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96" name="Line 275"/>
                <p:cNvSpPr>
                  <a:spLocks noChangeShapeType="1"/>
                </p:cNvSpPr>
                <p:nvPr/>
              </p:nvSpPr>
              <p:spPr bwMode="auto">
                <a:xfrm flipV="1">
                  <a:off x="3130" y="3888"/>
                  <a:ext cx="205" cy="7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97" name="Line 276"/>
                <p:cNvSpPr>
                  <a:spLocks noChangeShapeType="1"/>
                </p:cNvSpPr>
                <p:nvPr/>
              </p:nvSpPr>
              <p:spPr bwMode="auto">
                <a:xfrm flipH="1" flipV="1">
                  <a:off x="3335" y="3888"/>
                  <a:ext cx="205" cy="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98" name="Line 277"/>
                <p:cNvSpPr>
                  <a:spLocks noChangeShapeType="1"/>
                </p:cNvSpPr>
                <p:nvPr/>
              </p:nvSpPr>
              <p:spPr bwMode="auto">
                <a:xfrm>
                  <a:off x="3217" y="3670"/>
                  <a:ext cx="118" cy="5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99" name="Line 278"/>
                <p:cNvSpPr>
                  <a:spLocks noChangeShapeType="1"/>
                </p:cNvSpPr>
                <p:nvPr/>
              </p:nvSpPr>
              <p:spPr bwMode="auto">
                <a:xfrm flipV="1">
                  <a:off x="3335" y="3670"/>
                  <a:ext cx="124" cy="5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00" name="Line 279"/>
                <p:cNvSpPr>
                  <a:spLocks noChangeShapeType="1"/>
                </p:cNvSpPr>
                <p:nvPr/>
              </p:nvSpPr>
              <p:spPr bwMode="auto">
                <a:xfrm>
                  <a:off x="3178" y="3766"/>
                  <a:ext cx="153" cy="7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01" name="Line 280"/>
                <p:cNvSpPr>
                  <a:spLocks noChangeShapeType="1"/>
                </p:cNvSpPr>
                <p:nvPr/>
              </p:nvSpPr>
              <p:spPr bwMode="auto">
                <a:xfrm flipV="1">
                  <a:off x="3335" y="3781"/>
                  <a:ext cx="153" cy="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02" name="Line 281"/>
                <p:cNvSpPr>
                  <a:spLocks noChangeShapeType="1"/>
                </p:cNvSpPr>
                <p:nvPr/>
              </p:nvSpPr>
              <p:spPr bwMode="auto">
                <a:xfrm flipV="1">
                  <a:off x="3335" y="3568"/>
                  <a:ext cx="79" cy="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03" name="Line 282"/>
                <p:cNvSpPr>
                  <a:spLocks noChangeShapeType="1"/>
                </p:cNvSpPr>
                <p:nvPr/>
              </p:nvSpPr>
              <p:spPr bwMode="auto">
                <a:xfrm flipV="1">
                  <a:off x="3335" y="3428"/>
                  <a:ext cx="48" cy="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04" name="Line 283"/>
                <p:cNvSpPr>
                  <a:spLocks noChangeShapeType="1"/>
                </p:cNvSpPr>
                <p:nvPr/>
              </p:nvSpPr>
              <p:spPr bwMode="auto">
                <a:xfrm>
                  <a:off x="3248" y="3558"/>
                  <a:ext cx="94" cy="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05" name="Line 284"/>
                <p:cNvSpPr>
                  <a:spLocks noChangeShapeType="1"/>
                </p:cNvSpPr>
                <p:nvPr/>
              </p:nvSpPr>
              <p:spPr bwMode="auto">
                <a:xfrm>
                  <a:off x="3289" y="3423"/>
                  <a:ext cx="55" cy="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pic>
            <p:nvPicPr>
              <p:cNvPr id="11497" name="Picture 79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98" name="Oval 800"/>
              <p:cNvSpPr>
                <a:spLocks noChangeArrowheads="1"/>
              </p:cNvSpPr>
              <p:nvPr/>
            </p:nvSpPr>
            <p:spPr bwMode="auto">
              <a:xfrm>
                <a:off x="986" y="2597"/>
                <a:ext cx="66" cy="69"/>
              </a:xfrm>
              <a:prstGeom prst="ellipse">
                <a:avLst/>
              </a:prstGeom>
              <a:solidFill>
                <a:srgbClr val="000000"/>
              </a:soli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grpSp>
        <p:sp>
          <p:nvSpPr>
            <p:cNvPr id="11326" name="Text Box 580"/>
            <p:cNvSpPr txBox="1">
              <a:spLocks noChangeArrowheads="1"/>
            </p:cNvSpPr>
            <p:nvPr/>
          </p:nvSpPr>
          <p:spPr bwMode="auto">
            <a:xfrm>
              <a:off x="5957888" y="1384300"/>
              <a:ext cx="10048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solidFill>
                    <a:srgbClr val="000000"/>
                  </a:solidFill>
                  <a:ea typeface="MS PGothic" panose="020B0600070205080204" pitchFamily="34" charset="-128"/>
                  <a:cs typeface="Arial" panose="020B0604020202020204" pitchFamily="34" charset="0"/>
                </a:rPr>
                <a:t>移动网络</a:t>
              </a:r>
              <a:endParaRPr lang="en-US" altLang="zh-CN" sz="1600">
                <a:solidFill>
                  <a:srgbClr val="000000"/>
                </a:solidFill>
                <a:ea typeface="MS PGothic" panose="020B0600070205080204" pitchFamily="34" charset="-128"/>
                <a:cs typeface="Arial" panose="020B0604020202020204" pitchFamily="34" charset="0"/>
              </a:endParaRPr>
            </a:p>
          </p:txBody>
        </p:sp>
        <p:sp>
          <p:nvSpPr>
            <p:cNvPr id="11327" name="Text Box 580"/>
            <p:cNvSpPr txBox="1">
              <a:spLocks noChangeArrowheads="1"/>
            </p:cNvSpPr>
            <p:nvPr/>
          </p:nvSpPr>
          <p:spPr bwMode="auto">
            <a:xfrm>
              <a:off x="7561263" y="2071687"/>
              <a:ext cx="9255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solidFill>
                    <a:srgbClr val="000000"/>
                  </a:solidFill>
                  <a:ea typeface="MS PGothic" panose="020B0600070205080204" pitchFamily="34" charset="-128"/>
                  <a:cs typeface="Arial" panose="020B0604020202020204" pitchFamily="34" charset="0"/>
                </a:rPr>
                <a:t>主干</a:t>
              </a:r>
              <a:r>
                <a:rPr lang="en-US" altLang="zh-CN" sz="1600">
                  <a:solidFill>
                    <a:srgbClr val="000000"/>
                  </a:solidFill>
                  <a:ea typeface="MS PGothic" panose="020B0600070205080204" pitchFamily="34" charset="-128"/>
                  <a:cs typeface="Arial" panose="020B0604020202020204" pitchFamily="34" charset="0"/>
                </a:rPr>
                <a:t>ISP</a:t>
              </a:r>
            </a:p>
          </p:txBody>
        </p:sp>
        <p:sp>
          <p:nvSpPr>
            <p:cNvPr id="11328" name="Text Box 580"/>
            <p:cNvSpPr txBox="1">
              <a:spLocks noChangeArrowheads="1"/>
            </p:cNvSpPr>
            <p:nvPr/>
          </p:nvSpPr>
          <p:spPr bwMode="auto">
            <a:xfrm>
              <a:off x="7788275" y="3259137"/>
              <a:ext cx="9255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solidFill>
                    <a:srgbClr val="000000"/>
                  </a:solidFill>
                  <a:ea typeface="MS PGothic" panose="020B0600070205080204" pitchFamily="34" charset="-128"/>
                  <a:cs typeface="Arial" panose="020B0604020202020204" pitchFamily="34" charset="0"/>
                </a:rPr>
                <a:t>区域</a:t>
              </a:r>
              <a:r>
                <a:rPr lang="en-US" altLang="zh-CN" sz="1600">
                  <a:solidFill>
                    <a:srgbClr val="000000"/>
                  </a:solidFill>
                  <a:ea typeface="MS PGothic" panose="020B0600070205080204" pitchFamily="34" charset="-128"/>
                  <a:cs typeface="Arial" panose="020B0604020202020204" pitchFamily="34" charset="0"/>
                </a:rPr>
                <a:t>ISP</a:t>
              </a:r>
            </a:p>
          </p:txBody>
        </p:sp>
        <p:sp>
          <p:nvSpPr>
            <p:cNvPr id="11329" name="Text Box 580"/>
            <p:cNvSpPr txBox="1">
              <a:spLocks noChangeArrowheads="1"/>
            </p:cNvSpPr>
            <p:nvPr/>
          </p:nvSpPr>
          <p:spPr bwMode="auto">
            <a:xfrm>
              <a:off x="6324600" y="2963862"/>
              <a:ext cx="100488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zh-CN" altLang="en-US" sz="1600">
                  <a:solidFill>
                    <a:srgbClr val="000000"/>
                  </a:solidFill>
                  <a:ea typeface="MS PGothic" panose="020B0600070205080204" pitchFamily="34" charset="-128"/>
                  <a:cs typeface="Arial" panose="020B0604020202020204" pitchFamily="34" charset="0"/>
                </a:rPr>
                <a:t>家庭网络</a:t>
              </a:r>
              <a:endParaRPr lang="en-US" altLang="zh-CN" sz="1600">
                <a:solidFill>
                  <a:srgbClr val="000000"/>
                </a:solidFill>
                <a:ea typeface="MS PGothic" panose="020B0600070205080204" pitchFamily="34" charset="-128"/>
                <a:cs typeface="Arial" panose="020B0604020202020204" pitchFamily="34" charset="0"/>
              </a:endParaRPr>
            </a:p>
          </p:txBody>
        </p:sp>
        <p:sp>
          <p:nvSpPr>
            <p:cNvPr id="11330" name="Text Box 580"/>
            <p:cNvSpPr txBox="1">
              <a:spLocks noChangeArrowheads="1"/>
            </p:cNvSpPr>
            <p:nvPr/>
          </p:nvSpPr>
          <p:spPr bwMode="auto">
            <a:xfrm>
              <a:off x="5584825" y="5645150"/>
              <a:ext cx="100488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zh-CN" altLang="en-US" sz="1600">
                  <a:solidFill>
                    <a:srgbClr val="000000"/>
                  </a:solidFill>
                  <a:ea typeface="MS PGothic" panose="020B0600070205080204" pitchFamily="34" charset="-128"/>
                  <a:cs typeface="Arial" panose="020B0604020202020204" pitchFamily="34" charset="0"/>
                </a:rPr>
                <a:t>企业网络</a:t>
              </a:r>
              <a:endParaRPr lang="en-US" altLang="zh-CN" sz="1600">
                <a:solidFill>
                  <a:srgbClr val="000000"/>
                </a:solidFill>
                <a:ea typeface="MS PGothic" panose="020B0600070205080204" pitchFamily="34" charset="-128"/>
                <a:cs typeface="Arial" panose="020B0604020202020204" pitchFamily="34" charset="0"/>
              </a:endParaRPr>
            </a:p>
          </p:txBody>
        </p:sp>
        <p:grpSp>
          <p:nvGrpSpPr>
            <p:cNvPr id="11331" name="Group 950"/>
            <p:cNvGrpSpPr>
              <a:grpSpLocks/>
            </p:cNvGrpSpPr>
            <p:nvPr/>
          </p:nvGrpSpPr>
          <p:grpSpPr bwMode="auto">
            <a:xfrm>
              <a:off x="8240713" y="5002213"/>
              <a:ext cx="227012" cy="481013"/>
              <a:chOff x="4140" y="429"/>
              <a:chExt cx="1425" cy="2396"/>
            </a:xfrm>
          </p:grpSpPr>
          <p:sp>
            <p:nvSpPr>
              <p:cNvPr id="556" name="Freeform 951"/>
              <p:cNvSpPr>
                <a:spLocks/>
              </p:cNvSpPr>
              <p:nvPr/>
            </p:nvSpPr>
            <p:spPr bwMode="auto">
              <a:xfrm>
                <a:off x="5266" y="437"/>
                <a:ext cx="289" cy="2285"/>
              </a:xfrm>
              <a:custGeom>
                <a:avLst/>
                <a:gdLst>
                  <a:gd name="T0" fmla="*/ 5 w 354"/>
                  <a:gd name="T1" fmla="*/ 0 h 2742"/>
                  <a:gd name="T2" fmla="*/ 24 w 354"/>
                  <a:gd name="T3" fmla="*/ 38 h 2742"/>
                  <a:gd name="T4" fmla="*/ 24 w 354"/>
                  <a:gd name="T5" fmla="*/ 295 h 2742"/>
                  <a:gd name="T6" fmla="*/ 0 w 354"/>
                  <a:gd name="T7" fmla="*/ 309 h 2742"/>
                  <a:gd name="T8" fmla="*/ 5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465"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sp>
            <p:nvSpPr>
              <p:cNvPr id="558" name="Freeform 953"/>
              <p:cNvSpPr>
                <a:spLocks/>
              </p:cNvSpPr>
              <p:nvPr/>
            </p:nvSpPr>
            <p:spPr bwMode="auto">
              <a:xfrm>
                <a:off x="5326" y="571"/>
                <a:ext cx="159" cy="2111"/>
              </a:xfrm>
              <a:custGeom>
                <a:avLst/>
                <a:gdLst>
                  <a:gd name="T0" fmla="*/ 2 w 211"/>
                  <a:gd name="T1" fmla="*/ 0 h 2537"/>
                  <a:gd name="T2" fmla="*/ 14 w 211"/>
                  <a:gd name="T3" fmla="*/ 25 h 2537"/>
                  <a:gd name="T4" fmla="*/ 2 w 211"/>
                  <a:gd name="T5" fmla="*/ 28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59" name="Freeform 954"/>
              <p:cNvSpPr>
                <a:spLocks/>
              </p:cNvSpPr>
              <p:nvPr/>
            </p:nvSpPr>
            <p:spPr bwMode="auto">
              <a:xfrm>
                <a:off x="5286" y="1639"/>
                <a:ext cx="259" cy="190"/>
              </a:xfrm>
              <a:custGeom>
                <a:avLst/>
                <a:gdLst>
                  <a:gd name="T0" fmla="*/ 2 w 328"/>
                  <a:gd name="T1" fmla="*/ 0 h 226"/>
                  <a:gd name="T2" fmla="*/ 23 w 328"/>
                  <a:gd name="T3" fmla="*/ 15 h 226"/>
                  <a:gd name="T4" fmla="*/ 23 w 328"/>
                  <a:gd name="T5" fmla="*/ 27 h 226"/>
                  <a:gd name="T6" fmla="*/ 0 w 328"/>
                  <a:gd name="T7" fmla="*/ 11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468" name="Rectangle 955"/>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grpSp>
            <p:nvGrpSpPr>
              <p:cNvPr id="11469" name="Group 956"/>
              <p:cNvGrpSpPr>
                <a:grpSpLocks/>
              </p:cNvGrpSpPr>
              <p:nvPr/>
            </p:nvGrpSpPr>
            <p:grpSpPr bwMode="auto">
              <a:xfrm>
                <a:off x="4749" y="668"/>
                <a:ext cx="581" cy="145"/>
                <a:chOff x="614" y="2568"/>
                <a:chExt cx="725" cy="139"/>
              </a:xfrm>
            </p:grpSpPr>
            <p:sp>
              <p:nvSpPr>
                <p:cNvPr id="11494" name="AutoShape 957"/>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sp>
              <p:nvSpPr>
                <p:cNvPr id="11495"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grpSp>
          <p:sp>
            <p:nvSpPr>
              <p:cNvPr id="11470" name="Rectangle 959"/>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grpSp>
            <p:nvGrpSpPr>
              <p:cNvPr id="11471" name="Group 960"/>
              <p:cNvGrpSpPr>
                <a:grpSpLocks/>
              </p:cNvGrpSpPr>
              <p:nvPr/>
            </p:nvGrpSpPr>
            <p:grpSpPr bwMode="auto">
              <a:xfrm>
                <a:off x="4747" y="994"/>
                <a:ext cx="581" cy="134"/>
                <a:chOff x="614" y="2568"/>
                <a:chExt cx="725" cy="139"/>
              </a:xfrm>
            </p:grpSpPr>
            <p:sp>
              <p:nvSpPr>
                <p:cNvPr id="11492" name="AutoShape 961"/>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sp>
              <p:nvSpPr>
                <p:cNvPr id="11493"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grpSp>
          <p:sp>
            <p:nvSpPr>
              <p:cNvPr id="11472" name="Rectangle 963"/>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sp>
            <p:nvSpPr>
              <p:cNvPr id="11473" name="Rectangle 964"/>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grpSp>
            <p:nvGrpSpPr>
              <p:cNvPr id="11474" name="Group 965"/>
              <p:cNvGrpSpPr>
                <a:grpSpLocks/>
              </p:cNvGrpSpPr>
              <p:nvPr/>
            </p:nvGrpSpPr>
            <p:grpSpPr bwMode="auto">
              <a:xfrm>
                <a:off x="4735" y="1627"/>
                <a:ext cx="582" cy="151"/>
                <a:chOff x="614" y="2568"/>
                <a:chExt cx="725" cy="139"/>
              </a:xfrm>
            </p:grpSpPr>
            <p:sp>
              <p:nvSpPr>
                <p:cNvPr id="11490" name="AutoShape 966"/>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sp>
              <p:nvSpPr>
                <p:cNvPr id="11491"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grpSp>
          <p:sp>
            <p:nvSpPr>
              <p:cNvPr id="567" name="Freeform 968"/>
              <p:cNvSpPr>
                <a:spLocks/>
              </p:cNvSpPr>
              <p:nvPr/>
            </p:nvSpPr>
            <p:spPr bwMode="auto">
              <a:xfrm>
                <a:off x="5286" y="1354"/>
                <a:ext cx="269" cy="190"/>
              </a:xfrm>
              <a:custGeom>
                <a:avLst/>
                <a:gdLst>
                  <a:gd name="T0" fmla="*/ 2 w 328"/>
                  <a:gd name="T1" fmla="*/ 0 h 226"/>
                  <a:gd name="T2" fmla="*/ 23 w 328"/>
                  <a:gd name="T3" fmla="*/ 14 h 226"/>
                  <a:gd name="T4" fmla="*/ 23 w 328"/>
                  <a:gd name="T5" fmla="*/ 25 h 226"/>
                  <a:gd name="T6" fmla="*/ 0 w 328"/>
                  <a:gd name="T7" fmla="*/ 10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11476" name="Group 969"/>
              <p:cNvGrpSpPr>
                <a:grpSpLocks/>
              </p:cNvGrpSpPr>
              <p:nvPr/>
            </p:nvGrpSpPr>
            <p:grpSpPr bwMode="auto">
              <a:xfrm>
                <a:off x="4739" y="1327"/>
                <a:ext cx="582" cy="139"/>
                <a:chOff x="614" y="2568"/>
                <a:chExt cx="725" cy="139"/>
              </a:xfrm>
            </p:grpSpPr>
            <p:sp>
              <p:nvSpPr>
                <p:cNvPr id="11488" name="AutoShape 970"/>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sp>
              <p:nvSpPr>
                <p:cNvPr id="11489"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grpSp>
          <p:sp>
            <p:nvSpPr>
              <p:cNvPr id="11477"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sp>
            <p:nvSpPr>
              <p:cNvPr id="570" name="Freeform 973"/>
              <p:cNvSpPr>
                <a:spLocks/>
              </p:cNvSpPr>
              <p:nvPr/>
            </p:nvSpPr>
            <p:spPr bwMode="auto">
              <a:xfrm>
                <a:off x="5316" y="1006"/>
                <a:ext cx="229" cy="214"/>
              </a:xfrm>
              <a:custGeom>
                <a:avLst/>
                <a:gdLst>
                  <a:gd name="T0" fmla="*/ 2 w 296"/>
                  <a:gd name="T1" fmla="*/ 0 h 256"/>
                  <a:gd name="T2" fmla="*/ 21 w 296"/>
                  <a:gd name="T3" fmla="*/ 15 h 256"/>
                  <a:gd name="T4" fmla="*/ 21 w 296"/>
                  <a:gd name="T5" fmla="*/ 28 h 256"/>
                  <a:gd name="T6" fmla="*/ 0 w 296"/>
                  <a:gd name="T7" fmla="*/ 10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71" name="Freeform 974"/>
              <p:cNvSpPr>
                <a:spLocks/>
              </p:cNvSpPr>
              <p:nvPr/>
            </p:nvSpPr>
            <p:spPr bwMode="auto">
              <a:xfrm>
                <a:off x="5316" y="682"/>
                <a:ext cx="239" cy="237"/>
              </a:xfrm>
              <a:custGeom>
                <a:avLst/>
                <a:gdLst>
                  <a:gd name="T0" fmla="*/ 0 w 304"/>
                  <a:gd name="T1" fmla="*/ 0 h 288"/>
                  <a:gd name="T2" fmla="*/ 22 w 304"/>
                  <a:gd name="T3" fmla="*/ 18 h 288"/>
                  <a:gd name="T4" fmla="*/ 20 w 304"/>
                  <a:gd name="T5" fmla="*/ 32 h 288"/>
                  <a:gd name="T6" fmla="*/ 2 w 304"/>
                  <a:gd name="T7" fmla="*/ 1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480"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sp>
            <p:nvSpPr>
              <p:cNvPr id="573" name="Freeform 976"/>
              <p:cNvSpPr>
                <a:spLocks/>
              </p:cNvSpPr>
              <p:nvPr/>
            </p:nvSpPr>
            <p:spPr bwMode="auto">
              <a:xfrm>
                <a:off x="5306" y="2611"/>
                <a:ext cx="239" cy="206"/>
              </a:xfrm>
              <a:custGeom>
                <a:avLst/>
                <a:gdLst>
                  <a:gd name="T0" fmla="*/ 0 w 306"/>
                  <a:gd name="T1" fmla="*/ 13 h 240"/>
                  <a:gd name="T2" fmla="*/ 2 w 306"/>
                  <a:gd name="T3" fmla="*/ 28 h 240"/>
                  <a:gd name="T4" fmla="*/ 22 w 306"/>
                  <a:gd name="T5" fmla="*/ 13 h 240"/>
                  <a:gd name="T6" fmla="*/ 21 w 306"/>
                  <a:gd name="T7" fmla="*/ 0 h 240"/>
                  <a:gd name="T8" fmla="*/ 0 w 306"/>
                  <a:gd name="T9" fmla="*/ 1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482"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sp>
            <p:nvSpPr>
              <p:cNvPr id="11483" name="AutoShape 978"/>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sp>
            <p:nvSpPr>
              <p:cNvPr id="11484"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sp>
            <p:nvSpPr>
              <p:cNvPr id="11485"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0000"/>
                  </a:solidFill>
                  <a:ea typeface="MS PGothic" panose="020B0600070205080204" pitchFamily="34" charset="-128"/>
                  <a:cs typeface="Arial" panose="020B0604020202020204" pitchFamily="34" charset="0"/>
                </a:endParaRPr>
              </a:p>
            </p:txBody>
          </p:sp>
          <p:sp>
            <p:nvSpPr>
              <p:cNvPr id="11486"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sp>
            <p:nvSpPr>
              <p:cNvPr id="11487" name="Rectangle 982"/>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grpSp>
        <p:grpSp>
          <p:nvGrpSpPr>
            <p:cNvPr id="11332" name="Group 983"/>
            <p:cNvGrpSpPr>
              <a:grpSpLocks/>
            </p:cNvGrpSpPr>
            <p:nvPr/>
          </p:nvGrpSpPr>
          <p:grpSpPr bwMode="auto">
            <a:xfrm>
              <a:off x="7924800" y="5303838"/>
              <a:ext cx="227012" cy="481013"/>
              <a:chOff x="4140" y="429"/>
              <a:chExt cx="1425" cy="2396"/>
            </a:xfrm>
          </p:grpSpPr>
          <p:sp>
            <p:nvSpPr>
              <p:cNvPr id="524" name="Freeform 984"/>
              <p:cNvSpPr>
                <a:spLocks/>
              </p:cNvSpPr>
              <p:nvPr/>
            </p:nvSpPr>
            <p:spPr bwMode="auto">
              <a:xfrm>
                <a:off x="5266" y="437"/>
                <a:ext cx="289" cy="2285"/>
              </a:xfrm>
              <a:custGeom>
                <a:avLst/>
                <a:gdLst>
                  <a:gd name="T0" fmla="*/ 5 w 354"/>
                  <a:gd name="T1" fmla="*/ 0 h 2742"/>
                  <a:gd name="T2" fmla="*/ 24 w 354"/>
                  <a:gd name="T3" fmla="*/ 38 h 2742"/>
                  <a:gd name="T4" fmla="*/ 24 w 354"/>
                  <a:gd name="T5" fmla="*/ 295 h 2742"/>
                  <a:gd name="T6" fmla="*/ 0 w 354"/>
                  <a:gd name="T7" fmla="*/ 309 h 2742"/>
                  <a:gd name="T8" fmla="*/ 5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433"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sp>
            <p:nvSpPr>
              <p:cNvPr id="526" name="Freeform 986"/>
              <p:cNvSpPr>
                <a:spLocks/>
              </p:cNvSpPr>
              <p:nvPr/>
            </p:nvSpPr>
            <p:spPr bwMode="auto">
              <a:xfrm>
                <a:off x="5326" y="571"/>
                <a:ext cx="159" cy="2111"/>
              </a:xfrm>
              <a:custGeom>
                <a:avLst/>
                <a:gdLst>
                  <a:gd name="T0" fmla="*/ 2 w 211"/>
                  <a:gd name="T1" fmla="*/ 0 h 2537"/>
                  <a:gd name="T2" fmla="*/ 14 w 211"/>
                  <a:gd name="T3" fmla="*/ 25 h 2537"/>
                  <a:gd name="T4" fmla="*/ 2 w 211"/>
                  <a:gd name="T5" fmla="*/ 28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27" name="Freeform 987"/>
              <p:cNvSpPr>
                <a:spLocks/>
              </p:cNvSpPr>
              <p:nvPr/>
            </p:nvSpPr>
            <p:spPr bwMode="auto">
              <a:xfrm>
                <a:off x="5286" y="1639"/>
                <a:ext cx="259" cy="190"/>
              </a:xfrm>
              <a:custGeom>
                <a:avLst/>
                <a:gdLst>
                  <a:gd name="T0" fmla="*/ 2 w 328"/>
                  <a:gd name="T1" fmla="*/ 0 h 226"/>
                  <a:gd name="T2" fmla="*/ 23 w 328"/>
                  <a:gd name="T3" fmla="*/ 15 h 226"/>
                  <a:gd name="T4" fmla="*/ 23 w 328"/>
                  <a:gd name="T5" fmla="*/ 27 h 226"/>
                  <a:gd name="T6" fmla="*/ 0 w 328"/>
                  <a:gd name="T7" fmla="*/ 11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436" name="Rectangle 988"/>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grpSp>
            <p:nvGrpSpPr>
              <p:cNvPr id="11437" name="Group 989"/>
              <p:cNvGrpSpPr>
                <a:grpSpLocks/>
              </p:cNvGrpSpPr>
              <p:nvPr/>
            </p:nvGrpSpPr>
            <p:grpSpPr bwMode="auto">
              <a:xfrm>
                <a:off x="4749" y="668"/>
                <a:ext cx="581" cy="145"/>
                <a:chOff x="614" y="2568"/>
                <a:chExt cx="725" cy="139"/>
              </a:xfrm>
            </p:grpSpPr>
            <p:sp>
              <p:nvSpPr>
                <p:cNvPr id="11462" name="AutoShape 990"/>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sp>
              <p:nvSpPr>
                <p:cNvPr id="11463"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grpSp>
          <p:sp>
            <p:nvSpPr>
              <p:cNvPr id="11438" name="Rectangle 992"/>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grpSp>
            <p:nvGrpSpPr>
              <p:cNvPr id="11439" name="Group 993"/>
              <p:cNvGrpSpPr>
                <a:grpSpLocks/>
              </p:cNvGrpSpPr>
              <p:nvPr/>
            </p:nvGrpSpPr>
            <p:grpSpPr bwMode="auto">
              <a:xfrm>
                <a:off x="4747" y="994"/>
                <a:ext cx="581" cy="134"/>
                <a:chOff x="614" y="2568"/>
                <a:chExt cx="725" cy="139"/>
              </a:xfrm>
            </p:grpSpPr>
            <p:sp>
              <p:nvSpPr>
                <p:cNvPr id="11460" name="AutoShape 994"/>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sp>
              <p:nvSpPr>
                <p:cNvPr id="11461"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grpSp>
          <p:sp>
            <p:nvSpPr>
              <p:cNvPr id="11440" name="Rectangle 996"/>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sp>
            <p:nvSpPr>
              <p:cNvPr id="11441" name="Rectangle 997"/>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grpSp>
            <p:nvGrpSpPr>
              <p:cNvPr id="11442" name="Group 998"/>
              <p:cNvGrpSpPr>
                <a:grpSpLocks/>
              </p:cNvGrpSpPr>
              <p:nvPr/>
            </p:nvGrpSpPr>
            <p:grpSpPr bwMode="auto">
              <a:xfrm>
                <a:off x="4735" y="1627"/>
                <a:ext cx="582" cy="151"/>
                <a:chOff x="614" y="2568"/>
                <a:chExt cx="725" cy="139"/>
              </a:xfrm>
            </p:grpSpPr>
            <p:sp>
              <p:nvSpPr>
                <p:cNvPr id="11458" name="AutoShape 999"/>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sp>
              <p:nvSpPr>
                <p:cNvPr id="11459"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grpSp>
          <p:sp>
            <p:nvSpPr>
              <p:cNvPr id="535" name="Freeform 1001"/>
              <p:cNvSpPr>
                <a:spLocks/>
              </p:cNvSpPr>
              <p:nvPr/>
            </p:nvSpPr>
            <p:spPr bwMode="auto">
              <a:xfrm>
                <a:off x="5286" y="1354"/>
                <a:ext cx="269" cy="190"/>
              </a:xfrm>
              <a:custGeom>
                <a:avLst/>
                <a:gdLst>
                  <a:gd name="T0" fmla="*/ 2 w 328"/>
                  <a:gd name="T1" fmla="*/ 0 h 226"/>
                  <a:gd name="T2" fmla="*/ 23 w 328"/>
                  <a:gd name="T3" fmla="*/ 14 h 226"/>
                  <a:gd name="T4" fmla="*/ 23 w 328"/>
                  <a:gd name="T5" fmla="*/ 25 h 226"/>
                  <a:gd name="T6" fmla="*/ 0 w 328"/>
                  <a:gd name="T7" fmla="*/ 10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11444" name="Group 1002"/>
              <p:cNvGrpSpPr>
                <a:grpSpLocks/>
              </p:cNvGrpSpPr>
              <p:nvPr/>
            </p:nvGrpSpPr>
            <p:grpSpPr bwMode="auto">
              <a:xfrm>
                <a:off x="4739" y="1327"/>
                <a:ext cx="582" cy="139"/>
                <a:chOff x="614" y="2568"/>
                <a:chExt cx="725" cy="139"/>
              </a:xfrm>
            </p:grpSpPr>
            <p:sp>
              <p:nvSpPr>
                <p:cNvPr id="11456" name="AutoShape 1003"/>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sp>
              <p:nvSpPr>
                <p:cNvPr id="11457"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grpSp>
          <p:sp>
            <p:nvSpPr>
              <p:cNvPr id="11445"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sp>
            <p:nvSpPr>
              <p:cNvPr id="538" name="Freeform 1006"/>
              <p:cNvSpPr>
                <a:spLocks/>
              </p:cNvSpPr>
              <p:nvPr/>
            </p:nvSpPr>
            <p:spPr bwMode="auto">
              <a:xfrm>
                <a:off x="5316" y="1006"/>
                <a:ext cx="229" cy="214"/>
              </a:xfrm>
              <a:custGeom>
                <a:avLst/>
                <a:gdLst>
                  <a:gd name="T0" fmla="*/ 2 w 296"/>
                  <a:gd name="T1" fmla="*/ 0 h 256"/>
                  <a:gd name="T2" fmla="*/ 21 w 296"/>
                  <a:gd name="T3" fmla="*/ 15 h 256"/>
                  <a:gd name="T4" fmla="*/ 21 w 296"/>
                  <a:gd name="T5" fmla="*/ 28 h 256"/>
                  <a:gd name="T6" fmla="*/ 0 w 296"/>
                  <a:gd name="T7" fmla="*/ 10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39" name="Freeform 1007"/>
              <p:cNvSpPr>
                <a:spLocks/>
              </p:cNvSpPr>
              <p:nvPr/>
            </p:nvSpPr>
            <p:spPr bwMode="auto">
              <a:xfrm>
                <a:off x="5316" y="682"/>
                <a:ext cx="239" cy="237"/>
              </a:xfrm>
              <a:custGeom>
                <a:avLst/>
                <a:gdLst>
                  <a:gd name="T0" fmla="*/ 0 w 304"/>
                  <a:gd name="T1" fmla="*/ 0 h 288"/>
                  <a:gd name="T2" fmla="*/ 22 w 304"/>
                  <a:gd name="T3" fmla="*/ 18 h 288"/>
                  <a:gd name="T4" fmla="*/ 20 w 304"/>
                  <a:gd name="T5" fmla="*/ 32 h 288"/>
                  <a:gd name="T6" fmla="*/ 2 w 304"/>
                  <a:gd name="T7" fmla="*/ 1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448"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sp>
            <p:nvSpPr>
              <p:cNvPr id="541" name="Freeform 1009"/>
              <p:cNvSpPr>
                <a:spLocks/>
              </p:cNvSpPr>
              <p:nvPr/>
            </p:nvSpPr>
            <p:spPr bwMode="auto">
              <a:xfrm>
                <a:off x="5306" y="2611"/>
                <a:ext cx="239" cy="206"/>
              </a:xfrm>
              <a:custGeom>
                <a:avLst/>
                <a:gdLst>
                  <a:gd name="T0" fmla="*/ 0 w 306"/>
                  <a:gd name="T1" fmla="*/ 13 h 240"/>
                  <a:gd name="T2" fmla="*/ 2 w 306"/>
                  <a:gd name="T3" fmla="*/ 28 h 240"/>
                  <a:gd name="T4" fmla="*/ 22 w 306"/>
                  <a:gd name="T5" fmla="*/ 13 h 240"/>
                  <a:gd name="T6" fmla="*/ 21 w 306"/>
                  <a:gd name="T7" fmla="*/ 0 h 240"/>
                  <a:gd name="T8" fmla="*/ 0 w 306"/>
                  <a:gd name="T9" fmla="*/ 1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450"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sp>
            <p:nvSpPr>
              <p:cNvPr id="11451" name="AutoShape 1011"/>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sp>
            <p:nvSpPr>
              <p:cNvPr id="11452"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sp>
            <p:nvSpPr>
              <p:cNvPr id="11453"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0000"/>
                  </a:solidFill>
                  <a:ea typeface="MS PGothic" panose="020B0600070205080204" pitchFamily="34" charset="-128"/>
                  <a:cs typeface="Arial" panose="020B0604020202020204" pitchFamily="34" charset="0"/>
                </a:endParaRPr>
              </a:p>
            </p:txBody>
          </p:sp>
          <p:sp>
            <p:nvSpPr>
              <p:cNvPr id="11454"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sp>
            <p:nvSpPr>
              <p:cNvPr id="11455" name="Rectangle 1015"/>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ea typeface="MS PGothic" panose="020B0600070205080204" pitchFamily="34" charset="-128"/>
                  <a:cs typeface="Arial" panose="020B0604020202020204" pitchFamily="34" charset="0"/>
                </a:endParaRPr>
              </a:p>
            </p:txBody>
          </p:sp>
        </p:grpSp>
        <p:grpSp>
          <p:nvGrpSpPr>
            <p:cNvPr id="11333" name="Group 1016"/>
            <p:cNvGrpSpPr>
              <a:grpSpLocks/>
            </p:cNvGrpSpPr>
            <p:nvPr/>
          </p:nvGrpSpPr>
          <p:grpSpPr bwMode="auto">
            <a:xfrm>
              <a:off x="5302250" y="2043113"/>
              <a:ext cx="534987" cy="407988"/>
              <a:chOff x="877" y="1008"/>
              <a:chExt cx="2747" cy="2591"/>
            </a:xfrm>
          </p:grpSpPr>
          <p:pic>
            <p:nvPicPr>
              <p:cNvPr id="11409" name="Picture 1017" descr="antenna_stylize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10" name="Picture 1018"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3" name="Freeform 1019"/>
              <p:cNvSpPr>
                <a:spLocks/>
              </p:cNvSpPr>
              <p:nvPr/>
            </p:nvSpPr>
            <p:spPr bwMode="auto">
              <a:xfrm>
                <a:off x="1749" y="1603"/>
                <a:ext cx="1810" cy="1321"/>
              </a:xfrm>
              <a:custGeom>
                <a:avLst/>
                <a:gdLst>
                  <a:gd name="T0" fmla="*/ 1 w 2982"/>
                  <a:gd name="T1" fmla="*/ 0 h 2442"/>
                  <a:gd name="T2" fmla="*/ 0 w 2982"/>
                  <a:gd name="T3" fmla="*/ 1 h 2442"/>
                  <a:gd name="T4" fmla="*/ 6 w 2982"/>
                  <a:gd name="T5" fmla="*/ 2 h 2442"/>
                  <a:gd name="T6" fmla="*/ 7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pic>
            <p:nvPicPr>
              <p:cNvPr id="11412" name="Picture 1020"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5" name="Freeform 1021"/>
              <p:cNvSpPr>
                <a:spLocks/>
              </p:cNvSpPr>
              <p:nvPr/>
            </p:nvSpPr>
            <p:spPr bwMode="auto">
              <a:xfrm>
                <a:off x="2083" y="1562"/>
                <a:ext cx="1532" cy="252"/>
              </a:xfrm>
              <a:custGeom>
                <a:avLst/>
                <a:gdLst>
                  <a:gd name="T0" fmla="*/ 1 w 2528"/>
                  <a:gd name="T1" fmla="*/ 0 h 455"/>
                  <a:gd name="T2" fmla="*/ 6 w 2528"/>
                  <a:gd name="T3" fmla="*/ 1 h 455"/>
                  <a:gd name="T4" fmla="*/ 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06" name="Freeform 1022"/>
              <p:cNvSpPr>
                <a:spLocks/>
              </p:cNvSpPr>
              <p:nvPr/>
            </p:nvSpPr>
            <p:spPr bwMode="auto">
              <a:xfrm>
                <a:off x="1741" y="1562"/>
                <a:ext cx="424" cy="1028"/>
              </a:xfrm>
              <a:custGeom>
                <a:avLst/>
                <a:gdLst>
                  <a:gd name="T0" fmla="*/ 1 w 702"/>
                  <a:gd name="T1" fmla="*/ 0 h 1893"/>
                  <a:gd name="T2" fmla="*/ 0 w 702"/>
                  <a:gd name="T3" fmla="*/ 1 h 1893"/>
                  <a:gd name="T4" fmla="*/ 1 w 702"/>
                  <a:gd name="T5" fmla="*/ 1 h 1893"/>
                  <a:gd name="T6" fmla="*/ 2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07" name="Freeform 1023"/>
              <p:cNvSpPr>
                <a:spLocks/>
              </p:cNvSpPr>
              <p:nvPr/>
            </p:nvSpPr>
            <p:spPr bwMode="auto">
              <a:xfrm>
                <a:off x="3143" y="1744"/>
                <a:ext cx="456" cy="1180"/>
              </a:xfrm>
              <a:custGeom>
                <a:avLst/>
                <a:gdLst>
                  <a:gd name="T0" fmla="*/ 2 w 756"/>
                  <a:gd name="T1" fmla="*/ 0 h 2184"/>
                  <a:gd name="T2" fmla="*/ 1 w 756"/>
                  <a:gd name="T3" fmla="*/ 2 h 2184"/>
                  <a:gd name="T4" fmla="*/ 0 w 756"/>
                  <a:gd name="T5" fmla="*/ 2 h 2184"/>
                  <a:gd name="T6" fmla="*/ 1 w 756"/>
                  <a:gd name="T7" fmla="*/ 1 h 2184"/>
                  <a:gd name="T8" fmla="*/ 2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08" name="Freeform 1024"/>
              <p:cNvSpPr>
                <a:spLocks/>
              </p:cNvSpPr>
              <p:nvPr/>
            </p:nvSpPr>
            <p:spPr bwMode="auto">
              <a:xfrm>
                <a:off x="1733" y="2530"/>
                <a:ext cx="1679" cy="403"/>
              </a:xfrm>
              <a:custGeom>
                <a:avLst/>
                <a:gdLst>
                  <a:gd name="T0" fmla="*/ 1 w 2773"/>
                  <a:gd name="T1" fmla="*/ 0 h 738"/>
                  <a:gd name="T2" fmla="*/ 0 w 2773"/>
                  <a:gd name="T3" fmla="*/ 1 h 738"/>
                  <a:gd name="T4" fmla="*/ 6 w 2773"/>
                  <a:gd name="T5" fmla="*/ 1 h 738"/>
                  <a:gd name="T6" fmla="*/ 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09" name="Freeform 1025"/>
              <p:cNvSpPr>
                <a:spLocks/>
              </p:cNvSpPr>
              <p:nvPr/>
            </p:nvSpPr>
            <p:spPr bwMode="auto">
              <a:xfrm>
                <a:off x="3192" y="1754"/>
                <a:ext cx="432" cy="1190"/>
              </a:xfrm>
              <a:custGeom>
                <a:avLst/>
                <a:gdLst>
                  <a:gd name="T0" fmla="*/ 5 w 637"/>
                  <a:gd name="T1" fmla="*/ 0 h 1659"/>
                  <a:gd name="T2" fmla="*/ 5 w 637"/>
                  <a:gd name="T3" fmla="*/ 0 h 1659"/>
                  <a:gd name="T4" fmla="*/ 1 w 637"/>
                  <a:gd name="T5" fmla="*/ 30 h 1659"/>
                  <a:gd name="T6" fmla="*/ 0 w 637"/>
                  <a:gd name="T7" fmla="*/ 29 h 1659"/>
                  <a:gd name="T8" fmla="*/ 5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10" name="Freeform 1026"/>
              <p:cNvSpPr>
                <a:spLocks/>
              </p:cNvSpPr>
              <p:nvPr/>
            </p:nvSpPr>
            <p:spPr bwMode="auto">
              <a:xfrm>
                <a:off x="1733" y="2591"/>
                <a:ext cx="1492" cy="393"/>
              </a:xfrm>
              <a:custGeom>
                <a:avLst/>
                <a:gdLst>
                  <a:gd name="T0" fmla="*/ 0 w 2216"/>
                  <a:gd name="T1" fmla="*/ 0 h 550"/>
                  <a:gd name="T2" fmla="*/ 1 w 2216"/>
                  <a:gd name="T3" fmla="*/ 1 h 550"/>
                  <a:gd name="T4" fmla="*/ 19 w 2216"/>
                  <a:gd name="T5" fmla="*/ 10 h 550"/>
                  <a:gd name="T6" fmla="*/ 19 w 2216"/>
                  <a:gd name="T7" fmla="*/ 9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11419" name="Group 1027"/>
              <p:cNvGrpSpPr>
                <a:grpSpLocks/>
              </p:cNvGrpSpPr>
              <p:nvPr/>
            </p:nvGrpSpPr>
            <p:grpSpPr bwMode="auto">
              <a:xfrm>
                <a:off x="1709" y="3008"/>
                <a:ext cx="507" cy="234"/>
                <a:chOff x="1740" y="2642"/>
                <a:chExt cx="752" cy="327"/>
              </a:xfrm>
            </p:grpSpPr>
            <p:sp>
              <p:nvSpPr>
                <p:cNvPr id="518" name="Freeform 1028"/>
                <p:cNvSpPr>
                  <a:spLocks/>
                </p:cNvSpPr>
                <p:nvPr/>
              </p:nvSpPr>
              <p:spPr bwMode="auto">
                <a:xfrm>
                  <a:off x="1739" y="2637"/>
                  <a:ext cx="750" cy="338"/>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19" name="Freeform 1029"/>
                <p:cNvSpPr>
                  <a:spLocks/>
                </p:cNvSpPr>
                <p:nvPr/>
              </p:nvSpPr>
              <p:spPr bwMode="auto">
                <a:xfrm>
                  <a:off x="1751" y="2651"/>
                  <a:ext cx="725" cy="310"/>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20" name="Freeform 1030"/>
                <p:cNvSpPr>
                  <a:spLocks/>
                </p:cNvSpPr>
                <p:nvPr/>
              </p:nvSpPr>
              <p:spPr bwMode="auto">
                <a:xfrm>
                  <a:off x="1812" y="2763"/>
                  <a:ext cx="254" cy="113"/>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00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21" name="Freeform 1031"/>
                <p:cNvSpPr>
                  <a:spLocks/>
                </p:cNvSpPr>
                <p:nvPr/>
              </p:nvSpPr>
              <p:spPr bwMode="auto">
                <a:xfrm>
                  <a:off x="1800" y="2820"/>
                  <a:ext cx="193"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22" name="Freeform 1032"/>
                <p:cNvSpPr>
                  <a:spLocks/>
                </p:cNvSpPr>
                <p:nvPr/>
              </p:nvSpPr>
              <p:spPr bwMode="auto">
                <a:xfrm>
                  <a:off x="2017" y="2834"/>
                  <a:ext cx="254" cy="113"/>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00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23" name="Freeform 1033"/>
                <p:cNvSpPr>
                  <a:spLocks/>
                </p:cNvSpPr>
                <p:nvPr/>
              </p:nvSpPr>
              <p:spPr bwMode="auto">
                <a:xfrm>
                  <a:off x="2005" y="2890"/>
                  <a:ext cx="193"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512" name="Freeform 1034"/>
              <p:cNvSpPr>
                <a:spLocks/>
              </p:cNvSpPr>
              <p:nvPr/>
            </p:nvSpPr>
            <p:spPr bwMode="auto">
              <a:xfrm>
                <a:off x="2581" y="3044"/>
                <a:ext cx="611" cy="514"/>
              </a:xfrm>
              <a:custGeom>
                <a:avLst/>
                <a:gdLst>
                  <a:gd name="T0" fmla="*/ 1 w 990"/>
                  <a:gd name="T1" fmla="*/ 4 h 792"/>
                  <a:gd name="T2" fmla="*/ 4 w 990"/>
                  <a:gd name="T3" fmla="*/ 0 h 792"/>
                  <a:gd name="T4" fmla="*/ 4 w 990"/>
                  <a:gd name="T5" fmla="*/ 1 h 792"/>
                  <a:gd name="T6" fmla="*/ 0 w 990"/>
                  <a:gd name="T7" fmla="*/ 4 h 792"/>
                  <a:gd name="T8" fmla="*/ 1 w 990"/>
                  <a:gd name="T9" fmla="*/ 4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13" name="Freeform 1035"/>
              <p:cNvSpPr>
                <a:spLocks/>
              </p:cNvSpPr>
              <p:nvPr/>
            </p:nvSpPr>
            <p:spPr bwMode="auto">
              <a:xfrm>
                <a:off x="1007" y="3085"/>
                <a:ext cx="1573" cy="464"/>
              </a:xfrm>
              <a:custGeom>
                <a:avLst/>
                <a:gdLst>
                  <a:gd name="T0" fmla="*/ 1 w 2532"/>
                  <a:gd name="T1" fmla="*/ 0 h 723"/>
                  <a:gd name="T2" fmla="*/ 1 w 2532"/>
                  <a:gd name="T3" fmla="*/ 0 h 723"/>
                  <a:gd name="T4" fmla="*/ 9 w 2532"/>
                  <a:gd name="T5" fmla="*/ 4 h 723"/>
                  <a:gd name="T6" fmla="*/ 9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14" name="Freeform 1036"/>
              <p:cNvSpPr>
                <a:spLocks/>
              </p:cNvSpPr>
              <p:nvPr/>
            </p:nvSpPr>
            <p:spPr bwMode="auto">
              <a:xfrm>
                <a:off x="1007" y="2994"/>
                <a:ext cx="24" cy="101"/>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15" name="Freeform 1037"/>
              <p:cNvSpPr>
                <a:spLocks/>
              </p:cNvSpPr>
              <p:nvPr/>
            </p:nvSpPr>
            <p:spPr bwMode="auto">
              <a:xfrm>
                <a:off x="1016" y="2611"/>
                <a:ext cx="725" cy="393"/>
              </a:xfrm>
              <a:custGeom>
                <a:avLst/>
                <a:gdLst>
                  <a:gd name="T0" fmla="*/ 4 w 1176"/>
                  <a:gd name="T1" fmla="*/ 0 h 606"/>
                  <a:gd name="T2" fmla="*/ 0 w 1176"/>
                  <a:gd name="T3" fmla="*/ 3 h 606"/>
                  <a:gd name="T4" fmla="*/ 1 w 1176"/>
                  <a:gd name="T5" fmla="*/ 3 h 606"/>
                  <a:gd name="T6" fmla="*/ 4 w 1176"/>
                  <a:gd name="T7" fmla="*/ 1 h 606"/>
                  <a:gd name="T8" fmla="*/ 4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16" name="Freeform 1038"/>
              <p:cNvSpPr>
                <a:spLocks/>
              </p:cNvSpPr>
              <p:nvPr/>
            </p:nvSpPr>
            <p:spPr bwMode="auto">
              <a:xfrm>
                <a:off x="1064" y="3014"/>
                <a:ext cx="1484" cy="45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17" name="Freeform 1039"/>
              <p:cNvSpPr>
                <a:spLocks/>
              </p:cNvSpPr>
              <p:nvPr/>
            </p:nvSpPr>
            <p:spPr bwMode="auto">
              <a:xfrm flipV="1">
                <a:off x="2548" y="2984"/>
                <a:ext cx="611" cy="474"/>
              </a:xfrm>
              <a:custGeom>
                <a:avLst/>
                <a:gdLst>
                  <a:gd name="T0" fmla="*/ 0 w 2532"/>
                  <a:gd name="T1" fmla="*/ 0 h 723"/>
                  <a:gd name="T2" fmla="*/ 0 w 2532"/>
                  <a:gd name="T3" fmla="*/ 0 h 723"/>
                  <a:gd name="T4" fmla="*/ 0 w 2532"/>
                  <a:gd name="T5" fmla="*/ 4 h 723"/>
                  <a:gd name="T6" fmla="*/ 0 w 2532"/>
                  <a:gd name="T7" fmla="*/ 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11334" name="Group 1064"/>
            <p:cNvGrpSpPr>
              <a:grpSpLocks/>
            </p:cNvGrpSpPr>
            <p:nvPr/>
          </p:nvGrpSpPr>
          <p:grpSpPr bwMode="auto">
            <a:xfrm>
              <a:off x="6872288" y="5486400"/>
              <a:ext cx="474662" cy="407988"/>
              <a:chOff x="877" y="1008"/>
              <a:chExt cx="2747" cy="2591"/>
            </a:xfrm>
          </p:grpSpPr>
          <p:pic>
            <p:nvPicPr>
              <p:cNvPr id="11386" name="Picture 1065"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87" name="Picture 1066"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0" name="Freeform 1067"/>
              <p:cNvSpPr>
                <a:spLocks/>
              </p:cNvSpPr>
              <p:nvPr/>
            </p:nvSpPr>
            <p:spPr bwMode="auto">
              <a:xfrm>
                <a:off x="1750" y="1603"/>
                <a:ext cx="1810" cy="1321"/>
              </a:xfrm>
              <a:custGeom>
                <a:avLst/>
                <a:gdLst>
                  <a:gd name="T0" fmla="*/ 1 w 2982"/>
                  <a:gd name="T1" fmla="*/ 0 h 2442"/>
                  <a:gd name="T2" fmla="*/ 0 w 2982"/>
                  <a:gd name="T3" fmla="*/ 1 h 2442"/>
                  <a:gd name="T4" fmla="*/ 6 w 2982"/>
                  <a:gd name="T5" fmla="*/ 2 h 2442"/>
                  <a:gd name="T6" fmla="*/ 7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pic>
            <p:nvPicPr>
              <p:cNvPr id="11389" name="Picture 1068"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2" name="Freeform 1069"/>
              <p:cNvSpPr>
                <a:spLocks/>
              </p:cNvSpPr>
              <p:nvPr/>
            </p:nvSpPr>
            <p:spPr bwMode="auto">
              <a:xfrm>
                <a:off x="2081" y="1562"/>
                <a:ext cx="1534" cy="252"/>
              </a:xfrm>
              <a:custGeom>
                <a:avLst/>
                <a:gdLst>
                  <a:gd name="T0" fmla="*/ 1 w 2528"/>
                  <a:gd name="T1" fmla="*/ 0 h 455"/>
                  <a:gd name="T2" fmla="*/ 6 w 2528"/>
                  <a:gd name="T3" fmla="*/ 1 h 455"/>
                  <a:gd name="T4" fmla="*/ 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83" name="Freeform 1070"/>
              <p:cNvSpPr>
                <a:spLocks/>
              </p:cNvSpPr>
              <p:nvPr/>
            </p:nvSpPr>
            <p:spPr bwMode="auto">
              <a:xfrm>
                <a:off x="1741" y="1562"/>
                <a:ext cx="423" cy="1028"/>
              </a:xfrm>
              <a:custGeom>
                <a:avLst/>
                <a:gdLst>
                  <a:gd name="T0" fmla="*/ 1 w 702"/>
                  <a:gd name="T1" fmla="*/ 0 h 1893"/>
                  <a:gd name="T2" fmla="*/ 0 w 702"/>
                  <a:gd name="T3" fmla="*/ 1 h 1893"/>
                  <a:gd name="T4" fmla="*/ 1 w 702"/>
                  <a:gd name="T5" fmla="*/ 1 h 1893"/>
                  <a:gd name="T6" fmla="*/ 2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84" name="Freeform 1071"/>
              <p:cNvSpPr>
                <a:spLocks/>
              </p:cNvSpPr>
              <p:nvPr/>
            </p:nvSpPr>
            <p:spPr bwMode="auto">
              <a:xfrm>
                <a:off x="3146" y="1744"/>
                <a:ext cx="459" cy="1180"/>
              </a:xfrm>
              <a:custGeom>
                <a:avLst/>
                <a:gdLst>
                  <a:gd name="T0" fmla="*/ 2 w 756"/>
                  <a:gd name="T1" fmla="*/ 0 h 2184"/>
                  <a:gd name="T2" fmla="*/ 1 w 756"/>
                  <a:gd name="T3" fmla="*/ 2 h 2184"/>
                  <a:gd name="T4" fmla="*/ 0 w 756"/>
                  <a:gd name="T5" fmla="*/ 2 h 2184"/>
                  <a:gd name="T6" fmla="*/ 1 w 756"/>
                  <a:gd name="T7" fmla="*/ 1 h 2184"/>
                  <a:gd name="T8" fmla="*/ 2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85" name="Freeform 1072"/>
              <p:cNvSpPr>
                <a:spLocks/>
              </p:cNvSpPr>
              <p:nvPr/>
            </p:nvSpPr>
            <p:spPr bwMode="auto">
              <a:xfrm>
                <a:off x="1731" y="2530"/>
                <a:ext cx="1681" cy="403"/>
              </a:xfrm>
              <a:custGeom>
                <a:avLst/>
                <a:gdLst>
                  <a:gd name="T0" fmla="*/ 1 w 2773"/>
                  <a:gd name="T1" fmla="*/ 0 h 738"/>
                  <a:gd name="T2" fmla="*/ 0 w 2773"/>
                  <a:gd name="T3" fmla="*/ 1 h 738"/>
                  <a:gd name="T4" fmla="*/ 6 w 2773"/>
                  <a:gd name="T5" fmla="*/ 1 h 738"/>
                  <a:gd name="T6" fmla="*/ 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86" name="Freeform 1073"/>
              <p:cNvSpPr>
                <a:spLocks/>
              </p:cNvSpPr>
              <p:nvPr/>
            </p:nvSpPr>
            <p:spPr bwMode="auto">
              <a:xfrm>
                <a:off x="3192" y="1754"/>
                <a:ext cx="432" cy="1190"/>
              </a:xfrm>
              <a:custGeom>
                <a:avLst/>
                <a:gdLst>
                  <a:gd name="T0" fmla="*/ 5 w 637"/>
                  <a:gd name="T1" fmla="*/ 0 h 1659"/>
                  <a:gd name="T2" fmla="*/ 5 w 637"/>
                  <a:gd name="T3" fmla="*/ 0 h 1659"/>
                  <a:gd name="T4" fmla="*/ 1 w 637"/>
                  <a:gd name="T5" fmla="*/ 30 h 1659"/>
                  <a:gd name="T6" fmla="*/ 0 w 637"/>
                  <a:gd name="T7" fmla="*/ 29 h 1659"/>
                  <a:gd name="T8" fmla="*/ 5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87" name="Freeform 1074"/>
              <p:cNvSpPr>
                <a:spLocks/>
              </p:cNvSpPr>
              <p:nvPr/>
            </p:nvSpPr>
            <p:spPr bwMode="auto">
              <a:xfrm>
                <a:off x="1731" y="2591"/>
                <a:ext cx="1498" cy="393"/>
              </a:xfrm>
              <a:custGeom>
                <a:avLst/>
                <a:gdLst>
                  <a:gd name="T0" fmla="*/ 0 w 2216"/>
                  <a:gd name="T1" fmla="*/ 0 h 550"/>
                  <a:gd name="T2" fmla="*/ 1 w 2216"/>
                  <a:gd name="T3" fmla="*/ 1 h 550"/>
                  <a:gd name="T4" fmla="*/ 19 w 2216"/>
                  <a:gd name="T5" fmla="*/ 10 h 550"/>
                  <a:gd name="T6" fmla="*/ 19 w 2216"/>
                  <a:gd name="T7" fmla="*/ 9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11396" name="Group 1075"/>
              <p:cNvGrpSpPr>
                <a:grpSpLocks/>
              </p:cNvGrpSpPr>
              <p:nvPr/>
            </p:nvGrpSpPr>
            <p:grpSpPr bwMode="auto">
              <a:xfrm>
                <a:off x="1709" y="3008"/>
                <a:ext cx="507" cy="234"/>
                <a:chOff x="1740" y="2642"/>
                <a:chExt cx="752" cy="327"/>
              </a:xfrm>
            </p:grpSpPr>
            <p:sp>
              <p:nvSpPr>
                <p:cNvPr id="495" name="Freeform 1076"/>
                <p:cNvSpPr>
                  <a:spLocks/>
                </p:cNvSpPr>
                <p:nvPr/>
              </p:nvSpPr>
              <p:spPr bwMode="auto">
                <a:xfrm>
                  <a:off x="1746" y="2637"/>
                  <a:ext cx="749" cy="338"/>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96" name="Freeform 1077"/>
                <p:cNvSpPr>
                  <a:spLocks/>
                </p:cNvSpPr>
                <p:nvPr/>
              </p:nvSpPr>
              <p:spPr bwMode="auto">
                <a:xfrm>
                  <a:off x="1760" y="2651"/>
                  <a:ext cx="722" cy="310"/>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97" name="Freeform 1078"/>
                <p:cNvSpPr>
                  <a:spLocks/>
                </p:cNvSpPr>
                <p:nvPr/>
              </p:nvSpPr>
              <p:spPr bwMode="auto">
                <a:xfrm>
                  <a:off x="1814" y="2763"/>
                  <a:ext cx="259" cy="113"/>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00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98" name="Freeform 1079"/>
                <p:cNvSpPr>
                  <a:spLocks/>
                </p:cNvSpPr>
                <p:nvPr/>
              </p:nvSpPr>
              <p:spPr bwMode="auto">
                <a:xfrm>
                  <a:off x="1800" y="2820"/>
                  <a:ext cx="204"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99" name="Freeform 1080"/>
                <p:cNvSpPr>
                  <a:spLocks/>
                </p:cNvSpPr>
                <p:nvPr/>
              </p:nvSpPr>
              <p:spPr bwMode="auto">
                <a:xfrm>
                  <a:off x="2019" y="2834"/>
                  <a:ext cx="259" cy="113"/>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00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00" name="Freeform 1081"/>
                <p:cNvSpPr>
                  <a:spLocks/>
                </p:cNvSpPr>
                <p:nvPr/>
              </p:nvSpPr>
              <p:spPr bwMode="auto">
                <a:xfrm>
                  <a:off x="2019" y="2890"/>
                  <a:ext cx="191"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489" name="Freeform 1082"/>
              <p:cNvSpPr>
                <a:spLocks/>
              </p:cNvSpPr>
              <p:nvPr/>
            </p:nvSpPr>
            <p:spPr bwMode="auto">
              <a:xfrm>
                <a:off x="2577" y="3045"/>
                <a:ext cx="616" cy="514"/>
              </a:xfrm>
              <a:custGeom>
                <a:avLst/>
                <a:gdLst>
                  <a:gd name="T0" fmla="*/ 1 w 990"/>
                  <a:gd name="T1" fmla="*/ 4 h 792"/>
                  <a:gd name="T2" fmla="*/ 4 w 990"/>
                  <a:gd name="T3" fmla="*/ 0 h 792"/>
                  <a:gd name="T4" fmla="*/ 4 w 990"/>
                  <a:gd name="T5" fmla="*/ 1 h 792"/>
                  <a:gd name="T6" fmla="*/ 0 w 990"/>
                  <a:gd name="T7" fmla="*/ 4 h 792"/>
                  <a:gd name="T8" fmla="*/ 1 w 990"/>
                  <a:gd name="T9" fmla="*/ 4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90" name="Freeform 1083"/>
              <p:cNvSpPr>
                <a:spLocks/>
              </p:cNvSpPr>
              <p:nvPr/>
            </p:nvSpPr>
            <p:spPr bwMode="auto">
              <a:xfrm>
                <a:off x="1006" y="3085"/>
                <a:ext cx="1571" cy="464"/>
              </a:xfrm>
              <a:custGeom>
                <a:avLst/>
                <a:gdLst>
                  <a:gd name="T0" fmla="*/ 1 w 2532"/>
                  <a:gd name="T1" fmla="*/ 0 h 723"/>
                  <a:gd name="T2" fmla="*/ 1 w 2532"/>
                  <a:gd name="T3" fmla="*/ 0 h 723"/>
                  <a:gd name="T4" fmla="*/ 9 w 2532"/>
                  <a:gd name="T5" fmla="*/ 4 h 723"/>
                  <a:gd name="T6" fmla="*/ 9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91" name="Freeform 1084"/>
              <p:cNvSpPr>
                <a:spLocks/>
              </p:cNvSpPr>
              <p:nvPr/>
            </p:nvSpPr>
            <p:spPr bwMode="auto">
              <a:xfrm>
                <a:off x="1015" y="2994"/>
                <a:ext cx="9" cy="101"/>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92" name="Freeform 1085"/>
              <p:cNvSpPr>
                <a:spLocks/>
              </p:cNvSpPr>
              <p:nvPr/>
            </p:nvSpPr>
            <p:spPr bwMode="auto">
              <a:xfrm>
                <a:off x="1015" y="2611"/>
                <a:ext cx="726" cy="393"/>
              </a:xfrm>
              <a:custGeom>
                <a:avLst/>
                <a:gdLst>
                  <a:gd name="T0" fmla="*/ 4 w 1176"/>
                  <a:gd name="T1" fmla="*/ 0 h 606"/>
                  <a:gd name="T2" fmla="*/ 0 w 1176"/>
                  <a:gd name="T3" fmla="*/ 3 h 606"/>
                  <a:gd name="T4" fmla="*/ 1 w 1176"/>
                  <a:gd name="T5" fmla="*/ 3 h 606"/>
                  <a:gd name="T6" fmla="*/ 4 w 1176"/>
                  <a:gd name="T7" fmla="*/ 1 h 606"/>
                  <a:gd name="T8" fmla="*/ 4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93" name="Freeform 1086"/>
              <p:cNvSpPr>
                <a:spLocks/>
              </p:cNvSpPr>
              <p:nvPr/>
            </p:nvSpPr>
            <p:spPr bwMode="auto">
              <a:xfrm>
                <a:off x="1061" y="3014"/>
                <a:ext cx="1488" cy="45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94" name="Freeform 1087"/>
              <p:cNvSpPr>
                <a:spLocks/>
              </p:cNvSpPr>
              <p:nvPr/>
            </p:nvSpPr>
            <p:spPr bwMode="auto">
              <a:xfrm flipV="1">
                <a:off x="2549" y="2984"/>
                <a:ext cx="606" cy="474"/>
              </a:xfrm>
              <a:custGeom>
                <a:avLst/>
                <a:gdLst>
                  <a:gd name="T0" fmla="*/ 0 w 2532"/>
                  <a:gd name="T1" fmla="*/ 0 h 723"/>
                  <a:gd name="T2" fmla="*/ 0 w 2532"/>
                  <a:gd name="T3" fmla="*/ 0 h 723"/>
                  <a:gd name="T4" fmla="*/ 0 w 2532"/>
                  <a:gd name="T5" fmla="*/ 4 h 723"/>
                  <a:gd name="T6" fmla="*/ 0 w 2532"/>
                  <a:gd name="T7" fmla="*/ 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11335" name="Group 1114"/>
            <p:cNvGrpSpPr>
              <a:grpSpLocks/>
            </p:cNvGrpSpPr>
            <p:nvPr/>
          </p:nvGrpSpPr>
          <p:grpSpPr bwMode="auto">
            <a:xfrm>
              <a:off x="5561013" y="3041650"/>
              <a:ext cx="444500" cy="407988"/>
              <a:chOff x="877" y="1008"/>
              <a:chExt cx="2747" cy="2591"/>
            </a:xfrm>
          </p:grpSpPr>
          <p:pic>
            <p:nvPicPr>
              <p:cNvPr id="11363" name="Picture 1115" descr="antenna_stylize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4" name="Picture 1116"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7" name="Freeform 1117"/>
              <p:cNvSpPr>
                <a:spLocks/>
              </p:cNvSpPr>
              <p:nvPr/>
            </p:nvSpPr>
            <p:spPr bwMode="auto">
              <a:xfrm>
                <a:off x="1750" y="1603"/>
                <a:ext cx="1805" cy="1321"/>
              </a:xfrm>
              <a:custGeom>
                <a:avLst/>
                <a:gdLst>
                  <a:gd name="T0" fmla="*/ 1 w 2982"/>
                  <a:gd name="T1" fmla="*/ 0 h 2442"/>
                  <a:gd name="T2" fmla="*/ 0 w 2982"/>
                  <a:gd name="T3" fmla="*/ 1 h 2442"/>
                  <a:gd name="T4" fmla="*/ 6 w 2982"/>
                  <a:gd name="T5" fmla="*/ 2 h 2442"/>
                  <a:gd name="T6" fmla="*/ 7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pic>
            <p:nvPicPr>
              <p:cNvPr id="11366" name="Picture 1118" descr="scree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9" name="Freeform 1119"/>
              <p:cNvSpPr>
                <a:spLocks/>
              </p:cNvSpPr>
              <p:nvPr/>
            </p:nvSpPr>
            <p:spPr bwMode="auto">
              <a:xfrm>
                <a:off x="2084" y="1562"/>
                <a:ext cx="1530" cy="252"/>
              </a:xfrm>
              <a:custGeom>
                <a:avLst/>
                <a:gdLst>
                  <a:gd name="T0" fmla="*/ 1 w 2528"/>
                  <a:gd name="T1" fmla="*/ 0 h 455"/>
                  <a:gd name="T2" fmla="*/ 6 w 2528"/>
                  <a:gd name="T3" fmla="*/ 1 h 455"/>
                  <a:gd name="T4" fmla="*/ 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60" name="Freeform 1120"/>
              <p:cNvSpPr>
                <a:spLocks/>
              </p:cNvSpPr>
              <p:nvPr/>
            </p:nvSpPr>
            <p:spPr bwMode="auto">
              <a:xfrm>
                <a:off x="1740" y="1562"/>
                <a:ext cx="422" cy="1028"/>
              </a:xfrm>
              <a:custGeom>
                <a:avLst/>
                <a:gdLst>
                  <a:gd name="T0" fmla="*/ 1 w 702"/>
                  <a:gd name="T1" fmla="*/ 0 h 1893"/>
                  <a:gd name="T2" fmla="*/ 0 w 702"/>
                  <a:gd name="T3" fmla="*/ 1 h 1893"/>
                  <a:gd name="T4" fmla="*/ 1 w 702"/>
                  <a:gd name="T5" fmla="*/ 1 h 1893"/>
                  <a:gd name="T6" fmla="*/ 2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61" name="Freeform 1121"/>
              <p:cNvSpPr>
                <a:spLocks/>
              </p:cNvSpPr>
              <p:nvPr/>
            </p:nvSpPr>
            <p:spPr bwMode="auto">
              <a:xfrm>
                <a:off x="3143" y="1744"/>
                <a:ext cx="461" cy="1180"/>
              </a:xfrm>
              <a:custGeom>
                <a:avLst/>
                <a:gdLst>
                  <a:gd name="T0" fmla="*/ 2 w 756"/>
                  <a:gd name="T1" fmla="*/ 0 h 2184"/>
                  <a:gd name="T2" fmla="*/ 1 w 756"/>
                  <a:gd name="T3" fmla="*/ 2 h 2184"/>
                  <a:gd name="T4" fmla="*/ 0 w 756"/>
                  <a:gd name="T5" fmla="*/ 2 h 2184"/>
                  <a:gd name="T6" fmla="*/ 1 w 756"/>
                  <a:gd name="T7" fmla="*/ 1 h 2184"/>
                  <a:gd name="T8" fmla="*/ 2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62" name="Freeform 1122"/>
              <p:cNvSpPr>
                <a:spLocks/>
              </p:cNvSpPr>
              <p:nvPr/>
            </p:nvSpPr>
            <p:spPr bwMode="auto">
              <a:xfrm>
                <a:off x="1731" y="2530"/>
                <a:ext cx="1678" cy="403"/>
              </a:xfrm>
              <a:custGeom>
                <a:avLst/>
                <a:gdLst>
                  <a:gd name="T0" fmla="*/ 1 w 2773"/>
                  <a:gd name="T1" fmla="*/ 0 h 738"/>
                  <a:gd name="T2" fmla="*/ 0 w 2773"/>
                  <a:gd name="T3" fmla="*/ 1 h 738"/>
                  <a:gd name="T4" fmla="*/ 6 w 2773"/>
                  <a:gd name="T5" fmla="*/ 1 h 738"/>
                  <a:gd name="T6" fmla="*/ 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63" name="Freeform 1123"/>
              <p:cNvSpPr>
                <a:spLocks/>
              </p:cNvSpPr>
              <p:nvPr/>
            </p:nvSpPr>
            <p:spPr bwMode="auto">
              <a:xfrm>
                <a:off x="3192" y="1754"/>
                <a:ext cx="432" cy="1190"/>
              </a:xfrm>
              <a:custGeom>
                <a:avLst/>
                <a:gdLst>
                  <a:gd name="T0" fmla="*/ 5 w 637"/>
                  <a:gd name="T1" fmla="*/ 0 h 1659"/>
                  <a:gd name="T2" fmla="*/ 5 w 637"/>
                  <a:gd name="T3" fmla="*/ 0 h 1659"/>
                  <a:gd name="T4" fmla="*/ 1 w 637"/>
                  <a:gd name="T5" fmla="*/ 30 h 1659"/>
                  <a:gd name="T6" fmla="*/ 0 w 637"/>
                  <a:gd name="T7" fmla="*/ 29 h 1659"/>
                  <a:gd name="T8" fmla="*/ 5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64" name="Freeform 1124"/>
              <p:cNvSpPr>
                <a:spLocks/>
              </p:cNvSpPr>
              <p:nvPr/>
            </p:nvSpPr>
            <p:spPr bwMode="auto">
              <a:xfrm>
                <a:off x="1731" y="2591"/>
                <a:ext cx="1501" cy="393"/>
              </a:xfrm>
              <a:custGeom>
                <a:avLst/>
                <a:gdLst>
                  <a:gd name="T0" fmla="*/ 0 w 2216"/>
                  <a:gd name="T1" fmla="*/ 0 h 550"/>
                  <a:gd name="T2" fmla="*/ 1 w 2216"/>
                  <a:gd name="T3" fmla="*/ 1 h 550"/>
                  <a:gd name="T4" fmla="*/ 19 w 2216"/>
                  <a:gd name="T5" fmla="*/ 10 h 550"/>
                  <a:gd name="T6" fmla="*/ 19 w 2216"/>
                  <a:gd name="T7" fmla="*/ 9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11373" name="Group 1125"/>
              <p:cNvGrpSpPr>
                <a:grpSpLocks/>
              </p:cNvGrpSpPr>
              <p:nvPr/>
            </p:nvGrpSpPr>
            <p:grpSpPr bwMode="auto">
              <a:xfrm>
                <a:off x="1709" y="3008"/>
                <a:ext cx="507" cy="234"/>
                <a:chOff x="1740" y="2642"/>
                <a:chExt cx="752" cy="327"/>
              </a:xfrm>
            </p:grpSpPr>
            <p:sp>
              <p:nvSpPr>
                <p:cNvPr id="472" name="Freeform 1126"/>
                <p:cNvSpPr>
                  <a:spLocks/>
                </p:cNvSpPr>
                <p:nvPr/>
              </p:nvSpPr>
              <p:spPr bwMode="auto">
                <a:xfrm>
                  <a:off x="1743" y="2637"/>
                  <a:ext cx="742" cy="338"/>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73" name="Freeform 1127"/>
                <p:cNvSpPr>
                  <a:spLocks/>
                </p:cNvSpPr>
                <p:nvPr/>
              </p:nvSpPr>
              <p:spPr bwMode="auto">
                <a:xfrm>
                  <a:off x="1757" y="2651"/>
                  <a:ext cx="713" cy="310"/>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74" name="Freeform 1128"/>
                <p:cNvSpPr>
                  <a:spLocks/>
                </p:cNvSpPr>
                <p:nvPr/>
              </p:nvSpPr>
              <p:spPr bwMode="auto">
                <a:xfrm>
                  <a:off x="1816" y="2763"/>
                  <a:ext cx="247" cy="113"/>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00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75" name="Freeform 1129"/>
                <p:cNvSpPr>
                  <a:spLocks/>
                </p:cNvSpPr>
                <p:nvPr/>
              </p:nvSpPr>
              <p:spPr bwMode="auto">
                <a:xfrm>
                  <a:off x="1801" y="2820"/>
                  <a:ext cx="189"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76" name="Freeform 1130"/>
                <p:cNvSpPr>
                  <a:spLocks/>
                </p:cNvSpPr>
                <p:nvPr/>
              </p:nvSpPr>
              <p:spPr bwMode="auto">
                <a:xfrm>
                  <a:off x="2019" y="2834"/>
                  <a:ext cx="247" cy="113"/>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00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77" name="Freeform 1131"/>
                <p:cNvSpPr>
                  <a:spLocks/>
                </p:cNvSpPr>
                <p:nvPr/>
              </p:nvSpPr>
              <p:spPr bwMode="auto">
                <a:xfrm>
                  <a:off x="2005" y="2890"/>
                  <a:ext cx="204"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466" name="Freeform 1132"/>
              <p:cNvSpPr>
                <a:spLocks/>
              </p:cNvSpPr>
              <p:nvPr/>
            </p:nvSpPr>
            <p:spPr bwMode="auto">
              <a:xfrm>
                <a:off x="2574" y="3045"/>
                <a:ext cx="618" cy="514"/>
              </a:xfrm>
              <a:custGeom>
                <a:avLst/>
                <a:gdLst>
                  <a:gd name="T0" fmla="*/ 1 w 990"/>
                  <a:gd name="T1" fmla="*/ 4 h 792"/>
                  <a:gd name="T2" fmla="*/ 4 w 990"/>
                  <a:gd name="T3" fmla="*/ 0 h 792"/>
                  <a:gd name="T4" fmla="*/ 4 w 990"/>
                  <a:gd name="T5" fmla="*/ 1 h 792"/>
                  <a:gd name="T6" fmla="*/ 0 w 990"/>
                  <a:gd name="T7" fmla="*/ 4 h 792"/>
                  <a:gd name="T8" fmla="*/ 1 w 990"/>
                  <a:gd name="T9" fmla="*/ 4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67" name="Freeform 1133"/>
              <p:cNvSpPr>
                <a:spLocks/>
              </p:cNvSpPr>
              <p:nvPr/>
            </p:nvSpPr>
            <p:spPr bwMode="auto">
              <a:xfrm>
                <a:off x="1014" y="3085"/>
                <a:ext cx="1570" cy="464"/>
              </a:xfrm>
              <a:custGeom>
                <a:avLst/>
                <a:gdLst>
                  <a:gd name="T0" fmla="*/ 1 w 2532"/>
                  <a:gd name="T1" fmla="*/ 0 h 723"/>
                  <a:gd name="T2" fmla="*/ 1 w 2532"/>
                  <a:gd name="T3" fmla="*/ 0 h 723"/>
                  <a:gd name="T4" fmla="*/ 9 w 2532"/>
                  <a:gd name="T5" fmla="*/ 4 h 723"/>
                  <a:gd name="T6" fmla="*/ 9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68" name="Freeform 1134"/>
              <p:cNvSpPr>
                <a:spLocks/>
              </p:cNvSpPr>
              <p:nvPr/>
            </p:nvSpPr>
            <p:spPr bwMode="auto">
              <a:xfrm>
                <a:off x="1014" y="2994"/>
                <a:ext cx="10" cy="101"/>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69" name="Freeform 1135"/>
              <p:cNvSpPr>
                <a:spLocks/>
              </p:cNvSpPr>
              <p:nvPr/>
            </p:nvSpPr>
            <p:spPr bwMode="auto">
              <a:xfrm>
                <a:off x="1014" y="2611"/>
                <a:ext cx="726" cy="393"/>
              </a:xfrm>
              <a:custGeom>
                <a:avLst/>
                <a:gdLst>
                  <a:gd name="T0" fmla="*/ 4 w 1176"/>
                  <a:gd name="T1" fmla="*/ 0 h 606"/>
                  <a:gd name="T2" fmla="*/ 0 w 1176"/>
                  <a:gd name="T3" fmla="*/ 3 h 606"/>
                  <a:gd name="T4" fmla="*/ 1 w 1176"/>
                  <a:gd name="T5" fmla="*/ 3 h 606"/>
                  <a:gd name="T6" fmla="*/ 4 w 1176"/>
                  <a:gd name="T7" fmla="*/ 1 h 606"/>
                  <a:gd name="T8" fmla="*/ 4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70" name="Freeform 1136"/>
              <p:cNvSpPr>
                <a:spLocks/>
              </p:cNvSpPr>
              <p:nvPr/>
            </p:nvSpPr>
            <p:spPr bwMode="auto">
              <a:xfrm>
                <a:off x="1063" y="3014"/>
                <a:ext cx="1491" cy="45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71" name="Freeform 1137"/>
              <p:cNvSpPr>
                <a:spLocks/>
              </p:cNvSpPr>
              <p:nvPr/>
            </p:nvSpPr>
            <p:spPr bwMode="auto">
              <a:xfrm flipV="1">
                <a:off x="2545" y="2984"/>
                <a:ext cx="608" cy="474"/>
              </a:xfrm>
              <a:custGeom>
                <a:avLst/>
                <a:gdLst>
                  <a:gd name="T0" fmla="*/ 0 w 2532"/>
                  <a:gd name="T1" fmla="*/ 0 h 723"/>
                  <a:gd name="T2" fmla="*/ 0 w 2532"/>
                  <a:gd name="T3" fmla="*/ 0 h 723"/>
                  <a:gd name="T4" fmla="*/ 0 w 2532"/>
                  <a:gd name="T5" fmla="*/ 4 h 723"/>
                  <a:gd name="T6" fmla="*/ 0 w 2532"/>
                  <a:gd name="T7" fmla="*/ 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11336" name="Group 1139"/>
            <p:cNvGrpSpPr>
              <a:grpSpLocks/>
            </p:cNvGrpSpPr>
            <p:nvPr/>
          </p:nvGrpSpPr>
          <p:grpSpPr bwMode="auto">
            <a:xfrm flipH="1">
              <a:off x="5940425" y="3222625"/>
              <a:ext cx="414337" cy="373063"/>
              <a:chOff x="2839" y="3501"/>
              <a:chExt cx="755" cy="803"/>
            </a:xfrm>
          </p:grpSpPr>
          <p:pic>
            <p:nvPicPr>
              <p:cNvPr id="11361" name="Picture 114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4" name="Freeform 1141"/>
              <p:cNvSpPr>
                <a:spLocks/>
              </p:cNvSpPr>
              <p:nvPr/>
            </p:nvSpPr>
            <p:spPr bwMode="auto">
              <a:xfrm>
                <a:off x="2917" y="3580"/>
                <a:ext cx="356" cy="366"/>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11337" name="Group 1142"/>
            <p:cNvGrpSpPr>
              <a:grpSpLocks/>
            </p:cNvGrpSpPr>
            <p:nvPr/>
          </p:nvGrpSpPr>
          <p:grpSpPr bwMode="auto">
            <a:xfrm>
              <a:off x="7307263" y="5422900"/>
              <a:ext cx="474662" cy="407988"/>
              <a:chOff x="877" y="1008"/>
              <a:chExt cx="2747" cy="2591"/>
            </a:xfrm>
          </p:grpSpPr>
          <p:pic>
            <p:nvPicPr>
              <p:cNvPr id="11338" name="Picture 1143"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39" name="Picture 1144"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2" name="Freeform 1145"/>
              <p:cNvSpPr>
                <a:spLocks/>
              </p:cNvSpPr>
              <p:nvPr/>
            </p:nvSpPr>
            <p:spPr bwMode="auto">
              <a:xfrm>
                <a:off x="1750" y="1603"/>
                <a:ext cx="1810" cy="1321"/>
              </a:xfrm>
              <a:custGeom>
                <a:avLst/>
                <a:gdLst>
                  <a:gd name="T0" fmla="*/ 1 w 2982"/>
                  <a:gd name="T1" fmla="*/ 0 h 2442"/>
                  <a:gd name="T2" fmla="*/ 0 w 2982"/>
                  <a:gd name="T3" fmla="*/ 1 h 2442"/>
                  <a:gd name="T4" fmla="*/ 6 w 2982"/>
                  <a:gd name="T5" fmla="*/ 2 h 2442"/>
                  <a:gd name="T6" fmla="*/ 7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pic>
            <p:nvPicPr>
              <p:cNvPr id="11341" name="Picture 1146"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4" name="Freeform 1147"/>
              <p:cNvSpPr>
                <a:spLocks/>
              </p:cNvSpPr>
              <p:nvPr/>
            </p:nvSpPr>
            <p:spPr bwMode="auto">
              <a:xfrm>
                <a:off x="2081" y="1562"/>
                <a:ext cx="1534" cy="252"/>
              </a:xfrm>
              <a:custGeom>
                <a:avLst/>
                <a:gdLst>
                  <a:gd name="T0" fmla="*/ 1 w 2528"/>
                  <a:gd name="T1" fmla="*/ 0 h 455"/>
                  <a:gd name="T2" fmla="*/ 6 w 2528"/>
                  <a:gd name="T3" fmla="*/ 1 h 455"/>
                  <a:gd name="T4" fmla="*/ 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35" name="Freeform 1148"/>
              <p:cNvSpPr>
                <a:spLocks/>
              </p:cNvSpPr>
              <p:nvPr/>
            </p:nvSpPr>
            <p:spPr bwMode="auto">
              <a:xfrm>
                <a:off x="1741" y="1562"/>
                <a:ext cx="423" cy="1028"/>
              </a:xfrm>
              <a:custGeom>
                <a:avLst/>
                <a:gdLst>
                  <a:gd name="T0" fmla="*/ 1 w 702"/>
                  <a:gd name="T1" fmla="*/ 0 h 1893"/>
                  <a:gd name="T2" fmla="*/ 0 w 702"/>
                  <a:gd name="T3" fmla="*/ 1 h 1893"/>
                  <a:gd name="T4" fmla="*/ 1 w 702"/>
                  <a:gd name="T5" fmla="*/ 1 h 1893"/>
                  <a:gd name="T6" fmla="*/ 2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36" name="Freeform 1149"/>
              <p:cNvSpPr>
                <a:spLocks/>
              </p:cNvSpPr>
              <p:nvPr/>
            </p:nvSpPr>
            <p:spPr bwMode="auto">
              <a:xfrm>
                <a:off x="3146" y="1744"/>
                <a:ext cx="459" cy="1180"/>
              </a:xfrm>
              <a:custGeom>
                <a:avLst/>
                <a:gdLst>
                  <a:gd name="T0" fmla="*/ 2 w 756"/>
                  <a:gd name="T1" fmla="*/ 0 h 2184"/>
                  <a:gd name="T2" fmla="*/ 1 w 756"/>
                  <a:gd name="T3" fmla="*/ 2 h 2184"/>
                  <a:gd name="T4" fmla="*/ 0 w 756"/>
                  <a:gd name="T5" fmla="*/ 2 h 2184"/>
                  <a:gd name="T6" fmla="*/ 1 w 756"/>
                  <a:gd name="T7" fmla="*/ 1 h 2184"/>
                  <a:gd name="T8" fmla="*/ 2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37" name="Freeform 1150"/>
              <p:cNvSpPr>
                <a:spLocks/>
              </p:cNvSpPr>
              <p:nvPr/>
            </p:nvSpPr>
            <p:spPr bwMode="auto">
              <a:xfrm>
                <a:off x="1731" y="2530"/>
                <a:ext cx="1681" cy="403"/>
              </a:xfrm>
              <a:custGeom>
                <a:avLst/>
                <a:gdLst>
                  <a:gd name="T0" fmla="*/ 1 w 2773"/>
                  <a:gd name="T1" fmla="*/ 0 h 738"/>
                  <a:gd name="T2" fmla="*/ 0 w 2773"/>
                  <a:gd name="T3" fmla="*/ 1 h 738"/>
                  <a:gd name="T4" fmla="*/ 6 w 2773"/>
                  <a:gd name="T5" fmla="*/ 1 h 738"/>
                  <a:gd name="T6" fmla="*/ 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38" name="Freeform 1151"/>
              <p:cNvSpPr>
                <a:spLocks/>
              </p:cNvSpPr>
              <p:nvPr/>
            </p:nvSpPr>
            <p:spPr bwMode="auto">
              <a:xfrm>
                <a:off x="3192" y="1754"/>
                <a:ext cx="432" cy="1190"/>
              </a:xfrm>
              <a:custGeom>
                <a:avLst/>
                <a:gdLst>
                  <a:gd name="T0" fmla="*/ 5 w 637"/>
                  <a:gd name="T1" fmla="*/ 0 h 1659"/>
                  <a:gd name="T2" fmla="*/ 5 w 637"/>
                  <a:gd name="T3" fmla="*/ 0 h 1659"/>
                  <a:gd name="T4" fmla="*/ 1 w 637"/>
                  <a:gd name="T5" fmla="*/ 30 h 1659"/>
                  <a:gd name="T6" fmla="*/ 0 w 637"/>
                  <a:gd name="T7" fmla="*/ 29 h 1659"/>
                  <a:gd name="T8" fmla="*/ 5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39" name="Freeform 1152"/>
              <p:cNvSpPr>
                <a:spLocks/>
              </p:cNvSpPr>
              <p:nvPr/>
            </p:nvSpPr>
            <p:spPr bwMode="auto">
              <a:xfrm>
                <a:off x="1731" y="2591"/>
                <a:ext cx="1498" cy="393"/>
              </a:xfrm>
              <a:custGeom>
                <a:avLst/>
                <a:gdLst>
                  <a:gd name="T0" fmla="*/ 0 w 2216"/>
                  <a:gd name="T1" fmla="*/ 0 h 550"/>
                  <a:gd name="T2" fmla="*/ 1 w 2216"/>
                  <a:gd name="T3" fmla="*/ 1 h 550"/>
                  <a:gd name="T4" fmla="*/ 19 w 2216"/>
                  <a:gd name="T5" fmla="*/ 10 h 550"/>
                  <a:gd name="T6" fmla="*/ 19 w 2216"/>
                  <a:gd name="T7" fmla="*/ 9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11348" name="Group 1153"/>
              <p:cNvGrpSpPr>
                <a:grpSpLocks/>
              </p:cNvGrpSpPr>
              <p:nvPr/>
            </p:nvGrpSpPr>
            <p:grpSpPr bwMode="auto">
              <a:xfrm>
                <a:off x="1709" y="3008"/>
                <a:ext cx="507" cy="234"/>
                <a:chOff x="1740" y="2642"/>
                <a:chExt cx="752" cy="327"/>
              </a:xfrm>
            </p:grpSpPr>
            <p:sp>
              <p:nvSpPr>
                <p:cNvPr id="447" name="Freeform 1154"/>
                <p:cNvSpPr>
                  <a:spLocks/>
                </p:cNvSpPr>
                <p:nvPr/>
              </p:nvSpPr>
              <p:spPr bwMode="auto">
                <a:xfrm>
                  <a:off x="1746" y="2637"/>
                  <a:ext cx="749" cy="338"/>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48" name="Freeform 1155"/>
                <p:cNvSpPr>
                  <a:spLocks/>
                </p:cNvSpPr>
                <p:nvPr/>
              </p:nvSpPr>
              <p:spPr bwMode="auto">
                <a:xfrm>
                  <a:off x="1760" y="2651"/>
                  <a:ext cx="722" cy="310"/>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49" name="Freeform 1156"/>
                <p:cNvSpPr>
                  <a:spLocks/>
                </p:cNvSpPr>
                <p:nvPr/>
              </p:nvSpPr>
              <p:spPr bwMode="auto">
                <a:xfrm>
                  <a:off x="1814" y="2763"/>
                  <a:ext cx="259" cy="113"/>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00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50" name="Freeform 1157"/>
                <p:cNvSpPr>
                  <a:spLocks/>
                </p:cNvSpPr>
                <p:nvPr/>
              </p:nvSpPr>
              <p:spPr bwMode="auto">
                <a:xfrm>
                  <a:off x="1800" y="2820"/>
                  <a:ext cx="204"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51" name="Freeform 1158"/>
                <p:cNvSpPr>
                  <a:spLocks/>
                </p:cNvSpPr>
                <p:nvPr/>
              </p:nvSpPr>
              <p:spPr bwMode="auto">
                <a:xfrm>
                  <a:off x="2019" y="2834"/>
                  <a:ext cx="259" cy="113"/>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00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52" name="Freeform 1159"/>
                <p:cNvSpPr>
                  <a:spLocks/>
                </p:cNvSpPr>
                <p:nvPr/>
              </p:nvSpPr>
              <p:spPr bwMode="auto">
                <a:xfrm>
                  <a:off x="2019" y="2890"/>
                  <a:ext cx="191"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441" name="Freeform 1160"/>
              <p:cNvSpPr>
                <a:spLocks/>
              </p:cNvSpPr>
              <p:nvPr/>
            </p:nvSpPr>
            <p:spPr bwMode="auto">
              <a:xfrm>
                <a:off x="2577" y="3045"/>
                <a:ext cx="616" cy="514"/>
              </a:xfrm>
              <a:custGeom>
                <a:avLst/>
                <a:gdLst>
                  <a:gd name="T0" fmla="*/ 1 w 990"/>
                  <a:gd name="T1" fmla="*/ 4 h 792"/>
                  <a:gd name="T2" fmla="*/ 4 w 990"/>
                  <a:gd name="T3" fmla="*/ 0 h 792"/>
                  <a:gd name="T4" fmla="*/ 4 w 990"/>
                  <a:gd name="T5" fmla="*/ 1 h 792"/>
                  <a:gd name="T6" fmla="*/ 0 w 990"/>
                  <a:gd name="T7" fmla="*/ 4 h 792"/>
                  <a:gd name="T8" fmla="*/ 1 w 990"/>
                  <a:gd name="T9" fmla="*/ 4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42" name="Freeform 1161"/>
              <p:cNvSpPr>
                <a:spLocks/>
              </p:cNvSpPr>
              <p:nvPr/>
            </p:nvSpPr>
            <p:spPr bwMode="auto">
              <a:xfrm>
                <a:off x="1006" y="3085"/>
                <a:ext cx="1571" cy="464"/>
              </a:xfrm>
              <a:custGeom>
                <a:avLst/>
                <a:gdLst>
                  <a:gd name="T0" fmla="*/ 1 w 2532"/>
                  <a:gd name="T1" fmla="*/ 0 h 723"/>
                  <a:gd name="T2" fmla="*/ 1 w 2532"/>
                  <a:gd name="T3" fmla="*/ 0 h 723"/>
                  <a:gd name="T4" fmla="*/ 9 w 2532"/>
                  <a:gd name="T5" fmla="*/ 4 h 723"/>
                  <a:gd name="T6" fmla="*/ 9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43" name="Freeform 1162"/>
              <p:cNvSpPr>
                <a:spLocks/>
              </p:cNvSpPr>
              <p:nvPr/>
            </p:nvSpPr>
            <p:spPr bwMode="auto">
              <a:xfrm>
                <a:off x="1015" y="2994"/>
                <a:ext cx="9" cy="101"/>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44" name="Freeform 1163"/>
              <p:cNvSpPr>
                <a:spLocks/>
              </p:cNvSpPr>
              <p:nvPr/>
            </p:nvSpPr>
            <p:spPr bwMode="auto">
              <a:xfrm>
                <a:off x="1015" y="2611"/>
                <a:ext cx="726" cy="393"/>
              </a:xfrm>
              <a:custGeom>
                <a:avLst/>
                <a:gdLst>
                  <a:gd name="T0" fmla="*/ 4 w 1176"/>
                  <a:gd name="T1" fmla="*/ 0 h 606"/>
                  <a:gd name="T2" fmla="*/ 0 w 1176"/>
                  <a:gd name="T3" fmla="*/ 3 h 606"/>
                  <a:gd name="T4" fmla="*/ 1 w 1176"/>
                  <a:gd name="T5" fmla="*/ 3 h 606"/>
                  <a:gd name="T6" fmla="*/ 4 w 1176"/>
                  <a:gd name="T7" fmla="*/ 1 h 606"/>
                  <a:gd name="T8" fmla="*/ 4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45" name="Freeform 1164"/>
              <p:cNvSpPr>
                <a:spLocks/>
              </p:cNvSpPr>
              <p:nvPr/>
            </p:nvSpPr>
            <p:spPr bwMode="auto">
              <a:xfrm>
                <a:off x="1061" y="3014"/>
                <a:ext cx="1488" cy="45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46" name="Freeform 1165"/>
              <p:cNvSpPr>
                <a:spLocks/>
              </p:cNvSpPr>
              <p:nvPr/>
            </p:nvSpPr>
            <p:spPr bwMode="auto">
              <a:xfrm flipV="1">
                <a:off x="2549" y="2984"/>
                <a:ext cx="606" cy="474"/>
              </a:xfrm>
              <a:custGeom>
                <a:avLst/>
                <a:gdLst>
                  <a:gd name="T0" fmla="*/ 0 w 2532"/>
                  <a:gd name="T1" fmla="*/ 0 h 723"/>
                  <a:gd name="T2" fmla="*/ 0 w 2532"/>
                  <a:gd name="T3" fmla="*/ 0 h 723"/>
                  <a:gd name="T4" fmla="*/ 0 w 2532"/>
                  <a:gd name="T5" fmla="*/ 4 h 723"/>
                  <a:gd name="T6" fmla="*/ 0 w 2532"/>
                  <a:gd name="T7" fmla="*/ 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spTree>
    <p:extLst>
      <p:ext uri="{BB962C8B-B14F-4D97-AF65-F5344CB8AC3E}">
        <p14:creationId xmlns:p14="http://schemas.microsoft.com/office/powerpoint/2010/main" val="2060105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323850" y="330200"/>
            <a:ext cx="8388350" cy="508000"/>
          </a:xfrm>
        </p:spPr>
        <p:txBody>
          <a:bodyPr/>
          <a:lstStyle/>
          <a:p>
            <a:pPr eaLnBrk="1" hangingPunct="1"/>
            <a:r>
              <a:rPr lang="en-US" altLang="zh-CN" dirty="0"/>
              <a:t>1.1 </a:t>
            </a:r>
            <a:r>
              <a:rPr lang="zh-CN" altLang="en-US" dirty="0"/>
              <a:t>什么</a:t>
            </a:r>
            <a:r>
              <a:rPr lang="zh-CN" altLang="en-US" dirty="0" smtClean="0"/>
              <a:t>是互联网</a:t>
            </a:r>
            <a:r>
              <a:rPr lang="en-US" altLang="zh-CN" dirty="0" smtClean="0"/>
              <a:t> </a:t>
            </a:r>
            <a:r>
              <a:rPr lang="en-US" altLang="zh-CN" dirty="0"/>
              <a:t>— </a:t>
            </a:r>
            <a:r>
              <a:rPr lang="zh-CN" altLang="en-US" dirty="0"/>
              <a:t>服务的描述</a:t>
            </a:r>
            <a:endParaRPr lang="en-US" altLang="zh-CN" dirty="0" smtClean="0">
              <a:latin typeface="Gill Sans MT" panose="020B0502020104020203" pitchFamily="34" charset="0"/>
            </a:endParaRPr>
          </a:p>
        </p:txBody>
      </p:sp>
      <p:sp>
        <p:nvSpPr>
          <p:cNvPr id="70659" name="Rectangle 3"/>
          <p:cNvSpPr>
            <a:spLocks noGrp="1" noChangeArrowheads="1"/>
          </p:cNvSpPr>
          <p:nvPr>
            <p:ph type="body" idx="1"/>
          </p:nvPr>
        </p:nvSpPr>
        <p:spPr>
          <a:xfrm>
            <a:off x="323850" y="1017916"/>
            <a:ext cx="8483600" cy="5124091"/>
          </a:xfrm>
        </p:spPr>
        <p:txBody>
          <a:bodyPr/>
          <a:lstStyle/>
          <a:p>
            <a:pPr eaLnBrk="1" hangingPunct="1">
              <a:spcBef>
                <a:spcPts val="600"/>
              </a:spcBef>
            </a:pPr>
            <a:r>
              <a:rPr lang="zh-CN" altLang="en-US" dirty="0" smtClean="0"/>
              <a:t>互联网的</a:t>
            </a:r>
            <a:r>
              <a:rPr lang="zh-CN" altLang="en-US" dirty="0"/>
              <a:t>第二种</a:t>
            </a:r>
            <a:r>
              <a:rPr lang="zh-CN" altLang="en-US" dirty="0" smtClean="0"/>
              <a:t>描述方法</a:t>
            </a:r>
            <a:r>
              <a:rPr lang="en-US" altLang="zh-CN" dirty="0" smtClean="0"/>
              <a:t>(</a:t>
            </a:r>
            <a:r>
              <a:rPr lang="zh-CN" altLang="en-US" dirty="0" smtClean="0"/>
              <a:t>根据基础设施向分布式</a:t>
            </a:r>
            <a:r>
              <a:rPr lang="zh-CN" altLang="en-US" dirty="0"/>
              <a:t>应用程序提供的</a:t>
            </a:r>
            <a:r>
              <a:rPr lang="zh-CN" altLang="en-US" dirty="0" smtClean="0"/>
              <a:t>服务</a:t>
            </a:r>
            <a:r>
              <a:rPr lang="en-US" altLang="zh-CN" dirty="0" smtClean="0"/>
              <a:t>)</a:t>
            </a:r>
            <a:r>
              <a:rPr lang="zh-CN" altLang="en-US" dirty="0" smtClean="0"/>
              <a:t>是很重要的。</a:t>
            </a:r>
            <a:endParaRPr lang="en-US" altLang="zh-CN" dirty="0" smtClean="0"/>
          </a:p>
          <a:p>
            <a:pPr eaLnBrk="1" hangingPunct="1">
              <a:spcBef>
                <a:spcPts val="600"/>
              </a:spcBef>
            </a:pPr>
            <a:endParaRPr lang="en-US" altLang="zh-CN" dirty="0" smtClean="0">
              <a:latin typeface="+mn-lt"/>
            </a:endParaRPr>
          </a:p>
          <a:p>
            <a:pPr eaLnBrk="1" hangingPunct="1">
              <a:spcBef>
                <a:spcPts val="600"/>
              </a:spcBef>
            </a:pPr>
            <a:r>
              <a:rPr lang="zh-CN" altLang="en-US" dirty="0" smtClean="0">
                <a:latin typeface="+mn-lt"/>
              </a:rPr>
              <a:t>互联网具体构成部件的</a:t>
            </a:r>
            <a:r>
              <a:rPr lang="zh-CN" altLang="en-US" dirty="0" smtClean="0">
                <a:solidFill>
                  <a:srgbClr val="FF0000"/>
                </a:solidFill>
                <a:latin typeface="+mn-lt"/>
              </a:rPr>
              <a:t>发展</a:t>
            </a:r>
            <a:r>
              <a:rPr lang="zh-CN" altLang="en-US" dirty="0" smtClean="0">
                <a:latin typeface="+mn-lt"/>
              </a:rPr>
              <a:t>日益由新应用程序的需求</a:t>
            </a:r>
            <a:r>
              <a:rPr lang="zh-CN" altLang="en-US" dirty="0" smtClean="0">
                <a:solidFill>
                  <a:srgbClr val="FF0000"/>
                </a:solidFill>
                <a:latin typeface="+mn-lt"/>
              </a:rPr>
              <a:t>所驱动</a:t>
            </a:r>
            <a:r>
              <a:rPr lang="zh-CN" altLang="en-US" dirty="0" smtClean="0">
                <a:latin typeface="+mn-lt"/>
              </a:rPr>
              <a:t>。</a:t>
            </a:r>
            <a:r>
              <a:rPr lang="en-US" altLang="zh-CN" dirty="0" smtClean="0">
                <a:latin typeface="+mn-lt"/>
              </a:rPr>
              <a:t> </a:t>
            </a:r>
          </a:p>
          <a:p>
            <a:pPr eaLnBrk="1" hangingPunct="1">
              <a:spcBef>
                <a:spcPts val="600"/>
              </a:spcBef>
            </a:pPr>
            <a:endParaRPr lang="en-US" altLang="zh-CN" dirty="0" smtClean="0">
              <a:latin typeface="+mn-lt"/>
            </a:endParaRPr>
          </a:p>
          <a:p>
            <a:pPr eaLnBrk="1" hangingPunct="1">
              <a:spcBef>
                <a:spcPts val="600"/>
              </a:spcBef>
            </a:pPr>
            <a:r>
              <a:rPr lang="zh-CN" altLang="en-US" dirty="0" smtClean="0">
                <a:latin typeface="+mn-lt"/>
              </a:rPr>
              <a:t>因此，请记住：互联网是一种基础设施，新的应用程序正在其上不断地被发明和</a:t>
            </a:r>
            <a:r>
              <a:rPr lang="zh-CN" altLang="en-US" dirty="0">
                <a:latin typeface="+mn-lt"/>
              </a:rPr>
              <a:t>部署</a:t>
            </a:r>
            <a:r>
              <a:rPr lang="zh-CN" altLang="en-US" dirty="0" smtClean="0">
                <a:latin typeface="+mn-lt"/>
              </a:rPr>
              <a:t>。 </a:t>
            </a:r>
            <a:endParaRPr lang="en-US" altLang="zh-CN" dirty="0" smtClean="0">
              <a:latin typeface="+mn-lt"/>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rPr>
              <a:t>第</a:t>
            </a:r>
            <a:r>
              <a:rPr lang="en-US" altLang="zh-CN" dirty="0" smtClean="0">
                <a:latin typeface="+mn-lt"/>
              </a:rPr>
              <a:t>1</a:t>
            </a:r>
            <a:r>
              <a:rPr lang="zh-CN" altLang="en-US" dirty="0" smtClean="0">
                <a:latin typeface="+mn-lt"/>
              </a:rPr>
              <a:t>章 计算机网络和互联网</a:t>
            </a:r>
            <a:endParaRPr lang="zh-CN" altLang="en-US" dirty="0">
              <a:latin typeface="+mn-lt"/>
            </a:endParaRPr>
          </a:p>
        </p:txBody>
      </p:sp>
      <p:sp>
        <p:nvSpPr>
          <p:cNvPr id="63491" name="Rectangle 3"/>
          <p:cNvSpPr>
            <a:spLocks noGrp="1" noChangeArrowheads="1"/>
          </p:cNvSpPr>
          <p:nvPr>
            <p:ph sz="half" idx="1"/>
          </p:nvPr>
        </p:nvSpPr>
        <p:spPr/>
        <p:txBody>
          <a:bodyPr/>
          <a:lstStyle/>
          <a:p>
            <a:pPr eaLnBrk="1" hangingPunct="1">
              <a:buFontTx/>
              <a:buNone/>
            </a:pPr>
            <a:r>
              <a:rPr lang="en-US" altLang="zh-CN" sz="2000" dirty="0" smtClean="0">
                <a:latin typeface="+mn-lt"/>
              </a:rPr>
              <a:t>1.1 </a:t>
            </a:r>
            <a:r>
              <a:rPr lang="zh-CN" altLang="en-US" sz="2000" dirty="0" smtClean="0">
                <a:latin typeface="+mn-lt"/>
              </a:rPr>
              <a:t>什么是互联网</a:t>
            </a:r>
            <a:endParaRPr lang="en-US" altLang="zh-CN" sz="2000" dirty="0" smtClean="0">
              <a:latin typeface="+mn-lt"/>
            </a:endParaRPr>
          </a:p>
          <a:p>
            <a:pPr eaLnBrk="1" hangingPunct="1">
              <a:buClr>
                <a:srgbClr val="FF0000"/>
              </a:buClr>
              <a:buFontTx/>
              <a:buChar char="•"/>
            </a:pPr>
            <a:r>
              <a:rPr lang="zh-CN" altLang="en-US" sz="1800" dirty="0" smtClean="0">
                <a:latin typeface="+mn-lt"/>
              </a:rPr>
              <a:t>具体构成描述</a:t>
            </a:r>
            <a:endParaRPr lang="en-US" altLang="zh-CN" sz="1800" dirty="0" smtClean="0">
              <a:latin typeface="+mn-lt"/>
            </a:endParaRPr>
          </a:p>
          <a:p>
            <a:pPr eaLnBrk="1" hangingPunct="1">
              <a:buClr>
                <a:srgbClr val="FF0000"/>
              </a:buClr>
            </a:pPr>
            <a:r>
              <a:rPr lang="zh-CN" altLang="en-US" sz="1800" dirty="0" smtClean="0">
                <a:latin typeface="+mn-lt"/>
              </a:rPr>
              <a:t>服务描述</a:t>
            </a:r>
            <a:endParaRPr lang="en-US" altLang="zh-CN" sz="1800" dirty="0">
              <a:latin typeface="+mn-lt"/>
            </a:endParaRPr>
          </a:p>
          <a:p>
            <a:pPr eaLnBrk="1" hangingPunct="1">
              <a:buClr>
                <a:srgbClr val="FF0000"/>
              </a:buClr>
            </a:pPr>
            <a:r>
              <a:rPr lang="zh-CN" altLang="en-US" sz="1800" dirty="0" smtClean="0">
                <a:solidFill>
                  <a:srgbClr val="FF0000"/>
                </a:solidFill>
                <a:latin typeface="+mn-lt"/>
              </a:rPr>
              <a:t>什么是协议</a:t>
            </a:r>
            <a:endParaRPr lang="en-US" altLang="zh-CN" sz="1800" dirty="0">
              <a:solidFill>
                <a:srgbClr val="FF0000"/>
              </a:solidFill>
              <a:latin typeface="+mn-lt"/>
            </a:endParaRPr>
          </a:p>
          <a:p>
            <a:pPr eaLnBrk="1" hangingPunct="1">
              <a:buFontTx/>
              <a:buNone/>
            </a:pPr>
            <a:r>
              <a:rPr lang="en-US" altLang="zh-CN" sz="2000" dirty="0" smtClean="0">
                <a:latin typeface="+mn-lt"/>
              </a:rPr>
              <a:t>1.2 </a:t>
            </a:r>
            <a:r>
              <a:rPr lang="zh-CN" altLang="en-US" sz="2000" dirty="0" smtClean="0">
                <a:latin typeface="+mn-lt"/>
              </a:rPr>
              <a:t>网络边缘</a:t>
            </a:r>
            <a:endParaRPr lang="en-US" altLang="zh-CN" sz="2000" dirty="0" smtClean="0">
              <a:latin typeface="+mn-lt"/>
            </a:endParaRPr>
          </a:p>
          <a:p>
            <a:pPr eaLnBrk="1" hangingPunct="1">
              <a:buClr>
                <a:srgbClr val="FF0000"/>
              </a:buClr>
            </a:pPr>
            <a:r>
              <a:rPr lang="zh-CN" altLang="en-US" sz="1800" dirty="0" smtClean="0">
                <a:latin typeface="+mn-lt"/>
              </a:rPr>
              <a:t>接入网</a:t>
            </a:r>
            <a:endParaRPr lang="en-US" altLang="zh-CN" sz="1800" dirty="0" smtClean="0">
              <a:latin typeface="+mn-lt"/>
            </a:endParaRPr>
          </a:p>
          <a:p>
            <a:pPr eaLnBrk="1" hangingPunct="1">
              <a:buClr>
                <a:srgbClr val="FF0000"/>
              </a:buClr>
            </a:pPr>
            <a:r>
              <a:rPr lang="zh-CN" altLang="en-US" sz="1800" dirty="0" smtClean="0">
                <a:latin typeface="+mn-lt"/>
              </a:rPr>
              <a:t>物理媒体</a:t>
            </a:r>
            <a:endParaRPr lang="en-US" altLang="zh-CN" sz="1800" dirty="0" smtClean="0">
              <a:latin typeface="+mn-lt"/>
            </a:endParaRPr>
          </a:p>
          <a:p>
            <a:pPr eaLnBrk="1" hangingPunct="1">
              <a:buFontTx/>
              <a:buNone/>
            </a:pPr>
            <a:r>
              <a:rPr lang="en-US" altLang="zh-CN" sz="2000" dirty="0" smtClean="0">
                <a:latin typeface="+mn-lt"/>
              </a:rPr>
              <a:t>1.3 </a:t>
            </a:r>
            <a:r>
              <a:rPr lang="zh-CN" altLang="en-US" sz="2000" dirty="0" smtClean="0">
                <a:latin typeface="+mn-lt"/>
              </a:rPr>
              <a:t>网络核心</a:t>
            </a:r>
            <a:endParaRPr lang="en-US" altLang="zh-CN" sz="2000" dirty="0" smtClean="0">
              <a:latin typeface="+mn-lt"/>
            </a:endParaRPr>
          </a:p>
          <a:p>
            <a:pPr eaLnBrk="1" hangingPunct="1">
              <a:buClr>
                <a:srgbClr val="FF0000"/>
              </a:buClr>
            </a:pPr>
            <a:r>
              <a:rPr lang="zh-CN" altLang="en-US" sz="1800" dirty="0" smtClean="0">
                <a:latin typeface="+mn-lt"/>
              </a:rPr>
              <a:t>分组交换</a:t>
            </a:r>
            <a:endParaRPr lang="en-US" altLang="zh-CN" sz="1800" dirty="0" smtClean="0">
              <a:latin typeface="+mn-lt"/>
            </a:endParaRPr>
          </a:p>
          <a:p>
            <a:pPr eaLnBrk="1" hangingPunct="1">
              <a:buClr>
                <a:srgbClr val="FF0000"/>
              </a:buClr>
            </a:pPr>
            <a:r>
              <a:rPr lang="zh-CN" altLang="en-US" sz="1800" dirty="0" smtClean="0">
                <a:latin typeface="+mn-lt"/>
              </a:rPr>
              <a:t>电路交换</a:t>
            </a:r>
            <a:endParaRPr lang="en-US" altLang="zh-CN" sz="1800" dirty="0" smtClean="0">
              <a:latin typeface="+mn-lt"/>
            </a:endParaRPr>
          </a:p>
          <a:p>
            <a:pPr eaLnBrk="1" hangingPunct="1">
              <a:buClr>
                <a:srgbClr val="FF0000"/>
              </a:buClr>
            </a:pPr>
            <a:r>
              <a:rPr lang="zh-CN" altLang="en-US" sz="1800" dirty="0" smtClean="0">
                <a:latin typeface="+mn-lt"/>
              </a:rPr>
              <a:t>网络的网络</a:t>
            </a:r>
            <a:endParaRPr lang="en-US" altLang="zh-CN" sz="1800" dirty="0" smtClean="0">
              <a:latin typeface="+mn-lt"/>
            </a:endParaRPr>
          </a:p>
          <a:p>
            <a:pPr marL="0" indent="0" eaLnBrk="1" hangingPunct="1">
              <a:buClr>
                <a:srgbClr val="FF0000"/>
              </a:buClr>
              <a:buNone/>
            </a:pPr>
            <a:r>
              <a:rPr lang="en-US" altLang="zh-CN" sz="2000" dirty="0" smtClean="0">
                <a:latin typeface="+mn-lt"/>
              </a:rPr>
              <a:t>1.4 </a:t>
            </a:r>
            <a:r>
              <a:rPr lang="zh-CN" altLang="en-US" sz="2000" dirty="0" smtClean="0">
                <a:latin typeface="+mn-lt"/>
              </a:rPr>
              <a:t>分组交换网中的时延、丢包和吞吐量</a:t>
            </a:r>
            <a:endParaRPr lang="en-US" altLang="zh-CN" sz="2000" dirty="0">
              <a:latin typeface="+mn-lt"/>
            </a:endParaRPr>
          </a:p>
          <a:p>
            <a:pPr eaLnBrk="1" hangingPunct="1">
              <a:buClr>
                <a:srgbClr val="FF0000"/>
              </a:buClr>
            </a:pPr>
            <a:r>
              <a:rPr lang="zh-CN" altLang="en-US" sz="1800" dirty="0" smtClean="0">
                <a:latin typeface="+mn-lt"/>
              </a:rPr>
              <a:t>分组交换网中的</a:t>
            </a:r>
            <a:r>
              <a:rPr lang="zh-CN" altLang="en-US" sz="1800" dirty="0">
                <a:latin typeface="+mn-lt"/>
              </a:rPr>
              <a:t>时延</a:t>
            </a:r>
            <a:r>
              <a:rPr lang="zh-CN" altLang="en-US" sz="1800" dirty="0" smtClean="0">
                <a:latin typeface="+mn-lt"/>
              </a:rPr>
              <a:t>概述</a:t>
            </a:r>
            <a:endParaRPr lang="en-US" altLang="zh-CN" sz="1800" dirty="0" smtClean="0">
              <a:latin typeface="+mn-lt"/>
            </a:endParaRPr>
          </a:p>
          <a:p>
            <a:pPr eaLnBrk="1" hangingPunct="1">
              <a:buClr>
                <a:srgbClr val="FF0000"/>
              </a:buClr>
            </a:pPr>
            <a:r>
              <a:rPr lang="zh-CN" altLang="en-US" sz="1800" dirty="0" smtClean="0">
                <a:latin typeface="+mn-lt"/>
              </a:rPr>
              <a:t>排队</a:t>
            </a:r>
            <a:r>
              <a:rPr lang="zh-CN" altLang="en-US" sz="1800" dirty="0">
                <a:latin typeface="+mn-lt"/>
              </a:rPr>
              <a:t>时延和丢包</a:t>
            </a:r>
            <a:endParaRPr lang="en-US" altLang="zh-CN" sz="1800" dirty="0">
              <a:latin typeface="+mn-lt"/>
            </a:endParaRPr>
          </a:p>
          <a:p>
            <a:pPr eaLnBrk="1" hangingPunct="1">
              <a:buClr>
                <a:srgbClr val="FF0000"/>
              </a:buClr>
            </a:pPr>
            <a:endParaRPr lang="en-US" altLang="zh-CN" sz="1800" dirty="0">
              <a:latin typeface="+mn-lt"/>
            </a:endParaRPr>
          </a:p>
        </p:txBody>
      </p:sp>
      <p:sp>
        <p:nvSpPr>
          <p:cNvPr id="3" name="内容占位符 2"/>
          <p:cNvSpPr>
            <a:spLocks noGrp="1"/>
          </p:cNvSpPr>
          <p:nvPr>
            <p:ph sz="half" idx="2"/>
          </p:nvPr>
        </p:nvSpPr>
        <p:spPr/>
        <p:txBody>
          <a:bodyPr/>
          <a:lstStyle/>
          <a:p>
            <a:pPr eaLnBrk="1" hangingPunct="1">
              <a:buClr>
                <a:srgbClr val="FF0000"/>
              </a:buClr>
            </a:pPr>
            <a:r>
              <a:rPr lang="zh-CN" altLang="en-US" sz="1800" dirty="0" smtClean="0">
                <a:latin typeface="+mn-lt"/>
              </a:rPr>
              <a:t>端到端时延</a:t>
            </a:r>
            <a:endParaRPr lang="en-US" altLang="zh-CN" sz="1800" dirty="0">
              <a:latin typeface="+mn-lt"/>
            </a:endParaRPr>
          </a:p>
          <a:p>
            <a:pPr eaLnBrk="1" hangingPunct="1">
              <a:buClr>
                <a:srgbClr val="FF0000"/>
              </a:buClr>
            </a:pPr>
            <a:r>
              <a:rPr lang="zh-CN" altLang="en-US" sz="1800" dirty="0" smtClean="0">
                <a:latin typeface="+mn-lt"/>
              </a:rPr>
              <a:t>计算机网络中的吞吐量</a:t>
            </a:r>
            <a:endParaRPr lang="en-US" altLang="zh-CN" sz="1800" dirty="0">
              <a:latin typeface="+mn-lt"/>
            </a:endParaRPr>
          </a:p>
          <a:p>
            <a:pPr eaLnBrk="1" hangingPunct="1">
              <a:buFontTx/>
              <a:buNone/>
            </a:pPr>
            <a:r>
              <a:rPr lang="en-US" altLang="zh-CN" sz="2000" dirty="0" smtClean="0">
                <a:latin typeface="+mn-lt"/>
              </a:rPr>
              <a:t>1.5 </a:t>
            </a:r>
            <a:r>
              <a:rPr lang="zh-CN" altLang="en-US" sz="2000" dirty="0" smtClean="0">
                <a:latin typeface="+mn-lt"/>
              </a:rPr>
              <a:t>协议层次及其服务模型</a:t>
            </a:r>
            <a:endParaRPr lang="en-US" altLang="zh-CN" sz="2000" dirty="0" smtClean="0">
              <a:latin typeface="+mn-lt"/>
            </a:endParaRPr>
          </a:p>
          <a:p>
            <a:pPr eaLnBrk="1" hangingPunct="1">
              <a:buClr>
                <a:srgbClr val="FF0000"/>
              </a:buClr>
              <a:buFontTx/>
              <a:buChar char="•"/>
            </a:pPr>
            <a:r>
              <a:rPr lang="zh-CN" altLang="en-US" sz="1800" dirty="0" smtClean="0">
                <a:latin typeface="+mn-lt"/>
              </a:rPr>
              <a:t>分层的体系结构</a:t>
            </a:r>
            <a:endParaRPr lang="en-US" altLang="zh-CN" sz="1800" dirty="0" smtClean="0">
              <a:latin typeface="+mn-lt"/>
            </a:endParaRPr>
          </a:p>
          <a:p>
            <a:pPr eaLnBrk="1" hangingPunct="1">
              <a:buClr>
                <a:srgbClr val="FF0000"/>
              </a:buClr>
              <a:buFontTx/>
              <a:buChar char="•"/>
            </a:pPr>
            <a:r>
              <a:rPr lang="zh-CN" altLang="en-US" sz="1800" dirty="0" smtClean="0">
                <a:latin typeface="+mn-lt"/>
              </a:rPr>
              <a:t>封装</a:t>
            </a:r>
            <a:endParaRPr lang="en-US" altLang="zh-CN" sz="1800" dirty="0">
              <a:latin typeface="+mn-lt"/>
            </a:endParaRPr>
          </a:p>
          <a:p>
            <a:pPr eaLnBrk="1" hangingPunct="1">
              <a:buFontTx/>
              <a:buNone/>
            </a:pPr>
            <a:r>
              <a:rPr lang="en-US" altLang="zh-CN" sz="2000" dirty="0">
                <a:latin typeface="+mn-lt"/>
              </a:rPr>
              <a:t>1.6 </a:t>
            </a:r>
            <a:r>
              <a:rPr lang="zh-CN" altLang="en-US" sz="2000" dirty="0" smtClean="0">
                <a:latin typeface="+mn-lt"/>
              </a:rPr>
              <a:t>面对攻击的网络</a:t>
            </a:r>
            <a:endParaRPr lang="en-US" altLang="zh-CN" sz="2000" dirty="0">
              <a:latin typeface="+mn-lt"/>
            </a:endParaRPr>
          </a:p>
          <a:p>
            <a:pPr eaLnBrk="1" hangingPunct="1">
              <a:buFontTx/>
              <a:buNone/>
            </a:pPr>
            <a:endParaRPr lang="en-US" altLang="zh-CN" sz="2000" dirty="0" smtClean="0">
              <a:latin typeface="+mn-lt"/>
            </a:endParaRPr>
          </a:p>
          <a:p>
            <a:pPr eaLnBrk="1" hangingPunct="1">
              <a:buFontTx/>
              <a:buNone/>
            </a:pPr>
            <a:r>
              <a:rPr lang="en-US" altLang="zh-CN" sz="2000" dirty="0" smtClean="0">
                <a:latin typeface="+mn-lt"/>
              </a:rPr>
              <a:t>1.7 </a:t>
            </a:r>
            <a:r>
              <a:rPr lang="zh-CN" altLang="en-US" sz="2000" dirty="0" smtClean="0">
                <a:latin typeface="+mn-lt"/>
              </a:rPr>
              <a:t>计算机网络和互联网的历史</a:t>
            </a:r>
            <a:endParaRPr lang="en-US" altLang="zh-CN" sz="2000" dirty="0" smtClean="0">
              <a:latin typeface="+mn-lt"/>
            </a:endParaRPr>
          </a:p>
          <a:p>
            <a:pPr eaLnBrk="1" hangingPunct="1">
              <a:buClr>
                <a:srgbClr val="FF0000"/>
              </a:buClr>
            </a:pPr>
            <a:r>
              <a:rPr lang="zh-CN" altLang="en-US" sz="1800" dirty="0" smtClean="0">
                <a:latin typeface="+mn-lt"/>
              </a:rPr>
              <a:t>分组交换的发展：</a:t>
            </a:r>
            <a:r>
              <a:rPr lang="en-US" altLang="zh-CN" sz="1800" dirty="0" smtClean="0">
                <a:latin typeface="+mn-lt"/>
              </a:rPr>
              <a:t>1961 – 1972</a:t>
            </a:r>
          </a:p>
          <a:p>
            <a:pPr eaLnBrk="1" hangingPunct="1">
              <a:buClr>
                <a:srgbClr val="FF0000"/>
              </a:buClr>
            </a:pPr>
            <a:r>
              <a:rPr lang="zh-CN" altLang="en-US" sz="1800" dirty="0" smtClean="0">
                <a:latin typeface="+mn-lt"/>
              </a:rPr>
              <a:t>专用网络和网络互联：</a:t>
            </a:r>
            <a:r>
              <a:rPr lang="en-US" altLang="zh-CN" sz="1800" dirty="0" smtClean="0">
                <a:latin typeface="+mn-lt"/>
              </a:rPr>
              <a:t>1972 – 1980</a:t>
            </a:r>
          </a:p>
          <a:p>
            <a:pPr eaLnBrk="1" hangingPunct="1">
              <a:buClr>
                <a:srgbClr val="FF0000"/>
              </a:buClr>
            </a:pPr>
            <a:r>
              <a:rPr lang="zh-CN" altLang="en-US" sz="1800" dirty="0" smtClean="0">
                <a:latin typeface="+mn-lt"/>
              </a:rPr>
              <a:t>网络的激增</a:t>
            </a:r>
            <a:r>
              <a:rPr lang="en-US" altLang="zh-CN" sz="1800" dirty="0" smtClean="0">
                <a:latin typeface="+mn-lt"/>
              </a:rPr>
              <a:t>: 1980 – 1990</a:t>
            </a:r>
            <a:endParaRPr lang="en-US" altLang="zh-CN" sz="1800" dirty="0">
              <a:latin typeface="+mn-lt"/>
            </a:endParaRPr>
          </a:p>
          <a:p>
            <a:pPr eaLnBrk="1" hangingPunct="1">
              <a:buClr>
                <a:srgbClr val="FF0000"/>
              </a:buClr>
            </a:pPr>
            <a:r>
              <a:rPr lang="zh-CN" altLang="en-US" sz="1800" dirty="0" smtClean="0">
                <a:latin typeface="+mn-lt"/>
              </a:rPr>
              <a:t>互联网爆炸：</a:t>
            </a:r>
            <a:r>
              <a:rPr lang="en-US" altLang="zh-CN" sz="1800" dirty="0" smtClean="0">
                <a:latin typeface="+mn-lt"/>
              </a:rPr>
              <a:t>20</a:t>
            </a:r>
            <a:r>
              <a:rPr lang="zh-CN" altLang="en-US" sz="1800" dirty="0" smtClean="0">
                <a:latin typeface="+mn-lt"/>
              </a:rPr>
              <a:t>世纪</a:t>
            </a:r>
            <a:r>
              <a:rPr lang="en-US" altLang="zh-CN" sz="1800" dirty="0" smtClean="0">
                <a:latin typeface="+mn-lt"/>
              </a:rPr>
              <a:t>90</a:t>
            </a:r>
            <a:r>
              <a:rPr lang="zh-CN" altLang="en-US" sz="1800" dirty="0" smtClean="0">
                <a:latin typeface="+mn-lt"/>
              </a:rPr>
              <a:t>年代</a:t>
            </a:r>
            <a:endParaRPr lang="en-US" altLang="zh-CN" sz="1800" dirty="0">
              <a:latin typeface="+mn-lt"/>
            </a:endParaRPr>
          </a:p>
          <a:p>
            <a:pPr eaLnBrk="1" hangingPunct="1">
              <a:buClr>
                <a:srgbClr val="FF0000"/>
              </a:buClr>
            </a:pPr>
            <a:r>
              <a:rPr lang="zh-CN" altLang="en-US" sz="1800" dirty="0" smtClean="0">
                <a:latin typeface="+mn-lt"/>
              </a:rPr>
              <a:t>最新发展</a:t>
            </a:r>
            <a:endParaRPr lang="en-US" altLang="zh-CN" sz="1800" dirty="0" smtClean="0">
              <a:latin typeface="+mn-lt"/>
            </a:endParaRPr>
          </a:p>
          <a:p>
            <a:pPr marL="0" indent="0" eaLnBrk="1" hangingPunct="1">
              <a:buClr>
                <a:srgbClr val="FF0000"/>
              </a:buClr>
              <a:buNone/>
            </a:pPr>
            <a:r>
              <a:rPr lang="en-US" altLang="zh-CN" sz="2000" dirty="0" smtClean="0">
                <a:latin typeface="+mn-lt"/>
              </a:rPr>
              <a:t>1.8 </a:t>
            </a:r>
            <a:r>
              <a:rPr lang="zh-CN" altLang="en-US" sz="2000" dirty="0" smtClean="0">
                <a:latin typeface="+mn-lt"/>
              </a:rPr>
              <a:t>小结</a:t>
            </a:r>
            <a:endParaRPr lang="zh-CN" altLang="en-US" sz="2000" dirty="0">
              <a:latin typeface="+mn-lt"/>
            </a:endParaRPr>
          </a:p>
        </p:txBody>
      </p:sp>
    </p:spTree>
    <p:extLst>
      <p:ext uri="{BB962C8B-B14F-4D97-AF65-F5344CB8AC3E}">
        <p14:creationId xmlns:p14="http://schemas.microsoft.com/office/powerpoint/2010/main" val="12106577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latin typeface="+mn-lt"/>
              </a:rPr>
              <a:t>1.1.3 </a:t>
            </a:r>
            <a:r>
              <a:rPr lang="zh-CN" altLang="en-US" dirty="0" smtClean="0">
                <a:latin typeface="+mn-lt"/>
              </a:rPr>
              <a:t>什么是协议</a:t>
            </a:r>
            <a:endParaRPr lang="zh-CN" altLang="en-US" dirty="0">
              <a:latin typeface="+mn-lt"/>
            </a:endParaRPr>
          </a:p>
        </p:txBody>
      </p:sp>
      <p:sp>
        <p:nvSpPr>
          <p:cNvPr id="3" name="内容占位符 2"/>
          <p:cNvSpPr>
            <a:spLocks noGrp="1"/>
          </p:cNvSpPr>
          <p:nvPr>
            <p:ph idx="1"/>
          </p:nvPr>
        </p:nvSpPr>
        <p:spPr/>
        <p:txBody>
          <a:bodyPr/>
          <a:lstStyle/>
          <a:p>
            <a:pPr>
              <a:spcBef>
                <a:spcPts val="600"/>
              </a:spcBef>
            </a:pPr>
            <a:r>
              <a:rPr lang="zh-CN" altLang="en-US" dirty="0">
                <a:latin typeface="+mn-lt"/>
              </a:rPr>
              <a:t>现在我们已经</a:t>
            </a:r>
            <a:r>
              <a:rPr lang="zh-CN" altLang="en-US" dirty="0" smtClean="0">
                <a:latin typeface="+mn-lt"/>
              </a:rPr>
              <a:t>对互联网有了</a:t>
            </a:r>
            <a:r>
              <a:rPr lang="zh-CN" altLang="en-US" dirty="0">
                <a:latin typeface="+mn-lt"/>
              </a:rPr>
              <a:t>一些了解，让我们来考虑计算机网络中的另一个重要</a:t>
            </a:r>
            <a:r>
              <a:rPr lang="zh-CN" altLang="en-US" dirty="0" smtClean="0">
                <a:latin typeface="+mn-lt"/>
              </a:rPr>
              <a:t>的</a:t>
            </a:r>
            <a:r>
              <a:rPr lang="zh-CN" altLang="en-US" dirty="0" smtClean="0"/>
              <a:t>时髦</a:t>
            </a:r>
            <a:r>
              <a:rPr lang="zh-CN" altLang="en-US" dirty="0" smtClean="0">
                <a:latin typeface="+mn-lt"/>
              </a:rPr>
              <a:t>术语</a:t>
            </a:r>
            <a:r>
              <a:rPr lang="en-US" altLang="zh-CN" dirty="0" smtClean="0">
                <a:latin typeface="+mn-lt"/>
              </a:rPr>
              <a:t>(</a:t>
            </a:r>
            <a:r>
              <a:rPr lang="en-US" altLang="zh-CN" kern="1200" dirty="0" smtClean="0">
                <a:latin typeface="Times New Roman" pitchFamily="18" charset="0"/>
              </a:rPr>
              <a:t>buzzword </a:t>
            </a:r>
            <a:r>
              <a:rPr lang="en-US" altLang="zh-CN" dirty="0" smtClean="0">
                <a:latin typeface="+mn-lt"/>
              </a:rPr>
              <a:t>): </a:t>
            </a:r>
            <a:r>
              <a:rPr lang="zh-CN" altLang="en-US" dirty="0" smtClean="0">
                <a:latin typeface="+mn-lt"/>
              </a:rPr>
              <a:t>协议</a:t>
            </a:r>
            <a:r>
              <a:rPr lang="zh-CN" altLang="en-US" dirty="0">
                <a:latin typeface="+mn-lt"/>
              </a:rPr>
              <a:t>。</a:t>
            </a:r>
            <a:endParaRPr lang="en-US" altLang="zh-CN" dirty="0" smtClean="0">
              <a:latin typeface="+mn-lt"/>
            </a:endParaRPr>
          </a:p>
          <a:p>
            <a:pPr>
              <a:spcBef>
                <a:spcPts val="600"/>
              </a:spcBef>
            </a:pPr>
            <a:endParaRPr lang="en-US" altLang="zh-CN" dirty="0" smtClean="0">
              <a:latin typeface="+mn-lt"/>
            </a:endParaRPr>
          </a:p>
          <a:p>
            <a:pPr>
              <a:spcBef>
                <a:spcPts val="600"/>
              </a:spcBef>
            </a:pPr>
            <a:r>
              <a:rPr lang="zh-CN" altLang="en-US" dirty="0" smtClean="0">
                <a:latin typeface="+mn-lt"/>
              </a:rPr>
              <a:t>什么是协议？</a:t>
            </a:r>
            <a:r>
              <a:rPr lang="en-US" altLang="zh-CN" dirty="0" smtClean="0">
                <a:latin typeface="+mn-lt"/>
              </a:rPr>
              <a:t> [</a:t>
            </a:r>
            <a:r>
              <a:rPr lang="en-US" altLang="zh-CN" kern="1200" dirty="0">
                <a:latin typeface="Times New Roman" pitchFamily="18" charset="0"/>
              </a:rPr>
              <a:t>What is a protocol? </a:t>
            </a:r>
            <a:r>
              <a:rPr lang="en-US" altLang="zh-CN" dirty="0" smtClean="0">
                <a:latin typeface="+mn-lt"/>
              </a:rPr>
              <a:t>]</a:t>
            </a:r>
          </a:p>
          <a:p>
            <a:pPr>
              <a:spcBef>
                <a:spcPts val="600"/>
              </a:spcBef>
            </a:pPr>
            <a:endParaRPr lang="en-US" altLang="zh-CN" dirty="0" smtClean="0">
              <a:latin typeface="+mn-lt"/>
            </a:endParaRPr>
          </a:p>
          <a:p>
            <a:pPr>
              <a:spcBef>
                <a:spcPts val="600"/>
              </a:spcBef>
            </a:pPr>
            <a:r>
              <a:rPr lang="zh-CN" altLang="en-US" dirty="0" smtClean="0">
                <a:latin typeface="+mn-lt"/>
              </a:rPr>
              <a:t>协议是用来干什么的？</a:t>
            </a:r>
            <a:r>
              <a:rPr lang="en-US" altLang="zh-CN" dirty="0" smtClean="0">
                <a:latin typeface="+mn-lt"/>
              </a:rPr>
              <a:t>[</a:t>
            </a:r>
            <a:r>
              <a:rPr lang="en-US" altLang="zh-CN" kern="1200" dirty="0">
                <a:latin typeface="Times New Roman" pitchFamily="18" charset="0"/>
              </a:rPr>
              <a:t>What does </a:t>
            </a:r>
            <a:r>
              <a:rPr lang="en-US" altLang="zh-CN" kern="1200" dirty="0" smtClean="0">
                <a:latin typeface="Times New Roman" pitchFamily="18" charset="0"/>
              </a:rPr>
              <a:t>a </a:t>
            </a:r>
            <a:r>
              <a:rPr lang="en-US" altLang="zh-CN" kern="1200" dirty="0">
                <a:latin typeface="Times New Roman" pitchFamily="18" charset="0"/>
              </a:rPr>
              <a:t>protocol do</a:t>
            </a:r>
            <a:r>
              <a:rPr lang="en-US" altLang="zh-CN" kern="1200" dirty="0" smtClean="0">
                <a:latin typeface="Times New Roman" pitchFamily="18" charset="0"/>
              </a:rPr>
              <a:t>?</a:t>
            </a:r>
            <a:r>
              <a:rPr lang="en-US" altLang="zh-CN" dirty="0" smtClean="0">
                <a:latin typeface="+mn-lt"/>
              </a:rPr>
              <a:t>]</a:t>
            </a:r>
          </a:p>
          <a:p>
            <a:pPr>
              <a:spcBef>
                <a:spcPts val="600"/>
              </a:spcBef>
            </a:pPr>
            <a:endParaRPr lang="zh-CN" altLang="en-US" dirty="0">
              <a:latin typeface="Gill Sans MT" panose="020B0502020104020203" pitchFamily="34" charset="0"/>
            </a:endParaRPr>
          </a:p>
        </p:txBody>
      </p:sp>
    </p:spTree>
    <p:extLst>
      <p:ext uri="{BB962C8B-B14F-4D97-AF65-F5344CB8AC3E}">
        <p14:creationId xmlns:p14="http://schemas.microsoft.com/office/powerpoint/2010/main" val="32621539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314325" y="203199"/>
            <a:ext cx="8534400" cy="796925"/>
          </a:xfrm>
        </p:spPr>
        <p:txBody>
          <a:bodyPr/>
          <a:lstStyle/>
          <a:p>
            <a:pPr eaLnBrk="1" hangingPunct="1"/>
            <a:r>
              <a:rPr lang="en-US" altLang="zh-CN" dirty="0"/>
              <a:t>1.1.3 </a:t>
            </a:r>
            <a:r>
              <a:rPr lang="zh-CN" altLang="en-US" dirty="0"/>
              <a:t>什么是协议</a:t>
            </a:r>
            <a:endParaRPr lang="en-US" altLang="zh-CN" dirty="0" smtClean="0"/>
          </a:p>
        </p:txBody>
      </p:sp>
      <p:sp>
        <p:nvSpPr>
          <p:cNvPr id="5124" name="Rectangle 3"/>
          <p:cNvSpPr>
            <a:spLocks noGrp="1" noChangeArrowheads="1"/>
          </p:cNvSpPr>
          <p:nvPr>
            <p:ph type="body" sz="half" idx="1"/>
          </p:nvPr>
        </p:nvSpPr>
        <p:spPr>
          <a:xfrm>
            <a:off x="407988" y="1111250"/>
            <a:ext cx="8328025" cy="500063"/>
          </a:xfrm>
        </p:spPr>
        <p:txBody>
          <a:bodyPr/>
          <a:lstStyle/>
          <a:p>
            <a:pPr eaLnBrk="1" hangingPunct="1">
              <a:buFontTx/>
              <a:buNone/>
            </a:pPr>
            <a:r>
              <a:rPr lang="en-US" altLang="zh-CN" sz="2400" dirty="0" smtClean="0"/>
              <a:t>a human protocol and a computer network protocol:</a:t>
            </a:r>
            <a:endParaRPr lang="zh-CN" altLang="en-US" sz="2400" dirty="0" smtClean="0"/>
          </a:p>
        </p:txBody>
      </p:sp>
      <p:sp>
        <p:nvSpPr>
          <p:cNvPr id="5125" name="Rectangle 8"/>
          <p:cNvSpPr>
            <a:spLocks noChangeArrowheads="1"/>
          </p:cNvSpPr>
          <p:nvPr/>
        </p:nvSpPr>
        <p:spPr bwMode="auto">
          <a:xfrm>
            <a:off x="523875" y="5301840"/>
            <a:ext cx="4419600" cy="533400"/>
          </a:xfrm>
          <a:prstGeom prst="rect">
            <a:avLst/>
          </a:prstGeom>
          <a:noFill/>
          <a:ln w="9525">
            <a:noFill/>
            <a:miter lim="800000"/>
            <a:headEnd/>
            <a:tailEnd/>
          </a:ln>
        </p:spPr>
        <p:txBody>
          <a:bodyPr/>
          <a:lstStyle/>
          <a:p>
            <a:pPr marL="342900" indent="-342900" eaLnBrk="1" hangingPunct="1">
              <a:spcBef>
                <a:spcPct val="20000"/>
              </a:spcBef>
              <a:buClr>
                <a:schemeClr val="hlink"/>
              </a:buClr>
            </a:pPr>
            <a:r>
              <a:rPr lang="en-US" altLang="zh-CN" sz="2000" u="sng" dirty="0">
                <a:solidFill>
                  <a:srgbClr val="FF0000"/>
                </a:solidFill>
                <a:latin typeface="Tahoma" pitchFamily="34" charset="0"/>
              </a:rPr>
              <a:t>Q:</a:t>
            </a:r>
            <a:r>
              <a:rPr lang="en-US" altLang="zh-CN" sz="2000" dirty="0">
                <a:latin typeface="Tahoma" pitchFamily="34" charset="0"/>
              </a:rPr>
              <a:t> Other human protocols? </a:t>
            </a:r>
          </a:p>
        </p:txBody>
      </p:sp>
      <p:sp>
        <p:nvSpPr>
          <p:cNvPr id="5126" name="Line 10"/>
          <p:cNvSpPr>
            <a:spLocks noChangeShapeType="1"/>
          </p:cNvSpPr>
          <p:nvPr/>
        </p:nvSpPr>
        <p:spPr bwMode="auto">
          <a:xfrm>
            <a:off x="1257300" y="2533239"/>
            <a:ext cx="1762125" cy="276225"/>
          </a:xfrm>
          <a:prstGeom prst="line">
            <a:avLst/>
          </a:prstGeom>
          <a:noFill/>
          <a:ln w="28575">
            <a:solidFill>
              <a:srgbClr val="FF0000"/>
            </a:solidFill>
            <a:round/>
            <a:headEnd/>
            <a:tailEnd type="triangle" w="med" len="med"/>
          </a:ln>
        </p:spPr>
        <p:txBody>
          <a:bodyPr wrap="none" anchor="ctr"/>
          <a:lstStyle/>
          <a:p>
            <a:endParaRPr lang="zh-CN" altLang="en-US"/>
          </a:p>
        </p:txBody>
      </p:sp>
      <p:pic>
        <p:nvPicPr>
          <p:cNvPr id="5128" name="Picture 62" descr="Alice"/>
          <p:cNvPicPr>
            <a:picLocks noChangeAspect="1" noChangeArrowheads="1"/>
          </p:cNvPicPr>
          <p:nvPr/>
        </p:nvPicPr>
        <p:blipFill>
          <a:blip r:embed="rId3" cstate="print"/>
          <a:srcRect/>
          <a:stretch>
            <a:fillRect/>
          </a:stretch>
        </p:blipFill>
        <p:spPr bwMode="auto">
          <a:xfrm>
            <a:off x="709613" y="2137952"/>
            <a:ext cx="561975" cy="693737"/>
          </a:xfrm>
          <a:prstGeom prst="rect">
            <a:avLst/>
          </a:prstGeom>
          <a:noFill/>
          <a:ln w="9525">
            <a:noFill/>
            <a:miter lim="800000"/>
            <a:headEnd/>
            <a:tailEnd/>
          </a:ln>
        </p:spPr>
      </p:pic>
      <p:pic>
        <p:nvPicPr>
          <p:cNvPr id="5129" name="Picture 63" descr="Bob"/>
          <p:cNvPicPr>
            <a:picLocks noChangeAspect="1" noChangeArrowheads="1"/>
          </p:cNvPicPr>
          <p:nvPr/>
        </p:nvPicPr>
        <p:blipFill>
          <a:blip r:embed="rId4" cstate="print"/>
          <a:srcRect/>
          <a:stretch>
            <a:fillRect/>
          </a:stretch>
        </p:blipFill>
        <p:spPr bwMode="auto">
          <a:xfrm>
            <a:off x="3128963" y="2533239"/>
            <a:ext cx="676275" cy="690563"/>
          </a:xfrm>
          <a:prstGeom prst="rect">
            <a:avLst/>
          </a:prstGeom>
          <a:noFill/>
          <a:ln w="9525">
            <a:noFill/>
            <a:miter lim="800000"/>
            <a:headEnd/>
            <a:tailEnd/>
          </a:ln>
        </p:spPr>
      </p:pic>
      <p:sp>
        <p:nvSpPr>
          <p:cNvPr id="5130" name="Text Box 64"/>
          <p:cNvSpPr txBox="1">
            <a:spLocks noChangeArrowheads="1"/>
          </p:cNvSpPr>
          <p:nvPr/>
        </p:nvSpPr>
        <p:spPr bwMode="auto">
          <a:xfrm>
            <a:off x="1698625" y="2245902"/>
            <a:ext cx="503238" cy="457200"/>
          </a:xfrm>
          <a:prstGeom prst="rect">
            <a:avLst/>
          </a:prstGeom>
          <a:noFill/>
          <a:ln w="9525">
            <a:noFill/>
            <a:miter lim="800000"/>
            <a:headEnd/>
            <a:tailEnd/>
          </a:ln>
        </p:spPr>
        <p:txBody>
          <a:bodyPr wrap="none">
            <a:spAutoFit/>
          </a:bodyPr>
          <a:lstStyle/>
          <a:p>
            <a:r>
              <a:rPr lang="en-US" altLang="zh-CN">
                <a:solidFill>
                  <a:srgbClr val="FF0000"/>
                </a:solidFill>
                <a:latin typeface="Comic Sans MS" pitchFamily="66" charset="0"/>
              </a:rPr>
              <a:t>Hi</a:t>
            </a:r>
            <a:endParaRPr lang="en-US" altLang="zh-CN"/>
          </a:p>
        </p:txBody>
      </p:sp>
      <p:sp>
        <p:nvSpPr>
          <p:cNvPr id="5131" name="Line 66"/>
          <p:cNvSpPr>
            <a:spLocks noChangeShapeType="1"/>
          </p:cNvSpPr>
          <p:nvPr/>
        </p:nvSpPr>
        <p:spPr bwMode="auto">
          <a:xfrm flipV="1">
            <a:off x="971550" y="3114264"/>
            <a:ext cx="2085975" cy="361950"/>
          </a:xfrm>
          <a:prstGeom prst="line">
            <a:avLst/>
          </a:prstGeom>
          <a:noFill/>
          <a:ln w="28575">
            <a:solidFill>
              <a:srgbClr val="FF0000"/>
            </a:solidFill>
            <a:round/>
            <a:headEnd type="triangle" w="med" len="med"/>
            <a:tailEnd/>
          </a:ln>
        </p:spPr>
        <p:txBody>
          <a:bodyPr wrap="none" anchor="ctr"/>
          <a:lstStyle/>
          <a:p>
            <a:endParaRPr lang="zh-CN" altLang="en-US"/>
          </a:p>
        </p:txBody>
      </p:sp>
      <p:sp>
        <p:nvSpPr>
          <p:cNvPr id="5132" name="Text Box 67"/>
          <p:cNvSpPr txBox="1">
            <a:spLocks noChangeArrowheads="1"/>
          </p:cNvSpPr>
          <p:nvPr/>
        </p:nvSpPr>
        <p:spPr bwMode="auto">
          <a:xfrm>
            <a:off x="1689100" y="2903127"/>
            <a:ext cx="503238" cy="457200"/>
          </a:xfrm>
          <a:prstGeom prst="rect">
            <a:avLst/>
          </a:prstGeom>
          <a:noFill/>
          <a:ln w="9525">
            <a:noFill/>
            <a:miter lim="800000"/>
            <a:headEnd/>
            <a:tailEnd/>
          </a:ln>
        </p:spPr>
        <p:txBody>
          <a:bodyPr wrap="none">
            <a:spAutoFit/>
          </a:bodyPr>
          <a:lstStyle/>
          <a:p>
            <a:r>
              <a:rPr lang="en-US" altLang="zh-CN">
                <a:solidFill>
                  <a:srgbClr val="FF0000"/>
                </a:solidFill>
                <a:latin typeface="Comic Sans MS" pitchFamily="66" charset="0"/>
              </a:rPr>
              <a:t>Hi</a:t>
            </a:r>
            <a:endParaRPr lang="en-US" altLang="zh-CN"/>
          </a:p>
        </p:txBody>
      </p:sp>
      <p:sp>
        <p:nvSpPr>
          <p:cNvPr id="5133" name="Line 70"/>
          <p:cNvSpPr>
            <a:spLocks noChangeShapeType="1"/>
          </p:cNvSpPr>
          <p:nvPr/>
        </p:nvSpPr>
        <p:spPr bwMode="auto">
          <a:xfrm>
            <a:off x="933450" y="3523839"/>
            <a:ext cx="2162175" cy="438150"/>
          </a:xfrm>
          <a:prstGeom prst="line">
            <a:avLst/>
          </a:prstGeom>
          <a:noFill/>
          <a:ln w="28575">
            <a:solidFill>
              <a:srgbClr val="FF0000"/>
            </a:solidFill>
            <a:round/>
            <a:headEnd/>
            <a:tailEnd type="triangle" w="med" len="med"/>
          </a:ln>
        </p:spPr>
        <p:txBody>
          <a:bodyPr wrap="none" anchor="ctr"/>
          <a:lstStyle/>
          <a:p>
            <a:endParaRPr lang="zh-CN" altLang="en-US"/>
          </a:p>
        </p:txBody>
      </p:sp>
      <p:grpSp>
        <p:nvGrpSpPr>
          <p:cNvPr id="5134" name="Group 72"/>
          <p:cNvGrpSpPr>
            <a:grpSpLocks/>
          </p:cNvGrpSpPr>
          <p:nvPr/>
        </p:nvGrpSpPr>
        <p:grpSpPr bwMode="auto">
          <a:xfrm>
            <a:off x="1322388" y="3455577"/>
            <a:ext cx="1090612" cy="701675"/>
            <a:chOff x="737" y="2747"/>
            <a:chExt cx="687" cy="442"/>
          </a:xfrm>
        </p:grpSpPr>
        <p:sp>
          <p:nvSpPr>
            <p:cNvPr id="5157" name="Rectangle 71"/>
            <p:cNvSpPr>
              <a:spLocks noChangeArrowheads="1"/>
            </p:cNvSpPr>
            <p:nvPr/>
          </p:nvSpPr>
          <p:spPr bwMode="auto">
            <a:xfrm>
              <a:off x="786" y="2790"/>
              <a:ext cx="588" cy="348"/>
            </a:xfrm>
            <a:prstGeom prst="rect">
              <a:avLst/>
            </a:prstGeom>
            <a:noFill/>
            <a:ln w="9525">
              <a:noFill/>
              <a:miter lim="800000"/>
              <a:headEnd/>
              <a:tailEnd/>
            </a:ln>
          </p:spPr>
          <p:txBody>
            <a:bodyPr wrap="none" anchor="ctr"/>
            <a:lstStyle/>
            <a:p>
              <a:endParaRPr lang="zh-CN" altLang="en-US"/>
            </a:p>
          </p:txBody>
        </p:sp>
        <p:sp>
          <p:nvSpPr>
            <p:cNvPr id="5158" name="Text Box 69"/>
            <p:cNvSpPr txBox="1">
              <a:spLocks noChangeArrowheads="1"/>
            </p:cNvSpPr>
            <p:nvPr/>
          </p:nvSpPr>
          <p:spPr bwMode="auto">
            <a:xfrm>
              <a:off x="737" y="2747"/>
              <a:ext cx="687" cy="442"/>
            </a:xfrm>
            <a:prstGeom prst="rect">
              <a:avLst/>
            </a:prstGeom>
            <a:solidFill>
              <a:schemeClr val="bg1"/>
            </a:solidFill>
            <a:ln w="9525">
              <a:noFill/>
              <a:miter lim="800000"/>
              <a:headEnd/>
              <a:tailEnd/>
            </a:ln>
          </p:spPr>
          <p:txBody>
            <a:bodyPr wrap="none">
              <a:spAutoFit/>
            </a:bodyPr>
            <a:lstStyle/>
            <a:p>
              <a:pPr algn="ctr"/>
              <a:r>
                <a:rPr lang="en-US" altLang="zh-CN" sz="2000">
                  <a:solidFill>
                    <a:srgbClr val="FF0000"/>
                  </a:solidFill>
                  <a:latin typeface="Comic Sans MS" pitchFamily="66" charset="0"/>
                </a:rPr>
                <a:t>Got the</a:t>
              </a:r>
            </a:p>
            <a:p>
              <a:pPr algn="ctr"/>
              <a:r>
                <a:rPr lang="en-US" altLang="zh-CN" sz="2000">
                  <a:solidFill>
                    <a:srgbClr val="FF0000"/>
                  </a:solidFill>
                  <a:latin typeface="Comic Sans MS" pitchFamily="66" charset="0"/>
                </a:rPr>
                <a:t>time?</a:t>
              </a:r>
              <a:endParaRPr lang="en-US" altLang="zh-CN" sz="2000"/>
            </a:p>
          </p:txBody>
        </p:sp>
      </p:grpSp>
      <p:sp>
        <p:nvSpPr>
          <p:cNvPr id="5135" name="Line 73"/>
          <p:cNvSpPr>
            <a:spLocks noChangeShapeType="1"/>
          </p:cNvSpPr>
          <p:nvPr/>
        </p:nvSpPr>
        <p:spPr bwMode="auto">
          <a:xfrm flipV="1">
            <a:off x="1095375" y="4095339"/>
            <a:ext cx="1952625" cy="333375"/>
          </a:xfrm>
          <a:prstGeom prst="line">
            <a:avLst/>
          </a:prstGeom>
          <a:noFill/>
          <a:ln w="28575">
            <a:solidFill>
              <a:srgbClr val="FF0000"/>
            </a:solidFill>
            <a:round/>
            <a:headEnd type="triangle" w="med" len="med"/>
            <a:tailEnd/>
          </a:ln>
        </p:spPr>
        <p:txBody>
          <a:bodyPr wrap="none" anchor="ctr"/>
          <a:lstStyle/>
          <a:p>
            <a:endParaRPr lang="zh-CN" altLang="en-US"/>
          </a:p>
        </p:txBody>
      </p:sp>
      <p:grpSp>
        <p:nvGrpSpPr>
          <p:cNvPr id="5136" name="Group 76"/>
          <p:cNvGrpSpPr>
            <a:grpSpLocks/>
          </p:cNvGrpSpPr>
          <p:nvPr/>
        </p:nvGrpSpPr>
        <p:grpSpPr bwMode="auto">
          <a:xfrm>
            <a:off x="1431925" y="4122327"/>
            <a:ext cx="831850" cy="457200"/>
            <a:chOff x="1046" y="2771"/>
            <a:chExt cx="524" cy="288"/>
          </a:xfrm>
        </p:grpSpPr>
        <p:sp>
          <p:nvSpPr>
            <p:cNvPr id="5155" name="Rectangle 75"/>
            <p:cNvSpPr>
              <a:spLocks noChangeArrowheads="1"/>
            </p:cNvSpPr>
            <p:nvPr/>
          </p:nvSpPr>
          <p:spPr bwMode="auto">
            <a:xfrm>
              <a:off x="1104" y="2820"/>
              <a:ext cx="444" cy="186"/>
            </a:xfrm>
            <a:prstGeom prst="rect">
              <a:avLst/>
            </a:prstGeom>
            <a:solidFill>
              <a:schemeClr val="bg1"/>
            </a:solidFill>
            <a:ln w="9525">
              <a:noFill/>
              <a:miter lim="800000"/>
              <a:headEnd/>
              <a:tailEnd/>
            </a:ln>
          </p:spPr>
          <p:txBody>
            <a:bodyPr wrap="none" anchor="ctr"/>
            <a:lstStyle/>
            <a:p>
              <a:endParaRPr lang="zh-CN" altLang="en-US"/>
            </a:p>
          </p:txBody>
        </p:sp>
        <p:sp>
          <p:nvSpPr>
            <p:cNvPr id="5156" name="Text Box 74"/>
            <p:cNvSpPr txBox="1">
              <a:spLocks noChangeArrowheads="1"/>
            </p:cNvSpPr>
            <p:nvPr/>
          </p:nvSpPr>
          <p:spPr bwMode="auto">
            <a:xfrm>
              <a:off x="1046" y="2771"/>
              <a:ext cx="524" cy="288"/>
            </a:xfrm>
            <a:prstGeom prst="rect">
              <a:avLst/>
            </a:prstGeom>
            <a:noFill/>
            <a:ln w="9525">
              <a:noFill/>
              <a:miter lim="800000"/>
              <a:headEnd/>
              <a:tailEnd/>
            </a:ln>
          </p:spPr>
          <p:txBody>
            <a:bodyPr wrap="none">
              <a:spAutoFit/>
            </a:bodyPr>
            <a:lstStyle/>
            <a:p>
              <a:r>
                <a:rPr lang="en-US" altLang="zh-CN">
                  <a:solidFill>
                    <a:srgbClr val="FF0000"/>
                  </a:solidFill>
                  <a:latin typeface="Comic Sans MS" pitchFamily="66" charset="0"/>
                </a:rPr>
                <a:t>2:00</a:t>
              </a:r>
              <a:endParaRPr lang="en-US" altLang="zh-CN"/>
            </a:p>
          </p:txBody>
        </p:sp>
      </p:grpSp>
      <p:sp>
        <p:nvSpPr>
          <p:cNvPr id="5137" name="Text Box 78"/>
          <p:cNvSpPr txBox="1">
            <a:spLocks noChangeArrowheads="1"/>
          </p:cNvSpPr>
          <p:nvPr/>
        </p:nvSpPr>
        <p:spPr bwMode="auto">
          <a:xfrm>
            <a:off x="5222875" y="2498314"/>
            <a:ext cx="1795463" cy="641350"/>
          </a:xfrm>
          <a:prstGeom prst="rect">
            <a:avLst/>
          </a:prstGeom>
          <a:noFill/>
          <a:ln w="9525">
            <a:noFill/>
            <a:miter lim="800000"/>
            <a:headEnd/>
            <a:tailEnd/>
          </a:ln>
        </p:spPr>
        <p:txBody>
          <a:bodyPr wrap="none">
            <a:spAutoFit/>
          </a:bodyPr>
          <a:lstStyle/>
          <a:p>
            <a:r>
              <a:rPr lang="en-US" altLang="zh-CN" sz="1800">
                <a:solidFill>
                  <a:srgbClr val="FF0000"/>
                </a:solidFill>
                <a:latin typeface="Comic Sans MS" pitchFamily="66" charset="0"/>
              </a:rPr>
              <a:t>TCP connection</a:t>
            </a:r>
          </a:p>
          <a:p>
            <a:r>
              <a:rPr lang="en-US" altLang="zh-CN" sz="1800">
                <a:solidFill>
                  <a:srgbClr val="FF0000"/>
                </a:solidFill>
                <a:latin typeface="Comic Sans MS" pitchFamily="66" charset="0"/>
              </a:rPr>
              <a:t> request</a:t>
            </a:r>
            <a:endParaRPr lang="en-US" altLang="zh-CN" sz="1800"/>
          </a:p>
        </p:txBody>
      </p:sp>
      <p:sp>
        <p:nvSpPr>
          <p:cNvPr id="5138" name="Line 85"/>
          <p:cNvSpPr>
            <a:spLocks noChangeShapeType="1"/>
          </p:cNvSpPr>
          <p:nvPr/>
        </p:nvSpPr>
        <p:spPr bwMode="auto">
          <a:xfrm flipV="1">
            <a:off x="4943475" y="4409664"/>
            <a:ext cx="2343150" cy="428625"/>
          </a:xfrm>
          <a:prstGeom prst="line">
            <a:avLst/>
          </a:prstGeom>
          <a:noFill/>
          <a:ln w="28575">
            <a:solidFill>
              <a:srgbClr val="FF0000"/>
            </a:solidFill>
            <a:round/>
            <a:headEnd type="triangle" w="med" len="med"/>
            <a:tailEnd/>
          </a:ln>
        </p:spPr>
        <p:txBody>
          <a:bodyPr wrap="none" anchor="ctr"/>
          <a:lstStyle/>
          <a:p>
            <a:endParaRPr lang="zh-CN" altLang="en-US"/>
          </a:p>
        </p:txBody>
      </p:sp>
      <p:sp>
        <p:nvSpPr>
          <p:cNvPr id="5139" name="Line 89"/>
          <p:cNvSpPr>
            <a:spLocks noChangeShapeType="1"/>
          </p:cNvSpPr>
          <p:nvPr/>
        </p:nvSpPr>
        <p:spPr bwMode="auto">
          <a:xfrm>
            <a:off x="5219700" y="2742789"/>
            <a:ext cx="1762125" cy="276225"/>
          </a:xfrm>
          <a:prstGeom prst="line">
            <a:avLst/>
          </a:prstGeom>
          <a:noFill/>
          <a:ln w="28575">
            <a:solidFill>
              <a:srgbClr val="FF0000"/>
            </a:solidFill>
            <a:round/>
            <a:headEnd/>
            <a:tailEnd type="triangle" w="med" len="med"/>
          </a:ln>
        </p:spPr>
        <p:txBody>
          <a:bodyPr wrap="none" anchor="ctr"/>
          <a:lstStyle/>
          <a:p>
            <a:endParaRPr lang="zh-CN" altLang="en-US"/>
          </a:p>
        </p:txBody>
      </p:sp>
      <p:sp>
        <p:nvSpPr>
          <p:cNvPr id="5140" name="Line 90"/>
          <p:cNvSpPr>
            <a:spLocks noChangeShapeType="1"/>
          </p:cNvSpPr>
          <p:nvPr/>
        </p:nvSpPr>
        <p:spPr bwMode="auto">
          <a:xfrm flipV="1">
            <a:off x="4895850" y="3238089"/>
            <a:ext cx="2085975" cy="361950"/>
          </a:xfrm>
          <a:prstGeom prst="line">
            <a:avLst/>
          </a:prstGeom>
          <a:noFill/>
          <a:ln w="28575">
            <a:solidFill>
              <a:srgbClr val="FF0000"/>
            </a:solidFill>
            <a:round/>
            <a:headEnd type="triangle" w="med" len="med"/>
            <a:tailEnd/>
          </a:ln>
        </p:spPr>
        <p:txBody>
          <a:bodyPr wrap="none" anchor="ctr"/>
          <a:lstStyle/>
          <a:p>
            <a:endParaRPr lang="zh-CN" altLang="en-US"/>
          </a:p>
        </p:txBody>
      </p:sp>
      <p:grpSp>
        <p:nvGrpSpPr>
          <p:cNvPr id="5141" name="Group 93"/>
          <p:cNvGrpSpPr>
            <a:grpSpLocks/>
          </p:cNvGrpSpPr>
          <p:nvPr/>
        </p:nvGrpSpPr>
        <p:grpSpPr bwMode="auto">
          <a:xfrm>
            <a:off x="5156200" y="3193639"/>
            <a:ext cx="1795463" cy="641350"/>
            <a:chOff x="3248" y="2162"/>
            <a:chExt cx="1131" cy="404"/>
          </a:xfrm>
        </p:grpSpPr>
        <p:sp>
          <p:nvSpPr>
            <p:cNvPr id="5153" name="Rectangle 92"/>
            <p:cNvSpPr>
              <a:spLocks noChangeArrowheads="1"/>
            </p:cNvSpPr>
            <p:nvPr/>
          </p:nvSpPr>
          <p:spPr bwMode="auto">
            <a:xfrm>
              <a:off x="3306" y="2190"/>
              <a:ext cx="906" cy="180"/>
            </a:xfrm>
            <a:prstGeom prst="rect">
              <a:avLst/>
            </a:prstGeom>
            <a:solidFill>
              <a:schemeClr val="bg1"/>
            </a:solidFill>
            <a:ln w="9525">
              <a:noFill/>
              <a:miter lim="800000"/>
              <a:headEnd/>
              <a:tailEnd/>
            </a:ln>
          </p:spPr>
          <p:txBody>
            <a:bodyPr wrap="none" anchor="ctr"/>
            <a:lstStyle/>
            <a:p>
              <a:endParaRPr lang="zh-CN" altLang="en-US"/>
            </a:p>
          </p:txBody>
        </p:sp>
        <p:sp>
          <p:nvSpPr>
            <p:cNvPr id="5154" name="Text Box 91"/>
            <p:cNvSpPr txBox="1">
              <a:spLocks noChangeArrowheads="1"/>
            </p:cNvSpPr>
            <p:nvPr/>
          </p:nvSpPr>
          <p:spPr bwMode="auto">
            <a:xfrm>
              <a:off x="3248" y="2162"/>
              <a:ext cx="1131" cy="404"/>
            </a:xfrm>
            <a:prstGeom prst="rect">
              <a:avLst/>
            </a:prstGeom>
            <a:noFill/>
            <a:ln w="9525">
              <a:noFill/>
              <a:miter lim="800000"/>
              <a:headEnd/>
              <a:tailEnd/>
            </a:ln>
          </p:spPr>
          <p:txBody>
            <a:bodyPr wrap="none">
              <a:spAutoFit/>
            </a:bodyPr>
            <a:lstStyle/>
            <a:p>
              <a:r>
                <a:rPr lang="en-US" altLang="zh-CN" sz="1800" dirty="0">
                  <a:solidFill>
                    <a:srgbClr val="FF0000"/>
                  </a:solidFill>
                  <a:latin typeface="Comic Sans MS" pitchFamily="66" charset="0"/>
                </a:rPr>
                <a:t>TCP connection</a:t>
              </a:r>
            </a:p>
            <a:p>
              <a:r>
                <a:rPr lang="en-US" altLang="zh-CN" sz="1800" dirty="0">
                  <a:solidFill>
                    <a:srgbClr val="FF0000"/>
                  </a:solidFill>
                  <a:latin typeface="Comic Sans MS" pitchFamily="66" charset="0"/>
                </a:rPr>
                <a:t>response</a:t>
              </a:r>
              <a:endParaRPr lang="en-US" altLang="zh-CN" sz="1800" dirty="0"/>
            </a:p>
          </p:txBody>
        </p:sp>
      </p:grpSp>
      <p:sp>
        <p:nvSpPr>
          <p:cNvPr id="5142" name="Line 94"/>
          <p:cNvSpPr>
            <a:spLocks noChangeShapeType="1"/>
          </p:cNvSpPr>
          <p:nvPr/>
        </p:nvSpPr>
        <p:spPr bwMode="auto">
          <a:xfrm>
            <a:off x="4943475" y="3847689"/>
            <a:ext cx="2400300" cy="419100"/>
          </a:xfrm>
          <a:prstGeom prst="line">
            <a:avLst/>
          </a:prstGeom>
          <a:noFill/>
          <a:ln w="28575">
            <a:solidFill>
              <a:srgbClr val="FF0000"/>
            </a:solidFill>
            <a:round/>
            <a:headEnd/>
            <a:tailEnd type="triangle" w="med" len="med"/>
          </a:ln>
        </p:spPr>
        <p:txBody>
          <a:bodyPr wrap="none" anchor="ctr"/>
          <a:lstStyle/>
          <a:p>
            <a:endParaRPr lang="zh-CN" altLang="en-US"/>
          </a:p>
        </p:txBody>
      </p:sp>
      <p:grpSp>
        <p:nvGrpSpPr>
          <p:cNvPr id="5143" name="Group 97"/>
          <p:cNvGrpSpPr>
            <a:grpSpLocks/>
          </p:cNvGrpSpPr>
          <p:nvPr/>
        </p:nvGrpSpPr>
        <p:grpSpPr bwMode="auto">
          <a:xfrm>
            <a:off x="5156200" y="3912777"/>
            <a:ext cx="3794125" cy="304800"/>
            <a:chOff x="3212" y="2597"/>
            <a:chExt cx="2390" cy="192"/>
          </a:xfrm>
        </p:grpSpPr>
        <p:sp>
          <p:nvSpPr>
            <p:cNvPr id="5151" name="Rectangle 96"/>
            <p:cNvSpPr>
              <a:spLocks noChangeArrowheads="1"/>
            </p:cNvSpPr>
            <p:nvPr/>
          </p:nvSpPr>
          <p:spPr bwMode="auto">
            <a:xfrm>
              <a:off x="3252" y="2628"/>
              <a:ext cx="2100" cy="114"/>
            </a:xfrm>
            <a:prstGeom prst="rect">
              <a:avLst/>
            </a:prstGeom>
            <a:solidFill>
              <a:schemeClr val="bg1"/>
            </a:solidFill>
            <a:ln w="9525">
              <a:noFill/>
              <a:miter lim="800000"/>
              <a:headEnd/>
              <a:tailEnd/>
            </a:ln>
          </p:spPr>
          <p:txBody>
            <a:bodyPr wrap="none" anchor="ctr"/>
            <a:lstStyle/>
            <a:p>
              <a:endParaRPr lang="zh-CN" altLang="en-US"/>
            </a:p>
          </p:txBody>
        </p:sp>
        <p:sp>
          <p:nvSpPr>
            <p:cNvPr id="5152" name="Text Box 95"/>
            <p:cNvSpPr txBox="1">
              <a:spLocks noChangeArrowheads="1"/>
            </p:cNvSpPr>
            <p:nvPr/>
          </p:nvSpPr>
          <p:spPr bwMode="auto">
            <a:xfrm>
              <a:off x="3212" y="2597"/>
              <a:ext cx="2390" cy="192"/>
            </a:xfrm>
            <a:prstGeom prst="rect">
              <a:avLst/>
            </a:prstGeom>
            <a:noFill/>
            <a:ln w="9525">
              <a:noFill/>
              <a:miter lim="800000"/>
              <a:headEnd/>
              <a:tailEnd/>
            </a:ln>
          </p:spPr>
          <p:txBody>
            <a:bodyPr>
              <a:spAutoFit/>
            </a:bodyPr>
            <a:lstStyle/>
            <a:p>
              <a:r>
                <a:rPr lang="en-US" altLang="zh-CN" sz="1400">
                  <a:solidFill>
                    <a:srgbClr val="FF0000"/>
                  </a:solidFill>
                  <a:latin typeface="Comic Sans MS" pitchFamily="66" charset="0"/>
                </a:rPr>
                <a:t>Get http://www.awl.com/kurose-ross</a:t>
              </a:r>
              <a:endParaRPr lang="en-US" altLang="zh-CN"/>
            </a:p>
          </p:txBody>
        </p:sp>
      </p:grpSp>
      <p:grpSp>
        <p:nvGrpSpPr>
          <p:cNvPr id="5144" name="Group 98"/>
          <p:cNvGrpSpPr>
            <a:grpSpLocks/>
          </p:cNvGrpSpPr>
          <p:nvPr/>
        </p:nvGrpSpPr>
        <p:grpSpPr bwMode="auto">
          <a:xfrm>
            <a:off x="5784850" y="4489039"/>
            <a:ext cx="796925" cy="366713"/>
            <a:chOff x="1046" y="2816"/>
            <a:chExt cx="502" cy="231"/>
          </a:xfrm>
        </p:grpSpPr>
        <p:sp>
          <p:nvSpPr>
            <p:cNvPr id="5149" name="Rectangle 99"/>
            <p:cNvSpPr>
              <a:spLocks noChangeArrowheads="1"/>
            </p:cNvSpPr>
            <p:nvPr/>
          </p:nvSpPr>
          <p:spPr bwMode="auto">
            <a:xfrm>
              <a:off x="1104" y="2820"/>
              <a:ext cx="444" cy="186"/>
            </a:xfrm>
            <a:prstGeom prst="rect">
              <a:avLst/>
            </a:prstGeom>
            <a:solidFill>
              <a:schemeClr val="bg1"/>
            </a:solidFill>
            <a:ln w="9525">
              <a:noFill/>
              <a:miter lim="800000"/>
              <a:headEnd/>
              <a:tailEnd/>
            </a:ln>
          </p:spPr>
          <p:txBody>
            <a:bodyPr wrap="none" anchor="ctr"/>
            <a:lstStyle/>
            <a:p>
              <a:endParaRPr lang="zh-CN" altLang="en-US"/>
            </a:p>
          </p:txBody>
        </p:sp>
        <p:sp>
          <p:nvSpPr>
            <p:cNvPr id="5150" name="Text Box 100"/>
            <p:cNvSpPr txBox="1">
              <a:spLocks noChangeArrowheads="1"/>
            </p:cNvSpPr>
            <p:nvPr/>
          </p:nvSpPr>
          <p:spPr bwMode="auto">
            <a:xfrm>
              <a:off x="1046" y="2816"/>
              <a:ext cx="457" cy="231"/>
            </a:xfrm>
            <a:prstGeom prst="rect">
              <a:avLst/>
            </a:prstGeom>
            <a:noFill/>
            <a:ln w="9525">
              <a:noFill/>
              <a:miter lim="800000"/>
              <a:headEnd/>
              <a:tailEnd/>
            </a:ln>
          </p:spPr>
          <p:txBody>
            <a:bodyPr wrap="none">
              <a:spAutoFit/>
            </a:bodyPr>
            <a:lstStyle/>
            <a:p>
              <a:r>
                <a:rPr lang="en-US" altLang="zh-CN" sz="1800">
                  <a:solidFill>
                    <a:srgbClr val="FF0000"/>
                  </a:solidFill>
                  <a:latin typeface="Comic Sans MS" pitchFamily="66" charset="0"/>
                </a:rPr>
                <a:t>&lt;file&gt;</a:t>
              </a:r>
              <a:endParaRPr lang="en-US" altLang="zh-CN" sz="1800"/>
            </a:p>
          </p:txBody>
        </p:sp>
      </p:grpSp>
      <p:grpSp>
        <p:nvGrpSpPr>
          <p:cNvPr id="5146" name="Group 105"/>
          <p:cNvGrpSpPr>
            <a:grpSpLocks/>
          </p:cNvGrpSpPr>
          <p:nvPr/>
        </p:nvGrpSpPr>
        <p:grpSpPr bwMode="auto">
          <a:xfrm>
            <a:off x="3679825" y="4855752"/>
            <a:ext cx="815975" cy="457200"/>
            <a:chOff x="2198" y="3221"/>
            <a:chExt cx="514" cy="288"/>
          </a:xfrm>
        </p:grpSpPr>
        <p:sp>
          <p:nvSpPr>
            <p:cNvPr id="5147" name="Rectangle 104"/>
            <p:cNvSpPr>
              <a:spLocks noChangeArrowheads="1"/>
            </p:cNvSpPr>
            <p:nvPr/>
          </p:nvSpPr>
          <p:spPr bwMode="auto">
            <a:xfrm>
              <a:off x="2244" y="3282"/>
              <a:ext cx="408" cy="162"/>
            </a:xfrm>
            <a:prstGeom prst="rect">
              <a:avLst/>
            </a:prstGeom>
            <a:solidFill>
              <a:schemeClr val="bg1"/>
            </a:solidFill>
            <a:ln w="9525">
              <a:noFill/>
              <a:miter lim="800000"/>
              <a:headEnd/>
              <a:tailEnd/>
            </a:ln>
          </p:spPr>
          <p:txBody>
            <a:bodyPr wrap="none" anchor="ctr"/>
            <a:lstStyle/>
            <a:p>
              <a:endParaRPr lang="zh-CN" altLang="en-US"/>
            </a:p>
          </p:txBody>
        </p:sp>
        <p:sp>
          <p:nvSpPr>
            <p:cNvPr id="5148" name="Text Box 102"/>
            <p:cNvSpPr txBox="1">
              <a:spLocks noChangeArrowheads="1"/>
            </p:cNvSpPr>
            <p:nvPr/>
          </p:nvSpPr>
          <p:spPr bwMode="auto">
            <a:xfrm>
              <a:off x="2198" y="3221"/>
              <a:ext cx="514" cy="288"/>
            </a:xfrm>
            <a:prstGeom prst="rect">
              <a:avLst/>
            </a:prstGeom>
            <a:noFill/>
            <a:ln w="9525">
              <a:noFill/>
              <a:miter lim="800000"/>
              <a:headEnd/>
              <a:tailEnd/>
            </a:ln>
          </p:spPr>
          <p:txBody>
            <a:bodyPr wrap="none">
              <a:spAutoFit/>
            </a:bodyPr>
            <a:lstStyle/>
            <a:p>
              <a:r>
                <a:rPr lang="en-US" altLang="zh-CN" dirty="0">
                  <a:latin typeface="Comic Sans MS" pitchFamily="66" charset="0"/>
                </a:rPr>
                <a:t>time</a:t>
              </a:r>
              <a:endParaRPr lang="en-US" altLang="zh-CN" dirty="0"/>
            </a:p>
          </p:txBody>
        </p:sp>
      </p:grpSp>
      <p:sp>
        <p:nvSpPr>
          <p:cNvPr id="2" name="矩形 1"/>
          <p:cNvSpPr/>
          <p:nvPr/>
        </p:nvSpPr>
        <p:spPr>
          <a:xfrm>
            <a:off x="4409444" y="4836280"/>
            <a:ext cx="4572000" cy="1323439"/>
          </a:xfrm>
          <a:prstGeom prst="rect">
            <a:avLst/>
          </a:prstGeom>
        </p:spPr>
        <p:txBody>
          <a:bodyPr>
            <a:spAutoFit/>
          </a:bodyPr>
          <a:lstStyle/>
          <a:p>
            <a:pPr marL="342000" indent="-342000" eaLnBrk="1" hangingPunct="1">
              <a:spcBef>
                <a:spcPts val="600"/>
              </a:spcBef>
              <a:buSzPct val="99000"/>
              <a:buFontTx/>
              <a:buChar char="•"/>
            </a:pPr>
            <a:r>
              <a:rPr lang="zh-CN" altLang="en-US" sz="2000" dirty="0"/>
              <a:t>协议定义了两个或多个通信实体之间交换消息的</a:t>
            </a:r>
            <a:r>
              <a:rPr lang="zh-CN" altLang="en-US" sz="2000" dirty="0">
                <a:solidFill>
                  <a:srgbClr val="FF0000"/>
                </a:solidFill>
              </a:rPr>
              <a:t>格式</a:t>
            </a:r>
            <a:r>
              <a:rPr lang="zh-CN" altLang="en-US" sz="2000" dirty="0"/>
              <a:t>和</a:t>
            </a:r>
            <a:r>
              <a:rPr lang="zh-CN" altLang="en-US" sz="2000" dirty="0">
                <a:solidFill>
                  <a:srgbClr val="FF0000"/>
                </a:solidFill>
              </a:rPr>
              <a:t>顺序</a:t>
            </a:r>
            <a:r>
              <a:rPr lang="zh-CN" altLang="en-US" sz="2000" dirty="0"/>
              <a:t>，以及在传输</a:t>
            </a:r>
            <a:r>
              <a:rPr lang="zh-CN" altLang="en-US" sz="2000" u="sng" dirty="0">
                <a:solidFill>
                  <a:srgbClr val="00CC66"/>
                </a:solidFill>
              </a:rPr>
              <a:t>和</a:t>
            </a:r>
            <a:r>
              <a:rPr lang="en-US" altLang="zh-CN" sz="2000" u="sng" dirty="0">
                <a:solidFill>
                  <a:srgbClr val="00CC66"/>
                </a:solidFill>
              </a:rPr>
              <a:t>/</a:t>
            </a:r>
            <a:r>
              <a:rPr lang="zh-CN" altLang="en-US" sz="2000" u="sng" dirty="0">
                <a:solidFill>
                  <a:srgbClr val="00CC66"/>
                </a:solidFill>
              </a:rPr>
              <a:t>或</a:t>
            </a:r>
            <a:r>
              <a:rPr lang="zh-CN" altLang="en-US" sz="2000" dirty="0"/>
              <a:t>接收消息</a:t>
            </a:r>
            <a:r>
              <a:rPr lang="zh-CN" altLang="en-US" sz="2000" u="sng" dirty="0">
                <a:solidFill>
                  <a:srgbClr val="00CC66"/>
                </a:solidFill>
              </a:rPr>
              <a:t>或</a:t>
            </a:r>
            <a:r>
              <a:rPr lang="zh-CN" altLang="en-US" sz="2000" dirty="0"/>
              <a:t>其他事件时所采取的</a:t>
            </a:r>
            <a:r>
              <a:rPr lang="zh-CN" altLang="en-US" sz="2000" dirty="0">
                <a:solidFill>
                  <a:srgbClr val="FF0000"/>
                </a:solidFill>
              </a:rPr>
              <a:t>动作</a:t>
            </a:r>
            <a:r>
              <a:rPr lang="zh-CN" altLang="en-US" sz="2000" dirty="0"/>
              <a:t>。</a:t>
            </a:r>
            <a:endParaRPr lang="en-US" altLang="zh-CN" sz="2000" dirty="0"/>
          </a:p>
        </p:txBody>
      </p:sp>
      <p:grpSp>
        <p:nvGrpSpPr>
          <p:cNvPr id="48" name="Group 90"/>
          <p:cNvGrpSpPr>
            <a:grpSpLocks/>
          </p:cNvGrpSpPr>
          <p:nvPr/>
        </p:nvGrpSpPr>
        <p:grpSpPr bwMode="auto">
          <a:xfrm>
            <a:off x="4261617" y="2337976"/>
            <a:ext cx="893762" cy="828675"/>
            <a:chOff x="-44" y="1473"/>
            <a:chExt cx="981" cy="1105"/>
          </a:xfrm>
        </p:grpSpPr>
        <p:pic>
          <p:nvPicPr>
            <p:cNvPr id="49" name="Picture 91"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51" name="Group 57"/>
          <p:cNvGrpSpPr>
            <a:grpSpLocks/>
          </p:cNvGrpSpPr>
          <p:nvPr/>
        </p:nvGrpSpPr>
        <p:grpSpPr bwMode="auto">
          <a:xfrm>
            <a:off x="7270944" y="2722864"/>
            <a:ext cx="431800" cy="755650"/>
            <a:chOff x="4140" y="429"/>
            <a:chExt cx="1425" cy="2396"/>
          </a:xfrm>
        </p:grpSpPr>
        <p:sp>
          <p:nvSpPr>
            <p:cNvPr id="52" name="Freeform 5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4" name="Freeform 6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7" name="Group 63"/>
            <p:cNvGrpSpPr>
              <a:grpSpLocks/>
            </p:cNvGrpSpPr>
            <p:nvPr/>
          </p:nvGrpSpPr>
          <p:grpSpPr bwMode="auto">
            <a:xfrm>
              <a:off x="4749" y="668"/>
              <a:ext cx="581" cy="145"/>
              <a:chOff x="614" y="2568"/>
              <a:chExt cx="725" cy="139"/>
            </a:xfrm>
          </p:grpSpPr>
          <p:sp>
            <p:nvSpPr>
              <p:cNvPr id="82"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83"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8"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9" name="Group 67"/>
            <p:cNvGrpSpPr>
              <a:grpSpLocks/>
            </p:cNvGrpSpPr>
            <p:nvPr/>
          </p:nvGrpSpPr>
          <p:grpSpPr bwMode="auto">
            <a:xfrm>
              <a:off x="4747" y="994"/>
              <a:ext cx="581" cy="134"/>
              <a:chOff x="614" y="2568"/>
              <a:chExt cx="725" cy="139"/>
            </a:xfrm>
          </p:grpSpPr>
          <p:sp>
            <p:nvSpPr>
              <p:cNvPr id="80"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81"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60"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1"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62" name="Group 72"/>
            <p:cNvGrpSpPr>
              <a:grpSpLocks/>
            </p:cNvGrpSpPr>
            <p:nvPr/>
          </p:nvGrpSpPr>
          <p:grpSpPr bwMode="auto">
            <a:xfrm>
              <a:off x="4735" y="1627"/>
              <a:ext cx="582" cy="151"/>
              <a:chOff x="614" y="2568"/>
              <a:chExt cx="725" cy="139"/>
            </a:xfrm>
          </p:grpSpPr>
          <p:sp>
            <p:nvSpPr>
              <p:cNvPr id="78"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9"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63" name="Freeform 7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4" name="Group 76"/>
            <p:cNvGrpSpPr>
              <a:grpSpLocks/>
            </p:cNvGrpSpPr>
            <p:nvPr/>
          </p:nvGrpSpPr>
          <p:grpSpPr bwMode="auto">
            <a:xfrm>
              <a:off x="4739" y="1327"/>
              <a:ext cx="582" cy="139"/>
              <a:chOff x="614" y="2568"/>
              <a:chExt cx="725" cy="139"/>
            </a:xfrm>
          </p:grpSpPr>
          <p:sp>
            <p:nvSpPr>
              <p:cNvPr id="76"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7"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65"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6" name="Freeform 8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8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9" name="Freeform 8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1"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2"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3"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74"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5"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84" name="Line 101"/>
          <p:cNvSpPr>
            <a:spLocks noChangeShapeType="1"/>
          </p:cNvSpPr>
          <p:nvPr/>
        </p:nvSpPr>
        <p:spPr bwMode="auto">
          <a:xfrm>
            <a:off x="4057650" y="2068513"/>
            <a:ext cx="0" cy="3573462"/>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314325" y="255588"/>
            <a:ext cx="8456613" cy="511175"/>
          </a:xfrm>
        </p:spPr>
        <p:txBody>
          <a:bodyPr/>
          <a:lstStyle/>
          <a:p>
            <a:pPr eaLnBrk="1" hangingPunct="1"/>
            <a:r>
              <a:rPr lang="en-US" altLang="zh-CN" smtClean="0"/>
              <a:t>What’s a protocol ?</a:t>
            </a:r>
            <a:endParaRPr lang="zh-CN" altLang="en-US" smtClean="0"/>
          </a:p>
        </p:txBody>
      </p:sp>
      <p:sp>
        <p:nvSpPr>
          <p:cNvPr id="371715" name="Rectangle 3"/>
          <p:cNvSpPr>
            <a:spLocks noGrp="1" noChangeArrowheads="1"/>
          </p:cNvSpPr>
          <p:nvPr>
            <p:ph type="body" idx="1"/>
          </p:nvPr>
        </p:nvSpPr>
        <p:spPr>
          <a:xfrm>
            <a:off x="314325" y="989351"/>
            <a:ext cx="8456613" cy="5186597"/>
          </a:xfrm>
        </p:spPr>
        <p:txBody>
          <a:bodyPr/>
          <a:lstStyle/>
          <a:p>
            <a:pPr eaLnBrk="1" hangingPunct="1">
              <a:spcBef>
                <a:spcPts val="600"/>
              </a:spcBef>
              <a:buFontTx/>
              <a:buNone/>
              <a:defRPr/>
            </a:pPr>
            <a:r>
              <a:rPr lang="zh-CN" altLang="en-US" dirty="0" smtClean="0"/>
              <a:t>网络协议的组成要素</a:t>
            </a:r>
            <a:endParaRPr lang="zh-CN" altLang="en-US" dirty="0" smtClean="0">
              <a:solidFill>
                <a:schemeClr val="hlink"/>
              </a:solidFill>
            </a:endParaRPr>
          </a:p>
          <a:p>
            <a:pPr eaLnBrk="1" hangingPunct="1">
              <a:spcBef>
                <a:spcPts val="600"/>
              </a:spcBef>
              <a:defRPr/>
            </a:pPr>
            <a:r>
              <a:rPr lang="zh-CN" altLang="en-US" b="1" dirty="0" smtClean="0">
                <a:solidFill>
                  <a:srgbClr val="FF0000"/>
                </a:solidFill>
              </a:rPr>
              <a:t>语法</a:t>
            </a:r>
            <a:r>
              <a:rPr lang="zh-CN" altLang="en-US" dirty="0" smtClean="0"/>
              <a:t>   数据与控制信息的结构或格式。 </a:t>
            </a:r>
          </a:p>
          <a:p>
            <a:pPr eaLnBrk="1" hangingPunct="1">
              <a:spcBef>
                <a:spcPts val="600"/>
              </a:spcBef>
              <a:defRPr/>
            </a:pPr>
            <a:r>
              <a:rPr lang="zh-CN" altLang="en-US" b="1" dirty="0" smtClean="0">
                <a:solidFill>
                  <a:srgbClr val="FF0000"/>
                </a:solidFill>
              </a:rPr>
              <a:t>语义</a:t>
            </a:r>
            <a:r>
              <a:rPr lang="zh-CN" altLang="en-US" dirty="0" smtClean="0"/>
              <a:t>   需要发出何种</a:t>
            </a:r>
            <a:r>
              <a:rPr lang="zh-CN" altLang="en-US" dirty="0" smtClean="0">
                <a:solidFill>
                  <a:srgbClr val="0000FF"/>
                </a:solidFill>
              </a:rPr>
              <a:t>控制</a:t>
            </a:r>
            <a:r>
              <a:rPr lang="zh-CN" altLang="en-US" dirty="0" smtClean="0"/>
              <a:t>信息，完成何种</a:t>
            </a:r>
            <a:r>
              <a:rPr lang="zh-CN" altLang="en-US" dirty="0">
                <a:solidFill>
                  <a:srgbClr val="0000FF"/>
                </a:solidFill>
              </a:rPr>
              <a:t>动作</a:t>
            </a:r>
            <a:r>
              <a:rPr lang="zh-CN" altLang="en-US" dirty="0" smtClean="0"/>
              <a:t>以及做出何种</a:t>
            </a:r>
            <a:r>
              <a:rPr lang="zh-CN" altLang="en-US" dirty="0">
                <a:solidFill>
                  <a:srgbClr val="0000FF"/>
                </a:solidFill>
              </a:rPr>
              <a:t>响应</a:t>
            </a:r>
            <a:r>
              <a:rPr lang="zh-CN" altLang="en-US" dirty="0" smtClean="0"/>
              <a:t>。 </a:t>
            </a:r>
          </a:p>
          <a:p>
            <a:pPr eaLnBrk="1" hangingPunct="1">
              <a:spcBef>
                <a:spcPts val="600"/>
              </a:spcBef>
              <a:defRPr/>
            </a:pPr>
            <a:r>
              <a:rPr lang="zh-CN" altLang="en-US" b="1" dirty="0" smtClean="0">
                <a:solidFill>
                  <a:srgbClr val="FF0000"/>
                </a:solidFill>
              </a:rPr>
              <a:t>同步</a:t>
            </a:r>
            <a:r>
              <a:rPr lang="zh-CN" altLang="en-US" dirty="0" smtClean="0"/>
              <a:t>   事件实现顺序的详细说明。</a:t>
            </a:r>
          </a:p>
          <a:p>
            <a:pPr eaLnBrk="1" hangingPunct="1">
              <a:spcBef>
                <a:spcPts val="600"/>
              </a:spcBef>
              <a:defRPr/>
            </a:pPr>
            <a:endParaRPr lang="zh-CN" altLang="en-US" dirty="0" smtClean="0"/>
          </a:p>
          <a:p>
            <a:pPr>
              <a:spcBef>
                <a:spcPts val="600"/>
              </a:spcBef>
              <a:buFontTx/>
              <a:buNone/>
              <a:defRPr/>
            </a:pPr>
            <a:r>
              <a:rPr lang="zh-CN" altLang="en-US" b="1" dirty="0" smtClean="0"/>
              <a:t>协议族和协议栈 </a:t>
            </a:r>
            <a:r>
              <a:rPr lang="en-US" altLang="zh-CN" b="1" dirty="0" smtClean="0"/>
              <a:t>(</a:t>
            </a:r>
            <a:r>
              <a:rPr lang="zh-CN" altLang="en-US" b="1" dirty="0" smtClean="0"/>
              <a:t>补充</a:t>
            </a:r>
            <a:r>
              <a:rPr lang="en-US" altLang="zh-CN" b="1" dirty="0" smtClean="0"/>
              <a:t>)</a:t>
            </a:r>
            <a:endParaRPr lang="en-US" altLang="zh-CN" dirty="0" smtClean="0"/>
          </a:p>
          <a:p>
            <a:pPr eaLnBrk="1" hangingPunct="1">
              <a:spcBef>
                <a:spcPts val="600"/>
              </a:spcBef>
              <a:defRPr/>
            </a:pPr>
            <a:r>
              <a:rPr lang="zh-CN" altLang="en-US" dirty="0" smtClean="0"/>
              <a:t>按照层次思想构成的一组从上到下单向依赖各层协议称为</a:t>
            </a:r>
            <a:r>
              <a:rPr lang="zh-CN" altLang="en-US" dirty="0" smtClean="0">
                <a:solidFill>
                  <a:srgbClr val="FF0000"/>
                </a:solidFill>
              </a:rPr>
              <a:t>协议族；</a:t>
            </a:r>
          </a:p>
          <a:p>
            <a:pPr eaLnBrk="1" hangingPunct="1">
              <a:spcBef>
                <a:spcPts val="600"/>
              </a:spcBef>
              <a:defRPr/>
            </a:pPr>
            <a:endParaRPr lang="zh-CN" altLang="en-US" dirty="0" smtClean="0"/>
          </a:p>
          <a:p>
            <a:pPr eaLnBrk="1" hangingPunct="1">
              <a:spcBef>
                <a:spcPts val="600"/>
              </a:spcBef>
              <a:defRPr/>
            </a:pPr>
            <a:r>
              <a:rPr lang="zh-CN" altLang="en-US" dirty="0" smtClean="0"/>
              <a:t>协议族中的各层协议的具体实现称为</a:t>
            </a:r>
            <a:r>
              <a:rPr lang="zh-CN" altLang="en-US" b="1" dirty="0" smtClean="0">
                <a:solidFill>
                  <a:srgbClr val="FF0000"/>
                </a:solidFill>
              </a:rPr>
              <a:t>协议栈</a:t>
            </a:r>
            <a:r>
              <a:rPr lang="zh-CN" altLang="en-US" sz="2200" b="1" dirty="0" smtClean="0">
                <a:solidFill>
                  <a:srgbClr val="FF0000"/>
                </a:solidFill>
                <a:effectLst>
                  <a:outerShdw blurRad="38100" dist="38100" dir="2700000" algn="tl">
                    <a:srgbClr val="C0C0C0"/>
                  </a:outerShdw>
                </a:effectLst>
              </a:rPr>
              <a:t>。</a:t>
            </a:r>
            <a:r>
              <a:rPr lang="zh-CN" altLang="en-US" sz="2200" dirty="0" smtClean="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17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17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17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17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171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171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17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01638" y="203200"/>
            <a:ext cx="8359775" cy="623888"/>
          </a:xfrm>
        </p:spPr>
        <p:txBody>
          <a:bodyPr/>
          <a:lstStyle/>
          <a:p>
            <a:pPr eaLnBrk="1" hangingPunct="1"/>
            <a:r>
              <a:rPr lang="en-US" altLang="zh-CN" dirty="0"/>
              <a:t>1.1.3 </a:t>
            </a:r>
            <a:r>
              <a:rPr lang="zh-CN" altLang="en-US" dirty="0"/>
              <a:t>什么是协议</a:t>
            </a:r>
            <a:endParaRPr lang="en-US" altLang="zh-CN" dirty="0" smtClean="0"/>
          </a:p>
        </p:txBody>
      </p:sp>
      <p:sp>
        <p:nvSpPr>
          <p:cNvPr id="72707" name="Rectangle 3"/>
          <p:cNvSpPr>
            <a:spLocks noGrp="1" noChangeArrowheads="1"/>
          </p:cNvSpPr>
          <p:nvPr>
            <p:ph type="body" sz="half" idx="1"/>
          </p:nvPr>
        </p:nvSpPr>
        <p:spPr>
          <a:xfrm>
            <a:off x="438150" y="1109663"/>
            <a:ext cx="3697288" cy="4991100"/>
          </a:xfrm>
        </p:spPr>
        <p:txBody>
          <a:bodyPr/>
          <a:lstStyle/>
          <a:p>
            <a:pPr eaLnBrk="1" hangingPunct="1">
              <a:buFontTx/>
              <a:buNone/>
            </a:pPr>
            <a:r>
              <a:rPr lang="en-US" altLang="zh-CN" sz="2400" u="sng" dirty="0" smtClean="0">
                <a:solidFill>
                  <a:srgbClr val="FF0000"/>
                </a:solidFill>
              </a:rPr>
              <a:t>human protocols:</a:t>
            </a:r>
            <a:endParaRPr lang="en-US" altLang="zh-CN" sz="2400" dirty="0" smtClean="0"/>
          </a:p>
          <a:p>
            <a:pPr eaLnBrk="1" hangingPunct="1"/>
            <a:r>
              <a:rPr lang="en-US" altLang="zh-CN" sz="2400" dirty="0" smtClean="0"/>
              <a:t>"what’s the time?"</a:t>
            </a:r>
          </a:p>
          <a:p>
            <a:pPr eaLnBrk="1" hangingPunct="1"/>
            <a:r>
              <a:rPr lang="en-US" altLang="zh-CN" sz="2400" dirty="0" smtClean="0"/>
              <a:t>"I have a question"</a:t>
            </a:r>
          </a:p>
          <a:p>
            <a:pPr eaLnBrk="1" hangingPunct="1"/>
            <a:r>
              <a:rPr lang="en-US" altLang="zh-CN" sz="2400" dirty="0" smtClean="0"/>
              <a:t>introductions</a:t>
            </a:r>
          </a:p>
          <a:p>
            <a:pPr lvl="1" eaLnBrk="1" hangingPunct="1"/>
            <a:endParaRPr lang="en-US" altLang="zh-CN" dirty="0" smtClean="0"/>
          </a:p>
          <a:p>
            <a:pPr eaLnBrk="1" hangingPunct="1">
              <a:buFontTx/>
              <a:buNone/>
            </a:pPr>
            <a:r>
              <a:rPr lang="en-US" altLang="zh-CN" sz="2400" dirty="0" smtClean="0"/>
              <a:t>… specific </a:t>
            </a:r>
            <a:r>
              <a:rPr lang="en-US" altLang="zh-CN" sz="2400" dirty="0" smtClean="0">
                <a:solidFill>
                  <a:schemeClr val="hlink"/>
                </a:solidFill>
              </a:rPr>
              <a:t>msgs</a:t>
            </a:r>
            <a:r>
              <a:rPr lang="en-US" altLang="zh-CN" sz="2400" dirty="0" smtClean="0"/>
              <a:t> sent</a:t>
            </a:r>
          </a:p>
          <a:p>
            <a:pPr eaLnBrk="1" hangingPunct="1">
              <a:buFontTx/>
              <a:buNone/>
            </a:pPr>
            <a:r>
              <a:rPr lang="en-US" altLang="zh-CN" sz="2400" dirty="0" smtClean="0"/>
              <a:t>… specific </a:t>
            </a:r>
            <a:r>
              <a:rPr lang="en-US" altLang="zh-CN" sz="2400" dirty="0" smtClean="0">
                <a:solidFill>
                  <a:schemeClr val="hlink"/>
                </a:solidFill>
              </a:rPr>
              <a:t>actions</a:t>
            </a:r>
            <a:r>
              <a:rPr lang="en-US" altLang="zh-CN" sz="2400" dirty="0" smtClean="0"/>
              <a:t> taken when msgs received, or other events </a:t>
            </a:r>
            <a:r>
              <a:rPr lang="en-US" altLang="zh-CN" sz="2400" kern="1200" dirty="0">
                <a:latin typeface="Times New Roman" pitchFamily="18" charset="0"/>
              </a:rPr>
              <a:t>occur</a:t>
            </a:r>
            <a:endParaRPr lang="en-US" altLang="zh-CN" sz="2400" dirty="0" smtClean="0"/>
          </a:p>
        </p:txBody>
      </p:sp>
      <p:sp>
        <p:nvSpPr>
          <p:cNvPr id="72708" name="Rectangle 4"/>
          <p:cNvSpPr>
            <a:spLocks noGrp="1" noChangeArrowheads="1"/>
          </p:cNvSpPr>
          <p:nvPr>
            <p:ph type="body" sz="half" idx="2"/>
          </p:nvPr>
        </p:nvSpPr>
        <p:spPr>
          <a:xfrm>
            <a:off x="4454525" y="1074738"/>
            <a:ext cx="4405313" cy="2636837"/>
          </a:xfrm>
        </p:spPr>
        <p:txBody>
          <a:bodyPr/>
          <a:lstStyle/>
          <a:p>
            <a:pPr eaLnBrk="1" hangingPunct="1">
              <a:buFontTx/>
              <a:buNone/>
            </a:pPr>
            <a:r>
              <a:rPr lang="en-US" altLang="zh-CN" sz="2400" u="sng" dirty="0" smtClean="0">
                <a:solidFill>
                  <a:srgbClr val="FF0000"/>
                </a:solidFill>
              </a:rPr>
              <a:t>network protocols:</a:t>
            </a:r>
            <a:endParaRPr lang="en-US" altLang="zh-CN" sz="2400" dirty="0" smtClean="0"/>
          </a:p>
          <a:p>
            <a:pPr eaLnBrk="1" hangingPunct="1"/>
            <a:r>
              <a:rPr lang="en-US" altLang="zh-CN" sz="2200" dirty="0" smtClean="0"/>
              <a:t>hardware or software components of some device rather than humans</a:t>
            </a:r>
          </a:p>
          <a:p>
            <a:pPr eaLnBrk="1" hangingPunct="1"/>
            <a:r>
              <a:rPr lang="en-US" altLang="zh-CN" sz="2200" dirty="0" smtClean="0"/>
              <a:t>all communication activity in Internet governed by protocols</a:t>
            </a:r>
          </a:p>
        </p:txBody>
      </p:sp>
      <p:sp>
        <p:nvSpPr>
          <p:cNvPr id="72709" name="Rectangle 5"/>
          <p:cNvSpPr>
            <a:spLocks noChangeArrowheads="1"/>
          </p:cNvSpPr>
          <p:nvPr/>
        </p:nvSpPr>
        <p:spPr bwMode="auto">
          <a:xfrm>
            <a:off x="4514850" y="3962399"/>
            <a:ext cx="4278313" cy="2193701"/>
          </a:xfrm>
          <a:prstGeom prst="rect">
            <a:avLst/>
          </a:prstGeom>
          <a:noFill/>
          <a:ln w="9525">
            <a:noFill/>
            <a:miter lim="800000"/>
            <a:headEnd/>
            <a:tailEnd/>
          </a:ln>
        </p:spPr>
        <p:txBody>
          <a:bodyPr/>
          <a:lstStyle/>
          <a:p>
            <a:pPr marL="342900" indent="-342900" eaLnBrk="1" hangingPunct="1">
              <a:spcBef>
                <a:spcPct val="20000"/>
              </a:spcBef>
              <a:buClr>
                <a:schemeClr val="hlink"/>
              </a:buClr>
              <a:buFontTx/>
              <a:buChar char="•"/>
            </a:pPr>
            <a:r>
              <a:rPr lang="en-US" altLang="zh-CN" sz="2200" dirty="0">
                <a:latin typeface="Tahoma" pitchFamily="34" charset="0"/>
              </a:rPr>
              <a:t>protocols define </a:t>
            </a:r>
            <a:r>
              <a:rPr lang="en-US" altLang="zh-CN" sz="2200" dirty="0">
                <a:solidFill>
                  <a:schemeClr val="hlink"/>
                </a:solidFill>
                <a:latin typeface="Tahoma" pitchFamily="34" charset="0"/>
              </a:rPr>
              <a:t>format</a:t>
            </a:r>
            <a:r>
              <a:rPr lang="en-US" altLang="zh-CN" sz="2200" dirty="0">
                <a:latin typeface="Tahoma" pitchFamily="34" charset="0"/>
              </a:rPr>
              <a:t>, </a:t>
            </a:r>
            <a:r>
              <a:rPr lang="en-US" altLang="zh-CN" sz="2200" dirty="0">
                <a:solidFill>
                  <a:schemeClr val="hlink"/>
                </a:solidFill>
                <a:latin typeface="Tahoma" pitchFamily="34" charset="0"/>
              </a:rPr>
              <a:t>order</a:t>
            </a:r>
            <a:r>
              <a:rPr lang="en-US" altLang="zh-CN" sz="2200" dirty="0">
                <a:latin typeface="Tahoma" pitchFamily="34" charset="0"/>
              </a:rPr>
              <a:t> of msgs sent and received among network entities, and </a:t>
            </a:r>
            <a:r>
              <a:rPr lang="en-US" altLang="zh-CN" sz="2200" dirty="0">
                <a:solidFill>
                  <a:schemeClr val="hlink"/>
                </a:solidFill>
                <a:latin typeface="Tahoma" pitchFamily="34" charset="0"/>
              </a:rPr>
              <a:t>actions</a:t>
            </a:r>
            <a:r>
              <a:rPr lang="en-US" altLang="zh-CN" sz="2200" dirty="0">
                <a:latin typeface="Tahoma" pitchFamily="34" charset="0"/>
              </a:rPr>
              <a:t> taken on </a:t>
            </a:r>
            <a:r>
              <a:rPr lang="en-US" altLang="zh-CN" sz="2200" dirty="0" smtClean="0">
                <a:latin typeface="Tahoma" pitchFamily="34" charset="0"/>
              </a:rPr>
              <a:t>message </a:t>
            </a:r>
            <a:r>
              <a:rPr lang="en-US" altLang="zh-CN" sz="2200" dirty="0">
                <a:latin typeface="Tahoma" pitchFamily="34" charset="0"/>
              </a:rPr>
              <a:t>transmission and or receipt of a </a:t>
            </a:r>
            <a:r>
              <a:rPr lang="en-US" altLang="zh-CN" sz="2200" dirty="0" smtClean="0">
                <a:latin typeface="Tahoma" pitchFamily="34" charset="0"/>
              </a:rPr>
              <a:t>message or </a:t>
            </a:r>
            <a:r>
              <a:rPr lang="en-US" altLang="zh-CN" sz="2200" dirty="0">
                <a:latin typeface="Tahoma" pitchFamily="34" charset="0"/>
              </a:rPr>
              <a:t>other event.</a:t>
            </a:r>
            <a:r>
              <a:rPr lang="en-US" altLang="zh-CN" sz="2200" dirty="0">
                <a:solidFill>
                  <a:srgbClr val="FF0000"/>
                </a:solidFill>
                <a:latin typeface="Tahoma" pitchFamily="34" charset="0"/>
              </a:rPr>
              <a:t> </a:t>
            </a:r>
          </a:p>
        </p:txBody>
      </p:sp>
      <p:sp>
        <p:nvSpPr>
          <p:cNvPr id="72710" name="Rectangle 6"/>
          <p:cNvSpPr>
            <a:spLocks noChangeArrowheads="1"/>
          </p:cNvSpPr>
          <p:nvPr/>
        </p:nvSpPr>
        <p:spPr bwMode="auto">
          <a:xfrm>
            <a:off x="4495800" y="3833813"/>
            <a:ext cx="4343400" cy="2362200"/>
          </a:xfrm>
          <a:prstGeom prst="rect">
            <a:avLst/>
          </a:prstGeom>
          <a:noFill/>
          <a:ln w="19050">
            <a:solidFill>
              <a:schemeClr val="accent2"/>
            </a:solidFill>
            <a:miter lim="800000"/>
            <a:headEnd/>
            <a:tailEnd/>
          </a:ln>
        </p:spPr>
        <p:txBody>
          <a:bodyPr wrap="none"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2924175" y="2225675"/>
            <a:ext cx="4908550" cy="2530475"/>
          </a:xfrm>
          <a:prstGeom prst="rect">
            <a:avLst/>
          </a:prstGeom>
          <a:noFill/>
          <a:ln w="9525">
            <a:noFill/>
            <a:miter lim="800000"/>
            <a:headEnd/>
            <a:tailEnd/>
          </a:ln>
        </p:spPr>
        <p:txBody>
          <a:bodyPr wrap="none">
            <a:spAutoFit/>
          </a:bodyPr>
          <a:lstStyle/>
          <a:p>
            <a:r>
              <a:rPr lang="en-US" altLang="zh-CN" sz="2000" b="1" dirty="0">
                <a:latin typeface="Courier New" pitchFamily="49" charset="0"/>
              </a:rPr>
              <a:t>GET /</a:t>
            </a:r>
            <a:r>
              <a:rPr lang="en-US" altLang="zh-CN" sz="2000" b="1" dirty="0" err="1">
                <a:latin typeface="Courier New" pitchFamily="49" charset="0"/>
              </a:rPr>
              <a:t>somedir</a:t>
            </a:r>
            <a:r>
              <a:rPr lang="en-US" altLang="zh-CN" sz="2000" b="1" dirty="0">
                <a:latin typeface="Courier New" pitchFamily="49" charset="0"/>
              </a:rPr>
              <a:t>/page.html HTTP/1.1</a:t>
            </a:r>
          </a:p>
          <a:p>
            <a:r>
              <a:rPr lang="en-US" altLang="zh-CN" sz="2000" b="1" dirty="0">
                <a:latin typeface="Courier New" pitchFamily="49" charset="0"/>
              </a:rPr>
              <a:t>Host: www.someschool.edu </a:t>
            </a:r>
          </a:p>
          <a:p>
            <a:r>
              <a:rPr lang="en-US" altLang="zh-CN" sz="2000" b="1" dirty="0">
                <a:latin typeface="Courier New" pitchFamily="49" charset="0"/>
              </a:rPr>
              <a:t>User-agent: Mozilla/4.0</a:t>
            </a:r>
          </a:p>
          <a:p>
            <a:r>
              <a:rPr lang="en-US" altLang="zh-CN" sz="2000" b="1" dirty="0">
                <a:latin typeface="Courier New" pitchFamily="49" charset="0"/>
              </a:rPr>
              <a:t>Connection: close </a:t>
            </a:r>
          </a:p>
          <a:p>
            <a:r>
              <a:rPr lang="en-US" altLang="zh-CN" sz="2000" b="1" dirty="0">
                <a:latin typeface="Courier New" pitchFamily="49" charset="0"/>
              </a:rPr>
              <a:t>Accept-language: </a:t>
            </a:r>
            <a:r>
              <a:rPr lang="en-US" altLang="zh-CN" sz="2000" b="1" dirty="0" err="1">
                <a:latin typeface="Courier New" pitchFamily="49" charset="0"/>
              </a:rPr>
              <a:t>fr</a:t>
            </a:r>
            <a:r>
              <a:rPr lang="en-US" altLang="zh-CN" sz="2000" b="1" dirty="0">
                <a:latin typeface="Courier New" pitchFamily="49" charset="0"/>
              </a:rPr>
              <a:t> </a:t>
            </a:r>
          </a:p>
          <a:p>
            <a:endParaRPr lang="en-US" altLang="zh-CN" sz="1800" dirty="0">
              <a:latin typeface="Arial" charset="0"/>
            </a:endParaRPr>
          </a:p>
          <a:p>
            <a:r>
              <a:rPr lang="en-US" altLang="zh-CN" sz="1800" dirty="0" smtClean="0">
                <a:latin typeface="Arial" charset="0"/>
              </a:rPr>
              <a:t>(additional </a:t>
            </a:r>
            <a:r>
              <a:rPr lang="en-US" altLang="zh-CN" sz="1800" dirty="0">
                <a:latin typeface="Arial" charset="0"/>
              </a:rPr>
              <a:t>carriage return, line </a:t>
            </a:r>
            <a:r>
              <a:rPr lang="en-US" altLang="zh-CN" sz="1800" dirty="0" smtClean="0">
                <a:latin typeface="Arial" charset="0"/>
              </a:rPr>
              <a:t>feed) </a:t>
            </a:r>
            <a:endParaRPr lang="en-US" altLang="zh-CN" sz="1800" dirty="0">
              <a:latin typeface="Arial" charset="0"/>
            </a:endParaRPr>
          </a:p>
          <a:p>
            <a:endParaRPr lang="zh-CN" altLang="en-US" dirty="0"/>
          </a:p>
        </p:txBody>
      </p:sp>
      <p:sp>
        <p:nvSpPr>
          <p:cNvPr id="78851" name="Text Box 3"/>
          <p:cNvSpPr txBox="1">
            <a:spLocks noChangeArrowheads="1"/>
          </p:cNvSpPr>
          <p:nvPr/>
        </p:nvSpPr>
        <p:spPr bwMode="auto">
          <a:xfrm>
            <a:off x="228600" y="1873250"/>
            <a:ext cx="2208213" cy="1006475"/>
          </a:xfrm>
          <a:prstGeom prst="rect">
            <a:avLst/>
          </a:prstGeom>
          <a:noFill/>
          <a:ln w="9525">
            <a:noFill/>
            <a:miter lim="800000"/>
            <a:headEnd/>
            <a:tailEnd/>
          </a:ln>
        </p:spPr>
        <p:txBody>
          <a:bodyPr wrap="none">
            <a:spAutoFit/>
          </a:bodyPr>
          <a:lstStyle/>
          <a:p>
            <a:pPr algn="ctr"/>
            <a:r>
              <a:rPr lang="en-US" altLang="zh-CN" sz="2000" dirty="0">
                <a:solidFill>
                  <a:schemeClr val="hlink"/>
                </a:solidFill>
                <a:latin typeface="Tahoma" pitchFamily="34" charset="0"/>
              </a:rPr>
              <a:t>request line</a:t>
            </a:r>
          </a:p>
          <a:p>
            <a:pPr algn="ctr"/>
            <a:r>
              <a:rPr lang="en-US" altLang="zh-CN" sz="2000" dirty="0" smtClean="0">
                <a:solidFill>
                  <a:schemeClr val="hlink"/>
                </a:solidFill>
                <a:latin typeface="Tahoma" pitchFamily="34" charset="0"/>
              </a:rPr>
              <a:t>(GET</a:t>
            </a:r>
            <a:r>
              <a:rPr lang="en-US" altLang="zh-CN" sz="2000" dirty="0">
                <a:solidFill>
                  <a:schemeClr val="hlink"/>
                </a:solidFill>
                <a:latin typeface="Tahoma" pitchFamily="34" charset="0"/>
              </a:rPr>
              <a:t>, POST, </a:t>
            </a:r>
          </a:p>
          <a:p>
            <a:pPr algn="ctr"/>
            <a:r>
              <a:rPr lang="en-US" altLang="zh-CN" sz="2000" dirty="0">
                <a:solidFill>
                  <a:schemeClr val="hlink"/>
                </a:solidFill>
                <a:latin typeface="Tahoma" pitchFamily="34" charset="0"/>
              </a:rPr>
              <a:t>HEAD </a:t>
            </a:r>
            <a:r>
              <a:rPr lang="en-US" altLang="zh-CN" sz="2000" dirty="0" smtClean="0">
                <a:solidFill>
                  <a:schemeClr val="hlink"/>
                </a:solidFill>
                <a:latin typeface="Tahoma" pitchFamily="34" charset="0"/>
              </a:rPr>
              <a:t>commands)</a:t>
            </a:r>
            <a:endParaRPr lang="en-US" altLang="zh-CN" dirty="0">
              <a:solidFill>
                <a:schemeClr val="hlink"/>
              </a:solidFill>
              <a:latin typeface="Tahoma" pitchFamily="34" charset="0"/>
            </a:endParaRPr>
          </a:p>
        </p:txBody>
      </p:sp>
      <p:sp>
        <p:nvSpPr>
          <p:cNvPr id="78852" name="Line 4"/>
          <p:cNvSpPr>
            <a:spLocks noChangeShapeType="1"/>
          </p:cNvSpPr>
          <p:nvPr/>
        </p:nvSpPr>
        <p:spPr bwMode="auto">
          <a:xfrm>
            <a:off x="2038350" y="2095500"/>
            <a:ext cx="923925" cy="257175"/>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78853" name="Freeform 5"/>
          <p:cNvSpPr>
            <a:spLocks/>
          </p:cNvSpPr>
          <p:nvPr/>
        </p:nvSpPr>
        <p:spPr bwMode="auto">
          <a:xfrm>
            <a:off x="2833688" y="2665413"/>
            <a:ext cx="257175" cy="1020762"/>
          </a:xfrm>
          <a:custGeom>
            <a:avLst/>
            <a:gdLst>
              <a:gd name="T0" fmla="*/ 209169 w 150"/>
              <a:gd name="T1" fmla="*/ 6628 h 924"/>
              <a:gd name="T2" fmla="*/ 0 w 150"/>
              <a:gd name="T3" fmla="*/ 0 h 924"/>
              <a:gd name="T4" fmla="*/ 0 w 150"/>
              <a:gd name="T5" fmla="*/ 1020762 h 924"/>
              <a:gd name="T6" fmla="*/ 257175 w 150"/>
              <a:gd name="T7" fmla="*/ 1014134 h 924"/>
              <a:gd name="T8" fmla="*/ 0 60000 65536"/>
              <a:gd name="T9" fmla="*/ 0 60000 65536"/>
              <a:gd name="T10" fmla="*/ 0 60000 65536"/>
              <a:gd name="T11" fmla="*/ 0 60000 65536"/>
              <a:gd name="T12" fmla="*/ 0 w 150"/>
              <a:gd name="T13" fmla="*/ 0 h 924"/>
              <a:gd name="T14" fmla="*/ 150 w 150"/>
              <a:gd name="T15" fmla="*/ 924 h 924"/>
            </a:gdLst>
            <a:ahLst/>
            <a:cxnLst>
              <a:cxn ang="T8">
                <a:pos x="T0" y="T1"/>
              </a:cxn>
              <a:cxn ang="T9">
                <a:pos x="T2" y="T3"/>
              </a:cxn>
              <a:cxn ang="T10">
                <a:pos x="T4" y="T5"/>
              </a:cxn>
              <a:cxn ang="T11">
                <a:pos x="T6" y="T7"/>
              </a:cxn>
            </a:cxnLst>
            <a:rect l="T12" t="T13" r="T14" b="T15"/>
            <a:pathLst>
              <a:path w="150" h="924">
                <a:moveTo>
                  <a:pt x="122" y="6"/>
                </a:moveTo>
                <a:lnTo>
                  <a:pt x="0" y="0"/>
                </a:lnTo>
                <a:lnTo>
                  <a:pt x="0" y="924"/>
                </a:lnTo>
                <a:lnTo>
                  <a:pt x="150" y="918"/>
                </a:lnTo>
              </a:path>
            </a:pathLst>
          </a:custGeom>
          <a:noFill/>
          <a:ln w="19050">
            <a:solidFill>
              <a:srgbClr val="FF0000"/>
            </a:solidFill>
            <a:round/>
            <a:headEnd/>
            <a:tailEnd/>
          </a:ln>
        </p:spPr>
        <p:txBody>
          <a:bodyPr wrap="none" anchor="ctr"/>
          <a:lstStyle/>
          <a:p>
            <a:endParaRPr lang="zh-CN" altLang="en-US"/>
          </a:p>
        </p:txBody>
      </p:sp>
      <p:sp>
        <p:nvSpPr>
          <p:cNvPr id="78854" name="Text Box 6"/>
          <p:cNvSpPr txBox="1">
            <a:spLocks noChangeArrowheads="1"/>
          </p:cNvSpPr>
          <p:nvPr/>
        </p:nvSpPr>
        <p:spPr bwMode="auto">
          <a:xfrm>
            <a:off x="1779588" y="3005138"/>
            <a:ext cx="1011237" cy="701675"/>
          </a:xfrm>
          <a:prstGeom prst="rect">
            <a:avLst/>
          </a:prstGeom>
          <a:noFill/>
          <a:ln w="9525">
            <a:noFill/>
            <a:miter lim="800000"/>
            <a:headEnd/>
            <a:tailEnd/>
          </a:ln>
        </p:spPr>
        <p:txBody>
          <a:bodyPr wrap="none">
            <a:spAutoFit/>
          </a:bodyPr>
          <a:lstStyle/>
          <a:p>
            <a:pPr algn="r"/>
            <a:r>
              <a:rPr lang="en-US" altLang="zh-CN" sz="2000">
                <a:solidFill>
                  <a:schemeClr val="hlink"/>
                </a:solidFill>
                <a:latin typeface="Comic Sans MS" pitchFamily="66" charset="0"/>
              </a:rPr>
              <a:t>header</a:t>
            </a:r>
          </a:p>
          <a:p>
            <a:pPr algn="r"/>
            <a:r>
              <a:rPr lang="en-US" altLang="zh-CN" sz="2000">
                <a:solidFill>
                  <a:schemeClr val="hlink"/>
                </a:solidFill>
                <a:latin typeface="Comic Sans MS" pitchFamily="66" charset="0"/>
              </a:rPr>
              <a:t> lines</a:t>
            </a:r>
            <a:endParaRPr lang="en-US" altLang="zh-CN">
              <a:solidFill>
                <a:schemeClr val="hlink"/>
              </a:solidFill>
            </a:endParaRPr>
          </a:p>
        </p:txBody>
      </p:sp>
      <p:sp>
        <p:nvSpPr>
          <p:cNvPr id="78855" name="Line 7"/>
          <p:cNvSpPr>
            <a:spLocks noChangeShapeType="1"/>
          </p:cNvSpPr>
          <p:nvPr/>
        </p:nvSpPr>
        <p:spPr bwMode="auto">
          <a:xfrm flipV="1">
            <a:off x="2276475" y="3940175"/>
            <a:ext cx="923925" cy="257175"/>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78856" name="Text Box 8"/>
          <p:cNvSpPr txBox="1">
            <a:spLocks noChangeArrowheads="1"/>
          </p:cNvSpPr>
          <p:nvPr/>
        </p:nvSpPr>
        <p:spPr bwMode="auto">
          <a:xfrm>
            <a:off x="69793" y="3922712"/>
            <a:ext cx="2368662" cy="1323439"/>
          </a:xfrm>
          <a:prstGeom prst="rect">
            <a:avLst/>
          </a:prstGeom>
          <a:noFill/>
          <a:ln w="9525">
            <a:noFill/>
            <a:miter lim="800000"/>
            <a:headEnd/>
            <a:tailEnd/>
          </a:ln>
        </p:spPr>
        <p:txBody>
          <a:bodyPr wrap="none">
            <a:spAutoFit/>
          </a:bodyPr>
          <a:lstStyle/>
          <a:p>
            <a:pPr algn="ctr"/>
            <a:r>
              <a:rPr lang="en-US" altLang="zh-CN" sz="2000" dirty="0">
                <a:solidFill>
                  <a:schemeClr val="hlink"/>
                </a:solidFill>
                <a:latin typeface="Tahoma" pitchFamily="34" charset="0"/>
              </a:rPr>
              <a:t>Carriage return +</a:t>
            </a:r>
          </a:p>
          <a:p>
            <a:pPr algn="ctr"/>
            <a:r>
              <a:rPr lang="en-US" altLang="zh-CN" sz="2000" dirty="0">
                <a:solidFill>
                  <a:schemeClr val="hlink"/>
                </a:solidFill>
                <a:latin typeface="Tahoma" pitchFamily="34" charset="0"/>
              </a:rPr>
              <a:t> Line </a:t>
            </a:r>
            <a:r>
              <a:rPr lang="en-US" altLang="zh-CN" sz="2000" dirty="0" smtClean="0">
                <a:solidFill>
                  <a:schemeClr val="hlink"/>
                </a:solidFill>
                <a:latin typeface="Tahoma" pitchFamily="34" charset="0"/>
              </a:rPr>
              <a:t>feed(0x0D0A)</a:t>
            </a:r>
            <a:endParaRPr lang="en-US" altLang="zh-CN" sz="2000" dirty="0">
              <a:solidFill>
                <a:schemeClr val="hlink"/>
              </a:solidFill>
              <a:latin typeface="Tahoma" pitchFamily="34" charset="0"/>
            </a:endParaRPr>
          </a:p>
          <a:p>
            <a:pPr algn="ctr"/>
            <a:r>
              <a:rPr lang="en-US" altLang="zh-CN" sz="2000" dirty="0">
                <a:solidFill>
                  <a:schemeClr val="hlink"/>
                </a:solidFill>
                <a:latin typeface="Tahoma" pitchFamily="34" charset="0"/>
              </a:rPr>
              <a:t>indicates end </a:t>
            </a:r>
          </a:p>
          <a:p>
            <a:pPr algn="ctr"/>
            <a:r>
              <a:rPr lang="en-US" altLang="zh-CN" sz="2000" dirty="0">
                <a:solidFill>
                  <a:schemeClr val="hlink"/>
                </a:solidFill>
                <a:latin typeface="Tahoma" pitchFamily="34" charset="0"/>
              </a:rPr>
              <a:t>of message head</a:t>
            </a:r>
          </a:p>
        </p:txBody>
      </p:sp>
      <p:sp>
        <p:nvSpPr>
          <p:cNvPr id="78857" name="Rectangle 9"/>
          <p:cNvSpPr>
            <a:spLocks noChangeArrowheads="1"/>
          </p:cNvSpPr>
          <p:nvPr/>
        </p:nvSpPr>
        <p:spPr bwMode="auto">
          <a:xfrm>
            <a:off x="5292725" y="1341438"/>
            <a:ext cx="3414713" cy="701675"/>
          </a:xfrm>
          <a:prstGeom prst="rect">
            <a:avLst/>
          </a:prstGeom>
          <a:noFill/>
          <a:ln w="9525" algn="ctr">
            <a:noFill/>
            <a:miter lim="800000"/>
            <a:headEnd/>
            <a:tailEnd/>
          </a:ln>
        </p:spPr>
        <p:txBody>
          <a:bodyPr>
            <a:spAutoFit/>
          </a:bodyPr>
          <a:lstStyle/>
          <a:p>
            <a:pPr eaLnBrk="1" hangingPunct="1"/>
            <a:r>
              <a:rPr lang="en-US" altLang="zh-CN" sz="2000">
                <a:solidFill>
                  <a:schemeClr val="hlink"/>
                </a:solidFill>
                <a:latin typeface="Comic Sans MS" pitchFamily="66" charset="0"/>
              </a:rPr>
              <a:t>Mozilla</a:t>
            </a:r>
            <a:r>
              <a:rPr lang="en-US" altLang="zh-CN" sz="2000">
                <a:solidFill>
                  <a:schemeClr val="accent2"/>
                </a:solidFill>
                <a:latin typeface="Comic Sans MS" pitchFamily="66" charset="0"/>
              </a:rPr>
              <a:t>= </a:t>
            </a:r>
            <a:r>
              <a:rPr lang="en-US" altLang="zh-CN" sz="2000">
                <a:solidFill>
                  <a:srgbClr val="FF0000"/>
                </a:solidFill>
                <a:latin typeface="Comic Sans MS" pitchFamily="66" charset="0"/>
              </a:rPr>
              <a:t>Mo</a:t>
            </a:r>
            <a:r>
              <a:rPr lang="en-US" altLang="zh-CN" sz="2000">
                <a:latin typeface="Comic Sans MS" pitchFamily="66" charset="0"/>
              </a:rPr>
              <a:t>saic</a:t>
            </a:r>
            <a:r>
              <a:rPr lang="en-US" altLang="zh-CN" sz="2000">
                <a:solidFill>
                  <a:schemeClr val="accent2"/>
                </a:solidFill>
                <a:latin typeface="Comic Sans MS" pitchFamily="66" charset="0"/>
              </a:rPr>
              <a:t> </a:t>
            </a:r>
            <a:r>
              <a:rPr lang="en-US" altLang="zh-CN" sz="2000">
                <a:solidFill>
                  <a:schemeClr val="hlink"/>
                </a:solidFill>
                <a:latin typeface="Comic Sans MS" pitchFamily="66" charset="0"/>
              </a:rPr>
              <a:t>+</a:t>
            </a:r>
            <a:r>
              <a:rPr lang="en-US" altLang="zh-CN" sz="2000">
                <a:solidFill>
                  <a:schemeClr val="accent2"/>
                </a:solidFill>
                <a:latin typeface="Comic Sans MS" pitchFamily="66" charset="0"/>
              </a:rPr>
              <a:t> </a:t>
            </a:r>
            <a:r>
              <a:rPr lang="en-US" altLang="zh-CN" sz="2000">
                <a:latin typeface="Comic Sans MS" pitchFamily="66" charset="0"/>
              </a:rPr>
              <a:t>God</a:t>
            </a:r>
            <a:r>
              <a:rPr lang="en-US" altLang="zh-CN" sz="2000">
                <a:solidFill>
                  <a:srgbClr val="FF0000"/>
                </a:solidFill>
                <a:latin typeface="Comic Sans MS" pitchFamily="66" charset="0"/>
              </a:rPr>
              <a:t>zilla</a:t>
            </a:r>
          </a:p>
          <a:p>
            <a:pPr eaLnBrk="1" hangingPunct="1"/>
            <a:r>
              <a:rPr lang="en-US" altLang="zh-CN" sz="2000">
                <a:latin typeface="Comic Sans MS" pitchFamily="66" charset="0"/>
              </a:rPr>
              <a:t>a Netscape browser</a:t>
            </a:r>
          </a:p>
        </p:txBody>
      </p:sp>
      <p:sp>
        <p:nvSpPr>
          <p:cNvPr id="78858" name="Line 10"/>
          <p:cNvSpPr>
            <a:spLocks noChangeShapeType="1"/>
          </p:cNvSpPr>
          <p:nvPr/>
        </p:nvSpPr>
        <p:spPr bwMode="auto">
          <a:xfrm flipH="1">
            <a:off x="5568950" y="1905000"/>
            <a:ext cx="1441450" cy="1057275"/>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2" name="标题 1"/>
          <p:cNvSpPr>
            <a:spLocks noGrp="1"/>
          </p:cNvSpPr>
          <p:nvPr>
            <p:ph type="title"/>
          </p:nvPr>
        </p:nvSpPr>
        <p:spPr/>
        <p:txBody>
          <a:bodyPr/>
          <a:lstStyle/>
          <a:p>
            <a:r>
              <a:rPr lang="zh-CN" altLang="en-US" dirty="0" smtClean="0">
                <a:latin typeface="Tahoma" pitchFamily="34" charset="0"/>
              </a:rPr>
              <a:t>什么是协议</a:t>
            </a:r>
            <a:r>
              <a:rPr lang="en-US" altLang="zh-CN" dirty="0" smtClean="0">
                <a:latin typeface="Tahoma" pitchFamily="34" charset="0"/>
              </a:rPr>
              <a:t> </a:t>
            </a:r>
            <a:endParaRPr lang="zh-CN"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rPr>
              <a:t>第</a:t>
            </a:r>
            <a:r>
              <a:rPr lang="en-US" altLang="zh-CN" dirty="0" smtClean="0">
                <a:latin typeface="+mn-lt"/>
              </a:rPr>
              <a:t>1</a:t>
            </a:r>
            <a:r>
              <a:rPr lang="zh-CN" altLang="en-US" dirty="0" smtClean="0">
                <a:latin typeface="+mn-lt"/>
              </a:rPr>
              <a:t>章 计算机网络和互联网</a:t>
            </a:r>
            <a:endParaRPr lang="zh-CN" altLang="en-US" dirty="0">
              <a:latin typeface="+mn-lt"/>
            </a:endParaRPr>
          </a:p>
        </p:txBody>
      </p:sp>
      <p:sp>
        <p:nvSpPr>
          <p:cNvPr id="63491" name="Rectangle 3"/>
          <p:cNvSpPr>
            <a:spLocks noGrp="1" noChangeArrowheads="1"/>
          </p:cNvSpPr>
          <p:nvPr>
            <p:ph sz="half" idx="1"/>
          </p:nvPr>
        </p:nvSpPr>
        <p:spPr/>
        <p:txBody>
          <a:bodyPr/>
          <a:lstStyle/>
          <a:p>
            <a:pPr eaLnBrk="1" hangingPunct="1">
              <a:buFontTx/>
              <a:buNone/>
            </a:pPr>
            <a:r>
              <a:rPr lang="en-US" altLang="zh-CN" sz="2000" dirty="0" smtClean="0">
                <a:latin typeface="+mn-lt"/>
              </a:rPr>
              <a:t>1.1 </a:t>
            </a:r>
            <a:r>
              <a:rPr lang="zh-CN" altLang="en-US" sz="2000" dirty="0" smtClean="0">
                <a:latin typeface="+mn-lt"/>
              </a:rPr>
              <a:t>什么是互联网</a:t>
            </a:r>
            <a:endParaRPr lang="en-US" altLang="zh-CN" sz="2000" dirty="0" smtClean="0">
              <a:latin typeface="+mn-lt"/>
            </a:endParaRPr>
          </a:p>
          <a:p>
            <a:pPr eaLnBrk="1" hangingPunct="1">
              <a:buClr>
                <a:srgbClr val="FF0000"/>
              </a:buClr>
              <a:buFontTx/>
              <a:buChar char="•"/>
            </a:pPr>
            <a:r>
              <a:rPr lang="zh-CN" altLang="en-US" sz="1800" dirty="0" smtClean="0">
                <a:latin typeface="+mn-lt"/>
              </a:rPr>
              <a:t>具体构成描述</a:t>
            </a:r>
            <a:endParaRPr lang="en-US" altLang="zh-CN" sz="1800" dirty="0" smtClean="0">
              <a:latin typeface="+mn-lt"/>
            </a:endParaRPr>
          </a:p>
          <a:p>
            <a:pPr eaLnBrk="1" hangingPunct="1">
              <a:buClr>
                <a:srgbClr val="FF0000"/>
              </a:buClr>
            </a:pPr>
            <a:r>
              <a:rPr lang="zh-CN" altLang="en-US" sz="1800" dirty="0" smtClean="0">
                <a:latin typeface="+mn-lt"/>
              </a:rPr>
              <a:t>服务描述</a:t>
            </a:r>
            <a:endParaRPr lang="en-US" altLang="zh-CN" sz="1800" dirty="0">
              <a:latin typeface="+mn-lt"/>
            </a:endParaRPr>
          </a:p>
          <a:p>
            <a:pPr eaLnBrk="1" hangingPunct="1">
              <a:buClr>
                <a:srgbClr val="FF0000"/>
              </a:buClr>
            </a:pPr>
            <a:r>
              <a:rPr lang="zh-CN" altLang="en-US" sz="1800" dirty="0" smtClean="0">
                <a:latin typeface="+mn-lt"/>
              </a:rPr>
              <a:t>什么是协议</a:t>
            </a:r>
            <a:endParaRPr lang="en-US" altLang="zh-CN" sz="1800" dirty="0">
              <a:latin typeface="+mn-lt"/>
            </a:endParaRPr>
          </a:p>
          <a:p>
            <a:pPr eaLnBrk="1" hangingPunct="1">
              <a:buNone/>
            </a:pPr>
            <a:r>
              <a:rPr lang="en-US" altLang="zh-CN" sz="2000" dirty="0" smtClean="0">
                <a:latin typeface="+mn-lt"/>
              </a:rPr>
              <a:t>1.2 </a:t>
            </a:r>
            <a:r>
              <a:rPr lang="zh-CN" altLang="en-US" sz="2000" dirty="0" smtClean="0">
                <a:solidFill>
                  <a:srgbClr val="FF0000"/>
                </a:solidFill>
                <a:latin typeface="+mn-lt"/>
              </a:rPr>
              <a:t>网络边缘</a:t>
            </a:r>
            <a:endParaRPr lang="en-US" altLang="zh-CN" sz="2000" dirty="0">
              <a:solidFill>
                <a:srgbClr val="FF0000"/>
              </a:solidFill>
              <a:latin typeface="+mn-lt"/>
            </a:endParaRPr>
          </a:p>
          <a:p>
            <a:pPr eaLnBrk="1" hangingPunct="1">
              <a:buClr>
                <a:srgbClr val="FF0000"/>
              </a:buClr>
            </a:pPr>
            <a:r>
              <a:rPr lang="zh-CN" altLang="en-US" sz="1800" dirty="0" smtClean="0">
                <a:latin typeface="+mn-lt"/>
              </a:rPr>
              <a:t>接入网</a:t>
            </a:r>
            <a:endParaRPr lang="en-US" altLang="zh-CN" sz="1800" dirty="0" smtClean="0">
              <a:latin typeface="+mn-lt"/>
            </a:endParaRPr>
          </a:p>
          <a:p>
            <a:pPr eaLnBrk="1" hangingPunct="1">
              <a:buClr>
                <a:srgbClr val="FF0000"/>
              </a:buClr>
            </a:pPr>
            <a:r>
              <a:rPr lang="zh-CN" altLang="en-US" sz="1800" dirty="0" smtClean="0">
                <a:latin typeface="+mn-lt"/>
              </a:rPr>
              <a:t>物理媒体</a:t>
            </a:r>
            <a:endParaRPr lang="en-US" altLang="zh-CN" sz="1800" dirty="0" smtClean="0">
              <a:latin typeface="+mn-lt"/>
            </a:endParaRPr>
          </a:p>
          <a:p>
            <a:pPr eaLnBrk="1" hangingPunct="1">
              <a:buFontTx/>
              <a:buNone/>
            </a:pPr>
            <a:r>
              <a:rPr lang="en-US" altLang="zh-CN" sz="2000" dirty="0" smtClean="0">
                <a:latin typeface="+mn-lt"/>
              </a:rPr>
              <a:t>1.3 </a:t>
            </a:r>
            <a:r>
              <a:rPr lang="zh-CN" altLang="en-US" sz="2000" dirty="0" smtClean="0">
                <a:latin typeface="+mn-lt"/>
              </a:rPr>
              <a:t>网络核心</a:t>
            </a:r>
            <a:endParaRPr lang="en-US" altLang="zh-CN" sz="2000" dirty="0" smtClean="0">
              <a:latin typeface="+mn-lt"/>
            </a:endParaRPr>
          </a:p>
          <a:p>
            <a:pPr eaLnBrk="1" hangingPunct="1">
              <a:buClr>
                <a:srgbClr val="FF0000"/>
              </a:buClr>
            </a:pPr>
            <a:r>
              <a:rPr lang="zh-CN" altLang="en-US" sz="1800" dirty="0" smtClean="0">
                <a:latin typeface="+mn-lt"/>
              </a:rPr>
              <a:t>分组交换</a:t>
            </a:r>
            <a:endParaRPr lang="en-US" altLang="zh-CN" sz="1800" dirty="0" smtClean="0">
              <a:latin typeface="+mn-lt"/>
            </a:endParaRPr>
          </a:p>
          <a:p>
            <a:pPr eaLnBrk="1" hangingPunct="1">
              <a:buClr>
                <a:srgbClr val="FF0000"/>
              </a:buClr>
            </a:pPr>
            <a:r>
              <a:rPr lang="zh-CN" altLang="en-US" sz="1800" dirty="0" smtClean="0">
                <a:latin typeface="+mn-lt"/>
              </a:rPr>
              <a:t>电路交换</a:t>
            </a:r>
            <a:endParaRPr lang="en-US" altLang="zh-CN" sz="1800" dirty="0" smtClean="0">
              <a:latin typeface="+mn-lt"/>
            </a:endParaRPr>
          </a:p>
          <a:p>
            <a:pPr eaLnBrk="1" hangingPunct="1">
              <a:buClr>
                <a:srgbClr val="FF0000"/>
              </a:buClr>
            </a:pPr>
            <a:r>
              <a:rPr lang="zh-CN" altLang="en-US" sz="1800" dirty="0" smtClean="0">
                <a:latin typeface="+mn-lt"/>
              </a:rPr>
              <a:t>网络的网络</a:t>
            </a:r>
            <a:endParaRPr lang="en-US" altLang="zh-CN" sz="1800" dirty="0" smtClean="0">
              <a:latin typeface="+mn-lt"/>
            </a:endParaRPr>
          </a:p>
          <a:p>
            <a:pPr marL="0" indent="0" eaLnBrk="1" hangingPunct="1">
              <a:buClr>
                <a:srgbClr val="FF0000"/>
              </a:buClr>
              <a:buNone/>
            </a:pPr>
            <a:r>
              <a:rPr lang="en-US" altLang="zh-CN" sz="2000" dirty="0" smtClean="0">
                <a:latin typeface="+mn-lt"/>
              </a:rPr>
              <a:t>1.4 </a:t>
            </a:r>
            <a:r>
              <a:rPr lang="zh-CN" altLang="en-US" sz="2000" dirty="0" smtClean="0">
                <a:latin typeface="+mn-lt"/>
              </a:rPr>
              <a:t>分组交换网中的时延、丢包和吞吐量</a:t>
            </a:r>
            <a:endParaRPr lang="en-US" altLang="zh-CN" sz="2000" dirty="0">
              <a:latin typeface="+mn-lt"/>
            </a:endParaRPr>
          </a:p>
          <a:p>
            <a:pPr eaLnBrk="1" hangingPunct="1">
              <a:buClr>
                <a:srgbClr val="FF0000"/>
              </a:buClr>
            </a:pPr>
            <a:r>
              <a:rPr lang="zh-CN" altLang="en-US" sz="1800" dirty="0" smtClean="0">
                <a:latin typeface="+mn-lt"/>
              </a:rPr>
              <a:t>分组交换网中的</a:t>
            </a:r>
            <a:r>
              <a:rPr lang="zh-CN" altLang="en-US" sz="1800" dirty="0">
                <a:latin typeface="+mn-lt"/>
              </a:rPr>
              <a:t>时延</a:t>
            </a:r>
            <a:r>
              <a:rPr lang="zh-CN" altLang="en-US" sz="1800" dirty="0" smtClean="0">
                <a:latin typeface="+mn-lt"/>
              </a:rPr>
              <a:t>概述</a:t>
            </a:r>
            <a:endParaRPr lang="en-US" altLang="zh-CN" sz="1800" dirty="0" smtClean="0">
              <a:latin typeface="+mn-lt"/>
            </a:endParaRPr>
          </a:p>
          <a:p>
            <a:pPr eaLnBrk="1" hangingPunct="1">
              <a:buClr>
                <a:srgbClr val="FF0000"/>
              </a:buClr>
            </a:pPr>
            <a:r>
              <a:rPr lang="zh-CN" altLang="en-US" sz="1800" dirty="0" smtClean="0">
                <a:latin typeface="+mn-lt"/>
              </a:rPr>
              <a:t>排队</a:t>
            </a:r>
            <a:r>
              <a:rPr lang="zh-CN" altLang="en-US" sz="1800" dirty="0">
                <a:latin typeface="+mn-lt"/>
              </a:rPr>
              <a:t>时延和丢包</a:t>
            </a:r>
            <a:endParaRPr lang="en-US" altLang="zh-CN" sz="1800" dirty="0">
              <a:latin typeface="+mn-lt"/>
            </a:endParaRPr>
          </a:p>
          <a:p>
            <a:pPr eaLnBrk="1" hangingPunct="1">
              <a:buClr>
                <a:srgbClr val="FF0000"/>
              </a:buClr>
            </a:pPr>
            <a:endParaRPr lang="en-US" altLang="zh-CN" sz="1800" dirty="0">
              <a:latin typeface="+mn-lt"/>
            </a:endParaRPr>
          </a:p>
        </p:txBody>
      </p:sp>
      <p:sp>
        <p:nvSpPr>
          <p:cNvPr id="3" name="内容占位符 2"/>
          <p:cNvSpPr>
            <a:spLocks noGrp="1"/>
          </p:cNvSpPr>
          <p:nvPr>
            <p:ph sz="half" idx="2"/>
          </p:nvPr>
        </p:nvSpPr>
        <p:spPr/>
        <p:txBody>
          <a:bodyPr/>
          <a:lstStyle/>
          <a:p>
            <a:pPr eaLnBrk="1" hangingPunct="1">
              <a:buClr>
                <a:srgbClr val="FF0000"/>
              </a:buClr>
            </a:pPr>
            <a:r>
              <a:rPr lang="zh-CN" altLang="en-US" sz="1800" dirty="0" smtClean="0">
                <a:latin typeface="+mn-lt"/>
              </a:rPr>
              <a:t>端到端时延</a:t>
            </a:r>
            <a:endParaRPr lang="en-US" altLang="zh-CN" sz="1800" dirty="0">
              <a:latin typeface="+mn-lt"/>
            </a:endParaRPr>
          </a:p>
          <a:p>
            <a:pPr eaLnBrk="1" hangingPunct="1">
              <a:buClr>
                <a:srgbClr val="FF0000"/>
              </a:buClr>
            </a:pPr>
            <a:r>
              <a:rPr lang="zh-CN" altLang="en-US" sz="1800" dirty="0" smtClean="0">
                <a:latin typeface="+mn-lt"/>
              </a:rPr>
              <a:t>计算机网络中的吞吐量</a:t>
            </a:r>
            <a:endParaRPr lang="en-US" altLang="zh-CN" sz="1800" dirty="0">
              <a:latin typeface="+mn-lt"/>
            </a:endParaRPr>
          </a:p>
          <a:p>
            <a:pPr eaLnBrk="1" hangingPunct="1">
              <a:buFontTx/>
              <a:buNone/>
            </a:pPr>
            <a:r>
              <a:rPr lang="en-US" altLang="zh-CN" sz="2000" dirty="0" smtClean="0">
                <a:latin typeface="+mn-lt"/>
              </a:rPr>
              <a:t>1.5 </a:t>
            </a:r>
            <a:r>
              <a:rPr lang="zh-CN" altLang="en-US" sz="2000" dirty="0" smtClean="0">
                <a:latin typeface="+mn-lt"/>
              </a:rPr>
              <a:t>协议层次及其服务模型</a:t>
            </a:r>
            <a:endParaRPr lang="en-US" altLang="zh-CN" sz="2000" dirty="0" smtClean="0">
              <a:latin typeface="+mn-lt"/>
            </a:endParaRPr>
          </a:p>
          <a:p>
            <a:pPr eaLnBrk="1" hangingPunct="1">
              <a:buClr>
                <a:srgbClr val="FF0000"/>
              </a:buClr>
              <a:buFontTx/>
              <a:buChar char="•"/>
            </a:pPr>
            <a:r>
              <a:rPr lang="zh-CN" altLang="en-US" sz="1800" dirty="0" smtClean="0">
                <a:latin typeface="+mn-lt"/>
              </a:rPr>
              <a:t>分层的体系结构</a:t>
            </a:r>
            <a:endParaRPr lang="en-US" altLang="zh-CN" sz="1800" dirty="0">
              <a:latin typeface="+mn-lt"/>
            </a:endParaRPr>
          </a:p>
          <a:p>
            <a:pPr eaLnBrk="1" hangingPunct="1">
              <a:buClr>
                <a:srgbClr val="FF0000"/>
              </a:buClr>
              <a:buFontTx/>
              <a:buChar char="•"/>
            </a:pPr>
            <a:r>
              <a:rPr lang="zh-CN" altLang="en-US" sz="1800" dirty="0" smtClean="0">
                <a:latin typeface="+mn-lt"/>
              </a:rPr>
              <a:t>封装</a:t>
            </a:r>
            <a:endParaRPr lang="en-US" altLang="zh-CN" sz="1800" dirty="0">
              <a:latin typeface="+mn-lt"/>
            </a:endParaRPr>
          </a:p>
          <a:p>
            <a:pPr eaLnBrk="1" hangingPunct="1">
              <a:buFontTx/>
              <a:buNone/>
            </a:pPr>
            <a:r>
              <a:rPr lang="en-US" altLang="zh-CN" sz="2000" dirty="0">
                <a:latin typeface="+mn-lt"/>
              </a:rPr>
              <a:t>1.6 </a:t>
            </a:r>
            <a:r>
              <a:rPr lang="zh-CN" altLang="en-US" sz="2000" dirty="0" smtClean="0">
                <a:latin typeface="+mn-lt"/>
              </a:rPr>
              <a:t>面对攻击的网络</a:t>
            </a:r>
            <a:endParaRPr lang="en-US" altLang="zh-CN" sz="2000" dirty="0">
              <a:latin typeface="+mn-lt"/>
            </a:endParaRPr>
          </a:p>
          <a:p>
            <a:pPr eaLnBrk="1" hangingPunct="1">
              <a:buFontTx/>
              <a:buNone/>
            </a:pPr>
            <a:r>
              <a:rPr lang="en-US" altLang="zh-CN" sz="2000" dirty="0" smtClean="0">
                <a:latin typeface="+mn-lt"/>
              </a:rPr>
              <a:t>1.7 </a:t>
            </a:r>
            <a:r>
              <a:rPr lang="zh-CN" altLang="en-US" sz="2000" dirty="0" smtClean="0">
                <a:latin typeface="+mn-lt"/>
              </a:rPr>
              <a:t>计算机网络和互联网的历史</a:t>
            </a:r>
            <a:endParaRPr lang="en-US" altLang="zh-CN" sz="2000" dirty="0" smtClean="0">
              <a:latin typeface="+mn-lt"/>
            </a:endParaRPr>
          </a:p>
          <a:p>
            <a:pPr eaLnBrk="1" hangingPunct="1">
              <a:buClr>
                <a:srgbClr val="FF0000"/>
              </a:buClr>
            </a:pPr>
            <a:r>
              <a:rPr lang="zh-CN" altLang="en-US" sz="1800" dirty="0" smtClean="0">
                <a:latin typeface="+mn-lt"/>
              </a:rPr>
              <a:t>分组交换的发展：</a:t>
            </a:r>
            <a:r>
              <a:rPr lang="en-US" altLang="zh-CN" sz="1800" dirty="0" smtClean="0">
                <a:latin typeface="+mn-lt"/>
              </a:rPr>
              <a:t>1961 – 1972</a:t>
            </a:r>
          </a:p>
          <a:p>
            <a:pPr eaLnBrk="1" hangingPunct="1">
              <a:buClr>
                <a:srgbClr val="FF0000"/>
              </a:buClr>
            </a:pPr>
            <a:r>
              <a:rPr lang="zh-CN" altLang="en-US" sz="1800" dirty="0" smtClean="0">
                <a:latin typeface="+mn-lt"/>
              </a:rPr>
              <a:t>专用网络和网络互联：</a:t>
            </a:r>
            <a:r>
              <a:rPr lang="en-US" altLang="zh-CN" sz="1800" dirty="0" smtClean="0">
                <a:latin typeface="+mn-lt"/>
              </a:rPr>
              <a:t>1972 – 1980</a:t>
            </a:r>
          </a:p>
          <a:p>
            <a:pPr eaLnBrk="1" hangingPunct="1">
              <a:buClr>
                <a:srgbClr val="FF0000"/>
              </a:buClr>
            </a:pPr>
            <a:r>
              <a:rPr lang="zh-CN" altLang="en-US" sz="1800" dirty="0" smtClean="0">
                <a:latin typeface="+mn-lt"/>
              </a:rPr>
              <a:t>网络的激增</a:t>
            </a:r>
            <a:r>
              <a:rPr lang="en-US" altLang="zh-CN" sz="1800" dirty="0" smtClean="0">
                <a:latin typeface="+mn-lt"/>
              </a:rPr>
              <a:t>: 1980–1990</a:t>
            </a:r>
            <a:endParaRPr lang="en-US" altLang="zh-CN" sz="1800" dirty="0">
              <a:latin typeface="+mn-lt"/>
            </a:endParaRPr>
          </a:p>
          <a:p>
            <a:pPr eaLnBrk="1" hangingPunct="1">
              <a:buClr>
                <a:srgbClr val="FF0000"/>
              </a:buClr>
            </a:pPr>
            <a:r>
              <a:rPr lang="zh-CN" altLang="en-US" sz="1800" dirty="0" smtClean="0">
                <a:latin typeface="+mn-lt"/>
              </a:rPr>
              <a:t>互联网爆炸：</a:t>
            </a:r>
            <a:r>
              <a:rPr lang="en-US" altLang="zh-CN" sz="1800" dirty="0" smtClean="0">
                <a:latin typeface="+mn-lt"/>
              </a:rPr>
              <a:t>20</a:t>
            </a:r>
            <a:r>
              <a:rPr lang="zh-CN" altLang="en-US" sz="1800" dirty="0" smtClean="0">
                <a:latin typeface="+mn-lt"/>
              </a:rPr>
              <a:t>世纪</a:t>
            </a:r>
            <a:r>
              <a:rPr lang="en-US" altLang="zh-CN" sz="1800" dirty="0" smtClean="0">
                <a:latin typeface="+mn-lt"/>
              </a:rPr>
              <a:t>90</a:t>
            </a:r>
            <a:r>
              <a:rPr lang="zh-CN" altLang="en-US" sz="1800" dirty="0" smtClean="0">
                <a:latin typeface="+mn-lt"/>
              </a:rPr>
              <a:t>年代</a:t>
            </a:r>
            <a:endParaRPr lang="en-US" altLang="zh-CN" sz="1800" dirty="0">
              <a:latin typeface="+mn-lt"/>
            </a:endParaRPr>
          </a:p>
          <a:p>
            <a:pPr eaLnBrk="1" hangingPunct="1">
              <a:buClr>
                <a:srgbClr val="FF0000"/>
              </a:buClr>
            </a:pPr>
            <a:r>
              <a:rPr lang="zh-CN" altLang="en-US" sz="1800" dirty="0" smtClean="0">
                <a:latin typeface="+mn-lt"/>
              </a:rPr>
              <a:t>最新发展</a:t>
            </a:r>
            <a:endParaRPr lang="en-US" altLang="zh-CN" sz="1800" dirty="0" smtClean="0">
              <a:latin typeface="+mn-lt"/>
            </a:endParaRPr>
          </a:p>
          <a:p>
            <a:pPr marL="0" indent="0" eaLnBrk="1" hangingPunct="1">
              <a:buClr>
                <a:srgbClr val="FF0000"/>
              </a:buClr>
              <a:buNone/>
            </a:pPr>
            <a:r>
              <a:rPr lang="en-US" altLang="zh-CN" sz="1800" dirty="0" smtClean="0">
                <a:latin typeface="+mn-lt"/>
              </a:rPr>
              <a:t>1.8 </a:t>
            </a:r>
            <a:r>
              <a:rPr lang="zh-CN" altLang="en-US" sz="1800" dirty="0" smtClean="0">
                <a:latin typeface="+mn-lt"/>
              </a:rPr>
              <a:t>小结</a:t>
            </a:r>
            <a:endParaRPr lang="zh-CN" altLang="en-US" sz="1800" dirty="0">
              <a:latin typeface="+mn-lt"/>
            </a:endParaRPr>
          </a:p>
        </p:txBody>
      </p:sp>
    </p:spTree>
    <p:extLst>
      <p:ext uri="{BB962C8B-B14F-4D97-AF65-F5344CB8AC3E}">
        <p14:creationId xmlns:p14="http://schemas.microsoft.com/office/powerpoint/2010/main" val="9861313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 </a:t>
            </a:r>
            <a:r>
              <a:rPr lang="zh-CN" altLang="en-US" dirty="0" smtClean="0"/>
              <a:t>网络边缘</a:t>
            </a:r>
            <a:endParaRPr lang="zh-CN" altLang="en-US" dirty="0"/>
          </a:p>
        </p:txBody>
      </p:sp>
      <p:sp>
        <p:nvSpPr>
          <p:cNvPr id="3" name="内容占位符 2"/>
          <p:cNvSpPr>
            <a:spLocks noGrp="1"/>
          </p:cNvSpPr>
          <p:nvPr>
            <p:ph idx="1"/>
          </p:nvPr>
        </p:nvSpPr>
        <p:spPr/>
        <p:txBody>
          <a:bodyPr/>
          <a:lstStyle/>
          <a:p>
            <a:pPr>
              <a:spcBef>
                <a:spcPts val="600"/>
              </a:spcBef>
            </a:pPr>
            <a:r>
              <a:rPr lang="zh-CN" altLang="en-US" dirty="0" smtClean="0"/>
              <a:t>在上一</a:t>
            </a:r>
            <a:r>
              <a:rPr lang="zh-CN" altLang="en-US" dirty="0"/>
              <a:t>节中，我们</a:t>
            </a:r>
            <a:r>
              <a:rPr lang="zh-CN" altLang="en-US" dirty="0" smtClean="0"/>
              <a:t>对互联网和</a:t>
            </a:r>
            <a:r>
              <a:rPr lang="zh-CN" altLang="en-US" dirty="0"/>
              <a:t>网络协议进行</a:t>
            </a:r>
            <a:r>
              <a:rPr lang="zh-CN" altLang="en-US" dirty="0" smtClean="0"/>
              <a:t>了</a:t>
            </a:r>
            <a:r>
              <a:rPr lang="zh-CN" altLang="en-US" dirty="0"/>
              <a:t>总体</a:t>
            </a:r>
            <a:r>
              <a:rPr lang="zh-CN" altLang="en-US" dirty="0" smtClean="0"/>
              <a:t>概述。</a:t>
            </a:r>
            <a:endParaRPr lang="en-US" altLang="zh-CN" dirty="0" smtClean="0"/>
          </a:p>
          <a:p>
            <a:pPr>
              <a:spcBef>
                <a:spcPts val="600"/>
              </a:spcBef>
            </a:pPr>
            <a:endParaRPr lang="en-US" altLang="zh-CN" kern="1200" dirty="0" smtClean="0"/>
          </a:p>
          <a:p>
            <a:pPr>
              <a:spcBef>
                <a:spcPts val="600"/>
              </a:spcBef>
            </a:pPr>
            <a:r>
              <a:rPr lang="zh-CN" altLang="en-US" dirty="0"/>
              <a:t>现在我们将更</a:t>
            </a:r>
            <a:r>
              <a:rPr lang="zh-CN" altLang="en-US" dirty="0" smtClean="0"/>
              <a:t>深入一些来探究计算机网络</a:t>
            </a:r>
            <a:r>
              <a:rPr lang="en-US" altLang="zh-CN" dirty="0" smtClean="0"/>
              <a:t>(</a:t>
            </a:r>
            <a:r>
              <a:rPr lang="zh-CN" altLang="en-US" dirty="0" smtClean="0"/>
              <a:t>特别是互联网</a:t>
            </a:r>
            <a:r>
              <a:rPr lang="en-US" altLang="zh-CN" dirty="0" smtClean="0"/>
              <a:t>)</a:t>
            </a:r>
            <a:r>
              <a:rPr lang="zh-CN" altLang="en-US" dirty="0" smtClean="0"/>
              <a:t>的部件。</a:t>
            </a:r>
            <a:endParaRPr lang="en-US" altLang="zh-CN" dirty="0" smtClean="0"/>
          </a:p>
          <a:p>
            <a:pPr>
              <a:spcBef>
                <a:spcPts val="600"/>
              </a:spcBef>
            </a:pPr>
            <a:endParaRPr lang="en-US" altLang="zh-CN" kern="1200" dirty="0"/>
          </a:p>
          <a:p>
            <a:pPr>
              <a:spcBef>
                <a:spcPts val="600"/>
              </a:spcBef>
            </a:pPr>
            <a:r>
              <a:rPr lang="zh-CN" altLang="en-US" dirty="0"/>
              <a:t>在本节中，我们从网络的边缘开始</a:t>
            </a:r>
            <a:r>
              <a:rPr lang="zh-CN" altLang="en-US" dirty="0" smtClean="0"/>
              <a:t>，观察一下我们</a:t>
            </a:r>
            <a:r>
              <a:rPr lang="zh-CN" altLang="en-US" dirty="0"/>
              <a:t>更为</a:t>
            </a:r>
            <a:r>
              <a:rPr lang="zh-CN" altLang="en-US" dirty="0" smtClean="0"/>
              <a:t>熟悉的部件。</a:t>
            </a:r>
            <a:r>
              <a:rPr lang="en-US" altLang="zh-CN" kern="1200" dirty="0" smtClean="0"/>
              <a:t> </a:t>
            </a:r>
            <a:endParaRPr lang="en-US" altLang="zh-CN" kern="1200" dirty="0"/>
          </a:p>
          <a:p>
            <a:pPr>
              <a:spcBef>
                <a:spcPts val="600"/>
              </a:spcBef>
            </a:pPr>
            <a:endParaRPr lang="en-US" altLang="zh-CN" kern="1200" dirty="0"/>
          </a:p>
          <a:p>
            <a:pPr>
              <a:spcBef>
                <a:spcPts val="600"/>
              </a:spcBef>
            </a:pPr>
            <a:r>
              <a:rPr lang="zh-CN" altLang="en-US" dirty="0"/>
              <a:t>在下一节中，我们将从网络边缘转移到网络核心，并研究计算机网络中的交换和路由</a:t>
            </a:r>
            <a:r>
              <a:rPr lang="zh-CN" altLang="en-US" dirty="0" smtClean="0"/>
              <a:t>。</a:t>
            </a:r>
            <a:endParaRPr lang="zh-CN" altLang="en-US" dirty="0"/>
          </a:p>
          <a:p>
            <a:pPr>
              <a:spcBef>
                <a:spcPts val="600"/>
              </a:spcBef>
            </a:pPr>
            <a:endParaRPr lang="zh-CN" altLang="en-US" dirty="0"/>
          </a:p>
        </p:txBody>
      </p:sp>
    </p:spTree>
    <p:extLst>
      <p:ext uri="{BB962C8B-B14F-4D97-AF65-F5344CB8AC3E}">
        <p14:creationId xmlns:p14="http://schemas.microsoft.com/office/powerpoint/2010/main" val="12905786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68" y="1076325"/>
            <a:ext cx="3927861" cy="5091113"/>
          </a:xfrm>
          <a:prstGeom prst="rect">
            <a:avLst/>
          </a:prstGeom>
        </p:spPr>
      </p:pic>
      <p:sp>
        <p:nvSpPr>
          <p:cNvPr id="41986" name="Rectangle 2"/>
          <p:cNvSpPr>
            <a:spLocks noGrp="1" noChangeArrowheads="1"/>
          </p:cNvSpPr>
          <p:nvPr>
            <p:ph type="title"/>
          </p:nvPr>
        </p:nvSpPr>
        <p:spPr>
          <a:xfrm>
            <a:off x="314325" y="203200"/>
            <a:ext cx="8534400" cy="660400"/>
          </a:xfrm>
        </p:spPr>
        <p:txBody>
          <a:bodyPr/>
          <a:lstStyle/>
          <a:p>
            <a:pPr eaLnBrk="1" hangingPunct="1"/>
            <a:r>
              <a:rPr lang="zh-CN" altLang="en-US" dirty="0" smtClean="0"/>
              <a:t>教材的历程</a:t>
            </a:r>
            <a:endParaRPr lang="en-US" altLang="zh-CN" dirty="0" smtClean="0"/>
          </a:p>
        </p:txBody>
      </p:sp>
      <p:pic>
        <p:nvPicPr>
          <p:cNvPr id="41991" name="Picture 4"/>
          <p:cNvPicPr>
            <a:picLocks noChangeAspect="1" noChangeArrowheads="1"/>
          </p:cNvPicPr>
          <p:nvPr/>
        </p:nvPicPr>
        <p:blipFill>
          <a:blip r:embed="rId4" cstate="print"/>
          <a:srcRect/>
          <a:stretch>
            <a:fillRect/>
          </a:stretch>
        </p:blipFill>
        <p:spPr bwMode="auto">
          <a:xfrm>
            <a:off x="636296" y="1003300"/>
            <a:ext cx="4140200" cy="5164138"/>
          </a:xfrm>
          <a:prstGeom prst="rect">
            <a:avLst/>
          </a:prstGeom>
          <a:noFill/>
          <a:ln w="50800" algn="ctr">
            <a:noFill/>
            <a:miter lim="800000"/>
            <a:headEnd/>
            <a:tailEnd/>
          </a:ln>
        </p:spPr>
      </p:pic>
      <p:pic>
        <p:nvPicPr>
          <p:cNvPr id="41988" name="Picture 4" descr="ShowCover"/>
          <p:cNvPicPr>
            <a:picLocks noChangeAspect="1" noChangeArrowheads="1"/>
          </p:cNvPicPr>
          <p:nvPr/>
        </p:nvPicPr>
        <p:blipFill>
          <a:blip r:embed="rId5" cstate="print"/>
          <a:srcRect/>
          <a:stretch>
            <a:fillRect/>
          </a:stretch>
        </p:blipFill>
        <p:spPr bwMode="auto">
          <a:xfrm>
            <a:off x="1092496" y="1023937"/>
            <a:ext cx="4140200" cy="5122863"/>
          </a:xfrm>
          <a:prstGeom prst="rect">
            <a:avLst/>
          </a:prstGeom>
          <a:noFill/>
          <a:ln w="9525">
            <a:noFill/>
            <a:miter lim="800000"/>
            <a:headEnd/>
            <a:tailEnd/>
          </a:ln>
        </p:spPr>
      </p:pic>
      <p:pic>
        <p:nvPicPr>
          <p:cNvPr id="6" name="Picture 1" descr="6e_cover.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56948" y="1068614"/>
            <a:ext cx="3982768" cy="510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4" descr="计算机网络:自顶向下方法(原书第7版)9787111599715"/>
          <p:cNvPicPr>
            <a:picLocks noChangeAspect="1" noChangeArrowheads="1"/>
          </p:cNvPicPr>
          <p:nvPr/>
        </p:nvPicPr>
        <p:blipFill>
          <a:blip r:embed="rId7"/>
          <a:srcRect l="7088" r="13565"/>
          <a:stretch>
            <a:fillRect/>
          </a:stretch>
        </p:blipFill>
        <p:spPr bwMode="auto">
          <a:xfrm>
            <a:off x="5579968" y="1534885"/>
            <a:ext cx="3433400" cy="432707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1991"/>
                                        </p:tgtEl>
                                        <p:attrNameLst>
                                          <p:attrName>style.visibility</p:attrName>
                                        </p:attrNameLst>
                                      </p:cBhvr>
                                      <p:to>
                                        <p:strVal val="visible"/>
                                      </p:to>
                                    </p:set>
                                    <p:animEffect transition="in" filter="wipe(left)">
                                      <p:cBhvr>
                                        <p:cTn id="12" dur="500"/>
                                        <p:tgtEl>
                                          <p:spTgt spid="419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1988"/>
                                        </p:tgtEl>
                                        <p:attrNameLst>
                                          <p:attrName>style.visibility</p:attrName>
                                        </p:attrNameLst>
                                      </p:cBhvr>
                                      <p:to>
                                        <p:strVal val="visible"/>
                                      </p:to>
                                    </p:set>
                                    <p:animEffect transition="in" filter="wipe(left)">
                                      <p:cBhvr>
                                        <p:cTn id="17" dur="500"/>
                                        <p:tgtEl>
                                          <p:spTgt spid="4198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2" name="Rectangle 2"/>
          <p:cNvSpPr>
            <a:spLocks noGrp="1" noChangeArrowheads="1"/>
          </p:cNvSpPr>
          <p:nvPr>
            <p:ph type="title" idx="4294967295"/>
          </p:nvPr>
        </p:nvSpPr>
        <p:spPr>
          <a:xfrm>
            <a:off x="314325" y="203200"/>
            <a:ext cx="8534400" cy="726966"/>
          </a:xfrm>
        </p:spPr>
        <p:txBody>
          <a:bodyPr/>
          <a:lstStyle/>
          <a:p>
            <a:pPr eaLnBrk="1" hangingPunct="1"/>
            <a:r>
              <a:rPr lang="zh-CN" altLang="en-US" dirty="0">
                <a:latin typeface="+mn-lt"/>
                <a:ea typeface="+mn-ea"/>
              </a:rPr>
              <a:t>网络结构深入研究</a:t>
            </a:r>
          </a:p>
        </p:txBody>
      </p:sp>
      <p:sp>
        <p:nvSpPr>
          <p:cNvPr id="9219" name="Rectangle 3"/>
          <p:cNvSpPr>
            <a:spLocks noGrp="1" noChangeArrowheads="1"/>
          </p:cNvSpPr>
          <p:nvPr>
            <p:ph type="body" sz="half" idx="4294967295"/>
          </p:nvPr>
        </p:nvSpPr>
        <p:spPr>
          <a:xfrm>
            <a:off x="396334" y="1189203"/>
            <a:ext cx="4434797" cy="1455737"/>
          </a:xfrm>
        </p:spPr>
        <p:txBody>
          <a:bodyPr/>
          <a:lstStyle/>
          <a:p>
            <a:pPr eaLnBrk="1" hangingPunct="1"/>
            <a:r>
              <a:rPr lang="zh-CN" altLang="en-US" dirty="0">
                <a:solidFill>
                  <a:srgbClr val="FF0000"/>
                </a:solidFill>
                <a:latin typeface="楷体" panose="02010609060101010101" pitchFamily="49" charset="-122"/>
                <a:ea typeface="楷体" panose="02010609060101010101" pitchFamily="49" charset="-122"/>
              </a:rPr>
              <a:t>网络边缘</a:t>
            </a:r>
            <a:r>
              <a:rPr lang="en-US" altLang="zh-CN" dirty="0" smtClean="0">
                <a:solidFill>
                  <a:srgbClr val="FF0000"/>
                </a:solidFill>
              </a:rPr>
              <a:t>:</a:t>
            </a:r>
            <a:r>
              <a:rPr lang="en-US" altLang="zh-CN" dirty="0" smtClean="0"/>
              <a:t> </a:t>
            </a:r>
          </a:p>
          <a:p>
            <a:pPr lvl="1" eaLnBrk="1" hangingPunct="1"/>
            <a:r>
              <a:rPr lang="zh-CN" altLang="en-US" dirty="0">
                <a:latin typeface="楷体" panose="02010609060101010101" pitchFamily="49" charset="-122"/>
                <a:ea typeface="楷体" panose="02010609060101010101" pitchFamily="49" charset="-122"/>
              </a:rPr>
              <a:t>主机：客户机</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服务器</a:t>
            </a:r>
            <a:endParaRPr lang="en-US" altLang="zh-CN" dirty="0">
              <a:latin typeface="楷体" panose="02010609060101010101" pitchFamily="49" charset="-122"/>
              <a:ea typeface="楷体" panose="02010609060101010101" pitchFamily="49" charset="-122"/>
            </a:endParaRPr>
          </a:p>
          <a:p>
            <a:pPr lvl="1" eaLnBrk="1" hangingPunct="1"/>
            <a:r>
              <a:rPr lang="zh-CN" altLang="en-US" dirty="0">
                <a:latin typeface="楷体" panose="02010609060101010101" pitchFamily="49" charset="-122"/>
                <a:ea typeface="楷体" panose="02010609060101010101" pitchFamily="49" charset="-122"/>
              </a:rPr>
              <a:t>位于数据中心的服务器</a:t>
            </a:r>
          </a:p>
        </p:txBody>
      </p:sp>
      <p:sp>
        <p:nvSpPr>
          <p:cNvPr id="10088" name="Rectangle 872"/>
          <p:cNvSpPr>
            <a:spLocks noChangeArrowheads="1"/>
          </p:cNvSpPr>
          <p:nvPr/>
        </p:nvSpPr>
        <p:spPr bwMode="auto">
          <a:xfrm>
            <a:off x="441829" y="3127713"/>
            <a:ext cx="4110038" cy="1277938"/>
          </a:xfrm>
          <a:prstGeom prst="rect">
            <a:avLst/>
          </a:prstGeom>
          <a:noFill/>
          <a:ln w="9525">
            <a:noFill/>
            <a:miter lim="800000"/>
            <a:headEnd/>
            <a:tailEnd/>
          </a:ln>
        </p:spPr>
        <p:txBody>
          <a:bodyPr/>
          <a:lstStyle/>
          <a:p>
            <a:pPr marL="342900" indent="-342900" eaLnBrk="1" hangingPunct="1">
              <a:buFont typeface="Arial" panose="020B0604020202020204" pitchFamily="34" charset="0"/>
              <a:buChar char="•"/>
            </a:pPr>
            <a:r>
              <a:rPr lang="zh-CN" altLang="en-US" dirty="0">
                <a:solidFill>
                  <a:srgbClr val="FF0000"/>
                </a:solidFill>
                <a:latin typeface="楷体" panose="02010609060101010101" pitchFamily="49" charset="-122"/>
                <a:ea typeface="楷体" panose="02010609060101010101" pitchFamily="49" charset="-122"/>
              </a:rPr>
              <a:t>接入网，物理媒体</a:t>
            </a:r>
            <a:r>
              <a:rPr lang="zh-CN" altLang="en-US" sz="3200" dirty="0">
                <a:solidFill>
                  <a:srgbClr val="FF0000"/>
                </a:solidFill>
                <a:latin typeface="楷体" panose="02010609060101010101" pitchFamily="49" charset="-122"/>
                <a:ea typeface="楷体" panose="02010609060101010101" pitchFamily="49" charset="-122"/>
              </a:rPr>
              <a:t>：</a:t>
            </a:r>
            <a:endParaRPr lang="en-US" altLang="zh-CN" sz="3200" dirty="0">
              <a:solidFill>
                <a:srgbClr val="FF0000"/>
              </a:solidFill>
              <a:latin typeface="楷体" panose="02010609060101010101" pitchFamily="49" charset="-122"/>
              <a:ea typeface="楷体" panose="02010609060101010101" pitchFamily="49" charset="-122"/>
            </a:endParaRPr>
          </a:p>
          <a:p>
            <a:pPr marL="800100" lvl="1" indent="-342900" eaLnBrk="1" hangingPunct="1">
              <a:buFont typeface="Arial" panose="020B0604020202020204" pitchFamily="34" charset="0"/>
              <a:buChar char="•"/>
            </a:pPr>
            <a:r>
              <a:rPr lang="zh-CN" altLang="en-US" dirty="0" smtClean="0">
                <a:latin typeface="楷体" panose="02010609060101010101" pitchFamily="49" charset="-122"/>
                <a:ea typeface="楷体" panose="02010609060101010101" pitchFamily="49" charset="-122"/>
              </a:rPr>
              <a:t>有线或无线的通信</a:t>
            </a:r>
            <a:r>
              <a:rPr lang="zh-CN" altLang="en-US" dirty="0">
                <a:latin typeface="楷体" panose="02010609060101010101" pitchFamily="49" charset="-122"/>
                <a:ea typeface="楷体" panose="02010609060101010101" pitchFamily="49" charset="-122"/>
              </a:rPr>
              <a:t>链路</a:t>
            </a:r>
          </a:p>
        </p:txBody>
      </p:sp>
      <p:sp>
        <p:nvSpPr>
          <p:cNvPr id="10089" name="Rectangle 873"/>
          <p:cNvSpPr>
            <a:spLocks noChangeArrowheads="1"/>
          </p:cNvSpPr>
          <p:nvPr/>
        </p:nvSpPr>
        <p:spPr bwMode="auto">
          <a:xfrm>
            <a:off x="489136" y="4659806"/>
            <a:ext cx="3875088" cy="1467943"/>
          </a:xfrm>
          <a:prstGeom prst="rect">
            <a:avLst/>
          </a:prstGeom>
          <a:noFill/>
          <a:ln w="9525">
            <a:noFill/>
            <a:miter lim="800000"/>
            <a:headEnd/>
            <a:tailEnd/>
          </a:ln>
        </p:spPr>
        <p:txBody>
          <a:bodyPr/>
          <a:lstStyle/>
          <a:p>
            <a:pPr marL="342900" indent="-342900" eaLnBrk="1" hangingPunct="1">
              <a:buFont typeface="Arial" panose="020B0604020202020204" pitchFamily="34" charset="0"/>
              <a:buChar char="•"/>
            </a:pPr>
            <a:r>
              <a:rPr lang="zh-CN" altLang="en-US" dirty="0">
                <a:solidFill>
                  <a:srgbClr val="FF0000"/>
                </a:solidFill>
                <a:latin typeface="楷体" panose="02010609060101010101" pitchFamily="49" charset="-122"/>
                <a:ea typeface="楷体" panose="02010609060101010101" pitchFamily="49" charset="-122"/>
              </a:rPr>
              <a:t>网络核心</a:t>
            </a:r>
            <a:r>
              <a:rPr lang="en-US" altLang="zh-CN" dirty="0">
                <a:solidFill>
                  <a:srgbClr val="FF0000"/>
                </a:solidFill>
                <a:latin typeface="楷体" panose="02010609060101010101" pitchFamily="49" charset="-122"/>
                <a:ea typeface="楷体" panose="02010609060101010101" pitchFamily="49" charset="-122"/>
              </a:rPr>
              <a:t>:</a:t>
            </a:r>
            <a:r>
              <a:rPr lang="en-US" altLang="zh-CN" sz="3200" dirty="0">
                <a:latin typeface="楷体" panose="02010609060101010101" pitchFamily="49" charset="-122"/>
                <a:ea typeface="楷体" panose="02010609060101010101" pitchFamily="49" charset="-122"/>
              </a:rPr>
              <a:t> </a:t>
            </a:r>
          </a:p>
          <a:p>
            <a:pPr marL="800100" lvl="1" indent="-342900" eaLnBrk="1" hangingPunct="1">
              <a:buFont typeface="Arial" panose="020B0604020202020204" pitchFamily="34" charset="0"/>
              <a:buChar char="•"/>
            </a:pPr>
            <a:r>
              <a:rPr lang="zh-CN" altLang="en-US" dirty="0">
                <a:latin typeface="楷体" panose="02010609060101010101" pitchFamily="49" charset="-122"/>
                <a:ea typeface="楷体" panose="02010609060101010101" pitchFamily="49" charset="-122"/>
              </a:rPr>
              <a:t>路由器</a:t>
            </a:r>
          </a:p>
          <a:p>
            <a:pPr marL="800100" lvl="1" indent="-342900" eaLnBrk="1" hangingPunct="1">
              <a:buFont typeface="Arial" panose="020B0604020202020204" pitchFamily="34" charset="0"/>
              <a:buChar char="•"/>
            </a:pPr>
            <a:r>
              <a:rPr lang="zh-CN" altLang="en-US" dirty="0">
                <a:latin typeface="楷体" panose="02010609060101010101" pitchFamily="49" charset="-122"/>
                <a:ea typeface="楷体" panose="02010609060101010101" pitchFamily="49" charset="-122"/>
              </a:rPr>
              <a:t>网络的网络</a:t>
            </a:r>
          </a:p>
        </p:txBody>
      </p:sp>
      <p:grpSp>
        <p:nvGrpSpPr>
          <p:cNvPr id="939" name="Group 621"/>
          <p:cNvGrpSpPr>
            <a:grpSpLocks/>
          </p:cNvGrpSpPr>
          <p:nvPr/>
        </p:nvGrpSpPr>
        <p:grpSpPr bwMode="auto">
          <a:xfrm>
            <a:off x="5050302" y="1189204"/>
            <a:ext cx="3703173" cy="4938546"/>
            <a:chOff x="5202238" y="1384300"/>
            <a:chExt cx="3551237" cy="4743450"/>
          </a:xfrm>
        </p:grpSpPr>
        <p:sp>
          <p:nvSpPr>
            <p:cNvPr id="940"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1"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2"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43" name="Group 666"/>
            <p:cNvGrpSpPr>
              <a:grpSpLocks/>
            </p:cNvGrpSpPr>
            <p:nvPr/>
          </p:nvGrpSpPr>
          <p:grpSpPr bwMode="auto">
            <a:xfrm>
              <a:off x="5329977" y="2980450"/>
              <a:ext cx="1458912" cy="933450"/>
              <a:chOff x="2889" y="1631"/>
              <a:chExt cx="980" cy="743"/>
            </a:xfrm>
          </p:grpSpPr>
          <p:sp>
            <p:nvSpPr>
              <p:cNvPr id="1550"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551"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944"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5"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6"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7"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8"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9"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0"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1"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4"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955" name="Picture 684"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6"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7"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958" name="Picture 70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9"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0"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1"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4"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5"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6"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7"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8"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9"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0"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1"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4"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5"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6"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7"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978"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979"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980" name="Group 732"/>
            <p:cNvGrpSpPr>
              <a:grpSpLocks/>
            </p:cNvGrpSpPr>
            <p:nvPr/>
          </p:nvGrpSpPr>
          <p:grpSpPr bwMode="auto">
            <a:xfrm>
              <a:off x="6430963" y="2519363"/>
              <a:ext cx="219075" cy="52387"/>
              <a:chOff x="2468" y="1332"/>
              <a:chExt cx="310" cy="60"/>
            </a:xfrm>
          </p:grpSpPr>
          <p:sp>
            <p:nvSpPr>
              <p:cNvPr id="1548"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549"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981"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2"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983" name="Group 737"/>
            <p:cNvGrpSpPr>
              <a:grpSpLocks/>
            </p:cNvGrpSpPr>
            <p:nvPr/>
          </p:nvGrpSpPr>
          <p:grpSpPr bwMode="auto">
            <a:xfrm>
              <a:off x="7202488" y="2493963"/>
              <a:ext cx="390525" cy="174625"/>
              <a:chOff x="4334" y="1470"/>
              <a:chExt cx="246" cy="107"/>
            </a:xfrm>
          </p:grpSpPr>
          <p:sp>
            <p:nvSpPr>
              <p:cNvPr id="154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54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54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543" name="Group 741"/>
              <p:cNvGrpSpPr>
                <a:grpSpLocks/>
              </p:cNvGrpSpPr>
              <p:nvPr/>
            </p:nvGrpSpPr>
            <p:grpSpPr bwMode="auto">
              <a:xfrm>
                <a:off x="4383" y="1488"/>
                <a:ext cx="138" cy="33"/>
                <a:chOff x="2468" y="1332"/>
                <a:chExt cx="310" cy="60"/>
              </a:xfrm>
            </p:grpSpPr>
            <p:sp>
              <p:nvSpPr>
                <p:cNvPr id="1546"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547"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544"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5"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4" name="Group 746"/>
            <p:cNvGrpSpPr>
              <a:grpSpLocks/>
            </p:cNvGrpSpPr>
            <p:nvPr/>
          </p:nvGrpSpPr>
          <p:grpSpPr bwMode="auto">
            <a:xfrm>
              <a:off x="7213600" y="2757488"/>
              <a:ext cx="390525" cy="174625"/>
              <a:chOff x="4334" y="1470"/>
              <a:chExt cx="246" cy="107"/>
            </a:xfrm>
          </p:grpSpPr>
          <p:sp>
            <p:nvSpPr>
              <p:cNvPr id="153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53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53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535" name="Group 750"/>
              <p:cNvGrpSpPr>
                <a:grpSpLocks/>
              </p:cNvGrpSpPr>
              <p:nvPr/>
            </p:nvGrpSpPr>
            <p:grpSpPr bwMode="auto">
              <a:xfrm>
                <a:off x="4383" y="1488"/>
                <a:ext cx="138" cy="33"/>
                <a:chOff x="2468" y="1332"/>
                <a:chExt cx="310" cy="60"/>
              </a:xfrm>
            </p:grpSpPr>
            <p:sp>
              <p:nvSpPr>
                <p:cNvPr id="1538"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539"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536"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5" name="Group 764"/>
            <p:cNvGrpSpPr>
              <a:grpSpLocks/>
            </p:cNvGrpSpPr>
            <p:nvPr/>
          </p:nvGrpSpPr>
          <p:grpSpPr bwMode="auto">
            <a:xfrm>
              <a:off x="7689850" y="2393950"/>
              <a:ext cx="390525" cy="174625"/>
              <a:chOff x="4334" y="1470"/>
              <a:chExt cx="246" cy="107"/>
            </a:xfrm>
          </p:grpSpPr>
          <p:sp>
            <p:nvSpPr>
              <p:cNvPr id="152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52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52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527" name="Group 768"/>
              <p:cNvGrpSpPr>
                <a:grpSpLocks/>
              </p:cNvGrpSpPr>
              <p:nvPr/>
            </p:nvGrpSpPr>
            <p:grpSpPr bwMode="auto">
              <a:xfrm>
                <a:off x="4383" y="1488"/>
                <a:ext cx="138" cy="33"/>
                <a:chOff x="2468" y="1332"/>
                <a:chExt cx="310" cy="60"/>
              </a:xfrm>
            </p:grpSpPr>
            <p:sp>
              <p:nvSpPr>
                <p:cNvPr id="1530"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531"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528"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9"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86"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987" name="Group 801"/>
            <p:cNvGrpSpPr>
              <a:grpSpLocks/>
            </p:cNvGrpSpPr>
            <p:nvPr/>
          </p:nvGrpSpPr>
          <p:grpSpPr bwMode="auto">
            <a:xfrm>
              <a:off x="7591425" y="4806950"/>
              <a:ext cx="622300" cy="244475"/>
              <a:chOff x="4334" y="1470"/>
              <a:chExt cx="246" cy="107"/>
            </a:xfrm>
          </p:grpSpPr>
          <p:sp>
            <p:nvSpPr>
              <p:cNvPr id="151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51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51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519" name="Group 805"/>
              <p:cNvGrpSpPr>
                <a:grpSpLocks/>
              </p:cNvGrpSpPr>
              <p:nvPr/>
            </p:nvGrpSpPr>
            <p:grpSpPr bwMode="auto">
              <a:xfrm>
                <a:off x="4383" y="1488"/>
                <a:ext cx="138" cy="33"/>
                <a:chOff x="2468" y="1332"/>
                <a:chExt cx="310" cy="60"/>
              </a:xfrm>
            </p:grpSpPr>
            <p:sp>
              <p:nvSpPr>
                <p:cNvPr id="1522"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523"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520"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1"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8" name="Group 810"/>
            <p:cNvGrpSpPr>
              <a:grpSpLocks/>
            </p:cNvGrpSpPr>
            <p:nvPr/>
          </p:nvGrpSpPr>
          <p:grpSpPr bwMode="auto">
            <a:xfrm>
              <a:off x="6965950" y="4508500"/>
              <a:ext cx="622300" cy="244475"/>
              <a:chOff x="4334" y="1470"/>
              <a:chExt cx="246" cy="107"/>
            </a:xfrm>
          </p:grpSpPr>
          <p:sp>
            <p:nvSpPr>
              <p:cNvPr id="150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50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51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511" name="Group 814"/>
              <p:cNvGrpSpPr>
                <a:grpSpLocks/>
              </p:cNvGrpSpPr>
              <p:nvPr/>
            </p:nvGrpSpPr>
            <p:grpSpPr bwMode="auto">
              <a:xfrm>
                <a:off x="4383" y="1488"/>
                <a:ext cx="138" cy="33"/>
                <a:chOff x="2468" y="1332"/>
                <a:chExt cx="310" cy="60"/>
              </a:xfrm>
            </p:grpSpPr>
            <p:sp>
              <p:nvSpPr>
                <p:cNvPr id="1514"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515"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512"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3"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9" name="Group 819"/>
            <p:cNvGrpSpPr>
              <a:grpSpLocks/>
            </p:cNvGrpSpPr>
            <p:nvPr/>
          </p:nvGrpSpPr>
          <p:grpSpPr bwMode="auto">
            <a:xfrm>
              <a:off x="6242050" y="4851400"/>
              <a:ext cx="622300" cy="244475"/>
              <a:chOff x="4334" y="1470"/>
              <a:chExt cx="246" cy="107"/>
            </a:xfrm>
          </p:grpSpPr>
          <p:sp>
            <p:nvSpPr>
              <p:cNvPr id="150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50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50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503" name="Group 823"/>
              <p:cNvGrpSpPr>
                <a:grpSpLocks/>
              </p:cNvGrpSpPr>
              <p:nvPr/>
            </p:nvGrpSpPr>
            <p:grpSpPr bwMode="auto">
              <a:xfrm>
                <a:off x="4383" y="1488"/>
                <a:ext cx="138" cy="33"/>
                <a:chOff x="2468" y="1332"/>
                <a:chExt cx="310" cy="60"/>
              </a:xfrm>
            </p:grpSpPr>
            <p:sp>
              <p:nvSpPr>
                <p:cNvPr id="1506"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507"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504"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90" name="Group 828"/>
            <p:cNvGrpSpPr>
              <a:grpSpLocks/>
            </p:cNvGrpSpPr>
            <p:nvPr/>
          </p:nvGrpSpPr>
          <p:grpSpPr bwMode="auto">
            <a:xfrm>
              <a:off x="6051550" y="3644900"/>
              <a:ext cx="390525" cy="171450"/>
              <a:chOff x="4334" y="1470"/>
              <a:chExt cx="246" cy="107"/>
            </a:xfrm>
          </p:grpSpPr>
          <p:sp>
            <p:nvSpPr>
              <p:cNvPr id="149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49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49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495" name="Group 832"/>
              <p:cNvGrpSpPr>
                <a:grpSpLocks/>
              </p:cNvGrpSpPr>
              <p:nvPr/>
            </p:nvGrpSpPr>
            <p:grpSpPr bwMode="auto">
              <a:xfrm>
                <a:off x="4383" y="1488"/>
                <a:ext cx="138" cy="33"/>
                <a:chOff x="2468" y="1332"/>
                <a:chExt cx="310" cy="60"/>
              </a:xfrm>
            </p:grpSpPr>
            <p:sp>
              <p:nvSpPr>
                <p:cNvPr id="1498"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499"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496"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7"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91" name="Group 846"/>
            <p:cNvGrpSpPr>
              <a:grpSpLocks/>
            </p:cNvGrpSpPr>
            <p:nvPr/>
          </p:nvGrpSpPr>
          <p:grpSpPr bwMode="auto">
            <a:xfrm>
              <a:off x="6138863" y="1989138"/>
              <a:ext cx="282575" cy="477837"/>
              <a:chOff x="3748" y="1253"/>
              <a:chExt cx="178" cy="301"/>
            </a:xfrm>
          </p:grpSpPr>
          <p:sp>
            <p:nvSpPr>
              <p:cNvPr id="1476"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7"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8"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9"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80"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81"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82"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83"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84"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85"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86"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87"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88"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89"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90"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91"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pic>
          <p:nvPicPr>
            <p:cNvPr id="992" name="Picture 915"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94" name="Group 919"/>
            <p:cNvGrpSpPr>
              <a:grpSpLocks/>
            </p:cNvGrpSpPr>
            <p:nvPr/>
          </p:nvGrpSpPr>
          <p:grpSpPr bwMode="auto">
            <a:xfrm flipH="1">
              <a:off x="5775325" y="4533900"/>
              <a:ext cx="414338" cy="373063"/>
              <a:chOff x="2839" y="3501"/>
              <a:chExt cx="755" cy="803"/>
            </a:xfrm>
          </p:grpSpPr>
          <p:pic>
            <p:nvPicPr>
              <p:cNvPr id="1474" name="Picture 92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5"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95" name="Group 922"/>
            <p:cNvGrpSpPr>
              <a:grpSpLocks/>
            </p:cNvGrpSpPr>
            <p:nvPr/>
          </p:nvGrpSpPr>
          <p:grpSpPr bwMode="auto">
            <a:xfrm flipH="1">
              <a:off x="5457825" y="4954588"/>
              <a:ext cx="482600" cy="406400"/>
              <a:chOff x="2839" y="3501"/>
              <a:chExt cx="755" cy="803"/>
            </a:xfrm>
          </p:grpSpPr>
          <p:pic>
            <p:nvPicPr>
              <p:cNvPr id="1472" name="Picture 923"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3"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96" name="Group 925"/>
            <p:cNvGrpSpPr>
              <a:grpSpLocks/>
            </p:cNvGrpSpPr>
            <p:nvPr/>
          </p:nvGrpSpPr>
          <p:grpSpPr bwMode="auto">
            <a:xfrm flipH="1">
              <a:off x="5935663" y="5256213"/>
              <a:ext cx="427037" cy="349250"/>
              <a:chOff x="2839" y="3501"/>
              <a:chExt cx="755" cy="803"/>
            </a:xfrm>
          </p:grpSpPr>
          <p:pic>
            <p:nvPicPr>
              <p:cNvPr id="1470" name="Picture 926"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1"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97" name="Group 928"/>
            <p:cNvGrpSpPr>
              <a:grpSpLocks/>
            </p:cNvGrpSpPr>
            <p:nvPr/>
          </p:nvGrpSpPr>
          <p:grpSpPr bwMode="auto">
            <a:xfrm>
              <a:off x="6550025" y="5238750"/>
              <a:ext cx="427038" cy="350838"/>
              <a:chOff x="2839" y="3501"/>
              <a:chExt cx="755" cy="803"/>
            </a:xfrm>
          </p:grpSpPr>
          <p:pic>
            <p:nvPicPr>
              <p:cNvPr id="1468" name="Picture 929"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9"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998" name="Picture 933" descr="iphone_stylized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9" name="Picture 934"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0" name="Picture 936"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01" name="Group 938"/>
            <p:cNvGrpSpPr>
              <a:grpSpLocks/>
            </p:cNvGrpSpPr>
            <p:nvPr/>
          </p:nvGrpSpPr>
          <p:grpSpPr bwMode="auto">
            <a:xfrm>
              <a:off x="8240713" y="5002213"/>
              <a:ext cx="227012" cy="481012"/>
              <a:chOff x="4140" y="429"/>
              <a:chExt cx="1425" cy="2396"/>
            </a:xfrm>
          </p:grpSpPr>
          <p:sp>
            <p:nvSpPr>
              <p:cNvPr id="1436"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7"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38"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0"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441" name="Group 944"/>
              <p:cNvGrpSpPr>
                <a:grpSpLocks/>
              </p:cNvGrpSpPr>
              <p:nvPr/>
            </p:nvGrpSpPr>
            <p:grpSpPr bwMode="auto">
              <a:xfrm>
                <a:off x="4749" y="668"/>
                <a:ext cx="581" cy="145"/>
                <a:chOff x="614" y="2568"/>
                <a:chExt cx="725" cy="139"/>
              </a:xfrm>
            </p:grpSpPr>
            <p:sp>
              <p:nvSpPr>
                <p:cNvPr id="1466"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67"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442"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443" name="Group 948"/>
              <p:cNvGrpSpPr>
                <a:grpSpLocks/>
              </p:cNvGrpSpPr>
              <p:nvPr/>
            </p:nvGrpSpPr>
            <p:grpSpPr bwMode="auto">
              <a:xfrm>
                <a:off x="4747" y="994"/>
                <a:ext cx="581" cy="134"/>
                <a:chOff x="614" y="2568"/>
                <a:chExt cx="725" cy="139"/>
              </a:xfrm>
            </p:grpSpPr>
            <p:sp>
              <p:nvSpPr>
                <p:cNvPr id="1464"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65"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444"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45"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446" name="Group 953"/>
              <p:cNvGrpSpPr>
                <a:grpSpLocks/>
              </p:cNvGrpSpPr>
              <p:nvPr/>
            </p:nvGrpSpPr>
            <p:grpSpPr bwMode="auto">
              <a:xfrm>
                <a:off x="4735" y="1627"/>
                <a:ext cx="582" cy="151"/>
                <a:chOff x="614" y="2568"/>
                <a:chExt cx="725" cy="139"/>
              </a:xfrm>
            </p:grpSpPr>
            <p:sp>
              <p:nvSpPr>
                <p:cNvPr id="1462"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63"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447"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48" name="Group 957"/>
              <p:cNvGrpSpPr>
                <a:grpSpLocks/>
              </p:cNvGrpSpPr>
              <p:nvPr/>
            </p:nvGrpSpPr>
            <p:grpSpPr bwMode="auto">
              <a:xfrm>
                <a:off x="4739" y="1327"/>
                <a:ext cx="582" cy="139"/>
                <a:chOff x="614" y="2568"/>
                <a:chExt cx="725" cy="139"/>
              </a:xfrm>
            </p:grpSpPr>
            <p:sp>
              <p:nvSpPr>
                <p:cNvPr id="1460"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61"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449"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50"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53"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4"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55"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56"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57"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1458"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59"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1002" name="Group 971"/>
            <p:cNvGrpSpPr>
              <a:grpSpLocks/>
            </p:cNvGrpSpPr>
            <p:nvPr/>
          </p:nvGrpSpPr>
          <p:grpSpPr bwMode="auto">
            <a:xfrm>
              <a:off x="7924800" y="5303838"/>
              <a:ext cx="227013" cy="481012"/>
              <a:chOff x="4140" y="429"/>
              <a:chExt cx="1425" cy="2396"/>
            </a:xfrm>
          </p:grpSpPr>
          <p:sp>
            <p:nvSpPr>
              <p:cNvPr id="1404"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05"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06"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07"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08"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409" name="Group 977"/>
              <p:cNvGrpSpPr>
                <a:grpSpLocks/>
              </p:cNvGrpSpPr>
              <p:nvPr/>
            </p:nvGrpSpPr>
            <p:grpSpPr bwMode="auto">
              <a:xfrm>
                <a:off x="4749" y="668"/>
                <a:ext cx="581" cy="145"/>
                <a:chOff x="614" y="2568"/>
                <a:chExt cx="725" cy="139"/>
              </a:xfrm>
            </p:grpSpPr>
            <p:sp>
              <p:nvSpPr>
                <p:cNvPr id="1434"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35"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410"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411" name="Group 981"/>
              <p:cNvGrpSpPr>
                <a:grpSpLocks/>
              </p:cNvGrpSpPr>
              <p:nvPr/>
            </p:nvGrpSpPr>
            <p:grpSpPr bwMode="auto">
              <a:xfrm>
                <a:off x="4747" y="994"/>
                <a:ext cx="581" cy="134"/>
                <a:chOff x="614" y="2568"/>
                <a:chExt cx="725" cy="139"/>
              </a:xfrm>
            </p:grpSpPr>
            <p:sp>
              <p:nvSpPr>
                <p:cNvPr id="1432"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33"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412"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13"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414" name="Group 986"/>
              <p:cNvGrpSpPr>
                <a:grpSpLocks/>
              </p:cNvGrpSpPr>
              <p:nvPr/>
            </p:nvGrpSpPr>
            <p:grpSpPr bwMode="auto">
              <a:xfrm>
                <a:off x="4735" y="1627"/>
                <a:ext cx="582" cy="151"/>
                <a:chOff x="614" y="2568"/>
                <a:chExt cx="725" cy="139"/>
              </a:xfrm>
            </p:grpSpPr>
            <p:sp>
              <p:nvSpPr>
                <p:cNvPr id="1430"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31"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415"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16" name="Group 990"/>
              <p:cNvGrpSpPr>
                <a:grpSpLocks/>
              </p:cNvGrpSpPr>
              <p:nvPr/>
            </p:nvGrpSpPr>
            <p:grpSpPr bwMode="auto">
              <a:xfrm>
                <a:off x="4739" y="1327"/>
                <a:ext cx="582" cy="139"/>
                <a:chOff x="614" y="2568"/>
                <a:chExt cx="725" cy="139"/>
              </a:xfrm>
            </p:grpSpPr>
            <p:sp>
              <p:nvSpPr>
                <p:cNvPr id="1428"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29"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417"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18"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19"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0"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21"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2"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23"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24"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25"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1426"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27"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pic>
          <p:nvPicPr>
            <p:cNvPr id="1003" name="Picture 1005" descr="antenna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 name="Picture 1006" descr="laptop_key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5"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006" name="Picture 1008" descr="scree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7"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8"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9"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0"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1"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2"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13" name="Group 1015"/>
            <p:cNvGrpSpPr>
              <a:grpSpLocks/>
            </p:cNvGrpSpPr>
            <p:nvPr/>
          </p:nvGrpSpPr>
          <p:grpSpPr bwMode="auto">
            <a:xfrm>
              <a:off x="5464285" y="2358039"/>
              <a:ext cx="98740" cy="36846"/>
              <a:chOff x="1740" y="2642"/>
              <a:chExt cx="752" cy="327"/>
            </a:xfrm>
          </p:grpSpPr>
          <p:sp>
            <p:nvSpPr>
              <p:cNvPr id="1398"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9"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00"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01"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02"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03"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14"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5"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6"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7"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8"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9"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020" name="Picture 1030" descr="laptop_keyboa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1"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022" name="Picture 1032" descr="scree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3"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4"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5"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6"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7"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8"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29" name="Group 1039"/>
            <p:cNvGrpSpPr>
              <a:grpSpLocks/>
            </p:cNvGrpSpPr>
            <p:nvPr/>
          </p:nvGrpSpPr>
          <p:grpSpPr bwMode="auto">
            <a:xfrm>
              <a:off x="7019925" y="5800725"/>
              <a:ext cx="87313" cy="38100"/>
              <a:chOff x="1740" y="2642"/>
              <a:chExt cx="752" cy="327"/>
            </a:xfrm>
          </p:grpSpPr>
          <p:sp>
            <p:nvSpPr>
              <p:cNvPr id="1392"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3"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4"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5"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6"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7"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30"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1"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2"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3"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4"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5"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36" name="Group 2"/>
            <p:cNvGrpSpPr>
              <a:grpSpLocks/>
            </p:cNvGrpSpPr>
            <p:nvPr/>
          </p:nvGrpSpPr>
          <p:grpSpPr bwMode="auto">
            <a:xfrm>
              <a:off x="5607050" y="3182938"/>
              <a:ext cx="317500" cy="246062"/>
              <a:chOff x="5581650" y="3128963"/>
              <a:chExt cx="423863" cy="320675"/>
            </a:xfrm>
          </p:grpSpPr>
          <p:pic>
            <p:nvPicPr>
              <p:cNvPr id="1370" name="Picture 1054" descr="laptop_keyboar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1"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372" name="Picture 1056" descr="scree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3"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4"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5"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6"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7"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8"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9" name="Group 1063"/>
              <p:cNvGrpSpPr>
                <a:grpSpLocks/>
              </p:cNvGrpSpPr>
              <p:nvPr/>
            </p:nvGrpSpPr>
            <p:grpSpPr bwMode="auto">
              <a:xfrm>
                <a:off x="5695950" y="3355975"/>
                <a:ext cx="80963" cy="38100"/>
                <a:chOff x="1740" y="2642"/>
                <a:chExt cx="752" cy="327"/>
              </a:xfrm>
            </p:grpSpPr>
            <p:sp>
              <p:nvSpPr>
                <p:cNvPr id="1386"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7"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8"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9"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0"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1"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80"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1"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2"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3"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4"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5"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1037" name="Picture 1077" descr="desktop_computer_stylized_medium"/>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8"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pic>
          <p:nvPicPr>
            <p:cNvPr id="1039" name="Picture 1081" descr="laptop_keyboa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041" name="Picture 1083" descr="scree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2"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3"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4"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5"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48" name="Group 1090"/>
            <p:cNvGrpSpPr>
              <a:grpSpLocks/>
            </p:cNvGrpSpPr>
            <p:nvPr/>
          </p:nvGrpSpPr>
          <p:grpSpPr bwMode="auto">
            <a:xfrm>
              <a:off x="7451725" y="5737225"/>
              <a:ext cx="87313" cy="38100"/>
              <a:chOff x="1740" y="2642"/>
              <a:chExt cx="752" cy="327"/>
            </a:xfrm>
          </p:grpSpPr>
          <p:sp>
            <p:nvSpPr>
              <p:cNvPr id="1364"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5"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6"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7"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8"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9"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49"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0"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1"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2"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3"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4"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55" name="Group 1103"/>
            <p:cNvGrpSpPr>
              <a:grpSpLocks/>
            </p:cNvGrpSpPr>
            <p:nvPr/>
          </p:nvGrpSpPr>
          <p:grpSpPr bwMode="auto">
            <a:xfrm>
              <a:off x="6351588" y="2493963"/>
              <a:ext cx="390525" cy="169862"/>
              <a:chOff x="4650" y="1129"/>
              <a:chExt cx="246" cy="95"/>
            </a:xfrm>
          </p:grpSpPr>
          <p:sp>
            <p:nvSpPr>
              <p:cNvPr id="135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35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35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359" name="Group 1107"/>
              <p:cNvGrpSpPr>
                <a:grpSpLocks/>
              </p:cNvGrpSpPr>
              <p:nvPr/>
            </p:nvGrpSpPr>
            <p:grpSpPr bwMode="auto">
              <a:xfrm>
                <a:off x="4699" y="1145"/>
                <a:ext cx="138" cy="29"/>
                <a:chOff x="2468" y="1332"/>
                <a:chExt cx="310" cy="60"/>
              </a:xfrm>
            </p:grpSpPr>
            <p:sp>
              <p:nvSpPr>
                <p:cNvPr id="1362"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3"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60"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1"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56" name="Group 1112"/>
            <p:cNvGrpSpPr>
              <a:grpSpLocks/>
            </p:cNvGrpSpPr>
            <p:nvPr/>
          </p:nvGrpSpPr>
          <p:grpSpPr bwMode="auto">
            <a:xfrm>
              <a:off x="6051550" y="3641725"/>
              <a:ext cx="390525" cy="169863"/>
              <a:chOff x="4650" y="1129"/>
              <a:chExt cx="246" cy="95"/>
            </a:xfrm>
          </p:grpSpPr>
          <p:sp>
            <p:nvSpPr>
              <p:cNvPr id="134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34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35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351" name="Group 1116"/>
              <p:cNvGrpSpPr>
                <a:grpSpLocks/>
              </p:cNvGrpSpPr>
              <p:nvPr/>
            </p:nvGrpSpPr>
            <p:grpSpPr bwMode="auto">
              <a:xfrm>
                <a:off x="4699" y="1145"/>
                <a:ext cx="138" cy="29"/>
                <a:chOff x="2468" y="1332"/>
                <a:chExt cx="310" cy="60"/>
              </a:xfrm>
            </p:grpSpPr>
            <p:sp>
              <p:nvSpPr>
                <p:cNvPr id="1354"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5"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52"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3"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57" name="Group 1121"/>
            <p:cNvGrpSpPr>
              <a:grpSpLocks/>
            </p:cNvGrpSpPr>
            <p:nvPr/>
          </p:nvGrpSpPr>
          <p:grpSpPr bwMode="auto">
            <a:xfrm>
              <a:off x="6248400" y="4852988"/>
              <a:ext cx="617538" cy="247650"/>
              <a:chOff x="2356" y="1300"/>
              <a:chExt cx="555" cy="194"/>
            </a:xfrm>
          </p:grpSpPr>
          <p:sp>
            <p:nvSpPr>
              <p:cNvPr id="134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34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34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343" name="Group 1125"/>
              <p:cNvGrpSpPr>
                <a:grpSpLocks/>
              </p:cNvGrpSpPr>
              <p:nvPr/>
            </p:nvGrpSpPr>
            <p:grpSpPr bwMode="auto">
              <a:xfrm>
                <a:off x="2468" y="1332"/>
                <a:ext cx="310" cy="60"/>
                <a:chOff x="2468" y="1332"/>
                <a:chExt cx="310" cy="60"/>
              </a:xfrm>
            </p:grpSpPr>
            <p:sp>
              <p:nvSpPr>
                <p:cNvPr id="1346"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47"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44"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5"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58" name="Group 1130"/>
            <p:cNvGrpSpPr>
              <a:grpSpLocks/>
            </p:cNvGrpSpPr>
            <p:nvPr/>
          </p:nvGrpSpPr>
          <p:grpSpPr bwMode="auto">
            <a:xfrm>
              <a:off x="6969125" y="4510088"/>
              <a:ext cx="617538" cy="247650"/>
              <a:chOff x="2356" y="1300"/>
              <a:chExt cx="555" cy="194"/>
            </a:xfrm>
          </p:grpSpPr>
          <p:sp>
            <p:nvSpPr>
              <p:cNvPr id="133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3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3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335" name="Group 1134"/>
              <p:cNvGrpSpPr>
                <a:grpSpLocks/>
              </p:cNvGrpSpPr>
              <p:nvPr/>
            </p:nvGrpSpPr>
            <p:grpSpPr bwMode="auto">
              <a:xfrm>
                <a:off x="2468" y="1332"/>
                <a:ext cx="310" cy="60"/>
                <a:chOff x="2468" y="1332"/>
                <a:chExt cx="310" cy="60"/>
              </a:xfrm>
            </p:grpSpPr>
            <p:sp>
              <p:nvSpPr>
                <p:cNvPr id="1338"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9"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36"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59" name="Group 1139"/>
            <p:cNvGrpSpPr>
              <a:grpSpLocks/>
            </p:cNvGrpSpPr>
            <p:nvPr/>
          </p:nvGrpSpPr>
          <p:grpSpPr bwMode="auto">
            <a:xfrm>
              <a:off x="7585075" y="4811713"/>
              <a:ext cx="617538" cy="247650"/>
              <a:chOff x="2356" y="1300"/>
              <a:chExt cx="555" cy="194"/>
            </a:xfrm>
          </p:grpSpPr>
          <p:sp>
            <p:nvSpPr>
              <p:cNvPr id="13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3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3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327" name="Group 1143"/>
              <p:cNvGrpSpPr>
                <a:grpSpLocks/>
              </p:cNvGrpSpPr>
              <p:nvPr/>
            </p:nvGrpSpPr>
            <p:grpSpPr bwMode="auto">
              <a:xfrm>
                <a:off x="2468" y="1332"/>
                <a:ext cx="310" cy="60"/>
                <a:chOff x="2468" y="1332"/>
                <a:chExt cx="310" cy="60"/>
              </a:xfrm>
            </p:grpSpPr>
            <p:sp>
              <p:nvSpPr>
                <p:cNvPr id="1330"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28"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9"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60" name="Group 3"/>
            <p:cNvGrpSpPr>
              <a:grpSpLocks/>
            </p:cNvGrpSpPr>
            <p:nvPr/>
          </p:nvGrpSpPr>
          <p:grpSpPr bwMode="auto">
            <a:xfrm>
              <a:off x="5964238" y="3135313"/>
              <a:ext cx="314325" cy="334962"/>
              <a:chOff x="5974579" y="3105349"/>
              <a:chExt cx="347997" cy="396620"/>
            </a:xfrm>
          </p:grpSpPr>
          <p:pic>
            <p:nvPicPr>
              <p:cNvPr id="1322" name="Picture 555" descr="fridge2.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3" name="Picture 111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61" name="Picture 603" descr="car_icon_small"/>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2" name="Picture 814" descr="light2.png"/>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3" name="Picture 1017" descr="antenna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 name="Picture 1017" descr="antenna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65" name="Group 347"/>
            <p:cNvGrpSpPr>
              <a:grpSpLocks/>
            </p:cNvGrpSpPr>
            <p:nvPr/>
          </p:nvGrpSpPr>
          <p:grpSpPr bwMode="auto">
            <a:xfrm>
              <a:off x="6220922" y="4838544"/>
              <a:ext cx="660165" cy="269566"/>
              <a:chOff x="1871277" y="1576300"/>
              <a:chExt cx="1128371" cy="437861"/>
            </a:xfrm>
          </p:grpSpPr>
          <p:sp>
            <p:nvSpPr>
              <p:cNvPr id="1313" name="Oval 13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14" name="Rectangle 1387"/>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15" name="Oval 13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16" name="Freeform 1389"/>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17" name="Freeform 13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18" name="Freeform 13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19" name="Freeform 13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320" name="Straight Connector 1393"/>
              <p:cNvCxnSpPr>
                <a:cxnSpLocks noChangeShapeType="1"/>
                <a:endCxn id="13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21" name="Straight Connector 13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66" name="Group 347"/>
            <p:cNvGrpSpPr>
              <a:grpSpLocks/>
            </p:cNvGrpSpPr>
            <p:nvPr/>
          </p:nvGrpSpPr>
          <p:grpSpPr bwMode="auto">
            <a:xfrm>
              <a:off x="6933466" y="4503243"/>
              <a:ext cx="660165" cy="269566"/>
              <a:chOff x="1871277" y="1576300"/>
              <a:chExt cx="1128371" cy="437861"/>
            </a:xfrm>
          </p:grpSpPr>
          <p:sp>
            <p:nvSpPr>
              <p:cNvPr id="1304" name="Oval 12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05" name="Rectangle 1378"/>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06" name="Oval 13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07" name="Freeform 1380"/>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08" name="Freeform 13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09" name="Freeform 13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10" name="Freeform 13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311" name="Straight Connector 1384"/>
              <p:cNvCxnSpPr>
                <a:cxnSpLocks noChangeShapeType="1"/>
                <a:endCxn id="13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12" name="Straight Connector 13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67" name="Group 347"/>
            <p:cNvGrpSpPr>
              <a:grpSpLocks/>
            </p:cNvGrpSpPr>
            <p:nvPr/>
          </p:nvGrpSpPr>
          <p:grpSpPr bwMode="auto">
            <a:xfrm>
              <a:off x="7563920" y="4800505"/>
              <a:ext cx="660165" cy="269566"/>
              <a:chOff x="1871277" y="1576300"/>
              <a:chExt cx="1128371" cy="437861"/>
            </a:xfrm>
          </p:grpSpPr>
          <p:sp>
            <p:nvSpPr>
              <p:cNvPr id="1295" name="Oval 119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96" name="Rectangle 1194"/>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97" name="Oval 119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98" name="Freeform 1196"/>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99" name="Freeform 12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00" name="Freeform 12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01" name="Freeform 12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302" name="Straight Connector 1226"/>
              <p:cNvCxnSpPr>
                <a:cxnSpLocks noChangeShapeType="1"/>
                <a:endCxn id="12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03" name="Straight Connector 12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68" name="Group 347"/>
            <p:cNvGrpSpPr>
              <a:grpSpLocks/>
            </p:cNvGrpSpPr>
            <p:nvPr/>
          </p:nvGrpSpPr>
          <p:grpSpPr bwMode="auto">
            <a:xfrm>
              <a:off x="6050373" y="3620176"/>
              <a:ext cx="425094" cy="228319"/>
              <a:chOff x="1871277" y="1576300"/>
              <a:chExt cx="1128371" cy="437861"/>
            </a:xfrm>
          </p:grpSpPr>
          <p:sp>
            <p:nvSpPr>
              <p:cNvPr id="1286" name="Oval 11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87" name="Rectangle 1185"/>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88" name="Oval 11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89" name="Freeform 1187"/>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90" name="Freeform 11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91" name="Freeform 11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92" name="Freeform 11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93" name="Straight Connector 1191"/>
              <p:cNvCxnSpPr>
                <a:cxnSpLocks noChangeShapeType="1"/>
                <a:endCxn id="12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4" name="Straight Connector 11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69" name="Group 347"/>
            <p:cNvGrpSpPr>
              <a:grpSpLocks/>
            </p:cNvGrpSpPr>
            <p:nvPr/>
          </p:nvGrpSpPr>
          <p:grpSpPr bwMode="auto">
            <a:xfrm>
              <a:off x="6347637" y="2481965"/>
              <a:ext cx="403071" cy="202807"/>
              <a:chOff x="1871277" y="1576300"/>
              <a:chExt cx="1128371" cy="437861"/>
            </a:xfrm>
          </p:grpSpPr>
          <p:sp>
            <p:nvSpPr>
              <p:cNvPr id="1277" name="Oval 112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78" name="Rectangle 1122"/>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79" name="Oval 112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80" name="Freeform 1124"/>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81" name="Freeform 11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82" name="Freeform 11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83" name="Freeform 11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84" name="Straight Connector 1182"/>
              <p:cNvCxnSpPr>
                <a:cxnSpLocks noChangeShapeType="1"/>
                <a:endCxn id="12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85" name="Straight Connector 11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0" name="Group 752"/>
            <p:cNvGrpSpPr>
              <a:grpSpLocks/>
            </p:cNvGrpSpPr>
            <p:nvPr/>
          </p:nvGrpSpPr>
          <p:grpSpPr bwMode="auto">
            <a:xfrm>
              <a:off x="7678804" y="2388750"/>
              <a:ext cx="418211" cy="189727"/>
              <a:chOff x="7913987" y="1515773"/>
              <a:chExt cx="625138" cy="276534"/>
            </a:xfrm>
          </p:grpSpPr>
          <p:sp>
            <p:nvSpPr>
              <p:cNvPr id="1268" name="Oval 10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69" name="Rectangle 1057"/>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70" name="Oval 10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71" name="Freeform 1065"/>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72" name="Freeform 111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73" name="Freeform 111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74" name="Freeform 111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75" name="Straight Connector 1119"/>
              <p:cNvCxnSpPr>
                <a:cxnSpLocks noChangeShapeType="1"/>
                <a:endCxn id="127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6" name="Straight Connector 112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1" name="Group 753"/>
            <p:cNvGrpSpPr>
              <a:grpSpLocks/>
            </p:cNvGrpSpPr>
            <p:nvPr/>
          </p:nvGrpSpPr>
          <p:grpSpPr bwMode="auto">
            <a:xfrm>
              <a:off x="7187343" y="2485248"/>
              <a:ext cx="418211" cy="189727"/>
              <a:chOff x="7913987" y="1515773"/>
              <a:chExt cx="625138" cy="276534"/>
            </a:xfrm>
          </p:grpSpPr>
          <p:sp>
            <p:nvSpPr>
              <p:cNvPr id="1259" name="Oval 9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60" name="Rectangle 992"/>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61" name="Oval 99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62" name="Freeform 995"/>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63" name="Freeform 99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64" name="Freeform 99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65" name="Freeform 99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66" name="Straight Connector 1028"/>
              <p:cNvCxnSpPr>
                <a:cxnSpLocks noChangeShapeType="1"/>
                <a:endCxn id="126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67" name="Straight Connector 104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2" name="Group 754"/>
            <p:cNvGrpSpPr>
              <a:grpSpLocks/>
            </p:cNvGrpSpPr>
            <p:nvPr/>
          </p:nvGrpSpPr>
          <p:grpSpPr bwMode="auto">
            <a:xfrm>
              <a:off x="7195275" y="2751878"/>
              <a:ext cx="418211" cy="189727"/>
              <a:chOff x="7913987" y="1515773"/>
              <a:chExt cx="625138" cy="276534"/>
            </a:xfrm>
          </p:grpSpPr>
          <p:sp>
            <p:nvSpPr>
              <p:cNvPr id="1250" name="Oval 93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51" name="Rectangle 933"/>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52" name="Oval 93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53" name="Freeform 935"/>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54" name="Freeform 93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55" name="Freeform 93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56" name="Freeform 95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57" name="Straight Connector 956"/>
              <p:cNvCxnSpPr>
                <a:cxnSpLocks noChangeShapeType="1"/>
                <a:endCxn id="125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58" name="Straight Connector 98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3" name="Group 755"/>
            <p:cNvGrpSpPr>
              <a:grpSpLocks/>
            </p:cNvGrpSpPr>
            <p:nvPr/>
          </p:nvGrpSpPr>
          <p:grpSpPr bwMode="auto">
            <a:xfrm>
              <a:off x="7088975" y="3633334"/>
              <a:ext cx="418211" cy="189727"/>
              <a:chOff x="7913987" y="1515773"/>
              <a:chExt cx="625138" cy="276534"/>
            </a:xfrm>
          </p:grpSpPr>
          <p:sp>
            <p:nvSpPr>
              <p:cNvPr id="1241" name="Oval 92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42" name="Rectangle 924"/>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43" name="Oval 92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44" name="Freeform 926"/>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45" name="Freeform 92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46" name="Freeform 92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47" name="Freeform 92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48" name="Straight Connector 930"/>
              <p:cNvCxnSpPr>
                <a:cxnSpLocks noChangeShapeType="1"/>
                <a:endCxn id="124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9" name="Straight Connector 93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4" name="Group 756"/>
            <p:cNvGrpSpPr>
              <a:grpSpLocks/>
            </p:cNvGrpSpPr>
            <p:nvPr/>
          </p:nvGrpSpPr>
          <p:grpSpPr bwMode="auto">
            <a:xfrm>
              <a:off x="7748699" y="3641266"/>
              <a:ext cx="418211" cy="189727"/>
              <a:chOff x="7913987" y="1515773"/>
              <a:chExt cx="625138" cy="276534"/>
            </a:xfrm>
          </p:grpSpPr>
          <p:sp>
            <p:nvSpPr>
              <p:cNvPr id="1232" name="Oval 91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33" name="Rectangle 915"/>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34" name="Oval 91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35" name="Freeform 917"/>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6" name="Freeform 91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37" name="Freeform 91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38" name="Freeform 92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39" name="Straight Connector 921"/>
              <p:cNvCxnSpPr>
                <a:cxnSpLocks noChangeShapeType="1"/>
                <a:endCxn id="123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0" name="Straight Connector 92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 name="Group 757"/>
            <p:cNvGrpSpPr>
              <a:grpSpLocks/>
            </p:cNvGrpSpPr>
            <p:nvPr/>
          </p:nvGrpSpPr>
          <p:grpSpPr bwMode="auto">
            <a:xfrm>
              <a:off x="7440813" y="3924693"/>
              <a:ext cx="418211" cy="189727"/>
              <a:chOff x="7913987" y="1515773"/>
              <a:chExt cx="625138" cy="276534"/>
            </a:xfrm>
          </p:grpSpPr>
          <p:sp>
            <p:nvSpPr>
              <p:cNvPr id="1223" name="Oval 90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24" name="Rectangle 906"/>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25" name="Oval 90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26" name="Freeform 908"/>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27" name="Freeform 90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28" name="Freeform 91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29" name="Freeform 91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30" name="Straight Connector 912"/>
              <p:cNvCxnSpPr>
                <a:cxnSpLocks noChangeShapeType="1"/>
                <a:endCxn id="122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31" name="Straight Connector 91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076"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7"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8"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9"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0"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1"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2"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3"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4"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7"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88" name="Group 665"/>
            <p:cNvGrpSpPr>
              <a:grpSpLocks/>
            </p:cNvGrpSpPr>
            <p:nvPr/>
          </p:nvGrpSpPr>
          <p:grpSpPr bwMode="auto">
            <a:xfrm>
              <a:off x="7689850" y="2395538"/>
              <a:ext cx="390525" cy="169862"/>
              <a:chOff x="4650" y="1129"/>
              <a:chExt cx="246" cy="95"/>
            </a:xfrm>
          </p:grpSpPr>
          <p:sp>
            <p:nvSpPr>
              <p:cNvPr id="121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21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21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218" name="Group 659"/>
              <p:cNvGrpSpPr>
                <a:grpSpLocks/>
              </p:cNvGrpSpPr>
              <p:nvPr/>
            </p:nvGrpSpPr>
            <p:grpSpPr bwMode="auto">
              <a:xfrm>
                <a:off x="4699" y="1145"/>
                <a:ext cx="138" cy="29"/>
                <a:chOff x="2468" y="1332"/>
                <a:chExt cx="310" cy="60"/>
              </a:xfrm>
            </p:grpSpPr>
            <p:sp>
              <p:nvSpPr>
                <p:cNvPr id="1221"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22"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219"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0"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89" name="Group 675"/>
            <p:cNvGrpSpPr>
              <a:grpSpLocks/>
            </p:cNvGrpSpPr>
            <p:nvPr/>
          </p:nvGrpSpPr>
          <p:grpSpPr bwMode="auto">
            <a:xfrm>
              <a:off x="7204075" y="2493963"/>
              <a:ext cx="390525" cy="169862"/>
              <a:chOff x="4650" y="1129"/>
              <a:chExt cx="246" cy="95"/>
            </a:xfrm>
          </p:grpSpPr>
          <p:sp>
            <p:nvSpPr>
              <p:cNvPr id="120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20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20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210" name="Group 679"/>
              <p:cNvGrpSpPr>
                <a:grpSpLocks/>
              </p:cNvGrpSpPr>
              <p:nvPr/>
            </p:nvGrpSpPr>
            <p:grpSpPr bwMode="auto">
              <a:xfrm>
                <a:off x="4699" y="1145"/>
                <a:ext cx="138" cy="29"/>
                <a:chOff x="2468" y="1332"/>
                <a:chExt cx="310" cy="60"/>
              </a:xfrm>
            </p:grpSpPr>
            <p:sp>
              <p:nvSpPr>
                <p:cNvPr id="1213"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4"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211"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2"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90" name="Group 684"/>
            <p:cNvGrpSpPr>
              <a:grpSpLocks/>
            </p:cNvGrpSpPr>
            <p:nvPr/>
          </p:nvGrpSpPr>
          <p:grpSpPr bwMode="auto">
            <a:xfrm>
              <a:off x="7215188" y="2757488"/>
              <a:ext cx="390525" cy="169862"/>
              <a:chOff x="4650" y="1129"/>
              <a:chExt cx="246" cy="95"/>
            </a:xfrm>
          </p:grpSpPr>
          <p:sp>
            <p:nvSpPr>
              <p:cNvPr id="119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20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20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202" name="Group 688"/>
              <p:cNvGrpSpPr>
                <a:grpSpLocks/>
              </p:cNvGrpSpPr>
              <p:nvPr/>
            </p:nvGrpSpPr>
            <p:grpSpPr bwMode="auto">
              <a:xfrm>
                <a:off x="4699" y="1145"/>
                <a:ext cx="138" cy="29"/>
                <a:chOff x="2468" y="1332"/>
                <a:chExt cx="310" cy="60"/>
              </a:xfrm>
            </p:grpSpPr>
            <p:sp>
              <p:nvSpPr>
                <p:cNvPr id="1205"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6"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203"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4"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91"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92" name="Group 694"/>
            <p:cNvGrpSpPr>
              <a:grpSpLocks/>
            </p:cNvGrpSpPr>
            <p:nvPr/>
          </p:nvGrpSpPr>
          <p:grpSpPr bwMode="auto">
            <a:xfrm>
              <a:off x="7400925" y="3911600"/>
              <a:ext cx="485775" cy="203200"/>
              <a:chOff x="4650" y="1129"/>
              <a:chExt cx="246" cy="95"/>
            </a:xfrm>
          </p:grpSpPr>
          <p:sp>
            <p:nvSpPr>
              <p:cNvPr id="11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94" name="Group 698"/>
              <p:cNvGrpSpPr>
                <a:grpSpLocks/>
              </p:cNvGrpSpPr>
              <p:nvPr/>
            </p:nvGrpSpPr>
            <p:grpSpPr bwMode="auto">
              <a:xfrm>
                <a:off x="4699" y="1145"/>
                <a:ext cx="138" cy="29"/>
                <a:chOff x="2468" y="1332"/>
                <a:chExt cx="310" cy="60"/>
              </a:xfrm>
            </p:grpSpPr>
            <p:sp>
              <p:nvSpPr>
                <p:cNvPr id="1197"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98"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95"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6"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93" name="Group 712"/>
            <p:cNvGrpSpPr>
              <a:grpSpLocks/>
            </p:cNvGrpSpPr>
            <p:nvPr/>
          </p:nvGrpSpPr>
          <p:grpSpPr bwMode="auto">
            <a:xfrm>
              <a:off x="7081838" y="3630613"/>
              <a:ext cx="485775" cy="203200"/>
              <a:chOff x="4650" y="1129"/>
              <a:chExt cx="246" cy="95"/>
            </a:xfrm>
          </p:grpSpPr>
          <p:sp>
            <p:nvSpPr>
              <p:cNvPr id="11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86" name="Group 716"/>
              <p:cNvGrpSpPr>
                <a:grpSpLocks/>
              </p:cNvGrpSpPr>
              <p:nvPr/>
            </p:nvGrpSpPr>
            <p:grpSpPr bwMode="auto">
              <a:xfrm>
                <a:off x="4699" y="1145"/>
                <a:ext cx="138" cy="29"/>
                <a:chOff x="2468" y="1332"/>
                <a:chExt cx="310" cy="60"/>
              </a:xfrm>
            </p:grpSpPr>
            <p:sp>
              <p:nvSpPr>
                <p:cNvPr id="1189"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90"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87"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94" name="Group 721"/>
            <p:cNvGrpSpPr>
              <a:grpSpLocks/>
            </p:cNvGrpSpPr>
            <p:nvPr/>
          </p:nvGrpSpPr>
          <p:grpSpPr bwMode="auto">
            <a:xfrm>
              <a:off x="7743825" y="3643313"/>
              <a:ext cx="485775" cy="203200"/>
              <a:chOff x="4650" y="1129"/>
              <a:chExt cx="246" cy="95"/>
            </a:xfrm>
          </p:grpSpPr>
          <p:sp>
            <p:nvSpPr>
              <p:cNvPr id="11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78" name="Group 725"/>
              <p:cNvGrpSpPr>
                <a:grpSpLocks/>
              </p:cNvGrpSpPr>
              <p:nvPr/>
            </p:nvGrpSpPr>
            <p:grpSpPr bwMode="auto">
              <a:xfrm>
                <a:off x="4699" y="1145"/>
                <a:ext cx="138" cy="29"/>
                <a:chOff x="2468" y="1332"/>
                <a:chExt cx="310" cy="60"/>
              </a:xfrm>
            </p:grpSpPr>
            <p:sp>
              <p:nvSpPr>
                <p:cNvPr id="1181"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2"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79"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0"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95"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mobile network</a:t>
              </a:r>
            </a:p>
          </p:txBody>
        </p:sp>
        <p:sp>
          <p:nvSpPr>
            <p:cNvPr id="1096"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global ISP</a:t>
              </a:r>
            </a:p>
          </p:txBody>
        </p:sp>
        <p:sp>
          <p:nvSpPr>
            <p:cNvPr id="1097" name="Text Box 580"/>
            <p:cNvSpPr txBox="1">
              <a:spLocks noChangeArrowheads="1"/>
            </p:cNvSpPr>
            <p:nvPr/>
          </p:nvSpPr>
          <p:spPr bwMode="auto">
            <a:xfrm>
              <a:off x="7337425" y="3298825"/>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regional ISP</a:t>
              </a:r>
            </a:p>
          </p:txBody>
        </p:sp>
        <p:sp>
          <p:nvSpPr>
            <p:cNvPr id="1098"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a:t>home </a:t>
              </a:r>
            </a:p>
            <a:p>
              <a:pPr>
                <a:lnSpc>
                  <a:spcPct val="80000"/>
                </a:lnSpc>
              </a:pPr>
              <a:r>
                <a:rPr lang="en-US" altLang="zh-CN" sz="1600"/>
                <a:t>network</a:t>
              </a:r>
            </a:p>
          </p:txBody>
        </p:sp>
        <p:sp>
          <p:nvSpPr>
            <p:cNvPr id="1099"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a:t>institutional</a:t>
              </a:r>
            </a:p>
            <a:p>
              <a:pPr>
                <a:lnSpc>
                  <a:spcPct val="80000"/>
                </a:lnSpc>
              </a:pPr>
              <a:r>
                <a:rPr lang="en-US" altLang="zh-CN" sz="1600"/>
                <a:t>       network</a:t>
              </a:r>
            </a:p>
          </p:txBody>
        </p:sp>
        <p:pic>
          <p:nvPicPr>
            <p:cNvPr id="1100" name="Picture 269" descr="cell_tower_radiation copy"/>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01" name="Group 347"/>
            <p:cNvGrpSpPr>
              <a:grpSpLocks/>
            </p:cNvGrpSpPr>
            <p:nvPr/>
          </p:nvGrpSpPr>
          <p:grpSpPr bwMode="auto">
            <a:xfrm>
              <a:off x="7077272" y="3621727"/>
              <a:ext cx="493804" cy="228319"/>
              <a:chOff x="1871277" y="1576300"/>
              <a:chExt cx="1128371" cy="437861"/>
            </a:xfrm>
          </p:grpSpPr>
          <p:sp>
            <p:nvSpPr>
              <p:cNvPr id="1166" name="Oval 8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67" name="Rectangle 849"/>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68" name="Oval 8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69" name="Freeform 851"/>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70" name="Freeform 8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71" name="Freeform 8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72" name="Freeform 8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73" name="Straight Connector 855"/>
              <p:cNvCxnSpPr>
                <a:cxnSpLocks noChangeShapeType="1"/>
                <a:endCxn id="116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4" name="Straight Connector 8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02" name="Group 347"/>
            <p:cNvGrpSpPr>
              <a:grpSpLocks/>
            </p:cNvGrpSpPr>
            <p:nvPr/>
          </p:nvGrpSpPr>
          <p:grpSpPr bwMode="auto">
            <a:xfrm>
              <a:off x="7733157" y="3638864"/>
              <a:ext cx="493804" cy="228319"/>
              <a:chOff x="1871277" y="1576300"/>
              <a:chExt cx="1128371" cy="437861"/>
            </a:xfrm>
          </p:grpSpPr>
          <p:sp>
            <p:nvSpPr>
              <p:cNvPr id="1157" name="Oval 83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58" name="Rectangle 840"/>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59" name="Oval 84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60" name="Freeform 842"/>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61" name="Freeform 84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62" name="Freeform 84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63" name="Freeform 84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64" name="Straight Connector 846"/>
              <p:cNvCxnSpPr>
                <a:cxnSpLocks noChangeShapeType="1"/>
                <a:endCxn id="115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5" name="Straight Connector 84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03" name="Group 347"/>
            <p:cNvGrpSpPr>
              <a:grpSpLocks/>
            </p:cNvGrpSpPr>
            <p:nvPr/>
          </p:nvGrpSpPr>
          <p:grpSpPr bwMode="auto">
            <a:xfrm>
              <a:off x="7397100" y="3903983"/>
              <a:ext cx="493804" cy="228319"/>
              <a:chOff x="1871277" y="1576300"/>
              <a:chExt cx="1128371" cy="437861"/>
            </a:xfrm>
          </p:grpSpPr>
          <p:sp>
            <p:nvSpPr>
              <p:cNvPr id="1148" name="Oval 83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49" name="Rectangle 831"/>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50" name="Oval 83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51" name="Freeform 833"/>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52" name="Freeform 83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53" name="Freeform 83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54" name="Freeform 83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55" name="Straight Connector 837"/>
              <p:cNvCxnSpPr>
                <a:cxnSpLocks noChangeShapeType="1"/>
                <a:endCxn id="115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56" name="Straight Connector 83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04" name="Group 347"/>
            <p:cNvGrpSpPr>
              <a:grpSpLocks/>
            </p:cNvGrpSpPr>
            <p:nvPr/>
          </p:nvGrpSpPr>
          <p:grpSpPr bwMode="auto">
            <a:xfrm>
              <a:off x="7195340" y="2756360"/>
              <a:ext cx="413310" cy="196874"/>
              <a:chOff x="1871277" y="1576300"/>
              <a:chExt cx="1128371" cy="437861"/>
            </a:xfrm>
          </p:grpSpPr>
          <p:sp>
            <p:nvSpPr>
              <p:cNvPr id="1139" name="Oval 82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40" name="Rectangle 822"/>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41" name="Oval 82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42" name="Freeform 824"/>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43" name="Freeform 82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44" name="Freeform 82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45" name="Freeform 82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46" name="Straight Connector 828"/>
              <p:cNvCxnSpPr>
                <a:cxnSpLocks noChangeShapeType="1"/>
                <a:endCxn id="114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7" name="Straight Connector 82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05" name="Group 347"/>
            <p:cNvGrpSpPr>
              <a:grpSpLocks/>
            </p:cNvGrpSpPr>
            <p:nvPr/>
          </p:nvGrpSpPr>
          <p:grpSpPr bwMode="auto">
            <a:xfrm>
              <a:off x="7677419" y="2378982"/>
              <a:ext cx="413310" cy="196874"/>
              <a:chOff x="1871277" y="1576300"/>
              <a:chExt cx="1128371" cy="437861"/>
            </a:xfrm>
          </p:grpSpPr>
          <p:sp>
            <p:nvSpPr>
              <p:cNvPr id="1130" name="Oval 8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31" name="Rectangle 813"/>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32" name="Oval 8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33" name="Freeform 815"/>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34" name="Freeform 8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35" name="Freeform 8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36" name="Freeform 8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37" name="Straight Connector 819"/>
              <p:cNvCxnSpPr>
                <a:cxnSpLocks noChangeShapeType="1"/>
                <a:endCxn id="113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38" name="Straight Connector 8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06" name="Group 347"/>
            <p:cNvGrpSpPr>
              <a:grpSpLocks/>
            </p:cNvGrpSpPr>
            <p:nvPr/>
          </p:nvGrpSpPr>
          <p:grpSpPr bwMode="auto">
            <a:xfrm>
              <a:off x="7186342" y="2486295"/>
              <a:ext cx="413310" cy="196874"/>
              <a:chOff x="1871277" y="1576300"/>
              <a:chExt cx="1128371" cy="437861"/>
            </a:xfrm>
          </p:grpSpPr>
          <p:sp>
            <p:nvSpPr>
              <p:cNvPr id="1121" name="Oval 80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22" name="Rectangle 804"/>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23" name="Oval 8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24" name="Freeform 806"/>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25" name="Freeform 8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26" name="Freeform 8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27" name="Freeform 8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28" name="Straight Connector 810"/>
              <p:cNvCxnSpPr>
                <a:cxnSpLocks noChangeShapeType="1"/>
                <a:endCxn id="112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29" name="Straight Connector 8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07" name="Group 347"/>
            <p:cNvGrpSpPr>
              <a:grpSpLocks/>
            </p:cNvGrpSpPr>
            <p:nvPr/>
          </p:nvGrpSpPr>
          <p:grpSpPr bwMode="auto">
            <a:xfrm>
              <a:off x="7750914" y="2756819"/>
              <a:ext cx="413310" cy="196874"/>
              <a:chOff x="1871277" y="1576300"/>
              <a:chExt cx="1128371" cy="437861"/>
            </a:xfrm>
          </p:grpSpPr>
          <p:sp>
            <p:nvSpPr>
              <p:cNvPr id="1112" name="Oval 7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13" name="Rectangle 795"/>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14" name="Oval 7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15" name="Freeform 797"/>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16" name="Freeform 7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17" name="Freeform 7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18" name="Freeform 8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19" name="Straight Connector 801"/>
              <p:cNvCxnSpPr>
                <a:cxnSpLocks noChangeShapeType="1"/>
                <a:endCxn id="111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20" name="Straight Connector 8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1108" name="Picture 1005" descr="antenna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9" name="Picture 1005" descr="antenna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0" name="Picture 1005" descr="antenna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1" name="Picture 934"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08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00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P spid="10088" grpId="0"/>
      <p:bldP spid="1008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3" name="Rectangle 2"/>
          <p:cNvSpPr>
            <a:spLocks noGrp="1" noChangeArrowheads="1"/>
          </p:cNvSpPr>
          <p:nvPr>
            <p:ph type="title"/>
          </p:nvPr>
        </p:nvSpPr>
        <p:spPr>
          <a:xfrm>
            <a:off x="342900" y="203200"/>
            <a:ext cx="8470024" cy="743436"/>
          </a:xfrm>
        </p:spPr>
        <p:txBody>
          <a:bodyPr/>
          <a:lstStyle/>
          <a:p>
            <a:pPr eaLnBrk="1" hangingPunct="1"/>
            <a:r>
              <a:rPr lang="zh-CN" altLang="en-US" dirty="0"/>
              <a:t>网络边缘</a:t>
            </a:r>
            <a:r>
              <a:rPr lang="en-US" altLang="zh-CN" dirty="0" smtClean="0"/>
              <a:t>: </a:t>
            </a:r>
            <a:r>
              <a:rPr lang="zh-CN" altLang="en-US" dirty="0" smtClean="0"/>
              <a:t>客户端</a:t>
            </a:r>
            <a:r>
              <a:rPr lang="zh-CN" altLang="en-US" dirty="0"/>
              <a:t>和服务器程序</a:t>
            </a:r>
            <a:endParaRPr lang="en-US" altLang="zh-CN" dirty="0" smtClean="0"/>
          </a:p>
        </p:txBody>
      </p:sp>
      <p:sp>
        <p:nvSpPr>
          <p:cNvPr id="7184" name="Rectangle 3"/>
          <p:cNvSpPr>
            <a:spLocks noGrp="1" noChangeArrowheads="1"/>
          </p:cNvSpPr>
          <p:nvPr>
            <p:ph type="body" sz="half" idx="1"/>
          </p:nvPr>
        </p:nvSpPr>
        <p:spPr>
          <a:xfrm>
            <a:off x="330200" y="1028700"/>
            <a:ext cx="4203700" cy="1628775"/>
          </a:xfrm>
        </p:spPr>
        <p:txBody>
          <a:bodyPr/>
          <a:lstStyle/>
          <a:p>
            <a:pPr eaLnBrk="1" hangingPunct="1">
              <a:lnSpc>
                <a:spcPct val="90000"/>
              </a:lnSpc>
              <a:buFontTx/>
              <a:buNone/>
            </a:pPr>
            <a:r>
              <a:rPr lang="zh-CN" altLang="en-US" dirty="0" smtClean="0">
                <a:solidFill>
                  <a:srgbClr val="FF0000"/>
                </a:solidFill>
              </a:rPr>
              <a:t>端系统 </a:t>
            </a:r>
            <a:r>
              <a:rPr lang="en-US" altLang="zh-CN" sz="2400" dirty="0" smtClean="0">
                <a:solidFill>
                  <a:srgbClr val="FF0000"/>
                </a:solidFill>
              </a:rPr>
              <a:t>(</a:t>
            </a:r>
            <a:r>
              <a:rPr lang="zh-CN" altLang="en-US" sz="2400" dirty="0" smtClean="0">
                <a:solidFill>
                  <a:srgbClr val="FF0000"/>
                </a:solidFill>
              </a:rPr>
              <a:t>主机</a:t>
            </a:r>
            <a:r>
              <a:rPr lang="en-US" altLang="zh-CN" sz="2400" dirty="0" smtClean="0">
                <a:solidFill>
                  <a:srgbClr val="FF0000"/>
                </a:solidFill>
              </a:rPr>
              <a:t>):</a:t>
            </a:r>
            <a:endParaRPr lang="en-US" altLang="zh-CN" sz="2000" dirty="0" smtClean="0"/>
          </a:p>
          <a:p>
            <a:pPr eaLnBrk="1" hangingPunct="1">
              <a:lnSpc>
                <a:spcPct val="90000"/>
              </a:lnSpc>
            </a:pPr>
            <a:r>
              <a:rPr lang="en-US" altLang="zh-CN" sz="2200" dirty="0" smtClean="0"/>
              <a:t>run application programs</a:t>
            </a:r>
          </a:p>
          <a:p>
            <a:pPr eaLnBrk="1" hangingPunct="1">
              <a:lnSpc>
                <a:spcPct val="90000"/>
              </a:lnSpc>
            </a:pPr>
            <a:r>
              <a:rPr lang="en-US" altLang="zh-CN" sz="2200" dirty="0" smtClean="0"/>
              <a:t>e.g. Web, email</a:t>
            </a:r>
          </a:p>
          <a:p>
            <a:pPr eaLnBrk="1" hangingPunct="1">
              <a:lnSpc>
                <a:spcPct val="90000"/>
              </a:lnSpc>
            </a:pPr>
            <a:r>
              <a:rPr lang="en-US" altLang="zh-CN" sz="2200" dirty="0" smtClean="0"/>
              <a:t>at "edge of network"</a:t>
            </a:r>
          </a:p>
        </p:txBody>
      </p:sp>
      <p:sp>
        <p:nvSpPr>
          <p:cNvPr id="217695" name="Rectangle 607"/>
          <p:cNvSpPr>
            <a:spLocks noChangeArrowheads="1"/>
          </p:cNvSpPr>
          <p:nvPr/>
        </p:nvSpPr>
        <p:spPr bwMode="auto">
          <a:xfrm>
            <a:off x="344488" y="2628900"/>
            <a:ext cx="4822825" cy="1884363"/>
          </a:xfrm>
          <a:prstGeom prst="rect">
            <a:avLst/>
          </a:prstGeom>
          <a:noFill/>
          <a:ln w="9525">
            <a:noFill/>
            <a:miter lim="800000"/>
            <a:headEnd/>
            <a:tailEnd/>
          </a:ln>
        </p:spPr>
        <p:txBody>
          <a:bodyPr/>
          <a:lstStyle/>
          <a:p>
            <a:pPr marL="342900" indent="-342900" eaLnBrk="1" hangingPunct="1">
              <a:spcBef>
                <a:spcPct val="20000"/>
              </a:spcBef>
              <a:buClr>
                <a:schemeClr val="hlink"/>
              </a:buClr>
            </a:pPr>
            <a:r>
              <a:rPr lang="zh-CN" altLang="en-US" dirty="0" smtClean="0">
                <a:solidFill>
                  <a:srgbClr val="FF0000"/>
                </a:solidFill>
                <a:latin typeface="Tahoma" pitchFamily="34" charset="0"/>
              </a:rPr>
              <a:t>客户</a:t>
            </a:r>
            <a:r>
              <a:rPr lang="en-US" altLang="zh-CN" dirty="0" smtClean="0">
                <a:solidFill>
                  <a:srgbClr val="FF0000"/>
                </a:solidFill>
                <a:latin typeface="Tahoma" pitchFamily="34" charset="0"/>
              </a:rPr>
              <a:t>/</a:t>
            </a:r>
            <a:r>
              <a:rPr lang="zh-CN" altLang="en-US" dirty="0" smtClean="0">
                <a:solidFill>
                  <a:srgbClr val="FF0000"/>
                </a:solidFill>
                <a:latin typeface="Tahoma" pitchFamily="34" charset="0"/>
              </a:rPr>
              <a:t>服务器模式</a:t>
            </a:r>
            <a:endParaRPr lang="en-US" altLang="zh-CN" sz="2000" dirty="0">
              <a:latin typeface="Tahoma" pitchFamily="34" charset="0"/>
            </a:endParaRPr>
          </a:p>
          <a:p>
            <a:pPr marL="342900" indent="-342900" eaLnBrk="1" hangingPunct="1">
              <a:spcBef>
                <a:spcPct val="20000"/>
              </a:spcBef>
              <a:buClr>
                <a:schemeClr val="hlink"/>
              </a:buClr>
              <a:buFontTx/>
              <a:buChar char="•"/>
            </a:pPr>
            <a:r>
              <a:rPr lang="en-US" altLang="zh-CN" sz="2200" dirty="0">
                <a:latin typeface="Tahoma" pitchFamily="34" charset="0"/>
              </a:rPr>
              <a:t>client host requests, receives service from always-on server</a:t>
            </a:r>
          </a:p>
          <a:p>
            <a:pPr marL="342900" indent="-342900" eaLnBrk="1" hangingPunct="1">
              <a:spcBef>
                <a:spcPct val="20000"/>
              </a:spcBef>
              <a:buClr>
                <a:schemeClr val="hlink"/>
              </a:buClr>
              <a:buFontTx/>
              <a:buChar char="•"/>
            </a:pPr>
            <a:r>
              <a:rPr lang="en-US" altLang="zh-CN" sz="2200" dirty="0">
                <a:latin typeface="Tahoma" pitchFamily="34" charset="0"/>
              </a:rPr>
              <a:t>e.g. </a:t>
            </a:r>
            <a:r>
              <a:rPr lang="en-US" altLang="zh-CN" sz="2200" dirty="0" smtClean="0">
                <a:latin typeface="Tahoma" pitchFamily="34" charset="0"/>
              </a:rPr>
              <a:t>web </a:t>
            </a:r>
            <a:r>
              <a:rPr lang="en-US" altLang="zh-CN" sz="2200" dirty="0">
                <a:latin typeface="Tahoma" pitchFamily="34" charset="0"/>
              </a:rPr>
              <a:t>browser/server; email client/server</a:t>
            </a:r>
          </a:p>
        </p:txBody>
      </p:sp>
      <p:sp>
        <p:nvSpPr>
          <p:cNvPr id="217696" name="Rectangle 608"/>
          <p:cNvSpPr>
            <a:spLocks noChangeArrowheads="1"/>
          </p:cNvSpPr>
          <p:nvPr/>
        </p:nvSpPr>
        <p:spPr bwMode="auto">
          <a:xfrm>
            <a:off x="355600" y="4608513"/>
            <a:ext cx="4651375" cy="1538287"/>
          </a:xfrm>
          <a:prstGeom prst="rect">
            <a:avLst/>
          </a:prstGeom>
          <a:noFill/>
          <a:ln w="9525">
            <a:noFill/>
            <a:miter lim="800000"/>
            <a:headEnd/>
            <a:tailEnd/>
          </a:ln>
        </p:spPr>
        <p:txBody>
          <a:bodyPr/>
          <a:lstStyle/>
          <a:p>
            <a:pPr marL="342900" indent="-342900" eaLnBrk="1" hangingPunct="1">
              <a:spcBef>
                <a:spcPct val="20000"/>
              </a:spcBef>
              <a:buClr>
                <a:schemeClr val="hlink"/>
              </a:buClr>
            </a:pPr>
            <a:r>
              <a:rPr lang="zh-CN" altLang="en-US" dirty="0" smtClean="0">
                <a:solidFill>
                  <a:srgbClr val="FF0000"/>
                </a:solidFill>
                <a:latin typeface="Tahoma" pitchFamily="34" charset="0"/>
              </a:rPr>
              <a:t>对等模式</a:t>
            </a:r>
            <a:r>
              <a:rPr lang="en-US" altLang="zh-CN" dirty="0" smtClean="0">
                <a:solidFill>
                  <a:srgbClr val="FF0000"/>
                </a:solidFill>
                <a:latin typeface="Tahoma" pitchFamily="34" charset="0"/>
              </a:rPr>
              <a:t>:</a:t>
            </a:r>
            <a:endParaRPr lang="en-US" altLang="zh-CN" sz="2000" dirty="0">
              <a:latin typeface="Tahoma" pitchFamily="34" charset="0"/>
            </a:endParaRPr>
          </a:p>
          <a:p>
            <a:pPr marL="342900" indent="-342900" eaLnBrk="1" hangingPunct="1">
              <a:spcBef>
                <a:spcPct val="20000"/>
              </a:spcBef>
              <a:buClr>
                <a:schemeClr val="hlink"/>
              </a:buClr>
              <a:buFontTx/>
              <a:buChar char="•"/>
            </a:pPr>
            <a:r>
              <a:rPr lang="en-US" altLang="zh-CN" sz="2200" dirty="0">
                <a:latin typeface="Tahoma" pitchFamily="34" charset="0"/>
              </a:rPr>
              <a:t>minimal </a:t>
            </a:r>
            <a:r>
              <a:rPr lang="en-US" altLang="zh-CN" sz="2200" dirty="0" smtClean="0">
                <a:latin typeface="Tahoma" pitchFamily="34" charset="0"/>
              </a:rPr>
              <a:t>(or no) </a:t>
            </a:r>
            <a:r>
              <a:rPr lang="en-US" altLang="zh-CN" sz="2200" dirty="0">
                <a:latin typeface="Tahoma" pitchFamily="34" charset="0"/>
              </a:rPr>
              <a:t>use of dedicated servers</a:t>
            </a:r>
          </a:p>
          <a:p>
            <a:pPr marL="342900" indent="-342900" eaLnBrk="1" hangingPunct="1">
              <a:spcBef>
                <a:spcPct val="20000"/>
              </a:spcBef>
              <a:buClr>
                <a:schemeClr val="hlink"/>
              </a:buClr>
              <a:buFontTx/>
              <a:buChar char="•"/>
            </a:pPr>
            <a:r>
              <a:rPr lang="en-US" altLang="zh-CN" sz="2200" dirty="0">
                <a:latin typeface="Tahoma" pitchFamily="34" charset="0"/>
              </a:rPr>
              <a:t>e.g. Skype, </a:t>
            </a:r>
            <a:r>
              <a:rPr lang="en-US" altLang="zh-CN" sz="2200" dirty="0" smtClean="0">
                <a:latin typeface="Tahoma" pitchFamily="34" charset="0"/>
              </a:rPr>
              <a:t>Bit Torrent</a:t>
            </a:r>
            <a:endParaRPr lang="en-US" altLang="zh-CN" sz="2200" dirty="0">
              <a:latin typeface="Tahoma" pitchFamily="34" charset="0"/>
            </a:endParaRPr>
          </a:p>
        </p:txBody>
      </p:sp>
      <p:sp>
        <p:nvSpPr>
          <p:cNvPr id="7187" name="Freeform 229"/>
          <p:cNvSpPr>
            <a:spLocks/>
          </p:cNvSpPr>
          <p:nvPr/>
        </p:nvSpPr>
        <p:spPr bwMode="auto">
          <a:xfrm>
            <a:off x="6710363" y="345757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w="9525">
            <a:noFill/>
            <a:round/>
            <a:headEnd/>
            <a:tailEnd/>
          </a:ln>
        </p:spPr>
        <p:txBody>
          <a:bodyPr/>
          <a:lstStyle/>
          <a:p>
            <a:endParaRPr lang="zh-CN" altLang="en-US"/>
          </a:p>
        </p:txBody>
      </p:sp>
      <p:sp>
        <p:nvSpPr>
          <p:cNvPr id="7188" name="Freeform 230"/>
          <p:cNvSpPr>
            <a:spLocks/>
          </p:cNvSpPr>
          <p:nvPr/>
        </p:nvSpPr>
        <p:spPr bwMode="auto">
          <a:xfrm>
            <a:off x="6729413" y="1931988"/>
            <a:ext cx="1730375" cy="1044575"/>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DDDDDD"/>
              </a:gs>
              <a:gs pos="100000">
                <a:schemeClr val="bg1"/>
              </a:gs>
            </a:gsLst>
            <a:lin ang="0" scaled="1"/>
          </a:gradFill>
          <a:ln w="9525">
            <a:noFill/>
            <a:round/>
            <a:headEnd/>
            <a:tailEnd/>
          </a:ln>
        </p:spPr>
        <p:txBody>
          <a:bodyPr/>
          <a:lstStyle/>
          <a:p>
            <a:endParaRPr lang="zh-CN" altLang="en-US"/>
          </a:p>
        </p:txBody>
      </p:sp>
      <p:sp>
        <p:nvSpPr>
          <p:cNvPr id="7189" name="Freeform 231"/>
          <p:cNvSpPr>
            <a:spLocks/>
          </p:cNvSpPr>
          <p:nvPr/>
        </p:nvSpPr>
        <p:spPr bwMode="auto">
          <a:xfrm>
            <a:off x="4989513" y="1639888"/>
            <a:ext cx="1644650"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w="9525">
            <a:noFill/>
            <a:round/>
            <a:headEnd/>
            <a:tailEnd/>
          </a:ln>
        </p:spPr>
        <p:txBody>
          <a:bodyPr/>
          <a:lstStyle/>
          <a:p>
            <a:endParaRPr lang="zh-CN" altLang="en-US"/>
          </a:p>
        </p:txBody>
      </p:sp>
      <p:grpSp>
        <p:nvGrpSpPr>
          <p:cNvPr id="7190" name="Group 232"/>
          <p:cNvGrpSpPr>
            <a:grpSpLocks/>
          </p:cNvGrpSpPr>
          <p:nvPr/>
        </p:nvGrpSpPr>
        <p:grpSpPr bwMode="auto">
          <a:xfrm>
            <a:off x="5076825" y="2974975"/>
            <a:ext cx="1458913" cy="933450"/>
            <a:chOff x="2889" y="1631"/>
            <a:chExt cx="980" cy="743"/>
          </a:xfrm>
        </p:grpSpPr>
        <p:sp>
          <p:nvSpPr>
            <p:cNvPr id="7519" name="Rectangle 233"/>
            <p:cNvSpPr>
              <a:spLocks noChangeArrowheads="1"/>
            </p:cNvSpPr>
            <p:nvPr/>
          </p:nvSpPr>
          <p:spPr bwMode="auto">
            <a:xfrm>
              <a:off x="3046" y="1841"/>
              <a:ext cx="663" cy="533"/>
            </a:xfrm>
            <a:prstGeom prst="rect">
              <a:avLst/>
            </a:prstGeom>
            <a:solidFill>
              <a:srgbClr val="DDDDDD"/>
            </a:solidFill>
            <a:ln w="9525">
              <a:noFill/>
              <a:miter lim="800000"/>
              <a:headEnd/>
              <a:tailEnd/>
            </a:ln>
          </p:spPr>
          <p:txBody>
            <a:bodyPr wrap="none" anchor="ctr"/>
            <a:lstStyle/>
            <a:p>
              <a:endParaRPr lang="zh-CN" altLang="en-US"/>
            </a:p>
          </p:txBody>
        </p:sp>
        <p:sp>
          <p:nvSpPr>
            <p:cNvPr id="7520" name="AutoShape 234"/>
            <p:cNvSpPr>
              <a:spLocks noChangeArrowheads="1"/>
            </p:cNvSpPr>
            <p:nvPr/>
          </p:nvSpPr>
          <p:spPr bwMode="auto">
            <a:xfrm>
              <a:off x="2889" y="1631"/>
              <a:ext cx="980" cy="253"/>
            </a:xfrm>
            <a:prstGeom prst="triangle">
              <a:avLst>
                <a:gd name="adj" fmla="val 50000"/>
              </a:avLst>
            </a:prstGeom>
            <a:solidFill>
              <a:srgbClr val="DDDDDD"/>
            </a:solidFill>
            <a:ln w="9525">
              <a:noFill/>
              <a:miter lim="800000"/>
              <a:headEnd/>
              <a:tailEnd/>
            </a:ln>
          </p:spPr>
          <p:txBody>
            <a:bodyPr wrap="none" anchor="ctr"/>
            <a:lstStyle/>
            <a:p>
              <a:pPr algn="ctr"/>
              <a:endParaRPr lang="zh-CN" altLang="en-US">
                <a:solidFill>
                  <a:srgbClr val="00CCFF"/>
                </a:solidFill>
              </a:endParaRPr>
            </a:p>
          </p:txBody>
        </p:sp>
      </p:grpSp>
      <p:grpSp>
        <p:nvGrpSpPr>
          <p:cNvPr id="7191" name="Group 235"/>
          <p:cNvGrpSpPr>
            <a:grpSpLocks/>
          </p:cNvGrpSpPr>
          <p:nvPr/>
        </p:nvGrpSpPr>
        <p:grpSpPr bwMode="auto">
          <a:xfrm>
            <a:off x="5778500" y="1831975"/>
            <a:ext cx="336550" cy="531813"/>
            <a:chOff x="3796" y="1043"/>
            <a:chExt cx="865" cy="1237"/>
          </a:xfrm>
        </p:grpSpPr>
        <p:sp>
          <p:nvSpPr>
            <p:cNvPr id="7489" name="Line 236"/>
            <p:cNvSpPr>
              <a:spLocks noChangeShapeType="1"/>
            </p:cNvSpPr>
            <p:nvPr/>
          </p:nvSpPr>
          <p:spPr bwMode="auto">
            <a:xfrm flipH="1">
              <a:off x="3992" y="1481"/>
              <a:ext cx="235" cy="724"/>
            </a:xfrm>
            <a:prstGeom prst="line">
              <a:avLst/>
            </a:prstGeom>
            <a:noFill/>
            <a:ln w="9525">
              <a:solidFill>
                <a:schemeClr val="bg2"/>
              </a:solidFill>
              <a:round/>
              <a:headEnd/>
              <a:tailEnd/>
            </a:ln>
          </p:spPr>
          <p:txBody>
            <a:bodyPr wrap="none"/>
            <a:lstStyle/>
            <a:p>
              <a:endParaRPr lang="zh-CN" altLang="en-US"/>
            </a:p>
          </p:txBody>
        </p:sp>
        <p:sp>
          <p:nvSpPr>
            <p:cNvPr id="7490" name="Line 237"/>
            <p:cNvSpPr>
              <a:spLocks noChangeShapeType="1"/>
            </p:cNvSpPr>
            <p:nvPr/>
          </p:nvSpPr>
          <p:spPr bwMode="auto">
            <a:xfrm>
              <a:off x="4227" y="1481"/>
              <a:ext cx="236" cy="720"/>
            </a:xfrm>
            <a:prstGeom prst="line">
              <a:avLst/>
            </a:prstGeom>
            <a:noFill/>
            <a:ln w="9525">
              <a:solidFill>
                <a:schemeClr val="bg2"/>
              </a:solidFill>
              <a:round/>
              <a:headEnd/>
              <a:tailEnd/>
            </a:ln>
          </p:spPr>
          <p:txBody>
            <a:bodyPr wrap="none"/>
            <a:lstStyle/>
            <a:p>
              <a:endParaRPr lang="zh-CN" altLang="en-US"/>
            </a:p>
          </p:txBody>
        </p:sp>
        <p:sp>
          <p:nvSpPr>
            <p:cNvPr id="7491" name="Line 238"/>
            <p:cNvSpPr>
              <a:spLocks noChangeShapeType="1"/>
            </p:cNvSpPr>
            <p:nvPr/>
          </p:nvSpPr>
          <p:spPr bwMode="auto">
            <a:xfrm>
              <a:off x="3992" y="2201"/>
              <a:ext cx="235" cy="79"/>
            </a:xfrm>
            <a:prstGeom prst="line">
              <a:avLst/>
            </a:prstGeom>
            <a:noFill/>
            <a:ln w="9525">
              <a:solidFill>
                <a:schemeClr val="bg2"/>
              </a:solidFill>
              <a:round/>
              <a:headEnd/>
              <a:tailEnd/>
            </a:ln>
          </p:spPr>
          <p:txBody>
            <a:bodyPr wrap="none"/>
            <a:lstStyle/>
            <a:p>
              <a:endParaRPr lang="zh-CN" altLang="en-US"/>
            </a:p>
          </p:txBody>
        </p:sp>
        <p:sp>
          <p:nvSpPr>
            <p:cNvPr id="7492" name="Line 239"/>
            <p:cNvSpPr>
              <a:spLocks noChangeShapeType="1"/>
            </p:cNvSpPr>
            <p:nvPr/>
          </p:nvSpPr>
          <p:spPr bwMode="auto">
            <a:xfrm flipH="1">
              <a:off x="4227" y="2201"/>
              <a:ext cx="236" cy="79"/>
            </a:xfrm>
            <a:prstGeom prst="line">
              <a:avLst/>
            </a:prstGeom>
            <a:noFill/>
            <a:ln w="9525">
              <a:solidFill>
                <a:schemeClr val="bg2"/>
              </a:solidFill>
              <a:round/>
              <a:headEnd/>
              <a:tailEnd/>
            </a:ln>
          </p:spPr>
          <p:txBody>
            <a:bodyPr wrap="none"/>
            <a:lstStyle/>
            <a:p>
              <a:endParaRPr lang="zh-CN" altLang="en-US"/>
            </a:p>
          </p:txBody>
        </p:sp>
        <p:sp>
          <p:nvSpPr>
            <p:cNvPr id="7493" name="Line 240"/>
            <p:cNvSpPr>
              <a:spLocks noChangeShapeType="1"/>
            </p:cNvSpPr>
            <p:nvPr/>
          </p:nvSpPr>
          <p:spPr bwMode="auto">
            <a:xfrm>
              <a:off x="4227" y="1497"/>
              <a:ext cx="0" cy="783"/>
            </a:xfrm>
            <a:prstGeom prst="line">
              <a:avLst/>
            </a:prstGeom>
            <a:noFill/>
            <a:ln w="9525">
              <a:solidFill>
                <a:schemeClr val="bg2"/>
              </a:solidFill>
              <a:round/>
              <a:headEnd/>
              <a:tailEnd/>
            </a:ln>
          </p:spPr>
          <p:txBody>
            <a:bodyPr wrap="none"/>
            <a:lstStyle/>
            <a:p>
              <a:endParaRPr lang="zh-CN" altLang="en-US"/>
            </a:p>
          </p:txBody>
        </p:sp>
        <p:sp>
          <p:nvSpPr>
            <p:cNvPr id="7494" name="Line 241"/>
            <p:cNvSpPr>
              <a:spLocks noChangeShapeType="1"/>
            </p:cNvSpPr>
            <p:nvPr/>
          </p:nvSpPr>
          <p:spPr bwMode="auto">
            <a:xfrm flipV="1">
              <a:off x="3992" y="2127"/>
              <a:ext cx="235" cy="78"/>
            </a:xfrm>
            <a:prstGeom prst="line">
              <a:avLst/>
            </a:prstGeom>
            <a:noFill/>
            <a:ln w="9525">
              <a:solidFill>
                <a:schemeClr val="bg2"/>
              </a:solidFill>
              <a:round/>
              <a:headEnd/>
              <a:tailEnd/>
            </a:ln>
          </p:spPr>
          <p:txBody>
            <a:bodyPr wrap="none"/>
            <a:lstStyle/>
            <a:p>
              <a:endParaRPr lang="zh-CN" altLang="en-US"/>
            </a:p>
          </p:txBody>
        </p:sp>
        <p:sp>
          <p:nvSpPr>
            <p:cNvPr id="7495" name="Line 242"/>
            <p:cNvSpPr>
              <a:spLocks noChangeShapeType="1"/>
            </p:cNvSpPr>
            <p:nvPr/>
          </p:nvSpPr>
          <p:spPr bwMode="auto">
            <a:xfrm flipH="1" flipV="1">
              <a:off x="4227" y="2127"/>
              <a:ext cx="236" cy="74"/>
            </a:xfrm>
            <a:prstGeom prst="line">
              <a:avLst/>
            </a:prstGeom>
            <a:noFill/>
            <a:ln w="9525">
              <a:solidFill>
                <a:schemeClr val="bg2"/>
              </a:solidFill>
              <a:round/>
              <a:headEnd/>
              <a:tailEnd/>
            </a:ln>
          </p:spPr>
          <p:txBody>
            <a:bodyPr wrap="none"/>
            <a:lstStyle/>
            <a:p>
              <a:endParaRPr lang="zh-CN" altLang="en-US"/>
            </a:p>
          </p:txBody>
        </p:sp>
        <p:sp>
          <p:nvSpPr>
            <p:cNvPr id="7496" name="Line 243"/>
            <p:cNvSpPr>
              <a:spLocks noChangeShapeType="1"/>
            </p:cNvSpPr>
            <p:nvPr/>
          </p:nvSpPr>
          <p:spPr bwMode="auto">
            <a:xfrm>
              <a:off x="4092" y="1890"/>
              <a:ext cx="135" cy="60"/>
            </a:xfrm>
            <a:prstGeom prst="line">
              <a:avLst/>
            </a:prstGeom>
            <a:noFill/>
            <a:ln w="9525">
              <a:solidFill>
                <a:schemeClr val="bg2"/>
              </a:solidFill>
              <a:round/>
              <a:headEnd/>
              <a:tailEnd/>
            </a:ln>
          </p:spPr>
          <p:txBody>
            <a:bodyPr wrap="none"/>
            <a:lstStyle/>
            <a:p>
              <a:endParaRPr lang="zh-CN" altLang="en-US"/>
            </a:p>
          </p:txBody>
        </p:sp>
        <p:sp>
          <p:nvSpPr>
            <p:cNvPr id="7497" name="Line 244"/>
            <p:cNvSpPr>
              <a:spLocks noChangeShapeType="1"/>
            </p:cNvSpPr>
            <p:nvPr/>
          </p:nvSpPr>
          <p:spPr bwMode="auto">
            <a:xfrm flipV="1">
              <a:off x="4227" y="1890"/>
              <a:ext cx="143" cy="60"/>
            </a:xfrm>
            <a:prstGeom prst="line">
              <a:avLst/>
            </a:prstGeom>
            <a:noFill/>
            <a:ln w="9525">
              <a:solidFill>
                <a:schemeClr val="bg2"/>
              </a:solidFill>
              <a:round/>
              <a:headEnd/>
              <a:tailEnd/>
            </a:ln>
          </p:spPr>
          <p:txBody>
            <a:bodyPr wrap="none"/>
            <a:lstStyle/>
            <a:p>
              <a:endParaRPr lang="zh-CN" altLang="en-US"/>
            </a:p>
          </p:txBody>
        </p:sp>
        <p:sp>
          <p:nvSpPr>
            <p:cNvPr id="7498" name="Line 245"/>
            <p:cNvSpPr>
              <a:spLocks noChangeShapeType="1"/>
            </p:cNvSpPr>
            <p:nvPr/>
          </p:nvSpPr>
          <p:spPr bwMode="auto">
            <a:xfrm>
              <a:off x="4047" y="1996"/>
              <a:ext cx="175" cy="81"/>
            </a:xfrm>
            <a:prstGeom prst="line">
              <a:avLst/>
            </a:prstGeom>
            <a:noFill/>
            <a:ln w="9525">
              <a:solidFill>
                <a:schemeClr val="bg2"/>
              </a:solidFill>
              <a:round/>
              <a:headEnd/>
              <a:tailEnd/>
            </a:ln>
          </p:spPr>
          <p:txBody>
            <a:bodyPr wrap="none"/>
            <a:lstStyle/>
            <a:p>
              <a:endParaRPr lang="zh-CN" altLang="en-US"/>
            </a:p>
          </p:txBody>
        </p:sp>
        <p:sp>
          <p:nvSpPr>
            <p:cNvPr id="7499" name="Line 246"/>
            <p:cNvSpPr>
              <a:spLocks noChangeShapeType="1"/>
            </p:cNvSpPr>
            <p:nvPr/>
          </p:nvSpPr>
          <p:spPr bwMode="auto">
            <a:xfrm flipV="1">
              <a:off x="4227" y="2012"/>
              <a:ext cx="176" cy="71"/>
            </a:xfrm>
            <a:prstGeom prst="line">
              <a:avLst/>
            </a:prstGeom>
            <a:noFill/>
            <a:ln w="9525">
              <a:solidFill>
                <a:schemeClr val="bg2"/>
              </a:solidFill>
              <a:round/>
              <a:headEnd/>
              <a:tailEnd/>
            </a:ln>
          </p:spPr>
          <p:txBody>
            <a:bodyPr wrap="none"/>
            <a:lstStyle/>
            <a:p>
              <a:endParaRPr lang="zh-CN" altLang="en-US"/>
            </a:p>
          </p:txBody>
        </p:sp>
        <p:sp>
          <p:nvSpPr>
            <p:cNvPr id="7500" name="Line 247"/>
            <p:cNvSpPr>
              <a:spLocks noChangeShapeType="1"/>
            </p:cNvSpPr>
            <p:nvPr/>
          </p:nvSpPr>
          <p:spPr bwMode="auto">
            <a:xfrm flipV="1">
              <a:off x="4227" y="1782"/>
              <a:ext cx="90" cy="29"/>
            </a:xfrm>
            <a:prstGeom prst="line">
              <a:avLst/>
            </a:prstGeom>
            <a:noFill/>
            <a:ln w="9525">
              <a:solidFill>
                <a:schemeClr val="bg2"/>
              </a:solidFill>
              <a:round/>
              <a:headEnd/>
              <a:tailEnd/>
            </a:ln>
          </p:spPr>
          <p:txBody>
            <a:bodyPr wrap="none"/>
            <a:lstStyle/>
            <a:p>
              <a:endParaRPr lang="zh-CN" altLang="en-US"/>
            </a:p>
          </p:txBody>
        </p:sp>
        <p:sp>
          <p:nvSpPr>
            <p:cNvPr id="7501" name="Line 248"/>
            <p:cNvSpPr>
              <a:spLocks noChangeShapeType="1"/>
            </p:cNvSpPr>
            <p:nvPr/>
          </p:nvSpPr>
          <p:spPr bwMode="auto">
            <a:xfrm flipV="1">
              <a:off x="4227" y="1632"/>
              <a:ext cx="57" cy="22"/>
            </a:xfrm>
            <a:prstGeom prst="line">
              <a:avLst/>
            </a:prstGeom>
            <a:noFill/>
            <a:ln w="9525">
              <a:solidFill>
                <a:schemeClr val="bg2"/>
              </a:solidFill>
              <a:round/>
              <a:headEnd/>
              <a:tailEnd/>
            </a:ln>
          </p:spPr>
          <p:txBody>
            <a:bodyPr wrap="none"/>
            <a:lstStyle/>
            <a:p>
              <a:endParaRPr lang="zh-CN" altLang="en-US"/>
            </a:p>
          </p:txBody>
        </p:sp>
        <p:sp>
          <p:nvSpPr>
            <p:cNvPr id="7502" name="Line 249"/>
            <p:cNvSpPr>
              <a:spLocks noChangeShapeType="1"/>
            </p:cNvSpPr>
            <p:nvPr/>
          </p:nvSpPr>
          <p:spPr bwMode="auto">
            <a:xfrm>
              <a:off x="4126" y="1772"/>
              <a:ext cx="109" cy="39"/>
            </a:xfrm>
            <a:prstGeom prst="line">
              <a:avLst/>
            </a:prstGeom>
            <a:noFill/>
            <a:ln w="9525">
              <a:solidFill>
                <a:schemeClr val="bg2"/>
              </a:solidFill>
              <a:round/>
              <a:headEnd/>
              <a:tailEnd/>
            </a:ln>
          </p:spPr>
          <p:txBody>
            <a:bodyPr wrap="none"/>
            <a:lstStyle/>
            <a:p>
              <a:endParaRPr lang="zh-CN" altLang="en-US"/>
            </a:p>
          </p:txBody>
        </p:sp>
        <p:sp>
          <p:nvSpPr>
            <p:cNvPr id="7503" name="Line 250"/>
            <p:cNvSpPr>
              <a:spLocks noChangeShapeType="1"/>
            </p:cNvSpPr>
            <p:nvPr/>
          </p:nvSpPr>
          <p:spPr bwMode="auto">
            <a:xfrm>
              <a:off x="4175" y="1625"/>
              <a:ext cx="63" cy="39"/>
            </a:xfrm>
            <a:prstGeom prst="line">
              <a:avLst/>
            </a:prstGeom>
            <a:noFill/>
            <a:ln w="9525">
              <a:solidFill>
                <a:schemeClr val="bg2"/>
              </a:solidFill>
              <a:round/>
              <a:headEnd/>
              <a:tailEnd/>
            </a:ln>
          </p:spPr>
          <p:txBody>
            <a:bodyPr wrap="none"/>
            <a:lstStyle/>
            <a:p>
              <a:endParaRPr lang="zh-CN" altLang="en-US"/>
            </a:p>
          </p:txBody>
        </p:sp>
        <p:grpSp>
          <p:nvGrpSpPr>
            <p:cNvPr id="7504" name="Group 251"/>
            <p:cNvGrpSpPr>
              <a:grpSpLocks/>
            </p:cNvGrpSpPr>
            <p:nvPr/>
          </p:nvGrpSpPr>
          <p:grpSpPr bwMode="auto">
            <a:xfrm>
              <a:off x="4269" y="1415"/>
              <a:ext cx="392" cy="137"/>
              <a:chOff x="4227" y="1360"/>
              <a:chExt cx="863" cy="270"/>
            </a:xfrm>
          </p:grpSpPr>
          <p:sp>
            <p:nvSpPr>
              <p:cNvPr id="7515" name="Line 252"/>
              <p:cNvSpPr>
                <a:spLocks noChangeShapeType="1"/>
              </p:cNvSpPr>
              <p:nvPr/>
            </p:nvSpPr>
            <p:spPr bwMode="auto">
              <a:xfrm>
                <a:off x="4227" y="1604"/>
                <a:ext cx="0" cy="0"/>
              </a:xfrm>
              <a:prstGeom prst="line">
                <a:avLst/>
              </a:prstGeom>
              <a:noFill/>
              <a:ln w="9525">
                <a:solidFill>
                  <a:schemeClr val="bg2"/>
                </a:solidFill>
                <a:round/>
                <a:headEnd/>
                <a:tailEnd/>
              </a:ln>
            </p:spPr>
            <p:txBody>
              <a:bodyPr wrap="none"/>
              <a:lstStyle/>
              <a:p>
                <a:endParaRPr lang="zh-CN" altLang="en-US"/>
              </a:p>
            </p:txBody>
          </p:sp>
          <p:sp>
            <p:nvSpPr>
              <p:cNvPr id="7516" name="Line 253"/>
              <p:cNvSpPr>
                <a:spLocks noChangeShapeType="1"/>
              </p:cNvSpPr>
              <p:nvPr/>
            </p:nvSpPr>
            <p:spPr bwMode="auto">
              <a:xfrm rot="6361956" flipH="1" flipV="1">
                <a:off x="4464" y="1205"/>
                <a:ext cx="189" cy="500"/>
              </a:xfrm>
              <a:prstGeom prst="line">
                <a:avLst/>
              </a:prstGeom>
              <a:noFill/>
              <a:ln w="31750">
                <a:solidFill>
                  <a:schemeClr val="bg2"/>
                </a:solidFill>
                <a:round/>
                <a:headEnd/>
                <a:tailEnd/>
              </a:ln>
            </p:spPr>
            <p:txBody>
              <a:bodyPr wrap="none"/>
              <a:lstStyle/>
              <a:p>
                <a:endParaRPr lang="zh-CN" altLang="en-US"/>
              </a:p>
            </p:txBody>
          </p:sp>
          <p:sp>
            <p:nvSpPr>
              <p:cNvPr id="7517" name="Line 254"/>
              <p:cNvSpPr>
                <a:spLocks noChangeShapeType="1"/>
              </p:cNvSpPr>
              <p:nvPr/>
            </p:nvSpPr>
            <p:spPr bwMode="auto">
              <a:xfrm rot="6361956">
                <a:off x="4602" y="1393"/>
                <a:ext cx="189" cy="203"/>
              </a:xfrm>
              <a:prstGeom prst="line">
                <a:avLst/>
              </a:prstGeom>
              <a:noFill/>
              <a:ln w="31750">
                <a:solidFill>
                  <a:schemeClr val="bg2"/>
                </a:solidFill>
                <a:round/>
                <a:headEnd/>
                <a:tailEnd/>
              </a:ln>
            </p:spPr>
            <p:txBody>
              <a:bodyPr wrap="none"/>
              <a:lstStyle/>
              <a:p>
                <a:endParaRPr lang="zh-CN" altLang="en-US"/>
              </a:p>
            </p:txBody>
          </p:sp>
          <p:sp>
            <p:nvSpPr>
              <p:cNvPr id="7518" name="Line 255"/>
              <p:cNvSpPr>
                <a:spLocks noChangeShapeType="1"/>
              </p:cNvSpPr>
              <p:nvPr/>
            </p:nvSpPr>
            <p:spPr bwMode="auto">
              <a:xfrm rot="6361956" flipH="1" flipV="1">
                <a:off x="4745" y="1286"/>
                <a:ext cx="189" cy="500"/>
              </a:xfrm>
              <a:prstGeom prst="line">
                <a:avLst/>
              </a:prstGeom>
              <a:noFill/>
              <a:ln w="31750">
                <a:solidFill>
                  <a:schemeClr val="bg2"/>
                </a:solidFill>
                <a:round/>
                <a:headEnd/>
                <a:tailEnd/>
              </a:ln>
            </p:spPr>
            <p:txBody>
              <a:bodyPr wrap="none"/>
              <a:lstStyle/>
              <a:p>
                <a:endParaRPr lang="zh-CN" altLang="en-US"/>
              </a:p>
            </p:txBody>
          </p:sp>
        </p:grpSp>
        <p:grpSp>
          <p:nvGrpSpPr>
            <p:cNvPr id="7505" name="Group 256"/>
            <p:cNvGrpSpPr>
              <a:grpSpLocks/>
            </p:cNvGrpSpPr>
            <p:nvPr/>
          </p:nvGrpSpPr>
          <p:grpSpPr bwMode="auto">
            <a:xfrm rot="5700496">
              <a:off x="4053" y="1170"/>
              <a:ext cx="392" cy="137"/>
              <a:chOff x="4227" y="1360"/>
              <a:chExt cx="863" cy="270"/>
            </a:xfrm>
          </p:grpSpPr>
          <p:sp>
            <p:nvSpPr>
              <p:cNvPr id="7511" name="Line 257"/>
              <p:cNvSpPr>
                <a:spLocks noChangeShapeType="1"/>
              </p:cNvSpPr>
              <p:nvPr/>
            </p:nvSpPr>
            <p:spPr bwMode="auto">
              <a:xfrm>
                <a:off x="4227" y="1604"/>
                <a:ext cx="0" cy="0"/>
              </a:xfrm>
              <a:prstGeom prst="line">
                <a:avLst/>
              </a:prstGeom>
              <a:noFill/>
              <a:ln w="9525">
                <a:solidFill>
                  <a:schemeClr val="bg2"/>
                </a:solidFill>
                <a:round/>
                <a:headEnd/>
                <a:tailEnd/>
              </a:ln>
            </p:spPr>
            <p:txBody>
              <a:bodyPr wrap="none"/>
              <a:lstStyle/>
              <a:p>
                <a:endParaRPr lang="zh-CN" altLang="en-US"/>
              </a:p>
            </p:txBody>
          </p:sp>
          <p:sp>
            <p:nvSpPr>
              <p:cNvPr id="7512" name="Line 258"/>
              <p:cNvSpPr>
                <a:spLocks noChangeShapeType="1"/>
              </p:cNvSpPr>
              <p:nvPr/>
            </p:nvSpPr>
            <p:spPr bwMode="auto">
              <a:xfrm rot="6361956" flipH="1" flipV="1">
                <a:off x="4464" y="1205"/>
                <a:ext cx="189" cy="500"/>
              </a:xfrm>
              <a:prstGeom prst="line">
                <a:avLst/>
              </a:prstGeom>
              <a:noFill/>
              <a:ln w="31750">
                <a:solidFill>
                  <a:schemeClr val="bg2"/>
                </a:solidFill>
                <a:round/>
                <a:headEnd/>
                <a:tailEnd/>
              </a:ln>
            </p:spPr>
            <p:txBody>
              <a:bodyPr wrap="none"/>
              <a:lstStyle/>
              <a:p>
                <a:endParaRPr lang="zh-CN" altLang="en-US"/>
              </a:p>
            </p:txBody>
          </p:sp>
          <p:sp>
            <p:nvSpPr>
              <p:cNvPr id="7513" name="Line 259"/>
              <p:cNvSpPr>
                <a:spLocks noChangeShapeType="1"/>
              </p:cNvSpPr>
              <p:nvPr/>
            </p:nvSpPr>
            <p:spPr bwMode="auto">
              <a:xfrm rot="6361956">
                <a:off x="4602" y="1393"/>
                <a:ext cx="189" cy="203"/>
              </a:xfrm>
              <a:prstGeom prst="line">
                <a:avLst/>
              </a:prstGeom>
              <a:noFill/>
              <a:ln w="31750">
                <a:solidFill>
                  <a:schemeClr val="bg2"/>
                </a:solidFill>
                <a:round/>
                <a:headEnd/>
                <a:tailEnd/>
              </a:ln>
            </p:spPr>
            <p:txBody>
              <a:bodyPr wrap="none"/>
              <a:lstStyle/>
              <a:p>
                <a:endParaRPr lang="zh-CN" altLang="en-US"/>
              </a:p>
            </p:txBody>
          </p:sp>
          <p:sp>
            <p:nvSpPr>
              <p:cNvPr id="7514" name="Line 260"/>
              <p:cNvSpPr>
                <a:spLocks noChangeShapeType="1"/>
              </p:cNvSpPr>
              <p:nvPr/>
            </p:nvSpPr>
            <p:spPr bwMode="auto">
              <a:xfrm rot="6361956" flipH="1" flipV="1">
                <a:off x="4745" y="1286"/>
                <a:ext cx="189" cy="500"/>
              </a:xfrm>
              <a:prstGeom prst="line">
                <a:avLst/>
              </a:prstGeom>
              <a:noFill/>
              <a:ln w="31750">
                <a:solidFill>
                  <a:schemeClr val="bg2"/>
                </a:solidFill>
                <a:round/>
                <a:headEnd/>
                <a:tailEnd/>
              </a:ln>
            </p:spPr>
            <p:txBody>
              <a:bodyPr wrap="none"/>
              <a:lstStyle/>
              <a:p>
                <a:endParaRPr lang="zh-CN" altLang="en-US"/>
              </a:p>
            </p:txBody>
          </p:sp>
        </p:grpSp>
        <p:grpSp>
          <p:nvGrpSpPr>
            <p:cNvPr id="7506" name="Group 261"/>
            <p:cNvGrpSpPr>
              <a:grpSpLocks/>
            </p:cNvGrpSpPr>
            <p:nvPr/>
          </p:nvGrpSpPr>
          <p:grpSpPr bwMode="auto">
            <a:xfrm rot="10800000">
              <a:off x="3796" y="1402"/>
              <a:ext cx="392" cy="137"/>
              <a:chOff x="4227" y="1360"/>
              <a:chExt cx="863" cy="270"/>
            </a:xfrm>
          </p:grpSpPr>
          <p:sp>
            <p:nvSpPr>
              <p:cNvPr id="7507" name="Line 262"/>
              <p:cNvSpPr>
                <a:spLocks noChangeShapeType="1"/>
              </p:cNvSpPr>
              <p:nvPr/>
            </p:nvSpPr>
            <p:spPr bwMode="auto">
              <a:xfrm>
                <a:off x="4227" y="1604"/>
                <a:ext cx="0" cy="0"/>
              </a:xfrm>
              <a:prstGeom prst="line">
                <a:avLst/>
              </a:prstGeom>
              <a:noFill/>
              <a:ln w="9525">
                <a:solidFill>
                  <a:schemeClr val="bg2"/>
                </a:solidFill>
                <a:round/>
                <a:headEnd/>
                <a:tailEnd/>
              </a:ln>
            </p:spPr>
            <p:txBody>
              <a:bodyPr wrap="none"/>
              <a:lstStyle/>
              <a:p>
                <a:endParaRPr lang="zh-CN" altLang="en-US"/>
              </a:p>
            </p:txBody>
          </p:sp>
          <p:sp>
            <p:nvSpPr>
              <p:cNvPr id="7508" name="Line 263"/>
              <p:cNvSpPr>
                <a:spLocks noChangeShapeType="1"/>
              </p:cNvSpPr>
              <p:nvPr/>
            </p:nvSpPr>
            <p:spPr bwMode="auto">
              <a:xfrm rot="6361956" flipH="1" flipV="1">
                <a:off x="4464" y="1205"/>
                <a:ext cx="189" cy="500"/>
              </a:xfrm>
              <a:prstGeom prst="line">
                <a:avLst/>
              </a:prstGeom>
              <a:noFill/>
              <a:ln w="31750">
                <a:solidFill>
                  <a:schemeClr val="bg2"/>
                </a:solidFill>
                <a:round/>
                <a:headEnd/>
                <a:tailEnd/>
              </a:ln>
            </p:spPr>
            <p:txBody>
              <a:bodyPr wrap="none"/>
              <a:lstStyle/>
              <a:p>
                <a:endParaRPr lang="zh-CN" altLang="en-US"/>
              </a:p>
            </p:txBody>
          </p:sp>
          <p:sp>
            <p:nvSpPr>
              <p:cNvPr id="7509" name="Line 264"/>
              <p:cNvSpPr>
                <a:spLocks noChangeShapeType="1"/>
              </p:cNvSpPr>
              <p:nvPr/>
            </p:nvSpPr>
            <p:spPr bwMode="auto">
              <a:xfrm rot="6361956">
                <a:off x="4602" y="1393"/>
                <a:ext cx="189" cy="203"/>
              </a:xfrm>
              <a:prstGeom prst="line">
                <a:avLst/>
              </a:prstGeom>
              <a:noFill/>
              <a:ln w="31750">
                <a:solidFill>
                  <a:schemeClr val="bg2"/>
                </a:solidFill>
                <a:round/>
                <a:headEnd/>
                <a:tailEnd/>
              </a:ln>
            </p:spPr>
            <p:txBody>
              <a:bodyPr wrap="none"/>
              <a:lstStyle/>
              <a:p>
                <a:endParaRPr lang="zh-CN" altLang="en-US"/>
              </a:p>
            </p:txBody>
          </p:sp>
          <p:sp>
            <p:nvSpPr>
              <p:cNvPr id="7510" name="Line 265"/>
              <p:cNvSpPr>
                <a:spLocks noChangeShapeType="1"/>
              </p:cNvSpPr>
              <p:nvPr/>
            </p:nvSpPr>
            <p:spPr bwMode="auto">
              <a:xfrm rot="6361956" flipH="1" flipV="1">
                <a:off x="4745" y="1286"/>
                <a:ext cx="189" cy="500"/>
              </a:xfrm>
              <a:prstGeom prst="line">
                <a:avLst/>
              </a:prstGeom>
              <a:noFill/>
              <a:ln w="31750">
                <a:solidFill>
                  <a:schemeClr val="bg2"/>
                </a:solidFill>
                <a:round/>
                <a:headEnd/>
                <a:tailEnd/>
              </a:ln>
            </p:spPr>
            <p:txBody>
              <a:bodyPr wrap="none"/>
              <a:lstStyle/>
              <a:p>
                <a:endParaRPr lang="zh-CN" altLang="en-US"/>
              </a:p>
            </p:txBody>
          </p:sp>
        </p:grpSp>
      </p:grpSp>
      <p:sp>
        <p:nvSpPr>
          <p:cNvPr id="7192" name="Oval 275"/>
          <p:cNvSpPr>
            <a:spLocks noChangeArrowheads="1"/>
          </p:cNvSpPr>
          <p:nvPr/>
        </p:nvSpPr>
        <p:spPr bwMode="auto">
          <a:xfrm>
            <a:off x="6835775" y="3652838"/>
            <a:ext cx="358775" cy="9525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7193" name="Line 276"/>
          <p:cNvSpPr>
            <a:spLocks noChangeShapeType="1"/>
          </p:cNvSpPr>
          <p:nvPr/>
        </p:nvSpPr>
        <p:spPr bwMode="auto">
          <a:xfrm>
            <a:off x="6835775" y="3644900"/>
            <a:ext cx="0" cy="58738"/>
          </a:xfrm>
          <a:prstGeom prst="line">
            <a:avLst/>
          </a:prstGeom>
          <a:noFill/>
          <a:ln w="12700">
            <a:solidFill>
              <a:schemeClr val="folHlink"/>
            </a:solidFill>
            <a:round/>
            <a:headEnd/>
            <a:tailEnd/>
          </a:ln>
        </p:spPr>
        <p:txBody>
          <a:bodyPr wrap="none" anchor="ctr"/>
          <a:lstStyle/>
          <a:p>
            <a:endParaRPr lang="zh-CN" altLang="en-US"/>
          </a:p>
        </p:txBody>
      </p:sp>
      <p:sp>
        <p:nvSpPr>
          <p:cNvPr id="7194" name="Line 277"/>
          <p:cNvSpPr>
            <a:spLocks noChangeShapeType="1"/>
          </p:cNvSpPr>
          <p:nvPr/>
        </p:nvSpPr>
        <p:spPr bwMode="auto">
          <a:xfrm>
            <a:off x="7194550" y="3644900"/>
            <a:ext cx="0" cy="58738"/>
          </a:xfrm>
          <a:prstGeom prst="line">
            <a:avLst/>
          </a:prstGeom>
          <a:noFill/>
          <a:ln w="12700">
            <a:solidFill>
              <a:schemeClr val="folHlink"/>
            </a:solidFill>
            <a:round/>
            <a:headEnd/>
            <a:tailEnd/>
          </a:ln>
        </p:spPr>
        <p:txBody>
          <a:bodyPr wrap="none" anchor="ctr"/>
          <a:lstStyle/>
          <a:p>
            <a:endParaRPr lang="zh-CN" altLang="en-US"/>
          </a:p>
        </p:txBody>
      </p:sp>
      <p:sp>
        <p:nvSpPr>
          <p:cNvPr id="7195" name="Rectangle 278"/>
          <p:cNvSpPr>
            <a:spLocks noChangeArrowheads="1"/>
          </p:cNvSpPr>
          <p:nvPr/>
        </p:nvSpPr>
        <p:spPr bwMode="auto">
          <a:xfrm>
            <a:off x="6835775" y="3644900"/>
            <a:ext cx="355600" cy="58738"/>
          </a:xfrm>
          <a:prstGeom prst="rect">
            <a:avLst/>
          </a:prstGeom>
          <a:solidFill>
            <a:srgbClr val="DDDDDD"/>
          </a:solidFill>
          <a:ln w="12700">
            <a:noFill/>
            <a:miter lim="800000"/>
            <a:headEnd/>
            <a:tailEnd/>
          </a:ln>
        </p:spPr>
        <p:txBody>
          <a:bodyPr wrap="none" anchor="ctr"/>
          <a:lstStyle/>
          <a:p>
            <a:pPr algn="ctr"/>
            <a:endParaRPr lang="zh-CN" altLang="en-US"/>
          </a:p>
        </p:txBody>
      </p:sp>
      <p:sp>
        <p:nvSpPr>
          <p:cNvPr id="7196" name="Oval 279"/>
          <p:cNvSpPr>
            <a:spLocks noChangeArrowheads="1"/>
          </p:cNvSpPr>
          <p:nvPr/>
        </p:nvSpPr>
        <p:spPr bwMode="auto">
          <a:xfrm>
            <a:off x="6832600" y="3576638"/>
            <a:ext cx="358775" cy="111125"/>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7197" name="Group 280"/>
          <p:cNvGrpSpPr>
            <a:grpSpLocks/>
          </p:cNvGrpSpPr>
          <p:nvPr/>
        </p:nvGrpSpPr>
        <p:grpSpPr bwMode="auto">
          <a:xfrm>
            <a:off x="6918325" y="3600450"/>
            <a:ext cx="179388" cy="65088"/>
            <a:chOff x="2848" y="848"/>
            <a:chExt cx="140" cy="98"/>
          </a:xfrm>
        </p:grpSpPr>
        <p:sp>
          <p:nvSpPr>
            <p:cNvPr id="7486" name="Line 281"/>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87" name="Line 282"/>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88" name="Line 283"/>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198" name="Group 284"/>
          <p:cNvGrpSpPr>
            <a:grpSpLocks/>
          </p:cNvGrpSpPr>
          <p:nvPr/>
        </p:nvGrpSpPr>
        <p:grpSpPr bwMode="auto">
          <a:xfrm flipV="1">
            <a:off x="6918325" y="3600450"/>
            <a:ext cx="179388" cy="65088"/>
            <a:chOff x="2848" y="848"/>
            <a:chExt cx="140" cy="98"/>
          </a:xfrm>
        </p:grpSpPr>
        <p:sp>
          <p:nvSpPr>
            <p:cNvPr id="7483" name="Line 285"/>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84" name="Line 286"/>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85" name="Line 287"/>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7199" name="Oval 289"/>
          <p:cNvSpPr>
            <a:spLocks noChangeArrowheads="1"/>
          </p:cNvSpPr>
          <p:nvPr/>
        </p:nvSpPr>
        <p:spPr bwMode="auto">
          <a:xfrm>
            <a:off x="7191375" y="3932238"/>
            <a:ext cx="358775" cy="9525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7200" name="Line 290"/>
          <p:cNvSpPr>
            <a:spLocks noChangeShapeType="1"/>
          </p:cNvSpPr>
          <p:nvPr/>
        </p:nvSpPr>
        <p:spPr bwMode="auto">
          <a:xfrm>
            <a:off x="7191375" y="3924300"/>
            <a:ext cx="0" cy="58738"/>
          </a:xfrm>
          <a:prstGeom prst="line">
            <a:avLst/>
          </a:prstGeom>
          <a:noFill/>
          <a:ln w="12700">
            <a:solidFill>
              <a:schemeClr val="folHlink"/>
            </a:solidFill>
            <a:round/>
            <a:headEnd/>
            <a:tailEnd/>
          </a:ln>
        </p:spPr>
        <p:txBody>
          <a:bodyPr wrap="none" anchor="ctr"/>
          <a:lstStyle/>
          <a:p>
            <a:endParaRPr lang="zh-CN" altLang="en-US"/>
          </a:p>
        </p:txBody>
      </p:sp>
      <p:sp>
        <p:nvSpPr>
          <p:cNvPr id="7201" name="Line 291"/>
          <p:cNvSpPr>
            <a:spLocks noChangeShapeType="1"/>
          </p:cNvSpPr>
          <p:nvPr/>
        </p:nvSpPr>
        <p:spPr bwMode="auto">
          <a:xfrm>
            <a:off x="7550150" y="3924300"/>
            <a:ext cx="0" cy="58738"/>
          </a:xfrm>
          <a:prstGeom prst="line">
            <a:avLst/>
          </a:prstGeom>
          <a:noFill/>
          <a:ln w="12700">
            <a:solidFill>
              <a:schemeClr val="folHlink"/>
            </a:solidFill>
            <a:round/>
            <a:headEnd/>
            <a:tailEnd/>
          </a:ln>
        </p:spPr>
        <p:txBody>
          <a:bodyPr wrap="none" anchor="ctr"/>
          <a:lstStyle/>
          <a:p>
            <a:endParaRPr lang="zh-CN" altLang="en-US"/>
          </a:p>
        </p:txBody>
      </p:sp>
      <p:sp>
        <p:nvSpPr>
          <p:cNvPr id="7202" name="Rectangle 292"/>
          <p:cNvSpPr>
            <a:spLocks noChangeArrowheads="1"/>
          </p:cNvSpPr>
          <p:nvPr/>
        </p:nvSpPr>
        <p:spPr bwMode="auto">
          <a:xfrm>
            <a:off x="7191375" y="3924300"/>
            <a:ext cx="355600" cy="58738"/>
          </a:xfrm>
          <a:prstGeom prst="rect">
            <a:avLst/>
          </a:prstGeom>
          <a:solidFill>
            <a:srgbClr val="DDDDDD"/>
          </a:solidFill>
          <a:ln w="12700">
            <a:noFill/>
            <a:miter lim="800000"/>
            <a:headEnd/>
            <a:tailEnd/>
          </a:ln>
        </p:spPr>
        <p:txBody>
          <a:bodyPr wrap="none" anchor="ctr"/>
          <a:lstStyle/>
          <a:p>
            <a:pPr algn="ctr"/>
            <a:endParaRPr lang="zh-CN" altLang="en-US"/>
          </a:p>
        </p:txBody>
      </p:sp>
      <p:sp>
        <p:nvSpPr>
          <p:cNvPr id="7203" name="Oval 293"/>
          <p:cNvSpPr>
            <a:spLocks noChangeArrowheads="1"/>
          </p:cNvSpPr>
          <p:nvPr/>
        </p:nvSpPr>
        <p:spPr bwMode="auto">
          <a:xfrm>
            <a:off x="7188200" y="3856038"/>
            <a:ext cx="358775" cy="111125"/>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7204" name="Group 294"/>
          <p:cNvGrpSpPr>
            <a:grpSpLocks/>
          </p:cNvGrpSpPr>
          <p:nvPr/>
        </p:nvGrpSpPr>
        <p:grpSpPr bwMode="auto">
          <a:xfrm>
            <a:off x="7273925" y="3879850"/>
            <a:ext cx="179388" cy="65088"/>
            <a:chOff x="2848" y="848"/>
            <a:chExt cx="140" cy="98"/>
          </a:xfrm>
        </p:grpSpPr>
        <p:sp>
          <p:nvSpPr>
            <p:cNvPr id="7480" name="Line 295"/>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81" name="Line 296"/>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82" name="Line 297"/>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205" name="Group 298"/>
          <p:cNvGrpSpPr>
            <a:grpSpLocks/>
          </p:cNvGrpSpPr>
          <p:nvPr/>
        </p:nvGrpSpPr>
        <p:grpSpPr bwMode="auto">
          <a:xfrm flipV="1">
            <a:off x="7273925" y="3879850"/>
            <a:ext cx="179388" cy="65088"/>
            <a:chOff x="2848" y="848"/>
            <a:chExt cx="140" cy="98"/>
          </a:xfrm>
        </p:grpSpPr>
        <p:sp>
          <p:nvSpPr>
            <p:cNvPr id="7477" name="Line 29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78" name="Line 30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79" name="Line 30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7206" name="Oval 303"/>
          <p:cNvSpPr>
            <a:spLocks noChangeArrowheads="1"/>
          </p:cNvSpPr>
          <p:nvPr/>
        </p:nvSpPr>
        <p:spPr bwMode="auto">
          <a:xfrm>
            <a:off x="7470775" y="3665538"/>
            <a:ext cx="358775" cy="9525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7207" name="Line 304"/>
          <p:cNvSpPr>
            <a:spLocks noChangeShapeType="1"/>
          </p:cNvSpPr>
          <p:nvPr/>
        </p:nvSpPr>
        <p:spPr bwMode="auto">
          <a:xfrm>
            <a:off x="7470775" y="3657600"/>
            <a:ext cx="0" cy="58738"/>
          </a:xfrm>
          <a:prstGeom prst="line">
            <a:avLst/>
          </a:prstGeom>
          <a:noFill/>
          <a:ln w="12700">
            <a:solidFill>
              <a:schemeClr val="folHlink"/>
            </a:solidFill>
            <a:round/>
            <a:headEnd/>
            <a:tailEnd/>
          </a:ln>
        </p:spPr>
        <p:txBody>
          <a:bodyPr wrap="none" anchor="ctr"/>
          <a:lstStyle/>
          <a:p>
            <a:endParaRPr lang="zh-CN" altLang="en-US"/>
          </a:p>
        </p:txBody>
      </p:sp>
      <p:sp>
        <p:nvSpPr>
          <p:cNvPr id="7208" name="Line 305"/>
          <p:cNvSpPr>
            <a:spLocks noChangeShapeType="1"/>
          </p:cNvSpPr>
          <p:nvPr/>
        </p:nvSpPr>
        <p:spPr bwMode="auto">
          <a:xfrm>
            <a:off x="7829550" y="3657600"/>
            <a:ext cx="0" cy="58738"/>
          </a:xfrm>
          <a:prstGeom prst="line">
            <a:avLst/>
          </a:prstGeom>
          <a:noFill/>
          <a:ln w="12700">
            <a:solidFill>
              <a:schemeClr val="folHlink"/>
            </a:solidFill>
            <a:round/>
            <a:headEnd/>
            <a:tailEnd/>
          </a:ln>
        </p:spPr>
        <p:txBody>
          <a:bodyPr wrap="none" anchor="ctr"/>
          <a:lstStyle/>
          <a:p>
            <a:endParaRPr lang="zh-CN" altLang="en-US"/>
          </a:p>
        </p:txBody>
      </p:sp>
      <p:sp>
        <p:nvSpPr>
          <p:cNvPr id="7209" name="Rectangle 306"/>
          <p:cNvSpPr>
            <a:spLocks noChangeArrowheads="1"/>
          </p:cNvSpPr>
          <p:nvPr/>
        </p:nvSpPr>
        <p:spPr bwMode="auto">
          <a:xfrm>
            <a:off x="7470775" y="3657600"/>
            <a:ext cx="355600" cy="58738"/>
          </a:xfrm>
          <a:prstGeom prst="rect">
            <a:avLst/>
          </a:prstGeom>
          <a:solidFill>
            <a:srgbClr val="DDDDDD"/>
          </a:solidFill>
          <a:ln w="12700">
            <a:noFill/>
            <a:miter lim="800000"/>
            <a:headEnd/>
            <a:tailEnd/>
          </a:ln>
        </p:spPr>
        <p:txBody>
          <a:bodyPr wrap="none" anchor="ctr"/>
          <a:lstStyle/>
          <a:p>
            <a:pPr algn="ctr"/>
            <a:endParaRPr lang="zh-CN" altLang="en-US"/>
          </a:p>
        </p:txBody>
      </p:sp>
      <p:sp>
        <p:nvSpPr>
          <p:cNvPr id="7210" name="Oval 307"/>
          <p:cNvSpPr>
            <a:spLocks noChangeArrowheads="1"/>
          </p:cNvSpPr>
          <p:nvPr/>
        </p:nvSpPr>
        <p:spPr bwMode="auto">
          <a:xfrm>
            <a:off x="7467600" y="3589338"/>
            <a:ext cx="358775" cy="111125"/>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7211" name="Group 308"/>
          <p:cNvGrpSpPr>
            <a:grpSpLocks/>
          </p:cNvGrpSpPr>
          <p:nvPr/>
        </p:nvGrpSpPr>
        <p:grpSpPr bwMode="auto">
          <a:xfrm>
            <a:off x="7553325" y="3613150"/>
            <a:ext cx="179388" cy="65088"/>
            <a:chOff x="2848" y="848"/>
            <a:chExt cx="140" cy="98"/>
          </a:xfrm>
        </p:grpSpPr>
        <p:sp>
          <p:nvSpPr>
            <p:cNvPr id="7474" name="Line 30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75" name="Line 31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76" name="Line 31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212" name="Group 312"/>
          <p:cNvGrpSpPr>
            <a:grpSpLocks/>
          </p:cNvGrpSpPr>
          <p:nvPr/>
        </p:nvGrpSpPr>
        <p:grpSpPr bwMode="auto">
          <a:xfrm flipV="1">
            <a:off x="7553325" y="3613150"/>
            <a:ext cx="179388" cy="65088"/>
            <a:chOff x="2848" y="848"/>
            <a:chExt cx="140" cy="98"/>
          </a:xfrm>
        </p:grpSpPr>
        <p:sp>
          <p:nvSpPr>
            <p:cNvPr id="7471" name="Line 31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72" name="Line 31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73" name="Line 31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7213" name="Oval 317"/>
          <p:cNvSpPr>
            <a:spLocks noChangeArrowheads="1"/>
          </p:cNvSpPr>
          <p:nvPr/>
        </p:nvSpPr>
        <p:spPr bwMode="auto">
          <a:xfrm>
            <a:off x="6935788" y="2503488"/>
            <a:ext cx="347662" cy="8890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7214" name="Line 318"/>
          <p:cNvSpPr>
            <a:spLocks noChangeShapeType="1"/>
          </p:cNvSpPr>
          <p:nvPr/>
        </p:nvSpPr>
        <p:spPr bwMode="auto">
          <a:xfrm>
            <a:off x="6935788" y="2495550"/>
            <a:ext cx="0" cy="55563"/>
          </a:xfrm>
          <a:prstGeom prst="line">
            <a:avLst/>
          </a:prstGeom>
          <a:noFill/>
          <a:ln w="12700">
            <a:solidFill>
              <a:schemeClr val="folHlink"/>
            </a:solidFill>
            <a:round/>
            <a:headEnd/>
            <a:tailEnd/>
          </a:ln>
        </p:spPr>
        <p:txBody>
          <a:bodyPr wrap="none" anchor="ctr"/>
          <a:lstStyle/>
          <a:p>
            <a:endParaRPr lang="zh-CN" altLang="en-US"/>
          </a:p>
        </p:txBody>
      </p:sp>
      <p:sp>
        <p:nvSpPr>
          <p:cNvPr id="7215" name="Line 319"/>
          <p:cNvSpPr>
            <a:spLocks noChangeShapeType="1"/>
          </p:cNvSpPr>
          <p:nvPr/>
        </p:nvSpPr>
        <p:spPr bwMode="auto">
          <a:xfrm>
            <a:off x="7283450" y="2495550"/>
            <a:ext cx="0" cy="55563"/>
          </a:xfrm>
          <a:prstGeom prst="line">
            <a:avLst/>
          </a:prstGeom>
          <a:noFill/>
          <a:ln w="12700">
            <a:solidFill>
              <a:schemeClr val="folHlink"/>
            </a:solidFill>
            <a:round/>
            <a:headEnd/>
            <a:tailEnd/>
          </a:ln>
        </p:spPr>
        <p:txBody>
          <a:bodyPr wrap="none" anchor="ctr"/>
          <a:lstStyle/>
          <a:p>
            <a:endParaRPr lang="zh-CN" altLang="en-US"/>
          </a:p>
        </p:txBody>
      </p:sp>
      <p:sp>
        <p:nvSpPr>
          <p:cNvPr id="7216" name="Rectangle 320"/>
          <p:cNvSpPr>
            <a:spLocks noChangeArrowheads="1"/>
          </p:cNvSpPr>
          <p:nvPr/>
        </p:nvSpPr>
        <p:spPr bwMode="auto">
          <a:xfrm>
            <a:off x="6935788" y="2495550"/>
            <a:ext cx="344487" cy="53975"/>
          </a:xfrm>
          <a:prstGeom prst="rect">
            <a:avLst/>
          </a:prstGeom>
          <a:solidFill>
            <a:srgbClr val="DDDDDD"/>
          </a:solidFill>
          <a:ln w="12700">
            <a:noFill/>
            <a:miter lim="800000"/>
            <a:headEnd/>
            <a:tailEnd/>
          </a:ln>
        </p:spPr>
        <p:txBody>
          <a:bodyPr wrap="none" anchor="ctr"/>
          <a:lstStyle/>
          <a:p>
            <a:pPr algn="ctr"/>
            <a:endParaRPr lang="zh-CN" altLang="en-US"/>
          </a:p>
        </p:txBody>
      </p:sp>
      <p:sp>
        <p:nvSpPr>
          <p:cNvPr id="7217" name="Oval 321"/>
          <p:cNvSpPr>
            <a:spLocks noChangeArrowheads="1"/>
          </p:cNvSpPr>
          <p:nvPr/>
        </p:nvSpPr>
        <p:spPr bwMode="auto">
          <a:xfrm>
            <a:off x="6932613" y="2432050"/>
            <a:ext cx="347662" cy="103188"/>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7218" name="Group 322"/>
          <p:cNvGrpSpPr>
            <a:grpSpLocks/>
          </p:cNvGrpSpPr>
          <p:nvPr/>
        </p:nvGrpSpPr>
        <p:grpSpPr bwMode="auto">
          <a:xfrm>
            <a:off x="7016750" y="2454275"/>
            <a:ext cx="171450" cy="61913"/>
            <a:chOff x="2848" y="848"/>
            <a:chExt cx="140" cy="98"/>
          </a:xfrm>
        </p:grpSpPr>
        <p:sp>
          <p:nvSpPr>
            <p:cNvPr id="7468" name="Line 32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69" name="Line 32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70" name="Line 32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219" name="Group 326"/>
          <p:cNvGrpSpPr>
            <a:grpSpLocks/>
          </p:cNvGrpSpPr>
          <p:nvPr/>
        </p:nvGrpSpPr>
        <p:grpSpPr bwMode="auto">
          <a:xfrm flipV="1">
            <a:off x="7016750" y="2454275"/>
            <a:ext cx="171450" cy="60325"/>
            <a:chOff x="2848" y="848"/>
            <a:chExt cx="140" cy="98"/>
          </a:xfrm>
        </p:grpSpPr>
        <p:sp>
          <p:nvSpPr>
            <p:cNvPr id="7465" name="Line 32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66" name="Line 32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67" name="Line 32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7220" name="Oval 331"/>
          <p:cNvSpPr>
            <a:spLocks noChangeArrowheads="1"/>
          </p:cNvSpPr>
          <p:nvPr/>
        </p:nvSpPr>
        <p:spPr bwMode="auto">
          <a:xfrm>
            <a:off x="6934200" y="2763838"/>
            <a:ext cx="358775" cy="9525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7221" name="Line 332"/>
          <p:cNvSpPr>
            <a:spLocks noChangeShapeType="1"/>
          </p:cNvSpPr>
          <p:nvPr/>
        </p:nvSpPr>
        <p:spPr bwMode="auto">
          <a:xfrm>
            <a:off x="6934200"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7222" name="Line 333"/>
          <p:cNvSpPr>
            <a:spLocks noChangeShapeType="1"/>
          </p:cNvSpPr>
          <p:nvPr/>
        </p:nvSpPr>
        <p:spPr bwMode="auto">
          <a:xfrm>
            <a:off x="7292975"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7223" name="Rectangle 334"/>
          <p:cNvSpPr>
            <a:spLocks noChangeArrowheads="1"/>
          </p:cNvSpPr>
          <p:nvPr/>
        </p:nvSpPr>
        <p:spPr bwMode="auto">
          <a:xfrm>
            <a:off x="6934200" y="2755900"/>
            <a:ext cx="355600" cy="58738"/>
          </a:xfrm>
          <a:prstGeom prst="rect">
            <a:avLst/>
          </a:prstGeom>
          <a:solidFill>
            <a:srgbClr val="DDDDDD"/>
          </a:solidFill>
          <a:ln w="12700">
            <a:noFill/>
            <a:miter lim="800000"/>
            <a:headEnd/>
            <a:tailEnd/>
          </a:ln>
        </p:spPr>
        <p:txBody>
          <a:bodyPr wrap="none" anchor="ctr"/>
          <a:lstStyle/>
          <a:p>
            <a:pPr algn="ctr"/>
            <a:endParaRPr lang="zh-CN" altLang="en-US"/>
          </a:p>
        </p:txBody>
      </p:sp>
      <p:sp>
        <p:nvSpPr>
          <p:cNvPr id="7224" name="Oval 335"/>
          <p:cNvSpPr>
            <a:spLocks noChangeArrowheads="1"/>
          </p:cNvSpPr>
          <p:nvPr/>
        </p:nvSpPr>
        <p:spPr bwMode="auto">
          <a:xfrm>
            <a:off x="6931025" y="2687638"/>
            <a:ext cx="358775" cy="111125"/>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7225" name="Group 336"/>
          <p:cNvGrpSpPr>
            <a:grpSpLocks/>
          </p:cNvGrpSpPr>
          <p:nvPr/>
        </p:nvGrpSpPr>
        <p:grpSpPr bwMode="auto">
          <a:xfrm>
            <a:off x="7016750" y="2711450"/>
            <a:ext cx="179388" cy="65088"/>
            <a:chOff x="2848" y="848"/>
            <a:chExt cx="140" cy="98"/>
          </a:xfrm>
        </p:grpSpPr>
        <p:sp>
          <p:nvSpPr>
            <p:cNvPr id="7462" name="Line 33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63" name="Line 33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64" name="Line 33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226" name="Group 340"/>
          <p:cNvGrpSpPr>
            <a:grpSpLocks/>
          </p:cNvGrpSpPr>
          <p:nvPr/>
        </p:nvGrpSpPr>
        <p:grpSpPr bwMode="auto">
          <a:xfrm flipV="1">
            <a:off x="7016750" y="2711450"/>
            <a:ext cx="179388" cy="65088"/>
            <a:chOff x="2848" y="848"/>
            <a:chExt cx="140" cy="98"/>
          </a:xfrm>
        </p:grpSpPr>
        <p:sp>
          <p:nvSpPr>
            <p:cNvPr id="7459" name="Line 341"/>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60" name="Line 342"/>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61" name="Line 343"/>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7227" name="Oval 345"/>
          <p:cNvSpPr>
            <a:spLocks noChangeArrowheads="1"/>
          </p:cNvSpPr>
          <p:nvPr/>
        </p:nvSpPr>
        <p:spPr bwMode="auto">
          <a:xfrm>
            <a:off x="7410450" y="2405063"/>
            <a:ext cx="330200" cy="85725"/>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7228" name="Line 346"/>
          <p:cNvSpPr>
            <a:spLocks noChangeShapeType="1"/>
          </p:cNvSpPr>
          <p:nvPr/>
        </p:nvSpPr>
        <p:spPr bwMode="auto">
          <a:xfrm>
            <a:off x="7410450" y="2398713"/>
            <a:ext cx="0" cy="52387"/>
          </a:xfrm>
          <a:prstGeom prst="line">
            <a:avLst/>
          </a:prstGeom>
          <a:noFill/>
          <a:ln w="12700">
            <a:solidFill>
              <a:schemeClr val="folHlink"/>
            </a:solidFill>
            <a:round/>
            <a:headEnd/>
            <a:tailEnd/>
          </a:ln>
        </p:spPr>
        <p:txBody>
          <a:bodyPr wrap="none" anchor="ctr"/>
          <a:lstStyle/>
          <a:p>
            <a:endParaRPr lang="zh-CN" altLang="en-US"/>
          </a:p>
        </p:txBody>
      </p:sp>
      <p:sp>
        <p:nvSpPr>
          <p:cNvPr id="7229" name="Line 347"/>
          <p:cNvSpPr>
            <a:spLocks noChangeShapeType="1"/>
          </p:cNvSpPr>
          <p:nvPr/>
        </p:nvSpPr>
        <p:spPr bwMode="auto">
          <a:xfrm>
            <a:off x="7740650" y="2398713"/>
            <a:ext cx="0" cy="52387"/>
          </a:xfrm>
          <a:prstGeom prst="line">
            <a:avLst/>
          </a:prstGeom>
          <a:noFill/>
          <a:ln w="12700">
            <a:solidFill>
              <a:schemeClr val="folHlink"/>
            </a:solidFill>
            <a:round/>
            <a:headEnd/>
            <a:tailEnd/>
          </a:ln>
        </p:spPr>
        <p:txBody>
          <a:bodyPr wrap="none" anchor="ctr"/>
          <a:lstStyle/>
          <a:p>
            <a:endParaRPr lang="zh-CN" altLang="en-US"/>
          </a:p>
        </p:txBody>
      </p:sp>
      <p:sp>
        <p:nvSpPr>
          <p:cNvPr id="7230" name="Rectangle 348"/>
          <p:cNvSpPr>
            <a:spLocks noChangeArrowheads="1"/>
          </p:cNvSpPr>
          <p:nvPr/>
        </p:nvSpPr>
        <p:spPr bwMode="auto">
          <a:xfrm>
            <a:off x="7410450" y="2398713"/>
            <a:ext cx="327025" cy="52387"/>
          </a:xfrm>
          <a:prstGeom prst="rect">
            <a:avLst/>
          </a:prstGeom>
          <a:solidFill>
            <a:srgbClr val="DDDDDD"/>
          </a:solidFill>
          <a:ln w="12700">
            <a:noFill/>
            <a:miter lim="800000"/>
            <a:headEnd/>
            <a:tailEnd/>
          </a:ln>
        </p:spPr>
        <p:txBody>
          <a:bodyPr wrap="none" anchor="ctr"/>
          <a:lstStyle/>
          <a:p>
            <a:pPr algn="ctr"/>
            <a:endParaRPr lang="zh-CN" altLang="en-US">
              <a:solidFill>
                <a:schemeClr val="bg2"/>
              </a:solidFill>
            </a:endParaRPr>
          </a:p>
        </p:txBody>
      </p:sp>
      <p:sp>
        <p:nvSpPr>
          <p:cNvPr id="7231" name="Oval 349"/>
          <p:cNvSpPr>
            <a:spLocks noChangeArrowheads="1"/>
          </p:cNvSpPr>
          <p:nvPr/>
        </p:nvSpPr>
        <p:spPr bwMode="auto">
          <a:xfrm>
            <a:off x="7407275" y="2336800"/>
            <a:ext cx="330200" cy="100013"/>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7232" name="Group 350"/>
          <p:cNvGrpSpPr>
            <a:grpSpLocks/>
          </p:cNvGrpSpPr>
          <p:nvPr/>
        </p:nvGrpSpPr>
        <p:grpSpPr bwMode="auto">
          <a:xfrm>
            <a:off x="7486650" y="2359025"/>
            <a:ext cx="163513" cy="57150"/>
            <a:chOff x="2848" y="848"/>
            <a:chExt cx="140" cy="98"/>
          </a:xfrm>
        </p:grpSpPr>
        <p:sp>
          <p:nvSpPr>
            <p:cNvPr id="7456" name="Line 351"/>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57" name="Line 352"/>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58" name="Line 353"/>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233" name="Group 354"/>
          <p:cNvGrpSpPr>
            <a:grpSpLocks/>
          </p:cNvGrpSpPr>
          <p:nvPr/>
        </p:nvGrpSpPr>
        <p:grpSpPr bwMode="auto">
          <a:xfrm flipV="1">
            <a:off x="7486650" y="2357438"/>
            <a:ext cx="163513" cy="58737"/>
            <a:chOff x="2848" y="848"/>
            <a:chExt cx="140" cy="98"/>
          </a:xfrm>
        </p:grpSpPr>
        <p:sp>
          <p:nvSpPr>
            <p:cNvPr id="7453" name="Line 355"/>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54" name="Line 356"/>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55" name="Line 357"/>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7234" name="Oval 359"/>
          <p:cNvSpPr>
            <a:spLocks noChangeArrowheads="1"/>
          </p:cNvSpPr>
          <p:nvPr/>
        </p:nvSpPr>
        <p:spPr bwMode="auto">
          <a:xfrm>
            <a:off x="7496175" y="2763838"/>
            <a:ext cx="358775" cy="9525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7235" name="Line 360"/>
          <p:cNvSpPr>
            <a:spLocks noChangeShapeType="1"/>
          </p:cNvSpPr>
          <p:nvPr/>
        </p:nvSpPr>
        <p:spPr bwMode="auto">
          <a:xfrm>
            <a:off x="7496175"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7236" name="Line 361"/>
          <p:cNvSpPr>
            <a:spLocks noChangeShapeType="1"/>
          </p:cNvSpPr>
          <p:nvPr/>
        </p:nvSpPr>
        <p:spPr bwMode="auto">
          <a:xfrm>
            <a:off x="7854950"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7237" name="Rectangle 362"/>
          <p:cNvSpPr>
            <a:spLocks noChangeArrowheads="1"/>
          </p:cNvSpPr>
          <p:nvPr/>
        </p:nvSpPr>
        <p:spPr bwMode="auto">
          <a:xfrm>
            <a:off x="7496175" y="2755900"/>
            <a:ext cx="355600" cy="58738"/>
          </a:xfrm>
          <a:prstGeom prst="rect">
            <a:avLst/>
          </a:prstGeom>
          <a:solidFill>
            <a:srgbClr val="DDDDDD"/>
          </a:solidFill>
          <a:ln w="12700">
            <a:noFill/>
            <a:miter lim="800000"/>
            <a:headEnd/>
            <a:tailEnd/>
          </a:ln>
        </p:spPr>
        <p:txBody>
          <a:bodyPr wrap="none" anchor="ctr"/>
          <a:lstStyle/>
          <a:p>
            <a:pPr algn="ctr"/>
            <a:endParaRPr lang="zh-CN" altLang="en-US"/>
          </a:p>
        </p:txBody>
      </p:sp>
      <p:sp>
        <p:nvSpPr>
          <p:cNvPr id="7238" name="Oval 363"/>
          <p:cNvSpPr>
            <a:spLocks noChangeArrowheads="1"/>
          </p:cNvSpPr>
          <p:nvPr/>
        </p:nvSpPr>
        <p:spPr bwMode="auto">
          <a:xfrm>
            <a:off x="7493000" y="2687638"/>
            <a:ext cx="358775" cy="111125"/>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7239" name="Group 364"/>
          <p:cNvGrpSpPr>
            <a:grpSpLocks/>
          </p:cNvGrpSpPr>
          <p:nvPr/>
        </p:nvGrpSpPr>
        <p:grpSpPr bwMode="auto">
          <a:xfrm>
            <a:off x="7578725" y="2711450"/>
            <a:ext cx="179388" cy="65088"/>
            <a:chOff x="2848" y="848"/>
            <a:chExt cx="140" cy="98"/>
          </a:xfrm>
        </p:grpSpPr>
        <p:sp>
          <p:nvSpPr>
            <p:cNvPr id="7450" name="Line 365"/>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51" name="Line 366"/>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52" name="Line 367"/>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240" name="Group 368"/>
          <p:cNvGrpSpPr>
            <a:grpSpLocks/>
          </p:cNvGrpSpPr>
          <p:nvPr/>
        </p:nvGrpSpPr>
        <p:grpSpPr bwMode="auto">
          <a:xfrm flipV="1">
            <a:off x="7578725" y="2711450"/>
            <a:ext cx="179388" cy="65088"/>
            <a:chOff x="2848" y="848"/>
            <a:chExt cx="140" cy="98"/>
          </a:xfrm>
        </p:grpSpPr>
        <p:sp>
          <p:nvSpPr>
            <p:cNvPr id="7447" name="Line 36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48" name="Line 37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49" name="Line 37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7241" name="Oval 373"/>
          <p:cNvSpPr>
            <a:spLocks noChangeArrowheads="1"/>
          </p:cNvSpPr>
          <p:nvPr/>
        </p:nvSpPr>
        <p:spPr bwMode="auto">
          <a:xfrm>
            <a:off x="6086475" y="2498725"/>
            <a:ext cx="346075" cy="87313"/>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7242" name="Line 374"/>
          <p:cNvSpPr>
            <a:spLocks noChangeShapeType="1"/>
          </p:cNvSpPr>
          <p:nvPr/>
        </p:nvSpPr>
        <p:spPr bwMode="auto">
          <a:xfrm>
            <a:off x="6086475" y="2490788"/>
            <a:ext cx="0" cy="53975"/>
          </a:xfrm>
          <a:prstGeom prst="line">
            <a:avLst/>
          </a:prstGeom>
          <a:noFill/>
          <a:ln w="12700">
            <a:solidFill>
              <a:schemeClr val="folHlink"/>
            </a:solidFill>
            <a:round/>
            <a:headEnd/>
            <a:tailEnd/>
          </a:ln>
        </p:spPr>
        <p:txBody>
          <a:bodyPr wrap="none" anchor="ctr"/>
          <a:lstStyle/>
          <a:p>
            <a:endParaRPr lang="zh-CN" altLang="en-US"/>
          </a:p>
        </p:txBody>
      </p:sp>
      <p:sp>
        <p:nvSpPr>
          <p:cNvPr id="7243" name="Line 375"/>
          <p:cNvSpPr>
            <a:spLocks noChangeShapeType="1"/>
          </p:cNvSpPr>
          <p:nvPr/>
        </p:nvSpPr>
        <p:spPr bwMode="auto">
          <a:xfrm>
            <a:off x="6432550" y="2490788"/>
            <a:ext cx="0" cy="53975"/>
          </a:xfrm>
          <a:prstGeom prst="line">
            <a:avLst/>
          </a:prstGeom>
          <a:noFill/>
          <a:ln w="12700">
            <a:solidFill>
              <a:schemeClr val="folHlink"/>
            </a:solidFill>
            <a:round/>
            <a:headEnd/>
            <a:tailEnd/>
          </a:ln>
        </p:spPr>
        <p:txBody>
          <a:bodyPr wrap="none" anchor="ctr"/>
          <a:lstStyle/>
          <a:p>
            <a:endParaRPr lang="zh-CN" altLang="en-US"/>
          </a:p>
        </p:txBody>
      </p:sp>
      <p:sp>
        <p:nvSpPr>
          <p:cNvPr id="7244" name="Rectangle 376"/>
          <p:cNvSpPr>
            <a:spLocks noChangeArrowheads="1"/>
          </p:cNvSpPr>
          <p:nvPr/>
        </p:nvSpPr>
        <p:spPr bwMode="auto">
          <a:xfrm>
            <a:off x="6086475" y="2490788"/>
            <a:ext cx="342900" cy="53975"/>
          </a:xfrm>
          <a:prstGeom prst="rect">
            <a:avLst/>
          </a:prstGeom>
          <a:solidFill>
            <a:srgbClr val="DDDDDD"/>
          </a:solidFill>
          <a:ln w="12700">
            <a:noFill/>
            <a:miter lim="800000"/>
            <a:headEnd/>
            <a:tailEnd/>
          </a:ln>
        </p:spPr>
        <p:txBody>
          <a:bodyPr wrap="none" anchor="ctr"/>
          <a:lstStyle/>
          <a:p>
            <a:pPr algn="ctr"/>
            <a:endParaRPr lang="zh-CN" altLang="en-US"/>
          </a:p>
        </p:txBody>
      </p:sp>
      <p:sp>
        <p:nvSpPr>
          <p:cNvPr id="7245" name="Oval 377"/>
          <p:cNvSpPr>
            <a:spLocks noChangeArrowheads="1"/>
          </p:cNvSpPr>
          <p:nvPr/>
        </p:nvSpPr>
        <p:spPr bwMode="auto">
          <a:xfrm>
            <a:off x="6083300" y="2427288"/>
            <a:ext cx="346075" cy="103187"/>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7246" name="Group 378"/>
          <p:cNvGrpSpPr>
            <a:grpSpLocks/>
          </p:cNvGrpSpPr>
          <p:nvPr/>
        </p:nvGrpSpPr>
        <p:grpSpPr bwMode="auto">
          <a:xfrm>
            <a:off x="6167438" y="2449513"/>
            <a:ext cx="171450" cy="60325"/>
            <a:chOff x="2848" y="848"/>
            <a:chExt cx="140" cy="98"/>
          </a:xfrm>
        </p:grpSpPr>
        <p:sp>
          <p:nvSpPr>
            <p:cNvPr id="7444" name="Line 37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45" name="Line 38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46" name="Line 38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247" name="Group 382"/>
          <p:cNvGrpSpPr>
            <a:grpSpLocks/>
          </p:cNvGrpSpPr>
          <p:nvPr/>
        </p:nvGrpSpPr>
        <p:grpSpPr bwMode="auto">
          <a:xfrm flipV="1">
            <a:off x="6167438" y="2449513"/>
            <a:ext cx="171450" cy="58737"/>
            <a:chOff x="2848" y="848"/>
            <a:chExt cx="140" cy="98"/>
          </a:xfrm>
        </p:grpSpPr>
        <p:sp>
          <p:nvSpPr>
            <p:cNvPr id="7441" name="Line 38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42" name="Line 38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43" name="Line 38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7248" name="Oval 387"/>
          <p:cNvSpPr>
            <a:spLocks noChangeArrowheads="1"/>
          </p:cNvSpPr>
          <p:nvPr/>
        </p:nvSpPr>
        <p:spPr bwMode="auto">
          <a:xfrm>
            <a:off x="5780088" y="3648075"/>
            <a:ext cx="346075" cy="87313"/>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7249" name="Line 388"/>
          <p:cNvSpPr>
            <a:spLocks noChangeShapeType="1"/>
          </p:cNvSpPr>
          <p:nvPr/>
        </p:nvSpPr>
        <p:spPr bwMode="auto">
          <a:xfrm>
            <a:off x="5780088" y="3640138"/>
            <a:ext cx="0" cy="53975"/>
          </a:xfrm>
          <a:prstGeom prst="line">
            <a:avLst/>
          </a:prstGeom>
          <a:noFill/>
          <a:ln w="12700">
            <a:solidFill>
              <a:schemeClr val="folHlink"/>
            </a:solidFill>
            <a:round/>
            <a:headEnd/>
            <a:tailEnd/>
          </a:ln>
        </p:spPr>
        <p:txBody>
          <a:bodyPr wrap="none" anchor="ctr"/>
          <a:lstStyle/>
          <a:p>
            <a:endParaRPr lang="zh-CN" altLang="en-US"/>
          </a:p>
        </p:txBody>
      </p:sp>
      <p:sp>
        <p:nvSpPr>
          <p:cNvPr id="7250" name="Line 389"/>
          <p:cNvSpPr>
            <a:spLocks noChangeShapeType="1"/>
          </p:cNvSpPr>
          <p:nvPr/>
        </p:nvSpPr>
        <p:spPr bwMode="auto">
          <a:xfrm>
            <a:off x="6126163" y="3640138"/>
            <a:ext cx="0" cy="53975"/>
          </a:xfrm>
          <a:prstGeom prst="line">
            <a:avLst/>
          </a:prstGeom>
          <a:noFill/>
          <a:ln w="12700">
            <a:solidFill>
              <a:schemeClr val="folHlink"/>
            </a:solidFill>
            <a:round/>
            <a:headEnd/>
            <a:tailEnd/>
          </a:ln>
        </p:spPr>
        <p:txBody>
          <a:bodyPr wrap="none" anchor="ctr"/>
          <a:lstStyle/>
          <a:p>
            <a:endParaRPr lang="zh-CN" altLang="en-US"/>
          </a:p>
        </p:txBody>
      </p:sp>
      <p:sp>
        <p:nvSpPr>
          <p:cNvPr id="7251" name="Rectangle 390"/>
          <p:cNvSpPr>
            <a:spLocks noChangeArrowheads="1"/>
          </p:cNvSpPr>
          <p:nvPr/>
        </p:nvSpPr>
        <p:spPr bwMode="auto">
          <a:xfrm>
            <a:off x="5780088" y="3640138"/>
            <a:ext cx="342900" cy="53975"/>
          </a:xfrm>
          <a:prstGeom prst="rect">
            <a:avLst/>
          </a:prstGeom>
          <a:solidFill>
            <a:srgbClr val="DDDDDD"/>
          </a:solidFill>
          <a:ln w="12700">
            <a:noFill/>
            <a:miter lim="800000"/>
            <a:headEnd/>
            <a:tailEnd/>
          </a:ln>
        </p:spPr>
        <p:txBody>
          <a:bodyPr wrap="none" anchor="ctr"/>
          <a:lstStyle/>
          <a:p>
            <a:pPr algn="ctr"/>
            <a:endParaRPr lang="zh-CN" altLang="en-US"/>
          </a:p>
        </p:txBody>
      </p:sp>
      <p:sp>
        <p:nvSpPr>
          <p:cNvPr id="7252" name="Oval 391"/>
          <p:cNvSpPr>
            <a:spLocks noChangeArrowheads="1"/>
          </p:cNvSpPr>
          <p:nvPr/>
        </p:nvSpPr>
        <p:spPr bwMode="auto">
          <a:xfrm>
            <a:off x="5776913" y="3576638"/>
            <a:ext cx="346075" cy="103187"/>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7253" name="Group 392"/>
          <p:cNvGrpSpPr>
            <a:grpSpLocks/>
          </p:cNvGrpSpPr>
          <p:nvPr/>
        </p:nvGrpSpPr>
        <p:grpSpPr bwMode="auto">
          <a:xfrm>
            <a:off x="5861050" y="3598863"/>
            <a:ext cx="171450" cy="60325"/>
            <a:chOff x="2848" y="848"/>
            <a:chExt cx="140" cy="98"/>
          </a:xfrm>
        </p:grpSpPr>
        <p:sp>
          <p:nvSpPr>
            <p:cNvPr id="7438" name="Line 39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39" name="Line 39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40" name="Line 39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254" name="Group 396"/>
          <p:cNvGrpSpPr>
            <a:grpSpLocks/>
          </p:cNvGrpSpPr>
          <p:nvPr/>
        </p:nvGrpSpPr>
        <p:grpSpPr bwMode="auto">
          <a:xfrm flipV="1">
            <a:off x="5861050" y="3598863"/>
            <a:ext cx="171450" cy="58737"/>
            <a:chOff x="2848" y="848"/>
            <a:chExt cx="140" cy="98"/>
          </a:xfrm>
        </p:grpSpPr>
        <p:sp>
          <p:nvSpPr>
            <p:cNvPr id="7435" name="Line 39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36" name="Line 39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37" name="Line 39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7255" name="Line 400"/>
          <p:cNvSpPr>
            <a:spLocks noChangeShapeType="1"/>
          </p:cNvSpPr>
          <p:nvPr/>
        </p:nvSpPr>
        <p:spPr bwMode="auto">
          <a:xfrm flipV="1">
            <a:off x="6978650" y="4005263"/>
            <a:ext cx="227013" cy="436562"/>
          </a:xfrm>
          <a:prstGeom prst="line">
            <a:avLst/>
          </a:prstGeom>
          <a:noFill/>
          <a:ln w="9525">
            <a:solidFill>
              <a:schemeClr val="bg2"/>
            </a:solidFill>
            <a:round/>
            <a:headEnd/>
            <a:tailEnd/>
          </a:ln>
        </p:spPr>
        <p:txBody>
          <a:bodyPr/>
          <a:lstStyle/>
          <a:p>
            <a:endParaRPr lang="zh-CN" altLang="en-US"/>
          </a:p>
        </p:txBody>
      </p:sp>
      <p:sp>
        <p:nvSpPr>
          <p:cNvPr id="7256" name="Line 401"/>
          <p:cNvSpPr>
            <a:spLocks noChangeShapeType="1"/>
          </p:cNvSpPr>
          <p:nvPr/>
        </p:nvSpPr>
        <p:spPr bwMode="auto">
          <a:xfrm>
            <a:off x="7102475" y="3743325"/>
            <a:ext cx="163513" cy="120650"/>
          </a:xfrm>
          <a:prstGeom prst="line">
            <a:avLst/>
          </a:prstGeom>
          <a:noFill/>
          <a:ln w="9525">
            <a:solidFill>
              <a:schemeClr val="bg2"/>
            </a:solidFill>
            <a:round/>
            <a:headEnd/>
            <a:tailEnd/>
          </a:ln>
        </p:spPr>
        <p:txBody>
          <a:bodyPr/>
          <a:lstStyle/>
          <a:p>
            <a:endParaRPr lang="zh-CN" altLang="en-US"/>
          </a:p>
        </p:txBody>
      </p:sp>
      <p:sp>
        <p:nvSpPr>
          <p:cNvPr id="7257" name="Line 402"/>
          <p:cNvSpPr>
            <a:spLocks noChangeShapeType="1"/>
          </p:cNvSpPr>
          <p:nvPr/>
        </p:nvSpPr>
        <p:spPr bwMode="auto">
          <a:xfrm>
            <a:off x="7199313" y="3663950"/>
            <a:ext cx="279400" cy="0"/>
          </a:xfrm>
          <a:prstGeom prst="line">
            <a:avLst/>
          </a:prstGeom>
          <a:noFill/>
          <a:ln w="9525">
            <a:solidFill>
              <a:schemeClr val="bg2"/>
            </a:solidFill>
            <a:round/>
            <a:headEnd/>
            <a:tailEnd/>
          </a:ln>
        </p:spPr>
        <p:txBody>
          <a:bodyPr/>
          <a:lstStyle/>
          <a:p>
            <a:endParaRPr lang="zh-CN" altLang="en-US"/>
          </a:p>
        </p:txBody>
      </p:sp>
      <p:sp>
        <p:nvSpPr>
          <p:cNvPr id="7258" name="Line 403"/>
          <p:cNvSpPr>
            <a:spLocks noChangeShapeType="1"/>
          </p:cNvSpPr>
          <p:nvPr/>
        </p:nvSpPr>
        <p:spPr bwMode="auto">
          <a:xfrm flipV="1">
            <a:off x="7435850" y="3749675"/>
            <a:ext cx="134938" cy="104775"/>
          </a:xfrm>
          <a:prstGeom prst="line">
            <a:avLst/>
          </a:prstGeom>
          <a:noFill/>
          <a:ln w="9525">
            <a:solidFill>
              <a:schemeClr val="bg2"/>
            </a:solidFill>
            <a:round/>
            <a:headEnd/>
            <a:tailEnd/>
          </a:ln>
        </p:spPr>
        <p:txBody>
          <a:bodyPr/>
          <a:lstStyle/>
          <a:p>
            <a:endParaRPr lang="zh-CN" altLang="en-US"/>
          </a:p>
        </p:txBody>
      </p:sp>
      <p:sp>
        <p:nvSpPr>
          <p:cNvPr id="7259" name="Line 404"/>
          <p:cNvSpPr>
            <a:spLocks noChangeShapeType="1"/>
          </p:cNvSpPr>
          <p:nvPr/>
        </p:nvSpPr>
        <p:spPr bwMode="auto">
          <a:xfrm>
            <a:off x="6134100" y="3670300"/>
            <a:ext cx="679450" cy="0"/>
          </a:xfrm>
          <a:prstGeom prst="line">
            <a:avLst/>
          </a:prstGeom>
          <a:noFill/>
          <a:ln w="9525">
            <a:solidFill>
              <a:schemeClr val="bg2"/>
            </a:solidFill>
            <a:round/>
            <a:headEnd/>
            <a:tailEnd/>
          </a:ln>
        </p:spPr>
        <p:txBody>
          <a:bodyPr/>
          <a:lstStyle/>
          <a:p>
            <a:endParaRPr lang="zh-CN" altLang="en-US"/>
          </a:p>
        </p:txBody>
      </p:sp>
      <p:sp>
        <p:nvSpPr>
          <p:cNvPr id="7260" name="Line 427"/>
          <p:cNvSpPr>
            <a:spLocks noChangeShapeType="1"/>
          </p:cNvSpPr>
          <p:nvPr/>
        </p:nvSpPr>
        <p:spPr bwMode="auto">
          <a:xfrm>
            <a:off x="6429375" y="2517775"/>
            <a:ext cx="509588" cy="3175"/>
          </a:xfrm>
          <a:prstGeom prst="line">
            <a:avLst/>
          </a:prstGeom>
          <a:noFill/>
          <a:ln w="9525">
            <a:solidFill>
              <a:schemeClr val="bg2"/>
            </a:solidFill>
            <a:round/>
            <a:headEnd/>
            <a:tailEnd/>
          </a:ln>
        </p:spPr>
        <p:txBody>
          <a:bodyPr/>
          <a:lstStyle/>
          <a:p>
            <a:endParaRPr lang="zh-CN" altLang="en-US"/>
          </a:p>
        </p:txBody>
      </p:sp>
      <p:sp>
        <p:nvSpPr>
          <p:cNvPr id="7261" name="Line 428"/>
          <p:cNvSpPr>
            <a:spLocks noChangeShapeType="1"/>
          </p:cNvSpPr>
          <p:nvPr/>
        </p:nvSpPr>
        <p:spPr bwMode="auto">
          <a:xfrm>
            <a:off x="5995988" y="2346325"/>
            <a:ext cx="152400" cy="82550"/>
          </a:xfrm>
          <a:prstGeom prst="line">
            <a:avLst/>
          </a:prstGeom>
          <a:noFill/>
          <a:ln w="9525">
            <a:solidFill>
              <a:schemeClr val="bg2"/>
            </a:solidFill>
            <a:round/>
            <a:headEnd/>
            <a:tailEnd/>
          </a:ln>
        </p:spPr>
        <p:txBody>
          <a:bodyPr/>
          <a:lstStyle/>
          <a:p>
            <a:endParaRPr lang="zh-CN" altLang="en-US"/>
          </a:p>
        </p:txBody>
      </p:sp>
      <p:sp>
        <p:nvSpPr>
          <p:cNvPr id="7262" name="Freeform 429"/>
          <p:cNvSpPr>
            <a:spLocks/>
          </p:cNvSpPr>
          <p:nvPr/>
        </p:nvSpPr>
        <p:spPr bwMode="auto">
          <a:xfrm>
            <a:off x="5316538" y="4352925"/>
            <a:ext cx="2979737" cy="1455738"/>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DDDDDD"/>
          </a:solidFill>
          <a:ln w="9525">
            <a:noFill/>
            <a:round/>
            <a:headEnd/>
            <a:tailEnd/>
          </a:ln>
        </p:spPr>
        <p:txBody>
          <a:bodyPr/>
          <a:lstStyle/>
          <a:p>
            <a:endParaRPr lang="zh-CN" altLang="en-US"/>
          </a:p>
        </p:txBody>
      </p:sp>
      <p:sp>
        <p:nvSpPr>
          <p:cNvPr id="7263" name="Line 430"/>
          <p:cNvSpPr>
            <a:spLocks noChangeShapeType="1"/>
          </p:cNvSpPr>
          <p:nvPr/>
        </p:nvSpPr>
        <p:spPr bwMode="auto">
          <a:xfrm rot="-5400000">
            <a:off x="7551737" y="5089526"/>
            <a:ext cx="523875" cy="139700"/>
          </a:xfrm>
          <a:prstGeom prst="line">
            <a:avLst/>
          </a:prstGeom>
          <a:noFill/>
          <a:ln w="12700">
            <a:solidFill>
              <a:schemeClr val="bg2"/>
            </a:solidFill>
            <a:round/>
            <a:headEnd/>
            <a:tailEnd/>
          </a:ln>
        </p:spPr>
        <p:txBody>
          <a:bodyPr wrap="none" anchor="ctr"/>
          <a:lstStyle/>
          <a:p>
            <a:endParaRPr lang="zh-CN" altLang="en-US"/>
          </a:p>
        </p:txBody>
      </p:sp>
      <p:sp>
        <p:nvSpPr>
          <p:cNvPr id="7264" name="Line 440"/>
          <p:cNvSpPr>
            <a:spLocks noChangeShapeType="1"/>
          </p:cNvSpPr>
          <p:nvPr/>
        </p:nvSpPr>
        <p:spPr bwMode="auto">
          <a:xfrm rot="5400000" flipV="1">
            <a:off x="7697788" y="5370513"/>
            <a:ext cx="3175" cy="85725"/>
          </a:xfrm>
          <a:prstGeom prst="line">
            <a:avLst/>
          </a:prstGeom>
          <a:noFill/>
          <a:ln w="12700">
            <a:solidFill>
              <a:schemeClr val="bg2"/>
            </a:solidFill>
            <a:round/>
            <a:headEnd/>
            <a:tailEnd/>
          </a:ln>
        </p:spPr>
        <p:txBody>
          <a:bodyPr wrap="none" anchor="ctr"/>
          <a:lstStyle/>
          <a:p>
            <a:endParaRPr lang="zh-CN" altLang="en-US"/>
          </a:p>
        </p:txBody>
      </p:sp>
      <p:sp>
        <p:nvSpPr>
          <p:cNvPr id="7265" name="Line 441"/>
          <p:cNvSpPr>
            <a:spLocks noChangeShapeType="1"/>
          </p:cNvSpPr>
          <p:nvPr/>
        </p:nvSpPr>
        <p:spPr bwMode="auto">
          <a:xfrm rot="-5400000">
            <a:off x="7883525" y="5046663"/>
            <a:ext cx="0" cy="114300"/>
          </a:xfrm>
          <a:prstGeom prst="line">
            <a:avLst/>
          </a:prstGeom>
          <a:noFill/>
          <a:ln w="12700">
            <a:solidFill>
              <a:schemeClr val="bg2"/>
            </a:solidFill>
            <a:round/>
            <a:headEnd/>
            <a:tailEnd/>
          </a:ln>
        </p:spPr>
        <p:txBody>
          <a:bodyPr wrap="none" anchor="ctr"/>
          <a:lstStyle/>
          <a:p>
            <a:endParaRPr lang="zh-CN" altLang="en-US"/>
          </a:p>
        </p:txBody>
      </p:sp>
      <p:grpSp>
        <p:nvGrpSpPr>
          <p:cNvPr id="7266" name="Group 545"/>
          <p:cNvGrpSpPr>
            <a:grpSpLocks/>
          </p:cNvGrpSpPr>
          <p:nvPr/>
        </p:nvGrpSpPr>
        <p:grpSpPr bwMode="auto">
          <a:xfrm>
            <a:off x="7462838" y="4756150"/>
            <a:ext cx="501650" cy="234950"/>
            <a:chOff x="4701" y="2996"/>
            <a:chExt cx="316" cy="148"/>
          </a:xfrm>
        </p:grpSpPr>
        <p:sp>
          <p:nvSpPr>
            <p:cNvPr id="7422" name="Oval 443"/>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7423" name="Line 444"/>
            <p:cNvSpPr>
              <a:spLocks noChangeShapeType="1"/>
            </p:cNvSpPr>
            <p:nvPr/>
          </p:nvSpPr>
          <p:spPr bwMode="auto">
            <a:xfrm>
              <a:off x="4704" y="3055"/>
              <a:ext cx="0" cy="51"/>
            </a:xfrm>
            <a:prstGeom prst="line">
              <a:avLst/>
            </a:prstGeom>
            <a:noFill/>
            <a:ln w="12700">
              <a:solidFill>
                <a:schemeClr val="folHlink"/>
              </a:solidFill>
              <a:round/>
              <a:headEnd/>
              <a:tailEnd/>
            </a:ln>
          </p:spPr>
          <p:txBody>
            <a:bodyPr wrap="none" anchor="ctr"/>
            <a:lstStyle/>
            <a:p>
              <a:endParaRPr lang="zh-CN" altLang="en-US"/>
            </a:p>
          </p:txBody>
        </p:sp>
        <p:sp>
          <p:nvSpPr>
            <p:cNvPr id="7424" name="Line 445"/>
            <p:cNvSpPr>
              <a:spLocks noChangeShapeType="1"/>
            </p:cNvSpPr>
            <p:nvPr/>
          </p:nvSpPr>
          <p:spPr bwMode="auto">
            <a:xfrm>
              <a:off x="5017" y="3055"/>
              <a:ext cx="0" cy="51"/>
            </a:xfrm>
            <a:prstGeom prst="line">
              <a:avLst/>
            </a:prstGeom>
            <a:noFill/>
            <a:ln w="12700">
              <a:solidFill>
                <a:schemeClr val="folHlink"/>
              </a:solidFill>
              <a:round/>
              <a:headEnd/>
              <a:tailEnd/>
            </a:ln>
          </p:spPr>
          <p:txBody>
            <a:bodyPr wrap="none" anchor="ctr"/>
            <a:lstStyle/>
            <a:p>
              <a:endParaRPr lang="zh-CN" altLang="en-US"/>
            </a:p>
          </p:txBody>
        </p:sp>
        <p:sp>
          <p:nvSpPr>
            <p:cNvPr id="7425" name="Rectangle 446"/>
            <p:cNvSpPr>
              <a:spLocks noChangeArrowheads="1"/>
            </p:cNvSpPr>
            <p:nvPr/>
          </p:nvSpPr>
          <p:spPr bwMode="auto">
            <a:xfrm>
              <a:off x="4704" y="3055"/>
              <a:ext cx="310" cy="50"/>
            </a:xfrm>
            <a:prstGeom prst="rect">
              <a:avLst/>
            </a:prstGeom>
            <a:solidFill>
              <a:srgbClr val="DDDDDD"/>
            </a:solidFill>
            <a:ln w="12700">
              <a:noFill/>
              <a:miter lim="800000"/>
              <a:headEnd/>
              <a:tailEnd/>
            </a:ln>
          </p:spPr>
          <p:txBody>
            <a:bodyPr wrap="none" anchor="ctr"/>
            <a:lstStyle/>
            <a:p>
              <a:pPr algn="ctr"/>
              <a:endParaRPr lang="zh-CN" altLang="en-US"/>
            </a:p>
          </p:txBody>
        </p:sp>
        <p:sp>
          <p:nvSpPr>
            <p:cNvPr id="7426" name="Oval 447"/>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7427" name="Group 448"/>
            <p:cNvGrpSpPr>
              <a:grpSpLocks/>
            </p:cNvGrpSpPr>
            <p:nvPr/>
          </p:nvGrpSpPr>
          <p:grpSpPr bwMode="auto">
            <a:xfrm>
              <a:off x="4776" y="3017"/>
              <a:ext cx="156" cy="56"/>
              <a:chOff x="2848" y="848"/>
              <a:chExt cx="140" cy="98"/>
            </a:xfrm>
          </p:grpSpPr>
          <p:sp>
            <p:nvSpPr>
              <p:cNvPr id="7432" name="Line 44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33" name="Line 45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34" name="Line 45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428" name="Group 452"/>
            <p:cNvGrpSpPr>
              <a:grpSpLocks/>
            </p:cNvGrpSpPr>
            <p:nvPr/>
          </p:nvGrpSpPr>
          <p:grpSpPr bwMode="auto">
            <a:xfrm flipV="1">
              <a:off x="4776" y="3016"/>
              <a:ext cx="156" cy="56"/>
              <a:chOff x="2848" y="848"/>
              <a:chExt cx="140" cy="98"/>
            </a:xfrm>
          </p:grpSpPr>
          <p:sp>
            <p:nvSpPr>
              <p:cNvPr id="7429" name="Line 45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30" name="Line 45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31" name="Line 45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grpSp>
        <p:nvGrpSpPr>
          <p:cNvPr id="7267" name="Group 456"/>
          <p:cNvGrpSpPr>
            <a:grpSpLocks/>
          </p:cNvGrpSpPr>
          <p:nvPr/>
        </p:nvGrpSpPr>
        <p:grpSpPr bwMode="auto">
          <a:xfrm>
            <a:off x="6646863" y="4479925"/>
            <a:ext cx="501650" cy="234950"/>
            <a:chOff x="3600" y="219"/>
            <a:chExt cx="360" cy="175"/>
          </a:xfrm>
        </p:grpSpPr>
        <p:sp>
          <p:nvSpPr>
            <p:cNvPr id="7409" name="Oval 457"/>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endParaRPr lang="zh-CN" altLang="en-US"/>
            </a:p>
          </p:txBody>
        </p:sp>
        <p:sp>
          <p:nvSpPr>
            <p:cNvPr id="7410" name="Line 45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7411" name="Line 45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7412" name="Rectangle 460"/>
            <p:cNvSpPr>
              <a:spLocks noChangeArrowheads="1"/>
            </p:cNvSpPr>
            <p:nvPr/>
          </p:nvSpPr>
          <p:spPr bwMode="auto">
            <a:xfrm>
              <a:off x="3603" y="289"/>
              <a:ext cx="354" cy="59"/>
            </a:xfrm>
            <a:prstGeom prst="rect">
              <a:avLst/>
            </a:prstGeom>
            <a:solidFill>
              <a:srgbClr val="DDDDDD"/>
            </a:solidFill>
            <a:ln w="12700">
              <a:noFill/>
              <a:miter lim="800000"/>
              <a:headEnd/>
              <a:tailEnd/>
            </a:ln>
          </p:spPr>
          <p:txBody>
            <a:bodyPr wrap="none" anchor="ctr"/>
            <a:lstStyle/>
            <a:p>
              <a:pPr algn="ctr"/>
              <a:endParaRPr lang="zh-CN" altLang="en-US"/>
            </a:p>
          </p:txBody>
        </p:sp>
        <p:sp>
          <p:nvSpPr>
            <p:cNvPr id="7413" name="Oval 461"/>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endParaRPr lang="zh-CN" altLang="en-US"/>
            </a:p>
          </p:txBody>
        </p:sp>
        <p:grpSp>
          <p:nvGrpSpPr>
            <p:cNvPr id="7414" name="Group 462"/>
            <p:cNvGrpSpPr>
              <a:grpSpLocks/>
            </p:cNvGrpSpPr>
            <p:nvPr/>
          </p:nvGrpSpPr>
          <p:grpSpPr bwMode="auto">
            <a:xfrm>
              <a:off x="3686" y="244"/>
              <a:ext cx="177" cy="66"/>
              <a:chOff x="2848" y="848"/>
              <a:chExt cx="140" cy="98"/>
            </a:xfrm>
          </p:grpSpPr>
          <p:sp>
            <p:nvSpPr>
              <p:cNvPr id="7419" name="Line 46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420" name="Line 46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421" name="Line 46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7415" name="Group 466"/>
            <p:cNvGrpSpPr>
              <a:grpSpLocks/>
            </p:cNvGrpSpPr>
            <p:nvPr/>
          </p:nvGrpSpPr>
          <p:grpSpPr bwMode="auto">
            <a:xfrm flipV="1">
              <a:off x="3686" y="243"/>
              <a:ext cx="177" cy="66"/>
              <a:chOff x="2848" y="848"/>
              <a:chExt cx="140" cy="98"/>
            </a:xfrm>
          </p:grpSpPr>
          <p:sp>
            <p:nvSpPr>
              <p:cNvPr id="7416" name="Line 46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417" name="Line 46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418" name="Line 46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7268" name="Group 470"/>
          <p:cNvGrpSpPr>
            <a:grpSpLocks/>
          </p:cNvGrpSpPr>
          <p:nvPr/>
        </p:nvGrpSpPr>
        <p:grpSpPr bwMode="auto">
          <a:xfrm>
            <a:off x="5981700" y="4784725"/>
            <a:ext cx="501650" cy="234950"/>
            <a:chOff x="3600" y="219"/>
            <a:chExt cx="360" cy="175"/>
          </a:xfrm>
        </p:grpSpPr>
        <p:sp>
          <p:nvSpPr>
            <p:cNvPr id="7396" name="Oval 471"/>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endParaRPr lang="zh-CN" altLang="en-US"/>
            </a:p>
          </p:txBody>
        </p:sp>
        <p:sp>
          <p:nvSpPr>
            <p:cNvPr id="7397" name="Line 47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7398" name="Line 47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7399" name="Rectangle 474"/>
            <p:cNvSpPr>
              <a:spLocks noChangeArrowheads="1"/>
            </p:cNvSpPr>
            <p:nvPr/>
          </p:nvSpPr>
          <p:spPr bwMode="auto">
            <a:xfrm>
              <a:off x="3603" y="289"/>
              <a:ext cx="354" cy="59"/>
            </a:xfrm>
            <a:prstGeom prst="rect">
              <a:avLst/>
            </a:prstGeom>
            <a:solidFill>
              <a:srgbClr val="DDDDDD"/>
            </a:solidFill>
            <a:ln w="12700">
              <a:noFill/>
              <a:miter lim="800000"/>
              <a:headEnd/>
              <a:tailEnd/>
            </a:ln>
          </p:spPr>
          <p:txBody>
            <a:bodyPr wrap="none" anchor="ctr"/>
            <a:lstStyle/>
            <a:p>
              <a:pPr algn="ctr"/>
              <a:endParaRPr lang="zh-CN" altLang="en-US"/>
            </a:p>
          </p:txBody>
        </p:sp>
        <p:sp>
          <p:nvSpPr>
            <p:cNvPr id="7400" name="Oval 475"/>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endParaRPr lang="zh-CN" altLang="en-US"/>
            </a:p>
          </p:txBody>
        </p:sp>
        <p:grpSp>
          <p:nvGrpSpPr>
            <p:cNvPr id="7401" name="Group 476"/>
            <p:cNvGrpSpPr>
              <a:grpSpLocks/>
            </p:cNvGrpSpPr>
            <p:nvPr/>
          </p:nvGrpSpPr>
          <p:grpSpPr bwMode="auto">
            <a:xfrm>
              <a:off x="3686" y="244"/>
              <a:ext cx="177" cy="66"/>
              <a:chOff x="2848" y="848"/>
              <a:chExt cx="140" cy="98"/>
            </a:xfrm>
          </p:grpSpPr>
          <p:sp>
            <p:nvSpPr>
              <p:cNvPr id="7406" name="Line 47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407" name="Line 47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408" name="Line 47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7402" name="Group 480"/>
            <p:cNvGrpSpPr>
              <a:grpSpLocks/>
            </p:cNvGrpSpPr>
            <p:nvPr/>
          </p:nvGrpSpPr>
          <p:grpSpPr bwMode="auto">
            <a:xfrm flipV="1">
              <a:off x="3686" y="243"/>
              <a:ext cx="177" cy="66"/>
              <a:chOff x="2848" y="848"/>
              <a:chExt cx="140" cy="98"/>
            </a:xfrm>
          </p:grpSpPr>
          <p:sp>
            <p:nvSpPr>
              <p:cNvPr id="7403" name="Line 48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404" name="Line 48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405" name="Line 48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7269" name="Line 484"/>
          <p:cNvSpPr>
            <a:spLocks noChangeShapeType="1"/>
          </p:cNvSpPr>
          <p:nvPr/>
        </p:nvSpPr>
        <p:spPr bwMode="auto">
          <a:xfrm>
            <a:off x="7096125" y="4691063"/>
            <a:ext cx="358775" cy="120650"/>
          </a:xfrm>
          <a:prstGeom prst="line">
            <a:avLst/>
          </a:prstGeom>
          <a:noFill/>
          <a:ln w="9525">
            <a:solidFill>
              <a:schemeClr val="bg2"/>
            </a:solidFill>
            <a:round/>
            <a:headEnd/>
            <a:tailEnd/>
          </a:ln>
        </p:spPr>
        <p:txBody>
          <a:bodyPr/>
          <a:lstStyle/>
          <a:p>
            <a:endParaRPr lang="zh-CN" altLang="en-US"/>
          </a:p>
        </p:txBody>
      </p:sp>
      <p:sp>
        <p:nvSpPr>
          <p:cNvPr id="7270" name="Line 485"/>
          <p:cNvSpPr>
            <a:spLocks noChangeShapeType="1"/>
          </p:cNvSpPr>
          <p:nvPr/>
        </p:nvSpPr>
        <p:spPr bwMode="auto">
          <a:xfrm flipV="1">
            <a:off x="6443663" y="4703763"/>
            <a:ext cx="277812" cy="109537"/>
          </a:xfrm>
          <a:prstGeom prst="line">
            <a:avLst/>
          </a:prstGeom>
          <a:noFill/>
          <a:ln w="9525">
            <a:solidFill>
              <a:schemeClr val="bg2"/>
            </a:solidFill>
            <a:round/>
            <a:headEnd/>
            <a:tailEnd/>
          </a:ln>
        </p:spPr>
        <p:txBody>
          <a:bodyPr/>
          <a:lstStyle/>
          <a:p>
            <a:endParaRPr lang="zh-CN" altLang="en-US"/>
          </a:p>
        </p:txBody>
      </p:sp>
      <p:sp>
        <p:nvSpPr>
          <p:cNvPr id="7271" name="Line 486"/>
          <p:cNvSpPr>
            <a:spLocks noChangeShapeType="1"/>
          </p:cNvSpPr>
          <p:nvPr/>
        </p:nvSpPr>
        <p:spPr bwMode="auto">
          <a:xfrm flipV="1">
            <a:off x="6486525" y="4906963"/>
            <a:ext cx="971550" cy="0"/>
          </a:xfrm>
          <a:prstGeom prst="line">
            <a:avLst/>
          </a:prstGeom>
          <a:noFill/>
          <a:ln w="9525">
            <a:solidFill>
              <a:schemeClr val="bg2"/>
            </a:solidFill>
            <a:round/>
            <a:headEnd/>
            <a:tailEnd/>
          </a:ln>
        </p:spPr>
        <p:txBody>
          <a:bodyPr/>
          <a:lstStyle/>
          <a:p>
            <a:endParaRPr lang="zh-CN" altLang="en-US"/>
          </a:p>
        </p:txBody>
      </p:sp>
      <p:sp>
        <p:nvSpPr>
          <p:cNvPr id="7272" name="Line 487"/>
          <p:cNvSpPr>
            <a:spLocks noChangeShapeType="1"/>
          </p:cNvSpPr>
          <p:nvPr/>
        </p:nvSpPr>
        <p:spPr bwMode="auto">
          <a:xfrm flipH="1">
            <a:off x="5781675" y="4652963"/>
            <a:ext cx="254000" cy="469900"/>
          </a:xfrm>
          <a:prstGeom prst="line">
            <a:avLst/>
          </a:prstGeom>
          <a:noFill/>
          <a:ln w="9525">
            <a:solidFill>
              <a:schemeClr val="bg2"/>
            </a:solidFill>
            <a:round/>
            <a:headEnd/>
            <a:tailEnd/>
          </a:ln>
        </p:spPr>
        <p:txBody>
          <a:bodyPr/>
          <a:lstStyle/>
          <a:p>
            <a:endParaRPr lang="zh-CN" altLang="en-US"/>
          </a:p>
        </p:txBody>
      </p:sp>
      <p:sp>
        <p:nvSpPr>
          <p:cNvPr id="7273" name="Line 488"/>
          <p:cNvSpPr>
            <a:spLocks noChangeShapeType="1"/>
          </p:cNvSpPr>
          <p:nvPr/>
        </p:nvSpPr>
        <p:spPr bwMode="auto">
          <a:xfrm>
            <a:off x="5807075" y="4703763"/>
            <a:ext cx="196850" cy="0"/>
          </a:xfrm>
          <a:prstGeom prst="line">
            <a:avLst/>
          </a:prstGeom>
          <a:noFill/>
          <a:ln w="9525">
            <a:solidFill>
              <a:schemeClr val="bg2"/>
            </a:solidFill>
            <a:round/>
            <a:headEnd/>
            <a:tailEnd/>
          </a:ln>
        </p:spPr>
        <p:txBody>
          <a:bodyPr/>
          <a:lstStyle/>
          <a:p>
            <a:endParaRPr lang="zh-CN" altLang="en-US"/>
          </a:p>
        </p:txBody>
      </p:sp>
      <p:sp>
        <p:nvSpPr>
          <p:cNvPr id="7274" name="Line 489"/>
          <p:cNvSpPr>
            <a:spLocks noChangeShapeType="1"/>
          </p:cNvSpPr>
          <p:nvPr/>
        </p:nvSpPr>
        <p:spPr bwMode="auto">
          <a:xfrm>
            <a:off x="5667375" y="5040313"/>
            <a:ext cx="153988" cy="0"/>
          </a:xfrm>
          <a:prstGeom prst="line">
            <a:avLst/>
          </a:prstGeom>
          <a:noFill/>
          <a:ln w="9525">
            <a:solidFill>
              <a:schemeClr val="bg2"/>
            </a:solidFill>
            <a:round/>
            <a:headEnd/>
            <a:tailEnd/>
          </a:ln>
        </p:spPr>
        <p:txBody>
          <a:bodyPr/>
          <a:lstStyle/>
          <a:p>
            <a:endParaRPr lang="zh-CN" altLang="en-US"/>
          </a:p>
        </p:txBody>
      </p:sp>
      <p:sp>
        <p:nvSpPr>
          <p:cNvPr id="7275" name="Line 490"/>
          <p:cNvSpPr>
            <a:spLocks noChangeShapeType="1"/>
          </p:cNvSpPr>
          <p:nvPr/>
        </p:nvSpPr>
        <p:spPr bwMode="auto">
          <a:xfrm>
            <a:off x="5919788" y="5119688"/>
            <a:ext cx="490537" cy="0"/>
          </a:xfrm>
          <a:prstGeom prst="line">
            <a:avLst/>
          </a:prstGeom>
          <a:noFill/>
          <a:ln w="9525">
            <a:solidFill>
              <a:schemeClr val="bg2"/>
            </a:solidFill>
            <a:round/>
            <a:headEnd/>
            <a:tailEnd/>
          </a:ln>
        </p:spPr>
        <p:txBody>
          <a:bodyPr/>
          <a:lstStyle/>
          <a:p>
            <a:endParaRPr lang="zh-CN" altLang="en-US"/>
          </a:p>
        </p:txBody>
      </p:sp>
      <p:sp>
        <p:nvSpPr>
          <p:cNvPr id="7276" name="Line 491"/>
          <p:cNvSpPr>
            <a:spLocks noChangeShapeType="1"/>
          </p:cNvSpPr>
          <p:nvPr/>
        </p:nvSpPr>
        <p:spPr bwMode="auto">
          <a:xfrm flipH="1">
            <a:off x="6159500" y="5027613"/>
            <a:ext cx="53975" cy="85725"/>
          </a:xfrm>
          <a:prstGeom prst="line">
            <a:avLst/>
          </a:prstGeom>
          <a:noFill/>
          <a:ln w="9525">
            <a:solidFill>
              <a:schemeClr val="bg2"/>
            </a:solidFill>
            <a:round/>
            <a:headEnd/>
            <a:tailEnd/>
          </a:ln>
        </p:spPr>
        <p:txBody>
          <a:bodyPr/>
          <a:lstStyle/>
          <a:p>
            <a:endParaRPr lang="zh-CN" altLang="en-US"/>
          </a:p>
        </p:txBody>
      </p:sp>
      <p:sp>
        <p:nvSpPr>
          <p:cNvPr id="7277" name="Line 492"/>
          <p:cNvSpPr>
            <a:spLocks noChangeShapeType="1"/>
          </p:cNvSpPr>
          <p:nvPr/>
        </p:nvSpPr>
        <p:spPr bwMode="auto">
          <a:xfrm>
            <a:off x="5972175" y="5116513"/>
            <a:ext cx="1588" cy="82550"/>
          </a:xfrm>
          <a:prstGeom prst="line">
            <a:avLst/>
          </a:prstGeom>
          <a:noFill/>
          <a:ln w="9525">
            <a:solidFill>
              <a:schemeClr val="bg2"/>
            </a:solidFill>
            <a:round/>
            <a:headEnd/>
            <a:tailEnd/>
          </a:ln>
        </p:spPr>
        <p:txBody>
          <a:bodyPr/>
          <a:lstStyle/>
          <a:p>
            <a:endParaRPr lang="zh-CN" altLang="en-US"/>
          </a:p>
        </p:txBody>
      </p:sp>
      <p:sp>
        <p:nvSpPr>
          <p:cNvPr id="7278" name="Line 493"/>
          <p:cNvSpPr>
            <a:spLocks noChangeShapeType="1"/>
          </p:cNvSpPr>
          <p:nvPr/>
        </p:nvSpPr>
        <p:spPr bwMode="auto">
          <a:xfrm flipH="1" flipV="1">
            <a:off x="6369050" y="5124450"/>
            <a:ext cx="0" cy="76200"/>
          </a:xfrm>
          <a:prstGeom prst="line">
            <a:avLst/>
          </a:prstGeom>
          <a:noFill/>
          <a:ln w="9525">
            <a:solidFill>
              <a:schemeClr val="bg2"/>
            </a:solidFill>
            <a:round/>
            <a:headEnd/>
            <a:tailEnd/>
          </a:ln>
        </p:spPr>
        <p:txBody>
          <a:bodyPr/>
          <a:lstStyle/>
          <a:p>
            <a:endParaRPr lang="zh-CN" altLang="en-US"/>
          </a:p>
        </p:txBody>
      </p:sp>
      <p:sp>
        <p:nvSpPr>
          <p:cNvPr id="7279" name="Line 522"/>
          <p:cNvSpPr>
            <a:spLocks noChangeShapeType="1"/>
          </p:cNvSpPr>
          <p:nvPr/>
        </p:nvSpPr>
        <p:spPr bwMode="auto">
          <a:xfrm>
            <a:off x="6450013" y="4983163"/>
            <a:ext cx="503237" cy="269875"/>
          </a:xfrm>
          <a:prstGeom prst="line">
            <a:avLst/>
          </a:prstGeom>
          <a:noFill/>
          <a:ln w="9525">
            <a:solidFill>
              <a:schemeClr val="bg2"/>
            </a:solidFill>
            <a:round/>
            <a:headEnd/>
            <a:tailEnd/>
          </a:ln>
        </p:spPr>
        <p:txBody>
          <a:bodyPr/>
          <a:lstStyle/>
          <a:p>
            <a:endParaRPr lang="zh-CN" altLang="en-US"/>
          </a:p>
        </p:txBody>
      </p:sp>
      <p:sp>
        <p:nvSpPr>
          <p:cNvPr id="7280" name="Line 523"/>
          <p:cNvSpPr>
            <a:spLocks noChangeShapeType="1"/>
          </p:cNvSpPr>
          <p:nvPr/>
        </p:nvSpPr>
        <p:spPr bwMode="auto">
          <a:xfrm>
            <a:off x="5899150" y="4918075"/>
            <a:ext cx="80963" cy="0"/>
          </a:xfrm>
          <a:prstGeom prst="line">
            <a:avLst/>
          </a:prstGeom>
          <a:noFill/>
          <a:ln w="9525">
            <a:solidFill>
              <a:schemeClr val="bg2"/>
            </a:solidFill>
            <a:round/>
            <a:headEnd/>
            <a:tailEnd/>
          </a:ln>
        </p:spPr>
        <p:txBody>
          <a:bodyPr/>
          <a:lstStyle/>
          <a:p>
            <a:endParaRPr lang="zh-CN" altLang="en-US"/>
          </a:p>
        </p:txBody>
      </p:sp>
      <p:grpSp>
        <p:nvGrpSpPr>
          <p:cNvPr id="7281" name="Group 596"/>
          <p:cNvGrpSpPr>
            <a:grpSpLocks/>
          </p:cNvGrpSpPr>
          <p:nvPr/>
        </p:nvGrpSpPr>
        <p:grpSpPr bwMode="auto">
          <a:xfrm>
            <a:off x="5084763" y="1677988"/>
            <a:ext cx="3021012" cy="3981450"/>
            <a:chOff x="-1203" y="1352"/>
            <a:chExt cx="1903" cy="2508"/>
          </a:xfrm>
        </p:grpSpPr>
        <p:grpSp>
          <p:nvGrpSpPr>
            <p:cNvPr id="7369" name="Group 266"/>
            <p:cNvGrpSpPr>
              <a:grpSpLocks/>
            </p:cNvGrpSpPr>
            <p:nvPr/>
          </p:nvGrpSpPr>
          <p:grpSpPr bwMode="auto">
            <a:xfrm>
              <a:off x="-1203" y="1647"/>
              <a:ext cx="436" cy="114"/>
              <a:chOff x="3072" y="739"/>
              <a:chExt cx="652" cy="146"/>
            </a:xfrm>
          </p:grpSpPr>
          <p:pic>
            <p:nvPicPr>
              <p:cNvPr id="7393" name="Picture 267" descr="lgv_fqmg[1]"/>
              <p:cNvPicPr>
                <a:picLocks noChangeAspect="1" noChangeArrowheads="1"/>
              </p:cNvPicPr>
              <p:nvPr/>
            </p:nvPicPr>
            <p:blipFill>
              <a:blip r:embed="rId4" cstate="print"/>
              <a:srcRect/>
              <a:stretch>
                <a:fillRect/>
              </a:stretch>
            </p:blipFill>
            <p:spPr bwMode="auto">
              <a:xfrm flipH="1">
                <a:off x="3237" y="739"/>
                <a:ext cx="487" cy="146"/>
              </a:xfrm>
              <a:prstGeom prst="rect">
                <a:avLst/>
              </a:prstGeom>
              <a:noFill/>
              <a:ln w="9525">
                <a:noFill/>
                <a:miter lim="800000"/>
                <a:headEnd/>
                <a:tailEnd/>
              </a:ln>
            </p:spPr>
          </p:pic>
          <p:sp>
            <p:nvSpPr>
              <p:cNvPr id="7394" name="Line 268"/>
              <p:cNvSpPr>
                <a:spLocks noChangeShapeType="1"/>
              </p:cNvSpPr>
              <p:nvPr/>
            </p:nvSpPr>
            <p:spPr bwMode="auto">
              <a:xfrm flipH="1">
                <a:off x="3104" y="784"/>
                <a:ext cx="88" cy="0"/>
              </a:xfrm>
              <a:prstGeom prst="line">
                <a:avLst/>
              </a:prstGeom>
              <a:noFill/>
              <a:ln w="9525">
                <a:solidFill>
                  <a:schemeClr val="tx1"/>
                </a:solidFill>
                <a:round/>
                <a:headEnd/>
                <a:tailEnd/>
              </a:ln>
            </p:spPr>
            <p:txBody>
              <a:bodyPr/>
              <a:lstStyle/>
              <a:p>
                <a:endParaRPr lang="zh-CN" altLang="en-US"/>
              </a:p>
            </p:txBody>
          </p:sp>
          <p:sp>
            <p:nvSpPr>
              <p:cNvPr id="7395" name="Line 269"/>
              <p:cNvSpPr>
                <a:spLocks noChangeShapeType="1"/>
              </p:cNvSpPr>
              <p:nvPr/>
            </p:nvSpPr>
            <p:spPr bwMode="auto">
              <a:xfrm flipH="1">
                <a:off x="3072" y="760"/>
                <a:ext cx="144" cy="0"/>
              </a:xfrm>
              <a:prstGeom prst="line">
                <a:avLst/>
              </a:prstGeom>
              <a:noFill/>
              <a:ln w="9525">
                <a:solidFill>
                  <a:schemeClr val="tx1"/>
                </a:solidFill>
                <a:round/>
                <a:headEnd/>
                <a:tailEnd/>
              </a:ln>
            </p:spPr>
            <p:txBody>
              <a:bodyPr/>
              <a:lstStyle/>
              <a:p>
                <a:endParaRPr lang="zh-CN" altLang="en-US"/>
              </a:p>
            </p:txBody>
          </p:sp>
        </p:grpSp>
        <p:pic>
          <p:nvPicPr>
            <p:cNvPr id="7370" name="Picture 270" descr="imgyjavg[1]"/>
            <p:cNvPicPr>
              <a:picLocks noChangeAspect="1" noChangeArrowheads="1"/>
            </p:cNvPicPr>
            <p:nvPr/>
          </p:nvPicPr>
          <p:blipFill>
            <a:blip r:embed="rId5" cstate="print"/>
            <a:srcRect/>
            <a:stretch>
              <a:fillRect/>
            </a:stretch>
          </p:blipFill>
          <p:spPr bwMode="auto">
            <a:xfrm>
              <a:off x="-1027" y="1466"/>
              <a:ext cx="232" cy="168"/>
            </a:xfrm>
            <a:prstGeom prst="rect">
              <a:avLst/>
            </a:prstGeom>
            <a:noFill/>
            <a:ln w="9525">
              <a:noFill/>
              <a:miter lim="800000"/>
              <a:headEnd/>
              <a:tailEnd/>
            </a:ln>
          </p:spPr>
        </p:pic>
        <p:grpSp>
          <p:nvGrpSpPr>
            <p:cNvPr id="7371" name="Group 271"/>
            <p:cNvGrpSpPr>
              <a:grpSpLocks/>
            </p:cNvGrpSpPr>
            <p:nvPr/>
          </p:nvGrpSpPr>
          <p:grpSpPr bwMode="auto">
            <a:xfrm>
              <a:off x="-546" y="1352"/>
              <a:ext cx="256" cy="269"/>
              <a:chOff x="2870" y="1518"/>
              <a:chExt cx="292" cy="320"/>
            </a:xfrm>
          </p:grpSpPr>
          <p:graphicFrame>
            <p:nvGraphicFramePr>
              <p:cNvPr id="7181" name="Object 27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9273" name="Clip" r:id="rId6" imgW="826829" imgH="840406" progId="">
                      <p:embed/>
                    </p:oleObj>
                  </mc:Choice>
                  <mc:Fallback>
                    <p:oleObj name="Clip" r:id="rId6" imgW="826829" imgH="840406" progId="">
                      <p:embed/>
                      <p:pic>
                        <p:nvPicPr>
                          <p:cNvPr id="0" name="Picture 29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82" name="Object 27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9274" name="Clip" r:id="rId8" imgW="1268295" imgH="1199426" progId="">
                      <p:embed/>
                    </p:oleObj>
                  </mc:Choice>
                  <mc:Fallback>
                    <p:oleObj name="Clip" r:id="rId8" imgW="1268295" imgH="1199426" progId="">
                      <p:embed/>
                      <p:pic>
                        <p:nvPicPr>
                          <p:cNvPr id="0" name="Picture 29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372" name="Group 405"/>
            <p:cNvGrpSpPr>
              <a:grpSpLocks/>
            </p:cNvGrpSpPr>
            <p:nvPr/>
          </p:nvGrpSpPr>
          <p:grpSpPr bwMode="auto">
            <a:xfrm>
              <a:off x="-1002" y="2262"/>
              <a:ext cx="209" cy="224"/>
              <a:chOff x="2870" y="1518"/>
              <a:chExt cx="292" cy="320"/>
            </a:xfrm>
          </p:grpSpPr>
          <p:graphicFrame>
            <p:nvGraphicFramePr>
              <p:cNvPr id="7179" name="Object 40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9275" name="Clip" r:id="rId10" imgW="826829" imgH="840406" progId="">
                      <p:embed/>
                    </p:oleObj>
                  </mc:Choice>
                  <mc:Fallback>
                    <p:oleObj name="Clip" r:id="rId10" imgW="826829" imgH="840406" progId="">
                      <p:embed/>
                      <p:pic>
                        <p:nvPicPr>
                          <p:cNvPr id="0" name="Picture 29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80" name="Object 40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9276" name="Clip" r:id="rId11" imgW="1268295" imgH="1199426" progId="">
                      <p:embed/>
                    </p:oleObj>
                  </mc:Choice>
                  <mc:Fallback>
                    <p:oleObj name="Clip" r:id="rId11" imgW="1268295" imgH="1199426" progId="">
                      <p:embed/>
                      <p:pic>
                        <p:nvPicPr>
                          <p:cNvPr id="0" name="Picture 29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7170" name="Object 426"/>
            <p:cNvGraphicFramePr>
              <a:graphicFrameLocks noChangeAspect="1"/>
            </p:cNvGraphicFramePr>
            <p:nvPr/>
          </p:nvGraphicFramePr>
          <p:xfrm>
            <a:off x="-732" y="2289"/>
            <a:ext cx="207" cy="173"/>
          </p:xfrm>
          <a:graphic>
            <a:graphicData uri="http://schemas.openxmlformats.org/presentationml/2006/ole">
              <mc:AlternateContent xmlns:mc="http://schemas.openxmlformats.org/markup-compatibility/2006">
                <mc:Choice xmlns:v="urn:schemas-microsoft-com:vml" Requires="v">
                  <p:oleObj spid="_x0000_s59277" name="Clip" r:id="rId12" imgW="1307263" imgH="1084139" progId="">
                    <p:embed/>
                  </p:oleObj>
                </mc:Choice>
                <mc:Fallback>
                  <p:oleObj name="Clip" r:id="rId12" imgW="1307263" imgH="1084139" progId="">
                    <p:embed/>
                    <p:pic>
                      <p:nvPicPr>
                        <p:cNvPr id="0" name="Picture 293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2" y="2289"/>
                          <a:ext cx="207" cy="1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373" name="Group 431"/>
            <p:cNvGrpSpPr>
              <a:grpSpLocks/>
            </p:cNvGrpSpPr>
            <p:nvPr/>
          </p:nvGrpSpPr>
          <p:grpSpPr bwMode="auto">
            <a:xfrm>
              <a:off x="310" y="3575"/>
              <a:ext cx="125" cy="230"/>
              <a:chOff x="4180" y="783"/>
              <a:chExt cx="150" cy="307"/>
            </a:xfrm>
          </p:grpSpPr>
          <p:sp>
            <p:nvSpPr>
              <p:cNvPr id="7385" name="AutoShape 432"/>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7386" name="Rectangle 433"/>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7387" name="Rectangle 43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7388" name="AutoShape 43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7389" name="Line 436"/>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7390" name="Line 437"/>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7391" name="Rectangle 43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7392" name="Rectangle 439"/>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graphicFrame>
          <p:nvGraphicFramePr>
            <p:cNvPr id="7171" name="Object 494"/>
            <p:cNvGraphicFramePr>
              <a:graphicFrameLocks noChangeAspect="1"/>
            </p:cNvGraphicFramePr>
            <p:nvPr/>
          </p:nvGraphicFramePr>
          <p:xfrm>
            <a:off x="-975" y="3384"/>
            <a:ext cx="216" cy="180"/>
          </p:xfrm>
          <a:graphic>
            <a:graphicData uri="http://schemas.openxmlformats.org/presentationml/2006/ole">
              <mc:AlternateContent xmlns:mc="http://schemas.openxmlformats.org/markup-compatibility/2006">
                <mc:Choice xmlns:v="urn:schemas-microsoft-com:vml" Requires="v">
                  <p:oleObj spid="_x0000_s59278" name="Clip" r:id="rId14" imgW="1307263" imgH="1084139" progId="">
                    <p:embed/>
                  </p:oleObj>
                </mc:Choice>
                <mc:Fallback>
                  <p:oleObj name="Clip" r:id="rId14" imgW="1307263" imgH="1084139" progId="">
                    <p:embed/>
                    <p:pic>
                      <p:nvPicPr>
                        <p:cNvPr id="0" name="Picture 293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5" y="3384"/>
                          <a:ext cx="216" cy="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2" name="Object 495"/>
            <p:cNvGraphicFramePr>
              <a:graphicFrameLocks noChangeAspect="1"/>
            </p:cNvGraphicFramePr>
            <p:nvPr/>
          </p:nvGraphicFramePr>
          <p:xfrm>
            <a:off x="-871" y="3184"/>
            <a:ext cx="216" cy="180"/>
          </p:xfrm>
          <a:graphic>
            <a:graphicData uri="http://schemas.openxmlformats.org/presentationml/2006/ole">
              <mc:AlternateContent xmlns:mc="http://schemas.openxmlformats.org/markup-compatibility/2006">
                <mc:Choice xmlns:v="urn:schemas-microsoft-com:vml" Requires="v">
                  <p:oleObj spid="_x0000_s59279" name="Clip" r:id="rId15" imgW="1307263" imgH="1084139" progId="">
                    <p:embed/>
                  </p:oleObj>
                </mc:Choice>
                <mc:Fallback>
                  <p:oleObj name="Clip" r:id="rId15" imgW="1307263" imgH="1084139" progId="">
                    <p:embed/>
                    <p:pic>
                      <p:nvPicPr>
                        <p:cNvPr id="0" name="Picture 293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1" y="3184"/>
                          <a:ext cx="216" cy="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3" name="Object 496"/>
            <p:cNvGraphicFramePr>
              <a:graphicFrameLocks noChangeAspect="1"/>
            </p:cNvGraphicFramePr>
            <p:nvPr/>
          </p:nvGraphicFramePr>
          <p:xfrm>
            <a:off x="-703" y="3544"/>
            <a:ext cx="216" cy="180"/>
          </p:xfrm>
          <a:graphic>
            <a:graphicData uri="http://schemas.openxmlformats.org/presentationml/2006/ole">
              <mc:AlternateContent xmlns:mc="http://schemas.openxmlformats.org/markup-compatibility/2006">
                <mc:Choice xmlns:v="urn:schemas-microsoft-com:vml" Requires="v">
                  <p:oleObj spid="_x0000_s59280" name="Clip" r:id="rId16" imgW="1307263" imgH="1084139" progId="">
                    <p:embed/>
                  </p:oleObj>
                </mc:Choice>
                <mc:Fallback>
                  <p:oleObj name="Clip" r:id="rId16" imgW="1307263" imgH="1084139" progId="">
                    <p:embed/>
                    <p:pic>
                      <p:nvPicPr>
                        <p:cNvPr id="0" name="Picture 293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3" y="3544"/>
                          <a:ext cx="216" cy="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4" name="Object 497"/>
            <p:cNvGraphicFramePr>
              <a:graphicFrameLocks noChangeAspect="1"/>
            </p:cNvGraphicFramePr>
            <p:nvPr/>
          </p:nvGraphicFramePr>
          <p:xfrm>
            <a:off x="-489" y="3546"/>
            <a:ext cx="216" cy="180"/>
          </p:xfrm>
          <a:graphic>
            <a:graphicData uri="http://schemas.openxmlformats.org/presentationml/2006/ole">
              <mc:AlternateContent xmlns:mc="http://schemas.openxmlformats.org/markup-compatibility/2006">
                <mc:Choice xmlns:v="urn:schemas-microsoft-com:vml" Requires="v">
                  <p:oleObj spid="_x0000_s59281" name="Clip" r:id="rId17" imgW="1307263" imgH="1084139" progId="">
                    <p:embed/>
                  </p:oleObj>
                </mc:Choice>
                <mc:Fallback>
                  <p:oleObj name="Clip" r:id="rId17" imgW="1307263" imgH="1084139" progId="">
                    <p:embed/>
                    <p:pic>
                      <p:nvPicPr>
                        <p:cNvPr id="0" name="Picture 293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9" y="3546"/>
                          <a:ext cx="216" cy="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374" name="Group 498"/>
            <p:cNvGrpSpPr>
              <a:grpSpLocks/>
            </p:cNvGrpSpPr>
            <p:nvPr/>
          </p:nvGrpSpPr>
          <p:grpSpPr bwMode="auto">
            <a:xfrm>
              <a:off x="83" y="3625"/>
              <a:ext cx="172" cy="215"/>
              <a:chOff x="2870" y="1518"/>
              <a:chExt cx="292" cy="320"/>
            </a:xfrm>
          </p:grpSpPr>
          <p:graphicFrame>
            <p:nvGraphicFramePr>
              <p:cNvPr id="7177" name="Object 49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9282" name="Clip" r:id="rId18" imgW="826829" imgH="840406" progId="">
                      <p:embed/>
                    </p:oleObj>
                  </mc:Choice>
                  <mc:Fallback>
                    <p:oleObj name="Clip" r:id="rId18" imgW="826829" imgH="840406" progId="">
                      <p:embed/>
                      <p:pic>
                        <p:nvPicPr>
                          <p:cNvPr id="0" name="Picture 29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8" name="Object 50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9283" name="Clip" r:id="rId19" imgW="1268295" imgH="1199426" progId="">
                      <p:embed/>
                    </p:oleObj>
                  </mc:Choice>
                  <mc:Fallback>
                    <p:oleObj name="Clip" r:id="rId19" imgW="1268295" imgH="1199426" progId="">
                      <p:embed/>
                      <p:pic>
                        <p:nvPicPr>
                          <p:cNvPr id="0" name="Picture 29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375" name="Group 501"/>
            <p:cNvGrpSpPr>
              <a:grpSpLocks/>
            </p:cNvGrpSpPr>
            <p:nvPr/>
          </p:nvGrpSpPr>
          <p:grpSpPr bwMode="auto">
            <a:xfrm>
              <a:off x="-201" y="3657"/>
              <a:ext cx="220" cy="203"/>
              <a:chOff x="2870" y="1518"/>
              <a:chExt cx="292" cy="320"/>
            </a:xfrm>
          </p:grpSpPr>
          <p:graphicFrame>
            <p:nvGraphicFramePr>
              <p:cNvPr id="7175" name="Object 50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9284" name="Clip" r:id="rId20" imgW="826829" imgH="840406" progId="">
                      <p:embed/>
                    </p:oleObj>
                  </mc:Choice>
                  <mc:Fallback>
                    <p:oleObj name="Clip" r:id="rId20" imgW="826829" imgH="840406" progId="">
                      <p:embed/>
                      <p:pic>
                        <p:nvPicPr>
                          <p:cNvPr id="0" name="Picture 29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6" name="Object 50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9285" name="Clip" r:id="rId21" imgW="1268295" imgH="1199426" progId="">
                      <p:embed/>
                    </p:oleObj>
                  </mc:Choice>
                  <mc:Fallback>
                    <p:oleObj name="Clip" r:id="rId21" imgW="1268295" imgH="1199426" progId="">
                      <p:embed/>
                      <p:pic>
                        <p:nvPicPr>
                          <p:cNvPr id="0" name="Picture 29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376" name="Group 524"/>
            <p:cNvGrpSpPr>
              <a:grpSpLocks/>
            </p:cNvGrpSpPr>
            <p:nvPr/>
          </p:nvGrpSpPr>
          <p:grpSpPr bwMode="auto">
            <a:xfrm>
              <a:off x="569" y="3419"/>
              <a:ext cx="131" cy="258"/>
              <a:chOff x="4180" y="783"/>
              <a:chExt cx="150" cy="307"/>
            </a:xfrm>
          </p:grpSpPr>
          <p:sp>
            <p:nvSpPr>
              <p:cNvPr id="7377" name="AutoShape 525"/>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7378" name="Rectangle 526"/>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7379" name="Rectangle 52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7380" name="AutoShape 52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7381" name="Line 529"/>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7382" name="Line 530"/>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7383" name="Rectangle 53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7384" name="Rectangle 532"/>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grpSp>
      <p:sp>
        <p:nvSpPr>
          <p:cNvPr id="7282" name="Line 533"/>
          <p:cNvSpPr>
            <a:spLocks noChangeShapeType="1"/>
          </p:cNvSpPr>
          <p:nvPr/>
        </p:nvSpPr>
        <p:spPr bwMode="auto">
          <a:xfrm flipH="1">
            <a:off x="5988050" y="3440113"/>
            <a:ext cx="3175" cy="144462"/>
          </a:xfrm>
          <a:prstGeom prst="line">
            <a:avLst/>
          </a:prstGeom>
          <a:noFill/>
          <a:ln w="9525">
            <a:solidFill>
              <a:schemeClr val="bg2"/>
            </a:solidFill>
            <a:round/>
            <a:headEnd/>
            <a:tailEnd/>
          </a:ln>
        </p:spPr>
        <p:txBody>
          <a:bodyPr/>
          <a:lstStyle/>
          <a:p>
            <a:endParaRPr lang="zh-CN" altLang="en-US"/>
          </a:p>
        </p:txBody>
      </p:sp>
      <p:sp>
        <p:nvSpPr>
          <p:cNvPr id="7283" name="Line 534"/>
          <p:cNvSpPr>
            <a:spLocks noChangeShapeType="1"/>
          </p:cNvSpPr>
          <p:nvPr/>
        </p:nvSpPr>
        <p:spPr bwMode="auto">
          <a:xfrm flipV="1">
            <a:off x="7285038" y="2422525"/>
            <a:ext cx="123825" cy="87313"/>
          </a:xfrm>
          <a:prstGeom prst="line">
            <a:avLst/>
          </a:prstGeom>
          <a:noFill/>
          <a:ln w="9525">
            <a:solidFill>
              <a:schemeClr val="bg2"/>
            </a:solidFill>
            <a:round/>
            <a:headEnd/>
            <a:tailEnd/>
          </a:ln>
        </p:spPr>
        <p:txBody>
          <a:bodyPr/>
          <a:lstStyle/>
          <a:p>
            <a:endParaRPr lang="zh-CN" altLang="en-US"/>
          </a:p>
        </p:txBody>
      </p:sp>
      <p:sp>
        <p:nvSpPr>
          <p:cNvPr id="7284" name="Line 535"/>
          <p:cNvSpPr>
            <a:spLocks noChangeShapeType="1"/>
          </p:cNvSpPr>
          <p:nvPr/>
        </p:nvSpPr>
        <p:spPr bwMode="auto">
          <a:xfrm>
            <a:off x="7112000" y="2595563"/>
            <a:ext cx="0" cy="82550"/>
          </a:xfrm>
          <a:prstGeom prst="line">
            <a:avLst/>
          </a:prstGeom>
          <a:noFill/>
          <a:ln w="9525">
            <a:solidFill>
              <a:schemeClr val="bg2"/>
            </a:solidFill>
            <a:round/>
            <a:headEnd/>
            <a:tailEnd/>
          </a:ln>
        </p:spPr>
        <p:txBody>
          <a:bodyPr/>
          <a:lstStyle/>
          <a:p>
            <a:endParaRPr lang="zh-CN" altLang="en-US"/>
          </a:p>
        </p:txBody>
      </p:sp>
      <p:sp>
        <p:nvSpPr>
          <p:cNvPr id="7285" name="Line 536"/>
          <p:cNvSpPr>
            <a:spLocks noChangeShapeType="1"/>
          </p:cNvSpPr>
          <p:nvPr/>
        </p:nvSpPr>
        <p:spPr bwMode="auto">
          <a:xfrm flipV="1">
            <a:off x="7296150" y="2492375"/>
            <a:ext cx="263525" cy="288925"/>
          </a:xfrm>
          <a:prstGeom prst="line">
            <a:avLst/>
          </a:prstGeom>
          <a:noFill/>
          <a:ln w="9525">
            <a:solidFill>
              <a:schemeClr val="bg2"/>
            </a:solidFill>
            <a:round/>
            <a:headEnd/>
            <a:tailEnd/>
          </a:ln>
        </p:spPr>
        <p:txBody>
          <a:bodyPr/>
          <a:lstStyle/>
          <a:p>
            <a:endParaRPr lang="zh-CN" altLang="en-US"/>
          </a:p>
        </p:txBody>
      </p:sp>
      <p:sp>
        <p:nvSpPr>
          <p:cNvPr id="7286" name="Line 537"/>
          <p:cNvSpPr>
            <a:spLocks noChangeShapeType="1"/>
          </p:cNvSpPr>
          <p:nvPr/>
        </p:nvSpPr>
        <p:spPr bwMode="auto">
          <a:xfrm>
            <a:off x="7648575" y="2490788"/>
            <a:ext cx="0" cy="196850"/>
          </a:xfrm>
          <a:prstGeom prst="line">
            <a:avLst/>
          </a:prstGeom>
          <a:noFill/>
          <a:ln w="9525">
            <a:solidFill>
              <a:schemeClr val="bg2"/>
            </a:solidFill>
            <a:round/>
            <a:headEnd/>
            <a:tailEnd/>
          </a:ln>
        </p:spPr>
        <p:txBody>
          <a:bodyPr/>
          <a:lstStyle/>
          <a:p>
            <a:endParaRPr lang="zh-CN" altLang="en-US"/>
          </a:p>
        </p:txBody>
      </p:sp>
      <p:sp>
        <p:nvSpPr>
          <p:cNvPr id="7287" name="Line 538"/>
          <p:cNvSpPr>
            <a:spLocks noChangeShapeType="1"/>
          </p:cNvSpPr>
          <p:nvPr/>
        </p:nvSpPr>
        <p:spPr bwMode="auto">
          <a:xfrm>
            <a:off x="7302500" y="2797175"/>
            <a:ext cx="188913" cy="0"/>
          </a:xfrm>
          <a:prstGeom prst="line">
            <a:avLst/>
          </a:prstGeom>
          <a:noFill/>
          <a:ln w="9525">
            <a:solidFill>
              <a:schemeClr val="bg2"/>
            </a:solidFill>
            <a:round/>
            <a:headEnd/>
            <a:tailEnd/>
          </a:ln>
        </p:spPr>
        <p:txBody>
          <a:bodyPr/>
          <a:lstStyle/>
          <a:p>
            <a:endParaRPr lang="zh-CN" altLang="en-US"/>
          </a:p>
        </p:txBody>
      </p:sp>
      <p:sp>
        <p:nvSpPr>
          <p:cNvPr id="7288" name="Line 539"/>
          <p:cNvSpPr>
            <a:spLocks noChangeShapeType="1"/>
          </p:cNvSpPr>
          <p:nvPr/>
        </p:nvSpPr>
        <p:spPr bwMode="auto">
          <a:xfrm flipV="1">
            <a:off x="5597525" y="3663950"/>
            <a:ext cx="168275" cy="3175"/>
          </a:xfrm>
          <a:prstGeom prst="line">
            <a:avLst/>
          </a:prstGeom>
          <a:noFill/>
          <a:ln w="9525">
            <a:solidFill>
              <a:schemeClr val="bg2"/>
            </a:solidFill>
            <a:round/>
            <a:headEnd/>
            <a:tailEnd/>
          </a:ln>
        </p:spPr>
        <p:txBody>
          <a:bodyPr/>
          <a:lstStyle/>
          <a:p>
            <a:endParaRPr lang="zh-CN" altLang="en-US"/>
          </a:p>
        </p:txBody>
      </p:sp>
      <p:sp>
        <p:nvSpPr>
          <p:cNvPr id="7289" name="Line 540"/>
          <p:cNvSpPr>
            <a:spLocks noChangeShapeType="1"/>
          </p:cNvSpPr>
          <p:nvPr/>
        </p:nvSpPr>
        <p:spPr bwMode="auto">
          <a:xfrm flipV="1">
            <a:off x="7716838" y="2190750"/>
            <a:ext cx="238125" cy="168275"/>
          </a:xfrm>
          <a:prstGeom prst="line">
            <a:avLst/>
          </a:prstGeom>
          <a:noFill/>
          <a:ln w="9525">
            <a:solidFill>
              <a:schemeClr val="bg2"/>
            </a:solidFill>
            <a:round/>
            <a:headEnd/>
            <a:tailEnd/>
          </a:ln>
        </p:spPr>
        <p:txBody>
          <a:bodyPr/>
          <a:lstStyle/>
          <a:p>
            <a:endParaRPr lang="zh-CN" altLang="en-US"/>
          </a:p>
        </p:txBody>
      </p:sp>
      <p:sp>
        <p:nvSpPr>
          <p:cNvPr id="7290" name="Line 541"/>
          <p:cNvSpPr>
            <a:spLocks noChangeShapeType="1"/>
          </p:cNvSpPr>
          <p:nvPr/>
        </p:nvSpPr>
        <p:spPr bwMode="auto">
          <a:xfrm>
            <a:off x="7856538" y="2787650"/>
            <a:ext cx="177800" cy="0"/>
          </a:xfrm>
          <a:prstGeom prst="line">
            <a:avLst/>
          </a:prstGeom>
          <a:noFill/>
          <a:ln w="9525">
            <a:solidFill>
              <a:schemeClr val="bg2"/>
            </a:solidFill>
            <a:round/>
            <a:headEnd/>
            <a:tailEnd/>
          </a:ln>
        </p:spPr>
        <p:txBody>
          <a:bodyPr/>
          <a:lstStyle/>
          <a:p>
            <a:endParaRPr lang="zh-CN" altLang="en-US"/>
          </a:p>
        </p:txBody>
      </p:sp>
      <p:sp>
        <p:nvSpPr>
          <p:cNvPr id="7291" name="Line 542"/>
          <p:cNvSpPr>
            <a:spLocks noChangeShapeType="1"/>
          </p:cNvSpPr>
          <p:nvPr/>
        </p:nvSpPr>
        <p:spPr bwMode="auto">
          <a:xfrm flipH="1">
            <a:off x="7002463" y="2863850"/>
            <a:ext cx="98425" cy="704850"/>
          </a:xfrm>
          <a:prstGeom prst="line">
            <a:avLst/>
          </a:prstGeom>
          <a:noFill/>
          <a:ln w="9525">
            <a:solidFill>
              <a:schemeClr val="bg2"/>
            </a:solidFill>
            <a:round/>
            <a:headEnd/>
            <a:tailEnd/>
          </a:ln>
        </p:spPr>
        <p:txBody>
          <a:bodyPr/>
          <a:lstStyle/>
          <a:p>
            <a:endParaRPr lang="zh-CN" altLang="en-US"/>
          </a:p>
        </p:txBody>
      </p:sp>
      <p:sp>
        <p:nvSpPr>
          <p:cNvPr id="7292" name="Line 543"/>
          <p:cNvSpPr>
            <a:spLocks noChangeShapeType="1"/>
          </p:cNvSpPr>
          <p:nvPr/>
        </p:nvSpPr>
        <p:spPr bwMode="auto">
          <a:xfrm flipH="1">
            <a:off x="7593013" y="2863850"/>
            <a:ext cx="111125" cy="727075"/>
          </a:xfrm>
          <a:prstGeom prst="line">
            <a:avLst/>
          </a:prstGeom>
          <a:noFill/>
          <a:ln w="9525">
            <a:solidFill>
              <a:schemeClr val="bg2"/>
            </a:solidFill>
            <a:round/>
            <a:headEnd/>
            <a:tailEnd/>
          </a:ln>
        </p:spPr>
        <p:txBody>
          <a:bodyPr/>
          <a:lstStyle/>
          <a:p>
            <a:endParaRPr lang="zh-CN" altLang="en-US"/>
          </a:p>
        </p:txBody>
      </p:sp>
      <p:grpSp>
        <p:nvGrpSpPr>
          <p:cNvPr id="7293" name="Group 546"/>
          <p:cNvGrpSpPr>
            <a:grpSpLocks/>
          </p:cNvGrpSpPr>
          <p:nvPr/>
        </p:nvGrpSpPr>
        <p:grpSpPr bwMode="auto">
          <a:xfrm>
            <a:off x="6645275" y="4481513"/>
            <a:ext cx="501650" cy="234950"/>
            <a:chOff x="4701" y="2996"/>
            <a:chExt cx="316" cy="148"/>
          </a:xfrm>
        </p:grpSpPr>
        <p:sp>
          <p:nvSpPr>
            <p:cNvPr id="7356" name="Oval 547"/>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7357" name="Line 548"/>
            <p:cNvSpPr>
              <a:spLocks noChangeShapeType="1"/>
            </p:cNvSpPr>
            <p:nvPr/>
          </p:nvSpPr>
          <p:spPr bwMode="auto">
            <a:xfrm>
              <a:off x="4704" y="3055"/>
              <a:ext cx="0" cy="51"/>
            </a:xfrm>
            <a:prstGeom prst="line">
              <a:avLst/>
            </a:prstGeom>
            <a:noFill/>
            <a:ln w="12700">
              <a:solidFill>
                <a:schemeClr val="folHlink"/>
              </a:solidFill>
              <a:round/>
              <a:headEnd/>
              <a:tailEnd/>
            </a:ln>
          </p:spPr>
          <p:txBody>
            <a:bodyPr wrap="none" anchor="ctr"/>
            <a:lstStyle/>
            <a:p>
              <a:endParaRPr lang="zh-CN" altLang="en-US"/>
            </a:p>
          </p:txBody>
        </p:sp>
        <p:sp>
          <p:nvSpPr>
            <p:cNvPr id="7358" name="Line 549"/>
            <p:cNvSpPr>
              <a:spLocks noChangeShapeType="1"/>
            </p:cNvSpPr>
            <p:nvPr/>
          </p:nvSpPr>
          <p:spPr bwMode="auto">
            <a:xfrm>
              <a:off x="5017" y="3055"/>
              <a:ext cx="0" cy="51"/>
            </a:xfrm>
            <a:prstGeom prst="line">
              <a:avLst/>
            </a:prstGeom>
            <a:noFill/>
            <a:ln w="12700">
              <a:solidFill>
                <a:schemeClr val="folHlink"/>
              </a:solidFill>
              <a:round/>
              <a:headEnd/>
              <a:tailEnd/>
            </a:ln>
          </p:spPr>
          <p:txBody>
            <a:bodyPr wrap="none" anchor="ctr"/>
            <a:lstStyle/>
            <a:p>
              <a:endParaRPr lang="zh-CN" altLang="en-US"/>
            </a:p>
          </p:txBody>
        </p:sp>
        <p:sp>
          <p:nvSpPr>
            <p:cNvPr id="7359" name="Rectangle 550"/>
            <p:cNvSpPr>
              <a:spLocks noChangeArrowheads="1"/>
            </p:cNvSpPr>
            <p:nvPr/>
          </p:nvSpPr>
          <p:spPr bwMode="auto">
            <a:xfrm>
              <a:off x="4704" y="3055"/>
              <a:ext cx="310" cy="50"/>
            </a:xfrm>
            <a:prstGeom prst="rect">
              <a:avLst/>
            </a:prstGeom>
            <a:solidFill>
              <a:srgbClr val="DDDDDD"/>
            </a:solidFill>
            <a:ln w="12700">
              <a:noFill/>
              <a:miter lim="800000"/>
              <a:headEnd/>
              <a:tailEnd/>
            </a:ln>
          </p:spPr>
          <p:txBody>
            <a:bodyPr wrap="none" anchor="ctr"/>
            <a:lstStyle/>
            <a:p>
              <a:pPr algn="ctr"/>
              <a:endParaRPr lang="zh-CN" altLang="en-US"/>
            </a:p>
          </p:txBody>
        </p:sp>
        <p:sp>
          <p:nvSpPr>
            <p:cNvPr id="7360" name="Oval 551"/>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7361" name="Group 552"/>
            <p:cNvGrpSpPr>
              <a:grpSpLocks/>
            </p:cNvGrpSpPr>
            <p:nvPr/>
          </p:nvGrpSpPr>
          <p:grpSpPr bwMode="auto">
            <a:xfrm>
              <a:off x="4776" y="3017"/>
              <a:ext cx="156" cy="56"/>
              <a:chOff x="2848" y="848"/>
              <a:chExt cx="140" cy="98"/>
            </a:xfrm>
          </p:grpSpPr>
          <p:sp>
            <p:nvSpPr>
              <p:cNvPr id="7366" name="Line 55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367" name="Line 55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368" name="Line 55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362" name="Group 556"/>
            <p:cNvGrpSpPr>
              <a:grpSpLocks/>
            </p:cNvGrpSpPr>
            <p:nvPr/>
          </p:nvGrpSpPr>
          <p:grpSpPr bwMode="auto">
            <a:xfrm flipV="1">
              <a:off x="4776" y="3016"/>
              <a:ext cx="156" cy="56"/>
              <a:chOff x="2848" y="848"/>
              <a:chExt cx="140" cy="98"/>
            </a:xfrm>
          </p:grpSpPr>
          <p:sp>
            <p:nvSpPr>
              <p:cNvPr id="7363" name="Line 55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364" name="Line 55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365" name="Line 55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grpSp>
        <p:nvGrpSpPr>
          <p:cNvPr id="7294" name="Group 560"/>
          <p:cNvGrpSpPr>
            <a:grpSpLocks/>
          </p:cNvGrpSpPr>
          <p:nvPr/>
        </p:nvGrpSpPr>
        <p:grpSpPr bwMode="auto">
          <a:xfrm>
            <a:off x="5980113" y="4783138"/>
            <a:ext cx="501650" cy="234950"/>
            <a:chOff x="4701" y="2996"/>
            <a:chExt cx="316" cy="148"/>
          </a:xfrm>
        </p:grpSpPr>
        <p:sp>
          <p:nvSpPr>
            <p:cNvPr id="7343" name="Oval 561"/>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7344" name="Line 562"/>
            <p:cNvSpPr>
              <a:spLocks noChangeShapeType="1"/>
            </p:cNvSpPr>
            <p:nvPr/>
          </p:nvSpPr>
          <p:spPr bwMode="auto">
            <a:xfrm>
              <a:off x="4704" y="3055"/>
              <a:ext cx="0" cy="51"/>
            </a:xfrm>
            <a:prstGeom prst="line">
              <a:avLst/>
            </a:prstGeom>
            <a:noFill/>
            <a:ln w="12700">
              <a:solidFill>
                <a:schemeClr val="folHlink"/>
              </a:solidFill>
              <a:round/>
              <a:headEnd/>
              <a:tailEnd/>
            </a:ln>
          </p:spPr>
          <p:txBody>
            <a:bodyPr wrap="none" anchor="ctr"/>
            <a:lstStyle/>
            <a:p>
              <a:endParaRPr lang="zh-CN" altLang="en-US"/>
            </a:p>
          </p:txBody>
        </p:sp>
        <p:sp>
          <p:nvSpPr>
            <p:cNvPr id="7345" name="Line 563"/>
            <p:cNvSpPr>
              <a:spLocks noChangeShapeType="1"/>
            </p:cNvSpPr>
            <p:nvPr/>
          </p:nvSpPr>
          <p:spPr bwMode="auto">
            <a:xfrm>
              <a:off x="5017" y="3055"/>
              <a:ext cx="0" cy="51"/>
            </a:xfrm>
            <a:prstGeom prst="line">
              <a:avLst/>
            </a:prstGeom>
            <a:noFill/>
            <a:ln w="12700">
              <a:solidFill>
                <a:schemeClr val="folHlink"/>
              </a:solidFill>
              <a:round/>
              <a:headEnd/>
              <a:tailEnd/>
            </a:ln>
          </p:spPr>
          <p:txBody>
            <a:bodyPr wrap="none" anchor="ctr"/>
            <a:lstStyle/>
            <a:p>
              <a:endParaRPr lang="zh-CN" altLang="en-US"/>
            </a:p>
          </p:txBody>
        </p:sp>
        <p:sp>
          <p:nvSpPr>
            <p:cNvPr id="7346" name="Rectangle 564"/>
            <p:cNvSpPr>
              <a:spLocks noChangeArrowheads="1"/>
            </p:cNvSpPr>
            <p:nvPr/>
          </p:nvSpPr>
          <p:spPr bwMode="auto">
            <a:xfrm>
              <a:off x="4704" y="3055"/>
              <a:ext cx="310" cy="50"/>
            </a:xfrm>
            <a:prstGeom prst="rect">
              <a:avLst/>
            </a:prstGeom>
            <a:solidFill>
              <a:srgbClr val="DDDDDD"/>
            </a:solidFill>
            <a:ln w="12700">
              <a:noFill/>
              <a:miter lim="800000"/>
              <a:headEnd/>
              <a:tailEnd/>
            </a:ln>
          </p:spPr>
          <p:txBody>
            <a:bodyPr wrap="none" anchor="ctr"/>
            <a:lstStyle/>
            <a:p>
              <a:pPr algn="ctr"/>
              <a:endParaRPr lang="zh-CN" altLang="en-US"/>
            </a:p>
          </p:txBody>
        </p:sp>
        <p:sp>
          <p:nvSpPr>
            <p:cNvPr id="7347" name="Oval 565"/>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7348" name="Group 566"/>
            <p:cNvGrpSpPr>
              <a:grpSpLocks/>
            </p:cNvGrpSpPr>
            <p:nvPr/>
          </p:nvGrpSpPr>
          <p:grpSpPr bwMode="auto">
            <a:xfrm>
              <a:off x="4776" y="3017"/>
              <a:ext cx="156" cy="56"/>
              <a:chOff x="2848" y="848"/>
              <a:chExt cx="140" cy="98"/>
            </a:xfrm>
          </p:grpSpPr>
          <p:sp>
            <p:nvSpPr>
              <p:cNvPr id="7353" name="Line 56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354" name="Line 56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355" name="Line 56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349" name="Group 570"/>
            <p:cNvGrpSpPr>
              <a:grpSpLocks/>
            </p:cNvGrpSpPr>
            <p:nvPr/>
          </p:nvGrpSpPr>
          <p:grpSpPr bwMode="auto">
            <a:xfrm flipV="1">
              <a:off x="4776" y="3016"/>
              <a:ext cx="156" cy="56"/>
              <a:chOff x="2848" y="848"/>
              <a:chExt cx="140" cy="98"/>
            </a:xfrm>
          </p:grpSpPr>
          <p:sp>
            <p:nvSpPr>
              <p:cNvPr id="7350" name="Line 571"/>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351" name="Line 572"/>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352" name="Line 573"/>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grpSp>
        <p:nvGrpSpPr>
          <p:cNvPr id="7295" name="Group 576"/>
          <p:cNvGrpSpPr>
            <a:grpSpLocks/>
          </p:cNvGrpSpPr>
          <p:nvPr/>
        </p:nvGrpSpPr>
        <p:grpSpPr bwMode="auto">
          <a:xfrm>
            <a:off x="6810375" y="4968875"/>
            <a:ext cx="290513" cy="404813"/>
            <a:chOff x="4290" y="3130"/>
            <a:chExt cx="183" cy="255"/>
          </a:xfrm>
        </p:grpSpPr>
        <p:pic>
          <p:nvPicPr>
            <p:cNvPr id="7325" name="Picture 505" descr="31u_bnrz[1]"/>
            <p:cNvPicPr>
              <a:picLocks noChangeAspect="1" noChangeArrowheads="1"/>
            </p:cNvPicPr>
            <p:nvPr/>
          </p:nvPicPr>
          <p:blipFill>
            <a:blip r:embed="rId22" cstate="print"/>
            <a:srcRect/>
            <a:stretch>
              <a:fillRect/>
            </a:stretch>
          </p:blipFill>
          <p:spPr bwMode="auto">
            <a:xfrm>
              <a:off x="4343" y="3211"/>
              <a:ext cx="121" cy="174"/>
            </a:xfrm>
            <a:prstGeom prst="rect">
              <a:avLst/>
            </a:prstGeom>
            <a:solidFill>
              <a:srgbClr val="DDDDDD"/>
            </a:solidFill>
            <a:ln w="9525">
              <a:noFill/>
              <a:miter lim="800000"/>
              <a:headEnd/>
              <a:tailEnd/>
            </a:ln>
          </p:spPr>
        </p:pic>
        <p:sp>
          <p:nvSpPr>
            <p:cNvPr id="7326" name="Freeform 506"/>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1 h 232"/>
                <a:gd name="T12" fmla="*/ 0 w 199"/>
                <a:gd name="T13" fmla="*/ 1 h 232"/>
                <a:gd name="T14" fmla="*/ 0 w 199"/>
                <a:gd name="T15" fmla="*/ 1 h 232"/>
                <a:gd name="T16" fmla="*/ 0 w 199"/>
                <a:gd name="T17" fmla="*/ 1 h 232"/>
                <a:gd name="T18" fmla="*/ 0 w 199"/>
                <a:gd name="T19" fmla="*/ 1 h 232"/>
                <a:gd name="T20" fmla="*/ 0 w 199"/>
                <a:gd name="T21" fmla="*/ 1 h 232"/>
                <a:gd name="T22" fmla="*/ 0 w 199"/>
                <a:gd name="T23" fmla="*/ 1 h 232"/>
                <a:gd name="T24" fmla="*/ 0 w 199"/>
                <a:gd name="T25" fmla="*/ 1 h 232"/>
                <a:gd name="T26" fmla="*/ 0 w 199"/>
                <a:gd name="T27" fmla="*/ 1 h 232"/>
                <a:gd name="T28" fmla="*/ 0 w 199"/>
                <a:gd name="T29" fmla="*/ 1 h 232"/>
                <a:gd name="T30" fmla="*/ 0 w 199"/>
                <a:gd name="T31" fmla="*/ 1 h 232"/>
                <a:gd name="T32" fmla="*/ 1 w 199"/>
                <a:gd name="T33" fmla="*/ 1 h 232"/>
                <a:gd name="T34" fmla="*/ 1 w 199"/>
                <a:gd name="T35" fmla="*/ 1 h 232"/>
                <a:gd name="T36" fmla="*/ 1 w 199"/>
                <a:gd name="T37" fmla="*/ 1 h 232"/>
                <a:gd name="T38" fmla="*/ 1 w 199"/>
                <a:gd name="T39" fmla="*/ 1 h 232"/>
                <a:gd name="T40" fmla="*/ 1 w 199"/>
                <a:gd name="T41" fmla="*/ 1 h 232"/>
                <a:gd name="T42" fmla="*/ 1 w 199"/>
                <a:gd name="T43" fmla="*/ 1 h 232"/>
                <a:gd name="T44" fmla="*/ 1 w 199"/>
                <a:gd name="T45" fmla="*/ 1 h 232"/>
                <a:gd name="T46" fmla="*/ 1 w 199"/>
                <a:gd name="T47" fmla="*/ 1 h 232"/>
                <a:gd name="T48" fmla="*/ 0 w 199"/>
                <a:gd name="T49" fmla="*/ 1 h 232"/>
                <a:gd name="T50" fmla="*/ 0 w 199"/>
                <a:gd name="T51" fmla="*/ 1 h 232"/>
                <a:gd name="T52" fmla="*/ 0 w 199"/>
                <a:gd name="T53" fmla="*/ 1 h 232"/>
                <a:gd name="T54" fmla="*/ 0 w 199"/>
                <a:gd name="T55" fmla="*/ 1 h 232"/>
                <a:gd name="T56" fmla="*/ 0 w 199"/>
                <a:gd name="T57" fmla="*/ 1 h 232"/>
                <a:gd name="T58" fmla="*/ 0 w 199"/>
                <a:gd name="T59" fmla="*/ 1 h 232"/>
                <a:gd name="T60" fmla="*/ 0 w 199"/>
                <a:gd name="T61" fmla="*/ 1 h 232"/>
                <a:gd name="T62" fmla="*/ 0 w 199"/>
                <a:gd name="T63" fmla="*/ 1 h 232"/>
                <a:gd name="T64" fmla="*/ 0 w 199"/>
                <a:gd name="T65" fmla="*/ 1 h 232"/>
                <a:gd name="T66" fmla="*/ 0 w 199"/>
                <a:gd name="T67" fmla="*/ 1 h 232"/>
                <a:gd name="T68" fmla="*/ 0 w 199"/>
                <a:gd name="T69" fmla="*/ 1 h 232"/>
                <a:gd name="T70" fmla="*/ 0 w 199"/>
                <a:gd name="T71" fmla="*/ 0 h 232"/>
                <a:gd name="T72" fmla="*/ 0 w 199"/>
                <a:gd name="T73" fmla="*/ 0 h 232"/>
                <a:gd name="T74" fmla="*/ 0 w 199"/>
                <a:gd name="T75" fmla="*/ 0 h 232"/>
                <a:gd name="T76" fmla="*/ 1 w 199"/>
                <a:gd name="T77" fmla="*/ 0 h 232"/>
                <a:gd name="T78" fmla="*/ 1 w 199"/>
                <a:gd name="T79" fmla="*/ 0 h 232"/>
                <a:gd name="T80" fmla="*/ 1 w 199"/>
                <a:gd name="T81" fmla="*/ 0 h 232"/>
                <a:gd name="T82" fmla="*/ 1 w 199"/>
                <a:gd name="T83" fmla="*/ 0 h 232"/>
                <a:gd name="T84" fmla="*/ 1 w 199"/>
                <a:gd name="T85" fmla="*/ 0 h 232"/>
                <a:gd name="T86" fmla="*/ 1 w 199"/>
                <a:gd name="T87" fmla="*/ 0 h 232"/>
                <a:gd name="T88" fmla="*/ 1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7327" name="Freeform 507"/>
            <p:cNvSpPr>
              <a:spLocks/>
            </p:cNvSpPr>
            <p:nvPr/>
          </p:nvSpPr>
          <p:spPr bwMode="auto">
            <a:xfrm>
              <a:off x="4395" y="3142"/>
              <a:ext cx="22" cy="30"/>
            </a:xfrm>
            <a:custGeom>
              <a:avLst/>
              <a:gdLst>
                <a:gd name="T0" fmla="*/ 1 w 128"/>
                <a:gd name="T1" fmla="*/ 0 h 180"/>
                <a:gd name="T2" fmla="*/ 1 w 128"/>
                <a:gd name="T3" fmla="*/ 0 h 180"/>
                <a:gd name="T4" fmla="*/ 1 w 128"/>
                <a:gd name="T5" fmla="*/ 0 h 180"/>
                <a:gd name="T6" fmla="*/ 1 w 128"/>
                <a:gd name="T7" fmla="*/ 0 h 180"/>
                <a:gd name="T8" fmla="*/ 1 w 128"/>
                <a:gd name="T9" fmla="*/ 0 h 180"/>
                <a:gd name="T10" fmla="*/ 0 w 128"/>
                <a:gd name="T11" fmla="*/ 1 h 180"/>
                <a:gd name="T12" fmla="*/ 0 w 128"/>
                <a:gd name="T13" fmla="*/ 1 h 180"/>
                <a:gd name="T14" fmla="*/ 0 w 128"/>
                <a:gd name="T15" fmla="*/ 1 h 180"/>
                <a:gd name="T16" fmla="*/ 0 w 128"/>
                <a:gd name="T17" fmla="*/ 1 h 180"/>
                <a:gd name="T18" fmla="*/ 0 w 128"/>
                <a:gd name="T19" fmla="*/ 1 h 180"/>
                <a:gd name="T20" fmla="*/ 0 w 128"/>
                <a:gd name="T21" fmla="*/ 1 h 180"/>
                <a:gd name="T22" fmla="*/ 0 w 128"/>
                <a:gd name="T23" fmla="*/ 1 h 180"/>
                <a:gd name="T24" fmla="*/ 0 w 128"/>
                <a:gd name="T25" fmla="*/ 1 h 180"/>
                <a:gd name="T26" fmla="*/ 0 w 128"/>
                <a:gd name="T27" fmla="*/ 1 h 180"/>
                <a:gd name="T28" fmla="*/ 0 w 128"/>
                <a:gd name="T29" fmla="*/ 1 h 180"/>
                <a:gd name="T30" fmla="*/ 0 w 128"/>
                <a:gd name="T31" fmla="*/ 1 h 180"/>
                <a:gd name="T32" fmla="*/ 0 w 128"/>
                <a:gd name="T33" fmla="*/ 1 h 180"/>
                <a:gd name="T34" fmla="*/ 0 w 128"/>
                <a:gd name="T35" fmla="*/ 1 h 180"/>
                <a:gd name="T36" fmla="*/ 0 w 128"/>
                <a:gd name="T37" fmla="*/ 1 h 180"/>
                <a:gd name="T38" fmla="*/ 1 w 128"/>
                <a:gd name="T39" fmla="*/ 1 h 180"/>
                <a:gd name="T40" fmla="*/ 1 w 128"/>
                <a:gd name="T41" fmla="*/ 1 h 180"/>
                <a:gd name="T42" fmla="*/ 1 w 128"/>
                <a:gd name="T43" fmla="*/ 0 h 180"/>
                <a:gd name="T44" fmla="*/ 1 w 128"/>
                <a:gd name="T45" fmla="*/ 0 h 180"/>
                <a:gd name="T46" fmla="*/ 1 w 128"/>
                <a:gd name="T47" fmla="*/ 0 h 180"/>
                <a:gd name="T48" fmla="*/ 1 w 128"/>
                <a:gd name="T49" fmla="*/ 0 h 180"/>
                <a:gd name="T50" fmla="*/ 1 w 128"/>
                <a:gd name="T51" fmla="*/ 0 h 180"/>
                <a:gd name="T52" fmla="*/ 1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1 w 128"/>
                <a:gd name="T77" fmla="*/ 0 h 180"/>
                <a:gd name="T78" fmla="*/ 1 w 128"/>
                <a:gd name="T79" fmla="*/ 0 h 180"/>
                <a:gd name="T80" fmla="*/ 1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7328" name="Freeform 508"/>
            <p:cNvSpPr>
              <a:spLocks/>
            </p:cNvSpPr>
            <p:nvPr/>
          </p:nvSpPr>
          <p:spPr bwMode="auto">
            <a:xfrm>
              <a:off x="4318" y="3135"/>
              <a:ext cx="54" cy="63"/>
            </a:xfrm>
            <a:custGeom>
              <a:avLst/>
              <a:gdLst>
                <a:gd name="T0" fmla="*/ 1 w 322"/>
                <a:gd name="T1" fmla="*/ 0 h 378"/>
                <a:gd name="T2" fmla="*/ 0 w 322"/>
                <a:gd name="T3" fmla="*/ 0 h 378"/>
                <a:gd name="T4" fmla="*/ 0 w 322"/>
                <a:gd name="T5" fmla="*/ 1 h 378"/>
                <a:gd name="T6" fmla="*/ 0 w 322"/>
                <a:gd name="T7" fmla="*/ 1 h 378"/>
                <a:gd name="T8" fmla="*/ 0 w 322"/>
                <a:gd name="T9" fmla="*/ 1 h 378"/>
                <a:gd name="T10" fmla="*/ 0 w 322"/>
                <a:gd name="T11" fmla="*/ 1 h 378"/>
                <a:gd name="T12" fmla="*/ 0 w 322"/>
                <a:gd name="T13" fmla="*/ 1 h 378"/>
                <a:gd name="T14" fmla="*/ 0 w 322"/>
                <a:gd name="T15" fmla="*/ 2 h 378"/>
                <a:gd name="T16" fmla="*/ 0 w 322"/>
                <a:gd name="T17" fmla="*/ 2 h 378"/>
                <a:gd name="T18" fmla="*/ 0 w 322"/>
                <a:gd name="T19" fmla="*/ 2 h 378"/>
                <a:gd name="T20" fmla="*/ 1 w 322"/>
                <a:gd name="T21" fmla="*/ 2 h 378"/>
                <a:gd name="T22" fmla="*/ 1 w 322"/>
                <a:gd name="T23" fmla="*/ 2 h 378"/>
                <a:gd name="T24" fmla="*/ 1 w 322"/>
                <a:gd name="T25" fmla="*/ 2 h 378"/>
                <a:gd name="T26" fmla="*/ 1 w 322"/>
                <a:gd name="T27" fmla="*/ 2 h 378"/>
                <a:gd name="T28" fmla="*/ 1 w 322"/>
                <a:gd name="T29" fmla="*/ 2 h 378"/>
                <a:gd name="T30" fmla="*/ 1 w 322"/>
                <a:gd name="T31" fmla="*/ 2 h 378"/>
                <a:gd name="T32" fmla="*/ 2 w 322"/>
                <a:gd name="T33" fmla="*/ 2 h 378"/>
                <a:gd name="T34" fmla="*/ 2 w 322"/>
                <a:gd name="T35" fmla="*/ 2 h 378"/>
                <a:gd name="T36" fmla="*/ 2 w 322"/>
                <a:gd name="T37" fmla="*/ 2 h 378"/>
                <a:gd name="T38" fmla="*/ 2 w 322"/>
                <a:gd name="T39" fmla="*/ 2 h 378"/>
                <a:gd name="T40" fmla="*/ 1 w 322"/>
                <a:gd name="T41" fmla="*/ 2 h 378"/>
                <a:gd name="T42" fmla="*/ 1 w 322"/>
                <a:gd name="T43" fmla="*/ 2 h 378"/>
                <a:gd name="T44" fmla="*/ 1 w 322"/>
                <a:gd name="T45" fmla="*/ 2 h 378"/>
                <a:gd name="T46" fmla="*/ 1 w 322"/>
                <a:gd name="T47" fmla="*/ 2 h 378"/>
                <a:gd name="T48" fmla="*/ 1 w 322"/>
                <a:gd name="T49" fmla="*/ 2 h 378"/>
                <a:gd name="T50" fmla="*/ 1 w 322"/>
                <a:gd name="T51" fmla="*/ 2 h 378"/>
                <a:gd name="T52" fmla="*/ 1 w 322"/>
                <a:gd name="T53" fmla="*/ 2 h 378"/>
                <a:gd name="T54" fmla="*/ 0 w 322"/>
                <a:gd name="T55" fmla="*/ 1 h 378"/>
                <a:gd name="T56" fmla="*/ 0 w 322"/>
                <a:gd name="T57" fmla="*/ 1 h 378"/>
                <a:gd name="T58" fmla="*/ 0 w 322"/>
                <a:gd name="T59" fmla="*/ 1 h 378"/>
                <a:gd name="T60" fmla="*/ 0 w 322"/>
                <a:gd name="T61" fmla="*/ 1 h 378"/>
                <a:gd name="T62" fmla="*/ 0 w 322"/>
                <a:gd name="T63" fmla="*/ 1 h 378"/>
                <a:gd name="T64" fmla="*/ 0 w 322"/>
                <a:gd name="T65" fmla="*/ 1 h 378"/>
                <a:gd name="T66" fmla="*/ 0 w 322"/>
                <a:gd name="T67" fmla="*/ 1 h 378"/>
                <a:gd name="T68" fmla="*/ 1 w 322"/>
                <a:gd name="T69" fmla="*/ 0 h 378"/>
                <a:gd name="T70" fmla="*/ 1 w 322"/>
                <a:gd name="T71" fmla="*/ 0 h 378"/>
                <a:gd name="T72" fmla="*/ 1 w 322"/>
                <a:gd name="T73" fmla="*/ 0 h 378"/>
                <a:gd name="T74" fmla="*/ 1 w 322"/>
                <a:gd name="T75" fmla="*/ 0 h 378"/>
                <a:gd name="T76" fmla="*/ 1 w 322"/>
                <a:gd name="T77" fmla="*/ 0 h 378"/>
                <a:gd name="T78" fmla="*/ 1 w 322"/>
                <a:gd name="T79" fmla="*/ 0 h 378"/>
                <a:gd name="T80" fmla="*/ 1 w 322"/>
                <a:gd name="T81" fmla="*/ 0 h 378"/>
                <a:gd name="T82" fmla="*/ 1 w 322"/>
                <a:gd name="T83" fmla="*/ 0 h 378"/>
                <a:gd name="T84" fmla="*/ 1 w 322"/>
                <a:gd name="T85" fmla="*/ 0 h 378"/>
                <a:gd name="T86" fmla="*/ 1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7329" name="Freeform 509"/>
            <p:cNvSpPr>
              <a:spLocks/>
            </p:cNvSpPr>
            <p:nvPr/>
          </p:nvSpPr>
          <p:spPr bwMode="auto">
            <a:xfrm>
              <a:off x="4394" y="3133"/>
              <a:ext cx="47" cy="42"/>
            </a:xfrm>
            <a:custGeom>
              <a:avLst/>
              <a:gdLst>
                <a:gd name="T0" fmla="*/ 1 w 283"/>
                <a:gd name="T1" fmla="*/ 0 h 252"/>
                <a:gd name="T2" fmla="*/ 1 w 283"/>
                <a:gd name="T3" fmla="*/ 1 h 252"/>
                <a:gd name="T4" fmla="*/ 1 w 283"/>
                <a:gd name="T5" fmla="*/ 1 h 252"/>
                <a:gd name="T6" fmla="*/ 1 w 283"/>
                <a:gd name="T7" fmla="*/ 1 h 252"/>
                <a:gd name="T8" fmla="*/ 1 w 283"/>
                <a:gd name="T9" fmla="*/ 1 h 252"/>
                <a:gd name="T10" fmla="*/ 1 w 283"/>
                <a:gd name="T11" fmla="*/ 1 h 252"/>
                <a:gd name="T12" fmla="*/ 1 w 283"/>
                <a:gd name="T13" fmla="*/ 1 h 252"/>
                <a:gd name="T14" fmla="*/ 1 w 283"/>
                <a:gd name="T15" fmla="*/ 1 h 252"/>
                <a:gd name="T16" fmla="*/ 1 w 283"/>
                <a:gd name="T17" fmla="*/ 1 h 252"/>
                <a:gd name="T18" fmla="*/ 1 w 283"/>
                <a:gd name="T19" fmla="*/ 1 h 252"/>
                <a:gd name="T20" fmla="*/ 1 w 283"/>
                <a:gd name="T21" fmla="*/ 1 h 252"/>
                <a:gd name="T22" fmla="*/ 1 w 283"/>
                <a:gd name="T23" fmla="*/ 1 h 252"/>
                <a:gd name="T24" fmla="*/ 1 w 283"/>
                <a:gd name="T25" fmla="*/ 1 h 252"/>
                <a:gd name="T26" fmla="*/ 1 w 283"/>
                <a:gd name="T27" fmla="*/ 1 h 252"/>
                <a:gd name="T28" fmla="*/ 1 w 283"/>
                <a:gd name="T29" fmla="*/ 1 h 252"/>
                <a:gd name="T30" fmla="*/ 1 w 283"/>
                <a:gd name="T31" fmla="*/ 1 h 252"/>
                <a:gd name="T32" fmla="*/ 1 w 283"/>
                <a:gd name="T33" fmla="*/ 1 h 252"/>
                <a:gd name="T34" fmla="*/ 1 w 283"/>
                <a:gd name="T35" fmla="*/ 1 h 252"/>
                <a:gd name="T36" fmla="*/ 1 w 283"/>
                <a:gd name="T37" fmla="*/ 1 h 252"/>
                <a:gd name="T38" fmla="*/ 1 w 283"/>
                <a:gd name="T39" fmla="*/ 1 h 252"/>
                <a:gd name="T40" fmla="*/ 1 w 283"/>
                <a:gd name="T41" fmla="*/ 1 h 252"/>
                <a:gd name="T42" fmla="*/ 1 w 283"/>
                <a:gd name="T43" fmla="*/ 1 h 252"/>
                <a:gd name="T44" fmla="*/ 1 w 283"/>
                <a:gd name="T45" fmla="*/ 1 h 252"/>
                <a:gd name="T46" fmla="*/ 1 w 283"/>
                <a:gd name="T47" fmla="*/ 1 h 252"/>
                <a:gd name="T48" fmla="*/ 1 w 283"/>
                <a:gd name="T49" fmla="*/ 1 h 252"/>
                <a:gd name="T50" fmla="*/ 1 w 283"/>
                <a:gd name="T51" fmla="*/ 1 h 252"/>
                <a:gd name="T52" fmla="*/ 1 w 283"/>
                <a:gd name="T53" fmla="*/ 1 h 252"/>
                <a:gd name="T54" fmla="*/ 1 w 283"/>
                <a:gd name="T55" fmla="*/ 1 h 252"/>
                <a:gd name="T56" fmla="*/ 1 w 283"/>
                <a:gd name="T57" fmla="*/ 0 h 252"/>
                <a:gd name="T58" fmla="*/ 1 w 283"/>
                <a:gd name="T59" fmla="*/ 0 h 252"/>
                <a:gd name="T60" fmla="*/ 1 w 283"/>
                <a:gd name="T61" fmla="*/ 0 h 252"/>
                <a:gd name="T62" fmla="*/ 1 w 283"/>
                <a:gd name="T63" fmla="*/ 0 h 252"/>
                <a:gd name="T64" fmla="*/ 1 w 283"/>
                <a:gd name="T65" fmla="*/ 0 h 252"/>
                <a:gd name="T66" fmla="*/ 1 w 283"/>
                <a:gd name="T67" fmla="*/ 0 h 252"/>
                <a:gd name="T68" fmla="*/ 1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1 w 283"/>
                <a:gd name="T109" fmla="*/ 0 h 252"/>
                <a:gd name="T110" fmla="*/ 1 w 283"/>
                <a:gd name="T111" fmla="*/ 0 h 252"/>
                <a:gd name="T112" fmla="*/ 1 w 283"/>
                <a:gd name="T113" fmla="*/ 0 h 252"/>
                <a:gd name="T114" fmla="*/ 1 w 283"/>
                <a:gd name="T115" fmla="*/ 0 h 252"/>
                <a:gd name="T116" fmla="*/ 1 w 283"/>
                <a:gd name="T117" fmla="*/ 0 h 252"/>
                <a:gd name="T118" fmla="*/ 1 w 283"/>
                <a:gd name="T119" fmla="*/ 0 h 252"/>
                <a:gd name="T120" fmla="*/ 1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7330" name="Freeform 510"/>
            <p:cNvSpPr>
              <a:spLocks/>
            </p:cNvSpPr>
            <p:nvPr/>
          </p:nvSpPr>
          <p:spPr bwMode="auto">
            <a:xfrm>
              <a:off x="4298" y="3153"/>
              <a:ext cx="19" cy="39"/>
            </a:xfrm>
            <a:custGeom>
              <a:avLst/>
              <a:gdLst>
                <a:gd name="T0" fmla="*/ 0 w 114"/>
                <a:gd name="T1" fmla="*/ 0 h 238"/>
                <a:gd name="T2" fmla="*/ 0 w 114"/>
                <a:gd name="T3" fmla="*/ 1 h 238"/>
                <a:gd name="T4" fmla="*/ 0 w 114"/>
                <a:gd name="T5" fmla="*/ 1 h 238"/>
                <a:gd name="T6" fmla="*/ 0 w 114"/>
                <a:gd name="T7" fmla="*/ 1 h 238"/>
                <a:gd name="T8" fmla="*/ 0 w 114"/>
                <a:gd name="T9" fmla="*/ 1 h 238"/>
                <a:gd name="T10" fmla="*/ 0 w 114"/>
                <a:gd name="T11" fmla="*/ 1 h 238"/>
                <a:gd name="T12" fmla="*/ 0 w 114"/>
                <a:gd name="T13" fmla="*/ 1 h 238"/>
                <a:gd name="T14" fmla="*/ 0 w 114"/>
                <a:gd name="T15" fmla="*/ 1 h 238"/>
                <a:gd name="T16" fmla="*/ 0 w 114"/>
                <a:gd name="T17" fmla="*/ 1 h 238"/>
                <a:gd name="T18" fmla="*/ 1 w 114"/>
                <a:gd name="T19" fmla="*/ 1 h 238"/>
                <a:gd name="T20" fmla="*/ 1 w 114"/>
                <a:gd name="T21" fmla="*/ 1 h 238"/>
                <a:gd name="T22" fmla="*/ 1 w 114"/>
                <a:gd name="T23" fmla="*/ 1 h 238"/>
                <a:gd name="T24" fmla="*/ 1 w 114"/>
                <a:gd name="T25" fmla="*/ 1 h 238"/>
                <a:gd name="T26" fmla="*/ 1 w 114"/>
                <a:gd name="T27" fmla="*/ 1 h 238"/>
                <a:gd name="T28" fmla="*/ 1 w 114"/>
                <a:gd name="T29" fmla="*/ 1 h 238"/>
                <a:gd name="T30" fmla="*/ 1 w 114"/>
                <a:gd name="T31" fmla="*/ 1 h 238"/>
                <a:gd name="T32" fmla="*/ 1 w 114"/>
                <a:gd name="T33" fmla="*/ 1 h 238"/>
                <a:gd name="T34" fmla="*/ 0 w 114"/>
                <a:gd name="T35" fmla="*/ 1 h 238"/>
                <a:gd name="T36" fmla="*/ 0 w 114"/>
                <a:gd name="T37" fmla="*/ 1 h 238"/>
                <a:gd name="T38" fmla="*/ 0 w 114"/>
                <a:gd name="T39" fmla="*/ 1 h 238"/>
                <a:gd name="T40" fmla="*/ 0 w 114"/>
                <a:gd name="T41" fmla="*/ 1 h 238"/>
                <a:gd name="T42" fmla="*/ 0 w 114"/>
                <a:gd name="T43" fmla="*/ 1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1 w 114"/>
                <a:gd name="T61" fmla="*/ 0 h 238"/>
                <a:gd name="T62" fmla="*/ 1 w 114"/>
                <a:gd name="T63" fmla="*/ 0 h 238"/>
                <a:gd name="T64" fmla="*/ 1 w 114"/>
                <a:gd name="T65" fmla="*/ 0 h 238"/>
                <a:gd name="T66" fmla="*/ 1 w 114"/>
                <a:gd name="T67" fmla="*/ 0 h 238"/>
                <a:gd name="T68" fmla="*/ 1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7331" name="Freeform 511"/>
            <p:cNvSpPr>
              <a:spLocks/>
            </p:cNvSpPr>
            <p:nvPr/>
          </p:nvSpPr>
          <p:spPr bwMode="auto">
            <a:xfrm>
              <a:off x="4432" y="3130"/>
              <a:ext cx="41" cy="52"/>
            </a:xfrm>
            <a:custGeom>
              <a:avLst/>
              <a:gdLst>
                <a:gd name="T0" fmla="*/ 1 w 246"/>
                <a:gd name="T1" fmla="*/ 1 h 310"/>
                <a:gd name="T2" fmla="*/ 1 w 246"/>
                <a:gd name="T3" fmla="*/ 1 h 310"/>
                <a:gd name="T4" fmla="*/ 1 w 246"/>
                <a:gd name="T5" fmla="*/ 1 h 310"/>
                <a:gd name="T6" fmla="*/ 1 w 246"/>
                <a:gd name="T7" fmla="*/ 1 h 310"/>
                <a:gd name="T8" fmla="*/ 1 w 246"/>
                <a:gd name="T9" fmla="*/ 1 h 310"/>
                <a:gd name="T10" fmla="*/ 1 w 246"/>
                <a:gd name="T11" fmla="*/ 1 h 310"/>
                <a:gd name="T12" fmla="*/ 1 w 246"/>
                <a:gd name="T13" fmla="*/ 1 h 310"/>
                <a:gd name="T14" fmla="*/ 1 w 246"/>
                <a:gd name="T15" fmla="*/ 1 h 310"/>
                <a:gd name="T16" fmla="*/ 1 w 246"/>
                <a:gd name="T17" fmla="*/ 1 h 310"/>
                <a:gd name="T18" fmla="*/ 1 w 246"/>
                <a:gd name="T19" fmla="*/ 1 h 310"/>
                <a:gd name="T20" fmla="*/ 1 w 246"/>
                <a:gd name="T21" fmla="*/ 1 h 310"/>
                <a:gd name="T22" fmla="*/ 1 w 246"/>
                <a:gd name="T23" fmla="*/ 2 h 310"/>
                <a:gd name="T24" fmla="*/ 1 w 246"/>
                <a:gd name="T25" fmla="*/ 2 h 310"/>
                <a:gd name="T26" fmla="*/ 1 w 246"/>
                <a:gd name="T27" fmla="*/ 2 h 310"/>
                <a:gd name="T28" fmla="*/ 1 w 246"/>
                <a:gd name="T29" fmla="*/ 1 h 310"/>
                <a:gd name="T30" fmla="*/ 1 w 246"/>
                <a:gd name="T31" fmla="*/ 1 h 310"/>
                <a:gd name="T32" fmla="*/ 1 w 246"/>
                <a:gd name="T33" fmla="*/ 1 h 310"/>
                <a:gd name="T34" fmla="*/ 1 w 246"/>
                <a:gd name="T35" fmla="*/ 1 h 310"/>
                <a:gd name="T36" fmla="*/ 1 w 246"/>
                <a:gd name="T37" fmla="*/ 1 h 310"/>
                <a:gd name="T38" fmla="*/ 1 w 246"/>
                <a:gd name="T39" fmla="*/ 1 h 310"/>
                <a:gd name="T40" fmla="*/ 1 w 246"/>
                <a:gd name="T41" fmla="*/ 1 h 310"/>
                <a:gd name="T42" fmla="*/ 1 w 246"/>
                <a:gd name="T43" fmla="*/ 1 h 310"/>
                <a:gd name="T44" fmla="*/ 1 w 246"/>
                <a:gd name="T45" fmla="*/ 0 h 310"/>
                <a:gd name="T46" fmla="*/ 1 w 246"/>
                <a:gd name="T47" fmla="*/ 0 h 310"/>
                <a:gd name="T48" fmla="*/ 1 w 246"/>
                <a:gd name="T49" fmla="*/ 0 h 310"/>
                <a:gd name="T50" fmla="*/ 1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1 w 246"/>
                <a:gd name="T69" fmla="*/ 0 h 310"/>
                <a:gd name="T70" fmla="*/ 1 w 246"/>
                <a:gd name="T71" fmla="*/ 0 h 310"/>
                <a:gd name="T72" fmla="*/ 1 w 246"/>
                <a:gd name="T73" fmla="*/ 1 h 310"/>
                <a:gd name="T74" fmla="*/ 1 w 246"/>
                <a:gd name="T75" fmla="*/ 1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7332" name="Freeform 512"/>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1 h 187"/>
                <a:gd name="T28" fmla="*/ 0 w 83"/>
                <a:gd name="T29" fmla="*/ 1 h 187"/>
                <a:gd name="T30" fmla="*/ 0 w 83"/>
                <a:gd name="T31" fmla="*/ 1 h 187"/>
                <a:gd name="T32" fmla="*/ 0 w 83"/>
                <a:gd name="T33" fmla="*/ 1 h 187"/>
                <a:gd name="T34" fmla="*/ 0 w 83"/>
                <a:gd name="T35" fmla="*/ 1 h 187"/>
                <a:gd name="T36" fmla="*/ 0 w 83"/>
                <a:gd name="T37" fmla="*/ 1 h 187"/>
                <a:gd name="T38" fmla="*/ 0 w 83"/>
                <a:gd name="T39" fmla="*/ 1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7333" name="Freeform 513"/>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1 h 94"/>
                <a:gd name="T30" fmla="*/ 0 w 44"/>
                <a:gd name="T31" fmla="*/ 1 h 94"/>
                <a:gd name="T32" fmla="*/ 0 w 44"/>
                <a:gd name="T33" fmla="*/ 1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7334" name="Freeform 514"/>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7335" name="Freeform 515"/>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7336" name="Freeform 516"/>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1 h 236"/>
                <a:gd name="T18" fmla="*/ 0 w 198"/>
                <a:gd name="T19" fmla="*/ 1 h 236"/>
                <a:gd name="T20" fmla="*/ 0 w 198"/>
                <a:gd name="T21" fmla="*/ 1 h 236"/>
                <a:gd name="T22" fmla="*/ 0 w 198"/>
                <a:gd name="T23" fmla="*/ 1 h 236"/>
                <a:gd name="T24" fmla="*/ 0 w 198"/>
                <a:gd name="T25" fmla="*/ 1 h 236"/>
                <a:gd name="T26" fmla="*/ 0 w 198"/>
                <a:gd name="T27" fmla="*/ 1 h 236"/>
                <a:gd name="T28" fmla="*/ 0 w 198"/>
                <a:gd name="T29" fmla="*/ 1 h 236"/>
                <a:gd name="T30" fmla="*/ 1 w 198"/>
                <a:gd name="T31" fmla="*/ 1 h 236"/>
                <a:gd name="T32" fmla="*/ 1 w 198"/>
                <a:gd name="T33" fmla="*/ 1 h 236"/>
                <a:gd name="T34" fmla="*/ 1 w 198"/>
                <a:gd name="T35" fmla="*/ 1 h 236"/>
                <a:gd name="T36" fmla="*/ 1 w 198"/>
                <a:gd name="T37" fmla="*/ 1 h 236"/>
                <a:gd name="T38" fmla="*/ 1 w 198"/>
                <a:gd name="T39" fmla="*/ 1 h 236"/>
                <a:gd name="T40" fmla="*/ 1 w 198"/>
                <a:gd name="T41" fmla="*/ 1 h 236"/>
                <a:gd name="T42" fmla="*/ 1 w 198"/>
                <a:gd name="T43" fmla="*/ 1 h 236"/>
                <a:gd name="T44" fmla="*/ 1 w 198"/>
                <a:gd name="T45" fmla="*/ 1 h 236"/>
                <a:gd name="T46" fmla="*/ 1 w 198"/>
                <a:gd name="T47" fmla="*/ 1 h 236"/>
                <a:gd name="T48" fmla="*/ 1 w 198"/>
                <a:gd name="T49" fmla="*/ 1 h 236"/>
                <a:gd name="T50" fmla="*/ 1 w 198"/>
                <a:gd name="T51" fmla="*/ 1 h 236"/>
                <a:gd name="T52" fmla="*/ 1 w 198"/>
                <a:gd name="T53" fmla="*/ 1 h 236"/>
                <a:gd name="T54" fmla="*/ 1 w 198"/>
                <a:gd name="T55" fmla="*/ 1 h 236"/>
                <a:gd name="T56" fmla="*/ 1 w 198"/>
                <a:gd name="T57" fmla="*/ 1 h 236"/>
                <a:gd name="T58" fmla="*/ 1 w 198"/>
                <a:gd name="T59" fmla="*/ 1 h 236"/>
                <a:gd name="T60" fmla="*/ 0 w 198"/>
                <a:gd name="T61" fmla="*/ 1 h 236"/>
                <a:gd name="T62" fmla="*/ 0 w 198"/>
                <a:gd name="T63" fmla="*/ 1 h 236"/>
                <a:gd name="T64" fmla="*/ 0 w 198"/>
                <a:gd name="T65" fmla="*/ 1 h 236"/>
                <a:gd name="T66" fmla="*/ 0 w 198"/>
                <a:gd name="T67" fmla="*/ 1 h 236"/>
                <a:gd name="T68" fmla="*/ 0 w 198"/>
                <a:gd name="T69" fmla="*/ 1 h 236"/>
                <a:gd name="T70" fmla="*/ 0 w 198"/>
                <a:gd name="T71" fmla="*/ 1 h 236"/>
                <a:gd name="T72" fmla="*/ 0 w 198"/>
                <a:gd name="T73" fmla="*/ 1 h 236"/>
                <a:gd name="T74" fmla="*/ 0 w 198"/>
                <a:gd name="T75" fmla="*/ 1 h 236"/>
                <a:gd name="T76" fmla="*/ 0 w 198"/>
                <a:gd name="T77" fmla="*/ 1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1 w 198"/>
                <a:gd name="T91" fmla="*/ 0 h 236"/>
                <a:gd name="T92" fmla="*/ 1 w 198"/>
                <a:gd name="T93" fmla="*/ 0 h 236"/>
                <a:gd name="T94" fmla="*/ 1 w 198"/>
                <a:gd name="T95" fmla="*/ 0 h 236"/>
                <a:gd name="T96" fmla="*/ 1 w 198"/>
                <a:gd name="T97" fmla="*/ 0 h 236"/>
                <a:gd name="T98" fmla="*/ 1 w 198"/>
                <a:gd name="T99" fmla="*/ 0 h 236"/>
                <a:gd name="T100" fmla="*/ 1 w 198"/>
                <a:gd name="T101" fmla="*/ 0 h 236"/>
                <a:gd name="T102" fmla="*/ 1 w 198"/>
                <a:gd name="T103" fmla="*/ 0 h 236"/>
                <a:gd name="T104" fmla="*/ 1 w 198"/>
                <a:gd name="T105" fmla="*/ 0 h 236"/>
                <a:gd name="T106" fmla="*/ 1 w 198"/>
                <a:gd name="T107" fmla="*/ 0 h 236"/>
                <a:gd name="T108" fmla="*/ 1 w 198"/>
                <a:gd name="T109" fmla="*/ 0 h 236"/>
                <a:gd name="T110" fmla="*/ 1 w 198"/>
                <a:gd name="T111" fmla="*/ 0 h 236"/>
                <a:gd name="T112" fmla="*/ 1 w 198"/>
                <a:gd name="T113" fmla="*/ 0 h 236"/>
                <a:gd name="T114" fmla="*/ 1 w 198"/>
                <a:gd name="T115" fmla="*/ 0 h 236"/>
                <a:gd name="T116" fmla="*/ 1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7337" name="Freeform 517"/>
            <p:cNvSpPr>
              <a:spLocks/>
            </p:cNvSpPr>
            <p:nvPr/>
          </p:nvSpPr>
          <p:spPr bwMode="auto">
            <a:xfrm>
              <a:off x="4386" y="3145"/>
              <a:ext cx="22" cy="30"/>
            </a:xfrm>
            <a:custGeom>
              <a:avLst/>
              <a:gdLst>
                <a:gd name="T0" fmla="*/ 1 w 128"/>
                <a:gd name="T1" fmla="*/ 0 h 183"/>
                <a:gd name="T2" fmla="*/ 1 w 128"/>
                <a:gd name="T3" fmla="*/ 0 h 183"/>
                <a:gd name="T4" fmla="*/ 1 w 128"/>
                <a:gd name="T5" fmla="*/ 0 h 183"/>
                <a:gd name="T6" fmla="*/ 1 w 128"/>
                <a:gd name="T7" fmla="*/ 0 h 183"/>
                <a:gd name="T8" fmla="*/ 1 w 128"/>
                <a:gd name="T9" fmla="*/ 0 h 183"/>
                <a:gd name="T10" fmla="*/ 0 w 128"/>
                <a:gd name="T11" fmla="*/ 1 h 183"/>
                <a:gd name="T12" fmla="*/ 0 w 128"/>
                <a:gd name="T13" fmla="*/ 1 h 183"/>
                <a:gd name="T14" fmla="*/ 0 w 128"/>
                <a:gd name="T15" fmla="*/ 1 h 183"/>
                <a:gd name="T16" fmla="*/ 0 w 128"/>
                <a:gd name="T17" fmla="*/ 1 h 183"/>
                <a:gd name="T18" fmla="*/ 0 w 128"/>
                <a:gd name="T19" fmla="*/ 1 h 183"/>
                <a:gd name="T20" fmla="*/ 0 w 128"/>
                <a:gd name="T21" fmla="*/ 1 h 183"/>
                <a:gd name="T22" fmla="*/ 0 w 128"/>
                <a:gd name="T23" fmla="*/ 1 h 183"/>
                <a:gd name="T24" fmla="*/ 0 w 128"/>
                <a:gd name="T25" fmla="*/ 1 h 183"/>
                <a:gd name="T26" fmla="*/ 0 w 128"/>
                <a:gd name="T27" fmla="*/ 1 h 183"/>
                <a:gd name="T28" fmla="*/ 0 w 128"/>
                <a:gd name="T29" fmla="*/ 1 h 183"/>
                <a:gd name="T30" fmla="*/ 0 w 128"/>
                <a:gd name="T31" fmla="*/ 1 h 183"/>
                <a:gd name="T32" fmla="*/ 0 w 128"/>
                <a:gd name="T33" fmla="*/ 1 h 183"/>
                <a:gd name="T34" fmla="*/ 0 w 128"/>
                <a:gd name="T35" fmla="*/ 1 h 183"/>
                <a:gd name="T36" fmla="*/ 0 w 128"/>
                <a:gd name="T37" fmla="*/ 1 h 183"/>
                <a:gd name="T38" fmla="*/ 1 w 128"/>
                <a:gd name="T39" fmla="*/ 1 h 183"/>
                <a:gd name="T40" fmla="*/ 1 w 128"/>
                <a:gd name="T41" fmla="*/ 1 h 183"/>
                <a:gd name="T42" fmla="*/ 1 w 128"/>
                <a:gd name="T43" fmla="*/ 0 h 183"/>
                <a:gd name="T44" fmla="*/ 1 w 128"/>
                <a:gd name="T45" fmla="*/ 0 h 183"/>
                <a:gd name="T46" fmla="*/ 1 w 128"/>
                <a:gd name="T47" fmla="*/ 0 h 183"/>
                <a:gd name="T48" fmla="*/ 1 w 128"/>
                <a:gd name="T49" fmla="*/ 0 h 183"/>
                <a:gd name="T50" fmla="*/ 1 w 128"/>
                <a:gd name="T51" fmla="*/ 0 h 183"/>
                <a:gd name="T52" fmla="*/ 1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1 w 128"/>
                <a:gd name="T77" fmla="*/ 0 h 183"/>
                <a:gd name="T78" fmla="*/ 1 w 128"/>
                <a:gd name="T79" fmla="*/ 0 h 183"/>
                <a:gd name="T80" fmla="*/ 1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7338" name="Freeform 518"/>
            <p:cNvSpPr>
              <a:spLocks/>
            </p:cNvSpPr>
            <p:nvPr/>
          </p:nvSpPr>
          <p:spPr bwMode="auto">
            <a:xfrm>
              <a:off x="4309" y="3138"/>
              <a:ext cx="53" cy="63"/>
            </a:xfrm>
            <a:custGeom>
              <a:avLst/>
              <a:gdLst>
                <a:gd name="T0" fmla="*/ 0 w 323"/>
                <a:gd name="T1" fmla="*/ 0 h 379"/>
                <a:gd name="T2" fmla="*/ 0 w 323"/>
                <a:gd name="T3" fmla="*/ 0 h 379"/>
                <a:gd name="T4" fmla="*/ 0 w 323"/>
                <a:gd name="T5" fmla="*/ 1 h 379"/>
                <a:gd name="T6" fmla="*/ 0 w 323"/>
                <a:gd name="T7" fmla="*/ 1 h 379"/>
                <a:gd name="T8" fmla="*/ 0 w 323"/>
                <a:gd name="T9" fmla="*/ 1 h 379"/>
                <a:gd name="T10" fmla="*/ 0 w 323"/>
                <a:gd name="T11" fmla="*/ 1 h 379"/>
                <a:gd name="T12" fmla="*/ 0 w 323"/>
                <a:gd name="T13" fmla="*/ 1 h 379"/>
                <a:gd name="T14" fmla="*/ 0 w 323"/>
                <a:gd name="T15" fmla="*/ 1 h 379"/>
                <a:gd name="T16" fmla="*/ 0 w 323"/>
                <a:gd name="T17" fmla="*/ 1 h 379"/>
                <a:gd name="T18" fmla="*/ 0 w 323"/>
                <a:gd name="T19" fmla="*/ 1 h 379"/>
                <a:gd name="T20" fmla="*/ 0 w 323"/>
                <a:gd name="T21" fmla="*/ 2 h 379"/>
                <a:gd name="T22" fmla="*/ 1 w 323"/>
                <a:gd name="T23" fmla="*/ 2 h 379"/>
                <a:gd name="T24" fmla="*/ 1 w 323"/>
                <a:gd name="T25" fmla="*/ 2 h 379"/>
                <a:gd name="T26" fmla="*/ 1 w 323"/>
                <a:gd name="T27" fmla="*/ 2 h 379"/>
                <a:gd name="T28" fmla="*/ 1 w 323"/>
                <a:gd name="T29" fmla="*/ 2 h 379"/>
                <a:gd name="T30" fmla="*/ 1 w 323"/>
                <a:gd name="T31" fmla="*/ 2 h 379"/>
                <a:gd name="T32" fmla="*/ 1 w 323"/>
                <a:gd name="T33" fmla="*/ 2 h 379"/>
                <a:gd name="T34" fmla="*/ 1 w 323"/>
                <a:gd name="T35" fmla="*/ 2 h 379"/>
                <a:gd name="T36" fmla="*/ 1 w 323"/>
                <a:gd name="T37" fmla="*/ 2 h 379"/>
                <a:gd name="T38" fmla="*/ 1 w 323"/>
                <a:gd name="T39" fmla="*/ 2 h 379"/>
                <a:gd name="T40" fmla="*/ 1 w 323"/>
                <a:gd name="T41" fmla="*/ 2 h 379"/>
                <a:gd name="T42" fmla="*/ 1 w 323"/>
                <a:gd name="T43" fmla="*/ 2 h 379"/>
                <a:gd name="T44" fmla="*/ 1 w 323"/>
                <a:gd name="T45" fmla="*/ 2 h 379"/>
                <a:gd name="T46" fmla="*/ 1 w 323"/>
                <a:gd name="T47" fmla="*/ 1 h 379"/>
                <a:gd name="T48" fmla="*/ 1 w 323"/>
                <a:gd name="T49" fmla="*/ 1 h 379"/>
                <a:gd name="T50" fmla="*/ 1 w 323"/>
                <a:gd name="T51" fmla="*/ 1 h 379"/>
                <a:gd name="T52" fmla="*/ 0 w 323"/>
                <a:gd name="T53" fmla="*/ 1 h 379"/>
                <a:gd name="T54" fmla="*/ 0 w 323"/>
                <a:gd name="T55" fmla="*/ 1 h 379"/>
                <a:gd name="T56" fmla="*/ 0 w 323"/>
                <a:gd name="T57" fmla="*/ 1 h 379"/>
                <a:gd name="T58" fmla="*/ 0 w 323"/>
                <a:gd name="T59" fmla="*/ 1 h 379"/>
                <a:gd name="T60" fmla="*/ 0 w 323"/>
                <a:gd name="T61" fmla="*/ 1 h 379"/>
                <a:gd name="T62" fmla="*/ 0 w 323"/>
                <a:gd name="T63" fmla="*/ 1 h 379"/>
                <a:gd name="T64" fmla="*/ 0 w 323"/>
                <a:gd name="T65" fmla="*/ 1 h 379"/>
                <a:gd name="T66" fmla="*/ 0 w 323"/>
                <a:gd name="T67" fmla="*/ 1 h 379"/>
                <a:gd name="T68" fmla="*/ 0 w 323"/>
                <a:gd name="T69" fmla="*/ 0 h 379"/>
                <a:gd name="T70" fmla="*/ 0 w 323"/>
                <a:gd name="T71" fmla="*/ 0 h 379"/>
                <a:gd name="T72" fmla="*/ 1 w 323"/>
                <a:gd name="T73" fmla="*/ 0 h 379"/>
                <a:gd name="T74" fmla="*/ 1 w 323"/>
                <a:gd name="T75" fmla="*/ 0 h 379"/>
                <a:gd name="T76" fmla="*/ 1 w 323"/>
                <a:gd name="T77" fmla="*/ 0 h 379"/>
                <a:gd name="T78" fmla="*/ 1 w 323"/>
                <a:gd name="T79" fmla="*/ 0 h 379"/>
                <a:gd name="T80" fmla="*/ 1 w 323"/>
                <a:gd name="T81" fmla="*/ 0 h 379"/>
                <a:gd name="T82" fmla="*/ 1 w 323"/>
                <a:gd name="T83" fmla="*/ 0 h 379"/>
                <a:gd name="T84" fmla="*/ 1 w 323"/>
                <a:gd name="T85" fmla="*/ 0 h 379"/>
                <a:gd name="T86" fmla="*/ 1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7339" name="Freeform 519"/>
            <p:cNvSpPr>
              <a:spLocks/>
            </p:cNvSpPr>
            <p:nvPr/>
          </p:nvSpPr>
          <p:spPr bwMode="auto">
            <a:xfrm>
              <a:off x="4384" y="3136"/>
              <a:ext cx="47" cy="42"/>
            </a:xfrm>
            <a:custGeom>
              <a:avLst/>
              <a:gdLst>
                <a:gd name="T0" fmla="*/ 1 w 282"/>
                <a:gd name="T1" fmla="*/ 0 h 253"/>
                <a:gd name="T2" fmla="*/ 1 w 282"/>
                <a:gd name="T3" fmla="*/ 0 h 253"/>
                <a:gd name="T4" fmla="*/ 1 w 282"/>
                <a:gd name="T5" fmla="*/ 0 h 253"/>
                <a:gd name="T6" fmla="*/ 1 w 282"/>
                <a:gd name="T7" fmla="*/ 0 h 253"/>
                <a:gd name="T8" fmla="*/ 1 w 282"/>
                <a:gd name="T9" fmla="*/ 1 h 253"/>
                <a:gd name="T10" fmla="*/ 1 w 282"/>
                <a:gd name="T11" fmla="*/ 1 h 253"/>
                <a:gd name="T12" fmla="*/ 1 w 282"/>
                <a:gd name="T13" fmla="*/ 1 h 253"/>
                <a:gd name="T14" fmla="*/ 1 w 282"/>
                <a:gd name="T15" fmla="*/ 1 h 253"/>
                <a:gd name="T16" fmla="*/ 1 w 282"/>
                <a:gd name="T17" fmla="*/ 1 h 253"/>
                <a:gd name="T18" fmla="*/ 1 w 282"/>
                <a:gd name="T19" fmla="*/ 1 h 253"/>
                <a:gd name="T20" fmla="*/ 1 w 282"/>
                <a:gd name="T21" fmla="*/ 1 h 253"/>
                <a:gd name="T22" fmla="*/ 1 w 282"/>
                <a:gd name="T23" fmla="*/ 1 h 253"/>
                <a:gd name="T24" fmla="*/ 1 w 282"/>
                <a:gd name="T25" fmla="*/ 1 h 253"/>
                <a:gd name="T26" fmla="*/ 1 w 282"/>
                <a:gd name="T27" fmla="*/ 1 h 253"/>
                <a:gd name="T28" fmla="*/ 1 w 282"/>
                <a:gd name="T29" fmla="*/ 1 h 253"/>
                <a:gd name="T30" fmla="*/ 1 w 282"/>
                <a:gd name="T31" fmla="*/ 1 h 253"/>
                <a:gd name="T32" fmla="*/ 1 w 282"/>
                <a:gd name="T33" fmla="*/ 1 h 253"/>
                <a:gd name="T34" fmla="*/ 1 w 282"/>
                <a:gd name="T35" fmla="*/ 1 h 253"/>
                <a:gd name="T36" fmla="*/ 1 w 282"/>
                <a:gd name="T37" fmla="*/ 1 h 253"/>
                <a:gd name="T38" fmla="*/ 1 w 282"/>
                <a:gd name="T39" fmla="*/ 1 h 253"/>
                <a:gd name="T40" fmla="*/ 1 w 282"/>
                <a:gd name="T41" fmla="*/ 1 h 253"/>
                <a:gd name="T42" fmla="*/ 1 w 282"/>
                <a:gd name="T43" fmla="*/ 1 h 253"/>
                <a:gd name="T44" fmla="*/ 1 w 282"/>
                <a:gd name="T45" fmla="*/ 1 h 253"/>
                <a:gd name="T46" fmla="*/ 1 w 282"/>
                <a:gd name="T47" fmla="*/ 1 h 253"/>
                <a:gd name="T48" fmla="*/ 1 w 282"/>
                <a:gd name="T49" fmla="*/ 1 h 253"/>
                <a:gd name="T50" fmla="*/ 1 w 282"/>
                <a:gd name="T51" fmla="*/ 1 h 253"/>
                <a:gd name="T52" fmla="*/ 1 w 282"/>
                <a:gd name="T53" fmla="*/ 0 h 253"/>
                <a:gd name="T54" fmla="*/ 1 w 282"/>
                <a:gd name="T55" fmla="*/ 0 h 253"/>
                <a:gd name="T56" fmla="*/ 1 w 282"/>
                <a:gd name="T57" fmla="*/ 0 h 253"/>
                <a:gd name="T58" fmla="*/ 1 w 282"/>
                <a:gd name="T59" fmla="*/ 0 h 253"/>
                <a:gd name="T60" fmla="*/ 1 w 282"/>
                <a:gd name="T61" fmla="*/ 0 h 253"/>
                <a:gd name="T62" fmla="*/ 1 w 282"/>
                <a:gd name="T63" fmla="*/ 0 h 253"/>
                <a:gd name="T64" fmla="*/ 1 w 282"/>
                <a:gd name="T65" fmla="*/ 0 h 253"/>
                <a:gd name="T66" fmla="*/ 1 w 282"/>
                <a:gd name="T67" fmla="*/ 0 h 253"/>
                <a:gd name="T68" fmla="*/ 1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1 w 282"/>
                <a:gd name="T107" fmla="*/ 0 h 253"/>
                <a:gd name="T108" fmla="*/ 1 w 282"/>
                <a:gd name="T109" fmla="*/ 0 h 253"/>
                <a:gd name="T110" fmla="*/ 1 w 282"/>
                <a:gd name="T111" fmla="*/ 0 h 253"/>
                <a:gd name="T112" fmla="*/ 1 w 282"/>
                <a:gd name="T113" fmla="*/ 0 h 253"/>
                <a:gd name="T114" fmla="*/ 1 w 282"/>
                <a:gd name="T115" fmla="*/ 0 h 253"/>
                <a:gd name="T116" fmla="*/ 1 w 282"/>
                <a:gd name="T117" fmla="*/ 0 h 253"/>
                <a:gd name="T118" fmla="*/ 1 w 282"/>
                <a:gd name="T119" fmla="*/ 0 h 253"/>
                <a:gd name="T120" fmla="*/ 1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7340" name="Freeform 520"/>
            <p:cNvSpPr>
              <a:spLocks/>
            </p:cNvSpPr>
            <p:nvPr/>
          </p:nvSpPr>
          <p:spPr bwMode="auto">
            <a:xfrm>
              <a:off x="4290" y="3159"/>
              <a:ext cx="19" cy="39"/>
            </a:xfrm>
            <a:custGeom>
              <a:avLst/>
              <a:gdLst>
                <a:gd name="T0" fmla="*/ 0 w 115"/>
                <a:gd name="T1" fmla="*/ 0 h 236"/>
                <a:gd name="T2" fmla="*/ 0 w 115"/>
                <a:gd name="T3" fmla="*/ 1 h 236"/>
                <a:gd name="T4" fmla="*/ 0 w 115"/>
                <a:gd name="T5" fmla="*/ 1 h 236"/>
                <a:gd name="T6" fmla="*/ 0 w 115"/>
                <a:gd name="T7" fmla="*/ 1 h 236"/>
                <a:gd name="T8" fmla="*/ 0 w 115"/>
                <a:gd name="T9" fmla="*/ 1 h 236"/>
                <a:gd name="T10" fmla="*/ 0 w 115"/>
                <a:gd name="T11" fmla="*/ 1 h 236"/>
                <a:gd name="T12" fmla="*/ 0 w 115"/>
                <a:gd name="T13" fmla="*/ 1 h 236"/>
                <a:gd name="T14" fmla="*/ 0 w 115"/>
                <a:gd name="T15" fmla="*/ 1 h 236"/>
                <a:gd name="T16" fmla="*/ 0 w 115"/>
                <a:gd name="T17" fmla="*/ 1 h 236"/>
                <a:gd name="T18" fmla="*/ 0 w 115"/>
                <a:gd name="T19" fmla="*/ 1 h 236"/>
                <a:gd name="T20" fmla="*/ 0 w 115"/>
                <a:gd name="T21" fmla="*/ 1 h 236"/>
                <a:gd name="T22" fmla="*/ 0 w 115"/>
                <a:gd name="T23" fmla="*/ 1 h 236"/>
                <a:gd name="T24" fmla="*/ 0 w 115"/>
                <a:gd name="T25" fmla="*/ 1 h 236"/>
                <a:gd name="T26" fmla="*/ 0 w 115"/>
                <a:gd name="T27" fmla="*/ 1 h 236"/>
                <a:gd name="T28" fmla="*/ 0 w 115"/>
                <a:gd name="T29" fmla="*/ 1 h 236"/>
                <a:gd name="T30" fmla="*/ 0 w 115"/>
                <a:gd name="T31" fmla="*/ 1 h 236"/>
                <a:gd name="T32" fmla="*/ 0 w 115"/>
                <a:gd name="T33" fmla="*/ 1 h 236"/>
                <a:gd name="T34" fmla="*/ 0 w 115"/>
                <a:gd name="T35" fmla="*/ 1 h 236"/>
                <a:gd name="T36" fmla="*/ 0 w 115"/>
                <a:gd name="T37" fmla="*/ 1 h 236"/>
                <a:gd name="T38" fmla="*/ 0 w 115"/>
                <a:gd name="T39" fmla="*/ 1 h 236"/>
                <a:gd name="T40" fmla="*/ 0 w 115"/>
                <a:gd name="T41" fmla="*/ 1 h 236"/>
                <a:gd name="T42" fmla="*/ 0 w 115"/>
                <a:gd name="T43" fmla="*/ 1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7341" name="Freeform 521"/>
            <p:cNvSpPr>
              <a:spLocks/>
            </p:cNvSpPr>
            <p:nvPr/>
          </p:nvSpPr>
          <p:spPr bwMode="auto">
            <a:xfrm>
              <a:off x="4423" y="3133"/>
              <a:ext cx="41" cy="52"/>
            </a:xfrm>
            <a:custGeom>
              <a:avLst/>
              <a:gdLst>
                <a:gd name="T0" fmla="*/ 1 w 245"/>
                <a:gd name="T1" fmla="*/ 1 h 310"/>
                <a:gd name="T2" fmla="*/ 1 w 245"/>
                <a:gd name="T3" fmla="*/ 1 h 310"/>
                <a:gd name="T4" fmla="*/ 1 w 245"/>
                <a:gd name="T5" fmla="*/ 1 h 310"/>
                <a:gd name="T6" fmla="*/ 1 w 245"/>
                <a:gd name="T7" fmla="*/ 1 h 310"/>
                <a:gd name="T8" fmla="*/ 1 w 245"/>
                <a:gd name="T9" fmla="*/ 1 h 310"/>
                <a:gd name="T10" fmla="*/ 1 w 245"/>
                <a:gd name="T11" fmla="*/ 1 h 310"/>
                <a:gd name="T12" fmla="*/ 1 w 245"/>
                <a:gd name="T13" fmla="*/ 1 h 310"/>
                <a:gd name="T14" fmla="*/ 1 w 245"/>
                <a:gd name="T15" fmla="*/ 1 h 310"/>
                <a:gd name="T16" fmla="*/ 1 w 245"/>
                <a:gd name="T17" fmla="*/ 1 h 310"/>
                <a:gd name="T18" fmla="*/ 1 w 245"/>
                <a:gd name="T19" fmla="*/ 1 h 310"/>
                <a:gd name="T20" fmla="*/ 1 w 245"/>
                <a:gd name="T21" fmla="*/ 1 h 310"/>
                <a:gd name="T22" fmla="*/ 1 w 245"/>
                <a:gd name="T23" fmla="*/ 2 h 310"/>
                <a:gd name="T24" fmla="*/ 1 w 245"/>
                <a:gd name="T25" fmla="*/ 2 h 310"/>
                <a:gd name="T26" fmla="*/ 1 w 245"/>
                <a:gd name="T27" fmla="*/ 2 h 310"/>
                <a:gd name="T28" fmla="*/ 1 w 245"/>
                <a:gd name="T29" fmla="*/ 1 h 310"/>
                <a:gd name="T30" fmla="*/ 1 w 245"/>
                <a:gd name="T31" fmla="*/ 1 h 310"/>
                <a:gd name="T32" fmla="*/ 1 w 245"/>
                <a:gd name="T33" fmla="*/ 1 h 310"/>
                <a:gd name="T34" fmla="*/ 1 w 245"/>
                <a:gd name="T35" fmla="*/ 1 h 310"/>
                <a:gd name="T36" fmla="*/ 1 w 245"/>
                <a:gd name="T37" fmla="*/ 1 h 310"/>
                <a:gd name="T38" fmla="*/ 1 w 245"/>
                <a:gd name="T39" fmla="*/ 1 h 310"/>
                <a:gd name="T40" fmla="*/ 1 w 245"/>
                <a:gd name="T41" fmla="*/ 1 h 310"/>
                <a:gd name="T42" fmla="*/ 1 w 245"/>
                <a:gd name="T43" fmla="*/ 1 h 310"/>
                <a:gd name="T44" fmla="*/ 1 w 245"/>
                <a:gd name="T45" fmla="*/ 0 h 310"/>
                <a:gd name="T46" fmla="*/ 1 w 245"/>
                <a:gd name="T47" fmla="*/ 0 h 310"/>
                <a:gd name="T48" fmla="*/ 1 w 245"/>
                <a:gd name="T49" fmla="*/ 0 h 310"/>
                <a:gd name="T50" fmla="*/ 1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1 w 245"/>
                <a:gd name="T69" fmla="*/ 0 h 310"/>
                <a:gd name="T70" fmla="*/ 1 w 245"/>
                <a:gd name="T71" fmla="*/ 0 h 310"/>
                <a:gd name="T72" fmla="*/ 1 w 245"/>
                <a:gd name="T73" fmla="*/ 1 h 310"/>
                <a:gd name="T74" fmla="*/ 1 w 245"/>
                <a:gd name="T75" fmla="*/ 1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7342" name="Freeform 575"/>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7296" name="Group 577"/>
          <p:cNvGrpSpPr>
            <a:grpSpLocks/>
          </p:cNvGrpSpPr>
          <p:nvPr/>
        </p:nvGrpSpPr>
        <p:grpSpPr bwMode="auto">
          <a:xfrm>
            <a:off x="5367338" y="3430588"/>
            <a:ext cx="290512" cy="404812"/>
            <a:chOff x="4290" y="3130"/>
            <a:chExt cx="183" cy="255"/>
          </a:xfrm>
        </p:grpSpPr>
        <p:pic>
          <p:nvPicPr>
            <p:cNvPr id="7307" name="Picture 578" descr="31u_bnrz[1]"/>
            <p:cNvPicPr>
              <a:picLocks noChangeAspect="1" noChangeArrowheads="1"/>
            </p:cNvPicPr>
            <p:nvPr/>
          </p:nvPicPr>
          <p:blipFill>
            <a:blip r:embed="rId22" cstate="print"/>
            <a:srcRect/>
            <a:stretch>
              <a:fillRect/>
            </a:stretch>
          </p:blipFill>
          <p:spPr bwMode="auto">
            <a:xfrm>
              <a:off x="4343" y="3211"/>
              <a:ext cx="121" cy="174"/>
            </a:xfrm>
            <a:prstGeom prst="rect">
              <a:avLst/>
            </a:prstGeom>
            <a:solidFill>
              <a:srgbClr val="DDDDDD"/>
            </a:solidFill>
            <a:ln w="9525">
              <a:noFill/>
              <a:miter lim="800000"/>
              <a:headEnd/>
              <a:tailEnd/>
            </a:ln>
          </p:spPr>
        </p:pic>
        <p:sp>
          <p:nvSpPr>
            <p:cNvPr id="7308" name="Freeform 579"/>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1 h 232"/>
                <a:gd name="T12" fmla="*/ 0 w 199"/>
                <a:gd name="T13" fmla="*/ 1 h 232"/>
                <a:gd name="T14" fmla="*/ 0 w 199"/>
                <a:gd name="T15" fmla="*/ 1 h 232"/>
                <a:gd name="T16" fmla="*/ 0 w 199"/>
                <a:gd name="T17" fmla="*/ 1 h 232"/>
                <a:gd name="T18" fmla="*/ 0 w 199"/>
                <a:gd name="T19" fmla="*/ 1 h 232"/>
                <a:gd name="T20" fmla="*/ 0 w 199"/>
                <a:gd name="T21" fmla="*/ 1 h 232"/>
                <a:gd name="T22" fmla="*/ 0 w 199"/>
                <a:gd name="T23" fmla="*/ 1 h 232"/>
                <a:gd name="T24" fmla="*/ 0 w 199"/>
                <a:gd name="T25" fmla="*/ 1 h 232"/>
                <a:gd name="T26" fmla="*/ 0 w 199"/>
                <a:gd name="T27" fmla="*/ 1 h 232"/>
                <a:gd name="T28" fmla="*/ 0 w 199"/>
                <a:gd name="T29" fmla="*/ 1 h 232"/>
                <a:gd name="T30" fmla="*/ 0 w 199"/>
                <a:gd name="T31" fmla="*/ 1 h 232"/>
                <a:gd name="T32" fmla="*/ 1 w 199"/>
                <a:gd name="T33" fmla="*/ 1 h 232"/>
                <a:gd name="T34" fmla="*/ 1 w 199"/>
                <a:gd name="T35" fmla="*/ 1 h 232"/>
                <a:gd name="T36" fmla="*/ 1 w 199"/>
                <a:gd name="T37" fmla="*/ 1 h 232"/>
                <a:gd name="T38" fmla="*/ 1 w 199"/>
                <a:gd name="T39" fmla="*/ 1 h 232"/>
                <a:gd name="T40" fmla="*/ 1 w 199"/>
                <a:gd name="T41" fmla="*/ 1 h 232"/>
                <a:gd name="T42" fmla="*/ 1 w 199"/>
                <a:gd name="T43" fmla="*/ 1 h 232"/>
                <a:gd name="T44" fmla="*/ 1 w 199"/>
                <a:gd name="T45" fmla="*/ 1 h 232"/>
                <a:gd name="T46" fmla="*/ 1 w 199"/>
                <a:gd name="T47" fmla="*/ 1 h 232"/>
                <a:gd name="T48" fmla="*/ 0 w 199"/>
                <a:gd name="T49" fmla="*/ 1 h 232"/>
                <a:gd name="T50" fmla="*/ 0 w 199"/>
                <a:gd name="T51" fmla="*/ 1 h 232"/>
                <a:gd name="T52" fmla="*/ 0 w 199"/>
                <a:gd name="T53" fmla="*/ 1 h 232"/>
                <a:gd name="T54" fmla="*/ 0 w 199"/>
                <a:gd name="T55" fmla="*/ 1 h 232"/>
                <a:gd name="T56" fmla="*/ 0 w 199"/>
                <a:gd name="T57" fmla="*/ 1 h 232"/>
                <a:gd name="T58" fmla="*/ 0 w 199"/>
                <a:gd name="T59" fmla="*/ 1 h 232"/>
                <a:gd name="T60" fmla="*/ 0 w 199"/>
                <a:gd name="T61" fmla="*/ 1 h 232"/>
                <a:gd name="T62" fmla="*/ 0 w 199"/>
                <a:gd name="T63" fmla="*/ 1 h 232"/>
                <a:gd name="T64" fmla="*/ 0 w 199"/>
                <a:gd name="T65" fmla="*/ 1 h 232"/>
                <a:gd name="T66" fmla="*/ 0 w 199"/>
                <a:gd name="T67" fmla="*/ 1 h 232"/>
                <a:gd name="T68" fmla="*/ 0 w 199"/>
                <a:gd name="T69" fmla="*/ 1 h 232"/>
                <a:gd name="T70" fmla="*/ 0 w 199"/>
                <a:gd name="T71" fmla="*/ 0 h 232"/>
                <a:gd name="T72" fmla="*/ 0 w 199"/>
                <a:gd name="T73" fmla="*/ 0 h 232"/>
                <a:gd name="T74" fmla="*/ 0 w 199"/>
                <a:gd name="T75" fmla="*/ 0 h 232"/>
                <a:gd name="T76" fmla="*/ 1 w 199"/>
                <a:gd name="T77" fmla="*/ 0 h 232"/>
                <a:gd name="T78" fmla="*/ 1 w 199"/>
                <a:gd name="T79" fmla="*/ 0 h 232"/>
                <a:gd name="T80" fmla="*/ 1 w 199"/>
                <a:gd name="T81" fmla="*/ 0 h 232"/>
                <a:gd name="T82" fmla="*/ 1 w 199"/>
                <a:gd name="T83" fmla="*/ 0 h 232"/>
                <a:gd name="T84" fmla="*/ 1 w 199"/>
                <a:gd name="T85" fmla="*/ 0 h 232"/>
                <a:gd name="T86" fmla="*/ 1 w 199"/>
                <a:gd name="T87" fmla="*/ 0 h 232"/>
                <a:gd name="T88" fmla="*/ 1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7309" name="Freeform 580"/>
            <p:cNvSpPr>
              <a:spLocks/>
            </p:cNvSpPr>
            <p:nvPr/>
          </p:nvSpPr>
          <p:spPr bwMode="auto">
            <a:xfrm>
              <a:off x="4395" y="3142"/>
              <a:ext cx="22" cy="30"/>
            </a:xfrm>
            <a:custGeom>
              <a:avLst/>
              <a:gdLst>
                <a:gd name="T0" fmla="*/ 1 w 128"/>
                <a:gd name="T1" fmla="*/ 0 h 180"/>
                <a:gd name="T2" fmla="*/ 1 w 128"/>
                <a:gd name="T3" fmla="*/ 0 h 180"/>
                <a:gd name="T4" fmla="*/ 1 w 128"/>
                <a:gd name="T5" fmla="*/ 0 h 180"/>
                <a:gd name="T6" fmla="*/ 1 w 128"/>
                <a:gd name="T7" fmla="*/ 0 h 180"/>
                <a:gd name="T8" fmla="*/ 1 w 128"/>
                <a:gd name="T9" fmla="*/ 0 h 180"/>
                <a:gd name="T10" fmla="*/ 0 w 128"/>
                <a:gd name="T11" fmla="*/ 1 h 180"/>
                <a:gd name="T12" fmla="*/ 0 w 128"/>
                <a:gd name="T13" fmla="*/ 1 h 180"/>
                <a:gd name="T14" fmla="*/ 0 w 128"/>
                <a:gd name="T15" fmla="*/ 1 h 180"/>
                <a:gd name="T16" fmla="*/ 0 w 128"/>
                <a:gd name="T17" fmla="*/ 1 h 180"/>
                <a:gd name="T18" fmla="*/ 0 w 128"/>
                <a:gd name="T19" fmla="*/ 1 h 180"/>
                <a:gd name="T20" fmla="*/ 0 w 128"/>
                <a:gd name="T21" fmla="*/ 1 h 180"/>
                <a:gd name="T22" fmla="*/ 0 w 128"/>
                <a:gd name="T23" fmla="*/ 1 h 180"/>
                <a:gd name="T24" fmla="*/ 0 w 128"/>
                <a:gd name="T25" fmla="*/ 1 h 180"/>
                <a:gd name="T26" fmla="*/ 0 w 128"/>
                <a:gd name="T27" fmla="*/ 1 h 180"/>
                <a:gd name="T28" fmla="*/ 0 w 128"/>
                <a:gd name="T29" fmla="*/ 1 h 180"/>
                <a:gd name="T30" fmla="*/ 0 w 128"/>
                <a:gd name="T31" fmla="*/ 1 h 180"/>
                <a:gd name="T32" fmla="*/ 0 w 128"/>
                <a:gd name="T33" fmla="*/ 1 h 180"/>
                <a:gd name="T34" fmla="*/ 0 w 128"/>
                <a:gd name="T35" fmla="*/ 1 h 180"/>
                <a:gd name="T36" fmla="*/ 0 w 128"/>
                <a:gd name="T37" fmla="*/ 1 h 180"/>
                <a:gd name="T38" fmla="*/ 1 w 128"/>
                <a:gd name="T39" fmla="*/ 1 h 180"/>
                <a:gd name="T40" fmla="*/ 1 w 128"/>
                <a:gd name="T41" fmla="*/ 1 h 180"/>
                <a:gd name="T42" fmla="*/ 1 w 128"/>
                <a:gd name="T43" fmla="*/ 0 h 180"/>
                <a:gd name="T44" fmla="*/ 1 w 128"/>
                <a:gd name="T45" fmla="*/ 0 h 180"/>
                <a:gd name="T46" fmla="*/ 1 w 128"/>
                <a:gd name="T47" fmla="*/ 0 h 180"/>
                <a:gd name="T48" fmla="*/ 1 w 128"/>
                <a:gd name="T49" fmla="*/ 0 h 180"/>
                <a:gd name="T50" fmla="*/ 1 w 128"/>
                <a:gd name="T51" fmla="*/ 0 h 180"/>
                <a:gd name="T52" fmla="*/ 1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1 w 128"/>
                <a:gd name="T77" fmla="*/ 0 h 180"/>
                <a:gd name="T78" fmla="*/ 1 w 128"/>
                <a:gd name="T79" fmla="*/ 0 h 180"/>
                <a:gd name="T80" fmla="*/ 1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7310" name="Freeform 581"/>
            <p:cNvSpPr>
              <a:spLocks/>
            </p:cNvSpPr>
            <p:nvPr/>
          </p:nvSpPr>
          <p:spPr bwMode="auto">
            <a:xfrm>
              <a:off x="4318" y="3135"/>
              <a:ext cx="54" cy="63"/>
            </a:xfrm>
            <a:custGeom>
              <a:avLst/>
              <a:gdLst>
                <a:gd name="T0" fmla="*/ 1 w 322"/>
                <a:gd name="T1" fmla="*/ 0 h 378"/>
                <a:gd name="T2" fmla="*/ 0 w 322"/>
                <a:gd name="T3" fmla="*/ 0 h 378"/>
                <a:gd name="T4" fmla="*/ 0 w 322"/>
                <a:gd name="T5" fmla="*/ 1 h 378"/>
                <a:gd name="T6" fmla="*/ 0 w 322"/>
                <a:gd name="T7" fmla="*/ 1 h 378"/>
                <a:gd name="T8" fmla="*/ 0 w 322"/>
                <a:gd name="T9" fmla="*/ 1 h 378"/>
                <a:gd name="T10" fmla="*/ 0 w 322"/>
                <a:gd name="T11" fmla="*/ 1 h 378"/>
                <a:gd name="T12" fmla="*/ 0 w 322"/>
                <a:gd name="T13" fmla="*/ 1 h 378"/>
                <a:gd name="T14" fmla="*/ 0 w 322"/>
                <a:gd name="T15" fmla="*/ 2 h 378"/>
                <a:gd name="T16" fmla="*/ 0 w 322"/>
                <a:gd name="T17" fmla="*/ 2 h 378"/>
                <a:gd name="T18" fmla="*/ 0 w 322"/>
                <a:gd name="T19" fmla="*/ 2 h 378"/>
                <a:gd name="T20" fmla="*/ 1 w 322"/>
                <a:gd name="T21" fmla="*/ 2 h 378"/>
                <a:gd name="T22" fmla="*/ 1 w 322"/>
                <a:gd name="T23" fmla="*/ 2 h 378"/>
                <a:gd name="T24" fmla="*/ 1 w 322"/>
                <a:gd name="T25" fmla="*/ 2 h 378"/>
                <a:gd name="T26" fmla="*/ 1 w 322"/>
                <a:gd name="T27" fmla="*/ 2 h 378"/>
                <a:gd name="T28" fmla="*/ 1 w 322"/>
                <a:gd name="T29" fmla="*/ 2 h 378"/>
                <a:gd name="T30" fmla="*/ 1 w 322"/>
                <a:gd name="T31" fmla="*/ 2 h 378"/>
                <a:gd name="T32" fmla="*/ 2 w 322"/>
                <a:gd name="T33" fmla="*/ 2 h 378"/>
                <a:gd name="T34" fmla="*/ 2 w 322"/>
                <a:gd name="T35" fmla="*/ 2 h 378"/>
                <a:gd name="T36" fmla="*/ 2 w 322"/>
                <a:gd name="T37" fmla="*/ 2 h 378"/>
                <a:gd name="T38" fmla="*/ 2 w 322"/>
                <a:gd name="T39" fmla="*/ 2 h 378"/>
                <a:gd name="T40" fmla="*/ 1 w 322"/>
                <a:gd name="T41" fmla="*/ 2 h 378"/>
                <a:gd name="T42" fmla="*/ 1 w 322"/>
                <a:gd name="T43" fmla="*/ 2 h 378"/>
                <a:gd name="T44" fmla="*/ 1 w 322"/>
                <a:gd name="T45" fmla="*/ 2 h 378"/>
                <a:gd name="T46" fmla="*/ 1 w 322"/>
                <a:gd name="T47" fmla="*/ 2 h 378"/>
                <a:gd name="T48" fmla="*/ 1 w 322"/>
                <a:gd name="T49" fmla="*/ 2 h 378"/>
                <a:gd name="T50" fmla="*/ 1 w 322"/>
                <a:gd name="T51" fmla="*/ 2 h 378"/>
                <a:gd name="T52" fmla="*/ 1 w 322"/>
                <a:gd name="T53" fmla="*/ 2 h 378"/>
                <a:gd name="T54" fmla="*/ 0 w 322"/>
                <a:gd name="T55" fmla="*/ 1 h 378"/>
                <a:gd name="T56" fmla="*/ 0 w 322"/>
                <a:gd name="T57" fmla="*/ 1 h 378"/>
                <a:gd name="T58" fmla="*/ 0 w 322"/>
                <a:gd name="T59" fmla="*/ 1 h 378"/>
                <a:gd name="T60" fmla="*/ 0 w 322"/>
                <a:gd name="T61" fmla="*/ 1 h 378"/>
                <a:gd name="T62" fmla="*/ 0 w 322"/>
                <a:gd name="T63" fmla="*/ 1 h 378"/>
                <a:gd name="T64" fmla="*/ 0 w 322"/>
                <a:gd name="T65" fmla="*/ 1 h 378"/>
                <a:gd name="T66" fmla="*/ 0 w 322"/>
                <a:gd name="T67" fmla="*/ 1 h 378"/>
                <a:gd name="T68" fmla="*/ 1 w 322"/>
                <a:gd name="T69" fmla="*/ 0 h 378"/>
                <a:gd name="T70" fmla="*/ 1 w 322"/>
                <a:gd name="T71" fmla="*/ 0 h 378"/>
                <a:gd name="T72" fmla="*/ 1 w 322"/>
                <a:gd name="T73" fmla="*/ 0 h 378"/>
                <a:gd name="T74" fmla="*/ 1 w 322"/>
                <a:gd name="T75" fmla="*/ 0 h 378"/>
                <a:gd name="T76" fmla="*/ 1 w 322"/>
                <a:gd name="T77" fmla="*/ 0 h 378"/>
                <a:gd name="T78" fmla="*/ 1 w 322"/>
                <a:gd name="T79" fmla="*/ 0 h 378"/>
                <a:gd name="T80" fmla="*/ 1 w 322"/>
                <a:gd name="T81" fmla="*/ 0 h 378"/>
                <a:gd name="T82" fmla="*/ 1 w 322"/>
                <a:gd name="T83" fmla="*/ 0 h 378"/>
                <a:gd name="T84" fmla="*/ 1 w 322"/>
                <a:gd name="T85" fmla="*/ 0 h 378"/>
                <a:gd name="T86" fmla="*/ 1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7311" name="Freeform 582"/>
            <p:cNvSpPr>
              <a:spLocks/>
            </p:cNvSpPr>
            <p:nvPr/>
          </p:nvSpPr>
          <p:spPr bwMode="auto">
            <a:xfrm>
              <a:off x="4394" y="3133"/>
              <a:ext cx="47" cy="42"/>
            </a:xfrm>
            <a:custGeom>
              <a:avLst/>
              <a:gdLst>
                <a:gd name="T0" fmla="*/ 1 w 283"/>
                <a:gd name="T1" fmla="*/ 0 h 252"/>
                <a:gd name="T2" fmla="*/ 1 w 283"/>
                <a:gd name="T3" fmla="*/ 1 h 252"/>
                <a:gd name="T4" fmla="*/ 1 w 283"/>
                <a:gd name="T5" fmla="*/ 1 h 252"/>
                <a:gd name="T6" fmla="*/ 1 w 283"/>
                <a:gd name="T7" fmla="*/ 1 h 252"/>
                <a:gd name="T8" fmla="*/ 1 w 283"/>
                <a:gd name="T9" fmla="*/ 1 h 252"/>
                <a:gd name="T10" fmla="*/ 1 w 283"/>
                <a:gd name="T11" fmla="*/ 1 h 252"/>
                <a:gd name="T12" fmla="*/ 1 w 283"/>
                <a:gd name="T13" fmla="*/ 1 h 252"/>
                <a:gd name="T14" fmla="*/ 1 w 283"/>
                <a:gd name="T15" fmla="*/ 1 h 252"/>
                <a:gd name="T16" fmla="*/ 1 w 283"/>
                <a:gd name="T17" fmla="*/ 1 h 252"/>
                <a:gd name="T18" fmla="*/ 1 w 283"/>
                <a:gd name="T19" fmla="*/ 1 h 252"/>
                <a:gd name="T20" fmla="*/ 1 w 283"/>
                <a:gd name="T21" fmla="*/ 1 h 252"/>
                <a:gd name="T22" fmla="*/ 1 w 283"/>
                <a:gd name="T23" fmla="*/ 1 h 252"/>
                <a:gd name="T24" fmla="*/ 1 w 283"/>
                <a:gd name="T25" fmla="*/ 1 h 252"/>
                <a:gd name="T26" fmla="*/ 1 w 283"/>
                <a:gd name="T27" fmla="*/ 1 h 252"/>
                <a:gd name="T28" fmla="*/ 1 w 283"/>
                <a:gd name="T29" fmla="*/ 1 h 252"/>
                <a:gd name="T30" fmla="*/ 1 w 283"/>
                <a:gd name="T31" fmla="*/ 1 h 252"/>
                <a:gd name="T32" fmla="*/ 1 w 283"/>
                <a:gd name="T33" fmla="*/ 1 h 252"/>
                <a:gd name="T34" fmla="*/ 1 w 283"/>
                <a:gd name="T35" fmla="*/ 1 h 252"/>
                <a:gd name="T36" fmla="*/ 1 w 283"/>
                <a:gd name="T37" fmla="*/ 1 h 252"/>
                <a:gd name="T38" fmla="*/ 1 w 283"/>
                <a:gd name="T39" fmla="*/ 1 h 252"/>
                <a:gd name="T40" fmla="*/ 1 w 283"/>
                <a:gd name="T41" fmla="*/ 1 h 252"/>
                <a:gd name="T42" fmla="*/ 1 w 283"/>
                <a:gd name="T43" fmla="*/ 1 h 252"/>
                <a:gd name="T44" fmla="*/ 1 w 283"/>
                <a:gd name="T45" fmla="*/ 1 h 252"/>
                <a:gd name="T46" fmla="*/ 1 w 283"/>
                <a:gd name="T47" fmla="*/ 1 h 252"/>
                <a:gd name="T48" fmla="*/ 1 w 283"/>
                <a:gd name="T49" fmla="*/ 1 h 252"/>
                <a:gd name="T50" fmla="*/ 1 w 283"/>
                <a:gd name="T51" fmla="*/ 1 h 252"/>
                <a:gd name="T52" fmla="*/ 1 w 283"/>
                <a:gd name="T53" fmla="*/ 1 h 252"/>
                <a:gd name="T54" fmla="*/ 1 w 283"/>
                <a:gd name="T55" fmla="*/ 1 h 252"/>
                <a:gd name="T56" fmla="*/ 1 w 283"/>
                <a:gd name="T57" fmla="*/ 0 h 252"/>
                <a:gd name="T58" fmla="*/ 1 w 283"/>
                <a:gd name="T59" fmla="*/ 0 h 252"/>
                <a:gd name="T60" fmla="*/ 1 w 283"/>
                <a:gd name="T61" fmla="*/ 0 h 252"/>
                <a:gd name="T62" fmla="*/ 1 w 283"/>
                <a:gd name="T63" fmla="*/ 0 h 252"/>
                <a:gd name="T64" fmla="*/ 1 w 283"/>
                <a:gd name="T65" fmla="*/ 0 h 252"/>
                <a:gd name="T66" fmla="*/ 1 w 283"/>
                <a:gd name="T67" fmla="*/ 0 h 252"/>
                <a:gd name="T68" fmla="*/ 1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1 w 283"/>
                <a:gd name="T109" fmla="*/ 0 h 252"/>
                <a:gd name="T110" fmla="*/ 1 w 283"/>
                <a:gd name="T111" fmla="*/ 0 h 252"/>
                <a:gd name="T112" fmla="*/ 1 w 283"/>
                <a:gd name="T113" fmla="*/ 0 h 252"/>
                <a:gd name="T114" fmla="*/ 1 w 283"/>
                <a:gd name="T115" fmla="*/ 0 h 252"/>
                <a:gd name="T116" fmla="*/ 1 w 283"/>
                <a:gd name="T117" fmla="*/ 0 h 252"/>
                <a:gd name="T118" fmla="*/ 1 w 283"/>
                <a:gd name="T119" fmla="*/ 0 h 252"/>
                <a:gd name="T120" fmla="*/ 1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7312" name="Freeform 583"/>
            <p:cNvSpPr>
              <a:spLocks/>
            </p:cNvSpPr>
            <p:nvPr/>
          </p:nvSpPr>
          <p:spPr bwMode="auto">
            <a:xfrm>
              <a:off x="4298" y="3153"/>
              <a:ext cx="19" cy="39"/>
            </a:xfrm>
            <a:custGeom>
              <a:avLst/>
              <a:gdLst>
                <a:gd name="T0" fmla="*/ 0 w 114"/>
                <a:gd name="T1" fmla="*/ 0 h 238"/>
                <a:gd name="T2" fmla="*/ 0 w 114"/>
                <a:gd name="T3" fmla="*/ 1 h 238"/>
                <a:gd name="T4" fmla="*/ 0 w 114"/>
                <a:gd name="T5" fmla="*/ 1 h 238"/>
                <a:gd name="T6" fmla="*/ 0 w 114"/>
                <a:gd name="T7" fmla="*/ 1 h 238"/>
                <a:gd name="T8" fmla="*/ 0 w 114"/>
                <a:gd name="T9" fmla="*/ 1 h 238"/>
                <a:gd name="T10" fmla="*/ 0 w 114"/>
                <a:gd name="T11" fmla="*/ 1 h 238"/>
                <a:gd name="T12" fmla="*/ 0 w 114"/>
                <a:gd name="T13" fmla="*/ 1 h 238"/>
                <a:gd name="T14" fmla="*/ 0 w 114"/>
                <a:gd name="T15" fmla="*/ 1 h 238"/>
                <a:gd name="T16" fmla="*/ 0 w 114"/>
                <a:gd name="T17" fmla="*/ 1 h 238"/>
                <a:gd name="T18" fmla="*/ 1 w 114"/>
                <a:gd name="T19" fmla="*/ 1 h 238"/>
                <a:gd name="T20" fmla="*/ 1 w 114"/>
                <a:gd name="T21" fmla="*/ 1 h 238"/>
                <a:gd name="T22" fmla="*/ 1 w 114"/>
                <a:gd name="T23" fmla="*/ 1 h 238"/>
                <a:gd name="T24" fmla="*/ 1 w 114"/>
                <a:gd name="T25" fmla="*/ 1 h 238"/>
                <a:gd name="T26" fmla="*/ 1 w 114"/>
                <a:gd name="T27" fmla="*/ 1 h 238"/>
                <a:gd name="T28" fmla="*/ 1 w 114"/>
                <a:gd name="T29" fmla="*/ 1 h 238"/>
                <a:gd name="T30" fmla="*/ 1 w 114"/>
                <a:gd name="T31" fmla="*/ 1 h 238"/>
                <a:gd name="T32" fmla="*/ 1 w 114"/>
                <a:gd name="T33" fmla="*/ 1 h 238"/>
                <a:gd name="T34" fmla="*/ 0 w 114"/>
                <a:gd name="T35" fmla="*/ 1 h 238"/>
                <a:gd name="T36" fmla="*/ 0 w 114"/>
                <a:gd name="T37" fmla="*/ 1 h 238"/>
                <a:gd name="T38" fmla="*/ 0 w 114"/>
                <a:gd name="T39" fmla="*/ 1 h 238"/>
                <a:gd name="T40" fmla="*/ 0 w 114"/>
                <a:gd name="T41" fmla="*/ 1 h 238"/>
                <a:gd name="T42" fmla="*/ 0 w 114"/>
                <a:gd name="T43" fmla="*/ 1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1 w 114"/>
                <a:gd name="T61" fmla="*/ 0 h 238"/>
                <a:gd name="T62" fmla="*/ 1 w 114"/>
                <a:gd name="T63" fmla="*/ 0 h 238"/>
                <a:gd name="T64" fmla="*/ 1 w 114"/>
                <a:gd name="T65" fmla="*/ 0 h 238"/>
                <a:gd name="T66" fmla="*/ 1 w 114"/>
                <a:gd name="T67" fmla="*/ 0 h 238"/>
                <a:gd name="T68" fmla="*/ 1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7313" name="Freeform 584"/>
            <p:cNvSpPr>
              <a:spLocks/>
            </p:cNvSpPr>
            <p:nvPr/>
          </p:nvSpPr>
          <p:spPr bwMode="auto">
            <a:xfrm>
              <a:off x="4432" y="3130"/>
              <a:ext cx="41" cy="52"/>
            </a:xfrm>
            <a:custGeom>
              <a:avLst/>
              <a:gdLst>
                <a:gd name="T0" fmla="*/ 1 w 246"/>
                <a:gd name="T1" fmla="*/ 1 h 310"/>
                <a:gd name="T2" fmla="*/ 1 w 246"/>
                <a:gd name="T3" fmla="*/ 1 h 310"/>
                <a:gd name="T4" fmla="*/ 1 w 246"/>
                <a:gd name="T5" fmla="*/ 1 h 310"/>
                <a:gd name="T6" fmla="*/ 1 w 246"/>
                <a:gd name="T7" fmla="*/ 1 h 310"/>
                <a:gd name="T8" fmla="*/ 1 w 246"/>
                <a:gd name="T9" fmla="*/ 1 h 310"/>
                <a:gd name="T10" fmla="*/ 1 w 246"/>
                <a:gd name="T11" fmla="*/ 1 h 310"/>
                <a:gd name="T12" fmla="*/ 1 w 246"/>
                <a:gd name="T13" fmla="*/ 1 h 310"/>
                <a:gd name="T14" fmla="*/ 1 w 246"/>
                <a:gd name="T15" fmla="*/ 1 h 310"/>
                <a:gd name="T16" fmla="*/ 1 w 246"/>
                <a:gd name="T17" fmla="*/ 1 h 310"/>
                <a:gd name="T18" fmla="*/ 1 w 246"/>
                <a:gd name="T19" fmla="*/ 1 h 310"/>
                <a:gd name="T20" fmla="*/ 1 w 246"/>
                <a:gd name="T21" fmla="*/ 1 h 310"/>
                <a:gd name="T22" fmla="*/ 1 w 246"/>
                <a:gd name="T23" fmla="*/ 2 h 310"/>
                <a:gd name="T24" fmla="*/ 1 w 246"/>
                <a:gd name="T25" fmla="*/ 2 h 310"/>
                <a:gd name="T26" fmla="*/ 1 w 246"/>
                <a:gd name="T27" fmla="*/ 2 h 310"/>
                <a:gd name="T28" fmla="*/ 1 w 246"/>
                <a:gd name="T29" fmla="*/ 1 h 310"/>
                <a:gd name="T30" fmla="*/ 1 w 246"/>
                <a:gd name="T31" fmla="*/ 1 h 310"/>
                <a:gd name="T32" fmla="*/ 1 w 246"/>
                <a:gd name="T33" fmla="*/ 1 h 310"/>
                <a:gd name="T34" fmla="*/ 1 w 246"/>
                <a:gd name="T35" fmla="*/ 1 h 310"/>
                <a:gd name="T36" fmla="*/ 1 w 246"/>
                <a:gd name="T37" fmla="*/ 1 h 310"/>
                <a:gd name="T38" fmla="*/ 1 w 246"/>
                <a:gd name="T39" fmla="*/ 1 h 310"/>
                <a:gd name="T40" fmla="*/ 1 w 246"/>
                <a:gd name="T41" fmla="*/ 1 h 310"/>
                <a:gd name="T42" fmla="*/ 1 w 246"/>
                <a:gd name="T43" fmla="*/ 1 h 310"/>
                <a:gd name="T44" fmla="*/ 1 w 246"/>
                <a:gd name="T45" fmla="*/ 0 h 310"/>
                <a:gd name="T46" fmla="*/ 1 w 246"/>
                <a:gd name="T47" fmla="*/ 0 h 310"/>
                <a:gd name="T48" fmla="*/ 1 w 246"/>
                <a:gd name="T49" fmla="*/ 0 h 310"/>
                <a:gd name="T50" fmla="*/ 1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1 w 246"/>
                <a:gd name="T69" fmla="*/ 0 h 310"/>
                <a:gd name="T70" fmla="*/ 1 w 246"/>
                <a:gd name="T71" fmla="*/ 0 h 310"/>
                <a:gd name="T72" fmla="*/ 1 w 246"/>
                <a:gd name="T73" fmla="*/ 1 h 310"/>
                <a:gd name="T74" fmla="*/ 1 w 246"/>
                <a:gd name="T75" fmla="*/ 1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7314" name="Freeform 585"/>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1 h 187"/>
                <a:gd name="T28" fmla="*/ 0 w 83"/>
                <a:gd name="T29" fmla="*/ 1 h 187"/>
                <a:gd name="T30" fmla="*/ 0 w 83"/>
                <a:gd name="T31" fmla="*/ 1 h 187"/>
                <a:gd name="T32" fmla="*/ 0 w 83"/>
                <a:gd name="T33" fmla="*/ 1 h 187"/>
                <a:gd name="T34" fmla="*/ 0 w 83"/>
                <a:gd name="T35" fmla="*/ 1 h 187"/>
                <a:gd name="T36" fmla="*/ 0 w 83"/>
                <a:gd name="T37" fmla="*/ 1 h 187"/>
                <a:gd name="T38" fmla="*/ 0 w 83"/>
                <a:gd name="T39" fmla="*/ 1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7315" name="Freeform 586"/>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1 h 94"/>
                <a:gd name="T30" fmla="*/ 0 w 44"/>
                <a:gd name="T31" fmla="*/ 1 h 94"/>
                <a:gd name="T32" fmla="*/ 0 w 44"/>
                <a:gd name="T33" fmla="*/ 1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7316" name="Freeform 587"/>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7317" name="Freeform 588"/>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7318" name="Freeform 589"/>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1 h 236"/>
                <a:gd name="T18" fmla="*/ 0 w 198"/>
                <a:gd name="T19" fmla="*/ 1 h 236"/>
                <a:gd name="T20" fmla="*/ 0 w 198"/>
                <a:gd name="T21" fmla="*/ 1 h 236"/>
                <a:gd name="T22" fmla="*/ 0 w 198"/>
                <a:gd name="T23" fmla="*/ 1 h 236"/>
                <a:gd name="T24" fmla="*/ 0 w 198"/>
                <a:gd name="T25" fmla="*/ 1 h 236"/>
                <a:gd name="T26" fmla="*/ 0 w 198"/>
                <a:gd name="T27" fmla="*/ 1 h 236"/>
                <a:gd name="T28" fmla="*/ 0 w 198"/>
                <a:gd name="T29" fmla="*/ 1 h 236"/>
                <a:gd name="T30" fmla="*/ 1 w 198"/>
                <a:gd name="T31" fmla="*/ 1 h 236"/>
                <a:gd name="T32" fmla="*/ 1 w 198"/>
                <a:gd name="T33" fmla="*/ 1 h 236"/>
                <a:gd name="T34" fmla="*/ 1 w 198"/>
                <a:gd name="T35" fmla="*/ 1 h 236"/>
                <a:gd name="T36" fmla="*/ 1 w 198"/>
                <a:gd name="T37" fmla="*/ 1 h 236"/>
                <a:gd name="T38" fmla="*/ 1 w 198"/>
                <a:gd name="T39" fmla="*/ 1 h 236"/>
                <a:gd name="T40" fmla="*/ 1 w 198"/>
                <a:gd name="T41" fmla="*/ 1 h 236"/>
                <a:gd name="T42" fmla="*/ 1 w 198"/>
                <a:gd name="T43" fmla="*/ 1 h 236"/>
                <a:gd name="T44" fmla="*/ 1 w 198"/>
                <a:gd name="T45" fmla="*/ 1 h 236"/>
                <a:gd name="T46" fmla="*/ 1 w 198"/>
                <a:gd name="T47" fmla="*/ 1 h 236"/>
                <a:gd name="T48" fmla="*/ 1 w 198"/>
                <a:gd name="T49" fmla="*/ 1 h 236"/>
                <a:gd name="T50" fmla="*/ 1 w 198"/>
                <a:gd name="T51" fmla="*/ 1 h 236"/>
                <a:gd name="T52" fmla="*/ 1 w 198"/>
                <a:gd name="T53" fmla="*/ 1 h 236"/>
                <a:gd name="T54" fmla="*/ 1 w 198"/>
                <a:gd name="T55" fmla="*/ 1 h 236"/>
                <a:gd name="T56" fmla="*/ 1 w 198"/>
                <a:gd name="T57" fmla="*/ 1 h 236"/>
                <a:gd name="T58" fmla="*/ 1 w 198"/>
                <a:gd name="T59" fmla="*/ 1 h 236"/>
                <a:gd name="T60" fmla="*/ 0 w 198"/>
                <a:gd name="T61" fmla="*/ 1 h 236"/>
                <a:gd name="T62" fmla="*/ 0 w 198"/>
                <a:gd name="T63" fmla="*/ 1 h 236"/>
                <a:gd name="T64" fmla="*/ 0 w 198"/>
                <a:gd name="T65" fmla="*/ 1 h 236"/>
                <a:gd name="T66" fmla="*/ 0 w 198"/>
                <a:gd name="T67" fmla="*/ 1 h 236"/>
                <a:gd name="T68" fmla="*/ 0 w 198"/>
                <a:gd name="T69" fmla="*/ 1 h 236"/>
                <a:gd name="T70" fmla="*/ 0 w 198"/>
                <a:gd name="T71" fmla="*/ 1 h 236"/>
                <a:gd name="T72" fmla="*/ 0 w 198"/>
                <a:gd name="T73" fmla="*/ 1 h 236"/>
                <a:gd name="T74" fmla="*/ 0 w 198"/>
                <a:gd name="T75" fmla="*/ 1 h 236"/>
                <a:gd name="T76" fmla="*/ 0 w 198"/>
                <a:gd name="T77" fmla="*/ 1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1 w 198"/>
                <a:gd name="T91" fmla="*/ 0 h 236"/>
                <a:gd name="T92" fmla="*/ 1 w 198"/>
                <a:gd name="T93" fmla="*/ 0 h 236"/>
                <a:gd name="T94" fmla="*/ 1 w 198"/>
                <a:gd name="T95" fmla="*/ 0 h 236"/>
                <a:gd name="T96" fmla="*/ 1 w 198"/>
                <a:gd name="T97" fmla="*/ 0 h 236"/>
                <a:gd name="T98" fmla="*/ 1 w 198"/>
                <a:gd name="T99" fmla="*/ 0 h 236"/>
                <a:gd name="T100" fmla="*/ 1 w 198"/>
                <a:gd name="T101" fmla="*/ 0 h 236"/>
                <a:gd name="T102" fmla="*/ 1 w 198"/>
                <a:gd name="T103" fmla="*/ 0 h 236"/>
                <a:gd name="T104" fmla="*/ 1 w 198"/>
                <a:gd name="T105" fmla="*/ 0 h 236"/>
                <a:gd name="T106" fmla="*/ 1 w 198"/>
                <a:gd name="T107" fmla="*/ 0 h 236"/>
                <a:gd name="T108" fmla="*/ 1 w 198"/>
                <a:gd name="T109" fmla="*/ 0 h 236"/>
                <a:gd name="T110" fmla="*/ 1 w 198"/>
                <a:gd name="T111" fmla="*/ 0 h 236"/>
                <a:gd name="T112" fmla="*/ 1 w 198"/>
                <a:gd name="T113" fmla="*/ 0 h 236"/>
                <a:gd name="T114" fmla="*/ 1 w 198"/>
                <a:gd name="T115" fmla="*/ 0 h 236"/>
                <a:gd name="T116" fmla="*/ 1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7319" name="Freeform 590"/>
            <p:cNvSpPr>
              <a:spLocks/>
            </p:cNvSpPr>
            <p:nvPr/>
          </p:nvSpPr>
          <p:spPr bwMode="auto">
            <a:xfrm>
              <a:off x="4386" y="3145"/>
              <a:ext cx="22" cy="30"/>
            </a:xfrm>
            <a:custGeom>
              <a:avLst/>
              <a:gdLst>
                <a:gd name="T0" fmla="*/ 1 w 128"/>
                <a:gd name="T1" fmla="*/ 0 h 183"/>
                <a:gd name="T2" fmla="*/ 1 w 128"/>
                <a:gd name="T3" fmla="*/ 0 h 183"/>
                <a:gd name="T4" fmla="*/ 1 w 128"/>
                <a:gd name="T5" fmla="*/ 0 h 183"/>
                <a:gd name="T6" fmla="*/ 1 w 128"/>
                <a:gd name="T7" fmla="*/ 0 h 183"/>
                <a:gd name="T8" fmla="*/ 1 w 128"/>
                <a:gd name="T9" fmla="*/ 0 h 183"/>
                <a:gd name="T10" fmla="*/ 0 w 128"/>
                <a:gd name="T11" fmla="*/ 1 h 183"/>
                <a:gd name="T12" fmla="*/ 0 w 128"/>
                <a:gd name="T13" fmla="*/ 1 h 183"/>
                <a:gd name="T14" fmla="*/ 0 w 128"/>
                <a:gd name="T15" fmla="*/ 1 h 183"/>
                <a:gd name="T16" fmla="*/ 0 w 128"/>
                <a:gd name="T17" fmla="*/ 1 h 183"/>
                <a:gd name="T18" fmla="*/ 0 w 128"/>
                <a:gd name="T19" fmla="*/ 1 h 183"/>
                <a:gd name="T20" fmla="*/ 0 w 128"/>
                <a:gd name="T21" fmla="*/ 1 h 183"/>
                <a:gd name="T22" fmla="*/ 0 w 128"/>
                <a:gd name="T23" fmla="*/ 1 h 183"/>
                <a:gd name="T24" fmla="*/ 0 w 128"/>
                <a:gd name="T25" fmla="*/ 1 h 183"/>
                <a:gd name="T26" fmla="*/ 0 w 128"/>
                <a:gd name="T27" fmla="*/ 1 h 183"/>
                <a:gd name="T28" fmla="*/ 0 w 128"/>
                <a:gd name="T29" fmla="*/ 1 h 183"/>
                <a:gd name="T30" fmla="*/ 0 w 128"/>
                <a:gd name="T31" fmla="*/ 1 h 183"/>
                <a:gd name="T32" fmla="*/ 0 w 128"/>
                <a:gd name="T33" fmla="*/ 1 h 183"/>
                <a:gd name="T34" fmla="*/ 0 w 128"/>
                <a:gd name="T35" fmla="*/ 1 h 183"/>
                <a:gd name="T36" fmla="*/ 0 w 128"/>
                <a:gd name="T37" fmla="*/ 1 h 183"/>
                <a:gd name="T38" fmla="*/ 1 w 128"/>
                <a:gd name="T39" fmla="*/ 1 h 183"/>
                <a:gd name="T40" fmla="*/ 1 w 128"/>
                <a:gd name="T41" fmla="*/ 1 h 183"/>
                <a:gd name="T42" fmla="*/ 1 w 128"/>
                <a:gd name="T43" fmla="*/ 0 h 183"/>
                <a:gd name="T44" fmla="*/ 1 w 128"/>
                <a:gd name="T45" fmla="*/ 0 h 183"/>
                <a:gd name="T46" fmla="*/ 1 w 128"/>
                <a:gd name="T47" fmla="*/ 0 h 183"/>
                <a:gd name="T48" fmla="*/ 1 w 128"/>
                <a:gd name="T49" fmla="*/ 0 h 183"/>
                <a:gd name="T50" fmla="*/ 1 w 128"/>
                <a:gd name="T51" fmla="*/ 0 h 183"/>
                <a:gd name="T52" fmla="*/ 1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1 w 128"/>
                <a:gd name="T77" fmla="*/ 0 h 183"/>
                <a:gd name="T78" fmla="*/ 1 w 128"/>
                <a:gd name="T79" fmla="*/ 0 h 183"/>
                <a:gd name="T80" fmla="*/ 1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7320" name="Freeform 591"/>
            <p:cNvSpPr>
              <a:spLocks/>
            </p:cNvSpPr>
            <p:nvPr/>
          </p:nvSpPr>
          <p:spPr bwMode="auto">
            <a:xfrm>
              <a:off x="4309" y="3138"/>
              <a:ext cx="53" cy="63"/>
            </a:xfrm>
            <a:custGeom>
              <a:avLst/>
              <a:gdLst>
                <a:gd name="T0" fmla="*/ 0 w 323"/>
                <a:gd name="T1" fmla="*/ 0 h 379"/>
                <a:gd name="T2" fmla="*/ 0 w 323"/>
                <a:gd name="T3" fmla="*/ 0 h 379"/>
                <a:gd name="T4" fmla="*/ 0 w 323"/>
                <a:gd name="T5" fmla="*/ 1 h 379"/>
                <a:gd name="T6" fmla="*/ 0 w 323"/>
                <a:gd name="T7" fmla="*/ 1 h 379"/>
                <a:gd name="T8" fmla="*/ 0 w 323"/>
                <a:gd name="T9" fmla="*/ 1 h 379"/>
                <a:gd name="T10" fmla="*/ 0 w 323"/>
                <a:gd name="T11" fmla="*/ 1 h 379"/>
                <a:gd name="T12" fmla="*/ 0 w 323"/>
                <a:gd name="T13" fmla="*/ 1 h 379"/>
                <a:gd name="T14" fmla="*/ 0 w 323"/>
                <a:gd name="T15" fmla="*/ 1 h 379"/>
                <a:gd name="T16" fmla="*/ 0 w 323"/>
                <a:gd name="T17" fmla="*/ 1 h 379"/>
                <a:gd name="T18" fmla="*/ 0 w 323"/>
                <a:gd name="T19" fmla="*/ 1 h 379"/>
                <a:gd name="T20" fmla="*/ 0 w 323"/>
                <a:gd name="T21" fmla="*/ 2 h 379"/>
                <a:gd name="T22" fmla="*/ 1 w 323"/>
                <a:gd name="T23" fmla="*/ 2 h 379"/>
                <a:gd name="T24" fmla="*/ 1 w 323"/>
                <a:gd name="T25" fmla="*/ 2 h 379"/>
                <a:gd name="T26" fmla="*/ 1 w 323"/>
                <a:gd name="T27" fmla="*/ 2 h 379"/>
                <a:gd name="T28" fmla="*/ 1 w 323"/>
                <a:gd name="T29" fmla="*/ 2 h 379"/>
                <a:gd name="T30" fmla="*/ 1 w 323"/>
                <a:gd name="T31" fmla="*/ 2 h 379"/>
                <a:gd name="T32" fmla="*/ 1 w 323"/>
                <a:gd name="T33" fmla="*/ 2 h 379"/>
                <a:gd name="T34" fmla="*/ 1 w 323"/>
                <a:gd name="T35" fmla="*/ 2 h 379"/>
                <a:gd name="T36" fmla="*/ 1 w 323"/>
                <a:gd name="T37" fmla="*/ 2 h 379"/>
                <a:gd name="T38" fmla="*/ 1 w 323"/>
                <a:gd name="T39" fmla="*/ 2 h 379"/>
                <a:gd name="T40" fmla="*/ 1 w 323"/>
                <a:gd name="T41" fmla="*/ 2 h 379"/>
                <a:gd name="T42" fmla="*/ 1 w 323"/>
                <a:gd name="T43" fmla="*/ 2 h 379"/>
                <a:gd name="T44" fmla="*/ 1 w 323"/>
                <a:gd name="T45" fmla="*/ 2 h 379"/>
                <a:gd name="T46" fmla="*/ 1 w 323"/>
                <a:gd name="T47" fmla="*/ 1 h 379"/>
                <a:gd name="T48" fmla="*/ 1 w 323"/>
                <a:gd name="T49" fmla="*/ 1 h 379"/>
                <a:gd name="T50" fmla="*/ 1 w 323"/>
                <a:gd name="T51" fmla="*/ 1 h 379"/>
                <a:gd name="T52" fmla="*/ 0 w 323"/>
                <a:gd name="T53" fmla="*/ 1 h 379"/>
                <a:gd name="T54" fmla="*/ 0 w 323"/>
                <a:gd name="T55" fmla="*/ 1 h 379"/>
                <a:gd name="T56" fmla="*/ 0 w 323"/>
                <a:gd name="T57" fmla="*/ 1 h 379"/>
                <a:gd name="T58" fmla="*/ 0 w 323"/>
                <a:gd name="T59" fmla="*/ 1 h 379"/>
                <a:gd name="T60" fmla="*/ 0 w 323"/>
                <a:gd name="T61" fmla="*/ 1 h 379"/>
                <a:gd name="T62" fmla="*/ 0 w 323"/>
                <a:gd name="T63" fmla="*/ 1 h 379"/>
                <a:gd name="T64" fmla="*/ 0 w 323"/>
                <a:gd name="T65" fmla="*/ 1 h 379"/>
                <a:gd name="T66" fmla="*/ 0 w 323"/>
                <a:gd name="T67" fmla="*/ 1 h 379"/>
                <a:gd name="T68" fmla="*/ 0 w 323"/>
                <a:gd name="T69" fmla="*/ 0 h 379"/>
                <a:gd name="T70" fmla="*/ 0 w 323"/>
                <a:gd name="T71" fmla="*/ 0 h 379"/>
                <a:gd name="T72" fmla="*/ 1 w 323"/>
                <a:gd name="T73" fmla="*/ 0 h 379"/>
                <a:gd name="T74" fmla="*/ 1 w 323"/>
                <a:gd name="T75" fmla="*/ 0 h 379"/>
                <a:gd name="T76" fmla="*/ 1 w 323"/>
                <a:gd name="T77" fmla="*/ 0 h 379"/>
                <a:gd name="T78" fmla="*/ 1 w 323"/>
                <a:gd name="T79" fmla="*/ 0 h 379"/>
                <a:gd name="T80" fmla="*/ 1 w 323"/>
                <a:gd name="T81" fmla="*/ 0 h 379"/>
                <a:gd name="T82" fmla="*/ 1 w 323"/>
                <a:gd name="T83" fmla="*/ 0 h 379"/>
                <a:gd name="T84" fmla="*/ 1 w 323"/>
                <a:gd name="T85" fmla="*/ 0 h 379"/>
                <a:gd name="T86" fmla="*/ 1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7321" name="Freeform 592"/>
            <p:cNvSpPr>
              <a:spLocks/>
            </p:cNvSpPr>
            <p:nvPr/>
          </p:nvSpPr>
          <p:spPr bwMode="auto">
            <a:xfrm>
              <a:off x="4384" y="3136"/>
              <a:ext cx="47" cy="42"/>
            </a:xfrm>
            <a:custGeom>
              <a:avLst/>
              <a:gdLst>
                <a:gd name="T0" fmla="*/ 1 w 282"/>
                <a:gd name="T1" fmla="*/ 0 h 253"/>
                <a:gd name="T2" fmla="*/ 1 w 282"/>
                <a:gd name="T3" fmla="*/ 0 h 253"/>
                <a:gd name="T4" fmla="*/ 1 w 282"/>
                <a:gd name="T5" fmla="*/ 0 h 253"/>
                <a:gd name="T6" fmla="*/ 1 w 282"/>
                <a:gd name="T7" fmla="*/ 0 h 253"/>
                <a:gd name="T8" fmla="*/ 1 w 282"/>
                <a:gd name="T9" fmla="*/ 1 h 253"/>
                <a:gd name="T10" fmla="*/ 1 w 282"/>
                <a:gd name="T11" fmla="*/ 1 h 253"/>
                <a:gd name="T12" fmla="*/ 1 w 282"/>
                <a:gd name="T13" fmla="*/ 1 h 253"/>
                <a:gd name="T14" fmla="*/ 1 w 282"/>
                <a:gd name="T15" fmla="*/ 1 h 253"/>
                <a:gd name="T16" fmla="*/ 1 w 282"/>
                <a:gd name="T17" fmla="*/ 1 h 253"/>
                <a:gd name="T18" fmla="*/ 1 w 282"/>
                <a:gd name="T19" fmla="*/ 1 h 253"/>
                <a:gd name="T20" fmla="*/ 1 w 282"/>
                <a:gd name="T21" fmla="*/ 1 h 253"/>
                <a:gd name="T22" fmla="*/ 1 w 282"/>
                <a:gd name="T23" fmla="*/ 1 h 253"/>
                <a:gd name="T24" fmla="*/ 1 w 282"/>
                <a:gd name="T25" fmla="*/ 1 h 253"/>
                <a:gd name="T26" fmla="*/ 1 w 282"/>
                <a:gd name="T27" fmla="*/ 1 h 253"/>
                <a:gd name="T28" fmla="*/ 1 w 282"/>
                <a:gd name="T29" fmla="*/ 1 h 253"/>
                <a:gd name="T30" fmla="*/ 1 w 282"/>
                <a:gd name="T31" fmla="*/ 1 h 253"/>
                <a:gd name="T32" fmla="*/ 1 w 282"/>
                <a:gd name="T33" fmla="*/ 1 h 253"/>
                <a:gd name="T34" fmla="*/ 1 w 282"/>
                <a:gd name="T35" fmla="*/ 1 h 253"/>
                <a:gd name="T36" fmla="*/ 1 w 282"/>
                <a:gd name="T37" fmla="*/ 1 h 253"/>
                <a:gd name="T38" fmla="*/ 1 w 282"/>
                <a:gd name="T39" fmla="*/ 1 h 253"/>
                <a:gd name="T40" fmla="*/ 1 w 282"/>
                <a:gd name="T41" fmla="*/ 1 h 253"/>
                <a:gd name="T42" fmla="*/ 1 w 282"/>
                <a:gd name="T43" fmla="*/ 1 h 253"/>
                <a:gd name="T44" fmla="*/ 1 w 282"/>
                <a:gd name="T45" fmla="*/ 1 h 253"/>
                <a:gd name="T46" fmla="*/ 1 w 282"/>
                <a:gd name="T47" fmla="*/ 1 h 253"/>
                <a:gd name="T48" fmla="*/ 1 w 282"/>
                <a:gd name="T49" fmla="*/ 1 h 253"/>
                <a:gd name="T50" fmla="*/ 1 w 282"/>
                <a:gd name="T51" fmla="*/ 1 h 253"/>
                <a:gd name="T52" fmla="*/ 1 w 282"/>
                <a:gd name="T53" fmla="*/ 0 h 253"/>
                <a:gd name="T54" fmla="*/ 1 w 282"/>
                <a:gd name="T55" fmla="*/ 0 h 253"/>
                <a:gd name="T56" fmla="*/ 1 w 282"/>
                <a:gd name="T57" fmla="*/ 0 h 253"/>
                <a:gd name="T58" fmla="*/ 1 w 282"/>
                <a:gd name="T59" fmla="*/ 0 h 253"/>
                <a:gd name="T60" fmla="*/ 1 w 282"/>
                <a:gd name="T61" fmla="*/ 0 h 253"/>
                <a:gd name="T62" fmla="*/ 1 w 282"/>
                <a:gd name="T63" fmla="*/ 0 h 253"/>
                <a:gd name="T64" fmla="*/ 1 w 282"/>
                <a:gd name="T65" fmla="*/ 0 h 253"/>
                <a:gd name="T66" fmla="*/ 1 w 282"/>
                <a:gd name="T67" fmla="*/ 0 h 253"/>
                <a:gd name="T68" fmla="*/ 1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1 w 282"/>
                <a:gd name="T107" fmla="*/ 0 h 253"/>
                <a:gd name="T108" fmla="*/ 1 w 282"/>
                <a:gd name="T109" fmla="*/ 0 h 253"/>
                <a:gd name="T110" fmla="*/ 1 w 282"/>
                <a:gd name="T111" fmla="*/ 0 h 253"/>
                <a:gd name="T112" fmla="*/ 1 w 282"/>
                <a:gd name="T113" fmla="*/ 0 h 253"/>
                <a:gd name="T114" fmla="*/ 1 w 282"/>
                <a:gd name="T115" fmla="*/ 0 h 253"/>
                <a:gd name="T116" fmla="*/ 1 w 282"/>
                <a:gd name="T117" fmla="*/ 0 h 253"/>
                <a:gd name="T118" fmla="*/ 1 w 282"/>
                <a:gd name="T119" fmla="*/ 0 h 253"/>
                <a:gd name="T120" fmla="*/ 1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7322" name="Freeform 593"/>
            <p:cNvSpPr>
              <a:spLocks/>
            </p:cNvSpPr>
            <p:nvPr/>
          </p:nvSpPr>
          <p:spPr bwMode="auto">
            <a:xfrm>
              <a:off x="4290" y="3159"/>
              <a:ext cx="19" cy="39"/>
            </a:xfrm>
            <a:custGeom>
              <a:avLst/>
              <a:gdLst>
                <a:gd name="T0" fmla="*/ 0 w 115"/>
                <a:gd name="T1" fmla="*/ 0 h 236"/>
                <a:gd name="T2" fmla="*/ 0 w 115"/>
                <a:gd name="T3" fmla="*/ 1 h 236"/>
                <a:gd name="T4" fmla="*/ 0 w 115"/>
                <a:gd name="T5" fmla="*/ 1 h 236"/>
                <a:gd name="T6" fmla="*/ 0 w 115"/>
                <a:gd name="T7" fmla="*/ 1 h 236"/>
                <a:gd name="T8" fmla="*/ 0 w 115"/>
                <a:gd name="T9" fmla="*/ 1 h 236"/>
                <a:gd name="T10" fmla="*/ 0 w 115"/>
                <a:gd name="T11" fmla="*/ 1 h 236"/>
                <a:gd name="T12" fmla="*/ 0 w 115"/>
                <a:gd name="T13" fmla="*/ 1 h 236"/>
                <a:gd name="T14" fmla="*/ 0 w 115"/>
                <a:gd name="T15" fmla="*/ 1 h 236"/>
                <a:gd name="T16" fmla="*/ 0 w 115"/>
                <a:gd name="T17" fmla="*/ 1 h 236"/>
                <a:gd name="T18" fmla="*/ 0 w 115"/>
                <a:gd name="T19" fmla="*/ 1 h 236"/>
                <a:gd name="T20" fmla="*/ 0 w 115"/>
                <a:gd name="T21" fmla="*/ 1 h 236"/>
                <a:gd name="T22" fmla="*/ 0 w 115"/>
                <a:gd name="T23" fmla="*/ 1 h 236"/>
                <a:gd name="T24" fmla="*/ 0 w 115"/>
                <a:gd name="T25" fmla="*/ 1 h 236"/>
                <a:gd name="T26" fmla="*/ 0 w 115"/>
                <a:gd name="T27" fmla="*/ 1 h 236"/>
                <a:gd name="T28" fmla="*/ 0 w 115"/>
                <a:gd name="T29" fmla="*/ 1 h 236"/>
                <a:gd name="T30" fmla="*/ 0 w 115"/>
                <a:gd name="T31" fmla="*/ 1 h 236"/>
                <a:gd name="T32" fmla="*/ 0 w 115"/>
                <a:gd name="T33" fmla="*/ 1 h 236"/>
                <a:gd name="T34" fmla="*/ 0 w 115"/>
                <a:gd name="T35" fmla="*/ 1 h 236"/>
                <a:gd name="T36" fmla="*/ 0 w 115"/>
                <a:gd name="T37" fmla="*/ 1 h 236"/>
                <a:gd name="T38" fmla="*/ 0 w 115"/>
                <a:gd name="T39" fmla="*/ 1 h 236"/>
                <a:gd name="T40" fmla="*/ 0 w 115"/>
                <a:gd name="T41" fmla="*/ 1 h 236"/>
                <a:gd name="T42" fmla="*/ 0 w 115"/>
                <a:gd name="T43" fmla="*/ 1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7323" name="Freeform 594"/>
            <p:cNvSpPr>
              <a:spLocks/>
            </p:cNvSpPr>
            <p:nvPr/>
          </p:nvSpPr>
          <p:spPr bwMode="auto">
            <a:xfrm>
              <a:off x="4423" y="3133"/>
              <a:ext cx="41" cy="52"/>
            </a:xfrm>
            <a:custGeom>
              <a:avLst/>
              <a:gdLst>
                <a:gd name="T0" fmla="*/ 1 w 245"/>
                <a:gd name="T1" fmla="*/ 1 h 310"/>
                <a:gd name="T2" fmla="*/ 1 w 245"/>
                <a:gd name="T3" fmla="*/ 1 h 310"/>
                <a:gd name="T4" fmla="*/ 1 w 245"/>
                <a:gd name="T5" fmla="*/ 1 h 310"/>
                <a:gd name="T6" fmla="*/ 1 w 245"/>
                <a:gd name="T7" fmla="*/ 1 h 310"/>
                <a:gd name="T8" fmla="*/ 1 w 245"/>
                <a:gd name="T9" fmla="*/ 1 h 310"/>
                <a:gd name="T10" fmla="*/ 1 w 245"/>
                <a:gd name="T11" fmla="*/ 1 h 310"/>
                <a:gd name="T12" fmla="*/ 1 w 245"/>
                <a:gd name="T13" fmla="*/ 1 h 310"/>
                <a:gd name="T14" fmla="*/ 1 w 245"/>
                <a:gd name="T15" fmla="*/ 1 h 310"/>
                <a:gd name="T16" fmla="*/ 1 w 245"/>
                <a:gd name="T17" fmla="*/ 1 h 310"/>
                <a:gd name="T18" fmla="*/ 1 w 245"/>
                <a:gd name="T19" fmla="*/ 1 h 310"/>
                <a:gd name="T20" fmla="*/ 1 w 245"/>
                <a:gd name="T21" fmla="*/ 1 h 310"/>
                <a:gd name="T22" fmla="*/ 1 w 245"/>
                <a:gd name="T23" fmla="*/ 2 h 310"/>
                <a:gd name="T24" fmla="*/ 1 w 245"/>
                <a:gd name="T25" fmla="*/ 2 h 310"/>
                <a:gd name="T26" fmla="*/ 1 w 245"/>
                <a:gd name="T27" fmla="*/ 2 h 310"/>
                <a:gd name="T28" fmla="*/ 1 w 245"/>
                <a:gd name="T29" fmla="*/ 1 h 310"/>
                <a:gd name="T30" fmla="*/ 1 w 245"/>
                <a:gd name="T31" fmla="*/ 1 h 310"/>
                <a:gd name="T32" fmla="*/ 1 w 245"/>
                <a:gd name="T33" fmla="*/ 1 h 310"/>
                <a:gd name="T34" fmla="*/ 1 w 245"/>
                <a:gd name="T35" fmla="*/ 1 h 310"/>
                <a:gd name="T36" fmla="*/ 1 w 245"/>
                <a:gd name="T37" fmla="*/ 1 h 310"/>
                <a:gd name="T38" fmla="*/ 1 w 245"/>
                <a:gd name="T39" fmla="*/ 1 h 310"/>
                <a:gd name="T40" fmla="*/ 1 w 245"/>
                <a:gd name="T41" fmla="*/ 1 h 310"/>
                <a:gd name="T42" fmla="*/ 1 w 245"/>
                <a:gd name="T43" fmla="*/ 1 h 310"/>
                <a:gd name="T44" fmla="*/ 1 w 245"/>
                <a:gd name="T45" fmla="*/ 0 h 310"/>
                <a:gd name="T46" fmla="*/ 1 w 245"/>
                <a:gd name="T47" fmla="*/ 0 h 310"/>
                <a:gd name="T48" fmla="*/ 1 w 245"/>
                <a:gd name="T49" fmla="*/ 0 h 310"/>
                <a:gd name="T50" fmla="*/ 1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1 w 245"/>
                <a:gd name="T69" fmla="*/ 0 h 310"/>
                <a:gd name="T70" fmla="*/ 1 w 245"/>
                <a:gd name="T71" fmla="*/ 0 h 310"/>
                <a:gd name="T72" fmla="*/ 1 w 245"/>
                <a:gd name="T73" fmla="*/ 1 h 310"/>
                <a:gd name="T74" fmla="*/ 1 w 245"/>
                <a:gd name="T75" fmla="*/ 1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7324" name="Freeform 595"/>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7521" name="Group 601"/>
          <p:cNvGrpSpPr>
            <a:grpSpLocks/>
          </p:cNvGrpSpPr>
          <p:nvPr/>
        </p:nvGrpSpPr>
        <p:grpSpPr bwMode="auto">
          <a:xfrm>
            <a:off x="4548188" y="2074863"/>
            <a:ext cx="3340100" cy="3265487"/>
            <a:chOff x="2865" y="1307"/>
            <a:chExt cx="2104" cy="2057"/>
          </a:xfrm>
        </p:grpSpPr>
        <p:sp>
          <p:nvSpPr>
            <p:cNvPr id="7303" name="Line 597"/>
            <p:cNvSpPr>
              <a:spLocks noChangeShapeType="1"/>
            </p:cNvSpPr>
            <p:nvPr/>
          </p:nvSpPr>
          <p:spPr bwMode="auto">
            <a:xfrm>
              <a:off x="4092" y="1307"/>
              <a:ext cx="877" cy="1762"/>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7304" name="Line 598"/>
            <p:cNvSpPr>
              <a:spLocks noChangeShapeType="1"/>
            </p:cNvSpPr>
            <p:nvPr/>
          </p:nvSpPr>
          <p:spPr bwMode="auto">
            <a:xfrm>
              <a:off x="3466" y="2211"/>
              <a:ext cx="1487" cy="1014"/>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7305" name="Line 599"/>
            <p:cNvSpPr>
              <a:spLocks noChangeShapeType="1"/>
            </p:cNvSpPr>
            <p:nvPr/>
          </p:nvSpPr>
          <p:spPr bwMode="auto">
            <a:xfrm>
              <a:off x="3657" y="3158"/>
              <a:ext cx="1014" cy="206"/>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7306" name="Text Box 600"/>
            <p:cNvSpPr txBox="1">
              <a:spLocks noChangeArrowheads="1"/>
            </p:cNvSpPr>
            <p:nvPr/>
          </p:nvSpPr>
          <p:spPr bwMode="auto">
            <a:xfrm>
              <a:off x="2865" y="2510"/>
              <a:ext cx="1102" cy="250"/>
            </a:xfrm>
            <a:prstGeom prst="rect">
              <a:avLst/>
            </a:prstGeom>
            <a:noFill/>
            <a:ln w="9525">
              <a:noFill/>
              <a:miter lim="800000"/>
              <a:headEnd/>
              <a:tailEnd/>
            </a:ln>
          </p:spPr>
          <p:txBody>
            <a:bodyPr wrap="none">
              <a:spAutoFit/>
            </a:bodyPr>
            <a:lstStyle/>
            <a:p>
              <a:r>
                <a:rPr lang="en-US" altLang="zh-CN" sz="2000">
                  <a:solidFill>
                    <a:srgbClr val="FF3300"/>
                  </a:solidFill>
                  <a:latin typeface="Comic Sans MS" pitchFamily="66" charset="0"/>
                </a:rPr>
                <a:t>client/server</a:t>
              </a:r>
            </a:p>
          </p:txBody>
        </p:sp>
      </p:grpSp>
      <p:grpSp>
        <p:nvGrpSpPr>
          <p:cNvPr id="7522" name="Group 606"/>
          <p:cNvGrpSpPr>
            <a:grpSpLocks/>
          </p:cNvGrpSpPr>
          <p:nvPr/>
        </p:nvGrpSpPr>
        <p:grpSpPr bwMode="auto">
          <a:xfrm>
            <a:off x="4206875" y="2076450"/>
            <a:ext cx="3013075" cy="3355975"/>
            <a:chOff x="2650" y="1308"/>
            <a:chExt cx="1898" cy="2114"/>
          </a:xfrm>
        </p:grpSpPr>
        <p:sp>
          <p:nvSpPr>
            <p:cNvPr id="7299" name="Line 602"/>
            <p:cNvSpPr>
              <a:spLocks noChangeShapeType="1"/>
            </p:cNvSpPr>
            <p:nvPr/>
          </p:nvSpPr>
          <p:spPr bwMode="auto">
            <a:xfrm flipH="1">
              <a:off x="3800" y="1315"/>
              <a:ext cx="188" cy="671"/>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7300" name="Line 603"/>
            <p:cNvSpPr>
              <a:spLocks noChangeShapeType="1"/>
            </p:cNvSpPr>
            <p:nvPr/>
          </p:nvSpPr>
          <p:spPr bwMode="auto">
            <a:xfrm flipH="1">
              <a:off x="3501" y="1308"/>
              <a:ext cx="15" cy="1831"/>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7301" name="Line 604"/>
            <p:cNvSpPr>
              <a:spLocks noChangeShapeType="1"/>
            </p:cNvSpPr>
            <p:nvPr/>
          </p:nvSpPr>
          <p:spPr bwMode="auto">
            <a:xfrm>
              <a:off x="3740" y="2940"/>
              <a:ext cx="808" cy="482"/>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7302" name="Text Box 605"/>
            <p:cNvSpPr txBox="1">
              <a:spLocks noChangeArrowheads="1"/>
            </p:cNvSpPr>
            <p:nvPr/>
          </p:nvSpPr>
          <p:spPr bwMode="auto">
            <a:xfrm>
              <a:off x="2650" y="1581"/>
              <a:ext cx="861" cy="250"/>
            </a:xfrm>
            <a:prstGeom prst="rect">
              <a:avLst/>
            </a:prstGeom>
            <a:noFill/>
            <a:ln w="9525">
              <a:noFill/>
              <a:miter lim="800000"/>
              <a:headEnd/>
              <a:tailEnd/>
            </a:ln>
          </p:spPr>
          <p:txBody>
            <a:bodyPr wrap="none">
              <a:spAutoFit/>
            </a:bodyPr>
            <a:lstStyle/>
            <a:p>
              <a:r>
                <a:rPr lang="en-US" altLang="zh-CN" sz="2000">
                  <a:solidFill>
                    <a:srgbClr val="FF3300"/>
                  </a:solidFill>
                  <a:latin typeface="Comic Sans MS" pitchFamily="66" charset="0"/>
                </a:rPr>
                <a:t>peer-peer</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76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76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5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7521"/>
                                        </p:tgtEl>
                                      </p:cBhvr>
                                    </p:animEffect>
                                    <p:set>
                                      <p:cBhvr>
                                        <p:cTn id="17" dur="1" fill="hold">
                                          <p:stCondLst>
                                            <p:cond delay="499"/>
                                          </p:stCondLst>
                                        </p:cTn>
                                        <p:tgtEl>
                                          <p:spTgt spid="7521"/>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75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695" grpId="0"/>
      <p:bldP spid="21769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rPr>
              <a:t>第</a:t>
            </a:r>
            <a:r>
              <a:rPr lang="en-US" altLang="zh-CN" dirty="0" smtClean="0">
                <a:latin typeface="+mn-lt"/>
              </a:rPr>
              <a:t>1</a:t>
            </a:r>
            <a:r>
              <a:rPr lang="zh-CN" altLang="en-US" dirty="0" smtClean="0">
                <a:latin typeface="+mn-lt"/>
              </a:rPr>
              <a:t>章 计算机网络和互联网</a:t>
            </a:r>
            <a:endParaRPr lang="zh-CN" altLang="en-US" dirty="0">
              <a:latin typeface="+mn-lt"/>
            </a:endParaRPr>
          </a:p>
        </p:txBody>
      </p:sp>
      <p:sp>
        <p:nvSpPr>
          <p:cNvPr id="63491" name="Rectangle 3"/>
          <p:cNvSpPr>
            <a:spLocks noGrp="1" noChangeArrowheads="1"/>
          </p:cNvSpPr>
          <p:nvPr>
            <p:ph sz="half" idx="1"/>
          </p:nvPr>
        </p:nvSpPr>
        <p:spPr/>
        <p:txBody>
          <a:bodyPr/>
          <a:lstStyle/>
          <a:p>
            <a:pPr eaLnBrk="1" hangingPunct="1">
              <a:buFontTx/>
              <a:buNone/>
            </a:pPr>
            <a:r>
              <a:rPr lang="en-US" altLang="zh-CN" sz="2000" dirty="0" smtClean="0">
                <a:latin typeface="+mn-lt"/>
              </a:rPr>
              <a:t>1.1 </a:t>
            </a:r>
            <a:r>
              <a:rPr lang="zh-CN" altLang="en-US" sz="2000" dirty="0" smtClean="0">
                <a:latin typeface="+mn-lt"/>
              </a:rPr>
              <a:t>什么是互联网</a:t>
            </a:r>
            <a:endParaRPr lang="en-US" altLang="zh-CN" sz="2000" dirty="0" smtClean="0">
              <a:latin typeface="+mn-lt"/>
            </a:endParaRPr>
          </a:p>
          <a:p>
            <a:pPr eaLnBrk="1" hangingPunct="1">
              <a:buClr>
                <a:srgbClr val="FF0000"/>
              </a:buClr>
              <a:buFontTx/>
              <a:buChar char="•"/>
            </a:pPr>
            <a:r>
              <a:rPr lang="zh-CN" altLang="en-US" sz="1800" dirty="0" smtClean="0">
                <a:latin typeface="+mn-lt"/>
              </a:rPr>
              <a:t>具体构成描述</a:t>
            </a:r>
            <a:endParaRPr lang="en-US" altLang="zh-CN" sz="1800" dirty="0" smtClean="0">
              <a:latin typeface="+mn-lt"/>
            </a:endParaRPr>
          </a:p>
          <a:p>
            <a:pPr eaLnBrk="1" hangingPunct="1">
              <a:buClr>
                <a:srgbClr val="FF0000"/>
              </a:buClr>
            </a:pPr>
            <a:r>
              <a:rPr lang="zh-CN" altLang="en-US" sz="1800" dirty="0" smtClean="0">
                <a:latin typeface="+mn-lt"/>
              </a:rPr>
              <a:t>服务描述</a:t>
            </a:r>
            <a:endParaRPr lang="en-US" altLang="zh-CN" sz="1800" dirty="0">
              <a:latin typeface="+mn-lt"/>
            </a:endParaRPr>
          </a:p>
          <a:p>
            <a:pPr eaLnBrk="1" hangingPunct="1">
              <a:buClr>
                <a:srgbClr val="FF0000"/>
              </a:buClr>
            </a:pPr>
            <a:r>
              <a:rPr lang="zh-CN" altLang="en-US" sz="1800" dirty="0" smtClean="0">
                <a:latin typeface="+mn-lt"/>
              </a:rPr>
              <a:t>什么是协议</a:t>
            </a:r>
            <a:endParaRPr lang="en-US" altLang="zh-CN" sz="1800" dirty="0">
              <a:latin typeface="+mn-lt"/>
            </a:endParaRPr>
          </a:p>
          <a:p>
            <a:pPr eaLnBrk="1" hangingPunct="1">
              <a:buNone/>
            </a:pPr>
            <a:r>
              <a:rPr lang="en-US" altLang="zh-CN" sz="2000" dirty="0" smtClean="0">
                <a:latin typeface="+mn-lt"/>
              </a:rPr>
              <a:t>1.2 </a:t>
            </a:r>
            <a:r>
              <a:rPr lang="zh-CN" altLang="en-US" sz="2000" dirty="0" smtClean="0">
                <a:latin typeface="+mn-lt"/>
              </a:rPr>
              <a:t>网络边缘</a:t>
            </a:r>
            <a:endParaRPr lang="en-US" altLang="zh-CN" sz="2000" dirty="0">
              <a:solidFill>
                <a:srgbClr val="C00000"/>
              </a:solidFill>
              <a:latin typeface="+mn-lt"/>
            </a:endParaRPr>
          </a:p>
          <a:p>
            <a:pPr eaLnBrk="1" hangingPunct="1">
              <a:buClr>
                <a:srgbClr val="FF0000"/>
              </a:buClr>
            </a:pPr>
            <a:r>
              <a:rPr lang="zh-CN" altLang="en-US" sz="1800" dirty="0" smtClean="0">
                <a:solidFill>
                  <a:srgbClr val="FF0000"/>
                </a:solidFill>
                <a:latin typeface="+mn-lt"/>
              </a:rPr>
              <a:t>接入网</a:t>
            </a:r>
            <a:endParaRPr lang="en-US" altLang="zh-CN" sz="1800" dirty="0" smtClean="0">
              <a:solidFill>
                <a:srgbClr val="FF0000"/>
              </a:solidFill>
              <a:latin typeface="+mn-lt"/>
            </a:endParaRPr>
          </a:p>
          <a:p>
            <a:pPr eaLnBrk="1" hangingPunct="1">
              <a:buClr>
                <a:srgbClr val="FF0000"/>
              </a:buClr>
            </a:pPr>
            <a:r>
              <a:rPr lang="zh-CN" altLang="en-US" sz="1800" dirty="0" smtClean="0">
                <a:latin typeface="+mn-lt"/>
              </a:rPr>
              <a:t>物理媒体</a:t>
            </a:r>
            <a:endParaRPr lang="en-US" altLang="zh-CN" sz="1800" dirty="0" smtClean="0">
              <a:latin typeface="+mn-lt"/>
            </a:endParaRPr>
          </a:p>
          <a:p>
            <a:pPr eaLnBrk="1" hangingPunct="1">
              <a:buFontTx/>
              <a:buNone/>
            </a:pPr>
            <a:r>
              <a:rPr lang="en-US" altLang="zh-CN" sz="2000" dirty="0" smtClean="0">
                <a:latin typeface="+mn-lt"/>
              </a:rPr>
              <a:t>1.3 </a:t>
            </a:r>
            <a:r>
              <a:rPr lang="zh-CN" altLang="en-US" sz="2000" dirty="0" smtClean="0">
                <a:latin typeface="+mn-lt"/>
              </a:rPr>
              <a:t>网络核心</a:t>
            </a:r>
            <a:endParaRPr lang="en-US" altLang="zh-CN" sz="2000" dirty="0" smtClean="0">
              <a:latin typeface="+mn-lt"/>
            </a:endParaRPr>
          </a:p>
          <a:p>
            <a:pPr eaLnBrk="1" hangingPunct="1">
              <a:buClr>
                <a:srgbClr val="FF0000"/>
              </a:buClr>
            </a:pPr>
            <a:r>
              <a:rPr lang="zh-CN" altLang="en-US" sz="1800" dirty="0" smtClean="0">
                <a:latin typeface="+mn-lt"/>
              </a:rPr>
              <a:t>分组交换</a:t>
            </a:r>
            <a:endParaRPr lang="en-US" altLang="zh-CN" sz="1800" dirty="0" smtClean="0">
              <a:latin typeface="+mn-lt"/>
            </a:endParaRPr>
          </a:p>
          <a:p>
            <a:pPr eaLnBrk="1" hangingPunct="1">
              <a:buClr>
                <a:srgbClr val="FF0000"/>
              </a:buClr>
            </a:pPr>
            <a:r>
              <a:rPr lang="zh-CN" altLang="en-US" sz="1800" dirty="0" smtClean="0">
                <a:latin typeface="+mn-lt"/>
              </a:rPr>
              <a:t>电路交换</a:t>
            </a:r>
            <a:endParaRPr lang="en-US" altLang="zh-CN" sz="1800" dirty="0" smtClean="0">
              <a:latin typeface="+mn-lt"/>
            </a:endParaRPr>
          </a:p>
          <a:p>
            <a:pPr eaLnBrk="1" hangingPunct="1">
              <a:buClr>
                <a:srgbClr val="FF0000"/>
              </a:buClr>
            </a:pPr>
            <a:r>
              <a:rPr lang="zh-CN" altLang="en-US" sz="1800" dirty="0" smtClean="0">
                <a:latin typeface="+mn-lt"/>
              </a:rPr>
              <a:t>网络的网络</a:t>
            </a:r>
            <a:endParaRPr lang="en-US" altLang="zh-CN" sz="1800" dirty="0" smtClean="0">
              <a:latin typeface="+mn-lt"/>
            </a:endParaRPr>
          </a:p>
          <a:p>
            <a:pPr marL="0" indent="0" eaLnBrk="1" hangingPunct="1">
              <a:buClr>
                <a:srgbClr val="FF0000"/>
              </a:buClr>
              <a:buNone/>
            </a:pPr>
            <a:r>
              <a:rPr lang="en-US" altLang="zh-CN" sz="2000" dirty="0" smtClean="0">
                <a:latin typeface="+mn-lt"/>
              </a:rPr>
              <a:t>1.4 </a:t>
            </a:r>
            <a:r>
              <a:rPr lang="zh-CN" altLang="en-US" sz="2000" dirty="0" smtClean="0">
                <a:latin typeface="+mn-lt"/>
              </a:rPr>
              <a:t>分组交换网中的时延、丢包和吞吐量</a:t>
            </a:r>
            <a:endParaRPr lang="en-US" altLang="zh-CN" sz="2000" dirty="0">
              <a:latin typeface="+mn-lt"/>
            </a:endParaRPr>
          </a:p>
          <a:p>
            <a:pPr eaLnBrk="1" hangingPunct="1">
              <a:buClr>
                <a:srgbClr val="FF0000"/>
              </a:buClr>
            </a:pPr>
            <a:r>
              <a:rPr lang="zh-CN" altLang="en-US" sz="1800" dirty="0" smtClean="0">
                <a:latin typeface="+mn-lt"/>
              </a:rPr>
              <a:t>分组交换网中的</a:t>
            </a:r>
            <a:r>
              <a:rPr lang="zh-CN" altLang="en-US" sz="1800" dirty="0">
                <a:latin typeface="+mn-lt"/>
              </a:rPr>
              <a:t>时延</a:t>
            </a:r>
            <a:r>
              <a:rPr lang="zh-CN" altLang="en-US" sz="1800" dirty="0" smtClean="0">
                <a:latin typeface="+mn-lt"/>
              </a:rPr>
              <a:t>概述</a:t>
            </a:r>
            <a:endParaRPr lang="en-US" altLang="zh-CN" sz="1800" dirty="0" smtClean="0">
              <a:latin typeface="+mn-lt"/>
            </a:endParaRPr>
          </a:p>
          <a:p>
            <a:pPr eaLnBrk="1" hangingPunct="1">
              <a:buClr>
                <a:srgbClr val="FF0000"/>
              </a:buClr>
            </a:pPr>
            <a:r>
              <a:rPr lang="zh-CN" altLang="en-US" sz="1800" dirty="0" smtClean="0">
                <a:latin typeface="+mn-lt"/>
              </a:rPr>
              <a:t>排队</a:t>
            </a:r>
            <a:r>
              <a:rPr lang="zh-CN" altLang="en-US" sz="1800" dirty="0">
                <a:latin typeface="+mn-lt"/>
              </a:rPr>
              <a:t>时延和丢包</a:t>
            </a:r>
            <a:endParaRPr lang="en-US" altLang="zh-CN" sz="1800" dirty="0">
              <a:latin typeface="+mn-lt"/>
            </a:endParaRPr>
          </a:p>
          <a:p>
            <a:pPr eaLnBrk="1" hangingPunct="1">
              <a:buClr>
                <a:srgbClr val="FF0000"/>
              </a:buClr>
            </a:pPr>
            <a:endParaRPr lang="en-US" altLang="zh-CN" sz="1800" dirty="0">
              <a:latin typeface="+mn-lt"/>
            </a:endParaRPr>
          </a:p>
        </p:txBody>
      </p:sp>
      <p:sp>
        <p:nvSpPr>
          <p:cNvPr id="3" name="内容占位符 2"/>
          <p:cNvSpPr>
            <a:spLocks noGrp="1"/>
          </p:cNvSpPr>
          <p:nvPr>
            <p:ph sz="half" idx="2"/>
          </p:nvPr>
        </p:nvSpPr>
        <p:spPr/>
        <p:txBody>
          <a:bodyPr/>
          <a:lstStyle/>
          <a:p>
            <a:pPr eaLnBrk="1" hangingPunct="1">
              <a:buClr>
                <a:srgbClr val="FF0000"/>
              </a:buClr>
            </a:pPr>
            <a:r>
              <a:rPr lang="zh-CN" altLang="en-US" sz="1800" dirty="0" smtClean="0">
                <a:latin typeface="+mn-lt"/>
              </a:rPr>
              <a:t>端到端时延</a:t>
            </a:r>
            <a:endParaRPr lang="en-US" altLang="zh-CN" sz="1800" dirty="0">
              <a:latin typeface="+mn-lt"/>
            </a:endParaRPr>
          </a:p>
          <a:p>
            <a:pPr eaLnBrk="1" hangingPunct="1">
              <a:buClr>
                <a:srgbClr val="FF0000"/>
              </a:buClr>
            </a:pPr>
            <a:r>
              <a:rPr lang="zh-CN" altLang="en-US" sz="1800" dirty="0" smtClean="0">
                <a:latin typeface="+mn-lt"/>
              </a:rPr>
              <a:t>计算机网络中的吞吐量</a:t>
            </a:r>
            <a:endParaRPr lang="en-US" altLang="zh-CN" sz="1800" dirty="0">
              <a:latin typeface="+mn-lt"/>
            </a:endParaRPr>
          </a:p>
          <a:p>
            <a:pPr eaLnBrk="1" hangingPunct="1">
              <a:buFontTx/>
              <a:buNone/>
            </a:pPr>
            <a:r>
              <a:rPr lang="en-US" altLang="zh-CN" sz="2000" dirty="0" smtClean="0">
                <a:latin typeface="+mn-lt"/>
              </a:rPr>
              <a:t>1.5 </a:t>
            </a:r>
            <a:r>
              <a:rPr lang="zh-CN" altLang="en-US" sz="2000" dirty="0" smtClean="0">
                <a:latin typeface="+mn-lt"/>
              </a:rPr>
              <a:t>协议层次及其服务模型</a:t>
            </a:r>
            <a:endParaRPr lang="en-US" altLang="zh-CN" sz="2000" dirty="0" smtClean="0">
              <a:latin typeface="+mn-lt"/>
            </a:endParaRPr>
          </a:p>
          <a:p>
            <a:pPr eaLnBrk="1" hangingPunct="1">
              <a:buClr>
                <a:srgbClr val="FF0000"/>
              </a:buClr>
              <a:buFontTx/>
              <a:buChar char="•"/>
            </a:pPr>
            <a:r>
              <a:rPr lang="zh-CN" altLang="en-US" sz="1800" dirty="0" smtClean="0">
                <a:latin typeface="+mn-lt"/>
              </a:rPr>
              <a:t>分层的体系结构</a:t>
            </a:r>
            <a:endParaRPr lang="en-US" altLang="zh-CN" sz="1800" dirty="0">
              <a:latin typeface="+mn-lt"/>
            </a:endParaRPr>
          </a:p>
          <a:p>
            <a:pPr eaLnBrk="1" hangingPunct="1">
              <a:buClr>
                <a:srgbClr val="FF0000"/>
              </a:buClr>
              <a:buFontTx/>
              <a:buChar char="•"/>
            </a:pPr>
            <a:r>
              <a:rPr lang="zh-CN" altLang="en-US" sz="1800" dirty="0" smtClean="0">
                <a:latin typeface="+mn-lt"/>
              </a:rPr>
              <a:t>封装</a:t>
            </a:r>
            <a:endParaRPr lang="en-US" altLang="zh-CN" sz="1800" dirty="0">
              <a:latin typeface="+mn-lt"/>
            </a:endParaRPr>
          </a:p>
          <a:p>
            <a:pPr eaLnBrk="1" hangingPunct="1">
              <a:buFontTx/>
              <a:buNone/>
            </a:pPr>
            <a:r>
              <a:rPr lang="en-US" altLang="zh-CN" sz="2000" dirty="0">
                <a:latin typeface="+mn-lt"/>
              </a:rPr>
              <a:t>1.6 </a:t>
            </a:r>
            <a:r>
              <a:rPr lang="zh-CN" altLang="en-US" sz="2000" dirty="0" smtClean="0">
                <a:latin typeface="+mn-lt"/>
              </a:rPr>
              <a:t>面对攻击的网络</a:t>
            </a:r>
            <a:endParaRPr lang="en-US" altLang="zh-CN" sz="2000" dirty="0">
              <a:latin typeface="+mn-lt"/>
            </a:endParaRPr>
          </a:p>
          <a:p>
            <a:pPr eaLnBrk="1" hangingPunct="1">
              <a:buFontTx/>
              <a:buNone/>
            </a:pPr>
            <a:r>
              <a:rPr lang="en-US" altLang="zh-CN" sz="2000" dirty="0" smtClean="0">
                <a:latin typeface="+mn-lt"/>
              </a:rPr>
              <a:t>1.7 </a:t>
            </a:r>
            <a:r>
              <a:rPr lang="zh-CN" altLang="en-US" sz="2000" dirty="0" smtClean="0">
                <a:latin typeface="+mn-lt"/>
              </a:rPr>
              <a:t>计算机网络和互联网的历史</a:t>
            </a:r>
            <a:endParaRPr lang="en-US" altLang="zh-CN" sz="2000" dirty="0" smtClean="0">
              <a:latin typeface="+mn-lt"/>
            </a:endParaRPr>
          </a:p>
          <a:p>
            <a:pPr eaLnBrk="1" hangingPunct="1">
              <a:buClr>
                <a:srgbClr val="FF0000"/>
              </a:buClr>
            </a:pPr>
            <a:r>
              <a:rPr lang="zh-CN" altLang="en-US" sz="1800" dirty="0" smtClean="0">
                <a:latin typeface="+mn-lt"/>
              </a:rPr>
              <a:t>分组交换的发展：</a:t>
            </a:r>
            <a:r>
              <a:rPr lang="en-US" altLang="zh-CN" sz="1800" dirty="0" smtClean="0">
                <a:latin typeface="+mn-lt"/>
              </a:rPr>
              <a:t>1961 – 1972</a:t>
            </a:r>
          </a:p>
          <a:p>
            <a:pPr eaLnBrk="1" hangingPunct="1">
              <a:buClr>
                <a:srgbClr val="FF0000"/>
              </a:buClr>
            </a:pPr>
            <a:r>
              <a:rPr lang="zh-CN" altLang="en-US" sz="1800" dirty="0" smtClean="0">
                <a:latin typeface="+mn-lt"/>
              </a:rPr>
              <a:t>专用网络和网络互联：</a:t>
            </a:r>
            <a:r>
              <a:rPr lang="en-US" altLang="zh-CN" sz="1800" dirty="0" smtClean="0">
                <a:latin typeface="+mn-lt"/>
              </a:rPr>
              <a:t>1972 – 1980</a:t>
            </a:r>
          </a:p>
          <a:p>
            <a:pPr eaLnBrk="1" hangingPunct="1">
              <a:buClr>
                <a:srgbClr val="FF0000"/>
              </a:buClr>
            </a:pPr>
            <a:r>
              <a:rPr lang="zh-CN" altLang="en-US" sz="1800" dirty="0" smtClean="0">
                <a:latin typeface="+mn-lt"/>
              </a:rPr>
              <a:t>网络的激增</a:t>
            </a:r>
            <a:r>
              <a:rPr lang="en-US" altLang="zh-CN" sz="1800" dirty="0" smtClean="0">
                <a:latin typeface="+mn-lt"/>
              </a:rPr>
              <a:t>: 1980–1990</a:t>
            </a:r>
            <a:endParaRPr lang="en-US" altLang="zh-CN" sz="1800" dirty="0">
              <a:latin typeface="+mn-lt"/>
            </a:endParaRPr>
          </a:p>
          <a:p>
            <a:pPr eaLnBrk="1" hangingPunct="1">
              <a:buClr>
                <a:srgbClr val="FF0000"/>
              </a:buClr>
            </a:pPr>
            <a:r>
              <a:rPr lang="zh-CN" altLang="en-US" sz="1800" dirty="0" smtClean="0">
                <a:latin typeface="+mn-lt"/>
              </a:rPr>
              <a:t>互联网爆炸：</a:t>
            </a:r>
            <a:r>
              <a:rPr lang="en-US" altLang="zh-CN" sz="1800" dirty="0" smtClean="0">
                <a:latin typeface="+mn-lt"/>
              </a:rPr>
              <a:t>20</a:t>
            </a:r>
            <a:r>
              <a:rPr lang="zh-CN" altLang="en-US" sz="1800" dirty="0" smtClean="0">
                <a:latin typeface="+mn-lt"/>
              </a:rPr>
              <a:t>世纪</a:t>
            </a:r>
            <a:r>
              <a:rPr lang="en-US" altLang="zh-CN" sz="1800" dirty="0" smtClean="0">
                <a:latin typeface="+mn-lt"/>
              </a:rPr>
              <a:t>90</a:t>
            </a:r>
            <a:r>
              <a:rPr lang="zh-CN" altLang="en-US" sz="1800" dirty="0" smtClean="0">
                <a:latin typeface="+mn-lt"/>
              </a:rPr>
              <a:t>年代</a:t>
            </a:r>
            <a:endParaRPr lang="en-US" altLang="zh-CN" sz="1800" dirty="0">
              <a:latin typeface="+mn-lt"/>
            </a:endParaRPr>
          </a:p>
          <a:p>
            <a:pPr eaLnBrk="1" hangingPunct="1">
              <a:buClr>
                <a:srgbClr val="FF0000"/>
              </a:buClr>
            </a:pPr>
            <a:r>
              <a:rPr lang="zh-CN" altLang="en-US" sz="1800" dirty="0" smtClean="0">
                <a:latin typeface="+mn-lt"/>
              </a:rPr>
              <a:t>最新发展</a:t>
            </a:r>
            <a:endParaRPr lang="en-US" altLang="zh-CN" sz="1800" dirty="0" smtClean="0">
              <a:latin typeface="+mn-lt"/>
            </a:endParaRPr>
          </a:p>
          <a:p>
            <a:pPr marL="0" indent="0" eaLnBrk="1" hangingPunct="1">
              <a:buClr>
                <a:srgbClr val="FF0000"/>
              </a:buClr>
              <a:buNone/>
            </a:pPr>
            <a:r>
              <a:rPr lang="en-US" altLang="zh-CN" sz="1800" dirty="0" smtClean="0">
                <a:latin typeface="+mn-lt"/>
              </a:rPr>
              <a:t>1.8 </a:t>
            </a:r>
            <a:r>
              <a:rPr lang="zh-CN" altLang="en-US" sz="1800" dirty="0" smtClean="0">
                <a:latin typeface="+mn-lt"/>
              </a:rPr>
              <a:t>小结</a:t>
            </a:r>
            <a:endParaRPr lang="zh-CN" altLang="en-US" sz="1800" dirty="0">
              <a:latin typeface="+mn-lt"/>
            </a:endParaRPr>
          </a:p>
        </p:txBody>
      </p:sp>
    </p:spTree>
    <p:extLst>
      <p:ext uri="{BB962C8B-B14F-4D97-AF65-F5344CB8AC3E}">
        <p14:creationId xmlns:p14="http://schemas.microsoft.com/office/powerpoint/2010/main" val="4179318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zh-CN" dirty="0" smtClean="0"/>
              <a:t>1.2.1 </a:t>
            </a:r>
            <a:r>
              <a:rPr lang="zh-CN" altLang="en-US" dirty="0" smtClean="0"/>
              <a:t>接入网</a:t>
            </a:r>
            <a:endParaRPr lang="en-US" altLang="zh-CN" dirty="0" smtClean="0"/>
          </a:p>
        </p:txBody>
      </p:sp>
      <p:sp>
        <p:nvSpPr>
          <p:cNvPr id="80899" name="Rectangle 3"/>
          <p:cNvSpPr>
            <a:spLocks noGrp="1" noChangeArrowheads="1"/>
          </p:cNvSpPr>
          <p:nvPr>
            <p:ph type="body" idx="1"/>
          </p:nvPr>
        </p:nvSpPr>
        <p:spPr>
          <a:xfrm>
            <a:off x="314325" y="1054100"/>
            <a:ext cx="8483600" cy="5148263"/>
          </a:xfrm>
        </p:spPr>
        <p:txBody>
          <a:bodyPr/>
          <a:lstStyle/>
          <a:p>
            <a:pPr>
              <a:spcBef>
                <a:spcPts val="600"/>
              </a:spcBef>
            </a:pPr>
            <a:r>
              <a:rPr lang="zh-CN" altLang="en-US" dirty="0"/>
              <a:t>考虑了“网络边缘”的应用程序和终端</a:t>
            </a:r>
            <a:r>
              <a:rPr lang="zh-CN" altLang="en-US" dirty="0" smtClean="0"/>
              <a:t>系统后，</a:t>
            </a:r>
            <a:endParaRPr lang="zh-CN" altLang="en-US" dirty="0"/>
          </a:p>
          <a:p>
            <a:pPr>
              <a:spcBef>
                <a:spcPts val="600"/>
              </a:spcBef>
            </a:pPr>
            <a:endParaRPr lang="en-US" altLang="zh-CN" dirty="0" smtClean="0"/>
          </a:p>
          <a:p>
            <a:pPr>
              <a:spcBef>
                <a:spcPts val="600"/>
              </a:spcBef>
            </a:pPr>
            <a:r>
              <a:rPr lang="zh-CN" altLang="en-US" dirty="0" smtClean="0"/>
              <a:t>接下来</a:t>
            </a:r>
            <a:r>
              <a:rPr lang="zh-CN" altLang="en-US" dirty="0"/>
              <a:t>让我们考虑接</a:t>
            </a:r>
            <a:r>
              <a:rPr lang="zh-CN" altLang="en-US" dirty="0" smtClean="0"/>
              <a:t>入网：</a:t>
            </a:r>
            <a:endParaRPr lang="zh-CN" altLang="en-US" dirty="0"/>
          </a:p>
          <a:p>
            <a:pPr>
              <a:spcBef>
                <a:spcPts val="600"/>
              </a:spcBef>
            </a:pPr>
            <a:r>
              <a:rPr lang="en-US" altLang="zh-CN" dirty="0" smtClean="0"/>
              <a:t>--- </a:t>
            </a:r>
            <a:r>
              <a:rPr lang="zh-CN" altLang="en-US" dirty="0" smtClean="0"/>
              <a:t>在</a:t>
            </a:r>
            <a:r>
              <a:rPr lang="zh-CN" altLang="en-US" dirty="0"/>
              <a:t>从终端系统</a:t>
            </a:r>
            <a:r>
              <a:rPr lang="zh-CN" altLang="en-US" dirty="0">
                <a:solidFill>
                  <a:srgbClr val="FF0000"/>
                </a:solidFill>
              </a:rPr>
              <a:t>到</a:t>
            </a:r>
            <a:r>
              <a:rPr lang="zh-CN" altLang="en-US" dirty="0"/>
              <a:t>任何其他远程终端系统的路径上，</a:t>
            </a:r>
            <a:r>
              <a:rPr lang="zh-CN" altLang="en-US" dirty="0" smtClean="0"/>
              <a:t>连接该端系统</a:t>
            </a:r>
            <a:r>
              <a:rPr lang="zh-CN" altLang="en-US" dirty="0"/>
              <a:t>与第一个</a:t>
            </a:r>
            <a:r>
              <a:rPr lang="zh-CN" altLang="en-US" dirty="0" smtClean="0"/>
              <a:t>路由器</a:t>
            </a:r>
            <a:r>
              <a:rPr lang="en-US" altLang="zh-CN" dirty="0" smtClean="0"/>
              <a:t>(</a:t>
            </a:r>
            <a:r>
              <a:rPr lang="zh-CN" altLang="en-US" dirty="0" smtClean="0"/>
              <a:t>“边缘路由器”</a:t>
            </a:r>
            <a:r>
              <a:rPr lang="en-US" altLang="zh-CN" dirty="0" smtClean="0"/>
              <a:t>)</a:t>
            </a:r>
            <a:r>
              <a:rPr lang="zh-CN" altLang="en-US" dirty="0" smtClean="0"/>
              <a:t>的</a:t>
            </a:r>
            <a:r>
              <a:rPr lang="zh-CN" altLang="en-US" dirty="0"/>
              <a:t>网络。</a:t>
            </a:r>
          </a:p>
          <a:p>
            <a:pPr>
              <a:spcBef>
                <a:spcPts val="600"/>
              </a:spcBef>
            </a:pPr>
            <a:endParaRPr lang="en-US" altLang="zh-CN" dirty="0" smtClean="0"/>
          </a:p>
          <a:p>
            <a:pPr>
              <a:spcBef>
                <a:spcPts val="600"/>
              </a:spcBef>
            </a:pPr>
            <a:r>
              <a:rPr lang="zh-CN" altLang="en-US" dirty="0" smtClean="0"/>
              <a:t>本</a:t>
            </a:r>
            <a:r>
              <a:rPr lang="zh-CN" altLang="en-US" dirty="0"/>
              <a:t>节介绍了许多最常见的接入网技术，大致从低速到高速。</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接入网络和物理媒体</a:t>
            </a:r>
          </a:p>
        </p:txBody>
      </p:sp>
      <p:sp>
        <p:nvSpPr>
          <p:cNvPr id="81923" name="Rectangle 3"/>
          <p:cNvSpPr>
            <a:spLocks noGrp="1" noChangeArrowheads="1"/>
          </p:cNvSpPr>
          <p:nvPr>
            <p:ph idx="1"/>
          </p:nvPr>
        </p:nvSpPr>
        <p:spPr>
          <a:xfrm>
            <a:off x="330200" y="1028700"/>
            <a:ext cx="4575176" cy="5148263"/>
          </a:xfrm>
        </p:spPr>
        <p:txBody>
          <a:bodyPr/>
          <a:lstStyle/>
          <a:p>
            <a:pPr eaLnBrk="1" hangingPunct="1">
              <a:buFontTx/>
              <a:buNone/>
            </a:pPr>
            <a:r>
              <a:rPr lang="en-US" altLang="zh-CN" sz="2400" dirty="0" smtClean="0">
                <a:solidFill>
                  <a:srgbClr val="FF0000"/>
                </a:solidFill>
              </a:rPr>
              <a:t>Q: How to connect end systems to edge router?</a:t>
            </a:r>
          </a:p>
          <a:p>
            <a:r>
              <a:rPr lang="zh-CN" altLang="en-US" dirty="0" smtClean="0"/>
              <a:t>住宅</a:t>
            </a:r>
            <a:r>
              <a:rPr lang="zh-CN" altLang="en-US" dirty="0"/>
              <a:t>接入</a:t>
            </a:r>
            <a:r>
              <a:rPr lang="zh-CN" altLang="en-US" dirty="0" smtClean="0"/>
              <a:t>网</a:t>
            </a:r>
            <a:endParaRPr lang="zh-CN" altLang="en-US" dirty="0"/>
          </a:p>
          <a:p>
            <a:r>
              <a:rPr lang="zh-CN" altLang="en-US" dirty="0"/>
              <a:t>企业接</a:t>
            </a:r>
            <a:r>
              <a:rPr lang="zh-CN" altLang="en-US" dirty="0" smtClean="0"/>
              <a:t>入网 </a:t>
            </a:r>
            <a:r>
              <a:rPr lang="en-US" altLang="zh-CN" dirty="0" smtClean="0"/>
              <a:t>(</a:t>
            </a:r>
            <a:r>
              <a:rPr lang="zh-CN" altLang="en-US" dirty="0" smtClean="0"/>
              <a:t>学校</a:t>
            </a:r>
            <a:r>
              <a:rPr lang="zh-CN" altLang="en-US" dirty="0"/>
              <a:t>、</a:t>
            </a:r>
            <a:r>
              <a:rPr lang="zh-CN" altLang="en-US" dirty="0" smtClean="0"/>
              <a:t>公司</a:t>
            </a:r>
            <a:r>
              <a:rPr lang="en-US" altLang="zh-CN" dirty="0" smtClean="0"/>
              <a:t>)</a:t>
            </a:r>
            <a:endParaRPr lang="zh-CN" altLang="en-US" dirty="0"/>
          </a:p>
          <a:p>
            <a:r>
              <a:rPr lang="zh-CN" altLang="en-US" dirty="0"/>
              <a:t>移动接入网络</a:t>
            </a:r>
          </a:p>
          <a:p>
            <a:pPr eaLnBrk="1" hangingPunct="1">
              <a:buFontTx/>
              <a:buNone/>
            </a:pPr>
            <a:endParaRPr lang="en-US" altLang="zh-CN" sz="2400" i="1" dirty="0" smtClean="0">
              <a:solidFill>
                <a:srgbClr val="FF0000"/>
              </a:solidFill>
            </a:endParaRPr>
          </a:p>
          <a:p>
            <a:pPr eaLnBrk="1" hangingPunct="1">
              <a:buFontTx/>
              <a:buNone/>
            </a:pPr>
            <a:r>
              <a:rPr lang="en-US" altLang="zh-CN" sz="2400" dirty="0" smtClean="0">
                <a:solidFill>
                  <a:srgbClr val="FF0000"/>
                </a:solidFill>
              </a:rPr>
              <a:t>Keep in mind: </a:t>
            </a:r>
          </a:p>
          <a:p>
            <a:pPr eaLnBrk="1" hangingPunct="1"/>
            <a:r>
              <a:rPr lang="en-US" altLang="zh-CN" sz="2400" dirty="0" smtClean="0"/>
              <a:t>bandwidth (bits per second) of access network?</a:t>
            </a:r>
          </a:p>
          <a:p>
            <a:pPr eaLnBrk="1" hangingPunct="1"/>
            <a:endParaRPr lang="en-US" altLang="zh-CN" dirty="0" smtClean="0"/>
          </a:p>
          <a:p>
            <a:pPr eaLnBrk="1" hangingPunct="1"/>
            <a:r>
              <a:rPr lang="zh-CN" altLang="en-US" dirty="0" smtClean="0"/>
              <a:t>共享的还是专用的</a:t>
            </a:r>
            <a:r>
              <a:rPr lang="en-US" altLang="zh-CN" sz="2400" dirty="0" smtClean="0"/>
              <a:t>?</a:t>
            </a:r>
          </a:p>
        </p:txBody>
      </p:sp>
      <p:grpSp>
        <p:nvGrpSpPr>
          <p:cNvPr id="660" name="Group 2"/>
          <p:cNvGrpSpPr>
            <a:grpSpLocks/>
          </p:cNvGrpSpPr>
          <p:nvPr/>
        </p:nvGrpSpPr>
        <p:grpSpPr bwMode="auto">
          <a:xfrm>
            <a:off x="5202238" y="1213945"/>
            <a:ext cx="3551237" cy="4782043"/>
            <a:chOff x="5202238" y="1546225"/>
            <a:chExt cx="3551237" cy="4450443"/>
          </a:xfrm>
        </p:grpSpPr>
        <p:sp>
          <p:nvSpPr>
            <p:cNvPr id="661"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662" name="Group 666"/>
            <p:cNvGrpSpPr>
              <a:grpSpLocks/>
            </p:cNvGrpSpPr>
            <p:nvPr/>
          </p:nvGrpSpPr>
          <p:grpSpPr bwMode="auto">
            <a:xfrm>
              <a:off x="5329977" y="2980450"/>
              <a:ext cx="1458912" cy="933450"/>
              <a:chOff x="2889" y="1631"/>
              <a:chExt cx="980" cy="743"/>
            </a:xfrm>
          </p:grpSpPr>
          <p:sp>
            <p:nvSpPr>
              <p:cNvPr id="1227" name="Rectangle 667"/>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zh-CN" altLang="zh-CN"/>
              </a:p>
            </p:txBody>
          </p:sp>
          <p:sp>
            <p:nvSpPr>
              <p:cNvPr id="1228" name="AutoShape 668"/>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zh-CN" altLang="zh-CN">
                  <a:solidFill>
                    <a:srgbClr val="00CCFF"/>
                  </a:solidFill>
                </a:endParaRPr>
              </a:p>
            </p:txBody>
          </p:sp>
        </p:grpSp>
        <p:sp>
          <p:nvSpPr>
            <p:cNvPr id="663"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w="9525">
              <a:noFill/>
              <a:round/>
              <a:headEnd/>
              <a:tailEnd/>
            </a:ln>
          </p:spPr>
          <p:txBody>
            <a:bodyPr/>
            <a:lstStyle/>
            <a:p>
              <a:endParaRPr lang="zh-CN" altLang="en-US"/>
            </a:p>
          </p:txBody>
        </p:sp>
        <p:sp>
          <p:nvSpPr>
            <p:cNvPr id="664" name="Line 670"/>
            <p:cNvSpPr>
              <a:spLocks noChangeShapeType="1"/>
            </p:cNvSpPr>
            <p:nvPr/>
          </p:nvSpPr>
          <p:spPr bwMode="auto">
            <a:xfrm rot="-5400000">
              <a:off x="7845425" y="5162551"/>
              <a:ext cx="523875" cy="139700"/>
            </a:xfrm>
            <a:prstGeom prst="line">
              <a:avLst/>
            </a:prstGeom>
            <a:noFill/>
            <a:ln w="19050">
              <a:solidFill>
                <a:srgbClr val="FF0000"/>
              </a:solidFill>
              <a:round/>
              <a:headEnd/>
              <a:tailEnd/>
            </a:ln>
          </p:spPr>
          <p:txBody>
            <a:bodyPr wrap="none" anchor="ctr"/>
            <a:lstStyle/>
            <a:p>
              <a:endParaRPr lang="zh-CN" altLang="en-US"/>
            </a:p>
          </p:txBody>
        </p:sp>
        <p:sp>
          <p:nvSpPr>
            <p:cNvPr id="665"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p:spPr>
          <p:txBody>
            <a:bodyPr wrap="none" anchor="ctr"/>
            <a:lstStyle/>
            <a:p>
              <a:endParaRPr lang="zh-CN" altLang="en-US"/>
            </a:p>
          </p:txBody>
        </p:sp>
        <p:sp>
          <p:nvSpPr>
            <p:cNvPr id="666" name="Line 672"/>
            <p:cNvSpPr>
              <a:spLocks noChangeShapeType="1"/>
            </p:cNvSpPr>
            <p:nvPr/>
          </p:nvSpPr>
          <p:spPr bwMode="auto">
            <a:xfrm rot="-5400000">
              <a:off x="8177213" y="5116513"/>
              <a:ext cx="0" cy="114300"/>
            </a:xfrm>
            <a:prstGeom prst="line">
              <a:avLst/>
            </a:prstGeom>
            <a:noFill/>
            <a:ln w="19050">
              <a:solidFill>
                <a:srgbClr val="FF0000"/>
              </a:solidFill>
              <a:round/>
              <a:headEnd/>
              <a:tailEnd/>
            </a:ln>
          </p:spPr>
          <p:txBody>
            <a:bodyPr wrap="none" anchor="ctr"/>
            <a:lstStyle/>
            <a:p>
              <a:endParaRPr lang="zh-CN" altLang="en-US"/>
            </a:p>
          </p:txBody>
        </p:sp>
        <p:sp>
          <p:nvSpPr>
            <p:cNvPr id="667" name="Line 674"/>
            <p:cNvSpPr>
              <a:spLocks noChangeShapeType="1"/>
            </p:cNvSpPr>
            <p:nvPr/>
          </p:nvSpPr>
          <p:spPr bwMode="auto">
            <a:xfrm>
              <a:off x="6100763" y="4776788"/>
              <a:ext cx="217487" cy="100012"/>
            </a:xfrm>
            <a:prstGeom prst="line">
              <a:avLst/>
            </a:prstGeom>
            <a:noFill/>
            <a:ln w="19050">
              <a:solidFill>
                <a:srgbClr val="FF0000"/>
              </a:solidFill>
              <a:round/>
              <a:headEnd/>
              <a:tailEnd/>
            </a:ln>
          </p:spPr>
          <p:txBody>
            <a:bodyPr/>
            <a:lstStyle/>
            <a:p>
              <a:endParaRPr lang="zh-CN" altLang="en-US"/>
            </a:p>
          </p:txBody>
        </p:sp>
        <p:sp>
          <p:nvSpPr>
            <p:cNvPr id="668"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p:spPr>
          <p:txBody>
            <a:bodyPr/>
            <a:lstStyle/>
            <a:p>
              <a:endParaRPr lang="zh-CN" altLang="en-US"/>
            </a:p>
          </p:txBody>
        </p:sp>
        <p:sp>
          <p:nvSpPr>
            <p:cNvPr id="669"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p:spPr>
          <p:txBody>
            <a:bodyPr/>
            <a:lstStyle/>
            <a:p>
              <a:endParaRPr lang="zh-CN" altLang="en-US"/>
            </a:p>
          </p:txBody>
        </p:sp>
        <p:sp>
          <p:nvSpPr>
            <p:cNvPr id="670"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p:spPr>
          <p:txBody>
            <a:bodyPr/>
            <a:lstStyle/>
            <a:p>
              <a:endParaRPr lang="zh-CN" altLang="en-US"/>
            </a:p>
          </p:txBody>
        </p:sp>
        <p:sp>
          <p:nvSpPr>
            <p:cNvPr id="671" name="Line 680"/>
            <p:cNvSpPr>
              <a:spLocks noChangeShapeType="1"/>
            </p:cNvSpPr>
            <p:nvPr/>
          </p:nvSpPr>
          <p:spPr bwMode="auto">
            <a:xfrm>
              <a:off x="6743700" y="5056188"/>
              <a:ext cx="503238" cy="269875"/>
            </a:xfrm>
            <a:prstGeom prst="line">
              <a:avLst/>
            </a:prstGeom>
            <a:noFill/>
            <a:ln w="19050">
              <a:solidFill>
                <a:srgbClr val="FF0000"/>
              </a:solidFill>
              <a:round/>
              <a:headEnd/>
              <a:tailEnd/>
            </a:ln>
          </p:spPr>
          <p:txBody>
            <a:bodyPr/>
            <a:lstStyle/>
            <a:p>
              <a:endParaRPr lang="zh-CN" altLang="en-US"/>
            </a:p>
          </p:txBody>
        </p:sp>
        <p:sp>
          <p:nvSpPr>
            <p:cNvPr id="672" name="Line 682"/>
            <p:cNvSpPr>
              <a:spLocks noChangeShapeType="1"/>
            </p:cNvSpPr>
            <p:nvPr/>
          </p:nvSpPr>
          <p:spPr bwMode="auto">
            <a:xfrm>
              <a:off x="6284913" y="3551238"/>
              <a:ext cx="0" cy="106362"/>
            </a:xfrm>
            <a:prstGeom prst="line">
              <a:avLst/>
            </a:prstGeom>
            <a:noFill/>
            <a:ln w="19050">
              <a:solidFill>
                <a:srgbClr val="FF0000"/>
              </a:solidFill>
              <a:round/>
              <a:headEnd/>
              <a:tailEnd/>
            </a:ln>
          </p:spPr>
          <p:txBody>
            <a:bodyPr/>
            <a:lstStyle/>
            <a:p>
              <a:endParaRPr lang="zh-CN" altLang="en-US"/>
            </a:p>
          </p:txBody>
        </p:sp>
        <p:sp>
          <p:nvSpPr>
            <p:cNvPr id="673" name="Line 683"/>
            <p:cNvSpPr>
              <a:spLocks noChangeShapeType="1"/>
            </p:cNvSpPr>
            <p:nvPr/>
          </p:nvSpPr>
          <p:spPr bwMode="auto">
            <a:xfrm flipV="1">
              <a:off x="5891213" y="3736975"/>
              <a:ext cx="168275" cy="3175"/>
            </a:xfrm>
            <a:prstGeom prst="line">
              <a:avLst/>
            </a:prstGeom>
            <a:noFill/>
            <a:ln w="19050">
              <a:solidFill>
                <a:srgbClr val="FF0000"/>
              </a:solidFill>
              <a:round/>
              <a:headEnd/>
              <a:tailEnd/>
            </a:ln>
          </p:spPr>
          <p:txBody>
            <a:bodyPr/>
            <a:lstStyle/>
            <a:p>
              <a:endParaRPr lang="zh-CN" altLang="en-US"/>
            </a:p>
          </p:txBody>
        </p:sp>
        <p:pic>
          <p:nvPicPr>
            <p:cNvPr id="674" name="Picture 684" descr="access_point_stylized_small"/>
            <p:cNvPicPr>
              <a:picLocks noChangeAspect="1" noChangeArrowheads="1"/>
            </p:cNvPicPr>
            <p:nvPr/>
          </p:nvPicPr>
          <p:blipFill>
            <a:blip r:embed="rId3"/>
            <a:srcRect/>
            <a:stretch>
              <a:fillRect/>
            </a:stretch>
          </p:blipFill>
          <p:spPr bwMode="auto">
            <a:xfrm>
              <a:off x="5640388" y="3548063"/>
              <a:ext cx="369887" cy="306387"/>
            </a:xfrm>
            <a:prstGeom prst="rect">
              <a:avLst/>
            </a:prstGeom>
            <a:noFill/>
            <a:ln w="9525">
              <a:noFill/>
              <a:miter lim="800000"/>
              <a:headEnd/>
              <a:tailEnd/>
            </a:ln>
          </p:spPr>
        </p:pic>
        <p:sp>
          <p:nvSpPr>
            <p:cNvPr id="675"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p:spPr>
          <p:txBody>
            <a:bodyPr wrap="none" anchor="ctr"/>
            <a:lstStyle/>
            <a:p>
              <a:endParaRPr lang="zh-CN" altLang="en-US"/>
            </a:p>
          </p:txBody>
        </p:sp>
        <p:sp>
          <p:nvSpPr>
            <p:cNvPr id="676" name="Line 686"/>
            <p:cNvSpPr>
              <a:spLocks noChangeShapeType="1"/>
            </p:cNvSpPr>
            <p:nvPr/>
          </p:nvSpPr>
          <p:spPr bwMode="auto">
            <a:xfrm flipV="1">
              <a:off x="5894388" y="3733800"/>
              <a:ext cx="168275" cy="3175"/>
            </a:xfrm>
            <a:prstGeom prst="line">
              <a:avLst/>
            </a:prstGeom>
            <a:noFill/>
            <a:ln w="19050">
              <a:solidFill>
                <a:srgbClr val="FF0000"/>
              </a:solidFill>
              <a:round/>
              <a:headEnd/>
              <a:tailEnd/>
            </a:ln>
          </p:spPr>
          <p:txBody>
            <a:bodyPr/>
            <a:lstStyle/>
            <a:p>
              <a:endParaRPr lang="zh-CN" altLang="en-US"/>
            </a:p>
          </p:txBody>
        </p:sp>
        <p:pic>
          <p:nvPicPr>
            <p:cNvPr id="677" name="Picture 708" descr="access_point_stylized_small"/>
            <p:cNvPicPr>
              <a:picLocks noChangeAspect="1" noChangeArrowheads="1"/>
            </p:cNvPicPr>
            <p:nvPr/>
          </p:nvPicPr>
          <p:blipFill>
            <a:blip r:embed="rId3"/>
            <a:srcRect/>
            <a:stretch>
              <a:fillRect/>
            </a:stretch>
          </p:blipFill>
          <p:spPr bwMode="auto">
            <a:xfrm>
              <a:off x="5641975" y="3546475"/>
              <a:ext cx="369888" cy="306388"/>
            </a:xfrm>
            <a:prstGeom prst="rect">
              <a:avLst/>
            </a:prstGeom>
            <a:noFill/>
            <a:ln w="9525">
              <a:noFill/>
              <a:miter lim="800000"/>
              <a:headEnd/>
              <a:tailEnd/>
            </a:ln>
          </p:spPr>
        </p:pic>
        <p:sp>
          <p:nvSpPr>
            <p:cNvPr id="678"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w="9525">
              <a:noFill/>
              <a:round/>
              <a:headEnd/>
              <a:tailEnd/>
            </a:ln>
          </p:spPr>
          <p:txBody>
            <a:bodyPr/>
            <a:lstStyle/>
            <a:p>
              <a:endParaRPr lang="zh-CN" altLang="en-US"/>
            </a:p>
          </p:txBody>
        </p:sp>
        <p:sp>
          <p:nvSpPr>
            <p:cNvPr id="679"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w="9525">
              <a:noFill/>
              <a:round/>
              <a:headEnd/>
              <a:tailEnd/>
            </a:ln>
          </p:spPr>
          <p:txBody>
            <a:bodyPr/>
            <a:lstStyle/>
            <a:p>
              <a:endParaRPr lang="zh-CN" altLang="en-US"/>
            </a:p>
          </p:txBody>
        </p:sp>
        <p:sp>
          <p:nvSpPr>
            <p:cNvPr id="680" name="Line 711"/>
            <p:cNvSpPr>
              <a:spLocks noChangeShapeType="1"/>
            </p:cNvSpPr>
            <p:nvPr/>
          </p:nvSpPr>
          <p:spPr bwMode="auto">
            <a:xfrm>
              <a:off x="7396163" y="3816350"/>
              <a:ext cx="163512" cy="120650"/>
            </a:xfrm>
            <a:prstGeom prst="line">
              <a:avLst/>
            </a:prstGeom>
            <a:noFill/>
            <a:ln w="9525">
              <a:solidFill>
                <a:schemeClr val="bg2"/>
              </a:solidFill>
              <a:round/>
              <a:headEnd/>
              <a:tailEnd/>
            </a:ln>
          </p:spPr>
          <p:txBody>
            <a:bodyPr/>
            <a:lstStyle/>
            <a:p>
              <a:endParaRPr lang="zh-CN" altLang="en-US"/>
            </a:p>
          </p:txBody>
        </p:sp>
        <p:sp>
          <p:nvSpPr>
            <p:cNvPr id="681" name="Line 712"/>
            <p:cNvSpPr>
              <a:spLocks noChangeShapeType="1"/>
            </p:cNvSpPr>
            <p:nvPr/>
          </p:nvSpPr>
          <p:spPr bwMode="auto">
            <a:xfrm>
              <a:off x="7493000" y="3736975"/>
              <a:ext cx="279400" cy="0"/>
            </a:xfrm>
            <a:prstGeom prst="line">
              <a:avLst/>
            </a:prstGeom>
            <a:noFill/>
            <a:ln w="9525">
              <a:solidFill>
                <a:schemeClr val="bg2"/>
              </a:solidFill>
              <a:round/>
              <a:headEnd/>
              <a:tailEnd/>
            </a:ln>
          </p:spPr>
          <p:txBody>
            <a:bodyPr/>
            <a:lstStyle/>
            <a:p>
              <a:endParaRPr lang="zh-CN" altLang="en-US"/>
            </a:p>
          </p:txBody>
        </p:sp>
        <p:sp>
          <p:nvSpPr>
            <p:cNvPr id="682" name="Line 713"/>
            <p:cNvSpPr>
              <a:spLocks noChangeShapeType="1"/>
            </p:cNvSpPr>
            <p:nvPr/>
          </p:nvSpPr>
          <p:spPr bwMode="auto">
            <a:xfrm flipV="1">
              <a:off x="7729538" y="3822700"/>
              <a:ext cx="134937" cy="104775"/>
            </a:xfrm>
            <a:prstGeom prst="line">
              <a:avLst/>
            </a:prstGeom>
            <a:noFill/>
            <a:ln w="9525">
              <a:solidFill>
                <a:schemeClr val="bg2"/>
              </a:solidFill>
              <a:round/>
              <a:headEnd/>
              <a:tailEnd/>
            </a:ln>
          </p:spPr>
          <p:txBody>
            <a:bodyPr/>
            <a:lstStyle/>
            <a:p>
              <a:endParaRPr lang="zh-CN" altLang="en-US"/>
            </a:p>
          </p:txBody>
        </p:sp>
        <p:sp>
          <p:nvSpPr>
            <p:cNvPr id="683" name="Line 714"/>
            <p:cNvSpPr>
              <a:spLocks noChangeShapeType="1"/>
            </p:cNvSpPr>
            <p:nvPr/>
          </p:nvSpPr>
          <p:spPr bwMode="auto">
            <a:xfrm>
              <a:off x="6723063" y="2590800"/>
              <a:ext cx="509587" cy="3175"/>
            </a:xfrm>
            <a:prstGeom prst="line">
              <a:avLst/>
            </a:prstGeom>
            <a:noFill/>
            <a:ln w="9525">
              <a:solidFill>
                <a:srgbClr val="969696"/>
              </a:solidFill>
              <a:round/>
              <a:headEnd/>
              <a:tailEnd/>
            </a:ln>
          </p:spPr>
          <p:txBody>
            <a:bodyPr/>
            <a:lstStyle/>
            <a:p>
              <a:endParaRPr lang="zh-CN" altLang="en-US"/>
            </a:p>
          </p:txBody>
        </p:sp>
        <p:sp>
          <p:nvSpPr>
            <p:cNvPr id="684" name="Line 715"/>
            <p:cNvSpPr>
              <a:spLocks noChangeShapeType="1"/>
            </p:cNvSpPr>
            <p:nvPr/>
          </p:nvSpPr>
          <p:spPr bwMode="auto">
            <a:xfrm>
              <a:off x="7358063" y="4700588"/>
              <a:ext cx="390525" cy="184150"/>
            </a:xfrm>
            <a:prstGeom prst="line">
              <a:avLst/>
            </a:prstGeom>
            <a:noFill/>
            <a:ln w="19050">
              <a:solidFill>
                <a:srgbClr val="FF0000"/>
              </a:solidFill>
              <a:round/>
              <a:headEnd/>
              <a:tailEnd/>
            </a:ln>
          </p:spPr>
          <p:txBody>
            <a:bodyPr/>
            <a:lstStyle/>
            <a:p>
              <a:endParaRPr lang="zh-CN" altLang="en-US"/>
            </a:p>
          </p:txBody>
        </p:sp>
        <p:sp>
          <p:nvSpPr>
            <p:cNvPr id="685"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p:spPr>
          <p:txBody>
            <a:bodyPr/>
            <a:lstStyle/>
            <a:p>
              <a:endParaRPr lang="zh-CN" altLang="en-US"/>
            </a:p>
          </p:txBody>
        </p:sp>
        <p:sp>
          <p:nvSpPr>
            <p:cNvPr id="686" name="Line 717"/>
            <p:cNvSpPr>
              <a:spLocks noChangeShapeType="1"/>
            </p:cNvSpPr>
            <p:nvPr/>
          </p:nvSpPr>
          <p:spPr bwMode="auto">
            <a:xfrm flipV="1">
              <a:off x="6780213" y="4979988"/>
              <a:ext cx="971550" cy="0"/>
            </a:xfrm>
            <a:prstGeom prst="line">
              <a:avLst/>
            </a:prstGeom>
            <a:noFill/>
            <a:ln w="19050">
              <a:solidFill>
                <a:srgbClr val="FF0000"/>
              </a:solidFill>
              <a:round/>
              <a:headEnd/>
              <a:tailEnd/>
            </a:ln>
          </p:spPr>
          <p:txBody>
            <a:bodyPr/>
            <a:lstStyle/>
            <a:p>
              <a:endParaRPr lang="zh-CN" altLang="en-US"/>
            </a:p>
          </p:txBody>
        </p:sp>
        <p:sp>
          <p:nvSpPr>
            <p:cNvPr id="687" name="Line 718"/>
            <p:cNvSpPr>
              <a:spLocks noChangeShapeType="1"/>
            </p:cNvSpPr>
            <p:nvPr/>
          </p:nvSpPr>
          <p:spPr bwMode="auto">
            <a:xfrm flipV="1">
              <a:off x="7577138" y="2495550"/>
              <a:ext cx="123825" cy="87313"/>
            </a:xfrm>
            <a:prstGeom prst="line">
              <a:avLst/>
            </a:prstGeom>
            <a:noFill/>
            <a:ln w="9525">
              <a:solidFill>
                <a:schemeClr val="bg2"/>
              </a:solidFill>
              <a:round/>
              <a:headEnd/>
              <a:tailEnd/>
            </a:ln>
          </p:spPr>
          <p:txBody>
            <a:bodyPr/>
            <a:lstStyle/>
            <a:p>
              <a:endParaRPr lang="zh-CN" altLang="en-US"/>
            </a:p>
          </p:txBody>
        </p:sp>
        <p:sp>
          <p:nvSpPr>
            <p:cNvPr id="688" name="Line 719"/>
            <p:cNvSpPr>
              <a:spLocks noChangeShapeType="1"/>
            </p:cNvSpPr>
            <p:nvPr/>
          </p:nvSpPr>
          <p:spPr bwMode="auto">
            <a:xfrm>
              <a:off x="7405688" y="2668588"/>
              <a:ext cx="0" cy="82550"/>
            </a:xfrm>
            <a:prstGeom prst="line">
              <a:avLst/>
            </a:prstGeom>
            <a:noFill/>
            <a:ln w="9525">
              <a:solidFill>
                <a:srgbClr val="969696"/>
              </a:solidFill>
              <a:round/>
              <a:headEnd/>
              <a:tailEnd/>
            </a:ln>
          </p:spPr>
          <p:txBody>
            <a:bodyPr/>
            <a:lstStyle/>
            <a:p>
              <a:endParaRPr lang="zh-CN" altLang="en-US"/>
            </a:p>
          </p:txBody>
        </p:sp>
        <p:sp>
          <p:nvSpPr>
            <p:cNvPr id="689" name="Line 720"/>
            <p:cNvSpPr>
              <a:spLocks noChangeShapeType="1"/>
            </p:cNvSpPr>
            <p:nvPr/>
          </p:nvSpPr>
          <p:spPr bwMode="auto">
            <a:xfrm flipV="1">
              <a:off x="7577138" y="2565400"/>
              <a:ext cx="263525" cy="288925"/>
            </a:xfrm>
            <a:prstGeom prst="line">
              <a:avLst/>
            </a:prstGeom>
            <a:noFill/>
            <a:ln w="9525">
              <a:solidFill>
                <a:schemeClr val="bg2"/>
              </a:solidFill>
              <a:round/>
              <a:headEnd/>
              <a:tailEnd/>
            </a:ln>
          </p:spPr>
          <p:txBody>
            <a:bodyPr/>
            <a:lstStyle/>
            <a:p>
              <a:endParaRPr lang="zh-CN" altLang="en-US"/>
            </a:p>
          </p:txBody>
        </p:sp>
        <p:sp>
          <p:nvSpPr>
            <p:cNvPr id="690" name="Line 721"/>
            <p:cNvSpPr>
              <a:spLocks noChangeShapeType="1"/>
            </p:cNvSpPr>
            <p:nvPr/>
          </p:nvSpPr>
          <p:spPr bwMode="auto">
            <a:xfrm>
              <a:off x="7942263" y="2563813"/>
              <a:ext cx="0" cy="196850"/>
            </a:xfrm>
            <a:prstGeom prst="line">
              <a:avLst/>
            </a:prstGeom>
            <a:noFill/>
            <a:ln w="9525">
              <a:solidFill>
                <a:schemeClr val="bg2"/>
              </a:solidFill>
              <a:round/>
              <a:headEnd/>
              <a:tailEnd/>
            </a:ln>
          </p:spPr>
          <p:txBody>
            <a:bodyPr/>
            <a:lstStyle/>
            <a:p>
              <a:endParaRPr lang="zh-CN" altLang="en-US"/>
            </a:p>
          </p:txBody>
        </p:sp>
        <p:sp>
          <p:nvSpPr>
            <p:cNvPr id="691" name="Line 722"/>
            <p:cNvSpPr>
              <a:spLocks noChangeShapeType="1"/>
            </p:cNvSpPr>
            <p:nvPr/>
          </p:nvSpPr>
          <p:spPr bwMode="auto">
            <a:xfrm>
              <a:off x="7596188" y="2870200"/>
              <a:ext cx="188912" cy="0"/>
            </a:xfrm>
            <a:prstGeom prst="line">
              <a:avLst/>
            </a:prstGeom>
            <a:noFill/>
            <a:ln w="9525">
              <a:solidFill>
                <a:schemeClr val="bg2"/>
              </a:solidFill>
              <a:round/>
              <a:headEnd/>
              <a:tailEnd/>
            </a:ln>
          </p:spPr>
          <p:txBody>
            <a:bodyPr/>
            <a:lstStyle/>
            <a:p>
              <a:endParaRPr lang="zh-CN" altLang="en-US"/>
            </a:p>
          </p:txBody>
        </p:sp>
        <p:sp>
          <p:nvSpPr>
            <p:cNvPr id="692" name="Line 723"/>
            <p:cNvSpPr>
              <a:spLocks noChangeShapeType="1"/>
            </p:cNvSpPr>
            <p:nvPr/>
          </p:nvSpPr>
          <p:spPr bwMode="auto">
            <a:xfrm>
              <a:off x="8150225" y="2860675"/>
              <a:ext cx="177800" cy="0"/>
            </a:xfrm>
            <a:prstGeom prst="line">
              <a:avLst/>
            </a:prstGeom>
            <a:noFill/>
            <a:ln w="9525">
              <a:solidFill>
                <a:schemeClr val="bg2"/>
              </a:solidFill>
              <a:round/>
              <a:headEnd/>
              <a:tailEnd/>
            </a:ln>
          </p:spPr>
          <p:txBody>
            <a:bodyPr/>
            <a:lstStyle/>
            <a:p>
              <a:endParaRPr lang="zh-CN" altLang="en-US"/>
            </a:p>
          </p:txBody>
        </p:sp>
        <p:sp>
          <p:nvSpPr>
            <p:cNvPr id="693" name="Line 724"/>
            <p:cNvSpPr>
              <a:spLocks noChangeShapeType="1"/>
            </p:cNvSpPr>
            <p:nvPr/>
          </p:nvSpPr>
          <p:spPr bwMode="auto">
            <a:xfrm flipH="1">
              <a:off x="7296150" y="2936875"/>
              <a:ext cx="98425" cy="704850"/>
            </a:xfrm>
            <a:prstGeom prst="line">
              <a:avLst/>
            </a:prstGeom>
            <a:noFill/>
            <a:ln w="9525">
              <a:solidFill>
                <a:srgbClr val="969696"/>
              </a:solidFill>
              <a:round/>
              <a:headEnd/>
              <a:tailEnd/>
            </a:ln>
          </p:spPr>
          <p:txBody>
            <a:bodyPr/>
            <a:lstStyle/>
            <a:p>
              <a:endParaRPr lang="zh-CN" altLang="en-US"/>
            </a:p>
          </p:txBody>
        </p:sp>
        <p:sp>
          <p:nvSpPr>
            <p:cNvPr id="694" name="Line 725"/>
            <p:cNvSpPr>
              <a:spLocks noChangeShapeType="1"/>
            </p:cNvSpPr>
            <p:nvPr/>
          </p:nvSpPr>
          <p:spPr bwMode="auto">
            <a:xfrm flipH="1">
              <a:off x="7888288" y="2936875"/>
              <a:ext cx="111125" cy="727075"/>
            </a:xfrm>
            <a:prstGeom prst="line">
              <a:avLst/>
            </a:prstGeom>
            <a:noFill/>
            <a:ln w="9525">
              <a:solidFill>
                <a:schemeClr val="bg2"/>
              </a:solidFill>
              <a:round/>
              <a:headEnd/>
              <a:tailEnd/>
            </a:ln>
          </p:spPr>
          <p:txBody>
            <a:bodyPr/>
            <a:lstStyle/>
            <a:p>
              <a:endParaRPr lang="zh-CN" altLang="en-US"/>
            </a:p>
          </p:txBody>
        </p:sp>
        <p:sp>
          <p:nvSpPr>
            <p:cNvPr id="695" name="Line 726"/>
            <p:cNvSpPr>
              <a:spLocks noChangeShapeType="1"/>
            </p:cNvSpPr>
            <p:nvPr/>
          </p:nvSpPr>
          <p:spPr bwMode="auto">
            <a:xfrm flipV="1">
              <a:off x="7272338" y="4078288"/>
              <a:ext cx="227012" cy="436562"/>
            </a:xfrm>
            <a:prstGeom prst="line">
              <a:avLst/>
            </a:prstGeom>
            <a:noFill/>
            <a:ln w="9525">
              <a:solidFill>
                <a:schemeClr val="bg2"/>
              </a:solidFill>
              <a:round/>
              <a:headEnd/>
              <a:tailEnd/>
            </a:ln>
          </p:spPr>
          <p:txBody>
            <a:bodyPr/>
            <a:lstStyle/>
            <a:p>
              <a:endParaRPr lang="zh-CN" altLang="en-US"/>
            </a:p>
          </p:txBody>
        </p:sp>
        <p:sp>
          <p:nvSpPr>
            <p:cNvPr id="696"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p:spPr>
          <p:txBody>
            <a:bodyPr/>
            <a:lstStyle/>
            <a:p>
              <a:endParaRPr lang="zh-CN" altLang="en-US"/>
            </a:p>
          </p:txBody>
        </p:sp>
        <p:sp>
          <p:nvSpPr>
            <p:cNvPr id="697" name="Line 728"/>
            <p:cNvSpPr>
              <a:spLocks noChangeShapeType="1"/>
            </p:cNvSpPr>
            <p:nvPr/>
          </p:nvSpPr>
          <p:spPr bwMode="auto">
            <a:xfrm>
              <a:off x="6289675" y="2406650"/>
              <a:ext cx="152400" cy="95250"/>
            </a:xfrm>
            <a:prstGeom prst="line">
              <a:avLst/>
            </a:prstGeom>
            <a:noFill/>
            <a:ln w="19050">
              <a:solidFill>
                <a:srgbClr val="FF0000"/>
              </a:solidFill>
              <a:round/>
              <a:headEnd/>
              <a:tailEnd/>
            </a:ln>
          </p:spPr>
          <p:txBody>
            <a:bodyPr/>
            <a:lstStyle/>
            <a:p>
              <a:endParaRPr lang="zh-CN" altLang="en-US"/>
            </a:p>
          </p:txBody>
        </p:sp>
        <p:sp>
          <p:nvSpPr>
            <p:cNvPr id="698"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699"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700"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701" name="Group 732"/>
            <p:cNvGrpSpPr>
              <a:grpSpLocks/>
            </p:cNvGrpSpPr>
            <p:nvPr/>
          </p:nvGrpSpPr>
          <p:grpSpPr bwMode="auto">
            <a:xfrm>
              <a:off x="6430963" y="2519363"/>
              <a:ext cx="219075" cy="52387"/>
              <a:chOff x="2468" y="1332"/>
              <a:chExt cx="310" cy="60"/>
            </a:xfrm>
          </p:grpSpPr>
          <p:sp>
            <p:nvSpPr>
              <p:cNvPr id="1225"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1226"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702" name="Line 735"/>
            <p:cNvSpPr>
              <a:spLocks noChangeShapeType="1"/>
            </p:cNvSpPr>
            <p:nvPr/>
          </p:nvSpPr>
          <p:spPr bwMode="auto">
            <a:xfrm>
              <a:off x="6354763" y="2543175"/>
              <a:ext cx="0" cy="74613"/>
            </a:xfrm>
            <a:prstGeom prst="line">
              <a:avLst/>
            </a:prstGeom>
            <a:noFill/>
            <a:ln w="9525">
              <a:solidFill>
                <a:schemeClr val="bg2"/>
              </a:solidFill>
              <a:round/>
              <a:headEnd/>
              <a:tailEnd/>
            </a:ln>
          </p:spPr>
          <p:txBody>
            <a:bodyPr/>
            <a:lstStyle/>
            <a:p>
              <a:endParaRPr lang="zh-CN" altLang="en-US"/>
            </a:p>
          </p:txBody>
        </p:sp>
        <p:sp>
          <p:nvSpPr>
            <p:cNvPr id="703" name="Line 736"/>
            <p:cNvSpPr>
              <a:spLocks noChangeShapeType="1"/>
            </p:cNvSpPr>
            <p:nvPr/>
          </p:nvSpPr>
          <p:spPr bwMode="auto">
            <a:xfrm>
              <a:off x="6740525" y="2546350"/>
              <a:ext cx="0" cy="73025"/>
            </a:xfrm>
            <a:prstGeom prst="line">
              <a:avLst/>
            </a:prstGeom>
            <a:noFill/>
            <a:ln w="9525">
              <a:solidFill>
                <a:schemeClr val="bg2"/>
              </a:solidFill>
              <a:round/>
              <a:headEnd/>
              <a:tailEnd/>
            </a:ln>
          </p:spPr>
          <p:txBody>
            <a:bodyPr/>
            <a:lstStyle/>
            <a:p>
              <a:endParaRPr lang="zh-CN" altLang="en-US"/>
            </a:p>
          </p:txBody>
        </p:sp>
        <p:grpSp>
          <p:nvGrpSpPr>
            <p:cNvPr id="704" name="Group 737"/>
            <p:cNvGrpSpPr>
              <a:grpSpLocks/>
            </p:cNvGrpSpPr>
            <p:nvPr/>
          </p:nvGrpSpPr>
          <p:grpSpPr bwMode="auto">
            <a:xfrm>
              <a:off x="7202488" y="2493963"/>
              <a:ext cx="390525" cy="174625"/>
              <a:chOff x="4334" y="1470"/>
              <a:chExt cx="246" cy="107"/>
            </a:xfrm>
          </p:grpSpPr>
          <p:sp>
            <p:nvSpPr>
              <p:cNvPr id="121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21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21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220" name="Group 741"/>
              <p:cNvGrpSpPr>
                <a:grpSpLocks/>
              </p:cNvGrpSpPr>
              <p:nvPr/>
            </p:nvGrpSpPr>
            <p:grpSpPr bwMode="auto">
              <a:xfrm>
                <a:off x="4383" y="1488"/>
                <a:ext cx="138" cy="33"/>
                <a:chOff x="2468" y="1332"/>
                <a:chExt cx="310" cy="60"/>
              </a:xfrm>
            </p:grpSpPr>
            <p:sp>
              <p:nvSpPr>
                <p:cNvPr id="1223"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1224"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1221" name="Line 744"/>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222" name="Line 745"/>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705" name="Group 746"/>
            <p:cNvGrpSpPr>
              <a:grpSpLocks/>
            </p:cNvGrpSpPr>
            <p:nvPr/>
          </p:nvGrpSpPr>
          <p:grpSpPr bwMode="auto">
            <a:xfrm>
              <a:off x="7213600" y="2757488"/>
              <a:ext cx="390525" cy="174625"/>
              <a:chOff x="4334" y="1470"/>
              <a:chExt cx="246" cy="107"/>
            </a:xfrm>
          </p:grpSpPr>
          <p:sp>
            <p:nvSpPr>
              <p:cNvPr id="12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2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2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212" name="Group 750"/>
              <p:cNvGrpSpPr>
                <a:grpSpLocks/>
              </p:cNvGrpSpPr>
              <p:nvPr/>
            </p:nvGrpSpPr>
            <p:grpSpPr bwMode="auto">
              <a:xfrm>
                <a:off x="4383" y="1488"/>
                <a:ext cx="138" cy="33"/>
                <a:chOff x="2468" y="1332"/>
                <a:chExt cx="310" cy="60"/>
              </a:xfrm>
            </p:grpSpPr>
            <p:sp>
              <p:nvSpPr>
                <p:cNvPr id="1215"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1216"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1213" name="Line 753"/>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214" name="Line 754"/>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706" name="Group 755"/>
            <p:cNvGrpSpPr>
              <a:grpSpLocks/>
            </p:cNvGrpSpPr>
            <p:nvPr/>
          </p:nvGrpSpPr>
          <p:grpSpPr bwMode="auto">
            <a:xfrm>
              <a:off x="7762875" y="2759075"/>
              <a:ext cx="390525" cy="174625"/>
              <a:chOff x="4334" y="1470"/>
              <a:chExt cx="246" cy="107"/>
            </a:xfrm>
          </p:grpSpPr>
          <p:sp>
            <p:nvSpPr>
              <p:cNvPr id="120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20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20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204" name="Group 759"/>
              <p:cNvGrpSpPr>
                <a:grpSpLocks/>
              </p:cNvGrpSpPr>
              <p:nvPr/>
            </p:nvGrpSpPr>
            <p:grpSpPr bwMode="auto">
              <a:xfrm>
                <a:off x="4383" y="1488"/>
                <a:ext cx="138" cy="33"/>
                <a:chOff x="2468" y="1332"/>
                <a:chExt cx="310" cy="60"/>
              </a:xfrm>
            </p:grpSpPr>
            <p:sp>
              <p:nvSpPr>
                <p:cNvPr id="1207"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1208"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1205" name="Line 762"/>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206" name="Line 763"/>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707" name="Group 764"/>
            <p:cNvGrpSpPr>
              <a:grpSpLocks/>
            </p:cNvGrpSpPr>
            <p:nvPr/>
          </p:nvGrpSpPr>
          <p:grpSpPr bwMode="auto">
            <a:xfrm>
              <a:off x="7689850" y="2393950"/>
              <a:ext cx="390525" cy="174625"/>
              <a:chOff x="4334" y="1470"/>
              <a:chExt cx="246" cy="107"/>
            </a:xfrm>
          </p:grpSpPr>
          <p:sp>
            <p:nvSpPr>
              <p:cNvPr id="119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19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19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196" name="Group 768"/>
              <p:cNvGrpSpPr>
                <a:grpSpLocks/>
              </p:cNvGrpSpPr>
              <p:nvPr/>
            </p:nvGrpSpPr>
            <p:grpSpPr bwMode="auto">
              <a:xfrm>
                <a:off x="4383" y="1488"/>
                <a:ext cx="138" cy="33"/>
                <a:chOff x="2468" y="1332"/>
                <a:chExt cx="310" cy="60"/>
              </a:xfrm>
            </p:grpSpPr>
            <p:sp>
              <p:nvSpPr>
                <p:cNvPr id="1199"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1200"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1197" name="Line 771"/>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198" name="Line 772"/>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708" name="Line 782"/>
            <p:cNvSpPr>
              <a:spLocks noChangeShapeType="1"/>
            </p:cNvSpPr>
            <p:nvPr/>
          </p:nvSpPr>
          <p:spPr bwMode="auto">
            <a:xfrm>
              <a:off x="6427788" y="3743325"/>
              <a:ext cx="679450" cy="0"/>
            </a:xfrm>
            <a:prstGeom prst="line">
              <a:avLst/>
            </a:prstGeom>
            <a:noFill/>
            <a:ln w="9525">
              <a:solidFill>
                <a:schemeClr val="bg2"/>
              </a:solidFill>
              <a:round/>
              <a:headEnd/>
              <a:tailEnd/>
            </a:ln>
          </p:spPr>
          <p:txBody>
            <a:bodyPr/>
            <a:lstStyle/>
            <a:p>
              <a:endParaRPr lang="zh-CN" altLang="en-US"/>
            </a:p>
          </p:txBody>
        </p:sp>
        <p:grpSp>
          <p:nvGrpSpPr>
            <p:cNvPr id="709" name="Group 801"/>
            <p:cNvGrpSpPr>
              <a:grpSpLocks/>
            </p:cNvGrpSpPr>
            <p:nvPr/>
          </p:nvGrpSpPr>
          <p:grpSpPr bwMode="auto">
            <a:xfrm>
              <a:off x="7591425" y="4806950"/>
              <a:ext cx="622300" cy="244475"/>
              <a:chOff x="4334" y="1470"/>
              <a:chExt cx="246" cy="107"/>
            </a:xfrm>
          </p:grpSpPr>
          <p:sp>
            <p:nvSpPr>
              <p:cNvPr id="118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18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18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188" name="Group 805"/>
              <p:cNvGrpSpPr>
                <a:grpSpLocks/>
              </p:cNvGrpSpPr>
              <p:nvPr/>
            </p:nvGrpSpPr>
            <p:grpSpPr bwMode="auto">
              <a:xfrm>
                <a:off x="4383" y="1488"/>
                <a:ext cx="138" cy="33"/>
                <a:chOff x="2468" y="1332"/>
                <a:chExt cx="310" cy="60"/>
              </a:xfrm>
            </p:grpSpPr>
            <p:sp>
              <p:nvSpPr>
                <p:cNvPr id="1191"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1192"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1189" name="Line 80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190" name="Line 809"/>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710" name="Group 810"/>
            <p:cNvGrpSpPr>
              <a:grpSpLocks/>
            </p:cNvGrpSpPr>
            <p:nvPr/>
          </p:nvGrpSpPr>
          <p:grpSpPr bwMode="auto">
            <a:xfrm>
              <a:off x="6965950" y="4508500"/>
              <a:ext cx="622300" cy="244475"/>
              <a:chOff x="4334" y="1470"/>
              <a:chExt cx="246" cy="107"/>
            </a:xfrm>
          </p:grpSpPr>
          <p:sp>
            <p:nvSpPr>
              <p:cNvPr id="117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17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17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180" name="Group 814"/>
              <p:cNvGrpSpPr>
                <a:grpSpLocks/>
              </p:cNvGrpSpPr>
              <p:nvPr/>
            </p:nvGrpSpPr>
            <p:grpSpPr bwMode="auto">
              <a:xfrm>
                <a:off x="4383" y="1488"/>
                <a:ext cx="138" cy="33"/>
                <a:chOff x="2468" y="1332"/>
                <a:chExt cx="310" cy="60"/>
              </a:xfrm>
            </p:grpSpPr>
            <p:sp>
              <p:nvSpPr>
                <p:cNvPr id="1183"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1184"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1181" name="Line 817"/>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182" name="Line 818"/>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711" name="Group 819"/>
            <p:cNvGrpSpPr>
              <a:grpSpLocks/>
            </p:cNvGrpSpPr>
            <p:nvPr/>
          </p:nvGrpSpPr>
          <p:grpSpPr bwMode="auto">
            <a:xfrm>
              <a:off x="6242050" y="4851400"/>
              <a:ext cx="622300" cy="244475"/>
              <a:chOff x="4334" y="1470"/>
              <a:chExt cx="246" cy="107"/>
            </a:xfrm>
          </p:grpSpPr>
          <p:sp>
            <p:nvSpPr>
              <p:cNvPr id="116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17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17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172" name="Group 823"/>
              <p:cNvGrpSpPr>
                <a:grpSpLocks/>
              </p:cNvGrpSpPr>
              <p:nvPr/>
            </p:nvGrpSpPr>
            <p:grpSpPr bwMode="auto">
              <a:xfrm>
                <a:off x="4383" y="1488"/>
                <a:ext cx="138" cy="33"/>
                <a:chOff x="2468" y="1332"/>
                <a:chExt cx="310" cy="60"/>
              </a:xfrm>
            </p:grpSpPr>
            <p:sp>
              <p:nvSpPr>
                <p:cNvPr id="1175"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1176"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1173" name="Line 82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174" name="Line 827"/>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712" name="Group 828"/>
            <p:cNvGrpSpPr>
              <a:grpSpLocks/>
            </p:cNvGrpSpPr>
            <p:nvPr/>
          </p:nvGrpSpPr>
          <p:grpSpPr bwMode="auto">
            <a:xfrm>
              <a:off x="6051550" y="3644900"/>
              <a:ext cx="390525" cy="171450"/>
              <a:chOff x="4334" y="1470"/>
              <a:chExt cx="246" cy="107"/>
            </a:xfrm>
          </p:grpSpPr>
          <p:sp>
            <p:nvSpPr>
              <p:cNvPr id="116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16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16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164" name="Group 832"/>
              <p:cNvGrpSpPr>
                <a:grpSpLocks/>
              </p:cNvGrpSpPr>
              <p:nvPr/>
            </p:nvGrpSpPr>
            <p:grpSpPr bwMode="auto">
              <a:xfrm>
                <a:off x="4383" y="1488"/>
                <a:ext cx="138" cy="33"/>
                <a:chOff x="2468" y="1332"/>
                <a:chExt cx="310" cy="60"/>
              </a:xfrm>
            </p:grpSpPr>
            <p:sp>
              <p:nvSpPr>
                <p:cNvPr id="1167"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1168"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1165" name="Line 835"/>
              <p:cNvSpPr>
                <a:spLocks noChangeShapeType="1"/>
              </p:cNvSpPr>
              <p:nvPr/>
            </p:nvSpPr>
            <p:spPr bwMode="auto">
              <a:xfrm>
                <a:off x="4335" y="1503"/>
                <a:ext cx="0" cy="50"/>
              </a:xfrm>
              <a:prstGeom prst="line">
                <a:avLst/>
              </a:prstGeom>
              <a:noFill/>
              <a:ln w="9525">
                <a:solidFill>
                  <a:schemeClr val="bg2"/>
                </a:solidFill>
                <a:round/>
                <a:headEnd/>
                <a:tailEnd/>
              </a:ln>
            </p:spPr>
            <p:txBody>
              <a:bodyPr/>
              <a:lstStyle/>
              <a:p>
                <a:endParaRPr lang="zh-CN" altLang="en-US"/>
              </a:p>
            </p:txBody>
          </p:sp>
          <p:sp>
            <p:nvSpPr>
              <p:cNvPr id="1166" name="Line 836"/>
              <p:cNvSpPr>
                <a:spLocks noChangeShapeType="1"/>
              </p:cNvSpPr>
              <p:nvPr/>
            </p:nvSpPr>
            <p:spPr bwMode="auto">
              <a:xfrm>
                <a:off x="4578" y="1505"/>
                <a:ext cx="0" cy="49"/>
              </a:xfrm>
              <a:prstGeom prst="line">
                <a:avLst/>
              </a:prstGeom>
              <a:noFill/>
              <a:ln w="9525">
                <a:solidFill>
                  <a:schemeClr val="bg2"/>
                </a:solidFill>
                <a:round/>
                <a:headEnd/>
                <a:tailEnd/>
              </a:ln>
            </p:spPr>
            <p:txBody>
              <a:bodyPr/>
              <a:lstStyle/>
              <a:p>
                <a:endParaRPr lang="zh-CN" altLang="en-US"/>
              </a:p>
            </p:txBody>
          </p:sp>
        </p:grpSp>
        <p:grpSp>
          <p:nvGrpSpPr>
            <p:cNvPr id="713" name="Group 837"/>
            <p:cNvGrpSpPr>
              <a:grpSpLocks/>
            </p:cNvGrpSpPr>
            <p:nvPr/>
          </p:nvGrpSpPr>
          <p:grpSpPr bwMode="auto">
            <a:xfrm>
              <a:off x="6024563" y="1744663"/>
              <a:ext cx="517525" cy="508000"/>
              <a:chOff x="2922" y="1424"/>
              <a:chExt cx="326" cy="320"/>
            </a:xfrm>
          </p:grpSpPr>
          <p:sp>
            <p:nvSpPr>
              <p:cNvPr id="1153" name="Oval 838"/>
              <p:cNvSpPr>
                <a:spLocks noChangeArrowheads="1"/>
              </p:cNvSpPr>
              <p:nvPr/>
            </p:nvSpPr>
            <p:spPr bwMode="auto">
              <a:xfrm>
                <a:off x="2922" y="1445"/>
                <a:ext cx="326" cy="289"/>
              </a:xfrm>
              <a:prstGeom prst="ellipse">
                <a:avLst/>
              </a:prstGeom>
              <a:noFill/>
              <a:ln w="19050">
                <a:solidFill>
                  <a:srgbClr val="FF0000"/>
                </a:solidFill>
                <a:round/>
                <a:headEnd/>
                <a:tailEnd/>
              </a:ln>
            </p:spPr>
            <p:txBody>
              <a:bodyPr wrap="none" anchor="ctr"/>
              <a:lstStyle/>
              <a:p>
                <a:endParaRPr lang="zh-CN" altLang="zh-CN"/>
              </a:p>
            </p:txBody>
          </p:sp>
          <p:grpSp>
            <p:nvGrpSpPr>
              <p:cNvPr id="1154" name="Group 839"/>
              <p:cNvGrpSpPr>
                <a:grpSpLocks/>
              </p:cNvGrpSpPr>
              <p:nvPr/>
            </p:nvGrpSpPr>
            <p:grpSpPr bwMode="auto">
              <a:xfrm>
                <a:off x="2949" y="1424"/>
                <a:ext cx="265" cy="280"/>
                <a:chOff x="2949" y="1424"/>
                <a:chExt cx="265" cy="280"/>
              </a:xfrm>
            </p:grpSpPr>
            <p:sp>
              <p:nvSpPr>
                <p:cNvPr id="1156" name="Oval 840"/>
                <p:cNvSpPr>
                  <a:spLocks noChangeArrowheads="1"/>
                </p:cNvSpPr>
                <p:nvPr/>
              </p:nvSpPr>
              <p:spPr bwMode="auto">
                <a:xfrm>
                  <a:off x="3030" y="1545"/>
                  <a:ext cx="107" cy="92"/>
                </a:xfrm>
                <a:prstGeom prst="ellipse">
                  <a:avLst/>
                </a:prstGeom>
                <a:noFill/>
                <a:ln w="19050">
                  <a:solidFill>
                    <a:srgbClr val="FF0000"/>
                  </a:solidFill>
                  <a:round/>
                  <a:headEnd/>
                  <a:tailEnd/>
                </a:ln>
              </p:spPr>
              <p:txBody>
                <a:bodyPr wrap="none" anchor="ctr"/>
                <a:lstStyle/>
                <a:p>
                  <a:endParaRPr lang="zh-CN" altLang="zh-CN"/>
                </a:p>
              </p:txBody>
            </p:sp>
            <p:sp>
              <p:nvSpPr>
                <p:cNvPr id="1157" name="Oval 841"/>
                <p:cNvSpPr>
                  <a:spLocks noChangeArrowheads="1"/>
                </p:cNvSpPr>
                <p:nvPr/>
              </p:nvSpPr>
              <p:spPr bwMode="auto">
                <a:xfrm>
                  <a:off x="3006" y="1525"/>
                  <a:ext cx="154" cy="131"/>
                </a:xfrm>
                <a:prstGeom prst="ellipse">
                  <a:avLst/>
                </a:prstGeom>
                <a:noFill/>
                <a:ln w="19050">
                  <a:solidFill>
                    <a:srgbClr val="FF0000"/>
                  </a:solidFill>
                  <a:round/>
                  <a:headEnd/>
                  <a:tailEnd/>
                </a:ln>
              </p:spPr>
              <p:txBody>
                <a:bodyPr wrap="none" anchor="ctr"/>
                <a:lstStyle/>
                <a:p>
                  <a:endParaRPr lang="zh-CN" altLang="zh-CN"/>
                </a:p>
              </p:txBody>
            </p:sp>
            <p:sp>
              <p:nvSpPr>
                <p:cNvPr id="1158" name="Oval 842"/>
                <p:cNvSpPr>
                  <a:spLocks noChangeArrowheads="1"/>
                </p:cNvSpPr>
                <p:nvPr/>
              </p:nvSpPr>
              <p:spPr bwMode="auto">
                <a:xfrm>
                  <a:off x="2983" y="1501"/>
                  <a:ext cx="203" cy="179"/>
                </a:xfrm>
                <a:prstGeom prst="ellipse">
                  <a:avLst/>
                </a:prstGeom>
                <a:noFill/>
                <a:ln w="19050">
                  <a:solidFill>
                    <a:srgbClr val="FF0000"/>
                  </a:solidFill>
                  <a:round/>
                  <a:headEnd/>
                  <a:tailEnd/>
                </a:ln>
              </p:spPr>
              <p:txBody>
                <a:bodyPr wrap="none" anchor="ctr"/>
                <a:lstStyle/>
                <a:p>
                  <a:endParaRPr lang="zh-CN" altLang="zh-CN"/>
                </a:p>
              </p:txBody>
            </p:sp>
            <p:sp>
              <p:nvSpPr>
                <p:cNvPr id="1159" name="Oval 843"/>
                <p:cNvSpPr>
                  <a:spLocks noChangeArrowheads="1"/>
                </p:cNvSpPr>
                <p:nvPr/>
              </p:nvSpPr>
              <p:spPr bwMode="auto">
                <a:xfrm>
                  <a:off x="2949" y="1476"/>
                  <a:ext cx="265" cy="228"/>
                </a:xfrm>
                <a:prstGeom prst="ellipse">
                  <a:avLst/>
                </a:prstGeom>
                <a:noFill/>
                <a:ln w="19050">
                  <a:solidFill>
                    <a:srgbClr val="FF0000"/>
                  </a:solidFill>
                  <a:round/>
                  <a:headEnd/>
                  <a:tailEnd/>
                </a:ln>
              </p:spPr>
              <p:txBody>
                <a:bodyPr wrap="none" anchor="ctr"/>
                <a:lstStyle/>
                <a:p>
                  <a:endParaRPr lang="zh-CN" altLang="zh-CN"/>
                </a:p>
              </p:txBody>
            </p:sp>
            <p:sp>
              <p:nvSpPr>
                <p:cNvPr id="1160"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w="19050">
                  <a:noFill/>
                  <a:round/>
                  <a:headEnd/>
                  <a:tailEnd/>
                </a:ln>
              </p:spPr>
              <p:txBody>
                <a:bodyPr/>
                <a:lstStyle/>
                <a:p>
                  <a:endParaRPr lang="zh-CN" altLang="en-US"/>
                </a:p>
              </p:txBody>
            </p:sp>
          </p:grpSp>
          <p:sp>
            <p:nvSpPr>
              <p:cNvPr id="1155"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w="19050">
                <a:noFill/>
                <a:round/>
                <a:headEnd/>
                <a:tailEnd/>
              </a:ln>
            </p:spPr>
            <p:txBody>
              <a:bodyPr/>
              <a:lstStyle/>
              <a:p>
                <a:endParaRPr lang="zh-CN" altLang="en-US"/>
              </a:p>
            </p:txBody>
          </p:sp>
        </p:grpSp>
        <p:grpSp>
          <p:nvGrpSpPr>
            <p:cNvPr id="714" name="Group 846"/>
            <p:cNvGrpSpPr>
              <a:grpSpLocks/>
            </p:cNvGrpSpPr>
            <p:nvPr/>
          </p:nvGrpSpPr>
          <p:grpSpPr bwMode="auto">
            <a:xfrm>
              <a:off x="6138863" y="1989138"/>
              <a:ext cx="282575" cy="477837"/>
              <a:chOff x="3748" y="1253"/>
              <a:chExt cx="178" cy="301"/>
            </a:xfrm>
          </p:grpSpPr>
          <p:sp>
            <p:nvSpPr>
              <p:cNvPr id="1137" name="Line 270"/>
              <p:cNvSpPr>
                <a:spLocks noChangeShapeType="1"/>
              </p:cNvSpPr>
              <p:nvPr/>
            </p:nvSpPr>
            <p:spPr bwMode="auto">
              <a:xfrm flipH="1">
                <a:off x="3748" y="1276"/>
                <a:ext cx="89" cy="252"/>
              </a:xfrm>
              <a:prstGeom prst="line">
                <a:avLst/>
              </a:prstGeom>
              <a:noFill/>
              <a:ln w="19050">
                <a:solidFill>
                  <a:schemeClr val="tx1"/>
                </a:solidFill>
                <a:round/>
                <a:headEnd/>
                <a:tailEnd/>
              </a:ln>
            </p:spPr>
            <p:txBody>
              <a:bodyPr wrap="none"/>
              <a:lstStyle/>
              <a:p>
                <a:endParaRPr lang="zh-CN" altLang="en-US"/>
              </a:p>
            </p:txBody>
          </p:sp>
          <p:sp>
            <p:nvSpPr>
              <p:cNvPr id="1138" name="Line 271"/>
              <p:cNvSpPr>
                <a:spLocks noChangeShapeType="1"/>
              </p:cNvSpPr>
              <p:nvPr/>
            </p:nvSpPr>
            <p:spPr bwMode="auto">
              <a:xfrm>
                <a:off x="3837" y="1276"/>
                <a:ext cx="89" cy="251"/>
              </a:xfrm>
              <a:prstGeom prst="line">
                <a:avLst/>
              </a:prstGeom>
              <a:noFill/>
              <a:ln w="19050">
                <a:solidFill>
                  <a:schemeClr val="tx1"/>
                </a:solidFill>
                <a:round/>
                <a:headEnd/>
                <a:tailEnd/>
              </a:ln>
            </p:spPr>
            <p:txBody>
              <a:bodyPr wrap="none"/>
              <a:lstStyle/>
              <a:p>
                <a:endParaRPr lang="zh-CN" altLang="en-US"/>
              </a:p>
            </p:txBody>
          </p:sp>
          <p:sp>
            <p:nvSpPr>
              <p:cNvPr id="1139" name="Line 272"/>
              <p:cNvSpPr>
                <a:spLocks noChangeShapeType="1"/>
              </p:cNvSpPr>
              <p:nvPr/>
            </p:nvSpPr>
            <p:spPr bwMode="auto">
              <a:xfrm>
                <a:off x="3748" y="1527"/>
                <a:ext cx="89" cy="27"/>
              </a:xfrm>
              <a:prstGeom prst="line">
                <a:avLst/>
              </a:prstGeom>
              <a:noFill/>
              <a:ln w="19050">
                <a:solidFill>
                  <a:schemeClr val="tx1"/>
                </a:solidFill>
                <a:round/>
                <a:headEnd/>
                <a:tailEnd/>
              </a:ln>
            </p:spPr>
            <p:txBody>
              <a:bodyPr wrap="none"/>
              <a:lstStyle/>
              <a:p>
                <a:endParaRPr lang="zh-CN" altLang="en-US"/>
              </a:p>
            </p:txBody>
          </p:sp>
          <p:sp>
            <p:nvSpPr>
              <p:cNvPr id="1140" name="Line 273"/>
              <p:cNvSpPr>
                <a:spLocks noChangeShapeType="1"/>
              </p:cNvSpPr>
              <p:nvPr/>
            </p:nvSpPr>
            <p:spPr bwMode="auto">
              <a:xfrm flipH="1">
                <a:off x="3837" y="1527"/>
                <a:ext cx="89" cy="27"/>
              </a:xfrm>
              <a:prstGeom prst="line">
                <a:avLst/>
              </a:prstGeom>
              <a:noFill/>
              <a:ln w="19050">
                <a:solidFill>
                  <a:schemeClr val="tx1"/>
                </a:solidFill>
                <a:round/>
                <a:headEnd/>
                <a:tailEnd/>
              </a:ln>
            </p:spPr>
            <p:txBody>
              <a:bodyPr wrap="none"/>
              <a:lstStyle/>
              <a:p>
                <a:endParaRPr lang="zh-CN" altLang="en-US"/>
              </a:p>
            </p:txBody>
          </p:sp>
          <p:sp>
            <p:nvSpPr>
              <p:cNvPr id="1141" name="Line 274"/>
              <p:cNvSpPr>
                <a:spLocks noChangeShapeType="1"/>
              </p:cNvSpPr>
              <p:nvPr/>
            </p:nvSpPr>
            <p:spPr bwMode="auto">
              <a:xfrm>
                <a:off x="3837" y="1282"/>
                <a:ext cx="0" cy="272"/>
              </a:xfrm>
              <a:prstGeom prst="line">
                <a:avLst/>
              </a:prstGeom>
              <a:noFill/>
              <a:ln w="19050">
                <a:solidFill>
                  <a:schemeClr val="tx1"/>
                </a:solidFill>
                <a:round/>
                <a:headEnd/>
                <a:tailEnd/>
              </a:ln>
            </p:spPr>
            <p:txBody>
              <a:bodyPr wrap="none"/>
              <a:lstStyle/>
              <a:p>
                <a:endParaRPr lang="zh-CN" altLang="en-US"/>
              </a:p>
            </p:txBody>
          </p:sp>
          <p:sp>
            <p:nvSpPr>
              <p:cNvPr id="1142" name="Line 275"/>
              <p:cNvSpPr>
                <a:spLocks noChangeShapeType="1"/>
              </p:cNvSpPr>
              <p:nvPr/>
            </p:nvSpPr>
            <p:spPr bwMode="auto">
              <a:xfrm flipV="1">
                <a:off x="3748" y="1501"/>
                <a:ext cx="89" cy="27"/>
              </a:xfrm>
              <a:prstGeom prst="line">
                <a:avLst/>
              </a:prstGeom>
              <a:noFill/>
              <a:ln w="19050">
                <a:solidFill>
                  <a:schemeClr val="tx1"/>
                </a:solidFill>
                <a:round/>
                <a:headEnd/>
                <a:tailEnd/>
              </a:ln>
            </p:spPr>
            <p:txBody>
              <a:bodyPr wrap="none"/>
              <a:lstStyle/>
              <a:p>
                <a:endParaRPr lang="zh-CN" altLang="en-US"/>
              </a:p>
            </p:txBody>
          </p:sp>
          <p:sp>
            <p:nvSpPr>
              <p:cNvPr id="1143" name="Line 276"/>
              <p:cNvSpPr>
                <a:spLocks noChangeShapeType="1"/>
              </p:cNvSpPr>
              <p:nvPr/>
            </p:nvSpPr>
            <p:spPr bwMode="auto">
              <a:xfrm flipH="1" flipV="1">
                <a:off x="3837" y="1501"/>
                <a:ext cx="89" cy="26"/>
              </a:xfrm>
              <a:prstGeom prst="line">
                <a:avLst/>
              </a:prstGeom>
              <a:noFill/>
              <a:ln w="19050">
                <a:solidFill>
                  <a:schemeClr val="tx1"/>
                </a:solidFill>
                <a:round/>
                <a:headEnd/>
                <a:tailEnd/>
              </a:ln>
            </p:spPr>
            <p:txBody>
              <a:bodyPr wrap="none"/>
              <a:lstStyle/>
              <a:p>
                <a:endParaRPr lang="zh-CN" altLang="en-US"/>
              </a:p>
            </p:txBody>
          </p:sp>
          <p:sp>
            <p:nvSpPr>
              <p:cNvPr id="1144" name="Line 277"/>
              <p:cNvSpPr>
                <a:spLocks noChangeShapeType="1"/>
              </p:cNvSpPr>
              <p:nvPr/>
            </p:nvSpPr>
            <p:spPr bwMode="auto">
              <a:xfrm>
                <a:off x="3786" y="1418"/>
                <a:ext cx="51" cy="21"/>
              </a:xfrm>
              <a:prstGeom prst="line">
                <a:avLst/>
              </a:prstGeom>
              <a:noFill/>
              <a:ln w="19050">
                <a:solidFill>
                  <a:schemeClr val="tx1"/>
                </a:solidFill>
                <a:round/>
                <a:headEnd/>
                <a:tailEnd/>
              </a:ln>
            </p:spPr>
            <p:txBody>
              <a:bodyPr wrap="none"/>
              <a:lstStyle/>
              <a:p>
                <a:endParaRPr lang="zh-CN" altLang="en-US"/>
              </a:p>
            </p:txBody>
          </p:sp>
          <p:sp>
            <p:nvSpPr>
              <p:cNvPr id="1145" name="Line 278"/>
              <p:cNvSpPr>
                <a:spLocks noChangeShapeType="1"/>
              </p:cNvSpPr>
              <p:nvPr/>
            </p:nvSpPr>
            <p:spPr bwMode="auto">
              <a:xfrm flipV="1">
                <a:off x="3837" y="1418"/>
                <a:ext cx="54" cy="21"/>
              </a:xfrm>
              <a:prstGeom prst="line">
                <a:avLst/>
              </a:prstGeom>
              <a:noFill/>
              <a:ln w="19050">
                <a:solidFill>
                  <a:schemeClr val="tx1"/>
                </a:solidFill>
                <a:round/>
                <a:headEnd/>
                <a:tailEnd/>
              </a:ln>
            </p:spPr>
            <p:txBody>
              <a:bodyPr wrap="none"/>
              <a:lstStyle/>
              <a:p>
                <a:endParaRPr lang="zh-CN" altLang="en-US"/>
              </a:p>
            </p:txBody>
          </p:sp>
          <p:sp>
            <p:nvSpPr>
              <p:cNvPr id="1146" name="Line 279"/>
              <p:cNvSpPr>
                <a:spLocks noChangeShapeType="1"/>
              </p:cNvSpPr>
              <p:nvPr/>
            </p:nvSpPr>
            <p:spPr bwMode="auto">
              <a:xfrm>
                <a:off x="3768" y="1455"/>
                <a:ext cx="66" cy="28"/>
              </a:xfrm>
              <a:prstGeom prst="line">
                <a:avLst/>
              </a:prstGeom>
              <a:noFill/>
              <a:ln w="19050">
                <a:solidFill>
                  <a:schemeClr val="tx1"/>
                </a:solidFill>
                <a:round/>
                <a:headEnd/>
                <a:tailEnd/>
              </a:ln>
            </p:spPr>
            <p:txBody>
              <a:bodyPr wrap="none"/>
              <a:lstStyle/>
              <a:p>
                <a:endParaRPr lang="zh-CN" altLang="en-US"/>
              </a:p>
            </p:txBody>
          </p:sp>
          <p:sp>
            <p:nvSpPr>
              <p:cNvPr id="1147" name="Line 280"/>
              <p:cNvSpPr>
                <a:spLocks noChangeShapeType="1"/>
              </p:cNvSpPr>
              <p:nvPr/>
            </p:nvSpPr>
            <p:spPr bwMode="auto">
              <a:xfrm flipV="1">
                <a:off x="3837" y="1461"/>
                <a:ext cx="66" cy="24"/>
              </a:xfrm>
              <a:prstGeom prst="line">
                <a:avLst/>
              </a:prstGeom>
              <a:noFill/>
              <a:ln w="19050">
                <a:solidFill>
                  <a:schemeClr val="tx1"/>
                </a:solidFill>
                <a:round/>
                <a:headEnd/>
                <a:tailEnd/>
              </a:ln>
            </p:spPr>
            <p:txBody>
              <a:bodyPr wrap="none"/>
              <a:lstStyle/>
              <a:p>
                <a:endParaRPr lang="zh-CN" altLang="en-US"/>
              </a:p>
            </p:txBody>
          </p:sp>
          <p:sp>
            <p:nvSpPr>
              <p:cNvPr id="1148" name="Line 281"/>
              <p:cNvSpPr>
                <a:spLocks noChangeShapeType="1"/>
              </p:cNvSpPr>
              <p:nvPr/>
            </p:nvSpPr>
            <p:spPr bwMode="auto">
              <a:xfrm flipV="1">
                <a:off x="3837" y="1381"/>
                <a:ext cx="34" cy="10"/>
              </a:xfrm>
              <a:prstGeom prst="line">
                <a:avLst/>
              </a:prstGeom>
              <a:noFill/>
              <a:ln w="19050">
                <a:solidFill>
                  <a:schemeClr val="tx1"/>
                </a:solidFill>
                <a:round/>
                <a:headEnd/>
                <a:tailEnd/>
              </a:ln>
            </p:spPr>
            <p:txBody>
              <a:bodyPr wrap="none"/>
              <a:lstStyle/>
              <a:p>
                <a:endParaRPr lang="zh-CN" altLang="en-US"/>
              </a:p>
            </p:txBody>
          </p:sp>
          <p:sp>
            <p:nvSpPr>
              <p:cNvPr id="1149" name="Line 282"/>
              <p:cNvSpPr>
                <a:spLocks noChangeShapeType="1"/>
              </p:cNvSpPr>
              <p:nvPr/>
            </p:nvSpPr>
            <p:spPr bwMode="auto">
              <a:xfrm flipV="1">
                <a:off x="3837" y="1329"/>
                <a:ext cx="21" cy="7"/>
              </a:xfrm>
              <a:prstGeom prst="line">
                <a:avLst/>
              </a:prstGeom>
              <a:noFill/>
              <a:ln w="19050">
                <a:solidFill>
                  <a:schemeClr val="tx1"/>
                </a:solidFill>
                <a:round/>
                <a:headEnd/>
                <a:tailEnd/>
              </a:ln>
            </p:spPr>
            <p:txBody>
              <a:bodyPr wrap="none"/>
              <a:lstStyle/>
              <a:p>
                <a:endParaRPr lang="zh-CN" altLang="en-US"/>
              </a:p>
            </p:txBody>
          </p:sp>
          <p:sp>
            <p:nvSpPr>
              <p:cNvPr id="1150" name="Line 283"/>
              <p:cNvSpPr>
                <a:spLocks noChangeShapeType="1"/>
              </p:cNvSpPr>
              <p:nvPr/>
            </p:nvSpPr>
            <p:spPr bwMode="auto">
              <a:xfrm>
                <a:off x="3798" y="1377"/>
                <a:ext cx="42" cy="14"/>
              </a:xfrm>
              <a:prstGeom prst="line">
                <a:avLst/>
              </a:prstGeom>
              <a:noFill/>
              <a:ln w="19050">
                <a:solidFill>
                  <a:schemeClr val="tx1"/>
                </a:solidFill>
                <a:round/>
                <a:headEnd/>
                <a:tailEnd/>
              </a:ln>
            </p:spPr>
            <p:txBody>
              <a:bodyPr wrap="none"/>
              <a:lstStyle/>
              <a:p>
                <a:endParaRPr lang="zh-CN" altLang="en-US"/>
              </a:p>
            </p:txBody>
          </p:sp>
          <p:sp>
            <p:nvSpPr>
              <p:cNvPr id="1151" name="Line 284"/>
              <p:cNvSpPr>
                <a:spLocks noChangeShapeType="1"/>
              </p:cNvSpPr>
              <p:nvPr/>
            </p:nvSpPr>
            <p:spPr bwMode="auto">
              <a:xfrm>
                <a:off x="3817" y="1327"/>
                <a:ext cx="24" cy="13"/>
              </a:xfrm>
              <a:prstGeom prst="line">
                <a:avLst/>
              </a:prstGeom>
              <a:noFill/>
              <a:ln w="19050">
                <a:solidFill>
                  <a:schemeClr val="tx1"/>
                </a:solidFill>
                <a:round/>
                <a:headEnd/>
                <a:tailEnd/>
              </a:ln>
            </p:spPr>
            <p:txBody>
              <a:bodyPr wrap="none"/>
              <a:lstStyle/>
              <a:p>
                <a:endParaRPr lang="zh-CN" altLang="en-US"/>
              </a:p>
            </p:txBody>
          </p:sp>
          <p:sp>
            <p:nvSpPr>
              <p:cNvPr id="1152"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p>
                <a:endParaRPr lang="zh-CN" altLang="zh-CN"/>
              </a:p>
            </p:txBody>
          </p:sp>
        </p:grpSp>
        <p:grpSp>
          <p:nvGrpSpPr>
            <p:cNvPr id="715" name="Group 863"/>
            <p:cNvGrpSpPr>
              <a:grpSpLocks/>
            </p:cNvGrpSpPr>
            <p:nvPr/>
          </p:nvGrpSpPr>
          <p:grpSpPr bwMode="auto">
            <a:xfrm>
              <a:off x="5318125" y="1997075"/>
              <a:ext cx="519113" cy="128588"/>
              <a:chOff x="2199" y="955"/>
              <a:chExt cx="2547" cy="506"/>
            </a:xfrm>
          </p:grpSpPr>
          <p:sp>
            <p:nvSpPr>
              <p:cNvPr id="1131"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p:spPr>
            <p:txBody>
              <a:bodyPr/>
              <a:lstStyle/>
              <a:p>
                <a:endParaRPr lang="zh-CN" altLang="en-US"/>
              </a:p>
            </p:txBody>
          </p:sp>
          <p:sp>
            <p:nvSpPr>
              <p:cNvPr id="1132"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p:spPr>
            <p:txBody>
              <a:bodyPr/>
              <a:lstStyle/>
              <a:p>
                <a:endParaRPr lang="zh-CN" altLang="en-US"/>
              </a:p>
            </p:txBody>
          </p:sp>
          <p:sp>
            <p:nvSpPr>
              <p:cNvPr id="1133"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p:spPr>
            <p:txBody>
              <a:bodyPr/>
              <a:lstStyle/>
              <a:p>
                <a:endParaRPr lang="zh-CN" altLang="en-US"/>
              </a:p>
            </p:txBody>
          </p:sp>
          <p:sp>
            <p:nvSpPr>
              <p:cNvPr id="1134"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p:spPr>
            <p:txBody>
              <a:bodyPr/>
              <a:lstStyle/>
              <a:p>
                <a:endParaRPr lang="zh-CN" altLang="en-US"/>
              </a:p>
            </p:txBody>
          </p:sp>
          <p:sp>
            <p:nvSpPr>
              <p:cNvPr id="1135" name="Freeform 868"/>
              <p:cNvSpPr>
                <a:spLocks/>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p:spPr>
            <p:txBody>
              <a:bodyPr/>
              <a:lstStyle/>
              <a:p>
                <a:endParaRPr lang="zh-CN" altLang="en-US"/>
              </a:p>
            </p:txBody>
          </p:sp>
          <p:sp>
            <p:nvSpPr>
              <p:cNvPr id="1136"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p:spPr>
            <p:txBody>
              <a:bodyPr/>
              <a:lstStyle/>
              <a:p>
                <a:endParaRPr lang="zh-CN" altLang="en-US"/>
              </a:p>
            </p:txBody>
          </p:sp>
        </p:grpSp>
        <p:grpSp>
          <p:nvGrpSpPr>
            <p:cNvPr id="716" name="Group 870"/>
            <p:cNvGrpSpPr>
              <a:grpSpLocks/>
            </p:cNvGrpSpPr>
            <p:nvPr/>
          </p:nvGrpSpPr>
          <p:grpSpPr bwMode="auto">
            <a:xfrm>
              <a:off x="6554788" y="1662113"/>
              <a:ext cx="477837" cy="107950"/>
              <a:chOff x="2199" y="955"/>
              <a:chExt cx="2547" cy="506"/>
            </a:xfrm>
          </p:grpSpPr>
          <p:sp>
            <p:nvSpPr>
              <p:cNvPr id="1125"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p:spPr>
            <p:txBody>
              <a:bodyPr/>
              <a:lstStyle/>
              <a:p>
                <a:endParaRPr lang="zh-CN" altLang="en-US"/>
              </a:p>
            </p:txBody>
          </p:sp>
          <p:sp>
            <p:nvSpPr>
              <p:cNvPr id="1126"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p:spPr>
            <p:txBody>
              <a:bodyPr/>
              <a:lstStyle/>
              <a:p>
                <a:endParaRPr lang="zh-CN" altLang="en-US"/>
              </a:p>
            </p:txBody>
          </p:sp>
          <p:sp>
            <p:nvSpPr>
              <p:cNvPr id="1127"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p:spPr>
            <p:txBody>
              <a:bodyPr/>
              <a:lstStyle/>
              <a:p>
                <a:endParaRPr lang="zh-CN" altLang="en-US"/>
              </a:p>
            </p:txBody>
          </p:sp>
          <p:sp>
            <p:nvSpPr>
              <p:cNvPr id="1128"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p:spPr>
            <p:txBody>
              <a:bodyPr/>
              <a:lstStyle/>
              <a:p>
                <a:endParaRPr lang="zh-CN" altLang="en-US"/>
              </a:p>
            </p:txBody>
          </p:sp>
          <p:sp>
            <p:nvSpPr>
              <p:cNvPr id="1129" name="Freeform 875"/>
              <p:cNvSpPr>
                <a:spLocks/>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p:spPr>
            <p:txBody>
              <a:bodyPr/>
              <a:lstStyle/>
              <a:p>
                <a:endParaRPr lang="zh-CN" altLang="en-US"/>
              </a:p>
            </p:txBody>
          </p:sp>
          <p:sp>
            <p:nvSpPr>
              <p:cNvPr id="1130"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p:spPr>
            <p:txBody>
              <a:bodyPr/>
              <a:lstStyle/>
              <a:p>
                <a:endParaRPr lang="zh-CN" altLang="en-US"/>
              </a:p>
            </p:txBody>
          </p:sp>
        </p:grpSp>
        <p:sp>
          <p:nvSpPr>
            <p:cNvPr id="717"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p:spPr>
          <p:txBody>
            <a:bodyPr/>
            <a:lstStyle/>
            <a:p>
              <a:endParaRPr lang="zh-CN" altLang="en-US"/>
            </a:p>
          </p:txBody>
        </p:sp>
        <p:grpSp>
          <p:nvGrpSpPr>
            <p:cNvPr id="718" name="Group 885"/>
            <p:cNvGrpSpPr>
              <a:grpSpLocks/>
            </p:cNvGrpSpPr>
            <p:nvPr/>
          </p:nvGrpSpPr>
          <p:grpSpPr bwMode="auto">
            <a:xfrm>
              <a:off x="5392738" y="3527425"/>
              <a:ext cx="519112" cy="128588"/>
              <a:chOff x="2199" y="955"/>
              <a:chExt cx="2547" cy="506"/>
            </a:xfrm>
          </p:grpSpPr>
          <p:sp>
            <p:nvSpPr>
              <p:cNvPr id="1119"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p:spPr>
            <p:txBody>
              <a:bodyPr/>
              <a:lstStyle/>
              <a:p>
                <a:endParaRPr lang="zh-CN" altLang="en-US"/>
              </a:p>
            </p:txBody>
          </p:sp>
          <p:sp>
            <p:nvSpPr>
              <p:cNvPr id="1120"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p:spPr>
            <p:txBody>
              <a:bodyPr/>
              <a:lstStyle/>
              <a:p>
                <a:endParaRPr lang="zh-CN" altLang="en-US"/>
              </a:p>
            </p:txBody>
          </p:sp>
          <p:sp>
            <p:nvSpPr>
              <p:cNvPr id="1121"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p:spPr>
            <p:txBody>
              <a:bodyPr/>
              <a:lstStyle/>
              <a:p>
                <a:endParaRPr lang="zh-CN" altLang="en-US"/>
              </a:p>
            </p:txBody>
          </p:sp>
          <p:sp>
            <p:nvSpPr>
              <p:cNvPr id="1122"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p:spPr>
            <p:txBody>
              <a:bodyPr/>
              <a:lstStyle/>
              <a:p>
                <a:endParaRPr lang="zh-CN" altLang="en-US"/>
              </a:p>
            </p:txBody>
          </p:sp>
          <p:sp>
            <p:nvSpPr>
              <p:cNvPr id="1123" name="Freeform 890"/>
              <p:cNvSpPr>
                <a:spLocks/>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p:spPr>
            <p:txBody>
              <a:bodyPr/>
              <a:lstStyle/>
              <a:p>
                <a:endParaRPr lang="zh-CN" altLang="en-US"/>
              </a:p>
            </p:txBody>
          </p:sp>
          <p:sp>
            <p:nvSpPr>
              <p:cNvPr id="1124"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p:spPr>
            <p:txBody>
              <a:bodyPr/>
              <a:lstStyle/>
              <a:p>
                <a:endParaRPr lang="zh-CN" altLang="en-US"/>
              </a:p>
            </p:txBody>
          </p:sp>
        </p:grpSp>
        <p:sp>
          <p:nvSpPr>
            <p:cNvPr id="719" name="Line 892"/>
            <p:cNvSpPr>
              <a:spLocks noChangeShapeType="1"/>
            </p:cNvSpPr>
            <p:nvPr/>
          </p:nvSpPr>
          <p:spPr bwMode="auto">
            <a:xfrm>
              <a:off x="5726113" y="3127375"/>
              <a:ext cx="20637" cy="55563"/>
            </a:xfrm>
            <a:prstGeom prst="line">
              <a:avLst/>
            </a:prstGeom>
            <a:noFill/>
            <a:ln w="9525">
              <a:solidFill>
                <a:schemeClr val="tx1"/>
              </a:solidFill>
              <a:round/>
              <a:headEnd/>
              <a:tailEnd/>
            </a:ln>
          </p:spPr>
          <p:txBody>
            <a:bodyPr/>
            <a:lstStyle/>
            <a:p>
              <a:endParaRPr lang="zh-CN" altLang="en-US"/>
            </a:p>
          </p:txBody>
        </p:sp>
        <p:grpSp>
          <p:nvGrpSpPr>
            <p:cNvPr id="720" name="Group 893"/>
            <p:cNvGrpSpPr>
              <a:grpSpLocks/>
            </p:cNvGrpSpPr>
            <p:nvPr/>
          </p:nvGrpSpPr>
          <p:grpSpPr bwMode="auto">
            <a:xfrm>
              <a:off x="7007225" y="5005388"/>
              <a:ext cx="519113" cy="128587"/>
              <a:chOff x="2199" y="955"/>
              <a:chExt cx="2547" cy="506"/>
            </a:xfrm>
          </p:grpSpPr>
          <p:sp>
            <p:nvSpPr>
              <p:cNvPr id="1113"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p:spPr>
            <p:txBody>
              <a:bodyPr/>
              <a:lstStyle/>
              <a:p>
                <a:endParaRPr lang="zh-CN" altLang="en-US"/>
              </a:p>
            </p:txBody>
          </p:sp>
          <p:sp>
            <p:nvSpPr>
              <p:cNvPr id="1114"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p:spPr>
            <p:txBody>
              <a:bodyPr/>
              <a:lstStyle/>
              <a:p>
                <a:endParaRPr lang="zh-CN" altLang="en-US"/>
              </a:p>
            </p:txBody>
          </p:sp>
          <p:sp>
            <p:nvSpPr>
              <p:cNvPr id="1115"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p:spPr>
            <p:txBody>
              <a:bodyPr/>
              <a:lstStyle/>
              <a:p>
                <a:endParaRPr lang="zh-CN" altLang="en-US"/>
              </a:p>
            </p:txBody>
          </p:sp>
          <p:sp>
            <p:nvSpPr>
              <p:cNvPr id="1116"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p:spPr>
            <p:txBody>
              <a:bodyPr/>
              <a:lstStyle/>
              <a:p>
                <a:endParaRPr lang="zh-CN" altLang="en-US"/>
              </a:p>
            </p:txBody>
          </p:sp>
          <p:sp>
            <p:nvSpPr>
              <p:cNvPr id="1117" name="Freeform 898"/>
              <p:cNvSpPr>
                <a:spLocks/>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p:spPr>
            <p:txBody>
              <a:bodyPr/>
              <a:lstStyle/>
              <a:p>
                <a:endParaRPr lang="zh-CN" altLang="en-US"/>
              </a:p>
            </p:txBody>
          </p:sp>
          <p:sp>
            <p:nvSpPr>
              <p:cNvPr id="1118"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p:spPr>
            <p:txBody>
              <a:bodyPr/>
              <a:lstStyle/>
              <a:p>
                <a:endParaRPr lang="zh-CN" altLang="en-US"/>
              </a:p>
            </p:txBody>
          </p:sp>
        </p:grpSp>
        <p:grpSp>
          <p:nvGrpSpPr>
            <p:cNvPr id="721" name="Group 900"/>
            <p:cNvGrpSpPr>
              <a:grpSpLocks/>
            </p:cNvGrpSpPr>
            <p:nvPr/>
          </p:nvGrpSpPr>
          <p:grpSpPr bwMode="auto">
            <a:xfrm>
              <a:off x="7245350" y="5429250"/>
              <a:ext cx="519113" cy="128588"/>
              <a:chOff x="2199" y="955"/>
              <a:chExt cx="2547" cy="506"/>
            </a:xfrm>
          </p:grpSpPr>
          <p:sp>
            <p:nvSpPr>
              <p:cNvPr id="1107"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p:spPr>
            <p:txBody>
              <a:bodyPr/>
              <a:lstStyle/>
              <a:p>
                <a:endParaRPr lang="zh-CN" altLang="en-US"/>
              </a:p>
            </p:txBody>
          </p:sp>
          <p:sp>
            <p:nvSpPr>
              <p:cNvPr id="1108"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p:spPr>
            <p:txBody>
              <a:bodyPr/>
              <a:lstStyle/>
              <a:p>
                <a:endParaRPr lang="zh-CN" altLang="en-US"/>
              </a:p>
            </p:txBody>
          </p:sp>
          <p:sp>
            <p:nvSpPr>
              <p:cNvPr id="1109"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p:spPr>
            <p:txBody>
              <a:bodyPr/>
              <a:lstStyle/>
              <a:p>
                <a:endParaRPr lang="zh-CN" altLang="en-US"/>
              </a:p>
            </p:txBody>
          </p:sp>
          <p:sp>
            <p:nvSpPr>
              <p:cNvPr id="1110"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p:spPr>
            <p:txBody>
              <a:bodyPr/>
              <a:lstStyle/>
              <a:p>
                <a:endParaRPr lang="zh-CN" altLang="en-US"/>
              </a:p>
            </p:txBody>
          </p:sp>
          <p:sp>
            <p:nvSpPr>
              <p:cNvPr id="1111" name="Freeform 905"/>
              <p:cNvSpPr>
                <a:spLocks/>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p:spPr>
            <p:txBody>
              <a:bodyPr/>
              <a:lstStyle/>
              <a:p>
                <a:endParaRPr lang="zh-CN" altLang="en-US"/>
              </a:p>
            </p:txBody>
          </p:sp>
          <p:sp>
            <p:nvSpPr>
              <p:cNvPr id="1112"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p:spPr>
            <p:txBody>
              <a:bodyPr/>
              <a:lstStyle/>
              <a:p>
                <a:endParaRPr lang="zh-CN" altLang="en-US"/>
              </a:p>
            </p:txBody>
          </p:sp>
        </p:grpSp>
        <p:grpSp>
          <p:nvGrpSpPr>
            <p:cNvPr id="722" name="Group 907"/>
            <p:cNvGrpSpPr>
              <a:grpSpLocks/>
            </p:cNvGrpSpPr>
            <p:nvPr/>
          </p:nvGrpSpPr>
          <p:grpSpPr bwMode="auto">
            <a:xfrm>
              <a:off x="6821488" y="5408613"/>
              <a:ext cx="519112" cy="128587"/>
              <a:chOff x="2199" y="955"/>
              <a:chExt cx="2547" cy="506"/>
            </a:xfrm>
          </p:grpSpPr>
          <p:sp>
            <p:nvSpPr>
              <p:cNvPr id="1101"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p:spPr>
            <p:txBody>
              <a:bodyPr/>
              <a:lstStyle/>
              <a:p>
                <a:endParaRPr lang="zh-CN" altLang="en-US"/>
              </a:p>
            </p:txBody>
          </p:sp>
          <p:sp>
            <p:nvSpPr>
              <p:cNvPr id="1102"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p:spPr>
            <p:txBody>
              <a:bodyPr/>
              <a:lstStyle/>
              <a:p>
                <a:endParaRPr lang="zh-CN" altLang="en-US"/>
              </a:p>
            </p:txBody>
          </p:sp>
          <p:sp>
            <p:nvSpPr>
              <p:cNvPr id="1103"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p:spPr>
            <p:txBody>
              <a:bodyPr/>
              <a:lstStyle/>
              <a:p>
                <a:endParaRPr lang="zh-CN" altLang="en-US"/>
              </a:p>
            </p:txBody>
          </p:sp>
          <p:sp>
            <p:nvSpPr>
              <p:cNvPr id="1104"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p:spPr>
            <p:txBody>
              <a:bodyPr/>
              <a:lstStyle/>
              <a:p>
                <a:endParaRPr lang="zh-CN" altLang="en-US"/>
              </a:p>
            </p:txBody>
          </p:sp>
          <p:sp>
            <p:nvSpPr>
              <p:cNvPr id="1105" name="Freeform 912"/>
              <p:cNvSpPr>
                <a:spLocks/>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p:spPr>
            <p:txBody>
              <a:bodyPr/>
              <a:lstStyle/>
              <a:p>
                <a:endParaRPr lang="zh-CN" altLang="en-US"/>
              </a:p>
            </p:txBody>
          </p:sp>
          <p:sp>
            <p:nvSpPr>
              <p:cNvPr id="1106"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p:spPr>
            <p:txBody>
              <a:bodyPr/>
              <a:lstStyle/>
              <a:p>
                <a:endParaRPr lang="zh-CN" altLang="en-US"/>
              </a:p>
            </p:txBody>
          </p:sp>
        </p:grpSp>
        <p:pic>
          <p:nvPicPr>
            <p:cNvPr id="723" name="Picture 915" descr="access_point_stylized_small"/>
            <p:cNvPicPr>
              <a:picLocks noChangeAspect="1" noChangeArrowheads="1"/>
            </p:cNvPicPr>
            <p:nvPr/>
          </p:nvPicPr>
          <p:blipFill>
            <a:blip r:embed="rId3"/>
            <a:srcRect/>
            <a:stretch>
              <a:fillRect/>
            </a:stretch>
          </p:blipFill>
          <p:spPr bwMode="auto">
            <a:xfrm>
              <a:off x="7159625" y="5056188"/>
              <a:ext cx="433388" cy="363537"/>
            </a:xfrm>
            <a:prstGeom prst="rect">
              <a:avLst/>
            </a:prstGeom>
            <a:noFill/>
            <a:ln w="9525">
              <a:noFill/>
              <a:miter lim="800000"/>
              <a:headEnd/>
              <a:tailEnd/>
            </a:ln>
          </p:spPr>
        </p:pic>
        <p:sp>
          <p:nvSpPr>
            <p:cNvPr id="724"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p:spPr>
          <p:txBody>
            <a:bodyPr wrap="none" anchor="ctr"/>
            <a:lstStyle/>
            <a:p>
              <a:endParaRPr lang="zh-CN" altLang="en-US"/>
            </a:p>
          </p:txBody>
        </p:sp>
        <p:grpSp>
          <p:nvGrpSpPr>
            <p:cNvPr id="725" name="Group 919"/>
            <p:cNvGrpSpPr>
              <a:grpSpLocks/>
            </p:cNvGrpSpPr>
            <p:nvPr/>
          </p:nvGrpSpPr>
          <p:grpSpPr bwMode="auto">
            <a:xfrm flipH="1">
              <a:off x="5775325" y="4533900"/>
              <a:ext cx="414338" cy="373063"/>
              <a:chOff x="2839" y="3501"/>
              <a:chExt cx="755" cy="803"/>
            </a:xfrm>
          </p:grpSpPr>
          <p:pic>
            <p:nvPicPr>
              <p:cNvPr id="1099" name="Picture 920" descr="desktop_computer_stylized_medium"/>
              <p:cNvPicPr>
                <a:picLocks noChangeAspect="1" noChangeArrowheads="1"/>
              </p:cNvPicPr>
              <p:nvPr/>
            </p:nvPicPr>
            <p:blipFill>
              <a:blip r:embed="rId4"/>
              <a:srcRect/>
              <a:stretch>
                <a:fillRect/>
              </a:stretch>
            </p:blipFill>
            <p:spPr bwMode="auto">
              <a:xfrm>
                <a:off x="2839" y="3501"/>
                <a:ext cx="755" cy="803"/>
              </a:xfrm>
              <a:prstGeom prst="rect">
                <a:avLst/>
              </a:prstGeom>
              <a:noFill/>
              <a:ln w="9525">
                <a:noFill/>
                <a:miter lim="800000"/>
                <a:headEnd/>
                <a:tailEnd/>
              </a:ln>
            </p:spPr>
          </p:pic>
          <p:sp>
            <p:nvSpPr>
              <p:cNvPr id="1100"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726" name="Group 922"/>
            <p:cNvGrpSpPr>
              <a:grpSpLocks/>
            </p:cNvGrpSpPr>
            <p:nvPr/>
          </p:nvGrpSpPr>
          <p:grpSpPr bwMode="auto">
            <a:xfrm flipH="1">
              <a:off x="5457825" y="4954588"/>
              <a:ext cx="482600" cy="406400"/>
              <a:chOff x="2839" y="3501"/>
              <a:chExt cx="755" cy="803"/>
            </a:xfrm>
          </p:grpSpPr>
          <p:pic>
            <p:nvPicPr>
              <p:cNvPr id="1097" name="Picture 923" descr="desktop_computer_stylized_medium"/>
              <p:cNvPicPr>
                <a:picLocks noChangeAspect="1" noChangeArrowheads="1"/>
              </p:cNvPicPr>
              <p:nvPr/>
            </p:nvPicPr>
            <p:blipFill>
              <a:blip r:embed="rId5"/>
              <a:srcRect/>
              <a:stretch>
                <a:fillRect/>
              </a:stretch>
            </p:blipFill>
            <p:spPr bwMode="auto">
              <a:xfrm>
                <a:off x="2839" y="3501"/>
                <a:ext cx="755" cy="803"/>
              </a:xfrm>
              <a:prstGeom prst="rect">
                <a:avLst/>
              </a:prstGeom>
              <a:noFill/>
              <a:ln w="9525">
                <a:noFill/>
                <a:miter lim="800000"/>
                <a:headEnd/>
                <a:tailEnd/>
              </a:ln>
            </p:spPr>
          </p:pic>
          <p:sp>
            <p:nvSpPr>
              <p:cNvPr id="1098"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727" name="Group 925"/>
            <p:cNvGrpSpPr>
              <a:grpSpLocks/>
            </p:cNvGrpSpPr>
            <p:nvPr/>
          </p:nvGrpSpPr>
          <p:grpSpPr bwMode="auto">
            <a:xfrm flipH="1">
              <a:off x="5935663" y="5256213"/>
              <a:ext cx="427037" cy="349250"/>
              <a:chOff x="2839" y="3501"/>
              <a:chExt cx="755" cy="803"/>
            </a:xfrm>
          </p:grpSpPr>
          <p:pic>
            <p:nvPicPr>
              <p:cNvPr id="1095" name="Picture 926" descr="desktop_computer_stylized_medium"/>
              <p:cNvPicPr>
                <a:picLocks noChangeAspect="1" noChangeArrowheads="1"/>
              </p:cNvPicPr>
              <p:nvPr/>
            </p:nvPicPr>
            <p:blipFill>
              <a:blip r:embed="rId6"/>
              <a:srcRect/>
              <a:stretch>
                <a:fillRect/>
              </a:stretch>
            </p:blipFill>
            <p:spPr bwMode="auto">
              <a:xfrm>
                <a:off x="2839" y="3501"/>
                <a:ext cx="755" cy="803"/>
              </a:xfrm>
              <a:prstGeom prst="rect">
                <a:avLst/>
              </a:prstGeom>
              <a:noFill/>
              <a:ln w="9525">
                <a:noFill/>
                <a:miter lim="800000"/>
                <a:headEnd/>
                <a:tailEnd/>
              </a:ln>
            </p:spPr>
          </p:pic>
          <p:sp>
            <p:nvSpPr>
              <p:cNvPr id="1096"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728" name="Group 928"/>
            <p:cNvGrpSpPr>
              <a:grpSpLocks/>
            </p:cNvGrpSpPr>
            <p:nvPr/>
          </p:nvGrpSpPr>
          <p:grpSpPr bwMode="auto">
            <a:xfrm>
              <a:off x="6550025" y="5238750"/>
              <a:ext cx="427038" cy="350838"/>
              <a:chOff x="2839" y="3501"/>
              <a:chExt cx="755" cy="803"/>
            </a:xfrm>
          </p:grpSpPr>
          <p:pic>
            <p:nvPicPr>
              <p:cNvPr id="1093" name="Picture 929" descr="desktop_computer_stylized_medium"/>
              <p:cNvPicPr>
                <a:picLocks noChangeAspect="1" noChangeArrowheads="1"/>
              </p:cNvPicPr>
              <p:nvPr/>
            </p:nvPicPr>
            <p:blipFill>
              <a:blip r:embed="rId6"/>
              <a:srcRect/>
              <a:stretch>
                <a:fillRect/>
              </a:stretch>
            </p:blipFill>
            <p:spPr bwMode="auto">
              <a:xfrm>
                <a:off x="2839" y="3501"/>
                <a:ext cx="755" cy="803"/>
              </a:xfrm>
              <a:prstGeom prst="rect">
                <a:avLst/>
              </a:prstGeom>
              <a:noFill/>
              <a:ln w="9525">
                <a:noFill/>
                <a:miter lim="800000"/>
                <a:headEnd/>
                <a:tailEnd/>
              </a:ln>
            </p:spPr>
          </p:pic>
          <p:sp>
            <p:nvSpPr>
              <p:cNvPr id="1094"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729" name="Group 932"/>
            <p:cNvGrpSpPr>
              <a:grpSpLocks/>
            </p:cNvGrpSpPr>
            <p:nvPr/>
          </p:nvGrpSpPr>
          <p:grpSpPr bwMode="auto">
            <a:xfrm>
              <a:off x="5618163" y="1558925"/>
              <a:ext cx="415925" cy="373063"/>
              <a:chOff x="2756" y="1866"/>
              <a:chExt cx="462" cy="463"/>
            </a:xfrm>
          </p:grpSpPr>
          <p:pic>
            <p:nvPicPr>
              <p:cNvPr id="1091" name="Picture 933" descr="iphone_stylized_small"/>
              <p:cNvPicPr>
                <a:picLocks noChangeAspect="1" noChangeArrowheads="1"/>
              </p:cNvPicPr>
              <p:nvPr/>
            </p:nvPicPr>
            <p:blipFill>
              <a:blip r:embed="rId7"/>
              <a:srcRect/>
              <a:stretch>
                <a:fillRect/>
              </a:stretch>
            </p:blipFill>
            <p:spPr bwMode="auto">
              <a:xfrm>
                <a:off x="2928" y="1922"/>
                <a:ext cx="152" cy="407"/>
              </a:xfrm>
              <a:prstGeom prst="rect">
                <a:avLst/>
              </a:prstGeom>
              <a:noFill/>
              <a:ln w="9525">
                <a:noFill/>
                <a:miter lim="800000"/>
                <a:headEnd/>
                <a:tailEnd/>
              </a:ln>
            </p:spPr>
          </p:pic>
          <p:pic>
            <p:nvPicPr>
              <p:cNvPr id="1092" name="Picture 934" descr="antenna_radiation_stylized"/>
              <p:cNvPicPr>
                <a:picLocks noChangeAspect="1" noChangeArrowheads="1"/>
              </p:cNvPicPr>
              <p:nvPr/>
            </p:nvPicPr>
            <p:blipFill>
              <a:blip r:embed="rId8"/>
              <a:srcRect/>
              <a:stretch>
                <a:fillRect/>
              </a:stretch>
            </p:blipFill>
            <p:spPr bwMode="auto">
              <a:xfrm>
                <a:off x="2756" y="1866"/>
                <a:ext cx="462" cy="110"/>
              </a:xfrm>
              <a:prstGeom prst="rect">
                <a:avLst/>
              </a:prstGeom>
              <a:noFill/>
              <a:ln w="9525">
                <a:noFill/>
                <a:miter lim="800000"/>
                <a:headEnd/>
                <a:tailEnd/>
              </a:ln>
            </p:spPr>
          </p:pic>
        </p:grpSp>
        <p:pic>
          <p:nvPicPr>
            <p:cNvPr id="730" name="Picture 936" descr="access_point_stylized_small"/>
            <p:cNvPicPr>
              <a:picLocks noChangeAspect="1" noChangeArrowheads="1"/>
            </p:cNvPicPr>
            <p:nvPr/>
          </p:nvPicPr>
          <p:blipFill>
            <a:blip r:embed="rId3"/>
            <a:srcRect/>
            <a:stretch>
              <a:fillRect/>
            </a:stretch>
          </p:blipFill>
          <p:spPr bwMode="auto">
            <a:xfrm>
              <a:off x="7164388" y="5057775"/>
              <a:ext cx="412750" cy="366713"/>
            </a:xfrm>
            <a:prstGeom prst="rect">
              <a:avLst/>
            </a:prstGeom>
            <a:noFill/>
            <a:ln w="9525">
              <a:noFill/>
              <a:miter lim="800000"/>
              <a:headEnd/>
              <a:tailEnd/>
            </a:ln>
          </p:spPr>
        </p:pic>
        <p:grpSp>
          <p:nvGrpSpPr>
            <p:cNvPr id="731" name="Group 938"/>
            <p:cNvGrpSpPr>
              <a:grpSpLocks/>
            </p:cNvGrpSpPr>
            <p:nvPr/>
          </p:nvGrpSpPr>
          <p:grpSpPr bwMode="auto">
            <a:xfrm>
              <a:off x="8240713" y="5002213"/>
              <a:ext cx="227012" cy="481012"/>
              <a:chOff x="4140" y="429"/>
              <a:chExt cx="1425" cy="2396"/>
            </a:xfrm>
          </p:grpSpPr>
          <p:sp>
            <p:nvSpPr>
              <p:cNvPr id="1059" name="Freeform 939"/>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060"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061" name="Freeform 941"/>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062" name="Freeform 942"/>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063"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064" name="Group 944"/>
              <p:cNvGrpSpPr>
                <a:grpSpLocks/>
              </p:cNvGrpSpPr>
              <p:nvPr/>
            </p:nvGrpSpPr>
            <p:grpSpPr bwMode="auto">
              <a:xfrm>
                <a:off x="4749" y="668"/>
                <a:ext cx="581" cy="145"/>
                <a:chOff x="614" y="2568"/>
                <a:chExt cx="725" cy="139"/>
              </a:xfrm>
            </p:grpSpPr>
            <p:sp>
              <p:nvSpPr>
                <p:cNvPr id="1089" name="AutoShape 945"/>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090"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065"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066" name="Group 948"/>
              <p:cNvGrpSpPr>
                <a:grpSpLocks/>
              </p:cNvGrpSpPr>
              <p:nvPr/>
            </p:nvGrpSpPr>
            <p:grpSpPr bwMode="auto">
              <a:xfrm>
                <a:off x="4747" y="994"/>
                <a:ext cx="581" cy="134"/>
                <a:chOff x="614" y="2568"/>
                <a:chExt cx="725" cy="139"/>
              </a:xfrm>
            </p:grpSpPr>
            <p:sp>
              <p:nvSpPr>
                <p:cNvPr id="1087" name="AutoShape 949"/>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088"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067"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068"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069" name="Group 953"/>
              <p:cNvGrpSpPr>
                <a:grpSpLocks/>
              </p:cNvGrpSpPr>
              <p:nvPr/>
            </p:nvGrpSpPr>
            <p:grpSpPr bwMode="auto">
              <a:xfrm>
                <a:off x="4735" y="1627"/>
                <a:ext cx="582" cy="151"/>
                <a:chOff x="614" y="2568"/>
                <a:chExt cx="725" cy="139"/>
              </a:xfrm>
            </p:grpSpPr>
            <p:sp>
              <p:nvSpPr>
                <p:cNvPr id="1085" name="AutoShape 954"/>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086"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070" name="Freeform 956"/>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071" name="Group 957"/>
              <p:cNvGrpSpPr>
                <a:grpSpLocks/>
              </p:cNvGrpSpPr>
              <p:nvPr/>
            </p:nvGrpSpPr>
            <p:grpSpPr bwMode="auto">
              <a:xfrm>
                <a:off x="4739" y="1327"/>
                <a:ext cx="582" cy="139"/>
                <a:chOff x="614" y="2568"/>
                <a:chExt cx="725" cy="139"/>
              </a:xfrm>
            </p:grpSpPr>
            <p:sp>
              <p:nvSpPr>
                <p:cNvPr id="1083" name="AutoShape 958"/>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084"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072"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073" name="Freeform 961"/>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074" name="Freeform 962"/>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075" name="Oval 963"/>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1076" name="Freeform 964"/>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077"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078"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079" name="Oval 967"/>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1080" name="Oval 968"/>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081" name="Oval 969"/>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1082"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732" name="Group 971"/>
            <p:cNvGrpSpPr>
              <a:grpSpLocks/>
            </p:cNvGrpSpPr>
            <p:nvPr/>
          </p:nvGrpSpPr>
          <p:grpSpPr bwMode="auto">
            <a:xfrm>
              <a:off x="7924800" y="5303838"/>
              <a:ext cx="227013" cy="481012"/>
              <a:chOff x="4140" y="429"/>
              <a:chExt cx="1425" cy="2396"/>
            </a:xfrm>
          </p:grpSpPr>
          <p:sp>
            <p:nvSpPr>
              <p:cNvPr id="1027" name="Freeform 972"/>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028"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029" name="Freeform 974"/>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030" name="Freeform 975"/>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031"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032" name="Group 977"/>
              <p:cNvGrpSpPr>
                <a:grpSpLocks/>
              </p:cNvGrpSpPr>
              <p:nvPr/>
            </p:nvGrpSpPr>
            <p:grpSpPr bwMode="auto">
              <a:xfrm>
                <a:off x="4749" y="668"/>
                <a:ext cx="581" cy="145"/>
                <a:chOff x="614" y="2568"/>
                <a:chExt cx="725" cy="139"/>
              </a:xfrm>
            </p:grpSpPr>
            <p:sp>
              <p:nvSpPr>
                <p:cNvPr id="1057" name="AutoShape 978"/>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058"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033"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034" name="Group 981"/>
              <p:cNvGrpSpPr>
                <a:grpSpLocks/>
              </p:cNvGrpSpPr>
              <p:nvPr/>
            </p:nvGrpSpPr>
            <p:grpSpPr bwMode="auto">
              <a:xfrm>
                <a:off x="4747" y="994"/>
                <a:ext cx="581" cy="134"/>
                <a:chOff x="614" y="2568"/>
                <a:chExt cx="725" cy="139"/>
              </a:xfrm>
            </p:grpSpPr>
            <p:sp>
              <p:nvSpPr>
                <p:cNvPr id="1055" name="AutoShape 982"/>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056"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035"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036"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037" name="Group 986"/>
              <p:cNvGrpSpPr>
                <a:grpSpLocks/>
              </p:cNvGrpSpPr>
              <p:nvPr/>
            </p:nvGrpSpPr>
            <p:grpSpPr bwMode="auto">
              <a:xfrm>
                <a:off x="4735" y="1627"/>
                <a:ext cx="582" cy="151"/>
                <a:chOff x="614" y="2568"/>
                <a:chExt cx="725" cy="139"/>
              </a:xfrm>
            </p:grpSpPr>
            <p:sp>
              <p:nvSpPr>
                <p:cNvPr id="1053" name="AutoShape 987"/>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054"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038" name="Freeform 989"/>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039" name="Group 990"/>
              <p:cNvGrpSpPr>
                <a:grpSpLocks/>
              </p:cNvGrpSpPr>
              <p:nvPr/>
            </p:nvGrpSpPr>
            <p:grpSpPr bwMode="auto">
              <a:xfrm>
                <a:off x="4739" y="1327"/>
                <a:ext cx="582" cy="139"/>
                <a:chOff x="614" y="2568"/>
                <a:chExt cx="725" cy="139"/>
              </a:xfrm>
            </p:grpSpPr>
            <p:sp>
              <p:nvSpPr>
                <p:cNvPr id="1051" name="AutoShape 991"/>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052"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040"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041" name="Freeform 994"/>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042" name="Freeform 995"/>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043" name="Oval 996"/>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1044" name="Freeform 997"/>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045"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046"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047" name="Oval 1000"/>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1048" name="Oval 1001"/>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049" name="Oval 1002"/>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1050"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733" name="Group 1004"/>
            <p:cNvGrpSpPr>
              <a:grpSpLocks/>
            </p:cNvGrpSpPr>
            <p:nvPr/>
          </p:nvGrpSpPr>
          <p:grpSpPr bwMode="auto">
            <a:xfrm>
              <a:off x="5302250" y="2043113"/>
              <a:ext cx="534988" cy="407987"/>
              <a:chOff x="877" y="1008"/>
              <a:chExt cx="2747" cy="2591"/>
            </a:xfrm>
          </p:grpSpPr>
          <p:pic>
            <p:nvPicPr>
              <p:cNvPr id="1004" name="Picture 1005" descr="antenna_stylized"/>
              <p:cNvPicPr>
                <a:picLocks noChangeAspect="1" noChangeArrowheads="1"/>
              </p:cNvPicPr>
              <p:nvPr/>
            </p:nvPicPr>
            <p:blipFill>
              <a:blip r:embed="rId9"/>
              <a:srcRect/>
              <a:stretch>
                <a:fillRect/>
              </a:stretch>
            </p:blipFill>
            <p:spPr bwMode="auto">
              <a:xfrm>
                <a:off x="877" y="1008"/>
                <a:ext cx="2725" cy="1421"/>
              </a:xfrm>
              <a:prstGeom prst="rect">
                <a:avLst/>
              </a:prstGeom>
              <a:noFill/>
              <a:ln w="9525">
                <a:noFill/>
                <a:miter lim="800000"/>
                <a:headEnd/>
                <a:tailEnd/>
              </a:ln>
            </p:spPr>
          </p:pic>
          <p:pic>
            <p:nvPicPr>
              <p:cNvPr id="1005" name="Picture 1006" descr="laptop_keyboard"/>
              <p:cNvPicPr>
                <a:picLocks noChangeAspect="1" noChangeArrowheads="1"/>
              </p:cNvPicPr>
              <p:nvPr/>
            </p:nvPicPr>
            <p:blipFill>
              <a:blip r:embed="rId10"/>
              <a:srcRect/>
              <a:stretch>
                <a:fillRect/>
              </a:stretch>
            </p:blipFill>
            <p:spPr bwMode="auto">
              <a:xfrm rot="109064" flipH="1">
                <a:off x="1009" y="2586"/>
                <a:ext cx="2245" cy="1013"/>
              </a:xfrm>
              <a:prstGeom prst="rect">
                <a:avLst/>
              </a:prstGeom>
              <a:noFill/>
              <a:ln w="9525">
                <a:noFill/>
                <a:miter lim="800000"/>
                <a:headEnd/>
                <a:tailEnd/>
              </a:ln>
            </p:spPr>
          </p:pic>
          <p:sp>
            <p:nvSpPr>
              <p:cNvPr id="1006" name="Freeform 100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007" name="Picture 1008" descr="screen"/>
              <p:cNvPicPr>
                <a:picLocks noChangeAspect="1" noChangeArrowheads="1"/>
              </p:cNvPicPr>
              <p:nvPr/>
            </p:nvPicPr>
            <p:blipFill>
              <a:blip r:embed="rId11"/>
              <a:srcRect/>
              <a:stretch>
                <a:fillRect/>
              </a:stretch>
            </p:blipFill>
            <p:spPr bwMode="auto">
              <a:xfrm>
                <a:off x="1842" y="1637"/>
                <a:ext cx="1642" cy="1203"/>
              </a:xfrm>
              <a:prstGeom prst="rect">
                <a:avLst/>
              </a:prstGeom>
              <a:noFill/>
              <a:ln w="9525">
                <a:noFill/>
                <a:miter lim="800000"/>
                <a:headEnd/>
                <a:tailEnd/>
              </a:ln>
            </p:spPr>
          </p:pic>
          <p:sp>
            <p:nvSpPr>
              <p:cNvPr id="1008" name="Freeform 100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009" name="Freeform 101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010" name="Freeform 101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011" name="Freeform 101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012" name="Freeform 1013"/>
              <p:cNvSpPr>
                <a:spLocks/>
              </p:cNvSpPr>
              <p:nvPr/>
            </p:nvSpPr>
            <p:spPr bwMode="auto">
              <a:xfrm>
                <a:off x="3195" y="1755"/>
                <a:ext cx="429" cy="1187"/>
              </a:xfrm>
              <a:custGeom>
                <a:avLst/>
                <a:gdLst>
                  <a:gd name="T0" fmla="*/ 1 w 637"/>
                  <a:gd name="T1" fmla="*/ 0 h 1659"/>
                  <a:gd name="T2" fmla="*/ 1 w 637"/>
                  <a:gd name="T3" fmla="*/ 0 h 1659"/>
                  <a:gd name="T4" fmla="*/ 1 w 637"/>
                  <a:gd name="T5" fmla="*/ 11 h 1659"/>
                  <a:gd name="T6" fmla="*/ 0 w 637"/>
                  <a:gd name="T7" fmla="*/ 1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013" name="Freeform 1014"/>
              <p:cNvSpPr>
                <a:spLocks/>
              </p:cNvSpPr>
              <p:nvPr/>
            </p:nvSpPr>
            <p:spPr bwMode="auto">
              <a:xfrm>
                <a:off x="1734" y="2587"/>
                <a:ext cx="1494" cy="394"/>
              </a:xfrm>
              <a:custGeom>
                <a:avLst/>
                <a:gdLst>
                  <a:gd name="T0" fmla="*/ 0 w 2216"/>
                  <a:gd name="T1" fmla="*/ 0 h 550"/>
                  <a:gd name="T2" fmla="*/ 1 w 2216"/>
                  <a:gd name="T3" fmla="*/ 1 h 550"/>
                  <a:gd name="T4" fmla="*/ 6 w 2216"/>
                  <a:gd name="T5" fmla="*/ 4 h 550"/>
                  <a:gd name="T6" fmla="*/ 6 w 2216"/>
                  <a:gd name="T7" fmla="*/ 3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014" name="Group 1015"/>
              <p:cNvGrpSpPr>
                <a:grpSpLocks/>
              </p:cNvGrpSpPr>
              <p:nvPr/>
            </p:nvGrpSpPr>
            <p:grpSpPr bwMode="auto">
              <a:xfrm>
                <a:off x="1709" y="3008"/>
                <a:ext cx="507" cy="234"/>
                <a:chOff x="1740" y="2642"/>
                <a:chExt cx="752" cy="327"/>
              </a:xfrm>
            </p:grpSpPr>
            <p:sp>
              <p:nvSpPr>
                <p:cNvPr id="1021"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1022"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023"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1024"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1025"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1026"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015" name="Freeform 102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016" name="Freeform 1023"/>
              <p:cNvSpPr>
                <a:spLocks/>
              </p:cNvSpPr>
              <p:nvPr/>
            </p:nvSpPr>
            <p:spPr bwMode="auto">
              <a:xfrm>
                <a:off x="1010" y="3084"/>
                <a:ext cx="1571" cy="469"/>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017" name="Freeform 102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018" name="Freeform 102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019" name="Freeform 102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020"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pic>
          <p:nvPicPr>
            <p:cNvPr id="734" name="Picture 1030" descr="laptop_keyboard"/>
            <p:cNvPicPr>
              <a:picLocks noChangeAspect="1" noChangeArrowheads="1"/>
            </p:cNvPicPr>
            <p:nvPr/>
          </p:nvPicPr>
          <p:blipFill>
            <a:blip r:embed="rId12"/>
            <a:srcRect/>
            <a:stretch>
              <a:fillRect/>
            </a:stretch>
          </p:blipFill>
          <p:spPr bwMode="auto">
            <a:xfrm rot="109064" flipH="1">
              <a:off x="6897688" y="5735638"/>
              <a:ext cx="388937" cy="158750"/>
            </a:xfrm>
            <a:prstGeom prst="rect">
              <a:avLst/>
            </a:prstGeom>
            <a:noFill/>
            <a:ln w="9525">
              <a:noFill/>
              <a:miter lim="800000"/>
              <a:headEnd/>
              <a:tailEnd/>
            </a:ln>
          </p:spPr>
        </p:pic>
        <p:sp>
          <p:nvSpPr>
            <p:cNvPr id="735"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36" name="Picture 1032" descr="screen"/>
            <p:cNvPicPr>
              <a:picLocks noChangeAspect="1" noChangeArrowheads="1"/>
            </p:cNvPicPr>
            <p:nvPr/>
          </p:nvPicPr>
          <p:blipFill>
            <a:blip r:embed="rId13"/>
            <a:srcRect/>
            <a:stretch>
              <a:fillRect/>
            </a:stretch>
          </p:blipFill>
          <p:spPr bwMode="auto">
            <a:xfrm>
              <a:off x="7042150" y="5584825"/>
              <a:ext cx="284163" cy="190500"/>
            </a:xfrm>
            <a:prstGeom prst="rect">
              <a:avLst/>
            </a:prstGeom>
            <a:noFill/>
            <a:ln w="9525">
              <a:noFill/>
              <a:miter lim="800000"/>
              <a:headEnd/>
              <a:tailEnd/>
            </a:ln>
          </p:spPr>
        </p:pic>
        <p:sp>
          <p:nvSpPr>
            <p:cNvPr id="737"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738"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739"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740"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741"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742"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743" name="Group 1039"/>
            <p:cNvGrpSpPr>
              <a:grpSpLocks/>
            </p:cNvGrpSpPr>
            <p:nvPr/>
          </p:nvGrpSpPr>
          <p:grpSpPr bwMode="auto">
            <a:xfrm>
              <a:off x="7019925" y="5800725"/>
              <a:ext cx="87313" cy="38100"/>
              <a:chOff x="1740" y="2642"/>
              <a:chExt cx="752" cy="327"/>
            </a:xfrm>
          </p:grpSpPr>
          <p:sp>
            <p:nvSpPr>
              <p:cNvPr id="99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99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00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100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100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100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744"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745"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746"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747"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748"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749"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750" name="Group 2"/>
            <p:cNvGrpSpPr>
              <a:grpSpLocks/>
            </p:cNvGrpSpPr>
            <p:nvPr/>
          </p:nvGrpSpPr>
          <p:grpSpPr bwMode="auto">
            <a:xfrm>
              <a:off x="5607050" y="3182938"/>
              <a:ext cx="317500" cy="246062"/>
              <a:chOff x="5581650" y="3128963"/>
              <a:chExt cx="423863" cy="320675"/>
            </a:xfrm>
          </p:grpSpPr>
          <p:pic>
            <p:nvPicPr>
              <p:cNvPr id="976" name="Picture 1054" descr="laptop_keyboard"/>
              <p:cNvPicPr>
                <a:picLocks noChangeAspect="1" noChangeArrowheads="1"/>
              </p:cNvPicPr>
              <p:nvPr/>
            </p:nvPicPr>
            <p:blipFill>
              <a:blip r:embed="rId14"/>
              <a:srcRect/>
              <a:stretch>
                <a:fillRect/>
              </a:stretch>
            </p:blipFill>
            <p:spPr bwMode="auto">
              <a:xfrm rot="109064" flipH="1">
                <a:off x="5581650" y="3290888"/>
                <a:ext cx="363538" cy="158750"/>
              </a:xfrm>
              <a:prstGeom prst="rect">
                <a:avLst/>
              </a:prstGeom>
              <a:noFill/>
              <a:ln w="9525">
                <a:noFill/>
                <a:miter lim="800000"/>
                <a:headEnd/>
                <a:tailEnd/>
              </a:ln>
            </p:spPr>
          </p:pic>
          <p:sp>
            <p:nvSpPr>
              <p:cNvPr id="97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978" name="Picture 1056" descr="screen"/>
              <p:cNvPicPr>
                <a:picLocks noChangeAspect="1" noChangeArrowheads="1"/>
              </p:cNvPicPr>
              <p:nvPr/>
            </p:nvPicPr>
            <p:blipFill>
              <a:blip r:embed="rId15"/>
              <a:srcRect/>
              <a:stretch>
                <a:fillRect/>
              </a:stretch>
            </p:blipFill>
            <p:spPr bwMode="auto">
              <a:xfrm>
                <a:off x="5716588" y="3140075"/>
                <a:ext cx="266700" cy="190500"/>
              </a:xfrm>
              <a:prstGeom prst="rect">
                <a:avLst/>
              </a:prstGeom>
              <a:noFill/>
              <a:ln w="9525">
                <a:noFill/>
                <a:miter lim="800000"/>
                <a:headEnd/>
                <a:tailEnd/>
              </a:ln>
            </p:spPr>
          </p:pic>
          <p:sp>
            <p:nvSpPr>
              <p:cNvPr id="97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98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98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98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98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98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985" name="Group 1063"/>
              <p:cNvGrpSpPr>
                <a:grpSpLocks/>
              </p:cNvGrpSpPr>
              <p:nvPr/>
            </p:nvGrpSpPr>
            <p:grpSpPr bwMode="auto">
              <a:xfrm>
                <a:off x="5695950" y="3355975"/>
                <a:ext cx="80963" cy="38100"/>
                <a:chOff x="1740" y="2642"/>
                <a:chExt cx="752" cy="327"/>
              </a:xfrm>
            </p:grpSpPr>
            <p:sp>
              <p:nvSpPr>
                <p:cNvPr id="99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99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99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99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99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99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98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98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98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98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99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99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751" name="Group 1076"/>
            <p:cNvGrpSpPr>
              <a:grpSpLocks/>
            </p:cNvGrpSpPr>
            <p:nvPr/>
          </p:nvGrpSpPr>
          <p:grpSpPr bwMode="auto">
            <a:xfrm flipH="1">
              <a:off x="6156325" y="3300413"/>
              <a:ext cx="342900" cy="334962"/>
              <a:chOff x="2839" y="3501"/>
              <a:chExt cx="755" cy="803"/>
            </a:xfrm>
          </p:grpSpPr>
          <p:pic>
            <p:nvPicPr>
              <p:cNvPr id="974" name="Picture 1077" descr="desktop_computer_stylized_medium"/>
              <p:cNvPicPr>
                <a:picLocks noChangeAspect="1" noChangeArrowheads="1"/>
              </p:cNvPicPr>
              <p:nvPr/>
            </p:nvPicPr>
            <p:blipFill>
              <a:blip r:embed="rId16"/>
              <a:srcRect/>
              <a:stretch>
                <a:fillRect/>
              </a:stretch>
            </p:blipFill>
            <p:spPr bwMode="auto">
              <a:xfrm>
                <a:off x="2839" y="3501"/>
                <a:ext cx="755" cy="803"/>
              </a:xfrm>
              <a:prstGeom prst="rect">
                <a:avLst/>
              </a:prstGeom>
              <a:noFill/>
              <a:ln w="9525">
                <a:noFill/>
                <a:miter lim="800000"/>
                <a:headEnd/>
                <a:tailEnd/>
              </a:ln>
            </p:spPr>
          </p:pic>
          <p:sp>
            <p:nvSpPr>
              <p:cNvPr id="975"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pic>
          <p:nvPicPr>
            <p:cNvPr id="752" name="Picture 1081" descr="laptop_keyboard"/>
            <p:cNvPicPr>
              <a:picLocks noChangeAspect="1" noChangeArrowheads="1"/>
            </p:cNvPicPr>
            <p:nvPr/>
          </p:nvPicPr>
          <p:blipFill>
            <a:blip r:embed="rId12"/>
            <a:srcRect/>
            <a:stretch>
              <a:fillRect/>
            </a:stretch>
          </p:blipFill>
          <p:spPr bwMode="auto">
            <a:xfrm rot="109064" flipH="1">
              <a:off x="7329488" y="5672138"/>
              <a:ext cx="388937" cy="158750"/>
            </a:xfrm>
            <a:prstGeom prst="rect">
              <a:avLst/>
            </a:prstGeom>
            <a:noFill/>
            <a:ln w="9525">
              <a:noFill/>
              <a:miter lim="800000"/>
              <a:headEnd/>
              <a:tailEnd/>
            </a:ln>
          </p:spPr>
        </p:pic>
        <p:sp>
          <p:nvSpPr>
            <p:cNvPr id="753"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54" name="Picture 1083" descr="screen"/>
            <p:cNvPicPr>
              <a:picLocks noChangeAspect="1" noChangeArrowheads="1"/>
            </p:cNvPicPr>
            <p:nvPr/>
          </p:nvPicPr>
          <p:blipFill>
            <a:blip r:embed="rId13"/>
            <a:srcRect/>
            <a:stretch>
              <a:fillRect/>
            </a:stretch>
          </p:blipFill>
          <p:spPr bwMode="auto">
            <a:xfrm>
              <a:off x="7473950" y="5521325"/>
              <a:ext cx="284163" cy="190500"/>
            </a:xfrm>
            <a:prstGeom prst="rect">
              <a:avLst/>
            </a:prstGeom>
            <a:noFill/>
            <a:ln w="9525">
              <a:noFill/>
              <a:miter lim="800000"/>
              <a:headEnd/>
              <a:tailEnd/>
            </a:ln>
          </p:spPr>
        </p:pic>
        <p:sp>
          <p:nvSpPr>
            <p:cNvPr id="755"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756"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757"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758"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759"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760"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761" name="Group 1090"/>
            <p:cNvGrpSpPr>
              <a:grpSpLocks/>
            </p:cNvGrpSpPr>
            <p:nvPr/>
          </p:nvGrpSpPr>
          <p:grpSpPr bwMode="auto">
            <a:xfrm>
              <a:off x="7451725" y="5737225"/>
              <a:ext cx="87313" cy="38100"/>
              <a:chOff x="1740" y="2642"/>
              <a:chExt cx="752" cy="327"/>
            </a:xfrm>
          </p:grpSpPr>
          <p:sp>
            <p:nvSpPr>
              <p:cNvPr id="968"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969"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970"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971"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972"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973"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762"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763"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764"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765"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766"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767"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768" name="Group 1103"/>
            <p:cNvGrpSpPr>
              <a:grpSpLocks/>
            </p:cNvGrpSpPr>
            <p:nvPr/>
          </p:nvGrpSpPr>
          <p:grpSpPr bwMode="auto">
            <a:xfrm>
              <a:off x="6351588" y="2493963"/>
              <a:ext cx="390525" cy="169862"/>
              <a:chOff x="4650" y="1129"/>
              <a:chExt cx="246" cy="95"/>
            </a:xfrm>
          </p:grpSpPr>
          <p:sp>
            <p:nvSpPr>
              <p:cNvPr id="96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96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96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963" name="Group 1107"/>
              <p:cNvGrpSpPr>
                <a:grpSpLocks/>
              </p:cNvGrpSpPr>
              <p:nvPr/>
            </p:nvGrpSpPr>
            <p:grpSpPr bwMode="auto">
              <a:xfrm>
                <a:off x="4699" y="1145"/>
                <a:ext cx="138" cy="29"/>
                <a:chOff x="2468" y="1332"/>
                <a:chExt cx="310" cy="60"/>
              </a:xfrm>
            </p:grpSpPr>
            <p:sp>
              <p:nvSpPr>
                <p:cNvPr id="966"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967"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964" name="Line 111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965" name="Line 111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769" name="Group 1112"/>
            <p:cNvGrpSpPr>
              <a:grpSpLocks/>
            </p:cNvGrpSpPr>
            <p:nvPr/>
          </p:nvGrpSpPr>
          <p:grpSpPr bwMode="auto">
            <a:xfrm>
              <a:off x="6051550" y="3641725"/>
              <a:ext cx="390525" cy="169863"/>
              <a:chOff x="4650" y="1129"/>
              <a:chExt cx="246" cy="95"/>
            </a:xfrm>
          </p:grpSpPr>
          <p:sp>
            <p:nvSpPr>
              <p:cNvPr id="95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95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95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955" name="Group 1116"/>
              <p:cNvGrpSpPr>
                <a:grpSpLocks/>
              </p:cNvGrpSpPr>
              <p:nvPr/>
            </p:nvGrpSpPr>
            <p:grpSpPr bwMode="auto">
              <a:xfrm>
                <a:off x="4699" y="1145"/>
                <a:ext cx="138" cy="29"/>
                <a:chOff x="2468" y="1332"/>
                <a:chExt cx="310" cy="60"/>
              </a:xfrm>
            </p:grpSpPr>
            <p:sp>
              <p:nvSpPr>
                <p:cNvPr id="958"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959"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956" name="Line 11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957" name="Line 11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770" name="Group 878"/>
            <p:cNvGrpSpPr>
              <a:grpSpLocks/>
            </p:cNvGrpSpPr>
            <p:nvPr/>
          </p:nvGrpSpPr>
          <p:grpSpPr bwMode="auto">
            <a:xfrm>
              <a:off x="5521325" y="3067050"/>
              <a:ext cx="374650" cy="82550"/>
              <a:chOff x="2199" y="955"/>
              <a:chExt cx="2547" cy="506"/>
            </a:xfrm>
          </p:grpSpPr>
          <p:sp>
            <p:nvSpPr>
              <p:cNvPr id="946"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p:spPr>
            <p:txBody>
              <a:bodyPr/>
              <a:lstStyle/>
              <a:p>
                <a:endParaRPr lang="zh-CN" altLang="en-US"/>
              </a:p>
            </p:txBody>
          </p:sp>
          <p:sp>
            <p:nvSpPr>
              <p:cNvPr id="947"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p:spPr>
            <p:txBody>
              <a:bodyPr/>
              <a:lstStyle/>
              <a:p>
                <a:endParaRPr lang="zh-CN" altLang="en-US"/>
              </a:p>
            </p:txBody>
          </p:sp>
          <p:sp>
            <p:nvSpPr>
              <p:cNvPr id="948"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p:spPr>
            <p:txBody>
              <a:bodyPr/>
              <a:lstStyle/>
              <a:p>
                <a:endParaRPr lang="zh-CN" altLang="en-US"/>
              </a:p>
            </p:txBody>
          </p:sp>
          <p:sp>
            <p:nvSpPr>
              <p:cNvPr id="949"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p:spPr>
            <p:txBody>
              <a:bodyPr/>
              <a:lstStyle/>
              <a:p>
                <a:endParaRPr lang="zh-CN" altLang="en-US"/>
              </a:p>
            </p:txBody>
          </p:sp>
          <p:sp>
            <p:nvSpPr>
              <p:cNvPr id="950" name="Freeform 883"/>
              <p:cNvSpPr>
                <a:spLocks/>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p:spPr>
            <p:txBody>
              <a:bodyPr/>
              <a:lstStyle/>
              <a:p>
                <a:endParaRPr lang="zh-CN" altLang="en-US"/>
              </a:p>
            </p:txBody>
          </p:sp>
          <p:sp>
            <p:nvSpPr>
              <p:cNvPr id="951"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p:spPr>
            <p:txBody>
              <a:bodyPr/>
              <a:lstStyle/>
              <a:p>
                <a:endParaRPr lang="zh-CN" altLang="en-US"/>
              </a:p>
            </p:txBody>
          </p:sp>
        </p:grpSp>
        <p:grpSp>
          <p:nvGrpSpPr>
            <p:cNvPr id="771" name="Group 1121"/>
            <p:cNvGrpSpPr>
              <a:grpSpLocks/>
            </p:cNvGrpSpPr>
            <p:nvPr/>
          </p:nvGrpSpPr>
          <p:grpSpPr bwMode="auto">
            <a:xfrm>
              <a:off x="6248400" y="4852988"/>
              <a:ext cx="617538" cy="247650"/>
              <a:chOff x="2356" y="1300"/>
              <a:chExt cx="555" cy="194"/>
            </a:xfrm>
          </p:grpSpPr>
          <p:sp>
            <p:nvSpPr>
              <p:cNvPr id="93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93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94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941" name="Group 1125"/>
              <p:cNvGrpSpPr>
                <a:grpSpLocks/>
              </p:cNvGrpSpPr>
              <p:nvPr/>
            </p:nvGrpSpPr>
            <p:grpSpPr bwMode="auto">
              <a:xfrm>
                <a:off x="2468" y="1332"/>
                <a:ext cx="310" cy="60"/>
                <a:chOff x="2468" y="1332"/>
                <a:chExt cx="310" cy="60"/>
              </a:xfrm>
            </p:grpSpPr>
            <p:sp>
              <p:nvSpPr>
                <p:cNvPr id="944"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p:spPr>
              <p:txBody>
                <a:bodyPr/>
                <a:lstStyle/>
                <a:p>
                  <a:endParaRPr lang="zh-CN" altLang="en-US"/>
                </a:p>
              </p:txBody>
            </p:sp>
            <p:sp>
              <p:nvSpPr>
                <p:cNvPr id="945"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p:spPr>
              <p:txBody>
                <a:bodyPr/>
                <a:lstStyle/>
                <a:p>
                  <a:endParaRPr lang="zh-CN" altLang="en-US"/>
                </a:p>
              </p:txBody>
            </p:sp>
          </p:grpSp>
          <p:sp>
            <p:nvSpPr>
              <p:cNvPr id="942" name="Line 1128"/>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943" name="Line 1129"/>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772" name="Group 1130"/>
            <p:cNvGrpSpPr>
              <a:grpSpLocks/>
            </p:cNvGrpSpPr>
            <p:nvPr/>
          </p:nvGrpSpPr>
          <p:grpSpPr bwMode="auto">
            <a:xfrm>
              <a:off x="6969125" y="4510088"/>
              <a:ext cx="617538" cy="247650"/>
              <a:chOff x="2356" y="1300"/>
              <a:chExt cx="555" cy="194"/>
            </a:xfrm>
          </p:grpSpPr>
          <p:sp>
            <p:nvSpPr>
              <p:cNvPr id="93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93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93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933" name="Group 1134"/>
              <p:cNvGrpSpPr>
                <a:grpSpLocks/>
              </p:cNvGrpSpPr>
              <p:nvPr/>
            </p:nvGrpSpPr>
            <p:grpSpPr bwMode="auto">
              <a:xfrm>
                <a:off x="2468" y="1332"/>
                <a:ext cx="310" cy="60"/>
                <a:chOff x="2468" y="1332"/>
                <a:chExt cx="310" cy="60"/>
              </a:xfrm>
            </p:grpSpPr>
            <p:sp>
              <p:nvSpPr>
                <p:cNvPr id="936"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p:spPr>
              <p:txBody>
                <a:bodyPr/>
                <a:lstStyle/>
                <a:p>
                  <a:endParaRPr lang="zh-CN" altLang="en-US"/>
                </a:p>
              </p:txBody>
            </p:sp>
            <p:sp>
              <p:nvSpPr>
                <p:cNvPr id="937"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p:spPr>
              <p:txBody>
                <a:bodyPr/>
                <a:lstStyle/>
                <a:p>
                  <a:endParaRPr lang="zh-CN" altLang="en-US"/>
                </a:p>
              </p:txBody>
            </p:sp>
          </p:grpSp>
          <p:sp>
            <p:nvSpPr>
              <p:cNvPr id="934" name="Line 1137"/>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935" name="Line 1138"/>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773" name="Group 1139"/>
            <p:cNvGrpSpPr>
              <a:grpSpLocks/>
            </p:cNvGrpSpPr>
            <p:nvPr/>
          </p:nvGrpSpPr>
          <p:grpSpPr bwMode="auto">
            <a:xfrm>
              <a:off x="7585075" y="4811713"/>
              <a:ext cx="617538" cy="247650"/>
              <a:chOff x="2356" y="1300"/>
              <a:chExt cx="555" cy="194"/>
            </a:xfrm>
          </p:grpSpPr>
          <p:sp>
            <p:nvSpPr>
              <p:cNvPr id="92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92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92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925" name="Group 1143"/>
              <p:cNvGrpSpPr>
                <a:grpSpLocks/>
              </p:cNvGrpSpPr>
              <p:nvPr/>
            </p:nvGrpSpPr>
            <p:grpSpPr bwMode="auto">
              <a:xfrm>
                <a:off x="2468" y="1332"/>
                <a:ext cx="310" cy="60"/>
                <a:chOff x="2468" y="1332"/>
                <a:chExt cx="310" cy="60"/>
              </a:xfrm>
            </p:grpSpPr>
            <p:sp>
              <p:nvSpPr>
                <p:cNvPr id="928"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p:spPr>
              <p:txBody>
                <a:bodyPr/>
                <a:lstStyle/>
                <a:p>
                  <a:endParaRPr lang="zh-CN" altLang="en-US"/>
                </a:p>
              </p:txBody>
            </p:sp>
            <p:sp>
              <p:nvSpPr>
                <p:cNvPr id="929"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p:spPr>
              <p:txBody>
                <a:bodyPr/>
                <a:lstStyle/>
                <a:p>
                  <a:endParaRPr lang="zh-CN" altLang="en-US"/>
                </a:p>
              </p:txBody>
            </p:sp>
          </p:grpSp>
          <p:sp>
            <p:nvSpPr>
              <p:cNvPr id="926" name="Line 1146"/>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927" name="Line 1147"/>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774" name="Group 3"/>
            <p:cNvGrpSpPr>
              <a:grpSpLocks/>
            </p:cNvGrpSpPr>
            <p:nvPr/>
          </p:nvGrpSpPr>
          <p:grpSpPr bwMode="auto">
            <a:xfrm>
              <a:off x="5964238" y="3135313"/>
              <a:ext cx="314325" cy="334962"/>
              <a:chOff x="5974579" y="3105349"/>
              <a:chExt cx="347997" cy="396620"/>
            </a:xfrm>
          </p:grpSpPr>
          <p:pic>
            <p:nvPicPr>
              <p:cNvPr id="920" name="Picture 555" descr="fridge2.png"/>
              <p:cNvPicPr>
                <a:picLocks noChangeAspect="1"/>
              </p:cNvPicPr>
              <p:nvPr/>
            </p:nvPicPr>
            <p:blipFill>
              <a:blip r:embed="rId17"/>
              <a:srcRect/>
              <a:stretch>
                <a:fillRect/>
              </a:stretch>
            </p:blipFill>
            <p:spPr bwMode="auto">
              <a:xfrm>
                <a:off x="6074343" y="3164942"/>
                <a:ext cx="189578" cy="337027"/>
              </a:xfrm>
              <a:prstGeom prst="rect">
                <a:avLst/>
              </a:prstGeom>
              <a:noFill/>
              <a:ln w="9525">
                <a:noFill/>
                <a:miter lim="800000"/>
                <a:headEnd/>
                <a:tailEnd/>
              </a:ln>
            </p:spPr>
          </p:pic>
          <p:pic>
            <p:nvPicPr>
              <p:cNvPr id="921" name="Picture 1115" descr="antenna_stylized"/>
              <p:cNvPicPr>
                <a:picLocks noChangeAspect="1" noChangeArrowheads="1"/>
              </p:cNvPicPr>
              <p:nvPr/>
            </p:nvPicPr>
            <p:blipFill>
              <a:blip r:embed="rId18"/>
              <a:srcRect/>
              <a:stretch>
                <a:fillRect/>
              </a:stretch>
            </p:blipFill>
            <p:spPr bwMode="auto">
              <a:xfrm>
                <a:off x="5974579" y="3105349"/>
                <a:ext cx="347997" cy="167557"/>
              </a:xfrm>
              <a:prstGeom prst="rect">
                <a:avLst/>
              </a:prstGeom>
              <a:noFill/>
              <a:ln w="9525">
                <a:noFill/>
                <a:miter lim="800000"/>
                <a:headEnd/>
                <a:tailEnd/>
              </a:ln>
            </p:spPr>
          </p:pic>
        </p:grpSp>
        <p:pic>
          <p:nvPicPr>
            <p:cNvPr id="775" name="Picture 603" descr="car_icon_small"/>
            <p:cNvPicPr>
              <a:picLocks noChangeAspect="1" noChangeArrowheads="1"/>
            </p:cNvPicPr>
            <p:nvPr/>
          </p:nvPicPr>
          <p:blipFill>
            <a:blip r:embed="rId19"/>
            <a:srcRect/>
            <a:stretch>
              <a:fillRect/>
            </a:stretch>
          </p:blipFill>
          <p:spPr bwMode="auto">
            <a:xfrm>
              <a:off x="6373813" y="1744663"/>
              <a:ext cx="849312" cy="168275"/>
            </a:xfrm>
            <a:prstGeom prst="rect">
              <a:avLst/>
            </a:prstGeom>
            <a:noFill/>
            <a:ln w="9525">
              <a:noFill/>
              <a:miter lim="800000"/>
              <a:headEnd/>
              <a:tailEnd/>
            </a:ln>
          </p:spPr>
        </p:pic>
        <p:pic>
          <p:nvPicPr>
            <p:cNvPr id="776" name="Picture 814" descr="light2.png"/>
            <p:cNvPicPr>
              <a:picLocks noChangeAspect="1"/>
            </p:cNvPicPr>
            <p:nvPr/>
          </p:nvPicPr>
          <p:blipFill>
            <a:blip r:embed="rId20"/>
            <a:srcRect/>
            <a:stretch>
              <a:fillRect/>
            </a:stretch>
          </p:blipFill>
          <p:spPr bwMode="auto">
            <a:xfrm flipH="1">
              <a:off x="6707188" y="2019300"/>
              <a:ext cx="92075" cy="406400"/>
            </a:xfrm>
            <a:prstGeom prst="rect">
              <a:avLst/>
            </a:prstGeom>
            <a:noFill/>
            <a:ln w="9525">
              <a:noFill/>
              <a:miter lim="800000"/>
              <a:headEnd/>
              <a:tailEnd/>
            </a:ln>
          </p:spPr>
        </p:pic>
        <p:pic>
          <p:nvPicPr>
            <p:cNvPr id="777" name="Picture 1017" descr="antenna_stylized"/>
            <p:cNvPicPr>
              <a:picLocks noChangeAspect="1" noChangeArrowheads="1"/>
            </p:cNvPicPr>
            <p:nvPr/>
          </p:nvPicPr>
          <p:blipFill>
            <a:blip r:embed="rId9"/>
            <a:srcRect/>
            <a:stretch>
              <a:fillRect/>
            </a:stretch>
          </p:blipFill>
          <p:spPr bwMode="auto">
            <a:xfrm>
              <a:off x="6511925" y="1946275"/>
              <a:ext cx="531813" cy="223838"/>
            </a:xfrm>
            <a:prstGeom prst="rect">
              <a:avLst/>
            </a:prstGeom>
            <a:noFill/>
            <a:ln w="9525">
              <a:noFill/>
              <a:miter lim="800000"/>
              <a:headEnd/>
              <a:tailEnd/>
            </a:ln>
          </p:spPr>
        </p:pic>
        <p:pic>
          <p:nvPicPr>
            <p:cNvPr id="778" name="Picture 1017" descr="antenna_stylized"/>
            <p:cNvPicPr>
              <a:picLocks noChangeAspect="1" noChangeArrowheads="1"/>
            </p:cNvPicPr>
            <p:nvPr/>
          </p:nvPicPr>
          <p:blipFill>
            <a:blip r:embed="rId9"/>
            <a:srcRect/>
            <a:stretch>
              <a:fillRect/>
            </a:stretch>
          </p:blipFill>
          <p:spPr bwMode="auto">
            <a:xfrm>
              <a:off x="6586538" y="1685925"/>
              <a:ext cx="530225" cy="223838"/>
            </a:xfrm>
            <a:prstGeom prst="rect">
              <a:avLst/>
            </a:prstGeom>
            <a:noFill/>
            <a:ln w="9525">
              <a:noFill/>
              <a:miter lim="800000"/>
              <a:headEnd/>
              <a:tailEnd/>
            </a:ln>
          </p:spPr>
        </p:pic>
        <p:grpSp>
          <p:nvGrpSpPr>
            <p:cNvPr id="779" name="Group 870"/>
            <p:cNvGrpSpPr>
              <a:grpSpLocks/>
            </p:cNvGrpSpPr>
            <p:nvPr/>
          </p:nvGrpSpPr>
          <p:grpSpPr bwMode="auto">
            <a:xfrm>
              <a:off x="5588000" y="1546225"/>
              <a:ext cx="477838" cy="107950"/>
              <a:chOff x="2199" y="955"/>
              <a:chExt cx="2547" cy="506"/>
            </a:xfrm>
          </p:grpSpPr>
          <p:sp>
            <p:nvSpPr>
              <p:cNvPr id="914"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p:spPr>
            <p:txBody>
              <a:bodyPr/>
              <a:lstStyle/>
              <a:p>
                <a:endParaRPr lang="zh-CN" altLang="en-US"/>
              </a:p>
            </p:txBody>
          </p:sp>
          <p:sp>
            <p:nvSpPr>
              <p:cNvPr id="915"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p:spPr>
            <p:txBody>
              <a:bodyPr/>
              <a:lstStyle/>
              <a:p>
                <a:endParaRPr lang="zh-CN" altLang="en-US"/>
              </a:p>
            </p:txBody>
          </p:sp>
          <p:sp>
            <p:nvSpPr>
              <p:cNvPr id="916"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p:spPr>
            <p:txBody>
              <a:bodyPr/>
              <a:lstStyle/>
              <a:p>
                <a:endParaRPr lang="zh-CN" altLang="en-US"/>
              </a:p>
            </p:txBody>
          </p:sp>
          <p:sp>
            <p:nvSpPr>
              <p:cNvPr id="917"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p:spPr>
            <p:txBody>
              <a:bodyPr/>
              <a:lstStyle/>
              <a:p>
                <a:endParaRPr lang="zh-CN" altLang="en-US"/>
              </a:p>
            </p:txBody>
          </p:sp>
          <p:sp>
            <p:nvSpPr>
              <p:cNvPr id="918" name="Freeform 875"/>
              <p:cNvSpPr>
                <a:spLocks/>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p:spPr>
            <p:txBody>
              <a:bodyPr/>
              <a:lstStyle/>
              <a:p>
                <a:endParaRPr lang="zh-CN" altLang="en-US"/>
              </a:p>
            </p:txBody>
          </p:sp>
          <p:sp>
            <p:nvSpPr>
              <p:cNvPr id="919"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p:spPr>
            <p:txBody>
              <a:bodyPr/>
              <a:lstStyle/>
              <a:p>
                <a:endParaRPr lang="zh-CN" altLang="en-US"/>
              </a:p>
            </p:txBody>
          </p:sp>
        </p:grpSp>
        <p:grpSp>
          <p:nvGrpSpPr>
            <p:cNvPr id="780" name="Group 870"/>
            <p:cNvGrpSpPr>
              <a:grpSpLocks/>
            </p:cNvGrpSpPr>
            <p:nvPr/>
          </p:nvGrpSpPr>
          <p:grpSpPr bwMode="auto">
            <a:xfrm>
              <a:off x="6481763" y="1935163"/>
              <a:ext cx="479425" cy="107950"/>
              <a:chOff x="2199" y="955"/>
              <a:chExt cx="2547" cy="506"/>
            </a:xfrm>
          </p:grpSpPr>
          <p:sp>
            <p:nvSpPr>
              <p:cNvPr id="908"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p:spPr>
            <p:txBody>
              <a:bodyPr/>
              <a:lstStyle/>
              <a:p>
                <a:endParaRPr lang="zh-CN" altLang="en-US"/>
              </a:p>
            </p:txBody>
          </p:sp>
          <p:sp>
            <p:nvSpPr>
              <p:cNvPr id="909"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p:spPr>
            <p:txBody>
              <a:bodyPr/>
              <a:lstStyle/>
              <a:p>
                <a:endParaRPr lang="zh-CN" altLang="en-US"/>
              </a:p>
            </p:txBody>
          </p:sp>
          <p:sp>
            <p:nvSpPr>
              <p:cNvPr id="910"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p:spPr>
            <p:txBody>
              <a:bodyPr/>
              <a:lstStyle/>
              <a:p>
                <a:endParaRPr lang="zh-CN" altLang="en-US"/>
              </a:p>
            </p:txBody>
          </p:sp>
          <p:sp>
            <p:nvSpPr>
              <p:cNvPr id="911"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p:spPr>
            <p:txBody>
              <a:bodyPr/>
              <a:lstStyle/>
              <a:p>
                <a:endParaRPr lang="zh-CN" altLang="en-US"/>
              </a:p>
            </p:txBody>
          </p:sp>
          <p:sp>
            <p:nvSpPr>
              <p:cNvPr id="912" name="Freeform 875"/>
              <p:cNvSpPr>
                <a:spLocks/>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p:spPr>
            <p:txBody>
              <a:bodyPr/>
              <a:lstStyle/>
              <a:p>
                <a:endParaRPr lang="zh-CN" altLang="en-US"/>
              </a:p>
            </p:txBody>
          </p:sp>
          <p:sp>
            <p:nvSpPr>
              <p:cNvPr id="913"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p:spPr>
            <p:txBody>
              <a:bodyPr/>
              <a:lstStyle/>
              <a:p>
                <a:endParaRPr lang="zh-CN" altLang="en-US"/>
              </a:p>
            </p:txBody>
          </p:sp>
        </p:grpSp>
        <p:grpSp>
          <p:nvGrpSpPr>
            <p:cNvPr id="781" name="Group 878"/>
            <p:cNvGrpSpPr>
              <a:grpSpLocks/>
            </p:cNvGrpSpPr>
            <p:nvPr/>
          </p:nvGrpSpPr>
          <p:grpSpPr bwMode="auto">
            <a:xfrm>
              <a:off x="5935663" y="3106738"/>
              <a:ext cx="373062" cy="82550"/>
              <a:chOff x="2199" y="955"/>
              <a:chExt cx="2547" cy="506"/>
            </a:xfrm>
          </p:grpSpPr>
          <p:sp>
            <p:nvSpPr>
              <p:cNvPr id="902"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p:spPr>
            <p:txBody>
              <a:bodyPr/>
              <a:lstStyle/>
              <a:p>
                <a:endParaRPr lang="zh-CN" altLang="en-US"/>
              </a:p>
            </p:txBody>
          </p:sp>
          <p:sp>
            <p:nvSpPr>
              <p:cNvPr id="903"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p:spPr>
            <p:txBody>
              <a:bodyPr/>
              <a:lstStyle/>
              <a:p>
                <a:endParaRPr lang="zh-CN" altLang="en-US"/>
              </a:p>
            </p:txBody>
          </p:sp>
          <p:sp>
            <p:nvSpPr>
              <p:cNvPr id="904"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p:spPr>
            <p:txBody>
              <a:bodyPr/>
              <a:lstStyle/>
              <a:p>
                <a:endParaRPr lang="zh-CN" altLang="en-US"/>
              </a:p>
            </p:txBody>
          </p:sp>
          <p:sp>
            <p:nvSpPr>
              <p:cNvPr id="905"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p:spPr>
            <p:txBody>
              <a:bodyPr/>
              <a:lstStyle/>
              <a:p>
                <a:endParaRPr lang="zh-CN" altLang="en-US"/>
              </a:p>
            </p:txBody>
          </p:sp>
          <p:sp>
            <p:nvSpPr>
              <p:cNvPr id="906" name="Freeform 883"/>
              <p:cNvSpPr>
                <a:spLocks/>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p:spPr>
            <p:txBody>
              <a:bodyPr/>
              <a:lstStyle/>
              <a:p>
                <a:endParaRPr lang="zh-CN" altLang="en-US"/>
              </a:p>
            </p:txBody>
          </p:sp>
          <p:sp>
            <p:nvSpPr>
              <p:cNvPr id="907"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p:spPr>
            <p:txBody>
              <a:bodyPr/>
              <a:lstStyle/>
              <a:p>
                <a:endParaRPr lang="zh-CN" altLang="en-US"/>
              </a:p>
            </p:txBody>
          </p:sp>
        </p:grpSp>
        <p:grpSp>
          <p:nvGrpSpPr>
            <p:cNvPr id="782" name="Group 347"/>
            <p:cNvGrpSpPr>
              <a:grpSpLocks/>
            </p:cNvGrpSpPr>
            <p:nvPr/>
          </p:nvGrpSpPr>
          <p:grpSpPr bwMode="auto">
            <a:xfrm>
              <a:off x="6220922" y="4838544"/>
              <a:ext cx="660165" cy="269566"/>
              <a:chOff x="1871277" y="1576300"/>
              <a:chExt cx="1128371" cy="437861"/>
            </a:xfrm>
          </p:grpSpPr>
          <p:sp>
            <p:nvSpPr>
              <p:cNvPr id="893" name="Oval 487"/>
              <p:cNvSpPr>
                <a:spLocks noChangeArrowheads="1"/>
              </p:cNvSpPr>
              <p:nvPr/>
            </p:nvSpPr>
            <p:spPr bwMode="auto">
              <a:xfrm flipV="1">
                <a:off x="1874829" y="1696004"/>
                <a:ext cx="1126060" cy="31721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94" name="Rectangle 488"/>
              <p:cNvSpPr/>
              <p:nvPr/>
            </p:nvSpPr>
            <p:spPr bwMode="auto">
              <a:xfrm>
                <a:off x="1872116" y="1739848"/>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895" name="Oval 489"/>
              <p:cNvSpPr>
                <a:spLocks noChangeArrowheads="1"/>
              </p:cNvSpPr>
              <p:nvPr/>
            </p:nvSpPr>
            <p:spPr bwMode="auto">
              <a:xfrm flipV="1">
                <a:off x="1872116" y="1577371"/>
                <a:ext cx="1126058" cy="31721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96" name="Freeform 490"/>
              <p:cNvSpPr/>
              <p:nvPr/>
            </p:nvSpPr>
            <p:spPr bwMode="auto">
              <a:xfrm>
                <a:off x="2159736" y="1672794"/>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7" name="Freeform 491"/>
              <p:cNvSpPr>
                <a:spLocks/>
              </p:cNvSpPr>
              <p:nvPr/>
            </p:nvSpPr>
            <p:spPr bwMode="auto">
              <a:xfrm>
                <a:off x="2102754" y="1634109"/>
                <a:ext cx="664783" cy="110898"/>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98" name="Freeform 492"/>
              <p:cNvSpPr>
                <a:spLocks/>
              </p:cNvSpPr>
              <p:nvPr/>
            </p:nvSpPr>
            <p:spPr bwMode="auto">
              <a:xfrm>
                <a:off x="2536897" y="1726952"/>
                <a:ext cx="244206" cy="980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99" name="Freeform 493"/>
              <p:cNvSpPr>
                <a:spLocks/>
              </p:cNvSpPr>
              <p:nvPr/>
            </p:nvSpPr>
            <p:spPr bwMode="auto">
              <a:xfrm>
                <a:off x="2091900" y="1729532"/>
                <a:ext cx="238779" cy="980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900" name="Straight Connector 494"/>
              <p:cNvCxnSpPr>
                <a:cxnSpLocks noChangeShapeType="1"/>
                <a:endCxn id="895" idx="2"/>
              </p:cNvCxnSpPr>
              <p:nvPr/>
            </p:nvCxnSpPr>
            <p:spPr bwMode="auto">
              <a:xfrm flipH="1" flipV="1">
                <a:off x="1872116" y="1737268"/>
                <a:ext cx="2713" cy="12379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01" name="Straight Connector 495"/>
              <p:cNvCxnSpPr>
                <a:cxnSpLocks noChangeShapeType="1"/>
              </p:cNvCxnSpPr>
              <p:nvPr/>
            </p:nvCxnSpPr>
            <p:spPr bwMode="auto">
              <a:xfrm flipH="1" flipV="1">
                <a:off x="2998175" y="1734690"/>
                <a:ext cx="2714" cy="12379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783" name="Group 347"/>
            <p:cNvGrpSpPr>
              <a:grpSpLocks/>
            </p:cNvGrpSpPr>
            <p:nvPr/>
          </p:nvGrpSpPr>
          <p:grpSpPr bwMode="auto">
            <a:xfrm>
              <a:off x="6933466" y="4503243"/>
              <a:ext cx="660165" cy="269566"/>
              <a:chOff x="1871277" y="1576300"/>
              <a:chExt cx="1128371" cy="437861"/>
            </a:xfrm>
          </p:grpSpPr>
          <p:sp>
            <p:nvSpPr>
              <p:cNvPr id="884" name="Oval 569"/>
              <p:cNvSpPr>
                <a:spLocks noChangeArrowheads="1"/>
              </p:cNvSpPr>
              <p:nvPr/>
            </p:nvSpPr>
            <p:spPr bwMode="auto">
              <a:xfrm flipV="1">
                <a:off x="1875246" y="1693893"/>
                <a:ext cx="1123346" cy="31979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85" name="Rectangle 570"/>
              <p:cNvSpPr/>
              <p:nvPr/>
            </p:nvSpPr>
            <p:spPr bwMode="auto">
              <a:xfrm>
                <a:off x="1872532" y="1737736"/>
                <a:ext cx="1126060"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886" name="Oval 571"/>
              <p:cNvSpPr>
                <a:spLocks noChangeArrowheads="1"/>
              </p:cNvSpPr>
              <p:nvPr/>
            </p:nvSpPr>
            <p:spPr bwMode="auto">
              <a:xfrm flipV="1">
                <a:off x="1872532" y="1575259"/>
                <a:ext cx="1123346" cy="319796"/>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87" name="Freeform 572"/>
              <p:cNvSpPr/>
              <p:nvPr/>
            </p:nvSpPr>
            <p:spPr bwMode="auto">
              <a:xfrm>
                <a:off x="2160152" y="1673261"/>
                <a:ext cx="548106" cy="15989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88" name="Freeform 573"/>
              <p:cNvSpPr>
                <a:spLocks/>
              </p:cNvSpPr>
              <p:nvPr/>
            </p:nvSpPr>
            <p:spPr bwMode="auto">
              <a:xfrm>
                <a:off x="2103171" y="1631997"/>
                <a:ext cx="662069" cy="110898"/>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89" name="Freeform 574"/>
              <p:cNvSpPr>
                <a:spLocks/>
              </p:cNvSpPr>
              <p:nvPr/>
            </p:nvSpPr>
            <p:spPr bwMode="auto">
              <a:xfrm>
                <a:off x="2537314" y="1727420"/>
                <a:ext cx="244206" cy="95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90" name="Freeform 575"/>
              <p:cNvSpPr>
                <a:spLocks/>
              </p:cNvSpPr>
              <p:nvPr/>
            </p:nvSpPr>
            <p:spPr bwMode="auto">
              <a:xfrm>
                <a:off x="2089603" y="1729999"/>
                <a:ext cx="241493" cy="9542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891" name="Straight Connector 576"/>
              <p:cNvCxnSpPr>
                <a:cxnSpLocks noChangeShapeType="1"/>
                <a:endCxn id="886" idx="2"/>
              </p:cNvCxnSpPr>
              <p:nvPr/>
            </p:nvCxnSpPr>
            <p:spPr bwMode="auto">
              <a:xfrm flipH="1" flipV="1">
                <a:off x="1872532" y="1735157"/>
                <a:ext cx="2714" cy="12379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92" name="Straight Connector 577"/>
              <p:cNvCxnSpPr>
                <a:cxnSpLocks noChangeShapeType="1"/>
              </p:cNvCxnSpPr>
              <p:nvPr/>
            </p:nvCxnSpPr>
            <p:spPr bwMode="auto">
              <a:xfrm flipH="1" flipV="1">
                <a:off x="2995877" y="1735157"/>
                <a:ext cx="2714" cy="12121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784" name="Group 347"/>
            <p:cNvGrpSpPr>
              <a:grpSpLocks/>
            </p:cNvGrpSpPr>
            <p:nvPr/>
          </p:nvGrpSpPr>
          <p:grpSpPr bwMode="auto">
            <a:xfrm>
              <a:off x="7563920" y="4800505"/>
              <a:ext cx="660165" cy="269566"/>
              <a:chOff x="1871277" y="1576300"/>
              <a:chExt cx="1128371" cy="437861"/>
            </a:xfrm>
          </p:grpSpPr>
          <p:sp>
            <p:nvSpPr>
              <p:cNvPr id="875" name="Oval 579"/>
              <p:cNvSpPr>
                <a:spLocks noChangeArrowheads="1"/>
              </p:cNvSpPr>
              <p:nvPr/>
            </p:nvSpPr>
            <p:spPr bwMode="auto">
              <a:xfrm flipV="1">
                <a:off x="1874875" y="1695896"/>
                <a:ext cx="1126060" cy="31721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76" name="Rectangle 580"/>
              <p:cNvSpPr/>
              <p:nvPr/>
            </p:nvSpPr>
            <p:spPr bwMode="auto">
              <a:xfrm>
                <a:off x="1872162" y="1739739"/>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877" name="Oval 581"/>
              <p:cNvSpPr>
                <a:spLocks noChangeArrowheads="1"/>
              </p:cNvSpPr>
              <p:nvPr/>
            </p:nvSpPr>
            <p:spPr bwMode="auto">
              <a:xfrm flipV="1">
                <a:off x="1872162" y="1577262"/>
                <a:ext cx="1126058" cy="31721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78" name="Freeform 582"/>
              <p:cNvSpPr/>
              <p:nvPr/>
            </p:nvSpPr>
            <p:spPr bwMode="auto">
              <a:xfrm>
                <a:off x="2159782" y="1672685"/>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79" name="Freeform 583"/>
              <p:cNvSpPr>
                <a:spLocks/>
              </p:cNvSpPr>
              <p:nvPr/>
            </p:nvSpPr>
            <p:spPr bwMode="auto">
              <a:xfrm>
                <a:off x="2102800" y="1634000"/>
                <a:ext cx="664783" cy="110898"/>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80" name="Freeform 584"/>
              <p:cNvSpPr>
                <a:spLocks/>
              </p:cNvSpPr>
              <p:nvPr/>
            </p:nvSpPr>
            <p:spPr bwMode="auto">
              <a:xfrm>
                <a:off x="2536944" y="1726844"/>
                <a:ext cx="244206" cy="980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81" name="Freeform 585"/>
              <p:cNvSpPr>
                <a:spLocks/>
              </p:cNvSpPr>
              <p:nvPr/>
            </p:nvSpPr>
            <p:spPr bwMode="auto">
              <a:xfrm>
                <a:off x="2091947" y="1729423"/>
                <a:ext cx="238779" cy="980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882" name="Straight Connector 586"/>
              <p:cNvCxnSpPr>
                <a:cxnSpLocks noChangeShapeType="1"/>
                <a:endCxn id="877" idx="2"/>
              </p:cNvCxnSpPr>
              <p:nvPr/>
            </p:nvCxnSpPr>
            <p:spPr bwMode="auto">
              <a:xfrm flipH="1" flipV="1">
                <a:off x="1872162" y="1737160"/>
                <a:ext cx="2713" cy="12379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83" name="Straight Connector 587"/>
              <p:cNvCxnSpPr>
                <a:cxnSpLocks noChangeShapeType="1"/>
              </p:cNvCxnSpPr>
              <p:nvPr/>
            </p:nvCxnSpPr>
            <p:spPr bwMode="auto">
              <a:xfrm flipH="1" flipV="1">
                <a:off x="2998221" y="1734581"/>
                <a:ext cx="2714" cy="12379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785" name="Group 347"/>
            <p:cNvGrpSpPr>
              <a:grpSpLocks/>
            </p:cNvGrpSpPr>
            <p:nvPr/>
          </p:nvGrpSpPr>
          <p:grpSpPr bwMode="auto">
            <a:xfrm>
              <a:off x="6050373" y="3620176"/>
              <a:ext cx="425094" cy="228319"/>
              <a:chOff x="1871277" y="1576300"/>
              <a:chExt cx="1128371" cy="437861"/>
            </a:xfrm>
          </p:grpSpPr>
          <p:sp>
            <p:nvSpPr>
              <p:cNvPr id="866" name="Oval 589"/>
              <p:cNvSpPr>
                <a:spLocks noChangeArrowheads="1"/>
              </p:cNvSpPr>
              <p:nvPr/>
            </p:nvSpPr>
            <p:spPr bwMode="auto">
              <a:xfrm flipV="1">
                <a:off x="1874401" y="1694364"/>
                <a:ext cx="1125103" cy="319715"/>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67" name="Rectangle 590"/>
              <p:cNvSpPr/>
              <p:nvPr/>
            </p:nvSpPr>
            <p:spPr bwMode="auto">
              <a:xfrm>
                <a:off x="1870189" y="1740037"/>
                <a:ext cx="1129316" cy="11570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868" name="Oval 591"/>
              <p:cNvSpPr>
                <a:spLocks noChangeArrowheads="1"/>
              </p:cNvSpPr>
              <p:nvPr/>
            </p:nvSpPr>
            <p:spPr bwMode="auto">
              <a:xfrm flipV="1">
                <a:off x="1870189" y="1575611"/>
                <a:ext cx="1125101" cy="31971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69" name="Freeform 592"/>
              <p:cNvSpPr/>
              <p:nvPr/>
            </p:nvSpPr>
            <p:spPr bwMode="auto">
              <a:xfrm>
                <a:off x="2160944" y="1673049"/>
                <a:ext cx="547803"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70" name="Freeform 593"/>
              <p:cNvSpPr>
                <a:spLocks/>
              </p:cNvSpPr>
              <p:nvPr/>
            </p:nvSpPr>
            <p:spPr bwMode="auto">
              <a:xfrm>
                <a:off x="2101950" y="1633466"/>
                <a:ext cx="661578" cy="10961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71" name="Freeform 594"/>
              <p:cNvSpPr>
                <a:spLocks/>
              </p:cNvSpPr>
              <p:nvPr/>
            </p:nvSpPr>
            <p:spPr bwMode="auto">
              <a:xfrm>
                <a:off x="2535979" y="1727857"/>
                <a:ext cx="244404" cy="9743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72" name="Freeform 595"/>
              <p:cNvSpPr>
                <a:spLocks/>
              </p:cNvSpPr>
              <p:nvPr/>
            </p:nvSpPr>
            <p:spPr bwMode="auto">
              <a:xfrm>
                <a:off x="2089310" y="1730903"/>
                <a:ext cx="240189" cy="9743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873" name="Straight Connector 596"/>
              <p:cNvCxnSpPr>
                <a:cxnSpLocks noChangeShapeType="1"/>
                <a:endCxn id="868" idx="2"/>
              </p:cNvCxnSpPr>
              <p:nvPr/>
            </p:nvCxnSpPr>
            <p:spPr bwMode="auto">
              <a:xfrm flipH="1" flipV="1">
                <a:off x="1870189" y="1736993"/>
                <a:ext cx="4213" cy="121796"/>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74" name="Straight Connector 597"/>
              <p:cNvCxnSpPr>
                <a:cxnSpLocks noChangeShapeType="1"/>
              </p:cNvCxnSpPr>
              <p:nvPr/>
            </p:nvCxnSpPr>
            <p:spPr bwMode="auto">
              <a:xfrm flipH="1" flipV="1">
                <a:off x="2995289" y="1733947"/>
                <a:ext cx="4215" cy="12484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786" name="Group 347"/>
            <p:cNvGrpSpPr>
              <a:grpSpLocks/>
            </p:cNvGrpSpPr>
            <p:nvPr/>
          </p:nvGrpSpPr>
          <p:grpSpPr bwMode="auto">
            <a:xfrm>
              <a:off x="6347637" y="2481965"/>
              <a:ext cx="403071" cy="202807"/>
              <a:chOff x="1871277" y="1576300"/>
              <a:chExt cx="1128371" cy="437861"/>
            </a:xfrm>
          </p:grpSpPr>
          <p:sp>
            <p:nvSpPr>
              <p:cNvPr id="857" name="Oval 599"/>
              <p:cNvSpPr>
                <a:spLocks noChangeArrowheads="1"/>
              </p:cNvSpPr>
              <p:nvPr/>
            </p:nvSpPr>
            <p:spPr bwMode="auto">
              <a:xfrm flipV="1">
                <a:off x="1877892" y="1695070"/>
                <a:ext cx="1119914" cy="31880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58" name="Rectangle 600"/>
              <p:cNvSpPr/>
              <p:nvPr/>
            </p:nvSpPr>
            <p:spPr bwMode="auto">
              <a:xfrm>
                <a:off x="1873449" y="1739634"/>
                <a:ext cx="1124357" cy="11655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859" name="Oval 601"/>
              <p:cNvSpPr>
                <a:spLocks noChangeArrowheads="1"/>
              </p:cNvSpPr>
              <p:nvPr/>
            </p:nvSpPr>
            <p:spPr bwMode="auto">
              <a:xfrm flipV="1">
                <a:off x="1873449" y="1575093"/>
                <a:ext cx="1119914" cy="3187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60" name="Freeform 602"/>
              <p:cNvSpPr/>
              <p:nvPr/>
            </p:nvSpPr>
            <p:spPr bwMode="auto">
              <a:xfrm>
                <a:off x="2162315" y="1671075"/>
                <a:ext cx="546626"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61" name="Freeform 603"/>
              <p:cNvSpPr>
                <a:spLocks/>
              </p:cNvSpPr>
              <p:nvPr/>
            </p:nvSpPr>
            <p:spPr bwMode="auto">
              <a:xfrm>
                <a:off x="2104543" y="1633367"/>
                <a:ext cx="657727" cy="10969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62" name="Freeform 604"/>
              <p:cNvSpPr>
                <a:spLocks/>
              </p:cNvSpPr>
              <p:nvPr/>
            </p:nvSpPr>
            <p:spPr bwMode="auto">
              <a:xfrm>
                <a:off x="2535619" y="1725922"/>
                <a:ext cx="244427" cy="99409"/>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63" name="Freeform 605"/>
              <p:cNvSpPr>
                <a:spLocks/>
              </p:cNvSpPr>
              <p:nvPr/>
            </p:nvSpPr>
            <p:spPr bwMode="auto">
              <a:xfrm>
                <a:off x="2091209" y="1729349"/>
                <a:ext cx="239982" cy="9598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864" name="Straight Connector 606"/>
              <p:cNvCxnSpPr>
                <a:cxnSpLocks noChangeShapeType="1"/>
                <a:endCxn id="859" idx="2"/>
              </p:cNvCxnSpPr>
              <p:nvPr/>
            </p:nvCxnSpPr>
            <p:spPr bwMode="auto">
              <a:xfrm flipH="1" flipV="1">
                <a:off x="1873449" y="1736205"/>
                <a:ext cx="4443" cy="123406"/>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65" name="Straight Connector 607"/>
              <p:cNvCxnSpPr>
                <a:cxnSpLocks noChangeShapeType="1"/>
              </p:cNvCxnSpPr>
              <p:nvPr/>
            </p:nvCxnSpPr>
            <p:spPr bwMode="auto">
              <a:xfrm flipH="1" flipV="1">
                <a:off x="2993363" y="1732778"/>
                <a:ext cx="4443" cy="123406"/>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787" name="Group 1"/>
            <p:cNvGrpSpPr>
              <a:grpSpLocks/>
            </p:cNvGrpSpPr>
            <p:nvPr/>
          </p:nvGrpSpPr>
          <p:grpSpPr bwMode="auto">
            <a:xfrm>
              <a:off x="7678804" y="2388750"/>
              <a:ext cx="418211" cy="189727"/>
              <a:chOff x="7913987" y="1515773"/>
              <a:chExt cx="625138" cy="276534"/>
            </a:xfrm>
          </p:grpSpPr>
          <p:sp>
            <p:nvSpPr>
              <p:cNvPr id="848" name="Oval 609"/>
              <p:cNvSpPr>
                <a:spLocks noChangeArrowheads="1"/>
              </p:cNvSpPr>
              <p:nvPr/>
            </p:nvSpPr>
            <p:spPr bwMode="auto">
              <a:xfrm flipV="1">
                <a:off x="7916261" y="1595282"/>
                <a:ext cx="621721" cy="196706"/>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49" name="Rectangle 610"/>
              <p:cNvSpPr/>
              <p:nvPr/>
            </p:nvSpPr>
            <p:spPr bwMode="auto">
              <a:xfrm>
                <a:off x="7913888" y="1623052"/>
                <a:ext cx="624093"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850" name="Oval 611"/>
              <p:cNvSpPr>
                <a:spLocks noChangeArrowheads="1"/>
              </p:cNvSpPr>
              <p:nvPr/>
            </p:nvSpPr>
            <p:spPr bwMode="auto">
              <a:xfrm flipV="1">
                <a:off x="7913888" y="1516600"/>
                <a:ext cx="621721" cy="196706"/>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51" name="Freeform 612"/>
              <p:cNvSpPr/>
              <p:nvPr/>
            </p:nvSpPr>
            <p:spPr bwMode="auto">
              <a:xfrm>
                <a:off x="8072877" y="1581397"/>
                <a:ext cx="303742"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52" name="Freeform 613"/>
              <p:cNvSpPr>
                <a:spLocks/>
              </p:cNvSpPr>
              <p:nvPr/>
            </p:nvSpPr>
            <p:spPr bwMode="auto">
              <a:xfrm>
                <a:off x="8042029" y="1555940"/>
                <a:ext cx="365439" cy="69426"/>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53" name="Freeform 614"/>
              <p:cNvSpPr>
                <a:spLocks/>
              </p:cNvSpPr>
              <p:nvPr/>
            </p:nvSpPr>
            <p:spPr bwMode="auto">
              <a:xfrm>
                <a:off x="8281700" y="1613796"/>
                <a:ext cx="135261"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54" name="Freeform 615"/>
              <p:cNvSpPr>
                <a:spLocks/>
              </p:cNvSpPr>
              <p:nvPr/>
            </p:nvSpPr>
            <p:spPr bwMode="auto">
              <a:xfrm>
                <a:off x="8034910" y="1616109"/>
                <a:ext cx="132887" cy="60169"/>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855" name="Straight Connector 616"/>
              <p:cNvCxnSpPr>
                <a:cxnSpLocks noChangeShapeType="1"/>
                <a:endCxn id="850" idx="2"/>
              </p:cNvCxnSpPr>
              <p:nvPr/>
            </p:nvCxnSpPr>
            <p:spPr bwMode="auto">
              <a:xfrm flipH="1" flipV="1">
                <a:off x="7913888" y="1616109"/>
                <a:ext cx="2372" cy="76369"/>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856" name="Straight Connector 617"/>
              <p:cNvCxnSpPr>
                <a:cxnSpLocks noChangeShapeType="1"/>
              </p:cNvCxnSpPr>
              <p:nvPr/>
            </p:nvCxnSpPr>
            <p:spPr bwMode="auto">
              <a:xfrm flipH="1" flipV="1">
                <a:off x="8535609" y="1618424"/>
                <a:ext cx="2372" cy="76368"/>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788" name="Group 619"/>
            <p:cNvGrpSpPr>
              <a:grpSpLocks/>
            </p:cNvGrpSpPr>
            <p:nvPr/>
          </p:nvGrpSpPr>
          <p:grpSpPr bwMode="auto">
            <a:xfrm>
              <a:off x="7750570" y="2752811"/>
              <a:ext cx="418211" cy="189727"/>
              <a:chOff x="7913987" y="1515773"/>
              <a:chExt cx="625138" cy="276534"/>
            </a:xfrm>
          </p:grpSpPr>
          <p:sp>
            <p:nvSpPr>
              <p:cNvPr id="839" name="Oval 620"/>
              <p:cNvSpPr>
                <a:spLocks noChangeArrowheads="1"/>
              </p:cNvSpPr>
              <p:nvPr/>
            </p:nvSpPr>
            <p:spPr bwMode="auto">
              <a:xfrm flipV="1">
                <a:off x="7915770" y="1594598"/>
                <a:ext cx="624093" cy="19670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40" name="Rectangle 621"/>
              <p:cNvSpPr/>
              <p:nvPr/>
            </p:nvSpPr>
            <p:spPr bwMode="auto">
              <a:xfrm>
                <a:off x="7913397" y="1622369"/>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841" name="Oval 622"/>
              <p:cNvSpPr>
                <a:spLocks noChangeArrowheads="1"/>
              </p:cNvSpPr>
              <p:nvPr/>
            </p:nvSpPr>
            <p:spPr bwMode="auto">
              <a:xfrm flipV="1">
                <a:off x="7913397" y="1515916"/>
                <a:ext cx="624095" cy="19670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42" name="Freeform 623"/>
              <p:cNvSpPr/>
              <p:nvPr/>
            </p:nvSpPr>
            <p:spPr bwMode="auto">
              <a:xfrm>
                <a:off x="8072387" y="1580713"/>
                <a:ext cx="306114"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43" name="Freeform 624"/>
              <p:cNvSpPr>
                <a:spLocks/>
              </p:cNvSpPr>
              <p:nvPr/>
            </p:nvSpPr>
            <p:spPr bwMode="auto">
              <a:xfrm>
                <a:off x="8041538" y="1555258"/>
                <a:ext cx="367813" cy="69426"/>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44" name="Freeform 625"/>
              <p:cNvSpPr>
                <a:spLocks/>
              </p:cNvSpPr>
              <p:nvPr/>
            </p:nvSpPr>
            <p:spPr bwMode="auto">
              <a:xfrm>
                <a:off x="8283582" y="1613112"/>
                <a:ext cx="135261"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45" name="Freeform 626"/>
              <p:cNvSpPr>
                <a:spLocks/>
              </p:cNvSpPr>
              <p:nvPr/>
            </p:nvSpPr>
            <p:spPr bwMode="auto">
              <a:xfrm>
                <a:off x="8034419" y="1615427"/>
                <a:ext cx="135259" cy="60169"/>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846" name="Straight Connector 627"/>
              <p:cNvCxnSpPr>
                <a:cxnSpLocks noChangeShapeType="1"/>
                <a:endCxn id="841" idx="2"/>
              </p:cNvCxnSpPr>
              <p:nvPr/>
            </p:nvCxnSpPr>
            <p:spPr bwMode="auto">
              <a:xfrm flipH="1" flipV="1">
                <a:off x="7913397" y="1615427"/>
                <a:ext cx="2374" cy="76368"/>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847" name="Straight Connector 628"/>
              <p:cNvCxnSpPr>
                <a:cxnSpLocks noChangeShapeType="1"/>
              </p:cNvCxnSpPr>
              <p:nvPr/>
            </p:nvCxnSpPr>
            <p:spPr bwMode="auto">
              <a:xfrm flipH="1" flipV="1">
                <a:off x="8537491" y="1617740"/>
                <a:ext cx="2372" cy="76369"/>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789" name="Group 629"/>
            <p:cNvGrpSpPr>
              <a:grpSpLocks/>
            </p:cNvGrpSpPr>
            <p:nvPr/>
          </p:nvGrpSpPr>
          <p:grpSpPr bwMode="auto">
            <a:xfrm>
              <a:off x="7187343" y="2485248"/>
              <a:ext cx="418211" cy="189727"/>
              <a:chOff x="7913987" y="1515773"/>
              <a:chExt cx="625138" cy="276534"/>
            </a:xfrm>
          </p:grpSpPr>
          <p:sp>
            <p:nvSpPr>
              <p:cNvPr id="830" name="Oval 630"/>
              <p:cNvSpPr>
                <a:spLocks noChangeArrowheads="1"/>
              </p:cNvSpPr>
              <p:nvPr/>
            </p:nvSpPr>
            <p:spPr bwMode="auto">
              <a:xfrm flipV="1">
                <a:off x="7915268" y="1593483"/>
                <a:ext cx="624095" cy="199021"/>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31" name="Rectangle 631"/>
              <p:cNvSpPr/>
              <p:nvPr/>
            </p:nvSpPr>
            <p:spPr bwMode="auto">
              <a:xfrm>
                <a:off x="7912896" y="1621254"/>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832" name="Oval 632"/>
              <p:cNvSpPr>
                <a:spLocks noChangeArrowheads="1"/>
              </p:cNvSpPr>
              <p:nvPr/>
            </p:nvSpPr>
            <p:spPr bwMode="auto">
              <a:xfrm flipV="1">
                <a:off x="7912896" y="1514801"/>
                <a:ext cx="624093" cy="199021"/>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33" name="Freeform 633"/>
              <p:cNvSpPr/>
              <p:nvPr/>
            </p:nvSpPr>
            <p:spPr bwMode="auto">
              <a:xfrm>
                <a:off x="8071885" y="1579598"/>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34" name="Freeform 634"/>
              <p:cNvSpPr>
                <a:spLocks/>
              </p:cNvSpPr>
              <p:nvPr/>
            </p:nvSpPr>
            <p:spPr bwMode="auto">
              <a:xfrm>
                <a:off x="8041037" y="1554141"/>
                <a:ext cx="367811" cy="69426"/>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35" name="Freeform 635"/>
              <p:cNvSpPr>
                <a:spLocks/>
              </p:cNvSpPr>
              <p:nvPr/>
            </p:nvSpPr>
            <p:spPr bwMode="auto">
              <a:xfrm>
                <a:off x="8283081" y="1614310"/>
                <a:ext cx="135259"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36" name="Freeform 636"/>
              <p:cNvSpPr>
                <a:spLocks/>
              </p:cNvSpPr>
              <p:nvPr/>
            </p:nvSpPr>
            <p:spPr bwMode="auto">
              <a:xfrm>
                <a:off x="8033917" y="1614310"/>
                <a:ext cx="135261" cy="62484"/>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837" name="Straight Connector 637"/>
              <p:cNvCxnSpPr>
                <a:cxnSpLocks noChangeShapeType="1"/>
                <a:endCxn id="832" idx="2"/>
              </p:cNvCxnSpPr>
              <p:nvPr/>
            </p:nvCxnSpPr>
            <p:spPr bwMode="auto">
              <a:xfrm flipH="1" flipV="1">
                <a:off x="7912896" y="1614310"/>
                <a:ext cx="2372" cy="78683"/>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838" name="Straight Connector 638"/>
              <p:cNvCxnSpPr>
                <a:cxnSpLocks noChangeShapeType="1"/>
              </p:cNvCxnSpPr>
              <p:nvPr/>
            </p:nvCxnSpPr>
            <p:spPr bwMode="auto">
              <a:xfrm flipH="1" flipV="1">
                <a:off x="8536989" y="1618939"/>
                <a:ext cx="2374" cy="76369"/>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790" name="Group 639"/>
            <p:cNvGrpSpPr>
              <a:grpSpLocks/>
            </p:cNvGrpSpPr>
            <p:nvPr/>
          </p:nvGrpSpPr>
          <p:grpSpPr bwMode="auto">
            <a:xfrm>
              <a:off x="7195275" y="2751878"/>
              <a:ext cx="418211" cy="189727"/>
              <a:chOff x="7913987" y="1515773"/>
              <a:chExt cx="625138" cy="276534"/>
            </a:xfrm>
          </p:grpSpPr>
          <p:sp>
            <p:nvSpPr>
              <p:cNvPr id="821" name="Oval 640"/>
              <p:cNvSpPr>
                <a:spLocks noChangeArrowheads="1"/>
              </p:cNvSpPr>
              <p:nvPr/>
            </p:nvSpPr>
            <p:spPr bwMode="auto">
              <a:xfrm flipV="1">
                <a:off x="7915277" y="1593645"/>
                <a:ext cx="624093" cy="199021"/>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22" name="Rectangle 641"/>
              <p:cNvSpPr/>
              <p:nvPr/>
            </p:nvSpPr>
            <p:spPr bwMode="auto">
              <a:xfrm>
                <a:off x="7912903" y="1621415"/>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823" name="Oval 642"/>
              <p:cNvSpPr>
                <a:spLocks noChangeArrowheads="1"/>
              </p:cNvSpPr>
              <p:nvPr/>
            </p:nvSpPr>
            <p:spPr bwMode="auto">
              <a:xfrm flipV="1">
                <a:off x="7912903" y="1514962"/>
                <a:ext cx="624095" cy="199021"/>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24" name="Freeform 643"/>
              <p:cNvSpPr/>
              <p:nvPr/>
            </p:nvSpPr>
            <p:spPr bwMode="auto">
              <a:xfrm>
                <a:off x="8071894" y="1579760"/>
                <a:ext cx="306114"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25" name="Freeform 644"/>
              <p:cNvSpPr>
                <a:spLocks/>
              </p:cNvSpPr>
              <p:nvPr/>
            </p:nvSpPr>
            <p:spPr bwMode="auto">
              <a:xfrm>
                <a:off x="8041044" y="1554303"/>
                <a:ext cx="367813" cy="69426"/>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26" name="Freeform 645"/>
              <p:cNvSpPr>
                <a:spLocks/>
              </p:cNvSpPr>
              <p:nvPr/>
            </p:nvSpPr>
            <p:spPr bwMode="auto">
              <a:xfrm>
                <a:off x="8283088" y="1614472"/>
                <a:ext cx="135261"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27" name="Freeform 646"/>
              <p:cNvSpPr>
                <a:spLocks/>
              </p:cNvSpPr>
              <p:nvPr/>
            </p:nvSpPr>
            <p:spPr bwMode="auto">
              <a:xfrm>
                <a:off x="8033926" y="1614472"/>
                <a:ext cx="135259" cy="62484"/>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828" name="Straight Connector 647"/>
              <p:cNvCxnSpPr>
                <a:cxnSpLocks noChangeShapeType="1"/>
                <a:endCxn id="823" idx="2"/>
              </p:cNvCxnSpPr>
              <p:nvPr/>
            </p:nvCxnSpPr>
            <p:spPr bwMode="auto">
              <a:xfrm flipH="1" flipV="1">
                <a:off x="7912903" y="1614472"/>
                <a:ext cx="2374" cy="78683"/>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829" name="Straight Connector 648"/>
              <p:cNvCxnSpPr>
                <a:cxnSpLocks noChangeShapeType="1"/>
              </p:cNvCxnSpPr>
              <p:nvPr/>
            </p:nvCxnSpPr>
            <p:spPr bwMode="auto">
              <a:xfrm flipH="1" flipV="1">
                <a:off x="8536998" y="1619100"/>
                <a:ext cx="2372" cy="76369"/>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791" name="Group 649"/>
            <p:cNvGrpSpPr>
              <a:grpSpLocks/>
            </p:cNvGrpSpPr>
            <p:nvPr/>
          </p:nvGrpSpPr>
          <p:grpSpPr bwMode="auto">
            <a:xfrm>
              <a:off x="7088975" y="3633334"/>
              <a:ext cx="418211" cy="189727"/>
              <a:chOff x="7913987" y="1515773"/>
              <a:chExt cx="625138" cy="276534"/>
            </a:xfrm>
          </p:grpSpPr>
          <p:sp>
            <p:nvSpPr>
              <p:cNvPr id="812" name="Oval 650"/>
              <p:cNvSpPr>
                <a:spLocks noChangeArrowheads="1"/>
              </p:cNvSpPr>
              <p:nvPr/>
            </p:nvSpPr>
            <p:spPr bwMode="auto">
              <a:xfrm flipV="1">
                <a:off x="7915183" y="1595582"/>
                <a:ext cx="624095" cy="196706"/>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13" name="Rectangle 651"/>
              <p:cNvSpPr/>
              <p:nvPr/>
            </p:nvSpPr>
            <p:spPr bwMode="auto">
              <a:xfrm>
                <a:off x="7912811" y="1623353"/>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814" name="Oval 652"/>
              <p:cNvSpPr>
                <a:spLocks noChangeArrowheads="1"/>
              </p:cNvSpPr>
              <p:nvPr/>
            </p:nvSpPr>
            <p:spPr bwMode="auto">
              <a:xfrm flipV="1">
                <a:off x="7912811" y="1516900"/>
                <a:ext cx="624093" cy="196706"/>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15" name="Freeform 653"/>
              <p:cNvSpPr/>
              <p:nvPr/>
            </p:nvSpPr>
            <p:spPr bwMode="auto">
              <a:xfrm>
                <a:off x="8071800" y="1581697"/>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16" name="Freeform 654"/>
              <p:cNvSpPr>
                <a:spLocks/>
              </p:cNvSpPr>
              <p:nvPr/>
            </p:nvSpPr>
            <p:spPr bwMode="auto">
              <a:xfrm>
                <a:off x="8040952" y="1556240"/>
                <a:ext cx="367811" cy="69426"/>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17" name="Freeform 655"/>
              <p:cNvSpPr>
                <a:spLocks/>
              </p:cNvSpPr>
              <p:nvPr/>
            </p:nvSpPr>
            <p:spPr bwMode="auto">
              <a:xfrm>
                <a:off x="8282996" y="1614096"/>
                <a:ext cx="135259"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18" name="Freeform 656"/>
              <p:cNvSpPr>
                <a:spLocks/>
              </p:cNvSpPr>
              <p:nvPr/>
            </p:nvSpPr>
            <p:spPr bwMode="auto">
              <a:xfrm>
                <a:off x="8033832" y="1616409"/>
                <a:ext cx="135261" cy="60169"/>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819" name="Straight Connector 657"/>
              <p:cNvCxnSpPr>
                <a:cxnSpLocks noChangeShapeType="1"/>
                <a:endCxn id="814" idx="2"/>
              </p:cNvCxnSpPr>
              <p:nvPr/>
            </p:nvCxnSpPr>
            <p:spPr bwMode="auto">
              <a:xfrm flipH="1" flipV="1">
                <a:off x="7912811" y="1616409"/>
                <a:ext cx="2372" cy="76369"/>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820" name="Straight Connector 658"/>
              <p:cNvCxnSpPr>
                <a:cxnSpLocks noChangeShapeType="1"/>
              </p:cNvCxnSpPr>
              <p:nvPr/>
            </p:nvCxnSpPr>
            <p:spPr bwMode="auto">
              <a:xfrm flipH="1" flipV="1">
                <a:off x="8536904" y="1618724"/>
                <a:ext cx="2374" cy="76368"/>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792" name="Group 659"/>
            <p:cNvGrpSpPr>
              <a:grpSpLocks/>
            </p:cNvGrpSpPr>
            <p:nvPr/>
          </p:nvGrpSpPr>
          <p:grpSpPr bwMode="auto">
            <a:xfrm>
              <a:off x="7748699" y="3641266"/>
              <a:ext cx="418211" cy="189727"/>
              <a:chOff x="7913987" y="1515773"/>
              <a:chExt cx="625138" cy="276534"/>
            </a:xfrm>
          </p:grpSpPr>
          <p:sp>
            <p:nvSpPr>
              <p:cNvPr id="803" name="Oval 660"/>
              <p:cNvSpPr>
                <a:spLocks noChangeArrowheads="1"/>
              </p:cNvSpPr>
              <p:nvPr/>
            </p:nvSpPr>
            <p:spPr bwMode="auto">
              <a:xfrm flipV="1">
                <a:off x="7916193" y="1595591"/>
                <a:ext cx="624095" cy="19670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04" name="Rectangle 661"/>
              <p:cNvSpPr/>
              <p:nvPr/>
            </p:nvSpPr>
            <p:spPr bwMode="auto">
              <a:xfrm>
                <a:off x="7913821" y="1623361"/>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805" name="Oval 662"/>
              <p:cNvSpPr>
                <a:spLocks noChangeArrowheads="1"/>
              </p:cNvSpPr>
              <p:nvPr/>
            </p:nvSpPr>
            <p:spPr bwMode="auto">
              <a:xfrm flipV="1">
                <a:off x="7913821" y="1516909"/>
                <a:ext cx="624093" cy="19670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06" name="Freeform 663"/>
              <p:cNvSpPr/>
              <p:nvPr/>
            </p:nvSpPr>
            <p:spPr bwMode="auto">
              <a:xfrm>
                <a:off x="8072810" y="1581706"/>
                <a:ext cx="306115"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07" name="Freeform 664"/>
              <p:cNvSpPr>
                <a:spLocks/>
              </p:cNvSpPr>
              <p:nvPr/>
            </p:nvSpPr>
            <p:spPr bwMode="auto">
              <a:xfrm>
                <a:off x="8041962" y="1556251"/>
                <a:ext cx="367811" cy="69426"/>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08" name="Freeform 665"/>
              <p:cNvSpPr>
                <a:spLocks/>
              </p:cNvSpPr>
              <p:nvPr/>
            </p:nvSpPr>
            <p:spPr bwMode="auto">
              <a:xfrm>
                <a:off x="8284006" y="1614105"/>
                <a:ext cx="135259"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09" name="Freeform 666"/>
              <p:cNvSpPr>
                <a:spLocks/>
              </p:cNvSpPr>
              <p:nvPr/>
            </p:nvSpPr>
            <p:spPr bwMode="auto">
              <a:xfrm>
                <a:off x="8034842" y="1616420"/>
                <a:ext cx="135261" cy="60169"/>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810" name="Straight Connector 667"/>
              <p:cNvCxnSpPr>
                <a:cxnSpLocks noChangeShapeType="1"/>
                <a:endCxn id="805" idx="2"/>
              </p:cNvCxnSpPr>
              <p:nvPr/>
            </p:nvCxnSpPr>
            <p:spPr bwMode="auto">
              <a:xfrm flipH="1" flipV="1">
                <a:off x="7913821" y="1616420"/>
                <a:ext cx="2372" cy="76368"/>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811" name="Straight Connector 668"/>
              <p:cNvCxnSpPr>
                <a:cxnSpLocks noChangeShapeType="1"/>
              </p:cNvCxnSpPr>
              <p:nvPr/>
            </p:nvCxnSpPr>
            <p:spPr bwMode="auto">
              <a:xfrm flipH="1" flipV="1">
                <a:off x="8537914" y="1618733"/>
                <a:ext cx="2374" cy="76369"/>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793" name="Group 669"/>
            <p:cNvGrpSpPr>
              <a:grpSpLocks/>
            </p:cNvGrpSpPr>
            <p:nvPr/>
          </p:nvGrpSpPr>
          <p:grpSpPr bwMode="auto">
            <a:xfrm>
              <a:off x="7440813" y="3924693"/>
              <a:ext cx="418211" cy="189727"/>
              <a:chOff x="7913987" y="1515773"/>
              <a:chExt cx="625138" cy="276534"/>
            </a:xfrm>
          </p:grpSpPr>
          <p:sp>
            <p:nvSpPr>
              <p:cNvPr id="794" name="Oval 670"/>
              <p:cNvSpPr>
                <a:spLocks noChangeArrowheads="1"/>
              </p:cNvSpPr>
              <p:nvPr/>
            </p:nvSpPr>
            <p:spPr bwMode="auto">
              <a:xfrm flipV="1">
                <a:off x="7916060" y="1594412"/>
                <a:ext cx="624095" cy="199021"/>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795" name="Rectangle 671"/>
              <p:cNvSpPr/>
              <p:nvPr/>
            </p:nvSpPr>
            <p:spPr bwMode="auto">
              <a:xfrm>
                <a:off x="7913688" y="1622182"/>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796" name="Oval 672"/>
              <p:cNvSpPr>
                <a:spLocks noChangeArrowheads="1"/>
              </p:cNvSpPr>
              <p:nvPr/>
            </p:nvSpPr>
            <p:spPr bwMode="auto">
              <a:xfrm flipV="1">
                <a:off x="7913688" y="1515729"/>
                <a:ext cx="624093" cy="199021"/>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797" name="Freeform 673"/>
              <p:cNvSpPr/>
              <p:nvPr/>
            </p:nvSpPr>
            <p:spPr bwMode="auto">
              <a:xfrm>
                <a:off x="8072677" y="1580527"/>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98" name="Freeform 674"/>
              <p:cNvSpPr>
                <a:spLocks/>
              </p:cNvSpPr>
              <p:nvPr/>
            </p:nvSpPr>
            <p:spPr bwMode="auto">
              <a:xfrm>
                <a:off x="8041829" y="1555071"/>
                <a:ext cx="367811" cy="69426"/>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799" name="Freeform 675"/>
              <p:cNvSpPr>
                <a:spLocks/>
              </p:cNvSpPr>
              <p:nvPr/>
            </p:nvSpPr>
            <p:spPr bwMode="auto">
              <a:xfrm>
                <a:off x="8283873" y="1615240"/>
                <a:ext cx="135259"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800" name="Freeform 676"/>
              <p:cNvSpPr>
                <a:spLocks/>
              </p:cNvSpPr>
              <p:nvPr/>
            </p:nvSpPr>
            <p:spPr bwMode="auto">
              <a:xfrm>
                <a:off x="8034709" y="1615240"/>
                <a:ext cx="135261" cy="62482"/>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801" name="Straight Connector 677"/>
              <p:cNvCxnSpPr>
                <a:cxnSpLocks noChangeShapeType="1"/>
                <a:endCxn id="796" idx="2"/>
              </p:cNvCxnSpPr>
              <p:nvPr/>
            </p:nvCxnSpPr>
            <p:spPr bwMode="auto">
              <a:xfrm flipH="1" flipV="1">
                <a:off x="7913688" y="1615240"/>
                <a:ext cx="2372" cy="78683"/>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802" name="Straight Connector 678"/>
              <p:cNvCxnSpPr>
                <a:cxnSpLocks noChangeShapeType="1"/>
              </p:cNvCxnSpPr>
              <p:nvPr/>
            </p:nvCxnSpPr>
            <p:spPr bwMode="auto">
              <a:xfrm flipH="1" flipV="1">
                <a:off x="8537781" y="1619869"/>
                <a:ext cx="2374" cy="76368"/>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zh-CN" altLang="en-US" dirty="0"/>
              <a:t>接入网</a:t>
            </a:r>
            <a:r>
              <a:rPr lang="en-US" altLang="zh-CN" dirty="0"/>
              <a:t>: </a:t>
            </a:r>
            <a:r>
              <a:rPr lang="zh-CN" altLang="en-US" dirty="0"/>
              <a:t>数字用户线 </a:t>
            </a:r>
            <a:r>
              <a:rPr lang="en-US" altLang="zh-CN" dirty="0" smtClean="0"/>
              <a:t>(DSL)</a:t>
            </a:r>
          </a:p>
        </p:txBody>
      </p:sp>
      <p:sp>
        <p:nvSpPr>
          <p:cNvPr id="84995" name="Rectangle 3"/>
          <p:cNvSpPr>
            <a:spLocks noGrp="1" noChangeArrowheads="1"/>
          </p:cNvSpPr>
          <p:nvPr>
            <p:ph type="body" idx="1"/>
          </p:nvPr>
        </p:nvSpPr>
        <p:spPr/>
        <p:txBody>
          <a:bodyPr/>
          <a:lstStyle/>
          <a:p>
            <a:r>
              <a:rPr lang="zh-CN" altLang="en-US" dirty="0">
                <a:latin typeface="+mn-lt"/>
              </a:rPr>
              <a:t>今天，两种最普遍的</a:t>
            </a:r>
            <a:r>
              <a:rPr lang="zh-CN" altLang="en-US" b="1" dirty="0">
                <a:solidFill>
                  <a:srgbClr val="FF0000"/>
                </a:solidFill>
                <a:latin typeface="+mn-lt"/>
              </a:rPr>
              <a:t>宽带</a:t>
            </a:r>
            <a:r>
              <a:rPr lang="zh-CN" altLang="en-US" dirty="0">
                <a:latin typeface="+mn-lt"/>
              </a:rPr>
              <a:t>住宅接入类型是数字用户</a:t>
            </a:r>
            <a:r>
              <a:rPr lang="zh-CN" altLang="en-US" dirty="0" smtClean="0">
                <a:latin typeface="+mn-lt"/>
              </a:rPr>
              <a:t>线</a:t>
            </a:r>
            <a:r>
              <a:rPr lang="en-US" altLang="zh-CN" dirty="0" smtClean="0">
                <a:latin typeface="+mn-lt"/>
              </a:rPr>
              <a:t>(DSL, </a:t>
            </a:r>
            <a:r>
              <a:rPr lang="en-US" altLang="zh-CN" kern="1200" dirty="0">
                <a:latin typeface="+mn-lt"/>
              </a:rPr>
              <a:t>digital subscriber </a:t>
            </a:r>
            <a:r>
              <a:rPr lang="en-US" altLang="zh-CN" kern="1200" dirty="0" smtClean="0">
                <a:latin typeface="+mn-lt"/>
              </a:rPr>
              <a:t>line</a:t>
            </a:r>
            <a:r>
              <a:rPr lang="en-US" altLang="zh-CN" dirty="0" smtClean="0">
                <a:latin typeface="+mn-lt"/>
              </a:rPr>
              <a:t>)</a:t>
            </a:r>
            <a:r>
              <a:rPr lang="zh-CN" altLang="en-US" dirty="0" smtClean="0">
                <a:latin typeface="+mn-lt"/>
              </a:rPr>
              <a:t>和电缆</a:t>
            </a:r>
            <a:r>
              <a:rPr lang="en-US" altLang="zh-CN" dirty="0" smtClean="0">
                <a:latin typeface="+mn-lt"/>
              </a:rPr>
              <a:t>(cable)</a:t>
            </a:r>
            <a:r>
              <a:rPr lang="zh-CN" altLang="en-US" dirty="0" smtClean="0">
                <a:latin typeface="+mn-lt"/>
              </a:rPr>
              <a:t>。</a:t>
            </a:r>
            <a:endParaRPr lang="en-US" altLang="zh-CN" dirty="0" smtClean="0">
              <a:latin typeface="+mn-lt"/>
            </a:endParaRPr>
          </a:p>
          <a:p>
            <a:endParaRPr lang="en-US" altLang="zh-CN" dirty="0" smtClean="0">
              <a:latin typeface="+mn-lt"/>
            </a:endParaRPr>
          </a:p>
          <a:p>
            <a:r>
              <a:rPr lang="zh-CN" altLang="en-US" dirty="0" smtClean="0">
                <a:solidFill>
                  <a:srgbClr val="FF0000"/>
                </a:solidFill>
                <a:latin typeface="+mn-lt"/>
              </a:rPr>
              <a:t>住户</a:t>
            </a:r>
            <a:r>
              <a:rPr lang="zh-CN" altLang="en-US" dirty="0" smtClean="0">
                <a:latin typeface="+mn-lt"/>
              </a:rPr>
              <a:t>通常</a:t>
            </a:r>
            <a:r>
              <a:rPr lang="zh-CN" altLang="en-US" dirty="0">
                <a:latin typeface="+mn-lt"/>
              </a:rPr>
              <a:t>从</a:t>
            </a:r>
            <a:r>
              <a:rPr lang="zh-CN" altLang="en-US" dirty="0" smtClean="0">
                <a:latin typeface="+mn-lt"/>
              </a:rPr>
              <a:t>提供本地电话</a:t>
            </a:r>
            <a:r>
              <a:rPr lang="zh-CN" altLang="en-US" dirty="0">
                <a:latin typeface="+mn-lt"/>
              </a:rPr>
              <a:t>接入</a:t>
            </a:r>
            <a:r>
              <a:rPr lang="zh-CN" altLang="en-US" dirty="0" smtClean="0">
                <a:latin typeface="+mn-lt"/>
              </a:rPr>
              <a:t>的</a:t>
            </a:r>
            <a:r>
              <a:rPr lang="zh-CN" altLang="en-US" dirty="0" smtClean="0">
                <a:solidFill>
                  <a:srgbClr val="FF0000"/>
                </a:solidFill>
                <a:latin typeface="+mn-lt"/>
              </a:rPr>
              <a:t>本地</a:t>
            </a:r>
            <a:r>
              <a:rPr lang="zh-CN" altLang="en-US" dirty="0">
                <a:solidFill>
                  <a:srgbClr val="FF0000"/>
                </a:solidFill>
                <a:latin typeface="+mn-lt"/>
              </a:rPr>
              <a:t>电话</a:t>
            </a:r>
            <a:r>
              <a:rPr lang="zh-CN" altLang="en-US" dirty="0" smtClean="0">
                <a:solidFill>
                  <a:srgbClr val="FF0000"/>
                </a:solidFill>
                <a:latin typeface="+mn-lt"/>
              </a:rPr>
              <a:t>公司</a:t>
            </a:r>
            <a:r>
              <a:rPr lang="en-US" altLang="zh-CN" dirty="0" smtClean="0">
                <a:latin typeface="+mn-lt"/>
              </a:rPr>
              <a:t>(telco)</a:t>
            </a:r>
            <a:r>
              <a:rPr lang="zh-CN" altLang="en-US" dirty="0" smtClean="0">
                <a:latin typeface="+mn-lt"/>
              </a:rPr>
              <a:t>处获得</a:t>
            </a:r>
            <a:r>
              <a:rPr lang="en-US" altLang="zh-CN" dirty="0">
                <a:latin typeface="+mn-lt"/>
              </a:rPr>
              <a:t>DSL </a:t>
            </a:r>
            <a:r>
              <a:rPr lang="zh-CN" altLang="en-US" dirty="0" smtClean="0">
                <a:latin typeface="+mn-lt"/>
              </a:rPr>
              <a:t>互联网访问。</a:t>
            </a:r>
            <a:endParaRPr lang="en-US" altLang="zh-CN" dirty="0" smtClean="0">
              <a:latin typeface="+mn-lt"/>
            </a:endParaRPr>
          </a:p>
          <a:p>
            <a:endParaRPr lang="en-US" altLang="zh-CN" i="1" kern="1200" dirty="0">
              <a:latin typeface="+mn-lt"/>
            </a:endParaRPr>
          </a:p>
          <a:p>
            <a:r>
              <a:rPr lang="zh-CN" altLang="en-US" dirty="0"/>
              <a:t>因此，当使用</a:t>
            </a:r>
            <a:r>
              <a:rPr lang="en-US" altLang="zh-CN" dirty="0"/>
              <a:t>DSL</a:t>
            </a:r>
            <a:r>
              <a:rPr lang="zh-CN" altLang="en-US" dirty="0"/>
              <a:t>时，客户</a:t>
            </a:r>
            <a:r>
              <a:rPr lang="zh-CN" altLang="en-US" dirty="0" smtClean="0"/>
              <a:t>的</a:t>
            </a:r>
            <a:r>
              <a:rPr lang="zh-CN" altLang="en-US" dirty="0"/>
              <a:t>本地</a:t>
            </a:r>
            <a:r>
              <a:rPr lang="zh-CN" altLang="en-US" dirty="0" smtClean="0"/>
              <a:t>电信公司</a:t>
            </a:r>
            <a:r>
              <a:rPr lang="en-US" altLang="zh-CN" dirty="0" smtClean="0"/>
              <a:t>(</a:t>
            </a:r>
            <a:r>
              <a:rPr lang="en-US" altLang="zh-CN" dirty="0" err="1" smtClean="0"/>
              <a:t>telco</a:t>
            </a:r>
            <a:r>
              <a:rPr lang="en-US" altLang="zh-CN" dirty="0" smtClean="0"/>
              <a:t>)</a:t>
            </a:r>
            <a:r>
              <a:rPr lang="zh-CN" altLang="en-US" dirty="0" smtClean="0"/>
              <a:t>也</a:t>
            </a:r>
            <a:r>
              <a:rPr lang="zh-CN" altLang="en-US" dirty="0"/>
              <a:t>是它的</a:t>
            </a:r>
            <a:r>
              <a:rPr lang="en-US" altLang="zh-CN" dirty="0" smtClean="0"/>
              <a:t>ISP</a:t>
            </a:r>
            <a:r>
              <a:rPr lang="zh-CN" altLang="en-US" dirty="0" smtClean="0"/>
              <a:t>。</a:t>
            </a:r>
            <a:endParaRPr lang="en-US" altLang="zh-CN" i="1" kern="1200" dirty="0">
              <a:latin typeface="+mn-lt"/>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1" name="Group 101"/>
          <p:cNvGrpSpPr>
            <a:grpSpLocks/>
          </p:cNvGrpSpPr>
          <p:nvPr/>
        </p:nvGrpSpPr>
        <p:grpSpPr bwMode="auto">
          <a:xfrm>
            <a:off x="4781190" y="2905125"/>
            <a:ext cx="2178050" cy="1147763"/>
            <a:chOff x="5143500" y="2905125"/>
            <a:chExt cx="2178050" cy="1147763"/>
          </a:xfrm>
        </p:grpSpPr>
        <p:grpSp>
          <p:nvGrpSpPr>
            <p:cNvPr id="2105" name="Group 128"/>
            <p:cNvGrpSpPr>
              <a:grpSpLocks/>
            </p:cNvGrpSpPr>
            <p:nvPr/>
          </p:nvGrpSpPr>
          <p:grpSpPr bwMode="auto">
            <a:xfrm>
              <a:off x="5143500" y="2905125"/>
              <a:ext cx="2178050" cy="1147763"/>
              <a:chOff x="3240" y="1830"/>
              <a:chExt cx="1372" cy="723"/>
            </a:xfrm>
          </p:grpSpPr>
          <p:sp>
            <p:nvSpPr>
              <p:cNvPr id="2146" name="Freeform 129"/>
              <p:cNvSpPr>
                <a:spLocks/>
              </p:cNvSpPr>
              <p:nvPr/>
            </p:nvSpPr>
            <p:spPr bwMode="auto">
              <a:xfrm>
                <a:off x="3240" y="1830"/>
                <a:ext cx="1372" cy="723"/>
              </a:xfrm>
              <a:custGeom>
                <a:avLst/>
                <a:gdLst>
                  <a:gd name="T0" fmla="*/ 2706359 w 765"/>
                  <a:gd name="T1" fmla="*/ 9024 h 459"/>
                  <a:gd name="T2" fmla="*/ 1841932 w 765"/>
                  <a:gd name="T3" fmla="*/ 63629 h 459"/>
                  <a:gd name="T4" fmla="*/ 611396 w 765"/>
                  <a:gd name="T5" fmla="*/ 91397 h 459"/>
                  <a:gd name="T6" fmla="*/ 89447 w 765"/>
                  <a:gd name="T7" fmla="*/ 306185 h 459"/>
                  <a:gd name="T8" fmla="*/ 1149489 w 765"/>
                  <a:gd name="T9" fmla="*/ 404483 h 459"/>
                  <a:gd name="T10" fmla="*/ 2212518 w 765"/>
                  <a:gd name="T11" fmla="*/ 388557 h 459"/>
                  <a:gd name="T12" fmla="*/ 3729759 w 765"/>
                  <a:gd name="T13" fmla="*/ 404483 h 459"/>
                  <a:gd name="T14" fmla="*/ 4458312 w 765"/>
                  <a:gd name="T15" fmla="*/ 395601 h 459"/>
                  <a:gd name="T16" fmla="*/ 4803937 w 765"/>
                  <a:gd name="T17" fmla="*/ 339191 h 459"/>
                  <a:gd name="T18" fmla="*/ 4790849 w 765"/>
                  <a:gd name="T19" fmla="*/ 143965 h 459"/>
                  <a:gd name="T20" fmla="*/ 4227927 w 765"/>
                  <a:gd name="T21" fmla="*/ 31235 h 459"/>
                  <a:gd name="T22" fmla="*/ 2706359 w 765"/>
                  <a:gd name="T23" fmla="*/ 9024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2147" name="Line 130"/>
              <p:cNvSpPr>
                <a:spLocks noChangeShapeType="1"/>
              </p:cNvSpPr>
              <p:nvPr/>
            </p:nvSpPr>
            <p:spPr bwMode="auto">
              <a:xfrm flipV="1">
                <a:off x="3763" y="2053"/>
                <a:ext cx="106" cy="76"/>
              </a:xfrm>
              <a:prstGeom prst="line">
                <a:avLst/>
              </a:prstGeom>
              <a:noFill/>
              <a:ln w="9525">
                <a:solidFill>
                  <a:schemeClr val="tx1"/>
                </a:solidFill>
                <a:round/>
                <a:headEnd/>
                <a:tailEnd/>
              </a:ln>
            </p:spPr>
            <p:txBody>
              <a:bodyPr/>
              <a:lstStyle/>
              <a:p>
                <a:endParaRPr lang="zh-CN" altLang="en-US"/>
              </a:p>
            </p:txBody>
          </p:sp>
          <p:sp>
            <p:nvSpPr>
              <p:cNvPr id="2148" name="Line 131"/>
              <p:cNvSpPr>
                <a:spLocks noChangeShapeType="1"/>
              </p:cNvSpPr>
              <p:nvPr/>
            </p:nvSpPr>
            <p:spPr bwMode="auto">
              <a:xfrm>
                <a:off x="3616" y="2204"/>
                <a:ext cx="0" cy="72"/>
              </a:xfrm>
              <a:prstGeom prst="line">
                <a:avLst/>
              </a:prstGeom>
              <a:noFill/>
              <a:ln w="9525">
                <a:solidFill>
                  <a:schemeClr val="tx1"/>
                </a:solidFill>
                <a:round/>
                <a:headEnd/>
                <a:tailEnd/>
              </a:ln>
            </p:spPr>
            <p:txBody>
              <a:bodyPr/>
              <a:lstStyle/>
              <a:p>
                <a:endParaRPr lang="zh-CN" altLang="en-US"/>
              </a:p>
            </p:txBody>
          </p:sp>
          <p:sp>
            <p:nvSpPr>
              <p:cNvPr id="2149" name="Line 132"/>
              <p:cNvSpPr>
                <a:spLocks noChangeShapeType="1"/>
              </p:cNvSpPr>
              <p:nvPr/>
            </p:nvSpPr>
            <p:spPr bwMode="auto">
              <a:xfrm flipV="1">
                <a:off x="3763" y="2114"/>
                <a:ext cx="226" cy="252"/>
              </a:xfrm>
              <a:prstGeom prst="line">
                <a:avLst/>
              </a:prstGeom>
              <a:noFill/>
              <a:ln w="9525">
                <a:solidFill>
                  <a:schemeClr val="tx1"/>
                </a:solidFill>
                <a:round/>
                <a:headEnd/>
                <a:tailEnd/>
              </a:ln>
            </p:spPr>
            <p:txBody>
              <a:bodyPr/>
              <a:lstStyle/>
              <a:p>
                <a:endParaRPr lang="zh-CN" altLang="en-US"/>
              </a:p>
            </p:txBody>
          </p:sp>
          <p:sp>
            <p:nvSpPr>
              <p:cNvPr id="2150" name="Line 133"/>
              <p:cNvSpPr>
                <a:spLocks noChangeShapeType="1"/>
              </p:cNvSpPr>
              <p:nvPr/>
            </p:nvSpPr>
            <p:spPr bwMode="auto">
              <a:xfrm>
                <a:off x="4076" y="2113"/>
                <a:ext cx="0" cy="171"/>
              </a:xfrm>
              <a:prstGeom prst="line">
                <a:avLst/>
              </a:prstGeom>
              <a:noFill/>
              <a:ln w="9525">
                <a:solidFill>
                  <a:schemeClr val="tx1"/>
                </a:solidFill>
                <a:round/>
                <a:headEnd/>
                <a:tailEnd/>
              </a:ln>
            </p:spPr>
            <p:txBody>
              <a:bodyPr/>
              <a:lstStyle/>
              <a:p>
                <a:endParaRPr lang="zh-CN" altLang="en-US"/>
              </a:p>
            </p:txBody>
          </p:sp>
          <p:sp>
            <p:nvSpPr>
              <p:cNvPr id="2151" name="Line 134"/>
              <p:cNvSpPr>
                <a:spLocks noChangeShapeType="1"/>
              </p:cNvSpPr>
              <p:nvPr/>
            </p:nvSpPr>
            <p:spPr bwMode="auto">
              <a:xfrm>
                <a:off x="3779" y="2380"/>
                <a:ext cx="162" cy="0"/>
              </a:xfrm>
              <a:prstGeom prst="line">
                <a:avLst/>
              </a:prstGeom>
              <a:noFill/>
              <a:ln w="9525">
                <a:solidFill>
                  <a:schemeClr val="tx1"/>
                </a:solidFill>
                <a:round/>
                <a:headEnd/>
                <a:tailEnd/>
              </a:ln>
            </p:spPr>
            <p:txBody>
              <a:bodyPr/>
              <a:lstStyle/>
              <a:p>
                <a:endParaRPr lang="zh-CN" altLang="en-US"/>
              </a:p>
            </p:txBody>
          </p:sp>
          <p:sp>
            <p:nvSpPr>
              <p:cNvPr id="2152" name="Line 135"/>
              <p:cNvSpPr>
                <a:spLocks noChangeShapeType="1"/>
              </p:cNvSpPr>
              <p:nvPr/>
            </p:nvSpPr>
            <p:spPr bwMode="auto">
              <a:xfrm>
                <a:off x="4255" y="2372"/>
                <a:ext cx="152" cy="0"/>
              </a:xfrm>
              <a:prstGeom prst="line">
                <a:avLst/>
              </a:prstGeom>
              <a:noFill/>
              <a:ln w="9525">
                <a:solidFill>
                  <a:schemeClr val="tx1"/>
                </a:solidFill>
                <a:round/>
                <a:headEnd/>
                <a:tailEnd/>
              </a:ln>
            </p:spPr>
            <p:txBody>
              <a:bodyPr/>
              <a:lstStyle/>
              <a:p>
                <a:endParaRPr lang="zh-CN" altLang="en-US"/>
              </a:p>
            </p:txBody>
          </p:sp>
          <p:grpSp>
            <p:nvGrpSpPr>
              <p:cNvPr id="2153" name="Group 136"/>
              <p:cNvGrpSpPr>
                <a:grpSpLocks/>
              </p:cNvGrpSpPr>
              <p:nvPr/>
            </p:nvGrpSpPr>
            <p:grpSpPr bwMode="auto">
              <a:xfrm>
                <a:off x="3860" y="1969"/>
                <a:ext cx="335" cy="148"/>
                <a:chOff x="4650" y="1129"/>
                <a:chExt cx="246" cy="95"/>
              </a:xfrm>
            </p:grpSpPr>
            <p:sp>
              <p:nvSpPr>
                <p:cNvPr id="21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1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1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186" name="Group 140"/>
                <p:cNvGrpSpPr>
                  <a:grpSpLocks/>
                </p:cNvGrpSpPr>
                <p:nvPr/>
              </p:nvGrpSpPr>
              <p:grpSpPr bwMode="auto">
                <a:xfrm>
                  <a:off x="4699" y="1145"/>
                  <a:ext cx="138" cy="29"/>
                  <a:chOff x="2468" y="1332"/>
                  <a:chExt cx="310" cy="60"/>
                </a:xfrm>
              </p:grpSpPr>
              <p:sp>
                <p:nvSpPr>
                  <p:cNvPr id="2189"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2190"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2187" name="Line 143"/>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188" name="Line 144"/>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2154" name="Group 145"/>
              <p:cNvGrpSpPr>
                <a:grpSpLocks/>
              </p:cNvGrpSpPr>
              <p:nvPr/>
            </p:nvGrpSpPr>
            <p:grpSpPr bwMode="auto">
              <a:xfrm>
                <a:off x="3922" y="2284"/>
                <a:ext cx="336" cy="154"/>
                <a:chOff x="4650" y="1129"/>
                <a:chExt cx="246" cy="95"/>
              </a:xfrm>
            </p:grpSpPr>
            <p:sp>
              <p:nvSpPr>
                <p:cNvPr id="21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1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1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178" name="Group 149"/>
                <p:cNvGrpSpPr>
                  <a:grpSpLocks/>
                </p:cNvGrpSpPr>
                <p:nvPr/>
              </p:nvGrpSpPr>
              <p:grpSpPr bwMode="auto">
                <a:xfrm>
                  <a:off x="4699" y="1145"/>
                  <a:ext cx="138" cy="29"/>
                  <a:chOff x="2468" y="1332"/>
                  <a:chExt cx="310" cy="60"/>
                </a:xfrm>
              </p:grpSpPr>
              <p:sp>
                <p:nvSpPr>
                  <p:cNvPr id="2181"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2182"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2179" name="Line 15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180" name="Line 15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2155" name="Group 154"/>
              <p:cNvGrpSpPr>
                <a:grpSpLocks/>
              </p:cNvGrpSpPr>
              <p:nvPr/>
            </p:nvGrpSpPr>
            <p:grpSpPr bwMode="auto">
              <a:xfrm>
                <a:off x="3443" y="2054"/>
                <a:ext cx="335" cy="149"/>
                <a:chOff x="4650" y="1129"/>
                <a:chExt cx="246" cy="95"/>
              </a:xfrm>
            </p:grpSpPr>
            <p:sp>
              <p:nvSpPr>
                <p:cNvPr id="21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1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1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170" name="Group 158"/>
                <p:cNvGrpSpPr>
                  <a:grpSpLocks/>
                </p:cNvGrpSpPr>
                <p:nvPr/>
              </p:nvGrpSpPr>
              <p:grpSpPr bwMode="auto">
                <a:xfrm>
                  <a:off x="4699" y="1145"/>
                  <a:ext cx="138" cy="29"/>
                  <a:chOff x="2468" y="1332"/>
                  <a:chExt cx="310" cy="60"/>
                </a:xfrm>
              </p:grpSpPr>
              <p:sp>
                <p:nvSpPr>
                  <p:cNvPr id="2173"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2174"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2171" name="Line 16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172" name="Line 16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2156" name="Group 163"/>
              <p:cNvGrpSpPr>
                <a:grpSpLocks/>
              </p:cNvGrpSpPr>
              <p:nvPr/>
            </p:nvGrpSpPr>
            <p:grpSpPr bwMode="auto">
              <a:xfrm>
                <a:off x="3452" y="2284"/>
                <a:ext cx="336" cy="148"/>
                <a:chOff x="4650" y="1129"/>
                <a:chExt cx="246" cy="95"/>
              </a:xfrm>
            </p:grpSpPr>
            <p:sp>
              <p:nvSpPr>
                <p:cNvPr id="21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1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1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162" name="Group 167"/>
                <p:cNvGrpSpPr>
                  <a:grpSpLocks/>
                </p:cNvGrpSpPr>
                <p:nvPr/>
              </p:nvGrpSpPr>
              <p:grpSpPr bwMode="auto">
                <a:xfrm>
                  <a:off x="4699" y="1145"/>
                  <a:ext cx="138" cy="29"/>
                  <a:chOff x="2468" y="1332"/>
                  <a:chExt cx="310" cy="60"/>
                </a:xfrm>
              </p:grpSpPr>
              <p:sp>
                <p:nvSpPr>
                  <p:cNvPr id="2165"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2166"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2163" name="Line 17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164" name="Line 17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2157" name="Line 172"/>
              <p:cNvSpPr>
                <a:spLocks noChangeShapeType="1"/>
              </p:cNvSpPr>
              <p:nvPr/>
            </p:nvSpPr>
            <p:spPr bwMode="auto">
              <a:xfrm>
                <a:off x="4422" y="2370"/>
                <a:ext cx="153" cy="0"/>
              </a:xfrm>
              <a:prstGeom prst="line">
                <a:avLst/>
              </a:prstGeom>
              <a:noFill/>
              <a:ln w="9525">
                <a:solidFill>
                  <a:schemeClr val="bg2"/>
                </a:solidFill>
                <a:prstDash val="dash"/>
                <a:round/>
                <a:headEnd/>
                <a:tailEnd/>
              </a:ln>
            </p:spPr>
            <p:txBody>
              <a:bodyPr/>
              <a:lstStyle/>
              <a:p>
                <a:endParaRPr lang="zh-CN" altLang="en-US"/>
              </a:p>
            </p:txBody>
          </p:sp>
          <p:sp>
            <p:nvSpPr>
              <p:cNvPr id="2158" name="Text Box 580"/>
              <p:cNvSpPr txBox="1">
                <a:spLocks noChangeArrowheads="1"/>
              </p:cNvSpPr>
              <p:nvPr/>
            </p:nvSpPr>
            <p:spPr bwMode="auto">
              <a:xfrm>
                <a:off x="4231" y="1988"/>
                <a:ext cx="331" cy="233"/>
              </a:xfrm>
              <a:prstGeom prst="rect">
                <a:avLst/>
              </a:prstGeom>
              <a:noFill/>
              <a:ln w="9525">
                <a:noFill/>
                <a:miter lim="800000"/>
                <a:headEnd/>
                <a:tailEnd/>
              </a:ln>
            </p:spPr>
            <p:txBody>
              <a:bodyPr wrap="none">
                <a:spAutoFit/>
              </a:bodyPr>
              <a:lstStyle/>
              <a:p>
                <a:r>
                  <a:rPr lang="en-US" altLang="zh-CN" sz="1800" dirty="0">
                    <a:latin typeface="+mn-lt"/>
                  </a:rPr>
                  <a:t>ISP</a:t>
                </a:r>
              </a:p>
            </p:txBody>
          </p:sp>
        </p:grpSp>
        <p:grpSp>
          <p:nvGrpSpPr>
            <p:cNvPr id="2106" name="Group 347"/>
            <p:cNvGrpSpPr>
              <a:grpSpLocks/>
            </p:cNvGrpSpPr>
            <p:nvPr/>
          </p:nvGrpSpPr>
          <p:grpSpPr bwMode="auto">
            <a:xfrm>
              <a:off x="5450519" y="3250491"/>
              <a:ext cx="569188" cy="269566"/>
              <a:chOff x="1871277" y="1576300"/>
              <a:chExt cx="1128371" cy="437861"/>
            </a:xfrm>
          </p:grpSpPr>
          <p:sp>
            <p:nvSpPr>
              <p:cNvPr id="135" name="Oval 134"/>
              <p:cNvSpPr>
                <a:spLocks noChangeArrowheads="1"/>
              </p:cNvSpPr>
              <p:nvPr/>
            </p:nvSpPr>
            <p:spPr bwMode="auto">
              <a:xfrm flipV="1">
                <a:off x="1873172" y="1696067"/>
                <a:ext cx="1126660" cy="317169"/>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36" name="Rectangle 135"/>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37" name="Oval 136"/>
              <p:cNvSpPr>
                <a:spLocks noChangeArrowheads="1"/>
              </p:cNvSpPr>
              <p:nvPr/>
            </p:nvSpPr>
            <p:spPr bwMode="auto">
              <a:xfrm flipV="1">
                <a:off x="1870026" y="1577452"/>
                <a:ext cx="1126660" cy="31716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38" name="Freeform 137"/>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9" name="Freeform 138"/>
              <p:cNvSpPr>
                <a:spLocks/>
              </p:cNvSpPr>
              <p:nvPr/>
            </p:nvSpPr>
            <p:spPr bwMode="auto">
              <a:xfrm>
                <a:off x="2102911" y="1634181"/>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40" name="Freeform 139"/>
              <p:cNvSpPr>
                <a:spLocks/>
              </p:cNvSpPr>
              <p:nvPr/>
            </p:nvSpPr>
            <p:spPr bwMode="auto">
              <a:xfrm>
                <a:off x="2537210" y="1727011"/>
                <a:ext cx="242325"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41" name="Freeform 140"/>
              <p:cNvSpPr>
                <a:spLocks/>
              </p:cNvSpPr>
              <p:nvPr/>
            </p:nvSpPr>
            <p:spPr bwMode="auto">
              <a:xfrm>
                <a:off x="2090323" y="1729590"/>
                <a:ext cx="239179"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42" name="Straight Connector 141"/>
              <p:cNvCxnSpPr>
                <a:cxnSpLocks noChangeShapeType="1"/>
                <a:endCxn id="137" idx="2"/>
              </p:cNvCxnSpPr>
              <p:nvPr/>
            </p:nvCxnSpPr>
            <p:spPr bwMode="auto">
              <a:xfrm flipH="1" flipV="1">
                <a:off x="1870026" y="1737325"/>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43" name="Straight Connector 142"/>
              <p:cNvCxnSpPr>
                <a:cxnSpLocks noChangeShapeType="1"/>
              </p:cNvCxnSpPr>
              <p:nvPr/>
            </p:nvCxnSpPr>
            <p:spPr bwMode="auto">
              <a:xfrm flipH="1" flipV="1">
                <a:off x="2996686" y="1734747"/>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107" name="Group 347"/>
            <p:cNvGrpSpPr>
              <a:grpSpLocks/>
            </p:cNvGrpSpPr>
            <p:nvPr/>
          </p:nvGrpSpPr>
          <p:grpSpPr bwMode="auto">
            <a:xfrm>
              <a:off x="5463219" y="3606091"/>
              <a:ext cx="569188" cy="269566"/>
              <a:chOff x="1871277" y="1576300"/>
              <a:chExt cx="1128371" cy="437861"/>
            </a:xfrm>
          </p:grpSpPr>
          <p:sp>
            <p:nvSpPr>
              <p:cNvPr id="126" name="Oval 125"/>
              <p:cNvSpPr>
                <a:spLocks noChangeArrowheads="1"/>
              </p:cNvSpPr>
              <p:nvPr/>
            </p:nvSpPr>
            <p:spPr bwMode="auto">
              <a:xfrm flipV="1">
                <a:off x="1873172" y="1696067"/>
                <a:ext cx="1126660" cy="317169"/>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27" name="Rectangle 126"/>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28" name="Oval 127"/>
              <p:cNvSpPr>
                <a:spLocks noChangeArrowheads="1"/>
              </p:cNvSpPr>
              <p:nvPr/>
            </p:nvSpPr>
            <p:spPr bwMode="auto">
              <a:xfrm flipV="1">
                <a:off x="1870026" y="1577452"/>
                <a:ext cx="1126660" cy="31716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29" name="Freeform 128"/>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0" name="Freeform 129"/>
              <p:cNvSpPr>
                <a:spLocks/>
              </p:cNvSpPr>
              <p:nvPr/>
            </p:nvSpPr>
            <p:spPr bwMode="auto">
              <a:xfrm>
                <a:off x="2102911" y="1634181"/>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31" name="Freeform 130"/>
              <p:cNvSpPr>
                <a:spLocks/>
              </p:cNvSpPr>
              <p:nvPr/>
            </p:nvSpPr>
            <p:spPr bwMode="auto">
              <a:xfrm>
                <a:off x="2537210" y="1727011"/>
                <a:ext cx="242325"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32" name="Freeform 131"/>
              <p:cNvSpPr>
                <a:spLocks/>
              </p:cNvSpPr>
              <p:nvPr/>
            </p:nvSpPr>
            <p:spPr bwMode="auto">
              <a:xfrm>
                <a:off x="2090323" y="1729590"/>
                <a:ext cx="239179"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33" name="Straight Connector 132"/>
              <p:cNvCxnSpPr>
                <a:cxnSpLocks noChangeShapeType="1"/>
                <a:endCxn id="128" idx="2"/>
              </p:cNvCxnSpPr>
              <p:nvPr/>
            </p:nvCxnSpPr>
            <p:spPr bwMode="auto">
              <a:xfrm flipH="1" flipV="1">
                <a:off x="1870026" y="1737325"/>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4" name="Straight Connector 133"/>
              <p:cNvCxnSpPr>
                <a:cxnSpLocks noChangeShapeType="1"/>
              </p:cNvCxnSpPr>
              <p:nvPr/>
            </p:nvCxnSpPr>
            <p:spPr bwMode="auto">
              <a:xfrm flipH="1" flipV="1">
                <a:off x="2996686" y="1734747"/>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108" name="Group 347"/>
            <p:cNvGrpSpPr>
              <a:grpSpLocks/>
            </p:cNvGrpSpPr>
            <p:nvPr/>
          </p:nvGrpSpPr>
          <p:grpSpPr bwMode="auto">
            <a:xfrm>
              <a:off x="6107744" y="3120316"/>
              <a:ext cx="569188" cy="269566"/>
              <a:chOff x="1871277" y="1576300"/>
              <a:chExt cx="1128371" cy="437861"/>
            </a:xfrm>
          </p:grpSpPr>
          <p:sp>
            <p:nvSpPr>
              <p:cNvPr id="117" name="Oval 116"/>
              <p:cNvSpPr>
                <a:spLocks noChangeArrowheads="1"/>
              </p:cNvSpPr>
              <p:nvPr/>
            </p:nvSpPr>
            <p:spPr bwMode="auto">
              <a:xfrm flipV="1">
                <a:off x="1873172" y="1696067"/>
                <a:ext cx="1126660" cy="317169"/>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18" name="Rectangle 117"/>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19" name="Oval 118"/>
              <p:cNvSpPr>
                <a:spLocks noChangeArrowheads="1"/>
              </p:cNvSpPr>
              <p:nvPr/>
            </p:nvSpPr>
            <p:spPr bwMode="auto">
              <a:xfrm flipV="1">
                <a:off x="1870026" y="1577452"/>
                <a:ext cx="1126660" cy="31716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20" name="Freeform 119"/>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1" name="Freeform 120"/>
              <p:cNvSpPr>
                <a:spLocks/>
              </p:cNvSpPr>
              <p:nvPr/>
            </p:nvSpPr>
            <p:spPr bwMode="auto">
              <a:xfrm>
                <a:off x="2102911" y="1634181"/>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22" name="Freeform 121"/>
              <p:cNvSpPr>
                <a:spLocks/>
              </p:cNvSpPr>
              <p:nvPr/>
            </p:nvSpPr>
            <p:spPr bwMode="auto">
              <a:xfrm>
                <a:off x="2537210" y="1727011"/>
                <a:ext cx="242325"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23" name="Freeform 122"/>
              <p:cNvSpPr>
                <a:spLocks/>
              </p:cNvSpPr>
              <p:nvPr/>
            </p:nvSpPr>
            <p:spPr bwMode="auto">
              <a:xfrm>
                <a:off x="2090323" y="1729590"/>
                <a:ext cx="239179"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24" name="Straight Connector 123"/>
              <p:cNvCxnSpPr>
                <a:cxnSpLocks noChangeShapeType="1"/>
                <a:endCxn id="119" idx="2"/>
              </p:cNvCxnSpPr>
              <p:nvPr/>
            </p:nvCxnSpPr>
            <p:spPr bwMode="auto">
              <a:xfrm flipH="1" flipV="1">
                <a:off x="1870026" y="1737325"/>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5" name="Straight Connector 124"/>
              <p:cNvCxnSpPr>
                <a:cxnSpLocks noChangeShapeType="1"/>
              </p:cNvCxnSpPr>
              <p:nvPr/>
            </p:nvCxnSpPr>
            <p:spPr bwMode="auto">
              <a:xfrm flipH="1" flipV="1">
                <a:off x="2996686" y="1734747"/>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109" name="Group 347"/>
            <p:cNvGrpSpPr>
              <a:grpSpLocks/>
            </p:cNvGrpSpPr>
            <p:nvPr/>
          </p:nvGrpSpPr>
          <p:grpSpPr bwMode="auto">
            <a:xfrm>
              <a:off x="6207410" y="3622646"/>
              <a:ext cx="569188" cy="269566"/>
              <a:chOff x="1871277" y="1576300"/>
              <a:chExt cx="1128371" cy="437861"/>
            </a:xfrm>
          </p:grpSpPr>
          <p:sp>
            <p:nvSpPr>
              <p:cNvPr id="108" name="Oval 107"/>
              <p:cNvSpPr>
                <a:spLocks noChangeArrowheads="1"/>
              </p:cNvSpPr>
              <p:nvPr/>
            </p:nvSpPr>
            <p:spPr bwMode="auto">
              <a:xfrm flipV="1">
                <a:off x="1873860" y="1694963"/>
                <a:ext cx="1126660" cy="31974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9" name="Rectangle 108"/>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10" name="Oval 109"/>
              <p:cNvSpPr>
                <a:spLocks noChangeArrowheads="1"/>
              </p:cNvSpPr>
              <p:nvPr/>
            </p:nvSpPr>
            <p:spPr bwMode="auto">
              <a:xfrm flipV="1">
                <a:off x="1870712" y="1576347"/>
                <a:ext cx="1126660" cy="31974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11" name="Freeform 110"/>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2" name="Freeform 111"/>
              <p:cNvSpPr>
                <a:spLocks/>
              </p:cNvSpPr>
              <p:nvPr/>
            </p:nvSpPr>
            <p:spPr bwMode="auto">
              <a:xfrm>
                <a:off x="2103597" y="1633076"/>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13" name="Freeform 112"/>
              <p:cNvSpPr>
                <a:spLocks/>
              </p:cNvSpPr>
              <p:nvPr/>
            </p:nvSpPr>
            <p:spPr bwMode="auto">
              <a:xfrm>
                <a:off x="2537896" y="1728486"/>
                <a:ext cx="242327" cy="9540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14" name="Freeform 113"/>
              <p:cNvSpPr>
                <a:spLocks/>
              </p:cNvSpPr>
              <p:nvPr/>
            </p:nvSpPr>
            <p:spPr bwMode="auto">
              <a:xfrm>
                <a:off x="2091009" y="1731063"/>
                <a:ext cx="239179" cy="9540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15" name="Straight Connector 114"/>
              <p:cNvCxnSpPr>
                <a:cxnSpLocks noChangeShapeType="1"/>
                <a:endCxn id="110" idx="2"/>
              </p:cNvCxnSpPr>
              <p:nvPr/>
            </p:nvCxnSpPr>
            <p:spPr bwMode="auto">
              <a:xfrm flipH="1" flipV="1">
                <a:off x="1870712" y="1736221"/>
                <a:ext cx="3148"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16" name="Straight Connector 115"/>
              <p:cNvCxnSpPr>
                <a:cxnSpLocks noChangeShapeType="1"/>
              </p:cNvCxnSpPr>
              <p:nvPr/>
            </p:nvCxnSpPr>
            <p:spPr bwMode="auto">
              <a:xfrm flipH="1" flipV="1">
                <a:off x="2997372" y="1736221"/>
                <a:ext cx="3148" cy="12119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sp>
        <p:nvSpPr>
          <p:cNvPr id="2055" name="Freeform 3"/>
          <p:cNvSpPr>
            <a:spLocks/>
          </p:cNvSpPr>
          <p:nvPr/>
        </p:nvSpPr>
        <p:spPr bwMode="auto">
          <a:xfrm>
            <a:off x="3942990" y="1501775"/>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w="9525">
            <a:noFill/>
            <a:round/>
            <a:headEnd/>
            <a:tailEnd/>
          </a:ln>
        </p:spPr>
        <p:txBody>
          <a:bodyPr/>
          <a:lstStyle/>
          <a:p>
            <a:endParaRPr lang="zh-CN" altLang="en-US"/>
          </a:p>
        </p:txBody>
      </p:sp>
      <p:sp>
        <p:nvSpPr>
          <p:cNvPr id="2056" name="Oval 9"/>
          <p:cNvSpPr>
            <a:spLocks noChangeArrowheads="1"/>
          </p:cNvSpPr>
          <p:nvPr/>
        </p:nvSpPr>
        <p:spPr bwMode="auto">
          <a:xfrm>
            <a:off x="4943115" y="2208213"/>
            <a:ext cx="193675" cy="193675"/>
          </a:xfrm>
          <a:prstGeom prst="ellipse">
            <a:avLst/>
          </a:prstGeom>
          <a:solidFill>
            <a:schemeClr val="tx1"/>
          </a:solidFill>
          <a:ln w="9525">
            <a:solidFill>
              <a:schemeClr val="tx1"/>
            </a:solidFill>
            <a:round/>
            <a:headEnd/>
            <a:tailEnd/>
          </a:ln>
        </p:spPr>
        <p:txBody>
          <a:bodyPr wrap="none" anchor="ctr"/>
          <a:lstStyle/>
          <a:p>
            <a:endParaRPr lang="zh-CN" altLang="zh-CN">
              <a:latin typeface="Times New Roman" pitchFamily="18" charset="0"/>
            </a:endParaRPr>
          </a:p>
        </p:txBody>
      </p:sp>
      <p:sp>
        <p:nvSpPr>
          <p:cNvPr id="2057" name="Oval 12"/>
          <p:cNvSpPr>
            <a:spLocks noChangeArrowheads="1"/>
          </p:cNvSpPr>
          <p:nvPr/>
        </p:nvSpPr>
        <p:spPr bwMode="auto">
          <a:xfrm>
            <a:off x="5324115" y="1836738"/>
            <a:ext cx="193675" cy="193675"/>
          </a:xfrm>
          <a:prstGeom prst="ellipse">
            <a:avLst/>
          </a:prstGeom>
          <a:solidFill>
            <a:schemeClr val="tx1"/>
          </a:solidFill>
          <a:ln w="9525">
            <a:solidFill>
              <a:schemeClr val="tx1"/>
            </a:solidFill>
            <a:round/>
            <a:headEnd/>
            <a:tailEnd/>
          </a:ln>
        </p:spPr>
        <p:txBody>
          <a:bodyPr wrap="none" anchor="ctr"/>
          <a:lstStyle/>
          <a:p>
            <a:endParaRPr lang="zh-CN" altLang="zh-CN">
              <a:latin typeface="Times New Roman" pitchFamily="18" charset="0"/>
            </a:endParaRPr>
          </a:p>
        </p:txBody>
      </p:sp>
      <p:sp>
        <p:nvSpPr>
          <p:cNvPr id="2058" name="Line 15"/>
          <p:cNvSpPr>
            <a:spLocks noChangeShapeType="1"/>
          </p:cNvSpPr>
          <p:nvPr/>
        </p:nvSpPr>
        <p:spPr bwMode="auto">
          <a:xfrm flipV="1">
            <a:off x="5030428" y="1978025"/>
            <a:ext cx="317500" cy="336550"/>
          </a:xfrm>
          <a:prstGeom prst="line">
            <a:avLst/>
          </a:prstGeom>
          <a:noFill/>
          <a:ln w="9525">
            <a:solidFill>
              <a:schemeClr val="tx1"/>
            </a:solidFill>
            <a:round/>
            <a:headEnd/>
            <a:tailEnd/>
          </a:ln>
        </p:spPr>
        <p:txBody>
          <a:bodyPr wrap="none"/>
          <a:lstStyle/>
          <a:p>
            <a:endParaRPr lang="zh-CN" altLang="en-US"/>
          </a:p>
        </p:txBody>
      </p:sp>
      <p:sp>
        <p:nvSpPr>
          <p:cNvPr id="2059" name="Line 16"/>
          <p:cNvSpPr>
            <a:spLocks noChangeShapeType="1"/>
          </p:cNvSpPr>
          <p:nvPr/>
        </p:nvSpPr>
        <p:spPr bwMode="auto">
          <a:xfrm>
            <a:off x="5424128" y="1954213"/>
            <a:ext cx="400050" cy="590550"/>
          </a:xfrm>
          <a:prstGeom prst="line">
            <a:avLst/>
          </a:prstGeom>
          <a:noFill/>
          <a:ln w="9525">
            <a:solidFill>
              <a:schemeClr val="tx1"/>
            </a:solidFill>
            <a:prstDash val="dash"/>
            <a:round/>
            <a:headEnd/>
            <a:tailEnd/>
          </a:ln>
        </p:spPr>
        <p:txBody>
          <a:bodyPr wrap="none"/>
          <a:lstStyle/>
          <a:p>
            <a:endParaRPr lang="zh-CN" altLang="en-US"/>
          </a:p>
        </p:txBody>
      </p:sp>
      <p:sp>
        <p:nvSpPr>
          <p:cNvPr id="2060" name="Rectangle 44"/>
          <p:cNvSpPr>
            <a:spLocks noChangeArrowheads="1"/>
          </p:cNvSpPr>
          <p:nvPr/>
        </p:nvSpPr>
        <p:spPr bwMode="auto">
          <a:xfrm>
            <a:off x="4222390" y="1957388"/>
            <a:ext cx="955675" cy="700087"/>
          </a:xfrm>
          <a:prstGeom prst="rect">
            <a:avLst/>
          </a:prstGeom>
          <a:noFill/>
          <a:ln w="9525">
            <a:solidFill>
              <a:schemeClr val="tx1"/>
            </a:solidFill>
            <a:prstDash val="dashDot"/>
            <a:miter lim="800000"/>
            <a:headEnd/>
            <a:tailEnd/>
          </a:ln>
        </p:spPr>
        <p:txBody>
          <a:bodyPr wrap="none" anchor="ctr"/>
          <a:lstStyle/>
          <a:p>
            <a:endParaRPr lang="zh-CN" altLang="zh-CN">
              <a:latin typeface="Times New Roman" pitchFamily="18" charset="0"/>
            </a:endParaRPr>
          </a:p>
        </p:txBody>
      </p:sp>
      <p:sp>
        <p:nvSpPr>
          <p:cNvPr id="2061" name="Text Box 45"/>
          <p:cNvSpPr txBox="1">
            <a:spLocks noChangeArrowheads="1"/>
          </p:cNvSpPr>
          <p:nvPr/>
        </p:nvSpPr>
        <p:spPr bwMode="auto">
          <a:xfrm>
            <a:off x="3677878" y="1476375"/>
            <a:ext cx="1925637" cy="287338"/>
          </a:xfrm>
          <a:prstGeom prst="rect">
            <a:avLst/>
          </a:prstGeom>
          <a:noFill/>
          <a:ln w="9525">
            <a:noFill/>
            <a:miter lim="800000"/>
            <a:headEnd/>
            <a:tailEnd/>
          </a:ln>
        </p:spPr>
        <p:txBody>
          <a:bodyPr>
            <a:spAutoFit/>
          </a:bodyPr>
          <a:lstStyle/>
          <a:p>
            <a:pPr algn="ctr">
              <a:lnSpc>
                <a:spcPct val="80000"/>
              </a:lnSpc>
            </a:pPr>
            <a:r>
              <a:rPr lang="en-US" altLang="zh-CN" sz="1600" dirty="0">
                <a:latin typeface="+mn-lt"/>
              </a:rPr>
              <a:t>central office</a:t>
            </a:r>
          </a:p>
        </p:txBody>
      </p:sp>
      <p:sp>
        <p:nvSpPr>
          <p:cNvPr id="2062" name="Line 14"/>
          <p:cNvSpPr>
            <a:spLocks noChangeShapeType="1"/>
          </p:cNvSpPr>
          <p:nvPr/>
        </p:nvSpPr>
        <p:spPr bwMode="auto">
          <a:xfrm flipV="1">
            <a:off x="2328503" y="2363788"/>
            <a:ext cx="1938337" cy="0"/>
          </a:xfrm>
          <a:prstGeom prst="line">
            <a:avLst/>
          </a:prstGeom>
          <a:noFill/>
          <a:ln w="9525">
            <a:solidFill>
              <a:schemeClr val="tx1"/>
            </a:solidFill>
            <a:round/>
            <a:headEnd/>
            <a:tailEnd/>
          </a:ln>
        </p:spPr>
        <p:txBody>
          <a:bodyPr wrap="none"/>
          <a:lstStyle/>
          <a:p>
            <a:endParaRPr lang="zh-CN" altLang="en-US"/>
          </a:p>
        </p:txBody>
      </p:sp>
      <p:sp>
        <p:nvSpPr>
          <p:cNvPr id="2063" name="Text Box 17"/>
          <p:cNvSpPr txBox="1">
            <a:spLocks noChangeArrowheads="1"/>
          </p:cNvSpPr>
          <p:nvPr/>
        </p:nvSpPr>
        <p:spPr bwMode="auto">
          <a:xfrm>
            <a:off x="5116063" y="2375634"/>
            <a:ext cx="1074737" cy="508000"/>
          </a:xfrm>
          <a:prstGeom prst="rect">
            <a:avLst/>
          </a:prstGeom>
          <a:noFill/>
          <a:ln w="9525">
            <a:noFill/>
            <a:miter lim="800000"/>
            <a:headEnd/>
            <a:tailEnd/>
          </a:ln>
        </p:spPr>
        <p:txBody>
          <a:bodyPr wrap="none">
            <a:spAutoFit/>
          </a:bodyPr>
          <a:lstStyle/>
          <a:p>
            <a:pPr algn="ctr">
              <a:lnSpc>
                <a:spcPct val="85000"/>
              </a:lnSpc>
            </a:pPr>
            <a:r>
              <a:rPr lang="en-US" altLang="zh-CN" sz="1600" dirty="0">
                <a:latin typeface="+mn-lt"/>
              </a:rPr>
              <a:t>telephone</a:t>
            </a:r>
          </a:p>
          <a:p>
            <a:pPr algn="ctr">
              <a:lnSpc>
                <a:spcPct val="85000"/>
              </a:lnSpc>
            </a:pPr>
            <a:r>
              <a:rPr lang="en-US" altLang="zh-CN" sz="1600" dirty="0">
                <a:latin typeface="+mn-lt"/>
              </a:rPr>
              <a:t>network</a:t>
            </a:r>
          </a:p>
        </p:txBody>
      </p:sp>
      <p:grpSp>
        <p:nvGrpSpPr>
          <p:cNvPr id="2064" name="Group 108"/>
          <p:cNvGrpSpPr>
            <a:grpSpLocks/>
          </p:cNvGrpSpPr>
          <p:nvPr/>
        </p:nvGrpSpPr>
        <p:grpSpPr bwMode="auto">
          <a:xfrm>
            <a:off x="4279540" y="2074863"/>
            <a:ext cx="368300" cy="519112"/>
            <a:chOff x="1852" y="2562"/>
            <a:chExt cx="355" cy="471"/>
          </a:xfrm>
        </p:grpSpPr>
        <p:sp>
          <p:nvSpPr>
            <p:cNvPr id="2099"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p>
          </p:txBody>
        </p:sp>
        <p:sp>
          <p:nvSpPr>
            <p:cNvPr id="2100"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p>
          </p:txBody>
        </p:sp>
        <p:sp>
          <p:nvSpPr>
            <p:cNvPr id="2101" name="Line 111"/>
            <p:cNvSpPr>
              <a:spLocks noChangeShapeType="1"/>
            </p:cNvSpPr>
            <p:nvPr/>
          </p:nvSpPr>
          <p:spPr bwMode="auto">
            <a:xfrm flipH="1">
              <a:off x="2167" y="2674"/>
              <a:ext cx="34" cy="62"/>
            </a:xfrm>
            <a:prstGeom prst="line">
              <a:avLst/>
            </a:prstGeom>
            <a:noFill/>
            <a:ln w="9525">
              <a:solidFill>
                <a:schemeClr val="tx1"/>
              </a:solidFill>
              <a:round/>
              <a:headEnd/>
              <a:tailEnd/>
            </a:ln>
          </p:spPr>
          <p:txBody>
            <a:bodyPr/>
            <a:lstStyle/>
            <a:p>
              <a:endParaRPr lang="zh-CN" altLang="en-US"/>
            </a:p>
          </p:txBody>
        </p:sp>
        <p:sp>
          <p:nvSpPr>
            <p:cNvPr id="2102"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p:spPr>
          <p:txBody>
            <a:bodyPr/>
            <a:lstStyle/>
            <a:p>
              <a:endParaRPr lang="zh-CN" altLang="en-US"/>
            </a:p>
          </p:txBody>
        </p:sp>
        <p:sp>
          <p:nvSpPr>
            <p:cNvPr id="2103"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a:tailEnd type="triangle" w="med" len="med"/>
            </a:ln>
          </p:spPr>
          <p:txBody>
            <a:bodyPr/>
            <a:lstStyle/>
            <a:p>
              <a:endParaRPr lang="zh-CN" altLang="en-US"/>
            </a:p>
          </p:txBody>
        </p:sp>
        <p:sp>
          <p:nvSpPr>
            <p:cNvPr id="2104"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a:tailEnd type="triangle" w="med" len="med"/>
            </a:ln>
          </p:spPr>
          <p:txBody>
            <a:bodyPr/>
            <a:lstStyle/>
            <a:p>
              <a:endParaRPr lang="zh-CN" altLang="en-US"/>
            </a:p>
          </p:txBody>
        </p:sp>
      </p:grpSp>
      <p:sp>
        <p:nvSpPr>
          <p:cNvPr id="2065" name="Text Box 115"/>
          <p:cNvSpPr txBox="1">
            <a:spLocks noChangeArrowheads="1"/>
          </p:cNvSpPr>
          <p:nvPr/>
        </p:nvSpPr>
        <p:spPr bwMode="auto">
          <a:xfrm>
            <a:off x="3958865" y="2619375"/>
            <a:ext cx="950913" cy="336550"/>
          </a:xfrm>
          <a:prstGeom prst="rect">
            <a:avLst/>
          </a:prstGeom>
          <a:noFill/>
          <a:ln w="9525">
            <a:noFill/>
            <a:miter lim="800000"/>
            <a:headEnd/>
            <a:tailEnd/>
          </a:ln>
        </p:spPr>
        <p:txBody>
          <a:bodyPr>
            <a:spAutoFit/>
          </a:bodyPr>
          <a:lstStyle/>
          <a:p>
            <a:pPr eaLnBrk="1" hangingPunct="1"/>
            <a:r>
              <a:rPr lang="en-US" altLang="zh-CN" sz="1600" dirty="0">
                <a:latin typeface="+mn-lt"/>
              </a:rPr>
              <a:t>DSLAM</a:t>
            </a:r>
          </a:p>
        </p:txBody>
      </p:sp>
      <p:grpSp>
        <p:nvGrpSpPr>
          <p:cNvPr id="2066" name="Group 118"/>
          <p:cNvGrpSpPr>
            <a:grpSpLocks/>
          </p:cNvGrpSpPr>
          <p:nvPr/>
        </p:nvGrpSpPr>
        <p:grpSpPr bwMode="auto">
          <a:xfrm>
            <a:off x="3020653" y="1362075"/>
            <a:ext cx="796925" cy="658813"/>
            <a:chOff x="1671" y="1861"/>
            <a:chExt cx="502" cy="415"/>
          </a:xfrm>
        </p:grpSpPr>
        <p:sp>
          <p:nvSpPr>
            <p:cNvPr id="2097" name="Rectangle 116"/>
            <p:cNvSpPr>
              <a:spLocks noChangeArrowheads="1"/>
            </p:cNvSpPr>
            <p:nvPr/>
          </p:nvSpPr>
          <p:spPr bwMode="auto">
            <a:xfrm>
              <a:off x="1742" y="1966"/>
              <a:ext cx="360" cy="310"/>
            </a:xfrm>
            <a:prstGeom prst="rect">
              <a:avLst/>
            </a:prstGeom>
            <a:solidFill>
              <a:srgbClr val="DDDDDD"/>
            </a:solidFill>
            <a:ln w="9525">
              <a:noFill/>
              <a:miter lim="800000"/>
              <a:headEnd/>
              <a:tailEnd/>
            </a:ln>
          </p:spPr>
          <p:txBody>
            <a:bodyPr wrap="none" anchor="ctr"/>
            <a:lstStyle/>
            <a:p>
              <a:endParaRPr lang="zh-CN" altLang="zh-CN"/>
            </a:p>
          </p:txBody>
        </p:sp>
        <p:sp>
          <p:nvSpPr>
            <p:cNvPr id="2098" name="AutoShape 117"/>
            <p:cNvSpPr>
              <a:spLocks noChangeArrowheads="1"/>
            </p:cNvSpPr>
            <p:nvPr/>
          </p:nvSpPr>
          <p:spPr bwMode="auto">
            <a:xfrm>
              <a:off x="1671" y="1861"/>
              <a:ext cx="502" cy="129"/>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sp>
        <p:nvSpPr>
          <p:cNvPr id="2067" name="Freeform 119"/>
          <p:cNvSpPr>
            <a:spLocks/>
          </p:cNvSpPr>
          <p:nvPr/>
        </p:nvSpPr>
        <p:spPr bwMode="auto">
          <a:xfrm>
            <a:off x="3623903" y="1951038"/>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p:spPr>
        <p:txBody>
          <a:bodyPr/>
          <a:lstStyle/>
          <a:p>
            <a:endParaRPr lang="zh-CN" altLang="en-US"/>
          </a:p>
        </p:txBody>
      </p:sp>
      <p:sp>
        <p:nvSpPr>
          <p:cNvPr id="2068" name="Line 120"/>
          <p:cNvSpPr>
            <a:spLocks noChangeShapeType="1"/>
          </p:cNvSpPr>
          <p:nvPr/>
        </p:nvSpPr>
        <p:spPr bwMode="auto">
          <a:xfrm>
            <a:off x="4652603" y="2316163"/>
            <a:ext cx="377825" cy="0"/>
          </a:xfrm>
          <a:prstGeom prst="line">
            <a:avLst/>
          </a:prstGeom>
          <a:noFill/>
          <a:ln w="9525">
            <a:solidFill>
              <a:schemeClr val="tx1"/>
            </a:solidFill>
            <a:round/>
            <a:headEnd/>
            <a:tailEnd/>
          </a:ln>
        </p:spPr>
        <p:txBody>
          <a:bodyPr/>
          <a:lstStyle/>
          <a:p>
            <a:endParaRPr lang="zh-CN" altLang="en-US"/>
          </a:p>
        </p:txBody>
      </p:sp>
      <p:sp>
        <p:nvSpPr>
          <p:cNvPr id="2069" name="Freeform 123"/>
          <p:cNvSpPr>
            <a:spLocks/>
          </p:cNvSpPr>
          <p:nvPr/>
        </p:nvSpPr>
        <p:spPr bwMode="auto">
          <a:xfrm>
            <a:off x="4652603" y="2384425"/>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p:spPr>
        <p:txBody>
          <a:bodyPr/>
          <a:lstStyle/>
          <a:p>
            <a:endParaRPr lang="zh-CN" altLang="en-US"/>
          </a:p>
        </p:txBody>
      </p:sp>
      <p:grpSp>
        <p:nvGrpSpPr>
          <p:cNvPr id="18" name="Group 135"/>
          <p:cNvGrpSpPr>
            <a:grpSpLocks/>
          </p:cNvGrpSpPr>
          <p:nvPr/>
        </p:nvGrpSpPr>
        <p:grpSpPr bwMode="auto">
          <a:xfrm>
            <a:off x="377466" y="2441576"/>
            <a:ext cx="3155951" cy="1616076"/>
            <a:chOff x="466" y="1538"/>
            <a:chExt cx="1988" cy="1018"/>
          </a:xfrm>
        </p:grpSpPr>
        <p:sp>
          <p:nvSpPr>
            <p:cNvPr id="2095" name="Text Box 124"/>
            <p:cNvSpPr txBox="1">
              <a:spLocks noChangeArrowheads="1"/>
            </p:cNvSpPr>
            <p:nvPr/>
          </p:nvSpPr>
          <p:spPr bwMode="auto">
            <a:xfrm>
              <a:off x="466" y="2102"/>
              <a:ext cx="1833" cy="454"/>
            </a:xfrm>
            <a:prstGeom prst="rect">
              <a:avLst/>
            </a:prstGeom>
            <a:noFill/>
            <a:ln w="9525">
              <a:noFill/>
              <a:miter lim="800000"/>
              <a:headEnd/>
              <a:tailEnd/>
            </a:ln>
          </p:spPr>
          <p:txBody>
            <a:bodyPr wrap="none">
              <a:spAutoFit/>
            </a:bodyPr>
            <a:lstStyle/>
            <a:p>
              <a:pPr algn="ctr">
                <a:lnSpc>
                  <a:spcPct val="85000"/>
                </a:lnSpc>
              </a:pPr>
              <a:r>
                <a:rPr lang="en-US" altLang="zh-CN" sz="1600" dirty="0">
                  <a:latin typeface="+mn-lt"/>
                </a:rPr>
                <a:t>voice, data transmitted</a:t>
              </a:r>
            </a:p>
            <a:p>
              <a:pPr algn="ctr">
                <a:lnSpc>
                  <a:spcPct val="85000"/>
                </a:lnSpc>
              </a:pPr>
              <a:r>
                <a:rPr lang="en-US" altLang="zh-CN" sz="1600" dirty="0">
                  <a:latin typeface="+mn-lt"/>
                </a:rPr>
                <a:t>at </a:t>
              </a:r>
              <a:r>
                <a:rPr lang="en-US" altLang="zh-CN" sz="1600" dirty="0" smtClean="0">
                  <a:latin typeface="+mn-lt"/>
                </a:rPr>
                <a:t>different frequencies </a:t>
              </a:r>
              <a:r>
                <a:rPr lang="en-US" altLang="zh-CN" sz="1600" dirty="0">
                  <a:latin typeface="+mn-lt"/>
                </a:rPr>
                <a:t>over</a:t>
              </a:r>
            </a:p>
            <a:p>
              <a:pPr algn="ctr">
                <a:lnSpc>
                  <a:spcPct val="85000"/>
                </a:lnSpc>
              </a:pPr>
              <a:r>
                <a:rPr lang="en-US" altLang="zh-CN" sz="1600" dirty="0">
                  <a:solidFill>
                    <a:srgbClr val="FF0000"/>
                  </a:solidFill>
                  <a:latin typeface="+mn-lt"/>
                </a:rPr>
                <a:t>dedicated </a:t>
              </a:r>
              <a:r>
                <a:rPr lang="en-US" altLang="zh-CN" sz="1600" dirty="0">
                  <a:latin typeface="+mn-lt"/>
                </a:rPr>
                <a:t>line to central office</a:t>
              </a:r>
            </a:p>
          </p:txBody>
        </p:sp>
        <p:sp>
          <p:nvSpPr>
            <p:cNvPr id="2096" name="Line 125"/>
            <p:cNvSpPr>
              <a:spLocks noChangeShapeType="1"/>
            </p:cNvSpPr>
            <p:nvPr/>
          </p:nvSpPr>
          <p:spPr bwMode="auto">
            <a:xfrm flipV="1">
              <a:off x="2093" y="1538"/>
              <a:ext cx="361" cy="584"/>
            </a:xfrm>
            <a:prstGeom prst="line">
              <a:avLst/>
            </a:prstGeom>
            <a:noFill/>
            <a:ln w="9525">
              <a:solidFill>
                <a:srgbClr val="CC0000"/>
              </a:solidFill>
              <a:round/>
              <a:headEnd/>
              <a:tailEnd/>
            </a:ln>
          </p:spPr>
          <p:txBody>
            <a:bodyPr/>
            <a:lstStyle/>
            <a:p>
              <a:endParaRPr lang="zh-CN" altLang="en-US"/>
            </a:p>
          </p:txBody>
        </p:sp>
      </p:grpSp>
      <p:sp>
        <p:nvSpPr>
          <p:cNvPr id="2072" name="Rectangle 90"/>
          <p:cNvSpPr>
            <a:spLocks noChangeArrowheads="1"/>
          </p:cNvSpPr>
          <p:nvPr/>
        </p:nvSpPr>
        <p:spPr bwMode="auto">
          <a:xfrm>
            <a:off x="875940" y="1814513"/>
            <a:ext cx="1978025" cy="1395412"/>
          </a:xfrm>
          <a:prstGeom prst="rect">
            <a:avLst/>
          </a:prstGeom>
          <a:solidFill>
            <a:srgbClr val="DDDDDD"/>
          </a:solidFill>
          <a:ln w="9525">
            <a:noFill/>
            <a:miter lim="800000"/>
            <a:headEnd/>
            <a:tailEnd/>
          </a:ln>
        </p:spPr>
        <p:txBody>
          <a:bodyPr wrap="none" anchor="ctr"/>
          <a:lstStyle/>
          <a:p>
            <a:endParaRPr lang="zh-CN" altLang="zh-CN"/>
          </a:p>
        </p:txBody>
      </p:sp>
      <p:sp>
        <p:nvSpPr>
          <p:cNvPr id="2073" name="Line 7"/>
          <p:cNvSpPr>
            <a:spLocks noChangeShapeType="1"/>
          </p:cNvSpPr>
          <p:nvPr/>
        </p:nvSpPr>
        <p:spPr bwMode="auto">
          <a:xfrm flipV="1">
            <a:off x="1361715" y="2365375"/>
            <a:ext cx="365125" cy="1588"/>
          </a:xfrm>
          <a:prstGeom prst="line">
            <a:avLst/>
          </a:prstGeom>
          <a:noFill/>
          <a:ln w="9525">
            <a:solidFill>
              <a:schemeClr val="tx1"/>
            </a:solidFill>
            <a:round/>
            <a:headEnd/>
            <a:tailEnd/>
          </a:ln>
        </p:spPr>
        <p:txBody>
          <a:bodyPr wrap="none"/>
          <a:lstStyle/>
          <a:p>
            <a:endParaRPr lang="zh-CN" altLang="en-US"/>
          </a:p>
        </p:txBody>
      </p:sp>
      <p:sp>
        <p:nvSpPr>
          <p:cNvPr id="2074" name="Text Box 39"/>
          <p:cNvSpPr txBox="1">
            <a:spLocks noChangeArrowheads="1"/>
          </p:cNvSpPr>
          <p:nvPr/>
        </p:nvSpPr>
        <p:spPr bwMode="auto">
          <a:xfrm>
            <a:off x="1623653" y="2471738"/>
            <a:ext cx="774700" cy="431800"/>
          </a:xfrm>
          <a:prstGeom prst="rect">
            <a:avLst/>
          </a:prstGeom>
          <a:noFill/>
          <a:ln w="9525">
            <a:noFill/>
            <a:miter lim="800000"/>
            <a:headEnd/>
            <a:tailEnd/>
          </a:ln>
        </p:spPr>
        <p:txBody>
          <a:bodyPr wrap="none">
            <a:spAutoFit/>
          </a:bodyPr>
          <a:lstStyle/>
          <a:p>
            <a:pPr algn="ctr">
              <a:lnSpc>
                <a:spcPct val="80000"/>
              </a:lnSpc>
            </a:pPr>
            <a:r>
              <a:rPr lang="en-US" altLang="zh-CN" sz="1400"/>
              <a:t>DSL</a:t>
            </a:r>
          </a:p>
          <a:p>
            <a:pPr algn="ctr">
              <a:lnSpc>
                <a:spcPct val="80000"/>
              </a:lnSpc>
            </a:pPr>
            <a:r>
              <a:rPr lang="en-US" altLang="zh-CN" sz="1400"/>
              <a:t>modem</a:t>
            </a:r>
          </a:p>
        </p:txBody>
      </p:sp>
      <p:sp>
        <p:nvSpPr>
          <p:cNvPr id="2075" name="Text Box 41"/>
          <p:cNvSpPr txBox="1">
            <a:spLocks noChangeArrowheads="1"/>
          </p:cNvSpPr>
          <p:nvPr/>
        </p:nvSpPr>
        <p:spPr bwMode="auto">
          <a:xfrm>
            <a:off x="2301515" y="2495550"/>
            <a:ext cx="706438" cy="261938"/>
          </a:xfrm>
          <a:prstGeom prst="rect">
            <a:avLst/>
          </a:prstGeom>
          <a:noFill/>
          <a:ln w="9525">
            <a:noFill/>
            <a:miter lim="800000"/>
            <a:headEnd/>
            <a:tailEnd/>
          </a:ln>
        </p:spPr>
        <p:txBody>
          <a:bodyPr wrap="none">
            <a:spAutoFit/>
          </a:bodyPr>
          <a:lstStyle/>
          <a:p>
            <a:pPr algn="ctr">
              <a:lnSpc>
                <a:spcPct val="80000"/>
              </a:lnSpc>
            </a:pPr>
            <a:r>
              <a:rPr lang="en-US" altLang="zh-CN" sz="1400"/>
              <a:t>splitter</a:t>
            </a:r>
          </a:p>
        </p:txBody>
      </p:sp>
      <p:grpSp>
        <p:nvGrpSpPr>
          <p:cNvPr id="2076" name="Group 94"/>
          <p:cNvGrpSpPr>
            <a:grpSpLocks/>
          </p:cNvGrpSpPr>
          <p:nvPr/>
        </p:nvGrpSpPr>
        <p:grpSpPr bwMode="auto">
          <a:xfrm>
            <a:off x="1717315" y="2252663"/>
            <a:ext cx="614363" cy="220662"/>
            <a:chOff x="322" y="890"/>
            <a:chExt cx="872" cy="339"/>
          </a:xfrm>
        </p:grpSpPr>
        <p:sp>
          <p:nvSpPr>
            <p:cNvPr id="2089"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2090" name="Rectangle 96"/>
            <p:cNvSpPr>
              <a:spLocks noChangeArrowheads="1"/>
            </p:cNvSpPr>
            <p:nvPr/>
          </p:nvSpPr>
          <p:spPr bwMode="auto">
            <a:xfrm>
              <a:off x="394" y="1073"/>
              <a:ext cx="54" cy="56"/>
            </a:xfrm>
            <a:prstGeom prst="rect">
              <a:avLst/>
            </a:prstGeom>
            <a:solidFill>
              <a:srgbClr val="FF0000"/>
            </a:solidFill>
            <a:ln w="9525">
              <a:noFill/>
              <a:miter lim="800000"/>
              <a:headEnd/>
              <a:tailEnd/>
            </a:ln>
          </p:spPr>
          <p:txBody>
            <a:bodyPr wrap="none" anchor="ctr"/>
            <a:lstStyle/>
            <a:p>
              <a:endParaRPr lang="zh-CN" altLang="zh-CN"/>
            </a:p>
          </p:txBody>
        </p:sp>
        <p:sp>
          <p:nvSpPr>
            <p:cNvPr id="2091" name="Rectangle 97"/>
            <p:cNvSpPr>
              <a:spLocks noChangeArrowheads="1"/>
            </p:cNvSpPr>
            <p:nvPr/>
          </p:nvSpPr>
          <p:spPr bwMode="auto">
            <a:xfrm>
              <a:off x="466" y="1073"/>
              <a:ext cx="56" cy="56"/>
            </a:xfrm>
            <a:prstGeom prst="rect">
              <a:avLst/>
            </a:prstGeom>
            <a:solidFill>
              <a:srgbClr val="33CC33"/>
            </a:solidFill>
            <a:ln w="9525">
              <a:noFill/>
              <a:miter lim="800000"/>
              <a:headEnd/>
              <a:tailEnd/>
            </a:ln>
          </p:spPr>
          <p:txBody>
            <a:bodyPr wrap="none" anchor="ctr"/>
            <a:lstStyle/>
            <a:p>
              <a:endParaRPr lang="zh-CN" altLang="zh-CN"/>
            </a:p>
          </p:txBody>
        </p:sp>
        <p:sp>
          <p:nvSpPr>
            <p:cNvPr id="2092" name="Rectangle 98"/>
            <p:cNvSpPr>
              <a:spLocks noChangeArrowheads="1"/>
            </p:cNvSpPr>
            <p:nvPr/>
          </p:nvSpPr>
          <p:spPr bwMode="auto">
            <a:xfrm>
              <a:off x="541" y="1070"/>
              <a:ext cx="56" cy="56"/>
            </a:xfrm>
            <a:prstGeom prst="rect">
              <a:avLst/>
            </a:prstGeom>
            <a:solidFill>
              <a:srgbClr val="FF0000"/>
            </a:solidFill>
            <a:ln w="9525">
              <a:noFill/>
              <a:miter lim="800000"/>
              <a:headEnd/>
              <a:tailEnd/>
            </a:ln>
          </p:spPr>
          <p:txBody>
            <a:bodyPr wrap="none" anchor="ctr"/>
            <a:lstStyle/>
            <a:p>
              <a:endParaRPr lang="zh-CN" altLang="zh-CN"/>
            </a:p>
          </p:txBody>
        </p:sp>
        <p:sp>
          <p:nvSpPr>
            <p:cNvPr id="2093" name="Rectangle 99"/>
            <p:cNvSpPr>
              <a:spLocks noChangeArrowheads="1"/>
            </p:cNvSpPr>
            <p:nvPr/>
          </p:nvSpPr>
          <p:spPr bwMode="auto">
            <a:xfrm>
              <a:off x="615" y="1070"/>
              <a:ext cx="56" cy="56"/>
            </a:xfrm>
            <a:prstGeom prst="rect">
              <a:avLst/>
            </a:prstGeom>
            <a:solidFill>
              <a:srgbClr val="FF0000"/>
            </a:solidFill>
            <a:ln w="9525">
              <a:noFill/>
              <a:miter lim="800000"/>
              <a:headEnd/>
              <a:tailEnd/>
            </a:ln>
          </p:spPr>
          <p:txBody>
            <a:bodyPr wrap="none" anchor="ctr"/>
            <a:lstStyle/>
            <a:p>
              <a:endParaRPr lang="zh-CN" altLang="zh-CN"/>
            </a:p>
          </p:txBody>
        </p:sp>
        <p:sp>
          <p:nvSpPr>
            <p:cNvPr id="2094"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p>
          </p:txBody>
        </p:sp>
      </p:grpSp>
      <p:sp>
        <p:nvSpPr>
          <p:cNvPr id="2077" name="AutoShape 102"/>
          <p:cNvSpPr>
            <a:spLocks noChangeArrowheads="1"/>
          </p:cNvSpPr>
          <p:nvPr/>
        </p:nvSpPr>
        <p:spPr bwMode="auto">
          <a:xfrm>
            <a:off x="593365" y="1403350"/>
            <a:ext cx="2498725" cy="468313"/>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sp>
        <p:nvSpPr>
          <p:cNvPr id="2078" name="Rectangle 103"/>
          <p:cNvSpPr>
            <a:spLocks noChangeArrowheads="1"/>
          </p:cNvSpPr>
          <p:nvPr/>
        </p:nvSpPr>
        <p:spPr bwMode="auto">
          <a:xfrm>
            <a:off x="2571390" y="2303463"/>
            <a:ext cx="166688" cy="144462"/>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2079" name="Freeform 104"/>
          <p:cNvSpPr>
            <a:spLocks/>
          </p:cNvSpPr>
          <p:nvPr/>
        </p:nvSpPr>
        <p:spPr bwMode="auto">
          <a:xfrm>
            <a:off x="2047515" y="1858963"/>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graphicFrame>
        <p:nvGraphicFramePr>
          <p:cNvPr id="2050" name="Object 3"/>
          <p:cNvGraphicFramePr>
            <a:graphicFrameLocks noChangeAspect="1"/>
          </p:cNvGraphicFramePr>
          <p:nvPr>
            <p:extLst>
              <p:ext uri="{D42A27DB-BD31-4B8C-83A1-F6EECF244321}">
                <p14:modId xmlns:p14="http://schemas.microsoft.com/office/powerpoint/2010/main" val="2223988564"/>
              </p:ext>
            </p:extLst>
          </p:nvPr>
        </p:nvGraphicFramePr>
        <p:xfrm>
          <a:off x="1707790" y="1655763"/>
          <a:ext cx="490538" cy="369887"/>
        </p:xfrm>
        <a:graphic>
          <a:graphicData uri="http://schemas.openxmlformats.org/presentationml/2006/ole">
            <mc:AlternateContent xmlns:mc="http://schemas.openxmlformats.org/markup-compatibility/2006">
              <mc:Choice xmlns:v="urn:schemas-microsoft-com:vml" Requires="v">
                <p:oleObj spid="_x0000_s59476" name="Clip" r:id="rId4" imgW="681706" imgH="480401" progId="">
                  <p:embed/>
                </p:oleObj>
              </mc:Choice>
              <mc:Fallback>
                <p:oleObj name="Clip" r:id="rId4" imgW="681706" imgH="480401" progId="">
                  <p:embed/>
                  <p:pic>
                    <p:nvPicPr>
                      <p:cNvPr id="0" name="Picture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7790" y="1655763"/>
                        <a:ext cx="490538" cy="369887"/>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080" name="Line 130"/>
          <p:cNvSpPr>
            <a:spLocks noChangeShapeType="1"/>
          </p:cNvSpPr>
          <p:nvPr/>
        </p:nvSpPr>
        <p:spPr bwMode="auto">
          <a:xfrm flipH="1">
            <a:off x="2334853" y="2365375"/>
            <a:ext cx="239712" cy="0"/>
          </a:xfrm>
          <a:prstGeom prst="line">
            <a:avLst/>
          </a:prstGeom>
          <a:noFill/>
          <a:ln w="9525">
            <a:solidFill>
              <a:schemeClr val="tx1"/>
            </a:solidFill>
            <a:round/>
            <a:headEnd/>
            <a:tailEnd/>
          </a:ln>
        </p:spPr>
        <p:txBody>
          <a:bodyPr/>
          <a:lstStyle/>
          <a:p>
            <a:endParaRPr lang="zh-CN" altLang="en-US"/>
          </a:p>
        </p:txBody>
      </p:sp>
      <p:sp>
        <p:nvSpPr>
          <p:cNvPr id="2081" name="AutoShape 131"/>
          <p:cNvSpPr>
            <a:spLocks noChangeArrowheads="1"/>
          </p:cNvSpPr>
          <p:nvPr/>
        </p:nvSpPr>
        <p:spPr bwMode="auto">
          <a:xfrm>
            <a:off x="4082690" y="1703388"/>
            <a:ext cx="1206500" cy="261937"/>
          </a:xfrm>
          <a:prstGeom prst="triangle">
            <a:avLst>
              <a:gd name="adj" fmla="val 50000"/>
            </a:avLst>
          </a:prstGeom>
          <a:noFill/>
          <a:ln w="9525">
            <a:solidFill>
              <a:schemeClr val="tx1"/>
            </a:solidFill>
            <a:prstDash val="dashDot"/>
            <a:miter lim="800000"/>
            <a:headEnd/>
            <a:tailEnd/>
          </a:ln>
        </p:spPr>
        <p:txBody>
          <a:bodyPr wrap="none" anchor="ctr"/>
          <a:lstStyle/>
          <a:p>
            <a:endParaRPr lang="zh-CN" altLang="zh-CN"/>
          </a:p>
        </p:txBody>
      </p:sp>
      <p:grpSp>
        <p:nvGrpSpPr>
          <p:cNvPr id="20" name="Group 136"/>
          <p:cNvGrpSpPr>
            <a:grpSpLocks/>
          </p:cNvGrpSpPr>
          <p:nvPr/>
        </p:nvGrpSpPr>
        <p:grpSpPr bwMode="auto">
          <a:xfrm>
            <a:off x="3385781" y="2867025"/>
            <a:ext cx="1254126" cy="1177925"/>
            <a:chOff x="2361" y="1806"/>
            <a:chExt cx="790" cy="742"/>
          </a:xfrm>
        </p:grpSpPr>
        <p:sp>
          <p:nvSpPr>
            <p:cNvPr id="2087" name="Line 132"/>
            <p:cNvSpPr>
              <a:spLocks noChangeShapeType="1"/>
            </p:cNvSpPr>
            <p:nvPr/>
          </p:nvSpPr>
          <p:spPr bwMode="auto">
            <a:xfrm flipV="1">
              <a:off x="2671" y="1806"/>
              <a:ext cx="268" cy="433"/>
            </a:xfrm>
            <a:prstGeom prst="line">
              <a:avLst/>
            </a:prstGeom>
            <a:noFill/>
            <a:ln w="9525">
              <a:solidFill>
                <a:srgbClr val="CC0000"/>
              </a:solidFill>
              <a:round/>
              <a:headEnd/>
              <a:tailEnd/>
            </a:ln>
          </p:spPr>
          <p:txBody>
            <a:bodyPr/>
            <a:lstStyle/>
            <a:p>
              <a:endParaRPr lang="zh-CN" altLang="en-US"/>
            </a:p>
          </p:txBody>
        </p:sp>
        <p:sp>
          <p:nvSpPr>
            <p:cNvPr id="2088" name="Text Box 133"/>
            <p:cNvSpPr txBox="1">
              <a:spLocks noChangeArrowheads="1"/>
            </p:cNvSpPr>
            <p:nvPr/>
          </p:nvSpPr>
          <p:spPr bwMode="auto">
            <a:xfrm>
              <a:off x="2361" y="2226"/>
              <a:ext cx="790" cy="322"/>
            </a:xfrm>
            <a:prstGeom prst="rect">
              <a:avLst/>
            </a:prstGeom>
            <a:noFill/>
            <a:ln w="9525">
              <a:noFill/>
              <a:miter lim="800000"/>
              <a:headEnd/>
              <a:tailEnd/>
            </a:ln>
          </p:spPr>
          <p:txBody>
            <a:bodyPr wrap="none">
              <a:spAutoFit/>
            </a:bodyPr>
            <a:lstStyle/>
            <a:p>
              <a:pPr algn="ctr">
                <a:lnSpc>
                  <a:spcPct val="85000"/>
                </a:lnSpc>
              </a:pPr>
              <a:r>
                <a:rPr lang="en-US" altLang="zh-CN" sz="1600" dirty="0">
                  <a:latin typeface="+mn-lt"/>
                </a:rPr>
                <a:t>DSL access </a:t>
              </a:r>
            </a:p>
            <a:p>
              <a:pPr algn="ctr">
                <a:lnSpc>
                  <a:spcPct val="85000"/>
                </a:lnSpc>
              </a:pPr>
              <a:r>
                <a:rPr lang="en-US" altLang="zh-CN" sz="1600" dirty="0">
                  <a:latin typeface="+mn-lt"/>
                </a:rPr>
                <a:t>multiplexer</a:t>
              </a:r>
            </a:p>
          </p:txBody>
        </p:sp>
      </p:grpSp>
      <p:grpSp>
        <p:nvGrpSpPr>
          <p:cNvPr id="2083" name="Group 141"/>
          <p:cNvGrpSpPr>
            <a:grpSpLocks/>
          </p:cNvGrpSpPr>
          <p:nvPr/>
        </p:nvGrpSpPr>
        <p:grpSpPr bwMode="auto">
          <a:xfrm>
            <a:off x="780690" y="2043113"/>
            <a:ext cx="642938" cy="644525"/>
            <a:chOff x="-44" y="1473"/>
            <a:chExt cx="981" cy="1105"/>
          </a:xfrm>
        </p:grpSpPr>
        <p:pic>
          <p:nvPicPr>
            <p:cNvPr id="2085" name="Picture 142" descr="desktop_computer_stylized_medium"/>
            <p:cNvPicPr>
              <a:picLocks noChangeAspect="1" noChangeArrowheads="1"/>
            </p:cNvPicPr>
            <p:nvPr/>
          </p:nvPicPr>
          <p:blipFill>
            <a:blip r:embed="rId6"/>
            <a:srcRect/>
            <a:stretch>
              <a:fillRect/>
            </a:stretch>
          </p:blipFill>
          <p:spPr bwMode="auto">
            <a:xfrm flipH="1">
              <a:off x="-44" y="1473"/>
              <a:ext cx="981" cy="1105"/>
            </a:xfrm>
            <a:prstGeom prst="rect">
              <a:avLst/>
            </a:prstGeom>
            <a:noFill/>
            <a:ln w="9525">
              <a:noFill/>
              <a:miter lim="800000"/>
              <a:headEnd/>
              <a:tailEnd/>
            </a:ln>
          </p:spPr>
        </p:pic>
        <p:sp>
          <p:nvSpPr>
            <p:cNvPr id="2086" name="Freeform 143"/>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sp>
        <p:nvSpPr>
          <p:cNvPr id="2" name="标题 1"/>
          <p:cNvSpPr>
            <a:spLocks noGrp="1"/>
          </p:cNvSpPr>
          <p:nvPr>
            <p:ph type="title"/>
          </p:nvPr>
        </p:nvSpPr>
        <p:spPr/>
        <p:txBody>
          <a:bodyPr/>
          <a:lstStyle/>
          <a:p>
            <a:pPr algn="l"/>
            <a:r>
              <a:rPr lang="zh-CN" altLang="en-US" dirty="0"/>
              <a:t>接入网</a:t>
            </a:r>
            <a:r>
              <a:rPr lang="en-US" altLang="zh-CN" dirty="0" smtClean="0"/>
              <a:t>: </a:t>
            </a:r>
            <a:r>
              <a:rPr lang="zh-CN" altLang="en-US" dirty="0" smtClean="0"/>
              <a:t>数字</a:t>
            </a:r>
            <a:r>
              <a:rPr lang="zh-CN" altLang="en-US" dirty="0"/>
              <a:t>用户</a:t>
            </a:r>
            <a:r>
              <a:rPr lang="zh-CN" altLang="en-US" dirty="0" smtClean="0"/>
              <a:t>线 </a:t>
            </a:r>
            <a:r>
              <a:rPr lang="en-US" altLang="zh-CN" dirty="0" smtClean="0"/>
              <a:t>(DSL)</a:t>
            </a:r>
            <a:endParaRPr lang="en-US" altLang="zh-CN" dirty="0"/>
          </a:p>
        </p:txBody>
      </p:sp>
      <p:sp>
        <p:nvSpPr>
          <p:cNvPr id="3" name="内容占位符 2"/>
          <p:cNvSpPr>
            <a:spLocks noGrp="1"/>
          </p:cNvSpPr>
          <p:nvPr>
            <p:ph idx="1"/>
          </p:nvPr>
        </p:nvSpPr>
        <p:spPr>
          <a:xfrm>
            <a:off x="372198" y="4397898"/>
            <a:ext cx="8483600" cy="1782495"/>
          </a:xfrm>
        </p:spPr>
        <p:txBody>
          <a:bodyPr/>
          <a:lstStyle/>
          <a:p>
            <a:pPr marL="338138" indent="-280988">
              <a:lnSpc>
                <a:spcPct val="85000"/>
              </a:lnSpc>
              <a:buClr>
                <a:srgbClr val="000099"/>
              </a:buClr>
              <a:buSzPct val="100000"/>
              <a:buFont typeface="Wingdings" pitchFamily="2" charset="2"/>
              <a:buChar char="§"/>
            </a:pPr>
            <a:r>
              <a:rPr lang="en-US" altLang="zh-CN" sz="2200" dirty="0">
                <a:latin typeface="+mn-lt"/>
              </a:rPr>
              <a:t>use </a:t>
            </a:r>
            <a:r>
              <a:rPr lang="en-US" altLang="zh-CN" sz="2200" dirty="0">
                <a:solidFill>
                  <a:srgbClr val="CC0000"/>
                </a:solidFill>
                <a:latin typeface="+mn-lt"/>
              </a:rPr>
              <a:t>existing</a:t>
            </a:r>
            <a:r>
              <a:rPr lang="en-US" altLang="zh-CN" sz="2200" dirty="0">
                <a:latin typeface="+mn-lt"/>
              </a:rPr>
              <a:t> telephone line to central office DSLAM</a:t>
            </a:r>
          </a:p>
          <a:p>
            <a:pPr marL="747713" lvl="1" indent="-233363">
              <a:lnSpc>
                <a:spcPct val="85000"/>
              </a:lnSpc>
              <a:buClr>
                <a:srgbClr val="000099"/>
              </a:buClr>
              <a:buFont typeface="Arial" pitchFamily="34" charset="0"/>
              <a:buChar char="•"/>
            </a:pPr>
            <a:r>
              <a:rPr lang="en-US" altLang="zh-CN" dirty="0">
                <a:latin typeface="+mn-lt"/>
              </a:rPr>
              <a:t>data over DSL phone line goes to </a:t>
            </a:r>
            <a:r>
              <a:rPr lang="en-US" altLang="zh-CN" dirty="0" smtClean="0">
                <a:latin typeface="+mn-lt"/>
              </a:rPr>
              <a:t>the Internet</a:t>
            </a:r>
            <a:endParaRPr lang="en-US" altLang="zh-CN" dirty="0">
              <a:latin typeface="+mn-lt"/>
            </a:endParaRPr>
          </a:p>
          <a:p>
            <a:pPr marL="747713" lvl="1" indent="-233363">
              <a:lnSpc>
                <a:spcPct val="85000"/>
              </a:lnSpc>
              <a:buClr>
                <a:srgbClr val="000099"/>
              </a:buClr>
              <a:buFont typeface="Arial" pitchFamily="34" charset="0"/>
              <a:buChar char="•"/>
            </a:pPr>
            <a:r>
              <a:rPr lang="en-US" altLang="zh-CN" dirty="0">
                <a:latin typeface="+mn-lt"/>
              </a:rPr>
              <a:t>voice over DSL phone line goes to telephone </a:t>
            </a:r>
            <a:r>
              <a:rPr lang="en-US" altLang="zh-CN" dirty="0" smtClean="0">
                <a:latin typeface="+mn-lt"/>
              </a:rPr>
              <a:t>network</a:t>
            </a:r>
            <a:endParaRPr lang="en-US" altLang="zh-CN" dirty="0">
              <a:latin typeface="+mn-lt"/>
            </a:endParaRPr>
          </a:p>
          <a:p>
            <a:pPr marL="338138" indent="-280988">
              <a:lnSpc>
                <a:spcPct val="85000"/>
              </a:lnSpc>
              <a:buClr>
                <a:srgbClr val="000099"/>
              </a:buClr>
              <a:buSzPct val="100000"/>
              <a:buFont typeface="Wingdings" pitchFamily="2" charset="2"/>
              <a:buChar char="§"/>
            </a:pPr>
            <a:r>
              <a:rPr lang="zh-CN" altLang="en-US" sz="2200" dirty="0" smtClean="0">
                <a:latin typeface="+mn-lt"/>
              </a:rPr>
              <a:t>小于</a:t>
            </a:r>
            <a:r>
              <a:rPr lang="en-US" altLang="zh-CN" sz="2200" dirty="0" smtClean="0">
                <a:latin typeface="+mn-lt"/>
              </a:rPr>
              <a:t>2.5 </a:t>
            </a:r>
            <a:r>
              <a:rPr lang="en-US" altLang="zh-CN" sz="2200" dirty="0">
                <a:latin typeface="+mn-lt"/>
              </a:rPr>
              <a:t>Mbps </a:t>
            </a:r>
            <a:r>
              <a:rPr lang="zh-CN" altLang="en-US" sz="2200" dirty="0" smtClean="0">
                <a:latin typeface="+mn-lt"/>
              </a:rPr>
              <a:t>上行传输速率 </a:t>
            </a:r>
            <a:r>
              <a:rPr lang="en-US" altLang="zh-CN" sz="2200" dirty="0" smtClean="0">
                <a:latin typeface="+mn-lt"/>
              </a:rPr>
              <a:t>(</a:t>
            </a:r>
            <a:r>
              <a:rPr lang="zh-CN" altLang="en-US" sz="2200" dirty="0" smtClean="0">
                <a:latin typeface="+mn-lt"/>
              </a:rPr>
              <a:t>通常</a:t>
            </a:r>
            <a:r>
              <a:rPr lang="en-US" altLang="zh-CN" sz="2200" dirty="0" smtClean="0">
                <a:latin typeface="+mn-lt"/>
              </a:rPr>
              <a:t>&lt; </a:t>
            </a:r>
            <a:r>
              <a:rPr lang="en-US" altLang="zh-CN" sz="2200" dirty="0">
                <a:latin typeface="+mn-lt"/>
              </a:rPr>
              <a:t>1 </a:t>
            </a:r>
            <a:r>
              <a:rPr lang="en-US" altLang="zh-CN" sz="2200" dirty="0" smtClean="0">
                <a:latin typeface="+mn-lt"/>
              </a:rPr>
              <a:t>Mbps)</a:t>
            </a:r>
            <a:endParaRPr lang="en-US" altLang="zh-CN" sz="2200" dirty="0">
              <a:latin typeface="+mn-lt"/>
            </a:endParaRPr>
          </a:p>
          <a:p>
            <a:pPr marL="338138" indent="-280988">
              <a:lnSpc>
                <a:spcPct val="85000"/>
              </a:lnSpc>
              <a:buClr>
                <a:srgbClr val="000099"/>
              </a:buClr>
              <a:buSzPct val="100000"/>
              <a:buFont typeface="Wingdings" pitchFamily="2" charset="2"/>
              <a:buChar char="§"/>
            </a:pPr>
            <a:r>
              <a:rPr lang="zh-CN" altLang="en-US" sz="2200" dirty="0" smtClean="0">
                <a:latin typeface="+mn-lt"/>
              </a:rPr>
              <a:t>小于</a:t>
            </a:r>
            <a:r>
              <a:rPr lang="en-US" altLang="zh-CN" sz="2200" dirty="0" smtClean="0">
                <a:latin typeface="+mn-lt"/>
              </a:rPr>
              <a:t>24 Mbps </a:t>
            </a:r>
            <a:r>
              <a:rPr lang="zh-CN" altLang="en-US" sz="2200" dirty="0" smtClean="0"/>
              <a:t>上行传输速率 </a:t>
            </a:r>
            <a:r>
              <a:rPr lang="en-US" altLang="zh-CN" sz="2200" dirty="0" smtClean="0">
                <a:latin typeface="+mn-lt"/>
              </a:rPr>
              <a:t>(</a:t>
            </a:r>
            <a:r>
              <a:rPr lang="zh-CN" altLang="en-US" sz="2200" dirty="0" smtClean="0">
                <a:latin typeface="+mn-lt"/>
              </a:rPr>
              <a:t>通常</a:t>
            </a:r>
            <a:r>
              <a:rPr lang="en-US" altLang="zh-CN" sz="2200" dirty="0" smtClean="0">
                <a:latin typeface="+mn-lt"/>
              </a:rPr>
              <a:t>&lt; </a:t>
            </a:r>
            <a:r>
              <a:rPr lang="en-US" altLang="zh-CN" sz="2200" dirty="0">
                <a:latin typeface="+mn-lt"/>
              </a:rPr>
              <a:t>10 </a:t>
            </a:r>
            <a:r>
              <a:rPr lang="en-US" altLang="zh-CN" sz="2200" dirty="0" smtClean="0">
                <a:latin typeface="+mn-lt"/>
              </a:rPr>
              <a:t>Mbps)</a:t>
            </a:r>
            <a:endParaRPr lang="en-US" altLang="zh-CN" sz="2200" dirty="0">
              <a:latin typeface="+mn-lt"/>
            </a:endParaRPr>
          </a:p>
          <a:p>
            <a:endParaRPr lang="zh-CN" altLang="en-US" dirty="0"/>
          </a:p>
        </p:txBody>
      </p:sp>
      <p:pic>
        <p:nvPicPr>
          <p:cNvPr id="145" name="Picture 54"/>
          <p:cNvPicPr>
            <a:picLocks noChangeAspect="1" noChangeArrowheads="1"/>
          </p:cNvPicPr>
          <p:nvPr/>
        </p:nvPicPr>
        <p:blipFill>
          <a:blip r:embed="rId7" cstate="print"/>
          <a:srcRect/>
          <a:stretch>
            <a:fillRect/>
          </a:stretch>
        </p:blipFill>
        <p:spPr bwMode="auto">
          <a:xfrm>
            <a:off x="5392738" y="56356"/>
            <a:ext cx="3455987" cy="1160463"/>
          </a:xfrm>
          <a:prstGeom prst="rect">
            <a:avLst/>
          </a:prstGeom>
          <a:noFill/>
          <a:ln w="9525">
            <a:noFill/>
            <a:miter lim="800000"/>
            <a:headEnd/>
            <a:tailEnd/>
          </a:ln>
        </p:spPr>
      </p:pic>
      <p:sp>
        <p:nvSpPr>
          <p:cNvPr id="4" name="矩形 3"/>
          <p:cNvSpPr/>
          <p:nvPr/>
        </p:nvSpPr>
        <p:spPr>
          <a:xfrm>
            <a:off x="6316395" y="1301148"/>
            <a:ext cx="2705910" cy="1754326"/>
          </a:xfrm>
          <a:prstGeom prst="rect">
            <a:avLst/>
          </a:prstGeom>
        </p:spPr>
        <p:txBody>
          <a:bodyPr wrap="square">
            <a:spAutoFit/>
          </a:bodyPr>
          <a:lstStyle/>
          <a:p>
            <a:r>
              <a:rPr lang="zh-CN" altLang="en-US" sz="1800" dirty="0">
                <a:latin typeface="+mn-lt"/>
              </a:rPr>
              <a:t>这种方法使</a:t>
            </a:r>
            <a:r>
              <a:rPr lang="zh-CN" altLang="en-US" sz="1800" dirty="0" smtClean="0">
                <a:latin typeface="+mn-lt"/>
              </a:rPr>
              <a:t>单根</a:t>
            </a:r>
            <a:r>
              <a:rPr lang="en-US" altLang="zh-CN" sz="1800" dirty="0" smtClean="0">
                <a:latin typeface="+mn-lt"/>
              </a:rPr>
              <a:t>DSL</a:t>
            </a:r>
            <a:r>
              <a:rPr lang="zh-CN" altLang="en-US" sz="1800" dirty="0" smtClean="0">
                <a:latin typeface="+mn-lt"/>
              </a:rPr>
              <a:t>线路看起来就像有</a:t>
            </a:r>
            <a:r>
              <a:rPr lang="en-US" altLang="zh-CN" sz="1800" dirty="0" smtClean="0">
                <a:latin typeface="+mn-lt"/>
              </a:rPr>
              <a:t>3</a:t>
            </a:r>
            <a:r>
              <a:rPr lang="zh-CN" altLang="en-US" sz="1800" dirty="0" smtClean="0">
                <a:latin typeface="+mn-lt"/>
              </a:rPr>
              <a:t>根独立的线路一样，</a:t>
            </a:r>
            <a:r>
              <a:rPr lang="zh-CN" altLang="en-US" sz="1800" dirty="0">
                <a:latin typeface="+mn-lt"/>
              </a:rPr>
              <a:t>因此一个电话呼叫和一</a:t>
            </a:r>
            <a:r>
              <a:rPr lang="zh-CN" altLang="en-US" sz="1800" dirty="0" smtClean="0">
                <a:latin typeface="+mn-lt"/>
              </a:rPr>
              <a:t>个互联网连接</a:t>
            </a:r>
            <a:r>
              <a:rPr lang="zh-CN" altLang="en-US" sz="1800" dirty="0">
                <a:latin typeface="+mn-lt"/>
              </a:rPr>
              <a:t>可以同时</a:t>
            </a:r>
            <a:r>
              <a:rPr lang="zh-CN" altLang="en-US" sz="1800" dirty="0" smtClean="0">
                <a:latin typeface="+mn-lt"/>
              </a:rPr>
              <a:t>共享一个</a:t>
            </a:r>
            <a:r>
              <a:rPr lang="en-US" altLang="zh-CN" sz="1800" dirty="0" smtClean="0">
                <a:latin typeface="+mn-lt"/>
              </a:rPr>
              <a:t>DSL</a:t>
            </a:r>
            <a:r>
              <a:rPr lang="zh-CN" altLang="en-US" sz="1800" dirty="0" smtClean="0">
                <a:latin typeface="+mn-lt"/>
              </a:rPr>
              <a:t>链路。</a:t>
            </a:r>
            <a:r>
              <a:rPr lang="en-US" altLang="zh-CN" sz="1800" dirty="0" smtClean="0">
                <a:latin typeface="+mn-lt"/>
              </a:rPr>
              <a:t>[1 link, 3 channels]</a:t>
            </a:r>
            <a:endParaRPr lang="en-US" altLang="zh-CN" sz="1800" dirty="0">
              <a:latin typeface="+mn-lt"/>
            </a:endParaRPr>
          </a:p>
        </p:txBody>
      </p:sp>
    </p:spTree>
    <p:extLst>
      <p:ext uri="{BB962C8B-B14F-4D97-AF65-F5344CB8AC3E}">
        <p14:creationId xmlns:p14="http://schemas.microsoft.com/office/powerpoint/2010/main" val="18403538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3"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 calcmode="lin" valueType="num">
                                      <p:cBhvr additive="base">
                                        <p:cTn id="2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6"/>
          <p:cNvSpPr txBox="1">
            <a:spLocks noGrp="1"/>
          </p:cNvSpPr>
          <p:nvPr/>
        </p:nvSpPr>
        <p:spPr bwMode="auto">
          <a:xfrm>
            <a:off x="8305800" y="6400800"/>
            <a:ext cx="625475" cy="457200"/>
          </a:xfrm>
          <a:prstGeom prst="rect">
            <a:avLst/>
          </a:prstGeom>
          <a:noFill/>
          <a:ln w="9525">
            <a:noFill/>
            <a:miter lim="800000"/>
            <a:headEnd/>
            <a:tailEnd/>
          </a:ln>
        </p:spPr>
        <p:txBody>
          <a:bodyPr/>
          <a:lstStyle/>
          <a:p>
            <a:pPr algn="r"/>
            <a:r>
              <a:rPr lang="en-US" altLang="zh-CN" sz="1400"/>
              <a:t>1-</a:t>
            </a:r>
            <a:fld id="{2F27C603-4555-4E19-8DC7-4D730C23BEB8}" type="slidenum">
              <a:rPr lang="en-US" altLang="zh-CN" sz="1400"/>
              <a:pPr algn="r"/>
              <a:t>37</a:t>
            </a:fld>
            <a:endParaRPr lang="en-US" altLang="zh-CN" sz="1400"/>
          </a:p>
        </p:txBody>
      </p:sp>
      <p:sp>
        <p:nvSpPr>
          <p:cNvPr id="86020" name="Rectangle 3"/>
          <p:cNvSpPr>
            <a:spLocks noGrp="1" noChangeArrowheads="1"/>
          </p:cNvSpPr>
          <p:nvPr>
            <p:ph type="body" sz="half" idx="4294967295"/>
          </p:nvPr>
        </p:nvSpPr>
        <p:spPr>
          <a:xfrm>
            <a:off x="379562" y="1054100"/>
            <a:ext cx="8391214" cy="5059363"/>
          </a:xfrm>
        </p:spPr>
        <p:txBody>
          <a:bodyPr/>
          <a:lstStyle/>
          <a:p>
            <a:pPr>
              <a:spcBef>
                <a:spcPts val="600"/>
              </a:spcBef>
            </a:pPr>
            <a:r>
              <a:rPr lang="en-US" altLang="zh-CN" dirty="0" smtClean="0"/>
              <a:t>DSL</a:t>
            </a:r>
            <a:r>
              <a:rPr lang="zh-CN" altLang="en-US" dirty="0"/>
              <a:t>利用电信公司现有的本地电话基础设施</a:t>
            </a:r>
            <a:r>
              <a:rPr lang="zh-CN" altLang="en-US" dirty="0" smtClean="0"/>
              <a:t>，</a:t>
            </a:r>
            <a:endParaRPr lang="en-US" altLang="zh-CN" dirty="0" smtClean="0"/>
          </a:p>
          <a:p>
            <a:pPr>
              <a:spcBef>
                <a:spcPts val="600"/>
              </a:spcBef>
            </a:pPr>
            <a:endParaRPr lang="en-US" altLang="zh-CN" dirty="0"/>
          </a:p>
          <a:p>
            <a:pPr>
              <a:spcBef>
                <a:spcPts val="600"/>
              </a:spcBef>
            </a:pPr>
            <a:r>
              <a:rPr lang="zh-CN" altLang="en-US" dirty="0" smtClean="0"/>
              <a:t>而</a:t>
            </a:r>
            <a:r>
              <a:rPr lang="zh-CN" altLang="en-US" dirty="0"/>
              <a:t>电缆</a:t>
            </a:r>
            <a:r>
              <a:rPr lang="zh-CN" altLang="en-US" dirty="0" smtClean="0"/>
              <a:t>互联网接入</a:t>
            </a:r>
            <a:r>
              <a:rPr lang="en-US" altLang="zh-CN" dirty="0" smtClean="0"/>
              <a:t>(</a:t>
            </a:r>
            <a:r>
              <a:rPr lang="en-US" altLang="zh-CN" kern="1200" dirty="0" smtClean="0"/>
              <a:t>cable Internet access</a:t>
            </a:r>
            <a:r>
              <a:rPr lang="en-US" altLang="zh-CN" dirty="0" smtClean="0"/>
              <a:t>)</a:t>
            </a:r>
            <a:r>
              <a:rPr lang="zh-CN" altLang="en-US" dirty="0" smtClean="0"/>
              <a:t>则利用</a:t>
            </a:r>
            <a:r>
              <a:rPr lang="zh-CN" altLang="en-US" dirty="0" smtClean="0">
                <a:solidFill>
                  <a:srgbClr val="FF0000"/>
                </a:solidFill>
              </a:rPr>
              <a:t>有线电视公司</a:t>
            </a:r>
            <a:r>
              <a:rPr lang="zh-CN" altLang="en-US" dirty="0"/>
              <a:t>现有的</a:t>
            </a:r>
            <a:r>
              <a:rPr lang="zh-CN" altLang="en-US" dirty="0">
                <a:solidFill>
                  <a:srgbClr val="FF0000"/>
                </a:solidFill>
              </a:rPr>
              <a:t>有线电视基础设施</a:t>
            </a:r>
            <a:r>
              <a:rPr lang="zh-CN" altLang="en-US" dirty="0" smtClean="0"/>
              <a:t>。</a:t>
            </a:r>
            <a:endParaRPr lang="zh-CN" altLang="en-US" dirty="0"/>
          </a:p>
          <a:p>
            <a:pPr>
              <a:spcBef>
                <a:spcPts val="600"/>
              </a:spcBef>
            </a:pPr>
            <a:endParaRPr lang="en-US" altLang="zh-CN" dirty="0" smtClean="0"/>
          </a:p>
          <a:p>
            <a:pPr>
              <a:spcBef>
                <a:spcPts val="600"/>
              </a:spcBef>
            </a:pPr>
            <a:r>
              <a:rPr lang="zh-CN" altLang="en-US" dirty="0" smtClean="0"/>
              <a:t>住宅从提供</a:t>
            </a:r>
            <a:r>
              <a:rPr lang="zh-CN" altLang="en-US" dirty="0"/>
              <a:t>有线电视</a:t>
            </a:r>
            <a:r>
              <a:rPr lang="zh-CN" altLang="en-US" dirty="0" smtClean="0"/>
              <a:t>的公司</a:t>
            </a:r>
            <a:r>
              <a:rPr lang="zh-CN" altLang="en-US" dirty="0" smtClean="0">
                <a:solidFill>
                  <a:srgbClr val="FF0000"/>
                </a:solidFill>
              </a:rPr>
              <a:t>获得了</a:t>
            </a:r>
            <a:r>
              <a:rPr lang="zh-CN" altLang="en-US" dirty="0"/>
              <a:t>电缆</a:t>
            </a:r>
            <a:r>
              <a:rPr lang="zh-CN" altLang="en-US" dirty="0" smtClean="0"/>
              <a:t>互联网</a:t>
            </a:r>
            <a:r>
              <a:rPr lang="zh-CN" altLang="en-US" dirty="0"/>
              <a:t>接入</a:t>
            </a:r>
            <a:r>
              <a:rPr lang="zh-CN" altLang="en-US" dirty="0" smtClean="0"/>
              <a:t>。</a:t>
            </a:r>
            <a:endParaRPr lang="en-US" altLang="zh-CN" dirty="0" smtClean="0"/>
          </a:p>
          <a:p>
            <a:pPr>
              <a:spcBef>
                <a:spcPts val="600"/>
              </a:spcBef>
            </a:pPr>
            <a:endParaRPr lang="en-US" altLang="zh-CN" dirty="0"/>
          </a:p>
          <a:p>
            <a:pPr>
              <a:spcBef>
                <a:spcPts val="600"/>
              </a:spcBef>
            </a:pPr>
            <a:r>
              <a:rPr lang="zh-CN" altLang="en-US" dirty="0" smtClean="0"/>
              <a:t>由于系统</a:t>
            </a:r>
            <a:r>
              <a:rPr lang="zh-CN" altLang="en-US" dirty="0"/>
              <a:t>同时使用了光纤和同轴电缆，所以通常称为混合光纤</a:t>
            </a:r>
            <a:r>
              <a:rPr lang="zh-CN" altLang="en-US" dirty="0" smtClean="0"/>
              <a:t>同轴电缆 </a:t>
            </a:r>
            <a:r>
              <a:rPr lang="en-US" altLang="zh-CN" dirty="0" smtClean="0"/>
              <a:t>(hybrid </a:t>
            </a:r>
            <a:r>
              <a:rPr lang="en-US" altLang="zh-CN" dirty="0"/>
              <a:t>fiber coax, </a:t>
            </a:r>
            <a:r>
              <a:rPr lang="en-US" altLang="zh-CN" dirty="0" smtClean="0"/>
              <a:t>HFC)</a:t>
            </a:r>
            <a:r>
              <a:rPr lang="zh-CN" altLang="en-US" dirty="0" smtClean="0"/>
              <a:t>。</a:t>
            </a:r>
            <a:endParaRPr lang="zh-CN" altLang="en-US" dirty="0"/>
          </a:p>
        </p:txBody>
      </p:sp>
      <p:sp>
        <p:nvSpPr>
          <p:cNvPr id="86019" name="Rectangle 2"/>
          <p:cNvSpPr>
            <a:spLocks noGrp="1" noChangeArrowheads="1"/>
          </p:cNvSpPr>
          <p:nvPr>
            <p:ph type="title" idx="4294967295"/>
          </p:nvPr>
        </p:nvSpPr>
        <p:spPr>
          <a:xfrm>
            <a:off x="242596" y="135295"/>
            <a:ext cx="8528180" cy="736902"/>
          </a:xfrm>
        </p:spPr>
        <p:txBody>
          <a:bodyPr/>
          <a:lstStyle/>
          <a:p>
            <a:pPr eaLnBrk="1" hangingPunct="1"/>
            <a:r>
              <a:rPr lang="zh-CN" altLang="en-US" dirty="0" smtClean="0"/>
              <a:t>家庭接入</a:t>
            </a:r>
            <a:r>
              <a:rPr lang="en-US" altLang="zh-CN" dirty="0" smtClean="0"/>
              <a:t>: </a:t>
            </a:r>
            <a:r>
              <a:rPr lang="zh-CN" altLang="en-US" dirty="0" smtClean="0"/>
              <a:t>电缆</a:t>
            </a:r>
            <a:r>
              <a:rPr lang="zh-CN" altLang="en-US" dirty="0"/>
              <a:t>网络</a:t>
            </a:r>
            <a:endParaRPr lang="en-US" altLang="zh-CN"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41"/>
          <p:cNvSpPr>
            <a:spLocks/>
          </p:cNvSpPr>
          <p:nvPr/>
        </p:nvSpPr>
        <p:spPr bwMode="auto">
          <a:xfrm>
            <a:off x="381000" y="239713"/>
            <a:ext cx="7046913" cy="835025"/>
          </a:xfrm>
          <a:prstGeom prst="rect">
            <a:avLst/>
          </a:prstGeom>
          <a:noFill/>
          <a:ln w="9525">
            <a:noFill/>
            <a:miter lim="800000"/>
            <a:headEnd/>
            <a:tailEnd/>
          </a:ln>
        </p:spPr>
        <p:txBody>
          <a:bodyPr anchor="ctr"/>
          <a:lstStyle/>
          <a:p>
            <a:pPr eaLnBrk="1" hangingPunct="1"/>
            <a:endParaRPr lang="en-US" altLang="zh-CN" sz="3600" dirty="0">
              <a:solidFill>
                <a:srgbClr val="000099"/>
              </a:solidFill>
              <a:latin typeface="Gill Sans MT" pitchFamily="34" charset="0"/>
            </a:endParaRPr>
          </a:p>
        </p:txBody>
      </p:sp>
      <p:sp>
        <p:nvSpPr>
          <p:cNvPr id="21508" name="Rectangle 60"/>
          <p:cNvSpPr>
            <a:spLocks noChangeArrowheads="1"/>
          </p:cNvSpPr>
          <p:nvPr/>
        </p:nvSpPr>
        <p:spPr bwMode="auto">
          <a:xfrm>
            <a:off x="657225" y="1651000"/>
            <a:ext cx="1793875" cy="925513"/>
          </a:xfrm>
          <a:prstGeom prst="rect">
            <a:avLst/>
          </a:prstGeom>
          <a:solidFill>
            <a:srgbClr val="DDDDDD"/>
          </a:solidFill>
          <a:ln w="9525">
            <a:noFill/>
            <a:miter lim="800000"/>
            <a:headEnd/>
            <a:tailEnd/>
          </a:ln>
        </p:spPr>
        <p:txBody>
          <a:bodyPr wrap="none" anchor="ctr"/>
          <a:lstStyle/>
          <a:p>
            <a:endParaRPr lang="zh-CN" altLang="zh-CN"/>
          </a:p>
        </p:txBody>
      </p:sp>
      <p:sp>
        <p:nvSpPr>
          <p:cNvPr id="21509" name="Line 7"/>
          <p:cNvSpPr>
            <a:spLocks noChangeShapeType="1"/>
          </p:cNvSpPr>
          <p:nvPr/>
        </p:nvSpPr>
        <p:spPr bwMode="auto">
          <a:xfrm flipV="1">
            <a:off x="958850" y="2201863"/>
            <a:ext cx="365125" cy="1587"/>
          </a:xfrm>
          <a:prstGeom prst="line">
            <a:avLst/>
          </a:prstGeom>
          <a:noFill/>
          <a:ln w="9525">
            <a:solidFill>
              <a:schemeClr val="tx1"/>
            </a:solidFill>
            <a:round/>
            <a:headEnd/>
            <a:tailEnd/>
          </a:ln>
        </p:spPr>
        <p:txBody>
          <a:bodyPr wrap="none"/>
          <a:lstStyle/>
          <a:p>
            <a:endParaRPr lang="zh-CN" altLang="en-US"/>
          </a:p>
        </p:txBody>
      </p:sp>
      <p:sp>
        <p:nvSpPr>
          <p:cNvPr id="21510" name="Text Box 39"/>
          <p:cNvSpPr txBox="1">
            <a:spLocks noChangeArrowheads="1"/>
          </p:cNvSpPr>
          <p:nvPr/>
        </p:nvSpPr>
        <p:spPr bwMode="auto">
          <a:xfrm>
            <a:off x="1120775" y="2352675"/>
            <a:ext cx="774700" cy="431800"/>
          </a:xfrm>
          <a:prstGeom prst="rect">
            <a:avLst/>
          </a:prstGeom>
          <a:noFill/>
          <a:ln w="9525">
            <a:noFill/>
            <a:miter lim="800000"/>
            <a:headEnd/>
            <a:tailEnd/>
          </a:ln>
        </p:spPr>
        <p:txBody>
          <a:bodyPr wrap="none">
            <a:spAutoFit/>
          </a:bodyPr>
          <a:lstStyle/>
          <a:p>
            <a:pPr algn="ctr">
              <a:lnSpc>
                <a:spcPct val="80000"/>
              </a:lnSpc>
            </a:pPr>
            <a:r>
              <a:rPr lang="en-US" altLang="zh-CN" sz="1400"/>
              <a:t>cable</a:t>
            </a:r>
          </a:p>
          <a:p>
            <a:pPr algn="ctr">
              <a:lnSpc>
                <a:spcPct val="80000"/>
              </a:lnSpc>
            </a:pPr>
            <a:r>
              <a:rPr lang="en-US" altLang="zh-CN" sz="1400"/>
              <a:t>modem</a:t>
            </a:r>
          </a:p>
        </p:txBody>
      </p:sp>
      <p:sp>
        <p:nvSpPr>
          <p:cNvPr id="21511" name="Text Box 41"/>
          <p:cNvSpPr txBox="1">
            <a:spLocks noChangeArrowheads="1"/>
          </p:cNvSpPr>
          <p:nvPr/>
        </p:nvSpPr>
        <p:spPr bwMode="auto">
          <a:xfrm>
            <a:off x="1787525" y="2354263"/>
            <a:ext cx="706438" cy="261937"/>
          </a:xfrm>
          <a:prstGeom prst="rect">
            <a:avLst/>
          </a:prstGeom>
          <a:noFill/>
          <a:ln w="9525">
            <a:noFill/>
            <a:miter lim="800000"/>
            <a:headEnd/>
            <a:tailEnd/>
          </a:ln>
        </p:spPr>
        <p:txBody>
          <a:bodyPr wrap="none">
            <a:spAutoFit/>
          </a:bodyPr>
          <a:lstStyle/>
          <a:p>
            <a:pPr algn="ctr">
              <a:lnSpc>
                <a:spcPct val="80000"/>
              </a:lnSpc>
            </a:pPr>
            <a:r>
              <a:rPr lang="en-US" altLang="zh-CN" sz="1400"/>
              <a:t>splitter</a:t>
            </a:r>
          </a:p>
        </p:txBody>
      </p:sp>
      <p:grpSp>
        <p:nvGrpSpPr>
          <p:cNvPr id="21512" name="Group 64"/>
          <p:cNvGrpSpPr>
            <a:grpSpLocks/>
          </p:cNvGrpSpPr>
          <p:nvPr/>
        </p:nvGrpSpPr>
        <p:grpSpPr bwMode="auto">
          <a:xfrm>
            <a:off x="1304925" y="2078038"/>
            <a:ext cx="614363" cy="220662"/>
            <a:chOff x="322" y="890"/>
            <a:chExt cx="872" cy="339"/>
          </a:xfrm>
        </p:grpSpPr>
        <p:sp>
          <p:nvSpPr>
            <p:cNvPr id="21668"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21669" name="Rectangle 66"/>
            <p:cNvSpPr>
              <a:spLocks noChangeArrowheads="1"/>
            </p:cNvSpPr>
            <p:nvPr/>
          </p:nvSpPr>
          <p:spPr bwMode="auto">
            <a:xfrm>
              <a:off x="394" y="1073"/>
              <a:ext cx="54" cy="56"/>
            </a:xfrm>
            <a:prstGeom prst="rect">
              <a:avLst/>
            </a:prstGeom>
            <a:solidFill>
              <a:srgbClr val="FF0000"/>
            </a:solidFill>
            <a:ln w="9525">
              <a:noFill/>
              <a:miter lim="800000"/>
              <a:headEnd/>
              <a:tailEnd/>
            </a:ln>
          </p:spPr>
          <p:txBody>
            <a:bodyPr wrap="none" anchor="ctr"/>
            <a:lstStyle/>
            <a:p>
              <a:endParaRPr lang="zh-CN" altLang="zh-CN"/>
            </a:p>
          </p:txBody>
        </p:sp>
        <p:sp>
          <p:nvSpPr>
            <p:cNvPr id="21670" name="Rectangle 67"/>
            <p:cNvSpPr>
              <a:spLocks noChangeArrowheads="1"/>
            </p:cNvSpPr>
            <p:nvPr/>
          </p:nvSpPr>
          <p:spPr bwMode="auto">
            <a:xfrm>
              <a:off x="466" y="1073"/>
              <a:ext cx="56" cy="56"/>
            </a:xfrm>
            <a:prstGeom prst="rect">
              <a:avLst/>
            </a:prstGeom>
            <a:solidFill>
              <a:srgbClr val="33CC33"/>
            </a:solidFill>
            <a:ln w="9525">
              <a:noFill/>
              <a:miter lim="800000"/>
              <a:headEnd/>
              <a:tailEnd/>
            </a:ln>
          </p:spPr>
          <p:txBody>
            <a:bodyPr wrap="none" anchor="ctr"/>
            <a:lstStyle/>
            <a:p>
              <a:endParaRPr lang="zh-CN" altLang="zh-CN"/>
            </a:p>
          </p:txBody>
        </p:sp>
        <p:sp>
          <p:nvSpPr>
            <p:cNvPr id="21671" name="Rectangle 68"/>
            <p:cNvSpPr>
              <a:spLocks noChangeArrowheads="1"/>
            </p:cNvSpPr>
            <p:nvPr/>
          </p:nvSpPr>
          <p:spPr bwMode="auto">
            <a:xfrm>
              <a:off x="541" y="1070"/>
              <a:ext cx="56" cy="56"/>
            </a:xfrm>
            <a:prstGeom prst="rect">
              <a:avLst/>
            </a:prstGeom>
            <a:solidFill>
              <a:srgbClr val="FF0000"/>
            </a:solidFill>
            <a:ln w="9525">
              <a:noFill/>
              <a:miter lim="800000"/>
              <a:headEnd/>
              <a:tailEnd/>
            </a:ln>
          </p:spPr>
          <p:txBody>
            <a:bodyPr wrap="none" anchor="ctr"/>
            <a:lstStyle/>
            <a:p>
              <a:endParaRPr lang="zh-CN" altLang="zh-CN"/>
            </a:p>
          </p:txBody>
        </p:sp>
        <p:sp>
          <p:nvSpPr>
            <p:cNvPr id="21672" name="Rectangle 69"/>
            <p:cNvSpPr>
              <a:spLocks noChangeArrowheads="1"/>
            </p:cNvSpPr>
            <p:nvPr/>
          </p:nvSpPr>
          <p:spPr bwMode="auto">
            <a:xfrm>
              <a:off x="615" y="1070"/>
              <a:ext cx="56" cy="56"/>
            </a:xfrm>
            <a:prstGeom prst="rect">
              <a:avLst/>
            </a:prstGeom>
            <a:solidFill>
              <a:srgbClr val="FF0000"/>
            </a:solidFill>
            <a:ln w="9525">
              <a:noFill/>
              <a:miter lim="800000"/>
              <a:headEnd/>
              <a:tailEnd/>
            </a:ln>
          </p:spPr>
          <p:txBody>
            <a:bodyPr wrap="none" anchor="ctr"/>
            <a:lstStyle/>
            <a:p>
              <a:endParaRPr lang="zh-CN" altLang="zh-CN"/>
            </a:p>
          </p:txBody>
        </p:sp>
        <p:sp>
          <p:nvSpPr>
            <p:cNvPr id="21673"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sp>
        <p:nvSpPr>
          <p:cNvPr id="21513" name="AutoShape 72"/>
          <p:cNvSpPr>
            <a:spLocks noChangeArrowheads="1"/>
          </p:cNvSpPr>
          <p:nvPr/>
        </p:nvSpPr>
        <p:spPr bwMode="auto">
          <a:xfrm>
            <a:off x="419100" y="1239838"/>
            <a:ext cx="2268538" cy="468312"/>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sp>
        <p:nvSpPr>
          <p:cNvPr id="21514" name="Rectangle 73"/>
          <p:cNvSpPr>
            <a:spLocks noChangeArrowheads="1"/>
          </p:cNvSpPr>
          <p:nvPr/>
        </p:nvSpPr>
        <p:spPr bwMode="auto">
          <a:xfrm>
            <a:off x="2035175" y="2139950"/>
            <a:ext cx="166688" cy="144463"/>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21515" name="Freeform 74"/>
          <p:cNvSpPr>
            <a:spLocks/>
          </p:cNvSpPr>
          <p:nvPr/>
        </p:nvSpPr>
        <p:spPr bwMode="auto">
          <a:xfrm>
            <a:off x="1644650" y="1695450"/>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21516" name="Line 95"/>
          <p:cNvSpPr>
            <a:spLocks noChangeShapeType="1"/>
          </p:cNvSpPr>
          <p:nvPr/>
        </p:nvSpPr>
        <p:spPr bwMode="auto">
          <a:xfrm flipH="1">
            <a:off x="1943100" y="2201863"/>
            <a:ext cx="239713" cy="0"/>
          </a:xfrm>
          <a:prstGeom prst="line">
            <a:avLst/>
          </a:prstGeom>
          <a:noFill/>
          <a:ln w="9525">
            <a:solidFill>
              <a:schemeClr val="tx1"/>
            </a:solidFill>
            <a:round/>
            <a:headEnd/>
            <a:tailEnd/>
          </a:ln>
        </p:spPr>
        <p:txBody>
          <a:bodyPr/>
          <a:lstStyle/>
          <a:p>
            <a:endParaRPr lang="zh-CN" altLang="en-US"/>
          </a:p>
        </p:txBody>
      </p:sp>
      <p:pic>
        <p:nvPicPr>
          <p:cNvPr id="21517" name="Picture 96" descr="tv"/>
          <p:cNvPicPr>
            <a:picLocks noChangeAspect="1" noChangeArrowheads="1"/>
          </p:cNvPicPr>
          <p:nvPr/>
        </p:nvPicPr>
        <p:blipFill>
          <a:blip r:embed="rId3"/>
          <a:srcRect/>
          <a:stretch>
            <a:fillRect/>
          </a:stretch>
        </p:blipFill>
        <p:spPr bwMode="auto">
          <a:xfrm>
            <a:off x="1200150" y="1355725"/>
            <a:ext cx="755650" cy="674688"/>
          </a:xfrm>
          <a:prstGeom prst="rect">
            <a:avLst/>
          </a:prstGeom>
          <a:noFill/>
          <a:ln w="9525">
            <a:noFill/>
            <a:miter lim="800000"/>
            <a:headEnd/>
            <a:tailEnd/>
          </a:ln>
        </p:spPr>
      </p:pic>
      <p:grpSp>
        <p:nvGrpSpPr>
          <p:cNvPr id="21518" name="Group 117"/>
          <p:cNvGrpSpPr>
            <a:grpSpLocks/>
          </p:cNvGrpSpPr>
          <p:nvPr/>
        </p:nvGrpSpPr>
        <p:grpSpPr bwMode="auto">
          <a:xfrm>
            <a:off x="2676525" y="1470025"/>
            <a:ext cx="850900" cy="527050"/>
            <a:chOff x="-490" y="1664"/>
            <a:chExt cx="1429" cy="842"/>
          </a:xfrm>
        </p:grpSpPr>
        <p:sp>
          <p:nvSpPr>
            <p:cNvPr id="21652" name="AutoShape 111"/>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21653" name="Group 116"/>
            <p:cNvGrpSpPr>
              <a:grpSpLocks/>
            </p:cNvGrpSpPr>
            <p:nvPr/>
          </p:nvGrpSpPr>
          <p:grpSpPr bwMode="auto">
            <a:xfrm>
              <a:off x="-427" y="1737"/>
              <a:ext cx="1217" cy="769"/>
              <a:chOff x="-427" y="1737"/>
              <a:chExt cx="1217" cy="769"/>
            </a:xfrm>
          </p:grpSpPr>
          <p:sp>
            <p:nvSpPr>
              <p:cNvPr id="21654" name="Rectangle 99"/>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21655"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21656" name="Group 103"/>
              <p:cNvGrpSpPr>
                <a:grpSpLocks/>
              </p:cNvGrpSpPr>
              <p:nvPr/>
            </p:nvGrpSpPr>
            <p:grpSpPr bwMode="auto">
              <a:xfrm>
                <a:off x="68" y="2192"/>
                <a:ext cx="387" cy="139"/>
                <a:chOff x="322" y="890"/>
                <a:chExt cx="872" cy="339"/>
              </a:xfrm>
            </p:grpSpPr>
            <p:sp>
              <p:nvSpPr>
                <p:cNvPr id="21662"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21663" name="Rectangle 105"/>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21664" name="Rectangle 106"/>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21665" name="Rectangle 107"/>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21666" name="Rectangle 108"/>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21667"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21657" name="Picture 110" descr="desktop_computer_stylized_small"/>
              <p:cNvPicPr>
                <a:picLocks noChangeAspect="1" noChangeArrowheads="1"/>
              </p:cNvPicPr>
              <p:nvPr/>
            </p:nvPicPr>
            <p:blipFill>
              <a:blip r:embed="rId4"/>
              <a:srcRect/>
              <a:stretch>
                <a:fillRect/>
              </a:stretch>
            </p:blipFill>
            <p:spPr bwMode="auto">
              <a:xfrm>
                <a:off x="-427" y="2049"/>
                <a:ext cx="447" cy="411"/>
              </a:xfrm>
              <a:prstGeom prst="rect">
                <a:avLst/>
              </a:prstGeom>
              <a:noFill/>
              <a:ln w="9525">
                <a:noFill/>
                <a:miter lim="800000"/>
                <a:headEnd/>
                <a:tailEnd/>
              </a:ln>
            </p:spPr>
          </p:pic>
          <p:sp>
            <p:nvSpPr>
              <p:cNvPr id="21658"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21659" name="Freeform 113"/>
              <p:cNvSpPr>
                <a:spLocks/>
              </p:cNvSpPr>
              <p:nvPr/>
            </p:nvSpPr>
            <p:spPr bwMode="auto">
              <a:xfrm>
                <a:off x="282" y="1951"/>
                <a:ext cx="302" cy="274"/>
              </a:xfrm>
              <a:custGeom>
                <a:avLst/>
                <a:gdLst>
                  <a:gd name="T0" fmla="*/ 11 w 381"/>
                  <a:gd name="T1" fmla="*/ 274 h 274"/>
                  <a:gd name="T2" fmla="*/ 11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21660" name="Line 114"/>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21661" name="Picture 115" descr="tv"/>
              <p:cNvPicPr>
                <a:picLocks noChangeAspect="1" noChangeArrowheads="1"/>
              </p:cNvPicPr>
              <p:nvPr/>
            </p:nvPicPr>
            <p:blipFill>
              <a:blip r:embed="rId5"/>
              <a:srcRect/>
              <a:stretch>
                <a:fillRect/>
              </a:stretch>
            </p:blipFill>
            <p:spPr bwMode="auto">
              <a:xfrm>
                <a:off x="2" y="1737"/>
                <a:ext cx="476" cy="425"/>
              </a:xfrm>
              <a:prstGeom prst="rect">
                <a:avLst/>
              </a:prstGeom>
              <a:noFill/>
              <a:ln w="9525">
                <a:noFill/>
                <a:miter lim="800000"/>
                <a:headEnd/>
                <a:tailEnd/>
              </a:ln>
            </p:spPr>
          </p:pic>
        </p:grpSp>
      </p:grpSp>
      <p:grpSp>
        <p:nvGrpSpPr>
          <p:cNvPr id="21519" name="Group 118"/>
          <p:cNvGrpSpPr>
            <a:grpSpLocks/>
          </p:cNvGrpSpPr>
          <p:nvPr/>
        </p:nvGrpSpPr>
        <p:grpSpPr bwMode="auto">
          <a:xfrm>
            <a:off x="3578225" y="1463675"/>
            <a:ext cx="850900" cy="527050"/>
            <a:chOff x="-490" y="1664"/>
            <a:chExt cx="1429" cy="842"/>
          </a:xfrm>
        </p:grpSpPr>
        <p:sp>
          <p:nvSpPr>
            <p:cNvPr id="21636" name="AutoShape 119"/>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21637" name="Group 120"/>
            <p:cNvGrpSpPr>
              <a:grpSpLocks/>
            </p:cNvGrpSpPr>
            <p:nvPr/>
          </p:nvGrpSpPr>
          <p:grpSpPr bwMode="auto">
            <a:xfrm>
              <a:off x="-427" y="1737"/>
              <a:ext cx="1217" cy="769"/>
              <a:chOff x="-427" y="1737"/>
              <a:chExt cx="1217" cy="769"/>
            </a:xfrm>
          </p:grpSpPr>
          <p:sp>
            <p:nvSpPr>
              <p:cNvPr id="21638" name="Rectangle 121"/>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21639"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21640" name="Group 123"/>
              <p:cNvGrpSpPr>
                <a:grpSpLocks/>
              </p:cNvGrpSpPr>
              <p:nvPr/>
            </p:nvGrpSpPr>
            <p:grpSpPr bwMode="auto">
              <a:xfrm>
                <a:off x="68" y="2192"/>
                <a:ext cx="387" cy="139"/>
                <a:chOff x="322" y="890"/>
                <a:chExt cx="872" cy="339"/>
              </a:xfrm>
            </p:grpSpPr>
            <p:sp>
              <p:nvSpPr>
                <p:cNvPr id="21646"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21647" name="Rectangle 125"/>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21648" name="Rectangle 126"/>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21649" name="Rectangle 127"/>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21650" name="Rectangle 128"/>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21651"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21641" name="Picture 130" descr="desktop_computer_stylized_small"/>
              <p:cNvPicPr>
                <a:picLocks noChangeAspect="1" noChangeArrowheads="1"/>
              </p:cNvPicPr>
              <p:nvPr/>
            </p:nvPicPr>
            <p:blipFill>
              <a:blip r:embed="rId4"/>
              <a:srcRect/>
              <a:stretch>
                <a:fillRect/>
              </a:stretch>
            </p:blipFill>
            <p:spPr bwMode="auto">
              <a:xfrm>
                <a:off x="-427" y="2049"/>
                <a:ext cx="447" cy="411"/>
              </a:xfrm>
              <a:prstGeom prst="rect">
                <a:avLst/>
              </a:prstGeom>
              <a:noFill/>
              <a:ln w="9525">
                <a:noFill/>
                <a:miter lim="800000"/>
                <a:headEnd/>
                <a:tailEnd/>
              </a:ln>
            </p:spPr>
          </p:pic>
          <p:sp>
            <p:nvSpPr>
              <p:cNvPr id="21642"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21643" name="Freeform 132"/>
              <p:cNvSpPr>
                <a:spLocks/>
              </p:cNvSpPr>
              <p:nvPr/>
            </p:nvSpPr>
            <p:spPr bwMode="auto">
              <a:xfrm>
                <a:off x="282" y="1951"/>
                <a:ext cx="302" cy="274"/>
              </a:xfrm>
              <a:custGeom>
                <a:avLst/>
                <a:gdLst>
                  <a:gd name="T0" fmla="*/ 11 w 381"/>
                  <a:gd name="T1" fmla="*/ 274 h 274"/>
                  <a:gd name="T2" fmla="*/ 11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21644" name="Line 133"/>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21645" name="Picture 134" descr="tv"/>
              <p:cNvPicPr>
                <a:picLocks noChangeAspect="1" noChangeArrowheads="1"/>
              </p:cNvPicPr>
              <p:nvPr/>
            </p:nvPicPr>
            <p:blipFill>
              <a:blip r:embed="rId5"/>
              <a:srcRect/>
              <a:stretch>
                <a:fillRect/>
              </a:stretch>
            </p:blipFill>
            <p:spPr bwMode="auto">
              <a:xfrm>
                <a:off x="2" y="1737"/>
                <a:ext cx="476" cy="425"/>
              </a:xfrm>
              <a:prstGeom prst="rect">
                <a:avLst/>
              </a:prstGeom>
              <a:noFill/>
              <a:ln w="9525">
                <a:noFill/>
                <a:miter lim="800000"/>
                <a:headEnd/>
                <a:tailEnd/>
              </a:ln>
            </p:spPr>
          </p:pic>
        </p:grpSp>
      </p:grpSp>
      <p:grpSp>
        <p:nvGrpSpPr>
          <p:cNvPr id="21520" name="Group 135"/>
          <p:cNvGrpSpPr>
            <a:grpSpLocks/>
          </p:cNvGrpSpPr>
          <p:nvPr/>
        </p:nvGrpSpPr>
        <p:grpSpPr bwMode="auto">
          <a:xfrm>
            <a:off x="2763838" y="2309813"/>
            <a:ext cx="850900" cy="527050"/>
            <a:chOff x="-490" y="1664"/>
            <a:chExt cx="1429" cy="842"/>
          </a:xfrm>
        </p:grpSpPr>
        <p:sp>
          <p:nvSpPr>
            <p:cNvPr id="21620" name="AutoShape 136"/>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21621" name="Group 137"/>
            <p:cNvGrpSpPr>
              <a:grpSpLocks/>
            </p:cNvGrpSpPr>
            <p:nvPr/>
          </p:nvGrpSpPr>
          <p:grpSpPr bwMode="auto">
            <a:xfrm>
              <a:off x="-427" y="1737"/>
              <a:ext cx="1217" cy="769"/>
              <a:chOff x="-427" y="1737"/>
              <a:chExt cx="1217" cy="769"/>
            </a:xfrm>
          </p:grpSpPr>
          <p:sp>
            <p:nvSpPr>
              <p:cNvPr id="21622" name="Rectangle 138"/>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21623"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21624" name="Group 140"/>
              <p:cNvGrpSpPr>
                <a:grpSpLocks/>
              </p:cNvGrpSpPr>
              <p:nvPr/>
            </p:nvGrpSpPr>
            <p:grpSpPr bwMode="auto">
              <a:xfrm>
                <a:off x="68" y="2192"/>
                <a:ext cx="387" cy="139"/>
                <a:chOff x="322" y="890"/>
                <a:chExt cx="872" cy="339"/>
              </a:xfrm>
            </p:grpSpPr>
            <p:sp>
              <p:nvSpPr>
                <p:cNvPr id="21630"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21631" name="Rectangle 142"/>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21632" name="Rectangle 143"/>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21633" name="Rectangle 144"/>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21634" name="Rectangle 145"/>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21635"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21625" name="Picture 147" descr="desktop_computer_stylized_small"/>
              <p:cNvPicPr>
                <a:picLocks noChangeAspect="1" noChangeArrowheads="1"/>
              </p:cNvPicPr>
              <p:nvPr/>
            </p:nvPicPr>
            <p:blipFill>
              <a:blip r:embed="rId4"/>
              <a:srcRect/>
              <a:stretch>
                <a:fillRect/>
              </a:stretch>
            </p:blipFill>
            <p:spPr bwMode="auto">
              <a:xfrm>
                <a:off x="-427" y="2049"/>
                <a:ext cx="447" cy="411"/>
              </a:xfrm>
              <a:prstGeom prst="rect">
                <a:avLst/>
              </a:prstGeom>
              <a:noFill/>
              <a:ln w="9525">
                <a:noFill/>
                <a:miter lim="800000"/>
                <a:headEnd/>
                <a:tailEnd/>
              </a:ln>
            </p:spPr>
          </p:pic>
          <p:sp>
            <p:nvSpPr>
              <p:cNvPr id="21626"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21627" name="Freeform 149"/>
              <p:cNvSpPr>
                <a:spLocks/>
              </p:cNvSpPr>
              <p:nvPr/>
            </p:nvSpPr>
            <p:spPr bwMode="auto">
              <a:xfrm>
                <a:off x="282" y="1951"/>
                <a:ext cx="302" cy="274"/>
              </a:xfrm>
              <a:custGeom>
                <a:avLst/>
                <a:gdLst>
                  <a:gd name="T0" fmla="*/ 11 w 381"/>
                  <a:gd name="T1" fmla="*/ 274 h 274"/>
                  <a:gd name="T2" fmla="*/ 11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21628" name="Line 150"/>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21629" name="Picture 151" descr="tv"/>
              <p:cNvPicPr>
                <a:picLocks noChangeAspect="1" noChangeArrowheads="1"/>
              </p:cNvPicPr>
              <p:nvPr/>
            </p:nvPicPr>
            <p:blipFill>
              <a:blip r:embed="rId5"/>
              <a:srcRect/>
              <a:stretch>
                <a:fillRect/>
              </a:stretch>
            </p:blipFill>
            <p:spPr bwMode="auto">
              <a:xfrm>
                <a:off x="2" y="1737"/>
                <a:ext cx="476" cy="425"/>
              </a:xfrm>
              <a:prstGeom prst="rect">
                <a:avLst/>
              </a:prstGeom>
              <a:noFill/>
              <a:ln w="9525">
                <a:noFill/>
                <a:miter lim="800000"/>
                <a:headEnd/>
                <a:tailEnd/>
              </a:ln>
            </p:spPr>
          </p:pic>
        </p:grpSp>
      </p:grpSp>
      <p:grpSp>
        <p:nvGrpSpPr>
          <p:cNvPr id="21521" name="Group 152"/>
          <p:cNvGrpSpPr>
            <a:grpSpLocks/>
          </p:cNvGrpSpPr>
          <p:nvPr/>
        </p:nvGrpSpPr>
        <p:grpSpPr bwMode="auto">
          <a:xfrm>
            <a:off x="3630613" y="2319338"/>
            <a:ext cx="850900" cy="527050"/>
            <a:chOff x="-490" y="1664"/>
            <a:chExt cx="1429" cy="842"/>
          </a:xfrm>
        </p:grpSpPr>
        <p:sp>
          <p:nvSpPr>
            <p:cNvPr id="21604" name="AutoShape 153"/>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21605" name="Group 154"/>
            <p:cNvGrpSpPr>
              <a:grpSpLocks/>
            </p:cNvGrpSpPr>
            <p:nvPr/>
          </p:nvGrpSpPr>
          <p:grpSpPr bwMode="auto">
            <a:xfrm>
              <a:off x="-427" y="1737"/>
              <a:ext cx="1217" cy="769"/>
              <a:chOff x="-427" y="1737"/>
              <a:chExt cx="1217" cy="769"/>
            </a:xfrm>
          </p:grpSpPr>
          <p:sp>
            <p:nvSpPr>
              <p:cNvPr id="21606" name="Rectangle 155"/>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21607"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21608" name="Group 157"/>
              <p:cNvGrpSpPr>
                <a:grpSpLocks/>
              </p:cNvGrpSpPr>
              <p:nvPr/>
            </p:nvGrpSpPr>
            <p:grpSpPr bwMode="auto">
              <a:xfrm>
                <a:off x="68" y="2192"/>
                <a:ext cx="387" cy="139"/>
                <a:chOff x="322" y="890"/>
                <a:chExt cx="872" cy="339"/>
              </a:xfrm>
            </p:grpSpPr>
            <p:sp>
              <p:nvSpPr>
                <p:cNvPr id="21614"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21615" name="Rectangle 159"/>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21616" name="Rectangle 160"/>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21617" name="Rectangle 161"/>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21618" name="Rectangle 162"/>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21619"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21609" name="Picture 164" descr="desktop_computer_stylized_small"/>
              <p:cNvPicPr>
                <a:picLocks noChangeAspect="1" noChangeArrowheads="1"/>
              </p:cNvPicPr>
              <p:nvPr/>
            </p:nvPicPr>
            <p:blipFill>
              <a:blip r:embed="rId4"/>
              <a:srcRect/>
              <a:stretch>
                <a:fillRect/>
              </a:stretch>
            </p:blipFill>
            <p:spPr bwMode="auto">
              <a:xfrm>
                <a:off x="-427" y="2049"/>
                <a:ext cx="447" cy="411"/>
              </a:xfrm>
              <a:prstGeom prst="rect">
                <a:avLst/>
              </a:prstGeom>
              <a:noFill/>
              <a:ln w="9525">
                <a:noFill/>
                <a:miter lim="800000"/>
                <a:headEnd/>
                <a:tailEnd/>
              </a:ln>
            </p:spPr>
          </p:pic>
          <p:sp>
            <p:nvSpPr>
              <p:cNvPr id="21610"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21611" name="Freeform 166"/>
              <p:cNvSpPr>
                <a:spLocks/>
              </p:cNvSpPr>
              <p:nvPr/>
            </p:nvSpPr>
            <p:spPr bwMode="auto">
              <a:xfrm>
                <a:off x="282" y="1951"/>
                <a:ext cx="302" cy="274"/>
              </a:xfrm>
              <a:custGeom>
                <a:avLst/>
                <a:gdLst>
                  <a:gd name="T0" fmla="*/ 11 w 381"/>
                  <a:gd name="T1" fmla="*/ 274 h 274"/>
                  <a:gd name="T2" fmla="*/ 11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21612" name="Line 167"/>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21613" name="Picture 168" descr="tv"/>
              <p:cNvPicPr>
                <a:picLocks noChangeAspect="1" noChangeArrowheads="1"/>
              </p:cNvPicPr>
              <p:nvPr/>
            </p:nvPicPr>
            <p:blipFill>
              <a:blip r:embed="rId5"/>
              <a:srcRect/>
              <a:stretch>
                <a:fillRect/>
              </a:stretch>
            </p:blipFill>
            <p:spPr bwMode="auto">
              <a:xfrm>
                <a:off x="2" y="1737"/>
                <a:ext cx="476" cy="425"/>
              </a:xfrm>
              <a:prstGeom prst="rect">
                <a:avLst/>
              </a:prstGeom>
              <a:noFill/>
              <a:ln w="9525">
                <a:noFill/>
                <a:miter lim="800000"/>
                <a:headEnd/>
                <a:tailEnd/>
              </a:ln>
            </p:spPr>
          </p:pic>
        </p:grpSp>
      </p:grpSp>
      <p:sp>
        <p:nvSpPr>
          <p:cNvPr id="21522" name="Line 169"/>
          <p:cNvSpPr>
            <a:spLocks noChangeShapeType="1"/>
          </p:cNvSpPr>
          <p:nvPr/>
        </p:nvSpPr>
        <p:spPr bwMode="auto">
          <a:xfrm>
            <a:off x="2217738" y="2212975"/>
            <a:ext cx="3690937" cy="0"/>
          </a:xfrm>
          <a:prstGeom prst="line">
            <a:avLst/>
          </a:prstGeom>
          <a:noFill/>
          <a:ln w="19050">
            <a:solidFill>
              <a:schemeClr val="tx1"/>
            </a:solidFill>
            <a:round/>
            <a:headEnd/>
            <a:tailEnd/>
          </a:ln>
        </p:spPr>
        <p:txBody>
          <a:bodyPr/>
          <a:lstStyle/>
          <a:p>
            <a:endParaRPr lang="zh-CN" altLang="en-US"/>
          </a:p>
        </p:txBody>
      </p:sp>
      <p:grpSp>
        <p:nvGrpSpPr>
          <p:cNvPr id="21523" name="Group 170"/>
          <p:cNvGrpSpPr>
            <a:grpSpLocks/>
          </p:cNvGrpSpPr>
          <p:nvPr/>
        </p:nvGrpSpPr>
        <p:grpSpPr bwMode="auto">
          <a:xfrm>
            <a:off x="4719638" y="1471613"/>
            <a:ext cx="850900" cy="527050"/>
            <a:chOff x="-490" y="1664"/>
            <a:chExt cx="1429" cy="842"/>
          </a:xfrm>
        </p:grpSpPr>
        <p:sp>
          <p:nvSpPr>
            <p:cNvPr id="21588" name="AutoShape 171"/>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21589" name="Group 172"/>
            <p:cNvGrpSpPr>
              <a:grpSpLocks/>
            </p:cNvGrpSpPr>
            <p:nvPr/>
          </p:nvGrpSpPr>
          <p:grpSpPr bwMode="auto">
            <a:xfrm>
              <a:off x="-427" y="1737"/>
              <a:ext cx="1217" cy="769"/>
              <a:chOff x="-427" y="1737"/>
              <a:chExt cx="1217" cy="769"/>
            </a:xfrm>
          </p:grpSpPr>
          <p:sp>
            <p:nvSpPr>
              <p:cNvPr id="21590" name="Rectangle 173"/>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21591"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21592" name="Group 175"/>
              <p:cNvGrpSpPr>
                <a:grpSpLocks/>
              </p:cNvGrpSpPr>
              <p:nvPr/>
            </p:nvGrpSpPr>
            <p:grpSpPr bwMode="auto">
              <a:xfrm>
                <a:off x="68" y="2192"/>
                <a:ext cx="387" cy="139"/>
                <a:chOff x="322" y="890"/>
                <a:chExt cx="872" cy="339"/>
              </a:xfrm>
            </p:grpSpPr>
            <p:sp>
              <p:nvSpPr>
                <p:cNvPr id="21598"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21599" name="Rectangle 177"/>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21600" name="Rectangle 178"/>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21601" name="Rectangle 179"/>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21602" name="Rectangle 180"/>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21603"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21593" name="Picture 182" descr="desktop_computer_stylized_small"/>
              <p:cNvPicPr>
                <a:picLocks noChangeAspect="1" noChangeArrowheads="1"/>
              </p:cNvPicPr>
              <p:nvPr/>
            </p:nvPicPr>
            <p:blipFill>
              <a:blip r:embed="rId4"/>
              <a:srcRect/>
              <a:stretch>
                <a:fillRect/>
              </a:stretch>
            </p:blipFill>
            <p:spPr bwMode="auto">
              <a:xfrm>
                <a:off x="-427" y="2049"/>
                <a:ext cx="447" cy="411"/>
              </a:xfrm>
              <a:prstGeom prst="rect">
                <a:avLst/>
              </a:prstGeom>
              <a:noFill/>
              <a:ln w="9525">
                <a:noFill/>
                <a:miter lim="800000"/>
                <a:headEnd/>
                <a:tailEnd/>
              </a:ln>
            </p:spPr>
          </p:pic>
          <p:sp>
            <p:nvSpPr>
              <p:cNvPr id="21594"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21595" name="Freeform 184"/>
              <p:cNvSpPr>
                <a:spLocks/>
              </p:cNvSpPr>
              <p:nvPr/>
            </p:nvSpPr>
            <p:spPr bwMode="auto">
              <a:xfrm>
                <a:off x="282" y="1951"/>
                <a:ext cx="302" cy="274"/>
              </a:xfrm>
              <a:custGeom>
                <a:avLst/>
                <a:gdLst>
                  <a:gd name="T0" fmla="*/ 11 w 381"/>
                  <a:gd name="T1" fmla="*/ 274 h 274"/>
                  <a:gd name="T2" fmla="*/ 11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21596" name="Line 185"/>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21597" name="Picture 186" descr="tv"/>
              <p:cNvPicPr>
                <a:picLocks noChangeAspect="1" noChangeArrowheads="1"/>
              </p:cNvPicPr>
              <p:nvPr/>
            </p:nvPicPr>
            <p:blipFill>
              <a:blip r:embed="rId5"/>
              <a:srcRect/>
              <a:stretch>
                <a:fillRect/>
              </a:stretch>
            </p:blipFill>
            <p:spPr bwMode="auto">
              <a:xfrm>
                <a:off x="2" y="1737"/>
                <a:ext cx="476" cy="425"/>
              </a:xfrm>
              <a:prstGeom prst="rect">
                <a:avLst/>
              </a:prstGeom>
              <a:noFill/>
              <a:ln w="9525">
                <a:noFill/>
                <a:miter lim="800000"/>
                <a:headEnd/>
                <a:tailEnd/>
              </a:ln>
            </p:spPr>
          </p:pic>
        </p:grpSp>
      </p:grpSp>
      <p:sp>
        <p:nvSpPr>
          <p:cNvPr id="21524" name="Text Box 204"/>
          <p:cNvSpPr txBox="1">
            <a:spLocks noChangeArrowheads="1"/>
          </p:cNvSpPr>
          <p:nvPr/>
        </p:nvSpPr>
        <p:spPr bwMode="auto">
          <a:xfrm>
            <a:off x="4330700" y="1541463"/>
            <a:ext cx="488950" cy="457200"/>
          </a:xfrm>
          <a:prstGeom prst="rect">
            <a:avLst/>
          </a:prstGeom>
          <a:noFill/>
          <a:ln w="9525">
            <a:noFill/>
            <a:miter lim="800000"/>
            <a:headEnd/>
            <a:tailEnd/>
          </a:ln>
        </p:spPr>
        <p:txBody>
          <a:bodyPr wrap="none">
            <a:spAutoFit/>
          </a:bodyPr>
          <a:lstStyle/>
          <a:p>
            <a:r>
              <a:rPr lang="en-US" altLang="zh-CN">
                <a:solidFill>
                  <a:srgbClr val="969696"/>
                </a:solidFill>
                <a:latin typeface="Times New Roman" pitchFamily="18" charset="0"/>
              </a:rPr>
              <a:t>…</a:t>
            </a:r>
          </a:p>
        </p:txBody>
      </p:sp>
      <p:sp>
        <p:nvSpPr>
          <p:cNvPr id="21525" name="Line 205"/>
          <p:cNvSpPr>
            <a:spLocks noChangeShapeType="1"/>
          </p:cNvSpPr>
          <p:nvPr/>
        </p:nvSpPr>
        <p:spPr bwMode="auto">
          <a:xfrm flipH="1">
            <a:off x="3311525" y="1882775"/>
            <a:ext cx="3175" cy="333375"/>
          </a:xfrm>
          <a:prstGeom prst="line">
            <a:avLst/>
          </a:prstGeom>
          <a:noFill/>
          <a:ln w="9525">
            <a:solidFill>
              <a:schemeClr val="tx1"/>
            </a:solidFill>
            <a:round/>
            <a:headEnd/>
            <a:tailEnd/>
          </a:ln>
        </p:spPr>
        <p:txBody>
          <a:bodyPr/>
          <a:lstStyle/>
          <a:p>
            <a:endParaRPr lang="zh-CN" altLang="en-US"/>
          </a:p>
        </p:txBody>
      </p:sp>
      <p:sp>
        <p:nvSpPr>
          <p:cNvPr id="21526" name="Line 206"/>
          <p:cNvSpPr>
            <a:spLocks noChangeShapeType="1"/>
          </p:cNvSpPr>
          <p:nvPr/>
        </p:nvSpPr>
        <p:spPr bwMode="auto">
          <a:xfrm flipH="1">
            <a:off x="4216400" y="1882775"/>
            <a:ext cx="3175" cy="333375"/>
          </a:xfrm>
          <a:prstGeom prst="line">
            <a:avLst/>
          </a:prstGeom>
          <a:noFill/>
          <a:ln w="9525">
            <a:solidFill>
              <a:schemeClr val="tx1"/>
            </a:solidFill>
            <a:round/>
            <a:headEnd/>
            <a:tailEnd/>
          </a:ln>
        </p:spPr>
        <p:txBody>
          <a:bodyPr/>
          <a:lstStyle/>
          <a:p>
            <a:endParaRPr lang="zh-CN" altLang="en-US"/>
          </a:p>
        </p:txBody>
      </p:sp>
      <p:sp>
        <p:nvSpPr>
          <p:cNvPr id="21527" name="Line 207"/>
          <p:cNvSpPr>
            <a:spLocks noChangeShapeType="1"/>
          </p:cNvSpPr>
          <p:nvPr/>
        </p:nvSpPr>
        <p:spPr bwMode="auto">
          <a:xfrm flipH="1">
            <a:off x="5353050" y="1882775"/>
            <a:ext cx="3175" cy="333375"/>
          </a:xfrm>
          <a:prstGeom prst="line">
            <a:avLst/>
          </a:prstGeom>
          <a:noFill/>
          <a:ln w="9525">
            <a:solidFill>
              <a:schemeClr val="tx1"/>
            </a:solidFill>
            <a:round/>
            <a:headEnd/>
            <a:tailEnd/>
          </a:ln>
        </p:spPr>
        <p:txBody>
          <a:bodyPr/>
          <a:lstStyle/>
          <a:p>
            <a:endParaRPr lang="zh-CN" altLang="en-US"/>
          </a:p>
        </p:txBody>
      </p:sp>
      <p:sp>
        <p:nvSpPr>
          <p:cNvPr id="21528" name="Freeform 208"/>
          <p:cNvSpPr>
            <a:spLocks/>
          </p:cNvSpPr>
          <p:nvPr/>
        </p:nvSpPr>
        <p:spPr bwMode="auto">
          <a:xfrm>
            <a:off x="4302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p:spPr>
        <p:txBody>
          <a:bodyPr/>
          <a:lstStyle/>
          <a:p>
            <a:endParaRPr lang="zh-CN" altLang="en-US"/>
          </a:p>
        </p:txBody>
      </p:sp>
      <p:sp>
        <p:nvSpPr>
          <p:cNvPr id="21529" name="Freeform 209"/>
          <p:cNvSpPr>
            <a:spLocks/>
          </p:cNvSpPr>
          <p:nvPr/>
        </p:nvSpPr>
        <p:spPr bwMode="auto">
          <a:xfrm>
            <a:off x="3435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p:spPr>
        <p:txBody>
          <a:bodyPr/>
          <a:lstStyle/>
          <a:p>
            <a:endParaRPr lang="zh-CN" altLang="en-US"/>
          </a:p>
        </p:txBody>
      </p:sp>
      <p:sp>
        <p:nvSpPr>
          <p:cNvPr id="21530" name="Rectangle 44"/>
          <p:cNvSpPr>
            <a:spLocks noChangeArrowheads="1"/>
          </p:cNvSpPr>
          <p:nvPr/>
        </p:nvSpPr>
        <p:spPr bwMode="auto">
          <a:xfrm>
            <a:off x="5646738" y="1787525"/>
            <a:ext cx="955675" cy="700088"/>
          </a:xfrm>
          <a:prstGeom prst="rect">
            <a:avLst/>
          </a:prstGeom>
          <a:noFill/>
          <a:ln w="9525">
            <a:solidFill>
              <a:schemeClr val="tx1"/>
            </a:solidFill>
            <a:prstDash val="dashDot"/>
            <a:miter lim="800000"/>
            <a:headEnd/>
            <a:tailEnd/>
          </a:ln>
        </p:spPr>
        <p:txBody>
          <a:bodyPr wrap="none" anchor="ctr"/>
          <a:lstStyle/>
          <a:p>
            <a:endParaRPr lang="zh-CN" altLang="zh-CN">
              <a:latin typeface="Times New Roman" pitchFamily="18" charset="0"/>
            </a:endParaRPr>
          </a:p>
        </p:txBody>
      </p:sp>
      <p:sp>
        <p:nvSpPr>
          <p:cNvPr id="21531" name="Text Box 45"/>
          <p:cNvSpPr txBox="1">
            <a:spLocks noChangeArrowheads="1"/>
          </p:cNvSpPr>
          <p:nvPr/>
        </p:nvSpPr>
        <p:spPr bwMode="auto">
          <a:xfrm>
            <a:off x="5157788" y="1208747"/>
            <a:ext cx="1925637" cy="313932"/>
          </a:xfrm>
          <a:prstGeom prst="rect">
            <a:avLst/>
          </a:prstGeom>
          <a:noFill/>
          <a:ln w="9525">
            <a:noFill/>
            <a:miter lim="800000"/>
            <a:headEnd/>
            <a:tailEnd/>
          </a:ln>
        </p:spPr>
        <p:txBody>
          <a:bodyPr>
            <a:spAutoFit/>
          </a:bodyPr>
          <a:lstStyle/>
          <a:p>
            <a:pPr algn="ctr">
              <a:lnSpc>
                <a:spcPct val="80000"/>
              </a:lnSpc>
            </a:pPr>
            <a:r>
              <a:rPr lang="en-US" altLang="zh-CN" sz="1800" dirty="0"/>
              <a:t>cable headend</a:t>
            </a:r>
          </a:p>
        </p:txBody>
      </p:sp>
      <p:sp>
        <p:nvSpPr>
          <p:cNvPr id="21532" name="Freeform 216"/>
          <p:cNvSpPr>
            <a:spLocks/>
          </p:cNvSpPr>
          <p:nvPr/>
        </p:nvSpPr>
        <p:spPr bwMode="auto">
          <a:xfrm>
            <a:off x="5903913" y="1970088"/>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p>
        </p:txBody>
      </p:sp>
      <p:sp>
        <p:nvSpPr>
          <p:cNvPr id="21533" name="Freeform 217"/>
          <p:cNvSpPr>
            <a:spLocks/>
          </p:cNvSpPr>
          <p:nvPr/>
        </p:nvSpPr>
        <p:spPr bwMode="auto">
          <a:xfrm>
            <a:off x="5905500"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p>
        </p:txBody>
      </p:sp>
      <p:sp>
        <p:nvSpPr>
          <p:cNvPr id="21534" name="Line 218"/>
          <p:cNvSpPr>
            <a:spLocks noChangeShapeType="1"/>
          </p:cNvSpPr>
          <p:nvPr/>
        </p:nvSpPr>
        <p:spPr bwMode="auto">
          <a:xfrm flipH="1">
            <a:off x="6230938" y="2028825"/>
            <a:ext cx="34925" cy="68263"/>
          </a:xfrm>
          <a:prstGeom prst="line">
            <a:avLst/>
          </a:prstGeom>
          <a:noFill/>
          <a:ln w="9525">
            <a:solidFill>
              <a:schemeClr val="tx1"/>
            </a:solidFill>
            <a:round/>
            <a:headEnd/>
            <a:tailEnd/>
          </a:ln>
        </p:spPr>
        <p:txBody>
          <a:bodyPr/>
          <a:lstStyle/>
          <a:p>
            <a:endParaRPr lang="zh-CN" altLang="en-US"/>
          </a:p>
        </p:txBody>
      </p:sp>
      <p:sp>
        <p:nvSpPr>
          <p:cNvPr id="21535" name="Line 219"/>
          <p:cNvSpPr>
            <a:spLocks noChangeShapeType="1"/>
          </p:cNvSpPr>
          <p:nvPr/>
        </p:nvSpPr>
        <p:spPr bwMode="auto">
          <a:xfrm>
            <a:off x="5932488" y="2200275"/>
            <a:ext cx="268287" cy="0"/>
          </a:xfrm>
          <a:prstGeom prst="line">
            <a:avLst/>
          </a:prstGeom>
          <a:noFill/>
          <a:ln w="9525">
            <a:solidFill>
              <a:schemeClr val="tx1"/>
            </a:solidFill>
            <a:round/>
            <a:headEnd/>
            <a:tailEnd type="triangle" w="med" len="med"/>
          </a:ln>
        </p:spPr>
        <p:txBody>
          <a:bodyPr/>
          <a:lstStyle/>
          <a:p>
            <a:endParaRPr lang="zh-CN" altLang="en-US"/>
          </a:p>
        </p:txBody>
      </p:sp>
      <p:sp>
        <p:nvSpPr>
          <p:cNvPr id="21536" name="Freeform 220"/>
          <p:cNvSpPr>
            <a:spLocks/>
          </p:cNvSpPr>
          <p:nvPr/>
        </p:nvSpPr>
        <p:spPr bwMode="auto">
          <a:xfrm>
            <a:off x="5926138" y="2024063"/>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a:tailEnd type="triangle" w="med" len="med"/>
          </a:ln>
        </p:spPr>
        <p:txBody>
          <a:bodyPr/>
          <a:lstStyle/>
          <a:p>
            <a:endParaRPr lang="zh-CN" altLang="en-US"/>
          </a:p>
        </p:txBody>
      </p:sp>
      <p:sp>
        <p:nvSpPr>
          <p:cNvPr id="21537" name="Freeform 221"/>
          <p:cNvSpPr>
            <a:spLocks/>
          </p:cNvSpPr>
          <p:nvPr/>
        </p:nvSpPr>
        <p:spPr bwMode="auto">
          <a:xfrm flipV="1">
            <a:off x="5926138"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a:tailEnd type="triangle" w="med" len="med"/>
          </a:ln>
        </p:spPr>
        <p:txBody>
          <a:bodyPr/>
          <a:lstStyle/>
          <a:p>
            <a:endParaRPr lang="zh-CN" altLang="en-US"/>
          </a:p>
        </p:txBody>
      </p:sp>
      <p:sp>
        <p:nvSpPr>
          <p:cNvPr id="21538" name="AutoShape 225"/>
          <p:cNvSpPr>
            <a:spLocks noChangeArrowheads="1"/>
          </p:cNvSpPr>
          <p:nvPr/>
        </p:nvSpPr>
        <p:spPr bwMode="auto">
          <a:xfrm>
            <a:off x="5507038" y="1524000"/>
            <a:ext cx="1206500" cy="261938"/>
          </a:xfrm>
          <a:prstGeom prst="triangle">
            <a:avLst>
              <a:gd name="adj" fmla="val 50000"/>
            </a:avLst>
          </a:prstGeom>
          <a:noFill/>
          <a:ln w="9525">
            <a:solidFill>
              <a:schemeClr val="tx1"/>
            </a:solidFill>
            <a:prstDash val="dashDot"/>
            <a:miter lim="800000"/>
            <a:headEnd/>
            <a:tailEnd/>
          </a:ln>
        </p:spPr>
        <p:txBody>
          <a:bodyPr wrap="none" anchor="ctr"/>
          <a:lstStyle/>
          <a:p>
            <a:endParaRPr lang="zh-CN" altLang="zh-CN"/>
          </a:p>
        </p:txBody>
      </p:sp>
      <p:grpSp>
        <p:nvGrpSpPr>
          <p:cNvPr id="18" name="Group 37"/>
          <p:cNvGrpSpPr>
            <a:grpSpLocks/>
          </p:cNvGrpSpPr>
          <p:nvPr/>
        </p:nvGrpSpPr>
        <p:grpSpPr bwMode="auto">
          <a:xfrm>
            <a:off x="3417888" y="3186113"/>
            <a:ext cx="2043112" cy="958850"/>
            <a:chOff x="2505" y="826"/>
            <a:chExt cx="1287" cy="604"/>
          </a:xfrm>
        </p:grpSpPr>
        <p:sp>
          <p:nvSpPr>
            <p:cNvPr id="21584"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p:spPr>
          <p:txBody>
            <a:bodyPr/>
            <a:lstStyle/>
            <a:p>
              <a:endParaRPr lang="zh-CN" altLang="en-US"/>
            </a:p>
          </p:txBody>
        </p:sp>
        <p:sp>
          <p:nvSpPr>
            <p:cNvPr id="21585"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p:spPr>
          <p:txBody>
            <a:bodyPr/>
            <a:lstStyle/>
            <a:p>
              <a:endParaRPr lang="zh-CN" altLang="en-US"/>
            </a:p>
          </p:txBody>
        </p:sp>
        <p:sp>
          <p:nvSpPr>
            <p:cNvPr id="21586"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p:spPr>
          <p:txBody>
            <a:bodyPr/>
            <a:lstStyle/>
            <a:p>
              <a:endParaRPr lang="zh-CN" altLang="en-US"/>
            </a:p>
          </p:txBody>
        </p:sp>
        <p:sp>
          <p:nvSpPr>
            <p:cNvPr id="21587"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p:spPr>
          <p:txBody>
            <a:bodyPr/>
            <a:lstStyle/>
            <a:p>
              <a:endParaRPr lang="zh-CN" altLang="en-US"/>
            </a:p>
          </p:txBody>
        </p:sp>
      </p:grpSp>
      <p:grpSp>
        <p:nvGrpSpPr>
          <p:cNvPr id="19" name="Group 42"/>
          <p:cNvGrpSpPr>
            <a:grpSpLocks/>
          </p:cNvGrpSpPr>
          <p:nvPr/>
        </p:nvGrpSpPr>
        <p:grpSpPr bwMode="auto">
          <a:xfrm>
            <a:off x="2708275" y="3343275"/>
            <a:ext cx="3021013" cy="2114550"/>
            <a:chOff x="2606" y="951"/>
            <a:chExt cx="1903" cy="1332"/>
          </a:xfrm>
        </p:grpSpPr>
        <p:sp>
          <p:nvSpPr>
            <p:cNvPr id="21554" name="Text Box 43"/>
            <p:cNvSpPr txBox="1">
              <a:spLocks noChangeArrowheads="1"/>
            </p:cNvSpPr>
            <p:nvPr/>
          </p:nvSpPr>
          <p:spPr bwMode="auto">
            <a:xfrm>
              <a:off x="3378" y="2071"/>
              <a:ext cx="655" cy="212"/>
            </a:xfrm>
            <a:prstGeom prst="rect">
              <a:avLst/>
            </a:prstGeom>
            <a:noFill/>
            <a:ln w="9525">
              <a:noFill/>
              <a:miter lim="800000"/>
              <a:headEnd/>
              <a:tailEnd/>
            </a:ln>
          </p:spPr>
          <p:txBody>
            <a:bodyPr wrap="none">
              <a:spAutoFit/>
            </a:bodyPr>
            <a:lstStyle/>
            <a:p>
              <a:pPr algn="ctr" eaLnBrk="1" hangingPunct="1"/>
              <a:r>
                <a:rPr lang="en-US" altLang="zh-CN" sz="1600"/>
                <a:t>Channels</a:t>
              </a:r>
            </a:p>
          </p:txBody>
        </p:sp>
        <p:sp>
          <p:nvSpPr>
            <p:cNvPr id="21555" name="Line 44"/>
            <p:cNvSpPr>
              <a:spLocks noChangeShapeType="1"/>
            </p:cNvSpPr>
            <p:nvPr/>
          </p:nvSpPr>
          <p:spPr bwMode="auto">
            <a:xfrm>
              <a:off x="2994" y="951"/>
              <a:ext cx="0" cy="978"/>
            </a:xfrm>
            <a:prstGeom prst="line">
              <a:avLst/>
            </a:prstGeom>
            <a:noFill/>
            <a:ln w="9525">
              <a:solidFill>
                <a:schemeClr val="tx1"/>
              </a:solidFill>
              <a:round/>
              <a:headEnd/>
              <a:tailEnd/>
            </a:ln>
          </p:spPr>
          <p:txBody>
            <a:bodyPr/>
            <a:lstStyle/>
            <a:p>
              <a:endParaRPr lang="zh-CN" altLang="en-US"/>
            </a:p>
          </p:txBody>
        </p:sp>
        <p:sp>
          <p:nvSpPr>
            <p:cNvPr id="21556" name="Line 45"/>
            <p:cNvSpPr>
              <a:spLocks noChangeShapeType="1"/>
            </p:cNvSpPr>
            <p:nvPr/>
          </p:nvSpPr>
          <p:spPr bwMode="auto">
            <a:xfrm flipV="1">
              <a:off x="2988" y="1935"/>
              <a:ext cx="1464" cy="0"/>
            </a:xfrm>
            <a:prstGeom prst="line">
              <a:avLst/>
            </a:prstGeom>
            <a:noFill/>
            <a:ln w="9525">
              <a:solidFill>
                <a:schemeClr val="tx1"/>
              </a:solidFill>
              <a:round/>
              <a:headEnd/>
              <a:tailEnd/>
            </a:ln>
          </p:spPr>
          <p:txBody>
            <a:bodyPr/>
            <a:lstStyle/>
            <a:p>
              <a:endParaRPr lang="zh-CN" altLang="en-US"/>
            </a:p>
          </p:txBody>
        </p:sp>
        <p:sp>
          <p:nvSpPr>
            <p:cNvPr id="21557" name="Text Box 46"/>
            <p:cNvSpPr txBox="1">
              <a:spLocks noChangeArrowheads="1"/>
            </p:cNvSpPr>
            <p:nvPr/>
          </p:nvSpPr>
          <p:spPr bwMode="auto">
            <a:xfrm>
              <a:off x="2978" y="1408"/>
              <a:ext cx="178" cy="538"/>
            </a:xfrm>
            <a:prstGeom prst="rect">
              <a:avLst/>
            </a:prstGeom>
            <a:noFill/>
            <a:ln w="9525">
              <a:noFill/>
              <a:miter lim="800000"/>
              <a:headEnd/>
              <a:tailEnd/>
            </a:ln>
          </p:spPr>
          <p:txBody>
            <a:bodyPr wrap="none">
              <a:spAutoFit/>
            </a:body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21558" name="Line 47"/>
            <p:cNvSpPr>
              <a:spLocks noChangeShapeType="1"/>
            </p:cNvSpPr>
            <p:nvPr/>
          </p:nvSpPr>
          <p:spPr bwMode="auto">
            <a:xfrm>
              <a:off x="3150" y="1863"/>
              <a:ext cx="0" cy="144"/>
            </a:xfrm>
            <a:prstGeom prst="line">
              <a:avLst/>
            </a:prstGeom>
            <a:noFill/>
            <a:ln w="9525">
              <a:solidFill>
                <a:schemeClr val="tx1"/>
              </a:solidFill>
              <a:round/>
              <a:headEnd/>
              <a:tailEnd/>
            </a:ln>
          </p:spPr>
          <p:txBody>
            <a:bodyPr/>
            <a:lstStyle/>
            <a:p>
              <a:endParaRPr lang="zh-CN" altLang="en-US"/>
            </a:p>
          </p:txBody>
        </p:sp>
        <p:sp>
          <p:nvSpPr>
            <p:cNvPr id="21559" name="Text Box 48"/>
            <p:cNvSpPr txBox="1">
              <a:spLocks noChangeArrowheads="1"/>
            </p:cNvSpPr>
            <p:nvPr/>
          </p:nvSpPr>
          <p:spPr bwMode="auto">
            <a:xfrm>
              <a:off x="3152" y="1408"/>
              <a:ext cx="178" cy="538"/>
            </a:xfrm>
            <a:prstGeom prst="rect">
              <a:avLst/>
            </a:prstGeom>
            <a:noFill/>
            <a:ln w="9525">
              <a:noFill/>
              <a:miter lim="800000"/>
              <a:headEnd/>
              <a:tailEnd/>
            </a:ln>
          </p:spPr>
          <p:txBody>
            <a:bodyPr wrap="none">
              <a:spAutoFit/>
            </a:body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21560" name="Text Box 49"/>
            <p:cNvSpPr txBox="1">
              <a:spLocks noChangeArrowheads="1"/>
            </p:cNvSpPr>
            <p:nvPr/>
          </p:nvSpPr>
          <p:spPr bwMode="auto">
            <a:xfrm>
              <a:off x="3338" y="1408"/>
              <a:ext cx="178" cy="538"/>
            </a:xfrm>
            <a:prstGeom prst="rect">
              <a:avLst/>
            </a:prstGeom>
            <a:noFill/>
            <a:ln w="9525">
              <a:noFill/>
              <a:miter lim="800000"/>
              <a:headEnd/>
              <a:tailEnd/>
            </a:ln>
          </p:spPr>
          <p:txBody>
            <a:bodyPr wrap="none">
              <a:spAutoFit/>
            </a:body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21561" name="Text Box 50"/>
            <p:cNvSpPr txBox="1">
              <a:spLocks noChangeArrowheads="1"/>
            </p:cNvSpPr>
            <p:nvPr/>
          </p:nvSpPr>
          <p:spPr bwMode="auto">
            <a:xfrm>
              <a:off x="3524" y="1408"/>
              <a:ext cx="178" cy="538"/>
            </a:xfrm>
            <a:prstGeom prst="rect">
              <a:avLst/>
            </a:prstGeom>
            <a:noFill/>
            <a:ln w="9525">
              <a:noFill/>
              <a:miter lim="800000"/>
              <a:headEnd/>
              <a:tailEnd/>
            </a:ln>
          </p:spPr>
          <p:txBody>
            <a:bodyPr wrap="none">
              <a:spAutoFit/>
            </a:body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21562" name="Text Box 51"/>
            <p:cNvSpPr txBox="1">
              <a:spLocks noChangeArrowheads="1"/>
            </p:cNvSpPr>
            <p:nvPr/>
          </p:nvSpPr>
          <p:spPr bwMode="auto">
            <a:xfrm>
              <a:off x="3710" y="1408"/>
              <a:ext cx="178" cy="538"/>
            </a:xfrm>
            <a:prstGeom prst="rect">
              <a:avLst/>
            </a:prstGeom>
            <a:noFill/>
            <a:ln w="9525">
              <a:noFill/>
              <a:miter lim="800000"/>
              <a:headEnd/>
              <a:tailEnd/>
            </a:ln>
          </p:spPr>
          <p:txBody>
            <a:bodyPr wrap="none">
              <a:spAutoFit/>
            </a:body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21563" name="Text Box 52"/>
            <p:cNvSpPr txBox="1">
              <a:spLocks noChangeArrowheads="1"/>
            </p:cNvSpPr>
            <p:nvPr/>
          </p:nvSpPr>
          <p:spPr bwMode="auto">
            <a:xfrm>
              <a:off x="3896" y="1408"/>
              <a:ext cx="178" cy="538"/>
            </a:xfrm>
            <a:prstGeom prst="rect">
              <a:avLst/>
            </a:prstGeom>
            <a:noFill/>
            <a:ln w="9525">
              <a:noFill/>
              <a:miter lim="800000"/>
              <a:headEnd/>
              <a:tailEnd/>
            </a:ln>
          </p:spPr>
          <p:txBody>
            <a:bodyPr wrap="none">
              <a:spAutoFit/>
            </a:body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21564" name="Text Box 53"/>
            <p:cNvSpPr txBox="1">
              <a:spLocks noChangeArrowheads="1"/>
            </p:cNvSpPr>
            <p:nvPr/>
          </p:nvSpPr>
          <p:spPr bwMode="auto">
            <a:xfrm>
              <a:off x="4058" y="1402"/>
              <a:ext cx="174" cy="538"/>
            </a:xfrm>
            <a:prstGeom prst="rect">
              <a:avLst/>
            </a:prstGeom>
            <a:noFill/>
            <a:ln w="9525">
              <a:noFill/>
              <a:miter lim="800000"/>
              <a:headEnd/>
              <a:tailEnd/>
            </a:ln>
          </p:spPr>
          <p:txBody>
            <a:bodyPr wrap="none">
              <a:spAutoFit/>
            </a:bodyPr>
            <a:lstStyle/>
            <a:p>
              <a:pPr algn="ctr" eaLnBrk="1" hangingPunct="1"/>
              <a:endParaRPr lang="en-US" altLang="zh-CN" sz="1000"/>
            </a:p>
            <a:p>
              <a:pPr algn="ctr" eaLnBrk="1" hangingPunct="1"/>
              <a:r>
                <a:rPr lang="en-US" altLang="zh-CN" sz="1000"/>
                <a:t>D</a:t>
              </a:r>
            </a:p>
            <a:p>
              <a:pPr algn="ctr" eaLnBrk="1" hangingPunct="1"/>
              <a:r>
                <a:rPr lang="en-US" altLang="zh-CN" sz="1000"/>
                <a:t>A</a:t>
              </a:r>
            </a:p>
            <a:p>
              <a:pPr algn="ctr" eaLnBrk="1" hangingPunct="1"/>
              <a:r>
                <a:rPr lang="en-US" altLang="zh-CN" sz="1000"/>
                <a:t>T</a:t>
              </a:r>
            </a:p>
            <a:p>
              <a:pPr algn="ctr" eaLnBrk="1" hangingPunct="1"/>
              <a:r>
                <a:rPr lang="en-US" altLang="zh-CN" sz="1000"/>
                <a:t>A</a:t>
              </a:r>
            </a:p>
          </p:txBody>
        </p:sp>
        <p:sp>
          <p:nvSpPr>
            <p:cNvPr id="21565" name="Text Box 54"/>
            <p:cNvSpPr txBox="1">
              <a:spLocks noChangeArrowheads="1"/>
            </p:cNvSpPr>
            <p:nvPr/>
          </p:nvSpPr>
          <p:spPr bwMode="auto">
            <a:xfrm>
              <a:off x="4202" y="1402"/>
              <a:ext cx="174" cy="538"/>
            </a:xfrm>
            <a:prstGeom prst="rect">
              <a:avLst/>
            </a:prstGeom>
            <a:noFill/>
            <a:ln w="9525">
              <a:noFill/>
              <a:miter lim="800000"/>
              <a:headEnd/>
              <a:tailEnd/>
            </a:ln>
          </p:spPr>
          <p:txBody>
            <a:bodyPr wrap="none">
              <a:spAutoFit/>
            </a:bodyPr>
            <a:lstStyle/>
            <a:p>
              <a:pPr algn="ctr" eaLnBrk="1" hangingPunct="1"/>
              <a:endParaRPr lang="en-US" altLang="zh-CN" sz="1000"/>
            </a:p>
            <a:p>
              <a:pPr algn="ctr" eaLnBrk="1" hangingPunct="1"/>
              <a:r>
                <a:rPr lang="en-US" altLang="zh-CN" sz="1000"/>
                <a:t>D</a:t>
              </a:r>
            </a:p>
            <a:p>
              <a:pPr algn="ctr" eaLnBrk="1" hangingPunct="1"/>
              <a:r>
                <a:rPr lang="en-US" altLang="zh-CN" sz="1000"/>
                <a:t>A</a:t>
              </a:r>
            </a:p>
            <a:p>
              <a:pPr algn="ctr" eaLnBrk="1" hangingPunct="1"/>
              <a:r>
                <a:rPr lang="en-US" altLang="zh-CN" sz="1000"/>
                <a:t>T</a:t>
              </a:r>
            </a:p>
            <a:p>
              <a:pPr algn="ctr" eaLnBrk="1" hangingPunct="1"/>
              <a:r>
                <a:rPr lang="en-US" altLang="zh-CN" sz="1000"/>
                <a:t>A</a:t>
              </a:r>
            </a:p>
          </p:txBody>
        </p:sp>
        <p:sp>
          <p:nvSpPr>
            <p:cNvPr id="21566" name="Text Box 55"/>
            <p:cNvSpPr txBox="1">
              <a:spLocks noChangeArrowheads="1"/>
            </p:cNvSpPr>
            <p:nvPr/>
          </p:nvSpPr>
          <p:spPr bwMode="auto">
            <a:xfrm>
              <a:off x="4330" y="1114"/>
              <a:ext cx="178" cy="826"/>
            </a:xfrm>
            <a:prstGeom prst="rect">
              <a:avLst/>
            </a:prstGeom>
            <a:noFill/>
            <a:ln w="9525">
              <a:noFill/>
              <a:miter lim="800000"/>
              <a:headEnd/>
              <a:tailEnd/>
            </a:ln>
          </p:spPr>
          <p:txBody>
            <a:bodyPr wrap="none">
              <a:spAutoFit/>
            </a:bodyPr>
            <a:lstStyle/>
            <a:p>
              <a:pPr algn="ctr" eaLnBrk="1" hangingPunct="1"/>
              <a:endParaRPr lang="en-US" altLang="zh-CN" sz="1000"/>
            </a:p>
            <a:p>
              <a:pPr algn="ctr" eaLnBrk="1" hangingPunct="1"/>
              <a:r>
                <a:rPr lang="en-US" altLang="zh-CN" sz="1000"/>
                <a:t>C</a:t>
              </a:r>
            </a:p>
            <a:p>
              <a:pPr algn="ctr" eaLnBrk="1" hangingPunct="1"/>
              <a:r>
                <a:rPr lang="en-US" altLang="zh-CN" sz="1000"/>
                <a:t>O</a:t>
              </a:r>
            </a:p>
            <a:p>
              <a:pPr algn="ctr" eaLnBrk="1" hangingPunct="1"/>
              <a:r>
                <a:rPr lang="en-US" altLang="zh-CN" sz="1000"/>
                <a:t>N</a:t>
              </a:r>
            </a:p>
            <a:p>
              <a:pPr algn="ctr" eaLnBrk="1" hangingPunct="1"/>
              <a:r>
                <a:rPr lang="en-US" altLang="zh-CN" sz="1000"/>
                <a:t>T</a:t>
              </a:r>
            </a:p>
            <a:p>
              <a:pPr algn="ctr" eaLnBrk="1" hangingPunct="1"/>
              <a:r>
                <a:rPr lang="en-US" altLang="zh-CN" sz="1000"/>
                <a:t>R</a:t>
              </a:r>
            </a:p>
            <a:p>
              <a:pPr algn="ctr" eaLnBrk="1" hangingPunct="1"/>
              <a:r>
                <a:rPr lang="en-US" altLang="zh-CN" sz="1000"/>
                <a:t>O</a:t>
              </a:r>
            </a:p>
            <a:p>
              <a:pPr algn="ctr" eaLnBrk="1" hangingPunct="1"/>
              <a:r>
                <a:rPr lang="en-US" altLang="zh-CN" sz="1000"/>
                <a:t>L</a:t>
              </a:r>
            </a:p>
          </p:txBody>
        </p:sp>
        <p:sp>
          <p:nvSpPr>
            <p:cNvPr id="21567" name="Line 56"/>
            <p:cNvSpPr>
              <a:spLocks noChangeShapeType="1"/>
            </p:cNvSpPr>
            <p:nvPr/>
          </p:nvSpPr>
          <p:spPr bwMode="auto">
            <a:xfrm>
              <a:off x="3334" y="1863"/>
              <a:ext cx="0" cy="144"/>
            </a:xfrm>
            <a:prstGeom prst="line">
              <a:avLst/>
            </a:prstGeom>
            <a:noFill/>
            <a:ln w="9525">
              <a:solidFill>
                <a:schemeClr val="tx1"/>
              </a:solidFill>
              <a:round/>
              <a:headEnd/>
              <a:tailEnd/>
            </a:ln>
          </p:spPr>
          <p:txBody>
            <a:bodyPr/>
            <a:lstStyle/>
            <a:p>
              <a:endParaRPr lang="zh-CN" altLang="en-US"/>
            </a:p>
          </p:txBody>
        </p:sp>
        <p:sp>
          <p:nvSpPr>
            <p:cNvPr id="21568" name="Line 57"/>
            <p:cNvSpPr>
              <a:spLocks noChangeShapeType="1"/>
            </p:cNvSpPr>
            <p:nvPr/>
          </p:nvSpPr>
          <p:spPr bwMode="auto">
            <a:xfrm>
              <a:off x="3514" y="1863"/>
              <a:ext cx="0" cy="144"/>
            </a:xfrm>
            <a:prstGeom prst="line">
              <a:avLst/>
            </a:prstGeom>
            <a:noFill/>
            <a:ln w="9525">
              <a:solidFill>
                <a:schemeClr val="tx1"/>
              </a:solidFill>
              <a:round/>
              <a:headEnd/>
              <a:tailEnd/>
            </a:ln>
          </p:spPr>
          <p:txBody>
            <a:bodyPr/>
            <a:lstStyle/>
            <a:p>
              <a:endParaRPr lang="zh-CN" altLang="en-US"/>
            </a:p>
          </p:txBody>
        </p:sp>
        <p:sp>
          <p:nvSpPr>
            <p:cNvPr id="21569" name="Line 58"/>
            <p:cNvSpPr>
              <a:spLocks noChangeShapeType="1"/>
            </p:cNvSpPr>
            <p:nvPr/>
          </p:nvSpPr>
          <p:spPr bwMode="auto">
            <a:xfrm>
              <a:off x="3698" y="1863"/>
              <a:ext cx="0" cy="144"/>
            </a:xfrm>
            <a:prstGeom prst="line">
              <a:avLst/>
            </a:prstGeom>
            <a:noFill/>
            <a:ln w="9525">
              <a:solidFill>
                <a:schemeClr val="tx1"/>
              </a:solidFill>
              <a:round/>
              <a:headEnd/>
              <a:tailEnd/>
            </a:ln>
          </p:spPr>
          <p:txBody>
            <a:bodyPr/>
            <a:lstStyle/>
            <a:p>
              <a:endParaRPr lang="zh-CN" altLang="en-US"/>
            </a:p>
          </p:txBody>
        </p:sp>
        <p:sp>
          <p:nvSpPr>
            <p:cNvPr id="21570" name="Line 59"/>
            <p:cNvSpPr>
              <a:spLocks noChangeShapeType="1"/>
            </p:cNvSpPr>
            <p:nvPr/>
          </p:nvSpPr>
          <p:spPr bwMode="auto">
            <a:xfrm>
              <a:off x="3886" y="1863"/>
              <a:ext cx="0" cy="144"/>
            </a:xfrm>
            <a:prstGeom prst="line">
              <a:avLst/>
            </a:prstGeom>
            <a:noFill/>
            <a:ln w="9525">
              <a:solidFill>
                <a:schemeClr val="tx1"/>
              </a:solidFill>
              <a:round/>
              <a:headEnd/>
              <a:tailEnd/>
            </a:ln>
          </p:spPr>
          <p:txBody>
            <a:bodyPr/>
            <a:lstStyle/>
            <a:p>
              <a:endParaRPr lang="zh-CN" altLang="en-US"/>
            </a:p>
          </p:txBody>
        </p:sp>
        <p:sp>
          <p:nvSpPr>
            <p:cNvPr id="21571" name="Line 60"/>
            <p:cNvSpPr>
              <a:spLocks noChangeShapeType="1"/>
            </p:cNvSpPr>
            <p:nvPr/>
          </p:nvSpPr>
          <p:spPr bwMode="auto">
            <a:xfrm>
              <a:off x="4062" y="1871"/>
              <a:ext cx="0" cy="144"/>
            </a:xfrm>
            <a:prstGeom prst="line">
              <a:avLst/>
            </a:prstGeom>
            <a:noFill/>
            <a:ln w="9525">
              <a:solidFill>
                <a:schemeClr val="tx1"/>
              </a:solidFill>
              <a:round/>
              <a:headEnd/>
              <a:tailEnd/>
            </a:ln>
          </p:spPr>
          <p:txBody>
            <a:bodyPr/>
            <a:lstStyle/>
            <a:p>
              <a:endParaRPr lang="zh-CN" altLang="en-US"/>
            </a:p>
          </p:txBody>
        </p:sp>
        <p:sp>
          <p:nvSpPr>
            <p:cNvPr id="21572" name="Line 61"/>
            <p:cNvSpPr>
              <a:spLocks noChangeShapeType="1"/>
            </p:cNvSpPr>
            <p:nvPr/>
          </p:nvSpPr>
          <p:spPr bwMode="auto">
            <a:xfrm>
              <a:off x="4218" y="1867"/>
              <a:ext cx="0" cy="144"/>
            </a:xfrm>
            <a:prstGeom prst="line">
              <a:avLst/>
            </a:prstGeom>
            <a:noFill/>
            <a:ln w="9525">
              <a:solidFill>
                <a:schemeClr val="tx1"/>
              </a:solidFill>
              <a:round/>
              <a:headEnd/>
              <a:tailEnd/>
            </a:ln>
          </p:spPr>
          <p:txBody>
            <a:bodyPr/>
            <a:lstStyle/>
            <a:p>
              <a:endParaRPr lang="zh-CN" altLang="en-US"/>
            </a:p>
          </p:txBody>
        </p:sp>
        <p:sp>
          <p:nvSpPr>
            <p:cNvPr id="21573" name="Line 62"/>
            <p:cNvSpPr>
              <a:spLocks noChangeShapeType="1"/>
            </p:cNvSpPr>
            <p:nvPr/>
          </p:nvSpPr>
          <p:spPr bwMode="auto">
            <a:xfrm>
              <a:off x="4362" y="1859"/>
              <a:ext cx="0" cy="144"/>
            </a:xfrm>
            <a:prstGeom prst="line">
              <a:avLst/>
            </a:prstGeom>
            <a:noFill/>
            <a:ln w="9525">
              <a:solidFill>
                <a:schemeClr val="tx1"/>
              </a:solidFill>
              <a:round/>
              <a:headEnd/>
              <a:tailEnd/>
            </a:ln>
          </p:spPr>
          <p:txBody>
            <a:bodyPr/>
            <a:lstStyle/>
            <a:p>
              <a:endParaRPr lang="zh-CN" altLang="en-US"/>
            </a:p>
          </p:txBody>
        </p:sp>
        <p:sp>
          <p:nvSpPr>
            <p:cNvPr id="21574" name="Text Box 63"/>
            <p:cNvSpPr txBox="1">
              <a:spLocks noChangeArrowheads="1"/>
            </p:cNvSpPr>
            <p:nvPr/>
          </p:nvSpPr>
          <p:spPr bwMode="auto">
            <a:xfrm>
              <a:off x="2985" y="1960"/>
              <a:ext cx="160" cy="154"/>
            </a:xfrm>
            <a:prstGeom prst="rect">
              <a:avLst/>
            </a:prstGeom>
            <a:noFill/>
            <a:ln w="9525">
              <a:noFill/>
              <a:miter lim="800000"/>
              <a:headEnd/>
              <a:tailEnd/>
            </a:ln>
          </p:spPr>
          <p:txBody>
            <a:bodyPr wrap="none">
              <a:spAutoFit/>
            </a:bodyPr>
            <a:lstStyle/>
            <a:p>
              <a:pPr algn="ctr" eaLnBrk="1" hangingPunct="1"/>
              <a:r>
                <a:rPr lang="en-US" altLang="zh-CN" sz="1000"/>
                <a:t>1</a:t>
              </a:r>
            </a:p>
          </p:txBody>
        </p:sp>
        <p:sp>
          <p:nvSpPr>
            <p:cNvPr id="21575" name="Text Box 64"/>
            <p:cNvSpPr txBox="1">
              <a:spLocks noChangeArrowheads="1"/>
            </p:cNvSpPr>
            <p:nvPr/>
          </p:nvSpPr>
          <p:spPr bwMode="auto">
            <a:xfrm>
              <a:off x="3153" y="1960"/>
              <a:ext cx="160" cy="154"/>
            </a:xfrm>
            <a:prstGeom prst="rect">
              <a:avLst/>
            </a:prstGeom>
            <a:noFill/>
            <a:ln w="9525">
              <a:noFill/>
              <a:miter lim="800000"/>
              <a:headEnd/>
              <a:tailEnd/>
            </a:ln>
          </p:spPr>
          <p:txBody>
            <a:bodyPr wrap="none">
              <a:spAutoFit/>
            </a:bodyPr>
            <a:lstStyle/>
            <a:p>
              <a:pPr algn="ctr" eaLnBrk="1" hangingPunct="1"/>
              <a:r>
                <a:rPr lang="en-US" altLang="zh-CN" sz="1000"/>
                <a:t>2</a:t>
              </a:r>
            </a:p>
          </p:txBody>
        </p:sp>
        <p:sp>
          <p:nvSpPr>
            <p:cNvPr id="21576" name="Text Box 65"/>
            <p:cNvSpPr txBox="1">
              <a:spLocks noChangeArrowheads="1"/>
            </p:cNvSpPr>
            <p:nvPr/>
          </p:nvSpPr>
          <p:spPr bwMode="auto">
            <a:xfrm>
              <a:off x="3345" y="1960"/>
              <a:ext cx="160" cy="154"/>
            </a:xfrm>
            <a:prstGeom prst="rect">
              <a:avLst/>
            </a:prstGeom>
            <a:noFill/>
            <a:ln w="9525">
              <a:noFill/>
              <a:miter lim="800000"/>
              <a:headEnd/>
              <a:tailEnd/>
            </a:ln>
          </p:spPr>
          <p:txBody>
            <a:bodyPr wrap="none">
              <a:spAutoFit/>
            </a:bodyPr>
            <a:lstStyle/>
            <a:p>
              <a:pPr algn="ctr" eaLnBrk="1" hangingPunct="1"/>
              <a:r>
                <a:rPr lang="en-US" altLang="zh-CN" sz="1000"/>
                <a:t>3</a:t>
              </a:r>
            </a:p>
          </p:txBody>
        </p:sp>
        <p:sp>
          <p:nvSpPr>
            <p:cNvPr id="21577" name="Text Box 66"/>
            <p:cNvSpPr txBox="1">
              <a:spLocks noChangeArrowheads="1"/>
            </p:cNvSpPr>
            <p:nvPr/>
          </p:nvSpPr>
          <p:spPr bwMode="auto">
            <a:xfrm>
              <a:off x="3517" y="1960"/>
              <a:ext cx="160" cy="154"/>
            </a:xfrm>
            <a:prstGeom prst="rect">
              <a:avLst/>
            </a:prstGeom>
            <a:noFill/>
            <a:ln w="9525">
              <a:noFill/>
              <a:miter lim="800000"/>
              <a:headEnd/>
              <a:tailEnd/>
            </a:ln>
          </p:spPr>
          <p:txBody>
            <a:bodyPr wrap="none">
              <a:spAutoFit/>
            </a:bodyPr>
            <a:lstStyle/>
            <a:p>
              <a:pPr algn="ctr" eaLnBrk="1" hangingPunct="1"/>
              <a:r>
                <a:rPr lang="en-US" altLang="zh-CN" sz="1000"/>
                <a:t>4</a:t>
              </a:r>
            </a:p>
          </p:txBody>
        </p:sp>
        <p:sp>
          <p:nvSpPr>
            <p:cNvPr id="21578" name="Text Box 67"/>
            <p:cNvSpPr txBox="1">
              <a:spLocks noChangeArrowheads="1"/>
            </p:cNvSpPr>
            <p:nvPr/>
          </p:nvSpPr>
          <p:spPr bwMode="auto">
            <a:xfrm>
              <a:off x="3705" y="1956"/>
              <a:ext cx="160" cy="154"/>
            </a:xfrm>
            <a:prstGeom prst="rect">
              <a:avLst/>
            </a:prstGeom>
            <a:noFill/>
            <a:ln w="9525">
              <a:noFill/>
              <a:miter lim="800000"/>
              <a:headEnd/>
              <a:tailEnd/>
            </a:ln>
          </p:spPr>
          <p:txBody>
            <a:bodyPr wrap="none">
              <a:spAutoFit/>
            </a:bodyPr>
            <a:lstStyle/>
            <a:p>
              <a:pPr algn="ctr" eaLnBrk="1" hangingPunct="1"/>
              <a:r>
                <a:rPr lang="en-US" altLang="zh-CN" sz="1000"/>
                <a:t>5</a:t>
              </a:r>
            </a:p>
          </p:txBody>
        </p:sp>
        <p:sp>
          <p:nvSpPr>
            <p:cNvPr id="21579" name="Text Box 68"/>
            <p:cNvSpPr txBox="1">
              <a:spLocks noChangeArrowheads="1"/>
            </p:cNvSpPr>
            <p:nvPr/>
          </p:nvSpPr>
          <p:spPr bwMode="auto">
            <a:xfrm>
              <a:off x="3893" y="1956"/>
              <a:ext cx="160" cy="154"/>
            </a:xfrm>
            <a:prstGeom prst="rect">
              <a:avLst/>
            </a:prstGeom>
            <a:noFill/>
            <a:ln w="9525">
              <a:noFill/>
              <a:miter lim="800000"/>
              <a:headEnd/>
              <a:tailEnd/>
            </a:ln>
          </p:spPr>
          <p:txBody>
            <a:bodyPr wrap="none">
              <a:spAutoFit/>
            </a:bodyPr>
            <a:lstStyle/>
            <a:p>
              <a:pPr algn="ctr" eaLnBrk="1" hangingPunct="1"/>
              <a:r>
                <a:rPr lang="en-US" altLang="zh-CN" sz="1000"/>
                <a:t>6</a:t>
              </a:r>
            </a:p>
          </p:txBody>
        </p:sp>
        <p:sp>
          <p:nvSpPr>
            <p:cNvPr id="21580" name="Text Box 69"/>
            <p:cNvSpPr txBox="1">
              <a:spLocks noChangeArrowheads="1"/>
            </p:cNvSpPr>
            <p:nvPr/>
          </p:nvSpPr>
          <p:spPr bwMode="auto">
            <a:xfrm>
              <a:off x="4057" y="1956"/>
              <a:ext cx="160" cy="154"/>
            </a:xfrm>
            <a:prstGeom prst="rect">
              <a:avLst/>
            </a:prstGeom>
            <a:noFill/>
            <a:ln w="9525">
              <a:noFill/>
              <a:miter lim="800000"/>
              <a:headEnd/>
              <a:tailEnd/>
            </a:ln>
          </p:spPr>
          <p:txBody>
            <a:bodyPr wrap="none">
              <a:spAutoFit/>
            </a:bodyPr>
            <a:lstStyle/>
            <a:p>
              <a:pPr algn="ctr" eaLnBrk="1" hangingPunct="1"/>
              <a:r>
                <a:rPr lang="en-US" altLang="zh-CN" sz="1000"/>
                <a:t>7</a:t>
              </a:r>
            </a:p>
          </p:txBody>
        </p:sp>
        <p:sp>
          <p:nvSpPr>
            <p:cNvPr id="21581" name="Text Box 70"/>
            <p:cNvSpPr txBox="1">
              <a:spLocks noChangeArrowheads="1"/>
            </p:cNvSpPr>
            <p:nvPr/>
          </p:nvSpPr>
          <p:spPr bwMode="auto">
            <a:xfrm>
              <a:off x="4205" y="1956"/>
              <a:ext cx="160" cy="154"/>
            </a:xfrm>
            <a:prstGeom prst="rect">
              <a:avLst/>
            </a:prstGeom>
            <a:noFill/>
            <a:ln w="9525">
              <a:noFill/>
              <a:miter lim="800000"/>
              <a:headEnd/>
              <a:tailEnd/>
            </a:ln>
          </p:spPr>
          <p:txBody>
            <a:bodyPr wrap="none">
              <a:spAutoFit/>
            </a:bodyPr>
            <a:lstStyle/>
            <a:p>
              <a:pPr algn="ctr" eaLnBrk="1" hangingPunct="1"/>
              <a:r>
                <a:rPr lang="en-US" altLang="zh-CN" sz="1000"/>
                <a:t>8</a:t>
              </a:r>
            </a:p>
          </p:txBody>
        </p:sp>
        <p:sp>
          <p:nvSpPr>
            <p:cNvPr id="21582" name="Text Box 71"/>
            <p:cNvSpPr txBox="1">
              <a:spLocks noChangeArrowheads="1"/>
            </p:cNvSpPr>
            <p:nvPr/>
          </p:nvSpPr>
          <p:spPr bwMode="auto">
            <a:xfrm>
              <a:off x="4349" y="1956"/>
              <a:ext cx="160" cy="154"/>
            </a:xfrm>
            <a:prstGeom prst="rect">
              <a:avLst/>
            </a:prstGeom>
            <a:noFill/>
            <a:ln w="9525">
              <a:noFill/>
              <a:miter lim="800000"/>
              <a:headEnd/>
              <a:tailEnd/>
            </a:ln>
          </p:spPr>
          <p:txBody>
            <a:bodyPr wrap="none">
              <a:spAutoFit/>
            </a:bodyPr>
            <a:lstStyle/>
            <a:p>
              <a:pPr algn="ctr" eaLnBrk="1" hangingPunct="1"/>
              <a:r>
                <a:rPr lang="en-US" altLang="zh-CN" sz="1000"/>
                <a:t>9</a:t>
              </a:r>
            </a:p>
          </p:txBody>
        </p:sp>
        <p:sp>
          <p:nvSpPr>
            <p:cNvPr id="21583"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w="3175">
              <a:noFill/>
              <a:round/>
              <a:headEnd/>
              <a:tailEnd/>
            </a:ln>
          </p:spPr>
          <p:txBody>
            <a:bodyPr/>
            <a:lstStyle/>
            <a:p>
              <a:endParaRPr lang="zh-CN" altLang="en-US"/>
            </a:p>
          </p:txBody>
        </p:sp>
      </p:grpSp>
      <p:grpSp>
        <p:nvGrpSpPr>
          <p:cNvPr id="20" name="Group 73"/>
          <p:cNvGrpSpPr>
            <a:grpSpLocks/>
          </p:cNvGrpSpPr>
          <p:nvPr/>
        </p:nvGrpSpPr>
        <p:grpSpPr bwMode="auto">
          <a:xfrm flipV="1">
            <a:off x="1039813" y="2238375"/>
            <a:ext cx="1666875" cy="2062163"/>
            <a:chOff x="1511" y="1371"/>
            <a:chExt cx="1050" cy="1299"/>
          </a:xfrm>
        </p:grpSpPr>
        <p:grpSp>
          <p:nvGrpSpPr>
            <p:cNvPr id="21548" name="Group 74"/>
            <p:cNvGrpSpPr>
              <a:grpSpLocks/>
            </p:cNvGrpSpPr>
            <p:nvPr/>
          </p:nvGrpSpPr>
          <p:grpSpPr bwMode="auto">
            <a:xfrm>
              <a:off x="1511" y="1371"/>
              <a:ext cx="1050" cy="198"/>
              <a:chOff x="1614" y="1494"/>
              <a:chExt cx="1050" cy="198"/>
            </a:xfrm>
          </p:grpSpPr>
          <p:sp>
            <p:nvSpPr>
              <p:cNvPr id="21550"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p>
                <a:endParaRPr lang="zh-CN" altLang="zh-CN">
                  <a:latin typeface="Times New Roman" pitchFamily="18" charset="0"/>
                </a:endParaRPr>
              </a:p>
            </p:txBody>
          </p:sp>
          <p:sp>
            <p:nvSpPr>
              <p:cNvPr id="235596"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dirty="0">
                  <a:latin typeface="Times New Roman" pitchFamily="18" charset="0"/>
                  <a:ea typeface="+mn-ea"/>
                </a:endParaRPr>
              </a:p>
            </p:txBody>
          </p:sp>
          <p:sp>
            <p:nvSpPr>
              <p:cNvPr id="21552"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p>
                <a:endParaRPr lang="zh-CN" altLang="zh-CN">
                  <a:latin typeface="Times New Roman" pitchFamily="18" charset="0"/>
                </a:endParaRPr>
              </a:p>
            </p:txBody>
          </p:sp>
          <p:sp>
            <p:nvSpPr>
              <p:cNvPr id="21553" name="Line 78"/>
              <p:cNvSpPr>
                <a:spLocks noChangeShapeType="1"/>
              </p:cNvSpPr>
              <p:nvPr/>
            </p:nvSpPr>
            <p:spPr bwMode="auto">
              <a:xfrm>
                <a:off x="2526" y="1584"/>
                <a:ext cx="138" cy="0"/>
              </a:xfrm>
              <a:prstGeom prst="line">
                <a:avLst/>
              </a:prstGeom>
              <a:noFill/>
              <a:ln w="28575">
                <a:solidFill>
                  <a:schemeClr val="tx1"/>
                </a:solidFill>
                <a:round/>
                <a:headEnd/>
                <a:tailEnd/>
              </a:ln>
            </p:spPr>
            <p:txBody>
              <a:bodyPr/>
              <a:lstStyle/>
              <a:p>
                <a:endParaRPr lang="zh-CN" altLang="en-US"/>
              </a:p>
            </p:txBody>
          </p:sp>
        </p:grpSp>
        <p:sp>
          <p:nvSpPr>
            <p:cNvPr id="21549"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w="9525">
              <a:noFill/>
              <a:round/>
              <a:headEnd/>
              <a:tailEnd/>
            </a:ln>
          </p:spPr>
          <p:txBody>
            <a:bodyPr rot="10800000"/>
            <a:lstStyle/>
            <a:p>
              <a:endParaRPr lang="zh-CN" altLang="en-US"/>
            </a:p>
          </p:txBody>
        </p:sp>
      </p:grpSp>
      <p:sp>
        <p:nvSpPr>
          <p:cNvPr id="226628" name="Text Box 324"/>
          <p:cNvSpPr txBox="1">
            <a:spLocks noChangeArrowheads="1"/>
          </p:cNvSpPr>
          <p:nvPr/>
        </p:nvSpPr>
        <p:spPr bwMode="auto">
          <a:xfrm>
            <a:off x="1322363" y="5430993"/>
            <a:ext cx="6808763" cy="720197"/>
          </a:xfrm>
          <a:prstGeom prst="rect">
            <a:avLst/>
          </a:prstGeom>
          <a:noFill/>
          <a:ln w="9525">
            <a:noFill/>
            <a:miter lim="800000"/>
            <a:headEnd/>
            <a:tailEnd/>
          </a:ln>
        </p:spPr>
        <p:txBody>
          <a:bodyPr wrap="square">
            <a:spAutoFit/>
          </a:bodyPr>
          <a:lstStyle/>
          <a:p>
            <a:pPr>
              <a:lnSpc>
                <a:spcPct val="85000"/>
              </a:lnSpc>
            </a:pPr>
            <a:r>
              <a:rPr lang="zh-CN" altLang="en-US" dirty="0" smtClean="0">
                <a:solidFill>
                  <a:srgbClr val="CC0000"/>
                </a:solidFill>
                <a:latin typeface="+mn-lt"/>
              </a:rPr>
              <a:t>频分复用</a:t>
            </a:r>
            <a:r>
              <a:rPr lang="en-US" altLang="zh-CN" dirty="0" smtClean="0">
                <a:solidFill>
                  <a:srgbClr val="CC0000"/>
                </a:solidFill>
                <a:latin typeface="+mn-lt"/>
              </a:rPr>
              <a:t>:</a:t>
            </a:r>
            <a:r>
              <a:rPr lang="en-US" altLang="zh-CN" dirty="0" smtClean="0">
                <a:latin typeface="+mn-lt"/>
              </a:rPr>
              <a:t> </a:t>
            </a:r>
            <a:r>
              <a:rPr lang="en-US" altLang="zh-CN" dirty="0">
                <a:latin typeface="+mn-lt"/>
              </a:rPr>
              <a:t>different </a:t>
            </a:r>
            <a:r>
              <a:rPr lang="en-US" altLang="zh-CN" dirty="0" smtClean="0">
                <a:latin typeface="+mn-lt"/>
              </a:rPr>
              <a:t>channels transmitted in </a:t>
            </a:r>
            <a:r>
              <a:rPr lang="en-US" altLang="zh-CN" dirty="0">
                <a:latin typeface="+mn-lt"/>
              </a:rPr>
              <a:t>different frequency </a:t>
            </a:r>
            <a:r>
              <a:rPr lang="en-US" altLang="zh-CN" dirty="0" smtClean="0">
                <a:latin typeface="+mn-lt"/>
              </a:rPr>
              <a:t>bands. </a:t>
            </a:r>
            <a:endParaRPr lang="en-US" altLang="zh-CN" dirty="0">
              <a:latin typeface="+mn-lt"/>
            </a:endParaRPr>
          </a:p>
        </p:txBody>
      </p:sp>
      <p:grpSp>
        <p:nvGrpSpPr>
          <p:cNvPr id="21544" name="Group 326"/>
          <p:cNvGrpSpPr>
            <a:grpSpLocks/>
          </p:cNvGrpSpPr>
          <p:nvPr/>
        </p:nvGrpSpPr>
        <p:grpSpPr bwMode="auto">
          <a:xfrm>
            <a:off x="560388" y="1928813"/>
            <a:ext cx="609600" cy="609600"/>
            <a:chOff x="-44" y="1473"/>
            <a:chExt cx="981" cy="1105"/>
          </a:xfrm>
        </p:grpSpPr>
        <p:pic>
          <p:nvPicPr>
            <p:cNvPr id="21546" name="Picture 327" descr="desktop_computer_stylized_medium"/>
            <p:cNvPicPr>
              <a:picLocks noChangeAspect="1" noChangeArrowheads="1"/>
            </p:cNvPicPr>
            <p:nvPr/>
          </p:nvPicPr>
          <p:blipFill>
            <a:blip r:embed="rId6"/>
            <a:srcRect/>
            <a:stretch>
              <a:fillRect/>
            </a:stretch>
          </p:blipFill>
          <p:spPr bwMode="auto">
            <a:xfrm flipH="1">
              <a:off x="-44" y="1473"/>
              <a:ext cx="981" cy="1105"/>
            </a:xfrm>
            <a:prstGeom prst="rect">
              <a:avLst/>
            </a:prstGeom>
            <a:noFill/>
            <a:ln w="9525">
              <a:noFill/>
              <a:miter lim="800000"/>
              <a:headEnd/>
              <a:tailEnd/>
            </a:ln>
          </p:spPr>
        </p:pic>
        <p:sp>
          <p:nvSpPr>
            <p:cNvPr id="21547" name="Freeform 328"/>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sp>
        <p:nvSpPr>
          <p:cNvPr id="2" name="标题 1"/>
          <p:cNvSpPr>
            <a:spLocks noGrp="1"/>
          </p:cNvSpPr>
          <p:nvPr>
            <p:ph type="title"/>
          </p:nvPr>
        </p:nvSpPr>
        <p:spPr/>
        <p:txBody>
          <a:bodyPr/>
          <a:lstStyle/>
          <a:p>
            <a:r>
              <a:rPr lang="zh-CN" altLang="en-US" dirty="0"/>
              <a:t>家庭接入</a:t>
            </a:r>
            <a:r>
              <a:rPr lang="en-US" altLang="zh-CN" dirty="0"/>
              <a:t>: </a:t>
            </a:r>
            <a:r>
              <a:rPr lang="zh-CN" altLang="en-US" dirty="0"/>
              <a:t>电缆网络</a:t>
            </a:r>
          </a:p>
        </p:txBody>
      </p:sp>
    </p:spTree>
    <p:extLst>
      <p:ext uri="{BB962C8B-B14F-4D97-AF65-F5344CB8AC3E}">
        <p14:creationId xmlns:p14="http://schemas.microsoft.com/office/powerpoint/2010/main" val="19568693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26628"/>
                                        </p:tgtEl>
                                        <p:attrNameLst>
                                          <p:attrName>style.visibility</p:attrName>
                                        </p:attrNameLst>
                                      </p:cBhvr>
                                      <p:to>
                                        <p:strVal val="visible"/>
                                      </p:to>
                                    </p:set>
                                    <p:animEffect transition="in" filter="dissolve">
                                      <p:cBhvr>
                                        <p:cTn id="20" dur="500"/>
                                        <p:tgtEl>
                                          <p:spTgt spid="2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62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2"/>
          <p:cNvGrpSpPr>
            <a:grpSpLocks/>
          </p:cNvGrpSpPr>
          <p:nvPr/>
        </p:nvGrpSpPr>
        <p:grpSpPr bwMode="auto">
          <a:xfrm>
            <a:off x="5143500" y="2905125"/>
            <a:ext cx="2178050" cy="1147763"/>
            <a:chOff x="5143500" y="2905125"/>
            <a:chExt cx="2178050" cy="1147763"/>
          </a:xfrm>
        </p:grpSpPr>
        <p:grpSp>
          <p:nvGrpSpPr>
            <p:cNvPr id="22664" name="Group 128"/>
            <p:cNvGrpSpPr>
              <a:grpSpLocks/>
            </p:cNvGrpSpPr>
            <p:nvPr/>
          </p:nvGrpSpPr>
          <p:grpSpPr bwMode="auto">
            <a:xfrm>
              <a:off x="5143500" y="2905125"/>
              <a:ext cx="2178050" cy="1147763"/>
              <a:chOff x="3240" y="1830"/>
              <a:chExt cx="1372" cy="723"/>
            </a:xfrm>
          </p:grpSpPr>
          <p:sp>
            <p:nvSpPr>
              <p:cNvPr id="22705" name="Freeform 129"/>
              <p:cNvSpPr>
                <a:spLocks/>
              </p:cNvSpPr>
              <p:nvPr/>
            </p:nvSpPr>
            <p:spPr bwMode="auto">
              <a:xfrm>
                <a:off x="3240" y="1830"/>
                <a:ext cx="1372" cy="723"/>
              </a:xfrm>
              <a:custGeom>
                <a:avLst/>
                <a:gdLst>
                  <a:gd name="T0" fmla="*/ 2706359 w 765"/>
                  <a:gd name="T1" fmla="*/ 9024 h 459"/>
                  <a:gd name="T2" fmla="*/ 1841932 w 765"/>
                  <a:gd name="T3" fmla="*/ 63629 h 459"/>
                  <a:gd name="T4" fmla="*/ 611396 w 765"/>
                  <a:gd name="T5" fmla="*/ 91397 h 459"/>
                  <a:gd name="T6" fmla="*/ 89447 w 765"/>
                  <a:gd name="T7" fmla="*/ 306185 h 459"/>
                  <a:gd name="T8" fmla="*/ 1149489 w 765"/>
                  <a:gd name="T9" fmla="*/ 404483 h 459"/>
                  <a:gd name="T10" fmla="*/ 2212518 w 765"/>
                  <a:gd name="T11" fmla="*/ 388557 h 459"/>
                  <a:gd name="T12" fmla="*/ 3729759 w 765"/>
                  <a:gd name="T13" fmla="*/ 404483 h 459"/>
                  <a:gd name="T14" fmla="*/ 4458312 w 765"/>
                  <a:gd name="T15" fmla="*/ 395601 h 459"/>
                  <a:gd name="T16" fmla="*/ 4803937 w 765"/>
                  <a:gd name="T17" fmla="*/ 339191 h 459"/>
                  <a:gd name="T18" fmla="*/ 4790849 w 765"/>
                  <a:gd name="T19" fmla="*/ 143965 h 459"/>
                  <a:gd name="T20" fmla="*/ 4227927 w 765"/>
                  <a:gd name="T21" fmla="*/ 31235 h 459"/>
                  <a:gd name="T22" fmla="*/ 2706359 w 765"/>
                  <a:gd name="T23" fmla="*/ 9024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22706" name="Line 130"/>
              <p:cNvSpPr>
                <a:spLocks noChangeShapeType="1"/>
              </p:cNvSpPr>
              <p:nvPr/>
            </p:nvSpPr>
            <p:spPr bwMode="auto">
              <a:xfrm flipV="1">
                <a:off x="3763" y="2053"/>
                <a:ext cx="106" cy="76"/>
              </a:xfrm>
              <a:prstGeom prst="line">
                <a:avLst/>
              </a:prstGeom>
              <a:noFill/>
              <a:ln w="9525">
                <a:solidFill>
                  <a:schemeClr val="tx1"/>
                </a:solidFill>
                <a:round/>
                <a:headEnd/>
                <a:tailEnd/>
              </a:ln>
            </p:spPr>
            <p:txBody>
              <a:bodyPr/>
              <a:lstStyle/>
              <a:p>
                <a:endParaRPr lang="zh-CN" altLang="en-US"/>
              </a:p>
            </p:txBody>
          </p:sp>
          <p:sp>
            <p:nvSpPr>
              <p:cNvPr id="22707" name="Line 131"/>
              <p:cNvSpPr>
                <a:spLocks noChangeShapeType="1"/>
              </p:cNvSpPr>
              <p:nvPr/>
            </p:nvSpPr>
            <p:spPr bwMode="auto">
              <a:xfrm>
                <a:off x="3616" y="2204"/>
                <a:ext cx="0" cy="72"/>
              </a:xfrm>
              <a:prstGeom prst="line">
                <a:avLst/>
              </a:prstGeom>
              <a:noFill/>
              <a:ln w="9525">
                <a:solidFill>
                  <a:schemeClr val="tx1"/>
                </a:solidFill>
                <a:round/>
                <a:headEnd/>
                <a:tailEnd/>
              </a:ln>
            </p:spPr>
            <p:txBody>
              <a:bodyPr/>
              <a:lstStyle/>
              <a:p>
                <a:endParaRPr lang="zh-CN" altLang="en-US"/>
              </a:p>
            </p:txBody>
          </p:sp>
          <p:sp>
            <p:nvSpPr>
              <p:cNvPr id="22708" name="Line 132"/>
              <p:cNvSpPr>
                <a:spLocks noChangeShapeType="1"/>
              </p:cNvSpPr>
              <p:nvPr/>
            </p:nvSpPr>
            <p:spPr bwMode="auto">
              <a:xfrm flipV="1">
                <a:off x="3763" y="2114"/>
                <a:ext cx="226" cy="252"/>
              </a:xfrm>
              <a:prstGeom prst="line">
                <a:avLst/>
              </a:prstGeom>
              <a:noFill/>
              <a:ln w="9525">
                <a:solidFill>
                  <a:schemeClr val="tx1"/>
                </a:solidFill>
                <a:round/>
                <a:headEnd/>
                <a:tailEnd/>
              </a:ln>
            </p:spPr>
            <p:txBody>
              <a:bodyPr/>
              <a:lstStyle/>
              <a:p>
                <a:endParaRPr lang="zh-CN" altLang="en-US"/>
              </a:p>
            </p:txBody>
          </p:sp>
          <p:sp>
            <p:nvSpPr>
              <p:cNvPr id="22709" name="Line 133"/>
              <p:cNvSpPr>
                <a:spLocks noChangeShapeType="1"/>
              </p:cNvSpPr>
              <p:nvPr/>
            </p:nvSpPr>
            <p:spPr bwMode="auto">
              <a:xfrm>
                <a:off x="4076" y="2113"/>
                <a:ext cx="0" cy="171"/>
              </a:xfrm>
              <a:prstGeom prst="line">
                <a:avLst/>
              </a:prstGeom>
              <a:noFill/>
              <a:ln w="9525">
                <a:solidFill>
                  <a:schemeClr val="tx1"/>
                </a:solidFill>
                <a:round/>
                <a:headEnd/>
                <a:tailEnd/>
              </a:ln>
            </p:spPr>
            <p:txBody>
              <a:bodyPr/>
              <a:lstStyle/>
              <a:p>
                <a:endParaRPr lang="zh-CN" altLang="en-US"/>
              </a:p>
            </p:txBody>
          </p:sp>
          <p:sp>
            <p:nvSpPr>
              <p:cNvPr id="22710" name="Line 134"/>
              <p:cNvSpPr>
                <a:spLocks noChangeShapeType="1"/>
              </p:cNvSpPr>
              <p:nvPr/>
            </p:nvSpPr>
            <p:spPr bwMode="auto">
              <a:xfrm>
                <a:off x="3779" y="2380"/>
                <a:ext cx="162" cy="0"/>
              </a:xfrm>
              <a:prstGeom prst="line">
                <a:avLst/>
              </a:prstGeom>
              <a:noFill/>
              <a:ln w="9525">
                <a:solidFill>
                  <a:schemeClr val="tx1"/>
                </a:solidFill>
                <a:round/>
                <a:headEnd/>
                <a:tailEnd/>
              </a:ln>
            </p:spPr>
            <p:txBody>
              <a:bodyPr/>
              <a:lstStyle/>
              <a:p>
                <a:endParaRPr lang="zh-CN" altLang="en-US"/>
              </a:p>
            </p:txBody>
          </p:sp>
          <p:sp>
            <p:nvSpPr>
              <p:cNvPr id="22711" name="Line 135"/>
              <p:cNvSpPr>
                <a:spLocks noChangeShapeType="1"/>
              </p:cNvSpPr>
              <p:nvPr/>
            </p:nvSpPr>
            <p:spPr bwMode="auto">
              <a:xfrm>
                <a:off x="4255" y="2372"/>
                <a:ext cx="152" cy="0"/>
              </a:xfrm>
              <a:prstGeom prst="line">
                <a:avLst/>
              </a:prstGeom>
              <a:noFill/>
              <a:ln w="9525">
                <a:solidFill>
                  <a:schemeClr val="tx1"/>
                </a:solidFill>
                <a:round/>
                <a:headEnd/>
                <a:tailEnd/>
              </a:ln>
            </p:spPr>
            <p:txBody>
              <a:bodyPr/>
              <a:lstStyle/>
              <a:p>
                <a:endParaRPr lang="zh-CN" altLang="en-US"/>
              </a:p>
            </p:txBody>
          </p:sp>
          <p:grpSp>
            <p:nvGrpSpPr>
              <p:cNvPr id="22712" name="Group 136"/>
              <p:cNvGrpSpPr>
                <a:grpSpLocks/>
              </p:cNvGrpSpPr>
              <p:nvPr/>
            </p:nvGrpSpPr>
            <p:grpSpPr bwMode="auto">
              <a:xfrm>
                <a:off x="3860" y="1969"/>
                <a:ext cx="335" cy="148"/>
                <a:chOff x="4650" y="1129"/>
                <a:chExt cx="246" cy="95"/>
              </a:xfrm>
            </p:grpSpPr>
            <p:sp>
              <p:nvSpPr>
                <p:cNvPr id="227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27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27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2745" name="Group 140"/>
                <p:cNvGrpSpPr>
                  <a:grpSpLocks/>
                </p:cNvGrpSpPr>
                <p:nvPr/>
              </p:nvGrpSpPr>
              <p:grpSpPr bwMode="auto">
                <a:xfrm>
                  <a:off x="4699" y="1145"/>
                  <a:ext cx="138" cy="29"/>
                  <a:chOff x="2468" y="1332"/>
                  <a:chExt cx="310" cy="60"/>
                </a:xfrm>
              </p:grpSpPr>
              <p:sp>
                <p:nvSpPr>
                  <p:cNvPr id="22748"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22749"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22746" name="Line 143"/>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2747" name="Line 144"/>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22713" name="Group 145"/>
              <p:cNvGrpSpPr>
                <a:grpSpLocks/>
              </p:cNvGrpSpPr>
              <p:nvPr/>
            </p:nvGrpSpPr>
            <p:grpSpPr bwMode="auto">
              <a:xfrm>
                <a:off x="3922" y="2284"/>
                <a:ext cx="336" cy="154"/>
                <a:chOff x="4650" y="1129"/>
                <a:chExt cx="246" cy="95"/>
              </a:xfrm>
            </p:grpSpPr>
            <p:sp>
              <p:nvSpPr>
                <p:cNvPr id="2273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273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273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2737" name="Group 149"/>
                <p:cNvGrpSpPr>
                  <a:grpSpLocks/>
                </p:cNvGrpSpPr>
                <p:nvPr/>
              </p:nvGrpSpPr>
              <p:grpSpPr bwMode="auto">
                <a:xfrm>
                  <a:off x="4699" y="1145"/>
                  <a:ext cx="138" cy="29"/>
                  <a:chOff x="2468" y="1332"/>
                  <a:chExt cx="310" cy="60"/>
                </a:xfrm>
              </p:grpSpPr>
              <p:sp>
                <p:nvSpPr>
                  <p:cNvPr id="22740"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22741"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22738" name="Line 15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2739" name="Line 15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22714" name="Group 154"/>
              <p:cNvGrpSpPr>
                <a:grpSpLocks/>
              </p:cNvGrpSpPr>
              <p:nvPr/>
            </p:nvGrpSpPr>
            <p:grpSpPr bwMode="auto">
              <a:xfrm>
                <a:off x="3443" y="2054"/>
                <a:ext cx="335" cy="149"/>
                <a:chOff x="4650" y="1129"/>
                <a:chExt cx="246" cy="95"/>
              </a:xfrm>
            </p:grpSpPr>
            <p:sp>
              <p:nvSpPr>
                <p:cNvPr id="2272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272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272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2729" name="Group 158"/>
                <p:cNvGrpSpPr>
                  <a:grpSpLocks/>
                </p:cNvGrpSpPr>
                <p:nvPr/>
              </p:nvGrpSpPr>
              <p:grpSpPr bwMode="auto">
                <a:xfrm>
                  <a:off x="4699" y="1145"/>
                  <a:ext cx="138" cy="29"/>
                  <a:chOff x="2468" y="1332"/>
                  <a:chExt cx="310" cy="60"/>
                </a:xfrm>
              </p:grpSpPr>
              <p:sp>
                <p:nvSpPr>
                  <p:cNvPr id="22732"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22733"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22730" name="Line 16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2731" name="Line 16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22715" name="Group 163"/>
              <p:cNvGrpSpPr>
                <a:grpSpLocks/>
              </p:cNvGrpSpPr>
              <p:nvPr/>
            </p:nvGrpSpPr>
            <p:grpSpPr bwMode="auto">
              <a:xfrm>
                <a:off x="3452" y="2284"/>
                <a:ext cx="336" cy="148"/>
                <a:chOff x="4650" y="1129"/>
                <a:chExt cx="246" cy="95"/>
              </a:xfrm>
            </p:grpSpPr>
            <p:sp>
              <p:nvSpPr>
                <p:cNvPr id="2271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271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272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2721" name="Group 167"/>
                <p:cNvGrpSpPr>
                  <a:grpSpLocks/>
                </p:cNvGrpSpPr>
                <p:nvPr/>
              </p:nvGrpSpPr>
              <p:grpSpPr bwMode="auto">
                <a:xfrm>
                  <a:off x="4699" y="1145"/>
                  <a:ext cx="138" cy="29"/>
                  <a:chOff x="2468" y="1332"/>
                  <a:chExt cx="310" cy="60"/>
                </a:xfrm>
              </p:grpSpPr>
              <p:sp>
                <p:nvSpPr>
                  <p:cNvPr id="22724"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22725"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22722" name="Line 17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2723" name="Line 17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22716" name="Line 172"/>
              <p:cNvSpPr>
                <a:spLocks noChangeShapeType="1"/>
              </p:cNvSpPr>
              <p:nvPr/>
            </p:nvSpPr>
            <p:spPr bwMode="auto">
              <a:xfrm>
                <a:off x="4422" y="2370"/>
                <a:ext cx="153" cy="0"/>
              </a:xfrm>
              <a:prstGeom prst="line">
                <a:avLst/>
              </a:prstGeom>
              <a:noFill/>
              <a:ln w="9525">
                <a:solidFill>
                  <a:schemeClr val="bg2"/>
                </a:solidFill>
                <a:prstDash val="dash"/>
                <a:round/>
                <a:headEnd/>
                <a:tailEnd/>
              </a:ln>
            </p:spPr>
            <p:txBody>
              <a:bodyPr/>
              <a:lstStyle/>
              <a:p>
                <a:endParaRPr lang="zh-CN" altLang="en-US"/>
              </a:p>
            </p:txBody>
          </p:sp>
          <p:sp>
            <p:nvSpPr>
              <p:cNvPr id="22717" name="Text Box 580"/>
              <p:cNvSpPr txBox="1">
                <a:spLocks noChangeArrowheads="1"/>
              </p:cNvSpPr>
              <p:nvPr/>
            </p:nvSpPr>
            <p:spPr bwMode="auto">
              <a:xfrm>
                <a:off x="4231" y="1988"/>
                <a:ext cx="348" cy="231"/>
              </a:xfrm>
              <a:prstGeom prst="rect">
                <a:avLst/>
              </a:prstGeom>
              <a:noFill/>
              <a:ln w="9525">
                <a:noFill/>
                <a:miter lim="800000"/>
                <a:headEnd/>
                <a:tailEnd/>
              </a:ln>
            </p:spPr>
            <p:txBody>
              <a:bodyPr wrap="none">
                <a:spAutoFit/>
              </a:bodyPr>
              <a:lstStyle/>
              <a:p>
                <a:r>
                  <a:rPr lang="en-US" altLang="zh-CN" sz="1800" dirty="0"/>
                  <a:t>ISP</a:t>
                </a:r>
              </a:p>
            </p:txBody>
          </p:sp>
        </p:grpSp>
        <p:grpSp>
          <p:nvGrpSpPr>
            <p:cNvPr id="22665" name="Group 347"/>
            <p:cNvGrpSpPr>
              <a:grpSpLocks/>
            </p:cNvGrpSpPr>
            <p:nvPr/>
          </p:nvGrpSpPr>
          <p:grpSpPr bwMode="auto">
            <a:xfrm>
              <a:off x="5450519" y="3250491"/>
              <a:ext cx="569188" cy="269566"/>
              <a:chOff x="1871277" y="1576300"/>
              <a:chExt cx="1128371" cy="437861"/>
            </a:xfrm>
          </p:grpSpPr>
          <p:sp>
            <p:nvSpPr>
              <p:cNvPr id="182" name="Oval 181"/>
              <p:cNvSpPr>
                <a:spLocks noChangeArrowheads="1"/>
              </p:cNvSpPr>
              <p:nvPr/>
            </p:nvSpPr>
            <p:spPr bwMode="auto">
              <a:xfrm flipV="1">
                <a:off x="1873172" y="1696067"/>
                <a:ext cx="1126660" cy="317169"/>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83" name="Rectangle 18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84" name="Oval 183"/>
              <p:cNvSpPr>
                <a:spLocks noChangeArrowheads="1"/>
              </p:cNvSpPr>
              <p:nvPr/>
            </p:nvSpPr>
            <p:spPr bwMode="auto">
              <a:xfrm flipV="1">
                <a:off x="1870026" y="1577452"/>
                <a:ext cx="1126660" cy="31716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85" name="Freeform 18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6" name="Freeform 185"/>
              <p:cNvSpPr>
                <a:spLocks/>
              </p:cNvSpPr>
              <p:nvPr/>
            </p:nvSpPr>
            <p:spPr bwMode="auto">
              <a:xfrm>
                <a:off x="2102911" y="1634181"/>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87" name="Freeform 186"/>
              <p:cNvSpPr>
                <a:spLocks/>
              </p:cNvSpPr>
              <p:nvPr/>
            </p:nvSpPr>
            <p:spPr bwMode="auto">
              <a:xfrm>
                <a:off x="2537210" y="1727011"/>
                <a:ext cx="242325"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88" name="Freeform 187"/>
              <p:cNvSpPr>
                <a:spLocks/>
              </p:cNvSpPr>
              <p:nvPr/>
            </p:nvSpPr>
            <p:spPr bwMode="auto">
              <a:xfrm>
                <a:off x="2090323" y="1729590"/>
                <a:ext cx="239179"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89" name="Straight Connector 188"/>
              <p:cNvCxnSpPr>
                <a:cxnSpLocks noChangeShapeType="1"/>
                <a:endCxn id="184" idx="2"/>
              </p:cNvCxnSpPr>
              <p:nvPr/>
            </p:nvCxnSpPr>
            <p:spPr bwMode="auto">
              <a:xfrm flipH="1" flipV="1">
                <a:off x="1870026" y="1737325"/>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0" name="Straight Connector 189"/>
              <p:cNvCxnSpPr>
                <a:cxnSpLocks noChangeShapeType="1"/>
              </p:cNvCxnSpPr>
              <p:nvPr/>
            </p:nvCxnSpPr>
            <p:spPr bwMode="auto">
              <a:xfrm flipH="1" flipV="1">
                <a:off x="2996686" y="1734747"/>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2666" name="Group 347"/>
            <p:cNvGrpSpPr>
              <a:grpSpLocks/>
            </p:cNvGrpSpPr>
            <p:nvPr/>
          </p:nvGrpSpPr>
          <p:grpSpPr bwMode="auto">
            <a:xfrm>
              <a:off x="5463219" y="3606091"/>
              <a:ext cx="569188" cy="269566"/>
              <a:chOff x="1871277" y="1576300"/>
              <a:chExt cx="1128371" cy="437861"/>
            </a:xfrm>
          </p:grpSpPr>
          <p:sp>
            <p:nvSpPr>
              <p:cNvPr id="192" name="Oval 191"/>
              <p:cNvSpPr>
                <a:spLocks noChangeArrowheads="1"/>
              </p:cNvSpPr>
              <p:nvPr/>
            </p:nvSpPr>
            <p:spPr bwMode="auto">
              <a:xfrm flipV="1">
                <a:off x="1873172" y="1696067"/>
                <a:ext cx="1126660" cy="317169"/>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93" name="Rectangle 19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94" name="Oval 193"/>
              <p:cNvSpPr>
                <a:spLocks noChangeArrowheads="1"/>
              </p:cNvSpPr>
              <p:nvPr/>
            </p:nvSpPr>
            <p:spPr bwMode="auto">
              <a:xfrm flipV="1">
                <a:off x="1870026" y="1577452"/>
                <a:ext cx="1126660" cy="31716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95" name="Freeform 19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6" name="Freeform 195"/>
              <p:cNvSpPr>
                <a:spLocks/>
              </p:cNvSpPr>
              <p:nvPr/>
            </p:nvSpPr>
            <p:spPr bwMode="auto">
              <a:xfrm>
                <a:off x="2102911" y="1634181"/>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97" name="Freeform 196"/>
              <p:cNvSpPr>
                <a:spLocks/>
              </p:cNvSpPr>
              <p:nvPr/>
            </p:nvSpPr>
            <p:spPr bwMode="auto">
              <a:xfrm>
                <a:off x="2537210" y="1727011"/>
                <a:ext cx="242325"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98" name="Freeform 197"/>
              <p:cNvSpPr>
                <a:spLocks/>
              </p:cNvSpPr>
              <p:nvPr/>
            </p:nvSpPr>
            <p:spPr bwMode="auto">
              <a:xfrm>
                <a:off x="2090323" y="1729590"/>
                <a:ext cx="239179"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99" name="Straight Connector 198"/>
              <p:cNvCxnSpPr>
                <a:cxnSpLocks noChangeShapeType="1"/>
                <a:endCxn id="194" idx="2"/>
              </p:cNvCxnSpPr>
              <p:nvPr/>
            </p:nvCxnSpPr>
            <p:spPr bwMode="auto">
              <a:xfrm flipH="1" flipV="1">
                <a:off x="1870026" y="1737325"/>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00" name="Straight Connector 199"/>
              <p:cNvCxnSpPr>
                <a:cxnSpLocks noChangeShapeType="1"/>
              </p:cNvCxnSpPr>
              <p:nvPr/>
            </p:nvCxnSpPr>
            <p:spPr bwMode="auto">
              <a:xfrm flipH="1" flipV="1">
                <a:off x="2996686" y="1734747"/>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2667" name="Group 347"/>
            <p:cNvGrpSpPr>
              <a:grpSpLocks/>
            </p:cNvGrpSpPr>
            <p:nvPr/>
          </p:nvGrpSpPr>
          <p:grpSpPr bwMode="auto">
            <a:xfrm>
              <a:off x="6107744" y="3120316"/>
              <a:ext cx="569188" cy="269566"/>
              <a:chOff x="1871277" y="1576300"/>
              <a:chExt cx="1128371" cy="437861"/>
            </a:xfrm>
          </p:grpSpPr>
          <p:sp>
            <p:nvSpPr>
              <p:cNvPr id="202" name="Oval 201"/>
              <p:cNvSpPr>
                <a:spLocks noChangeArrowheads="1"/>
              </p:cNvSpPr>
              <p:nvPr/>
            </p:nvSpPr>
            <p:spPr bwMode="auto">
              <a:xfrm flipV="1">
                <a:off x="1873172" y="1696067"/>
                <a:ext cx="1126660" cy="317169"/>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203" name="Rectangle 20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204" name="Oval 203"/>
              <p:cNvSpPr>
                <a:spLocks noChangeArrowheads="1"/>
              </p:cNvSpPr>
              <p:nvPr/>
            </p:nvSpPr>
            <p:spPr bwMode="auto">
              <a:xfrm flipV="1">
                <a:off x="1870026" y="1577452"/>
                <a:ext cx="1126660" cy="31716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205" name="Freeform 20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6" name="Freeform 205"/>
              <p:cNvSpPr>
                <a:spLocks/>
              </p:cNvSpPr>
              <p:nvPr/>
            </p:nvSpPr>
            <p:spPr bwMode="auto">
              <a:xfrm>
                <a:off x="2102911" y="1634181"/>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207" name="Freeform 206"/>
              <p:cNvSpPr>
                <a:spLocks/>
              </p:cNvSpPr>
              <p:nvPr/>
            </p:nvSpPr>
            <p:spPr bwMode="auto">
              <a:xfrm>
                <a:off x="2537210" y="1727011"/>
                <a:ext cx="242325"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208" name="Freeform 207"/>
              <p:cNvSpPr>
                <a:spLocks/>
              </p:cNvSpPr>
              <p:nvPr/>
            </p:nvSpPr>
            <p:spPr bwMode="auto">
              <a:xfrm>
                <a:off x="2090323" y="1729590"/>
                <a:ext cx="239179"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209" name="Straight Connector 208"/>
              <p:cNvCxnSpPr>
                <a:cxnSpLocks noChangeShapeType="1"/>
                <a:endCxn id="204" idx="2"/>
              </p:cNvCxnSpPr>
              <p:nvPr/>
            </p:nvCxnSpPr>
            <p:spPr bwMode="auto">
              <a:xfrm flipH="1" flipV="1">
                <a:off x="1870026" y="1737325"/>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0" name="Straight Connector 209"/>
              <p:cNvCxnSpPr>
                <a:cxnSpLocks noChangeShapeType="1"/>
              </p:cNvCxnSpPr>
              <p:nvPr/>
            </p:nvCxnSpPr>
            <p:spPr bwMode="auto">
              <a:xfrm flipH="1" flipV="1">
                <a:off x="2996686" y="1734747"/>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2668" name="Group 347"/>
            <p:cNvGrpSpPr>
              <a:grpSpLocks/>
            </p:cNvGrpSpPr>
            <p:nvPr/>
          </p:nvGrpSpPr>
          <p:grpSpPr bwMode="auto">
            <a:xfrm>
              <a:off x="6207410" y="3622646"/>
              <a:ext cx="569188" cy="269566"/>
              <a:chOff x="1871277" y="1576300"/>
              <a:chExt cx="1128371" cy="437861"/>
            </a:xfrm>
          </p:grpSpPr>
          <p:sp>
            <p:nvSpPr>
              <p:cNvPr id="212" name="Oval 211"/>
              <p:cNvSpPr>
                <a:spLocks noChangeArrowheads="1"/>
              </p:cNvSpPr>
              <p:nvPr/>
            </p:nvSpPr>
            <p:spPr bwMode="auto">
              <a:xfrm flipV="1">
                <a:off x="1873860" y="1694963"/>
                <a:ext cx="1126660" cy="31974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213" name="Rectangle 212"/>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214" name="Oval 213"/>
              <p:cNvSpPr>
                <a:spLocks noChangeArrowheads="1"/>
              </p:cNvSpPr>
              <p:nvPr/>
            </p:nvSpPr>
            <p:spPr bwMode="auto">
              <a:xfrm flipV="1">
                <a:off x="1870712" y="1576347"/>
                <a:ext cx="1126660" cy="31974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215" name="Freeform 214"/>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6" name="Freeform 215"/>
              <p:cNvSpPr>
                <a:spLocks/>
              </p:cNvSpPr>
              <p:nvPr/>
            </p:nvSpPr>
            <p:spPr bwMode="auto">
              <a:xfrm>
                <a:off x="2103597" y="1633076"/>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217" name="Freeform 216"/>
              <p:cNvSpPr>
                <a:spLocks/>
              </p:cNvSpPr>
              <p:nvPr/>
            </p:nvSpPr>
            <p:spPr bwMode="auto">
              <a:xfrm>
                <a:off x="2537896" y="1728486"/>
                <a:ext cx="242327" cy="9540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218" name="Freeform 217"/>
              <p:cNvSpPr>
                <a:spLocks/>
              </p:cNvSpPr>
              <p:nvPr/>
            </p:nvSpPr>
            <p:spPr bwMode="auto">
              <a:xfrm>
                <a:off x="2091009" y="1731063"/>
                <a:ext cx="239179" cy="9540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219" name="Straight Connector 218"/>
              <p:cNvCxnSpPr>
                <a:cxnSpLocks noChangeShapeType="1"/>
                <a:endCxn id="214" idx="2"/>
              </p:cNvCxnSpPr>
              <p:nvPr/>
            </p:nvCxnSpPr>
            <p:spPr bwMode="auto">
              <a:xfrm flipH="1" flipV="1">
                <a:off x="1870712" y="1736221"/>
                <a:ext cx="3148"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20" name="Straight Connector 219"/>
              <p:cNvCxnSpPr>
                <a:cxnSpLocks noChangeShapeType="1"/>
              </p:cNvCxnSpPr>
              <p:nvPr/>
            </p:nvCxnSpPr>
            <p:spPr bwMode="auto">
              <a:xfrm flipH="1" flipV="1">
                <a:off x="2997372" y="1736221"/>
                <a:ext cx="3148" cy="12119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sp>
        <p:nvSpPr>
          <p:cNvPr id="2" name="标题 1"/>
          <p:cNvSpPr>
            <a:spLocks noGrp="1"/>
          </p:cNvSpPr>
          <p:nvPr>
            <p:ph type="title"/>
          </p:nvPr>
        </p:nvSpPr>
        <p:spPr/>
        <p:txBody>
          <a:bodyPr/>
          <a:lstStyle/>
          <a:p>
            <a:r>
              <a:rPr lang="zh-CN" altLang="en-US" dirty="0"/>
              <a:t>住宅</a:t>
            </a:r>
            <a:r>
              <a:rPr lang="zh-CN" altLang="en-US" dirty="0" smtClean="0"/>
              <a:t>接</a:t>
            </a:r>
            <a:r>
              <a:rPr lang="zh-CN" altLang="en-US" dirty="0"/>
              <a:t>入网</a:t>
            </a:r>
            <a:r>
              <a:rPr lang="en-US" altLang="zh-CN" dirty="0"/>
              <a:t>: </a:t>
            </a:r>
            <a:r>
              <a:rPr lang="zh-CN" altLang="en-US" dirty="0"/>
              <a:t>电缆网络</a:t>
            </a:r>
          </a:p>
        </p:txBody>
      </p:sp>
      <p:sp>
        <p:nvSpPr>
          <p:cNvPr id="3" name="内容占位符 2"/>
          <p:cNvSpPr>
            <a:spLocks noGrp="1"/>
          </p:cNvSpPr>
          <p:nvPr>
            <p:ph idx="1"/>
          </p:nvPr>
        </p:nvSpPr>
        <p:spPr>
          <a:xfrm>
            <a:off x="314325" y="3938588"/>
            <a:ext cx="8477645" cy="2226000"/>
          </a:xfrm>
        </p:spPr>
        <p:txBody>
          <a:bodyPr/>
          <a:lstStyle/>
          <a:p>
            <a:pPr marL="287338" indent="-287338" eaLnBrk="1" hangingPunct="1">
              <a:lnSpc>
                <a:spcPct val="85000"/>
              </a:lnSpc>
              <a:buClr>
                <a:srgbClr val="000099"/>
              </a:buClr>
              <a:buSzPct val="100000"/>
              <a:buFont typeface="Wingdings" pitchFamily="2" charset="2"/>
              <a:buChar char="§"/>
            </a:pPr>
            <a:r>
              <a:rPr lang="en-US" altLang="zh-CN" dirty="0">
                <a:solidFill>
                  <a:srgbClr val="FF0000"/>
                </a:solidFill>
                <a:latin typeface="+mn-lt"/>
              </a:rPr>
              <a:t>HFC</a:t>
            </a:r>
            <a:r>
              <a:rPr lang="en-US" altLang="zh-CN" dirty="0" smtClean="0">
                <a:solidFill>
                  <a:srgbClr val="000099"/>
                </a:solidFill>
                <a:latin typeface="+mn-lt"/>
              </a:rPr>
              <a:t>: </a:t>
            </a:r>
            <a:r>
              <a:rPr lang="zh-CN" altLang="en-US" dirty="0" smtClean="0">
                <a:latin typeface="+mn-lt"/>
              </a:rPr>
              <a:t>混合</a:t>
            </a:r>
            <a:r>
              <a:rPr lang="zh-CN" altLang="en-US" dirty="0">
                <a:latin typeface="+mn-lt"/>
              </a:rPr>
              <a:t>光纤</a:t>
            </a:r>
            <a:r>
              <a:rPr lang="zh-CN" altLang="en-US" dirty="0" smtClean="0">
                <a:latin typeface="+mn-lt"/>
              </a:rPr>
              <a:t>同轴电缆</a:t>
            </a:r>
            <a:endParaRPr lang="en-US" altLang="zh-CN" dirty="0">
              <a:solidFill>
                <a:srgbClr val="000099"/>
              </a:solidFill>
              <a:latin typeface="+mn-lt"/>
            </a:endParaRPr>
          </a:p>
          <a:p>
            <a:pPr marL="682625" lvl="1" indent="-225425" eaLnBrk="1" hangingPunct="1">
              <a:lnSpc>
                <a:spcPct val="85000"/>
              </a:lnSpc>
              <a:buClr>
                <a:srgbClr val="000099"/>
              </a:buClr>
              <a:buFont typeface="Arial" pitchFamily="34" charset="0"/>
              <a:buChar char="•"/>
            </a:pPr>
            <a:r>
              <a:rPr lang="zh-CN" altLang="en-US" dirty="0" smtClean="0">
                <a:latin typeface="+mn-lt"/>
              </a:rPr>
              <a:t>非对称的</a:t>
            </a:r>
            <a:r>
              <a:rPr lang="en-US" altLang="zh-CN" dirty="0" smtClean="0">
                <a:latin typeface="+mn-lt"/>
              </a:rPr>
              <a:t>:</a:t>
            </a:r>
            <a:r>
              <a:rPr lang="zh-CN" altLang="en-US" dirty="0" smtClean="0">
                <a:latin typeface="+mn-lt"/>
              </a:rPr>
              <a:t>下行</a:t>
            </a:r>
            <a:r>
              <a:rPr lang="zh-CN" altLang="en-US" dirty="0" smtClean="0"/>
              <a:t>传输速率可达</a:t>
            </a:r>
            <a:r>
              <a:rPr lang="en-US" altLang="zh-CN" dirty="0" smtClean="0"/>
              <a:t>30 Mbps</a:t>
            </a:r>
            <a:r>
              <a:rPr lang="zh-CN" altLang="en-US" dirty="0" smtClean="0"/>
              <a:t>，上行传输速率可达</a:t>
            </a:r>
            <a:r>
              <a:rPr lang="en-US" altLang="zh-CN" dirty="0" smtClean="0"/>
              <a:t>2 Mbps</a:t>
            </a:r>
            <a:endParaRPr lang="en-US" altLang="zh-CN" dirty="0">
              <a:latin typeface="+mn-lt"/>
            </a:endParaRPr>
          </a:p>
          <a:p>
            <a:pPr marL="287338" indent="-287338" eaLnBrk="1" hangingPunct="1">
              <a:lnSpc>
                <a:spcPct val="85000"/>
              </a:lnSpc>
              <a:buClr>
                <a:srgbClr val="000099"/>
              </a:buClr>
              <a:buSzPct val="100000"/>
              <a:buFont typeface="Wingdings" pitchFamily="2" charset="2"/>
              <a:buChar char="§"/>
            </a:pPr>
            <a:r>
              <a:rPr lang="zh-CN" altLang="en-US" dirty="0" smtClean="0"/>
              <a:t>电缆网络、光纤</a:t>
            </a:r>
            <a:r>
              <a:rPr lang="zh-CN" altLang="en-US" dirty="0" smtClean="0">
                <a:solidFill>
                  <a:srgbClr val="FF0000"/>
                </a:solidFill>
              </a:rPr>
              <a:t>连接</a:t>
            </a:r>
            <a:r>
              <a:rPr lang="zh-CN" altLang="en-US" dirty="0" smtClean="0"/>
              <a:t>家庭到</a:t>
            </a:r>
            <a:r>
              <a:rPr lang="en-US" altLang="zh-CN" dirty="0" smtClean="0"/>
              <a:t>ISP</a:t>
            </a:r>
            <a:r>
              <a:rPr lang="zh-CN" altLang="en-US" dirty="0" smtClean="0"/>
              <a:t>路由器</a:t>
            </a:r>
            <a:endParaRPr lang="en-US" altLang="zh-CN" dirty="0" smtClean="0"/>
          </a:p>
          <a:p>
            <a:pPr marL="687388" lvl="1" indent="-287338" eaLnBrk="1" hangingPunct="1">
              <a:lnSpc>
                <a:spcPct val="85000"/>
              </a:lnSpc>
              <a:buClr>
                <a:srgbClr val="000099"/>
              </a:buClr>
              <a:buSzPct val="100000"/>
              <a:buFont typeface="Wingdings" pitchFamily="2" charset="2"/>
              <a:buChar char="§"/>
            </a:pPr>
            <a:r>
              <a:rPr lang="zh-CN" altLang="en-US" dirty="0" smtClean="0">
                <a:latin typeface="+mn-lt"/>
              </a:rPr>
              <a:t>住户</a:t>
            </a:r>
            <a:r>
              <a:rPr lang="zh-CN" altLang="en-US" dirty="0" smtClean="0">
                <a:solidFill>
                  <a:srgbClr val="FF0000"/>
                </a:solidFill>
                <a:latin typeface="+mn-lt"/>
              </a:rPr>
              <a:t>共享</a:t>
            </a:r>
            <a:r>
              <a:rPr lang="zh-CN" altLang="en-US" dirty="0" smtClean="0">
                <a:latin typeface="+mn-lt"/>
              </a:rPr>
              <a:t>接入网络</a:t>
            </a:r>
            <a:r>
              <a:rPr lang="zh-CN" altLang="en-US" dirty="0" smtClean="0">
                <a:solidFill>
                  <a:srgbClr val="FF0000"/>
                </a:solidFill>
                <a:latin typeface="+mn-lt"/>
              </a:rPr>
              <a:t>到</a:t>
            </a:r>
            <a:r>
              <a:rPr lang="zh-CN" altLang="en-US" dirty="0" smtClean="0">
                <a:latin typeface="+mn-lt"/>
              </a:rPr>
              <a:t>电缆头端</a:t>
            </a:r>
            <a:r>
              <a:rPr lang="en-US" altLang="zh-CN" dirty="0" smtClean="0">
                <a:latin typeface="+mn-lt"/>
              </a:rPr>
              <a:t> </a:t>
            </a:r>
            <a:endParaRPr lang="en-US" altLang="zh-CN" dirty="0">
              <a:latin typeface="+mn-lt"/>
            </a:endParaRPr>
          </a:p>
          <a:p>
            <a:pPr marL="682625" lvl="1" indent="-225425" eaLnBrk="1" hangingPunct="1">
              <a:lnSpc>
                <a:spcPct val="85000"/>
              </a:lnSpc>
              <a:buClr>
                <a:srgbClr val="000099"/>
              </a:buClr>
              <a:buFont typeface="Arial" pitchFamily="34" charset="0"/>
              <a:buChar char="•"/>
            </a:pPr>
            <a:r>
              <a:rPr lang="en-US" altLang="zh-CN" dirty="0">
                <a:latin typeface="+mn-lt"/>
              </a:rPr>
              <a:t>unlike DSL, which has dedicated access to central office</a:t>
            </a:r>
          </a:p>
          <a:p>
            <a:endParaRPr lang="zh-CN" altLang="en-US" dirty="0"/>
          </a:p>
        </p:txBody>
      </p:sp>
      <p:grpSp>
        <p:nvGrpSpPr>
          <p:cNvPr id="16" name="Group 5"/>
          <p:cNvGrpSpPr>
            <a:grpSpLocks/>
          </p:cNvGrpSpPr>
          <p:nvPr/>
        </p:nvGrpSpPr>
        <p:grpSpPr bwMode="auto">
          <a:xfrm>
            <a:off x="469901" y="2290762"/>
            <a:ext cx="3171826" cy="1422399"/>
            <a:chOff x="296" y="1443"/>
            <a:chExt cx="1998" cy="896"/>
          </a:xfrm>
        </p:grpSpPr>
        <p:sp>
          <p:nvSpPr>
            <p:cNvPr id="22662" name="Text Box 6"/>
            <p:cNvSpPr txBox="1">
              <a:spLocks noChangeArrowheads="1"/>
            </p:cNvSpPr>
            <p:nvPr/>
          </p:nvSpPr>
          <p:spPr bwMode="auto">
            <a:xfrm>
              <a:off x="296" y="1885"/>
              <a:ext cx="1998" cy="454"/>
            </a:xfrm>
            <a:prstGeom prst="rect">
              <a:avLst/>
            </a:prstGeom>
            <a:noFill/>
            <a:ln w="9525">
              <a:noFill/>
              <a:miter lim="800000"/>
              <a:headEnd/>
              <a:tailEnd/>
            </a:ln>
          </p:spPr>
          <p:txBody>
            <a:bodyPr wrap="none">
              <a:spAutoFit/>
            </a:bodyPr>
            <a:lstStyle/>
            <a:p>
              <a:pPr algn="ctr">
                <a:lnSpc>
                  <a:spcPct val="85000"/>
                </a:lnSpc>
              </a:pPr>
              <a:r>
                <a:rPr lang="en-US" altLang="zh-CN" sz="1600" dirty="0">
                  <a:latin typeface="+mn-lt"/>
                </a:rPr>
                <a:t>data, TV transmitted at different </a:t>
              </a:r>
            </a:p>
            <a:p>
              <a:pPr algn="ctr">
                <a:lnSpc>
                  <a:spcPct val="85000"/>
                </a:lnSpc>
              </a:pPr>
              <a:r>
                <a:rPr lang="en-US" altLang="zh-CN" sz="1600" dirty="0">
                  <a:latin typeface="+mn-lt"/>
                </a:rPr>
                <a:t>frequencies over </a:t>
              </a:r>
              <a:r>
                <a:rPr lang="en-US" altLang="zh-CN" sz="1600" dirty="0">
                  <a:solidFill>
                    <a:srgbClr val="CC0000"/>
                  </a:solidFill>
                  <a:latin typeface="+mn-lt"/>
                </a:rPr>
                <a:t>shared </a:t>
              </a:r>
              <a:r>
                <a:rPr lang="en-US" altLang="zh-CN" sz="1600" dirty="0">
                  <a:latin typeface="+mn-lt"/>
                </a:rPr>
                <a:t>cable </a:t>
              </a:r>
            </a:p>
            <a:p>
              <a:pPr algn="ctr">
                <a:lnSpc>
                  <a:spcPct val="85000"/>
                </a:lnSpc>
              </a:pPr>
              <a:r>
                <a:rPr lang="en-US" altLang="zh-CN" sz="1600" dirty="0">
                  <a:latin typeface="+mn-lt"/>
                </a:rPr>
                <a:t>distribution network</a:t>
              </a:r>
            </a:p>
          </p:txBody>
        </p:sp>
        <p:sp>
          <p:nvSpPr>
            <p:cNvPr id="22663" name="Line 7"/>
            <p:cNvSpPr>
              <a:spLocks noChangeShapeType="1"/>
            </p:cNvSpPr>
            <p:nvPr/>
          </p:nvSpPr>
          <p:spPr bwMode="auto">
            <a:xfrm flipV="1">
              <a:off x="1452" y="1443"/>
              <a:ext cx="282" cy="476"/>
            </a:xfrm>
            <a:prstGeom prst="line">
              <a:avLst/>
            </a:prstGeom>
            <a:noFill/>
            <a:ln w="9525">
              <a:solidFill>
                <a:srgbClr val="CC0000"/>
              </a:solidFill>
              <a:round/>
              <a:headEnd/>
              <a:tailEnd/>
            </a:ln>
          </p:spPr>
          <p:txBody>
            <a:bodyPr/>
            <a:lstStyle/>
            <a:p>
              <a:endParaRPr lang="zh-CN" altLang="en-US"/>
            </a:p>
          </p:txBody>
        </p:sp>
      </p:grpSp>
      <p:sp>
        <p:nvSpPr>
          <p:cNvPr id="22533" name="Rectangle 9"/>
          <p:cNvSpPr>
            <a:spLocks noChangeArrowheads="1"/>
          </p:cNvSpPr>
          <p:nvPr/>
        </p:nvSpPr>
        <p:spPr bwMode="auto">
          <a:xfrm>
            <a:off x="657225" y="1651000"/>
            <a:ext cx="1793875" cy="925513"/>
          </a:xfrm>
          <a:prstGeom prst="rect">
            <a:avLst/>
          </a:prstGeom>
          <a:solidFill>
            <a:srgbClr val="DDDDDD"/>
          </a:solidFill>
          <a:ln w="9525">
            <a:noFill/>
            <a:miter lim="800000"/>
            <a:headEnd/>
            <a:tailEnd/>
          </a:ln>
        </p:spPr>
        <p:txBody>
          <a:bodyPr wrap="none" anchor="ctr"/>
          <a:lstStyle/>
          <a:p>
            <a:endParaRPr lang="zh-CN" altLang="zh-CN"/>
          </a:p>
        </p:txBody>
      </p:sp>
      <p:sp>
        <p:nvSpPr>
          <p:cNvPr id="22534" name="Line 7"/>
          <p:cNvSpPr>
            <a:spLocks noChangeShapeType="1"/>
          </p:cNvSpPr>
          <p:nvPr/>
        </p:nvSpPr>
        <p:spPr bwMode="auto">
          <a:xfrm flipV="1">
            <a:off x="958850" y="2201863"/>
            <a:ext cx="365125" cy="1587"/>
          </a:xfrm>
          <a:prstGeom prst="line">
            <a:avLst/>
          </a:prstGeom>
          <a:noFill/>
          <a:ln w="9525">
            <a:solidFill>
              <a:schemeClr val="tx1"/>
            </a:solidFill>
            <a:round/>
            <a:headEnd/>
            <a:tailEnd/>
          </a:ln>
        </p:spPr>
        <p:txBody>
          <a:bodyPr wrap="none"/>
          <a:lstStyle/>
          <a:p>
            <a:endParaRPr lang="zh-CN" altLang="en-US"/>
          </a:p>
        </p:txBody>
      </p:sp>
      <p:sp>
        <p:nvSpPr>
          <p:cNvPr id="22535" name="Text Box 39"/>
          <p:cNvSpPr txBox="1">
            <a:spLocks noChangeArrowheads="1"/>
          </p:cNvSpPr>
          <p:nvPr/>
        </p:nvSpPr>
        <p:spPr bwMode="auto">
          <a:xfrm>
            <a:off x="1120775" y="2352675"/>
            <a:ext cx="774700" cy="431800"/>
          </a:xfrm>
          <a:prstGeom prst="rect">
            <a:avLst/>
          </a:prstGeom>
          <a:noFill/>
          <a:ln w="9525">
            <a:noFill/>
            <a:miter lim="800000"/>
            <a:headEnd/>
            <a:tailEnd/>
          </a:ln>
        </p:spPr>
        <p:txBody>
          <a:bodyPr wrap="none">
            <a:spAutoFit/>
          </a:bodyPr>
          <a:lstStyle/>
          <a:p>
            <a:pPr algn="ctr">
              <a:lnSpc>
                <a:spcPct val="80000"/>
              </a:lnSpc>
            </a:pPr>
            <a:r>
              <a:rPr lang="en-US" altLang="zh-CN" sz="1400"/>
              <a:t>cable</a:t>
            </a:r>
          </a:p>
          <a:p>
            <a:pPr algn="ctr">
              <a:lnSpc>
                <a:spcPct val="80000"/>
              </a:lnSpc>
            </a:pPr>
            <a:r>
              <a:rPr lang="en-US" altLang="zh-CN" sz="1400"/>
              <a:t>modem</a:t>
            </a:r>
          </a:p>
        </p:txBody>
      </p:sp>
      <p:sp>
        <p:nvSpPr>
          <p:cNvPr id="22536" name="Text Box 41"/>
          <p:cNvSpPr txBox="1">
            <a:spLocks noChangeArrowheads="1"/>
          </p:cNvSpPr>
          <p:nvPr/>
        </p:nvSpPr>
        <p:spPr bwMode="auto">
          <a:xfrm>
            <a:off x="1787525" y="2354263"/>
            <a:ext cx="706438" cy="261937"/>
          </a:xfrm>
          <a:prstGeom prst="rect">
            <a:avLst/>
          </a:prstGeom>
          <a:noFill/>
          <a:ln w="9525">
            <a:noFill/>
            <a:miter lim="800000"/>
            <a:headEnd/>
            <a:tailEnd/>
          </a:ln>
        </p:spPr>
        <p:txBody>
          <a:bodyPr wrap="none">
            <a:spAutoFit/>
          </a:bodyPr>
          <a:lstStyle/>
          <a:p>
            <a:pPr algn="ctr">
              <a:lnSpc>
                <a:spcPct val="80000"/>
              </a:lnSpc>
            </a:pPr>
            <a:r>
              <a:rPr lang="en-US" altLang="zh-CN" sz="1400"/>
              <a:t>splitter</a:t>
            </a:r>
          </a:p>
        </p:txBody>
      </p:sp>
      <p:grpSp>
        <p:nvGrpSpPr>
          <p:cNvPr id="22537" name="Group 13"/>
          <p:cNvGrpSpPr>
            <a:grpSpLocks/>
          </p:cNvGrpSpPr>
          <p:nvPr/>
        </p:nvGrpSpPr>
        <p:grpSpPr bwMode="auto">
          <a:xfrm>
            <a:off x="1304925" y="2078038"/>
            <a:ext cx="614363" cy="220662"/>
            <a:chOff x="322" y="890"/>
            <a:chExt cx="872" cy="339"/>
          </a:xfrm>
        </p:grpSpPr>
        <p:sp>
          <p:nvSpPr>
            <p:cNvPr id="22656"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22657" name="Rectangle 15"/>
            <p:cNvSpPr>
              <a:spLocks noChangeArrowheads="1"/>
            </p:cNvSpPr>
            <p:nvPr/>
          </p:nvSpPr>
          <p:spPr bwMode="auto">
            <a:xfrm>
              <a:off x="394" y="1073"/>
              <a:ext cx="54" cy="56"/>
            </a:xfrm>
            <a:prstGeom prst="rect">
              <a:avLst/>
            </a:prstGeom>
            <a:solidFill>
              <a:srgbClr val="FF0000"/>
            </a:solidFill>
            <a:ln w="9525">
              <a:noFill/>
              <a:miter lim="800000"/>
              <a:headEnd/>
              <a:tailEnd/>
            </a:ln>
          </p:spPr>
          <p:txBody>
            <a:bodyPr wrap="none" anchor="ctr"/>
            <a:lstStyle/>
            <a:p>
              <a:endParaRPr lang="zh-CN" altLang="zh-CN"/>
            </a:p>
          </p:txBody>
        </p:sp>
        <p:sp>
          <p:nvSpPr>
            <p:cNvPr id="22658" name="Rectangle 16"/>
            <p:cNvSpPr>
              <a:spLocks noChangeArrowheads="1"/>
            </p:cNvSpPr>
            <p:nvPr/>
          </p:nvSpPr>
          <p:spPr bwMode="auto">
            <a:xfrm>
              <a:off x="466" y="1073"/>
              <a:ext cx="56" cy="56"/>
            </a:xfrm>
            <a:prstGeom prst="rect">
              <a:avLst/>
            </a:prstGeom>
            <a:solidFill>
              <a:srgbClr val="33CC33"/>
            </a:solidFill>
            <a:ln w="9525">
              <a:noFill/>
              <a:miter lim="800000"/>
              <a:headEnd/>
              <a:tailEnd/>
            </a:ln>
          </p:spPr>
          <p:txBody>
            <a:bodyPr wrap="none" anchor="ctr"/>
            <a:lstStyle/>
            <a:p>
              <a:endParaRPr lang="zh-CN" altLang="zh-CN"/>
            </a:p>
          </p:txBody>
        </p:sp>
        <p:sp>
          <p:nvSpPr>
            <p:cNvPr id="22659" name="Rectangle 17"/>
            <p:cNvSpPr>
              <a:spLocks noChangeArrowheads="1"/>
            </p:cNvSpPr>
            <p:nvPr/>
          </p:nvSpPr>
          <p:spPr bwMode="auto">
            <a:xfrm>
              <a:off x="541" y="1070"/>
              <a:ext cx="56" cy="56"/>
            </a:xfrm>
            <a:prstGeom prst="rect">
              <a:avLst/>
            </a:prstGeom>
            <a:solidFill>
              <a:srgbClr val="FF0000"/>
            </a:solidFill>
            <a:ln w="9525">
              <a:noFill/>
              <a:miter lim="800000"/>
              <a:headEnd/>
              <a:tailEnd/>
            </a:ln>
          </p:spPr>
          <p:txBody>
            <a:bodyPr wrap="none" anchor="ctr"/>
            <a:lstStyle/>
            <a:p>
              <a:endParaRPr lang="zh-CN" altLang="zh-CN"/>
            </a:p>
          </p:txBody>
        </p:sp>
        <p:sp>
          <p:nvSpPr>
            <p:cNvPr id="22660" name="Rectangle 18"/>
            <p:cNvSpPr>
              <a:spLocks noChangeArrowheads="1"/>
            </p:cNvSpPr>
            <p:nvPr/>
          </p:nvSpPr>
          <p:spPr bwMode="auto">
            <a:xfrm>
              <a:off x="615" y="1070"/>
              <a:ext cx="56" cy="56"/>
            </a:xfrm>
            <a:prstGeom prst="rect">
              <a:avLst/>
            </a:prstGeom>
            <a:solidFill>
              <a:srgbClr val="FF0000"/>
            </a:solidFill>
            <a:ln w="9525">
              <a:noFill/>
              <a:miter lim="800000"/>
              <a:headEnd/>
              <a:tailEnd/>
            </a:ln>
          </p:spPr>
          <p:txBody>
            <a:bodyPr wrap="none" anchor="ctr"/>
            <a:lstStyle/>
            <a:p>
              <a:endParaRPr lang="zh-CN" altLang="zh-CN"/>
            </a:p>
          </p:txBody>
        </p:sp>
        <p:sp>
          <p:nvSpPr>
            <p:cNvPr id="22661"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sp>
        <p:nvSpPr>
          <p:cNvPr id="22538" name="AutoShape 21"/>
          <p:cNvSpPr>
            <a:spLocks noChangeArrowheads="1"/>
          </p:cNvSpPr>
          <p:nvPr/>
        </p:nvSpPr>
        <p:spPr bwMode="auto">
          <a:xfrm>
            <a:off x="419100" y="1239838"/>
            <a:ext cx="2268538" cy="468312"/>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sp>
        <p:nvSpPr>
          <p:cNvPr id="22539" name="Rectangle 22"/>
          <p:cNvSpPr>
            <a:spLocks noChangeArrowheads="1"/>
          </p:cNvSpPr>
          <p:nvPr/>
        </p:nvSpPr>
        <p:spPr bwMode="auto">
          <a:xfrm>
            <a:off x="2035175" y="2139950"/>
            <a:ext cx="166688" cy="144463"/>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22540" name="Freeform 23"/>
          <p:cNvSpPr>
            <a:spLocks/>
          </p:cNvSpPr>
          <p:nvPr/>
        </p:nvSpPr>
        <p:spPr bwMode="auto">
          <a:xfrm>
            <a:off x="1644650" y="1695450"/>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22541" name="Line 24"/>
          <p:cNvSpPr>
            <a:spLocks noChangeShapeType="1"/>
          </p:cNvSpPr>
          <p:nvPr/>
        </p:nvSpPr>
        <p:spPr bwMode="auto">
          <a:xfrm flipH="1">
            <a:off x="1943100" y="2201863"/>
            <a:ext cx="239713" cy="0"/>
          </a:xfrm>
          <a:prstGeom prst="line">
            <a:avLst/>
          </a:prstGeom>
          <a:noFill/>
          <a:ln w="9525">
            <a:solidFill>
              <a:schemeClr val="tx1"/>
            </a:solidFill>
            <a:round/>
            <a:headEnd/>
            <a:tailEnd/>
          </a:ln>
        </p:spPr>
        <p:txBody>
          <a:bodyPr/>
          <a:lstStyle/>
          <a:p>
            <a:endParaRPr lang="zh-CN" altLang="en-US"/>
          </a:p>
        </p:txBody>
      </p:sp>
      <p:pic>
        <p:nvPicPr>
          <p:cNvPr id="22542" name="Picture 25" descr="tv"/>
          <p:cNvPicPr>
            <a:picLocks noChangeAspect="1" noChangeArrowheads="1"/>
          </p:cNvPicPr>
          <p:nvPr/>
        </p:nvPicPr>
        <p:blipFill>
          <a:blip r:embed="rId3"/>
          <a:srcRect/>
          <a:stretch>
            <a:fillRect/>
          </a:stretch>
        </p:blipFill>
        <p:spPr bwMode="auto">
          <a:xfrm>
            <a:off x="1200150" y="1355725"/>
            <a:ext cx="755650" cy="674688"/>
          </a:xfrm>
          <a:prstGeom prst="rect">
            <a:avLst/>
          </a:prstGeom>
          <a:noFill/>
          <a:ln w="9525">
            <a:noFill/>
            <a:miter lim="800000"/>
            <a:headEnd/>
            <a:tailEnd/>
          </a:ln>
        </p:spPr>
      </p:pic>
      <p:grpSp>
        <p:nvGrpSpPr>
          <p:cNvPr id="22543" name="Group 26"/>
          <p:cNvGrpSpPr>
            <a:grpSpLocks/>
          </p:cNvGrpSpPr>
          <p:nvPr/>
        </p:nvGrpSpPr>
        <p:grpSpPr bwMode="auto">
          <a:xfrm>
            <a:off x="2676525" y="1470025"/>
            <a:ext cx="850900" cy="527050"/>
            <a:chOff x="-490" y="1664"/>
            <a:chExt cx="1429" cy="842"/>
          </a:xfrm>
        </p:grpSpPr>
        <p:sp>
          <p:nvSpPr>
            <p:cNvPr id="22640" name="AutoShape 27"/>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22641" name="Group 28"/>
            <p:cNvGrpSpPr>
              <a:grpSpLocks/>
            </p:cNvGrpSpPr>
            <p:nvPr/>
          </p:nvGrpSpPr>
          <p:grpSpPr bwMode="auto">
            <a:xfrm>
              <a:off x="-427" y="1737"/>
              <a:ext cx="1217" cy="769"/>
              <a:chOff x="-427" y="1737"/>
              <a:chExt cx="1217" cy="769"/>
            </a:xfrm>
          </p:grpSpPr>
          <p:sp>
            <p:nvSpPr>
              <p:cNvPr id="22642" name="Rectangle 29"/>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22643"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22644" name="Group 31"/>
              <p:cNvGrpSpPr>
                <a:grpSpLocks/>
              </p:cNvGrpSpPr>
              <p:nvPr/>
            </p:nvGrpSpPr>
            <p:grpSpPr bwMode="auto">
              <a:xfrm>
                <a:off x="68" y="2192"/>
                <a:ext cx="387" cy="139"/>
                <a:chOff x="322" y="890"/>
                <a:chExt cx="872" cy="339"/>
              </a:xfrm>
            </p:grpSpPr>
            <p:sp>
              <p:nvSpPr>
                <p:cNvPr id="22650"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22651" name="Rectangle 33"/>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22652" name="Rectangle 34"/>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22653" name="Rectangle 35"/>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22654" name="Rectangle 36"/>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22655"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22645" name="Picture 38" descr="desktop_computer_stylized_small"/>
              <p:cNvPicPr>
                <a:picLocks noChangeAspect="1" noChangeArrowheads="1"/>
              </p:cNvPicPr>
              <p:nvPr/>
            </p:nvPicPr>
            <p:blipFill>
              <a:blip r:embed="rId4"/>
              <a:srcRect/>
              <a:stretch>
                <a:fillRect/>
              </a:stretch>
            </p:blipFill>
            <p:spPr bwMode="auto">
              <a:xfrm>
                <a:off x="-427" y="2049"/>
                <a:ext cx="447" cy="411"/>
              </a:xfrm>
              <a:prstGeom prst="rect">
                <a:avLst/>
              </a:prstGeom>
              <a:noFill/>
              <a:ln w="9525">
                <a:noFill/>
                <a:miter lim="800000"/>
                <a:headEnd/>
                <a:tailEnd/>
              </a:ln>
            </p:spPr>
          </p:pic>
          <p:sp>
            <p:nvSpPr>
              <p:cNvPr id="22646"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22647" name="Freeform 40"/>
              <p:cNvSpPr>
                <a:spLocks/>
              </p:cNvSpPr>
              <p:nvPr/>
            </p:nvSpPr>
            <p:spPr bwMode="auto">
              <a:xfrm>
                <a:off x="282" y="1951"/>
                <a:ext cx="302" cy="274"/>
              </a:xfrm>
              <a:custGeom>
                <a:avLst/>
                <a:gdLst>
                  <a:gd name="T0" fmla="*/ 11 w 381"/>
                  <a:gd name="T1" fmla="*/ 274 h 274"/>
                  <a:gd name="T2" fmla="*/ 11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22648" name="Line 41"/>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22649" name="Picture 42" descr="tv"/>
              <p:cNvPicPr>
                <a:picLocks noChangeAspect="1" noChangeArrowheads="1"/>
              </p:cNvPicPr>
              <p:nvPr/>
            </p:nvPicPr>
            <p:blipFill>
              <a:blip r:embed="rId5"/>
              <a:srcRect/>
              <a:stretch>
                <a:fillRect/>
              </a:stretch>
            </p:blipFill>
            <p:spPr bwMode="auto">
              <a:xfrm>
                <a:off x="2" y="1737"/>
                <a:ext cx="476" cy="425"/>
              </a:xfrm>
              <a:prstGeom prst="rect">
                <a:avLst/>
              </a:prstGeom>
              <a:noFill/>
              <a:ln w="9525">
                <a:noFill/>
                <a:miter lim="800000"/>
                <a:headEnd/>
                <a:tailEnd/>
              </a:ln>
            </p:spPr>
          </p:pic>
        </p:grpSp>
      </p:grpSp>
      <p:grpSp>
        <p:nvGrpSpPr>
          <p:cNvPr id="22544" name="Group 43"/>
          <p:cNvGrpSpPr>
            <a:grpSpLocks/>
          </p:cNvGrpSpPr>
          <p:nvPr/>
        </p:nvGrpSpPr>
        <p:grpSpPr bwMode="auto">
          <a:xfrm>
            <a:off x="3578225" y="1463675"/>
            <a:ext cx="850900" cy="527050"/>
            <a:chOff x="-490" y="1664"/>
            <a:chExt cx="1429" cy="842"/>
          </a:xfrm>
        </p:grpSpPr>
        <p:sp>
          <p:nvSpPr>
            <p:cNvPr id="22624" name="AutoShape 44"/>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22625" name="Group 45"/>
            <p:cNvGrpSpPr>
              <a:grpSpLocks/>
            </p:cNvGrpSpPr>
            <p:nvPr/>
          </p:nvGrpSpPr>
          <p:grpSpPr bwMode="auto">
            <a:xfrm>
              <a:off x="-427" y="1737"/>
              <a:ext cx="1217" cy="769"/>
              <a:chOff x="-427" y="1737"/>
              <a:chExt cx="1217" cy="769"/>
            </a:xfrm>
          </p:grpSpPr>
          <p:sp>
            <p:nvSpPr>
              <p:cNvPr id="22626" name="Rectangle 46"/>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22627"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22628" name="Group 48"/>
              <p:cNvGrpSpPr>
                <a:grpSpLocks/>
              </p:cNvGrpSpPr>
              <p:nvPr/>
            </p:nvGrpSpPr>
            <p:grpSpPr bwMode="auto">
              <a:xfrm>
                <a:off x="68" y="2192"/>
                <a:ext cx="387" cy="139"/>
                <a:chOff x="322" y="890"/>
                <a:chExt cx="872" cy="339"/>
              </a:xfrm>
            </p:grpSpPr>
            <p:sp>
              <p:nvSpPr>
                <p:cNvPr id="22634"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22635" name="Rectangle 50"/>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22636" name="Rectangle 51"/>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22637" name="Rectangle 52"/>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22638" name="Rectangle 53"/>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22639"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22629" name="Picture 55" descr="desktop_computer_stylized_small"/>
              <p:cNvPicPr>
                <a:picLocks noChangeAspect="1" noChangeArrowheads="1"/>
              </p:cNvPicPr>
              <p:nvPr/>
            </p:nvPicPr>
            <p:blipFill>
              <a:blip r:embed="rId4"/>
              <a:srcRect/>
              <a:stretch>
                <a:fillRect/>
              </a:stretch>
            </p:blipFill>
            <p:spPr bwMode="auto">
              <a:xfrm>
                <a:off x="-427" y="2049"/>
                <a:ext cx="447" cy="411"/>
              </a:xfrm>
              <a:prstGeom prst="rect">
                <a:avLst/>
              </a:prstGeom>
              <a:noFill/>
              <a:ln w="9525">
                <a:noFill/>
                <a:miter lim="800000"/>
                <a:headEnd/>
                <a:tailEnd/>
              </a:ln>
            </p:spPr>
          </p:pic>
          <p:sp>
            <p:nvSpPr>
              <p:cNvPr id="22630"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22631" name="Freeform 57"/>
              <p:cNvSpPr>
                <a:spLocks/>
              </p:cNvSpPr>
              <p:nvPr/>
            </p:nvSpPr>
            <p:spPr bwMode="auto">
              <a:xfrm>
                <a:off x="282" y="1951"/>
                <a:ext cx="302" cy="274"/>
              </a:xfrm>
              <a:custGeom>
                <a:avLst/>
                <a:gdLst>
                  <a:gd name="T0" fmla="*/ 11 w 381"/>
                  <a:gd name="T1" fmla="*/ 274 h 274"/>
                  <a:gd name="T2" fmla="*/ 11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22632" name="Line 58"/>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22633" name="Picture 59" descr="tv"/>
              <p:cNvPicPr>
                <a:picLocks noChangeAspect="1" noChangeArrowheads="1"/>
              </p:cNvPicPr>
              <p:nvPr/>
            </p:nvPicPr>
            <p:blipFill>
              <a:blip r:embed="rId5"/>
              <a:srcRect/>
              <a:stretch>
                <a:fillRect/>
              </a:stretch>
            </p:blipFill>
            <p:spPr bwMode="auto">
              <a:xfrm>
                <a:off x="2" y="1737"/>
                <a:ext cx="476" cy="425"/>
              </a:xfrm>
              <a:prstGeom prst="rect">
                <a:avLst/>
              </a:prstGeom>
              <a:noFill/>
              <a:ln w="9525">
                <a:noFill/>
                <a:miter lim="800000"/>
                <a:headEnd/>
                <a:tailEnd/>
              </a:ln>
            </p:spPr>
          </p:pic>
        </p:grpSp>
      </p:grpSp>
      <p:grpSp>
        <p:nvGrpSpPr>
          <p:cNvPr id="22545" name="Group 60"/>
          <p:cNvGrpSpPr>
            <a:grpSpLocks/>
          </p:cNvGrpSpPr>
          <p:nvPr/>
        </p:nvGrpSpPr>
        <p:grpSpPr bwMode="auto">
          <a:xfrm>
            <a:off x="2763838" y="2309813"/>
            <a:ext cx="850900" cy="527050"/>
            <a:chOff x="-490" y="1664"/>
            <a:chExt cx="1429" cy="842"/>
          </a:xfrm>
        </p:grpSpPr>
        <p:sp>
          <p:nvSpPr>
            <p:cNvPr id="22608" name="AutoShape 61"/>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22609" name="Group 62"/>
            <p:cNvGrpSpPr>
              <a:grpSpLocks/>
            </p:cNvGrpSpPr>
            <p:nvPr/>
          </p:nvGrpSpPr>
          <p:grpSpPr bwMode="auto">
            <a:xfrm>
              <a:off x="-427" y="1737"/>
              <a:ext cx="1217" cy="769"/>
              <a:chOff x="-427" y="1737"/>
              <a:chExt cx="1217" cy="769"/>
            </a:xfrm>
          </p:grpSpPr>
          <p:sp>
            <p:nvSpPr>
              <p:cNvPr id="22610" name="Rectangle 63"/>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22611"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22612" name="Group 65"/>
              <p:cNvGrpSpPr>
                <a:grpSpLocks/>
              </p:cNvGrpSpPr>
              <p:nvPr/>
            </p:nvGrpSpPr>
            <p:grpSpPr bwMode="auto">
              <a:xfrm>
                <a:off x="68" y="2192"/>
                <a:ext cx="387" cy="139"/>
                <a:chOff x="322" y="890"/>
                <a:chExt cx="872" cy="339"/>
              </a:xfrm>
            </p:grpSpPr>
            <p:sp>
              <p:nvSpPr>
                <p:cNvPr id="22618"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22619" name="Rectangle 67"/>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22620" name="Rectangle 68"/>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22621" name="Rectangle 69"/>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22622" name="Rectangle 70"/>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22623"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22613" name="Picture 72" descr="desktop_computer_stylized_small"/>
              <p:cNvPicPr>
                <a:picLocks noChangeAspect="1" noChangeArrowheads="1"/>
              </p:cNvPicPr>
              <p:nvPr/>
            </p:nvPicPr>
            <p:blipFill>
              <a:blip r:embed="rId4"/>
              <a:srcRect/>
              <a:stretch>
                <a:fillRect/>
              </a:stretch>
            </p:blipFill>
            <p:spPr bwMode="auto">
              <a:xfrm>
                <a:off x="-427" y="2049"/>
                <a:ext cx="447" cy="411"/>
              </a:xfrm>
              <a:prstGeom prst="rect">
                <a:avLst/>
              </a:prstGeom>
              <a:noFill/>
              <a:ln w="9525">
                <a:noFill/>
                <a:miter lim="800000"/>
                <a:headEnd/>
                <a:tailEnd/>
              </a:ln>
            </p:spPr>
          </p:pic>
          <p:sp>
            <p:nvSpPr>
              <p:cNvPr id="22614"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22615" name="Freeform 74"/>
              <p:cNvSpPr>
                <a:spLocks/>
              </p:cNvSpPr>
              <p:nvPr/>
            </p:nvSpPr>
            <p:spPr bwMode="auto">
              <a:xfrm>
                <a:off x="282" y="1951"/>
                <a:ext cx="302" cy="274"/>
              </a:xfrm>
              <a:custGeom>
                <a:avLst/>
                <a:gdLst>
                  <a:gd name="T0" fmla="*/ 11 w 381"/>
                  <a:gd name="T1" fmla="*/ 274 h 274"/>
                  <a:gd name="T2" fmla="*/ 11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22616" name="Line 75"/>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22617" name="Picture 76" descr="tv"/>
              <p:cNvPicPr>
                <a:picLocks noChangeAspect="1" noChangeArrowheads="1"/>
              </p:cNvPicPr>
              <p:nvPr/>
            </p:nvPicPr>
            <p:blipFill>
              <a:blip r:embed="rId5"/>
              <a:srcRect/>
              <a:stretch>
                <a:fillRect/>
              </a:stretch>
            </p:blipFill>
            <p:spPr bwMode="auto">
              <a:xfrm>
                <a:off x="2" y="1737"/>
                <a:ext cx="476" cy="425"/>
              </a:xfrm>
              <a:prstGeom prst="rect">
                <a:avLst/>
              </a:prstGeom>
              <a:noFill/>
              <a:ln w="9525">
                <a:noFill/>
                <a:miter lim="800000"/>
                <a:headEnd/>
                <a:tailEnd/>
              </a:ln>
            </p:spPr>
          </p:pic>
        </p:grpSp>
      </p:grpSp>
      <p:grpSp>
        <p:nvGrpSpPr>
          <p:cNvPr id="22546" name="Group 77"/>
          <p:cNvGrpSpPr>
            <a:grpSpLocks/>
          </p:cNvGrpSpPr>
          <p:nvPr/>
        </p:nvGrpSpPr>
        <p:grpSpPr bwMode="auto">
          <a:xfrm>
            <a:off x="3630613" y="2319338"/>
            <a:ext cx="850900" cy="527050"/>
            <a:chOff x="-490" y="1664"/>
            <a:chExt cx="1429" cy="842"/>
          </a:xfrm>
        </p:grpSpPr>
        <p:sp>
          <p:nvSpPr>
            <p:cNvPr id="22592" name="AutoShape 78"/>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22593" name="Group 79"/>
            <p:cNvGrpSpPr>
              <a:grpSpLocks/>
            </p:cNvGrpSpPr>
            <p:nvPr/>
          </p:nvGrpSpPr>
          <p:grpSpPr bwMode="auto">
            <a:xfrm>
              <a:off x="-427" y="1737"/>
              <a:ext cx="1217" cy="769"/>
              <a:chOff x="-427" y="1737"/>
              <a:chExt cx="1217" cy="769"/>
            </a:xfrm>
          </p:grpSpPr>
          <p:sp>
            <p:nvSpPr>
              <p:cNvPr id="22594" name="Rectangle 80"/>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22595"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22596" name="Group 82"/>
              <p:cNvGrpSpPr>
                <a:grpSpLocks/>
              </p:cNvGrpSpPr>
              <p:nvPr/>
            </p:nvGrpSpPr>
            <p:grpSpPr bwMode="auto">
              <a:xfrm>
                <a:off x="68" y="2192"/>
                <a:ext cx="387" cy="139"/>
                <a:chOff x="322" y="890"/>
                <a:chExt cx="872" cy="339"/>
              </a:xfrm>
            </p:grpSpPr>
            <p:sp>
              <p:nvSpPr>
                <p:cNvPr id="22602"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22603" name="Rectangle 84"/>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22604" name="Rectangle 85"/>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22605" name="Rectangle 86"/>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22606" name="Rectangle 87"/>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22607"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22597" name="Picture 89" descr="desktop_computer_stylized_small"/>
              <p:cNvPicPr>
                <a:picLocks noChangeAspect="1" noChangeArrowheads="1"/>
              </p:cNvPicPr>
              <p:nvPr/>
            </p:nvPicPr>
            <p:blipFill>
              <a:blip r:embed="rId4"/>
              <a:srcRect/>
              <a:stretch>
                <a:fillRect/>
              </a:stretch>
            </p:blipFill>
            <p:spPr bwMode="auto">
              <a:xfrm>
                <a:off x="-427" y="2049"/>
                <a:ext cx="447" cy="411"/>
              </a:xfrm>
              <a:prstGeom prst="rect">
                <a:avLst/>
              </a:prstGeom>
              <a:noFill/>
              <a:ln w="9525">
                <a:noFill/>
                <a:miter lim="800000"/>
                <a:headEnd/>
                <a:tailEnd/>
              </a:ln>
            </p:spPr>
          </p:pic>
          <p:sp>
            <p:nvSpPr>
              <p:cNvPr id="22598"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22599" name="Freeform 91"/>
              <p:cNvSpPr>
                <a:spLocks/>
              </p:cNvSpPr>
              <p:nvPr/>
            </p:nvSpPr>
            <p:spPr bwMode="auto">
              <a:xfrm>
                <a:off x="282" y="1951"/>
                <a:ext cx="302" cy="274"/>
              </a:xfrm>
              <a:custGeom>
                <a:avLst/>
                <a:gdLst>
                  <a:gd name="T0" fmla="*/ 11 w 381"/>
                  <a:gd name="T1" fmla="*/ 274 h 274"/>
                  <a:gd name="T2" fmla="*/ 11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22600" name="Line 92"/>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22601" name="Picture 93" descr="tv"/>
              <p:cNvPicPr>
                <a:picLocks noChangeAspect="1" noChangeArrowheads="1"/>
              </p:cNvPicPr>
              <p:nvPr/>
            </p:nvPicPr>
            <p:blipFill>
              <a:blip r:embed="rId5"/>
              <a:srcRect/>
              <a:stretch>
                <a:fillRect/>
              </a:stretch>
            </p:blipFill>
            <p:spPr bwMode="auto">
              <a:xfrm>
                <a:off x="2" y="1737"/>
                <a:ext cx="476" cy="425"/>
              </a:xfrm>
              <a:prstGeom prst="rect">
                <a:avLst/>
              </a:prstGeom>
              <a:noFill/>
              <a:ln w="9525">
                <a:noFill/>
                <a:miter lim="800000"/>
                <a:headEnd/>
                <a:tailEnd/>
              </a:ln>
            </p:spPr>
          </p:pic>
        </p:grpSp>
      </p:grpSp>
      <p:sp>
        <p:nvSpPr>
          <p:cNvPr id="22547" name="Line 94"/>
          <p:cNvSpPr>
            <a:spLocks noChangeShapeType="1"/>
          </p:cNvSpPr>
          <p:nvPr/>
        </p:nvSpPr>
        <p:spPr bwMode="auto">
          <a:xfrm>
            <a:off x="2217738" y="2212975"/>
            <a:ext cx="3690937" cy="0"/>
          </a:xfrm>
          <a:prstGeom prst="line">
            <a:avLst/>
          </a:prstGeom>
          <a:noFill/>
          <a:ln w="19050">
            <a:solidFill>
              <a:schemeClr val="tx1"/>
            </a:solidFill>
            <a:round/>
            <a:headEnd/>
            <a:tailEnd/>
          </a:ln>
        </p:spPr>
        <p:txBody>
          <a:bodyPr/>
          <a:lstStyle/>
          <a:p>
            <a:endParaRPr lang="zh-CN" altLang="en-US"/>
          </a:p>
        </p:txBody>
      </p:sp>
      <p:grpSp>
        <p:nvGrpSpPr>
          <p:cNvPr id="22548" name="Group 95"/>
          <p:cNvGrpSpPr>
            <a:grpSpLocks/>
          </p:cNvGrpSpPr>
          <p:nvPr/>
        </p:nvGrpSpPr>
        <p:grpSpPr bwMode="auto">
          <a:xfrm>
            <a:off x="4719638" y="1471613"/>
            <a:ext cx="850900" cy="527050"/>
            <a:chOff x="-490" y="1664"/>
            <a:chExt cx="1429" cy="842"/>
          </a:xfrm>
        </p:grpSpPr>
        <p:sp>
          <p:nvSpPr>
            <p:cNvPr id="22576" name="AutoShape 96"/>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22577" name="Group 97"/>
            <p:cNvGrpSpPr>
              <a:grpSpLocks/>
            </p:cNvGrpSpPr>
            <p:nvPr/>
          </p:nvGrpSpPr>
          <p:grpSpPr bwMode="auto">
            <a:xfrm>
              <a:off x="-427" y="1737"/>
              <a:ext cx="1217" cy="769"/>
              <a:chOff x="-427" y="1737"/>
              <a:chExt cx="1217" cy="769"/>
            </a:xfrm>
          </p:grpSpPr>
          <p:sp>
            <p:nvSpPr>
              <p:cNvPr id="22578" name="Rectangle 98"/>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22579"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22580" name="Group 100"/>
              <p:cNvGrpSpPr>
                <a:grpSpLocks/>
              </p:cNvGrpSpPr>
              <p:nvPr/>
            </p:nvGrpSpPr>
            <p:grpSpPr bwMode="auto">
              <a:xfrm>
                <a:off x="68" y="2192"/>
                <a:ext cx="387" cy="139"/>
                <a:chOff x="322" y="890"/>
                <a:chExt cx="872" cy="339"/>
              </a:xfrm>
            </p:grpSpPr>
            <p:sp>
              <p:nvSpPr>
                <p:cNvPr id="22586"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22587" name="Rectangle 102"/>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22588" name="Rectangle 103"/>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22589" name="Rectangle 104"/>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22590" name="Rectangle 105"/>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22591"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22581" name="Picture 107" descr="desktop_computer_stylized_small"/>
              <p:cNvPicPr>
                <a:picLocks noChangeAspect="1" noChangeArrowheads="1"/>
              </p:cNvPicPr>
              <p:nvPr/>
            </p:nvPicPr>
            <p:blipFill>
              <a:blip r:embed="rId4"/>
              <a:srcRect/>
              <a:stretch>
                <a:fillRect/>
              </a:stretch>
            </p:blipFill>
            <p:spPr bwMode="auto">
              <a:xfrm>
                <a:off x="-427" y="2049"/>
                <a:ext cx="447" cy="411"/>
              </a:xfrm>
              <a:prstGeom prst="rect">
                <a:avLst/>
              </a:prstGeom>
              <a:noFill/>
              <a:ln w="9525">
                <a:noFill/>
                <a:miter lim="800000"/>
                <a:headEnd/>
                <a:tailEnd/>
              </a:ln>
            </p:spPr>
          </p:pic>
          <p:sp>
            <p:nvSpPr>
              <p:cNvPr id="22582"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22583" name="Freeform 109"/>
              <p:cNvSpPr>
                <a:spLocks/>
              </p:cNvSpPr>
              <p:nvPr/>
            </p:nvSpPr>
            <p:spPr bwMode="auto">
              <a:xfrm>
                <a:off x="282" y="1951"/>
                <a:ext cx="302" cy="274"/>
              </a:xfrm>
              <a:custGeom>
                <a:avLst/>
                <a:gdLst>
                  <a:gd name="T0" fmla="*/ 11 w 381"/>
                  <a:gd name="T1" fmla="*/ 274 h 274"/>
                  <a:gd name="T2" fmla="*/ 11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22584" name="Line 110"/>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22585" name="Picture 111" descr="tv"/>
              <p:cNvPicPr>
                <a:picLocks noChangeAspect="1" noChangeArrowheads="1"/>
              </p:cNvPicPr>
              <p:nvPr/>
            </p:nvPicPr>
            <p:blipFill>
              <a:blip r:embed="rId5"/>
              <a:srcRect/>
              <a:stretch>
                <a:fillRect/>
              </a:stretch>
            </p:blipFill>
            <p:spPr bwMode="auto">
              <a:xfrm>
                <a:off x="2" y="1737"/>
                <a:ext cx="476" cy="425"/>
              </a:xfrm>
              <a:prstGeom prst="rect">
                <a:avLst/>
              </a:prstGeom>
              <a:noFill/>
              <a:ln w="9525">
                <a:noFill/>
                <a:miter lim="800000"/>
                <a:headEnd/>
                <a:tailEnd/>
              </a:ln>
            </p:spPr>
          </p:pic>
        </p:grpSp>
      </p:grpSp>
      <p:sp>
        <p:nvSpPr>
          <p:cNvPr id="22549" name="Text Box 112"/>
          <p:cNvSpPr txBox="1">
            <a:spLocks noChangeArrowheads="1"/>
          </p:cNvSpPr>
          <p:nvPr/>
        </p:nvSpPr>
        <p:spPr bwMode="auto">
          <a:xfrm>
            <a:off x="4330700" y="1541463"/>
            <a:ext cx="488950" cy="457200"/>
          </a:xfrm>
          <a:prstGeom prst="rect">
            <a:avLst/>
          </a:prstGeom>
          <a:noFill/>
          <a:ln w="9525">
            <a:noFill/>
            <a:miter lim="800000"/>
            <a:headEnd/>
            <a:tailEnd/>
          </a:ln>
        </p:spPr>
        <p:txBody>
          <a:bodyPr wrap="none">
            <a:spAutoFit/>
          </a:bodyPr>
          <a:lstStyle/>
          <a:p>
            <a:r>
              <a:rPr lang="en-US" altLang="zh-CN">
                <a:solidFill>
                  <a:srgbClr val="969696"/>
                </a:solidFill>
                <a:latin typeface="Times New Roman" pitchFamily="18" charset="0"/>
              </a:rPr>
              <a:t>…</a:t>
            </a:r>
          </a:p>
        </p:txBody>
      </p:sp>
      <p:sp>
        <p:nvSpPr>
          <p:cNvPr id="22550" name="Line 113"/>
          <p:cNvSpPr>
            <a:spLocks noChangeShapeType="1"/>
          </p:cNvSpPr>
          <p:nvPr/>
        </p:nvSpPr>
        <p:spPr bwMode="auto">
          <a:xfrm flipH="1">
            <a:off x="3311525" y="1882775"/>
            <a:ext cx="3175" cy="333375"/>
          </a:xfrm>
          <a:prstGeom prst="line">
            <a:avLst/>
          </a:prstGeom>
          <a:noFill/>
          <a:ln w="9525">
            <a:solidFill>
              <a:schemeClr val="tx1"/>
            </a:solidFill>
            <a:round/>
            <a:headEnd/>
            <a:tailEnd/>
          </a:ln>
        </p:spPr>
        <p:txBody>
          <a:bodyPr/>
          <a:lstStyle/>
          <a:p>
            <a:endParaRPr lang="zh-CN" altLang="en-US"/>
          </a:p>
        </p:txBody>
      </p:sp>
      <p:sp>
        <p:nvSpPr>
          <p:cNvPr id="22551" name="Line 114"/>
          <p:cNvSpPr>
            <a:spLocks noChangeShapeType="1"/>
          </p:cNvSpPr>
          <p:nvPr/>
        </p:nvSpPr>
        <p:spPr bwMode="auto">
          <a:xfrm flipH="1">
            <a:off x="4216400" y="1882775"/>
            <a:ext cx="3175" cy="333375"/>
          </a:xfrm>
          <a:prstGeom prst="line">
            <a:avLst/>
          </a:prstGeom>
          <a:noFill/>
          <a:ln w="9525">
            <a:solidFill>
              <a:schemeClr val="tx1"/>
            </a:solidFill>
            <a:round/>
            <a:headEnd/>
            <a:tailEnd/>
          </a:ln>
        </p:spPr>
        <p:txBody>
          <a:bodyPr/>
          <a:lstStyle/>
          <a:p>
            <a:endParaRPr lang="zh-CN" altLang="en-US"/>
          </a:p>
        </p:txBody>
      </p:sp>
      <p:sp>
        <p:nvSpPr>
          <p:cNvPr id="22552" name="Line 115"/>
          <p:cNvSpPr>
            <a:spLocks noChangeShapeType="1"/>
          </p:cNvSpPr>
          <p:nvPr/>
        </p:nvSpPr>
        <p:spPr bwMode="auto">
          <a:xfrm flipH="1">
            <a:off x="5353050" y="1882775"/>
            <a:ext cx="3175" cy="333375"/>
          </a:xfrm>
          <a:prstGeom prst="line">
            <a:avLst/>
          </a:prstGeom>
          <a:noFill/>
          <a:ln w="9525">
            <a:solidFill>
              <a:schemeClr val="tx1"/>
            </a:solidFill>
            <a:round/>
            <a:headEnd/>
            <a:tailEnd/>
          </a:ln>
        </p:spPr>
        <p:txBody>
          <a:bodyPr/>
          <a:lstStyle/>
          <a:p>
            <a:endParaRPr lang="zh-CN" altLang="en-US"/>
          </a:p>
        </p:txBody>
      </p:sp>
      <p:sp>
        <p:nvSpPr>
          <p:cNvPr id="22553" name="Freeform 116"/>
          <p:cNvSpPr>
            <a:spLocks/>
          </p:cNvSpPr>
          <p:nvPr/>
        </p:nvSpPr>
        <p:spPr bwMode="auto">
          <a:xfrm>
            <a:off x="4302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p:spPr>
        <p:txBody>
          <a:bodyPr/>
          <a:lstStyle/>
          <a:p>
            <a:endParaRPr lang="zh-CN" altLang="en-US"/>
          </a:p>
        </p:txBody>
      </p:sp>
      <p:sp>
        <p:nvSpPr>
          <p:cNvPr id="22554" name="Freeform 117"/>
          <p:cNvSpPr>
            <a:spLocks/>
          </p:cNvSpPr>
          <p:nvPr/>
        </p:nvSpPr>
        <p:spPr bwMode="auto">
          <a:xfrm>
            <a:off x="3435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p:spPr>
        <p:txBody>
          <a:bodyPr/>
          <a:lstStyle/>
          <a:p>
            <a:endParaRPr lang="zh-CN" altLang="en-US"/>
          </a:p>
        </p:txBody>
      </p:sp>
      <p:sp>
        <p:nvSpPr>
          <p:cNvPr id="22555" name="Rectangle 44"/>
          <p:cNvSpPr>
            <a:spLocks noChangeArrowheads="1"/>
          </p:cNvSpPr>
          <p:nvPr/>
        </p:nvSpPr>
        <p:spPr bwMode="auto">
          <a:xfrm>
            <a:off x="5646738" y="1787525"/>
            <a:ext cx="955675" cy="700088"/>
          </a:xfrm>
          <a:prstGeom prst="rect">
            <a:avLst/>
          </a:prstGeom>
          <a:noFill/>
          <a:ln w="9525">
            <a:solidFill>
              <a:schemeClr val="tx1"/>
            </a:solidFill>
            <a:prstDash val="dashDot"/>
            <a:miter lim="800000"/>
            <a:headEnd/>
            <a:tailEnd/>
          </a:ln>
        </p:spPr>
        <p:txBody>
          <a:bodyPr wrap="none" anchor="ctr"/>
          <a:lstStyle/>
          <a:p>
            <a:endParaRPr lang="zh-CN" altLang="zh-CN">
              <a:latin typeface="Times New Roman" pitchFamily="18" charset="0"/>
            </a:endParaRPr>
          </a:p>
        </p:txBody>
      </p:sp>
      <p:sp>
        <p:nvSpPr>
          <p:cNvPr id="22556" name="Text Box 45"/>
          <p:cNvSpPr txBox="1">
            <a:spLocks noChangeArrowheads="1"/>
          </p:cNvSpPr>
          <p:nvPr/>
        </p:nvSpPr>
        <p:spPr bwMode="auto">
          <a:xfrm>
            <a:off x="5157788" y="1250950"/>
            <a:ext cx="1925637" cy="313932"/>
          </a:xfrm>
          <a:prstGeom prst="rect">
            <a:avLst/>
          </a:prstGeom>
          <a:noFill/>
          <a:ln w="9525">
            <a:noFill/>
            <a:miter lim="800000"/>
            <a:headEnd/>
            <a:tailEnd/>
          </a:ln>
        </p:spPr>
        <p:txBody>
          <a:bodyPr>
            <a:spAutoFit/>
          </a:bodyPr>
          <a:lstStyle/>
          <a:p>
            <a:pPr algn="ctr">
              <a:lnSpc>
                <a:spcPct val="80000"/>
              </a:lnSpc>
            </a:pPr>
            <a:r>
              <a:rPr lang="en-US" altLang="zh-CN" sz="1800" dirty="0">
                <a:latin typeface="+mn-lt"/>
              </a:rPr>
              <a:t>cable headend</a:t>
            </a:r>
          </a:p>
        </p:txBody>
      </p:sp>
      <p:sp>
        <p:nvSpPr>
          <p:cNvPr id="22557" name="Freeform 120"/>
          <p:cNvSpPr>
            <a:spLocks/>
          </p:cNvSpPr>
          <p:nvPr/>
        </p:nvSpPr>
        <p:spPr bwMode="auto">
          <a:xfrm>
            <a:off x="5903913" y="1970088"/>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p>
        </p:txBody>
      </p:sp>
      <p:sp>
        <p:nvSpPr>
          <p:cNvPr id="22558" name="Freeform 121"/>
          <p:cNvSpPr>
            <a:spLocks/>
          </p:cNvSpPr>
          <p:nvPr/>
        </p:nvSpPr>
        <p:spPr bwMode="auto">
          <a:xfrm>
            <a:off x="5905500"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p>
        </p:txBody>
      </p:sp>
      <p:sp>
        <p:nvSpPr>
          <p:cNvPr id="22559" name="Line 122"/>
          <p:cNvSpPr>
            <a:spLocks noChangeShapeType="1"/>
          </p:cNvSpPr>
          <p:nvPr/>
        </p:nvSpPr>
        <p:spPr bwMode="auto">
          <a:xfrm flipH="1">
            <a:off x="6230938" y="2028825"/>
            <a:ext cx="34925" cy="68263"/>
          </a:xfrm>
          <a:prstGeom prst="line">
            <a:avLst/>
          </a:prstGeom>
          <a:noFill/>
          <a:ln w="9525">
            <a:solidFill>
              <a:schemeClr val="tx1"/>
            </a:solidFill>
            <a:round/>
            <a:headEnd/>
            <a:tailEnd/>
          </a:ln>
        </p:spPr>
        <p:txBody>
          <a:bodyPr/>
          <a:lstStyle/>
          <a:p>
            <a:endParaRPr lang="zh-CN" altLang="en-US"/>
          </a:p>
        </p:txBody>
      </p:sp>
      <p:sp>
        <p:nvSpPr>
          <p:cNvPr id="22560" name="Line 123"/>
          <p:cNvSpPr>
            <a:spLocks noChangeShapeType="1"/>
          </p:cNvSpPr>
          <p:nvPr/>
        </p:nvSpPr>
        <p:spPr bwMode="auto">
          <a:xfrm>
            <a:off x="5932488" y="2200275"/>
            <a:ext cx="268287" cy="0"/>
          </a:xfrm>
          <a:prstGeom prst="line">
            <a:avLst/>
          </a:prstGeom>
          <a:noFill/>
          <a:ln w="9525">
            <a:solidFill>
              <a:schemeClr val="tx1"/>
            </a:solidFill>
            <a:round/>
            <a:headEnd/>
            <a:tailEnd type="triangle" w="med" len="med"/>
          </a:ln>
        </p:spPr>
        <p:txBody>
          <a:bodyPr/>
          <a:lstStyle/>
          <a:p>
            <a:endParaRPr lang="zh-CN" altLang="en-US"/>
          </a:p>
        </p:txBody>
      </p:sp>
      <p:sp>
        <p:nvSpPr>
          <p:cNvPr id="22561" name="Freeform 124"/>
          <p:cNvSpPr>
            <a:spLocks/>
          </p:cNvSpPr>
          <p:nvPr/>
        </p:nvSpPr>
        <p:spPr bwMode="auto">
          <a:xfrm>
            <a:off x="5926138" y="2024063"/>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a:tailEnd type="triangle" w="med" len="med"/>
          </a:ln>
        </p:spPr>
        <p:txBody>
          <a:bodyPr/>
          <a:lstStyle/>
          <a:p>
            <a:endParaRPr lang="zh-CN" altLang="en-US"/>
          </a:p>
        </p:txBody>
      </p:sp>
      <p:sp>
        <p:nvSpPr>
          <p:cNvPr id="22562" name="Freeform 125"/>
          <p:cNvSpPr>
            <a:spLocks/>
          </p:cNvSpPr>
          <p:nvPr/>
        </p:nvSpPr>
        <p:spPr bwMode="auto">
          <a:xfrm flipV="1">
            <a:off x="5926138"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a:tailEnd type="triangle" w="med" len="med"/>
          </a:ln>
        </p:spPr>
        <p:txBody>
          <a:bodyPr/>
          <a:lstStyle/>
          <a:p>
            <a:endParaRPr lang="zh-CN" altLang="en-US"/>
          </a:p>
        </p:txBody>
      </p:sp>
      <p:sp>
        <p:nvSpPr>
          <p:cNvPr id="22563" name="Text Box 126"/>
          <p:cNvSpPr txBox="1">
            <a:spLocks noChangeArrowheads="1"/>
          </p:cNvSpPr>
          <p:nvPr/>
        </p:nvSpPr>
        <p:spPr bwMode="auto">
          <a:xfrm>
            <a:off x="5711825" y="2449513"/>
            <a:ext cx="950913" cy="336550"/>
          </a:xfrm>
          <a:prstGeom prst="rect">
            <a:avLst/>
          </a:prstGeom>
          <a:noFill/>
          <a:ln w="9525">
            <a:noFill/>
            <a:miter lim="800000"/>
            <a:headEnd/>
            <a:tailEnd/>
          </a:ln>
        </p:spPr>
        <p:txBody>
          <a:bodyPr>
            <a:spAutoFit/>
          </a:bodyPr>
          <a:lstStyle/>
          <a:p>
            <a:pPr eaLnBrk="1" hangingPunct="1"/>
            <a:r>
              <a:rPr lang="en-US" altLang="zh-CN" sz="1600"/>
              <a:t>CMTS</a:t>
            </a:r>
          </a:p>
        </p:txBody>
      </p:sp>
      <p:sp>
        <p:nvSpPr>
          <p:cNvPr id="22564" name="AutoShape 127"/>
          <p:cNvSpPr>
            <a:spLocks noChangeArrowheads="1"/>
          </p:cNvSpPr>
          <p:nvPr/>
        </p:nvSpPr>
        <p:spPr bwMode="auto">
          <a:xfrm>
            <a:off x="5507038" y="1524000"/>
            <a:ext cx="1206500" cy="261938"/>
          </a:xfrm>
          <a:prstGeom prst="triangle">
            <a:avLst>
              <a:gd name="adj" fmla="val 50000"/>
            </a:avLst>
          </a:prstGeom>
          <a:noFill/>
          <a:ln w="9525">
            <a:solidFill>
              <a:schemeClr val="tx1"/>
            </a:solidFill>
            <a:prstDash val="dashDot"/>
            <a:miter lim="800000"/>
            <a:headEnd/>
            <a:tailEnd/>
          </a:ln>
        </p:spPr>
        <p:txBody>
          <a:bodyPr wrap="none" anchor="ctr"/>
          <a:lstStyle/>
          <a:p>
            <a:endParaRPr lang="zh-CN" altLang="zh-CN"/>
          </a:p>
        </p:txBody>
      </p:sp>
      <p:sp>
        <p:nvSpPr>
          <p:cNvPr id="22565" name="Freeform 174"/>
          <p:cNvSpPr>
            <a:spLocks/>
          </p:cNvSpPr>
          <p:nvPr/>
        </p:nvSpPr>
        <p:spPr bwMode="auto">
          <a:xfrm>
            <a:off x="6251575" y="2193925"/>
            <a:ext cx="206375"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p:spPr>
        <p:txBody>
          <a:bodyPr/>
          <a:lstStyle/>
          <a:p>
            <a:endParaRPr lang="zh-CN" altLang="en-US"/>
          </a:p>
        </p:txBody>
      </p:sp>
      <p:grpSp>
        <p:nvGrpSpPr>
          <p:cNvPr id="41985" name="Group 175"/>
          <p:cNvGrpSpPr>
            <a:grpSpLocks/>
          </p:cNvGrpSpPr>
          <p:nvPr/>
        </p:nvGrpSpPr>
        <p:grpSpPr bwMode="auto">
          <a:xfrm>
            <a:off x="6254751" y="2306578"/>
            <a:ext cx="2638424" cy="301625"/>
            <a:chOff x="3912" y="1484"/>
            <a:chExt cx="1801" cy="190"/>
          </a:xfrm>
        </p:grpSpPr>
        <p:sp>
          <p:nvSpPr>
            <p:cNvPr id="22574" name="Line 176"/>
            <p:cNvSpPr>
              <a:spLocks noChangeShapeType="1"/>
            </p:cNvSpPr>
            <p:nvPr/>
          </p:nvSpPr>
          <p:spPr bwMode="auto">
            <a:xfrm flipH="1" flipV="1">
              <a:off x="3912" y="1497"/>
              <a:ext cx="711" cy="94"/>
            </a:xfrm>
            <a:prstGeom prst="line">
              <a:avLst/>
            </a:prstGeom>
            <a:noFill/>
            <a:ln w="9525">
              <a:solidFill>
                <a:srgbClr val="CC0000"/>
              </a:solidFill>
              <a:round/>
              <a:headEnd/>
              <a:tailEnd/>
            </a:ln>
          </p:spPr>
          <p:txBody>
            <a:bodyPr/>
            <a:lstStyle/>
            <a:p>
              <a:endParaRPr lang="zh-CN" altLang="en-US"/>
            </a:p>
          </p:txBody>
        </p:sp>
        <p:sp>
          <p:nvSpPr>
            <p:cNvPr id="22575" name="Text Box 177"/>
            <p:cNvSpPr txBox="1">
              <a:spLocks noChangeArrowheads="1"/>
            </p:cNvSpPr>
            <p:nvPr/>
          </p:nvSpPr>
          <p:spPr bwMode="auto">
            <a:xfrm>
              <a:off x="4175" y="1484"/>
              <a:ext cx="1538" cy="190"/>
            </a:xfrm>
            <a:prstGeom prst="rect">
              <a:avLst/>
            </a:prstGeom>
            <a:noFill/>
            <a:ln w="9525">
              <a:noFill/>
              <a:miter lim="800000"/>
              <a:headEnd/>
              <a:tailEnd/>
            </a:ln>
          </p:spPr>
          <p:txBody>
            <a:bodyPr wrap="none">
              <a:spAutoFit/>
            </a:bodyPr>
            <a:lstStyle/>
            <a:p>
              <a:pPr algn="ctr">
                <a:lnSpc>
                  <a:spcPct val="85000"/>
                </a:lnSpc>
              </a:pPr>
              <a:r>
                <a:rPr lang="zh-CN" altLang="en-US" sz="1600" dirty="0"/>
                <a:t>电缆</a:t>
              </a:r>
              <a:r>
                <a:rPr lang="zh-CN" altLang="en-US" sz="1600" dirty="0" smtClean="0"/>
                <a:t>调制解调器端接系统</a:t>
              </a:r>
              <a:endParaRPr lang="en-US" altLang="zh-CN" sz="1600" dirty="0"/>
            </a:p>
          </p:txBody>
        </p:sp>
      </p:grpSp>
      <p:grpSp>
        <p:nvGrpSpPr>
          <p:cNvPr id="22570" name="Group 181"/>
          <p:cNvGrpSpPr>
            <a:grpSpLocks/>
          </p:cNvGrpSpPr>
          <p:nvPr/>
        </p:nvGrpSpPr>
        <p:grpSpPr bwMode="auto">
          <a:xfrm>
            <a:off x="560388" y="1928813"/>
            <a:ext cx="609600" cy="609600"/>
            <a:chOff x="-44" y="1473"/>
            <a:chExt cx="981" cy="1105"/>
          </a:xfrm>
        </p:grpSpPr>
        <p:pic>
          <p:nvPicPr>
            <p:cNvPr id="22572" name="Picture 182" descr="desktop_computer_stylized_medium"/>
            <p:cNvPicPr>
              <a:picLocks noChangeAspect="1" noChangeArrowheads="1"/>
            </p:cNvPicPr>
            <p:nvPr/>
          </p:nvPicPr>
          <p:blipFill>
            <a:blip r:embed="rId6"/>
            <a:srcRect/>
            <a:stretch>
              <a:fillRect/>
            </a:stretch>
          </p:blipFill>
          <p:spPr bwMode="auto">
            <a:xfrm flipH="1">
              <a:off x="-44" y="1473"/>
              <a:ext cx="981" cy="1105"/>
            </a:xfrm>
            <a:prstGeom prst="rect">
              <a:avLst/>
            </a:prstGeom>
            <a:noFill/>
            <a:ln w="9525">
              <a:noFill/>
              <a:miter lim="800000"/>
              <a:headEnd/>
              <a:tailEnd/>
            </a:ln>
          </p:spPr>
        </p:pic>
        <p:sp>
          <p:nvSpPr>
            <p:cNvPr id="22573" name="Freeform 183"/>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spTree>
    <p:extLst>
      <p:ext uri="{BB962C8B-B14F-4D97-AF65-F5344CB8AC3E}">
        <p14:creationId xmlns:p14="http://schemas.microsoft.com/office/powerpoint/2010/main" val="23304186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1985"/>
                                        </p:tgtEl>
                                        <p:attrNameLst>
                                          <p:attrName>style.visibility</p:attrName>
                                        </p:attrNameLst>
                                      </p:cBhvr>
                                      <p:to>
                                        <p:strVal val="visible"/>
                                      </p:to>
                                    </p:set>
                                    <p:animEffect transition="in" filter="dissolve">
                                      <p:cBhvr>
                                        <p:cTn id="12" dur="500"/>
                                        <p:tgtEl>
                                          <p:spTgt spid="41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4325" y="203200"/>
            <a:ext cx="8499475" cy="682017"/>
          </a:xfrm>
        </p:spPr>
        <p:txBody>
          <a:bodyPr/>
          <a:lstStyle/>
          <a:p>
            <a:r>
              <a:rPr lang="zh-CN" altLang="en-US" dirty="0" smtClean="0">
                <a:latin typeface="+mn-lt"/>
              </a:rPr>
              <a:t>以前的教学体会</a:t>
            </a:r>
            <a:endParaRPr lang="zh-CN" altLang="en-US" dirty="0">
              <a:latin typeface="+mn-lt"/>
            </a:endParaRPr>
          </a:p>
        </p:txBody>
      </p:sp>
      <p:sp>
        <p:nvSpPr>
          <p:cNvPr id="39939" name="Rectangle 3"/>
          <p:cNvSpPr>
            <a:spLocks noGrp="1" noChangeArrowheads="1"/>
          </p:cNvSpPr>
          <p:nvPr>
            <p:ph idx="1"/>
          </p:nvPr>
        </p:nvSpPr>
        <p:spPr>
          <a:xfrm>
            <a:off x="330200" y="985345"/>
            <a:ext cx="8483600" cy="5218809"/>
          </a:xfrm>
          <a:noFill/>
        </p:spPr>
        <p:txBody>
          <a:bodyPr/>
          <a:lstStyle/>
          <a:p>
            <a:pPr eaLnBrk="1" hangingPunct="1"/>
            <a:r>
              <a:rPr lang="en-US" altLang="zh-CN" dirty="0" smtClean="0">
                <a:latin typeface="+mn-lt"/>
                <a:ea typeface="DotumChe" pitchFamily="49" charset="-127"/>
              </a:rPr>
              <a:t>Bilingual Course</a:t>
            </a:r>
          </a:p>
          <a:p>
            <a:pPr lvl="1" eaLnBrk="1" hangingPunct="1"/>
            <a:r>
              <a:rPr lang="en-US" altLang="zh-CN" dirty="0" smtClean="0">
                <a:solidFill>
                  <a:srgbClr val="FF0000"/>
                </a:solidFill>
                <a:latin typeface="+mn-lt"/>
                <a:ea typeface="DotumChe" pitchFamily="49" charset="-127"/>
              </a:rPr>
              <a:t>Is not</a:t>
            </a:r>
            <a:r>
              <a:rPr lang="en-US" altLang="zh-CN" dirty="0" smtClean="0">
                <a:latin typeface="+mn-lt"/>
                <a:ea typeface="DotumChe" pitchFamily="49" charset="-127"/>
              </a:rPr>
              <a:t> Computer English or Networking English</a:t>
            </a:r>
          </a:p>
          <a:p>
            <a:pPr lvl="1" eaLnBrk="1" hangingPunct="1"/>
            <a:r>
              <a:rPr lang="en-US" altLang="zh-CN" dirty="0" smtClean="0">
                <a:latin typeface="+mn-lt"/>
                <a:ea typeface="DotumChe" pitchFamily="49" charset="-127"/>
              </a:rPr>
              <a:t>&gt;=60% contents given in Chinese, other given in English</a:t>
            </a:r>
          </a:p>
          <a:p>
            <a:pPr lvl="1" eaLnBrk="1" hangingPunct="1"/>
            <a:r>
              <a:rPr lang="en-US" altLang="zh-CN" dirty="0" smtClean="0">
                <a:solidFill>
                  <a:srgbClr val="FF0000"/>
                </a:solidFill>
                <a:latin typeface="+mn-lt"/>
                <a:ea typeface="DotumChe" pitchFamily="49" charset="-127"/>
              </a:rPr>
              <a:t>Step this way, you’ll be different!</a:t>
            </a:r>
          </a:p>
          <a:p>
            <a:pPr eaLnBrk="1" hangingPunct="1"/>
            <a:r>
              <a:rPr lang="en-US" altLang="zh-CN" dirty="0" smtClean="0">
                <a:latin typeface="+mn-lt"/>
                <a:ea typeface="DotumChe" pitchFamily="49" charset="-127"/>
              </a:rPr>
              <a:t>Grading</a:t>
            </a:r>
          </a:p>
          <a:p>
            <a:pPr lvl="1" eaLnBrk="1" hangingPunct="1"/>
            <a:r>
              <a:rPr lang="en-US" altLang="zh-CN" dirty="0" smtClean="0">
                <a:latin typeface="+mn-lt"/>
                <a:ea typeface="DotumChe" pitchFamily="49" charset="-127"/>
              </a:rPr>
              <a:t>The final exam is </a:t>
            </a:r>
            <a:r>
              <a:rPr lang="en-US" altLang="zh-CN" dirty="0" smtClean="0">
                <a:solidFill>
                  <a:srgbClr val="FF0000"/>
                </a:solidFill>
                <a:latin typeface="+mn-lt"/>
                <a:ea typeface="DotumChe" pitchFamily="49" charset="-127"/>
              </a:rPr>
              <a:t>close-book</a:t>
            </a:r>
            <a:r>
              <a:rPr lang="en-US" altLang="zh-CN" dirty="0" smtClean="0">
                <a:latin typeface="+mn-lt"/>
                <a:ea typeface="DotumChe" pitchFamily="49" charset="-127"/>
              </a:rPr>
              <a:t> and in </a:t>
            </a:r>
            <a:r>
              <a:rPr lang="en-US" altLang="zh-CN" dirty="0" smtClean="0">
                <a:solidFill>
                  <a:srgbClr val="FF0000"/>
                </a:solidFill>
                <a:latin typeface="+mn-lt"/>
                <a:ea typeface="DotumChe" pitchFamily="49" charset="-127"/>
              </a:rPr>
              <a:t>English</a:t>
            </a:r>
            <a:r>
              <a:rPr lang="en-US" altLang="zh-CN" dirty="0" smtClean="0">
                <a:latin typeface="+mn-lt"/>
                <a:ea typeface="DotumChe" pitchFamily="49" charset="-127"/>
              </a:rPr>
              <a:t>, You can give the answer in </a:t>
            </a:r>
            <a:r>
              <a:rPr lang="en-US" altLang="zh-CN" dirty="0" smtClean="0">
                <a:solidFill>
                  <a:srgbClr val="FF0000"/>
                </a:solidFill>
                <a:latin typeface="+mn-lt"/>
                <a:ea typeface="DotumChe" pitchFamily="49" charset="-127"/>
              </a:rPr>
              <a:t>English</a:t>
            </a:r>
            <a:r>
              <a:rPr lang="en-US" altLang="zh-CN" dirty="0" smtClean="0">
                <a:latin typeface="+mn-lt"/>
                <a:ea typeface="DotumChe" pitchFamily="49" charset="-127"/>
              </a:rPr>
              <a:t> or in </a:t>
            </a:r>
            <a:r>
              <a:rPr lang="en-US" altLang="zh-CN" dirty="0" smtClean="0">
                <a:solidFill>
                  <a:srgbClr val="FF0000"/>
                </a:solidFill>
                <a:latin typeface="+mn-lt"/>
                <a:ea typeface="DotumChe" pitchFamily="49" charset="-127"/>
              </a:rPr>
              <a:t>Chinese</a:t>
            </a:r>
            <a:r>
              <a:rPr lang="en-US" altLang="zh-CN" dirty="0" smtClean="0">
                <a:latin typeface="+mn-lt"/>
                <a:ea typeface="DotumChe" pitchFamily="49" charset="-127"/>
              </a:rPr>
              <a:t>, as you prefer.</a:t>
            </a:r>
          </a:p>
          <a:p>
            <a:pPr lvl="1" eaLnBrk="1" hangingPunct="1"/>
            <a:r>
              <a:rPr lang="en-US" altLang="zh-CN" dirty="0" smtClean="0">
                <a:latin typeface="+mn-lt"/>
                <a:ea typeface="DotumChe" pitchFamily="49" charset="-127"/>
              </a:rPr>
              <a:t>Final Exam: 70%</a:t>
            </a:r>
          </a:p>
          <a:p>
            <a:pPr lvl="1" eaLnBrk="1" hangingPunct="1"/>
            <a:r>
              <a:rPr lang="en-US" altLang="zh-CN" dirty="0" smtClean="0">
                <a:latin typeface="+mn-lt"/>
                <a:ea typeface="DotumChe" pitchFamily="49" charset="-127"/>
              </a:rPr>
              <a:t>Home works: 20% </a:t>
            </a:r>
          </a:p>
          <a:p>
            <a:pPr lvl="2" eaLnBrk="1" hangingPunct="1"/>
            <a:r>
              <a:rPr lang="en-US" altLang="zh-CN" dirty="0" smtClean="0">
                <a:latin typeface="+mn-lt"/>
                <a:ea typeface="DotumChe" pitchFamily="49" charset="-127"/>
              </a:rPr>
              <a:t>may well be presented on your uniform exercise books</a:t>
            </a:r>
            <a:endParaRPr lang="zh-CN" altLang="en-US" dirty="0" smtClean="0">
              <a:latin typeface="+mn-lt"/>
              <a:ea typeface="DotumChe" pitchFamily="49" charset="-127"/>
            </a:endParaRPr>
          </a:p>
          <a:p>
            <a:pPr lvl="1" eaLnBrk="1" hangingPunct="1"/>
            <a:r>
              <a:rPr lang="en-US" altLang="zh-CN" dirty="0" smtClean="0">
                <a:latin typeface="+mn-lt"/>
                <a:ea typeface="DotumChe" pitchFamily="49" charset="-127"/>
              </a:rPr>
              <a:t>Present at the classes: 10%</a:t>
            </a:r>
          </a:p>
          <a:p>
            <a:pPr lvl="1" eaLnBrk="1" hangingPunct="1"/>
            <a:endParaRPr lang="en-US" altLang="zh-CN" dirty="0">
              <a:latin typeface="+mn-lt"/>
              <a:ea typeface="DotumChe" pitchFamily="49" charset="-127"/>
            </a:endParaRPr>
          </a:p>
          <a:p>
            <a:pPr eaLnBrk="1" hangingPunct="1"/>
            <a:r>
              <a:rPr lang="en-US" altLang="zh-CN" dirty="0" smtClean="0">
                <a:latin typeface="+mn-lt"/>
                <a:ea typeface="DotumChe" pitchFamily="49" charset="-127"/>
              </a:rPr>
              <a:t>Thank for being such a pain! </a:t>
            </a:r>
          </a:p>
        </p:txBody>
      </p:sp>
      <p:sp>
        <p:nvSpPr>
          <p:cNvPr id="5" name="矩形 4"/>
          <p:cNvSpPr/>
          <p:nvPr/>
        </p:nvSpPr>
        <p:spPr>
          <a:xfrm>
            <a:off x="5059836" y="5122588"/>
            <a:ext cx="3890981" cy="1015663"/>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宋体" pitchFamily="2" charset="-122"/>
                <a:cs typeface="+mn-cs"/>
              </a:defRPr>
            </a:lvl5pPr>
            <a:lvl6pPr marL="2286000" algn="l" defTabSz="914400" rtl="0" eaLnBrk="1" latinLnBrk="0" hangingPunct="1">
              <a:defRPr sz="2400" kern="1200">
                <a:solidFill>
                  <a:schemeClr val="tx1"/>
                </a:solidFill>
                <a:latin typeface="Times New Roman" pitchFamily="18" charset="0"/>
                <a:ea typeface="宋体" pitchFamily="2" charset="-122"/>
                <a:cs typeface="+mn-cs"/>
              </a:defRPr>
            </a:lvl6pPr>
            <a:lvl7pPr marL="2743200" algn="l" defTabSz="914400" rtl="0" eaLnBrk="1" latinLnBrk="0" hangingPunct="1">
              <a:defRPr sz="2400" kern="1200">
                <a:solidFill>
                  <a:schemeClr val="tx1"/>
                </a:solidFill>
                <a:latin typeface="Times New Roman" pitchFamily="18" charset="0"/>
                <a:ea typeface="宋体" pitchFamily="2" charset="-122"/>
                <a:cs typeface="+mn-cs"/>
              </a:defRPr>
            </a:lvl7pPr>
            <a:lvl8pPr marL="3200400" algn="l" defTabSz="914400" rtl="0" eaLnBrk="1" latinLnBrk="0" hangingPunct="1">
              <a:defRPr sz="2400" kern="1200">
                <a:solidFill>
                  <a:schemeClr val="tx1"/>
                </a:solidFill>
                <a:latin typeface="Times New Roman" pitchFamily="18" charset="0"/>
                <a:ea typeface="宋体" pitchFamily="2" charset="-122"/>
                <a:cs typeface="+mn-cs"/>
              </a:defRPr>
            </a:lvl8pPr>
            <a:lvl9pPr marL="3657600" algn="l" defTabSz="914400" rtl="0" eaLnBrk="1" latinLnBrk="0" hangingPunct="1">
              <a:defRPr sz="2400" kern="1200">
                <a:solidFill>
                  <a:schemeClr val="tx1"/>
                </a:solidFill>
                <a:latin typeface="Times New Roman" pitchFamily="18" charset="0"/>
                <a:ea typeface="宋体" pitchFamily="2" charset="-122"/>
                <a:cs typeface="+mn-cs"/>
              </a:defRPr>
            </a:lvl9pPr>
          </a:lstStyle>
          <a:p>
            <a:r>
              <a:rPr lang="en-US" altLang="zh-CN" sz="2000" dirty="0">
                <a:latin typeface="+mn-lt"/>
              </a:rPr>
              <a:t>"Tell me and I </a:t>
            </a:r>
            <a:r>
              <a:rPr lang="en-US" altLang="zh-CN" sz="2000" dirty="0">
                <a:solidFill>
                  <a:srgbClr val="FF0000"/>
                </a:solidFill>
                <a:latin typeface="+mn-lt"/>
              </a:rPr>
              <a:t>forget</a:t>
            </a:r>
            <a:r>
              <a:rPr lang="en-US" altLang="zh-CN" sz="2000" dirty="0">
                <a:latin typeface="+mn-lt"/>
              </a:rPr>
              <a:t>. Show me and I </a:t>
            </a:r>
            <a:r>
              <a:rPr lang="en-US" altLang="zh-CN" sz="2000" dirty="0">
                <a:solidFill>
                  <a:srgbClr val="FF0000"/>
                </a:solidFill>
                <a:latin typeface="+mn-lt"/>
              </a:rPr>
              <a:t>remember</a:t>
            </a:r>
            <a:r>
              <a:rPr lang="en-US" altLang="zh-CN" sz="2000" dirty="0">
                <a:latin typeface="+mn-lt"/>
              </a:rPr>
              <a:t>. Involve me and I </a:t>
            </a:r>
            <a:r>
              <a:rPr lang="en-US" altLang="zh-CN" sz="2000" dirty="0">
                <a:solidFill>
                  <a:srgbClr val="FF0000"/>
                </a:solidFill>
                <a:latin typeface="+mn-lt"/>
              </a:rPr>
              <a:t>understand</a:t>
            </a:r>
            <a:r>
              <a:rPr lang="en-US" altLang="zh-CN" sz="2000" dirty="0">
                <a:latin typeface="+mn-lt"/>
              </a:rPr>
              <a:t>." Chinese proverb</a:t>
            </a:r>
            <a:endParaRPr lang="zh-CN" altLang="en-US" sz="2000"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9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93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93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93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93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93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9939">
                                            <p:txEl>
                                              <p:pRg st="11" end="11"/>
                                            </p:txEl>
                                          </p:spTgt>
                                        </p:tgtEl>
                                        <p:attrNameLst>
                                          <p:attrName>style.visibility</p:attrName>
                                        </p:attrNameLst>
                                      </p:cBhvr>
                                      <p:to>
                                        <p:strVal val="visible"/>
                                      </p:to>
                                    </p:set>
                                    <p:animEffect transition="in" filter="wipe(left)">
                                      <p:cBhvr>
                                        <p:cTn id="47" dur="500"/>
                                        <p:tgtEl>
                                          <p:spTgt spid="39939">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5">
                                            <p:txEl>
                                              <p:pRg st="0" end="0"/>
                                            </p:txEl>
                                          </p:spTgt>
                                        </p:tgtEl>
                                        <p:attrNameLst>
                                          <p:attrName>style.visibility</p:attrName>
                                        </p:attrNameLst>
                                      </p:cBhvr>
                                      <p:to>
                                        <p:strVal val="visible"/>
                                      </p:to>
                                    </p:set>
                                    <p:animEffect transition="in" filter="barn(inVertical)">
                                      <p:cBhvr>
                                        <p:cTn id="5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住宅接入网</a:t>
            </a:r>
            <a:r>
              <a:rPr lang="en-US" altLang="zh-CN" dirty="0"/>
              <a:t>: </a:t>
            </a:r>
            <a:r>
              <a:rPr lang="zh-CN" altLang="en-US" dirty="0"/>
              <a:t>电缆网络</a:t>
            </a:r>
          </a:p>
        </p:txBody>
      </p:sp>
      <p:pic>
        <p:nvPicPr>
          <p:cNvPr id="5" name="Picture 6"/>
          <p:cNvPicPr>
            <a:picLocks noChangeAspect="1" noChangeArrowheads="1"/>
          </p:cNvPicPr>
          <p:nvPr/>
        </p:nvPicPr>
        <p:blipFill>
          <a:blip r:embed="rId3" cstate="print"/>
          <a:srcRect/>
          <a:stretch>
            <a:fillRect/>
          </a:stretch>
        </p:blipFill>
        <p:spPr bwMode="auto">
          <a:xfrm>
            <a:off x="806450" y="4656286"/>
            <a:ext cx="7550150" cy="1528762"/>
          </a:xfrm>
          <a:prstGeom prst="rect">
            <a:avLst/>
          </a:prstGeom>
          <a:noFill/>
          <a:ln w="9525">
            <a:noFill/>
            <a:miter lim="800000"/>
            <a:headEnd/>
            <a:tailEnd/>
          </a:ln>
          <a:effectLst/>
        </p:spPr>
      </p:pic>
      <p:pic>
        <p:nvPicPr>
          <p:cNvPr id="4" name="图片 3"/>
          <p:cNvPicPr>
            <a:picLocks noChangeAspect="1"/>
          </p:cNvPicPr>
          <p:nvPr/>
        </p:nvPicPr>
        <p:blipFill>
          <a:blip r:embed="rId4"/>
          <a:stretch>
            <a:fillRect/>
          </a:stretch>
        </p:blipFill>
        <p:spPr>
          <a:xfrm>
            <a:off x="1199841" y="1037303"/>
            <a:ext cx="6981825" cy="3476625"/>
          </a:xfrm>
          <a:prstGeom prst="rect">
            <a:avLst/>
          </a:prstGeom>
        </p:spPr>
      </p:pic>
    </p:spTree>
    <p:extLst>
      <p:ext uri="{BB962C8B-B14F-4D97-AF65-F5344CB8AC3E}">
        <p14:creationId xmlns:p14="http://schemas.microsoft.com/office/powerpoint/2010/main" val="663136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光纤到户</a:t>
            </a:r>
            <a:r>
              <a:rPr lang="en-US" altLang="zh-CN" dirty="0"/>
              <a:t>FTTH</a:t>
            </a:r>
            <a:endParaRPr lang="zh-CN" altLang="en-US" dirty="0"/>
          </a:p>
        </p:txBody>
      </p:sp>
      <p:sp>
        <p:nvSpPr>
          <p:cNvPr id="4" name="内容占位符 3"/>
          <p:cNvSpPr>
            <a:spLocks noGrp="1"/>
          </p:cNvSpPr>
          <p:nvPr>
            <p:ph idx="1"/>
          </p:nvPr>
        </p:nvSpPr>
        <p:spPr>
          <a:xfrm>
            <a:off x="330200" y="1028700"/>
            <a:ext cx="8483600" cy="5148263"/>
          </a:xfrm>
        </p:spPr>
        <p:txBody>
          <a:bodyPr/>
          <a:lstStyle/>
          <a:p>
            <a:r>
              <a:rPr lang="zh-CN" altLang="en-US" dirty="0"/>
              <a:t>虽然</a:t>
            </a:r>
            <a:r>
              <a:rPr lang="en-US" altLang="zh-CN" dirty="0"/>
              <a:t>DSL</a:t>
            </a:r>
            <a:r>
              <a:rPr lang="zh-CN" altLang="en-US" dirty="0"/>
              <a:t>和有线网络目前占美国住宅宽带接入的</a:t>
            </a:r>
            <a:r>
              <a:rPr lang="en-US" altLang="zh-CN" dirty="0"/>
              <a:t>85%</a:t>
            </a:r>
            <a:r>
              <a:rPr lang="zh-CN" altLang="en-US" dirty="0"/>
              <a:t>以上，但光纤到</a:t>
            </a:r>
            <a:r>
              <a:rPr lang="zh-CN" altLang="en-US" dirty="0" smtClean="0"/>
              <a:t>户</a:t>
            </a:r>
            <a:r>
              <a:rPr lang="en-US" altLang="zh-CN" dirty="0" smtClean="0"/>
              <a:t>(FTTH)</a:t>
            </a:r>
            <a:r>
              <a:rPr lang="zh-CN" altLang="en-US" dirty="0" smtClean="0"/>
              <a:t>是</a:t>
            </a:r>
            <a:r>
              <a:rPr lang="zh-CN" altLang="en-US" dirty="0"/>
              <a:t>一种正在兴起的、速度更快的</a:t>
            </a:r>
            <a:r>
              <a:rPr lang="zh-CN" altLang="en-US" dirty="0" smtClean="0"/>
              <a:t>技术。 </a:t>
            </a:r>
            <a:endParaRPr lang="en-US" altLang="zh-CN" dirty="0" smtClean="0"/>
          </a:p>
          <a:p>
            <a:endParaRPr lang="en-US" altLang="zh-CN" kern="1200" dirty="0" smtClean="0"/>
          </a:p>
          <a:p>
            <a:r>
              <a:rPr lang="zh-CN" altLang="en-US" dirty="0"/>
              <a:t>顾名思义，</a:t>
            </a:r>
            <a:r>
              <a:rPr lang="en-US" altLang="zh-CN" dirty="0"/>
              <a:t>FTTH</a:t>
            </a:r>
            <a:r>
              <a:rPr lang="zh-CN" altLang="en-US" dirty="0"/>
              <a:t>的概念很</a:t>
            </a:r>
            <a:r>
              <a:rPr lang="zh-CN" altLang="en-US" dirty="0" smtClean="0"/>
              <a:t>简单</a:t>
            </a:r>
            <a:r>
              <a:rPr lang="en-US" altLang="zh-CN" dirty="0"/>
              <a:t> </a:t>
            </a:r>
            <a:r>
              <a:rPr lang="en-US" altLang="zh-CN" dirty="0" smtClean="0"/>
              <a:t>—— </a:t>
            </a:r>
            <a:r>
              <a:rPr lang="zh-CN" altLang="en-US" dirty="0" smtClean="0"/>
              <a:t>提供</a:t>
            </a:r>
            <a:r>
              <a:rPr lang="zh-CN" altLang="en-US" dirty="0"/>
              <a:t>一条</a:t>
            </a:r>
            <a:r>
              <a:rPr lang="zh-CN" altLang="en-US" dirty="0" smtClean="0"/>
              <a:t>从本地中心局直接</a:t>
            </a:r>
            <a:r>
              <a:rPr lang="zh-CN" altLang="en-US" dirty="0"/>
              <a:t>到家庭的光纤路径</a:t>
            </a:r>
            <a:r>
              <a:rPr lang="zh-CN" altLang="en-US" dirty="0" smtClean="0"/>
              <a:t>。</a:t>
            </a:r>
            <a:endParaRPr lang="en-US" altLang="zh-CN" dirty="0" smtClean="0"/>
          </a:p>
          <a:p>
            <a:endParaRPr lang="en-US" altLang="zh-CN" dirty="0"/>
          </a:p>
          <a:p>
            <a:r>
              <a:rPr lang="zh-CN" altLang="en-US" dirty="0"/>
              <a:t>最简单的光纤分配网络叫做</a:t>
            </a:r>
            <a:r>
              <a:rPr lang="zh-CN" altLang="en-US" dirty="0">
                <a:solidFill>
                  <a:srgbClr val="FF0000"/>
                </a:solidFill>
              </a:rPr>
              <a:t>直接光纤</a:t>
            </a:r>
            <a:r>
              <a:rPr lang="zh-CN" altLang="en-US" dirty="0" smtClean="0"/>
              <a:t>，从本地中心局到用户设置一</a:t>
            </a:r>
            <a:r>
              <a:rPr lang="zh-CN" altLang="en-US" dirty="0"/>
              <a:t>根光纤。</a:t>
            </a:r>
          </a:p>
          <a:p>
            <a:endParaRPr lang="en-US" altLang="zh-CN" dirty="0" smtClean="0"/>
          </a:p>
          <a:p>
            <a:r>
              <a:rPr lang="zh-CN" altLang="en-US" dirty="0" smtClean="0"/>
              <a:t>更常见的情况是，从中心局出来的每根光纤实际上由许多家庭共享，直到相对接近这些家庭的位置，该光纤</a:t>
            </a:r>
            <a:r>
              <a:rPr lang="zh-CN" altLang="en-US" dirty="0" smtClean="0">
                <a:solidFill>
                  <a:srgbClr val="FF0000"/>
                </a:solidFill>
              </a:rPr>
              <a:t>才分成</a:t>
            </a:r>
            <a:r>
              <a:rPr lang="zh-CN" altLang="en-US" dirty="0" smtClean="0"/>
              <a:t>每户一根光纤。 </a:t>
            </a:r>
          </a:p>
          <a:p>
            <a:pPr marL="0" indent="0">
              <a:buNone/>
            </a:pPr>
            <a:r>
              <a:rPr lang="zh-CN" altLang="en-US" dirty="0"/>
              <a:t>  </a:t>
            </a:r>
            <a:r>
              <a:rPr lang="en-US" altLang="zh-CN" kern="1200" dirty="0" smtClean="0"/>
              <a:t>    </a:t>
            </a:r>
            <a:endParaRPr lang="en-US" altLang="zh-CN" kern="1200" dirty="0"/>
          </a:p>
          <a:p>
            <a:endParaRPr lang="en-US" altLang="zh-CN" kern="1200" dirty="0" smtClean="0"/>
          </a:p>
        </p:txBody>
      </p:sp>
    </p:spTree>
    <p:extLst>
      <p:ext uri="{BB962C8B-B14F-4D97-AF65-F5344CB8AC3E}">
        <p14:creationId xmlns:p14="http://schemas.microsoft.com/office/powerpoint/2010/main" val="21957517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186" name="Group 44"/>
          <p:cNvGrpSpPr>
            <a:grpSpLocks/>
          </p:cNvGrpSpPr>
          <p:nvPr/>
        </p:nvGrpSpPr>
        <p:grpSpPr bwMode="auto">
          <a:xfrm>
            <a:off x="656572" y="1129647"/>
            <a:ext cx="7443787" cy="3281363"/>
            <a:chOff x="482600" y="846138"/>
            <a:chExt cx="7443788" cy="3281362"/>
          </a:xfrm>
        </p:grpSpPr>
        <p:grpSp>
          <p:nvGrpSpPr>
            <p:cNvPr id="93191" name="Group 42"/>
            <p:cNvGrpSpPr>
              <a:grpSpLocks/>
            </p:cNvGrpSpPr>
            <p:nvPr/>
          </p:nvGrpSpPr>
          <p:grpSpPr bwMode="auto">
            <a:xfrm>
              <a:off x="7246938" y="846138"/>
              <a:ext cx="609600" cy="747712"/>
              <a:chOff x="4565" y="533"/>
              <a:chExt cx="384" cy="471"/>
            </a:xfrm>
          </p:grpSpPr>
          <p:sp>
            <p:nvSpPr>
              <p:cNvPr id="93229" name="Rectangle 5"/>
              <p:cNvSpPr>
                <a:spLocks noChangeArrowheads="1"/>
              </p:cNvSpPr>
              <p:nvPr/>
            </p:nvSpPr>
            <p:spPr bwMode="auto">
              <a:xfrm>
                <a:off x="4565" y="533"/>
                <a:ext cx="384" cy="471"/>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93230" name="Rectangle 6"/>
              <p:cNvSpPr>
                <a:spLocks noChangeArrowheads="1"/>
              </p:cNvSpPr>
              <p:nvPr/>
            </p:nvSpPr>
            <p:spPr bwMode="auto">
              <a:xfrm>
                <a:off x="4573" y="707"/>
                <a:ext cx="235" cy="140"/>
              </a:xfrm>
              <a:prstGeom prst="rect">
                <a:avLst/>
              </a:prstGeom>
              <a:solidFill>
                <a:schemeClr val="hlink"/>
              </a:solidFill>
              <a:ln w="9525">
                <a:solidFill>
                  <a:schemeClr val="tx1"/>
                </a:solidFill>
                <a:miter lim="800000"/>
                <a:headEnd/>
                <a:tailEnd/>
              </a:ln>
            </p:spPr>
            <p:txBody>
              <a:bodyPr wrap="none" anchor="ctr"/>
              <a:lstStyle/>
              <a:p>
                <a:pPr algn="ctr"/>
                <a:r>
                  <a:rPr lang="en-US" altLang="zh-CN" sz="1400"/>
                  <a:t>ONT</a:t>
                </a:r>
              </a:p>
            </p:txBody>
          </p:sp>
        </p:grpSp>
        <p:sp>
          <p:nvSpPr>
            <p:cNvPr id="93192" name="Rectangle 17"/>
            <p:cNvSpPr>
              <a:spLocks noChangeArrowheads="1"/>
            </p:cNvSpPr>
            <p:nvPr/>
          </p:nvSpPr>
          <p:spPr bwMode="auto">
            <a:xfrm>
              <a:off x="5127625" y="2246313"/>
              <a:ext cx="207963" cy="692150"/>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93193" name="Line 18"/>
            <p:cNvSpPr>
              <a:spLocks noChangeShapeType="1"/>
            </p:cNvSpPr>
            <p:nvPr/>
          </p:nvSpPr>
          <p:spPr bwMode="auto">
            <a:xfrm flipV="1">
              <a:off x="5181600" y="1204913"/>
              <a:ext cx="2078038" cy="1427162"/>
            </a:xfrm>
            <a:prstGeom prst="line">
              <a:avLst/>
            </a:prstGeom>
            <a:noFill/>
            <a:ln w="9525">
              <a:solidFill>
                <a:schemeClr val="tx1"/>
              </a:solidFill>
              <a:round/>
              <a:headEnd/>
              <a:tailEnd/>
            </a:ln>
          </p:spPr>
          <p:txBody>
            <a:bodyPr wrap="none"/>
            <a:lstStyle/>
            <a:p>
              <a:endParaRPr lang="zh-CN" altLang="en-US"/>
            </a:p>
          </p:txBody>
        </p:sp>
        <p:sp>
          <p:nvSpPr>
            <p:cNvPr id="93194" name="Line 26"/>
            <p:cNvSpPr>
              <a:spLocks noChangeShapeType="1"/>
            </p:cNvSpPr>
            <p:nvPr/>
          </p:nvSpPr>
          <p:spPr bwMode="auto">
            <a:xfrm>
              <a:off x="3271838" y="2632075"/>
              <a:ext cx="1909762" cy="0"/>
            </a:xfrm>
            <a:prstGeom prst="line">
              <a:avLst/>
            </a:prstGeom>
            <a:noFill/>
            <a:ln w="9525">
              <a:solidFill>
                <a:schemeClr val="tx1"/>
              </a:solidFill>
              <a:round/>
              <a:headEnd/>
              <a:tailEnd/>
            </a:ln>
          </p:spPr>
          <p:txBody>
            <a:bodyPr wrap="none"/>
            <a:lstStyle/>
            <a:p>
              <a:endParaRPr lang="zh-CN" altLang="en-US"/>
            </a:p>
          </p:txBody>
        </p:sp>
        <p:sp>
          <p:nvSpPr>
            <p:cNvPr id="93195" name="Line 27"/>
            <p:cNvSpPr>
              <a:spLocks noChangeShapeType="1"/>
            </p:cNvSpPr>
            <p:nvPr/>
          </p:nvSpPr>
          <p:spPr bwMode="auto">
            <a:xfrm flipV="1">
              <a:off x="5181600" y="2230438"/>
              <a:ext cx="2092325" cy="401637"/>
            </a:xfrm>
            <a:prstGeom prst="line">
              <a:avLst/>
            </a:prstGeom>
            <a:noFill/>
            <a:ln w="9525">
              <a:solidFill>
                <a:schemeClr val="tx1"/>
              </a:solidFill>
              <a:round/>
              <a:headEnd/>
              <a:tailEnd/>
            </a:ln>
          </p:spPr>
          <p:txBody>
            <a:bodyPr wrap="none"/>
            <a:lstStyle/>
            <a:p>
              <a:endParaRPr lang="zh-CN" altLang="en-US"/>
            </a:p>
          </p:txBody>
        </p:sp>
        <p:sp>
          <p:nvSpPr>
            <p:cNvPr id="93196" name="Line 28"/>
            <p:cNvSpPr>
              <a:spLocks noChangeShapeType="1"/>
            </p:cNvSpPr>
            <p:nvPr/>
          </p:nvSpPr>
          <p:spPr bwMode="auto">
            <a:xfrm>
              <a:off x="5195888" y="2617788"/>
              <a:ext cx="2119312" cy="1165225"/>
            </a:xfrm>
            <a:prstGeom prst="line">
              <a:avLst/>
            </a:prstGeom>
            <a:noFill/>
            <a:ln w="9525">
              <a:solidFill>
                <a:schemeClr val="tx1"/>
              </a:solidFill>
              <a:round/>
              <a:headEnd/>
              <a:tailEnd/>
            </a:ln>
          </p:spPr>
          <p:txBody>
            <a:bodyPr wrap="none"/>
            <a:lstStyle/>
            <a:p>
              <a:endParaRPr lang="zh-CN" altLang="en-US"/>
            </a:p>
          </p:txBody>
        </p:sp>
        <p:sp>
          <p:nvSpPr>
            <p:cNvPr id="93197" name="Rectangle 29"/>
            <p:cNvSpPr>
              <a:spLocks noChangeArrowheads="1"/>
            </p:cNvSpPr>
            <p:nvPr/>
          </p:nvSpPr>
          <p:spPr bwMode="auto">
            <a:xfrm>
              <a:off x="2092325" y="2035175"/>
              <a:ext cx="1287463" cy="1219200"/>
            </a:xfrm>
            <a:prstGeom prst="rect">
              <a:avLst/>
            </a:prstGeom>
            <a:noFill/>
            <a:ln w="9525">
              <a:solidFill>
                <a:schemeClr val="tx1"/>
              </a:solidFill>
              <a:prstDash val="lgDashDot"/>
              <a:miter lim="800000"/>
              <a:headEnd/>
              <a:tailEnd/>
            </a:ln>
          </p:spPr>
          <p:txBody>
            <a:bodyPr wrap="none" anchor="ctr"/>
            <a:lstStyle/>
            <a:p>
              <a:endParaRPr lang="zh-CN" altLang="en-US"/>
            </a:p>
          </p:txBody>
        </p:sp>
        <p:sp>
          <p:nvSpPr>
            <p:cNvPr id="93198" name="Rectangle 30"/>
            <p:cNvSpPr>
              <a:spLocks noChangeArrowheads="1"/>
            </p:cNvSpPr>
            <p:nvPr/>
          </p:nvSpPr>
          <p:spPr bwMode="auto">
            <a:xfrm>
              <a:off x="2716213" y="2452688"/>
              <a:ext cx="539750" cy="331787"/>
            </a:xfrm>
            <a:prstGeom prst="rect">
              <a:avLst/>
            </a:prstGeom>
            <a:solidFill>
              <a:schemeClr val="accent1"/>
            </a:solidFill>
            <a:ln w="9525">
              <a:solidFill>
                <a:schemeClr val="tx1"/>
              </a:solidFill>
              <a:miter lim="800000"/>
              <a:headEnd/>
              <a:tailEnd/>
            </a:ln>
          </p:spPr>
          <p:txBody>
            <a:bodyPr wrap="none" anchor="ctr"/>
            <a:lstStyle/>
            <a:p>
              <a:pPr algn="ctr"/>
              <a:r>
                <a:rPr lang="en-US" altLang="zh-CN" sz="2000"/>
                <a:t>OLT</a:t>
              </a:r>
            </a:p>
          </p:txBody>
        </p:sp>
        <p:sp>
          <p:nvSpPr>
            <p:cNvPr id="93199" name="Text Box 32"/>
            <p:cNvSpPr txBox="1">
              <a:spLocks noChangeArrowheads="1"/>
            </p:cNvSpPr>
            <p:nvPr/>
          </p:nvSpPr>
          <p:spPr bwMode="auto">
            <a:xfrm>
              <a:off x="2082800" y="3251200"/>
              <a:ext cx="1405193" cy="369332"/>
            </a:xfrm>
            <a:prstGeom prst="rect">
              <a:avLst/>
            </a:prstGeom>
            <a:noFill/>
            <a:ln w="9525">
              <a:noFill/>
              <a:miter lim="800000"/>
              <a:headEnd/>
              <a:tailEnd/>
            </a:ln>
          </p:spPr>
          <p:txBody>
            <a:bodyPr wrap="none">
              <a:spAutoFit/>
            </a:bodyPr>
            <a:lstStyle/>
            <a:p>
              <a:r>
                <a:rPr lang="en-US" altLang="zh-CN" sz="1800" dirty="0"/>
                <a:t>central office</a:t>
              </a:r>
            </a:p>
          </p:txBody>
        </p:sp>
        <p:sp>
          <p:nvSpPr>
            <p:cNvPr id="93200" name="Text Box 33"/>
            <p:cNvSpPr txBox="1">
              <a:spLocks noChangeArrowheads="1"/>
            </p:cNvSpPr>
            <p:nvPr/>
          </p:nvSpPr>
          <p:spPr bwMode="auto">
            <a:xfrm>
              <a:off x="4813300" y="2986088"/>
              <a:ext cx="1377300" cy="584775"/>
            </a:xfrm>
            <a:prstGeom prst="rect">
              <a:avLst/>
            </a:prstGeom>
            <a:noFill/>
            <a:ln w="9525">
              <a:noFill/>
              <a:miter lim="800000"/>
              <a:headEnd/>
              <a:tailEnd/>
            </a:ln>
          </p:spPr>
          <p:txBody>
            <a:bodyPr wrap="none">
              <a:spAutoFit/>
            </a:bodyPr>
            <a:lstStyle/>
            <a:p>
              <a:r>
                <a:rPr lang="en-US" altLang="zh-CN" sz="1600" dirty="0" smtClean="0"/>
                <a:t>neighborhood </a:t>
              </a:r>
            </a:p>
            <a:p>
              <a:r>
                <a:rPr lang="en-US" altLang="zh-CN" sz="1600" dirty="0" smtClean="0"/>
                <a:t>optical</a:t>
              </a:r>
              <a:r>
                <a:rPr lang="en-US" altLang="zh-CN" sz="1400" dirty="0" smtClean="0"/>
                <a:t> splitter</a:t>
              </a:r>
              <a:endParaRPr lang="en-US" altLang="zh-CN" sz="1400" dirty="0"/>
            </a:p>
          </p:txBody>
        </p:sp>
        <p:grpSp>
          <p:nvGrpSpPr>
            <p:cNvPr id="93201" name="Group 43"/>
            <p:cNvGrpSpPr>
              <a:grpSpLocks/>
            </p:cNvGrpSpPr>
            <p:nvPr/>
          </p:nvGrpSpPr>
          <p:grpSpPr bwMode="auto">
            <a:xfrm>
              <a:off x="7261225" y="1801813"/>
              <a:ext cx="609600" cy="747712"/>
              <a:chOff x="4565" y="533"/>
              <a:chExt cx="384" cy="471"/>
            </a:xfrm>
          </p:grpSpPr>
          <p:sp>
            <p:nvSpPr>
              <p:cNvPr id="93227" name="Rectangle 44"/>
              <p:cNvSpPr>
                <a:spLocks noChangeArrowheads="1"/>
              </p:cNvSpPr>
              <p:nvPr/>
            </p:nvSpPr>
            <p:spPr bwMode="auto">
              <a:xfrm>
                <a:off x="4565" y="533"/>
                <a:ext cx="384" cy="471"/>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93228" name="Rectangle 45"/>
              <p:cNvSpPr>
                <a:spLocks noChangeArrowheads="1"/>
              </p:cNvSpPr>
              <p:nvPr/>
            </p:nvSpPr>
            <p:spPr bwMode="auto">
              <a:xfrm>
                <a:off x="4573" y="707"/>
                <a:ext cx="235" cy="140"/>
              </a:xfrm>
              <a:prstGeom prst="rect">
                <a:avLst/>
              </a:prstGeom>
              <a:solidFill>
                <a:schemeClr val="hlink"/>
              </a:solidFill>
              <a:ln w="9525">
                <a:solidFill>
                  <a:schemeClr val="tx1"/>
                </a:solidFill>
                <a:miter lim="800000"/>
                <a:headEnd/>
                <a:tailEnd/>
              </a:ln>
            </p:spPr>
            <p:txBody>
              <a:bodyPr wrap="none" anchor="ctr"/>
              <a:lstStyle/>
              <a:p>
                <a:pPr algn="ctr"/>
                <a:r>
                  <a:rPr lang="en-US" altLang="zh-CN" sz="1400"/>
                  <a:t>ONT</a:t>
                </a:r>
              </a:p>
            </p:txBody>
          </p:sp>
        </p:grpSp>
        <p:grpSp>
          <p:nvGrpSpPr>
            <p:cNvPr id="93202" name="Group 46"/>
            <p:cNvGrpSpPr>
              <a:grpSpLocks/>
            </p:cNvGrpSpPr>
            <p:nvPr/>
          </p:nvGrpSpPr>
          <p:grpSpPr bwMode="auto">
            <a:xfrm>
              <a:off x="7316788" y="3379788"/>
              <a:ext cx="609600" cy="747712"/>
              <a:chOff x="4565" y="533"/>
              <a:chExt cx="384" cy="471"/>
            </a:xfrm>
          </p:grpSpPr>
          <p:sp>
            <p:nvSpPr>
              <p:cNvPr id="93225" name="Rectangle 47"/>
              <p:cNvSpPr>
                <a:spLocks noChangeArrowheads="1"/>
              </p:cNvSpPr>
              <p:nvPr/>
            </p:nvSpPr>
            <p:spPr bwMode="auto">
              <a:xfrm>
                <a:off x="4565" y="533"/>
                <a:ext cx="384" cy="471"/>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93226" name="Rectangle 48"/>
              <p:cNvSpPr>
                <a:spLocks noChangeArrowheads="1"/>
              </p:cNvSpPr>
              <p:nvPr/>
            </p:nvSpPr>
            <p:spPr bwMode="auto">
              <a:xfrm>
                <a:off x="4573" y="707"/>
                <a:ext cx="235" cy="140"/>
              </a:xfrm>
              <a:prstGeom prst="rect">
                <a:avLst/>
              </a:prstGeom>
              <a:solidFill>
                <a:schemeClr val="hlink"/>
              </a:solidFill>
              <a:ln w="9525">
                <a:solidFill>
                  <a:schemeClr val="tx1"/>
                </a:solidFill>
                <a:miter lim="800000"/>
                <a:headEnd/>
                <a:tailEnd/>
              </a:ln>
            </p:spPr>
            <p:txBody>
              <a:bodyPr wrap="none" anchor="ctr"/>
              <a:lstStyle/>
              <a:p>
                <a:pPr algn="ctr"/>
                <a:r>
                  <a:rPr lang="en-US" altLang="zh-CN" sz="1400"/>
                  <a:t>ONT</a:t>
                </a:r>
              </a:p>
            </p:txBody>
          </p:sp>
        </p:grpSp>
        <p:sp>
          <p:nvSpPr>
            <p:cNvPr id="93203" name="Text Box 50"/>
            <p:cNvSpPr txBox="1">
              <a:spLocks noChangeArrowheads="1"/>
            </p:cNvSpPr>
            <p:nvPr/>
          </p:nvSpPr>
          <p:spPr bwMode="auto">
            <a:xfrm>
              <a:off x="3640818" y="2127250"/>
              <a:ext cx="1334020" cy="553998"/>
            </a:xfrm>
            <a:prstGeom prst="rect">
              <a:avLst/>
            </a:prstGeom>
            <a:noFill/>
            <a:ln w="9525">
              <a:noFill/>
              <a:miter lim="800000"/>
              <a:headEnd/>
              <a:tailEnd/>
            </a:ln>
          </p:spPr>
          <p:txBody>
            <a:bodyPr wrap="none">
              <a:spAutoFit/>
            </a:bodyPr>
            <a:lstStyle/>
            <a:p>
              <a:pPr algn="ctr"/>
              <a:r>
                <a:rPr lang="en-US" altLang="zh-CN" sz="1600" dirty="0" smtClean="0"/>
                <a:t>shared optical</a:t>
              </a:r>
              <a:r>
                <a:rPr lang="en-US" altLang="zh-CN" sz="1400" dirty="0"/>
                <a:t/>
              </a:r>
              <a:br>
                <a:rPr lang="en-US" altLang="zh-CN" sz="1400" dirty="0"/>
              </a:br>
              <a:r>
                <a:rPr lang="en-US" altLang="zh-CN" sz="1400" dirty="0"/>
                <a:t>fiber</a:t>
              </a:r>
            </a:p>
          </p:txBody>
        </p:sp>
        <p:sp>
          <p:nvSpPr>
            <p:cNvPr id="93204" name="Text Box 51"/>
            <p:cNvSpPr txBox="1">
              <a:spLocks noChangeArrowheads="1"/>
            </p:cNvSpPr>
            <p:nvPr/>
          </p:nvSpPr>
          <p:spPr bwMode="auto">
            <a:xfrm>
              <a:off x="5518150" y="1462088"/>
              <a:ext cx="668338" cy="517525"/>
            </a:xfrm>
            <a:prstGeom prst="rect">
              <a:avLst/>
            </a:prstGeom>
            <a:noFill/>
            <a:ln w="9525">
              <a:noFill/>
              <a:miter lim="800000"/>
              <a:headEnd/>
              <a:tailEnd/>
            </a:ln>
          </p:spPr>
          <p:txBody>
            <a:bodyPr wrap="none">
              <a:spAutoFit/>
            </a:bodyPr>
            <a:lstStyle/>
            <a:p>
              <a:r>
                <a:rPr lang="en-US" altLang="zh-CN" sz="1400" dirty="0"/>
                <a:t>optical</a:t>
              </a:r>
              <a:br>
                <a:rPr lang="en-US" altLang="zh-CN" sz="1400" dirty="0"/>
              </a:br>
              <a:r>
                <a:rPr lang="en-US" altLang="zh-CN" sz="1400" dirty="0"/>
                <a:t>fibers</a:t>
              </a:r>
            </a:p>
          </p:txBody>
        </p:sp>
        <p:grpSp>
          <p:nvGrpSpPr>
            <p:cNvPr id="93205" name="Group 52"/>
            <p:cNvGrpSpPr>
              <a:grpSpLocks/>
            </p:cNvGrpSpPr>
            <p:nvPr/>
          </p:nvGrpSpPr>
          <p:grpSpPr bwMode="auto">
            <a:xfrm>
              <a:off x="2163763" y="2266950"/>
              <a:ext cx="376237" cy="217488"/>
              <a:chOff x="533" y="321"/>
              <a:chExt cx="359" cy="180"/>
            </a:xfrm>
          </p:grpSpPr>
          <p:grpSp>
            <p:nvGrpSpPr>
              <p:cNvPr id="93210" name="Group 53"/>
              <p:cNvGrpSpPr>
                <a:grpSpLocks/>
              </p:cNvGrpSpPr>
              <p:nvPr/>
            </p:nvGrpSpPr>
            <p:grpSpPr bwMode="auto">
              <a:xfrm>
                <a:off x="533" y="321"/>
                <a:ext cx="359" cy="180"/>
                <a:chOff x="1009" y="655"/>
                <a:chExt cx="359" cy="180"/>
              </a:xfrm>
            </p:grpSpPr>
            <p:sp>
              <p:nvSpPr>
                <p:cNvPr id="93212" name="Oval 54"/>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93213" name="Line 55"/>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zh-CN" altLang="en-US"/>
                </a:p>
              </p:txBody>
            </p:sp>
            <p:sp>
              <p:nvSpPr>
                <p:cNvPr id="93214" name="Line 56"/>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zh-CN" altLang="en-US"/>
                </a:p>
              </p:txBody>
            </p:sp>
            <p:sp>
              <p:nvSpPr>
                <p:cNvPr id="93215" name="Rectangle 57"/>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pPr algn="ctr"/>
                  <a:endParaRPr lang="zh-CN" altLang="en-US"/>
                </a:p>
              </p:txBody>
            </p:sp>
            <p:sp>
              <p:nvSpPr>
                <p:cNvPr id="93216" name="Oval 58"/>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93217" name="Group 59"/>
                <p:cNvGrpSpPr>
                  <a:grpSpLocks/>
                </p:cNvGrpSpPr>
                <p:nvPr/>
              </p:nvGrpSpPr>
              <p:grpSpPr bwMode="auto">
                <a:xfrm>
                  <a:off x="1095" y="681"/>
                  <a:ext cx="176" cy="68"/>
                  <a:chOff x="2848" y="848"/>
                  <a:chExt cx="140" cy="98"/>
                </a:xfrm>
              </p:grpSpPr>
              <p:sp>
                <p:nvSpPr>
                  <p:cNvPr id="93222" name="Line 6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93223" name="Line 6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93224" name="Line 6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93218" name="Group 63"/>
                <p:cNvGrpSpPr>
                  <a:grpSpLocks/>
                </p:cNvGrpSpPr>
                <p:nvPr/>
              </p:nvGrpSpPr>
              <p:grpSpPr bwMode="auto">
                <a:xfrm flipV="1">
                  <a:off x="1095" y="680"/>
                  <a:ext cx="176" cy="68"/>
                  <a:chOff x="2848" y="848"/>
                  <a:chExt cx="140" cy="98"/>
                </a:xfrm>
              </p:grpSpPr>
              <p:sp>
                <p:nvSpPr>
                  <p:cNvPr id="93219" name="Line 6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93220" name="Line 6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93221" name="Line 66"/>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93211" name="Line 67"/>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zh-CN" altLang="en-US"/>
              </a:p>
            </p:txBody>
          </p:sp>
        </p:grpSp>
        <p:sp>
          <p:nvSpPr>
            <p:cNvPr id="93206" name="Line 68"/>
            <p:cNvSpPr>
              <a:spLocks noChangeShapeType="1"/>
            </p:cNvSpPr>
            <p:nvPr/>
          </p:nvSpPr>
          <p:spPr bwMode="auto">
            <a:xfrm>
              <a:off x="2508250" y="2424113"/>
              <a:ext cx="234950" cy="152400"/>
            </a:xfrm>
            <a:prstGeom prst="line">
              <a:avLst/>
            </a:prstGeom>
            <a:noFill/>
            <a:ln w="9525">
              <a:solidFill>
                <a:schemeClr val="tx1"/>
              </a:solidFill>
              <a:round/>
              <a:headEnd/>
              <a:tailEnd/>
            </a:ln>
          </p:spPr>
          <p:txBody>
            <a:bodyPr wrap="none"/>
            <a:lstStyle/>
            <a:p>
              <a:endParaRPr lang="zh-CN" altLang="en-US"/>
            </a:p>
          </p:txBody>
        </p:sp>
        <p:sp>
          <p:nvSpPr>
            <p:cNvPr id="93207" name="Freeform 69"/>
            <p:cNvSpPr>
              <a:spLocks/>
            </p:cNvSpPr>
            <p:nvPr/>
          </p:nvSpPr>
          <p:spPr bwMode="auto">
            <a:xfrm rot="4873784">
              <a:off x="431007" y="923131"/>
              <a:ext cx="1428750" cy="132556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zh-CN" altLang="en-US"/>
            </a:p>
          </p:txBody>
        </p:sp>
        <p:sp>
          <p:nvSpPr>
            <p:cNvPr id="93208" name="Line 70"/>
            <p:cNvSpPr>
              <a:spLocks noChangeShapeType="1"/>
            </p:cNvSpPr>
            <p:nvPr/>
          </p:nvSpPr>
          <p:spPr bwMode="auto">
            <a:xfrm>
              <a:off x="1676400" y="2051050"/>
              <a:ext cx="498475" cy="261938"/>
            </a:xfrm>
            <a:prstGeom prst="line">
              <a:avLst/>
            </a:prstGeom>
            <a:noFill/>
            <a:ln w="9525">
              <a:solidFill>
                <a:schemeClr val="tx1"/>
              </a:solidFill>
              <a:round/>
              <a:headEnd/>
              <a:tailEnd/>
            </a:ln>
          </p:spPr>
          <p:txBody>
            <a:bodyPr wrap="none"/>
            <a:lstStyle/>
            <a:p>
              <a:endParaRPr lang="zh-CN" altLang="en-US"/>
            </a:p>
          </p:txBody>
        </p:sp>
        <p:sp>
          <p:nvSpPr>
            <p:cNvPr id="93209" name="Text Box 71"/>
            <p:cNvSpPr txBox="1">
              <a:spLocks noChangeArrowheads="1"/>
            </p:cNvSpPr>
            <p:nvPr/>
          </p:nvSpPr>
          <p:spPr bwMode="auto">
            <a:xfrm>
              <a:off x="711200" y="1531938"/>
              <a:ext cx="736600" cy="304800"/>
            </a:xfrm>
            <a:prstGeom prst="rect">
              <a:avLst/>
            </a:prstGeom>
            <a:noFill/>
            <a:ln w="9525">
              <a:noFill/>
              <a:miter lim="800000"/>
              <a:headEnd/>
              <a:tailEnd/>
            </a:ln>
          </p:spPr>
          <p:txBody>
            <a:bodyPr wrap="none">
              <a:spAutoFit/>
            </a:bodyPr>
            <a:lstStyle/>
            <a:p>
              <a:r>
                <a:rPr lang="en-US" altLang="zh-CN" sz="1400"/>
                <a:t>Internet</a:t>
              </a:r>
            </a:p>
          </p:txBody>
        </p:sp>
      </p:grpSp>
      <p:sp>
        <p:nvSpPr>
          <p:cNvPr id="93187" name="Title 43"/>
          <p:cNvSpPr>
            <a:spLocks noGrp="1"/>
          </p:cNvSpPr>
          <p:nvPr>
            <p:ph type="title" idx="4294967295"/>
          </p:nvPr>
        </p:nvSpPr>
        <p:spPr>
          <a:xfrm>
            <a:off x="409575" y="295835"/>
            <a:ext cx="8420100" cy="635318"/>
          </a:xfrm>
        </p:spPr>
        <p:txBody>
          <a:bodyPr/>
          <a:lstStyle/>
          <a:p>
            <a:pPr eaLnBrk="1" hangingPunct="1"/>
            <a:r>
              <a:rPr lang="zh-CN" altLang="en-US" dirty="0"/>
              <a:t>光纤到户</a:t>
            </a:r>
            <a:r>
              <a:rPr lang="en-US" altLang="zh-CN" dirty="0"/>
              <a:t>FTTH</a:t>
            </a:r>
            <a:endParaRPr lang="en-US" altLang="zh-CN" dirty="0" smtClean="0"/>
          </a:p>
        </p:txBody>
      </p:sp>
      <p:sp>
        <p:nvSpPr>
          <p:cNvPr id="93188" name="Content Placeholder 45"/>
          <p:cNvSpPr>
            <a:spLocks noGrp="1"/>
          </p:cNvSpPr>
          <p:nvPr>
            <p:ph idx="4294967295"/>
          </p:nvPr>
        </p:nvSpPr>
        <p:spPr>
          <a:xfrm>
            <a:off x="359229" y="4068445"/>
            <a:ext cx="8499475" cy="2324101"/>
          </a:xfrm>
        </p:spPr>
        <p:txBody>
          <a:bodyPr/>
          <a:lstStyle/>
          <a:p>
            <a:pPr eaLnBrk="1" hangingPunct="1"/>
            <a:r>
              <a:rPr lang="zh-CN" altLang="en-US" sz="2200" dirty="0" smtClean="0"/>
              <a:t>从中心局到家庭的光纤路径</a:t>
            </a:r>
            <a:endParaRPr lang="en-US" altLang="zh-CN" sz="2200" dirty="0" smtClean="0"/>
          </a:p>
          <a:p>
            <a:pPr eaLnBrk="1" hangingPunct="1"/>
            <a:endParaRPr lang="en-US" altLang="zh-CN" sz="2000" dirty="0" smtClean="0"/>
          </a:p>
          <a:p>
            <a:pPr eaLnBrk="1" hangingPunct="1"/>
            <a:r>
              <a:rPr lang="zh-CN" altLang="en-US" sz="2000" dirty="0" smtClean="0"/>
              <a:t>两种竞争性的光纤分布体系结构</a:t>
            </a:r>
            <a:r>
              <a:rPr lang="en-US" altLang="zh-CN" sz="2200" dirty="0" smtClean="0"/>
              <a:t>: </a:t>
            </a:r>
          </a:p>
          <a:p>
            <a:pPr marL="514350" indent="-457200" eaLnBrk="1" hangingPunct="1">
              <a:buFont typeface="+mj-ea"/>
              <a:buAutoNum type="circleNumDbPlain"/>
            </a:pPr>
            <a:r>
              <a:rPr lang="en-US" altLang="zh-CN" sz="2200" dirty="0" smtClean="0"/>
              <a:t>Passive Optical network (PON, </a:t>
            </a:r>
            <a:r>
              <a:rPr lang="zh-CN" altLang="en-US" sz="2200" dirty="0" smtClean="0"/>
              <a:t>无源光网络</a:t>
            </a:r>
            <a:r>
              <a:rPr lang="en-US" altLang="zh-CN" sz="2200" dirty="0" smtClean="0"/>
              <a:t>) </a:t>
            </a:r>
          </a:p>
          <a:p>
            <a:pPr marL="514350" indent="-457200" eaLnBrk="1" hangingPunct="1">
              <a:buFont typeface="+mj-ea"/>
              <a:buAutoNum type="circleNumDbPlain"/>
            </a:pPr>
            <a:r>
              <a:rPr lang="en-US" altLang="zh-CN" sz="2200" dirty="0" smtClean="0"/>
              <a:t>Active Optical Network (AON, </a:t>
            </a:r>
            <a:r>
              <a:rPr lang="zh-CN" altLang="en-US" sz="2200" dirty="0" smtClean="0"/>
              <a:t>有源光网络</a:t>
            </a:r>
            <a:r>
              <a:rPr lang="en-US" altLang="zh-CN" sz="2200" dirty="0" smtClean="0"/>
              <a:t>,</a:t>
            </a:r>
            <a:r>
              <a:rPr lang="en-US" altLang="zh-CN" sz="2200" kern="1200" dirty="0"/>
              <a:t> </a:t>
            </a:r>
            <a:r>
              <a:rPr lang="en-US" altLang="zh-CN" sz="2200" dirty="0"/>
              <a:t>switched </a:t>
            </a:r>
            <a:r>
              <a:rPr lang="en-US" altLang="zh-CN" sz="2200" dirty="0" smtClean="0"/>
              <a:t>Ethernet)</a:t>
            </a:r>
            <a:endParaRPr lang="en-US" altLang="zh-CN" sz="2200" dirty="0"/>
          </a:p>
        </p:txBody>
      </p:sp>
      <p:sp>
        <p:nvSpPr>
          <p:cNvPr id="93189" name="Rectangle 47"/>
          <p:cNvSpPr>
            <a:spLocks noChangeArrowheads="1"/>
          </p:cNvSpPr>
          <p:nvPr/>
        </p:nvSpPr>
        <p:spPr bwMode="auto">
          <a:xfrm>
            <a:off x="4492625" y="1103873"/>
            <a:ext cx="2738438" cy="457200"/>
          </a:xfrm>
          <a:prstGeom prst="rect">
            <a:avLst/>
          </a:prstGeom>
          <a:noFill/>
          <a:ln w="9525">
            <a:noFill/>
            <a:miter lim="800000"/>
            <a:headEnd/>
            <a:tailEnd/>
          </a:ln>
        </p:spPr>
        <p:txBody>
          <a:bodyPr wrap="none" anchor="ctr">
            <a:spAutoFit/>
          </a:bodyPr>
          <a:lstStyle/>
          <a:p>
            <a:r>
              <a:rPr lang="en-US" altLang="zh-CN" sz="1600" dirty="0">
                <a:solidFill>
                  <a:schemeClr val="hlink"/>
                </a:solidFill>
                <a:latin typeface="Tahoma" pitchFamily="34" charset="0"/>
              </a:rPr>
              <a:t>O</a:t>
            </a:r>
            <a:r>
              <a:rPr lang="en-US" altLang="zh-CN" sz="1600" dirty="0">
                <a:latin typeface="Tahoma" pitchFamily="34" charset="0"/>
              </a:rPr>
              <a:t>ptical </a:t>
            </a:r>
            <a:r>
              <a:rPr lang="en-US" altLang="zh-CN" sz="1600" dirty="0">
                <a:solidFill>
                  <a:schemeClr val="hlink"/>
                </a:solidFill>
                <a:latin typeface="Tahoma" pitchFamily="34" charset="0"/>
              </a:rPr>
              <a:t>N</a:t>
            </a:r>
            <a:r>
              <a:rPr lang="en-US" altLang="zh-CN" sz="1600" dirty="0">
                <a:latin typeface="Tahoma" pitchFamily="34" charset="0"/>
              </a:rPr>
              <a:t>etwork </a:t>
            </a:r>
            <a:r>
              <a:rPr lang="en-US" altLang="zh-CN" sz="1600" dirty="0">
                <a:solidFill>
                  <a:schemeClr val="hlink"/>
                </a:solidFill>
                <a:latin typeface="Tahoma" pitchFamily="34" charset="0"/>
              </a:rPr>
              <a:t>T</a:t>
            </a:r>
            <a:r>
              <a:rPr lang="en-US" altLang="zh-CN" sz="1600" dirty="0">
                <a:latin typeface="Tahoma" pitchFamily="34" charset="0"/>
              </a:rPr>
              <a:t>erminator</a:t>
            </a:r>
            <a:r>
              <a:rPr lang="en-US" altLang="zh-CN" dirty="0"/>
              <a:t> </a:t>
            </a:r>
          </a:p>
        </p:txBody>
      </p:sp>
      <p:sp>
        <p:nvSpPr>
          <p:cNvPr id="93190" name="Rectangle 48"/>
          <p:cNvSpPr>
            <a:spLocks noChangeArrowheads="1"/>
          </p:cNvSpPr>
          <p:nvPr/>
        </p:nvSpPr>
        <p:spPr bwMode="auto">
          <a:xfrm>
            <a:off x="2022929" y="1759510"/>
            <a:ext cx="2152650" cy="457200"/>
          </a:xfrm>
          <a:prstGeom prst="rect">
            <a:avLst/>
          </a:prstGeom>
          <a:noFill/>
          <a:ln w="9525">
            <a:noFill/>
            <a:miter lim="800000"/>
            <a:headEnd/>
            <a:tailEnd/>
          </a:ln>
        </p:spPr>
        <p:txBody>
          <a:bodyPr wrap="none" anchor="ctr">
            <a:spAutoFit/>
          </a:bodyPr>
          <a:lstStyle/>
          <a:p>
            <a:r>
              <a:rPr lang="en-US" altLang="zh-CN" sz="1600" dirty="0">
                <a:solidFill>
                  <a:schemeClr val="hlink"/>
                </a:solidFill>
                <a:latin typeface="Tahoma" pitchFamily="34" charset="0"/>
              </a:rPr>
              <a:t>O</a:t>
            </a:r>
            <a:r>
              <a:rPr lang="en-US" altLang="zh-CN" sz="1600" dirty="0">
                <a:latin typeface="Tahoma" pitchFamily="34" charset="0"/>
              </a:rPr>
              <a:t>ptical </a:t>
            </a:r>
            <a:r>
              <a:rPr lang="en-US" altLang="zh-CN" sz="1600" dirty="0">
                <a:solidFill>
                  <a:schemeClr val="hlink"/>
                </a:solidFill>
                <a:latin typeface="Tahoma" pitchFamily="34" charset="0"/>
              </a:rPr>
              <a:t>L</a:t>
            </a:r>
            <a:r>
              <a:rPr lang="en-US" altLang="zh-CN" sz="1600" dirty="0">
                <a:latin typeface="Tahoma" pitchFamily="34" charset="0"/>
              </a:rPr>
              <a:t>ine </a:t>
            </a:r>
            <a:r>
              <a:rPr lang="en-US" altLang="zh-CN" sz="1600" dirty="0">
                <a:solidFill>
                  <a:schemeClr val="hlink"/>
                </a:solidFill>
                <a:latin typeface="Tahoma" pitchFamily="34" charset="0"/>
              </a:rPr>
              <a:t>T</a:t>
            </a:r>
            <a:r>
              <a:rPr lang="en-US" altLang="zh-CN" sz="1600" dirty="0">
                <a:latin typeface="Tahoma" pitchFamily="34" charset="0"/>
              </a:rPr>
              <a:t>erminal</a:t>
            </a:r>
            <a:r>
              <a:rPr lang="en-US" altLang="zh-CN" dirty="0"/>
              <a:t> </a:t>
            </a:r>
          </a:p>
        </p:txBody>
      </p:sp>
      <p:sp>
        <p:nvSpPr>
          <p:cNvPr id="2" name="矩形 1"/>
          <p:cNvSpPr/>
          <p:nvPr/>
        </p:nvSpPr>
        <p:spPr>
          <a:xfrm>
            <a:off x="7440882" y="3075747"/>
            <a:ext cx="800219" cy="461665"/>
          </a:xfrm>
          <a:prstGeom prst="rect">
            <a:avLst/>
          </a:prstGeom>
        </p:spPr>
        <p:txBody>
          <a:bodyPr wrap="none">
            <a:spAutoFit/>
          </a:bodyPr>
          <a:lstStyle/>
          <a:p>
            <a:r>
              <a:rPr lang="zh-CN" altLang="en-US" dirty="0"/>
              <a:t>光猫</a:t>
            </a:r>
          </a:p>
        </p:txBody>
      </p:sp>
      <p:sp>
        <p:nvSpPr>
          <p:cNvPr id="3" name="矩形 2"/>
          <p:cNvSpPr/>
          <p:nvPr/>
        </p:nvSpPr>
        <p:spPr>
          <a:xfrm>
            <a:off x="945741" y="2628478"/>
            <a:ext cx="1356910" cy="369332"/>
          </a:xfrm>
          <a:prstGeom prst="rect">
            <a:avLst/>
          </a:prstGeom>
        </p:spPr>
        <p:txBody>
          <a:bodyPr wrap="none">
            <a:spAutoFit/>
          </a:bodyPr>
          <a:lstStyle/>
          <a:p>
            <a:pPr algn="ctr"/>
            <a:r>
              <a:rPr lang="en-US" altLang="zh-CN" sz="1800" dirty="0">
                <a:latin typeface="+mn-lt"/>
              </a:rPr>
              <a:t>telco router</a:t>
            </a:r>
            <a:endParaRPr lang="zh-CN" altLang="en-US" sz="1800" dirty="0">
              <a:latin typeface="+mn-lt"/>
            </a:endParaRPr>
          </a:p>
        </p:txBody>
      </p:sp>
      <p:sp>
        <p:nvSpPr>
          <p:cNvPr id="4" name="矩形 3"/>
          <p:cNvSpPr/>
          <p:nvPr/>
        </p:nvSpPr>
        <p:spPr>
          <a:xfrm>
            <a:off x="7383093" y="4635246"/>
            <a:ext cx="1443472" cy="369332"/>
          </a:xfrm>
          <a:prstGeom prst="rect">
            <a:avLst/>
          </a:prstGeom>
        </p:spPr>
        <p:txBody>
          <a:bodyPr wrap="none">
            <a:spAutoFit/>
          </a:bodyPr>
          <a:lstStyle/>
          <a:p>
            <a:r>
              <a:rPr lang="en-US" altLang="zh-CN" sz="1800" dirty="0">
                <a:latin typeface="+mn-lt"/>
              </a:rPr>
              <a:t>home router</a:t>
            </a:r>
            <a:endParaRPr lang="zh-CN" altLang="en-US" sz="1800" dirty="0">
              <a:latin typeface="+mn-lt"/>
            </a:endParaRPr>
          </a:p>
        </p:txBody>
      </p:sp>
    </p:spTree>
    <p:extLst>
      <p:ext uri="{BB962C8B-B14F-4D97-AF65-F5344CB8AC3E}">
        <p14:creationId xmlns:p14="http://schemas.microsoft.com/office/powerpoint/2010/main" val="6637054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8468" name="Group 4"/>
          <p:cNvGrpSpPr>
            <a:grpSpLocks/>
          </p:cNvGrpSpPr>
          <p:nvPr/>
        </p:nvGrpSpPr>
        <p:grpSpPr bwMode="auto">
          <a:xfrm>
            <a:off x="6443663" y="1182688"/>
            <a:ext cx="1584325" cy="1751012"/>
            <a:chOff x="3606" y="1238"/>
            <a:chExt cx="1270" cy="1103"/>
          </a:xfrm>
        </p:grpSpPr>
        <p:sp>
          <p:nvSpPr>
            <p:cNvPr id="318469" name="Line 5"/>
            <p:cNvSpPr>
              <a:spLocks noChangeShapeType="1"/>
            </p:cNvSpPr>
            <p:nvPr/>
          </p:nvSpPr>
          <p:spPr bwMode="auto">
            <a:xfrm>
              <a:off x="3606" y="1752"/>
              <a:ext cx="127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470" name="Line 6"/>
            <p:cNvSpPr>
              <a:spLocks noChangeShapeType="1"/>
            </p:cNvSpPr>
            <p:nvPr/>
          </p:nvSpPr>
          <p:spPr bwMode="auto">
            <a:xfrm>
              <a:off x="3923" y="2341"/>
              <a:ext cx="95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471" name="Line 7"/>
            <p:cNvSpPr>
              <a:spLocks noChangeShapeType="1"/>
            </p:cNvSpPr>
            <p:nvPr/>
          </p:nvSpPr>
          <p:spPr bwMode="auto">
            <a:xfrm>
              <a:off x="3923" y="1238"/>
              <a:ext cx="95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18472" name="Text Box 8"/>
          <p:cNvSpPr txBox="1">
            <a:spLocks noChangeArrowheads="1"/>
          </p:cNvSpPr>
          <p:nvPr/>
        </p:nvSpPr>
        <p:spPr bwMode="auto">
          <a:xfrm>
            <a:off x="2012950" y="1446213"/>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a:latin typeface="Arial" panose="020B0604020202020204" pitchFamily="34" charset="0"/>
              </a:rPr>
              <a:t>头端</a:t>
            </a:r>
          </a:p>
        </p:txBody>
      </p:sp>
      <p:sp>
        <p:nvSpPr>
          <p:cNvPr id="318473" name="Rectangle 9"/>
          <p:cNvSpPr>
            <a:spLocks noChangeArrowheads="1"/>
          </p:cNvSpPr>
          <p:nvPr/>
        </p:nvSpPr>
        <p:spPr bwMode="auto">
          <a:xfrm>
            <a:off x="3922713" y="1782763"/>
            <a:ext cx="647700"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a:latin typeface="Times New Roman" panose="02020603050405020304" pitchFamily="18" charset="0"/>
              </a:rPr>
              <a:t>1:N</a:t>
            </a:r>
          </a:p>
        </p:txBody>
      </p:sp>
      <p:sp>
        <p:nvSpPr>
          <p:cNvPr id="318474" name="Rectangle 10"/>
          <p:cNvSpPr>
            <a:spLocks noChangeArrowheads="1"/>
          </p:cNvSpPr>
          <p:nvPr/>
        </p:nvSpPr>
        <p:spPr bwMode="auto">
          <a:xfrm>
            <a:off x="6299200" y="2717800"/>
            <a:ext cx="647700"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a:latin typeface="Times New Roman" panose="02020603050405020304" pitchFamily="18" charset="0"/>
              </a:rPr>
              <a:t>ONU</a:t>
            </a:r>
          </a:p>
        </p:txBody>
      </p:sp>
      <p:sp>
        <p:nvSpPr>
          <p:cNvPr id="318475" name="Rectangle 11"/>
          <p:cNvSpPr>
            <a:spLocks noChangeArrowheads="1"/>
          </p:cNvSpPr>
          <p:nvPr/>
        </p:nvSpPr>
        <p:spPr bwMode="auto">
          <a:xfrm>
            <a:off x="6299200" y="1782763"/>
            <a:ext cx="647700"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a:latin typeface="Times New Roman" panose="02020603050405020304" pitchFamily="18" charset="0"/>
              </a:rPr>
              <a:t>ONU</a:t>
            </a:r>
          </a:p>
        </p:txBody>
      </p:sp>
      <p:sp>
        <p:nvSpPr>
          <p:cNvPr id="318476" name="Line 12"/>
          <p:cNvSpPr>
            <a:spLocks noChangeShapeType="1"/>
          </p:cNvSpPr>
          <p:nvPr/>
        </p:nvSpPr>
        <p:spPr bwMode="auto">
          <a:xfrm>
            <a:off x="803275" y="1998663"/>
            <a:ext cx="115093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477" name="Rectangle 13"/>
          <p:cNvSpPr>
            <a:spLocks noChangeArrowheads="1"/>
          </p:cNvSpPr>
          <p:nvPr/>
        </p:nvSpPr>
        <p:spPr bwMode="auto">
          <a:xfrm>
            <a:off x="1955800" y="1782763"/>
            <a:ext cx="647700"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dirty="0">
                <a:latin typeface="Times New Roman" panose="02020603050405020304" pitchFamily="18" charset="0"/>
              </a:rPr>
              <a:t>OLT</a:t>
            </a:r>
          </a:p>
        </p:txBody>
      </p:sp>
      <p:sp>
        <p:nvSpPr>
          <p:cNvPr id="318478" name="Text Box 14"/>
          <p:cNvSpPr txBox="1">
            <a:spLocks noChangeArrowheads="1"/>
          </p:cNvSpPr>
          <p:nvPr/>
        </p:nvSpPr>
        <p:spPr bwMode="auto">
          <a:xfrm>
            <a:off x="754063" y="1638300"/>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dirty="0">
                <a:latin typeface="Arial" panose="020B0604020202020204" pitchFamily="34" charset="0"/>
              </a:rPr>
              <a:t>光纤干线</a:t>
            </a:r>
          </a:p>
        </p:txBody>
      </p:sp>
      <p:sp>
        <p:nvSpPr>
          <p:cNvPr id="318479" name="Line 15"/>
          <p:cNvSpPr>
            <a:spLocks noChangeShapeType="1"/>
          </p:cNvSpPr>
          <p:nvPr/>
        </p:nvSpPr>
        <p:spPr bwMode="auto">
          <a:xfrm>
            <a:off x="2627313" y="1998663"/>
            <a:ext cx="1295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480" name="Line 16"/>
          <p:cNvSpPr>
            <a:spLocks noChangeShapeType="1"/>
          </p:cNvSpPr>
          <p:nvPr/>
        </p:nvSpPr>
        <p:spPr bwMode="auto">
          <a:xfrm flipV="1">
            <a:off x="4570413" y="1171575"/>
            <a:ext cx="1725612" cy="682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481" name="Line 17"/>
          <p:cNvSpPr>
            <a:spLocks noChangeShapeType="1"/>
          </p:cNvSpPr>
          <p:nvPr/>
        </p:nvSpPr>
        <p:spPr bwMode="auto">
          <a:xfrm>
            <a:off x="4570413" y="2141538"/>
            <a:ext cx="1728787" cy="792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482" name="Line 18"/>
          <p:cNvSpPr>
            <a:spLocks noChangeShapeType="1"/>
          </p:cNvSpPr>
          <p:nvPr/>
        </p:nvSpPr>
        <p:spPr bwMode="auto">
          <a:xfrm>
            <a:off x="4570413" y="1998663"/>
            <a:ext cx="17287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483" name="Text Box 19"/>
          <p:cNvSpPr txBox="1">
            <a:spLocks noChangeArrowheads="1"/>
          </p:cNvSpPr>
          <p:nvPr/>
        </p:nvSpPr>
        <p:spPr bwMode="auto">
          <a:xfrm rot="5400000">
            <a:off x="6485732" y="2328068"/>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Arial" panose="020B0604020202020204" pitchFamily="34" charset="0"/>
                <a:sym typeface="Symbol" panose="05050102010706020507" pitchFamily="18" charset="2"/>
              </a:rPr>
              <a:t></a:t>
            </a:r>
          </a:p>
        </p:txBody>
      </p:sp>
      <p:sp>
        <p:nvSpPr>
          <p:cNvPr id="318484" name="Text Box 20"/>
          <p:cNvSpPr txBox="1">
            <a:spLocks noChangeArrowheads="1"/>
          </p:cNvSpPr>
          <p:nvPr/>
        </p:nvSpPr>
        <p:spPr bwMode="auto">
          <a:xfrm>
            <a:off x="3717925" y="1422400"/>
            <a:ext cx="996950"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a:latin typeface="Arial" panose="020B0604020202020204" pitchFamily="34" charset="0"/>
              </a:rPr>
              <a:t>光分路器</a:t>
            </a:r>
            <a:endParaRPr lang="zh-CN" altLang="en-US" sz="1600">
              <a:latin typeface="Times New Roman" panose="02020603050405020304" pitchFamily="18" charset="0"/>
            </a:endParaRPr>
          </a:p>
        </p:txBody>
      </p:sp>
      <p:sp>
        <p:nvSpPr>
          <p:cNvPr id="318485" name="Text Box 21"/>
          <p:cNvSpPr txBox="1">
            <a:spLocks noChangeArrowheads="1"/>
          </p:cNvSpPr>
          <p:nvPr/>
        </p:nvSpPr>
        <p:spPr bwMode="auto">
          <a:xfrm>
            <a:off x="6011863" y="630238"/>
            <a:ext cx="1200150"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a:latin typeface="Arial" panose="020B0604020202020204" pitchFamily="34" charset="0"/>
              </a:rPr>
              <a:t>光网络单元</a:t>
            </a:r>
            <a:endParaRPr lang="zh-CN" altLang="en-US" sz="1600">
              <a:latin typeface="Times New Roman" panose="02020603050405020304" pitchFamily="18" charset="0"/>
            </a:endParaRPr>
          </a:p>
        </p:txBody>
      </p:sp>
      <p:sp>
        <p:nvSpPr>
          <p:cNvPr id="318486" name="Rectangle 22"/>
          <p:cNvSpPr>
            <a:spLocks noChangeArrowheads="1"/>
          </p:cNvSpPr>
          <p:nvPr/>
        </p:nvSpPr>
        <p:spPr bwMode="auto">
          <a:xfrm>
            <a:off x="6299200" y="966788"/>
            <a:ext cx="647700"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dirty="0">
                <a:latin typeface="Times New Roman" panose="02020603050405020304" pitchFamily="18" charset="0"/>
              </a:rPr>
              <a:t>ONU</a:t>
            </a:r>
          </a:p>
        </p:txBody>
      </p:sp>
      <p:sp>
        <p:nvSpPr>
          <p:cNvPr id="318487" name="Text Box 23"/>
          <p:cNvSpPr txBox="1">
            <a:spLocks noChangeArrowheads="1"/>
          </p:cNvSpPr>
          <p:nvPr/>
        </p:nvSpPr>
        <p:spPr bwMode="auto">
          <a:xfrm>
            <a:off x="2627313" y="1655763"/>
            <a:ext cx="8667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Arial" panose="020B0604020202020204" pitchFamily="34" charset="0"/>
              </a:rPr>
              <a:t>★</a:t>
            </a:r>
            <a:r>
              <a:rPr lang="en-US" altLang="zh-CN" sz="1800">
                <a:latin typeface="宋体" panose="02010600030101010101" pitchFamily="2" charset="-122"/>
              </a:rPr>
              <a:t>●</a:t>
            </a:r>
            <a:r>
              <a:rPr lang="en-US" altLang="zh-CN" sz="1800">
                <a:latin typeface="宋体" panose="02010600030101010101" pitchFamily="2" charset="-122"/>
                <a:sym typeface="Wingdings" panose="05000000000000000000" pitchFamily="2" charset="2"/>
              </a:rPr>
              <a:t></a:t>
            </a:r>
          </a:p>
        </p:txBody>
      </p:sp>
      <p:sp>
        <p:nvSpPr>
          <p:cNvPr id="318488" name="Text Box 24"/>
          <p:cNvSpPr txBox="1">
            <a:spLocks noChangeArrowheads="1"/>
          </p:cNvSpPr>
          <p:nvPr/>
        </p:nvSpPr>
        <p:spPr bwMode="auto">
          <a:xfrm>
            <a:off x="4924425" y="1665288"/>
            <a:ext cx="8667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Arial" panose="020B0604020202020204" pitchFamily="34" charset="0"/>
              </a:rPr>
              <a:t>★</a:t>
            </a:r>
            <a:r>
              <a:rPr lang="en-US" altLang="zh-CN" sz="1800">
                <a:latin typeface="宋体" panose="02010600030101010101" pitchFamily="2" charset="-122"/>
              </a:rPr>
              <a:t>●</a:t>
            </a:r>
            <a:r>
              <a:rPr lang="en-US" altLang="zh-CN" sz="1800">
                <a:latin typeface="宋体" panose="02010600030101010101" pitchFamily="2" charset="-122"/>
                <a:sym typeface="Wingdings" panose="05000000000000000000" pitchFamily="2" charset="2"/>
              </a:rPr>
              <a:t></a:t>
            </a:r>
          </a:p>
        </p:txBody>
      </p:sp>
      <p:sp>
        <p:nvSpPr>
          <p:cNvPr id="318489" name="Text Box 25"/>
          <p:cNvSpPr txBox="1">
            <a:spLocks noChangeArrowheads="1"/>
          </p:cNvSpPr>
          <p:nvPr/>
        </p:nvSpPr>
        <p:spPr bwMode="auto">
          <a:xfrm>
            <a:off x="7235825" y="257492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宋体" panose="02010600030101010101" pitchFamily="2" charset="-122"/>
              </a:rPr>
              <a:t>●</a:t>
            </a:r>
            <a:endParaRPr lang="en-US" altLang="zh-CN" sz="1800">
              <a:latin typeface="宋体" panose="02010600030101010101" pitchFamily="2" charset="-122"/>
              <a:sym typeface="Wingdings" panose="05000000000000000000" pitchFamily="2" charset="2"/>
            </a:endParaRPr>
          </a:p>
        </p:txBody>
      </p:sp>
      <p:sp>
        <p:nvSpPr>
          <p:cNvPr id="318490" name="Text Box 26"/>
          <p:cNvSpPr txBox="1">
            <a:spLocks noChangeArrowheads="1"/>
          </p:cNvSpPr>
          <p:nvPr/>
        </p:nvSpPr>
        <p:spPr bwMode="auto">
          <a:xfrm rot="1462546">
            <a:off x="4859338" y="2141538"/>
            <a:ext cx="8667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Arial" panose="020B0604020202020204" pitchFamily="34" charset="0"/>
              </a:rPr>
              <a:t>★</a:t>
            </a:r>
            <a:r>
              <a:rPr lang="en-US" altLang="zh-CN" sz="1800">
                <a:latin typeface="宋体" panose="02010600030101010101" pitchFamily="2" charset="-122"/>
              </a:rPr>
              <a:t>●</a:t>
            </a:r>
            <a:r>
              <a:rPr lang="en-US" altLang="zh-CN" sz="1800">
                <a:latin typeface="宋体" panose="02010600030101010101" pitchFamily="2" charset="-122"/>
                <a:sym typeface="Wingdings" panose="05000000000000000000" pitchFamily="2" charset="2"/>
              </a:rPr>
              <a:t></a:t>
            </a:r>
          </a:p>
        </p:txBody>
      </p:sp>
      <p:sp>
        <p:nvSpPr>
          <p:cNvPr id="318491" name="Text Box 27"/>
          <p:cNvSpPr txBox="1">
            <a:spLocks noChangeArrowheads="1"/>
          </p:cNvSpPr>
          <p:nvPr/>
        </p:nvSpPr>
        <p:spPr bwMode="auto">
          <a:xfrm rot="-1261310">
            <a:off x="4859338" y="1200150"/>
            <a:ext cx="8667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Arial" panose="020B0604020202020204" pitchFamily="34" charset="0"/>
              </a:rPr>
              <a:t>★</a:t>
            </a:r>
            <a:r>
              <a:rPr lang="en-US" altLang="zh-CN" sz="1800">
                <a:latin typeface="宋体" panose="02010600030101010101" pitchFamily="2" charset="-122"/>
              </a:rPr>
              <a:t>●</a:t>
            </a:r>
            <a:r>
              <a:rPr lang="en-US" altLang="zh-CN" sz="1800">
                <a:latin typeface="宋体" panose="02010600030101010101" pitchFamily="2" charset="-122"/>
                <a:sym typeface="Wingdings" panose="05000000000000000000" pitchFamily="2" charset="2"/>
              </a:rPr>
              <a:t></a:t>
            </a:r>
          </a:p>
        </p:txBody>
      </p:sp>
      <p:sp>
        <p:nvSpPr>
          <p:cNvPr id="318492" name="Text Box 28"/>
          <p:cNvSpPr txBox="1">
            <a:spLocks noChangeArrowheads="1"/>
          </p:cNvSpPr>
          <p:nvPr/>
        </p:nvSpPr>
        <p:spPr bwMode="auto">
          <a:xfrm>
            <a:off x="7245350" y="1638300"/>
            <a:ext cx="4095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宋体" panose="02010600030101010101" pitchFamily="2" charset="-122"/>
                <a:sym typeface="Wingdings" panose="05000000000000000000" pitchFamily="2" charset="2"/>
              </a:rPr>
              <a:t></a:t>
            </a:r>
          </a:p>
        </p:txBody>
      </p:sp>
      <p:sp>
        <p:nvSpPr>
          <p:cNvPr id="318493" name="Text Box 29"/>
          <p:cNvSpPr txBox="1">
            <a:spLocks noChangeArrowheads="1"/>
          </p:cNvSpPr>
          <p:nvPr/>
        </p:nvSpPr>
        <p:spPr bwMode="auto">
          <a:xfrm>
            <a:off x="7235825" y="825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Arial" panose="020B0604020202020204" pitchFamily="34" charset="0"/>
              </a:rPr>
              <a:t>★</a:t>
            </a:r>
            <a:endParaRPr lang="en-US" altLang="zh-CN" sz="1800">
              <a:latin typeface="宋体" panose="02010600030101010101" pitchFamily="2" charset="-122"/>
              <a:sym typeface="Wingdings" panose="05000000000000000000" pitchFamily="2" charset="2"/>
            </a:endParaRPr>
          </a:p>
        </p:txBody>
      </p:sp>
      <p:sp>
        <p:nvSpPr>
          <p:cNvPr id="318494" name="Line 30"/>
          <p:cNvSpPr>
            <a:spLocks noChangeShapeType="1"/>
          </p:cNvSpPr>
          <p:nvPr/>
        </p:nvSpPr>
        <p:spPr bwMode="auto">
          <a:xfrm>
            <a:off x="3490913" y="1854200"/>
            <a:ext cx="287337" cy="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495" name="Line 31"/>
          <p:cNvSpPr>
            <a:spLocks noChangeShapeType="1"/>
          </p:cNvSpPr>
          <p:nvPr/>
        </p:nvSpPr>
        <p:spPr bwMode="auto">
          <a:xfrm rot="-1251268">
            <a:off x="5722938" y="1206500"/>
            <a:ext cx="287337" cy="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496" name="Line 32"/>
          <p:cNvSpPr>
            <a:spLocks noChangeShapeType="1"/>
          </p:cNvSpPr>
          <p:nvPr/>
        </p:nvSpPr>
        <p:spPr bwMode="auto">
          <a:xfrm>
            <a:off x="7667625" y="2790825"/>
            <a:ext cx="287338" cy="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497" name="Line 33"/>
          <p:cNvSpPr>
            <a:spLocks noChangeShapeType="1"/>
          </p:cNvSpPr>
          <p:nvPr/>
        </p:nvSpPr>
        <p:spPr bwMode="auto">
          <a:xfrm>
            <a:off x="7667625" y="1854200"/>
            <a:ext cx="287338" cy="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498" name="Line 34"/>
          <p:cNvSpPr>
            <a:spLocks noChangeShapeType="1"/>
          </p:cNvSpPr>
          <p:nvPr/>
        </p:nvSpPr>
        <p:spPr bwMode="auto">
          <a:xfrm rot="1377025">
            <a:off x="5686425" y="2592388"/>
            <a:ext cx="287338" cy="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499" name="Line 35"/>
          <p:cNvSpPr>
            <a:spLocks noChangeShapeType="1"/>
          </p:cNvSpPr>
          <p:nvPr/>
        </p:nvSpPr>
        <p:spPr bwMode="auto">
          <a:xfrm>
            <a:off x="5795963" y="1854200"/>
            <a:ext cx="287337" cy="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00" name="Line 36"/>
          <p:cNvSpPr>
            <a:spLocks noChangeShapeType="1"/>
          </p:cNvSpPr>
          <p:nvPr/>
        </p:nvSpPr>
        <p:spPr bwMode="auto">
          <a:xfrm>
            <a:off x="7672388" y="1035050"/>
            <a:ext cx="287337" cy="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18501" name="Group 37"/>
          <p:cNvGrpSpPr>
            <a:grpSpLocks/>
          </p:cNvGrpSpPr>
          <p:nvPr/>
        </p:nvGrpSpPr>
        <p:grpSpPr bwMode="auto">
          <a:xfrm>
            <a:off x="6443663" y="3762375"/>
            <a:ext cx="1584325" cy="1751013"/>
            <a:chOff x="3606" y="1238"/>
            <a:chExt cx="1270" cy="1103"/>
          </a:xfrm>
        </p:grpSpPr>
        <p:sp>
          <p:nvSpPr>
            <p:cNvPr id="318502" name="Line 38"/>
            <p:cNvSpPr>
              <a:spLocks noChangeShapeType="1"/>
            </p:cNvSpPr>
            <p:nvPr/>
          </p:nvSpPr>
          <p:spPr bwMode="auto">
            <a:xfrm>
              <a:off x="3606" y="1752"/>
              <a:ext cx="127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03" name="Line 39"/>
            <p:cNvSpPr>
              <a:spLocks noChangeShapeType="1"/>
            </p:cNvSpPr>
            <p:nvPr/>
          </p:nvSpPr>
          <p:spPr bwMode="auto">
            <a:xfrm>
              <a:off x="3923" y="2341"/>
              <a:ext cx="95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04" name="Line 40"/>
            <p:cNvSpPr>
              <a:spLocks noChangeShapeType="1"/>
            </p:cNvSpPr>
            <p:nvPr/>
          </p:nvSpPr>
          <p:spPr bwMode="auto">
            <a:xfrm>
              <a:off x="3923" y="1238"/>
              <a:ext cx="95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18505" name="Text Box 41"/>
          <p:cNvSpPr txBox="1">
            <a:spLocks noChangeArrowheads="1"/>
          </p:cNvSpPr>
          <p:nvPr/>
        </p:nvSpPr>
        <p:spPr bwMode="auto">
          <a:xfrm>
            <a:off x="2012950" y="4025900"/>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a:latin typeface="Arial" panose="020B0604020202020204" pitchFamily="34" charset="0"/>
              </a:rPr>
              <a:t>头端</a:t>
            </a:r>
          </a:p>
        </p:txBody>
      </p:sp>
      <p:sp>
        <p:nvSpPr>
          <p:cNvPr id="318506" name="Rectangle 42"/>
          <p:cNvSpPr>
            <a:spLocks noChangeArrowheads="1"/>
          </p:cNvSpPr>
          <p:nvPr/>
        </p:nvSpPr>
        <p:spPr bwMode="auto">
          <a:xfrm>
            <a:off x="3922713" y="4362450"/>
            <a:ext cx="647700"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a:latin typeface="Times New Roman" panose="02020603050405020304" pitchFamily="18" charset="0"/>
              </a:rPr>
              <a:t>1:N</a:t>
            </a:r>
          </a:p>
        </p:txBody>
      </p:sp>
      <p:sp>
        <p:nvSpPr>
          <p:cNvPr id="318507" name="Rectangle 43"/>
          <p:cNvSpPr>
            <a:spLocks noChangeArrowheads="1"/>
          </p:cNvSpPr>
          <p:nvPr/>
        </p:nvSpPr>
        <p:spPr bwMode="auto">
          <a:xfrm>
            <a:off x="6299200" y="5297488"/>
            <a:ext cx="647700"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a:latin typeface="Times New Roman" panose="02020603050405020304" pitchFamily="18" charset="0"/>
              </a:rPr>
              <a:t>ONU</a:t>
            </a:r>
          </a:p>
        </p:txBody>
      </p:sp>
      <p:sp>
        <p:nvSpPr>
          <p:cNvPr id="318508" name="Rectangle 44"/>
          <p:cNvSpPr>
            <a:spLocks noChangeArrowheads="1"/>
          </p:cNvSpPr>
          <p:nvPr/>
        </p:nvSpPr>
        <p:spPr bwMode="auto">
          <a:xfrm>
            <a:off x="6299200" y="4362450"/>
            <a:ext cx="647700"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a:latin typeface="Times New Roman" panose="02020603050405020304" pitchFamily="18" charset="0"/>
              </a:rPr>
              <a:t>ONU</a:t>
            </a:r>
          </a:p>
        </p:txBody>
      </p:sp>
      <p:sp>
        <p:nvSpPr>
          <p:cNvPr id="318509" name="Line 45"/>
          <p:cNvSpPr>
            <a:spLocks noChangeShapeType="1"/>
          </p:cNvSpPr>
          <p:nvPr/>
        </p:nvSpPr>
        <p:spPr bwMode="auto">
          <a:xfrm>
            <a:off x="803275" y="4578350"/>
            <a:ext cx="115093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10" name="Rectangle 46"/>
          <p:cNvSpPr>
            <a:spLocks noChangeArrowheads="1"/>
          </p:cNvSpPr>
          <p:nvPr/>
        </p:nvSpPr>
        <p:spPr bwMode="auto">
          <a:xfrm>
            <a:off x="1955800" y="4362450"/>
            <a:ext cx="647700"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a:latin typeface="Times New Roman" panose="02020603050405020304" pitchFamily="18" charset="0"/>
              </a:rPr>
              <a:t>OLT</a:t>
            </a:r>
          </a:p>
        </p:txBody>
      </p:sp>
      <p:sp>
        <p:nvSpPr>
          <p:cNvPr id="318511" name="Text Box 47"/>
          <p:cNvSpPr txBox="1">
            <a:spLocks noChangeArrowheads="1"/>
          </p:cNvSpPr>
          <p:nvPr/>
        </p:nvSpPr>
        <p:spPr bwMode="auto">
          <a:xfrm>
            <a:off x="754063" y="4217988"/>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a:latin typeface="Arial" panose="020B0604020202020204" pitchFamily="34" charset="0"/>
              </a:rPr>
              <a:t>光纤干线</a:t>
            </a:r>
          </a:p>
        </p:txBody>
      </p:sp>
      <p:sp>
        <p:nvSpPr>
          <p:cNvPr id="318512" name="Line 48"/>
          <p:cNvSpPr>
            <a:spLocks noChangeShapeType="1"/>
          </p:cNvSpPr>
          <p:nvPr/>
        </p:nvSpPr>
        <p:spPr bwMode="auto">
          <a:xfrm>
            <a:off x="2627313" y="4578350"/>
            <a:ext cx="1295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13" name="Line 49"/>
          <p:cNvSpPr>
            <a:spLocks noChangeShapeType="1"/>
          </p:cNvSpPr>
          <p:nvPr/>
        </p:nvSpPr>
        <p:spPr bwMode="auto">
          <a:xfrm flipV="1">
            <a:off x="4570413" y="3751263"/>
            <a:ext cx="1725612" cy="682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14" name="Line 50"/>
          <p:cNvSpPr>
            <a:spLocks noChangeShapeType="1"/>
          </p:cNvSpPr>
          <p:nvPr/>
        </p:nvSpPr>
        <p:spPr bwMode="auto">
          <a:xfrm>
            <a:off x="4570413" y="4721225"/>
            <a:ext cx="1728787" cy="792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15" name="Line 51"/>
          <p:cNvSpPr>
            <a:spLocks noChangeShapeType="1"/>
          </p:cNvSpPr>
          <p:nvPr/>
        </p:nvSpPr>
        <p:spPr bwMode="auto">
          <a:xfrm>
            <a:off x="4570413" y="4578350"/>
            <a:ext cx="17287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16" name="Text Box 52"/>
          <p:cNvSpPr txBox="1">
            <a:spLocks noChangeArrowheads="1"/>
          </p:cNvSpPr>
          <p:nvPr/>
        </p:nvSpPr>
        <p:spPr bwMode="auto">
          <a:xfrm rot="5400000">
            <a:off x="6485732" y="4907756"/>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Arial" panose="020B0604020202020204" pitchFamily="34" charset="0"/>
                <a:sym typeface="Symbol" panose="05050102010706020507" pitchFamily="18" charset="2"/>
              </a:rPr>
              <a:t></a:t>
            </a:r>
          </a:p>
        </p:txBody>
      </p:sp>
      <p:sp>
        <p:nvSpPr>
          <p:cNvPr id="318517" name="Rectangle 53"/>
          <p:cNvSpPr>
            <a:spLocks noChangeArrowheads="1"/>
          </p:cNvSpPr>
          <p:nvPr/>
        </p:nvSpPr>
        <p:spPr bwMode="auto">
          <a:xfrm>
            <a:off x="6299200" y="3546475"/>
            <a:ext cx="647700"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a:latin typeface="Times New Roman" panose="02020603050405020304" pitchFamily="18" charset="0"/>
              </a:rPr>
              <a:t>ONU</a:t>
            </a:r>
          </a:p>
        </p:txBody>
      </p:sp>
      <p:sp>
        <p:nvSpPr>
          <p:cNvPr id="318518" name="Text Box 54"/>
          <p:cNvSpPr txBox="1">
            <a:spLocks noChangeArrowheads="1"/>
          </p:cNvSpPr>
          <p:nvPr/>
        </p:nvSpPr>
        <p:spPr bwMode="auto">
          <a:xfrm>
            <a:off x="2984500" y="4235450"/>
            <a:ext cx="8667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Arial" panose="020B0604020202020204" pitchFamily="34" charset="0"/>
              </a:rPr>
              <a:t>★</a:t>
            </a:r>
            <a:r>
              <a:rPr lang="en-US" altLang="zh-CN" sz="1800">
                <a:latin typeface="宋体" panose="02010600030101010101" pitchFamily="2" charset="-122"/>
                <a:sym typeface="Wingdings" panose="05000000000000000000" pitchFamily="2" charset="2"/>
              </a:rPr>
              <a:t>●</a:t>
            </a:r>
          </a:p>
        </p:txBody>
      </p:sp>
      <p:sp>
        <p:nvSpPr>
          <p:cNvPr id="318519" name="Text Box 55"/>
          <p:cNvSpPr txBox="1">
            <a:spLocks noChangeArrowheads="1"/>
          </p:cNvSpPr>
          <p:nvPr/>
        </p:nvSpPr>
        <p:spPr bwMode="auto">
          <a:xfrm>
            <a:off x="5457825" y="4244975"/>
            <a:ext cx="4095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宋体" panose="02010600030101010101" pitchFamily="2" charset="-122"/>
                <a:sym typeface="Wingdings" panose="05000000000000000000" pitchFamily="2" charset="2"/>
              </a:rPr>
              <a:t></a:t>
            </a:r>
          </a:p>
        </p:txBody>
      </p:sp>
      <p:sp>
        <p:nvSpPr>
          <p:cNvPr id="318520" name="Text Box 56"/>
          <p:cNvSpPr txBox="1">
            <a:spLocks noChangeArrowheads="1"/>
          </p:cNvSpPr>
          <p:nvPr/>
        </p:nvSpPr>
        <p:spPr bwMode="auto">
          <a:xfrm>
            <a:off x="7378700" y="515461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宋体" panose="02010600030101010101" pitchFamily="2" charset="-122"/>
              </a:rPr>
              <a:t>●</a:t>
            </a:r>
            <a:endParaRPr lang="en-US" altLang="zh-CN" sz="1800">
              <a:latin typeface="宋体" panose="02010600030101010101" pitchFamily="2" charset="-122"/>
              <a:sym typeface="Wingdings" panose="05000000000000000000" pitchFamily="2" charset="2"/>
            </a:endParaRPr>
          </a:p>
        </p:txBody>
      </p:sp>
      <p:sp>
        <p:nvSpPr>
          <p:cNvPr id="318521" name="Text Box 57"/>
          <p:cNvSpPr txBox="1">
            <a:spLocks noChangeArrowheads="1"/>
          </p:cNvSpPr>
          <p:nvPr/>
        </p:nvSpPr>
        <p:spPr bwMode="auto">
          <a:xfrm rot="1462546">
            <a:off x="5454650" y="48720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宋体" panose="02010600030101010101" pitchFamily="2" charset="-122"/>
              </a:rPr>
              <a:t>●</a:t>
            </a:r>
            <a:endParaRPr lang="en-US" altLang="zh-CN" sz="1800">
              <a:latin typeface="宋体" panose="02010600030101010101" pitchFamily="2" charset="-122"/>
              <a:sym typeface="Wingdings" panose="05000000000000000000" pitchFamily="2" charset="2"/>
            </a:endParaRPr>
          </a:p>
        </p:txBody>
      </p:sp>
      <p:sp>
        <p:nvSpPr>
          <p:cNvPr id="318522" name="Text Box 58"/>
          <p:cNvSpPr txBox="1">
            <a:spLocks noChangeArrowheads="1"/>
          </p:cNvSpPr>
          <p:nvPr/>
        </p:nvSpPr>
        <p:spPr bwMode="auto">
          <a:xfrm rot="-1261310">
            <a:off x="5435600" y="365442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Arial" panose="020B0604020202020204" pitchFamily="34" charset="0"/>
              </a:rPr>
              <a:t>★</a:t>
            </a:r>
            <a:endParaRPr lang="en-US" altLang="zh-CN" sz="1800">
              <a:latin typeface="宋体" panose="02010600030101010101" pitchFamily="2" charset="-122"/>
              <a:sym typeface="Wingdings" panose="05000000000000000000" pitchFamily="2" charset="2"/>
            </a:endParaRPr>
          </a:p>
        </p:txBody>
      </p:sp>
      <p:sp>
        <p:nvSpPr>
          <p:cNvPr id="318523" name="Text Box 59"/>
          <p:cNvSpPr txBox="1">
            <a:spLocks noChangeArrowheads="1"/>
          </p:cNvSpPr>
          <p:nvPr/>
        </p:nvSpPr>
        <p:spPr bwMode="auto">
          <a:xfrm>
            <a:off x="7388225" y="4217988"/>
            <a:ext cx="4095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宋体" panose="02010600030101010101" pitchFamily="2" charset="-122"/>
                <a:sym typeface="Wingdings" panose="05000000000000000000" pitchFamily="2" charset="2"/>
              </a:rPr>
              <a:t></a:t>
            </a:r>
          </a:p>
        </p:txBody>
      </p:sp>
      <p:sp>
        <p:nvSpPr>
          <p:cNvPr id="318524" name="Text Box 60"/>
          <p:cNvSpPr txBox="1">
            <a:spLocks noChangeArrowheads="1"/>
          </p:cNvSpPr>
          <p:nvPr/>
        </p:nvSpPr>
        <p:spPr bwMode="auto">
          <a:xfrm>
            <a:off x="7378700" y="34051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Arial" panose="020B0604020202020204" pitchFamily="34" charset="0"/>
              </a:rPr>
              <a:t>★</a:t>
            </a:r>
            <a:endParaRPr lang="en-US" altLang="zh-CN" sz="1800">
              <a:latin typeface="宋体" panose="02010600030101010101" pitchFamily="2" charset="-122"/>
              <a:sym typeface="Wingdings" panose="05000000000000000000" pitchFamily="2" charset="2"/>
            </a:endParaRPr>
          </a:p>
        </p:txBody>
      </p:sp>
      <p:sp>
        <p:nvSpPr>
          <p:cNvPr id="318525" name="Line 61"/>
          <p:cNvSpPr>
            <a:spLocks noChangeShapeType="1"/>
          </p:cNvSpPr>
          <p:nvPr/>
        </p:nvSpPr>
        <p:spPr bwMode="auto">
          <a:xfrm flipH="1">
            <a:off x="2698750" y="4433888"/>
            <a:ext cx="287338" cy="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26" name="Line 62"/>
          <p:cNvSpPr>
            <a:spLocks noChangeShapeType="1"/>
          </p:cNvSpPr>
          <p:nvPr/>
        </p:nvSpPr>
        <p:spPr bwMode="auto">
          <a:xfrm rot="9548732">
            <a:off x="5146675" y="4014788"/>
            <a:ext cx="287338" cy="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27" name="Line 63"/>
          <p:cNvSpPr>
            <a:spLocks noChangeShapeType="1"/>
          </p:cNvSpPr>
          <p:nvPr/>
        </p:nvSpPr>
        <p:spPr bwMode="auto">
          <a:xfrm flipH="1">
            <a:off x="7091363" y="5370513"/>
            <a:ext cx="287337" cy="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28" name="Line 64"/>
          <p:cNvSpPr>
            <a:spLocks noChangeShapeType="1"/>
          </p:cNvSpPr>
          <p:nvPr/>
        </p:nvSpPr>
        <p:spPr bwMode="auto">
          <a:xfrm flipH="1">
            <a:off x="7091363" y="4433888"/>
            <a:ext cx="287337" cy="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29" name="Line 65"/>
          <p:cNvSpPr>
            <a:spLocks noChangeShapeType="1"/>
          </p:cNvSpPr>
          <p:nvPr/>
        </p:nvSpPr>
        <p:spPr bwMode="auto">
          <a:xfrm rot="1366384" flipH="1">
            <a:off x="5097463" y="4872038"/>
            <a:ext cx="287337" cy="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30" name="Line 66"/>
          <p:cNvSpPr>
            <a:spLocks noChangeShapeType="1"/>
          </p:cNvSpPr>
          <p:nvPr/>
        </p:nvSpPr>
        <p:spPr bwMode="auto">
          <a:xfrm flipH="1">
            <a:off x="5148263" y="4433888"/>
            <a:ext cx="287337" cy="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31" name="Line 67"/>
          <p:cNvSpPr>
            <a:spLocks noChangeShapeType="1"/>
          </p:cNvSpPr>
          <p:nvPr/>
        </p:nvSpPr>
        <p:spPr bwMode="auto">
          <a:xfrm flipH="1">
            <a:off x="7096125" y="3614738"/>
            <a:ext cx="287338" cy="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32" name="AutoShape 68"/>
          <p:cNvSpPr>
            <a:spLocks noChangeArrowheads="1"/>
          </p:cNvSpPr>
          <p:nvPr/>
        </p:nvSpPr>
        <p:spPr bwMode="auto">
          <a:xfrm>
            <a:off x="969963" y="919163"/>
            <a:ext cx="2233612" cy="358775"/>
          </a:xfrm>
          <a:prstGeom prst="wedgeRoundRectCallout">
            <a:avLst>
              <a:gd name="adj1" fmla="val 53481"/>
              <a:gd name="adj2" fmla="val 170352"/>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1800">
              <a:latin typeface="Arial" panose="020B0604020202020204" pitchFamily="34" charset="0"/>
            </a:endParaRPr>
          </a:p>
        </p:txBody>
      </p:sp>
      <p:sp>
        <p:nvSpPr>
          <p:cNvPr id="318533" name="Text Box 69"/>
          <p:cNvSpPr txBox="1">
            <a:spLocks noChangeArrowheads="1"/>
          </p:cNvSpPr>
          <p:nvPr/>
        </p:nvSpPr>
        <p:spPr bwMode="auto">
          <a:xfrm>
            <a:off x="1042988" y="919163"/>
            <a:ext cx="2146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a:latin typeface="Times New Roman" panose="02020603050405020304" pitchFamily="18" charset="0"/>
              </a:rPr>
              <a:t>发往特定 </a:t>
            </a:r>
            <a:r>
              <a:rPr lang="en-US" altLang="zh-CN" sz="1600">
                <a:latin typeface="Times New Roman" panose="02020603050405020304" pitchFamily="18" charset="0"/>
              </a:rPr>
              <a:t>ONU </a:t>
            </a:r>
            <a:r>
              <a:rPr lang="zh-CN" altLang="en-US" sz="1600">
                <a:latin typeface="Times New Roman" panose="02020603050405020304" pitchFamily="18" charset="0"/>
              </a:rPr>
              <a:t>的数据</a:t>
            </a:r>
          </a:p>
        </p:txBody>
      </p:sp>
      <p:sp>
        <p:nvSpPr>
          <p:cNvPr id="318534" name="AutoShape 70"/>
          <p:cNvSpPr>
            <a:spLocks noChangeArrowheads="1"/>
          </p:cNvSpPr>
          <p:nvPr/>
        </p:nvSpPr>
        <p:spPr bwMode="auto">
          <a:xfrm>
            <a:off x="969963" y="3440113"/>
            <a:ext cx="2233612" cy="358775"/>
          </a:xfrm>
          <a:prstGeom prst="wedgeRoundRectCallout">
            <a:avLst>
              <a:gd name="adj1" fmla="val 53481"/>
              <a:gd name="adj2" fmla="val 170352"/>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1800">
              <a:latin typeface="Arial" panose="020B0604020202020204" pitchFamily="34" charset="0"/>
            </a:endParaRPr>
          </a:p>
        </p:txBody>
      </p:sp>
      <p:sp>
        <p:nvSpPr>
          <p:cNvPr id="318535" name="Text Box 71"/>
          <p:cNvSpPr txBox="1">
            <a:spLocks noChangeArrowheads="1"/>
          </p:cNvSpPr>
          <p:nvPr/>
        </p:nvSpPr>
        <p:spPr bwMode="auto">
          <a:xfrm>
            <a:off x="1042988" y="3440113"/>
            <a:ext cx="2146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a:latin typeface="Times New Roman" panose="02020603050405020304" pitchFamily="18" charset="0"/>
              </a:rPr>
              <a:t>特定 </a:t>
            </a:r>
            <a:r>
              <a:rPr lang="en-US" altLang="zh-CN" sz="1600">
                <a:latin typeface="Times New Roman" panose="02020603050405020304" pitchFamily="18" charset="0"/>
              </a:rPr>
              <a:t>ONU </a:t>
            </a:r>
            <a:r>
              <a:rPr lang="zh-CN" altLang="en-US" sz="1600">
                <a:latin typeface="Times New Roman" panose="02020603050405020304" pitchFamily="18" charset="0"/>
              </a:rPr>
              <a:t>发来的数据</a:t>
            </a:r>
          </a:p>
        </p:txBody>
      </p:sp>
      <p:sp>
        <p:nvSpPr>
          <p:cNvPr id="318536" name="Text Box 72"/>
          <p:cNvSpPr txBox="1">
            <a:spLocks noChangeArrowheads="1"/>
          </p:cNvSpPr>
          <p:nvPr/>
        </p:nvSpPr>
        <p:spPr bwMode="auto">
          <a:xfrm>
            <a:off x="3908425" y="919163"/>
            <a:ext cx="590550"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a:latin typeface="Arial" panose="020B0604020202020204" pitchFamily="34" charset="0"/>
              </a:rPr>
              <a:t>下行</a:t>
            </a:r>
            <a:endParaRPr lang="zh-CN" altLang="en-US" sz="1600">
              <a:latin typeface="Times New Roman" panose="02020603050405020304" pitchFamily="18" charset="0"/>
            </a:endParaRPr>
          </a:p>
        </p:txBody>
      </p:sp>
      <p:sp>
        <p:nvSpPr>
          <p:cNvPr id="318537" name="Text Box 73"/>
          <p:cNvSpPr txBox="1">
            <a:spLocks noChangeArrowheads="1"/>
          </p:cNvSpPr>
          <p:nvPr/>
        </p:nvSpPr>
        <p:spPr bwMode="auto">
          <a:xfrm>
            <a:off x="3908425" y="3798888"/>
            <a:ext cx="590550"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a:latin typeface="Arial" panose="020B0604020202020204" pitchFamily="34" charset="0"/>
              </a:rPr>
              <a:t>上行</a:t>
            </a:r>
            <a:endParaRPr lang="zh-CN" altLang="en-US" sz="1600">
              <a:latin typeface="Times New Roman" panose="02020603050405020304" pitchFamily="18" charset="0"/>
            </a:endParaRPr>
          </a:p>
        </p:txBody>
      </p:sp>
      <p:sp>
        <p:nvSpPr>
          <p:cNvPr id="318538" name="Line 74"/>
          <p:cNvSpPr>
            <a:spLocks noChangeShapeType="1"/>
          </p:cNvSpPr>
          <p:nvPr/>
        </p:nvSpPr>
        <p:spPr bwMode="auto">
          <a:xfrm>
            <a:off x="3851275" y="1277938"/>
            <a:ext cx="719138" cy="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39" name="Line 75"/>
          <p:cNvSpPr>
            <a:spLocks noChangeShapeType="1"/>
          </p:cNvSpPr>
          <p:nvPr/>
        </p:nvSpPr>
        <p:spPr bwMode="auto">
          <a:xfrm flipH="1">
            <a:off x="3851275" y="4159250"/>
            <a:ext cx="719138" cy="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40" name="Text Box 76"/>
          <p:cNvSpPr txBox="1">
            <a:spLocks noChangeArrowheads="1"/>
          </p:cNvSpPr>
          <p:nvPr/>
        </p:nvSpPr>
        <p:spPr bwMode="auto">
          <a:xfrm>
            <a:off x="1619250" y="6175375"/>
            <a:ext cx="590550"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a:latin typeface="Arial" panose="020B0604020202020204" pitchFamily="34" charset="0"/>
              </a:rPr>
              <a:t>局端</a:t>
            </a:r>
            <a:endParaRPr lang="zh-CN" altLang="en-US" sz="1600">
              <a:latin typeface="Times New Roman" panose="02020603050405020304" pitchFamily="18" charset="0"/>
            </a:endParaRPr>
          </a:p>
        </p:txBody>
      </p:sp>
      <p:sp>
        <p:nvSpPr>
          <p:cNvPr id="318541" name="AutoShape 77"/>
          <p:cNvSpPr>
            <a:spLocks/>
          </p:cNvSpPr>
          <p:nvPr/>
        </p:nvSpPr>
        <p:spPr bwMode="auto">
          <a:xfrm rot="-5400000">
            <a:off x="1818481" y="5291932"/>
            <a:ext cx="141287" cy="1619250"/>
          </a:xfrm>
          <a:prstGeom prst="leftBrace">
            <a:avLst>
              <a:gd name="adj1" fmla="val 9550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8542" name="AutoShape 78"/>
          <p:cNvSpPr>
            <a:spLocks/>
          </p:cNvSpPr>
          <p:nvPr/>
        </p:nvSpPr>
        <p:spPr bwMode="auto">
          <a:xfrm rot="-5400000">
            <a:off x="4372770" y="4393406"/>
            <a:ext cx="144462" cy="3419475"/>
          </a:xfrm>
          <a:prstGeom prst="leftBrace">
            <a:avLst>
              <a:gd name="adj1" fmla="val 19725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8543" name="AutoShape 79"/>
          <p:cNvSpPr>
            <a:spLocks/>
          </p:cNvSpPr>
          <p:nvPr/>
        </p:nvSpPr>
        <p:spPr bwMode="auto">
          <a:xfrm rot="-5400000">
            <a:off x="7003256" y="5291932"/>
            <a:ext cx="141287" cy="1619250"/>
          </a:xfrm>
          <a:prstGeom prst="leftBrace">
            <a:avLst>
              <a:gd name="adj1" fmla="val 9550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8544" name="Text Box 80"/>
          <p:cNvSpPr txBox="1">
            <a:spLocks noChangeArrowheads="1"/>
          </p:cNvSpPr>
          <p:nvPr/>
        </p:nvSpPr>
        <p:spPr bwMode="auto">
          <a:xfrm>
            <a:off x="6659563" y="6175375"/>
            <a:ext cx="793750"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a:latin typeface="Arial" panose="020B0604020202020204" pitchFamily="34" charset="0"/>
              </a:rPr>
              <a:t>用户端</a:t>
            </a:r>
            <a:endParaRPr lang="zh-CN" altLang="en-US" sz="1600">
              <a:latin typeface="Times New Roman" panose="02020603050405020304" pitchFamily="18" charset="0"/>
            </a:endParaRPr>
          </a:p>
        </p:txBody>
      </p:sp>
      <p:sp>
        <p:nvSpPr>
          <p:cNvPr id="318545" name="Text Box 81"/>
          <p:cNvSpPr txBox="1">
            <a:spLocks noChangeArrowheads="1"/>
          </p:cNvSpPr>
          <p:nvPr/>
        </p:nvSpPr>
        <p:spPr bwMode="auto">
          <a:xfrm>
            <a:off x="3778250" y="6188075"/>
            <a:ext cx="1571625"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dirty="0">
                <a:solidFill>
                  <a:srgbClr val="FF0000"/>
                </a:solidFill>
                <a:latin typeface="Arial" panose="020B0604020202020204" pitchFamily="34" charset="0"/>
              </a:rPr>
              <a:t>光配线</a:t>
            </a:r>
            <a:r>
              <a:rPr lang="zh-CN" altLang="en-US" sz="1600" dirty="0" smtClean="0">
                <a:solidFill>
                  <a:srgbClr val="FF0000"/>
                </a:solidFill>
                <a:latin typeface="Arial" panose="020B0604020202020204" pitchFamily="34" charset="0"/>
              </a:rPr>
              <a:t>网</a:t>
            </a:r>
            <a:r>
              <a:rPr lang="en-US" altLang="zh-CN" sz="1600" dirty="0" smtClean="0">
                <a:solidFill>
                  <a:srgbClr val="FF0000"/>
                </a:solidFill>
                <a:latin typeface="Times New Roman" panose="02020603050405020304" pitchFamily="18" charset="0"/>
              </a:rPr>
              <a:t>(ODN)</a:t>
            </a:r>
            <a:endParaRPr lang="en-US" altLang="zh-CN" sz="1600" dirty="0">
              <a:solidFill>
                <a:srgbClr val="FF0000"/>
              </a:solidFill>
              <a:latin typeface="Times New Roman" panose="02020603050405020304" pitchFamily="18" charset="0"/>
            </a:endParaRPr>
          </a:p>
        </p:txBody>
      </p:sp>
      <p:sp>
        <p:nvSpPr>
          <p:cNvPr id="318546" name="Text Box 82"/>
          <p:cNvSpPr txBox="1">
            <a:spLocks noChangeArrowheads="1"/>
          </p:cNvSpPr>
          <p:nvPr/>
        </p:nvSpPr>
        <p:spPr bwMode="auto">
          <a:xfrm>
            <a:off x="2842419" y="122001"/>
            <a:ext cx="3495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t>无源光配线网的组成 </a:t>
            </a:r>
          </a:p>
        </p:txBody>
      </p:sp>
      <p:sp>
        <p:nvSpPr>
          <p:cNvPr id="81" name="矩形 80"/>
          <p:cNvSpPr/>
          <p:nvPr/>
        </p:nvSpPr>
        <p:spPr>
          <a:xfrm>
            <a:off x="2357422" y="4714884"/>
            <a:ext cx="1785950" cy="369332"/>
          </a:xfrm>
          <a:prstGeom prst="rect">
            <a:avLst/>
          </a:prstGeom>
        </p:spPr>
        <p:txBody>
          <a:bodyPr wrap="square">
            <a:spAutoFit/>
          </a:bodyPr>
          <a:lstStyle/>
          <a:p>
            <a:pPr algn="ctr"/>
            <a:r>
              <a:rPr lang="en-US" altLang="zh-CN" sz="1800" dirty="0">
                <a:solidFill>
                  <a:srgbClr val="FF0000"/>
                </a:solidFill>
              </a:rPr>
              <a:t>WDM/</a:t>
            </a:r>
            <a:r>
              <a:rPr lang="en-US" altLang="zh-CN" sz="1800" dirty="0">
                <a:solidFill>
                  <a:srgbClr val="0070C0"/>
                </a:solidFill>
              </a:rPr>
              <a:t>TDM</a:t>
            </a:r>
            <a:endParaRPr lang="zh-CN" altLang="en-US" sz="1800" dirty="0">
              <a:solidFill>
                <a:srgbClr val="0070C0"/>
              </a:solidFill>
            </a:endParaRPr>
          </a:p>
        </p:txBody>
      </p:sp>
      <p:sp>
        <p:nvSpPr>
          <p:cNvPr id="82" name="Text Box 27"/>
          <p:cNvSpPr txBox="1">
            <a:spLocks noChangeArrowheads="1"/>
          </p:cNvSpPr>
          <p:nvPr/>
        </p:nvSpPr>
        <p:spPr bwMode="auto">
          <a:xfrm rot="-1261310">
            <a:off x="4719465" y="871699"/>
            <a:ext cx="107433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600" dirty="0">
                <a:solidFill>
                  <a:srgbClr val="FF0000"/>
                </a:solidFill>
                <a:latin typeface="+mn-lt"/>
                <a:sym typeface="Wingdings" panose="05000000000000000000" pitchFamily="2" charset="2"/>
              </a:rPr>
              <a:t>Broadcast</a:t>
            </a:r>
          </a:p>
        </p:txBody>
      </p:sp>
      <p:sp>
        <p:nvSpPr>
          <p:cNvPr id="83" name="矩形 82"/>
          <p:cNvSpPr/>
          <p:nvPr/>
        </p:nvSpPr>
        <p:spPr>
          <a:xfrm>
            <a:off x="7000892" y="1214422"/>
            <a:ext cx="877163" cy="369332"/>
          </a:xfrm>
          <a:prstGeom prst="rect">
            <a:avLst/>
          </a:prstGeom>
        </p:spPr>
        <p:txBody>
          <a:bodyPr wrap="none">
            <a:spAutoFit/>
          </a:bodyPr>
          <a:lstStyle/>
          <a:p>
            <a:r>
              <a:rPr lang="zh-CN" altLang="en-US" sz="1800" dirty="0"/>
              <a:t>电信号</a:t>
            </a:r>
          </a:p>
        </p:txBody>
      </p:sp>
      <p:sp>
        <p:nvSpPr>
          <p:cNvPr id="84" name="矩形 83"/>
          <p:cNvSpPr/>
          <p:nvPr/>
        </p:nvSpPr>
        <p:spPr>
          <a:xfrm>
            <a:off x="4786314" y="3429000"/>
            <a:ext cx="877163" cy="369332"/>
          </a:xfrm>
          <a:prstGeom prst="rect">
            <a:avLst/>
          </a:prstGeom>
        </p:spPr>
        <p:txBody>
          <a:bodyPr wrap="none">
            <a:spAutoFit/>
          </a:bodyPr>
          <a:lstStyle/>
          <a:p>
            <a:r>
              <a:rPr lang="zh-CN" altLang="en-US" sz="1800" dirty="0"/>
              <a:t>光信号</a:t>
            </a:r>
          </a:p>
        </p:txBody>
      </p:sp>
      <p:sp>
        <p:nvSpPr>
          <p:cNvPr id="85" name="矩形 84"/>
          <p:cNvSpPr/>
          <p:nvPr/>
        </p:nvSpPr>
        <p:spPr>
          <a:xfrm>
            <a:off x="1428728" y="2500306"/>
            <a:ext cx="3714776" cy="707886"/>
          </a:xfrm>
          <a:prstGeom prst="rect">
            <a:avLst/>
          </a:prstGeom>
        </p:spPr>
        <p:txBody>
          <a:bodyPr wrap="square">
            <a:spAutoFit/>
          </a:bodyPr>
          <a:lstStyle/>
          <a:p>
            <a:r>
              <a:rPr lang="zh-CN" altLang="en-US" sz="2000" dirty="0"/>
              <a:t>光配线网采用波分复用，上行和下行分别使用不同的波长。</a:t>
            </a:r>
          </a:p>
        </p:txBody>
      </p:sp>
    </p:spTree>
    <p:extLst>
      <p:ext uri="{BB962C8B-B14F-4D97-AF65-F5344CB8AC3E}">
        <p14:creationId xmlns:p14="http://schemas.microsoft.com/office/powerpoint/2010/main" val="381062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85">
                                            <p:txEl>
                                              <p:pRg st="0" end="0"/>
                                            </p:txEl>
                                          </p:spTgt>
                                        </p:tgtEl>
                                        <p:attrNameLst>
                                          <p:attrName>style.visibility</p:attrName>
                                        </p:attrNameLst>
                                      </p:cBhvr>
                                      <p:to>
                                        <p:strVal val="visible"/>
                                      </p:to>
                                    </p:set>
                                    <p:animEffect transition="in" filter="wipe(down)">
                                      <p:cBhvr>
                                        <p:cTn id="11" dur="580">
                                          <p:stCondLst>
                                            <p:cond delay="0"/>
                                          </p:stCondLst>
                                        </p:cTn>
                                        <p:tgtEl>
                                          <p:spTgt spid="85">
                                            <p:txEl>
                                              <p:pRg st="0" end="0"/>
                                            </p:txEl>
                                          </p:spTgt>
                                        </p:tgtEl>
                                      </p:cBhvr>
                                    </p:animEffect>
                                    <p:anim calcmode="lin" valueType="num">
                                      <p:cBhvr>
                                        <p:cTn id="12" dur="1822" tmFilter="0,0; 0.14,0.36; 0.43,0.73; 0.71,0.91; 1.0,1.0">
                                          <p:stCondLst>
                                            <p:cond delay="0"/>
                                          </p:stCondLst>
                                        </p:cTn>
                                        <p:tgtEl>
                                          <p:spTgt spid="85">
                                            <p:txEl>
                                              <p:pRg st="0" end="0"/>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85">
                                            <p:txEl>
                                              <p:pRg st="0" end="0"/>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85">
                                            <p:txEl>
                                              <p:pRg st="0" end="0"/>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85">
                                            <p:txEl>
                                              <p:pRg st="0" end="0"/>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85">
                                            <p:txEl>
                                              <p:pRg st="0" end="0"/>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85">
                                            <p:txEl>
                                              <p:pRg st="0" end="0"/>
                                            </p:txEl>
                                          </p:spTgt>
                                        </p:tgtEl>
                                      </p:cBhvr>
                                      <p:to x="100000" y="60000"/>
                                    </p:animScale>
                                    <p:animScale>
                                      <p:cBhvr>
                                        <p:cTn id="18" dur="166" decel="50000">
                                          <p:stCondLst>
                                            <p:cond delay="676"/>
                                          </p:stCondLst>
                                        </p:cTn>
                                        <p:tgtEl>
                                          <p:spTgt spid="85">
                                            <p:txEl>
                                              <p:pRg st="0" end="0"/>
                                            </p:txEl>
                                          </p:spTgt>
                                        </p:tgtEl>
                                      </p:cBhvr>
                                      <p:to x="100000" y="100000"/>
                                    </p:animScale>
                                    <p:animScale>
                                      <p:cBhvr>
                                        <p:cTn id="19" dur="26">
                                          <p:stCondLst>
                                            <p:cond delay="1312"/>
                                          </p:stCondLst>
                                        </p:cTn>
                                        <p:tgtEl>
                                          <p:spTgt spid="85">
                                            <p:txEl>
                                              <p:pRg st="0" end="0"/>
                                            </p:txEl>
                                          </p:spTgt>
                                        </p:tgtEl>
                                      </p:cBhvr>
                                      <p:to x="100000" y="80000"/>
                                    </p:animScale>
                                    <p:animScale>
                                      <p:cBhvr>
                                        <p:cTn id="20" dur="166" decel="50000">
                                          <p:stCondLst>
                                            <p:cond delay="1338"/>
                                          </p:stCondLst>
                                        </p:cTn>
                                        <p:tgtEl>
                                          <p:spTgt spid="85">
                                            <p:txEl>
                                              <p:pRg st="0" end="0"/>
                                            </p:txEl>
                                          </p:spTgt>
                                        </p:tgtEl>
                                      </p:cBhvr>
                                      <p:to x="100000" y="100000"/>
                                    </p:animScale>
                                    <p:animScale>
                                      <p:cBhvr>
                                        <p:cTn id="21" dur="26">
                                          <p:stCondLst>
                                            <p:cond delay="1642"/>
                                          </p:stCondLst>
                                        </p:cTn>
                                        <p:tgtEl>
                                          <p:spTgt spid="85">
                                            <p:txEl>
                                              <p:pRg st="0" end="0"/>
                                            </p:txEl>
                                          </p:spTgt>
                                        </p:tgtEl>
                                      </p:cBhvr>
                                      <p:to x="100000" y="90000"/>
                                    </p:animScale>
                                    <p:animScale>
                                      <p:cBhvr>
                                        <p:cTn id="22" dur="166" decel="50000">
                                          <p:stCondLst>
                                            <p:cond delay="1668"/>
                                          </p:stCondLst>
                                        </p:cTn>
                                        <p:tgtEl>
                                          <p:spTgt spid="85">
                                            <p:txEl>
                                              <p:pRg st="0" end="0"/>
                                            </p:txEl>
                                          </p:spTgt>
                                        </p:tgtEl>
                                      </p:cBhvr>
                                      <p:to x="100000" y="100000"/>
                                    </p:animScale>
                                    <p:animScale>
                                      <p:cBhvr>
                                        <p:cTn id="23" dur="26">
                                          <p:stCondLst>
                                            <p:cond delay="1808"/>
                                          </p:stCondLst>
                                        </p:cTn>
                                        <p:tgtEl>
                                          <p:spTgt spid="85">
                                            <p:txEl>
                                              <p:pRg st="0" end="0"/>
                                            </p:txEl>
                                          </p:spTgt>
                                        </p:tgtEl>
                                      </p:cBhvr>
                                      <p:to x="100000" y="95000"/>
                                    </p:animScale>
                                    <p:animScale>
                                      <p:cBhvr>
                                        <p:cTn id="24" dur="166" decel="50000">
                                          <p:stCondLst>
                                            <p:cond delay="1834"/>
                                          </p:stCondLst>
                                        </p:cTn>
                                        <p:tgtEl>
                                          <p:spTgt spid="85">
                                            <p:txEl>
                                              <p:pRg st="0" end="0"/>
                                            </p:txEl>
                                          </p:spTgt>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81">
                                            <p:txEl>
                                              <p:pRg st="0" end="0"/>
                                            </p:txEl>
                                          </p:spTgt>
                                        </p:tgtEl>
                                        <p:attrNameLst>
                                          <p:attrName>style.visibility</p:attrName>
                                        </p:attrNameLst>
                                      </p:cBhvr>
                                      <p:to>
                                        <p:strVal val="visible"/>
                                      </p:to>
                                    </p:set>
                                    <p:animEffect transition="in" filter="wipe(down)">
                                      <p:cBhvr>
                                        <p:cTn id="29" dur="500"/>
                                        <p:tgtEl>
                                          <p:spTgt spid="8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 </a:t>
            </a:r>
            <a:r>
              <a:rPr lang="zh-CN" altLang="en-US" dirty="0" smtClean="0"/>
              <a:t>家庭</a:t>
            </a:r>
            <a:r>
              <a:rPr lang="zh-CN" altLang="en-US" dirty="0"/>
              <a:t>接入</a:t>
            </a:r>
            <a:r>
              <a:rPr lang="en-US" altLang="zh-CN" dirty="0"/>
              <a:t>:DSL</a:t>
            </a:r>
            <a:r>
              <a:rPr lang="zh-CN" altLang="en-US" dirty="0"/>
              <a:t>、有线、</a:t>
            </a:r>
            <a:r>
              <a:rPr lang="en-US" altLang="zh-CN" dirty="0"/>
              <a:t>FTTH</a:t>
            </a:r>
            <a:r>
              <a:rPr lang="zh-CN" altLang="en-US" dirty="0"/>
              <a:t>、拨号和卫星</a:t>
            </a:r>
          </a:p>
        </p:txBody>
      </p:sp>
      <p:sp>
        <p:nvSpPr>
          <p:cNvPr id="3" name="内容占位符 2"/>
          <p:cNvSpPr>
            <a:spLocks noGrp="1"/>
          </p:cNvSpPr>
          <p:nvPr>
            <p:ph idx="1"/>
          </p:nvPr>
        </p:nvSpPr>
        <p:spPr/>
        <p:txBody>
          <a:bodyPr/>
          <a:lstStyle/>
          <a:p>
            <a:r>
              <a:rPr lang="en-US" altLang="zh-CN" dirty="0" smtClean="0"/>
              <a:t>FTTH</a:t>
            </a:r>
            <a:r>
              <a:rPr lang="zh-CN" altLang="en-US" dirty="0" smtClean="0"/>
              <a:t>有潜力提供</a:t>
            </a:r>
            <a:r>
              <a:rPr lang="zh-CN" altLang="en-US" dirty="0"/>
              <a:t>每秒千兆</a:t>
            </a:r>
            <a:r>
              <a:rPr lang="zh-CN" altLang="en-US" dirty="0" smtClean="0"/>
              <a:t>比特范围的</a:t>
            </a:r>
            <a:r>
              <a:rPr lang="zh-CN" altLang="en-US" dirty="0"/>
              <a:t>互联网接入速率。</a:t>
            </a:r>
          </a:p>
          <a:p>
            <a:endParaRPr lang="en-US" altLang="zh-CN" dirty="0" smtClean="0"/>
          </a:p>
          <a:p>
            <a:r>
              <a:rPr lang="zh-CN" altLang="en-US" dirty="0" smtClean="0"/>
              <a:t>然而</a:t>
            </a:r>
            <a:r>
              <a:rPr lang="zh-CN" altLang="en-US" dirty="0"/>
              <a:t>，大多数</a:t>
            </a:r>
            <a:r>
              <a:rPr lang="en-US" altLang="zh-CN" dirty="0"/>
              <a:t>FTTH </a:t>
            </a:r>
            <a:r>
              <a:rPr lang="en-US" altLang="zh-CN" dirty="0" smtClean="0"/>
              <a:t>ISP</a:t>
            </a:r>
            <a:r>
              <a:rPr lang="zh-CN" altLang="en-US" dirty="0" smtClean="0"/>
              <a:t>提供多种不同的速率选择，</a:t>
            </a:r>
            <a:r>
              <a:rPr lang="zh-CN" altLang="en-US" dirty="0"/>
              <a:t>较高的费率自然需要更多的钱。</a:t>
            </a:r>
          </a:p>
          <a:p>
            <a:endParaRPr lang="zh-CN" altLang="en-US" dirty="0"/>
          </a:p>
        </p:txBody>
      </p:sp>
    </p:spTree>
    <p:extLst>
      <p:ext uri="{BB962C8B-B14F-4D97-AF65-F5344CB8AC3E}">
        <p14:creationId xmlns:p14="http://schemas.microsoft.com/office/powerpoint/2010/main" val="419363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 </a:t>
            </a:r>
            <a:r>
              <a:rPr lang="zh-CN" altLang="en-US" dirty="0" smtClean="0"/>
              <a:t>企业</a:t>
            </a:r>
            <a:r>
              <a:rPr lang="en-US" altLang="zh-CN" dirty="0" smtClean="0"/>
              <a:t>(</a:t>
            </a:r>
            <a:r>
              <a:rPr lang="zh-CN" altLang="en-US" dirty="0" smtClean="0"/>
              <a:t>和家庭</a:t>
            </a:r>
            <a:r>
              <a:rPr lang="en-US" altLang="zh-CN" dirty="0" smtClean="0"/>
              <a:t>)</a:t>
            </a:r>
            <a:r>
              <a:rPr lang="zh-CN" altLang="en-US" dirty="0" smtClean="0"/>
              <a:t>的</a:t>
            </a:r>
            <a:r>
              <a:rPr lang="zh-CN" altLang="en-US" dirty="0"/>
              <a:t>接入</a:t>
            </a:r>
            <a:r>
              <a:rPr lang="en-US" altLang="zh-CN" dirty="0" smtClean="0"/>
              <a:t>: </a:t>
            </a:r>
            <a:r>
              <a:rPr lang="zh-CN" altLang="en-US" dirty="0" smtClean="0"/>
              <a:t>以太网</a:t>
            </a:r>
            <a:r>
              <a:rPr lang="zh-CN" altLang="en-US" dirty="0"/>
              <a:t>和</a:t>
            </a:r>
            <a:r>
              <a:rPr lang="en-US" altLang="zh-CN" dirty="0"/>
              <a:t>WiFi</a:t>
            </a:r>
            <a:endParaRPr lang="zh-CN" altLang="en-US" dirty="0"/>
          </a:p>
        </p:txBody>
      </p:sp>
      <p:sp>
        <p:nvSpPr>
          <p:cNvPr id="3" name="内容占位符 2"/>
          <p:cNvSpPr>
            <a:spLocks noGrp="1"/>
          </p:cNvSpPr>
          <p:nvPr>
            <p:ph idx="1"/>
          </p:nvPr>
        </p:nvSpPr>
        <p:spPr/>
        <p:txBody>
          <a:bodyPr/>
          <a:lstStyle/>
          <a:p>
            <a:r>
              <a:rPr lang="zh-CN" altLang="en-US" sz="2300" dirty="0"/>
              <a:t>在公司和大</a:t>
            </a:r>
            <a:r>
              <a:rPr lang="zh-CN" altLang="en-US" sz="2300" dirty="0" smtClean="0"/>
              <a:t>学校园以及</a:t>
            </a:r>
            <a:r>
              <a:rPr lang="zh-CN" altLang="en-US" sz="2300" dirty="0"/>
              <a:t>越来越多的家庭环境中</a:t>
            </a:r>
            <a:r>
              <a:rPr lang="zh-CN" altLang="en-US" sz="2300" dirty="0" smtClean="0"/>
              <a:t>，使用局域网</a:t>
            </a:r>
            <a:r>
              <a:rPr lang="en-US" altLang="zh-CN" sz="2300" dirty="0" smtClean="0"/>
              <a:t>(Local Area Network, LAN) </a:t>
            </a:r>
            <a:r>
              <a:rPr lang="zh-CN" altLang="en-US" sz="2300" dirty="0" smtClean="0"/>
              <a:t>将端系统</a:t>
            </a:r>
            <a:r>
              <a:rPr lang="zh-CN" altLang="en-US" sz="2300" dirty="0"/>
              <a:t>连接</a:t>
            </a:r>
            <a:r>
              <a:rPr lang="zh-CN" altLang="en-US" sz="2300" dirty="0" smtClean="0"/>
              <a:t>到</a:t>
            </a:r>
            <a:r>
              <a:rPr lang="zh-CN" altLang="en-US" sz="2300" dirty="0"/>
              <a:t>边缘路由器。</a:t>
            </a:r>
          </a:p>
          <a:p>
            <a:endParaRPr lang="en-US" altLang="zh-CN" sz="2300" dirty="0" smtClean="0"/>
          </a:p>
          <a:p>
            <a:r>
              <a:rPr lang="zh-CN" altLang="en-US" sz="2300" dirty="0" smtClean="0"/>
              <a:t>虽然</a:t>
            </a:r>
            <a:r>
              <a:rPr lang="zh-CN" altLang="en-US" sz="2300" dirty="0"/>
              <a:t>有</a:t>
            </a:r>
            <a:r>
              <a:rPr lang="zh-CN" altLang="en-US" sz="2300" dirty="0" smtClean="0"/>
              <a:t>许多不同类型</a:t>
            </a:r>
            <a:r>
              <a:rPr lang="zh-CN" altLang="en-US" sz="2300" dirty="0"/>
              <a:t>的局域网技术</a:t>
            </a:r>
            <a:r>
              <a:rPr lang="zh-CN" altLang="en-US" sz="2300" dirty="0" smtClean="0"/>
              <a:t>，但是以太网</a:t>
            </a:r>
            <a:r>
              <a:rPr lang="zh-CN" altLang="en-US" sz="2300" dirty="0">
                <a:solidFill>
                  <a:srgbClr val="FF0000"/>
                </a:solidFill>
              </a:rPr>
              <a:t>到</a:t>
            </a:r>
            <a:r>
              <a:rPr lang="zh-CN" altLang="en-US" sz="2300" dirty="0" smtClean="0">
                <a:solidFill>
                  <a:srgbClr val="FF0000"/>
                </a:solidFill>
              </a:rPr>
              <a:t>目前为止</a:t>
            </a:r>
            <a:r>
              <a:rPr lang="zh-CN" altLang="en-US" sz="2300" dirty="0" smtClean="0"/>
              <a:t>是公司</a:t>
            </a:r>
            <a:r>
              <a:rPr lang="zh-CN" altLang="en-US" sz="2300" dirty="0"/>
              <a:t>、大学和家庭网络中最流行</a:t>
            </a:r>
            <a:r>
              <a:rPr lang="zh-CN" altLang="en-US" sz="2300" dirty="0" smtClean="0"/>
              <a:t>的接入技术。</a:t>
            </a:r>
            <a:endParaRPr lang="en-US" altLang="zh-CN" sz="2300" dirty="0" smtClean="0"/>
          </a:p>
          <a:p>
            <a:endParaRPr lang="en-US" altLang="zh-CN" sz="2300" dirty="0"/>
          </a:p>
          <a:p>
            <a:r>
              <a:rPr lang="zh-CN" altLang="en-US" sz="2300" dirty="0"/>
              <a:t>以太网用户</a:t>
            </a:r>
            <a:r>
              <a:rPr lang="zh-CN" altLang="en-US" sz="2300" dirty="0" smtClean="0"/>
              <a:t>使用</a:t>
            </a:r>
            <a:r>
              <a:rPr lang="zh-CN" altLang="en-US" sz="2300" dirty="0" smtClean="0">
                <a:solidFill>
                  <a:srgbClr val="FF0000"/>
                </a:solidFill>
              </a:rPr>
              <a:t>双绞铜线</a:t>
            </a:r>
            <a:r>
              <a:rPr lang="zh-CN" altLang="en-US" sz="2300" dirty="0" smtClean="0"/>
              <a:t>与一台以太网交换机相连。 </a:t>
            </a:r>
            <a:endParaRPr lang="en-US" altLang="zh-CN" sz="2300" dirty="0" smtClean="0"/>
          </a:p>
          <a:p>
            <a:endParaRPr lang="en-US" altLang="zh-CN" sz="2300" dirty="0"/>
          </a:p>
          <a:p>
            <a:r>
              <a:rPr lang="zh-CN" altLang="en-US" sz="2300" dirty="0"/>
              <a:t>以太网交换机，或</a:t>
            </a:r>
            <a:r>
              <a:rPr lang="zh-CN" altLang="en-US" sz="2300" dirty="0" smtClean="0"/>
              <a:t>这样相连的交换机网络，则再与更大的互联网相连。</a:t>
            </a:r>
            <a:endParaRPr lang="en-US" altLang="zh-CN" sz="2300" dirty="0" smtClean="0"/>
          </a:p>
          <a:p>
            <a:endParaRPr lang="en-US" altLang="zh-CN" sz="2300" dirty="0"/>
          </a:p>
          <a:p>
            <a:r>
              <a:rPr lang="zh-CN" altLang="en-US" sz="2300" dirty="0"/>
              <a:t>对于</a:t>
            </a:r>
            <a:r>
              <a:rPr lang="zh-CN" altLang="en-US" sz="2300" dirty="0" smtClean="0"/>
              <a:t>以太网</a:t>
            </a:r>
            <a:r>
              <a:rPr lang="zh-CN" altLang="en-US" sz="2300" dirty="0"/>
              <a:t>接入</a:t>
            </a:r>
            <a:r>
              <a:rPr lang="zh-CN" altLang="en-US" sz="2300" dirty="0" smtClean="0"/>
              <a:t>，</a:t>
            </a:r>
            <a:r>
              <a:rPr lang="zh-CN" altLang="en-US" sz="2300" dirty="0"/>
              <a:t>用户通常有</a:t>
            </a:r>
            <a:r>
              <a:rPr lang="en-US" altLang="zh-CN" sz="2300" dirty="0" smtClean="0"/>
              <a:t>100Mbps</a:t>
            </a:r>
            <a:r>
              <a:rPr lang="zh-CN" altLang="en-US" sz="2300" dirty="0"/>
              <a:t>或</a:t>
            </a:r>
            <a:r>
              <a:rPr lang="en-US" altLang="zh-CN" sz="2300" dirty="0" smtClean="0"/>
              <a:t>1Gbps</a:t>
            </a:r>
            <a:r>
              <a:rPr lang="zh-CN" altLang="en-US" sz="2300" dirty="0"/>
              <a:t>访问以太网交换机，而服务器可能有</a:t>
            </a:r>
            <a:r>
              <a:rPr lang="en-US" altLang="zh-CN" sz="2300" dirty="0" smtClean="0"/>
              <a:t>1Gbps</a:t>
            </a:r>
            <a:r>
              <a:rPr lang="zh-CN" altLang="en-US" sz="2300" dirty="0"/>
              <a:t>甚至</a:t>
            </a:r>
            <a:r>
              <a:rPr lang="en-US" altLang="zh-CN" sz="2300" dirty="0" smtClean="0"/>
              <a:t>10Gbps</a:t>
            </a:r>
            <a:r>
              <a:rPr lang="zh-CN" altLang="en-US" sz="2300" dirty="0" smtClean="0"/>
              <a:t>的接入。</a:t>
            </a:r>
            <a:endParaRPr lang="zh-CN" altLang="en-US" sz="2300" dirty="0"/>
          </a:p>
          <a:p>
            <a:endParaRPr lang="zh-CN" altLang="en-US" dirty="0"/>
          </a:p>
        </p:txBody>
      </p:sp>
    </p:spTree>
    <p:extLst>
      <p:ext uri="{BB962C8B-B14F-4D97-AF65-F5344CB8AC3E}">
        <p14:creationId xmlns:p14="http://schemas.microsoft.com/office/powerpoint/2010/main" val="19994964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企业接入</a:t>
            </a:r>
            <a:r>
              <a:rPr lang="zh-CN" altLang="en-US" dirty="0" smtClean="0"/>
              <a:t>网络 </a:t>
            </a:r>
            <a:r>
              <a:rPr lang="en-US" altLang="zh-CN" dirty="0" smtClean="0"/>
              <a:t>(</a:t>
            </a:r>
            <a:r>
              <a:rPr lang="zh-CN" altLang="en-US" dirty="0" smtClean="0"/>
              <a:t>以太网</a:t>
            </a:r>
            <a:r>
              <a:rPr lang="en-US" altLang="zh-CN" dirty="0" smtClean="0"/>
              <a:t>)</a:t>
            </a:r>
            <a:endParaRPr lang="zh-CN" altLang="en-US" dirty="0"/>
          </a:p>
        </p:txBody>
      </p:sp>
      <p:sp>
        <p:nvSpPr>
          <p:cNvPr id="24580" name="Content Placeholder 52"/>
          <p:cNvSpPr>
            <a:spLocks noGrp="1"/>
          </p:cNvSpPr>
          <p:nvPr>
            <p:ph idx="1"/>
          </p:nvPr>
        </p:nvSpPr>
        <p:spPr>
          <a:xfrm>
            <a:off x="330200" y="4827913"/>
            <a:ext cx="8483600" cy="1349050"/>
          </a:xfrm>
        </p:spPr>
        <p:txBody>
          <a:bodyPr/>
          <a:lstStyle/>
          <a:p>
            <a:r>
              <a:rPr lang="zh-CN" altLang="en-US" dirty="0"/>
              <a:t>通常用于公司、大学等。</a:t>
            </a:r>
          </a:p>
          <a:p>
            <a:r>
              <a:rPr lang="en-US" altLang="zh-CN" dirty="0" smtClean="0"/>
              <a:t>10Mbps</a:t>
            </a:r>
            <a:r>
              <a:rPr lang="en-US" altLang="zh-CN" dirty="0"/>
              <a:t>, 100Mbps, 1Gbps, 10Gbps</a:t>
            </a:r>
            <a:r>
              <a:rPr lang="zh-CN" altLang="en-US" dirty="0"/>
              <a:t>的传输速率</a:t>
            </a:r>
          </a:p>
          <a:p>
            <a:r>
              <a:rPr lang="zh-CN" altLang="en-US" dirty="0"/>
              <a:t>今天</a:t>
            </a:r>
            <a:r>
              <a:rPr lang="zh-CN" altLang="en-US" dirty="0" smtClean="0"/>
              <a:t>，端系统</a:t>
            </a:r>
            <a:r>
              <a:rPr lang="zh-CN" altLang="en-US" dirty="0"/>
              <a:t>通常连接到以太网交换机</a:t>
            </a:r>
          </a:p>
          <a:p>
            <a:pPr marL="287338" indent="-287338" eaLnBrk="1" hangingPunct="1"/>
            <a:endParaRPr lang="en-US" altLang="zh-CN" sz="2400" dirty="0" smtClean="0">
              <a:ea typeface="ＭＳ Ｐゴシック" pitchFamily="34" charset="-128"/>
            </a:endParaRPr>
          </a:p>
        </p:txBody>
      </p:sp>
      <p:sp>
        <p:nvSpPr>
          <p:cNvPr id="24581" name="Line 2"/>
          <p:cNvSpPr>
            <a:spLocks noChangeShapeType="1"/>
          </p:cNvSpPr>
          <p:nvPr/>
        </p:nvSpPr>
        <p:spPr bwMode="auto">
          <a:xfrm>
            <a:off x="2217738" y="3186113"/>
            <a:ext cx="0" cy="468312"/>
          </a:xfrm>
          <a:prstGeom prst="line">
            <a:avLst/>
          </a:prstGeom>
          <a:noFill/>
          <a:ln w="9525">
            <a:solidFill>
              <a:schemeClr val="tx1"/>
            </a:solidFill>
            <a:round/>
            <a:headEnd/>
            <a:tailEnd/>
          </a:ln>
        </p:spPr>
        <p:txBody>
          <a:bodyPr/>
          <a:lstStyle/>
          <a:p>
            <a:endParaRPr lang="zh-CN" altLang="en-US"/>
          </a:p>
        </p:txBody>
      </p:sp>
      <p:sp>
        <p:nvSpPr>
          <p:cNvPr id="24582" name="Line 3"/>
          <p:cNvSpPr>
            <a:spLocks noChangeShapeType="1"/>
          </p:cNvSpPr>
          <p:nvPr/>
        </p:nvSpPr>
        <p:spPr bwMode="auto">
          <a:xfrm>
            <a:off x="2636838" y="3194050"/>
            <a:ext cx="0" cy="558800"/>
          </a:xfrm>
          <a:prstGeom prst="line">
            <a:avLst/>
          </a:prstGeom>
          <a:noFill/>
          <a:ln w="9525">
            <a:solidFill>
              <a:schemeClr val="tx1"/>
            </a:solidFill>
            <a:round/>
            <a:headEnd/>
            <a:tailEnd/>
          </a:ln>
        </p:spPr>
        <p:txBody>
          <a:bodyPr/>
          <a:lstStyle/>
          <a:p>
            <a:endParaRPr lang="zh-CN" altLang="en-US"/>
          </a:p>
        </p:txBody>
      </p:sp>
      <p:sp>
        <p:nvSpPr>
          <p:cNvPr id="24583" name="Line 4"/>
          <p:cNvSpPr>
            <a:spLocks noChangeShapeType="1"/>
          </p:cNvSpPr>
          <p:nvPr/>
        </p:nvSpPr>
        <p:spPr bwMode="auto">
          <a:xfrm flipH="1">
            <a:off x="1614488" y="3167063"/>
            <a:ext cx="696912" cy="0"/>
          </a:xfrm>
          <a:prstGeom prst="line">
            <a:avLst/>
          </a:prstGeom>
          <a:noFill/>
          <a:ln w="9525">
            <a:solidFill>
              <a:schemeClr val="tx1"/>
            </a:solidFill>
            <a:round/>
            <a:headEnd/>
            <a:tailEnd/>
          </a:ln>
        </p:spPr>
        <p:txBody>
          <a:bodyPr/>
          <a:lstStyle/>
          <a:p>
            <a:endParaRPr lang="zh-CN" altLang="en-US"/>
          </a:p>
        </p:txBody>
      </p:sp>
      <p:grpSp>
        <p:nvGrpSpPr>
          <p:cNvPr id="24584" name="Group 51"/>
          <p:cNvGrpSpPr>
            <a:grpSpLocks/>
          </p:cNvGrpSpPr>
          <p:nvPr/>
        </p:nvGrpSpPr>
        <p:grpSpPr bwMode="auto">
          <a:xfrm>
            <a:off x="2016125" y="2873375"/>
            <a:ext cx="1052513" cy="355600"/>
            <a:chOff x="4410" y="1365"/>
            <a:chExt cx="663" cy="224"/>
          </a:xfrm>
        </p:grpSpPr>
        <p:sp>
          <p:nvSpPr>
            <p:cNvPr id="24782"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p>
          </p:txBody>
        </p:sp>
        <p:sp>
          <p:nvSpPr>
            <p:cNvPr id="24783"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p>
          </p:txBody>
        </p:sp>
        <p:sp>
          <p:nvSpPr>
            <p:cNvPr id="24784"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a:solidFill>
                <a:srgbClr val="000000"/>
              </a:solidFill>
              <a:round/>
              <a:headEnd/>
              <a:tailEnd/>
            </a:ln>
          </p:spPr>
          <p:txBody>
            <a:bodyPr/>
            <a:lstStyle/>
            <a:p>
              <a:endParaRPr lang="zh-CN" altLang="en-US"/>
            </a:p>
          </p:txBody>
        </p:sp>
        <p:sp>
          <p:nvSpPr>
            <p:cNvPr id="24785" name="Freeform 55"/>
            <p:cNvSpPr>
              <a:spLocks/>
            </p:cNvSpPr>
            <p:nvPr/>
          </p:nvSpPr>
          <p:spPr bwMode="auto">
            <a:xfrm>
              <a:off x="4475" y="1395"/>
              <a:ext cx="506" cy="80"/>
            </a:xfrm>
            <a:custGeom>
              <a:avLst/>
              <a:gdLst>
                <a:gd name="T0" fmla="*/ 0 w 280"/>
                <a:gd name="T1" fmla="*/ 2287 h 63"/>
                <a:gd name="T2" fmla="*/ 265937 w 280"/>
                <a:gd name="T3" fmla="*/ 2225 h 63"/>
                <a:gd name="T4" fmla="*/ 1569482 w 280"/>
                <a:gd name="T5" fmla="*/ 0 h 63"/>
                <a:gd name="T6" fmla="*/ 200378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a:solidFill>
                <a:srgbClr val="000000"/>
              </a:solidFill>
              <a:round/>
              <a:headEnd/>
              <a:tailEnd/>
            </a:ln>
          </p:spPr>
          <p:txBody>
            <a:bodyPr wrap="none"/>
            <a:lstStyle/>
            <a:p>
              <a:endParaRPr lang="zh-CN" altLang="en-US"/>
            </a:p>
          </p:txBody>
        </p:sp>
        <p:sp>
          <p:nvSpPr>
            <p:cNvPr id="24786"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a:solidFill>
                <a:srgbClr val="000000"/>
              </a:solidFill>
              <a:round/>
              <a:headEnd/>
              <a:tailEnd/>
            </a:ln>
          </p:spPr>
          <p:txBody>
            <a:bodyPr wrap="none"/>
            <a:lstStyle/>
            <a:p>
              <a:endParaRPr lang="zh-CN" altLang="en-US"/>
            </a:p>
          </p:txBody>
        </p:sp>
      </p:grpSp>
      <p:sp>
        <p:nvSpPr>
          <p:cNvPr id="24585" name="Line 59"/>
          <p:cNvSpPr>
            <a:spLocks noChangeShapeType="1"/>
          </p:cNvSpPr>
          <p:nvPr/>
        </p:nvSpPr>
        <p:spPr bwMode="auto">
          <a:xfrm flipH="1">
            <a:off x="1108075" y="2946400"/>
            <a:ext cx="1062038" cy="0"/>
          </a:xfrm>
          <a:prstGeom prst="line">
            <a:avLst/>
          </a:prstGeom>
          <a:noFill/>
          <a:ln w="9525">
            <a:solidFill>
              <a:schemeClr val="tx1"/>
            </a:solidFill>
            <a:round/>
            <a:headEnd/>
            <a:tailEnd/>
          </a:ln>
        </p:spPr>
        <p:txBody>
          <a:bodyPr/>
          <a:lstStyle/>
          <a:p>
            <a:endParaRPr lang="zh-CN" altLang="en-US"/>
          </a:p>
        </p:txBody>
      </p:sp>
      <p:sp>
        <p:nvSpPr>
          <p:cNvPr id="24586" name="Line 61"/>
          <p:cNvSpPr>
            <a:spLocks noChangeShapeType="1"/>
          </p:cNvSpPr>
          <p:nvPr/>
        </p:nvSpPr>
        <p:spPr bwMode="auto">
          <a:xfrm flipV="1">
            <a:off x="2389188" y="2328863"/>
            <a:ext cx="0" cy="536575"/>
          </a:xfrm>
          <a:prstGeom prst="line">
            <a:avLst/>
          </a:prstGeom>
          <a:noFill/>
          <a:ln w="9525">
            <a:solidFill>
              <a:schemeClr val="tx1"/>
            </a:solidFill>
            <a:round/>
            <a:headEnd/>
            <a:tailEnd/>
          </a:ln>
        </p:spPr>
        <p:txBody>
          <a:bodyPr/>
          <a:lstStyle/>
          <a:p>
            <a:endParaRPr lang="zh-CN" altLang="en-US"/>
          </a:p>
        </p:txBody>
      </p:sp>
      <p:grpSp>
        <p:nvGrpSpPr>
          <p:cNvPr id="24587" name="Group 62"/>
          <p:cNvGrpSpPr>
            <a:grpSpLocks/>
          </p:cNvGrpSpPr>
          <p:nvPr/>
        </p:nvGrpSpPr>
        <p:grpSpPr bwMode="auto">
          <a:xfrm>
            <a:off x="2089150" y="1876425"/>
            <a:ext cx="873125" cy="627063"/>
            <a:chOff x="2967" y="478"/>
            <a:chExt cx="788" cy="625"/>
          </a:xfrm>
        </p:grpSpPr>
        <p:pic>
          <p:nvPicPr>
            <p:cNvPr id="24780" name="Picture 63" descr="access_point_stylized_small"/>
            <p:cNvPicPr>
              <a:picLocks noChangeAspect="1" noChangeArrowheads="1"/>
            </p:cNvPicPr>
            <p:nvPr/>
          </p:nvPicPr>
          <p:blipFill>
            <a:blip r:embed="rId3"/>
            <a:srcRect/>
            <a:stretch>
              <a:fillRect/>
            </a:stretch>
          </p:blipFill>
          <p:spPr bwMode="auto">
            <a:xfrm>
              <a:off x="3012" y="559"/>
              <a:ext cx="576" cy="544"/>
            </a:xfrm>
            <a:prstGeom prst="rect">
              <a:avLst/>
            </a:prstGeom>
            <a:noFill/>
            <a:ln w="9525">
              <a:noFill/>
              <a:miter lim="800000"/>
              <a:headEnd/>
              <a:tailEnd/>
            </a:ln>
          </p:spPr>
        </p:pic>
        <p:pic>
          <p:nvPicPr>
            <p:cNvPr id="24781" name="Picture 64" descr="antenna_radiation_stylized"/>
            <p:cNvPicPr>
              <a:picLocks noChangeAspect="1" noChangeArrowheads="1"/>
            </p:cNvPicPr>
            <p:nvPr/>
          </p:nvPicPr>
          <p:blipFill>
            <a:blip r:embed="rId4"/>
            <a:srcRect/>
            <a:stretch>
              <a:fillRect/>
            </a:stretch>
          </p:blipFill>
          <p:spPr bwMode="auto">
            <a:xfrm>
              <a:off x="2967" y="478"/>
              <a:ext cx="788" cy="188"/>
            </a:xfrm>
            <a:prstGeom prst="rect">
              <a:avLst/>
            </a:prstGeom>
            <a:noFill/>
            <a:ln w="9525">
              <a:noFill/>
              <a:miter lim="800000"/>
              <a:headEnd/>
              <a:tailEnd/>
            </a:ln>
          </p:spPr>
        </p:pic>
      </p:grpSp>
      <p:grpSp>
        <p:nvGrpSpPr>
          <p:cNvPr id="24588" name="Group 65"/>
          <p:cNvGrpSpPr>
            <a:grpSpLocks/>
          </p:cNvGrpSpPr>
          <p:nvPr/>
        </p:nvGrpSpPr>
        <p:grpSpPr bwMode="auto">
          <a:xfrm>
            <a:off x="2746375" y="1231900"/>
            <a:ext cx="622300" cy="706438"/>
            <a:chOff x="877" y="1008"/>
            <a:chExt cx="2747" cy="2591"/>
          </a:xfrm>
        </p:grpSpPr>
        <p:pic>
          <p:nvPicPr>
            <p:cNvPr id="24757" name="Picture 66" descr="antenna_stylized"/>
            <p:cNvPicPr>
              <a:picLocks noChangeAspect="1" noChangeArrowheads="1"/>
            </p:cNvPicPr>
            <p:nvPr/>
          </p:nvPicPr>
          <p:blipFill>
            <a:blip r:embed="rId5"/>
            <a:srcRect/>
            <a:stretch>
              <a:fillRect/>
            </a:stretch>
          </p:blipFill>
          <p:spPr bwMode="auto">
            <a:xfrm>
              <a:off x="877" y="1008"/>
              <a:ext cx="2725" cy="1421"/>
            </a:xfrm>
            <a:prstGeom prst="rect">
              <a:avLst/>
            </a:prstGeom>
            <a:noFill/>
            <a:ln w="9525">
              <a:noFill/>
              <a:miter lim="800000"/>
              <a:headEnd/>
              <a:tailEnd/>
            </a:ln>
          </p:spPr>
        </p:pic>
        <p:pic>
          <p:nvPicPr>
            <p:cNvPr id="24758" name="Picture 67" descr="laptop_keyboard"/>
            <p:cNvPicPr>
              <a:picLocks noChangeAspect="1" noChangeArrowheads="1"/>
            </p:cNvPicPr>
            <p:nvPr/>
          </p:nvPicPr>
          <p:blipFill>
            <a:blip r:embed="rId6"/>
            <a:srcRect/>
            <a:stretch>
              <a:fillRect/>
            </a:stretch>
          </p:blipFill>
          <p:spPr bwMode="auto">
            <a:xfrm rot="109064" flipH="1">
              <a:off x="1009" y="2586"/>
              <a:ext cx="2245" cy="1013"/>
            </a:xfrm>
            <a:prstGeom prst="rect">
              <a:avLst/>
            </a:prstGeom>
            <a:noFill/>
            <a:ln w="9525">
              <a:noFill/>
              <a:miter lim="800000"/>
              <a:headEnd/>
              <a:tailEnd/>
            </a:ln>
          </p:spPr>
        </p:pic>
        <p:sp>
          <p:nvSpPr>
            <p:cNvPr id="24759" name="Freeform 68"/>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4760" name="Picture 69" descr="screen"/>
            <p:cNvPicPr>
              <a:picLocks noChangeAspect="1" noChangeArrowheads="1"/>
            </p:cNvPicPr>
            <p:nvPr/>
          </p:nvPicPr>
          <p:blipFill>
            <a:blip r:embed="rId7"/>
            <a:srcRect/>
            <a:stretch>
              <a:fillRect/>
            </a:stretch>
          </p:blipFill>
          <p:spPr bwMode="auto">
            <a:xfrm>
              <a:off x="1842" y="1637"/>
              <a:ext cx="1642" cy="1203"/>
            </a:xfrm>
            <a:prstGeom prst="rect">
              <a:avLst/>
            </a:prstGeom>
            <a:noFill/>
            <a:ln w="9525">
              <a:noFill/>
              <a:miter lim="800000"/>
              <a:headEnd/>
              <a:tailEnd/>
            </a:ln>
          </p:spPr>
        </p:pic>
        <p:sp>
          <p:nvSpPr>
            <p:cNvPr id="24761" name="Freeform 70"/>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24762"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24763"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24764" name="Freeform 73"/>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24765" name="Freeform 74"/>
            <p:cNvSpPr>
              <a:spLocks/>
            </p:cNvSpPr>
            <p:nvPr/>
          </p:nvSpPr>
          <p:spPr bwMode="auto">
            <a:xfrm>
              <a:off x="3195" y="1755"/>
              <a:ext cx="429" cy="1187"/>
            </a:xfrm>
            <a:custGeom>
              <a:avLst/>
              <a:gdLst>
                <a:gd name="T0" fmla="*/ 1 w 637"/>
                <a:gd name="T1" fmla="*/ 0 h 1659"/>
                <a:gd name="T2" fmla="*/ 1 w 637"/>
                <a:gd name="T3" fmla="*/ 0 h 1659"/>
                <a:gd name="T4" fmla="*/ 1 w 637"/>
                <a:gd name="T5" fmla="*/ 11 h 1659"/>
                <a:gd name="T6" fmla="*/ 0 w 637"/>
                <a:gd name="T7" fmla="*/ 1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24766" name="Freeform 75"/>
            <p:cNvSpPr>
              <a:spLocks/>
            </p:cNvSpPr>
            <p:nvPr/>
          </p:nvSpPr>
          <p:spPr bwMode="auto">
            <a:xfrm>
              <a:off x="1734" y="2587"/>
              <a:ext cx="1494" cy="394"/>
            </a:xfrm>
            <a:custGeom>
              <a:avLst/>
              <a:gdLst>
                <a:gd name="T0" fmla="*/ 0 w 2216"/>
                <a:gd name="T1" fmla="*/ 0 h 550"/>
                <a:gd name="T2" fmla="*/ 1 w 2216"/>
                <a:gd name="T3" fmla="*/ 1 h 550"/>
                <a:gd name="T4" fmla="*/ 6 w 2216"/>
                <a:gd name="T5" fmla="*/ 4 h 550"/>
                <a:gd name="T6" fmla="*/ 6 w 2216"/>
                <a:gd name="T7" fmla="*/ 3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24767" name="Group 76"/>
            <p:cNvGrpSpPr>
              <a:grpSpLocks/>
            </p:cNvGrpSpPr>
            <p:nvPr/>
          </p:nvGrpSpPr>
          <p:grpSpPr bwMode="auto">
            <a:xfrm>
              <a:off x="1709" y="3008"/>
              <a:ext cx="507" cy="234"/>
              <a:chOff x="1740" y="2642"/>
              <a:chExt cx="752" cy="327"/>
            </a:xfrm>
          </p:grpSpPr>
          <p:sp>
            <p:nvSpPr>
              <p:cNvPr id="24774"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24775"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24776"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24777"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24778"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24779"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24768" name="Freeform 83"/>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24769" name="Freeform 84"/>
            <p:cNvSpPr>
              <a:spLocks/>
            </p:cNvSpPr>
            <p:nvPr/>
          </p:nvSpPr>
          <p:spPr bwMode="auto">
            <a:xfrm>
              <a:off x="1010" y="3084"/>
              <a:ext cx="1571" cy="469"/>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24770"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24771"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24772"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24773"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24589" name="Group 89"/>
          <p:cNvGrpSpPr>
            <a:grpSpLocks/>
          </p:cNvGrpSpPr>
          <p:nvPr/>
        </p:nvGrpSpPr>
        <p:grpSpPr bwMode="auto">
          <a:xfrm>
            <a:off x="1216025" y="1511300"/>
            <a:ext cx="566738" cy="625475"/>
            <a:chOff x="877" y="1008"/>
            <a:chExt cx="2747" cy="2591"/>
          </a:xfrm>
        </p:grpSpPr>
        <p:pic>
          <p:nvPicPr>
            <p:cNvPr id="24734" name="Picture 90" descr="antenna_stylized"/>
            <p:cNvPicPr>
              <a:picLocks noChangeAspect="1" noChangeArrowheads="1"/>
            </p:cNvPicPr>
            <p:nvPr/>
          </p:nvPicPr>
          <p:blipFill>
            <a:blip r:embed="rId8"/>
            <a:srcRect/>
            <a:stretch>
              <a:fillRect/>
            </a:stretch>
          </p:blipFill>
          <p:spPr bwMode="auto">
            <a:xfrm>
              <a:off x="877" y="1008"/>
              <a:ext cx="2725" cy="1421"/>
            </a:xfrm>
            <a:prstGeom prst="rect">
              <a:avLst/>
            </a:prstGeom>
            <a:noFill/>
            <a:ln w="9525">
              <a:noFill/>
              <a:miter lim="800000"/>
              <a:headEnd/>
              <a:tailEnd/>
            </a:ln>
          </p:spPr>
        </p:pic>
        <p:pic>
          <p:nvPicPr>
            <p:cNvPr id="24735" name="Picture 91" descr="laptop_keyboard"/>
            <p:cNvPicPr>
              <a:picLocks noChangeAspect="1" noChangeArrowheads="1"/>
            </p:cNvPicPr>
            <p:nvPr/>
          </p:nvPicPr>
          <p:blipFill>
            <a:blip r:embed="rId9"/>
            <a:srcRect/>
            <a:stretch>
              <a:fillRect/>
            </a:stretch>
          </p:blipFill>
          <p:spPr bwMode="auto">
            <a:xfrm rot="109064" flipH="1">
              <a:off x="1009" y="2586"/>
              <a:ext cx="2245" cy="1013"/>
            </a:xfrm>
            <a:prstGeom prst="rect">
              <a:avLst/>
            </a:prstGeom>
            <a:noFill/>
            <a:ln w="9525">
              <a:noFill/>
              <a:miter lim="800000"/>
              <a:headEnd/>
              <a:tailEnd/>
            </a:ln>
          </p:spPr>
        </p:pic>
        <p:sp>
          <p:nvSpPr>
            <p:cNvPr id="24736" name="Freeform 92"/>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4737" name="Picture 93" descr="screen"/>
            <p:cNvPicPr>
              <a:picLocks noChangeAspect="1" noChangeArrowheads="1"/>
            </p:cNvPicPr>
            <p:nvPr/>
          </p:nvPicPr>
          <p:blipFill>
            <a:blip r:embed="rId10"/>
            <a:srcRect/>
            <a:stretch>
              <a:fillRect/>
            </a:stretch>
          </p:blipFill>
          <p:spPr bwMode="auto">
            <a:xfrm>
              <a:off x="1842" y="1637"/>
              <a:ext cx="1642" cy="1203"/>
            </a:xfrm>
            <a:prstGeom prst="rect">
              <a:avLst/>
            </a:prstGeom>
            <a:noFill/>
            <a:ln w="9525">
              <a:noFill/>
              <a:miter lim="800000"/>
              <a:headEnd/>
              <a:tailEnd/>
            </a:ln>
          </p:spPr>
        </p:pic>
        <p:sp>
          <p:nvSpPr>
            <p:cNvPr id="24738" name="Freeform 94"/>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24739"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24740"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24741" name="Freeform 97"/>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24742" name="Freeform 98"/>
            <p:cNvSpPr>
              <a:spLocks/>
            </p:cNvSpPr>
            <p:nvPr/>
          </p:nvSpPr>
          <p:spPr bwMode="auto">
            <a:xfrm>
              <a:off x="3195" y="1755"/>
              <a:ext cx="429" cy="1187"/>
            </a:xfrm>
            <a:custGeom>
              <a:avLst/>
              <a:gdLst>
                <a:gd name="T0" fmla="*/ 1 w 637"/>
                <a:gd name="T1" fmla="*/ 0 h 1659"/>
                <a:gd name="T2" fmla="*/ 1 w 637"/>
                <a:gd name="T3" fmla="*/ 0 h 1659"/>
                <a:gd name="T4" fmla="*/ 1 w 637"/>
                <a:gd name="T5" fmla="*/ 11 h 1659"/>
                <a:gd name="T6" fmla="*/ 0 w 637"/>
                <a:gd name="T7" fmla="*/ 1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24743" name="Freeform 99"/>
            <p:cNvSpPr>
              <a:spLocks/>
            </p:cNvSpPr>
            <p:nvPr/>
          </p:nvSpPr>
          <p:spPr bwMode="auto">
            <a:xfrm>
              <a:off x="1734" y="2587"/>
              <a:ext cx="1494" cy="394"/>
            </a:xfrm>
            <a:custGeom>
              <a:avLst/>
              <a:gdLst>
                <a:gd name="T0" fmla="*/ 0 w 2216"/>
                <a:gd name="T1" fmla="*/ 0 h 550"/>
                <a:gd name="T2" fmla="*/ 1 w 2216"/>
                <a:gd name="T3" fmla="*/ 1 h 550"/>
                <a:gd name="T4" fmla="*/ 6 w 2216"/>
                <a:gd name="T5" fmla="*/ 4 h 550"/>
                <a:gd name="T6" fmla="*/ 6 w 2216"/>
                <a:gd name="T7" fmla="*/ 3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24744" name="Group 100"/>
            <p:cNvGrpSpPr>
              <a:grpSpLocks/>
            </p:cNvGrpSpPr>
            <p:nvPr/>
          </p:nvGrpSpPr>
          <p:grpSpPr bwMode="auto">
            <a:xfrm>
              <a:off x="1709" y="3008"/>
              <a:ext cx="507" cy="234"/>
              <a:chOff x="1740" y="2642"/>
              <a:chExt cx="752" cy="327"/>
            </a:xfrm>
          </p:grpSpPr>
          <p:sp>
            <p:nvSpPr>
              <p:cNvPr id="24751"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24752"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24753"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24754"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24755"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24756"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24745" name="Freeform 107"/>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24746" name="Freeform 108"/>
            <p:cNvSpPr>
              <a:spLocks/>
            </p:cNvSpPr>
            <p:nvPr/>
          </p:nvSpPr>
          <p:spPr bwMode="auto">
            <a:xfrm>
              <a:off x="1010" y="3084"/>
              <a:ext cx="1571" cy="469"/>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24747"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24748"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24749"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24750"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24590" name="Group 113"/>
          <p:cNvGrpSpPr>
            <a:grpSpLocks/>
          </p:cNvGrpSpPr>
          <p:nvPr/>
        </p:nvGrpSpPr>
        <p:grpSpPr bwMode="auto">
          <a:xfrm>
            <a:off x="1963738" y="1203325"/>
            <a:ext cx="635000" cy="615950"/>
            <a:chOff x="877" y="1008"/>
            <a:chExt cx="2747" cy="2591"/>
          </a:xfrm>
        </p:grpSpPr>
        <p:pic>
          <p:nvPicPr>
            <p:cNvPr id="24711" name="Picture 114" descr="antenna_stylized"/>
            <p:cNvPicPr>
              <a:picLocks noChangeAspect="1" noChangeArrowheads="1"/>
            </p:cNvPicPr>
            <p:nvPr/>
          </p:nvPicPr>
          <p:blipFill>
            <a:blip r:embed="rId11"/>
            <a:srcRect/>
            <a:stretch>
              <a:fillRect/>
            </a:stretch>
          </p:blipFill>
          <p:spPr bwMode="auto">
            <a:xfrm>
              <a:off x="877" y="1008"/>
              <a:ext cx="2725" cy="1421"/>
            </a:xfrm>
            <a:prstGeom prst="rect">
              <a:avLst/>
            </a:prstGeom>
            <a:noFill/>
            <a:ln w="9525">
              <a:noFill/>
              <a:miter lim="800000"/>
              <a:headEnd/>
              <a:tailEnd/>
            </a:ln>
          </p:spPr>
        </p:pic>
        <p:pic>
          <p:nvPicPr>
            <p:cNvPr id="24712" name="Picture 115" descr="laptop_keyboard"/>
            <p:cNvPicPr>
              <a:picLocks noChangeAspect="1" noChangeArrowheads="1"/>
            </p:cNvPicPr>
            <p:nvPr/>
          </p:nvPicPr>
          <p:blipFill>
            <a:blip r:embed="rId12"/>
            <a:srcRect/>
            <a:stretch>
              <a:fillRect/>
            </a:stretch>
          </p:blipFill>
          <p:spPr bwMode="auto">
            <a:xfrm rot="109064" flipH="1">
              <a:off x="1009" y="2586"/>
              <a:ext cx="2245" cy="1013"/>
            </a:xfrm>
            <a:prstGeom prst="rect">
              <a:avLst/>
            </a:prstGeom>
            <a:noFill/>
            <a:ln w="9525">
              <a:noFill/>
              <a:miter lim="800000"/>
              <a:headEnd/>
              <a:tailEnd/>
            </a:ln>
          </p:spPr>
        </p:pic>
        <p:sp>
          <p:nvSpPr>
            <p:cNvPr id="24713" name="Freeform 116"/>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4714" name="Picture 117" descr="screen"/>
            <p:cNvPicPr>
              <a:picLocks noChangeAspect="1" noChangeArrowheads="1"/>
            </p:cNvPicPr>
            <p:nvPr/>
          </p:nvPicPr>
          <p:blipFill>
            <a:blip r:embed="rId13"/>
            <a:srcRect/>
            <a:stretch>
              <a:fillRect/>
            </a:stretch>
          </p:blipFill>
          <p:spPr bwMode="auto">
            <a:xfrm>
              <a:off x="1842" y="1637"/>
              <a:ext cx="1642" cy="1203"/>
            </a:xfrm>
            <a:prstGeom prst="rect">
              <a:avLst/>
            </a:prstGeom>
            <a:noFill/>
            <a:ln w="9525">
              <a:noFill/>
              <a:miter lim="800000"/>
              <a:headEnd/>
              <a:tailEnd/>
            </a:ln>
          </p:spPr>
        </p:pic>
        <p:sp>
          <p:nvSpPr>
            <p:cNvPr id="24715" name="Freeform 118"/>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24716"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24717"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24718" name="Freeform 121"/>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24719" name="Freeform 122"/>
            <p:cNvSpPr>
              <a:spLocks/>
            </p:cNvSpPr>
            <p:nvPr/>
          </p:nvSpPr>
          <p:spPr bwMode="auto">
            <a:xfrm>
              <a:off x="3195" y="1755"/>
              <a:ext cx="429" cy="1187"/>
            </a:xfrm>
            <a:custGeom>
              <a:avLst/>
              <a:gdLst>
                <a:gd name="T0" fmla="*/ 1 w 637"/>
                <a:gd name="T1" fmla="*/ 0 h 1659"/>
                <a:gd name="T2" fmla="*/ 1 w 637"/>
                <a:gd name="T3" fmla="*/ 0 h 1659"/>
                <a:gd name="T4" fmla="*/ 1 w 637"/>
                <a:gd name="T5" fmla="*/ 11 h 1659"/>
                <a:gd name="T6" fmla="*/ 0 w 637"/>
                <a:gd name="T7" fmla="*/ 1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24720" name="Freeform 123"/>
            <p:cNvSpPr>
              <a:spLocks/>
            </p:cNvSpPr>
            <p:nvPr/>
          </p:nvSpPr>
          <p:spPr bwMode="auto">
            <a:xfrm>
              <a:off x="1734" y="2587"/>
              <a:ext cx="1494" cy="394"/>
            </a:xfrm>
            <a:custGeom>
              <a:avLst/>
              <a:gdLst>
                <a:gd name="T0" fmla="*/ 0 w 2216"/>
                <a:gd name="T1" fmla="*/ 0 h 550"/>
                <a:gd name="T2" fmla="*/ 1 w 2216"/>
                <a:gd name="T3" fmla="*/ 1 h 550"/>
                <a:gd name="T4" fmla="*/ 6 w 2216"/>
                <a:gd name="T5" fmla="*/ 4 h 550"/>
                <a:gd name="T6" fmla="*/ 6 w 2216"/>
                <a:gd name="T7" fmla="*/ 3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24721" name="Group 124"/>
            <p:cNvGrpSpPr>
              <a:grpSpLocks/>
            </p:cNvGrpSpPr>
            <p:nvPr/>
          </p:nvGrpSpPr>
          <p:grpSpPr bwMode="auto">
            <a:xfrm>
              <a:off x="1709" y="3008"/>
              <a:ext cx="507" cy="234"/>
              <a:chOff x="1740" y="2642"/>
              <a:chExt cx="752" cy="327"/>
            </a:xfrm>
          </p:grpSpPr>
          <p:sp>
            <p:nvSpPr>
              <p:cNvPr id="24728"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24729"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24730"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24731"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24732"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24733"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24722" name="Freeform 131"/>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24723" name="Freeform 132"/>
            <p:cNvSpPr>
              <a:spLocks/>
            </p:cNvSpPr>
            <p:nvPr/>
          </p:nvSpPr>
          <p:spPr bwMode="auto">
            <a:xfrm>
              <a:off x="1010" y="3084"/>
              <a:ext cx="1571" cy="469"/>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24724"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24725"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24726"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24727"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24591" name="Group 296"/>
          <p:cNvGrpSpPr>
            <a:grpSpLocks/>
          </p:cNvGrpSpPr>
          <p:nvPr/>
        </p:nvGrpSpPr>
        <p:grpSpPr bwMode="auto">
          <a:xfrm>
            <a:off x="4429125" y="1851025"/>
            <a:ext cx="1166813" cy="479425"/>
            <a:chOff x="2356" y="1300"/>
            <a:chExt cx="555" cy="194"/>
          </a:xfrm>
        </p:grpSpPr>
        <p:sp>
          <p:nvSpPr>
            <p:cNvPr id="2470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470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470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4706" name="Group 300"/>
            <p:cNvGrpSpPr>
              <a:grpSpLocks/>
            </p:cNvGrpSpPr>
            <p:nvPr/>
          </p:nvGrpSpPr>
          <p:grpSpPr bwMode="auto">
            <a:xfrm>
              <a:off x="2468" y="1332"/>
              <a:ext cx="310" cy="60"/>
              <a:chOff x="2468" y="1332"/>
              <a:chExt cx="310" cy="60"/>
            </a:xfrm>
          </p:grpSpPr>
          <p:sp>
            <p:nvSpPr>
              <p:cNvPr id="24709"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p:spPr>
            <p:txBody>
              <a:bodyPr/>
              <a:lstStyle/>
              <a:p>
                <a:endParaRPr lang="zh-CN" altLang="en-US"/>
              </a:p>
            </p:txBody>
          </p:sp>
          <p:sp>
            <p:nvSpPr>
              <p:cNvPr id="24710"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p:spPr>
            <p:txBody>
              <a:bodyPr/>
              <a:lstStyle/>
              <a:p>
                <a:endParaRPr lang="zh-CN" altLang="en-US"/>
              </a:p>
            </p:txBody>
          </p:sp>
        </p:grpSp>
        <p:sp>
          <p:nvSpPr>
            <p:cNvPr id="24707" name="Line 303"/>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24708" name="Line 304"/>
            <p:cNvSpPr>
              <a:spLocks noChangeShapeType="1"/>
            </p:cNvSpPr>
            <p:nvPr/>
          </p:nvSpPr>
          <p:spPr bwMode="auto">
            <a:xfrm>
              <a:off x="2907" y="1363"/>
              <a:ext cx="0" cy="84"/>
            </a:xfrm>
            <a:prstGeom prst="line">
              <a:avLst/>
            </a:prstGeom>
            <a:noFill/>
            <a:ln w="9525">
              <a:solidFill>
                <a:schemeClr val="tx1"/>
              </a:solidFill>
              <a:round/>
              <a:headEnd/>
              <a:tailEnd/>
            </a:ln>
          </p:spPr>
          <p:txBody>
            <a:bodyPr/>
            <a:lstStyle/>
            <a:p>
              <a:endParaRPr lang="zh-CN" altLang="en-US"/>
            </a:p>
          </p:txBody>
        </p:sp>
      </p:grpSp>
      <p:sp>
        <p:nvSpPr>
          <p:cNvPr id="24592" name="Line 305"/>
          <p:cNvSpPr>
            <a:spLocks noChangeShapeType="1"/>
          </p:cNvSpPr>
          <p:nvPr/>
        </p:nvSpPr>
        <p:spPr bwMode="auto">
          <a:xfrm flipV="1">
            <a:off x="2778125" y="2111375"/>
            <a:ext cx="1668463" cy="766763"/>
          </a:xfrm>
          <a:prstGeom prst="line">
            <a:avLst/>
          </a:prstGeom>
          <a:noFill/>
          <a:ln w="28575">
            <a:solidFill>
              <a:schemeClr val="tx1"/>
            </a:solidFill>
            <a:round/>
            <a:headEnd/>
            <a:tailEnd/>
          </a:ln>
        </p:spPr>
        <p:txBody>
          <a:bodyPr/>
          <a:lstStyle/>
          <a:p>
            <a:endParaRPr lang="zh-CN" altLang="en-US"/>
          </a:p>
        </p:txBody>
      </p:sp>
      <p:sp>
        <p:nvSpPr>
          <p:cNvPr id="24593" name="Line 306"/>
          <p:cNvSpPr>
            <a:spLocks noChangeShapeType="1"/>
          </p:cNvSpPr>
          <p:nvPr/>
        </p:nvSpPr>
        <p:spPr bwMode="auto">
          <a:xfrm>
            <a:off x="4594225" y="3005138"/>
            <a:ext cx="0" cy="652462"/>
          </a:xfrm>
          <a:prstGeom prst="line">
            <a:avLst/>
          </a:prstGeom>
          <a:noFill/>
          <a:ln w="28575">
            <a:solidFill>
              <a:schemeClr val="tx1"/>
            </a:solidFill>
            <a:round/>
            <a:headEnd/>
            <a:tailEnd/>
          </a:ln>
        </p:spPr>
        <p:txBody>
          <a:bodyPr/>
          <a:lstStyle/>
          <a:p>
            <a:endParaRPr lang="zh-CN" altLang="en-US"/>
          </a:p>
        </p:txBody>
      </p:sp>
      <p:sp>
        <p:nvSpPr>
          <p:cNvPr id="24594" name="Line 340"/>
          <p:cNvSpPr>
            <a:spLocks noChangeShapeType="1"/>
          </p:cNvSpPr>
          <p:nvPr/>
        </p:nvSpPr>
        <p:spPr bwMode="auto">
          <a:xfrm>
            <a:off x="4975225" y="2997200"/>
            <a:ext cx="0" cy="652463"/>
          </a:xfrm>
          <a:prstGeom prst="line">
            <a:avLst/>
          </a:prstGeom>
          <a:noFill/>
          <a:ln w="28575">
            <a:solidFill>
              <a:schemeClr val="tx1"/>
            </a:solidFill>
            <a:round/>
            <a:headEnd/>
            <a:tailEnd/>
          </a:ln>
        </p:spPr>
        <p:txBody>
          <a:bodyPr/>
          <a:lstStyle/>
          <a:p>
            <a:endParaRPr lang="zh-CN" altLang="en-US"/>
          </a:p>
        </p:txBody>
      </p:sp>
      <p:grpSp>
        <p:nvGrpSpPr>
          <p:cNvPr id="24595" name="Group 230"/>
          <p:cNvGrpSpPr>
            <a:grpSpLocks/>
          </p:cNvGrpSpPr>
          <p:nvPr/>
        </p:nvGrpSpPr>
        <p:grpSpPr bwMode="auto">
          <a:xfrm>
            <a:off x="4432300" y="3616325"/>
            <a:ext cx="365125" cy="766763"/>
            <a:chOff x="4140" y="429"/>
            <a:chExt cx="1425" cy="2396"/>
          </a:xfrm>
        </p:grpSpPr>
        <p:sp>
          <p:nvSpPr>
            <p:cNvPr id="24671" name="Freeform 231"/>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24672"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24673" name="Freeform 233"/>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24674" name="Freeform 234"/>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4675"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4676" name="Group 236"/>
            <p:cNvGrpSpPr>
              <a:grpSpLocks/>
            </p:cNvGrpSpPr>
            <p:nvPr/>
          </p:nvGrpSpPr>
          <p:grpSpPr bwMode="auto">
            <a:xfrm>
              <a:off x="4749" y="668"/>
              <a:ext cx="581" cy="145"/>
              <a:chOff x="614" y="2568"/>
              <a:chExt cx="725" cy="139"/>
            </a:xfrm>
          </p:grpSpPr>
          <p:sp>
            <p:nvSpPr>
              <p:cNvPr id="24701" name="AutoShape 237"/>
              <p:cNvSpPr>
                <a:spLocks noChangeArrowheads="1"/>
              </p:cNvSpPr>
              <p:nvPr/>
            </p:nvSpPr>
            <p:spPr bwMode="auto">
              <a:xfrm>
                <a:off x="612" y="2567"/>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4702"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4677"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4678" name="Group 240"/>
            <p:cNvGrpSpPr>
              <a:grpSpLocks/>
            </p:cNvGrpSpPr>
            <p:nvPr/>
          </p:nvGrpSpPr>
          <p:grpSpPr bwMode="auto">
            <a:xfrm>
              <a:off x="4747" y="994"/>
              <a:ext cx="581" cy="134"/>
              <a:chOff x="614" y="2568"/>
              <a:chExt cx="725" cy="139"/>
            </a:xfrm>
          </p:grpSpPr>
          <p:sp>
            <p:nvSpPr>
              <p:cNvPr id="24699" name="AutoShape 241"/>
              <p:cNvSpPr>
                <a:spLocks noChangeArrowheads="1"/>
              </p:cNvSpPr>
              <p:nvPr/>
            </p:nvSpPr>
            <p:spPr bwMode="auto">
              <a:xfrm>
                <a:off x="614" y="2569"/>
                <a:ext cx="727"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4700"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4679"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24680"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4681" name="Group 245"/>
            <p:cNvGrpSpPr>
              <a:grpSpLocks/>
            </p:cNvGrpSpPr>
            <p:nvPr/>
          </p:nvGrpSpPr>
          <p:grpSpPr bwMode="auto">
            <a:xfrm>
              <a:off x="4735" y="1627"/>
              <a:ext cx="582" cy="151"/>
              <a:chOff x="614" y="2568"/>
              <a:chExt cx="725" cy="139"/>
            </a:xfrm>
          </p:grpSpPr>
          <p:sp>
            <p:nvSpPr>
              <p:cNvPr id="24697" name="AutoShape 246"/>
              <p:cNvSpPr>
                <a:spLocks noChangeArrowheads="1"/>
              </p:cNvSpPr>
              <p:nvPr/>
            </p:nvSpPr>
            <p:spPr bwMode="auto">
              <a:xfrm>
                <a:off x="614" y="2570"/>
                <a:ext cx="725"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4698"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4682" name="Freeform 248"/>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24683" name="Group 249"/>
            <p:cNvGrpSpPr>
              <a:grpSpLocks/>
            </p:cNvGrpSpPr>
            <p:nvPr/>
          </p:nvGrpSpPr>
          <p:grpSpPr bwMode="auto">
            <a:xfrm>
              <a:off x="4739" y="1327"/>
              <a:ext cx="582" cy="139"/>
              <a:chOff x="614" y="2568"/>
              <a:chExt cx="725" cy="139"/>
            </a:xfrm>
          </p:grpSpPr>
          <p:sp>
            <p:nvSpPr>
              <p:cNvPr id="24695" name="AutoShape 250"/>
              <p:cNvSpPr>
                <a:spLocks noChangeArrowheads="1"/>
              </p:cNvSpPr>
              <p:nvPr/>
            </p:nvSpPr>
            <p:spPr bwMode="auto">
              <a:xfrm>
                <a:off x="616" y="2568"/>
                <a:ext cx="725"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4696"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4684"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24685" name="Freeform 253"/>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4686" name="Freeform 254"/>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4687" name="Oval 255"/>
            <p:cNvSpPr>
              <a:spLocks noChangeArrowheads="1"/>
            </p:cNvSpPr>
            <p:nvPr/>
          </p:nvSpPr>
          <p:spPr bwMode="auto">
            <a:xfrm>
              <a:off x="5515" y="2612"/>
              <a:ext cx="50" cy="94"/>
            </a:xfrm>
            <a:prstGeom prst="ellipse">
              <a:avLst/>
            </a:prstGeom>
            <a:solidFill>
              <a:srgbClr val="333333"/>
            </a:solidFill>
            <a:ln w="9525">
              <a:noFill/>
              <a:round/>
              <a:headEnd/>
              <a:tailEnd/>
            </a:ln>
          </p:spPr>
          <p:txBody>
            <a:bodyPr wrap="none" anchor="ctr"/>
            <a:lstStyle/>
            <a:p>
              <a:endParaRPr lang="zh-CN" altLang="zh-CN"/>
            </a:p>
          </p:txBody>
        </p:sp>
        <p:sp>
          <p:nvSpPr>
            <p:cNvPr id="24688" name="Freeform 256"/>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24689"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24690"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24691" name="Oval 259"/>
            <p:cNvSpPr>
              <a:spLocks noChangeArrowheads="1"/>
            </p:cNvSpPr>
            <p:nvPr/>
          </p:nvSpPr>
          <p:spPr bwMode="auto">
            <a:xfrm>
              <a:off x="4307" y="2383"/>
              <a:ext cx="161" cy="144"/>
            </a:xfrm>
            <a:prstGeom prst="ellipse">
              <a:avLst/>
            </a:prstGeom>
            <a:solidFill>
              <a:srgbClr val="33CC33"/>
            </a:solidFill>
            <a:ln w="9525">
              <a:noFill/>
              <a:round/>
              <a:headEnd/>
              <a:tailEnd/>
            </a:ln>
          </p:spPr>
          <p:txBody>
            <a:bodyPr wrap="none" anchor="ctr"/>
            <a:lstStyle/>
            <a:p>
              <a:endParaRPr lang="zh-CN" altLang="zh-CN"/>
            </a:p>
          </p:txBody>
        </p:sp>
        <p:sp>
          <p:nvSpPr>
            <p:cNvPr id="24692" name="Oval 260"/>
            <p:cNvSpPr>
              <a:spLocks noChangeArrowheads="1"/>
            </p:cNvSpPr>
            <p:nvPr/>
          </p:nvSpPr>
          <p:spPr bwMode="auto">
            <a:xfrm>
              <a:off x="4487" y="2383"/>
              <a:ext cx="161"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24693" name="Oval 261"/>
            <p:cNvSpPr>
              <a:spLocks noChangeArrowheads="1"/>
            </p:cNvSpPr>
            <p:nvPr/>
          </p:nvSpPr>
          <p:spPr bwMode="auto">
            <a:xfrm>
              <a:off x="4660" y="2379"/>
              <a:ext cx="161" cy="144"/>
            </a:xfrm>
            <a:prstGeom prst="ellipse">
              <a:avLst/>
            </a:prstGeom>
            <a:solidFill>
              <a:srgbClr val="33CC33"/>
            </a:solidFill>
            <a:ln w="9525">
              <a:noFill/>
              <a:round/>
              <a:headEnd/>
              <a:tailEnd/>
            </a:ln>
          </p:spPr>
          <p:txBody>
            <a:bodyPr wrap="none" anchor="ctr"/>
            <a:lstStyle/>
            <a:p>
              <a:endParaRPr lang="zh-CN" altLang="zh-CN"/>
            </a:p>
          </p:txBody>
        </p:sp>
        <p:sp>
          <p:nvSpPr>
            <p:cNvPr id="24694"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sp>
        <p:nvSpPr>
          <p:cNvPr id="24596" name="Line 342"/>
          <p:cNvSpPr>
            <a:spLocks noChangeShapeType="1"/>
          </p:cNvSpPr>
          <p:nvPr/>
        </p:nvSpPr>
        <p:spPr bwMode="auto">
          <a:xfrm>
            <a:off x="3017838" y="3208338"/>
            <a:ext cx="503237" cy="331787"/>
          </a:xfrm>
          <a:prstGeom prst="line">
            <a:avLst/>
          </a:prstGeom>
          <a:noFill/>
          <a:ln w="9525">
            <a:solidFill>
              <a:srgbClr val="CC0000"/>
            </a:solidFill>
            <a:round/>
            <a:headEnd/>
            <a:tailEnd/>
          </a:ln>
        </p:spPr>
        <p:txBody>
          <a:bodyPr/>
          <a:lstStyle/>
          <a:p>
            <a:endParaRPr lang="zh-CN" altLang="en-US"/>
          </a:p>
        </p:txBody>
      </p:sp>
      <p:sp>
        <p:nvSpPr>
          <p:cNvPr id="24597" name="Text Box 343"/>
          <p:cNvSpPr txBox="1">
            <a:spLocks noChangeArrowheads="1"/>
          </p:cNvSpPr>
          <p:nvPr/>
        </p:nvSpPr>
        <p:spPr bwMode="auto">
          <a:xfrm>
            <a:off x="2882770" y="3589574"/>
            <a:ext cx="1390407" cy="615553"/>
          </a:xfrm>
          <a:prstGeom prst="rect">
            <a:avLst/>
          </a:prstGeom>
          <a:noFill/>
          <a:ln w="9525">
            <a:noFill/>
            <a:miter lim="800000"/>
            <a:headEnd/>
            <a:tailEnd/>
          </a:ln>
        </p:spPr>
        <p:txBody>
          <a:bodyPr wrap="square">
            <a:spAutoFit/>
          </a:bodyPr>
          <a:lstStyle/>
          <a:p>
            <a:pPr algn="ctr">
              <a:lnSpc>
                <a:spcPct val="85000"/>
              </a:lnSpc>
              <a:defRPr/>
            </a:pPr>
            <a:r>
              <a:rPr lang="zh-CN" altLang="en-US" sz="2000" dirty="0">
                <a:solidFill>
                  <a:srgbClr val="000000"/>
                </a:solidFill>
                <a:latin typeface="+mn-ea"/>
                <a:cs typeface="Arial"/>
              </a:rPr>
              <a:t>以太网交换机</a:t>
            </a:r>
            <a:endParaRPr lang="en-US" altLang="zh-CN" sz="2000" dirty="0">
              <a:solidFill>
                <a:srgbClr val="000000"/>
              </a:solidFill>
              <a:latin typeface="+mn-ea"/>
              <a:cs typeface="Arial"/>
            </a:endParaRPr>
          </a:p>
        </p:txBody>
      </p:sp>
      <p:sp>
        <p:nvSpPr>
          <p:cNvPr id="24598" name="Line 344"/>
          <p:cNvSpPr>
            <a:spLocks noChangeShapeType="1"/>
          </p:cNvSpPr>
          <p:nvPr/>
        </p:nvSpPr>
        <p:spPr bwMode="auto">
          <a:xfrm>
            <a:off x="5307013" y="3954463"/>
            <a:ext cx="525462" cy="0"/>
          </a:xfrm>
          <a:prstGeom prst="line">
            <a:avLst/>
          </a:prstGeom>
          <a:noFill/>
          <a:ln w="9525">
            <a:solidFill>
              <a:srgbClr val="CC0000"/>
            </a:solidFill>
            <a:round/>
            <a:headEnd/>
            <a:tailEnd/>
          </a:ln>
        </p:spPr>
        <p:txBody>
          <a:bodyPr/>
          <a:lstStyle/>
          <a:p>
            <a:endParaRPr lang="zh-CN" altLang="en-US"/>
          </a:p>
        </p:txBody>
      </p:sp>
      <p:sp>
        <p:nvSpPr>
          <p:cNvPr id="24599" name="Text Box 345"/>
          <p:cNvSpPr txBox="1">
            <a:spLocks noChangeArrowheads="1"/>
          </p:cNvSpPr>
          <p:nvPr/>
        </p:nvSpPr>
        <p:spPr bwMode="auto">
          <a:xfrm>
            <a:off x="5783924" y="3784856"/>
            <a:ext cx="2621230" cy="353943"/>
          </a:xfrm>
          <a:prstGeom prst="rect">
            <a:avLst/>
          </a:prstGeom>
          <a:noFill/>
          <a:ln w="9525">
            <a:noFill/>
            <a:miter lim="800000"/>
            <a:headEnd/>
            <a:tailEnd/>
          </a:ln>
        </p:spPr>
        <p:txBody>
          <a:bodyPr wrap="none">
            <a:spAutoFit/>
          </a:bodyPr>
          <a:lstStyle/>
          <a:p>
            <a:pPr algn="ctr">
              <a:lnSpc>
                <a:spcPct val="85000"/>
              </a:lnSpc>
              <a:defRPr/>
            </a:pPr>
            <a:r>
              <a:rPr lang="zh-CN" altLang="en-US" sz="2000" dirty="0">
                <a:solidFill>
                  <a:srgbClr val="000000"/>
                </a:solidFill>
                <a:latin typeface="+mn-ea"/>
                <a:cs typeface="Arial"/>
              </a:rPr>
              <a:t>企业邮件、</a:t>
            </a:r>
            <a:r>
              <a:rPr lang="en-US" altLang="zh-CN" sz="2000" dirty="0" smtClean="0">
                <a:solidFill>
                  <a:srgbClr val="000000"/>
                </a:solidFill>
                <a:latin typeface="+mn-ea"/>
                <a:cs typeface="Arial"/>
              </a:rPr>
              <a:t>Web</a:t>
            </a:r>
            <a:r>
              <a:rPr lang="zh-CN" altLang="en-US" sz="2000" dirty="0" smtClean="0">
                <a:solidFill>
                  <a:srgbClr val="000000"/>
                </a:solidFill>
                <a:latin typeface="+mn-ea"/>
                <a:cs typeface="Arial"/>
              </a:rPr>
              <a:t>服务器</a:t>
            </a:r>
            <a:endParaRPr lang="en-US" altLang="zh-CN" sz="2000" dirty="0">
              <a:solidFill>
                <a:srgbClr val="000000"/>
              </a:solidFill>
              <a:latin typeface="+mn-ea"/>
              <a:cs typeface="Arial"/>
            </a:endParaRPr>
          </a:p>
        </p:txBody>
      </p:sp>
      <p:sp>
        <p:nvSpPr>
          <p:cNvPr id="24600" name="Text Box 346"/>
          <p:cNvSpPr txBox="1">
            <a:spLocks noChangeArrowheads="1"/>
          </p:cNvSpPr>
          <p:nvPr/>
        </p:nvSpPr>
        <p:spPr bwMode="auto">
          <a:xfrm>
            <a:off x="6547648" y="2971574"/>
            <a:ext cx="1467068" cy="353943"/>
          </a:xfrm>
          <a:prstGeom prst="rect">
            <a:avLst/>
          </a:prstGeom>
          <a:noFill/>
          <a:ln w="9525">
            <a:noFill/>
            <a:miter lim="800000"/>
            <a:headEnd/>
            <a:tailEnd/>
          </a:ln>
        </p:spPr>
        <p:txBody>
          <a:bodyPr wrap="none">
            <a:spAutoFit/>
          </a:bodyPr>
          <a:lstStyle/>
          <a:p>
            <a:pPr algn="ctr">
              <a:lnSpc>
                <a:spcPct val="85000"/>
              </a:lnSpc>
              <a:defRPr/>
            </a:pPr>
            <a:r>
              <a:rPr lang="zh-CN" altLang="en-US" sz="2000" dirty="0">
                <a:solidFill>
                  <a:srgbClr val="000000"/>
                </a:solidFill>
                <a:latin typeface="+mn-ea"/>
                <a:cs typeface="Arial"/>
              </a:rPr>
              <a:t>企业路由器</a:t>
            </a:r>
            <a:endParaRPr lang="en-US" altLang="zh-CN" sz="2000" dirty="0">
              <a:solidFill>
                <a:srgbClr val="000000"/>
              </a:solidFill>
              <a:latin typeface="+mn-ea"/>
              <a:cs typeface="Arial"/>
            </a:endParaRPr>
          </a:p>
        </p:txBody>
      </p:sp>
      <p:sp>
        <p:nvSpPr>
          <p:cNvPr id="24601" name="Line 347"/>
          <p:cNvSpPr>
            <a:spLocks noChangeShapeType="1"/>
          </p:cNvSpPr>
          <p:nvPr/>
        </p:nvSpPr>
        <p:spPr bwMode="auto">
          <a:xfrm>
            <a:off x="5505450" y="2368550"/>
            <a:ext cx="1006475" cy="663575"/>
          </a:xfrm>
          <a:prstGeom prst="line">
            <a:avLst/>
          </a:prstGeom>
          <a:noFill/>
          <a:ln w="9525">
            <a:solidFill>
              <a:srgbClr val="CC0000"/>
            </a:solidFill>
            <a:round/>
            <a:headEnd/>
            <a:tailEnd/>
          </a:ln>
        </p:spPr>
        <p:txBody>
          <a:bodyPr/>
          <a:lstStyle/>
          <a:p>
            <a:endParaRPr lang="zh-CN" altLang="en-US"/>
          </a:p>
        </p:txBody>
      </p:sp>
      <p:sp>
        <p:nvSpPr>
          <p:cNvPr id="24602" name="Line 348"/>
          <p:cNvSpPr>
            <a:spLocks noChangeShapeType="1"/>
          </p:cNvSpPr>
          <p:nvPr/>
        </p:nvSpPr>
        <p:spPr bwMode="auto">
          <a:xfrm>
            <a:off x="5578475" y="2032000"/>
            <a:ext cx="971550" cy="0"/>
          </a:xfrm>
          <a:prstGeom prst="line">
            <a:avLst/>
          </a:prstGeom>
          <a:noFill/>
          <a:ln w="28575">
            <a:solidFill>
              <a:schemeClr val="tx1"/>
            </a:solidFill>
            <a:round/>
            <a:headEnd/>
            <a:tailEnd/>
          </a:ln>
        </p:spPr>
        <p:txBody>
          <a:bodyPr/>
          <a:lstStyle/>
          <a:p>
            <a:endParaRPr lang="zh-CN" altLang="en-US"/>
          </a:p>
        </p:txBody>
      </p:sp>
      <p:sp>
        <p:nvSpPr>
          <p:cNvPr id="24603" name="Line 349"/>
          <p:cNvSpPr>
            <a:spLocks noChangeShapeType="1"/>
          </p:cNvSpPr>
          <p:nvPr/>
        </p:nvSpPr>
        <p:spPr bwMode="auto">
          <a:xfrm>
            <a:off x="6608763" y="2028825"/>
            <a:ext cx="971550" cy="0"/>
          </a:xfrm>
          <a:prstGeom prst="line">
            <a:avLst/>
          </a:prstGeom>
          <a:noFill/>
          <a:ln w="28575">
            <a:solidFill>
              <a:schemeClr val="tx1"/>
            </a:solidFill>
            <a:prstDash val="dash"/>
            <a:round/>
            <a:headEnd/>
            <a:tailEnd/>
          </a:ln>
        </p:spPr>
        <p:txBody>
          <a:bodyPr/>
          <a:lstStyle/>
          <a:p>
            <a:endParaRPr lang="zh-CN" altLang="en-US"/>
          </a:p>
        </p:txBody>
      </p:sp>
      <p:sp>
        <p:nvSpPr>
          <p:cNvPr id="24604" name="Line 350"/>
          <p:cNvSpPr>
            <a:spLocks noChangeShapeType="1"/>
          </p:cNvSpPr>
          <p:nvPr/>
        </p:nvSpPr>
        <p:spPr bwMode="auto">
          <a:xfrm>
            <a:off x="5999163" y="2117725"/>
            <a:ext cx="503237" cy="331788"/>
          </a:xfrm>
          <a:prstGeom prst="line">
            <a:avLst/>
          </a:prstGeom>
          <a:noFill/>
          <a:ln w="9525">
            <a:solidFill>
              <a:srgbClr val="CC0000"/>
            </a:solidFill>
            <a:round/>
            <a:headEnd/>
            <a:tailEnd/>
          </a:ln>
        </p:spPr>
        <p:txBody>
          <a:bodyPr/>
          <a:lstStyle/>
          <a:p>
            <a:endParaRPr lang="zh-CN" altLang="en-US"/>
          </a:p>
        </p:txBody>
      </p:sp>
      <p:sp>
        <p:nvSpPr>
          <p:cNvPr id="24605" name="Text Box 351"/>
          <p:cNvSpPr txBox="1">
            <a:spLocks noChangeArrowheads="1"/>
          </p:cNvSpPr>
          <p:nvPr/>
        </p:nvSpPr>
        <p:spPr bwMode="auto">
          <a:xfrm>
            <a:off x="6444343" y="2200133"/>
            <a:ext cx="2132139" cy="615553"/>
          </a:xfrm>
          <a:prstGeom prst="rect">
            <a:avLst/>
          </a:prstGeom>
          <a:noFill/>
          <a:ln w="9525">
            <a:noFill/>
            <a:miter lim="800000"/>
            <a:headEnd/>
            <a:tailEnd/>
          </a:ln>
        </p:spPr>
        <p:txBody>
          <a:bodyPr wrap="square">
            <a:spAutoFit/>
          </a:bodyPr>
          <a:lstStyle/>
          <a:p>
            <a:pPr algn="ctr">
              <a:lnSpc>
                <a:spcPct val="85000"/>
              </a:lnSpc>
            </a:pPr>
            <a:r>
              <a:rPr lang="zh-CN" altLang="en-US" sz="2000" dirty="0">
                <a:solidFill>
                  <a:srgbClr val="000000"/>
                </a:solidFill>
                <a:latin typeface="宋体" panose="02010600030101010101" pitchFamily="2" charset="-122"/>
                <a:cs typeface="Arial" panose="020B0604020202020204" pitchFamily="34" charset="0"/>
              </a:rPr>
              <a:t>企业连接到</a:t>
            </a:r>
            <a:r>
              <a:rPr lang="en-US" altLang="zh-CN" sz="2000" dirty="0">
                <a:solidFill>
                  <a:srgbClr val="000000"/>
                </a:solidFill>
                <a:latin typeface="Sans Guilt MB" pitchFamily="34" charset="0"/>
                <a:cs typeface="Arial" panose="020B0604020202020204" pitchFamily="34" charset="0"/>
              </a:rPr>
              <a:t>ISP</a:t>
            </a:r>
            <a:r>
              <a:rPr lang="en-US" altLang="zh-CN" sz="2000" dirty="0">
                <a:solidFill>
                  <a:srgbClr val="000000"/>
                </a:solidFill>
                <a:latin typeface="宋体" panose="02010600030101010101" pitchFamily="2" charset="-122"/>
                <a:cs typeface="Arial" panose="020B0604020202020204" pitchFamily="34" charset="0"/>
              </a:rPr>
              <a:t> </a:t>
            </a:r>
            <a:endParaRPr lang="en-US" altLang="zh-CN" sz="2000" dirty="0" smtClean="0">
              <a:solidFill>
                <a:srgbClr val="000000"/>
              </a:solidFill>
              <a:latin typeface="宋体" panose="02010600030101010101" pitchFamily="2" charset="-122"/>
              <a:cs typeface="Arial" panose="020B0604020202020204" pitchFamily="34" charset="0"/>
            </a:endParaRPr>
          </a:p>
          <a:p>
            <a:pPr algn="ctr">
              <a:lnSpc>
                <a:spcPct val="85000"/>
              </a:lnSpc>
            </a:pPr>
            <a:r>
              <a:rPr lang="en-US" altLang="zh-CN" sz="2000" dirty="0" smtClean="0">
                <a:solidFill>
                  <a:srgbClr val="000000"/>
                </a:solidFill>
                <a:latin typeface="宋体" panose="02010600030101010101" pitchFamily="2" charset="-122"/>
                <a:cs typeface="Arial" panose="020B0604020202020204" pitchFamily="34" charset="0"/>
              </a:rPr>
              <a:t>(</a:t>
            </a:r>
            <a:r>
              <a:rPr lang="zh-CN" altLang="en-US" sz="2000" dirty="0" smtClean="0">
                <a:solidFill>
                  <a:srgbClr val="000000"/>
                </a:solidFill>
                <a:latin typeface="宋体" panose="02010600030101010101" pitchFamily="2" charset="-122"/>
                <a:cs typeface="Arial" panose="020B0604020202020204" pitchFamily="34" charset="0"/>
              </a:rPr>
              <a:t>互联网</a:t>
            </a:r>
            <a:r>
              <a:rPr lang="en-US" altLang="zh-CN" sz="2000" dirty="0" smtClean="0">
                <a:solidFill>
                  <a:srgbClr val="000000"/>
                </a:solidFill>
                <a:latin typeface="宋体" panose="02010600030101010101" pitchFamily="2" charset="-122"/>
                <a:cs typeface="Arial" panose="020B0604020202020204" pitchFamily="34" charset="0"/>
              </a:rPr>
              <a:t>)</a:t>
            </a:r>
            <a:r>
              <a:rPr lang="zh-CN" altLang="en-US" sz="2000" dirty="0" smtClean="0">
                <a:solidFill>
                  <a:srgbClr val="000000"/>
                </a:solidFill>
                <a:latin typeface="宋体" panose="02010600030101010101" pitchFamily="2" charset="-122"/>
                <a:cs typeface="Arial" panose="020B0604020202020204" pitchFamily="34" charset="0"/>
              </a:rPr>
              <a:t>的链路</a:t>
            </a:r>
            <a:endParaRPr lang="en-US" altLang="zh-CN" sz="2000" dirty="0">
              <a:solidFill>
                <a:srgbClr val="000000"/>
              </a:solidFill>
              <a:latin typeface="宋体" panose="02010600030101010101" pitchFamily="2" charset="-122"/>
              <a:cs typeface="Arial" panose="020B0604020202020204" pitchFamily="34" charset="0"/>
            </a:endParaRPr>
          </a:p>
        </p:txBody>
      </p:sp>
      <p:grpSp>
        <p:nvGrpSpPr>
          <p:cNvPr id="24606" name="Group 353"/>
          <p:cNvGrpSpPr>
            <a:grpSpLocks/>
          </p:cNvGrpSpPr>
          <p:nvPr/>
        </p:nvGrpSpPr>
        <p:grpSpPr bwMode="auto">
          <a:xfrm>
            <a:off x="4397375" y="2636838"/>
            <a:ext cx="1052513" cy="355600"/>
            <a:chOff x="4410" y="1365"/>
            <a:chExt cx="663" cy="224"/>
          </a:xfrm>
        </p:grpSpPr>
        <p:sp>
          <p:nvSpPr>
            <p:cNvPr id="24666"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p>
          </p:txBody>
        </p:sp>
        <p:sp>
          <p:nvSpPr>
            <p:cNvPr id="24667"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p>
          </p:txBody>
        </p:sp>
        <p:sp>
          <p:nvSpPr>
            <p:cNvPr id="24668"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a:solidFill>
                <a:srgbClr val="000000"/>
              </a:solidFill>
              <a:round/>
              <a:headEnd/>
              <a:tailEnd/>
            </a:ln>
          </p:spPr>
          <p:txBody>
            <a:bodyPr/>
            <a:lstStyle/>
            <a:p>
              <a:endParaRPr lang="zh-CN" altLang="en-US"/>
            </a:p>
          </p:txBody>
        </p:sp>
        <p:sp>
          <p:nvSpPr>
            <p:cNvPr id="24669" name="Freeform 357"/>
            <p:cNvSpPr>
              <a:spLocks/>
            </p:cNvSpPr>
            <p:nvPr/>
          </p:nvSpPr>
          <p:spPr bwMode="auto">
            <a:xfrm>
              <a:off x="4475" y="1395"/>
              <a:ext cx="506" cy="80"/>
            </a:xfrm>
            <a:custGeom>
              <a:avLst/>
              <a:gdLst>
                <a:gd name="T0" fmla="*/ 0 w 280"/>
                <a:gd name="T1" fmla="*/ 2287 h 63"/>
                <a:gd name="T2" fmla="*/ 265937 w 280"/>
                <a:gd name="T3" fmla="*/ 2225 h 63"/>
                <a:gd name="T4" fmla="*/ 1569482 w 280"/>
                <a:gd name="T5" fmla="*/ 0 h 63"/>
                <a:gd name="T6" fmla="*/ 200378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a:solidFill>
                <a:srgbClr val="000000"/>
              </a:solidFill>
              <a:round/>
              <a:headEnd/>
              <a:tailEnd/>
            </a:ln>
          </p:spPr>
          <p:txBody>
            <a:bodyPr wrap="none"/>
            <a:lstStyle/>
            <a:p>
              <a:endParaRPr lang="zh-CN" altLang="en-US"/>
            </a:p>
          </p:txBody>
        </p:sp>
        <p:sp>
          <p:nvSpPr>
            <p:cNvPr id="24670"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a:solidFill>
                <a:srgbClr val="000000"/>
              </a:solidFill>
              <a:round/>
              <a:headEnd/>
              <a:tailEnd/>
            </a:ln>
          </p:spPr>
          <p:txBody>
            <a:bodyPr wrap="none"/>
            <a:lstStyle/>
            <a:p>
              <a:endParaRPr lang="zh-CN" altLang="en-US"/>
            </a:p>
          </p:txBody>
        </p:sp>
      </p:grpSp>
      <p:sp>
        <p:nvSpPr>
          <p:cNvPr id="24607" name="Line 359"/>
          <p:cNvSpPr>
            <a:spLocks noChangeShapeType="1"/>
          </p:cNvSpPr>
          <p:nvPr/>
        </p:nvSpPr>
        <p:spPr bwMode="auto">
          <a:xfrm>
            <a:off x="4983163" y="2332038"/>
            <a:ext cx="0" cy="296862"/>
          </a:xfrm>
          <a:prstGeom prst="line">
            <a:avLst/>
          </a:prstGeom>
          <a:noFill/>
          <a:ln w="28575">
            <a:solidFill>
              <a:schemeClr val="tx1"/>
            </a:solidFill>
            <a:round/>
            <a:headEnd/>
            <a:tailEnd/>
          </a:ln>
        </p:spPr>
        <p:txBody>
          <a:bodyPr/>
          <a:lstStyle/>
          <a:p>
            <a:endParaRPr lang="zh-CN" altLang="en-US"/>
          </a:p>
        </p:txBody>
      </p:sp>
      <p:grpSp>
        <p:nvGrpSpPr>
          <p:cNvPr id="24608" name="Group 360"/>
          <p:cNvGrpSpPr>
            <a:grpSpLocks/>
          </p:cNvGrpSpPr>
          <p:nvPr/>
        </p:nvGrpSpPr>
        <p:grpSpPr bwMode="auto">
          <a:xfrm>
            <a:off x="4872038" y="3609975"/>
            <a:ext cx="365125" cy="766763"/>
            <a:chOff x="4140" y="429"/>
            <a:chExt cx="1425" cy="2396"/>
          </a:xfrm>
        </p:grpSpPr>
        <p:sp>
          <p:nvSpPr>
            <p:cNvPr id="24634" name="Freeform 361"/>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24635"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24636" name="Freeform 363"/>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24637" name="Freeform 364"/>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4638"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4639" name="Group 366"/>
            <p:cNvGrpSpPr>
              <a:grpSpLocks/>
            </p:cNvGrpSpPr>
            <p:nvPr/>
          </p:nvGrpSpPr>
          <p:grpSpPr bwMode="auto">
            <a:xfrm>
              <a:off x="4749" y="668"/>
              <a:ext cx="581" cy="145"/>
              <a:chOff x="614" y="2568"/>
              <a:chExt cx="725" cy="139"/>
            </a:xfrm>
          </p:grpSpPr>
          <p:sp>
            <p:nvSpPr>
              <p:cNvPr id="24664" name="AutoShape 367"/>
              <p:cNvSpPr>
                <a:spLocks noChangeArrowheads="1"/>
              </p:cNvSpPr>
              <p:nvPr/>
            </p:nvSpPr>
            <p:spPr bwMode="auto">
              <a:xfrm>
                <a:off x="612" y="2567"/>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4665"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4640"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4641" name="Group 370"/>
            <p:cNvGrpSpPr>
              <a:grpSpLocks/>
            </p:cNvGrpSpPr>
            <p:nvPr/>
          </p:nvGrpSpPr>
          <p:grpSpPr bwMode="auto">
            <a:xfrm>
              <a:off x="4747" y="994"/>
              <a:ext cx="581" cy="134"/>
              <a:chOff x="614" y="2568"/>
              <a:chExt cx="725" cy="139"/>
            </a:xfrm>
          </p:grpSpPr>
          <p:sp>
            <p:nvSpPr>
              <p:cNvPr id="24662" name="AutoShape 371"/>
              <p:cNvSpPr>
                <a:spLocks noChangeArrowheads="1"/>
              </p:cNvSpPr>
              <p:nvPr/>
            </p:nvSpPr>
            <p:spPr bwMode="auto">
              <a:xfrm>
                <a:off x="614" y="2569"/>
                <a:ext cx="727"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4663"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4642"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24643"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4644" name="Group 375"/>
            <p:cNvGrpSpPr>
              <a:grpSpLocks/>
            </p:cNvGrpSpPr>
            <p:nvPr/>
          </p:nvGrpSpPr>
          <p:grpSpPr bwMode="auto">
            <a:xfrm>
              <a:off x="4735" y="1627"/>
              <a:ext cx="582" cy="151"/>
              <a:chOff x="614" y="2568"/>
              <a:chExt cx="725" cy="139"/>
            </a:xfrm>
          </p:grpSpPr>
          <p:sp>
            <p:nvSpPr>
              <p:cNvPr id="24660" name="AutoShape 376"/>
              <p:cNvSpPr>
                <a:spLocks noChangeArrowheads="1"/>
              </p:cNvSpPr>
              <p:nvPr/>
            </p:nvSpPr>
            <p:spPr bwMode="auto">
              <a:xfrm>
                <a:off x="614" y="2570"/>
                <a:ext cx="725"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4661"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4645" name="Freeform 378"/>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24646" name="Group 379"/>
            <p:cNvGrpSpPr>
              <a:grpSpLocks/>
            </p:cNvGrpSpPr>
            <p:nvPr/>
          </p:nvGrpSpPr>
          <p:grpSpPr bwMode="auto">
            <a:xfrm>
              <a:off x="4739" y="1327"/>
              <a:ext cx="582" cy="139"/>
              <a:chOff x="614" y="2568"/>
              <a:chExt cx="725" cy="139"/>
            </a:xfrm>
          </p:grpSpPr>
          <p:sp>
            <p:nvSpPr>
              <p:cNvPr id="24658" name="AutoShape 380"/>
              <p:cNvSpPr>
                <a:spLocks noChangeArrowheads="1"/>
              </p:cNvSpPr>
              <p:nvPr/>
            </p:nvSpPr>
            <p:spPr bwMode="auto">
              <a:xfrm>
                <a:off x="616" y="2568"/>
                <a:ext cx="725"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4659"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4647"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24648" name="Freeform 383"/>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4649" name="Freeform 384"/>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4650" name="Oval 385"/>
            <p:cNvSpPr>
              <a:spLocks noChangeArrowheads="1"/>
            </p:cNvSpPr>
            <p:nvPr/>
          </p:nvSpPr>
          <p:spPr bwMode="auto">
            <a:xfrm>
              <a:off x="5515" y="2612"/>
              <a:ext cx="50" cy="94"/>
            </a:xfrm>
            <a:prstGeom prst="ellipse">
              <a:avLst/>
            </a:prstGeom>
            <a:solidFill>
              <a:srgbClr val="333333"/>
            </a:solidFill>
            <a:ln w="9525">
              <a:noFill/>
              <a:round/>
              <a:headEnd/>
              <a:tailEnd/>
            </a:ln>
          </p:spPr>
          <p:txBody>
            <a:bodyPr wrap="none" anchor="ctr"/>
            <a:lstStyle/>
            <a:p>
              <a:endParaRPr lang="zh-CN" altLang="zh-CN"/>
            </a:p>
          </p:txBody>
        </p:sp>
        <p:sp>
          <p:nvSpPr>
            <p:cNvPr id="24651" name="Freeform 386"/>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24652"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24653"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24654" name="Oval 389"/>
            <p:cNvSpPr>
              <a:spLocks noChangeArrowheads="1"/>
            </p:cNvSpPr>
            <p:nvPr/>
          </p:nvSpPr>
          <p:spPr bwMode="auto">
            <a:xfrm>
              <a:off x="4307" y="2383"/>
              <a:ext cx="161" cy="144"/>
            </a:xfrm>
            <a:prstGeom prst="ellipse">
              <a:avLst/>
            </a:prstGeom>
            <a:solidFill>
              <a:srgbClr val="33CC33"/>
            </a:solidFill>
            <a:ln w="9525">
              <a:noFill/>
              <a:round/>
              <a:headEnd/>
              <a:tailEnd/>
            </a:ln>
          </p:spPr>
          <p:txBody>
            <a:bodyPr wrap="none" anchor="ctr"/>
            <a:lstStyle/>
            <a:p>
              <a:endParaRPr lang="zh-CN" altLang="zh-CN"/>
            </a:p>
          </p:txBody>
        </p:sp>
        <p:sp>
          <p:nvSpPr>
            <p:cNvPr id="24655" name="Oval 390"/>
            <p:cNvSpPr>
              <a:spLocks noChangeArrowheads="1"/>
            </p:cNvSpPr>
            <p:nvPr/>
          </p:nvSpPr>
          <p:spPr bwMode="auto">
            <a:xfrm>
              <a:off x="4487" y="2383"/>
              <a:ext cx="161"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24656" name="Oval 391"/>
            <p:cNvSpPr>
              <a:spLocks noChangeArrowheads="1"/>
            </p:cNvSpPr>
            <p:nvPr/>
          </p:nvSpPr>
          <p:spPr bwMode="auto">
            <a:xfrm>
              <a:off x="4660" y="2379"/>
              <a:ext cx="161" cy="144"/>
            </a:xfrm>
            <a:prstGeom prst="ellipse">
              <a:avLst/>
            </a:prstGeom>
            <a:solidFill>
              <a:srgbClr val="33CC33"/>
            </a:solidFill>
            <a:ln w="9525">
              <a:noFill/>
              <a:round/>
              <a:headEnd/>
              <a:tailEnd/>
            </a:ln>
          </p:spPr>
          <p:txBody>
            <a:bodyPr wrap="none" anchor="ctr"/>
            <a:lstStyle/>
            <a:p>
              <a:endParaRPr lang="zh-CN" altLang="zh-CN"/>
            </a:p>
          </p:txBody>
        </p:sp>
        <p:sp>
          <p:nvSpPr>
            <p:cNvPr id="24657"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sp>
        <p:nvSpPr>
          <p:cNvPr id="24609" name="Line 393"/>
          <p:cNvSpPr>
            <a:spLocks noChangeShapeType="1"/>
          </p:cNvSpPr>
          <p:nvPr/>
        </p:nvSpPr>
        <p:spPr bwMode="auto">
          <a:xfrm flipH="1">
            <a:off x="3638550" y="3051175"/>
            <a:ext cx="788988" cy="503238"/>
          </a:xfrm>
          <a:prstGeom prst="line">
            <a:avLst/>
          </a:prstGeom>
          <a:noFill/>
          <a:ln w="9525">
            <a:solidFill>
              <a:srgbClr val="CC0000"/>
            </a:solidFill>
            <a:round/>
            <a:headEnd/>
            <a:tailEnd/>
          </a:ln>
        </p:spPr>
        <p:txBody>
          <a:bodyPr/>
          <a:lstStyle/>
          <a:p>
            <a:endParaRPr lang="zh-CN" altLang="en-US"/>
          </a:p>
        </p:txBody>
      </p:sp>
      <p:grpSp>
        <p:nvGrpSpPr>
          <p:cNvPr id="24611" name="Group 395"/>
          <p:cNvGrpSpPr>
            <a:grpSpLocks/>
          </p:cNvGrpSpPr>
          <p:nvPr/>
        </p:nvGrpSpPr>
        <p:grpSpPr bwMode="auto">
          <a:xfrm>
            <a:off x="606425" y="2566988"/>
            <a:ext cx="723900" cy="665162"/>
            <a:chOff x="-44" y="1473"/>
            <a:chExt cx="981" cy="1105"/>
          </a:xfrm>
        </p:grpSpPr>
        <p:pic>
          <p:nvPicPr>
            <p:cNvPr id="24632" name="Picture 396" descr="desktop_computer_stylized_medium"/>
            <p:cNvPicPr>
              <a:picLocks noChangeAspect="1" noChangeArrowheads="1"/>
            </p:cNvPicPr>
            <p:nvPr/>
          </p:nvPicPr>
          <p:blipFill>
            <a:blip r:embed="rId14"/>
            <a:srcRect/>
            <a:stretch>
              <a:fillRect/>
            </a:stretch>
          </p:blipFill>
          <p:spPr bwMode="auto">
            <a:xfrm flipH="1">
              <a:off x="-44" y="1473"/>
              <a:ext cx="981" cy="1105"/>
            </a:xfrm>
            <a:prstGeom prst="rect">
              <a:avLst/>
            </a:prstGeom>
            <a:noFill/>
            <a:ln w="9525">
              <a:noFill/>
              <a:miter lim="800000"/>
              <a:headEnd/>
              <a:tailEnd/>
            </a:ln>
          </p:spPr>
        </p:pic>
        <p:sp>
          <p:nvSpPr>
            <p:cNvPr id="24633" name="Freeform 397"/>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24612" name="Group 398"/>
          <p:cNvGrpSpPr>
            <a:grpSpLocks/>
          </p:cNvGrpSpPr>
          <p:nvPr/>
        </p:nvGrpSpPr>
        <p:grpSpPr bwMode="auto">
          <a:xfrm>
            <a:off x="1000125" y="3016250"/>
            <a:ext cx="723900" cy="665163"/>
            <a:chOff x="-44" y="1473"/>
            <a:chExt cx="981" cy="1105"/>
          </a:xfrm>
        </p:grpSpPr>
        <p:pic>
          <p:nvPicPr>
            <p:cNvPr id="24630" name="Picture 399" descr="desktop_computer_stylized_medium"/>
            <p:cNvPicPr>
              <a:picLocks noChangeAspect="1" noChangeArrowheads="1"/>
            </p:cNvPicPr>
            <p:nvPr/>
          </p:nvPicPr>
          <p:blipFill>
            <a:blip r:embed="rId14"/>
            <a:srcRect/>
            <a:stretch>
              <a:fillRect/>
            </a:stretch>
          </p:blipFill>
          <p:spPr bwMode="auto">
            <a:xfrm flipH="1">
              <a:off x="-44" y="1473"/>
              <a:ext cx="981" cy="1105"/>
            </a:xfrm>
            <a:prstGeom prst="rect">
              <a:avLst/>
            </a:prstGeom>
            <a:noFill/>
            <a:ln w="9525">
              <a:noFill/>
              <a:miter lim="800000"/>
              <a:headEnd/>
              <a:tailEnd/>
            </a:ln>
          </p:spPr>
        </p:pic>
        <p:sp>
          <p:nvSpPr>
            <p:cNvPr id="24631" name="Freeform 400"/>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24613" name="Group 401"/>
          <p:cNvGrpSpPr>
            <a:grpSpLocks/>
          </p:cNvGrpSpPr>
          <p:nvPr/>
        </p:nvGrpSpPr>
        <p:grpSpPr bwMode="auto">
          <a:xfrm>
            <a:off x="1611313" y="3592513"/>
            <a:ext cx="723900" cy="665162"/>
            <a:chOff x="-44" y="1473"/>
            <a:chExt cx="981" cy="1105"/>
          </a:xfrm>
        </p:grpSpPr>
        <p:pic>
          <p:nvPicPr>
            <p:cNvPr id="24628" name="Picture 402" descr="desktop_computer_stylized_medium"/>
            <p:cNvPicPr>
              <a:picLocks noChangeAspect="1" noChangeArrowheads="1"/>
            </p:cNvPicPr>
            <p:nvPr/>
          </p:nvPicPr>
          <p:blipFill>
            <a:blip r:embed="rId14"/>
            <a:srcRect/>
            <a:stretch>
              <a:fillRect/>
            </a:stretch>
          </p:blipFill>
          <p:spPr bwMode="auto">
            <a:xfrm flipH="1">
              <a:off x="-44" y="1473"/>
              <a:ext cx="981" cy="1105"/>
            </a:xfrm>
            <a:prstGeom prst="rect">
              <a:avLst/>
            </a:prstGeom>
            <a:noFill/>
            <a:ln w="9525">
              <a:noFill/>
              <a:miter lim="800000"/>
              <a:headEnd/>
              <a:tailEnd/>
            </a:ln>
          </p:spPr>
        </p:pic>
        <p:sp>
          <p:nvSpPr>
            <p:cNvPr id="24629" name="Freeform 403"/>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24614" name="Group 404"/>
          <p:cNvGrpSpPr>
            <a:grpSpLocks/>
          </p:cNvGrpSpPr>
          <p:nvPr/>
        </p:nvGrpSpPr>
        <p:grpSpPr bwMode="auto">
          <a:xfrm>
            <a:off x="2184400" y="3606800"/>
            <a:ext cx="723900" cy="665163"/>
            <a:chOff x="-44" y="1473"/>
            <a:chExt cx="981" cy="1105"/>
          </a:xfrm>
        </p:grpSpPr>
        <p:pic>
          <p:nvPicPr>
            <p:cNvPr id="24626" name="Picture 405" descr="desktop_computer_stylized_medium"/>
            <p:cNvPicPr>
              <a:picLocks noChangeAspect="1" noChangeArrowheads="1"/>
            </p:cNvPicPr>
            <p:nvPr/>
          </p:nvPicPr>
          <p:blipFill>
            <a:blip r:embed="rId14"/>
            <a:srcRect/>
            <a:stretch>
              <a:fillRect/>
            </a:stretch>
          </p:blipFill>
          <p:spPr bwMode="auto">
            <a:xfrm flipH="1">
              <a:off x="-44" y="1473"/>
              <a:ext cx="981" cy="1105"/>
            </a:xfrm>
            <a:prstGeom prst="rect">
              <a:avLst/>
            </a:prstGeom>
            <a:noFill/>
            <a:ln w="9525">
              <a:noFill/>
              <a:miter lim="800000"/>
              <a:headEnd/>
              <a:tailEnd/>
            </a:ln>
          </p:spPr>
        </p:pic>
        <p:sp>
          <p:nvSpPr>
            <p:cNvPr id="24627" name="Freeform 406"/>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24616" name="Group 347"/>
          <p:cNvGrpSpPr>
            <a:grpSpLocks/>
          </p:cNvGrpSpPr>
          <p:nvPr/>
        </p:nvGrpSpPr>
        <p:grpSpPr bwMode="auto">
          <a:xfrm>
            <a:off x="4386263" y="1743075"/>
            <a:ext cx="1262062" cy="647700"/>
            <a:chOff x="1871277" y="1576300"/>
            <a:chExt cx="1128371" cy="437861"/>
          </a:xfrm>
        </p:grpSpPr>
        <p:sp>
          <p:nvSpPr>
            <p:cNvPr id="202" name="Oval 201"/>
            <p:cNvSpPr>
              <a:spLocks noChangeArrowheads="1"/>
            </p:cNvSpPr>
            <p:nvPr/>
          </p:nvSpPr>
          <p:spPr bwMode="auto">
            <a:xfrm flipV="1">
              <a:off x="1874116" y="1694351"/>
              <a:ext cx="1125532" cy="31981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203"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204" name="Oval 203"/>
            <p:cNvSpPr>
              <a:spLocks noChangeArrowheads="1"/>
            </p:cNvSpPr>
            <p:nvPr/>
          </p:nvSpPr>
          <p:spPr bwMode="auto">
            <a:xfrm flipV="1">
              <a:off x="1871277" y="1576300"/>
              <a:ext cx="1125532" cy="31981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205"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6" name="Freeform 205"/>
            <p:cNvSpPr>
              <a:spLocks/>
            </p:cNvSpPr>
            <p:nvPr/>
          </p:nvSpPr>
          <p:spPr bwMode="auto">
            <a:xfrm>
              <a:off x="2102628" y="1633179"/>
              <a:ext cx="662830" cy="11161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207" name="Freeform 206"/>
            <p:cNvSpPr>
              <a:spLocks/>
            </p:cNvSpPr>
            <p:nvPr/>
          </p:nvSpPr>
          <p:spPr bwMode="auto">
            <a:xfrm>
              <a:off x="2536945" y="1727620"/>
              <a:ext cx="244126" cy="9766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208" name="Freeform 207"/>
            <p:cNvSpPr>
              <a:spLocks/>
            </p:cNvSpPr>
            <p:nvPr/>
          </p:nvSpPr>
          <p:spPr bwMode="auto">
            <a:xfrm>
              <a:off x="2089855" y="1729766"/>
              <a:ext cx="241287" cy="9766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209" name="Straight Connector 208"/>
            <p:cNvCxnSpPr>
              <a:cxnSpLocks noChangeShapeType="1"/>
              <a:endCxn id="204" idx="2"/>
            </p:cNvCxnSpPr>
            <p:nvPr/>
          </p:nvCxnSpPr>
          <p:spPr bwMode="auto">
            <a:xfrm flipH="1" flipV="1">
              <a:off x="1871277" y="1737278"/>
              <a:ext cx="2839" cy="12341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0" name="Straight Connector 209"/>
            <p:cNvCxnSpPr>
              <a:cxnSpLocks noChangeShapeType="1"/>
            </p:cNvCxnSpPr>
            <p:nvPr/>
          </p:nvCxnSpPr>
          <p:spPr bwMode="auto">
            <a:xfrm flipH="1" flipV="1">
              <a:off x="2996809" y="1735132"/>
              <a:ext cx="2839" cy="12234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3" name="矩形 2"/>
          <p:cNvSpPr/>
          <p:nvPr/>
        </p:nvSpPr>
        <p:spPr>
          <a:xfrm>
            <a:off x="4063270" y="1011166"/>
            <a:ext cx="1935894" cy="707886"/>
          </a:xfrm>
          <a:prstGeom prst="rect">
            <a:avLst/>
          </a:prstGeom>
        </p:spPr>
        <p:txBody>
          <a:bodyPr wrap="square">
            <a:spAutoFit/>
          </a:bodyPr>
          <a:lstStyle/>
          <a:p>
            <a:pPr algn="ctr"/>
            <a:r>
              <a:rPr lang="en-US" altLang="zh-CN" sz="2000" dirty="0">
                <a:latin typeface="+mn-lt"/>
              </a:rPr>
              <a:t>Border Router</a:t>
            </a:r>
          </a:p>
          <a:p>
            <a:pPr algn="ctr"/>
            <a:r>
              <a:rPr lang="en-US" altLang="zh-CN" sz="2000" dirty="0">
                <a:latin typeface="+mn-lt"/>
              </a:rPr>
              <a:t>Default Router</a:t>
            </a:r>
            <a:endParaRPr lang="zh-CN" altLang="en-US" sz="2000" dirty="0">
              <a:latin typeface="+mn-lt"/>
            </a:endParaRPr>
          </a:p>
        </p:txBody>
      </p:sp>
    </p:spTree>
    <p:extLst>
      <p:ext uri="{BB962C8B-B14F-4D97-AF65-F5344CB8AC3E}">
        <p14:creationId xmlns:p14="http://schemas.microsoft.com/office/powerpoint/2010/main" val="7506092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p:txBody>
          <a:bodyPr/>
          <a:lstStyle/>
          <a:p>
            <a:pPr eaLnBrk="1" hangingPunct="1"/>
            <a:r>
              <a:rPr lang="zh-CN" altLang="en-US" dirty="0">
                <a:latin typeface="+mn-lt"/>
              </a:rPr>
              <a:t>一个</a:t>
            </a:r>
            <a:r>
              <a:rPr lang="zh-CN" altLang="en-US" dirty="0" smtClean="0">
                <a:latin typeface="+mn-lt"/>
              </a:rPr>
              <a:t>典型的家庭网络的示意图</a:t>
            </a:r>
          </a:p>
        </p:txBody>
      </p:sp>
      <p:sp>
        <p:nvSpPr>
          <p:cNvPr id="27653" name="AutoShape 99"/>
          <p:cNvSpPr>
            <a:spLocks noChangeArrowheads="1"/>
          </p:cNvSpPr>
          <p:nvPr/>
        </p:nvSpPr>
        <p:spPr bwMode="auto">
          <a:xfrm>
            <a:off x="1012825" y="1427163"/>
            <a:ext cx="5649913"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solidFill>
                <a:srgbClr val="000000"/>
              </a:solidFill>
              <a:latin typeface="+mn-lt"/>
              <a:ea typeface="MS PGothic" panose="020B0600070205080204" pitchFamily="34" charset="-128"/>
              <a:cs typeface="Arial" panose="020B0604020202020204" pitchFamily="34" charset="0"/>
            </a:endParaRPr>
          </a:p>
        </p:txBody>
      </p:sp>
      <p:sp>
        <p:nvSpPr>
          <p:cNvPr id="46" name="Text Box 26"/>
          <p:cNvSpPr txBox="1">
            <a:spLocks noChangeArrowheads="1"/>
          </p:cNvSpPr>
          <p:nvPr/>
        </p:nvSpPr>
        <p:spPr bwMode="auto">
          <a:xfrm>
            <a:off x="6164263" y="3446463"/>
            <a:ext cx="2897187"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defRPr/>
            </a:pPr>
            <a:r>
              <a:rPr lang="zh-CN" altLang="en-US" sz="2000" dirty="0">
                <a:solidFill>
                  <a:srgbClr val="000000"/>
                </a:solidFill>
                <a:latin typeface="+mn-lt"/>
                <a:ea typeface="+mn-ea"/>
                <a:cs typeface="Arial"/>
              </a:rPr>
              <a:t>连接头端或者中心局</a:t>
            </a:r>
            <a:endParaRPr lang="en-US" altLang="zh-CN" sz="2000" dirty="0">
              <a:solidFill>
                <a:srgbClr val="000000"/>
              </a:solidFill>
              <a:latin typeface="+mn-lt"/>
              <a:ea typeface="+mn-ea"/>
              <a:cs typeface="Arial"/>
            </a:endParaRPr>
          </a:p>
        </p:txBody>
      </p:sp>
      <p:sp>
        <p:nvSpPr>
          <p:cNvPr id="27655" name="Rectangle 87"/>
          <p:cNvSpPr>
            <a:spLocks noChangeArrowheads="1"/>
          </p:cNvSpPr>
          <p:nvPr/>
        </p:nvSpPr>
        <p:spPr bwMode="auto">
          <a:xfrm>
            <a:off x="1447800" y="2181225"/>
            <a:ext cx="4781550" cy="266223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solidFill>
                <a:srgbClr val="000000"/>
              </a:solidFill>
              <a:latin typeface="+mn-lt"/>
              <a:ea typeface="MS PGothic" panose="020B0600070205080204" pitchFamily="34" charset="-128"/>
              <a:cs typeface="Arial" panose="020B0604020202020204" pitchFamily="34" charset="0"/>
            </a:endParaRPr>
          </a:p>
        </p:txBody>
      </p:sp>
      <p:grpSp>
        <p:nvGrpSpPr>
          <p:cNvPr id="27656" name="Group 105"/>
          <p:cNvGrpSpPr>
            <a:grpSpLocks/>
          </p:cNvGrpSpPr>
          <p:nvPr/>
        </p:nvGrpSpPr>
        <p:grpSpPr bwMode="auto">
          <a:xfrm>
            <a:off x="4546600" y="3521075"/>
            <a:ext cx="3000375" cy="361950"/>
            <a:chOff x="2434" y="2109"/>
            <a:chExt cx="1890" cy="228"/>
          </a:xfrm>
        </p:grpSpPr>
        <p:grpSp>
          <p:nvGrpSpPr>
            <p:cNvPr id="27722" name="Group 91"/>
            <p:cNvGrpSpPr>
              <a:grpSpLocks/>
            </p:cNvGrpSpPr>
            <p:nvPr/>
          </p:nvGrpSpPr>
          <p:grpSpPr bwMode="auto">
            <a:xfrm>
              <a:off x="2722" y="2109"/>
              <a:ext cx="642" cy="228"/>
              <a:chOff x="322" y="890"/>
              <a:chExt cx="872" cy="339"/>
            </a:xfrm>
          </p:grpSpPr>
          <p:sp>
            <p:nvSpPr>
              <p:cNvPr id="27725" name="Rectangle 92"/>
              <p:cNvSpPr>
                <a:spLocks noChangeArrowheads="1"/>
              </p:cNvSpPr>
              <p:nvPr/>
            </p:nvSpPr>
            <p:spPr bwMode="auto">
              <a:xfrm>
                <a:off x="323" y="1004"/>
                <a:ext cx="871" cy="225"/>
              </a:xfrm>
              <a:prstGeom prst="rect">
                <a:avLst/>
              </a:prstGeom>
              <a:solidFill>
                <a:srgbClr val="FFFF99"/>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mn-lt"/>
                  <a:ea typeface="MS PGothic" panose="020B0600070205080204" pitchFamily="34" charset="-128"/>
                  <a:cs typeface="Arial" panose="020B0604020202020204" pitchFamily="34" charset="0"/>
                </a:endParaRPr>
              </a:p>
            </p:txBody>
          </p:sp>
          <p:sp>
            <p:nvSpPr>
              <p:cNvPr id="27726" name="Rectangle 93"/>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mn-lt"/>
                  <a:ea typeface="MS PGothic" panose="020B0600070205080204" pitchFamily="34" charset="-128"/>
                  <a:cs typeface="Arial" panose="020B0604020202020204" pitchFamily="34" charset="0"/>
                </a:endParaRPr>
              </a:p>
            </p:txBody>
          </p:sp>
          <p:sp>
            <p:nvSpPr>
              <p:cNvPr id="27727" name="Rectangle 94"/>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mn-lt"/>
                  <a:ea typeface="MS PGothic" panose="020B0600070205080204" pitchFamily="34" charset="-128"/>
                  <a:cs typeface="Arial" panose="020B0604020202020204" pitchFamily="34" charset="0"/>
                </a:endParaRPr>
              </a:p>
            </p:txBody>
          </p:sp>
          <p:sp>
            <p:nvSpPr>
              <p:cNvPr id="27728" name="Rectangle 95"/>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mn-lt"/>
                  <a:ea typeface="MS PGothic" panose="020B0600070205080204" pitchFamily="34" charset="-128"/>
                  <a:cs typeface="Arial" panose="020B0604020202020204" pitchFamily="34" charset="0"/>
                </a:endParaRPr>
              </a:p>
            </p:txBody>
          </p:sp>
          <p:sp>
            <p:nvSpPr>
              <p:cNvPr id="27729" name="Rectangle 96"/>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mn-lt"/>
                  <a:ea typeface="MS PGothic" panose="020B0600070205080204" pitchFamily="34" charset="-128"/>
                  <a:cs typeface="Arial" panose="020B0604020202020204" pitchFamily="34" charset="0"/>
                </a:endParaRPr>
              </a:p>
            </p:txBody>
          </p:sp>
          <p:sp>
            <p:nvSpPr>
              <p:cNvPr id="57" name="AutoShape 97"/>
              <p:cNvSpPr>
                <a:spLocks noChangeArrowheads="1"/>
              </p:cNvSpPr>
              <p:nvPr/>
            </p:nvSpPr>
            <p:spPr bwMode="auto">
              <a:xfrm rot="10800000" flipH="1">
                <a:off x="322" y="890"/>
                <a:ext cx="858"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rgbClr val="000000"/>
                </a:solidFill>
                <a:miter lim="800000"/>
                <a:headEnd/>
                <a:tailEnd/>
              </a:ln>
            </p:spPr>
            <p:txBody>
              <a:bodyPr wrap="none" anchor="ct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grpSp>
        <p:sp>
          <p:nvSpPr>
            <p:cNvPr id="50" name="Line 102"/>
            <p:cNvSpPr>
              <a:spLocks noChangeShapeType="1"/>
            </p:cNvSpPr>
            <p:nvPr/>
          </p:nvSpPr>
          <p:spPr bwMode="auto">
            <a:xfrm flipH="1">
              <a:off x="3361" y="2258"/>
              <a:ext cx="96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sp>
          <p:nvSpPr>
            <p:cNvPr id="51" name="Line 104"/>
            <p:cNvSpPr>
              <a:spLocks noChangeShapeType="1"/>
            </p:cNvSpPr>
            <p:nvPr/>
          </p:nvSpPr>
          <p:spPr bwMode="auto">
            <a:xfrm flipH="1">
              <a:off x="2434" y="2261"/>
              <a:ext cx="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grpSp>
      <p:grpSp>
        <p:nvGrpSpPr>
          <p:cNvPr id="27657" name="Group 107"/>
          <p:cNvGrpSpPr>
            <a:grpSpLocks/>
          </p:cNvGrpSpPr>
          <p:nvPr/>
        </p:nvGrpSpPr>
        <p:grpSpPr bwMode="auto">
          <a:xfrm>
            <a:off x="3532188" y="3495675"/>
            <a:ext cx="1065212" cy="455613"/>
            <a:chOff x="2356" y="1300"/>
            <a:chExt cx="555" cy="194"/>
          </a:xfrm>
        </p:grpSpPr>
        <p:sp>
          <p:nvSpPr>
            <p:cNvPr id="27714" name="Oval 407"/>
            <p:cNvSpPr>
              <a:spLocks noChangeArrowheads="1"/>
            </p:cNvSpPr>
            <p:nvPr/>
          </p:nvSpPr>
          <p:spPr bwMode="auto">
            <a:xfrm>
              <a:off x="2357" y="1385"/>
              <a:ext cx="551" cy="109"/>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mn-lt"/>
                <a:ea typeface="MS PGothic" panose="020B0600070205080204" pitchFamily="34" charset="-128"/>
                <a:cs typeface="Arial" panose="020B0604020202020204" pitchFamily="34" charset="0"/>
              </a:endParaRPr>
            </a:p>
          </p:txBody>
        </p:sp>
        <p:sp>
          <p:nvSpPr>
            <p:cNvPr id="27715" name="Rectangle 410"/>
            <p:cNvSpPr>
              <a:spLocks noChangeArrowheads="1"/>
            </p:cNvSpPr>
            <p:nvPr/>
          </p:nvSpPr>
          <p:spPr bwMode="auto">
            <a:xfrm>
              <a:off x="2357" y="1374"/>
              <a:ext cx="554" cy="6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rgbClr val="000000"/>
                </a:solidFill>
                <a:latin typeface="+mn-lt"/>
                <a:ea typeface="MS PGothic" panose="020B0600070205080204" pitchFamily="34" charset="-128"/>
                <a:cs typeface="Arial" panose="020B0604020202020204" pitchFamily="34" charset="0"/>
              </a:endParaRPr>
            </a:p>
          </p:txBody>
        </p:sp>
        <p:sp>
          <p:nvSpPr>
            <p:cNvPr id="27716" name="Oval 411"/>
            <p:cNvSpPr>
              <a:spLocks noChangeArrowheads="1"/>
            </p:cNvSpPr>
            <p:nvPr/>
          </p:nvSpPr>
          <p:spPr bwMode="auto">
            <a:xfrm>
              <a:off x="2356" y="1300"/>
              <a:ext cx="551" cy="127"/>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mn-lt"/>
                <a:ea typeface="MS PGothic" panose="020B0600070205080204" pitchFamily="34" charset="-128"/>
                <a:cs typeface="Arial" panose="020B0604020202020204" pitchFamily="34" charset="0"/>
              </a:endParaRPr>
            </a:p>
          </p:txBody>
        </p:sp>
        <p:grpSp>
          <p:nvGrpSpPr>
            <p:cNvPr id="27717" name="Group 111"/>
            <p:cNvGrpSpPr>
              <a:grpSpLocks/>
            </p:cNvGrpSpPr>
            <p:nvPr/>
          </p:nvGrpSpPr>
          <p:grpSpPr bwMode="auto">
            <a:xfrm>
              <a:off x="2468" y="1332"/>
              <a:ext cx="310" cy="60"/>
              <a:chOff x="2468" y="1332"/>
              <a:chExt cx="310" cy="60"/>
            </a:xfrm>
          </p:grpSpPr>
          <p:sp>
            <p:nvSpPr>
              <p:cNvPr id="65"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sp>
            <p:nvSpPr>
              <p:cNvPr id="66"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grpSp>
        <p:sp>
          <p:nvSpPr>
            <p:cNvPr id="63" name="Line 114"/>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sp>
          <p:nvSpPr>
            <p:cNvPr id="64" name="Line 115"/>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grpSp>
      <p:sp>
        <p:nvSpPr>
          <p:cNvPr id="67" name="Line 116"/>
          <p:cNvSpPr>
            <a:spLocks noChangeShapeType="1"/>
          </p:cNvSpPr>
          <p:nvPr/>
        </p:nvSpPr>
        <p:spPr bwMode="auto">
          <a:xfrm flipH="1">
            <a:off x="2693988" y="3732213"/>
            <a:ext cx="822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grpSp>
        <p:nvGrpSpPr>
          <p:cNvPr id="27659" name="Group 119"/>
          <p:cNvGrpSpPr>
            <a:grpSpLocks/>
          </p:cNvGrpSpPr>
          <p:nvPr/>
        </p:nvGrpSpPr>
        <p:grpSpPr bwMode="auto">
          <a:xfrm>
            <a:off x="2073275" y="3152775"/>
            <a:ext cx="1068388" cy="820738"/>
            <a:chOff x="2967" y="478"/>
            <a:chExt cx="788" cy="625"/>
          </a:xfrm>
        </p:grpSpPr>
        <p:pic>
          <p:nvPicPr>
            <p:cNvPr id="27712" name="Picture 120"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3" name="Picture 121"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 name="Line 122"/>
          <p:cNvSpPr>
            <a:spLocks noChangeShapeType="1"/>
          </p:cNvSpPr>
          <p:nvPr/>
        </p:nvSpPr>
        <p:spPr bwMode="auto">
          <a:xfrm flipH="1" flipV="1">
            <a:off x="4014788" y="3035300"/>
            <a:ext cx="0" cy="4683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grpSp>
        <p:nvGrpSpPr>
          <p:cNvPr id="72" name="Group 138"/>
          <p:cNvGrpSpPr>
            <a:grpSpLocks/>
          </p:cNvGrpSpPr>
          <p:nvPr/>
        </p:nvGrpSpPr>
        <p:grpSpPr bwMode="auto">
          <a:xfrm>
            <a:off x="5734507" y="4073234"/>
            <a:ext cx="1616320" cy="793754"/>
            <a:chOff x="3449" y="2333"/>
            <a:chExt cx="1311" cy="1066"/>
          </a:xfrm>
        </p:grpSpPr>
        <p:sp>
          <p:nvSpPr>
            <p:cNvPr id="27710" name="Text Box 39"/>
            <p:cNvSpPr txBox="1">
              <a:spLocks noChangeArrowheads="1"/>
            </p:cNvSpPr>
            <p:nvPr/>
          </p:nvSpPr>
          <p:spPr bwMode="auto">
            <a:xfrm>
              <a:off x="3509" y="2572"/>
              <a:ext cx="1251" cy="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5000"/>
                </a:lnSpc>
                <a:defRPr/>
              </a:pPr>
              <a:r>
                <a:rPr lang="zh-CN" altLang="en-US" sz="2000" dirty="0" smtClean="0">
                  <a:solidFill>
                    <a:srgbClr val="000000"/>
                  </a:solidFill>
                  <a:latin typeface="+mn-lt"/>
                  <a:ea typeface="+mn-ea"/>
                  <a:cs typeface="Arial"/>
                </a:rPr>
                <a:t>电缆或</a:t>
              </a:r>
              <a:r>
                <a:rPr lang="en-US" altLang="zh-CN" sz="2000" dirty="0" smtClean="0">
                  <a:solidFill>
                    <a:srgbClr val="000000"/>
                  </a:solidFill>
                  <a:latin typeface="+mn-lt"/>
                  <a:ea typeface="+mn-ea"/>
                  <a:cs typeface="Arial"/>
                </a:rPr>
                <a:t>DSL </a:t>
              </a:r>
            </a:p>
            <a:p>
              <a:pPr algn="ctr">
                <a:lnSpc>
                  <a:spcPct val="85000"/>
                </a:lnSpc>
                <a:defRPr/>
              </a:pPr>
              <a:r>
                <a:rPr lang="zh-CN" altLang="en-US" sz="2000" dirty="0" smtClean="0">
                  <a:solidFill>
                    <a:srgbClr val="000000"/>
                  </a:solidFill>
                  <a:latin typeface="+mn-lt"/>
                  <a:ea typeface="+mn-ea"/>
                  <a:cs typeface="Arial"/>
                </a:rPr>
                <a:t>调制解调器</a:t>
              </a:r>
              <a:endParaRPr lang="en-US" altLang="zh-CN" sz="2000" dirty="0">
                <a:solidFill>
                  <a:srgbClr val="000000"/>
                </a:solidFill>
                <a:latin typeface="+mn-lt"/>
                <a:ea typeface="+mn-ea"/>
                <a:cs typeface="Arial"/>
              </a:endParaRPr>
            </a:p>
          </p:txBody>
        </p:sp>
        <p:sp>
          <p:nvSpPr>
            <p:cNvPr id="27711" name="Line 129"/>
            <p:cNvSpPr>
              <a:spLocks noChangeShapeType="1"/>
            </p:cNvSpPr>
            <p:nvPr/>
          </p:nvSpPr>
          <p:spPr bwMode="auto">
            <a:xfrm>
              <a:off x="3449" y="2333"/>
              <a:ext cx="0" cy="59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ndParaRPr>
            </a:p>
          </p:txBody>
        </p:sp>
      </p:grpSp>
      <p:grpSp>
        <p:nvGrpSpPr>
          <p:cNvPr id="75" name="Group 139"/>
          <p:cNvGrpSpPr>
            <a:grpSpLocks/>
          </p:cNvGrpSpPr>
          <p:nvPr/>
        </p:nvGrpSpPr>
        <p:grpSpPr bwMode="auto">
          <a:xfrm>
            <a:off x="4319588" y="3963988"/>
            <a:ext cx="2593975" cy="1778000"/>
            <a:chOff x="2558" y="2328"/>
            <a:chExt cx="1634" cy="1120"/>
          </a:xfrm>
        </p:grpSpPr>
        <p:sp>
          <p:nvSpPr>
            <p:cNvPr id="76" name="Text Box 39"/>
            <p:cNvSpPr txBox="1">
              <a:spLocks noChangeArrowheads="1"/>
            </p:cNvSpPr>
            <p:nvPr/>
          </p:nvSpPr>
          <p:spPr bwMode="auto">
            <a:xfrm>
              <a:off x="2558" y="3252"/>
              <a:ext cx="163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defRPr/>
              </a:pPr>
              <a:r>
                <a:rPr lang="zh-CN" altLang="en-US" sz="1800" dirty="0">
                  <a:solidFill>
                    <a:srgbClr val="000000"/>
                  </a:solidFill>
                  <a:latin typeface="+mn-lt"/>
                  <a:ea typeface="+mn-ea"/>
                  <a:cs typeface="Arial"/>
                </a:rPr>
                <a:t>路由器、防火墙、</a:t>
              </a:r>
              <a:r>
                <a:rPr lang="en-US" altLang="zh-CN" sz="1800" dirty="0">
                  <a:solidFill>
                    <a:srgbClr val="000000"/>
                  </a:solidFill>
                  <a:latin typeface="+mn-lt"/>
                  <a:cs typeface="Arial"/>
                </a:rPr>
                <a:t>NAT</a:t>
              </a:r>
            </a:p>
          </p:txBody>
        </p:sp>
        <p:sp>
          <p:nvSpPr>
            <p:cNvPr id="27709" name="Line 133"/>
            <p:cNvSpPr>
              <a:spLocks noChangeShapeType="1"/>
            </p:cNvSpPr>
            <p:nvPr/>
          </p:nvSpPr>
          <p:spPr bwMode="auto">
            <a:xfrm>
              <a:off x="2645" y="2328"/>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ndParaRPr>
            </a:p>
          </p:txBody>
        </p:sp>
      </p:grpSp>
      <p:grpSp>
        <p:nvGrpSpPr>
          <p:cNvPr id="78" name="Group 141"/>
          <p:cNvGrpSpPr>
            <a:grpSpLocks/>
          </p:cNvGrpSpPr>
          <p:nvPr/>
        </p:nvGrpSpPr>
        <p:grpSpPr bwMode="auto">
          <a:xfrm>
            <a:off x="3863975" y="4845050"/>
            <a:ext cx="2927350" cy="1395690"/>
            <a:chOff x="2062" y="2532"/>
            <a:chExt cx="1844" cy="1213"/>
          </a:xfrm>
        </p:grpSpPr>
        <p:sp>
          <p:nvSpPr>
            <p:cNvPr id="27706" name="Line 134"/>
            <p:cNvSpPr>
              <a:spLocks noChangeShapeType="1"/>
            </p:cNvSpPr>
            <p:nvPr/>
          </p:nvSpPr>
          <p:spPr bwMode="auto">
            <a:xfrm>
              <a:off x="2064" y="2532"/>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ndParaRPr>
            </a:p>
          </p:txBody>
        </p:sp>
        <p:sp>
          <p:nvSpPr>
            <p:cNvPr id="80" name="Text Box 39"/>
            <p:cNvSpPr txBox="1">
              <a:spLocks noChangeArrowheads="1"/>
            </p:cNvSpPr>
            <p:nvPr/>
          </p:nvSpPr>
          <p:spPr bwMode="auto">
            <a:xfrm>
              <a:off x="2062" y="3472"/>
              <a:ext cx="1844"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defRPr/>
              </a:pPr>
              <a:r>
                <a:rPr lang="zh-CN" altLang="en-US" sz="1800" dirty="0" smtClean="0">
                  <a:solidFill>
                    <a:srgbClr val="000000"/>
                  </a:solidFill>
                  <a:latin typeface="+mn-lt"/>
                  <a:ea typeface="+mn-ea"/>
                  <a:cs typeface="Arial"/>
                </a:rPr>
                <a:t>以太网</a:t>
              </a:r>
              <a:r>
                <a:rPr lang="en-US" altLang="zh-CN" sz="1800" dirty="0" smtClean="0">
                  <a:solidFill>
                    <a:srgbClr val="000000"/>
                  </a:solidFill>
                  <a:latin typeface="+mn-lt"/>
                  <a:cs typeface="Arial"/>
                </a:rPr>
                <a:t>(1 Gbps)</a:t>
              </a:r>
              <a:endParaRPr lang="en-US" altLang="zh-CN" sz="1800" dirty="0">
                <a:solidFill>
                  <a:srgbClr val="000000"/>
                </a:solidFill>
                <a:latin typeface="+mn-lt"/>
                <a:cs typeface="Arial"/>
              </a:endParaRPr>
            </a:p>
          </p:txBody>
        </p:sp>
      </p:grpSp>
      <p:grpSp>
        <p:nvGrpSpPr>
          <p:cNvPr id="81" name="Group 140"/>
          <p:cNvGrpSpPr>
            <a:grpSpLocks/>
          </p:cNvGrpSpPr>
          <p:nvPr/>
        </p:nvGrpSpPr>
        <p:grpSpPr bwMode="auto">
          <a:xfrm>
            <a:off x="1189038" y="3994150"/>
            <a:ext cx="1401762" cy="2047875"/>
            <a:chOff x="586" y="2347"/>
            <a:chExt cx="883" cy="1290"/>
          </a:xfrm>
        </p:grpSpPr>
        <p:sp>
          <p:nvSpPr>
            <p:cNvPr id="27704" name="Line 136"/>
            <p:cNvSpPr>
              <a:spLocks noChangeShapeType="1"/>
            </p:cNvSpPr>
            <p:nvPr/>
          </p:nvSpPr>
          <p:spPr bwMode="auto">
            <a:xfrm>
              <a:off x="1360" y="2347"/>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ndParaRPr>
            </a:p>
          </p:txBody>
        </p:sp>
        <p:sp>
          <p:nvSpPr>
            <p:cNvPr id="83" name="Text Box 39"/>
            <p:cNvSpPr txBox="1">
              <a:spLocks noChangeArrowheads="1"/>
            </p:cNvSpPr>
            <p:nvPr/>
          </p:nvSpPr>
          <p:spPr bwMode="auto">
            <a:xfrm>
              <a:off x="586" y="3300"/>
              <a:ext cx="88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0000"/>
                </a:lnSpc>
                <a:defRPr/>
              </a:pPr>
              <a:r>
                <a:rPr lang="zh-CN" altLang="en-US" sz="1800" dirty="0" smtClean="0">
                  <a:solidFill>
                    <a:srgbClr val="000000"/>
                  </a:solidFill>
                  <a:latin typeface="+mn-lt"/>
                  <a:ea typeface="+mn-ea"/>
                  <a:cs typeface="Arial"/>
                </a:rPr>
                <a:t>无线接入点</a:t>
              </a:r>
              <a:r>
                <a:rPr lang="en-US" altLang="zh-CN" sz="1800" dirty="0" smtClean="0">
                  <a:solidFill>
                    <a:srgbClr val="000000"/>
                  </a:solidFill>
                  <a:latin typeface="+mn-lt"/>
                  <a:cs typeface="Arial"/>
                </a:rPr>
                <a:t>(54 Mbps)</a:t>
              </a:r>
              <a:endParaRPr lang="en-US" altLang="zh-CN" sz="1800" dirty="0">
                <a:solidFill>
                  <a:srgbClr val="000000"/>
                </a:solidFill>
                <a:latin typeface="+mn-lt"/>
                <a:cs typeface="Arial"/>
              </a:endParaRPr>
            </a:p>
          </p:txBody>
        </p:sp>
      </p:grpSp>
      <p:sp>
        <p:nvSpPr>
          <p:cNvPr id="84" name="Text Box 142"/>
          <p:cNvSpPr txBox="1">
            <a:spLocks noChangeArrowheads="1"/>
          </p:cNvSpPr>
          <p:nvPr/>
        </p:nvSpPr>
        <p:spPr bwMode="auto">
          <a:xfrm>
            <a:off x="1190625" y="1571625"/>
            <a:ext cx="1209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defRPr/>
            </a:pPr>
            <a:r>
              <a:rPr lang="zh-CN" altLang="en-US" sz="2000" dirty="0">
                <a:solidFill>
                  <a:srgbClr val="000000"/>
                </a:solidFill>
                <a:latin typeface="+mn-lt"/>
                <a:ea typeface="+mn-ea"/>
                <a:cs typeface="Arial"/>
              </a:rPr>
              <a:t>无线设备</a:t>
            </a:r>
            <a:endParaRPr lang="en-US" altLang="zh-CN" sz="2000" dirty="0">
              <a:solidFill>
                <a:srgbClr val="000000"/>
              </a:solidFill>
              <a:latin typeface="+mn-lt"/>
              <a:ea typeface="+mn-ea"/>
              <a:cs typeface="Arial"/>
            </a:endParaRPr>
          </a:p>
        </p:txBody>
      </p:sp>
      <p:grpSp>
        <p:nvGrpSpPr>
          <p:cNvPr id="27666" name="Group 143"/>
          <p:cNvGrpSpPr>
            <a:grpSpLocks/>
          </p:cNvGrpSpPr>
          <p:nvPr/>
        </p:nvGrpSpPr>
        <p:grpSpPr bwMode="auto">
          <a:xfrm>
            <a:off x="1643063" y="2222500"/>
            <a:ext cx="733425" cy="758825"/>
            <a:chOff x="2751" y="1851"/>
            <a:chExt cx="462" cy="478"/>
          </a:xfrm>
        </p:grpSpPr>
        <p:pic>
          <p:nvPicPr>
            <p:cNvPr id="27702" name="Picture 144" descr="iphone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03" name="Picture 145"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8" name="Line 146"/>
          <p:cNvSpPr>
            <a:spLocks noChangeShapeType="1"/>
          </p:cNvSpPr>
          <p:nvPr/>
        </p:nvSpPr>
        <p:spPr bwMode="auto">
          <a:xfrm>
            <a:off x="3938588" y="3948113"/>
            <a:ext cx="12700" cy="2174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sp>
        <p:nvSpPr>
          <p:cNvPr id="89" name="Oval 147"/>
          <p:cNvSpPr>
            <a:spLocks noChangeArrowheads="1"/>
          </p:cNvSpPr>
          <p:nvPr/>
        </p:nvSpPr>
        <p:spPr bwMode="auto">
          <a:xfrm>
            <a:off x="1539875" y="3070225"/>
            <a:ext cx="3359150" cy="1050925"/>
          </a:xfrm>
          <a:prstGeom prst="ellipse">
            <a:avLst/>
          </a:prstGeom>
          <a:noFill/>
          <a:ln w="19050">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solidFill>
                <a:srgbClr val="000000"/>
              </a:solidFill>
              <a:latin typeface="+mn-lt"/>
              <a:ea typeface="MS PGothic" panose="020B0600070205080204" pitchFamily="34" charset="-128"/>
              <a:cs typeface="Arial" panose="020B0604020202020204" pitchFamily="34" charset="0"/>
            </a:endParaRPr>
          </a:p>
        </p:txBody>
      </p:sp>
      <p:grpSp>
        <p:nvGrpSpPr>
          <p:cNvPr id="90" name="Group 150"/>
          <p:cNvGrpSpPr>
            <a:grpSpLocks/>
          </p:cNvGrpSpPr>
          <p:nvPr/>
        </p:nvGrpSpPr>
        <p:grpSpPr bwMode="auto">
          <a:xfrm>
            <a:off x="517525" y="3800475"/>
            <a:ext cx="1260475" cy="720725"/>
            <a:chOff x="163" y="2225"/>
            <a:chExt cx="794" cy="454"/>
          </a:xfrm>
        </p:grpSpPr>
        <p:sp>
          <p:nvSpPr>
            <p:cNvPr id="27700" name="Text Box 148"/>
            <p:cNvSpPr txBox="1">
              <a:spLocks noChangeArrowheads="1"/>
            </p:cNvSpPr>
            <p:nvPr/>
          </p:nvSpPr>
          <p:spPr bwMode="auto">
            <a:xfrm>
              <a:off x="163" y="2357"/>
              <a:ext cx="794"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5000"/>
                </a:lnSpc>
              </a:pPr>
              <a:r>
                <a:rPr lang="zh-CN" altLang="en-US" sz="1600" dirty="0">
                  <a:solidFill>
                    <a:srgbClr val="000000"/>
                  </a:solidFill>
                  <a:latin typeface="+mn-lt"/>
                  <a:ea typeface="MS PGothic" panose="020B0600070205080204" pitchFamily="34" charset="-128"/>
                  <a:cs typeface="Arial" panose="020B0604020202020204" pitchFamily="34" charset="0"/>
                </a:rPr>
                <a:t>通常集成在一个盒子中</a:t>
              </a:r>
              <a:endParaRPr lang="en-US" altLang="zh-CN" sz="1600" dirty="0">
                <a:solidFill>
                  <a:srgbClr val="000000"/>
                </a:solidFill>
                <a:latin typeface="+mn-lt"/>
                <a:ea typeface="MS PGothic" panose="020B0600070205080204" pitchFamily="34" charset="-128"/>
                <a:cs typeface="Arial" panose="020B0604020202020204" pitchFamily="34" charset="0"/>
              </a:endParaRPr>
            </a:p>
          </p:txBody>
        </p:sp>
        <p:sp>
          <p:nvSpPr>
            <p:cNvPr id="92" name="Line 149"/>
            <p:cNvSpPr>
              <a:spLocks noChangeShapeType="1"/>
            </p:cNvSpPr>
            <p:nvPr/>
          </p:nvSpPr>
          <p:spPr bwMode="auto">
            <a:xfrm flipV="1">
              <a:off x="590" y="2225"/>
              <a:ext cx="238" cy="1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grpSp>
      <p:grpSp>
        <p:nvGrpSpPr>
          <p:cNvPr id="27670" name="Group 151"/>
          <p:cNvGrpSpPr>
            <a:grpSpLocks/>
          </p:cNvGrpSpPr>
          <p:nvPr/>
        </p:nvGrpSpPr>
        <p:grpSpPr bwMode="auto">
          <a:xfrm>
            <a:off x="2638425" y="1835150"/>
            <a:ext cx="954088" cy="1027113"/>
            <a:chOff x="877" y="1008"/>
            <a:chExt cx="2747" cy="2591"/>
          </a:xfrm>
        </p:grpSpPr>
        <p:pic>
          <p:nvPicPr>
            <p:cNvPr id="27677" name="Picture 152"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8" name="Picture 153" descr="laptop_keyboar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Freeform 154"/>
            <p:cNvSpPr>
              <a:spLocks/>
            </p:cNvSpPr>
            <p:nvPr/>
          </p:nvSpPr>
          <p:spPr bwMode="auto">
            <a:xfrm>
              <a:off x="1755" y="1605"/>
              <a:ext cx="1805" cy="1322"/>
            </a:xfrm>
            <a:custGeom>
              <a:avLst/>
              <a:gdLst>
                <a:gd name="T0" fmla="*/ 1 w 2982"/>
                <a:gd name="T1" fmla="*/ 0 h 2442"/>
                <a:gd name="T2" fmla="*/ 0 w 2982"/>
                <a:gd name="T3" fmla="*/ 1 h 2442"/>
                <a:gd name="T4" fmla="*/ 6 w 2982"/>
                <a:gd name="T5" fmla="*/ 2 h 2442"/>
                <a:gd name="T6" fmla="*/ 7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pic>
          <p:nvPicPr>
            <p:cNvPr id="27680" name="Picture 155" descr="scree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Freeform 156"/>
            <p:cNvSpPr>
              <a:spLocks/>
            </p:cNvSpPr>
            <p:nvPr/>
          </p:nvSpPr>
          <p:spPr bwMode="auto">
            <a:xfrm>
              <a:off x="2084" y="1565"/>
              <a:ext cx="1531" cy="244"/>
            </a:xfrm>
            <a:custGeom>
              <a:avLst/>
              <a:gdLst>
                <a:gd name="T0" fmla="*/ 1 w 2528"/>
                <a:gd name="T1" fmla="*/ 0 h 455"/>
                <a:gd name="T2" fmla="*/ 6 w 2528"/>
                <a:gd name="T3" fmla="*/ 1 h 455"/>
                <a:gd name="T4" fmla="*/ 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sp>
          <p:nvSpPr>
            <p:cNvPr id="99" name="Freeform 157"/>
            <p:cNvSpPr>
              <a:spLocks/>
            </p:cNvSpPr>
            <p:nvPr/>
          </p:nvSpPr>
          <p:spPr bwMode="auto">
            <a:xfrm>
              <a:off x="1736" y="1561"/>
              <a:ext cx="425" cy="1025"/>
            </a:xfrm>
            <a:custGeom>
              <a:avLst/>
              <a:gdLst>
                <a:gd name="T0" fmla="*/ 1 w 702"/>
                <a:gd name="T1" fmla="*/ 0 h 1893"/>
                <a:gd name="T2" fmla="*/ 0 w 702"/>
                <a:gd name="T3" fmla="*/ 1 h 1893"/>
                <a:gd name="T4" fmla="*/ 1 w 702"/>
                <a:gd name="T5" fmla="*/ 1 h 1893"/>
                <a:gd name="T6" fmla="*/ 2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sp>
          <p:nvSpPr>
            <p:cNvPr id="100" name="Freeform 158"/>
            <p:cNvSpPr>
              <a:spLocks/>
            </p:cNvSpPr>
            <p:nvPr/>
          </p:nvSpPr>
          <p:spPr bwMode="auto">
            <a:xfrm>
              <a:off x="3144" y="1745"/>
              <a:ext cx="457" cy="1181"/>
            </a:xfrm>
            <a:custGeom>
              <a:avLst/>
              <a:gdLst>
                <a:gd name="T0" fmla="*/ 2 w 756"/>
                <a:gd name="T1" fmla="*/ 0 h 2184"/>
                <a:gd name="T2" fmla="*/ 1 w 756"/>
                <a:gd name="T3" fmla="*/ 2 h 2184"/>
                <a:gd name="T4" fmla="*/ 0 w 756"/>
                <a:gd name="T5" fmla="*/ 2 h 2184"/>
                <a:gd name="T6" fmla="*/ 1 w 756"/>
                <a:gd name="T7" fmla="*/ 1 h 2184"/>
                <a:gd name="T8" fmla="*/ 2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sp>
          <p:nvSpPr>
            <p:cNvPr id="101" name="Freeform 159"/>
            <p:cNvSpPr>
              <a:spLocks/>
            </p:cNvSpPr>
            <p:nvPr/>
          </p:nvSpPr>
          <p:spPr bwMode="auto">
            <a:xfrm>
              <a:off x="1732" y="2534"/>
              <a:ext cx="1682" cy="400"/>
            </a:xfrm>
            <a:custGeom>
              <a:avLst/>
              <a:gdLst>
                <a:gd name="T0" fmla="*/ 1 w 2773"/>
                <a:gd name="T1" fmla="*/ 0 h 738"/>
                <a:gd name="T2" fmla="*/ 0 w 2773"/>
                <a:gd name="T3" fmla="*/ 1 h 738"/>
                <a:gd name="T4" fmla="*/ 6 w 2773"/>
                <a:gd name="T5" fmla="*/ 1 h 738"/>
                <a:gd name="T6" fmla="*/ 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sp>
          <p:nvSpPr>
            <p:cNvPr id="102" name="Freeform 160"/>
            <p:cNvSpPr>
              <a:spLocks/>
            </p:cNvSpPr>
            <p:nvPr/>
          </p:nvSpPr>
          <p:spPr bwMode="auto">
            <a:xfrm>
              <a:off x="3194" y="1757"/>
              <a:ext cx="430" cy="1185"/>
            </a:xfrm>
            <a:custGeom>
              <a:avLst/>
              <a:gdLst>
                <a:gd name="T0" fmla="*/ 5 w 637"/>
                <a:gd name="T1" fmla="*/ 0 h 1659"/>
                <a:gd name="T2" fmla="*/ 5 w 637"/>
                <a:gd name="T3" fmla="*/ 0 h 1659"/>
                <a:gd name="T4" fmla="*/ 1 w 637"/>
                <a:gd name="T5" fmla="*/ 30 h 1659"/>
                <a:gd name="T6" fmla="*/ 0 w 637"/>
                <a:gd name="T7" fmla="*/ 29 h 1659"/>
                <a:gd name="T8" fmla="*/ 5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sp>
          <p:nvSpPr>
            <p:cNvPr id="103" name="Freeform 161"/>
            <p:cNvSpPr>
              <a:spLocks/>
            </p:cNvSpPr>
            <p:nvPr/>
          </p:nvSpPr>
          <p:spPr bwMode="auto">
            <a:xfrm>
              <a:off x="1732" y="2586"/>
              <a:ext cx="1495" cy="396"/>
            </a:xfrm>
            <a:custGeom>
              <a:avLst/>
              <a:gdLst>
                <a:gd name="T0" fmla="*/ 0 w 2216"/>
                <a:gd name="T1" fmla="*/ 0 h 550"/>
                <a:gd name="T2" fmla="*/ 1 w 2216"/>
                <a:gd name="T3" fmla="*/ 1 h 550"/>
                <a:gd name="T4" fmla="*/ 19 w 2216"/>
                <a:gd name="T5" fmla="*/ 10 h 550"/>
                <a:gd name="T6" fmla="*/ 19 w 2216"/>
                <a:gd name="T7" fmla="*/ 9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grpSp>
          <p:nvGrpSpPr>
            <p:cNvPr id="27687" name="Group 162"/>
            <p:cNvGrpSpPr>
              <a:grpSpLocks/>
            </p:cNvGrpSpPr>
            <p:nvPr/>
          </p:nvGrpSpPr>
          <p:grpSpPr bwMode="auto">
            <a:xfrm>
              <a:off x="1709" y="3008"/>
              <a:ext cx="507" cy="234"/>
              <a:chOff x="1740" y="2642"/>
              <a:chExt cx="752" cy="327"/>
            </a:xfrm>
          </p:grpSpPr>
          <p:sp>
            <p:nvSpPr>
              <p:cNvPr id="111" name="Freeform 163"/>
              <p:cNvSpPr>
                <a:spLocks/>
              </p:cNvSpPr>
              <p:nvPr/>
            </p:nvSpPr>
            <p:spPr bwMode="auto">
              <a:xfrm>
                <a:off x="1740" y="2640"/>
                <a:ext cx="753" cy="330"/>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sp>
            <p:nvSpPr>
              <p:cNvPr id="112" name="Freeform 164"/>
              <p:cNvSpPr>
                <a:spLocks/>
              </p:cNvSpPr>
              <p:nvPr/>
            </p:nvSpPr>
            <p:spPr bwMode="auto">
              <a:xfrm>
                <a:off x="1753" y="2645"/>
                <a:ext cx="725" cy="313"/>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sp>
            <p:nvSpPr>
              <p:cNvPr id="113" name="Freeform 165"/>
              <p:cNvSpPr>
                <a:spLocks/>
              </p:cNvSpPr>
              <p:nvPr/>
            </p:nvSpPr>
            <p:spPr bwMode="auto">
              <a:xfrm>
                <a:off x="1808" y="2768"/>
                <a:ext cx="258" cy="101"/>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00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sp>
            <p:nvSpPr>
              <p:cNvPr id="114" name="Freeform 166"/>
              <p:cNvSpPr>
                <a:spLocks/>
              </p:cNvSpPr>
              <p:nvPr/>
            </p:nvSpPr>
            <p:spPr bwMode="auto">
              <a:xfrm>
                <a:off x="1801" y="2813"/>
                <a:ext cx="190" cy="67"/>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sp>
            <p:nvSpPr>
              <p:cNvPr id="115" name="Freeform 167"/>
              <p:cNvSpPr>
                <a:spLocks/>
              </p:cNvSpPr>
              <p:nvPr/>
            </p:nvSpPr>
            <p:spPr bwMode="auto">
              <a:xfrm>
                <a:off x="2018" y="2836"/>
                <a:ext cx="258" cy="101"/>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00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sp>
            <p:nvSpPr>
              <p:cNvPr id="116" name="Freeform 168"/>
              <p:cNvSpPr>
                <a:spLocks/>
              </p:cNvSpPr>
              <p:nvPr/>
            </p:nvSpPr>
            <p:spPr bwMode="auto">
              <a:xfrm>
                <a:off x="2011" y="2880"/>
                <a:ext cx="197" cy="67"/>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grpSp>
        <p:sp>
          <p:nvSpPr>
            <p:cNvPr id="105" name="Freeform 169"/>
            <p:cNvSpPr>
              <a:spLocks/>
            </p:cNvSpPr>
            <p:nvPr/>
          </p:nvSpPr>
          <p:spPr bwMode="auto">
            <a:xfrm>
              <a:off x="2577" y="3042"/>
              <a:ext cx="612" cy="517"/>
            </a:xfrm>
            <a:custGeom>
              <a:avLst/>
              <a:gdLst>
                <a:gd name="T0" fmla="*/ 1 w 990"/>
                <a:gd name="T1" fmla="*/ 4 h 792"/>
                <a:gd name="T2" fmla="*/ 4 w 990"/>
                <a:gd name="T3" fmla="*/ 0 h 792"/>
                <a:gd name="T4" fmla="*/ 4 w 990"/>
                <a:gd name="T5" fmla="*/ 1 h 792"/>
                <a:gd name="T6" fmla="*/ 0 w 990"/>
                <a:gd name="T7" fmla="*/ 4 h 792"/>
                <a:gd name="T8" fmla="*/ 1 w 990"/>
                <a:gd name="T9" fmla="*/ 4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sp>
          <p:nvSpPr>
            <p:cNvPr id="106" name="Freeform 170"/>
            <p:cNvSpPr>
              <a:spLocks/>
            </p:cNvSpPr>
            <p:nvPr/>
          </p:nvSpPr>
          <p:spPr bwMode="auto">
            <a:xfrm>
              <a:off x="1010" y="3082"/>
              <a:ext cx="1572" cy="473"/>
            </a:xfrm>
            <a:custGeom>
              <a:avLst/>
              <a:gdLst>
                <a:gd name="T0" fmla="*/ 1 w 2532"/>
                <a:gd name="T1" fmla="*/ 0 h 723"/>
                <a:gd name="T2" fmla="*/ 1 w 2532"/>
                <a:gd name="T3" fmla="*/ 0 h 723"/>
                <a:gd name="T4" fmla="*/ 9 w 2532"/>
                <a:gd name="T5" fmla="*/ 4 h 723"/>
                <a:gd name="T6" fmla="*/ 9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sp>
          <p:nvSpPr>
            <p:cNvPr id="107" name="Freeform 171"/>
            <p:cNvSpPr>
              <a:spLocks/>
            </p:cNvSpPr>
            <p:nvPr/>
          </p:nvSpPr>
          <p:spPr bwMode="auto">
            <a:xfrm>
              <a:off x="1010" y="2998"/>
              <a:ext cx="18" cy="96"/>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sp>
          <p:nvSpPr>
            <p:cNvPr id="108" name="Freeform 172"/>
            <p:cNvSpPr>
              <a:spLocks/>
            </p:cNvSpPr>
            <p:nvPr/>
          </p:nvSpPr>
          <p:spPr bwMode="auto">
            <a:xfrm>
              <a:off x="1014" y="2610"/>
              <a:ext cx="727" cy="392"/>
            </a:xfrm>
            <a:custGeom>
              <a:avLst/>
              <a:gdLst>
                <a:gd name="T0" fmla="*/ 4 w 1176"/>
                <a:gd name="T1" fmla="*/ 0 h 606"/>
                <a:gd name="T2" fmla="*/ 0 w 1176"/>
                <a:gd name="T3" fmla="*/ 3 h 606"/>
                <a:gd name="T4" fmla="*/ 1 w 1176"/>
                <a:gd name="T5" fmla="*/ 3 h 606"/>
                <a:gd name="T6" fmla="*/ 4 w 1176"/>
                <a:gd name="T7" fmla="*/ 1 h 606"/>
                <a:gd name="T8" fmla="*/ 4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sp>
          <p:nvSpPr>
            <p:cNvPr id="109" name="Freeform 173"/>
            <p:cNvSpPr>
              <a:spLocks/>
            </p:cNvSpPr>
            <p:nvPr/>
          </p:nvSpPr>
          <p:spPr bwMode="auto">
            <a:xfrm>
              <a:off x="1060" y="3018"/>
              <a:ext cx="1490" cy="453"/>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sp>
          <p:nvSpPr>
            <p:cNvPr id="110" name="Freeform 174"/>
            <p:cNvSpPr>
              <a:spLocks/>
            </p:cNvSpPr>
            <p:nvPr/>
          </p:nvSpPr>
          <p:spPr bwMode="auto">
            <a:xfrm flipV="1">
              <a:off x="2550" y="2986"/>
              <a:ext cx="608" cy="469"/>
            </a:xfrm>
            <a:custGeom>
              <a:avLst/>
              <a:gdLst>
                <a:gd name="T0" fmla="*/ 0 w 2532"/>
                <a:gd name="T1" fmla="*/ 0 h 723"/>
                <a:gd name="T2" fmla="*/ 0 w 2532"/>
                <a:gd name="T3" fmla="*/ 0 h 723"/>
                <a:gd name="T4" fmla="*/ 0 w 2532"/>
                <a:gd name="T5" fmla="*/ 4 h 723"/>
                <a:gd name="T6" fmla="*/ 0 w 2532"/>
                <a:gd name="T7" fmla="*/ 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grpSp>
      <p:grpSp>
        <p:nvGrpSpPr>
          <p:cNvPr id="27671" name="Group 175"/>
          <p:cNvGrpSpPr>
            <a:grpSpLocks/>
          </p:cNvGrpSpPr>
          <p:nvPr/>
        </p:nvGrpSpPr>
        <p:grpSpPr bwMode="auto">
          <a:xfrm>
            <a:off x="3408363" y="2300288"/>
            <a:ext cx="1123950" cy="862012"/>
            <a:chOff x="-44" y="1473"/>
            <a:chExt cx="981" cy="1105"/>
          </a:xfrm>
        </p:grpSpPr>
        <p:pic>
          <p:nvPicPr>
            <p:cNvPr id="27675" name="Picture 176" descr="desktop_computer_stylized_mediu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 name="Freeform 177"/>
            <p:cNvSpPr>
              <a:spLocks/>
            </p:cNvSpPr>
            <p:nvPr/>
          </p:nvSpPr>
          <p:spPr bwMode="auto">
            <a:xfrm flipH="1">
              <a:off x="374" y="1579"/>
              <a:ext cx="477" cy="507"/>
            </a:xfrm>
            <a:custGeom>
              <a:avLst/>
              <a:gdLst>
                <a:gd name="T0" fmla="*/ 0 w 356"/>
                <a:gd name="T1" fmla="*/ 0 h 368"/>
                <a:gd name="T2" fmla="*/ 10045 w 356"/>
                <a:gd name="T3" fmla="*/ 645 h 368"/>
                <a:gd name="T4" fmla="*/ 11917 w 356"/>
                <a:gd name="T5" fmla="*/ 13448 h 368"/>
                <a:gd name="T6" fmla="*/ 2626 w 356"/>
                <a:gd name="T7" fmla="*/ 168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grpSp>
      <p:grpSp>
        <p:nvGrpSpPr>
          <p:cNvPr id="27672" name="Group 178"/>
          <p:cNvGrpSpPr>
            <a:grpSpLocks/>
          </p:cNvGrpSpPr>
          <p:nvPr/>
        </p:nvGrpSpPr>
        <p:grpSpPr bwMode="auto">
          <a:xfrm>
            <a:off x="3349625" y="4106863"/>
            <a:ext cx="849313" cy="712787"/>
            <a:chOff x="-44" y="1473"/>
            <a:chExt cx="981" cy="1105"/>
          </a:xfrm>
        </p:grpSpPr>
        <p:pic>
          <p:nvPicPr>
            <p:cNvPr id="27673" name="Picture 179" descr="desktop_computer_stylized_mediu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180"/>
            <p:cNvSpPr>
              <a:spLocks/>
            </p:cNvSpPr>
            <p:nvPr/>
          </p:nvSpPr>
          <p:spPr bwMode="auto">
            <a:xfrm flipH="1">
              <a:off x="374" y="1579"/>
              <a:ext cx="477" cy="507"/>
            </a:xfrm>
            <a:custGeom>
              <a:avLst/>
              <a:gdLst>
                <a:gd name="T0" fmla="*/ 0 w 356"/>
                <a:gd name="T1" fmla="*/ 0 h 368"/>
                <a:gd name="T2" fmla="*/ 10045 w 356"/>
                <a:gd name="T3" fmla="*/ 645 h 368"/>
                <a:gd name="T4" fmla="*/ 11917 w 356"/>
                <a:gd name="T5" fmla="*/ 13448 h 368"/>
                <a:gd name="T6" fmla="*/ 2626 w 356"/>
                <a:gd name="T7" fmla="*/ 168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eaLnBrk="1" fontAlgn="auto" hangingPunct="1">
                <a:spcBef>
                  <a:spcPts val="0"/>
                </a:spcBef>
                <a:spcAft>
                  <a:spcPts val="0"/>
                </a:spcAft>
                <a:defRPr/>
              </a:pPr>
              <a:endParaRPr lang="zh-CN" altLang="en-US" sz="2400" kern="0">
                <a:solidFill>
                  <a:srgbClr val="000000"/>
                </a:solidFill>
                <a:latin typeface="+mn-lt"/>
                <a:ea typeface="ＭＳ Ｐゴシック" panose="020B0600070205080204" pitchFamily="34" charset="-128"/>
                <a:cs typeface="Arial"/>
              </a:endParaRPr>
            </a:p>
          </p:txBody>
        </p:sp>
      </p:grpSp>
    </p:spTree>
    <p:extLst>
      <p:ext uri="{BB962C8B-B14F-4D97-AF65-F5344CB8AC3E}">
        <p14:creationId xmlns:p14="http://schemas.microsoft.com/office/powerpoint/2010/main" val="5449452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dissolve">
                                      <p:cBhvr>
                                        <p:cTn id="7" dur="500"/>
                                        <p:tgtEl>
                                          <p:spTgt spid="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dissolve">
                                      <p:cBhvr>
                                        <p:cTn id="12" dur="500"/>
                                        <p:tgtEl>
                                          <p:spTgt spid="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dissolve">
                                      <p:cBhvr>
                                        <p:cTn id="17" dur="500"/>
                                        <p:tgtEl>
                                          <p:spTgt spid="7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dissolve">
                                      <p:cBhvr>
                                        <p:cTn id="22" dur="500"/>
                                        <p:tgtEl>
                                          <p:spTgt spid="7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dissolve">
                                      <p:cBhvr>
                                        <p:cTn id="27" dur="500"/>
                                        <p:tgtEl>
                                          <p:spTgt spid="8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dissolve">
                                      <p:cBhvr>
                                        <p:cTn id="32" dur="500"/>
                                        <p:tgtEl>
                                          <p:spTgt spid="8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9"/>
                                        </p:tgtEl>
                                        <p:attrNameLst>
                                          <p:attrName>style.visibility</p:attrName>
                                        </p:attrNameLst>
                                      </p:cBhvr>
                                      <p:to>
                                        <p:strVal val="visible"/>
                                      </p:to>
                                    </p:set>
                                    <p:animEffect transition="in" filter="dissolve">
                                      <p:cBhvr>
                                        <p:cTn id="37" dur="500"/>
                                        <p:tgtEl>
                                          <p:spTgt spid="89"/>
                                        </p:tgtEl>
                                      </p:cBhvr>
                                    </p:animEffect>
                                  </p:childTnLst>
                                </p:cTn>
                              </p:par>
                              <p:par>
                                <p:cTn id="38" presetID="9" presetClass="entr" presetSubtype="0" fill="hold" nodeType="with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dissolve">
                                      <p:cBhvr>
                                        <p:cTn id="4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84" grpId="0"/>
      <p:bldP spid="8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 </a:t>
            </a:r>
            <a:r>
              <a:rPr lang="zh-CN" altLang="en-US" dirty="0" smtClean="0"/>
              <a:t>广域无线接入</a:t>
            </a:r>
            <a:r>
              <a:rPr lang="en-US" altLang="zh-CN" dirty="0" smtClean="0"/>
              <a:t>: 3G</a:t>
            </a:r>
            <a:r>
              <a:rPr lang="zh-CN" altLang="en-US" dirty="0" smtClean="0"/>
              <a:t>和</a:t>
            </a:r>
            <a:r>
              <a:rPr lang="en-US" altLang="zh-CN" dirty="0" smtClean="0"/>
              <a:t>LTE</a:t>
            </a:r>
            <a:endParaRPr lang="zh-CN" altLang="en-US" dirty="0"/>
          </a:p>
        </p:txBody>
      </p:sp>
      <p:sp>
        <p:nvSpPr>
          <p:cNvPr id="25604" name="Rectangle 3"/>
          <p:cNvSpPr>
            <a:spLocks noGrp="1" noChangeArrowheads="1"/>
          </p:cNvSpPr>
          <p:nvPr>
            <p:ph sz="half" idx="1"/>
          </p:nvPr>
        </p:nvSpPr>
        <p:spPr>
          <a:xfrm>
            <a:off x="253016" y="2075420"/>
            <a:ext cx="4376420" cy="1712810"/>
          </a:xfrm>
        </p:spPr>
        <p:txBody>
          <a:bodyPr/>
          <a:lstStyle/>
          <a:p>
            <a:pPr eaLnBrk="1" hangingPunct="1">
              <a:lnSpc>
                <a:spcPct val="85000"/>
              </a:lnSpc>
              <a:buClr>
                <a:srgbClr val="000099"/>
              </a:buClr>
              <a:buSzPct val="65000"/>
              <a:buNone/>
            </a:pPr>
            <a:r>
              <a:rPr lang="zh-CN" altLang="en-US" sz="2800" dirty="0" smtClean="0">
                <a:solidFill>
                  <a:srgbClr val="CC0000"/>
                </a:solidFill>
                <a:latin typeface="Gill Sans MT" pitchFamily="34" charset="0"/>
              </a:rPr>
              <a:t>无线</a:t>
            </a:r>
            <a:r>
              <a:rPr lang="en-US" altLang="zh-CN" sz="2800" dirty="0" smtClean="0">
                <a:solidFill>
                  <a:srgbClr val="CC0000"/>
                </a:solidFill>
                <a:latin typeface="Gill Sans MT" pitchFamily="34" charset="0"/>
              </a:rPr>
              <a:t> LANs:</a:t>
            </a:r>
            <a:endParaRPr lang="en-US" altLang="zh-CN" sz="2800" dirty="0">
              <a:solidFill>
                <a:srgbClr val="CC0000"/>
              </a:solidFill>
              <a:latin typeface="Gill Sans MT" pitchFamily="34" charset="0"/>
            </a:endParaRPr>
          </a:p>
          <a:p>
            <a:pPr marL="282575" indent="-225425" eaLnBrk="1" hangingPunct="1">
              <a:lnSpc>
                <a:spcPct val="85000"/>
              </a:lnSpc>
              <a:buClr>
                <a:srgbClr val="000099"/>
              </a:buClr>
              <a:buFont typeface="Wingdings" pitchFamily="2" charset="2"/>
              <a:buChar char="§"/>
            </a:pPr>
            <a:r>
              <a:rPr lang="en-US" altLang="zh-CN" sz="2600" dirty="0">
                <a:latin typeface="+mn-lt"/>
              </a:rPr>
              <a:t>within building </a:t>
            </a:r>
            <a:r>
              <a:rPr lang="en-US" altLang="zh-CN" sz="2600" dirty="0" smtClean="0">
                <a:latin typeface="+mn-lt"/>
              </a:rPr>
              <a:t>(100</a:t>
            </a:r>
            <a:r>
              <a:rPr lang="zh-CN" altLang="en-US" sz="2600" dirty="0" smtClean="0">
                <a:latin typeface="+mn-lt"/>
              </a:rPr>
              <a:t>英尺</a:t>
            </a:r>
            <a:r>
              <a:rPr lang="en-US" altLang="zh-CN" sz="2600" dirty="0" smtClean="0">
                <a:latin typeface="+mn-lt"/>
              </a:rPr>
              <a:t>)</a:t>
            </a:r>
            <a:endParaRPr lang="en-US" altLang="zh-CN" sz="2600" dirty="0">
              <a:latin typeface="+mn-lt"/>
            </a:endParaRPr>
          </a:p>
          <a:p>
            <a:pPr marL="282575" indent="-225425" eaLnBrk="1" hangingPunct="1">
              <a:lnSpc>
                <a:spcPct val="85000"/>
              </a:lnSpc>
              <a:buClr>
                <a:srgbClr val="000099"/>
              </a:buClr>
              <a:buFont typeface="Wingdings" pitchFamily="2" charset="2"/>
              <a:buChar char="§"/>
            </a:pPr>
            <a:r>
              <a:rPr lang="en-US" altLang="zh-CN" sz="2600" dirty="0">
                <a:latin typeface="+mn-lt"/>
              </a:rPr>
              <a:t>802.11b/g/n </a:t>
            </a:r>
            <a:r>
              <a:rPr lang="en-US" altLang="zh-CN" sz="2600" dirty="0" smtClean="0">
                <a:latin typeface="+mn-lt"/>
              </a:rPr>
              <a:t>(</a:t>
            </a:r>
            <a:r>
              <a:rPr lang="en-US" altLang="zh-CN" sz="2600" dirty="0" err="1" smtClean="0">
                <a:latin typeface="+mn-lt"/>
              </a:rPr>
              <a:t>WiFi</a:t>
            </a:r>
            <a:r>
              <a:rPr lang="en-US" altLang="zh-CN" sz="2600" dirty="0" smtClean="0">
                <a:latin typeface="+mn-lt"/>
              </a:rPr>
              <a:t>): </a:t>
            </a:r>
            <a:r>
              <a:rPr lang="en-US" altLang="zh-CN" sz="2600" dirty="0">
                <a:latin typeface="+mn-lt"/>
              </a:rPr>
              <a:t>11, 54, 450 Mbps </a:t>
            </a:r>
            <a:r>
              <a:rPr lang="zh-CN" altLang="en-US" sz="2600" dirty="0" smtClean="0">
                <a:latin typeface="+mn-lt"/>
              </a:rPr>
              <a:t>传输速率</a:t>
            </a:r>
            <a:endParaRPr lang="en-US" altLang="zh-CN" sz="2600" dirty="0">
              <a:latin typeface="+mn-lt"/>
            </a:endParaRPr>
          </a:p>
          <a:p>
            <a:pPr marL="287338" indent="-287338" eaLnBrk="1" hangingPunct="1"/>
            <a:endParaRPr lang="en-US" altLang="zh-CN" dirty="0" smtClean="0">
              <a:ea typeface="宋体" pitchFamily="2" charset="-122"/>
            </a:endParaRPr>
          </a:p>
        </p:txBody>
      </p:sp>
      <p:sp>
        <p:nvSpPr>
          <p:cNvPr id="3" name="内容占位符 2"/>
          <p:cNvSpPr>
            <a:spLocks noGrp="1"/>
          </p:cNvSpPr>
          <p:nvPr>
            <p:ph sz="half" idx="2"/>
          </p:nvPr>
        </p:nvSpPr>
        <p:spPr>
          <a:xfrm>
            <a:off x="4648518" y="1839868"/>
            <a:ext cx="4257013" cy="1970645"/>
          </a:xfrm>
        </p:spPr>
        <p:txBody>
          <a:bodyPr/>
          <a:lstStyle/>
          <a:p>
            <a:pPr eaLnBrk="1" hangingPunct="1">
              <a:lnSpc>
                <a:spcPct val="85000"/>
              </a:lnSpc>
              <a:buClr>
                <a:srgbClr val="000099"/>
              </a:buClr>
              <a:buSzPct val="65000"/>
              <a:buNone/>
            </a:pPr>
            <a:r>
              <a:rPr lang="zh-CN" altLang="en-US" sz="2800" dirty="0" smtClean="0">
                <a:solidFill>
                  <a:srgbClr val="CC0000"/>
                </a:solidFill>
                <a:latin typeface="Gill Sans MT" pitchFamily="34" charset="0"/>
              </a:rPr>
              <a:t>广域无线接入</a:t>
            </a:r>
            <a:endParaRPr lang="en-US" altLang="zh-CN" sz="2800" dirty="0" smtClean="0">
              <a:solidFill>
                <a:srgbClr val="CC0000"/>
              </a:solidFill>
              <a:latin typeface="Gill Sans MT" pitchFamily="34" charset="0"/>
            </a:endParaRPr>
          </a:p>
          <a:p>
            <a:pPr marL="282575" indent="-225425" eaLnBrk="1" hangingPunct="1">
              <a:lnSpc>
                <a:spcPct val="85000"/>
              </a:lnSpc>
              <a:buClr>
                <a:srgbClr val="000099"/>
              </a:buClr>
              <a:buFont typeface="Wingdings" pitchFamily="2" charset="2"/>
              <a:buChar char="§"/>
            </a:pPr>
            <a:r>
              <a:rPr lang="en-US" altLang="zh-CN" sz="2600" dirty="0" smtClean="0">
                <a:latin typeface="+mn-lt"/>
              </a:rPr>
              <a:t>provided </a:t>
            </a:r>
            <a:r>
              <a:rPr lang="en-US" altLang="zh-CN" sz="2600" dirty="0">
                <a:latin typeface="+mn-lt"/>
              </a:rPr>
              <a:t>by telco </a:t>
            </a:r>
            <a:r>
              <a:rPr lang="en-US" altLang="zh-CN" sz="2600" dirty="0" smtClean="0">
                <a:latin typeface="+mn-lt"/>
              </a:rPr>
              <a:t>(cellular) </a:t>
            </a:r>
            <a:r>
              <a:rPr lang="en-US" altLang="zh-CN" sz="2600" dirty="0">
                <a:latin typeface="+mn-lt"/>
              </a:rPr>
              <a:t>operator, </a:t>
            </a:r>
            <a:r>
              <a:rPr lang="en-US" altLang="zh-CN" sz="2600" dirty="0" smtClean="0">
                <a:latin typeface="+mn-lt"/>
              </a:rPr>
              <a:t>10’</a:t>
            </a:r>
            <a:r>
              <a:rPr lang="en-US" altLang="ja-JP" sz="2600" dirty="0" smtClean="0">
                <a:latin typeface="+mn-lt"/>
              </a:rPr>
              <a:t>s </a:t>
            </a:r>
            <a:r>
              <a:rPr lang="en-US" altLang="ja-JP" sz="2600" dirty="0">
                <a:latin typeface="+mn-lt"/>
              </a:rPr>
              <a:t>km</a:t>
            </a:r>
          </a:p>
          <a:p>
            <a:pPr marL="282575" indent="-225425" eaLnBrk="1" hangingPunct="1">
              <a:lnSpc>
                <a:spcPct val="85000"/>
              </a:lnSpc>
              <a:buClr>
                <a:srgbClr val="000099"/>
              </a:buClr>
              <a:buFont typeface="Wingdings" pitchFamily="2" charset="2"/>
              <a:buChar char="§"/>
            </a:pPr>
            <a:r>
              <a:rPr lang="en-US" altLang="zh-CN" sz="2600" dirty="0">
                <a:latin typeface="+mn-lt"/>
              </a:rPr>
              <a:t>between 1 and 10 Mbps </a:t>
            </a:r>
          </a:p>
          <a:p>
            <a:pPr marL="282575" indent="-225425" eaLnBrk="1" hangingPunct="1">
              <a:lnSpc>
                <a:spcPct val="85000"/>
              </a:lnSpc>
              <a:buClr>
                <a:srgbClr val="000099"/>
              </a:buClr>
              <a:buFont typeface="Wingdings" pitchFamily="2" charset="2"/>
              <a:buChar char="§"/>
            </a:pPr>
            <a:r>
              <a:rPr lang="en-US" altLang="zh-CN" sz="2600" dirty="0">
                <a:latin typeface="+mn-lt"/>
              </a:rPr>
              <a:t>3G, 4G: LTE</a:t>
            </a:r>
          </a:p>
          <a:p>
            <a:endParaRPr lang="zh-CN" altLang="en-US" dirty="0"/>
          </a:p>
        </p:txBody>
      </p:sp>
      <p:sp>
        <p:nvSpPr>
          <p:cNvPr id="25606" name="Rectangle 3"/>
          <p:cNvSpPr>
            <a:spLocks noChangeArrowheads="1"/>
          </p:cNvSpPr>
          <p:nvPr/>
        </p:nvSpPr>
        <p:spPr bwMode="auto">
          <a:xfrm>
            <a:off x="132330" y="3154669"/>
            <a:ext cx="4079875" cy="1368425"/>
          </a:xfrm>
          <a:prstGeom prst="rect">
            <a:avLst/>
          </a:prstGeom>
          <a:noFill/>
          <a:ln w="9525">
            <a:noFill/>
            <a:miter lim="800000"/>
            <a:headEnd/>
            <a:tailEnd/>
          </a:ln>
        </p:spPr>
        <p:txBody>
          <a:bodyPr/>
          <a:lstStyle/>
          <a:p>
            <a:pPr marL="342900" indent="-342900" eaLnBrk="1" hangingPunct="1">
              <a:lnSpc>
                <a:spcPct val="85000"/>
              </a:lnSpc>
              <a:spcBef>
                <a:spcPct val="20000"/>
              </a:spcBef>
              <a:buClr>
                <a:srgbClr val="000099"/>
              </a:buClr>
              <a:buSzPct val="65000"/>
              <a:buFont typeface="Wingdings" pitchFamily="2" charset="2"/>
              <a:buNone/>
            </a:pPr>
            <a:endParaRPr lang="en-US" altLang="zh-CN" sz="2000" dirty="0">
              <a:latin typeface="Gill Sans MT" pitchFamily="34" charset="0"/>
            </a:endParaRPr>
          </a:p>
        </p:txBody>
      </p:sp>
      <p:sp>
        <p:nvSpPr>
          <p:cNvPr id="25607" name="Rectangle 3"/>
          <p:cNvSpPr>
            <a:spLocks noChangeArrowheads="1"/>
          </p:cNvSpPr>
          <p:nvPr/>
        </p:nvSpPr>
        <p:spPr bwMode="auto">
          <a:xfrm>
            <a:off x="2179638" y="756397"/>
            <a:ext cx="4619625" cy="2625725"/>
          </a:xfrm>
          <a:prstGeom prst="rect">
            <a:avLst/>
          </a:prstGeom>
          <a:noFill/>
          <a:ln w="9525">
            <a:noFill/>
            <a:miter lim="800000"/>
            <a:headEnd/>
            <a:tailEnd/>
          </a:ln>
        </p:spPr>
        <p:txBody>
          <a:bodyPr/>
          <a:lstStyle/>
          <a:p>
            <a:pPr marL="342900" indent="-342900" eaLnBrk="1" hangingPunct="1">
              <a:lnSpc>
                <a:spcPct val="85000"/>
              </a:lnSpc>
              <a:spcBef>
                <a:spcPct val="20000"/>
              </a:spcBef>
              <a:buClr>
                <a:srgbClr val="000099"/>
              </a:buClr>
              <a:buSzPct val="65000"/>
              <a:buFont typeface="Wingdings" pitchFamily="2" charset="2"/>
              <a:buChar char="v"/>
            </a:pPr>
            <a:endParaRPr lang="en-US" altLang="zh-CN" dirty="0">
              <a:latin typeface="Gill Sans MT" pitchFamily="34" charset="0"/>
            </a:endParaRPr>
          </a:p>
        </p:txBody>
      </p:sp>
      <p:grpSp>
        <p:nvGrpSpPr>
          <p:cNvPr id="25608" name="Group 85"/>
          <p:cNvGrpSpPr>
            <a:grpSpLocks/>
          </p:cNvGrpSpPr>
          <p:nvPr/>
        </p:nvGrpSpPr>
        <p:grpSpPr bwMode="auto">
          <a:xfrm>
            <a:off x="958850" y="4022789"/>
            <a:ext cx="2487613" cy="1562100"/>
            <a:chOff x="2889" y="1631"/>
            <a:chExt cx="980" cy="743"/>
          </a:xfrm>
        </p:grpSpPr>
        <p:sp>
          <p:nvSpPr>
            <p:cNvPr id="25733" name="Rectangle 86"/>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zh-CN" altLang="zh-CN"/>
            </a:p>
          </p:txBody>
        </p:sp>
        <p:sp>
          <p:nvSpPr>
            <p:cNvPr id="25734" name="AutoShape 87"/>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zh-CN" altLang="zh-CN">
                <a:solidFill>
                  <a:srgbClr val="00CCFF"/>
                </a:solidFill>
              </a:endParaRPr>
            </a:p>
          </p:txBody>
        </p:sp>
      </p:grpSp>
      <p:sp>
        <p:nvSpPr>
          <p:cNvPr id="25609" name="Line 110"/>
          <p:cNvSpPr>
            <a:spLocks noChangeShapeType="1"/>
          </p:cNvSpPr>
          <p:nvPr/>
        </p:nvSpPr>
        <p:spPr bwMode="auto">
          <a:xfrm>
            <a:off x="2603500" y="5427726"/>
            <a:ext cx="0" cy="220663"/>
          </a:xfrm>
          <a:prstGeom prst="line">
            <a:avLst/>
          </a:prstGeom>
          <a:noFill/>
          <a:ln w="9525">
            <a:solidFill>
              <a:schemeClr val="tx1"/>
            </a:solidFill>
            <a:round/>
            <a:headEnd/>
            <a:tailEnd/>
          </a:ln>
        </p:spPr>
        <p:txBody>
          <a:bodyPr/>
          <a:lstStyle/>
          <a:p>
            <a:endParaRPr lang="zh-CN" altLang="en-US"/>
          </a:p>
        </p:txBody>
      </p:sp>
      <p:sp>
        <p:nvSpPr>
          <p:cNvPr id="25610" name="Line 116"/>
          <p:cNvSpPr>
            <a:spLocks noChangeShapeType="1"/>
          </p:cNvSpPr>
          <p:nvPr/>
        </p:nvSpPr>
        <p:spPr bwMode="auto">
          <a:xfrm flipV="1">
            <a:off x="2003425" y="5292789"/>
            <a:ext cx="287338" cy="4762"/>
          </a:xfrm>
          <a:prstGeom prst="line">
            <a:avLst/>
          </a:prstGeom>
          <a:noFill/>
          <a:ln w="9525">
            <a:solidFill>
              <a:schemeClr val="tx1"/>
            </a:solidFill>
            <a:round/>
            <a:headEnd/>
            <a:tailEnd/>
          </a:ln>
        </p:spPr>
        <p:txBody>
          <a:bodyPr/>
          <a:lstStyle/>
          <a:p>
            <a:endParaRPr lang="zh-CN" altLang="en-US"/>
          </a:p>
        </p:txBody>
      </p:sp>
      <p:grpSp>
        <p:nvGrpSpPr>
          <p:cNvPr id="25611" name="Group 228"/>
          <p:cNvGrpSpPr>
            <a:grpSpLocks/>
          </p:cNvGrpSpPr>
          <p:nvPr/>
        </p:nvGrpSpPr>
        <p:grpSpPr bwMode="auto">
          <a:xfrm>
            <a:off x="2279650" y="5135626"/>
            <a:ext cx="666750" cy="284163"/>
            <a:chOff x="4650" y="1129"/>
            <a:chExt cx="246" cy="95"/>
          </a:xfrm>
        </p:grpSpPr>
        <p:sp>
          <p:nvSpPr>
            <p:cNvPr id="2572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572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572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5728" name="Group 232"/>
            <p:cNvGrpSpPr>
              <a:grpSpLocks/>
            </p:cNvGrpSpPr>
            <p:nvPr/>
          </p:nvGrpSpPr>
          <p:grpSpPr bwMode="auto">
            <a:xfrm>
              <a:off x="4699" y="1145"/>
              <a:ext cx="138" cy="29"/>
              <a:chOff x="2468" y="1332"/>
              <a:chExt cx="310" cy="60"/>
            </a:xfrm>
          </p:grpSpPr>
          <p:sp>
            <p:nvSpPr>
              <p:cNvPr id="25731"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25732"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25729" name="Line 235"/>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5730" name="Line 236"/>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25612" name="Group 246"/>
          <p:cNvGrpSpPr>
            <a:grpSpLocks/>
          </p:cNvGrpSpPr>
          <p:nvPr/>
        </p:nvGrpSpPr>
        <p:grpSpPr bwMode="auto">
          <a:xfrm>
            <a:off x="1527175" y="4902264"/>
            <a:ext cx="863600" cy="588962"/>
            <a:chOff x="2967" y="478"/>
            <a:chExt cx="788" cy="625"/>
          </a:xfrm>
        </p:grpSpPr>
        <p:pic>
          <p:nvPicPr>
            <p:cNvPr id="25723" name="Picture 247" descr="access_point_stylized_small"/>
            <p:cNvPicPr>
              <a:picLocks noChangeAspect="1" noChangeArrowheads="1"/>
            </p:cNvPicPr>
            <p:nvPr/>
          </p:nvPicPr>
          <p:blipFill>
            <a:blip r:embed="rId3"/>
            <a:srcRect/>
            <a:stretch>
              <a:fillRect/>
            </a:stretch>
          </p:blipFill>
          <p:spPr bwMode="auto">
            <a:xfrm>
              <a:off x="3012" y="559"/>
              <a:ext cx="576" cy="544"/>
            </a:xfrm>
            <a:prstGeom prst="rect">
              <a:avLst/>
            </a:prstGeom>
            <a:noFill/>
            <a:ln w="9525">
              <a:noFill/>
              <a:miter lim="800000"/>
              <a:headEnd/>
              <a:tailEnd/>
            </a:ln>
          </p:spPr>
        </p:pic>
        <p:pic>
          <p:nvPicPr>
            <p:cNvPr id="25724" name="Picture 248" descr="antenna_radiation_stylized"/>
            <p:cNvPicPr>
              <a:picLocks noChangeAspect="1" noChangeArrowheads="1"/>
            </p:cNvPicPr>
            <p:nvPr/>
          </p:nvPicPr>
          <p:blipFill>
            <a:blip r:embed="rId4"/>
            <a:srcRect/>
            <a:stretch>
              <a:fillRect/>
            </a:stretch>
          </p:blipFill>
          <p:spPr bwMode="auto">
            <a:xfrm>
              <a:off x="2967" y="478"/>
              <a:ext cx="788" cy="188"/>
            </a:xfrm>
            <a:prstGeom prst="rect">
              <a:avLst/>
            </a:prstGeom>
            <a:noFill/>
            <a:ln w="9525">
              <a:noFill/>
              <a:miter lim="800000"/>
              <a:headEnd/>
              <a:tailEnd/>
            </a:ln>
          </p:spPr>
        </p:pic>
      </p:grpSp>
      <p:grpSp>
        <p:nvGrpSpPr>
          <p:cNvPr id="25613" name="Group 390"/>
          <p:cNvGrpSpPr>
            <a:grpSpLocks/>
          </p:cNvGrpSpPr>
          <p:nvPr/>
        </p:nvGrpSpPr>
        <p:grpSpPr bwMode="auto">
          <a:xfrm>
            <a:off x="1441450" y="4133914"/>
            <a:ext cx="757238" cy="682625"/>
            <a:chOff x="877" y="1008"/>
            <a:chExt cx="2747" cy="2591"/>
          </a:xfrm>
        </p:grpSpPr>
        <p:pic>
          <p:nvPicPr>
            <p:cNvPr id="25700" name="Picture 391" descr="antenna_stylized"/>
            <p:cNvPicPr>
              <a:picLocks noChangeAspect="1" noChangeArrowheads="1"/>
            </p:cNvPicPr>
            <p:nvPr/>
          </p:nvPicPr>
          <p:blipFill>
            <a:blip r:embed="rId5"/>
            <a:srcRect/>
            <a:stretch>
              <a:fillRect/>
            </a:stretch>
          </p:blipFill>
          <p:spPr bwMode="auto">
            <a:xfrm>
              <a:off x="877" y="1008"/>
              <a:ext cx="2725" cy="1421"/>
            </a:xfrm>
            <a:prstGeom prst="rect">
              <a:avLst/>
            </a:prstGeom>
            <a:noFill/>
            <a:ln w="9525">
              <a:noFill/>
              <a:miter lim="800000"/>
              <a:headEnd/>
              <a:tailEnd/>
            </a:ln>
          </p:spPr>
        </p:pic>
        <p:pic>
          <p:nvPicPr>
            <p:cNvPr id="25701" name="Picture 392" descr="laptop_keyboard"/>
            <p:cNvPicPr>
              <a:picLocks noChangeAspect="1" noChangeArrowheads="1"/>
            </p:cNvPicPr>
            <p:nvPr/>
          </p:nvPicPr>
          <p:blipFill>
            <a:blip r:embed="rId6"/>
            <a:srcRect/>
            <a:stretch>
              <a:fillRect/>
            </a:stretch>
          </p:blipFill>
          <p:spPr bwMode="auto">
            <a:xfrm rot="109064" flipH="1">
              <a:off x="1009" y="2586"/>
              <a:ext cx="2245" cy="1013"/>
            </a:xfrm>
            <a:prstGeom prst="rect">
              <a:avLst/>
            </a:prstGeom>
            <a:noFill/>
            <a:ln w="9525">
              <a:noFill/>
              <a:miter lim="800000"/>
              <a:headEnd/>
              <a:tailEnd/>
            </a:ln>
          </p:spPr>
        </p:pic>
        <p:sp>
          <p:nvSpPr>
            <p:cNvPr id="25702" name="Freeform 393"/>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5703" name="Picture 394" descr="screen"/>
            <p:cNvPicPr>
              <a:picLocks noChangeAspect="1" noChangeArrowheads="1"/>
            </p:cNvPicPr>
            <p:nvPr/>
          </p:nvPicPr>
          <p:blipFill>
            <a:blip r:embed="rId7"/>
            <a:srcRect/>
            <a:stretch>
              <a:fillRect/>
            </a:stretch>
          </p:blipFill>
          <p:spPr bwMode="auto">
            <a:xfrm>
              <a:off x="1842" y="1637"/>
              <a:ext cx="1642" cy="1203"/>
            </a:xfrm>
            <a:prstGeom prst="rect">
              <a:avLst/>
            </a:prstGeom>
            <a:noFill/>
            <a:ln w="9525">
              <a:noFill/>
              <a:miter lim="800000"/>
              <a:headEnd/>
              <a:tailEnd/>
            </a:ln>
          </p:spPr>
        </p:pic>
        <p:sp>
          <p:nvSpPr>
            <p:cNvPr id="25704" name="Freeform 395"/>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25705"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25706"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25707" name="Freeform 398"/>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25708" name="Freeform 399"/>
            <p:cNvSpPr>
              <a:spLocks/>
            </p:cNvSpPr>
            <p:nvPr/>
          </p:nvSpPr>
          <p:spPr bwMode="auto">
            <a:xfrm>
              <a:off x="3195" y="1755"/>
              <a:ext cx="429" cy="1187"/>
            </a:xfrm>
            <a:custGeom>
              <a:avLst/>
              <a:gdLst>
                <a:gd name="T0" fmla="*/ 1 w 637"/>
                <a:gd name="T1" fmla="*/ 0 h 1659"/>
                <a:gd name="T2" fmla="*/ 1 w 637"/>
                <a:gd name="T3" fmla="*/ 0 h 1659"/>
                <a:gd name="T4" fmla="*/ 1 w 637"/>
                <a:gd name="T5" fmla="*/ 11 h 1659"/>
                <a:gd name="T6" fmla="*/ 0 w 637"/>
                <a:gd name="T7" fmla="*/ 1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25709" name="Freeform 400"/>
            <p:cNvSpPr>
              <a:spLocks/>
            </p:cNvSpPr>
            <p:nvPr/>
          </p:nvSpPr>
          <p:spPr bwMode="auto">
            <a:xfrm>
              <a:off x="1734" y="2587"/>
              <a:ext cx="1494" cy="394"/>
            </a:xfrm>
            <a:custGeom>
              <a:avLst/>
              <a:gdLst>
                <a:gd name="T0" fmla="*/ 0 w 2216"/>
                <a:gd name="T1" fmla="*/ 0 h 550"/>
                <a:gd name="T2" fmla="*/ 1 w 2216"/>
                <a:gd name="T3" fmla="*/ 1 h 550"/>
                <a:gd name="T4" fmla="*/ 6 w 2216"/>
                <a:gd name="T5" fmla="*/ 4 h 550"/>
                <a:gd name="T6" fmla="*/ 6 w 2216"/>
                <a:gd name="T7" fmla="*/ 3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25710" name="Group 401"/>
            <p:cNvGrpSpPr>
              <a:grpSpLocks/>
            </p:cNvGrpSpPr>
            <p:nvPr/>
          </p:nvGrpSpPr>
          <p:grpSpPr bwMode="auto">
            <a:xfrm>
              <a:off x="1709" y="3008"/>
              <a:ext cx="507" cy="234"/>
              <a:chOff x="1740" y="2642"/>
              <a:chExt cx="752" cy="327"/>
            </a:xfrm>
          </p:grpSpPr>
          <p:sp>
            <p:nvSpPr>
              <p:cNvPr id="25717"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25718"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25719"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25720"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25721"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25722"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25711" name="Freeform 408"/>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25712" name="Freeform 409"/>
            <p:cNvSpPr>
              <a:spLocks/>
            </p:cNvSpPr>
            <p:nvPr/>
          </p:nvSpPr>
          <p:spPr bwMode="auto">
            <a:xfrm>
              <a:off x="1010" y="3084"/>
              <a:ext cx="1571" cy="469"/>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25713"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25714"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25715"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25716"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25614" name="Group 445"/>
          <p:cNvGrpSpPr>
            <a:grpSpLocks/>
          </p:cNvGrpSpPr>
          <p:nvPr/>
        </p:nvGrpSpPr>
        <p:grpSpPr bwMode="auto">
          <a:xfrm>
            <a:off x="5146675" y="4071938"/>
            <a:ext cx="2709863" cy="1951037"/>
            <a:chOff x="3652" y="2846"/>
            <a:chExt cx="1253" cy="934"/>
          </a:xfrm>
        </p:grpSpPr>
        <p:sp>
          <p:nvSpPr>
            <p:cNvPr id="25641" name="Freeform 84"/>
            <p:cNvSpPr>
              <a:spLocks/>
            </p:cNvSpPr>
            <p:nvPr/>
          </p:nvSpPr>
          <p:spPr bwMode="auto">
            <a:xfrm>
              <a:off x="3652" y="2949"/>
              <a:ext cx="1094" cy="675"/>
            </a:xfrm>
            <a:custGeom>
              <a:avLst/>
              <a:gdLst>
                <a:gd name="T0" fmla="*/ 1466 w 1036"/>
                <a:gd name="T1" fmla="*/ 11 h 675"/>
                <a:gd name="T2" fmla="*/ 884 w 1036"/>
                <a:gd name="T3" fmla="*/ 53 h 675"/>
                <a:gd name="T4" fmla="*/ 467 w 1036"/>
                <a:gd name="T5" fmla="*/ 129 h 675"/>
                <a:gd name="T6" fmla="*/ 347 w 1036"/>
                <a:gd name="T7" fmla="*/ 229 h 675"/>
                <a:gd name="T8" fmla="*/ 48 w 1036"/>
                <a:gd name="T9" fmla="*/ 297 h 675"/>
                <a:gd name="T10" fmla="*/ 39 w 1036"/>
                <a:gd name="T11" fmla="*/ 459 h 675"/>
                <a:gd name="T12" fmla="*/ 298 w 1036"/>
                <a:gd name="T13" fmla="*/ 489 h 675"/>
                <a:gd name="T14" fmla="*/ 1039 w 1036"/>
                <a:gd name="T15" fmla="*/ 489 h 675"/>
                <a:gd name="T16" fmla="*/ 1353 w 1036"/>
                <a:gd name="T17" fmla="*/ 555 h 675"/>
                <a:gd name="T18" fmla="*/ 1702 w 1036"/>
                <a:gd name="T19" fmla="*/ 657 h 675"/>
                <a:gd name="T20" fmla="*/ 1969 w 1036"/>
                <a:gd name="T21" fmla="*/ 661 h 675"/>
                <a:gd name="T22" fmla="*/ 2153 w 1036"/>
                <a:gd name="T23" fmla="*/ 603 h 675"/>
                <a:gd name="T24" fmla="*/ 2247 w 1036"/>
                <a:gd name="T25" fmla="*/ 445 h 675"/>
                <a:gd name="T26" fmla="*/ 2305 w 1036"/>
                <a:gd name="T27" fmla="*/ 291 h 675"/>
                <a:gd name="T28" fmla="*/ 2312 w 1036"/>
                <a:gd name="T29" fmla="*/ 107 h 675"/>
                <a:gd name="T30" fmla="*/ 2113 w 1036"/>
                <a:gd name="T31" fmla="*/ 17 h 675"/>
                <a:gd name="T32" fmla="*/ 1755 w 1036"/>
                <a:gd name="T33" fmla="*/ 3 h 675"/>
                <a:gd name="T34" fmla="*/ 1466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5642" name="Line 93"/>
            <p:cNvSpPr>
              <a:spLocks noChangeShapeType="1"/>
            </p:cNvSpPr>
            <p:nvPr/>
          </p:nvSpPr>
          <p:spPr bwMode="auto">
            <a:xfrm>
              <a:off x="4337" y="3386"/>
              <a:ext cx="96" cy="60"/>
            </a:xfrm>
            <a:prstGeom prst="line">
              <a:avLst/>
            </a:prstGeom>
            <a:noFill/>
            <a:ln w="9525">
              <a:solidFill>
                <a:schemeClr val="tx1"/>
              </a:solidFill>
              <a:round/>
              <a:headEnd/>
              <a:tailEnd/>
            </a:ln>
          </p:spPr>
          <p:txBody>
            <a:bodyPr/>
            <a:lstStyle/>
            <a:p>
              <a:endParaRPr lang="zh-CN" altLang="en-US"/>
            </a:p>
          </p:txBody>
        </p:sp>
        <p:pic>
          <p:nvPicPr>
            <p:cNvPr id="25643" name="Picture 133" descr="car_icon_small"/>
            <p:cNvPicPr>
              <a:picLocks noChangeAspect="1" noChangeArrowheads="1"/>
            </p:cNvPicPr>
            <p:nvPr/>
          </p:nvPicPr>
          <p:blipFill>
            <a:blip r:embed="rId8"/>
            <a:srcRect/>
            <a:stretch>
              <a:fillRect/>
            </a:stretch>
          </p:blipFill>
          <p:spPr bwMode="auto">
            <a:xfrm>
              <a:off x="4370" y="2956"/>
              <a:ext cx="535" cy="106"/>
            </a:xfrm>
            <a:prstGeom prst="rect">
              <a:avLst/>
            </a:prstGeom>
            <a:noFill/>
            <a:ln w="9525">
              <a:noFill/>
              <a:miter lim="800000"/>
              <a:headEnd/>
              <a:tailEnd/>
            </a:ln>
          </p:spPr>
        </p:pic>
        <p:grpSp>
          <p:nvGrpSpPr>
            <p:cNvPr id="25644" name="Group 134"/>
            <p:cNvGrpSpPr>
              <a:grpSpLocks/>
            </p:cNvGrpSpPr>
            <p:nvPr/>
          </p:nvGrpSpPr>
          <p:grpSpPr bwMode="auto">
            <a:xfrm>
              <a:off x="3911" y="2846"/>
              <a:ext cx="262" cy="243"/>
              <a:chOff x="2751" y="1851"/>
              <a:chExt cx="462" cy="478"/>
            </a:xfrm>
          </p:grpSpPr>
          <p:pic>
            <p:nvPicPr>
              <p:cNvPr id="25698" name="Picture 135" descr="iphone_stylized_small"/>
              <p:cNvPicPr>
                <a:picLocks noChangeAspect="1" noChangeArrowheads="1"/>
              </p:cNvPicPr>
              <p:nvPr/>
            </p:nvPicPr>
            <p:blipFill>
              <a:blip r:embed="rId9"/>
              <a:srcRect/>
              <a:stretch>
                <a:fillRect/>
              </a:stretch>
            </p:blipFill>
            <p:spPr bwMode="auto">
              <a:xfrm>
                <a:off x="2928" y="1922"/>
                <a:ext cx="152" cy="407"/>
              </a:xfrm>
              <a:prstGeom prst="rect">
                <a:avLst/>
              </a:prstGeom>
              <a:noFill/>
              <a:ln w="9525">
                <a:noFill/>
                <a:miter lim="800000"/>
                <a:headEnd/>
                <a:tailEnd/>
              </a:ln>
            </p:spPr>
          </p:pic>
          <p:pic>
            <p:nvPicPr>
              <p:cNvPr id="25699" name="Picture 136" descr="antenna_radiation_stylized"/>
              <p:cNvPicPr>
                <a:picLocks noChangeAspect="1" noChangeArrowheads="1"/>
              </p:cNvPicPr>
              <p:nvPr/>
            </p:nvPicPr>
            <p:blipFill>
              <a:blip r:embed="rId10"/>
              <a:srcRect/>
              <a:stretch>
                <a:fillRect/>
              </a:stretch>
            </p:blipFill>
            <p:spPr bwMode="auto">
              <a:xfrm>
                <a:off x="2751" y="1851"/>
                <a:ext cx="462" cy="110"/>
              </a:xfrm>
              <a:prstGeom prst="rect">
                <a:avLst/>
              </a:prstGeom>
              <a:noFill/>
              <a:ln w="9525">
                <a:noFill/>
                <a:miter lim="800000"/>
                <a:headEnd/>
                <a:tailEnd/>
              </a:ln>
            </p:spPr>
          </p:pic>
        </p:grpSp>
        <p:grpSp>
          <p:nvGrpSpPr>
            <p:cNvPr id="25645" name="Group 252"/>
            <p:cNvGrpSpPr>
              <a:grpSpLocks/>
            </p:cNvGrpSpPr>
            <p:nvPr/>
          </p:nvGrpSpPr>
          <p:grpSpPr bwMode="auto">
            <a:xfrm>
              <a:off x="4193" y="3034"/>
              <a:ext cx="288" cy="398"/>
              <a:chOff x="742" y="2409"/>
              <a:chExt cx="576" cy="881"/>
            </a:xfrm>
          </p:grpSpPr>
          <p:grpSp>
            <p:nvGrpSpPr>
              <p:cNvPr id="25680" name="Group 253"/>
              <p:cNvGrpSpPr>
                <a:grpSpLocks/>
              </p:cNvGrpSpPr>
              <p:nvPr/>
            </p:nvGrpSpPr>
            <p:grpSpPr bwMode="auto">
              <a:xfrm>
                <a:off x="832" y="2643"/>
                <a:ext cx="376" cy="647"/>
                <a:chOff x="3130" y="3288"/>
                <a:chExt cx="410" cy="742"/>
              </a:xfrm>
            </p:grpSpPr>
            <p:sp>
              <p:nvSpPr>
                <p:cNvPr id="25683" name="Line 270"/>
                <p:cNvSpPr>
                  <a:spLocks noChangeShapeType="1"/>
                </p:cNvSpPr>
                <p:nvPr/>
              </p:nvSpPr>
              <p:spPr bwMode="auto">
                <a:xfrm flipH="1">
                  <a:off x="3130" y="3288"/>
                  <a:ext cx="205" cy="672"/>
                </a:xfrm>
                <a:prstGeom prst="line">
                  <a:avLst/>
                </a:prstGeom>
                <a:noFill/>
                <a:ln w="19050">
                  <a:solidFill>
                    <a:schemeClr val="tx1"/>
                  </a:solidFill>
                  <a:round/>
                  <a:headEnd/>
                  <a:tailEnd/>
                </a:ln>
              </p:spPr>
              <p:txBody>
                <a:bodyPr wrap="none"/>
                <a:lstStyle/>
                <a:p>
                  <a:endParaRPr lang="zh-CN" altLang="en-US"/>
                </a:p>
              </p:txBody>
            </p:sp>
            <p:sp>
              <p:nvSpPr>
                <p:cNvPr id="25684" name="Line 271"/>
                <p:cNvSpPr>
                  <a:spLocks noChangeShapeType="1"/>
                </p:cNvSpPr>
                <p:nvPr/>
              </p:nvSpPr>
              <p:spPr bwMode="auto">
                <a:xfrm>
                  <a:off x="3335" y="3288"/>
                  <a:ext cx="205" cy="669"/>
                </a:xfrm>
                <a:prstGeom prst="line">
                  <a:avLst/>
                </a:prstGeom>
                <a:noFill/>
                <a:ln w="19050">
                  <a:solidFill>
                    <a:schemeClr val="tx1"/>
                  </a:solidFill>
                  <a:round/>
                  <a:headEnd/>
                  <a:tailEnd/>
                </a:ln>
              </p:spPr>
              <p:txBody>
                <a:bodyPr wrap="none"/>
                <a:lstStyle/>
                <a:p>
                  <a:endParaRPr lang="zh-CN" altLang="en-US"/>
                </a:p>
              </p:txBody>
            </p:sp>
            <p:sp>
              <p:nvSpPr>
                <p:cNvPr id="25685" name="Line 272"/>
                <p:cNvSpPr>
                  <a:spLocks noChangeShapeType="1"/>
                </p:cNvSpPr>
                <p:nvPr/>
              </p:nvSpPr>
              <p:spPr bwMode="auto">
                <a:xfrm>
                  <a:off x="3130" y="3957"/>
                  <a:ext cx="205" cy="73"/>
                </a:xfrm>
                <a:prstGeom prst="line">
                  <a:avLst/>
                </a:prstGeom>
                <a:noFill/>
                <a:ln w="19050">
                  <a:solidFill>
                    <a:schemeClr val="tx1"/>
                  </a:solidFill>
                  <a:round/>
                  <a:headEnd/>
                  <a:tailEnd/>
                </a:ln>
              </p:spPr>
              <p:txBody>
                <a:bodyPr wrap="none"/>
                <a:lstStyle/>
                <a:p>
                  <a:endParaRPr lang="zh-CN" altLang="en-US"/>
                </a:p>
              </p:txBody>
            </p:sp>
            <p:sp>
              <p:nvSpPr>
                <p:cNvPr id="25686" name="Line 273"/>
                <p:cNvSpPr>
                  <a:spLocks noChangeShapeType="1"/>
                </p:cNvSpPr>
                <p:nvPr/>
              </p:nvSpPr>
              <p:spPr bwMode="auto">
                <a:xfrm flipH="1">
                  <a:off x="3335" y="3957"/>
                  <a:ext cx="205" cy="73"/>
                </a:xfrm>
                <a:prstGeom prst="line">
                  <a:avLst/>
                </a:prstGeom>
                <a:noFill/>
                <a:ln w="19050">
                  <a:solidFill>
                    <a:schemeClr val="tx1"/>
                  </a:solidFill>
                  <a:round/>
                  <a:headEnd/>
                  <a:tailEnd/>
                </a:ln>
              </p:spPr>
              <p:txBody>
                <a:bodyPr wrap="none"/>
                <a:lstStyle/>
                <a:p>
                  <a:endParaRPr lang="zh-CN" altLang="en-US"/>
                </a:p>
              </p:txBody>
            </p:sp>
            <p:sp>
              <p:nvSpPr>
                <p:cNvPr id="25687" name="Line 274"/>
                <p:cNvSpPr>
                  <a:spLocks noChangeShapeType="1"/>
                </p:cNvSpPr>
                <p:nvPr/>
              </p:nvSpPr>
              <p:spPr bwMode="auto">
                <a:xfrm>
                  <a:off x="3335" y="3303"/>
                  <a:ext cx="0" cy="727"/>
                </a:xfrm>
                <a:prstGeom prst="line">
                  <a:avLst/>
                </a:prstGeom>
                <a:noFill/>
                <a:ln w="19050">
                  <a:solidFill>
                    <a:schemeClr val="tx1"/>
                  </a:solidFill>
                  <a:round/>
                  <a:headEnd/>
                  <a:tailEnd/>
                </a:ln>
              </p:spPr>
              <p:txBody>
                <a:bodyPr wrap="none"/>
                <a:lstStyle/>
                <a:p>
                  <a:endParaRPr lang="zh-CN" altLang="en-US"/>
                </a:p>
              </p:txBody>
            </p:sp>
            <p:sp>
              <p:nvSpPr>
                <p:cNvPr id="25688" name="Line 275"/>
                <p:cNvSpPr>
                  <a:spLocks noChangeShapeType="1"/>
                </p:cNvSpPr>
                <p:nvPr/>
              </p:nvSpPr>
              <p:spPr bwMode="auto">
                <a:xfrm flipV="1">
                  <a:off x="3130" y="3888"/>
                  <a:ext cx="205" cy="72"/>
                </a:xfrm>
                <a:prstGeom prst="line">
                  <a:avLst/>
                </a:prstGeom>
                <a:noFill/>
                <a:ln w="19050">
                  <a:solidFill>
                    <a:schemeClr val="tx1"/>
                  </a:solidFill>
                  <a:round/>
                  <a:headEnd/>
                  <a:tailEnd/>
                </a:ln>
              </p:spPr>
              <p:txBody>
                <a:bodyPr wrap="none"/>
                <a:lstStyle/>
                <a:p>
                  <a:endParaRPr lang="zh-CN" altLang="en-US"/>
                </a:p>
              </p:txBody>
            </p:sp>
            <p:sp>
              <p:nvSpPr>
                <p:cNvPr id="25689" name="Line 276"/>
                <p:cNvSpPr>
                  <a:spLocks noChangeShapeType="1"/>
                </p:cNvSpPr>
                <p:nvPr/>
              </p:nvSpPr>
              <p:spPr bwMode="auto">
                <a:xfrm flipH="1" flipV="1">
                  <a:off x="3335" y="3888"/>
                  <a:ext cx="205" cy="69"/>
                </a:xfrm>
                <a:prstGeom prst="line">
                  <a:avLst/>
                </a:prstGeom>
                <a:noFill/>
                <a:ln w="19050">
                  <a:solidFill>
                    <a:schemeClr val="tx1"/>
                  </a:solidFill>
                  <a:round/>
                  <a:headEnd/>
                  <a:tailEnd/>
                </a:ln>
              </p:spPr>
              <p:txBody>
                <a:bodyPr wrap="none"/>
                <a:lstStyle/>
                <a:p>
                  <a:endParaRPr lang="zh-CN" altLang="en-US"/>
                </a:p>
              </p:txBody>
            </p:sp>
            <p:sp>
              <p:nvSpPr>
                <p:cNvPr id="25690" name="Line 277"/>
                <p:cNvSpPr>
                  <a:spLocks noChangeShapeType="1"/>
                </p:cNvSpPr>
                <p:nvPr/>
              </p:nvSpPr>
              <p:spPr bwMode="auto">
                <a:xfrm>
                  <a:off x="3217" y="3668"/>
                  <a:ext cx="118" cy="55"/>
                </a:xfrm>
                <a:prstGeom prst="line">
                  <a:avLst/>
                </a:prstGeom>
                <a:noFill/>
                <a:ln w="19050">
                  <a:solidFill>
                    <a:schemeClr val="tx1"/>
                  </a:solidFill>
                  <a:round/>
                  <a:headEnd/>
                  <a:tailEnd/>
                </a:ln>
              </p:spPr>
              <p:txBody>
                <a:bodyPr wrap="none"/>
                <a:lstStyle/>
                <a:p>
                  <a:endParaRPr lang="zh-CN" altLang="en-US"/>
                </a:p>
              </p:txBody>
            </p:sp>
            <p:sp>
              <p:nvSpPr>
                <p:cNvPr id="25691" name="Line 278"/>
                <p:cNvSpPr>
                  <a:spLocks noChangeShapeType="1"/>
                </p:cNvSpPr>
                <p:nvPr/>
              </p:nvSpPr>
              <p:spPr bwMode="auto">
                <a:xfrm flipV="1">
                  <a:off x="3335" y="3668"/>
                  <a:ext cx="124" cy="55"/>
                </a:xfrm>
                <a:prstGeom prst="line">
                  <a:avLst/>
                </a:prstGeom>
                <a:noFill/>
                <a:ln w="19050">
                  <a:solidFill>
                    <a:schemeClr val="tx1"/>
                  </a:solidFill>
                  <a:round/>
                  <a:headEnd/>
                  <a:tailEnd/>
                </a:ln>
              </p:spPr>
              <p:txBody>
                <a:bodyPr wrap="none"/>
                <a:lstStyle/>
                <a:p>
                  <a:endParaRPr lang="zh-CN" altLang="en-US"/>
                </a:p>
              </p:txBody>
            </p:sp>
            <p:sp>
              <p:nvSpPr>
                <p:cNvPr id="25692" name="Line 279"/>
                <p:cNvSpPr>
                  <a:spLocks noChangeShapeType="1"/>
                </p:cNvSpPr>
                <p:nvPr/>
              </p:nvSpPr>
              <p:spPr bwMode="auto">
                <a:xfrm>
                  <a:off x="3178" y="3766"/>
                  <a:ext cx="152" cy="75"/>
                </a:xfrm>
                <a:prstGeom prst="line">
                  <a:avLst/>
                </a:prstGeom>
                <a:noFill/>
                <a:ln w="19050">
                  <a:solidFill>
                    <a:schemeClr val="tx1"/>
                  </a:solidFill>
                  <a:round/>
                  <a:headEnd/>
                  <a:tailEnd/>
                </a:ln>
              </p:spPr>
              <p:txBody>
                <a:bodyPr wrap="none"/>
                <a:lstStyle/>
                <a:p>
                  <a:endParaRPr lang="zh-CN" altLang="en-US"/>
                </a:p>
              </p:txBody>
            </p:sp>
            <p:sp>
              <p:nvSpPr>
                <p:cNvPr id="25693" name="Line 280"/>
                <p:cNvSpPr>
                  <a:spLocks noChangeShapeType="1"/>
                </p:cNvSpPr>
                <p:nvPr/>
              </p:nvSpPr>
              <p:spPr bwMode="auto">
                <a:xfrm flipV="1">
                  <a:off x="3335" y="3781"/>
                  <a:ext cx="153" cy="66"/>
                </a:xfrm>
                <a:prstGeom prst="line">
                  <a:avLst/>
                </a:prstGeom>
                <a:noFill/>
                <a:ln w="19050">
                  <a:solidFill>
                    <a:schemeClr val="tx1"/>
                  </a:solidFill>
                  <a:round/>
                  <a:headEnd/>
                  <a:tailEnd/>
                </a:ln>
              </p:spPr>
              <p:txBody>
                <a:bodyPr wrap="none"/>
                <a:lstStyle/>
                <a:p>
                  <a:endParaRPr lang="zh-CN" altLang="en-US"/>
                </a:p>
              </p:txBody>
            </p:sp>
            <p:sp>
              <p:nvSpPr>
                <p:cNvPr id="25694" name="Line 281"/>
                <p:cNvSpPr>
                  <a:spLocks noChangeShapeType="1"/>
                </p:cNvSpPr>
                <p:nvPr/>
              </p:nvSpPr>
              <p:spPr bwMode="auto">
                <a:xfrm flipV="1">
                  <a:off x="3335" y="3567"/>
                  <a:ext cx="78" cy="27"/>
                </a:xfrm>
                <a:prstGeom prst="line">
                  <a:avLst/>
                </a:prstGeom>
                <a:noFill/>
                <a:ln w="19050">
                  <a:solidFill>
                    <a:schemeClr val="tx1"/>
                  </a:solidFill>
                  <a:round/>
                  <a:headEnd/>
                  <a:tailEnd/>
                </a:ln>
              </p:spPr>
              <p:txBody>
                <a:bodyPr wrap="none"/>
                <a:lstStyle/>
                <a:p>
                  <a:endParaRPr lang="zh-CN" altLang="en-US"/>
                </a:p>
              </p:txBody>
            </p:sp>
            <p:sp>
              <p:nvSpPr>
                <p:cNvPr id="25695" name="Line 282"/>
                <p:cNvSpPr>
                  <a:spLocks noChangeShapeType="1"/>
                </p:cNvSpPr>
                <p:nvPr/>
              </p:nvSpPr>
              <p:spPr bwMode="auto">
                <a:xfrm flipV="1">
                  <a:off x="3335" y="3428"/>
                  <a:ext cx="49" cy="21"/>
                </a:xfrm>
                <a:prstGeom prst="line">
                  <a:avLst/>
                </a:prstGeom>
                <a:noFill/>
                <a:ln w="19050">
                  <a:solidFill>
                    <a:schemeClr val="tx1"/>
                  </a:solidFill>
                  <a:round/>
                  <a:headEnd/>
                  <a:tailEnd/>
                </a:ln>
              </p:spPr>
              <p:txBody>
                <a:bodyPr wrap="none"/>
                <a:lstStyle/>
                <a:p>
                  <a:endParaRPr lang="zh-CN" altLang="en-US"/>
                </a:p>
              </p:txBody>
            </p:sp>
            <p:sp>
              <p:nvSpPr>
                <p:cNvPr id="25696" name="Line 283"/>
                <p:cNvSpPr>
                  <a:spLocks noChangeShapeType="1"/>
                </p:cNvSpPr>
                <p:nvPr/>
              </p:nvSpPr>
              <p:spPr bwMode="auto">
                <a:xfrm>
                  <a:off x="3247" y="3558"/>
                  <a:ext cx="95" cy="36"/>
                </a:xfrm>
                <a:prstGeom prst="line">
                  <a:avLst/>
                </a:prstGeom>
                <a:noFill/>
                <a:ln w="19050">
                  <a:solidFill>
                    <a:schemeClr val="tx1"/>
                  </a:solidFill>
                  <a:round/>
                  <a:headEnd/>
                  <a:tailEnd/>
                </a:ln>
              </p:spPr>
              <p:txBody>
                <a:bodyPr wrap="none"/>
                <a:lstStyle/>
                <a:p>
                  <a:endParaRPr lang="zh-CN" altLang="en-US"/>
                </a:p>
              </p:txBody>
            </p:sp>
            <p:sp>
              <p:nvSpPr>
                <p:cNvPr id="25697" name="Line 284"/>
                <p:cNvSpPr>
                  <a:spLocks noChangeShapeType="1"/>
                </p:cNvSpPr>
                <p:nvPr/>
              </p:nvSpPr>
              <p:spPr bwMode="auto">
                <a:xfrm>
                  <a:off x="3289" y="3422"/>
                  <a:ext cx="55" cy="36"/>
                </a:xfrm>
                <a:prstGeom prst="line">
                  <a:avLst/>
                </a:prstGeom>
                <a:noFill/>
                <a:ln w="19050">
                  <a:solidFill>
                    <a:schemeClr val="tx1"/>
                  </a:solidFill>
                  <a:round/>
                  <a:headEnd/>
                  <a:tailEnd/>
                </a:ln>
              </p:spPr>
              <p:txBody>
                <a:bodyPr wrap="none"/>
                <a:lstStyle/>
                <a:p>
                  <a:endParaRPr lang="zh-CN" altLang="en-US"/>
                </a:p>
              </p:txBody>
            </p:sp>
          </p:grpSp>
          <p:pic>
            <p:nvPicPr>
              <p:cNvPr id="25681" name="Picture 269" descr="cell_tower_radiation copy"/>
              <p:cNvPicPr>
                <a:picLocks noChangeAspect="1" noChangeArrowheads="1"/>
              </p:cNvPicPr>
              <p:nvPr/>
            </p:nvPicPr>
            <p:blipFill>
              <a:blip r:embed="rId11"/>
              <a:srcRect/>
              <a:stretch>
                <a:fillRect/>
              </a:stretch>
            </p:blipFill>
            <p:spPr bwMode="auto">
              <a:xfrm>
                <a:off x="742" y="2409"/>
                <a:ext cx="576" cy="464"/>
              </a:xfrm>
              <a:prstGeom prst="rect">
                <a:avLst/>
              </a:prstGeom>
              <a:noFill/>
              <a:ln w="9525">
                <a:noFill/>
                <a:miter lim="800000"/>
                <a:headEnd/>
                <a:tailEnd/>
              </a:ln>
            </p:spPr>
          </p:pic>
          <p:sp>
            <p:nvSpPr>
              <p:cNvPr id="25682"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p>
                <a:endParaRPr lang="zh-CN" altLang="zh-CN"/>
              </a:p>
            </p:txBody>
          </p:sp>
        </p:grpSp>
        <p:grpSp>
          <p:nvGrpSpPr>
            <p:cNvPr id="25646" name="Group 342"/>
            <p:cNvGrpSpPr>
              <a:grpSpLocks/>
            </p:cNvGrpSpPr>
            <p:nvPr/>
          </p:nvGrpSpPr>
          <p:grpSpPr bwMode="auto">
            <a:xfrm>
              <a:off x="3715" y="3159"/>
              <a:ext cx="337" cy="257"/>
              <a:chOff x="877" y="1008"/>
              <a:chExt cx="2747" cy="2591"/>
            </a:xfrm>
          </p:grpSpPr>
          <p:pic>
            <p:nvPicPr>
              <p:cNvPr id="25657" name="Picture 343" descr="antenna_stylized"/>
              <p:cNvPicPr>
                <a:picLocks noChangeAspect="1" noChangeArrowheads="1"/>
              </p:cNvPicPr>
              <p:nvPr/>
            </p:nvPicPr>
            <p:blipFill>
              <a:blip r:embed="rId12"/>
              <a:srcRect/>
              <a:stretch>
                <a:fillRect/>
              </a:stretch>
            </p:blipFill>
            <p:spPr bwMode="auto">
              <a:xfrm>
                <a:off x="877" y="1008"/>
                <a:ext cx="2725" cy="1421"/>
              </a:xfrm>
              <a:prstGeom prst="rect">
                <a:avLst/>
              </a:prstGeom>
              <a:noFill/>
              <a:ln w="9525">
                <a:noFill/>
                <a:miter lim="800000"/>
                <a:headEnd/>
                <a:tailEnd/>
              </a:ln>
            </p:spPr>
          </p:pic>
          <p:pic>
            <p:nvPicPr>
              <p:cNvPr id="25658" name="Picture 344" descr="laptop_keyboard"/>
              <p:cNvPicPr>
                <a:picLocks noChangeAspect="1" noChangeArrowheads="1"/>
              </p:cNvPicPr>
              <p:nvPr/>
            </p:nvPicPr>
            <p:blipFill>
              <a:blip r:embed="rId13"/>
              <a:srcRect/>
              <a:stretch>
                <a:fillRect/>
              </a:stretch>
            </p:blipFill>
            <p:spPr bwMode="auto">
              <a:xfrm rot="109064" flipH="1">
                <a:off x="1009" y="2586"/>
                <a:ext cx="2245" cy="1013"/>
              </a:xfrm>
              <a:prstGeom prst="rect">
                <a:avLst/>
              </a:prstGeom>
              <a:noFill/>
              <a:ln w="9525">
                <a:noFill/>
                <a:miter lim="800000"/>
                <a:headEnd/>
                <a:tailEnd/>
              </a:ln>
            </p:spPr>
          </p:pic>
          <p:sp>
            <p:nvSpPr>
              <p:cNvPr id="25659" name="Freeform 345"/>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5660" name="Picture 346" descr="screen"/>
              <p:cNvPicPr>
                <a:picLocks noChangeAspect="1" noChangeArrowheads="1"/>
              </p:cNvPicPr>
              <p:nvPr/>
            </p:nvPicPr>
            <p:blipFill>
              <a:blip r:embed="rId14"/>
              <a:srcRect/>
              <a:stretch>
                <a:fillRect/>
              </a:stretch>
            </p:blipFill>
            <p:spPr bwMode="auto">
              <a:xfrm>
                <a:off x="1842" y="1637"/>
                <a:ext cx="1642" cy="1203"/>
              </a:xfrm>
              <a:prstGeom prst="rect">
                <a:avLst/>
              </a:prstGeom>
              <a:noFill/>
              <a:ln w="9525">
                <a:noFill/>
                <a:miter lim="800000"/>
                <a:headEnd/>
                <a:tailEnd/>
              </a:ln>
            </p:spPr>
          </p:pic>
          <p:sp>
            <p:nvSpPr>
              <p:cNvPr id="25661" name="Freeform 347"/>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25662"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25663"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25664" name="Freeform 350"/>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25665" name="Freeform 351"/>
              <p:cNvSpPr>
                <a:spLocks/>
              </p:cNvSpPr>
              <p:nvPr/>
            </p:nvSpPr>
            <p:spPr bwMode="auto">
              <a:xfrm>
                <a:off x="3195" y="1755"/>
                <a:ext cx="429" cy="1187"/>
              </a:xfrm>
              <a:custGeom>
                <a:avLst/>
                <a:gdLst>
                  <a:gd name="T0" fmla="*/ 1 w 637"/>
                  <a:gd name="T1" fmla="*/ 0 h 1659"/>
                  <a:gd name="T2" fmla="*/ 1 w 637"/>
                  <a:gd name="T3" fmla="*/ 0 h 1659"/>
                  <a:gd name="T4" fmla="*/ 1 w 637"/>
                  <a:gd name="T5" fmla="*/ 11 h 1659"/>
                  <a:gd name="T6" fmla="*/ 0 w 637"/>
                  <a:gd name="T7" fmla="*/ 1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25666" name="Freeform 352"/>
              <p:cNvSpPr>
                <a:spLocks/>
              </p:cNvSpPr>
              <p:nvPr/>
            </p:nvSpPr>
            <p:spPr bwMode="auto">
              <a:xfrm>
                <a:off x="1734" y="2587"/>
                <a:ext cx="1494" cy="394"/>
              </a:xfrm>
              <a:custGeom>
                <a:avLst/>
                <a:gdLst>
                  <a:gd name="T0" fmla="*/ 0 w 2216"/>
                  <a:gd name="T1" fmla="*/ 0 h 550"/>
                  <a:gd name="T2" fmla="*/ 1 w 2216"/>
                  <a:gd name="T3" fmla="*/ 1 h 550"/>
                  <a:gd name="T4" fmla="*/ 6 w 2216"/>
                  <a:gd name="T5" fmla="*/ 4 h 550"/>
                  <a:gd name="T6" fmla="*/ 6 w 2216"/>
                  <a:gd name="T7" fmla="*/ 3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25667" name="Group 353"/>
              <p:cNvGrpSpPr>
                <a:grpSpLocks/>
              </p:cNvGrpSpPr>
              <p:nvPr/>
            </p:nvGrpSpPr>
            <p:grpSpPr bwMode="auto">
              <a:xfrm>
                <a:off x="1709" y="3008"/>
                <a:ext cx="507" cy="234"/>
                <a:chOff x="1740" y="2642"/>
                <a:chExt cx="752" cy="327"/>
              </a:xfrm>
            </p:grpSpPr>
            <p:sp>
              <p:nvSpPr>
                <p:cNvPr id="25674"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25675"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25676"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25677"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25678"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25679"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25668" name="Freeform 360"/>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25669" name="Freeform 361"/>
              <p:cNvSpPr>
                <a:spLocks/>
              </p:cNvSpPr>
              <p:nvPr/>
            </p:nvSpPr>
            <p:spPr bwMode="auto">
              <a:xfrm>
                <a:off x="1010" y="3084"/>
                <a:ext cx="1571" cy="469"/>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25670"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25671"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25672"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25673"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25647" name="Group 237"/>
            <p:cNvGrpSpPr>
              <a:grpSpLocks/>
            </p:cNvGrpSpPr>
            <p:nvPr/>
          </p:nvGrpSpPr>
          <p:grpSpPr bwMode="auto">
            <a:xfrm>
              <a:off x="4377" y="3439"/>
              <a:ext cx="246" cy="107"/>
              <a:chOff x="4650" y="1129"/>
              <a:chExt cx="246" cy="95"/>
            </a:xfrm>
          </p:grpSpPr>
          <p:sp>
            <p:nvSpPr>
              <p:cNvPr id="2564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565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565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5652" name="Group 241"/>
              <p:cNvGrpSpPr>
                <a:grpSpLocks/>
              </p:cNvGrpSpPr>
              <p:nvPr/>
            </p:nvGrpSpPr>
            <p:grpSpPr bwMode="auto">
              <a:xfrm>
                <a:off x="4699" y="1145"/>
                <a:ext cx="138" cy="29"/>
                <a:chOff x="2468" y="1332"/>
                <a:chExt cx="310" cy="60"/>
              </a:xfrm>
            </p:grpSpPr>
            <p:sp>
              <p:nvSpPr>
                <p:cNvPr id="25655"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25656"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25653" name="Line 244"/>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5654" name="Line 245"/>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25648" name="Line 444"/>
            <p:cNvSpPr>
              <a:spLocks noChangeShapeType="1"/>
            </p:cNvSpPr>
            <p:nvPr/>
          </p:nvSpPr>
          <p:spPr bwMode="auto">
            <a:xfrm>
              <a:off x="4514" y="3542"/>
              <a:ext cx="0" cy="238"/>
            </a:xfrm>
            <a:prstGeom prst="line">
              <a:avLst/>
            </a:prstGeom>
            <a:noFill/>
            <a:ln w="9525">
              <a:solidFill>
                <a:schemeClr val="tx1"/>
              </a:solidFill>
              <a:round/>
              <a:headEnd/>
              <a:tailEnd/>
            </a:ln>
          </p:spPr>
          <p:txBody>
            <a:bodyPr/>
            <a:lstStyle/>
            <a:p>
              <a:endParaRPr lang="zh-CN" altLang="en-US"/>
            </a:p>
          </p:txBody>
        </p:sp>
      </p:grpSp>
      <p:sp>
        <p:nvSpPr>
          <p:cNvPr id="25615" name="Text Box 446"/>
          <p:cNvSpPr txBox="1">
            <a:spLocks noChangeArrowheads="1"/>
          </p:cNvSpPr>
          <p:nvPr/>
        </p:nvSpPr>
        <p:spPr bwMode="auto">
          <a:xfrm>
            <a:off x="2044700" y="5672201"/>
            <a:ext cx="1281569" cy="369332"/>
          </a:xfrm>
          <a:prstGeom prst="rect">
            <a:avLst/>
          </a:prstGeom>
          <a:noFill/>
          <a:ln w="9525">
            <a:noFill/>
            <a:miter lim="800000"/>
            <a:headEnd/>
            <a:tailEnd/>
          </a:ln>
        </p:spPr>
        <p:txBody>
          <a:bodyPr wrap="none">
            <a:spAutoFit/>
          </a:bodyPr>
          <a:lstStyle/>
          <a:p>
            <a:r>
              <a:rPr lang="en-US" altLang="zh-CN" sz="1800" dirty="0">
                <a:latin typeface="+mn-lt"/>
              </a:rPr>
              <a:t>to Internet</a:t>
            </a:r>
          </a:p>
        </p:txBody>
      </p:sp>
      <p:sp>
        <p:nvSpPr>
          <p:cNvPr id="25616" name="Text Box 447"/>
          <p:cNvSpPr txBox="1">
            <a:spLocks noChangeArrowheads="1"/>
          </p:cNvSpPr>
          <p:nvPr/>
        </p:nvSpPr>
        <p:spPr bwMode="auto">
          <a:xfrm>
            <a:off x="6678796" y="5885729"/>
            <a:ext cx="1267142" cy="369332"/>
          </a:xfrm>
          <a:prstGeom prst="rect">
            <a:avLst/>
          </a:prstGeom>
          <a:noFill/>
          <a:ln w="9525">
            <a:noFill/>
            <a:miter lim="800000"/>
            <a:headEnd/>
            <a:tailEnd/>
          </a:ln>
        </p:spPr>
        <p:txBody>
          <a:bodyPr wrap="none">
            <a:spAutoFit/>
          </a:bodyPr>
          <a:lstStyle/>
          <a:p>
            <a:r>
              <a:rPr lang="en-US" altLang="zh-CN" sz="1800" dirty="0">
                <a:latin typeface="+mn-lt"/>
              </a:rPr>
              <a:t>to</a:t>
            </a:r>
            <a:r>
              <a:rPr lang="en-US" altLang="zh-CN" sz="1800" i="1" dirty="0"/>
              <a:t> </a:t>
            </a:r>
            <a:r>
              <a:rPr lang="en-US" altLang="zh-CN" sz="1800" dirty="0">
                <a:latin typeface="+mn-lt"/>
              </a:rPr>
              <a:t>Internet</a:t>
            </a:r>
          </a:p>
        </p:txBody>
      </p:sp>
      <p:grpSp>
        <p:nvGrpSpPr>
          <p:cNvPr id="25618" name="Group 114"/>
          <p:cNvGrpSpPr>
            <a:grpSpLocks/>
          </p:cNvGrpSpPr>
          <p:nvPr/>
        </p:nvGrpSpPr>
        <p:grpSpPr bwMode="auto">
          <a:xfrm>
            <a:off x="2330450" y="4194239"/>
            <a:ext cx="636588" cy="879475"/>
            <a:chOff x="5806938" y="3011924"/>
            <a:chExt cx="347997" cy="396620"/>
          </a:xfrm>
        </p:grpSpPr>
        <p:pic>
          <p:nvPicPr>
            <p:cNvPr id="25639" name="Picture 117" descr="fridge2.png"/>
            <p:cNvPicPr>
              <a:picLocks noChangeAspect="1"/>
            </p:cNvPicPr>
            <p:nvPr/>
          </p:nvPicPr>
          <p:blipFill>
            <a:blip r:embed="rId15"/>
            <a:srcRect/>
            <a:stretch>
              <a:fillRect/>
            </a:stretch>
          </p:blipFill>
          <p:spPr bwMode="auto">
            <a:xfrm>
              <a:off x="5906702" y="3071517"/>
              <a:ext cx="189578" cy="337027"/>
            </a:xfrm>
            <a:prstGeom prst="rect">
              <a:avLst/>
            </a:prstGeom>
            <a:noFill/>
            <a:ln w="9525">
              <a:noFill/>
              <a:miter lim="800000"/>
              <a:headEnd/>
              <a:tailEnd/>
            </a:ln>
          </p:spPr>
        </p:pic>
        <p:pic>
          <p:nvPicPr>
            <p:cNvPr id="25640" name="Picture 1115" descr="antenna_stylized"/>
            <p:cNvPicPr>
              <a:picLocks noChangeAspect="1" noChangeArrowheads="1"/>
            </p:cNvPicPr>
            <p:nvPr/>
          </p:nvPicPr>
          <p:blipFill>
            <a:blip r:embed="rId16"/>
            <a:srcRect/>
            <a:stretch>
              <a:fillRect/>
            </a:stretch>
          </p:blipFill>
          <p:spPr bwMode="auto">
            <a:xfrm>
              <a:off x="5806938" y="3011924"/>
              <a:ext cx="347997" cy="167557"/>
            </a:xfrm>
            <a:prstGeom prst="rect">
              <a:avLst/>
            </a:prstGeom>
            <a:noFill/>
            <a:ln w="9525">
              <a:noFill/>
              <a:miter lim="800000"/>
              <a:headEnd/>
              <a:tailEnd/>
            </a:ln>
          </p:spPr>
        </p:pic>
      </p:grpSp>
      <p:grpSp>
        <p:nvGrpSpPr>
          <p:cNvPr id="25619" name="Group 347"/>
          <p:cNvGrpSpPr>
            <a:grpSpLocks/>
          </p:cNvGrpSpPr>
          <p:nvPr/>
        </p:nvGrpSpPr>
        <p:grpSpPr bwMode="auto">
          <a:xfrm>
            <a:off x="2268538" y="5121339"/>
            <a:ext cx="692150" cy="331787"/>
            <a:chOff x="1871277" y="1576300"/>
            <a:chExt cx="1128371" cy="437861"/>
          </a:xfrm>
        </p:grpSpPr>
        <p:sp>
          <p:nvSpPr>
            <p:cNvPr id="116" name="Oval 115"/>
            <p:cNvSpPr>
              <a:spLocks noChangeArrowheads="1"/>
            </p:cNvSpPr>
            <p:nvPr/>
          </p:nvSpPr>
          <p:spPr bwMode="auto">
            <a:xfrm flipV="1">
              <a:off x="1873864" y="1693622"/>
              <a:ext cx="1125784" cy="320539"/>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17" name="Rectangle 116"/>
            <p:cNvSpPr/>
            <p:nvPr/>
          </p:nvSpPr>
          <p:spPr bwMode="auto">
            <a:xfrm>
              <a:off x="1871277" y="1739712"/>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18" name="Oval 117"/>
            <p:cNvSpPr>
              <a:spLocks noChangeArrowheads="1"/>
            </p:cNvSpPr>
            <p:nvPr/>
          </p:nvSpPr>
          <p:spPr bwMode="auto">
            <a:xfrm flipV="1">
              <a:off x="1871277" y="1576300"/>
              <a:ext cx="1125782" cy="32053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19" name="Freeform 118"/>
            <p:cNvSpPr/>
            <p:nvPr/>
          </p:nvSpPr>
          <p:spPr bwMode="auto">
            <a:xfrm>
              <a:off x="2158545" y="1672671"/>
              <a:ext cx="548657"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 name="Freeform 119"/>
            <p:cNvSpPr>
              <a:spLocks/>
            </p:cNvSpPr>
            <p:nvPr/>
          </p:nvSpPr>
          <p:spPr bwMode="auto">
            <a:xfrm>
              <a:off x="2101609" y="1632865"/>
              <a:ext cx="662530" cy="11103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21" name="Freeform 120"/>
            <p:cNvSpPr>
              <a:spLocks/>
            </p:cNvSpPr>
            <p:nvPr/>
          </p:nvSpPr>
          <p:spPr bwMode="auto">
            <a:xfrm>
              <a:off x="2536394" y="1727142"/>
              <a:ext cx="243273" cy="98466"/>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22" name="Freeform 121"/>
            <p:cNvSpPr>
              <a:spLocks/>
            </p:cNvSpPr>
            <p:nvPr/>
          </p:nvSpPr>
          <p:spPr bwMode="auto">
            <a:xfrm>
              <a:off x="2091257" y="1729237"/>
              <a:ext cx="240685" cy="9846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23" name="Straight Connector 122"/>
            <p:cNvCxnSpPr>
              <a:cxnSpLocks noChangeShapeType="1"/>
              <a:endCxn id="118" idx="2"/>
            </p:cNvCxnSpPr>
            <p:nvPr/>
          </p:nvCxnSpPr>
          <p:spPr bwMode="auto">
            <a:xfrm flipH="1" flipV="1">
              <a:off x="1871277" y="1737617"/>
              <a:ext cx="2587" cy="12360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4" name="Straight Connector 123"/>
            <p:cNvCxnSpPr>
              <a:cxnSpLocks noChangeShapeType="1"/>
            </p:cNvCxnSpPr>
            <p:nvPr/>
          </p:nvCxnSpPr>
          <p:spPr bwMode="auto">
            <a:xfrm flipH="1" flipV="1">
              <a:off x="2997059" y="1735522"/>
              <a:ext cx="2589" cy="12151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5620" name="Group 347"/>
          <p:cNvGrpSpPr>
            <a:grpSpLocks/>
          </p:cNvGrpSpPr>
          <p:nvPr/>
        </p:nvGrpSpPr>
        <p:grpSpPr bwMode="auto">
          <a:xfrm>
            <a:off x="6681788" y="5286375"/>
            <a:ext cx="569912" cy="269875"/>
            <a:chOff x="1871277" y="1576300"/>
            <a:chExt cx="1128371" cy="437861"/>
          </a:xfrm>
        </p:grpSpPr>
        <p:sp>
          <p:nvSpPr>
            <p:cNvPr id="126" name="Oval 125"/>
            <p:cNvSpPr>
              <a:spLocks noChangeArrowheads="1"/>
            </p:cNvSpPr>
            <p:nvPr/>
          </p:nvSpPr>
          <p:spPr bwMode="auto">
            <a:xfrm flipV="1">
              <a:off x="1874419" y="1694780"/>
              <a:ext cx="1125229" cy="31938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27"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28" name="Oval 127"/>
            <p:cNvSpPr>
              <a:spLocks noChangeArrowheads="1"/>
            </p:cNvSpPr>
            <p:nvPr/>
          </p:nvSpPr>
          <p:spPr bwMode="auto">
            <a:xfrm flipV="1">
              <a:off x="1871277" y="1576300"/>
              <a:ext cx="1125229" cy="31938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29"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0" name="Freeform 129"/>
            <p:cNvSpPr>
              <a:spLocks/>
            </p:cNvSpPr>
            <p:nvPr/>
          </p:nvSpPr>
          <p:spPr bwMode="auto">
            <a:xfrm>
              <a:off x="2103866" y="1632964"/>
              <a:ext cx="660050" cy="11075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31" name="Freeform 130"/>
            <p:cNvSpPr>
              <a:spLocks/>
            </p:cNvSpPr>
            <p:nvPr/>
          </p:nvSpPr>
          <p:spPr bwMode="auto">
            <a:xfrm>
              <a:off x="2537614" y="1728264"/>
              <a:ext cx="242018" cy="9529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32" name="Freeform 131"/>
            <p:cNvSpPr>
              <a:spLocks/>
            </p:cNvSpPr>
            <p:nvPr/>
          </p:nvSpPr>
          <p:spPr bwMode="auto">
            <a:xfrm>
              <a:off x="2091294" y="1730839"/>
              <a:ext cx="238875" cy="9530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33" name="Straight Connector 132"/>
            <p:cNvCxnSpPr>
              <a:cxnSpLocks noChangeShapeType="1"/>
              <a:endCxn id="128" idx="2"/>
            </p:cNvCxnSpPr>
            <p:nvPr/>
          </p:nvCxnSpPr>
          <p:spPr bwMode="auto">
            <a:xfrm flipH="1" flipV="1">
              <a:off x="1871277" y="1735990"/>
              <a:ext cx="3142" cy="123631"/>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4" name="Straight Connector 133"/>
            <p:cNvCxnSpPr>
              <a:cxnSpLocks noChangeShapeType="1"/>
            </p:cNvCxnSpPr>
            <p:nvPr/>
          </p:nvCxnSpPr>
          <p:spPr bwMode="auto">
            <a:xfrm flipH="1" flipV="1">
              <a:off x="2996506" y="1735990"/>
              <a:ext cx="3142" cy="121056"/>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 name="矩形 3"/>
          <p:cNvSpPr/>
          <p:nvPr/>
        </p:nvSpPr>
        <p:spPr>
          <a:xfrm>
            <a:off x="314325" y="1030330"/>
            <a:ext cx="8354187" cy="830997"/>
          </a:xfrm>
          <a:prstGeom prst="rect">
            <a:avLst/>
          </a:prstGeom>
        </p:spPr>
        <p:txBody>
          <a:bodyPr wrap="square">
            <a:spAutoFit/>
          </a:bodyPr>
          <a:lstStyle/>
          <a:p>
            <a:pPr marL="342900" indent="-342900">
              <a:buClr>
                <a:srgbClr val="FF0000"/>
              </a:buClr>
              <a:buFont typeface="Arial" panose="020B0604020202020204" pitchFamily="34" charset="0"/>
              <a:buChar char="•"/>
            </a:pPr>
            <a:r>
              <a:rPr lang="zh-CN" altLang="en-US" dirty="0">
                <a:latin typeface="+mn-lt"/>
              </a:rPr>
              <a:t>共享无线接入网络</a:t>
            </a:r>
            <a:r>
              <a:rPr lang="zh-CN" altLang="en-US" dirty="0" smtClean="0">
                <a:solidFill>
                  <a:srgbClr val="FF0000"/>
                </a:solidFill>
                <a:latin typeface="+mn-lt"/>
              </a:rPr>
              <a:t>连接</a:t>
            </a:r>
            <a:r>
              <a:rPr lang="zh-CN" altLang="en-US" dirty="0" smtClean="0">
                <a:latin typeface="+mn-lt"/>
              </a:rPr>
              <a:t>端系统</a:t>
            </a:r>
            <a:r>
              <a:rPr lang="zh-CN" altLang="en-US" dirty="0">
                <a:latin typeface="+mn-lt"/>
              </a:rPr>
              <a:t>到路由器</a:t>
            </a:r>
          </a:p>
          <a:p>
            <a:pPr marL="800100" lvl="1" indent="-342900">
              <a:buClr>
                <a:srgbClr val="FF0000"/>
              </a:buClr>
              <a:buFont typeface="Arial" panose="020B0604020202020204" pitchFamily="34" charset="0"/>
              <a:buChar char="•"/>
            </a:pPr>
            <a:r>
              <a:rPr lang="zh-CN" altLang="en-US" dirty="0">
                <a:latin typeface="+mn-lt"/>
              </a:rPr>
              <a:t>通过基</a:t>
            </a:r>
            <a:r>
              <a:rPr lang="zh-CN" altLang="en-US" dirty="0" smtClean="0">
                <a:latin typeface="+mn-lt"/>
              </a:rPr>
              <a:t>站，即</a:t>
            </a:r>
            <a:r>
              <a:rPr lang="zh-CN" altLang="en-US" dirty="0">
                <a:latin typeface="+mn-lt"/>
              </a:rPr>
              <a:t>“接入点”</a:t>
            </a:r>
          </a:p>
        </p:txBody>
      </p:sp>
    </p:spTree>
    <p:extLst>
      <p:ext uri="{BB962C8B-B14F-4D97-AF65-F5344CB8AC3E}">
        <p14:creationId xmlns:p14="http://schemas.microsoft.com/office/powerpoint/2010/main" val="11025166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rPr>
              <a:t>第</a:t>
            </a:r>
            <a:r>
              <a:rPr lang="en-US" altLang="zh-CN" dirty="0" smtClean="0">
                <a:latin typeface="+mn-lt"/>
              </a:rPr>
              <a:t>1</a:t>
            </a:r>
            <a:r>
              <a:rPr lang="zh-CN" altLang="en-US" dirty="0" smtClean="0">
                <a:latin typeface="+mn-lt"/>
              </a:rPr>
              <a:t>章 计算机网络和互联网</a:t>
            </a:r>
            <a:endParaRPr lang="zh-CN" altLang="en-US" dirty="0">
              <a:latin typeface="+mn-lt"/>
            </a:endParaRPr>
          </a:p>
        </p:txBody>
      </p:sp>
      <p:sp>
        <p:nvSpPr>
          <p:cNvPr id="63491" name="Rectangle 3"/>
          <p:cNvSpPr>
            <a:spLocks noGrp="1" noChangeArrowheads="1"/>
          </p:cNvSpPr>
          <p:nvPr>
            <p:ph sz="half" idx="1"/>
          </p:nvPr>
        </p:nvSpPr>
        <p:spPr/>
        <p:txBody>
          <a:bodyPr/>
          <a:lstStyle/>
          <a:p>
            <a:pPr eaLnBrk="1" hangingPunct="1">
              <a:buFontTx/>
              <a:buNone/>
            </a:pPr>
            <a:r>
              <a:rPr lang="en-US" altLang="zh-CN" sz="2000" dirty="0" smtClean="0">
                <a:latin typeface="+mn-lt"/>
              </a:rPr>
              <a:t>1.1 </a:t>
            </a:r>
            <a:r>
              <a:rPr lang="zh-CN" altLang="en-US" sz="2000" dirty="0" smtClean="0">
                <a:latin typeface="+mn-lt"/>
              </a:rPr>
              <a:t>什么是互联网</a:t>
            </a:r>
            <a:endParaRPr lang="en-US" altLang="zh-CN" sz="2000" dirty="0" smtClean="0">
              <a:latin typeface="+mn-lt"/>
            </a:endParaRPr>
          </a:p>
          <a:p>
            <a:pPr eaLnBrk="1" hangingPunct="1">
              <a:buClr>
                <a:srgbClr val="FF0000"/>
              </a:buClr>
              <a:buFontTx/>
              <a:buChar char="•"/>
            </a:pPr>
            <a:r>
              <a:rPr lang="zh-CN" altLang="en-US" sz="1800" dirty="0" smtClean="0">
                <a:latin typeface="+mn-lt"/>
              </a:rPr>
              <a:t>具体构成描述</a:t>
            </a:r>
            <a:endParaRPr lang="en-US" altLang="zh-CN" sz="1800" dirty="0" smtClean="0">
              <a:latin typeface="+mn-lt"/>
            </a:endParaRPr>
          </a:p>
          <a:p>
            <a:pPr eaLnBrk="1" hangingPunct="1">
              <a:buClr>
                <a:srgbClr val="FF0000"/>
              </a:buClr>
            </a:pPr>
            <a:r>
              <a:rPr lang="zh-CN" altLang="en-US" sz="1800" dirty="0" smtClean="0">
                <a:latin typeface="+mn-lt"/>
              </a:rPr>
              <a:t>服务描述</a:t>
            </a:r>
            <a:endParaRPr lang="en-US" altLang="zh-CN" sz="1800" dirty="0">
              <a:latin typeface="+mn-lt"/>
            </a:endParaRPr>
          </a:p>
          <a:p>
            <a:pPr eaLnBrk="1" hangingPunct="1">
              <a:buClr>
                <a:srgbClr val="FF0000"/>
              </a:buClr>
            </a:pPr>
            <a:r>
              <a:rPr lang="zh-CN" altLang="en-US" sz="1800" dirty="0" smtClean="0">
                <a:latin typeface="+mn-lt"/>
              </a:rPr>
              <a:t>什么是协议</a:t>
            </a:r>
            <a:endParaRPr lang="en-US" altLang="zh-CN" sz="1800" dirty="0">
              <a:latin typeface="+mn-lt"/>
            </a:endParaRPr>
          </a:p>
          <a:p>
            <a:pPr eaLnBrk="1" hangingPunct="1">
              <a:buFontTx/>
              <a:buNone/>
            </a:pPr>
            <a:r>
              <a:rPr lang="en-US" altLang="zh-CN" sz="2000" dirty="0" smtClean="0">
                <a:latin typeface="+mn-lt"/>
              </a:rPr>
              <a:t>1.2 </a:t>
            </a:r>
            <a:r>
              <a:rPr lang="zh-CN" altLang="en-US" sz="2000" dirty="0" smtClean="0">
                <a:latin typeface="+mn-lt"/>
              </a:rPr>
              <a:t>网络边缘</a:t>
            </a:r>
            <a:endParaRPr lang="en-US" altLang="zh-CN" sz="2000" dirty="0" smtClean="0">
              <a:latin typeface="+mn-lt"/>
            </a:endParaRPr>
          </a:p>
          <a:p>
            <a:pPr eaLnBrk="1" hangingPunct="1">
              <a:buClr>
                <a:srgbClr val="FF0000"/>
              </a:buClr>
            </a:pPr>
            <a:r>
              <a:rPr lang="zh-CN" altLang="en-US" sz="1800" dirty="0" smtClean="0">
                <a:latin typeface="+mn-lt"/>
              </a:rPr>
              <a:t>接入网</a:t>
            </a:r>
            <a:endParaRPr lang="en-US" altLang="zh-CN" sz="1800" dirty="0" smtClean="0">
              <a:latin typeface="+mn-lt"/>
            </a:endParaRPr>
          </a:p>
          <a:p>
            <a:pPr eaLnBrk="1" hangingPunct="1">
              <a:buClr>
                <a:srgbClr val="FF0000"/>
              </a:buClr>
            </a:pPr>
            <a:r>
              <a:rPr lang="zh-CN" altLang="en-US" sz="1800" dirty="0" smtClean="0">
                <a:solidFill>
                  <a:srgbClr val="FF0000"/>
                </a:solidFill>
                <a:latin typeface="+mn-lt"/>
              </a:rPr>
              <a:t>物理媒体</a:t>
            </a:r>
            <a:endParaRPr lang="en-US" altLang="zh-CN" sz="1800" dirty="0" smtClean="0">
              <a:solidFill>
                <a:srgbClr val="FF0000"/>
              </a:solidFill>
              <a:latin typeface="+mn-lt"/>
            </a:endParaRPr>
          </a:p>
          <a:p>
            <a:pPr eaLnBrk="1" hangingPunct="1">
              <a:buFontTx/>
              <a:buNone/>
            </a:pPr>
            <a:r>
              <a:rPr lang="en-US" altLang="zh-CN" sz="2000" dirty="0" smtClean="0">
                <a:latin typeface="+mn-lt"/>
              </a:rPr>
              <a:t>1.3 </a:t>
            </a:r>
            <a:r>
              <a:rPr lang="zh-CN" altLang="en-US" sz="2000" dirty="0" smtClean="0">
                <a:latin typeface="+mn-lt"/>
              </a:rPr>
              <a:t>网络核心</a:t>
            </a:r>
            <a:endParaRPr lang="en-US" altLang="zh-CN" sz="2000" dirty="0" smtClean="0">
              <a:latin typeface="+mn-lt"/>
            </a:endParaRPr>
          </a:p>
          <a:p>
            <a:pPr eaLnBrk="1" hangingPunct="1">
              <a:buClr>
                <a:srgbClr val="FF0000"/>
              </a:buClr>
            </a:pPr>
            <a:r>
              <a:rPr lang="zh-CN" altLang="en-US" sz="1800" dirty="0" smtClean="0">
                <a:latin typeface="+mn-lt"/>
              </a:rPr>
              <a:t>分组交换</a:t>
            </a:r>
            <a:endParaRPr lang="en-US" altLang="zh-CN" sz="1800" dirty="0" smtClean="0">
              <a:latin typeface="+mn-lt"/>
            </a:endParaRPr>
          </a:p>
          <a:p>
            <a:pPr eaLnBrk="1" hangingPunct="1">
              <a:buClr>
                <a:srgbClr val="FF0000"/>
              </a:buClr>
            </a:pPr>
            <a:r>
              <a:rPr lang="zh-CN" altLang="en-US" sz="1800" dirty="0" smtClean="0">
                <a:latin typeface="+mn-lt"/>
              </a:rPr>
              <a:t>电路交换</a:t>
            </a:r>
            <a:endParaRPr lang="en-US" altLang="zh-CN" sz="1800" dirty="0" smtClean="0">
              <a:latin typeface="+mn-lt"/>
            </a:endParaRPr>
          </a:p>
          <a:p>
            <a:pPr eaLnBrk="1" hangingPunct="1">
              <a:buClr>
                <a:srgbClr val="FF0000"/>
              </a:buClr>
            </a:pPr>
            <a:r>
              <a:rPr lang="zh-CN" altLang="en-US" sz="1800" dirty="0" smtClean="0">
                <a:latin typeface="+mn-lt"/>
              </a:rPr>
              <a:t>网络的网络</a:t>
            </a:r>
            <a:endParaRPr lang="en-US" altLang="zh-CN" sz="1800" dirty="0" smtClean="0">
              <a:latin typeface="+mn-lt"/>
            </a:endParaRPr>
          </a:p>
          <a:p>
            <a:pPr marL="0" indent="0" eaLnBrk="1" hangingPunct="1">
              <a:buClr>
                <a:srgbClr val="FF0000"/>
              </a:buClr>
              <a:buNone/>
            </a:pPr>
            <a:r>
              <a:rPr lang="en-US" altLang="zh-CN" sz="2000" dirty="0" smtClean="0">
                <a:latin typeface="+mn-lt"/>
              </a:rPr>
              <a:t>1.4 </a:t>
            </a:r>
            <a:r>
              <a:rPr lang="zh-CN" altLang="en-US" sz="2000" dirty="0" smtClean="0">
                <a:latin typeface="+mn-lt"/>
              </a:rPr>
              <a:t>分组交换网中的时延、丢包和吞吐量</a:t>
            </a:r>
            <a:endParaRPr lang="en-US" altLang="zh-CN" sz="2000" dirty="0">
              <a:latin typeface="+mn-lt"/>
            </a:endParaRPr>
          </a:p>
          <a:p>
            <a:pPr eaLnBrk="1" hangingPunct="1">
              <a:buClr>
                <a:srgbClr val="FF0000"/>
              </a:buClr>
            </a:pPr>
            <a:r>
              <a:rPr lang="zh-CN" altLang="en-US" sz="1800" dirty="0" smtClean="0">
                <a:latin typeface="+mn-lt"/>
              </a:rPr>
              <a:t>分组交换网中的</a:t>
            </a:r>
            <a:r>
              <a:rPr lang="zh-CN" altLang="en-US" sz="1800" dirty="0">
                <a:latin typeface="+mn-lt"/>
              </a:rPr>
              <a:t>时延</a:t>
            </a:r>
            <a:r>
              <a:rPr lang="zh-CN" altLang="en-US" sz="1800" dirty="0" smtClean="0">
                <a:latin typeface="+mn-lt"/>
              </a:rPr>
              <a:t>概述</a:t>
            </a:r>
            <a:endParaRPr lang="en-US" altLang="zh-CN" sz="1800" dirty="0" smtClean="0">
              <a:latin typeface="+mn-lt"/>
            </a:endParaRPr>
          </a:p>
          <a:p>
            <a:pPr eaLnBrk="1" hangingPunct="1">
              <a:buClr>
                <a:srgbClr val="FF0000"/>
              </a:buClr>
            </a:pPr>
            <a:r>
              <a:rPr lang="zh-CN" altLang="en-US" sz="1800" dirty="0" smtClean="0">
                <a:latin typeface="+mn-lt"/>
              </a:rPr>
              <a:t>排队</a:t>
            </a:r>
            <a:r>
              <a:rPr lang="zh-CN" altLang="en-US" sz="1800" dirty="0">
                <a:latin typeface="+mn-lt"/>
              </a:rPr>
              <a:t>时延和丢包</a:t>
            </a:r>
            <a:endParaRPr lang="en-US" altLang="zh-CN" sz="1800" dirty="0">
              <a:latin typeface="+mn-lt"/>
            </a:endParaRPr>
          </a:p>
          <a:p>
            <a:pPr eaLnBrk="1" hangingPunct="1">
              <a:buClr>
                <a:srgbClr val="FF0000"/>
              </a:buClr>
            </a:pPr>
            <a:endParaRPr lang="en-US" altLang="zh-CN" sz="1800" dirty="0">
              <a:latin typeface="+mn-lt"/>
            </a:endParaRPr>
          </a:p>
        </p:txBody>
      </p:sp>
      <p:sp>
        <p:nvSpPr>
          <p:cNvPr id="3" name="内容占位符 2"/>
          <p:cNvSpPr>
            <a:spLocks noGrp="1"/>
          </p:cNvSpPr>
          <p:nvPr>
            <p:ph sz="half" idx="2"/>
          </p:nvPr>
        </p:nvSpPr>
        <p:spPr/>
        <p:txBody>
          <a:bodyPr/>
          <a:lstStyle/>
          <a:p>
            <a:pPr eaLnBrk="1" hangingPunct="1">
              <a:buClr>
                <a:srgbClr val="FF0000"/>
              </a:buClr>
            </a:pPr>
            <a:r>
              <a:rPr lang="zh-CN" altLang="en-US" sz="1800" dirty="0" smtClean="0">
                <a:latin typeface="+mn-lt"/>
              </a:rPr>
              <a:t>端到端时延</a:t>
            </a:r>
            <a:endParaRPr lang="en-US" altLang="zh-CN" sz="1800" dirty="0">
              <a:latin typeface="+mn-lt"/>
            </a:endParaRPr>
          </a:p>
          <a:p>
            <a:pPr eaLnBrk="1" hangingPunct="1">
              <a:buClr>
                <a:srgbClr val="FF0000"/>
              </a:buClr>
            </a:pPr>
            <a:r>
              <a:rPr lang="zh-CN" altLang="en-US" sz="1800" dirty="0" smtClean="0">
                <a:latin typeface="+mn-lt"/>
              </a:rPr>
              <a:t>计算机网络中的吞吐量</a:t>
            </a:r>
            <a:endParaRPr lang="en-US" altLang="zh-CN" sz="1800" dirty="0">
              <a:latin typeface="+mn-lt"/>
            </a:endParaRPr>
          </a:p>
          <a:p>
            <a:pPr eaLnBrk="1" hangingPunct="1">
              <a:buFontTx/>
              <a:buNone/>
            </a:pPr>
            <a:r>
              <a:rPr lang="en-US" altLang="zh-CN" sz="2000" dirty="0" smtClean="0">
                <a:latin typeface="+mn-lt"/>
              </a:rPr>
              <a:t>1.5 </a:t>
            </a:r>
            <a:r>
              <a:rPr lang="zh-CN" altLang="en-US" sz="2000" dirty="0" smtClean="0">
                <a:latin typeface="+mn-lt"/>
              </a:rPr>
              <a:t>协议层次及其服务模型</a:t>
            </a:r>
            <a:endParaRPr lang="en-US" altLang="zh-CN" sz="2000" dirty="0" smtClean="0">
              <a:latin typeface="+mn-lt"/>
            </a:endParaRPr>
          </a:p>
          <a:p>
            <a:pPr eaLnBrk="1" hangingPunct="1">
              <a:buClr>
                <a:srgbClr val="FF0000"/>
              </a:buClr>
              <a:buFontTx/>
              <a:buChar char="•"/>
            </a:pPr>
            <a:r>
              <a:rPr lang="zh-CN" altLang="en-US" sz="1800" dirty="0" smtClean="0">
                <a:latin typeface="+mn-lt"/>
              </a:rPr>
              <a:t>分层的体系结构</a:t>
            </a:r>
            <a:endParaRPr lang="en-US" altLang="zh-CN" sz="1800" dirty="0" smtClean="0">
              <a:latin typeface="+mn-lt"/>
            </a:endParaRPr>
          </a:p>
          <a:p>
            <a:pPr eaLnBrk="1" hangingPunct="1">
              <a:buClr>
                <a:srgbClr val="FF0000"/>
              </a:buClr>
              <a:buFontTx/>
              <a:buChar char="•"/>
            </a:pPr>
            <a:r>
              <a:rPr lang="zh-CN" altLang="en-US" sz="1800" dirty="0" smtClean="0">
                <a:latin typeface="+mn-lt"/>
              </a:rPr>
              <a:t>封装</a:t>
            </a:r>
            <a:endParaRPr lang="en-US" altLang="zh-CN" sz="1800" dirty="0">
              <a:latin typeface="+mn-lt"/>
            </a:endParaRPr>
          </a:p>
          <a:p>
            <a:pPr eaLnBrk="1" hangingPunct="1">
              <a:buFontTx/>
              <a:buNone/>
            </a:pPr>
            <a:r>
              <a:rPr lang="en-US" altLang="zh-CN" sz="2000" dirty="0">
                <a:latin typeface="+mn-lt"/>
              </a:rPr>
              <a:t>1.6 </a:t>
            </a:r>
            <a:r>
              <a:rPr lang="zh-CN" altLang="en-US" sz="2000" dirty="0" smtClean="0">
                <a:latin typeface="+mn-lt"/>
              </a:rPr>
              <a:t>面对攻击的网络</a:t>
            </a:r>
            <a:endParaRPr lang="en-US" altLang="zh-CN" sz="2000" dirty="0">
              <a:latin typeface="+mn-lt"/>
            </a:endParaRPr>
          </a:p>
          <a:p>
            <a:pPr eaLnBrk="1" hangingPunct="1">
              <a:buFontTx/>
              <a:buNone/>
            </a:pPr>
            <a:endParaRPr lang="en-US" altLang="zh-CN" sz="2000" dirty="0" smtClean="0">
              <a:latin typeface="+mn-lt"/>
            </a:endParaRPr>
          </a:p>
          <a:p>
            <a:pPr eaLnBrk="1" hangingPunct="1">
              <a:buFontTx/>
              <a:buNone/>
            </a:pPr>
            <a:r>
              <a:rPr lang="en-US" altLang="zh-CN" sz="2000" dirty="0" smtClean="0">
                <a:latin typeface="+mn-lt"/>
              </a:rPr>
              <a:t>1.7 </a:t>
            </a:r>
            <a:r>
              <a:rPr lang="zh-CN" altLang="en-US" sz="2000" dirty="0" smtClean="0">
                <a:latin typeface="+mn-lt"/>
              </a:rPr>
              <a:t>计算机网络和互联网的历史</a:t>
            </a:r>
            <a:endParaRPr lang="en-US" altLang="zh-CN" sz="2000" dirty="0" smtClean="0">
              <a:latin typeface="+mn-lt"/>
            </a:endParaRPr>
          </a:p>
          <a:p>
            <a:pPr eaLnBrk="1" hangingPunct="1">
              <a:buClr>
                <a:srgbClr val="FF0000"/>
              </a:buClr>
            </a:pPr>
            <a:r>
              <a:rPr lang="zh-CN" altLang="en-US" sz="1800" dirty="0" smtClean="0">
                <a:latin typeface="+mn-lt"/>
              </a:rPr>
              <a:t>分组交换的发展：</a:t>
            </a:r>
            <a:r>
              <a:rPr lang="en-US" altLang="zh-CN" sz="1800" dirty="0" smtClean="0">
                <a:latin typeface="+mn-lt"/>
              </a:rPr>
              <a:t>1961 – 1972</a:t>
            </a:r>
          </a:p>
          <a:p>
            <a:pPr eaLnBrk="1" hangingPunct="1">
              <a:buClr>
                <a:srgbClr val="FF0000"/>
              </a:buClr>
            </a:pPr>
            <a:r>
              <a:rPr lang="zh-CN" altLang="en-US" sz="1800" dirty="0" smtClean="0">
                <a:latin typeface="+mn-lt"/>
              </a:rPr>
              <a:t>专用网络和网络互联：</a:t>
            </a:r>
            <a:r>
              <a:rPr lang="en-US" altLang="zh-CN" sz="1800" dirty="0" smtClean="0">
                <a:latin typeface="+mn-lt"/>
              </a:rPr>
              <a:t>1972 – 1980</a:t>
            </a:r>
          </a:p>
          <a:p>
            <a:pPr eaLnBrk="1" hangingPunct="1">
              <a:buClr>
                <a:srgbClr val="FF0000"/>
              </a:buClr>
            </a:pPr>
            <a:r>
              <a:rPr lang="zh-CN" altLang="en-US" sz="1800" dirty="0" smtClean="0">
                <a:latin typeface="+mn-lt"/>
              </a:rPr>
              <a:t>网络的激增</a:t>
            </a:r>
            <a:r>
              <a:rPr lang="en-US" altLang="zh-CN" sz="1800" dirty="0" smtClean="0">
                <a:latin typeface="+mn-lt"/>
              </a:rPr>
              <a:t>: 1980 – 1990</a:t>
            </a:r>
            <a:endParaRPr lang="en-US" altLang="zh-CN" sz="1800" dirty="0">
              <a:latin typeface="+mn-lt"/>
            </a:endParaRPr>
          </a:p>
          <a:p>
            <a:pPr eaLnBrk="1" hangingPunct="1">
              <a:buClr>
                <a:srgbClr val="FF0000"/>
              </a:buClr>
            </a:pPr>
            <a:r>
              <a:rPr lang="zh-CN" altLang="en-US" sz="1800" dirty="0" smtClean="0">
                <a:latin typeface="+mn-lt"/>
              </a:rPr>
              <a:t>互联网爆炸：</a:t>
            </a:r>
            <a:r>
              <a:rPr lang="en-US" altLang="zh-CN" sz="1800" dirty="0" smtClean="0">
                <a:latin typeface="+mn-lt"/>
              </a:rPr>
              <a:t>20</a:t>
            </a:r>
            <a:r>
              <a:rPr lang="zh-CN" altLang="en-US" sz="1800" dirty="0" smtClean="0">
                <a:latin typeface="+mn-lt"/>
              </a:rPr>
              <a:t>世纪</a:t>
            </a:r>
            <a:r>
              <a:rPr lang="en-US" altLang="zh-CN" sz="1800" dirty="0" smtClean="0">
                <a:latin typeface="+mn-lt"/>
              </a:rPr>
              <a:t>90</a:t>
            </a:r>
            <a:r>
              <a:rPr lang="zh-CN" altLang="en-US" sz="1800" dirty="0" smtClean="0">
                <a:latin typeface="+mn-lt"/>
              </a:rPr>
              <a:t>年代</a:t>
            </a:r>
            <a:endParaRPr lang="en-US" altLang="zh-CN" sz="1800" dirty="0">
              <a:latin typeface="+mn-lt"/>
            </a:endParaRPr>
          </a:p>
          <a:p>
            <a:pPr eaLnBrk="1" hangingPunct="1">
              <a:buClr>
                <a:srgbClr val="FF0000"/>
              </a:buClr>
            </a:pPr>
            <a:r>
              <a:rPr lang="zh-CN" altLang="en-US" sz="1800" dirty="0" smtClean="0">
                <a:latin typeface="+mn-lt"/>
              </a:rPr>
              <a:t>最新发展</a:t>
            </a:r>
            <a:endParaRPr lang="en-US" altLang="zh-CN" sz="1800" dirty="0" smtClean="0">
              <a:latin typeface="+mn-lt"/>
            </a:endParaRPr>
          </a:p>
          <a:p>
            <a:pPr marL="0" indent="0" eaLnBrk="1" hangingPunct="1">
              <a:buClr>
                <a:srgbClr val="FF0000"/>
              </a:buClr>
              <a:buNone/>
            </a:pPr>
            <a:r>
              <a:rPr lang="en-US" altLang="zh-CN" sz="2000" dirty="0" smtClean="0">
                <a:latin typeface="+mn-lt"/>
              </a:rPr>
              <a:t>1.8 </a:t>
            </a:r>
            <a:r>
              <a:rPr lang="zh-CN" altLang="en-US" sz="2000" dirty="0" smtClean="0">
                <a:latin typeface="+mn-lt"/>
              </a:rPr>
              <a:t>小结</a:t>
            </a:r>
            <a:endParaRPr lang="zh-CN" altLang="en-US" sz="2000" dirty="0">
              <a:latin typeface="+mn-lt"/>
            </a:endParaRPr>
          </a:p>
        </p:txBody>
      </p:sp>
    </p:spTree>
    <p:extLst>
      <p:ext uri="{BB962C8B-B14F-4D97-AF65-F5344CB8AC3E}">
        <p14:creationId xmlns:p14="http://schemas.microsoft.com/office/powerpoint/2010/main" val="36444597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3"/>
          <p:cNvSpPr>
            <a:spLocks noGrp="1" noChangeArrowheads="1"/>
          </p:cNvSpPr>
          <p:nvPr>
            <p:ph type="body" idx="4294967295"/>
          </p:nvPr>
        </p:nvSpPr>
        <p:spPr>
          <a:xfrm>
            <a:off x="323850" y="1000108"/>
            <a:ext cx="8496622" cy="5165195"/>
          </a:xfrm>
          <a:noFill/>
        </p:spPr>
        <p:txBody>
          <a:bodyPr/>
          <a:lstStyle/>
          <a:p>
            <a:r>
              <a:rPr lang="zh-CN" altLang="en-US" dirty="0"/>
              <a:t>以分组交换为背景，按照“通信是基础、协议是核心、互联是重点、应用是目标、</a:t>
            </a:r>
            <a:r>
              <a:rPr lang="en-US" altLang="zh-CN" dirty="0"/>
              <a:t>QoS</a:t>
            </a:r>
            <a:r>
              <a:rPr lang="zh-CN" altLang="en-US" dirty="0"/>
              <a:t>是导向、安全是关注”的要求；</a:t>
            </a:r>
          </a:p>
          <a:p>
            <a:endParaRPr lang="zh-CN" altLang="en-US" dirty="0"/>
          </a:p>
          <a:p>
            <a:r>
              <a:rPr lang="zh-CN" altLang="en-US" dirty="0"/>
              <a:t>遵从“互联网五层协议模型”由下到上</a:t>
            </a:r>
            <a:r>
              <a:rPr lang="zh-CN" altLang="en-US" b="1" dirty="0"/>
              <a:t>或</a:t>
            </a:r>
            <a:r>
              <a:rPr lang="zh-CN" altLang="en-US" dirty="0"/>
              <a:t>上到下的次序，依照“数据在计算机网络中的</a:t>
            </a:r>
            <a:r>
              <a:rPr lang="zh-CN" altLang="en-US" dirty="0">
                <a:solidFill>
                  <a:schemeClr val="hlink"/>
                </a:solidFill>
              </a:rPr>
              <a:t>传输寻址过程</a:t>
            </a:r>
            <a:r>
              <a:rPr lang="zh-CN" altLang="en-US" dirty="0"/>
              <a:t>和</a:t>
            </a:r>
            <a:r>
              <a:rPr lang="zh-CN" altLang="en-US" dirty="0">
                <a:solidFill>
                  <a:schemeClr val="hlink"/>
                </a:solidFill>
              </a:rPr>
              <a:t>数据传输控制</a:t>
            </a:r>
            <a:r>
              <a:rPr lang="zh-CN" altLang="en-US" dirty="0"/>
              <a:t>”的线索展开讨论和推理。</a:t>
            </a:r>
          </a:p>
          <a:p>
            <a:endParaRPr lang="zh-CN" altLang="en-US" dirty="0">
              <a:solidFill>
                <a:schemeClr val="hlink"/>
              </a:solidFill>
            </a:endParaRPr>
          </a:p>
          <a:p>
            <a:pPr>
              <a:buBlip>
                <a:blip r:embed="rId3"/>
              </a:buBlip>
            </a:pPr>
            <a:r>
              <a:rPr lang="zh-CN" altLang="en-US" dirty="0">
                <a:solidFill>
                  <a:schemeClr val="hlink"/>
                </a:solidFill>
              </a:rPr>
              <a:t>数据传输寻址</a:t>
            </a:r>
            <a:r>
              <a:rPr lang="zh-CN" altLang="en-US" dirty="0"/>
              <a:t>涉及到物理地址、逻辑地址、端口地址和专用地址等方面。</a:t>
            </a:r>
          </a:p>
          <a:p>
            <a:endParaRPr lang="zh-CN" altLang="en-US" dirty="0">
              <a:solidFill>
                <a:schemeClr val="hlink"/>
              </a:solidFill>
            </a:endParaRPr>
          </a:p>
          <a:p>
            <a:pPr>
              <a:buBlip>
                <a:blip r:embed="rId3"/>
              </a:buBlip>
            </a:pPr>
            <a:r>
              <a:rPr lang="zh-CN" altLang="en-US" dirty="0">
                <a:solidFill>
                  <a:schemeClr val="hlink"/>
                </a:solidFill>
              </a:rPr>
              <a:t>数据传输控制</a:t>
            </a:r>
            <a:r>
              <a:rPr lang="zh-CN" altLang="en-US" dirty="0"/>
              <a:t>涉及到差错控制、通信量控制 </a:t>
            </a:r>
            <a:r>
              <a:rPr lang="en-US" altLang="zh-CN" dirty="0" smtClean="0"/>
              <a:t>(</a:t>
            </a:r>
            <a:r>
              <a:rPr lang="zh-CN" altLang="en-US" dirty="0" smtClean="0"/>
              <a:t>如</a:t>
            </a:r>
            <a:r>
              <a:rPr lang="zh-CN" altLang="en-US" dirty="0"/>
              <a:t>拥塞控制和</a:t>
            </a:r>
            <a:r>
              <a:rPr lang="zh-CN" altLang="en-US" dirty="0" smtClean="0"/>
              <a:t>流量控制</a:t>
            </a:r>
            <a:r>
              <a:rPr lang="en-US" altLang="zh-CN" dirty="0" smtClean="0"/>
              <a:t>)</a:t>
            </a:r>
            <a:r>
              <a:rPr lang="zh-CN" altLang="en-US" dirty="0" smtClean="0"/>
              <a:t>、</a:t>
            </a:r>
            <a:r>
              <a:rPr lang="zh-CN" altLang="en-US" dirty="0"/>
              <a:t>服务质量控制和安全控制。</a:t>
            </a:r>
          </a:p>
        </p:txBody>
      </p:sp>
      <p:sp>
        <p:nvSpPr>
          <p:cNvPr id="474115" name="Rectangle 4"/>
          <p:cNvSpPr>
            <a:spLocks noGrp="1" noChangeArrowheads="1"/>
          </p:cNvSpPr>
          <p:nvPr>
            <p:ph type="title" idx="4294967295"/>
          </p:nvPr>
        </p:nvSpPr>
        <p:spPr/>
        <p:txBody>
          <a:bodyPr/>
          <a:lstStyle/>
          <a:p>
            <a:r>
              <a:rPr lang="en-US" altLang="zh-CN" dirty="0"/>
              <a:t>《</a:t>
            </a:r>
            <a:r>
              <a:rPr lang="zh-CN" altLang="en-US" dirty="0"/>
              <a:t>计算机网络</a:t>
            </a:r>
            <a:r>
              <a:rPr lang="en-US" altLang="zh-CN" dirty="0" smtClean="0"/>
              <a:t>》</a:t>
            </a:r>
            <a:r>
              <a:rPr lang="zh-CN" altLang="en-US" dirty="0" smtClean="0"/>
              <a:t>课程的</a:t>
            </a:r>
            <a:r>
              <a:rPr lang="zh-CN" altLang="en-US" dirty="0"/>
              <a:t>授课思路</a:t>
            </a:r>
          </a:p>
        </p:txBody>
      </p:sp>
    </p:spTree>
    <p:extLst>
      <p:ext uri="{BB962C8B-B14F-4D97-AF65-F5344CB8AC3E}">
        <p14:creationId xmlns:p14="http://schemas.microsoft.com/office/powerpoint/2010/main" val="2542271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物理媒体</a:t>
            </a:r>
          </a:p>
        </p:txBody>
      </p:sp>
      <p:sp>
        <p:nvSpPr>
          <p:cNvPr id="3" name="内容占位符 2"/>
          <p:cNvSpPr>
            <a:spLocks noGrp="1"/>
          </p:cNvSpPr>
          <p:nvPr>
            <p:ph idx="1"/>
          </p:nvPr>
        </p:nvSpPr>
        <p:spPr/>
        <p:txBody>
          <a:bodyPr/>
          <a:lstStyle/>
          <a:p>
            <a:r>
              <a:rPr lang="zh-CN" altLang="en-US" dirty="0"/>
              <a:t>在前面的小节中，我们概述</a:t>
            </a:r>
            <a:r>
              <a:rPr lang="zh-CN" altLang="en-US" dirty="0" smtClean="0"/>
              <a:t>了互联网中某些</a:t>
            </a:r>
            <a:r>
              <a:rPr lang="zh-CN" altLang="en-US" dirty="0"/>
              <a:t>最重要的</a:t>
            </a:r>
            <a:r>
              <a:rPr lang="zh-CN" altLang="en-US" dirty="0" smtClean="0"/>
              <a:t>网络接入技术</a:t>
            </a:r>
            <a:r>
              <a:rPr lang="zh-CN" altLang="en-US" dirty="0"/>
              <a:t>。</a:t>
            </a:r>
          </a:p>
          <a:p>
            <a:endParaRPr lang="en-US" altLang="zh-CN" dirty="0" smtClean="0"/>
          </a:p>
          <a:p>
            <a:r>
              <a:rPr lang="zh-CN" altLang="en-US" dirty="0"/>
              <a:t>当我们</a:t>
            </a:r>
            <a:r>
              <a:rPr lang="zh-CN" altLang="en-US" dirty="0" smtClean="0"/>
              <a:t>描述</a:t>
            </a:r>
            <a:r>
              <a:rPr lang="zh-CN" altLang="en-US" dirty="0"/>
              <a:t>这些技术时，</a:t>
            </a:r>
            <a:r>
              <a:rPr lang="zh-CN" altLang="en-US" dirty="0" smtClean="0"/>
              <a:t>我们也</a:t>
            </a:r>
            <a:r>
              <a:rPr lang="zh-CN" altLang="en-US" dirty="0" smtClean="0">
                <a:solidFill>
                  <a:srgbClr val="FF0000"/>
                </a:solidFill>
              </a:rPr>
              <a:t>指出</a:t>
            </a:r>
            <a:r>
              <a:rPr lang="zh-CN" altLang="en-US" dirty="0">
                <a:solidFill>
                  <a:srgbClr val="FF0000"/>
                </a:solidFill>
              </a:rPr>
              <a:t>了</a:t>
            </a:r>
            <a:r>
              <a:rPr lang="zh-CN" altLang="en-US" dirty="0"/>
              <a:t>所使用的</a:t>
            </a:r>
            <a:r>
              <a:rPr lang="zh-CN" altLang="en-US" dirty="0" smtClean="0"/>
              <a:t>物理媒介。例如，</a:t>
            </a:r>
            <a:endParaRPr lang="en-US" altLang="zh-CN" dirty="0" smtClean="0"/>
          </a:p>
          <a:p>
            <a:pPr>
              <a:buFont typeface="Wingdings" panose="05000000000000000000" pitchFamily="2" charset="2"/>
              <a:buChar char="p"/>
            </a:pPr>
            <a:r>
              <a:rPr lang="en-US" altLang="zh-CN" dirty="0" smtClean="0"/>
              <a:t>HFC</a:t>
            </a:r>
            <a:r>
              <a:rPr lang="zh-CN" altLang="en-US" dirty="0" smtClean="0"/>
              <a:t>使用了光纤电缆</a:t>
            </a:r>
            <a:r>
              <a:rPr lang="en-US" altLang="zh-CN" dirty="0" smtClean="0"/>
              <a:t>(fiber cable)</a:t>
            </a:r>
            <a:r>
              <a:rPr lang="zh-CN" altLang="en-US" dirty="0" smtClean="0"/>
              <a:t>和同轴电缆</a:t>
            </a:r>
            <a:r>
              <a:rPr lang="en-US" altLang="zh-CN" dirty="0" smtClean="0"/>
              <a:t>(coaxial cable)</a:t>
            </a:r>
            <a:r>
              <a:rPr lang="zh-CN" altLang="en-US" dirty="0" smtClean="0"/>
              <a:t>的</a:t>
            </a:r>
            <a:r>
              <a:rPr lang="zh-CN" altLang="en-US" dirty="0"/>
              <a:t>组合。</a:t>
            </a:r>
          </a:p>
          <a:p>
            <a:pPr>
              <a:buFont typeface="Wingdings" panose="05000000000000000000" pitchFamily="2" charset="2"/>
              <a:buChar char="p"/>
            </a:pPr>
            <a:r>
              <a:rPr lang="en-US" altLang="zh-CN" dirty="0" smtClean="0"/>
              <a:t>DSL</a:t>
            </a:r>
            <a:r>
              <a:rPr lang="zh-CN" altLang="en-US" dirty="0"/>
              <a:t>和以太网</a:t>
            </a:r>
            <a:r>
              <a:rPr lang="zh-CN" altLang="en-US" dirty="0" smtClean="0"/>
              <a:t>使用了双绞铜线</a:t>
            </a:r>
            <a:r>
              <a:rPr lang="zh-CN" altLang="en-US" dirty="0"/>
              <a:t>。</a:t>
            </a:r>
          </a:p>
          <a:p>
            <a:pPr>
              <a:buFont typeface="Wingdings" panose="05000000000000000000" pitchFamily="2" charset="2"/>
              <a:buChar char="p"/>
            </a:pPr>
            <a:r>
              <a:rPr lang="zh-CN" altLang="en-US" dirty="0" smtClean="0"/>
              <a:t>移动</a:t>
            </a:r>
            <a:r>
              <a:rPr lang="zh-CN" altLang="en-US" dirty="0"/>
              <a:t>接入网络使用无线电</a:t>
            </a:r>
            <a:r>
              <a:rPr lang="zh-CN" altLang="en-US" dirty="0" smtClean="0"/>
              <a:t>频谱</a:t>
            </a:r>
            <a:r>
              <a:rPr lang="en-US" altLang="zh-CN" dirty="0" smtClean="0"/>
              <a:t>(radio spectrum)</a:t>
            </a:r>
            <a:r>
              <a:rPr lang="zh-CN" altLang="en-US" dirty="0" smtClean="0"/>
              <a:t>。</a:t>
            </a:r>
            <a:endParaRPr lang="zh-CN" altLang="en-US" dirty="0"/>
          </a:p>
          <a:p>
            <a:pPr>
              <a:buFont typeface="Wingdings" panose="05000000000000000000" pitchFamily="2" charset="2"/>
              <a:buChar char="ü"/>
            </a:pPr>
            <a:endParaRPr lang="en-US" altLang="zh-CN" dirty="0" smtClean="0"/>
          </a:p>
          <a:p>
            <a:r>
              <a:rPr lang="zh-CN" altLang="en-US" dirty="0" smtClean="0"/>
              <a:t>在</a:t>
            </a:r>
            <a:r>
              <a:rPr lang="zh-CN" altLang="en-US" dirty="0"/>
              <a:t>本小节中，我们将</a:t>
            </a:r>
            <a:r>
              <a:rPr lang="zh-CN" altLang="en-US" dirty="0" smtClean="0"/>
              <a:t>简要概述这些</a:t>
            </a:r>
            <a:r>
              <a:rPr lang="zh-CN" altLang="en-US" dirty="0"/>
              <a:t>和</a:t>
            </a:r>
            <a:r>
              <a:rPr lang="zh-CN" altLang="en-US" dirty="0" smtClean="0"/>
              <a:t>其他</a:t>
            </a:r>
            <a:r>
              <a:rPr lang="zh-CN" altLang="en-US" dirty="0"/>
              <a:t>常</a:t>
            </a:r>
            <a:r>
              <a:rPr lang="zh-CN" altLang="en-US" dirty="0" smtClean="0"/>
              <a:t>在互联网中使用</a:t>
            </a:r>
            <a:r>
              <a:rPr lang="zh-CN" altLang="en-US" dirty="0"/>
              <a:t>的</a:t>
            </a:r>
            <a:r>
              <a:rPr lang="zh-CN" altLang="en-US" dirty="0" smtClean="0"/>
              <a:t>传输媒体</a:t>
            </a:r>
            <a:r>
              <a:rPr lang="en-US" altLang="zh-CN" dirty="0" smtClean="0"/>
              <a:t>[</a:t>
            </a:r>
            <a:r>
              <a:rPr lang="en-US" altLang="zh-CN" dirty="0"/>
              <a:t>transmission </a:t>
            </a:r>
            <a:r>
              <a:rPr lang="en-US" altLang="zh-CN" dirty="0" smtClean="0"/>
              <a:t>media]</a:t>
            </a:r>
            <a:r>
              <a:rPr lang="zh-CN" altLang="en-US" dirty="0" smtClean="0"/>
              <a:t>。</a:t>
            </a:r>
            <a:endParaRPr lang="zh-CN" altLang="en-US" dirty="0"/>
          </a:p>
          <a:p>
            <a:endParaRPr lang="zh-CN" altLang="en-US" dirty="0"/>
          </a:p>
        </p:txBody>
      </p:sp>
    </p:spTree>
    <p:extLst>
      <p:ext uri="{BB962C8B-B14F-4D97-AF65-F5344CB8AC3E}">
        <p14:creationId xmlns:p14="http://schemas.microsoft.com/office/powerpoint/2010/main" val="40578089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pPr eaLnBrk="1" hangingPunct="1"/>
            <a:r>
              <a:rPr lang="en-US" altLang="zh-CN" dirty="0" smtClean="0"/>
              <a:t>1.2 </a:t>
            </a:r>
            <a:r>
              <a:rPr lang="zh-CN" altLang="en-US" dirty="0" smtClean="0"/>
              <a:t>网络边缘</a:t>
            </a:r>
          </a:p>
        </p:txBody>
      </p:sp>
      <p:sp>
        <p:nvSpPr>
          <p:cNvPr id="34821" name="Rectangle 3"/>
          <p:cNvSpPr>
            <a:spLocks noGrp="1" noChangeArrowheads="1"/>
          </p:cNvSpPr>
          <p:nvPr>
            <p:ph type="body" idx="1"/>
          </p:nvPr>
        </p:nvSpPr>
        <p:spPr>
          <a:xfrm>
            <a:off x="314325" y="1036320"/>
            <a:ext cx="8534400" cy="5121593"/>
          </a:xfrm>
        </p:spPr>
        <p:txBody>
          <a:bodyPr/>
          <a:lstStyle/>
          <a:p>
            <a:pPr eaLnBrk="1" hangingPunct="1"/>
            <a:r>
              <a:rPr lang="zh-CN" altLang="en-US" b="1" dirty="0" smtClean="0">
                <a:latin typeface="楷体" panose="02010609060101010101" pitchFamily="49" charset="-122"/>
                <a:ea typeface="楷体" panose="02010609060101010101" pitchFamily="49" charset="-122"/>
              </a:rPr>
              <a:t>物理媒体分类</a:t>
            </a:r>
          </a:p>
          <a:p>
            <a:pPr lvl="1" eaLnBrk="1" hangingPunct="1"/>
            <a:r>
              <a:rPr lang="zh-CN" altLang="en-US" sz="2400" dirty="0" smtClean="0">
                <a:latin typeface="楷体" panose="02010609060101010101" pitchFamily="49" charset="-122"/>
                <a:ea typeface="楷体" panose="02010609060101010101" pitchFamily="49" charset="-122"/>
              </a:rPr>
              <a:t>导引型媒体：信号沿着固体媒体被导引</a:t>
            </a:r>
          </a:p>
          <a:p>
            <a:pPr lvl="1" eaLnBrk="1" hangingPunct="1"/>
            <a:r>
              <a:rPr lang="zh-CN" altLang="en-US" sz="2400" dirty="0" smtClean="0">
                <a:latin typeface="楷体" panose="02010609060101010101" pitchFamily="49" charset="-122"/>
                <a:ea typeface="楷体" panose="02010609060101010101" pitchFamily="49" charset="-122"/>
              </a:rPr>
              <a:t>非导引型媒体：信号自由传播</a:t>
            </a:r>
          </a:p>
          <a:p>
            <a:pPr eaLnBrk="1" hangingPunct="1"/>
            <a:endParaRPr lang="en-US" altLang="zh-CN" b="1" dirty="0" smtClean="0">
              <a:latin typeface="楷体" panose="02010609060101010101" pitchFamily="49" charset="-122"/>
              <a:ea typeface="楷体" panose="02010609060101010101" pitchFamily="49" charset="-122"/>
            </a:endParaRPr>
          </a:p>
          <a:p>
            <a:pPr eaLnBrk="1" hangingPunct="1"/>
            <a:r>
              <a:rPr lang="zh-CN" altLang="en-US" b="1" dirty="0" smtClean="0">
                <a:latin typeface="楷体" panose="02010609060101010101" pitchFamily="49" charset="-122"/>
                <a:ea typeface="楷体" panose="02010609060101010101" pitchFamily="49" charset="-122"/>
              </a:rPr>
              <a:t>导引型媒体</a:t>
            </a:r>
          </a:p>
          <a:p>
            <a:pPr lvl="1" eaLnBrk="1" hangingPunct="1"/>
            <a:r>
              <a:rPr lang="zh-CN" altLang="en-US" sz="2400" dirty="0" smtClean="0">
                <a:latin typeface="楷体" panose="02010609060101010101" pitchFamily="49" charset="-122"/>
                <a:ea typeface="楷体" panose="02010609060101010101" pitchFamily="49" charset="-122"/>
              </a:rPr>
              <a:t>双绞线：两根互相绝缘的铜导线</a:t>
            </a:r>
          </a:p>
          <a:p>
            <a:pPr lvl="2" eaLnBrk="1" hangingPunct="1"/>
            <a:r>
              <a:rPr lang="en-US" altLang="zh-CN" sz="2400" dirty="0" smtClean="0">
                <a:latin typeface="Sans Guilt MB" pitchFamily="34" charset="0"/>
                <a:ea typeface="楷体" panose="02010609060101010101" pitchFamily="49" charset="-122"/>
              </a:rPr>
              <a:t>3</a:t>
            </a:r>
            <a:r>
              <a:rPr lang="zh-CN" altLang="en-US" sz="2400" dirty="0" smtClean="0">
                <a:latin typeface="楷体" panose="02010609060101010101" pitchFamily="49" charset="-122"/>
                <a:ea typeface="楷体" panose="02010609060101010101" pitchFamily="49" charset="-122"/>
              </a:rPr>
              <a:t>类线：传统的电话线，</a:t>
            </a:r>
            <a:r>
              <a:rPr lang="en-US" altLang="zh-CN" sz="2400" dirty="0" smtClean="0">
                <a:latin typeface="Sans Guilt MB" pitchFamily="34" charset="0"/>
                <a:ea typeface="楷体" panose="02010609060101010101" pitchFamily="49" charset="-122"/>
              </a:rPr>
              <a:t>10Mbps</a:t>
            </a:r>
            <a:r>
              <a:rPr lang="zh-CN" altLang="en-US" sz="2400" dirty="0" smtClean="0">
                <a:latin typeface="楷体" panose="02010609060101010101" pitchFamily="49" charset="-122"/>
                <a:ea typeface="楷体" panose="02010609060101010101" pitchFamily="49" charset="-122"/>
              </a:rPr>
              <a:t>以太网</a:t>
            </a:r>
          </a:p>
          <a:p>
            <a:pPr lvl="2" eaLnBrk="1" hangingPunct="1"/>
            <a:r>
              <a:rPr lang="en-US" altLang="zh-CN" sz="2400" dirty="0" smtClean="0">
                <a:latin typeface="Sans Guilt MB" pitchFamily="34" charset="0"/>
                <a:ea typeface="楷体" panose="02010609060101010101" pitchFamily="49" charset="-122"/>
              </a:rPr>
              <a:t>5</a:t>
            </a:r>
            <a:r>
              <a:rPr lang="zh-CN" altLang="en-US" sz="2400" dirty="0" smtClean="0">
                <a:latin typeface="楷体" panose="02010609060101010101" pitchFamily="49" charset="-122"/>
                <a:ea typeface="楷体" panose="02010609060101010101" pitchFamily="49" charset="-122"/>
              </a:rPr>
              <a:t>类线：</a:t>
            </a:r>
            <a:r>
              <a:rPr lang="en-US" altLang="zh-CN" sz="2400" dirty="0" smtClean="0">
                <a:latin typeface="Sans Guilt MB" pitchFamily="34" charset="0"/>
                <a:ea typeface="楷体" panose="02010609060101010101" pitchFamily="49" charset="-122"/>
              </a:rPr>
              <a:t>100Mbps</a:t>
            </a:r>
            <a:r>
              <a:rPr lang="zh-CN" altLang="en-US" sz="2400" dirty="0" smtClean="0">
                <a:latin typeface="楷体" panose="02010609060101010101" pitchFamily="49" charset="-122"/>
                <a:ea typeface="楷体" panose="02010609060101010101" pitchFamily="49" charset="-122"/>
              </a:rPr>
              <a:t>以太网</a:t>
            </a:r>
          </a:p>
        </p:txBody>
      </p:sp>
      <p:pic>
        <p:nvPicPr>
          <p:cNvPr id="34822" name="Picture 4" descr="grentw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088" y="5006975"/>
            <a:ext cx="41116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875" y="4227512"/>
            <a:ext cx="208280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573313" y="5714503"/>
            <a:ext cx="7235372" cy="461665"/>
          </a:xfrm>
          <a:prstGeom prst="rect">
            <a:avLst/>
          </a:prstGeom>
        </p:spPr>
        <p:txBody>
          <a:bodyPr wrap="square">
            <a:spAutoFit/>
          </a:bodyPr>
          <a:lstStyle/>
          <a:p>
            <a:r>
              <a:rPr lang="zh-CN" altLang="en-US" dirty="0">
                <a:latin typeface="Arial" panose="020B0604020202020204" pitchFamily="34" charset="0"/>
              </a:rPr>
              <a:t>双绞线已经成为</a:t>
            </a:r>
            <a:r>
              <a:rPr lang="zh-CN" altLang="en-US" dirty="0" smtClean="0">
                <a:latin typeface="Arial" panose="020B0604020202020204" pitchFamily="34" charset="0"/>
              </a:rPr>
              <a:t>高速</a:t>
            </a:r>
            <a:r>
              <a:rPr lang="en-US" altLang="zh-CN" dirty="0" smtClean="0">
                <a:latin typeface="Arial" panose="020B0604020202020204" pitchFamily="34" charset="0"/>
              </a:rPr>
              <a:t>LAN</a:t>
            </a:r>
            <a:r>
              <a:rPr lang="zh-CN" altLang="en-US" dirty="0" smtClean="0">
                <a:solidFill>
                  <a:srgbClr val="FF0000"/>
                </a:solidFill>
                <a:latin typeface="Arial" panose="020B0604020202020204" pitchFamily="34" charset="0"/>
              </a:rPr>
              <a:t>联网</a:t>
            </a:r>
            <a:r>
              <a:rPr lang="zh-CN" altLang="en-US" dirty="0" smtClean="0">
                <a:latin typeface="Arial" panose="020B0604020202020204" pitchFamily="34" charset="0"/>
              </a:rPr>
              <a:t>的主导性解决</a:t>
            </a:r>
            <a:r>
              <a:rPr lang="zh-CN" altLang="en-US" dirty="0">
                <a:latin typeface="Arial" panose="020B0604020202020204" pitchFamily="34" charset="0"/>
              </a:rPr>
              <a:t>方案</a:t>
            </a:r>
            <a:endParaRPr lang="zh-CN" altLang="en-US" dirty="0"/>
          </a:p>
        </p:txBody>
      </p:sp>
    </p:spTree>
    <p:extLst>
      <p:ext uri="{BB962C8B-B14F-4D97-AF65-F5344CB8AC3E}">
        <p14:creationId xmlns:p14="http://schemas.microsoft.com/office/powerpoint/2010/main" val="14159339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zh-CN" altLang="en-US" sz="3200" dirty="0">
                <a:latin typeface="+mn-lt"/>
                <a:ea typeface="楷体" panose="02010609060101010101" pitchFamily="49" charset="-122"/>
              </a:rPr>
              <a:t>双绞线</a:t>
            </a:r>
            <a:endParaRPr lang="zh-CN" altLang="en-US" sz="3200" dirty="0" smtClean="0">
              <a:latin typeface="+mn-lt"/>
            </a:endParaRPr>
          </a:p>
        </p:txBody>
      </p:sp>
      <p:sp>
        <p:nvSpPr>
          <p:cNvPr id="64515" name="Rectangle 3"/>
          <p:cNvSpPr>
            <a:spLocks noChangeArrowheads="1"/>
          </p:cNvSpPr>
          <p:nvPr/>
        </p:nvSpPr>
        <p:spPr bwMode="auto">
          <a:xfrm>
            <a:off x="3548063" y="2681288"/>
            <a:ext cx="9144000" cy="0"/>
          </a:xfrm>
          <a:prstGeom prst="rect">
            <a:avLst/>
          </a:prstGeom>
          <a:noFill/>
          <a:ln w="9525">
            <a:noFill/>
            <a:miter lim="800000"/>
            <a:headEnd/>
            <a:tailEnd/>
          </a:ln>
        </p:spPr>
        <p:txBody>
          <a:bodyPr>
            <a:spAutoFit/>
          </a:bodyPr>
          <a:lstStyle/>
          <a:p>
            <a:endParaRPr lang="zh-CN" altLang="en-US"/>
          </a:p>
        </p:txBody>
      </p:sp>
      <p:pic>
        <p:nvPicPr>
          <p:cNvPr id="64516" name="Picture 4" descr="双绞线"/>
          <p:cNvPicPr>
            <a:picLocks noChangeAspect="1" noChangeArrowheads="1"/>
          </p:cNvPicPr>
          <p:nvPr/>
        </p:nvPicPr>
        <p:blipFill>
          <a:blip r:embed="rId3" cstate="print"/>
          <a:srcRect/>
          <a:stretch>
            <a:fillRect/>
          </a:stretch>
        </p:blipFill>
        <p:spPr bwMode="auto">
          <a:xfrm>
            <a:off x="1116013" y="1125538"/>
            <a:ext cx="6705600" cy="4899025"/>
          </a:xfrm>
          <a:prstGeom prst="rect">
            <a:avLst/>
          </a:prstGeom>
          <a:noFill/>
          <a:ln w="9525">
            <a:noFill/>
            <a:miter lim="800000"/>
            <a:headEnd/>
            <a:tailEnd/>
          </a:ln>
        </p:spPr>
      </p:pic>
    </p:spTree>
    <p:extLst>
      <p:ext uri="{BB962C8B-B14F-4D97-AF65-F5344CB8AC3E}">
        <p14:creationId xmlns:p14="http://schemas.microsoft.com/office/powerpoint/2010/main" val="4343831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p:txBody>
          <a:bodyPr/>
          <a:lstStyle/>
          <a:p>
            <a:pPr eaLnBrk="1" hangingPunct="1"/>
            <a:r>
              <a:rPr lang="zh-CN" altLang="en-US" dirty="0">
                <a:latin typeface="楷体" panose="02010609060101010101" pitchFamily="49" charset="-122"/>
                <a:ea typeface="楷体" panose="02010609060101010101" pitchFamily="49" charset="-122"/>
              </a:rPr>
              <a:t>同轴电缆</a:t>
            </a:r>
          </a:p>
        </p:txBody>
      </p:sp>
      <p:sp>
        <p:nvSpPr>
          <p:cNvPr id="35845" name="Rectangle 3"/>
          <p:cNvSpPr>
            <a:spLocks noGrp="1" noChangeArrowheads="1"/>
          </p:cNvSpPr>
          <p:nvPr>
            <p:ph type="body" idx="1"/>
          </p:nvPr>
        </p:nvSpPr>
        <p:spPr>
          <a:xfrm>
            <a:off x="320634" y="1087678"/>
            <a:ext cx="3575893" cy="5036309"/>
          </a:xfrm>
        </p:spPr>
        <p:txBody>
          <a:bodyPr/>
          <a:lstStyle/>
          <a:p>
            <a:pPr eaLnBrk="1" hangingPunct="1"/>
            <a:r>
              <a:rPr lang="zh-CN" altLang="en-US" sz="2600" dirty="0" smtClean="0">
                <a:latin typeface="楷体" panose="02010609060101010101" pitchFamily="49" charset="-122"/>
                <a:ea typeface="楷体" panose="02010609060101010101" pitchFamily="49" charset="-122"/>
              </a:rPr>
              <a:t>双向传输</a:t>
            </a:r>
          </a:p>
          <a:p>
            <a:pPr eaLnBrk="1" hangingPunct="1"/>
            <a:endParaRPr lang="en-US" altLang="zh-CN" sz="2600" dirty="0" smtClean="0">
              <a:latin typeface="楷体" panose="02010609060101010101" pitchFamily="49" charset="-122"/>
              <a:ea typeface="楷体" panose="02010609060101010101" pitchFamily="49" charset="-122"/>
            </a:endParaRPr>
          </a:p>
          <a:p>
            <a:pPr eaLnBrk="1" hangingPunct="1"/>
            <a:r>
              <a:rPr lang="zh-CN" altLang="en-US" sz="2600" dirty="0" smtClean="0">
                <a:latin typeface="楷体" panose="02010609060101010101" pitchFamily="49" charset="-122"/>
                <a:ea typeface="楷体" panose="02010609060101010101" pitchFamily="49" charset="-122"/>
              </a:rPr>
              <a:t>基带</a:t>
            </a:r>
          </a:p>
          <a:p>
            <a:pPr lvl="1" eaLnBrk="1" hangingPunct="1"/>
            <a:r>
              <a:rPr lang="zh-CN" altLang="en-US" sz="2400" dirty="0" smtClean="0">
                <a:latin typeface="楷体" panose="02010609060101010101" pitchFamily="49" charset="-122"/>
                <a:ea typeface="楷体" panose="02010609060101010101" pitchFamily="49" charset="-122"/>
              </a:rPr>
              <a:t>电缆上单信道</a:t>
            </a:r>
          </a:p>
          <a:p>
            <a:pPr lvl="1" eaLnBrk="1" hangingPunct="1"/>
            <a:r>
              <a:rPr lang="zh-CN" altLang="en-US" sz="2400" dirty="0" smtClean="0">
                <a:latin typeface="楷体" panose="02010609060101010101" pitchFamily="49" charset="-122"/>
                <a:ea typeface="楷体" panose="02010609060101010101" pitchFamily="49" charset="-122"/>
              </a:rPr>
              <a:t>以太网</a:t>
            </a:r>
          </a:p>
          <a:p>
            <a:pPr eaLnBrk="1" hangingPunct="1"/>
            <a:endParaRPr lang="en-US" altLang="zh-CN" sz="2600" dirty="0" smtClean="0">
              <a:latin typeface="楷体" panose="02010609060101010101" pitchFamily="49" charset="-122"/>
              <a:ea typeface="楷体" panose="02010609060101010101" pitchFamily="49" charset="-122"/>
            </a:endParaRPr>
          </a:p>
          <a:p>
            <a:pPr eaLnBrk="1" hangingPunct="1"/>
            <a:r>
              <a:rPr lang="zh-CN" altLang="en-US" sz="2600" dirty="0" smtClean="0">
                <a:latin typeface="楷体" panose="02010609060101010101" pitchFamily="49" charset="-122"/>
                <a:ea typeface="楷体" panose="02010609060101010101" pitchFamily="49" charset="-122"/>
              </a:rPr>
              <a:t>宽带</a:t>
            </a:r>
          </a:p>
          <a:p>
            <a:pPr lvl="1" eaLnBrk="1" hangingPunct="1"/>
            <a:r>
              <a:rPr lang="zh-CN" altLang="en-US" sz="2400" dirty="0" smtClean="0">
                <a:latin typeface="楷体" panose="02010609060101010101" pitchFamily="49" charset="-122"/>
                <a:ea typeface="楷体" panose="02010609060101010101" pitchFamily="49" charset="-122"/>
              </a:rPr>
              <a:t>电缆上多信道</a:t>
            </a:r>
          </a:p>
          <a:p>
            <a:pPr lvl="1" eaLnBrk="1" hangingPunct="1"/>
            <a:r>
              <a:rPr lang="zh-CN" altLang="en-US" sz="2400" dirty="0" smtClean="0">
                <a:latin typeface="Sans Guilt MB" pitchFamily="34" charset="0"/>
              </a:rPr>
              <a:t> </a:t>
            </a:r>
            <a:r>
              <a:rPr lang="en-US" altLang="zh-CN" sz="2400" dirty="0" smtClean="0">
                <a:latin typeface="Sans Guilt MB" pitchFamily="34" charset="0"/>
              </a:rPr>
              <a:t>HFC</a:t>
            </a:r>
          </a:p>
        </p:txBody>
      </p:sp>
      <p:grpSp>
        <p:nvGrpSpPr>
          <p:cNvPr id="35847" name="Group 5"/>
          <p:cNvGrpSpPr>
            <a:grpSpLocks/>
          </p:cNvGrpSpPr>
          <p:nvPr/>
        </p:nvGrpSpPr>
        <p:grpSpPr bwMode="auto">
          <a:xfrm>
            <a:off x="4094162" y="1769791"/>
            <a:ext cx="4754563" cy="1295400"/>
            <a:chOff x="720" y="1296"/>
            <a:chExt cx="4176" cy="1104"/>
          </a:xfrm>
        </p:grpSpPr>
        <p:pic>
          <p:nvPicPr>
            <p:cNvPr id="3585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1296"/>
              <a:ext cx="417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4" name="Rectangle 7"/>
            <p:cNvSpPr>
              <a:spLocks noChangeArrowheads="1"/>
            </p:cNvSpPr>
            <p:nvPr/>
          </p:nvSpPr>
          <p:spPr bwMode="auto">
            <a:xfrm>
              <a:off x="1392" y="2112"/>
              <a:ext cx="528" cy="288"/>
            </a:xfrm>
            <a:prstGeom prst="rect">
              <a:avLst/>
            </a:prstGeom>
            <a:solidFill>
              <a:srgbClr val="CC99FF"/>
            </a:solidFill>
            <a:ln w="9525">
              <a:solidFill>
                <a:schemeClr val="bg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1" lang="zh-CN" altLang="en-US" sz="1800" b="1">
                  <a:solidFill>
                    <a:srgbClr val="080808"/>
                  </a:solidFill>
                  <a:latin typeface="Times New Roman" panose="02020603050405020304" pitchFamily="18" charset="0"/>
                  <a:ea typeface="楷体_GB2312" pitchFamily="49" charset="-122"/>
                </a:rPr>
                <a:t>外层</a:t>
              </a:r>
              <a:endParaRPr lang="zh-CN" altLang="en-US" sz="1800" b="1">
                <a:solidFill>
                  <a:srgbClr val="080808"/>
                </a:solidFill>
                <a:ea typeface="楷体_GB2312" pitchFamily="49" charset="-122"/>
              </a:endParaRPr>
            </a:p>
          </p:txBody>
        </p:sp>
        <p:sp>
          <p:nvSpPr>
            <p:cNvPr id="35855" name="Rectangle 8"/>
            <p:cNvSpPr>
              <a:spLocks noChangeArrowheads="1"/>
            </p:cNvSpPr>
            <p:nvPr/>
          </p:nvSpPr>
          <p:spPr bwMode="auto">
            <a:xfrm>
              <a:off x="2352" y="1968"/>
              <a:ext cx="624" cy="288"/>
            </a:xfrm>
            <a:prstGeom prst="rect">
              <a:avLst/>
            </a:prstGeom>
            <a:solidFill>
              <a:srgbClr val="CC99FF"/>
            </a:solidFill>
            <a:ln w="9525">
              <a:solidFill>
                <a:schemeClr val="bg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b="1">
                  <a:solidFill>
                    <a:srgbClr val="080808"/>
                  </a:solidFill>
                  <a:latin typeface="Times New Roman" panose="02020603050405020304" pitchFamily="18" charset="0"/>
                  <a:ea typeface="楷体_GB2312" pitchFamily="49" charset="-122"/>
                </a:rPr>
                <a:t>屏蔽层</a:t>
              </a:r>
            </a:p>
          </p:txBody>
        </p:sp>
        <p:sp>
          <p:nvSpPr>
            <p:cNvPr id="35856" name="Rectangle 9"/>
            <p:cNvSpPr>
              <a:spLocks noChangeArrowheads="1"/>
            </p:cNvSpPr>
            <p:nvPr/>
          </p:nvSpPr>
          <p:spPr bwMode="auto">
            <a:xfrm>
              <a:off x="3360" y="1920"/>
              <a:ext cx="528" cy="240"/>
            </a:xfrm>
            <a:prstGeom prst="rect">
              <a:avLst/>
            </a:prstGeom>
            <a:solidFill>
              <a:srgbClr val="CC99FF"/>
            </a:solidFill>
            <a:ln w="9525">
              <a:solidFill>
                <a:schemeClr val="bg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b="1">
                  <a:solidFill>
                    <a:srgbClr val="080808"/>
                  </a:solidFill>
                  <a:latin typeface="Times New Roman" panose="02020603050405020304" pitchFamily="18" charset="0"/>
                  <a:ea typeface="楷体_GB2312" pitchFamily="49" charset="-122"/>
                </a:rPr>
                <a:t>绝缘层</a:t>
              </a:r>
            </a:p>
          </p:txBody>
        </p:sp>
        <p:sp>
          <p:nvSpPr>
            <p:cNvPr id="35857" name="Rectangle 10"/>
            <p:cNvSpPr>
              <a:spLocks noChangeArrowheads="1"/>
            </p:cNvSpPr>
            <p:nvPr/>
          </p:nvSpPr>
          <p:spPr bwMode="auto">
            <a:xfrm>
              <a:off x="4224" y="1824"/>
              <a:ext cx="480" cy="240"/>
            </a:xfrm>
            <a:prstGeom prst="rect">
              <a:avLst/>
            </a:prstGeom>
            <a:solidFill>
              <a:srgbClr val="CC99FF"/>
            </a:solidFill>
            <a:ln w="9525">
              <a:solidFill>
                <a:schemeClr val="bg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b="1">
                  <a:solidFill>
                    <a:srgbClr val="080808"/>
                  </a:solidFill>
                  <a:latin typeface="Times New Roman" panose="02020603050405020304" pitchFamily="18" charset="0"/>
                  <a:ea typeface="楷体_GB2312" pitchFamily="49" charset="-122"/>
                </a:rPr>
                <a:t>内导体</a:t>
              </a:r>
            </a:p>
          </p:txBody>
        </p:sp>
        <p:sp>
          <p:nvSpPr>
            <p:cNvPr id="35858" name="Line 11"/>
            <p:cNvSpPr>
              <a:spLocks noChangeShapeType="1"/>
            </p:cNvSpPr>
            <p:nvPr/>
          </p:nvSpPr>
          <p:spPr bwMode="auto">
            <a:xfrm flipV="1">
              <a:off x="1824" y="1824"/>
              <a:ext cx="144"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9" name="Line 12"/>
            <p:cNvSpPr>
              <a:spLocks noChangeShapeType="1"/>
            </p:cNvSpPr>
            <p:nvPr/>
          </p:nvSpPr>
          <p:spPr bwMode="auto">
            <a:xfrm flipV="1">
              <a:off x="2640" y="1728"/>
              <a:ext cx="96" cy="24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60" name="Line 13"/>
            <p:cNvSpPr>
              <a:spLocks noChangeShapeType="1"/>
            </p:cNvSpPr>
            <p:nvPr/>
          </p:nvSpPr>
          <p:spPr bwMode="auto">
            <a:xfrm flipV="1">
              <a:off x="3600" y="1728"/>
              <a:ext cx="48" cy="19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61" name="Line 14"/>
            <p:cNvSpPr>
              <a:spLocks noChangeShapeType="1"/>
            </p:cNvSpPr>
            <p:nvPr/>
          </p:nvSpPr>
          <p:spPr bwMode="auto">
            <a:xfrm flipH="1" flipV="1">
              <a:off x="4320" y="1632"/>
              <a:ext cx="192" cy="19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20" name="Picture 6"/>
          <p:cNvPicPr>
            <a:picLocks noChangeAspect="1" noChangeArrowheads="1"/>
          </p:cNvPicPr>
          <p:nvPr/>
        </p:nvPicPr>
        <p:blipFill>
          <a:blip r:embed="rId4" cstate="print"/>
          <a:srcRect/>
          <a:stretch>
            <a:fillRect/>
          </a:stretch>
        </p:blipFill>
        <p:spPr bwMode="auto">
          <a:xfrm>
            <a:off x="3340094" y="3569292"/>
            <a:ext cx="5532382" cy="2396898"/>
          </a:xfrm>
          <a:prstGeom prst="rect">
            <a:avLst/>
          </a:prstGeom>
          <a:noFill/>
          <a:ln w="9525">
            <a:noFill/>
            <a:miter lim="800000"/>
            <a:headEnd/>
            <a:tailEnd/>
          </a:ln>
          <a:effectLst/>
        </p:spPr>
      </p:pic>
    </p:spTree>
    <p:extLst>
      <p:ext uri="{BB962C8B-B14F-4D97-AF65-F5344CB8AC3E}">
        <p14:creationId xmlns:p14="http://schemas.microsoft.com/office/powerpoint/2010/main" val="26523418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p:txBody>
          <a:bodyPr/>
          <a:lstStyle/>
          <a:p>
            <a:pPr eaLnBrk="1" hangingPunct="1"/>
            <a:r>
              <a:rPr lang="zh-CN" altLang="en-US" dirty="0">
                <a:latin typeface="楷体" panose="02010609060101010101" pitchFamily="49" charset="-122"/>
                <a:ea typeface="楷体" panose="02010609060101010101" pitchFamily="49" charset="-122"/>
              </a:rPr>
              <a:t>光缆</a:t>
            </a:r>
          </a:p>
        </p:txBody>
      </p:sp>
      <p:sp>
        <p:nvSpPr>
          <p:cNvPr id="35846" name="Rectangle 4"/>
          <p:cNvSpPr>
            <a:spLocks noChangeArrowheads="1"/>
          </p:cNvSpPr>
          <p:nvPr/>
        </p:nvSpPr>
        <p:spPr bwMode="auto">
          <a:xfrm>
            <a:off x="4462464" y="1078425"/>
            <a:ext cx="4648200"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dirty="0">
              <a:latin typeface="楷体" panose="02010609060101010101" pitchFamily="49" charset="-122"/>
              <a:ea typeface="楷体" panose="02010609060101010101" pitchFamily="49" charset="-122"/>
            </a:endParaRPr>
          </a:p>
        </p:txBody>
      </p:sp>
      <p:grpSp>
        <p:nvGrpSpPr>
          <p:cNvPr id="35848" name="Group 15"/>
          <p:cNvGrpSpPr>
            <a:grpSpLocks/>
          </p:cNvGrpSpPr>
          <p:nvPr/>
        </p:nvGrpSpPr>
        <p:grpSpPr bwMode="auto">
          <a:xfrm>
            <a:off x="5073531" y="4194220"/>
            <a:ext cx="3567112" cy="1327150"/>
            <a:chOff x="0" y="2009"/>
            <a:chExt cx="2880" cy="1530"/>
          </a:xfrm>
        </p:grpSpPr>
        <p:pic>
          <p:nvPicPr>
            <p:cNvPr id="35849"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2009"/>
              <a:ext cx="2064"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0" name="Text Box 17"/>
            <p:cNvSpPr txBox="1">
              <a:spLocks noChangeArrowheads="1"/>
            </p:cNvSpPr>
            <p:nvPr/>
          </p:nvSpPr>
          <p:spPr bwMode="auto">
            <a:xfrm>
              <a:off x="1920" y="3151"/>
              <a:ext cx="960"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dirty="0" smtClean="0">
                  <a:solidFill>
                    <a:srgbClr val="080808"/>
                  </a:solidFill>
                  <a:latin typeface="Times New Roman" panose="02020603050405020304" pitchFamily="18" charset="0"/>
                </a:rPr>
                <a:t>芯</a:t>
              </a:r>
              <a:r>
                <a:rPr kumimoji="1" lang="en-US" altLang="zh-CN" sz="1600" dirty="0" smtClean="0">
                  <a:solidFill>
                    <a:srgbClr val="080808"/>
                  </a:solidFill>
                  <a:latin typeface="Times New Roman" panose="02020603050405020304" pitchFamily="18" charset="0"/>
                </a:rPr>
                <a:t>(</a:t>
              </a:r>
              <a:r>
                <a:rPr kumimoji="1" lang="zh-CN" altLang="en-US" sz="1600" dirty="0" smtClean="0">
                  <a:solidFill>
                    <a:srgbClr val="080808"/>
                  </a:solidFill>
                  <a:latin typeface="Times New Roman" panose="02020603050405020304" pitchFamily="18" charset="0"/>
                </a:rPr>
                <a:t>玻璃</a:t>
              </a:r>
              <a:r>
                <a:rPr kumimoji="1" lang="en-US" altLang="zh-CN" sz="1600" dirty="0" smtClean="0">
                  <a:solidFill>
                    <a:srgbClr val="080808"/>
                  </a:solidFill>
                  <a:latin typeface="Times New Roman" panose="02020603050405020304" pitchFamily="18" charset="0"/>
                </a:rPr>
                <a:t>)</a:t>
              </a:r>
              <a:endParaRPr kumimoji="1" lang="en-US" altLang="zh-CN" sz="1600" dirty="0">
                <a:solidFill>
                  <a:srgbClr val="080808"/>
                </a:solidFill>
                <a:latin typeface="Times New Roman" panose="02020603050405020304" pitchFamily="18" charset="0"/>
              </a:endParaRPr>
            </a:p>
          </p:txBody>
        </p:sp>
        <p:sp>
          <p:nvSpPr>
            <p:cNvPr id="35851" name="Text Box 18"/>
            <p:cNvSpPr txBox="1">
              <a:spLocks noChangeArrowheads="1"/>
            </p:cNvSpPr>
            <p:nvPr/>
          </p:nvSpPr>
          <p:spPr bwMode="auto">
            <a:xfrm>
              <a:off x="960" y="3151"/>
              <a:ext cx="913"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dirty="0" smtClean="0">
                  <a:solidFill>
                    <a:srgbClr val="080808"/>
                  </a:solidFill>
                  <a:latin typeface="Times New Roman" panose="02020603050405020304" pitchFamily="18" charset="0"/>
                </a:rPr>
                <a:t>封套</a:t>
              </a:r>
              <a:r>
                <a:rPr kumimoji="1" lang="en-US" altLang="zh-CN" sz="1600" dirty="0" smtClean="0">
                  <a:solidFill>
                    <a:srgbClr val="080808"/>
                  </a:solidFill>
                  <a:latin typeface="Times New Roman" panose="02020603050405020304" pitchFamily="18" charset="0"/>
                </a:rPr>
                <a:t>(</a:t>
              </a:r>
              <a:r>
                <a:rPr kumimoji="1" lang="zh-CN" altLang="en-US" sz="1600" dirty="0" smtClean="0">
                  <a:solidFill>
                    <a:srgbClr val="080808"/>
                  </a:solidFill>
                  <a:latin typeface="Times New Roman" panose="02020603050405020304" pitchFamily="18" charset="0"/>
                </a:rPr>
                <a:t>玻璃</a:t>
              </a:r>
              <a:r>
                <a:rPr kumimoji="1" lang="en-US" altLang="zh-CN" sz="1600" dirty="0" smtClean="0">
                  <a:solidFill>
                    <a:srgbClr val="080808"/>
                  </a:solidFill>
                  <a:latin typeface="Times New Roman" panose="02020603050405020304" pitchFamily="18" charset="0"/>
                </a:rPr>
                <a:t>)</a:t>
              </a:r>
              <a:endParaRPr kumimoji="1" lang="en-US" altLang="zh-CN" sz="1600" dirty="0">
                <a:solidFill>
                  <a:srgbClr val="080808"/>
                </a:solidFill>
                <a:latin typeface="Times New Roman" panose="02020603050405020304" pitchFamily="18" charset="0"/>
              </a:endParaRPr>
            </a:p>
          </p:txBody>
        </p:sp>
        <p:sp>
          <p:nvSpPr>
            <p:cNvPr id="35852" name="Text Box 19"/>
            <p:cNvSpPr txBox="1">
              <a:spLocks noChangeArrowheads="1"/>
            </p:cNvSpPr>
            <p:nvPr/>
          </p:nvSpPr>
          <p:spPr bwMode="auto">
            <a:xfrm>
              <a:off x="0" y="3014"/>
              <a:ext cx="913"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dirty="0" smtClean="0">
                  <a:solidFill>
                    <a:srgbClr val="080808"/>
                  </a:solidFill>
                  <a:latin typeface="Times New Roman" panose="02020603050405020304" pitchFamily="18" charset="0"/>
                </a:rPr>
                <a:t>外套</a:t>
              </a:r>
              <a:r>
                <a:rPr kumimoji="1" lang="en-US" altLang="zh-CN" sz="1600" dirty="0" smtClean="0">
                  <a:solidFill>
                    <a:srgbClr val="080808"/>
                  </a:solidFill>
                  <a:latin typeface="Times New Roman" panose="02020603050405020304" pitchFamily="18" charset="0"/>
                </a:rPr>
                <a:t>(</a:t>
              </a:r>
              <a:r>
                <a:rPr kumimoji="1" lang="zh-CN" altLang="en-US" sz="1600" dirty="0" smtClean="0">
                  <a:solidFill>
                    <a:srgbClr val="080808"/>
                  </a:solidFill>
                  <a:latin typeface="Times New Roman" panose="02020603050405020304" pitchFamily="18" charset="0"/>
                </a:rPr>
                <a:t>玻璃</a:t>
              </a:r>
              <a:r>
                <a:rPr kumimoji="1" lang="en-US" altLang="zh-CN" sz="1600" dirty="0" smtClean="0">
                  <a:solidFill>
                    <a:srgbClr val="080808"/>
                  </a:solidFill>
                  <a:latin typeface="Times New Roman" panose="02020603050405020304" pitchFamily="18" charset="0"/>
                </a:rPr>
                <a:t>)</a:t>
              </a:r>
              <a:endParaRPr kumimoji="1" lang="en-US" altLang="zh-CN" sz="1600" dirty="0">
                <a:solidFill>
                  <a:srgbClr val="080808"/>
                </a:solidFill>
                <a:latin typeface="Times New Roman" panose="02020603050405020304" pitchFamily="18" charset="0"/>
              </a:endParaRPr>
            </a:p>
          </p:txBody>
        </p:sp>
      </p:grpSp>
      <p:sp>
        <p:nvSpPr>
          <p:cNvPr id="2" name="内容占位符 1"/>
          <p:cNvSpPr>
            <a:spLocks noGrp="1"/>
          </p:cNvSpPr>
          <p:nvPr>
            <p:ph idx="1"/>
          </p:nvPr>
        </p:nvSpPr>
        <p:spPr>
          <a:xfrm>
            <a:off x="330200" y="1028700"/>
            <a:ext cx="4273311" cy="5148263"/>
          </a:xfrm>
        </p:spPr>
        <p:txBody>
          <a:bodyPr/>
          <a:lstStyle/>
          <a:p>
            <a:pPr eaLnBrk="1" hangingPunct="1"/>
            <a:r>
              <a:rPr lang="zh-CN" altLang="en-US" sz="2600" dirty="0" smtClean="0">
                <a:latin typeface="楷体" panose="02010609060101010101" pitchFamily="49" charset="-122"/>
                <a:ea typeface="楷体" panose="02010609060101010101" pitchFamily="49" charset="-122"/>
              </a:rPr>
              <a:t>在</a:t>
            </a:r>
            <a:r>
              <a:rPr lang="zh-CN" altLang="en-US" sz="2600" dirty="0">
                <a:latin typeface="楷体" panose="02010609060101010101" pitchFamily="49" charset="-122"/>
                <a:ea typeface="楷体" panose="02010609060101010101" pitchFamily="49" charset="-122"/>
              </a:rPr>
              <a:t>玻璃光纤传播光脉冲，每一个脉冲一比特</a:t>
            </a:r>
          </a:p>
          <a:p>
            <a:pPr eaLnBrk="1" hangingPunct="1"/>
            <a:endParaRPr lang="en-US" altLang="zh-CN" sz="2600" dirty="0" smtClean="0">
              <a:latin typeface="楷体" panose="02010609060101010101" pitchFamily="49" charset="-122"/>
              <a:ea typeface="楷体" panose="02010609060101010101" pitchFamily="49" charset="-122"/>
            </a:endParaRPr>
          </a:p>
          <a:p>
            <a:pPr eaLnBrk="1" hangingPunct="1"/>
            <a:r>
              <a:rPr lang="zh-CN" altLang="en-US" sz="2600" dirty="0" smtClean="0">
                <a:latin typeface="楷体" panose="02010609060101010101" pitchFamily="49" charset="-122"/>
                <a:ea typeface="楷体" panose="02010609060101010101" pitchFamily="49" charset="-122"/>
              </a:rPr>
              <a:t>高速</a:t>
            </a:r>
            <a:r>
              <a:rPr lang="zh-CN" altLang="en-US" sz="2600" dirty="0">
                <a:latin typeface="楷体" panose="02010609060101010101" pitchFamily="49" charset="-122"/>
                <a:ea typeface="楷体" panose="02010609060101010101" pitchFamily="49" charset="-122"/>
              </a:rPr>
              <a:t>运行</a:t>
            </a:r>
          </a:p>
          <a:p>
            <a:pPr lvl="1" eaLnBrk="1" hangingPunct="1"/>
            <a:r>
              <a:rPr lang="zh-CN" altLang="en-US" dirty="0">
                <a:latin typeface="楷体" panose="02010609060101010101" pitchFamily="49" charset="-122"/>
                <a:ea typeface="楷体" panose="02010609060101010101" pitchFamily="49" charset="-122"/>
              </a:rPr>
              <a:t>高速的点到点传输 </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如</a:t>
            </a:r>
            <a:r>
              <a:rPr lang="en-US" altLang="zh-CN" dirty="0">
                <a:latin typeface="楷体" panose="02010609060101010101" pitchFamily="49" charset="-122"/>
                <a:ea typeface="楷体" panose="02010609060101010101" pitchFamily="49" charset="-122"/>
              </a:rPr>
              <a:t>10</a:t>
            </a:r>
            <a:r>
              <a:rPr lang="en-US" altLang="zh-CN" dirty="0">
                <a:latin typeface="Sans Guilt MB" pitchFamily="34" charset="0"/>
                <a:ea typeface="楷体" panose="02010609060101010101" pitchFamily="49" charset="-122"/>
              </a:rPr>
              <a:t> </a:t>
            </a:r>
            <a:r>
              <a:rPr lang="en-US" altLang="zh-CN" dirty="0" smtClean="0">
                <a:latin typeface="Sans Guilt MB" pitchFamily="34" charset="0"/>
                <a:ea typeface="楷体" panose="02010609060101010101" pitchFamily="49" charset="-122"/>
              </a:rPr>
              <a:t>Gbps</a:t>
            </a:r>
            <a:r>
              <a:rPr lang="en-US" altLang="zh-CN" dirty="0" smtClean="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pPr eaLnBrk="1" hangingPunct="1"/>
            <a:endParaRPr lang="en-US" altLang="zh-CN" sz="2600" dirty="0" smtClean="0">
              <a:latin typeface="楷体" panose="02010609060101010101" pitchFamily="49" charset="-122"/>
              <a:ea typeface="楷体" panose="02010609060101010101" pitchFamily="49" charset="-122"/>
            </a:endParaRPr>
          </a:p>
          <a:p>
            <a:pPr eaLnBrk="1" hangingPunct="1"/>
            <a:r>
              <a:rPr lang="zh-CN" altLang="en-US" sz="2600" dirty="0">
                <a:latin typeface="楷体" panose="02010609060101010101" pitchFamily="49" charset="-122"/>
                <a:ea typeface="楷体" panose="02010609060101010101" pitchFamily="49" charset="-122"/>
              </a:rPr>
              <a:t>优点</a:t>
            </a:r>
            <a:endParaRPr lang="en-US" altLang="zh-CN" sz="2600" dirty="0" smtClean="0">
              <a:latin typeface="楷体" panose="02010609060101010101" pitchFamily="49" charset="-122"/>
              <a:ea typeface="楷体" panose="02010609060101010101" pitchFamily="49" charset="-122"/>
            </a:endParaRPr>
          </a:p>
          <a:p>
            <a:pPr lvl="1" eaLnBrk="1" hangingPunct="1"/>
            <a:r>
              <a:rPr lang="zh-CN" altLang="en-US" dirty="0" smtClean="0">
                <a:latin typeface="楷体" panose="02010609060101010101" pitchFamily="49" charset="-122"/>
                <a:ea typeface="楷体" panose="02010609060101010101" pitchFamily="49" charset="-122"/>
              </a:rPr>
              <a:t>低</a:t>
            </a:r>
            <a:r>
              <a:rPr lang="zh-CN" altLang="en-US" dirty="0">
                <a:latin typeface="楷体" panose="02010609060101010101" pitchFamily="49" charset="-122"/>
                <a:ea typeface="楷体" panose="02010609060101010101" pitchFamily="49" charset="-122"/>
              </a:rPr>
              <a:t>误码率</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pPr lvl="1" eaLnBrk="1" hangingPunct="1"/>
            <a:r>
              <a:rPr lang="zh-CN" altLang="en-US" dirty="0" smtClean="0">
                <a:latin typeface="楷体" panose="02010609060101010101" pitchFamily="49" charset="-122"/>
                <a:ea typeface="楷体" panose="02010609060101010101" pitchFamily="49" charset="-122"/>
              </a:rPr>
              <a:t>中继器</a:t>
            </a:r>
            <a:r>
              <a:rPr lang="zh-CN" altLang="en-US" dirty="0">
                <a:latin typeface="楷体" panose="02010609060101010101" pitchFamily="49" charset="-122"/>
                <a:ea typeface="楷体" panose="02010609060101010101" pitchFamily="49" charset="-122"/>
              </a:rPr>
              <a:t>相隔很远； </a:t>
            </a:r>
            <a:endParaRPr lang="en-US" altLang="zh-CN" dirty="0" smtClean="0">
              <a:latin typeface="楷体" panose="02010609060101010101" pitchFamily="49" charset="-122"/>
              <a:ea typeface="楷体" panose="02010609060101010101" pitchFamily="49" charset="-122"/>
            </a:endParaRPr>
          </a:p>
          <a:p>
            <a:pPr lvl="1" eaLnBrk="1" hangingPunct="1"/>
            <a:r>
              <a:rPr lang="zh-CN" altLang="en-US" dirty="0" smtClean="0">
                <a:latin typeface="楷体" panose="02010609060101010101" pitchFamily="49" charset="-122"/>
                <a:ea typeface="楷体" panose="02010609060101010101" pitchFamily="49" charset="-122"/>
              </a:rPr>
              <a:t>不</a:t>
            </a:r>
            <a:r>
              <a:rPr lang="zh-CN" altLang="en-US" dirty="0">
                <a:latin typeface="楷体" panose="02010609060101010101" pitchFamily="49" charset="-122"/>
                <a:ea typeface="楷体" panose="02010609060101010101" pitchFamily="49" charset="-122"/>
              </a:rPr>
              <a:t>受电磁干扰</a:t>
            </a:r>
          </a:p>
          <a:p>
            <a:endParaRPr lang="zh-CN" altLang="en-US" dirty="0"/>
          </a:p>
        </p:txBody>
      </p:sp>
      <p:pic>
        <p:nvPicPr>
          <p:cNvPr id="21" name="Picture 6" descr="f-pict"/>
          <p:cNvPicPr>
            <a:picLocks noChangeAspect="1" noChangeArrowheads="1"/>
          </p:cNvPicPr>
          <p:nvPr/>
        </p:nvPicPr>
        <p:blipFill>
          <a:blip r:embed="rId4"/>
          <a:srcRect/>
          <a:stretch>
            <a:fillRect/>
          </a:stretch>
        </p:blipFill>
        <p:spPr bwMode="auto">
          <a:xfrm>
            <a:off x="5853934" y="1611700"/>
            <a:ext cx="2371725" cy="1460500"/>
          </a:xfrm>
          <a:prstGeom prst="rect">
            <a:avLst/>
          </a:prstGeom>
          <a:noFill/>
          <a:ln w="9525">
            <a:noFill/>
            <a:miter lim="800000"/>
            <a:headEnd/>
            <a:tailEnd/>
          </a:ln>
        </p:spPr>
      </p:pic>
    </p:spTree>
    <p:extLst>
      <p:ext uri="{BB962C8B-B14F-4D97-AF65-F5344CB8AC3E}">
        <p14:creationId xmlns:p14="http://schemas.microsoft.com/office/powerpoint/2010/main" val="12336238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p:txBody>
          <a:bodyPr/>
          <a:lstStyle/>
          <a:p>
            <a:pPr eaLnBrk="1" hangingPunct="1"/>
            <a:r>
              <a:rPr lang="zh-CN" altLang="en-US" dirty="0" smtClean="0"/>
              <a:t>物理媒体：无线电</a:t>
            </a:r>
          </a:p>
        </p:txBody>
      </p:sp>
      <p:sp>
        <p:nvSpPr>
          <p:cNvPr id="36869" name="Rectangle 3"/>
          <p:cNvSpPr>
            <a:spLocks noGrp="1" noChangeArrowheads="1"/>
          </p:cNvSpPr>
          <p:nvPr>
            <p:ph type="body" idx="1"/>
          </p:nvPr>
        </p:nvSpPr>
        <p:spPr>
          <a:xfrm>
            <a:off x="314325" y="1061739"/>
            <a:ext cx="4128583" cy="5022972"/>
          </a:xfrm>
        </p:spPr>
        <p:txBody>
          <a:bodyPr/>
          <a:lstStyle/>
          <a:p>
            <a:pPr eaLnBrk="1" hangingPunct="1"/>
            <a:r>
              <a:rPr lang="zh-CN" altLang="en-US" dirty="0" smtClean="0">
                <a:latin typeface="+mn-lt"/>
                <a:ea typeface="楷体" panose="02010609060101010101" pitchFamily="49" charset="-122"/>
              </a:rPr>
              <a:t>通过电磁频谱传播信号</a:t>
            </a:r>
          </a:p>
          <a:p>
            <a:pPr eaLnBrk="1" hangingPunct="1"/>
            <a:r>
              <a:rPr lang="zh-CN" altLang="en-US" dirty="0" smtClean="0">
                <a:latin typeface="+mn-lt"/>
                <a:ea typeface="楷体" panose="02010609060101010101" pitchFamily="49" charset="-122"/>
              </a:rPr>
              <a:t>没有物理“线路”</a:t>
            </a:r>
          </a:p>
          <a:p>
            <a:pPr eaLnBrk="1" hangingPunct="1"/>
            <a:r>
              <a:rPr lang="zh-CN" altLang="en-US" dirty="0" smtClean="0">
                <a:latin typeface="+mn-lt"/>
                <a:ea typeface="楷体" panose="02010609060101010101" pitchFamily="49" charset="-122"/>
              </a:rPr>
              <a:t>双向传输</a:t>
            </a:r>
          </a:p>
          <a:p>
            <a:pPr eaLnBrk="1" hangingPunct="1"/>
            <a:endParaRPr lang="en-US" altLang="zh-CN" dirty="0" smtClean="0">
              <a:latin typeface="+mn-lt"/>
              <a:ea typeface="楷体" panose="02010609060101010101" pitchFamily="49" charset="-122"/>
            </a:endParaRPr>
          </a:p>
          <a:p>
            <a:pPr eaLnBrk="1" hangingPunct="1"/>
            <a:r>
              <a:rPr lang="zh-CN" altLang="en-US" dirty="0" smtClean="0">
                <a:latin typeface="+mn-lt"/>
                <a:ea typeface="楷体" panose="02010609060101010101" pitchFamily="49" charset="-122"/>
              </a:rPr>
              <a:t>传播环境影响</a:t>
            </a:r>
            <a:r>
              <a:rPr lang="en-US" altLang="zh-CN" dirty="0" smtClean="0">
                <a:latin typeface="+mn-lt"/>
                <a:ea typeface="楷体" panose="02010609060101010101" pitchFamily="49" charset="-122"/>
              </a:rPr>
              <a:t>:</a:t>
            </a:r>
          </a:p>
          <a:p>
            <a:pPr lvl="1" eaLnBrk="1" hangingPunct="1"/>
            <a:r>
              <a:rPr lang="zh-CN" altLang="en-US" sz="2400" dirty="0" smtClean="0">
                <a:latin typeface="+mn-lt"/>
                <a:ea typeface="楷体" panose="02010609060101010101" pitchFamily="49" charset="-122"/>
              </a:rPr>
              <a:t>反射</a:t>
            </a:r>
          </a:p>
          <a:p>
            <a:pPr lvl="1" eaLnBrk="1" hangingPunct="1"/>
            <a:r>
              <a:rPr lang="zh-CN" altLang="en-US" sz="2400" dirty="0" smtClean="0">
                <a:latin typeface="+mn-lt"/>
                <a:ea typeface="楷体" panose="02010609060101010101" pitchFamily="49" charset="-122"/>
              </a:rPr>
              <a:t>被障碍物所阻隔</a:t>
            </a:r>
          </a:p>
          <a:p>
            <a:pPr lvl="1" eaLnBrk="1" hangingPunct="1"/>
            <a:r>
              <a:rPr lang="zh-CN" altLang="en-US" sz="2400" dirty="0" smtClean="0">
                <a:latin typeface="+mn-lt"/>
                <a:ea typeface="楷体" panose="02010609060101010101" pitchFamily="49" charset="-122"/>
              </a:rPr>
              <a:t>干扰</a:t>
            </a:r>
          </a:p>
          <a:p>
            <a:pPr lvl="1" eaLnBrk="1" hangingPunct="1"/>
            <a:endParaRPr lang="en-US" altLang="zh-CN" dirty="0" smtClean="0"/>
          </a:p>
        </p:txBody>
      </p:sp>
      <p:sp>
        <p:nvSpPr>
          <p:cNvPr id="36870" name="Rectangle 4"/>
          <p:cNvSpPr>
            <a:spLocks noChangeArrowheads="1"/>
          </p:cNvSpPr>
          <p:nvPr/>
        </p:nvSpPr>
        <p:spPr bwMode="auto">
          <a:xfrm>
            <a:off x="4223657" y="1145428"/>
            <a:ext cx="4625068" cy="4844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lvl="1" indent="0" eaLnBrk="1" hangingPunct="1">
              <a:spcBef>
                <a:spcPts val="600"/>
              </a:spcBef>
              <a:buFont typeface="Wingdings" panose="05000000000000000000" pitchFamily="2" charset="2"/>
              <a:buNone/>
            </a:pPr>
            <a:r>
              <a:rPr lang="zh-CN" altLang="en-US" dirty="0">
                <a:solidFill>
                  <a:srgbClr val="FF0000"/>
                </a:solidFill>
                <a:latin typeface="楷体" panose="02010609060101010101" pitchFamily="49" charset="-122"/>
                <a:ea typeface="楷体" panose="02010609060101010101" pitchFamily="49" charset="-122"/>
              </a:rPr>
              <a:t>无线链路类型</a:t>
            </a:r>
            <a:r>
              <a:rPr lang="en-US" altLang="zh-CN" dirty="0">
                <a:solidFill>
                  <a:srgbClr val="FF0000"/>
                </a:solidFill>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lvl="1" eaLnBrk="1" hangingPunct="1"/>
            <a:r>
              <a:rPr lang="zh-CN" altLang="en-US" sz="2400" dirty="0">
                <a:solidFill>
                  <a:srgbClr val="FF0000"/>
                </a:solidFill>
                <a:latin typeface="楷体" panose="02010609060101010101" pitchFamily="49" charset="-122"/>
                <a:ea typeface="楷体" panose="02010609060101010101" pitchFamily="49" charset="-122"/>
              </a:rPr>
              <a:t>地面微波</a:t>
            </a:r>
            <a:r>
              <a:rPr lang="zh-CN" altLang="en-US" sz="2400" dirty="0">
                <a:latin typeface="楷体" panose="02010609060101010101" pitchFamily="49" charset="-122"/>
                <a:ea typeface="楷体" panose="02010609060101010101" pitchFamily="49" charset="-122"/>
              </a:rPr>
              <a:t>：可达</a:t>
            </a:r>
            <a:r>
              <a:rPr lang="en-US" altLang="zh-CN" sz="2400" dirty="0">
                <a:latin typeface="Sans Guilt MB" pitchFamily="34" charset="0"/>
                <a:ea typeface="楷体" panose="02010609060101010101" pitchFamily="49" charset="-122"/>
              </a:rPr>
              <a:t>45Mbps</a:t>
            </a:r>
          </a:p>
          <a:p>
            <a:pPr lvl="1" eaLnBrk="1" hangingPunct="1"/>
            <a:r>
              <a:rPr lang="zh-CN" altLang="en-US" sz="2400" dirty="0">
                <a:solidFill>
                  <a:srgbClr val="FF0000"/>
                </a:solidFill>
                <a:latin typeface="楷体" panose="02010609060101010101" pitchFamily="49" charset="-122"/>
                <a:ea typeface="楷体" panose="02010609060101010101" pitchFamily="49" charset="-122"/>
              </a:rPr>
              <a:t>无线局域网</a:t>
            </a:r>
            <a:r>
              <a:rPr lang="zh-CN" altLang="en-US" sz="2400" dirty="0">
                <a:latin typeface="楷体" panose="02010609060101010101" pitchFamily="49" charset="-122"/>
                <a:ea typeface="楷体" panose="02010609060101010101" pitchFamily="49" charset="-122"/>
              </a:rPr>
              <a:t>：</a:t>
            </a:r>
            <a:r>
              <a:rPr lang="en-US" altLang="zh-CN" sz="2400" dirty="0">
                <a:latin typeface="Sans Guilt MB" pitchFamily="34" charset="0"/>
                <a:ea typeface="楷体" panose="02010609060101010101" pitchFamily="49" charset="-122"/>
              </a:rPr>
              <a:t>2/11/54Mbps</a:t>
            </a:r>
          </a:p>
          <a:p>
            <a:pPr lvl="1" eaLnBrk="1" hangingPunct="1"/>
            <a:r>
              <a:rPr lang="zh-CN" altLang="en-US" sz="2400" dirty="0">
                <a:solidFill>
                  <a:srgbClr val="FF0000"/>
                </a:solidFill>
                <a:latin typeface="楷体" panose="02010609060101010101" pitchFamily="49" charset="-122"/>
                <a:ea typeface="楷体" panose="02010609060101010101" pitchFamily="49" charset="-122"/>
              </a:rPr>
              <a:t>无线广域网</a:t>
            </a:r>
            <a:r>
              <a:rPr lang="zh-CN" altLang="en-US" sz="2400" dirty="0">
                <a:latin typeface="楷体" panose="02010609060101010101" pitchFamily="49" charset="-122"/>
                <a:ea typeface="楷体" panose="02010609060101010101" pitchFamily="49" charset="-122"/>
              </a:rPr>
              <a:t>：如</a:t>
            </a:r>
            <a:r>
              <a:rPr lang="en-US" altLang="zh-CN" sz="2400" dirty="0">
                <a:latin typeface="Sans Guilt MB" pitchFamily="34" charset="0"/>
                <a:ea typeface="楷体" panose="02010609060101010101" pitchFamily="49" charset="-122"/>
              </a:rPr>
              <a:t>3G/4G</a:t>
            </a:r>
          </a:p>
          <a:p>
            <a:pPr lvl="1" eaLnBrk="1" hangingPunct="1"/>
            <a:endParaRPr lang="en-US" altLang="zh-CN" sz="2400" dirty="0" smtClean="0">
              <a:solidFill>
                <a:srgbClr val="FF0000"/>
              </a:solidFill>
              <a:latin typeface="楷体" panose="02010609060101010101" pitchFamily="49" charset="-122"/>
              <a:ea typeface="楷体" panose="02010609060101010101" pitchFamily="49" charset="-122"/>
            </a:endParaRPr>
          </a:p>
          <a:p>
            <a:pPr lvl="1" eaLnBrk="1" hangingPunct="1"/>
            <a:r>
              <a:rPr lang="zh-CN" altLang="en-US" sz="2400" dirty="0" smtClean="0">
                <a:solidFill>
                  <a:srgbClr val="FF0000"/>
                </a:solidFill>
                <a:latin typeface="楷体" panose="02010609060101010101" pitchFamily="49" charset="-122"/>
                <a:ea typeface="楷体" panose="02010609060101010101" pitchFamily="49" charset="-122"/>
              </a:rPr>
              <a:t>卫星</a:t>
            </a:r>
            <a:endParaRPr lang="zh-CN" altLang="en-US" sz="2400" dirty="0">
              <a:latin typeface="楷体" panose="02010609060101010101" pitchFamily="49" charset="-122"/>
              <a:ea typeface="楷体" panose="02010609060101010101" pitchFamily="49" charset="-122"/>
            </a:endParaRPr>
          </a:p>
          <a:p>
            <a:pPr lvl="2" eaLnBrk="1" hangingPunct="1"/>
            <a:r>
              <a:rPr lang="zh-CN" altLang="en-US" dirty="0" smtClean="0">
                <a:latin typeface="楷体" panose="02010609060101010101" pitchFamily="49" charset="-122"/>
                <a:ea typeface="楷体" panose="02010609060101010101" pitchFamily="49" charset="-122"/>
              </a:rPr>
              <a:t>同步卫星</a:t>
            </a:r>
            <a:r>
              <a:rPr lang="zh-CN" altLang="en-US" dirty="0" smtClean="0">
                <a:latin typeface="Sans Guilt MB" pitchFamily="34" charset="0"/>
                <a:ea typeface="楷体" panose="02010609060101010101" pitchFamily="49" charset="-122"/>
              </a:rPr>
              <a:t>和近地轨道</a:t>
            </a:r>
            <a:r>
              <a:rPr lang="zh-CN" altLang="en-US" dirty="0" smtClean="0">
                <a:latin typeface="楷体" panose="02010609060101010101" pitchFamily="49" charset="-122"/>
                <a:ea typeface="楷体" panose="02010609060101010101" pitchFamily="49" charset="-122"/>
              </a:rPr>
              <a:t>卫星</a:t>
            </a:r>
            <a:endParaRPr lang="zh-CN" altLang="en-US" dirty="0">
              <a:latin typeface="楷体" panose="02010609060101010101" pitchFamily="49" charset="-122"/>
              <a:ea typeface="楷体" panose="02010609060101010101" pitchFamily="49" charset="-122"/>
            </a:endParaRPr>
          </a:p>
          <a:p>
            <a:pPr lvl="2" eaLnBrk="1" hangingPunct="1"/>
            <a:r>
              <a:rPr lang="zh-CN" altLang="en-US" dirty="0" smtClean="0">
                <a:latin typeface="楷体" panose="02010609060101010101" pitchFamily="49" charset="-122"/>
                <a:ea typeface="楷体" panose="02010609060101010101" pitchFamily="49" charset="-122"/>
              </a:rPr>
              <a:t>可</a:t>
            </a:r>
            <a:r>
              <a:rPr lang="zh-CN" altLang="en-US" dirty="0">
                <a:latin typeface="楷体" panose="02010609060101010101" pitchFamily="49" charset="-122"/>
                <a:ea typeface="楷体" panose="02010609060101010101" pitchFamily="49" charset="-122"/>
              </a:rPr>
              <a:t>达</a:t>
            </a:r>
            <a:r>
              <a:rPr lang="en-US" altLang="zh-CN" dirty="0">
                <a:latin typeface="Sans Guilt MB" pitchFamily="34" charset="0"/>
                <a:ea typeface="楷体" panose="02010609060101010101" pitchFamily="49" charset="-122"/>
              </a:rPr>
              <a:t>45Mbps</a:t>
            </a:r>
            <a:r>
              <a:rPr lang="zh-CN" altLang="en-US" dirty="0">
                <a:latin typeface="楷体" panose="02010609060101010101" pitchFamily="49" charset="-122"/>
                <a:ea typeface="楷体" panose="02010609060101010101" pitchFamily="49" charset="-122"/>
              </a:rPr>
              <a:t>的信道 </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或 </a:t>
            </a:r>
            <a:r>
              <a:rPr lang="zh-CN" altLang="en-US" dirty="0">
                <a:latin typeface="楷体" panose="02010609060101010101" pitchFamily="49" charset="-122"/>
                <a:ea typeface="楷体" panose="02010609060101010101" pitchFamily="49" charset="-122"/>
              </a:rPr>
              <a:t>多个较小的</a:t>
            </a:r>
            <a:r>
              <a:rPr lang="zh-CN" altLang="en-US" dirty="0" smtClean="0">
                <a:latin typeface="楷体" panose="02010609060101010101" pitchFamily="49" charset="-122"/>
                <a:ea typeface="楷体" panose="02010609060101010101" pitchFamily="49" charset="-122"/>
              </a:rPr>
              <a:t>信道</a:t>
            </a:r>
            <a:r>
              <a:rPr lang="en-US" altLang="zh-CN" dirty="0" smtClean="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pPr lvl="2" eaLnBrk="1" hangingPunct="1"/>
            <a:r>
              <a:rPr lang="en-US" altLang="zh-CN" dirty="0" smtClean="0">
                <a:latin typeface="Sans Guilt MB" pitchFamily="34" charset="0"/>
                <a:ea typeface="楷体" panose="02010609060101010101" pitchFamily="49" charset="-122"/>
              </a:rPr>
              <a:t>280</a:t>
            </a:r>
            <a:r>
              <a:rPr lang="zh-CN" altLang="en-US" dirty="0">
                <a:latin typeface="楷体" panose="02010609060101010101" pitchFamily="49" charset="-122"/>
                <a:ea typeface="楷体" panose="02010609060101010101" pitchFamily="49" charset="-122"/>
              </a:rPr>
              <a:t>毫秒的端到端</a:t>
            </a:r>
            <a:r>
              <a:rPr lang="zh-CN" altLang="en-US" dirty="0" smtClean="0">
                <a:latin typeface="楷体" panose="02010609060101010101" pitchFamily="49" charset="-122"/>
                <a:ea typeface="楷体" panose="02010609060101010101" pitchFamily="49" charset="-122"/>
              </a:rPr>
              <a:t>延迟</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4553535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Rectangle 11"/>
          <p:cNvSpPr>
            <a:spLocks noGrp="1" noChangeArrowheads="1"/>
          </p:cNvSpPr>
          <p:nvPr>
            <p:ph type="title"/>
          </p:nvPr>
        </p:nvSpPr>
        <p:spPr>
          <a:xfrm>
            <a:off x="314325" y="203200"/>
            <a:ext cx="8534400" cy="625475"/>
          </a:xfrm>
        </p:spPr>
        <p:txBody>
          <a:bodyPr/>
          <a:lstStyle/>
          <a:p>
            <a:pPr eaLnBrk="1" hangingPunct="1"/>
            <a:r>
              <a:rPr lang="zh-CN" altLang="en-US" dirty="0" smtClean="0"/>
              <a:t>电磁波谱</a:t>
            </a:r>
            <a:endParaRPr lang="zh-CN" altLang="en-US" dirty="0" smtClean="0">
              <a:latin typeface="+mn-lt"/>
            </a:endParaRPr>
          </a:p>
        </p:txBody>
      </p:sp>
      <p:sp>
        <p:nvSpPr>
          <p:cNvPr id="463875" name="Rectangle 3"/>
          <p:cNvSpPr>
            <a:spLocks noGrp="1" noChangeArrowheads="1"/>
          </p:cNvSpPr>
          <p:nvPr>
            <p:ph type="body" idx="4294967295"/>
          </p:nvPr>
        </p:nvSpPr>
        <p:spPr>
          <a:xfrm>
            <a:off x="781051" y="5514975"/>
            <a:ext cx="8159750" cy="385763"/>
          </a:xfrm>
          <a:noFill/>
        </p:spPr>
        <p:txBody>
          <a:bodyPr/>
          <a:lstStyle/>
          <a:p>
            <a:pPr algn="ctr" eaLnBrk="1" hangingPunct="1">
              <a:lnSpc>
                <a:spcPct val="90000"/>
              </a:lnSpc>
              <a:buFontTx/>
              <a:buNone/>
            </a:pPr>
            <a:r>
              <a:rPr lang="en-US" altLang="zh-CN" sz="2000" dirty="0" smtClean="0">
                <a:solidFill>
                  <a:srgbClr val="FF0000"/>
                </a:solidFill>
              </a:rPr>
              <a:t>Figure</a:t>
            </a:r>
            <a:r>
              <a:rPr lang="en-US" altLang="zh-CN" sz="2000" dirty="0" smtClean="0"/>
              <a:t> The electromagnetic spectrum and its uses for communication</a:t>
            </a:r>
          </a:p>
        </p:txBody>
      </p:sp>
      <p:grpSp>
        <p:nvGrpSpPr>
          <p:cNvPr id="13318" name="Group 5"/>
          <p:cNvGrpSpPr>
            <a:grpSpLocks/>
          </p:cNvGrpSpPr>
          <p:nvPr/>
        </p:nvGrpSpPr>
        <p:grpSpPr bwMode="auto">
          <a:xfrm>
            <a:off x="1752600" y="1905000"/>
            <a:ext cx="7129463" cy="1276350"/>
            <a:chOff x="1197" y="1209"/>
            <a:chExt cx="4491" cy="804"/>
          </a:xfrm>
        </p:grpSpPr>
        <p:pic>
          <p:nvPicPr>
            <p:cNvPr id="13322" name="Picture 6" descr="2-11"/>
            <p:cNvPicPr>
              <a:picLocks noChangeAspect="1" noChangeArrowheads="1"/>
            </p:cNvPicPr>
            <p:nvPr/>
          </p:nvPicPr>
          <p:blipFill>
            <a:blip r:embed="rId4" cstate="print"/>
            <a:srcRect b="79326"/>
            <a:stretch>
              <a:fillRect/>
            </a:stretch>
          </p:blipFill>
          <p:spPr bwMode="auto">
            <a:xfrm>
              <a:off x="1197" y="1209"/>
              <a:ext cx="4491" cy="515"/>
            </a:xfrm>
            <a:prstGeom prst="rect">
              <a:avLst/>
            </a:prstGeom>
            <a:noFill/>
            <a:ln w="9525">
              <a:noFill/>
              <a:miter lim="800000"/>
              <a:headEnd/>
              <a:tailEnd/>
            </a:ln>
          </p:spPr>
        </p:pic>
        <p:graphicFrame>
          <p:nvGraphicFramePr>
            <p:cNvPr id="13314" name="Object 7"/>
            <p:cNvGraphicFramePr>
              <a:graphicFrameLocks noChangeAspect="1"/>
            </p:cNvGraphicFramePr>
            <p:nvPr/>
          </p:nvGraphicFramePr>
          <p:xfrm>
            <a:off x="3334" y="1723"/>
            <a:ext cx="521" cy="290"/>
          </p:xfrm>
          <a:graphic>
            <a:graphicData uri="http://schemas.openxmlformats.org/presentationml/2006/ole">
              <mc:AlternateContent xmlns:mc="http://schemas.openxmlformats.org/markup-compatibility/2006">
                <mc:Choice xmlns:v="urn:schemas-microsoft-com:vml" Requires="v">
                  <p:oleObj spid="_x0000_s13542" name="位图图像" r:id="rId5" imgW="666667" imgH="371527" progId="PBrush">
                    <p:embed/>
                  </p:oleObj>
                </mc:Choice>
                <mc:Fallback>
                  <p:oleObj name="位图图像" r:id="rId5" imgW="666667" imgH="371527" progId="PBrush">
                    <p:embed/>
                    <p:pic>
                      <p:nvPicPr>
                        <p:cNvPr id="0" name="Picture 2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4" y="1723"/>
                          <a:ext cx="521"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463880" name="Picture 8" descr="2-11"/>
          <p:cNvPicPr>
            <a:picLocks noChangeAspect="1" noChangeArrowheads="1"/>
          </p:cNvPicPr>
          <p:nvPr/>
        </p:nvPicPr>
        <p:blipFill>
          <a:blip r:embed="rId4" cstate="print"/>
          <a:srcRect t="48494"/>
          <a:stretch>
            <a:fillRect/>
          </a:stretch>
        </p:blipFill>
        <p:spPr bwMode="auto">
          <a:xfrm>
            <a:off x="1866900" y="3238500"/>
            <a:ext cx="7129463" cy="2036763"/>
          </a:xfrm>
          <a:prstGeom prst="rect">
            <a:avLst/>
          </a:prstGeom>
          <a:noFill/>
          <a:ln w="9525">
            <a:noFill/>
            <a:miter lim="800000"/>
            <a:headEnd/>
            <a:tailEnd/>
          </a:ln>
        </p:spPr>
      </p:pic>
      <p:sp>
        <p:nvSpPr>
          <p:cNvPr id="463881" name="Line 9"/>
          <p:cNvSpPr>
            <a:spLocks noChangeShapeType="1"/>
          </p:cNvSpPr>
          <p:nvPr/>
        </p:nvSpPr>
        <p:spPr bwMode="auto">
          <a:xfrm flipH="1">
            <a:off x="2481263" y="2690813"/>
            <a:ext cx="850900" cy="749300"/>
          </a:xfrm>
          <a:prstGeom prst="line">
            <a:avLst/>
          </a:prstGeom>
          <a:noFill/>
          <a:ln w="28575">
            <a:solidFill>
              <a:srgbClr val="FF0000"/>
            </a:solidFill>
            <a:prstDash val="dash"/>
            <a:miter lim="800000"/>
            <a:headEnd/>
            <a:tailEnd/>
          </a:ln>
        </p:spPr>
        <p:txBody>
          <a:bodyPr wrap="none"/>
          <a:lstStyle/>
          <a:p>
            <a:endParaRPr lang="zh-CN" altLang="en-US"/>
          </a:p>
        </p:txBody>
      </p:sp>
      <p:sp>
        <p:nvSpPr>
          <p:cNvPr id="463882" name="Line 10"/>
          <p:cNvSpPr>
            <a:spLocks noChangeShapeType="1"/>
          </p:cNvSpPr>
          <p:nvPr/>
        </p:nvSpPr>
        <p:spPr bwMode="auto">
          <a:xfrm>
            <a:off x="6492875" y="2749550"/>
            <a:ext cx="2332038" cy="684213"/>
          </a:xfrm>
          <a:prstGeom prst="line">
            <a:avLst/>
          </a:prstGeom>
          <a:noFill/>
          <a:ln w="28575">
            <a:solidFill>
              <a:srgbClr val="FF0000"/>
            </a:solidFill>
            <a:prstDash val="dash"/>
            <a:miter lim="800000"/>
            <a:headEnd/>
            <a:tailEnd/>
          </a:ln>
        </p:spPr>
        <p:txBody>
          <a:bodyPr wrap="none"/>
          <a:lstStyle/>
          <a:p>
            <a:endParaRPr lang="zh-CN" altLang="en-US"/>
          </a:p>
        </p:txBody>
      </p:sp>
      <p:sp>
        <p:nvSpPr>
          <p:cNvPr id="463876" name="Text Box 4"/>
          <p:cNvSpPr txBox="1">
            <a:spLocks noChangeArrowheads="1"/>
          </p:cNvSpPr>
          <p:nvPr/>
        </p:nvSpPr>
        <p:spPr bwMode="auto">
          <a:xfrm>
            <a:off x="152400" y="2286000"/>
            <a:ext cx="2124075" cy="2289175"/>
          </a:xfrm>
          <a:prstGeom prst="rect">
            <a:avLst/>
          </a:prstGeom>
          <a:noFill/>
          <a:ln w="9525">
            <a:noFill/>
            <a:miter lim="800000"/>
            <a:headEnd/>
            <a:tailEnd/>
          </a:ln>
        </p:spPr>
        <p:txBody>
          <a:bodyPr>
            <a:spAutoFit/>
          </a:bodyPr>
          <a:lstStyle/>
          <a:p>
            <a:pPr eaLnBrk="1" hangingPunct="1"/>
            <a:r>
              <a:rPr kumimoji="1" lang="en-US" altLang="zh-CN" sz="1800" dirty="0">
                <a:latin typeface="Tahoma" pitchFamily="34" charset="0"/>
              </a:rPr>
              <a:t>L: Low</a:t>
            </a:r>
          </a:p>
          <a:p>
            <a:pPr eaLnBrk="1" hangingPunct="1"/>
            <a:r>
              <a:rPr kumimoji="1" lang="en-US" altLang="zh-CN" sz="1800" dirty="0">
                <a:latin typeface="Tahoma" pitchFamily="34" charset="0"/>
              </a:rPr>
              <a:t>M: Medium</a:t>
            </a:r>
          </a:p>
          <a:p>
            <a:pPr eaLnBrk="1" hangingPunct="1"/>
            <a:r>
              <a:rPr kumimoji="1" lang="en-US" altLang="zh-CN" sz="1800" dirty="0">
                <a:latin typeface="Tahoma" pitchFamily="34" charset="0"/>
              </a:rPr>
              <a:t>H: High</a:t>
            </a:r>
          </a:p>
          <a:p>
            <a:pPr eaLnBrk="1" hangingPunct="1"/>
            <a:r>
              <a:rPr kumimoji="1" lang="en-US" altLang="zh-CN" sz="1800" dirty="0">
                <a:latin typeface="Tahoma" pitchFamily="34" charset="0"/>
              </a:rPr>
              <a:t>V: Very</a:t>
            </a:r>
          </a:p>
          <a:p>
            <a:pPr eaLnBrk="1" hangingPunct="1"/>
            <a:r>
              <a:rPr kumimoji="1" lang="en-US" altLang="zh-CN" sz="1800" dirty="0">
                <a:latin typeface="Tahoma" pitchFamily="34" charset="0"/>
              </a:rPr>
              <a:t>U: Ultra</a:t>
            </a:r>
          </a:p>
          <a:p>
            <a:pPr eaLnBrk="1" hangingPunct="1"/>
            <a:r>
              <a:rPr kumimoji="1" lang="en-US" altLang="zh-CN" sz="1800" dirty="0">
                <a:latin typeface="Tahoma" pitchFamily="34" charset="0"/>
              </a:rPr>
              <a:t>S: Super</a:t>
            </a:r>
          </a:p>
          <a:p>
            <a:pPr eaLnBrk="1" hangingPunct="1"/>
            <a:r>
              <a:rPr kumimoji="1" lang="en-US" altLang="zh-CN" sz="1800" dirty="0">
                <a:latin typeface="Tahoma" pitchFamily="34" charset="0"/>
              </a:rPr>
              <a:t>E: Extremely</a:t>
            </a:r>
          </a:p>
          <a:p>
            <a:pPr eaLnBrk="1" hangingPunct="1"/>
            <a:r>
              <a:rPr kumimoji="1" lang="en-US" altLang="zh-CN" sz="1800" dirty="0">
                <a:latin typeface="Tahoma" pitchFamily="34" charset="0"/>
              </a:rPr>
              <a:t>T: Tremendously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463881"/>
                                        </p:tgtEl>
                                        <p:attrNameLst>
                                          <p:attrName>style.visibility</p:attrName>
                                        </p:attrNameLst>
                                      </p:cBhvr>
                                      <p:to>
                                        <p:strVal val="visible"/>
                                      </p:to>
                                    </p:set>
                                    <p:animEffect transition="in" filter="strips(downLeft)">
                                      <p:cBhvr>
                                        <p:cTn id="7" dur="500"/>
                                        <p:tgtEl>
                                          <p:spTgt spid="463881"/>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463882"/>
                                        </p:tgtEl>
                                        <p:attrNameLst>
                                          <p:attrName>style.visibility</p:attrName>
                                        </p:attrNameLst>
                                      </p:cBhvr>
                                      <p:to>
                                        <p:strVal val="visible"/>
                                      </p:to>
                                    </p:set>
                                    <p:animEffect transition="in" filter="strips(downRight)">
                                      <p:cBhvr>
                                        <p:cTn id="11" dur="500"/>
                                        <p:tgtEl>
                                          <p:spTgt spid="46388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463880"/>
                                        </p:tgtEl>
                                        <p:attrNameLst>
                                          <p:attrName>style.visibility</p:attrName>
                                        </p:attrNameLst>
                                      </p:cBhvr>
                                      <p:to>
                                        <p:strVal val="visible"/>
                                      </p:to>
                                    </p:set>
                                    <p:animEffect transition="in" filter="dissolve">
                                      <p:cBhvr>
                                        <p:cTn id="15" dur="500"/>
                                        <p:tgtEl>
                                          <p:spTgt spid="463880"/>
                                        </p:tgtEl>
                                      </p:cBhvr>
                                    </p:animEffect>
                                  </p:childTnLst>
                                </p:cTn>
                              </p:par>
                            </p:childTnLst>
                          </p:cTn>
                        </p:par>
                        <p:par>
                          <p:cTn id="16" fill="hold">
                            <p:stCondLst>
                              <p:cond delay="1500"/>
                            </p:stCondLst>
                            <p:childTnLst>
                              <p:par>
                                <p:cTn id="17" presetID="18" presetClass="entr" presetSubtype="6" fill="hold" grpId="0" nodeType="afterEffect">
                                  <p:stCondLst>
                                    <p:cond delay="0"/>
                                  </p:stCondLst>
                                  <p:childTnLst>
                                    <p:set>
                                      <p:cBhvr>
                                        <p:cTn id="18" dur="1" fill="hold">
                                          <p:stCondLst>
                                            <p:cond delay="0"/>
                                          </p:stCondLst>
                                        </p:cTn>
                                        <p:tgtEl>
                                          <p:spTgt spid="463875">
                                            <p:txEl>
                                              <p:pRg st="0" end="0"/>
                                            </p:txEl>
                                          </p:spTgt>
                                        </p:tgtEl>
                                        <p:attrNameLst>
                                          <p:attrName>style.visibility</p:attrName>
                                        </p:attrNameLst>
                                      </p:cBhvr>
                                      <p:to>
                                        <p:strVal val="visible"/>
                                      </p:to>
                                    </p:set>
                                    <p:animEffect transition="in" filter="strips(downRight)">
                                      <p:cBhvr>
                                        <p:cTn id="19" dur="500"/>
                                        <p:tgtEl>
                                          <p:spTgt spid="463875">
                                            <p:txEl>
                                              <p:pRg st="0" end="0"/>
                                            </p:txEl>
                                          </p:spTgt>
                                        </p:tgtEl>
                                      </p:cBhvr>
                                    </p:animEffect>
                                  </p:childTnLst>
                                </p:cTn>
                              </p:par>
                            </p:childTnLst>
                          </p:cTn>
                        </p:par>
                        <p:par>
                          <p:cTn id="20" fill="hold">
                            <p:stCondLst>
                              <p:cond delay="2000"/>
                            </p:stCondLst>
                            <p:childTnLst>
                              <p:par>
                                <p:cTn id="21" presetID="18" presetClass="entr" presetSubtype="6" fill="hold" grpId="0" nodeType="afterEffect">
                                  <p:stCondLst>
                                    <p:cond delay="0"/>
                                  </p:stCondLst>
                                  <p:childTnLst>
                                    <p:set>
                                      <p:cBhvr>
                                        <p:cTn id="22" dur="1" fill="hold">
                                          <p:stCondLst>
                                            <p:cond delay="0"/>
                                          </p:stCondLst>
                                        </p:cTn>
                                        <p:tgtEl>
                                          <p:spTgt spid="463876"/>
                                        </p:tgtEl>
                                        <p:attrNameLst>
                                          <p:attrName>style.visibility</p:attrName>
                                        </p:attrNameLst>
                                      </p:cBhvr>
                                      <p:to>
                                        <p:strVal val="visible"/>
                                      </p:to>
                                    </p:set>
                                    <p:animEffect transition="in" filter="strips(downRight)">
                                      <p:cBhvr>
                                        <p:cTn id="23" dur="500"/>
                                        <p:tgtEl>
                                          <p:spTgt spid="463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5" grpId="0" build="p" autoUpdateAnimBg="0" advAuto="0"/>
      <p:bldP spid="463881" grpId="0" animBg="1"/>
      <p:bldP spid="463882" grpId="0" animBg="1"/>
      <p:bldP spid="463876"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CN" altLang="en-US" dirty="0" smtClean="0"/>
              <a:t>电磁波谱</a:t>
            </a:r>
            <a:endParaRPr lang="zh-CN" altLang="en-US" dirty="0"/>
          </a:p>
        </p:txBody>
      </p:sp>
      <p:sp>
        <p:nvSpPr>
          <p:cNvPr id="61443" name="Line 6"/>
          <p:cNvSpPr>
            <a:spLocks noChangeShapeType="1"/>
          </p:cNvSpPr>
          <p:nvPr/>
        </p:nvSpPr>
        <p:spPr bwMode="auto">
          <a:xfrm>
            <a:off x="5854700" y="2733675"/>
            <a:ext cx="2349500" cy="838200"/>
          </a:xfrm>
          <a:prstGeom prst="line">
            <a:avLst/>
          </a:prstGeom>
          <a:noFill/>
          <a:ln w="9525" cap="rnd">
            <a:solidFill>
              <a:schemeClr val="tx1"/>
            </a:solidFill>
            <a:prstDash val="sysDot"/>
            <a:round/>
            <a:headEnd/>
            <a:tailEnd/>
          </a:ln>
        </p:spPr>
        <p:txBody>
          <a:bodyPr wrap="none" anchor="ctr"/>
          <a:lstStyle/>
          <a:p>
            <a:endParaRPr lang="zh-CN" altLang="en-US"/>
          </a:p>
        </p:txBody>
      </p:sp>
      <p:sp>
        <p:nvSpPr>
          <p:cNvPr id="61444" name="Rectangle 7"/>
          <p:cNvSpPr>
            <a:spLocks noChangeArrowheads="1"/>
          </p:cNvSpPr>
          <p:nvPr/>
        </p:nvSpPr>
        <p:spPr bwMode="auto">
          <a:xfrm>
            <a:off x="7543800" y="3259138"/>
            <a:ext cx="361950" cy="238125"/>
          </a:xfrm>
          <a:prstGeom prst="rect">
            <a:avLst/>
          </a:prstGeom>
          <a:solidFill>
            <a:schemeClr val="bg1"/>
          </a:solidFill>
          <a:ln w="9525">
            <a:noFill/>
            <a:miter lim="800000"/>
            <a:headEnd/>
            <a:tailEnd/>
          </a:ln>
        </p:spPr>
        <p:txBody>
          <a:bodyPr wrap="none" anchor="ctr"/>
          <a:lstStyle/>
          <a:p>
            <a:endParaRPr lang="zh-CN" altLang="en-US"/>
          </a:p>
        </p:txBody>
      </p:sp>
      <p:sp>
        <p:nvSpPr>
          <p:cNvPr id="61445" name="Line 8"/>
          <p:cNvSpPr>
            <a:spLocks noChangeShapeType="1"/>
          </p:cNvSpPr>
          <p:nvPr/>
        </p:nvSpPr>
        <p:spPr bwMode="auto">
          <a:xfrm flipV="1">
            <a:off x="1166813" y="2733675"/>
            <a:ext cx="1171575" cy="838200"/>
          </a:xfrm>
          <a:prstGeom prst="line">
            <a:avLst/>
          </a:prstGeom>
          <a:noFill/>
          <a:ln w="9525" cap="rnd">
            <a:solidFill>
              <a:schemeClr val="tx1"/>
            </a:solidFill>
            <a:prstDash val="sysDot"/>
            <a:round/>
            <a:headEnd/>
            <a:tailEnd/>
          </a:ln>
        </p:spPr>
        <p:txBody>
          <a:bodyPr wrap="none" anchor="ctr"/>
          <a:lstStyle/>
          <a:p>
            <a:endParaRPr lang="zh-CN" altLang="en-US"/>
          </a:p>
        </p:txBody>
      </p:sp>
      <p:sp>
        <p:nvSpPr>
          <p:cNvPr id="61446" name="Rectangle 9"/>
          <p:cNvSpPr>
            <a:spLocks noChangeArrowheads="1"/>
          </p:cNvSpPr>
          <p:nvPr/>
        </p:nvSpPr>
        <p:spPr bwMode="auto">
          <a:xfrm>
            <a:off x="1066800" y="3259138"/>
            <a:ext cx="323850" cy="219075"/>
          </a:xfrm>
          <a:prstGeom prst="rect">
            <a:avLst/>
          </a:prstGeom>
          <a:solidFill>
            <a:schemeClr val="bg1"/>
          </a:solidFill>
          <a:ln w="9525">
            <a:noFill/>
            <a:miter lim="800000"/>
            <a:headEnd/>
            <a:tailEnd/>
          </a:ln>
        </p:spPr>
        <p:txBody>
          <a:bodyPr wrap="none" anchor="ctr"/>
          <a:lstStyle/>
          <a:p>
            <a:endParaRPr lang="zh-CN" altLang="en-US"/>
          </a:p>
        </p:txBody>
      </p:sp>
      <p:sp>
        <p:nvSpPr>
          <p:cNvPr id="61447" name="Line 10"/>
          <p:cNvSpPr>
            <a:spLocks noChangeShapeType="1"/>
          </p:cNvSpPr>
          <p:nvPr/>
        </p:nvSpPr>
        <p:spPr bwMode="auto">
          <a:xfrm>
            <a:off x="2336800" y="3552825"/>
            <a:ext cx="0" cy="1752600"/>
          </a:xfrm>
          <a:prstGeom prst="line">
            <a:avLst/>
          </a:prstGeom>
          <a:noFill/>
          <a:ln w="19050">
            <a:solidFill>
              <a:schemeClr val="tx1"/>
            </a:solidFill>
            <a:round/>
            <a:headEnd/>
            <a:tailEnd/>
          </a:ln>
        </p:spPr>
        <p:txBody>
          <a:bodyPr wrap="none" anchor="ctr"/>
          <a:lstStyle/>
          <a:p>
            <a:endParaRPr lang="zh-CN" altLang="en-US"/>
          </a:p>
        </p:txBody>
      </p:sp>
      <p:sp>
        <p:nvSpPr>
          <p:cNvPr id="61448" name="Rectangle 11"/>
          <p:cNvSpPr>
            <a:spLocks noChangeArrowheads="1"/>
          </p:cNvSpPr>
          <p:nvPr/>
        </p:nvSpPr>
        <p:spPr bwMode="auto">
          <a:xfrm>
            <a:off x="2217738" y="4306888"/>
            <a:ext cx="320675" cy="560387"/>
          </a:xfrm>
          <a:prstGeom prst="rect">
            <a:avLst/>
          </a:prstGeom>
          <a:solidFill>
            <a:schemeClr val="bg1"/>
          </a:solidFill>
          <a:ln w="9525">
            <a:noFill/>
            <a:miter lim="800000"/>
            <a:headEnd/>
            <a:tailEnd/>
          </a:ln>
        </p:spPr>
        <p:txBody>
          <a:bodyPr wrap="none" anchor="ctr"/>
          <a:lstStyle/>
          <a:p>
            <a:endParaRPr lang="zh-CN" altLang="en-US"/>
          </a:p>
        </p:txBody>
      </p:sp>
      <p:sp>
        <p:nvSpPr>
          <p:cNvPr id="61449" name="Line 12"/>
          <p:cNvSpPr>
            <a:spLocks noChangeShapeType="1"/>
          </p:cNvSpPr>
          <p:nvPr/>
        </p:nvSpPr>
        <p:spPr bwMode="auto">
          <a:xfrm>
            <a:off x="1757363" y="3556000"/>
            <a:ext cx="0" cy="1752600"/>
          </a:xfrm>
          <a:prstGeom prst="line">
            <a:avLst/>
          </a:prstGeom>
          <a:noFill/>
          <a:ln w="19050">
            <a:solidFill>
              <a:schemeClr val="tx1"/>
            </a:solidFill>
            <a:round/>
            <a:headEnd/>
            <a:tailEnd/>
          </a:ln>
        </p:spPr>
        <p:txBody>
          <a:bodyPr wrap="none" anchor="ctr"/>
          <a:lstStyle/>
          <a:p>
            <a:endParaRPr lang="zh-CN" altLang="en-US"/>
          </a:p>
        </p:txBody>
      </p:sp>
      <p:sp>
        <p:nvSpPr>
          <p:cNvPr id="61450" name="Rectangle 13"/>
          <p:cNvSpPr>
            <a:spLocks noChangeArrowheads="1"/>
          </p:cNvSpPr>
          <p:nvPr/>
        </p:nvSpPr>
        <p:spPr bwMode="auto">
          <a:xfrm>
            <a:off x="1671638" y="4325938"/>
            <a:ext cx="198437" cy="568325"/>
          </a:xfrm>
          <a:prstGeom prst="rect">
            <a:avLst/>
          </a:prstGeom>
          <a:solidFill>
            <a:schemeClr val="bg1"/>
          </a:solidFill>
          <a:ln w="9525">
            <a:noFill/>
            <a:miter lim="800000"/>
            <a:headEnd/>
            <a:tailEnd/>
          </a:ln>
        </p:spPr>
        <p:txBody>
          <a:bodyPr wrap="none" anchor="ctr"/>
          <a:lstStyle/>
          <a:p>
            <a:endParaRPr lang="zh-CN" altLang="en-US"/>
          </a:p>
        </p:txBody>
      </p:sp>
      <p:sp>
        <p:nvSpPr>
          <p:cNvPr id="61451" name="Rectangle 14"/>
          <p:cNvSpPr>
            <a:spLocks noChangeArrowheads="1"/>
          </p:cNvSpPr>
          <p:nvPr/>
        </p:nvSpPr>
        <p:spPr bwMode="auto">
          <a:xfrm>
            <a:off x="1657350" y="3595688"/>
            <a:ext cx="223838" cy="311150"/>
          </a:xfrm>
          <a:prstGeom prst="rect">
            <a:avLst/>
          </a:prstGeom>
          <a:solidFill>
            <a:schemeClr val="bg1"/>
          </a:solidFill>
          <a:ln w="9525">
            <a:noFill/>
            <a:miter lim="800000"/>
            <a:headEnd/>
            <a:tailEnd/>
          </a:ln>
        </p:spPr>
        <p:txBody>
          <a:bodyPr wrap="none" anchor="ctr"/>
          <a:lstStyle/>
          <a:p>
            <a:endParaRPr lang="zh-CN" altLang="en-US"/>
          </a:p>
        </p:txBody>
      </p:sp>
      <p:sp>
        <p:nvSpPr>
          <p:cNvPr id="61452" name="Line 15"/>
          <p:cNvSpPr>
            <a:spLocks noChangeShapeType="1"/>
          </p:cNvSpPr>
          <p:nvPr/>
        </p:nvSpPr>
        <p:spPr bwMode="auto">
          <a:xfrm>
            <a:off x="2925763" y="3559175"/>
            <a:ext cx="0" cy="1752600"/>
          </a:xfrm>
          <a:prstGeom prst="line">
            <a:avLst/>
          </a:prstGeom>
          <a:noFill/>
          <a:ln w="19050">
            <a:solidFill>
              <a:schemeClr val="tx1"/>
            </a:solidFill>
            <a:round/>
            <a:headEnd/>
            <a:tailEnd/>
          </a:ln>
        </p:spPr>
        <p:txBody>
          <a:bodyPr wrap="none" anchor="ctr"/>
          <a:lstStyle/>
          <a:p>
            <a:endParaRPr lang="zh-CN" altLang="en-US"/>
          </a:p>
        </p:txBody>
      </p:sp>
      <p:sp>
        <p:nvSpPr>
          <p:cNvPr id="61453" name="Rectangle 16"/>
          <p:cNvSpPr>
            <a:spLocks noChangeArrowheads="1"/>
          </p:cNvSpPr>
          <p:nvPr/>
        </p:nvSpPr>
        <p:spPr bwMode="auto">
          <a:xfrm>
            <a:off x="2514600" y="3948113"/>
            <a:ext cx="833438" cy="282575"/>
          </a:xfrm>
          <a:prstGeom prst="rect">
            <a:avLst/>
          </a:prstGeom>
          <a:solidFill>
            <a:schemeClr val="bg1"/>
          </a:solidFill>
          <a:ln w="9525">
            <a:noFill/>
            <a:miter lim="800000"/>
            <a:headEnd/>
            <a:tailEnd/>
          </a:ln>
        </p:spPr>
        <p:txBody>
          <a:bodyPr wrap="none" anchor="ctr"/>
          <a:lstStyle/>
          <a:p>
            <a:endParaRPr lang="zh-CN" altLang="en-US"/>
          </a:p>
        </p:txBody>
      </p:sp>
      <p:sp>
        <p:nvSpPr>
          <p:cNvPr id="61454" name="Line 17"/>
          <p:cNvSpPr>
            <a:spLocks noChangeShapeType="1"/>
          </p:cNvSpPr>
          <p:nvPr/>
        </p:nvSpPr>
        <p:spPr bwMode="auto">
          <a:xfrm>
            <a:off x="3509963" y="3565525"/>
            <a:ext cx="0" cy="1752600"/>
          </a:xfrm>
          <a:prstGeom prst="line">
            <a:avLst/>
          </a:prstGeom>
          <a:noFill/>
          <a:ln w="19050">
            <a:solidFill>
              <a:schemeClr val="tx1"/>
            </a:solidFill>
            <a:round/>
            <a:headEnd/>
            <a:tailEnd/>
          </a:ln>
        </p:spPr>
        <p:txBody>
          <a:bodyPr wrap="none" anchor="ctr"/>
          <a:lstStyle/>
          <a:p>
            <a:endParaRPr lang="zh-CN" altLang="en-US"/>
          </a:p>
        </p:txBody>
      </p:sp>
      <p:sp>
        <p:nvSpPr>
          <p:cNvPr id="61455" name="Rectangle 18"/>
          <p:cNvSpPr>
            <a:spLocks noChangeArrowheads="1"/>
          </p:cNvSpPr>
          <p:nvPr/>
        </p:nvSpPr>
        <p:spPr bwMode="auto">
          <a:xfrm>
            <a:off x="3373438" y="4333875"/>
            <a:ext cx="266700" cy="496888"/>
          </a:xfrm>
          <a:prstGeom prst="rect">
            <a:avLst/>
          </a:prstGeom>
          <a:solidFill>
            <a:schemeClr val="bg1"/>
          </a:solidFill>
          <a:ln w="9525">
            <a:noFill/>
            <a:miter lim="800000"/>
            <a:headEnd/>
            <a:tailEnd/>
          </a:ln>
        </p:spPr>
        <p:txBody>
          <a:bodyPr wrap="none" anchor="ctr"/>
          <a:lstStyle/>
          <a:p>
            <a:endParaRPr lang="zh-CN" altLang="en-US"/>
          </a:p>
        </p:txBody>
      </p:sp>
      <p:sp>
        <p:nvSpPr>
          <p:cNvPr id="61456" name="Line 19"/>
          <p:cNvSpPr>
            <a:spLocks noChangeShapeType="1"/>
          </p:cNvSpPr>
          <p:nvPr/>
        </p:nvSpPr>
        <p:spPr bwMode="auto">
          <a:xfrm>
            <a:off x="4683125" y="3559175"/>
            <a:ext cx="0" cy="1752600"/>
          </a:xfrm>
          <a:prstGeom prst="line">
            <a:avLst/>
          </a:prstGeom>
          <a:noFill/>
          <a:ln w="19050">
            <a:solidFill>
              <a:schemeClr val="tx1"/>
            </a:solidFill>
            <a:round/>
            <a:headEnd/>
            <a:tailEnd/>
          </a:ln>
        </p:spPr>
        <p:txBody>
          <a:bodyPr wrap="none" anchor="ctr"/>
          <a:lstStyle/>
          <a:p>
            <a:endParaRPr lang="zh-CN" altLang="en-US"/>
          </a:p>
        </p:txBody>
      </p:sp>
      <p:sp>
        <p:nvSpPr>
          <p:cNvPr id="61457" name="Rectangle 20"/>
          <p:cNvSpPr>
            <a:spLocks noChangeArrowheads="1"/>
          </p:cNvSpPr>
          <p:nvPr/>
        </p:nvSpPr>
        <p:spPr bwMode="auto">
          <a:xfrm>
            <a:off x="4603750" y="4021138"/>
            <a:ext cx="230188" cy="277812"/>
          </a:xfrm>
          <a:prstGeom prst="rect">
            <a:avLst/>
          </a:prstGeom>
          <a:solidFill>
            <a:schemeClr val="bg1"/>
          </a:solidFill>
          <a:ln w="9525">
            <a:noFill/>
            <a:miter lim="800000"/>
            <a:headEnd/>
            <a:tailEnd/>
          </a:ln>
        </p:spPr>
        <p:txBody>
          <a:bodyPr wrap="none" anchor="ctr"/>
          <a:lstStyle/>
          <a:p>
            <a:endParaRPr lang="zh-CN" altLang="en-US"/>
          </a:p>
        </p:txBody>
      </p:sp>
      <p:sp>
        <p:nvSpPr>
          <p:cNvPr id="61458" name="Line 21"/>
          <p:cNvSpPr>
            <a:spLocks noChangeShapeType="1"/>
          </p:cNvSpPr>
          <p:nvPr/>
        </p:nvSpPr>
        <p:spPr bwMode="auto">
          <a:xfrm>
            <a:off x="1158875" y="2352675"/>
            <a:ext cx="7543800" cy="0"/>
          </a:xfrm>
          <a:prstGeom prst="line">
            <a:avLst/>
          </a:prstGeom>
          <a:noFill/>
          <a:ln w="19050">
            <a:solidFill>
              <a:schemeClr val="tx1"/>
            </a:solidFill>
            <a:round/>
            <a:headEnd/>
            <a:tailEnd/>
          </a:ln>
        </p:spPr>
        <p:txBody>
          <a:bodyPr wrap="none" anchor="ctr"/>
          <a:lstStyle/>
          <a:p>
            <a:endParaRPr lang="zh-CN" altLang="en-US"/>
          </a:p>
        </p:txBody>
      </p:sp>
      <p:sp>
        <p:nvSpPr>
          <p:cNvPr id="61459" name="Line 22"/>
          <p:cNvSpPr>
            <a:spLocks noChangeShapeType="1"/>
          </p:cNvSpPr>
          <p:nvPr/>
        </p:nvSpPr>
        <p:spPr bwMode="auto">
          <a:xfrm>
            <a:off x="1177925" y="2733675"/>
            <a:ext cx="7543800" cy="0"/>
          </a:xfrm>
          <a:prstGeom prst="line">
            <a:avLst/>
          </a:prstGeom>
          <a:noFill/>
          <a:ln w="19050">
            <a:solidFill>
              <a:schemeClr val="tx1"/>
            </a:solidFill>
            <a:round/>
            <a:headEnd/>
            <a:tailEnd/>
          </a:ln>
        </p:spPr>
        <p:txBody>
          <a:bodyPr wrap="none" anchor="ctr"/>
          <a:lstStyle/>
          <a:p>
            <a:endParaRPr lang="zh-CN" altLang="en-US"/>
          </a:p>
        </p:txBody>
      </p:sp>
      <p:sp>
        <p:nvSpPr>
          <p:cNvPr id="61460" name="Line 23"/>
          <p:cNvSpPr>
            <a:spLocks noChangeShapeType="1"/>
          </p:cNvSpPr>
          <p:nvPr/>
        </p:nvSpPr>
        <p:spPr bwMode="auto">
          <a:xfrm>
            <a:off x="1155700" y="2352675"/>
            <a:ext cx="0" cy="609600"/>
          </a:xfrm>
          <a:prstGeom prst="line">
            <a:avLst/>
          </a:prstGeom>
          <a:noFill/>
          <a:ln w="9525">
            <a:solidFill>
              <a:schemeClr val="tx1"/>
            </a:solidFill>
            <a:round/>
            <a:headEnd/>
            <a:tailEnd/>
          </a:ln>
        </p:spPr>
        <p:txBody>
          <a:bodyPr wrap="none" anchor="ctr"/>
          <a:lstStyle/>
          <a:p>
            <a:endParaRPr lang="zh-CN" altLang="en-US"/>
          </a:p>
        </p:txBody>
      </p:sp>
      <p:sp>
        <p:nvSpPr>
          <p:cNvPr id="61461" name="Line 24"/>
          <p:cNvSpPr>
            <a:spLocks noChangeShapeType="1"/>
          </p:cNvSpPr>
          <p:nvPr/>
        </p:nvSpPr>
        <p:spPr bwMode="auto">
          <a:xfrm>
            <a:off x="3365500" y="2357438"/>
            <a:ext cx="0" cy="376237"/>
          </a:xfrm>
          <a:prstGeom prst="line">
            <a:avLst/>
          </a:prstGeom>
          <a:noFill/>
          <a:ln w="9525">
            <a:solidFill>
              <a:schemeClr val="tx1"/>
            </a:solidFill>
            <a:round/>
            <a:headEnd/>
            <a:tailEnd/>
          </a:ln>
        </p:spPr>
        <p:txBody>
          <a:bodyPr wrap="none" anchor="ctr"/>
          <a:lstStyle/>
          <a:p>
            <a:endParaRPr lang="zh-CN" altLang="en-US"/>
          </a:p>
        </p:txBody>
      </p:sp>
      <p:sp>
        <p:nvSpPr>
          <p:cNvPr id="61462" name="Line 25"/>
          <p:cNvSpPr>
            <a:spLocks noChangeShapeType="1"/>
          </p:cNvSpPr>
          <p:nvPr/>
        </p:nvSpPr>
        <p:spPr bwMode="auto">
          <a:xfrm>
            <a:off x="2346325" y="2368550"/>
            <a:ext cx="0" cy="384175"/>
          </a:xfrm>
          <a:prstGeom prst="line">
            <a:avLst/>
          </a:prstGeom>
          <a:noFill/>
          <a:ln w="9525">
            <a:solidFill>
              <a:schemeClr val="tx1"/>
            </a:solidFill>
            <a:round/>
            <a:headEnd/>
            <a:tailEnd/>
          </a:ln>
        </p:spPr>
        <p:txBody>
          <a:bodyPr wrap="none" anchor="ctr"/>
          <a:lstStyle/>
          <a:p>
            <a:endParaRPr lang="zh-CN" altLang="en-US"/>
          </a:p>
        </p:txBody>
      </p:sp>
      <p:sp>
        <p:nvSpPr>
          <p:cNvPr id="61463" name="Line 26"/>
          <p:cNvSpPr>
            <a:spLocks noChangeShapeType="1"/>
          </p:cNvSpPr>
          <p:nvPr/>
        </p:nvSpPr>
        <p:spPr bwMode="auto">
          <a:xfrm>
            <a:off x="5489575" y="2352675"/>
            <a:ext cx="0" cy="381000"/>
          </a:xfrm>
          <a:prstGeom prst="line">
            <a:avLst/>
          </a:prstGeom>
          <a:noFill/>
          <a:ln w="9525">
            <a:solidFill>
              <a:schemeClr val="tx1"/>
            </a:solidFill>
            <a:round/>
            <a:headEnd/>
            <a:tailEnd/>
          </a:ln>
        </p:spPr>
        <p:txBody>
          <a:bodyPr wrap="none" anchor="ctr"/>
          <a:lstStyle/>
          <a:p>
            <a:endParaRPr lang="zh-CN" altLang="en-US"/>
          </a:p>
        </p:txBody>
      </p:sp>
      <p:sp>
        <p:nvSpPr>
          <p:cNvPr id="61464" name="Line 27"/>
          <p:cNvSpPr>
            <a:spLocks noChangeShapeType="1"/>
          </p:cNvSpPr>
          <p:nvPr/>
        </p:nvSpPr>
        <p:spPr bwMode="auto">
          <a:xfrm>
            <a:off x="7699375" y="2362200"/>
            <a:ext cx="0" cy="366713"/>
          </a:xfrm>
          <a:prstGeom prst="line">
            <a:avLst/>
          </a:prstGeom>
          <a:noFill/>
          <a:ln w="9525">
            <a:solidFill>
              <a:schemeClr val="tx1"/>
            </a:solidFill>
            <a:round/>
            <a:headEnd/>
            <a:tailEnd/>
          </a:ln>
        </p:spPr>
        <p:txBody>
          <a:bodyPr wrap="none" anchor="ctr"/>
          <a:lstStyle/>
          <a:p>
            <a:endParaRPr lang="zh-CN" altLang="en-US"/>
          </a:p>
        </p:txBody>
      </p:sp>
      <p:sp>
        <p:nvSpPr>
          <p:cNvPr id="61465" name="Line 28"/>
          <p:cNvSpPr>
            <a:spLocks noChangeShapeType="1"/>
          </p:cNvSpPr>
          <p:nvPr/>
        </p:nvSpPr>
        <p:spPr bwMode="auto">
          <a:xfrm flipV="1">
            <a:off x="1162050" y="3559175"/>
            <a:ext cx="7050088" cy="4763"/>
          </a:xfrm>
          <a:prstGeom prst="line">
            <a:avLst/>
          </a:prstGeom>
          <a:noFill/>
          <a:ln w="19050">
            <a:solidFill>
              <a:schemeClr val="tx1"/>
            </a:solidFill>
            <a:round/>
            <a:headEnd/>
            <a:tailEnd/>
          </a:ln>
        </p:spPr>
        <p:txBody>
          <a:bodyPr wrap="none" anchor="ctr"/>
          <a:lstStyle/>
          <a:p>
            <a:endParaRPr lang="zh-CN" altLang="en-US"/>
          </a:p>
        </p:txBody>
      </p:sp>
      <p:sp>
        <p:nvSpPr>
          <p:cNvPr id="61466" name="Text Box 29"/>
          <p:cNvSpPr txBox="1">
            <a:spLocks noChangeArrowheads="1"/>
          </p:cNvSpPr>
          <p:nvPr/>
        </p:nvSpPr>
        <p:spPr bwMode="auto">
          <a:xfrm>
            <a:off x="2524125" y="2371725"/>
            <a:ext cx="793750" cy="336550"/>
          </a:xfrm>
          <a:prstGeom prst="rect">
            <a:avLst/>
          </a:prstGeom>
          <a:noFill/>
          <a:ln w="9525">
            <a:noFill/>
            <a:miter lim="800000"/>
            <a:headEnd/>
            <a:tailEnd/>
          </a:ln>
        </p:spPr>
        <p:txBody>
          <a:bodyPr wrap="none">
            <a:spAutoFit/>
          </a:bodyPr>
          <a:lstStyle/>
          <a:p>
            <a:pPr algn="l"/>
            <a:r>
              <a:rPr kumimoji="1" lang="zh-CN" altLang="en-US" sz="1600" dirty="0">
                <a:solidFill>
                  <a:srgbClr val="333399"/>
                </a:solidFill>
                <a:latin typeface="Times New Roman" pitchFamily="18" charset="0"/>
                <a:ea typeface="黑体" pitchFamily="49" charset="-122"/>
              </a:rPr>
              <a:t>无线电</a:t>
            </a:r>
          </a:p>
        </p:txBody>
      </p:sp>
      <p:sp>
        <p:nvSpPr>
          <p:cNvPr id="61467" name="Text Box 30"/>
          <p:cNvSpPr txBox="1">
            <a:spLocks noChangeArrowheads="1"/>
          </p:cNvSpPr>
          <p:nvPr/>
        </p:nvSpPr>
        <p:spPr bwMode="auto">
          <a:xfrm>
            <a:off x="3505200" y="2371725"/>
            <a:ext cx="590550" cy="336550"/>
          </a:xfrm>
          <a:prstGeom prst="rect">
            <a:avLst/>
          </a:prstGeom>
          <a:noFill/>
          <a:ln w="9525">
            <a:noFill/>
            <a:miter lim="800000"/>
            <a:headEnd/>
            <a:tailEnd/>
          </a:ln>
        </p:spPr>
        <p:txBody>
          <a:bodyPr wrap="none">
            <a:spAutoFit/>
          </a:bodyPr>
          <a:lstStyle/>
          <a:p>
            <a:pPr algn="l"/>
            <a:r>
              <a:rPr kumimoji="1" lang="zh-CN" altLang="en-US" sz="1600" dirty="0">
                <a:solidFill>
                  <a:srgbClr val="333399"/>
                </a:solidFill>
                <a:latin typeface="Times New Roman" pitchFamily="18" charset="0"/>
                <a:ea typeface="黑体" pitchFamily="49" charset="-122"/>
              </a:rPr>
              <a:t>微波</a:t>
            </a:r>
          </a:p>
        </p:txBody>
      </p:sp>
      <p:sp>
        <p:nvSpPr>
          <p:cNvPr id="61468" name="Line 31"/>
          <p:cNvSpPr>
            <a:spLocks noChangeShapeType="1"/>
          </p:cNvSpPr>
          <p:nvPr/>
        </p:nvSpPr>
        <p:spPr bwMode="auto">
          <a:xfrm>
            <a:off x="4419600" y="2352675"/>
            <a:ext cx="0" cy="381000"/>
          </a:xfrm>
          <a:prstGeom prst="line">
            <a:avLst/>
          </a:prstGeom>
          <a:noFill/>
          <a:ln w="9525">
            <a:solidFill>
              <a:schemeClr val="tx1"/>
            </a:solidFill>
            <a:round/>
            <a:headEnd/>
            <a:tailEnd/>
          </a:ln>
        </p:spPr>
        <p:txBody>
          <a:bodyPr wrap="none" anchor="ctr"/>
          <a:lstStyle/>
          <a:p>
            <a:endParaRPr lang="zh-CN" altLang="en-US"/>
          </a:p>
        </p:txBody>
      </p:sp>
      <p:sp>
        <p:nvSpPr>
          <p:cNvPr id="61469" name="Line 32"/>
          <p:cNvSpPr>
            <a:spLocks noChangeShapeType="1"/>
          </p:cNvSpPr>
          <p:nvPr/>
        </p:nvSpPr>
        <p:spPr bwMode="auto">
          <a:xfrm>
            <a:off x="5391150" y="2352675"/>
            <a:ext cx="0" cy="381000"/>
          </a:xfrm>
          <a:prstGeom prst="line">
            <a:avLst/>
          </a:prstGeom>
          <a:noFill/>
          <a:ln w="9525">
            <a:solidFill>
              <a:schemeClr val="tx1"/>
            </a:solidFill>
            <a:round/>
            <a:headEnd/>
            <a:tailEnd/>
          </a:ln>
        </p:spPr>
        <p:txBody>
          <a:bodyPr wrap="none" anchor="ctr"/>
          <a:lstStyle/>
          <a:p>
            <a:endParaRPr lang="zh-CN" altLang="en-US"/>
          </a:p>
        </p:txBody>
      </p:sp>
      <p:sp>
        <p:nvSpPr>
          <p:cNvPr id="61470" name="Text Box 33"/>
          <p:cNvSpPr txBox="1">
            <a:spLocks noChangeArrowheads="1"/>
          </p:cNvSpPr>
          <p:nvPr/>
        </p:nvSpPr>
        <p:spPr bwMode="auto">
          <a:xfrm>
            <a:off x="4546600" y="2371725"/>
            <a:ext cx="793750" cy="336550"/>
          </a:xfrm>
          <a:prstGeom prst="rect">
            <a:avLst/>
          </a:prstGeom>
          <a:noFill/>
          <a:ln w="9525">
            <a:noFill/>
            <a:miter lim="800000"/>
            <a:headEnd/>
            <a:tailEnd/>
          </a:ln>
        </p:spPr>
        <p:txBody>
          <a:bodyPr wrap="none">
            <a:spAutoFit/>
          </a:bodyPr>
          <a:lstStyle/>
          <a:p>
            <a:pPr algn="l"/>
            <a:r>
              <a:rPr kumimoji="1" lang="zh-CN" altLang="en-US" sz="1600" dirty="0">
                <a:solidFill>
                  <a:srgbClr val="FF0000"/>
                </a:solidFill>
                <a:latin typeface="Times New Roman" pitchFamily="18" charset="0"/>
                <a:ea typeface="黑体" pitchFamily="49" charset="-122"/>
              </a:rPr>
              <a:t>红外线</a:t>
            </a:r>
          </a:p>
        </p:txBody>
      </p:sp>
      <p:sp>
        <p:nvSpPr>
          <p:cNvPr id="61471" name="Text Box 34"/>
          <p:cNvSpPr txBox="1">
            <a:spLocks noChangeArrowheads="1"/>
          </p:cNvSpPr>
          <p:nvPr/>
        </p:nvSpPr>
        <p:spPr bwMode="auto">
          <a:xfrm>
            <a:off x="4813300" y="2886075"/>
            <a:ext cx="793750" cy="336550"/>
          </a:xfrm>
          <a:prstGeom prst="rect">
            <a:avLst/>
          </a:prstGeom>
          <a:noFill/>
          <a:ln w="9525">
            <a:noFill/>
            <a:miter lim="800000"/>
            <a:headEnd/>
            <a:tailEnd/>
          </a:ln>
        </p:spPr>
        <p:txBody>
          <a:bodyPr wrap="none">
            <a:spAutoFit/>
          </a:bodyPr>
          <a:lstStyle/>
          <a:p>
            <a:pPr algn="l"/>
            <a:r>
              <a:rPr kumimoji="1" lang="zh-CN" altLang="en-US" sz="1600" dirty="0">
                <a:solidFill>
                  <a:srgbClr val="FF0000"/>
                </a:solidFill>
                <a:latin typeface="Times New Roman" pitchFamily="18" charset="0"/>
                <a:ea typeface="黑体" pitchFamily="49" charset="-122"/>
              </a:rPr>
              <a:t>可见光</a:t>
            </a:r>
          </a:p>
        </p:txBody>
      </p:sp>
      <p:sp>
        <p:nvSpPr>
          <p:cNvPr id="61472" name="Text Box 35"/>
          <p:cNvSpPr txBox="1">
            <a:spLocks noChangeArrowheads="1"/>
          </p:cNvSpPr>
          <p:nvPr/>
        </p:nvSpPr>
        <p:spPr bwMode="auto">
          <a:xfrm>
            <a:off x="5613400" y="2886075"/>
            <a:ext cx="793750" cy="336550"/>
          </a:xfrm>
          <a:prstGeom prst="rect">
            <a:avLst/>
          </a:prstGeom>
          <a:noFill/>
          <a:ln w="9525">
            <a:noFill/>
            <a:miter lim="800000"/>
            <a:headEnd/>
            <a:tailEnd/>
          </a:ln>
        </p:spPr>
        <p:txBody>
          <a:bodyPr wrap="none">
            <a:spAutoFit/>
          </a:bodyPr>
          <a:lstStyle/>
          <a:p>
            <a:pPr algn="l"/>
            <a:r>
              <a:rPr kumimoji="1" lang="zh-CN" altLang="en-US" sz="1600" dirty="0">
                <a:solidFill>
                  <a:srgbClr val="FF0000"/>
                </a:solidFill>
                <a:latin typeface="Times New Roman" pitchFamily="18" charset="0"/>
                <a:ea typeface="黑体" pitchFamily="49" charset="-122"/>
              </a:rPr>
              <a:t>紫外线</a:t>
            </a:r>
          </a:p>
        </p:txBody>
      </p:sp>
      <p:sp>
        <p:nvSpPr>
          <p:cNvPr id="61473" name="Line 36"/>
          <p:cNvSpPr>
            <a:spLocks noChangeShapeType="1"/>
          </p:cNvSpPr>
          <p:nvPr/>
        </p:nvSpPr>
        <p:spPr bwMode="auto">
          <a:xfrm>
            <a:off x="5867400" y="2352675"/>
            <a:ext cx="0" cy="385763"/>
          </a:xfrm>
          <a:prstGeom prst="line">
            <a:avLst/>
          </a:prstGeom>
          <a:noFill/>
          <a:ln w="9525">
            <a:solidFill>
              <a:schemeClr val="tx1"/>
            </a:solidFill>
            <a:round/>
            <a:headEnd/>
            <a:tailEnd/>
          </a:ln>
        </p:spPr>
        <p:txBody>
          <a:bodyPr wrap="none" anchor="ctr"/>
          <a:lstStyle/>
          <a:p>
            <a:endParaRPr lang="zh-CN" altLang="en-US"/>
          </a:p>
        </p:txBody>
      </p:sp>
      <p:sp>
        <p:nvSpPr>
          <p:cNvPr id="61474" name="Text Box 37"/>
          <p:cNvSpPr txBox="1">
            <a:spLocks noChangeArrowheads="1"/>
          </p:cNvSpPr>
          <p:nvPr/>
        </p:nvSpPr>
        <p:spPr bwMode="auto">
          <a:xfrm>
            <a:off x="6324600" y="2371725"/>
            <a:ext cx="736600" cy="336550"/>
          </a:xfrm>
          <a:prstGeom prst="rect">
            <a:avLst/>
          </a:prstGeom>
          <a:noFill/>
          <a:ln w="9525">
            <a:noFill/>
            <a:miter lim="800000"/>
            <a:headEnd/>
            <a:tailEnd/>
          </a:ln>
        </p:spPr>
        <p:txBody>
          <a:bodyPr wrap="none">
            <a:spAutoFit/>
          </a:bodyPr>
          <a:lstStyle/>
          <a:p>
            <a:pPr algn="l"/>
            <a:r>
              <a:rPr kumimoji="1" lang="en-US" altLang="zh-CN" sz="1600">
                <a:solidFill>
                  <a:srgbClr val="333399"/>
                </a:solidFill>
                <a:latin typeface="Times New Roman" pitchFamily="18" charset="0"/>
                <a:ea typeface="黑体" pitchFamily="49" charset="-122"/>
              </a:rPr>
              <a:t>X</a:t>
            </a:r>
            <a:r>
              <a:rPr kumimoji="1" lang="zh-CN" altLang="en-US" sz="1600">
                <a:solidFill>
                  <a:srgbClr val="333399"/>
                </a:solidFill>
                <a:latin typeface="Times New Roman" pitchFamily="18" charset="0"/>
                <a:ea typeface="黑体" pitchFamily="49" charset="-122"/>
              </a:rPr>
              <a:t>射线</a:t>
            </a:r>
          </a:p>
        </p:txBody>
      </p:sp>
      <p:sp>
        <p:nvSpPr>
          <p:cNvPr id="61475" name="Text Box 38"/>
          <p:cNvSpPr txBox="1">
            <a:spLocks noChangeArrowheads="1"/>
          </p:cNvSpPr>
          <p:nvPr/>
        </p:nvSpPr>
        <p:spPr bwMode="auto">
          <a:xfrm>
            <a:off x="7848600" y="2339975"/>
            <a:ext cx="268288" cy="336550"/>
          </a:xfrm>
          <a:prstGeom prst="rect">
            <a:avLst/>
          </a:prstGeom>
          <a:noFill/>
          <a:ln w="9525">
            <a:noFill/>
            <a:miter lim="800000"/>
            <a:headEnd/>
            <a:tailEnd/>
          </a:ln>
        </p:spPr>
        <p:txBody>
          <a:bodyPr wrap="none">
            <a:spAutoFit/>
          </a:bodyPr>
          <a:lstStyle/>
          <a:p>
            <a:pPr algn="l"/>
            <a:r>
              <a:rPr kumimoji="1" lang="en-US" altLang="zh-CN" sz="1600">
                <a:solidFill>
                  <a:srgbClr val="333399"/>
                </a:solidFill>
                <a:latin typeface="Times New Roman" pitchFamily="18" charset="0"/>
                <a:ea typeface="黑体" pitchFamily="49" charset="-122"/>
                <a:sym typeface="Symbol" pitchFamily="18" charset="2"/>
              </a:rPr>
              <a:t></a:t>
            </a:r>
          </a:p>
        </p:txBody>
      </p:sp>
      <p:sp>
        <p:nvSpPr>
          <p:cNvPr id="61476" name="Text Box 39"/>
          <p:cNvSpPr txBox="1">
            <a:spLocks noChangeArrowheads="1"/>
          </p:cNvSpPr>
          <p:nvPr/>
        </p:nvSpPr>
        <p:spPr bwMode="auto">
          <a:xfrm>
            <a:off x="7997825" y="2371725"/>
            <a:ext cx="590550" cy="336550"/>
          </a:xfrm>
          <a:prstGeom prst="rect">
            <a:avLst/>
          </a:prstGeom>
          <a:noFill/>
          <a:ln w="9525">
            <a:noFill/>
            <a:miter lim="800000"/>
            <a:headEnd/>
            <a:tailEnd/>
          </a:ln>
        </p:spPr>
        <p:txBody>
          <a:bodyPr wrap="none">
            <a:spAutoFit/>
          </a:bodyPr>
          <a:lstStyle/>
          <a:p>
            <a:pPr algn="l"/>
            <a:r>
              <a:rPr kumimoji="1" lang="zh-CN" altLang="en-US" sz="1600">
                <a:solidFill>
                  <a:srgbClr val="333399"/>
                </a:solidFill>
                <a:latin typeface="Times New Roman" pitchFamily="18" charset="0"/>
                <a:ea typeface="黑体" pitchFamily="49" charset="-122"/>
              </a:rPr>
              <a:t>射线</a:t>
            </a:r>
          </a:p>
        </p:txBody>
      </p:sp>
      <p:sp>
        <p:nvSpPr>
          <p:cNvPr id="61477" name="Text Box 40"/>
          <p:cNvSpPr txBox="1">
            <a:spLocks noChangeArrowheads="1"/>
          </p:cNvSpPr>
          <p:nvPr/>
        </p:nvSpPr>
        <p:spPr bwMode="auto">
          <a:xfrm>
            <a:off x="1382713" y="3559175"/>
            <a:ext cx="793750" cy="336550"/>
          </a:xfrm>
          <a:prstGeom prst="rect">
            <a:avLst/>
          </a:prstGeom>
          <a:noFill/>
          <a:ln w="9525">
            <a:noFill/>
            <a:miter lim="800000"/>
            <a:headEnd/>
            <a:tailEnd/>
          </a:ln>
        </p:spPr>
        <p:txBody>
          <a:bodyPr wrap="none">
            <a:spAutoFit/>
          </a:bodyPr>
          <a:lstStyle/>
          <a:p>
            <a:pPr algn="l"/>
            <a:r>
              <a:rPr kumimoji="1" lang="zh-CN" altLang="en-US" sz="1600" dirty="0">
                <a:solidFill>
                  <a:srgbClr val="333399"/>
                </a:solidFill>
                <a:latin typeface="Times New Roman" pitchFamily="18" charset="0"/>
                <a:ea typeface="黑体" pitchFamily="49" charset="-122"/>
              </a:rPr>
              <a:t>双绞线</a:t>
            </a:r>
          </a:p>
        </p:txBody>
      </p:sp>
      <p:sp>
        <p:nvSpPr>
          <p:cNvPr id="61478" name="Line 41"/>
          <p:cNvSpPr>
            <a:spLocks noChangeShapeType="1"/>
          </p:cNvSpPr>
          <p:nvPr/>
        </p:nvSpPr>
        <p:spPr bwMode="auto">
          <a:xfrm>
            <a:off x="1162050" y="3876675"/>
            <a:ext cx="1352550" cy="0"/>
          </a:xfrm>
          <a:prstGeom prst="line">
            <a:avLst/>
          </a:prstGeom>
          <a:noFill/>
          <a:ln w="9525">
            <a:solidFill>
              <a:schemeClr val="tx1"/>
            </a:solidFill>
            <a:round/>
            <a:headEnd/>
            <a:tailEnd type="triangle" w="med" len="lg"/>
          </a:ln>
        </p:spPr>
        <p:txBody>
          <a:bodyPr wrap="none" anchor="ctr"/>
          <a:lstStyle/>
          <a:p>
            <a:endParaRPr lang="zh-CN" altLang="en-US"/>
          </a:p>
        </p:txBody>
      </p:sp>
      <p:sp>
        <p:nvSpPr>
          <p:cNvPr id="61479" name="Text Box 42"/>
          <p:cNvSpPr txBox="1">
            <a:spLocks noChangeArrowheads="1"/>
          </p:cNvSpPr>
          <p:nvPr/>
        </p:nvSpPr>
        <p:spPr bwMode="auto">
          <a:xfrm>
            <a:off x="2422525" y="3900488"/>
            <a:ext cx="996950" cy="336550"/>
          </a:xfrm>
          <a:prstGeom prst="rect">
            <a:avLst/>
          </a:prstGeom>
          <a:noFill/>
          <a:ln w="9525">
            <a:noFill/>
            <a:miter lim="800000"/>
            <a:headEnd/>
            <a:tailEnd/>
          </a:ln>
        </p:spPr>
        <p:txBody>
          <a:bodyPr wrap="none">
            <a:spAutoFit/>
          </a:bodyPr>
          <a:lstStyle/>
          <a:p>
            <a:pPr algn="l"/>
            <a:r>
              <a:rPr kumimoji="1" lang="zh-CN" altLang="en-US" sz="1600">
                <a:solidFill>
                  <a:srgbClr val="333399"/>
                </a:solidFill>
                <a:latin typeface="Times New Roman" pitchFamily="18" charset="0"/>
                <a:ea typeface="黑体" pitchFamily="49" charset="-122"/>
              </a:rPr>
              <a:t>同轴电缆</a:t>
            </a:r>
          </a:p>
        </p:txBody>
      </p:sp>
      <p:sp>
        <p:nvSpPr>
          <p:cNvPr id="61480" name="Line 43"/>
          <p:cNvSpPr>
            <a:spLocks noChangeShapeType="1"/>
          </p:cNvSpPr>
          <p:nvPr/>
        </p:nvSpPr>
        <p:spPr bwMode="auto">
          <a:xfrm>
            <a:off x="1752600" y="4249738"/>
            <a:ext cx="2286000" cy="0"/>
          </a:xfrm>
          <a:prstGeom prst="line">
            <a:avLst/>
          </a:prstGeom>
          <a:noFill/>
          <a:ln w="9525">
            <a:solidFill>
              <a:schemeClr val="tx1"/>
            </a:solidFill>
            <a:round/>
            <a:headEnd type="triangle" w="med" len="lg"/>
            <a:tailEnd type="triangle" w="med" len="lg"/>
          </a:ln>
        </p:spPr>
        <p:txBody>
          <a:bodyPr wrap="none" anchor="ctr"/>
          <a:lstStyle/>
          <a:p>
            <a:endParaRPr lang="zh-CN" altLang="en-US"/>
          </a:p>
        </p:txBody>
      </p:sp>
      <p:sp>
        <p:nvSpPr>
          <p:cNvPr id="61481" name="Text Box 44"/>
          <p:cNvSpPr txBox="1">
            <a:spLocks noChangeArrowheads="1"/>
          </p:cNvSpPr>
          <p:nvPr/>
        </p:nvSpPr>
        <p:spPr bwMode="auto">
          <a:xfrm>
            <a:off x="4114800" y="3563938"/>
            <a:ext cx="590550" cy="336550"/>
          </a:xfrm>
          <a:prstGeom prst="rect">
            <a:avLst/>
          </a:prstGeom>
          <a:noFill/>
          <a:ln w="9525">
            <a:noFill/>
            <a:miter lim="800000"/>
            <a:headEnd/>
            <a:tailEnd/>
          </a:ln>
        </p:spPr>
        <p:txBody>
          <a:bodyPr wrap="none">
            <a:spAutoFit/>
          </a:bodyPr>
          <a:lstStyle/>
          <a:p>
            <a:pPr algn="l"/>
            <a:r>
              <a:rPr kumimoji="1" lang="zh-CN" altLang="en-US" sz="1600">
                <a:solidFill>
                  <a:srgbClr val="333399"/>
                </a:solidFill>
                <a:latin typeface="Times New Roman" pitchFamily="18" charset="0"/>
                <a:ea typeface="黑体" pitchFamily="49" charset="-122"/>
              </a:rPr>
              <a:t>卫星</a:t>
            </a:r>
          </a:p>
        </p:txBody>
      </p:sp>
      <p:sp>
        <p:nvSpPr>
          <p:cNvPr id="61482" name="Line 45"/>
          <p:cNvSpPr>
            <a:spLocks noChangeShapeType="1"/>
          </p:cNvSpPr>
          <p:nvPr/>
        </p:nvSpPr>
        <p:spPr bwMode="auto">
          <a:xfrm>
            <a:off x="3886200" y="3906838"/>
            <a:ext cx="1143000" cy="0"/>
          </a:xfrm>
          <a:prstGeom prst="line">
            <a:avLst/>
          </a:prstGeom>
          <a:noFill/>
          <a:ln w="9525">
            <a:solidFill>
              <a:schemeClr val="tx1"/>
            </a:solidFill>
            <a:round/>
            <a:headEnd type="triangle" w="med" len="lg"/>
            <a:tailEnd type="triangle" w="med" len="lg"/>
          </a:ln>
        </p:spPr>
        <p:txBody>
          <a:bodyPr wrap="none" anchor="ctr"/>
          <a:lstStyle/>
          <a:p>
            <a:endParaRPr lang="zh-CN" altLang="en-US"/>
          </a:p>
        </p:txBody>
      </p:sp>
      <p:sp>
        <p:nvSpPr>
          <p:cNvPr id="61483" name="Text Box 46"/>
          <p:cNvSpPr txBox="1">
            <a:spLocks noChangeArrowheads="1"/>
          </p:cNvSpPr>
          <p:nvPr/>
        </p:nvSpPr>
        <p:spPr bwMode="auto">
          <a:xfrm>
            <a:off x="4264025" y="3983038"/>
            <a:ext cx="996950" cy="336550"/>
          </a:xfrm>
          <a:prstGeom prst="rect">
            <a:avLst/>
          </a:prstGeom>
          <a:noFill/>
          <a:ln w="9525">
            <a:noFill/>
            <a:miter lim="800000"/>
            <a:headEnd/>
            <a:tailEnd/>
          </a:ln>
        </p:spPr>
        <p:txBody>
          <a:bodyPr wrap="none">
            <a:spAutoFit/>
          </a:bodyPr>
          <a:lstStyle/>
          <a:p>
            <a:pPr algn="l"/>
            <a:r>
              <a:rPr kumimoji="1" lang="zh-CN" altLang="en-US" sz="1600">
                <a:solidFill>
                  <a:srgbClr val="333399"/>
                </a:solidFill>
                <a:latin typeface="Times New Roman" pitchFamily="18" charset="0"/>
                <a:ea typeface="黑体" pitchFamily="49" charset="-122"/>
              </a:rPr>
              <a:t>地面微波</a:t>
            </a:r>
          </a:p>
        </p:txBody>
      </p:sp>
      <p:sp>
        <p:nvSpPr>
          <p:cNvPr id="61484" name="Line 47"/>
          <p:cNvSpPr>
            <a:spLocks noChangeShapeType="1"/>
          </p:cNvSpPr>
          <p:nvPr/>
        </p:nvSpPr>
        <p:spPr bwMode="auto">
          <a:xfrm>
            <a:off x="4254500" y="4333875"/>
            <a:ext cx="939800" cy="0"/>
          </a:xfrm>
          <a:prstGeom prst="line">
            <a:avLst/>
          </a:prstGeom>
          <a:noFill/>
          <a:ln w="9525">
            <a:solidFill>
              <a:schemeClr val="tx1"/>
            </a:solidFill>
            <a:round/>
            <a:headEnd type="triangle" w="med" len="lg"/>
            <a:tailEnd type="triangle" w="med" len="lg"/>
          </a:ln>
        </p:spPr>
        <p:txBody>
          <a:bodyPr wrap="none" anchor="ctr"/>
          <a:lstStyle/>
          <a:p>
            <a:endParaRPr lang="zh-CN" altLang="en-US"/>
          </a:p>
        </p:txBody>
      </p:sp>
      <p:sp>
        <p:nvSpPr>
          <p:cNvPr id="61485" name="Text Box 48"/>
          <p:cNvSpPr txBox="1">
            <a:spLocks noChangeArrowheads="1"/>
          </p:cNvSpPr>
          <p:nvPr/>
        </p:nvSpPr>
        <p:spPr bwMode="auto">
          <a:xfrm>
            <a:off x="1981200" y="4365625"/>
            <a:ext cx="793750" cy="533400"/>
          </a:xfrm>
          <a:prstGeom prst="rect">
            <a:avLst/>
          </a:prstGeom>
          <a:noFill/>
          <a:ln w="9525">
            <a:noFill/>
            <a:miter lim="800000"/>
            <a:headEnd/>
            <a:tailEnd/>
          </a:ln>
        </p:spPr>
        <p:txBody>
          <a:bodyPr wrap="none">
            <a:spAutoFit/>
          </a:bodyPr>
          <a:lstStyle/>
          <a:p>
            <a:pPr algn="l">
              <a:lnSpc>
                <a:spcPct val="90000"/>
              </a:lnSpc>
            </a:pPr>
            <a:r>
              <a:rPr kumimoji="1" lang="en-US" altLang="zh-CN" sz="1600">
                <a:solidFill>
                  <a:srgbClr val="333399"/>
                </a:solidFill>
                <a:latin typeface="Times New Roman" pitchFamily="18" charset="0"/>
                <a:ea typeface="黑体" pitchFamily="49" charset="-122"/>
              </a:rPr>
              <a:t>  </a:t>
            </a:r>
            <a:r>
              <a:rPr kumimoji="1" lang="zh-CN" altLang="en-US" sz="1600">
                <a:solidFill>
                  <a:srgbClr val="333399"/>
                </a:solidFill>
                <a:latin typeface="Times New Roman" pitchFamily="18" charset="0"/>
                <a:ea typeface="黑体" pitchFamily="49" charset="-122"/>
              </a:rPr>
              <a:t>调幅</a:t>
            </a:r>
          </a:p>
          <a:p>
            <a:pPr algn="l">
              <a:lnSpc>
                <a:spcPct val="90000"/>
              </a:lnSpc>
            </a:pPr>
            <a:r>
              <a:rPr kumimoji="1" lang="zh-CN" altLang="en-US" sz="1600">
                <a:solidFill>
                  <a:srgbClr val="333399"/>
                </a:solidFill>
                <a:latin typeface="Times New Roman" pitchFamily="18" charset="0"/>
                <a:ea typeface="黑体" pitchFamily="49" charset="-122"/>
              </a:rPr>
              <a:t>无线电</a:t>
            </a:r>
          </a:p>
        </p:txBody>
      </p:sp>
      <p:sp>
        <p:nvSpPr>
          <p:cNvPr id="61486" name="Text Box 49"/>
          <p:cNvSpPr txBox="1">
            <a:spLocks noChangeArrowheads="1"/>
          </p:cNvSpPr>
          <p:nvPr/>
        </p:nvSpPr>
        <p:spPr bwMode="auto">
          <a:xfrm>
            <a:off x="3048000" y="4313238"/>
            <a:ext cx="793750" cy="533400"/>
          </a:xfrm>
          <a:prstGeom prst="rect">
            <a:avLst/>
          </a:prstGeom>
          <a:noFill/>
          <a:ln w="9525">
            <a:noFill/>
            <a:miter lim="800000"/>
            <a:headEnd/>
            <a:tailEnd/>
          </a:ln>
        </p:spPr>
        <p:txBody>
          <a:bodyPr wrap="none">
            <a:spAutoFit/>
          </a:bodyPr>
          <a:lstStyle/>
          <a:p>
            <a:pPr algn="l">
              <a:lnSpc>
                <a:spcPct val="90000"/>
              </a:lnSpc>
            </a:pPr>
            <a:r>
              <a:rPr kumimoji="1" lang="en-US" altLang="zh-CN" sz="1600">
                <a:solidFill>
                  <a:srgbClr val="333399"/>
                </a:solidFill>
                <a:latin typeface="Times New Roman" pitchFamily="18" charset="0"/>
                <a:ea typeface="黑体" pitchFamily="49" charset="-122"/>
              </a:rPr>
              <a:t>  </a:t>
            </a:r>
            <a:r>
              <a:rPr kumimoji="1" lang="zh-CN" altLang="en-US" sz="1600">
                <a:solidFill>
                  <a:srgbClr val="333399"/>
                </a:solidFill>
                <a:latin typeface="Times New Roman" pitchFamily="18" charset="0"/>
                <a:ea typeface="黑体" pitchFamily="49" charset="-122"/>
              </a:rPr>
              <a:t>调频</a:t>
            </a:r>
          </a:p>
          <a:p>
            <a:pPr algn="l">
              <a:lnSpc>
                <a:spcPct val="90000"/>
              </a:lnSpc>
            </a:pPr>
            <a:r>
              <a:rPr kumimoji="1" lang="zh-CN" altLang="en-US" sz="1600">
                <a:solidFill>
                  <a:srgbClr val="333399"/>
                </a:solidFill>
                <a:latin typeface="Times New Roman" pitchFamily="18" charset="0"/>
                <a:ea typeface="黑体" pitchFamily="49" charset="-122"/>
              </a:rPr>
              <a:t>无线电</a:t>
            </a:r>
          </a:p>
        </p:txBody>
      </p:sp>
      <p:sp>
        <p:nvSpPr>
          <p:cNvPr id="61487" name="Text Box 50"/>
          <p:cNvSpPr txBox="1">
            <a:spLocks noChangeArrowheads="1"/>
          </p:cNvSpPr>
          <p:nvPr/>
        </p:nvSpPr>
        <p:spPr bwMode="auto">
          <a:xfrm>
            <a:off x="1254125" y="4368800"/>
            <a:ext cx="793750" cy="533400"/>
          </a:xfrm>
          <a:prstGeom prst="rect">
            <a:avLst/>
          </a:prstGeom>
          <a:noFill/>
          <a:ln w="9525">
            <a:noFill/>
            <a:miter lim="800000"/>
            <a:headEnd/>
            <a:tailEnd/>
          </a:ln>
        </p:spPr>
        <p:txBody>
          <a:bodyPr wrap="none">
            <a:spAutoFit/>
          </a:bodyPr>
          <a:lstStyle/>
          <a:p>
            <a:pPr algn="l">
              <a:lnSpc>
                <a:spcPct val="90000"/>
              </a:lnSpc>
            </a:pPr>
            <a:r>
              <a:rPr kumimoji="1" lang="en-US" altLang="zh-CN" sz="1600">
                <a:solidFill>
                  <a:srgbClr val="333399"/>
                </a:solidFill>
                <a:latin typeface="Times New Roman" pitchFamily="18" charset="0"/>
                <a:ea typeface="黑体" pitchFamily="49" charset="-122"/>
              </a:rPr>
              <a:t>  </a:t>
            </a:r>
            <a:r>
              <a:rPr kumimoji="1" lang="zh-CN" altLang="en-US" sz="1600">
                <a:solidFill>
                  <a:srgbClr val="333399"/>
                </a:solidFill>
                <a:latin typeface="Times New Roman" pitchFamily="18" charset="0"/>
                <a:ea typeface="黑体" pitchFamily="49" charset="-122"/>
              </a:rPr>
              <a:t>海事</a:t>
            </a:r>
          </a:p>
          <a:p>
            <a:pPr algn="l">
              <a:lnSpc>
                <a:spcPct val="90000"/>
              </a:lnSpc>
            </a:pPr>
            <a:r>
              <a:rPr kumimoji="1" lang="zh-CN" altLang="en-US" sz="1600">
                <a:solidFill>
                  <a:srgbClr val="333399"/>
                </a:solidFill>
                <a:latin typeface="Times New Roman" pitchFamily="18" charset="0"/>
                <a:ea typeface="黑体" pitchFamily="49" charset="-122"/>
              </a:rPr>
              <a:t>无线电</a:t>
            </a:r>
          </a:p>
        </p:txBody>
      </p:sp>
      <p:sp>
        <p:nvSpPr>
          <p:cNvPr id="61488" name="Line 51"/>
          <p:cNvSpPr>
            <a:spLocks noChangeShapeType="1"/>
          </p:cNvSpPr>
          <p:nvPr/>
        </p:nvSpPr>
        <p:spPr bwMode="auto">
          <a:xfrm>
            <a:off x="3314700" y="4867275"/>
            <a:ext cx="431800" cy="0"/>
          </a:xfrm>
          <a:prstGeom prst="line">
            <a:avLst/>
          </a:prstGeom>
          <a:noFill/>
          <a:ln w="9525">
            <a:solidFill>
              <a:schemeClr val="tx1"/>
            </a:solidFill>
            <a:round/>
            <a:headEnd type="triangle" w="med" len="lg"/>
            <a:tailEnd type="triangle" w="med" len="lg"/>
          </a:ln>
        </p:spPr>
        <p:txBody>
          <a:bodyPr wrap="none" anchor="ctr"/>
          <a:lstStyle/>
          <a:p>
            <a:endParaRPr lang="zh-CN" altLang="en-US"/>
          </a:p>
        </p:txBody>
      </p:sp>
      <p:sp>
        <p:nvSpPr>
          <p:cNvPr id="61489" name="Text Box 52"/>
          <p:cNvSpPr txBox="1">
            <a:spLocks noChangeArrowheads="1"/>
          </p:cNvSpPr>
          <p:nvPr/>
        </p:nvSpPr>
        <p:spPr bwMode="auto">
          <a:xfrm>
            <a:off x="7035800" y="3587750"/>
            <a:ext cx="590550" cy="336550"/>
          </a:xfrm>
          <a:prstGeom prst="rect">
            <a:avLst/>
          </a:prstGeom>
          <a:noFill/>
          <a:ln w="9525">
            <a:noFill/>
            <a:miter lim="800000"/>
            <a:headEnd/>
            <a:tailEnd/>
          </a:ln>
        </p:spPr>
        <p:txBody>
          <a:bodyPr wrap="none">
            <a:spAutoFit/>
          </a:bodyPr>
          <a:lstStyle/>
          <a:p>
            <a:pPr algn="l"/>
            <a:r>
              <a:rPr kumimoji="1" lang="zh-CN" altLang="en-US" sz="1600">
                <a:solidFill>
                  <a:srgbClr val="333399"/>
                </a:solidFill>
                <a:latin typeface="Times New Roman" pitchFamily="18" charset="0"/>
                <a:ea typeface="黑体" pitchFamily="49" charset="-122"/>
              </a:rPr>
              <a:t>光纤</a:t>
            </a:r>
          </a:p>
        </p:txBody>
      </p:sp>
      <p:sp>
        <p:nvSpPr>
          <p:cNvPr id="61490" name="Line 53"/>
          <p:cNvSpPr>
            <a:spLocks noChangeShapeType="1"/>
          </p:cNvSpPr>
          <p:nvPr/>
        </p:nvSpPr>
        <p:spPr bwMode="auto">
          <a:xfrm>
            <a:off x="7010400" y="3919538"/>
            <a:ext cx="596900" cy="0"/>
          </a:xfrm>
          <a:prstGeom prst="line">
            <a:avLst/>
          </a:prstGeom>
          <a:noFill/>
          <a:ln w="9525">
            <a:solidFill>
              <a:schemeClr val="tx1"/>
            </a:solidFill>
            <a:round/>
            <a:headEnd type="triangle" w="med" len="lg"/>
            <a:tailEnd type="triangle" w="med" len="lg"/>
          </a:ln>
        </p:spPr>
        <p:txBody>
          <a:bodyPr wrap="none" anchor="ctr"/>
          <a:lstStyle/>
          <a:p>
            <a:endParaRPr lang="zh-CN" altLang="en-US"/>
          </a:p>
        </p:txBody>
      </p:sp>
      <p:sp>
        <p:nvSpPr>
          <p:cNvPr id="61491" name="Text Box 54"/>
          <p:cNvSpPr txBox="1">
            <a:spLocks noChangeArrowheads="1"/>
          </p:cNvSpPr>
          <p:nvPr/>
        </p:nvSpPr>
        <p:spPr bwMode="auto">
          <a:xfrm>
            <a:off x="3505200" y="4911725"/>
            <a:ext cx="590550" cy="336550"/>
          </a:xfrm>
          <a:prstGeom prst="rect">
            <a:avLst/>
          </a:prstGeom>
          <a:noFill/>
          <a:ln w="9525">
            <a:noFill/>
            <a:miter lim="800000"/>
            <a:headEnd/>
            <a:tailEnd/>
          </a:ln>
        </p:spPr>
        <p:txBody>
          <a:bodyPr wrap="none">
            <a:spAutoFit/>
          </a:bodyPr>
          <a:lstStyle/>
          <a:p>
            <a:pPr algn="l"/>
            <a:r>
              <a:rPr kumimoji="1" lang="zh-CN" altLang="en-US" sz="1600">
                <a:solidFill>
                  <a:srgbClr val="333399"/>
                </a:solidFill>
                <a:latin typeface="Times New Roman" pitchFamily="18" charset="0"/>
                <a:ea typeface="黑体" pitchFamily="49" charset="-122"/>
              </a:rPr>
              <a:t>电视</a:t>
            </a:r>
          </a:p>
        </p:txBody>
      </p:sp>
      <p:sp>
        <p:nvSpPr>
          <p:cNvPr id="61492" name="Line 55"/>
          <p:cNvSpPr>
            <a:spLocks noChangeShapeType="1"/>
          </p:cNvSpPr>
          <p:nvPr/>
        </p:nvSpPr>
        <p:spPr bwMode="auto">
          <a:xfrm flipV="1">
            <a:off x="5257800" y="2505075"/>
            <a:ext cx="190500" cy="457200"/>
          </a:xfrm>
          <a:prstGeom prst="line">
            <a:avLst/>
          </a:prstGeom>
          <a:noFill/>
          <a:ln w="9525">
            <a:solidFill>
              <a:schemeClr val="tx1"/>
            </a:solidFill>
            <a:round/>
            <a:headEnd/>
            <a:tailEnd type="triangle" w="med" len="lg"/>
          </a:ln>
        </p:spPr>
        <p:txBody>
          <a:bodyPr wrap="none" anchor="ctr"/>
          <a:lstStyle/>
          <a:p>
            <a:endParaRPr lang="zh-CN" altLang="en-US"/>
          </a:p>
        </p:txBody>
      </p:sp>
      <p:sp>
        <p:nvSpPr>
          <p:cNvPr id="61493" name="Line 56"/>
          <p:cNvSpPr>
            <a:spLocks noChangeShapeType="1"/>
          </p:cNvSpPr>
          <p:nvPr/>
        </p:nvSpPr>
        <p:spPr bwMode="auto">
          <a:xfrm flipH="1" flipV="1">
            <a:off x="5689600" y="2505075"/>
            <a:ext cx="82550" cy="454025"/>
          </a:xfrm>
          <a:prstGeom prst="line">
            <a:avLst/>
          </a:prstGeom>
          <a:noFill/>
          <a:ln w="9525">
            <a:solidFill>
              <a:schemeClr val="tx1"/>
            </a:solidFill>
            <a:round/>
            <a:headEnd/>
            <a:tailEnd type="triangle" w="med" len="lg"/>
          </a:ln>
        </p:spPr>
        <p:txBody>
          <a:bodyPr wrap="none" anchor="ctr"/>
          <a:lstStyle/>
          <a:p>
            <a:endParaRPr lang="zh-CN" altLang="en-US"/>
          </a:p>
        </p:txBody>
      </p:sp>
      <p:sp>
        <p:nvSpPr>
          <p:cNvPr id="61494" name="Line 57"/>
          <p:cNvSpPr>
            <a:spLocks noChangeShapeType="1"/>
          </p:cNvSpPr>
          <p:nvPr/>
        </p:nvSpPr>
        <p:spPr bwMode="auto">
          <a:xfrm>
            <a:off x="1295400" y="4943475"/>
            <a:ext cx="685800" cy="0"/>
          </a:xfrm>
          <a:prstGeom prst="line">
            <a:avLst/>
          </a:prstGeom>
          <a:noFill/>
          <a:ln w="9525">
            <a:solidFill>
              <a:schemeClr val="tx1"/>
            </a:solidFill>
            <a:round/>
            <a:headEnd type="triangle" w="med" len="lg"/>
            <a:tailEnd type="triangle" w="med" len="lg"/>
          </a:ln>
        </p:spPr>
        <p:txBody>
          <a:bodyPr wrap="none" anchor="ctr"/>
          <a:lstStyle/>
          <a:p>
            <a:endParaRPr lang="zh-CN" altLang="en-US"/>
          </a:p>
        </p:txBody>
      </p:sp>
      <p:sp>
        <p:nvSpPr>
          <p:cNvPr id="61495" name="Line 58"/>
          <p:cNvSpPr>
            <a:spLocks noChangeShapeType="1"/>
          </p:cNvSpPr>
          <p:nvPr/>
        </p:nvSpPr>
        <p:spPr bwMode="auto">
          <a:xfrm>
            <a:off x="2133600" y="4943475"/>
            <a:ext cx="457200" cy="0"/>
          </a:xfrm>
          <a:prstGeom prst="line">
            <a:avLst/>
          </a:prstGeom>
          <a:noFill/>
          <a:ln w="9525">
            <a:solidFill>
              <a:schemeClr val="tx1"/>
            </a:solidFill>
            <a:round/>
            <a:headEnd type="triangle" w="med" len="lg"/>
            <a:tailEnd type="triangle" w="med" len="lg"/>
          </a:ln>
        </p:spPr>
        <p:txBody>
          <a:bodyPr wrap="none" anchor="ctr"/>
          <a:lstStyle/>
          <a:p>
            <a:endParaRPr lang="zh-CN" altLang="en-US"/>
          </a:p>
        </p:txBody>
      </p:sp>
      <p:sp>
        <p:nvSpPr>
          <p:cNvPr id="61496" name="Line 59"/>
          <p:cNvSpPr>
            <a:spLocks noChangeShapeType="1"/>
          </p:cNvSpPr>
          <p:nvPr/>
        </p:nvSpPr>
        <p:spPr bwMode="auto">
          <a:xfrm>
            <a:off x="3352800" y="5248275"/>
            <a:ext cx="749300" cy="0"/>
          </a:xfrm>
          <a:prstGeom prst="line">
            <a:avLst/>
          </a:prstGeom>
          <a:noFill/>
          <a:ln w="9525">
            <a:solidFill>
              <a:schemeClr val="tx1"/>
            </a:solidFill>
            <a:round/>
            <a:headEnd type="triangle" w="med" len="lg"/>
            <a:tailEnd type="triangle" w="med" len="lg"/>
          </a:ln>
        </p:spPr>
        <p:txBody>
          <a:bodyPr wrap="none" anchor="ctr"/>
          <a:lstStyle/>
          <a:p>
            <a:endParaRPr lang="zh-CN" altLang="en-US"/>
          </a:p>
        </p:txBody>
      </p:sp>
      <p:sp>
        <p:nvSpPr>
          <p:cNvPr id="61497" name="Line 60"/>
          <p:cNvSpPr>
            <a:spLocks noChangeShapeType="1"/>
          </p:cNvSpPr>
          <p:nvPr/>
        </p:nvSpPr>
        <p:spPr bwMode="auto">
          <a:xfrm>
            <a:off x="1157288" y="5316538"/>
            <a:ext cx="7059612" cy="0"/>
          </a:xfrm>
          <a:prstGeom prst="line">
            <a:avLst/>
          </a:prstGeom>
          <a:noFill/>
          <a:ln w="19050">
            <a:solidFill>
              <a:schemeClr val="tx1"/>
            </a:solidFill>
            <a:round/>
            <a:headEnd/>
            <a:tailEnd/>
          </a:ln>
        </p:spPr>
        <p:txBody>
          <a:bodyPr wrap="none" anchor="ctr"/>
          <a:lstStyle/>
          <a:p>
            <a:endParaRPr lang="zh-CN" altLang="en-US"/>
          </a:p>
        </p:txBody>
      </p:sp>
      <p:sp>
        <p:nvSpPr>
          <p:cNvPr id="61498" name="Line 61"/>
          <p:cNvSpPr>
            <a:spLocks noChangeShapeType="1"/>
          </p:cNvSpPr>
          <p:nvPr/>
        </p:nvSpPr>
        <p:spPr bwMode="auto">
          <a:xfrm>
            <a:off x="1168400" y="3563938"/>
            <a:ext cx="0" cy="1752600"/>
          </a:xfrm>
          <a:prstGeom prst="line">
            <a:avLst/>
          </a:prstGeom>
          <a:noFill/>
          <a:ln w="19050">
            <a:solidFill>
              <a:schemeClr val="tx1"/>
            </a:solidFill>
            <a:round/>
            <a:headEnd/>
            <a:tailEnd/>
          </a:ln>
        </p:spPr>
        <p:txBody>
          <a:bodyPr wrap="none" anchor="ctr"/>
          <a:lstStyle/>
          <a:p>
            <a:endParaRPr lang="zh-CN" altLang="en-US"/>
          </a:p>
        </p:txBody>
      </p:sp>
      <p:sp>
        <p:nvSpPr>
          <p:cNvPr id="61499" name="Line 62"/>
          <p:cNvSpPr>
            <a:spLocks noChangeShapeType="1"/>
          </p:cNvSpPr>
          <p:nvPr/>
        </p:nvSpPr>
        <p:spPr bwMode="auto">
          <a:xfrm>
            <a:off x="4098925" y="3557588"/>
            <a:ext cx="0" cy="1752600"/>
          </a:xfrm>
          <a:prstGeom prst="line">
            <a:avLst/>
          </a:prstGeom>
          <a:noFill/>
          <a:ln w="19050">
            <a:solidFill>
              <a:schemeClr val="tx1"/>
            </a:solidFill>
            <a:round/>
            <a:headEnd/>
            <a:tailEnd/>
          </a:ln>
        </p:spPr>
        <p:txBody>
          <a:bodyPr wrap="none" anchor="ctr"/>
          <a:lstStyle/>
          <a:p>
            <a:endParaRPr lang="zh-CN" altLang="en-US"/>
          </a:p>
        </p:txBody>
      </p:sp>
      <p:sp>
        <p:nvSpPr>
          <p:cNvPr id="61500" name="Line 63"/>
          <p:cNvSpPr>
            <a:spLocks noChangeShapeType="1"/>
          </p:cNvSpPr>
          <p:nvPr/>
        </p:nvSpPr>
        <p:spPr bwMode="auto">
          <a:xfrm>
            <a:off x="5267325" y="3565525"/>
            <a:ext cx="0" cy="1752600"/>
          </a:xfrm>
          <a:prstGeom prst="line">
            <a:avLst/>
          </a:prstGeom>
          <a:noFill/>
          <a:ln w="19050">
            <a:solidFill>
              <a:schemeClr val="tx1"/>
            </a:solidFill>
            <a:round/>
            <a:headEnd/>
            <a:tailEnd/>
          </a:ln>
        </p:spPr>
        <p:txBody>
          <a:bodyPr wrap="none" anchor="ctr"/>
          <a:lstStyle/>
          <a:p>
            <a:endParaRPr lang="zh-CN" altLang="en-US"/>
          </a:p>
        </p:txBody>
      </p:sp>
      <p:sp>
        <p:nvSpPr>
          <p:cNvPr id="61501" name="Line 64"/>
          <p:cNvSpPr>
            <a:spLocks noChangeShapeType="1"/>
          </p:cNvSpPr>
          <p:nvPr/>
        </p:nvSpPr>
        <p:spPr bwMode="auto">
          <a:xfrm>
            <a:off x="5851525" y="3562350"/>
            <a:ext cx="0" cy="1752600"/>
          </a:xfrm>
          <a:prstGeom prst="line">
            <a:avLst/>
          </a:prstGeom>
          <a:noFill/>
          <a:ln w="19050">
            <a:solidFill>
              <a:schemeClr val="tx1"/>
            </a:solidFill>
            <a:round/>
            <a:headEnd/>
            <a:tailEnd/>
          </a:ln>
        </p:spPr>
        <p:txBody>
          <a:bodyPr wrap="none" anchor="ctr"/>
          <a:lstStyle/>
          <a:p>
            <a:endParaRPr lang="zh-CN" altLang="en-US"/>
          </a:p>
        </p:txBody>
      </p:sp>
      <p:sp>
        <p:nvSpPr>
          <p:cNvPr id="61502" name="Line 65"/>
          <p:cNvSpPr>
            <a:spLocks noChangeShapeType="1"/>
          </p:cNvSpPr>
          <p:nvPr/>
        </p:nvSpPr>
        <p:spPr bwMode="auto">
          <a:xfrm>
            <a:off x="6440488" y="3563938"/>
            <a:ext cx="0" cy="1752600"/>
          </a:xfrm>
          <a:prstGeom prst="line">
            <a:avLst/>
          </a:prstGeom>
          <a:noFill/>
          <a:ln w="19050">
            <a:solidFill>
              <a:schemeClr val="tx1"/>
            </a:solidFill>
            <a:round/>
            <a:headEnd/>
            <a:tailEnd/>
          </a:ln>
        </p:spPr>
        <p:txBody>
          <a:bodyPr wrap="none" anchor="ctr"/>
          <a:lstStyle/>
          <a:p>
            <a:endParaRPr lang="zh-CN" altLang="en-US"/>
          </a:p>
        </p:txBody>
      </p:sp>
      <p:sp>
        <p:nvSpPr>
          <p:cNvPr id="61503" name="Line 66"/>
          <p:cNvSpPr>
            <a:spLocks noChangeShapeType="1"/>
          </p:cNvSpPr>
          <p:nvPr/>
        </p:nvSpPr>
        <p:spPr bwMode="auto">
          <a:xfrm>
            <a:off x="7029450" y="3575050"/>
            <a:ext cx="0" cy="1752600"/>
          </a:xfrm>
          <a:prstGeom prst="line">
            <a:avLst/>
          </a:prstGeom>
          <a:noFill/>
          <a:ln w="19050">
            <a:solidFill>
              <a:schemeClr val="tx1"/>
            </a:solidFill>
            <a:round/>
            <a:headEnd/>
            <a:tailEnd/>
          </a:ln>
        </p:spPr>
        <p:txBody>
          <a:bodyPr wrap="none" anchor="ctr"/>
          <a:lstStyle/>
          <a:p>
            <a:endParaRPr lang="zh-CN" altLang="en-US"/>
          </a:p>
        </p:txBody>
      </p:sp>
      <p:sp>
        <p:nvSpPr>
          <p:cNvPr id="61504" name="Line 67"/>
          <p:cNvSpPr>
            <a:spLocks noChangeShapeType="1"/>
          </p:cNvSpPr>
          <p:nvPr/>
        </p:nvSpPr>
        <p:spPr bwMode="auto">
          <a:xfrm>
            <a:off x="7613650" y="3567113"/>
            <a:ext cx="0" cy="1752600"/>
          </a:xfrm>
          <a:prstGeom prst="line">
            <a:avLst/>
          </a:prstGeom>
          <a:noFill/>
          <a:ln w="19050">
            <a:solidFill>
              <a:schemeClr val="tx1"/>
            </a:solidFill>
            <a:round/>
            <a:headEnd/>
            <a:tailEnd/>
          </a:ln>
        </p:spPr>
        <p:txBody>
          <a:bodyPr wrap="none" anchor="ctr"/>
          <a:lstStyle/>
          <a:p>
            <a:endParaRPr lang="zh-CN" altLang="en-US"/>
          </a:p>
        </p:txBody>
      </p:sp>
      <p:sp>
        <p:nvSpPr>
          <p:cNvPr id="61505" name="Line 68"/>
          <p:cNvSpPr>
            <a:spLocks noChangeShapeType="1"/>
          </p:cNvSpPr>
          <p:nvPr/>
        </p:nvSpPr>
        <p:spPr bwMode="auto">
          <a:xfrm>
            <a:off x="8202613" y="3563938"/>
            <a:ext cx="0" cy="1752600"/>
          </a:xfrm>
          <a:prstGeom prst="line">
            <a:avLst/>
          </a:prstGeom>
          <a:noFill/>
          <a:ln w="19050">
            <a:solidFill>
              <a:schemeClr val="tx1"/>
            </a:solidFill>
            <a:round/>
            <a:headEnd/>
            <a:tailEnd/>
          </a:ln>
        </p:spPr>
        <p:txBody>
          <a:bodyPr wrap="none" anchor="ctr"/>
          <a:lstStyle/>
          <a:p>
            <a:endParaRPr lang="zh-CN" altLang="en-US"/>
          </a:p>
        </p:txBody>
      </p:sp>
      <p:grpSp>
        <p:nvGrpSpPr>
          <p:cNvPr id="2" name="Group 69"/>
          <p:cNvGrpSpPr>
            <a:grpSpLocks/>
          </p:cNvGrpSpPr>
          <p:nvPr/>
        </p:nvGrpSpPr>
        <p:grpSpPr bwMode="auto">
          <a:xfrm>
            <a:off x="304800" y="2047875"/>
            <a:ext cx="752475" cy="368300"/>
            <a:chOff x="6" y="352"/>
            <a:chExt cx="474" cy="232"/>
          </a:xfrm>
        </p:grpSpPr>
        <p:sp>
          <p:nvSpPr>
            <p:cNvPr id="61537" name="Text Box 70"/>
            <p:cNvSpPr txBox="1">
              <a:spLocks noChangeArrowheads="1"/>
            </p:cNvSpPr>
            <p:nvPr/>
          </p:nvSpPr>
          <p:spPr bwMode="auto">
            <a:xfrm>
              <a:off x="92" y="353"/>
              <a:ext cx="388" cy="231"/>
            </a:xfrm>
            <a:prstGeom prst="rect">
              <a:avLst/>
            </a:prstGeom>
            <a:noFill/>
            <a:ln w="9525">
              <a:noFill/>
              <a:miter lim="800000"/>
              <a:headEnd/>
              <a:tailEnd/>
            </a:ln>
          </p:spPr>
          <p:txBody>
            <a:bodyPr wrap="none">
              <a:spAutoFit/>
            </a:bodyPr>
            <a:lstStyle/>
            <a:p>
              <a:pPr algn="l"/>
              <a:r>
                <a:rPr kumimoji="1" lang="en-US" altLang="zh-CN" sz="1800" b="1">
                  <a:solidFill>
                    <a:srgbClr val="333399"/>
                  </a:solidFill>
                  <a:latin typeface="Times New Roman" pitchFamily="18" charset="0"/>
                  <a:ea typeface="黑体" pitchFamily="49" charset="-122"/>
                </a:rPr>
                <a:t>(Hz)</a:t>
              </a:r>
            </a:p>
          </p:txBody>
        </p:sp>
        <p:sp>
          <p:nvSpPr>
            <p:cNvPr id="61538" name="Text Box 71"/>
            <p:cNvSpPr txBox="1">
              <a:spLocks noChangeArrowheads="1"/>
            </p:cNvSpPr>
            <p:nvPr/>
          </p:nvSpPr>
          <p:spPr bwMode="auto">
            <a:xfrm>
              <a:off x="6" y="352"/>
              <a:ext cx="164" cy="231"/>
            </a:xfrm>
            <a:prstGeom prst="rect">
              <a:avLst/>
            </a:prstGeom>
            <a:noFill/>
            <a:ln w="9525">
              <a:noFill/>
              <a:miter lim="800000"/>
              <a:headEnd/>
              <a:tailEnd/>
            </a:ln>
          </p:spPr>
          <p:txBody>
            <a:bodyPr wrap="none">
              <a:spAutoFit/>
            </a:bodyPr>
            <a:lstStyle/>
            <a:p>
              <a:pPr algn="l"/>
              <a:r>
                <a:rPr kumimoji="1" lang="en-US" altLang="zh-CN" sz="1800" b="1">
                  <a:solidFill>
                    <a:srgbClr val="333399"/>
                  </a:solidFill>
                  <a:latin typeface="Times New Roman" pitchFamily="18" charset="0"/>
                  <a:ea typeface="黑体" pitchFamily="49" charset="-122"/>
                </a:rPr>
                <a:t>f</a:t>
              </a:r>
            </a:p>
          </p:txBody>
        </p:sp>
      </p:grpSp>
      <p:grpSp>
        <p:nvGrpSpPr>
          <p:cNvPr id="3" name="Group 72"/>
          <p:cNvGrpSpPr>
            <a:grpSpLocks/>
          </p:cNvGrpSpPr>
          <p:nvPr/>
        </p:nvGrpSpPr>
        <p:grpSpPr bwMode="auto">
          <a:xfrm>
            <a:off x="311150" y="3267075"/>
            <a:ext cx="746125" cy="371475"/>
            <a:chOff x="78" y="1589"/>
            <a:chExt cx="470" cy="234"/>
          </a:xfrm>
        </p:grpSpPr>
        <p:sp>
          <p:nvSpPr>
            <p:cNvPr id="61535" name="Text Box 73"/>
            <p:cNvSpPr txBox="1">
              <a:spLocks noChangeArrowheads="1"/>
            </p:cNvSpPr>
            <p:nvPr/>
          </p:nvSpPr>
          <p:spPr bwMode="auto">
            <a:xfrm>
              <a:off x="124" y="1589"/>
              <a:ext cx="424" cy="231"/>
            </a:xfrm>
            <a:prstGeom prst="rect">
              <a:avLst/>
            </a:prstGeom>
            <a:noFill/>
            <a:ln w="9525">
              <a:noFill/>
              <a:miter lim="800000"/>
              <a:headEnd/>
              <a:tailEnd/>
            </a:ln>
          </p:spPr>
          <p:txBody>
            <a:bodyPr wrap="none">
              <a:spAutoFit/>
            </a:bodyPr>
            <a:lstStyle/>
            <a:p>
              <a:pPr algn="l"/>
              <a:r>
                <a:rPr kumimoji="1" lang="en-US" altLang="zh-CN" sz="1800" b="1">
                  <a:solidFill>
                    <a:srgbClr val="333399"/>
                  </a:solidFill>
                  <a:latin typeface="Times New Roman" pitchFamily="18" charset="0"/>
                  <a:ea typeface="黑体" pitchFamily="49" charset="-122"/>
                </a:rPr>
                <a:t> (Hz)</a:t>
              </a:r>
            </a:p>
          </p:txBody>
        </p:sp>
        <p:sp>
          <p:nvSpPr>
            <p:cNvPr id="61536" name="Text Box 74"/>
            <p:cNvSpPr txBox="1">
              <a:spLocks noChangeArrowheads="1"/>
            </p:cNvSpPr>
            <p:nvPr/>
          </p:nvSpPr>
          <p:spPr bwMode="auto">
            <a:xfrm>
              <a:off x="78" y="1592"/>
              <a:ext cx="164" cy="231"/>
            </a:xfrm>
            <a:prstGeom prst="rect">
              <a:avLst/>
            </a:prstGeom>
            <a:noFill/>
            <a:ln w="9525">
              <a:noFill/>
              <a:miter lim="800000"/>
              <a:headEnd/>
              <a:tailEnd/>
            </a:ln>
          </p:spPr>
          <p:txBody>
            <a:bodyPr wrap="none">
              <a:spAutoFit/>
            </a:bodyPr>
            <a:lstStyle/>
            <a:p>
              <a:pPr algn="l"/>
              <a:r>
                <a:rPr kumimoji="1" lang="en-US" altLang="zh-CN" sz="1800" b="1">
                  <a:solidFill>
                    <a:srgbClr val="333399"/>
                  </a:solidFill>
                  <a:latin typeface="Times New Roman" pitchFamily="18" charset="0"/>
                  <a:ea typeface="黑体" pitchFamily="49" charset="-122"/>
                </a:rPr>
                <a:t>f</a:t>
              </a:r>
            </a:p>
          </p:txBody>
        </p:sp>
      </p:grpSp>
      <p:sp>
        <p:nvSpPr>
          <p:cNvPr id="61508" name="Line 75"/>
          <p:cNvSpPr>
            <a:spLocks noChangeShapeType="1"/>
          </p:cNvSpPr>
          <p:nvPr/>
        </p:nvSpPr>
        <p:spPr bwMode="auto">
          <a:xfrm>
            <a:off x="1371600" y="5316538"/>
            <a:ext cx="0" cy="76200"/>
          </a:xfrm>
          <a:prstGeom prst="line">
            <a:avLst/>
          </a:prstGeom>
          <a:noFill/>
          <a:ln w="9525">
            <a:solidFill>
              <a:schemeClr val="tx1"/>
            </a:solidFill>
            <a:round/>
            <a:headEnd/>
            <a:tailEnd/>
          </a:ln>
        </p:spPr>
        <p:txBody>
          <a:bodyPr wrap="none" anchor="ctr"/>
          <a:lstStyle/>
          <a:p>
            <a:endParaRPr lang="zh-CN" altLang="en-US"/>
          </a:p>
        </p:txBody>
      </p:sp>
      <p:sp>
        <p:nvSpPr>
          <p:cNvPr id="61509" name="Line 76"/>
          <p:cNvSpPr>
            <a:spLocks noChangeShapeType="1"/>
          </p:cNvSpPr>
          <p:nvPr/>
        </p:nvSpPr>
        <p:spPr bwMode="auto">
          <a:xfrm>
            <a:off x="1943100" y="5326063"/>
            <a:ext cx="0" cy="76200"/>
          </a:xfrm>
          <a:prstGeom prst="line">
            <a:avLst/>
          </a:prstGeom>
          <a:noFill/>
          <a:ln w="9525">
            <a:solidFill>
              <a:schemeClr val="tx1"/>
            </a:solidFill>
            <a:round/>
            <a:headEnd/>
            <a:tailEnd/>
          </a:ln>
        </p:spPr>
        <p:txBody>
          <a:bodyPr wrap="none" anchor="ctr"/>
          <a:lstStyle/>
          <a:p>
            <a:endParaRPr lang="zh-CN" altLang="en-US"/>
          </a:p>
        </p:txBody>
      </p:sp>
      <p:sp>
        <p:nvSpPr>
          <p:cNvPr id="61510" name="Line 77"/>
          <p:cNvSpPr>
            <a:spLocks noChangeShapeType="1"/>
          </p:cNvSpPr>
          <p:nvPr/>
        </p:nvSpPr>
        <p:spPr bwMode="auto">
          <a:xfrm>
            <a:off x="2519363" y="5330825"/>
            <a:ext cx="0" cy="76200"/>
          </a:xfrm>
          <a:prstGeom prst="line">
            <a:avLst/>
          </a:prstGeom>
          <a:noFill/>
          <a:ln w="9525">
            <a:solidFill>
              <a:schemeClr val="tx1"/>
            </a:solidFill>
            <a:round/>
            <a:headEnd/>
            <a:tailEnd/>
          </a:ln>
        </p:spPr>
        <p:txBody>
          <a:bodyPr wrap="none" anchor="ctr"/>
          <a:lstStyle/>
          <a:p>
            <a:endParaRPr lang="zh-CN" altLang="en-US"/>
          </a:p>
        </p:txBody>
      </p:sp>
      <p:sp>
        <p:nvSpPr>
          <p:cNvPr id="61511" name="Line 78"/>
          <p:cNvSpPr>
            <a:spLocks noChangeShapeType="1"/>
          </p:cNvSpPr>
          <p:nvPr/>
        </p:nvSpPr>
        <p:spPr bwMode="auto">
          <a:xfrm>
            <a:off x="3114675" y="5326063"/>
            <a:ext cx="0" cy="76200"/>
          </a:xfrm>
          <a:prstGeom prst="line">
            <a:avLst/>
          </a:prstGeom>
          <a:noFill/>
          <a:ln w="9525">
            <a:solidFill>
              <a:schemeClr val="tx1"/>
            </a:solidFill>
            <a:round/>
            <a:headEnd/>
            <a:tailEnd/>
          </a:ln>
        </p:spPr>
        <p:txBody>
          <a:bodyPr wrap="none" anchor="ctr"/>
          <a:lstStyle/>
          <a:p>
            <a:endParaRPr lang="zh-CN" altLang="en-US"/>
          </a:p>
        </p:txBody>
      </p:sp>
      <p:sp>
        <p:nvSpPr>
          <p:cNvPr id="61512" name="Line 79"/>
          <p:cNvSpPr>
            <a:spLocks noChangeShapeType="1"/>
          </p:cNvSpPr>
          <p:nvPr/>
        </p:nvSpPr>
        <p:spPr bwMode="auto">
          <a:xfrm>
            <a:off x="3681413" y="5326063"/>
            <a:ext cx="0" cy="76200"/>
          </a:xfrm>
          <a:prstGeom prst="line">
            <a:avLst/>
          </a:prstGeom>
          <a:noFill/>
          <a:ln w="9525">
            <a:solidFill>
              <a:schemeClr val="tx1"/>
            </a:solidFill>
            <a:round/>
            <a:headEnd/>
            <a:tailEnd/>
          </a:ln>
        </p:spPr>
        <p:txBody>
          <a:bodyPr wrap="none" anchor="ctr"/>
          <a:lstStyle/>
          <a:p>
            <a:endParaRPr lang="zh-CN" altLang="en-US"/>
          </a:p>
        </p:txBody>
      </p:sp>
      <p:sp>
        <p:nvSpPr>
          <p:cNvPr id="61513" name="Line 80"/>
          <p:cNvSpPr>
            <a:spLocks noChangeShapeType="1"/>
          </p:cNvSpPr>
          <p:nvPr/>
        </p:nvSpPr>
        <p:spPr bwMode="auto">
          <a:xfrm>
            <a:off x="4276725" y="5326063"/>
            <a:ext cx="0" cy="76200"/>
          </a:xfrm>
          <a:prstGeom prst="line">
            <a:avLst/>
          </a:prstGeom>
          <a:noFill/>
          <a:ln w="9525">
            <a:solidFill>
              <a:schemeClr val="tx1"/>
            </a:solidFill>
            <a:round/>
            <a:headEnd/>
            <a:tailEnd/>
          </a:ln>
        </p:spPr>
        <p:txBody>
          <a:bodyPr wrap="none" anchor="ctr"/>
          <a:lstStyle/>
          <a:p>
            <a:endParaRPr lang="zh-CN" altLang="en-US"/>
          </a:p>
        </p:txBody>
      </p:sp>
      <p:sp>
        <p:nvSpPr>
          <p:cNvPr id="61514" name="Line 81"/>
          <p:cNvSpPr>
            <a:spLocks noChangeShapeType="1"/>
          </p:cNvSpPr>
          <p:nvPr/>
        </p:nvSpPr>
        <p:spPr bwMode="auto">
          <a:xfrm>
            <a:off x="4867275" y="5326063"/>
            <a:ext cx="0" cy="76200"/>
          </a:xfrm>
          <a:prstGeom prst="line">
            <a:avLst/>
          </a:prstGeom>
          <a:noFill/>
          <a:ln w="9525">
            <a:solidFill>
              <a:schemeClr val="tx1"/>
            </a:solidFill>
            <a:round/>
            <a:headEnd/>
            <a:tailEnd/>
          </a:ln>
        </p:spPr>
        <p:txBody>
          <a:bodyPr wrap="none" anchor="ctr"/>
          <a:lstStyle/>
          <a:p>
            <a:endParaRPr lang="zh-CN" altLang="en-US"/>
          </a:p>
        </p:txBody>
      </p:sp>
      <p:sp>
        <p:nvSpPr>
          <p:cNvPr id="61515" name="Line 82"/>
          <p:cNvSpPr>
            <a:spLocks noChangeShapeType="1"/>
          </p:cNvSpPr>
          <p:nvPr/>
        </p:nvSpPr>
        <p:spPr bwMode="auto">
          <a:xfrm>
            <a:off x="5443538" y="5326063"/>
            <a:ext cx="0" cy="76200"/>
          </a:xfrm>
          <a:prstGeom prst="line">
            <a:avLst/>
          </a:prstGeom>
          <a:noFill/>
          <a:ln w="9525">
            <a:solidFill>
              <a:schemeClr val="tx1"/>
            </a:solidFill>
            <a:round/>
            <a:headEnd/>
            <a:tailEnd/>
          </a:ln>
        </p:spPr>
        <p:txBody>
          <a:bodyPr wrap="none" anchor="ctr"/>
          <a:lstStyle/>
          <a:p>
            <a:endParaRPr lang="zh-CN" altLang="en-US"/>
          </a:p>
        </p:txBody>
      </p:sp>
      <p:sp>
        <p:nvSpPr>
          <p:cNvPr id="61516" name="Line 83"/>
          <p:cNvSpPr>
            <a:spLocks noChangeShapeType="1"/>
          </p:cNvSpPr>
          <p:nvPr/>
        </p:nvSpPr>
        <p:spPr bwMode="auto">
          <a:xfrm>
            <a:off x="6043613" y="5330825"/>
            <a:ext cx="0" cy="76200"/>
          </a:xfrm>
          <a:prstGeom prst="line">
            <a:avLst/>
          </a:prstGeom>
          <a:noFill/>
          <a:ln w="9525">
            <a:solidFill>
              <a:schemeClr val="tx1"/>
            </a:solidFill>
            <a:round/>
            <a:headEnd/>
            <a:tailEnd/>
          </a:ln>
        </p:spPr>
        <p:txBody>
          <a:bodyPr wrap="none" anchor="ctr"/>
          <a:lstStyle/>
          <a:p>
            <a:endParaRPr lang="zh-CN" altLang="en-US"/>
          </a:p>
        </p:txBody>
      </p:sp>
      <p:sp>
        <p:nvSpPr>
          <p:cNvPr id="61517" name="Line 84"/>
          <p:cNvSpPr>
            <a:spLocks noChangeShapeType="1"/>
          </p:cNvSpPr>
          <p:nvPr/>
        </p:nvSpPr>
        <p:spPr bwMode="auto">
          <a:xfrm>
            <a:off x="6629400" y="5321300"/>
            <a:ext cx="0" cy="76200"/>
          </a:xfrm>
          <a:prstGeom prst="line">
            <a:avLst/>
          </a:prstGeom>
          <a:noFill/>
          <a:ln w="9525">
            <a:solidFill>
              <a:schemeClr val="tx1"/>
            </a:solidFill>
            <a:round/>
            <a:headEnd/>
            <a:tailEnd/>
          </a:ln>
        </p:spPr>
        <p:txBody>
          <a:bodyPr wrap="none" anchor="ctr"/>
          <a:lstStyle/>
          <a:p>
            <a:endParaRPr lang="zh-CN" altLang="en-US"/>
          </a:p>
        </p:txBody>
      </p:sp>
      <p:sp>
        <p:nvSpPr>
          <p:cNvPr id="61518" name="Line 85"/>
          <p:cNvSpPr>
            <a:spLocks noChangeShapeType="1"/>
          </p:cNvSpPr>
          <p:nvPr/>
        </p:nvSpPr>
        <p:spPr bwMode="auto">
          <a:xfrm>
            <a:off x="7224713" y="5330825"/>
            <a:ext cx="0" cy="76200"/>
          </a:xfrm>
          <a:prstGeom prst="line">
            <a:avLst/>
          </a:prstGeom>
          <a:noFill/>
          <a:ln w="9525">
            <a:solidFill>
              <a:schemeClr val="tx1"/>
            </a:solidFill>
            <a:round/>
            <a:headEnd/>
            <a:tailEnd/>
          </a:ln>
        </p:spPr>
        <p:txBody>
          <a:bodyPr wrap="none" anchor="ctr"/>
          <a:lstStyle/>
          <a:p>
            <a:endParaRPr lang="zh-CN" altLang="en-US"/>
          </a:p>
        </p:txBody>
      </p:sp>
      <p:sp>
        <p:nvSpPr>
          <p:cNvPr id="61519" name="Line 86"/>
          <p:cNvSpPr>
            <a:spLocks noChangeShapeType="1"/>
          </p:cNvSpPr>
          <p:nvPr/>
        </p:nvSpPr>
        <p:spPr bwMode="auto">
          <a:xfrm>
            <a:off x="7815263" y="5321300"/>
            <a:ext cx="0" cy="76200"/>
          </a:xfrm>
          <a:prstGeom prst="line">
            <a:avLst/>
          </a:prstGeom>
          <a:noFill/>
          <a:ln w="9525">
            <a:solidFill>
              <a:schemeClr val="tx1"/>
            </a:solidFill>
            <a:round/>
            <a:headEnd/>
            <a:tailEnd/>
          </a:ln>
        </p:spPr>
        <p:txBody>
          <a:bodyPr wrap="none" anchor="ctr"/>
          <a:lstStyle/>
          <a:p>
            <a:endParaRPr lang="zh-CN" altLang="en-US"/>
          </a:p>
        </p:txBody>
      </p:sp>
      <p:sp>
        <p:nvSpPr>
          <p:cNvPr id="61520" name="Text Box 87"/>
          <p:cNvSpPr txBox="1">
            <a:spLocks noChangeArrowheads="1"/>
          </p:cNvSpPr>
          <p:nvPr/>
        </p:nvSpPr>
        <p:spPr bwMode="auto">
          <a:xfrm>
            <a:off x="1436688" y="5326063"/>
            <a:ext cx="442912" cy="336550"/>
          </a:xfrm>
          <a:prstGeom prst="rect">
            <a:avLst/>
          </a:prstGeom>
          <a:noFill/>
          <a:ln w="9525">
            <a:noFill/>
            <a:miter lim="800000"/>
            <a:headEnd/>
            <a:tailEnd/>
          </a:ln>
        </p:spPr>
        <p:txBody>
          <a:bodyPr wrap="none">
            <a:spAutoFit/>
          </a:bodyPr>
          <a:lstStyle/>
          <a:p>
            <a:pPr algn="l"/>
            <a:r>
              <a:rPr kumimoji="1" lang="en-US" altLang="zh-CN" sz="1600" b="1">
                <a:solidFill>
                  <a:srgbClr val="333399"/>
                </a:solidFill>
                <a:latin typeface="Times New Roman" pitchFamily="18" charset="0"/>
                <a:ea typeface="黑体" pitchFamily="49" charset="-122"/>
              </a:rPr>
              <a:t>LF</a:t>
            </a:r>
          </a:p>
        </p:txBody>
      </p:sp>
      <p:sp>
        <p:nvSpPr>
          <p:cNvPr id="61521" name="Text Box 88"/>
          <p:cNvSpPr txBox="1">
            <a:spLocks noChangeArrowheads="1"/>
          </p:cNvSpPr>
          <p:nvPr/>
        </p:nvSpPr>
        <p:spPr bwMode="auto">
          <a:xfrm>
            <a:off x="2022475" y="5326063"/>
            <a:ext cx="500063" cy="336550"/>
          </a:xfrm>
          <a:prstGeom prst="rect">
            <a:avLst/>
          </a:prstGeom>
          <a:noFill/>
          <a:ln w="9525">
            <a:noFill/>
            <a:miter lim="800000"/>
            <a:headEnd/>
            <a:tailEnd/>
          </a:ln>
        </p:spPr>
        <p:txBody>
          <a:bodyPr wrap="none">
            <a:spAutoFit/>
          </a:bodyPr>
          <a:lstStyle/>
          <a:p>
            <a:pPr algn="l"/>
            <a:r>
              <a:rPr kumimoji="1" lang="en-US" altLang="zh-CN" sz="1600" b="1">
                <a:solidFill>
                  <a:srgbClr val="333399"/>
                </a:solidFill>
                <a:latin typeface="Times New Roman" pitchFamily="18" charset="0"/>
                <a:ea typeface="黑体" pitchFamily="49" charset="-122"/>
              </a:rPr>
              <a:t>MF</a:t>
            </a:r>
          </a:p>
        </p:txBody>
      </p:sp>
      <p:sp>
        <p:nvSpPr>
          <p:cNvPr id="61522" name="Text Box 89"/>
          <p:cNvSpPr txBox="1">
            <a:spLocks noChangeArrowheads="1"/>
          </p:cNvSpPr>
          <p:nvPr/>
        </p:nvSpPr>
        <p:spPr bwMode="auto">
          <a:xfrm>
            <a:off x="2608263" y="5326063"/>
            <a:ext cx="466725" cy="336550"/>
          </a:xfrm>
          <a:prstGeom prst="rect">
            <a:avLst/>
          </a:prstGeom>
          <a:noFill/>
          <a:ln w="9525">
            <a:noFill/>
            <a:miter lim="800000"/>
            <a:headEnd/>
            <a:tailEnd/>
          </a:ln>
        </p:spPr>
        <p:txBody>
          <a:bodyPr wrap="none">
            <a:spAutoFit/>
          </a:bodyPr>
          <a:lstStyle/>
          <a:p>
            <a:pPr algn="l"/>
            <a:r>
              <a:rPr kumimoji="1" lang="en-US" altLang="zh-CN" sz="1600" b="1">
                <a:solidFill>
                  <a:srgbClr val="333399"/>
                </a:solidFill>
                <a:latin typeface="Times New Roman" pitchFamily="18" charset="0"/>
                <a:ea typeface="黑体" pitchFamily="49" charset="-122"/>
              </a:rPr>
              <a:t>HF</a:t>
            </a:r>
          </a:p>
        </p:txBody>
      </p:sp>
      <p:sp>
        <p:nvSpPr>
          <p:cNvPr id="61523" name="Text Box 90"/>
          <p:cNvSpPr txBox="1">
            <a:spLocks noChangeArrowheads="1"/>
          </p:cNvSpPr>
          <p:nvPr/>
        </p:nvSpPr>
        <p:spPr bwMode="auto">
          <a:xfrm>
            <a:off x="3127375" y="5326063"/>
            <a:ext cx="612775" cy="336550"/>
          </a:xfrm>
          <a:prstGeom prst="rect">
            <a:avLst/>
          </a:prstGeom>
          <a:noFill/>
          <a:ln w="9525">
            <a:noFill/>
            <a:miter lim="800000"/>
            <a:headEnd/>
            <a:tailEnd/>
          </a:ln>
        </p:spPr>
        <p:txBody>
          <a:bodyPr wrap="none">
            <a:spAutoFit/>
          </a:bodyPr>
          <a:lstStyle/>
          <a:p>
            <a:pPr algn="l"/>
            <a:r>
              <a:rPr kumimoji="1" lang="en-US" altLang="zh-CN" sz="1600" b="1">
                <a:solidFill>
                  <a:srgbClr val="333399"/>
                </a:solidFill>
                <a:latin typeface="Times New Roman" pitchFamily="18" charset="0"/>
                <a:ea typeface="黑体" pitchFamily="49" charset="-122"/>
              </a:rPr>
              <a:t>VHF</a:t>
            </a:r>
          </a:p>
        </p:txBody>
      </p:sp>
      <p:sp>
        <p:nvSpPr>
          <p:cNvPr id="61524" name="Text Box 91"/>
          <p:cNvSpPr txBox="1">
            <a:spLocks noChangeArrowheads="1"/>
          </p:cNvSpPr>
          <p:nvPr/>
        </p:nvSpPr>
        <p:spPr bwMode="auto">
          <a:xfrm>
            <a:off x="3698875" y="5326063"/>
            <a:ext cx="612775" cy="336550"/>
          </a:xfrm>
          <a:prstGeom prst="rect">
            <a:avLst/>
          </a:prstGeom>
          <a:noFill/>
          <a:ln w="9525">
            <a:noFill/>
            <a:miter lim="800000"/>
            <a:headEnd/>
            <a:tailEnd/>
          </a:ln>
        </p:spPr>
        <p:txBody>
          <a:bodyPr wrap="none">
            <a:spAutoFit/>
          </a:bodyPr>
          <a:lstStyle/>
          <a:p>
            <a:pPr algn="l"/>
            <a:r>
              <a:rPr kumimoji="1" lang="en-US" altLang="zh-CN" sz="1600" b="1">
                <a:solidFill>
                  <a:srgbClr val="333399"/>
                </a:solidFill>
                <a:latin typeface="Times New Roman" pitchFamily="18" charset="0"/>
                <a:ea typeface="黑体" pitchFamily="49" charset="-122"/>
              </a:rPr>
              <a:t>UHF</a:t>
            </a:r>
          </a:p>
        </p:txBody>
      </p:sp>
      <p:sp>
        <p:nvSpPr>
          <p:cNvPr id="61525" name="Text Box 92"/>
          <p:cNvSpPr txBox="1">
            <a:spLocks noChangeArrowheads="1"/>
          </p:cNvSpPr>
          <p:nvPr/>
        </p:nvSpPr>
        <p:spPr bwMode="auto">
          <a:xfrm>
            <a:off x="4265613" y="5326063"/>
            <a:ext cx="579437" cy="336550"/>
          </a:xfrm>
          <a:prstGeom prst="rect">
            <a:avLst/>
          </a:prstGeom>
          <a:noFill/>
          <a:ln w="9525">
            <a:noFill/>
            <a:miter lim="800000"/>
            <a:headEnd/>
            <a:tailEnd/>
          </a:ln>
        </p:spPr>
        <p:txBody>
          <a:bodyPr wrap="none">
            <a:spAutoFit/>
          </a:bodyPr>
          <a:lstStyle/>
          <a:p>
            <a:pPr algn="l"/>
            <a:r>
              <a:rPr kumimoji="1" lang="en-US" altLang="zh-CN" sz="1600" b="1">
                <a:solidFill>
                  <a:srgbClr val="333399"/>
                </a:solidFill>
                <a:latin typeface="Times New Roman" pitchFamily="18" charset="0"/>
                <a:ea typeface="黑体" pitchFamily="49" charset="-122"/>
              </a:rPr>
              <a:t>SHF</a:t>
            </a:r>
          </a:p>
        </p:txBody>
      </p:sp>
      <p:sp>
        <p:nvSpPr>
          <p:cNvPr id="61526" name="Text Box 93"/>
          <p:cNvSpPr txBox="1">
            <a:spLocks noChangeArrowheads="1"/>
          </p:cNvSpPr>
          <p:nvPr/>
        </p:nvSpPr>
        <p:spPr bwMode="auto">
          <a:xfrm>
            <a:off x="4865688" y="5326063"/>
            <a:ext cx="601662" cy="336550"/>
          </a:xfrm>
          <a:prstGeom prst="rect">
            <a:avLst/>
          </a:prstGeom>
          <a:noFill/>
          <a:ln w="9525">
            <a:noFill/>
            <a:miter lim="800000"/>
            <a:headEnd/>
            <a:tailEnd/>
          </a:ln>
        </p:spPr>
        <p:txBody>
          <a:bodyPr wrap="none">
            <a:spAutoFit/>
          </a:bodyPr>
          <a:lstStyle/>
          <a:p>
            <a:pPr algn="l"/>
            <a:r>
              <a:rPr kumimoji="1" lang="en-US" altLang="zh-CN" sz="1600" b="1">
                <a:solidFill>
                  <a:srgbClr val="333399"/>
                </a:solidFill>
                <a:latin typeface="Times New Roman" pitchFamily="18" charset="0"/>
                <a:ea typeface="黑体" pitchFamily="49" charset="-122"/>
              </a:rPr>
              <a:t>EHF</a:t>
            </a:r>
          </a:p>
        </p:txBody>
      </p:sp>
      <p:sp>
        <p:nvSpPr>
          <p:cNvPr id="61527" name="Text Box 94"/>
          <p:cNvSpPr txBox="1">
            <a:spLocks noChangeArrowheads="1"/>
          </p:cNvSpPr>
          <p:nvPr/>
        </p:nvSpPr>
        <p:spPr bwMode="auto">
          <a:xfrm>
            <a:off x="5446713" y="5326063"/>
            <a:ext cx="601662" cy="336550"/>
          </a:xfrm>
          <a:prstGeom prst="rect">
            <a:avLst/>
          </a:prstGeom>
          <a:noFill/>
          <a:ln w="9525">
            <a:noFill/>
            <a:miter lim="800000"/>
            <a:headEnd/>
            <a:tailEnd/>
          </a:ln>
        </p:spPr>
        <p:txBody>
          <a:bodyPr wrap="none">
            <a:spAutoFit/>
          </a:bodyPr>
          <a:lstStyle/>
          <a:p>
            <a:pPr algn="l"/>
            <a:r>
              <a:rPr kumimoji="1" lang="en-US" altLang="zh-CN" sz="1600" b="1">
                <a:solidFill>
                  <a:srgbClr val="333399"/>
                </a:solidFill>
                <a:latin typeface="Times New Roman" pitchFamily="18" charset="0"/>
                <a:ea typeface="黑体" pitchFamily="49" charset="-122"/>
              </a:rPr>
              <a:t>THF</a:t>
            </a:r>
          </a:p>
        </p:txBody>
      </p:sp>
      <p:sp>
        <p:nvSpPr>
          <p:cNvPr id="61528" name="Text Box 95"/>
          <p:cNvSpPr txBox="1">
            <a:spLocks noChangeArrowheads="1"/>
          </p:cNvSpPr>
          <p:nvPr/>
        </p:nvSpPr>
        <p:spPr bwMode="auto">
          <a:xfrm>
            <a:off x="457200" y="5248275"/>
            <a:ext cx="590550" cy="336550"/>
          </a:xfrm>
          <a:prstGeom prst="rect">
            <a:avLst/>
          </a:prstGeom>
          <a:noFill/>
          <a:ln w="9525">
            <a:noFill/>
            <a:miter lim="800000"/>
            <a:headEnd/>
            <a:tailEnd/>
          </a:ln>
        </p:spPr>
        <p:txBody>
          <a:bodyPr wrap="none">
            <a:spAutoFit/>
          </a:bodyPr>
          <a:lstStyle/>
          <a:p>
            <a:pPr algn="l"/>
            <a:r>
              <a:rPr kumimoji="1" lang="zh-CN" altLang="en-US" sz="1600">
                <a:solidFill>
                  <a:srgbClr val="333399"/>
                </a:solidFill>
                <a:latin typeface="Times New Roman" pitchFamily="18" charset="0"/>
                <a:ea typeface="黑体" pitchFamily="49" charset="-122"/>
              </a:rPr>
              <a:t>波段</a:t>
            </a:r>
          </a:p>
        </p:txBody>
      </p:sp>
      <p:sp>
        <p:nvSpPr>
          <p:cNvPr id="61529" name="Text Box 96"/>
          <p:cNvSpPr txBox="1">
            <a:spLocks noChangeArrowheads="1"/>
          </p:cNvSpPr>
          <p:nvPr/>
        </p:nvSpPr>
        <p:spPr bwMode="auto">
          <a:xfrm>
            <a:off x="958850" y="3238500"/>
            <a:ext cx="7575550" cy="336550"/>
          </a:xfrm>
          <a:prstGeom prst="rect">
            <a:avLst/>
          </a:prstGeom>
          <a:noFill/>
          <a:ln w="9525">
            <a:noFill/>
            <a:miter lim="800000"/>
            <a:headEnd/>
            <a:tailEnd/>
          </a:ln>
        </p:spPr>
        <p:txBody>
          <a:bodyPr wrap="none">
            <a:spAutoFit/>
          </a:bodyPr>
          <a:lstStyle/>
          <a:p>
            <a:pPr algn="l"/>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4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5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6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7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8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9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10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11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12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13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14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15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16</a:t>
            </a:r>
            <a:endParaRPr kumimoji="1" lang="en-US" altLang="zh-CN" sz="1600" b="1">
              <a:solidFill>
                <a:srgbClr val="333399"/>
              </a:solidFill>
              <a:latin typeface="Times New Roman" pitchFamily="18" charset="0"/>
              <a:ea typeface="黑体" pitchFamily="49" charset="-122"/>
            </a:endParaRPr>
          </a:p>
        </p:txBody>
      </p:sp>
      <p:sp>
        <p:nvSpPr>
          <p:cNvPr id="61530" name="Text Box 97"/>
          <p:cNvSpPr txBox="1">
            <a:spLocks noChangeArrowheads="1"/>
          </p:cNvSpPr>
          <p:nvPr/>
        </p:nvSpPr>
        <p:spPr bwMode="auto">
          <a:xfrm>
            <a:off x="990600" y="2016125"/>
            <a:ext cx="7645400" cy="336550"/>
          </a:xfrm>
          <a:prstGeom prst="rect">
            <a:avLst/>
          </a:prstGeom>
          <a:noFill/>
          <a:ln w="9525">
            <a:noFill/>
            <a:miter lim="800000"/>
            <a:headEnd/>
            <a:tailEnd/>
          </a:ln>
        </p:spPr>
        <p:txBody>
          <a:bodyPr wrap="none">
            <a:spAutoFit/>
          </a:bodyPr>
          <a:lstStyle/>
          <a:p>
            <a:pPr algn="l"/>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0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2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4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6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8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10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12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14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16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18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20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22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24</a:t>
            </a:r>
            <a:endParaRPr kumimoji="1" lang="en-US" altLang="zh-CN" sz="1600" b="1">
              <a:solidFill>
                <a:srgbClr val="333399"/>
              </a:solidFill>
              <a:latin typeface="Times New Roman" pitchFamily="18" charset="0"/>
              <a:ea typeface="黑体" pitchFamily="49" charset="-122"/>
            </a:endParaRPr>
          </a:p>
        </p:txBody>
      </p:sp>
      <p:sp>
        <p:nvSpPr>
          <p:cNvPr id="61531" name="Line 98"/>
          <p:cNvSpPr>
            <a:spLocks noChangeShapeType="1"/>
          </p:cNvSpPr>
          <p:nvPr/>
        </p:nvSpPr>
        <p:spPr bwMode="auto">
          <a:xfrm flipV="1">
            <a:off x="3911600" y="4864100"/>
            <a:ext cx="357188" cy="3175"/>
          </a:xfrm>
          <a:prstGeom prst="line">
            <a:avLst/>
          </a:prstGeom>
          <a:noFill/>
          <a:ln w="9525">
            <a:solidFill>
              <a:schemeClr val="tx1"/>
            </a:solidFill>
            <a:round/>
            <a:headEnd type="triangle" w="med" len="lg"/>
            <a:tailEnd type="triangle" w="med" len="lg"/>
          </a:ln>
        </p:spPr>
        <p:txBody>
          <a:bodyPr wrap="none" anchor="ctr"/>
          <a:lstStyle/>
          <a:p>
            <a:endParaRPr lang="zh-CN" altLang="en-US"/>
          </a:p>
        </p:txBody>
      </p:sp>
      <p:sp>
        <p:nvSpPr>
          <p:cNvPr id="61532" name="Rectangle 99"/>
          <p:cNvSpPr>
            <a:spLocks noChangeArrowheads="1"/>
          </p:cNvSpPr>
          <p:nvPr/>
        </p:nvSpPr>
        <p:spPr bwMode="auto">
          <a:xfrm>
            <a:off x="4038600" y="4333875"/>
            <a:ext cx="84138" cy="442913"/>
          </a:xfrm>
          <a:prstGeom prst="rect">
            <a:avLst/>
          </a:prstGeom>
          <a:solidFill>
            <a:schemeClr val="bg1"/>
          </a:solidFill>
          <a:ln w="9525">
            <a:noFill/>
            <a:miter lim="800000"/>
            <a:headEnd/>
            <a:tailEnd/>
          </a:ln>
        </p:spPr>
        <p:txBody>
          <a:bodyPr wrap="none" anchor="ctr"/>
          <a:lstStyle/>
          <a:p>
            <a:endParaRPr lang="zh-CN" altLang="en-US"/>
          </a:p>
        </p:txBody>
      </p:sp>
      <p:sp>
        <p:nvSpPr>
          <p:cNvPr id="61533" name="Text Box 100"/>
          <p:cNvSpPr txBox="1">
            <a:spLocks noChangeArrowheads="1"/>
          </p:cNvSpPr>
          <p:nvPr/>
        </p:nvSpPr>
        <p:spPr bwMode="auto">
          <a:xfrm>
            <a:off x="3729038" y="4329113"/>
            <a:ext cx="844550" cy="533400"/>
          </a:xfrm>
          <a:prstGeom prst="rect">
            <a:avLst/>
          </a:prstGeom>
          <a:noFill/>
          <a:ln w="9525">
            <a:noFill/>
            <a:miter lim="800000"/>
            <a:headEnd/>
            <a:tailEnd/>
          </a:ln>
        </p:spPr>
        <p:txBody>
          <a:bodyPr wrap="none">
            <a:spAutoFit/>
          </a:bodyPr>
          <a:lstStyle/>
          <a:p>
            <a:pPr algn="l">
              <a:lnSpc>
                <a:spcPct val="90000"/>
              </a:lnSpc>
            </a:pPr>
            <a:r>
              <a:rPr kumimoji="1" lang="en-US" altLang="zh-CN" sz="1600">
                <a:solidFill>
                  <a:srgbClr val="333399"/>
                </a:solidFill>
                <a:latin typeface="Times New Roman" pitchFamily="18" charset="0"/>
                <a:ea typeface="黑体" pitchFamily="49" charset="-122"/>
              </a:rPr>
              <a:t>  </a:t>
            </a:r>
            <a:r>
              <a:rPr kumimoji="1" lang="zh-CN" altLang="en-US" sz="1600">
                <a:solidFill>
                  <a:srgbClr val="333399"/>
                </a:solidFill>
                <a:latin typeface="Times New Roman" pitchFamily="18" charset="0"/>
                <a:ea typeface="黑体" pitchFamily="49" charset="-122"/>
              </a:rPr>
              <a:t>移动</a:t>
            </a:r>
          </a:p>
          <a:p>
            <a:pPr algn="l">
              <a:lnSpc>
                <a:spcPct val="90000"/>
              </a:lnSpc>
            </a:pPr>
            <a:r>
              <a:rPr kumimoji="1" lang="zh-CN" altLang="en-US" sz="1600">
                <a:solidFill>
                  <a:srgbClr val="333399"/>
                </a:solidFill>
                <a:latin typeface="Times New Roman" pitchFamily="18" charset="0"/>
                <a:ea typeface="黑体" pitchFamily="49" charset="-122"/>
              </a:rPr>
              <a:t>无线电 </a:t>
            </a:r>
          </a:p>
        </p:txBody>
      </p:sp>
      <p:sp>
        <p:nvSpPr>
          <p:cNvPr id="61534" name="Rectangle 101"/>
          <p:cNvSpPr>
            <a:spLocks noChangeArrowheads="1"/>
          </p:cNvSpPr>
          <p:nvPr/>
        </p:nvSpPr>
        <p:spPr bwMode="auto">
          <a:xfrm>
            <a:off x="755650" y="1125538"/>
            <a:ext cx="7793038" cy="576262"/>
          </a:xfrm>
          <a:prstGeom prst="rect">
            <a:avLst/>
          </a:prstGeom>
          <a:noFill/>
          <a:ln w="9525">
            <a:noFill/>
            <a:miter lim="800000"/>
            <a:headEnd/>
            <a:tailEnd/>
          </a:ln>
        </p:spPr>
        <p:txBody>
          <a:bodyPr anchor="b"/>
          <a:lstStyle/>
          <a:p>
            <a:r>
              <a:rPr lang="zh-CN" altLang="en-US" sz="2800" dirty="0"/>
              <a:t>电信领域使用的电磁波的频谱</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3" cstate="print"/>
          <a:srcRect/>
          <a:stretch>
            <a:fillRect/>
          </a:stretch>
        </p:blipFill>
        <p:spPr bwMode="auto">
          <a:xfrm>
            <a:off x="533400" y="1219697"/>
            <a:ext cx="8153400" cy="4957763"/>
          </a:xfrm>
          <a:prstGeom prst="rect">
            <a:avLst/>
          </a:prstGeom>
          <a:noFill/>
          <a:ln w="9525">
            <a:noFill/>
            <a:miter lim="800000"/>
            <a:headEnd/>
            <a:tailEnd/>
          </a:ln>
        </p:spPr>
      </p:pic>
      <p:sp>
        <p:nvSpPr>
          <p:cNvPr id="394243" name="AutoShape 3"/>
          <p:cNvSpPr>
            <a:spLocks noChangeArrowheads="1"/>
          </p:cNvSpPr>
          <p:nvPr/>
        </p:nvSpPr>
        <p:spPr bwMode="auto">
          <a:xfrm>
            <a:off x="5257800" y="2438400"/>
            <a:ext cx="914400" cy="457200"/>
          </a:xfrm>
          <a:prstGeom prst="wedgeRoundRectCallout">
            <a:avLst>
              <a:gd name="adj1" fmla="val -60417"/>
              <a:gd name="adj2" fmla="val 43403"/>
              <a:gd name="adj3" fmla="val 16667"/>
            </a:avLst>
          </a:prstGeom>
          <a:solidFill>
            <a:schemeClr val="accent1"/>
          </a:solidFill>
          <a:ln w="9525">
            <a:solidFill>
              <a:schemeClr val="tx1"/>
            </a:solidFill>
            <a:miter lim="800000"/>
            <a:headEnd/>
            <a:tailEnd/>
          </a:ln>
        </p:spPr>
        <p:txBody>
          <a:bodyPr/>
          <a:lstStyle/>
          <a:p>
            <a:pPr algn="ctr"/>
            <a:r>
              <a:rPr lang="en-US" altLang="zh-CN" sz="1400" b="1">
                <a:solidFill>
                  <a:schemeClr val="hlink"/>
                </a:solidFill>
                <a:latin typeface="Arial" charset="0"/>
              </a:rPr>
              <a:t>Night Sky</a:t>
            </a:r>
          </a:p>
        </p:txBody>
      </p:sp>
      <p:sp>
        <p:nvSpPr>
          <p:cNvPr id="97284" name="Rectangle 4"/>
          <p:cNvSpPr>
            <a:spLocks noGrp="1" noChangeArrowheads="1"/>
          </p:cNvSpPr>
          <p:nvPr>
            <p:ph type="title"/>
          </p:nvPr>
        </p:nvSpPr>
        <p:spPr>
          <a:xfrm>
            <a:off x="391885" y="277813"/>
            <a:ext cx="8418739" cy="577210"/>
          </a:xfrm>
        </p:spPr>
        <p:txBody>
          <a:bodyPr/>
          <a:lstStyle/>
          <a:p>
            <a:r>
              <a:rPr lang="zh-CN" altLang="en-US" dirty="0" smtClean="0"/>
              <a:t>无线电频道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4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6550" name="Picture 6"/>
          <p:cNvPicPr>
            <a:picLocks noChangeAspect="1" noChangeArrowheads="1"/>
          </p:cNvPicPr>
          <p:nvPr/>
        </p:nvPicPr>
        <p:blipFill>
          <a:blip r:embed="rId3" cstate="print"/>
          <a:srcRect/>
          <a:stretch>
            <a:fillRect/>
          </a:stretch>
        </p:blipFill>
        <p:spPr bwMode="auto">
          <a:xfrm>
            <a:off x="338138" y="1917700"/>
            <a:ext cx="8501062" cy="3568700"/>
          </a:xfrm>
          <a:prstGeom prst="rect">
            <a:avLst/>
          </a:prstGeom>
          <a:noFill/>
          <a:ln w="9525">
            <a:noFill/>
            <a:miter lim="800000"/>
            <a:headEnd/>
            <a:tailEnd/>
          </a:ln>
          <a:effectLst/>
        </p:spPr>
      </p:pic>
      <p:sp>
        <p:nvSpPr>
          <p:cNvPr id="876551" name="Rectangle 7"/>
          <p:cNvSpPr>
            <a:spLocks noGrp="1" noChangeArrowheads="1"/>
          </p:cNvSpPr>
          <p:nvPr>
            <p:ph type="title"/>
          </p:nvPr>
        </p:nvSpPr>
        <p:spPr/>
        <p:txBody>
          <a:bodyPr/>
          <a:lstStyle/>
          <a:p>
            <a:r>
              <a:rPr lang="zh-CN" altLang="en-US" dirty="0" smtClean="0"/>
              <a:t>无线传播方法</a:t>
            </a:r>
            <a:endParaRPr lang="zh-CN" altLang="en-US" dirty="0"/>
          </a:p>
        </p:txBody>
      </p:sp>
    </p:spTree>
    <p:extLst>
      <p:ext uri="{BB962C8B-B14F-4D97-AF65-F5344CB8AC3E}">
        <p14:creationId xmlns:p14="http://schemas.microsoft.com/office/powerpoint/2010/main" val="41034639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314325" y="277813"/>
            <a:ext cx="8534400" cy="522287"/>
          </a:xfrm>
        </p:spPr>
        <p:txBody>
          <a:bodyPr/>
          <a:lstStyle/>
          <a:p>
            <a:r>
              <a:rPr lang="zh-CN" altLang="en-US" dirty="0" smtClean="0"/>
              <a:t>参考教材</a:t>
            </a:r>
            <a:endParaRPr lang="en-US" altLang="zh-CN" dirty="0" smtClean="0"/>
          </a:p>
        </p:txBody>
      </p:sp>
      <p:pic>
        <p:nvPicPr>
          <p:cNvPr id="348163" name="Picture 3"/>
          <p:cNvPicPr>
            <a:picLocks noChangeAspect="1" noChangeArrowheads="1"/>
          </p:cNvPicPr>
          <p:nvPr/>
        </p:nvPicPr>
        <p:blipFill>
          <a:blip r:embed="rId3" cstate="print"/>
          <a:srcRect/>
          <a:stretch>
            <a:fillRect/>
          </a:stretch>
        </p:blipFill>
        <p:spPr bwMode="auto">
          <a:xfrm>
            <a:off x="323850" y="981075"/>
            <a:ext cx="3898900" cy="5181600"/>
          </a:xfrm>
          <a:prstGeom prst="rect">
            <a:avLst/>
          </a:prstGeom>
          <a:noFill/>
          <a:ln w="9525">
            <a:noFill/>
            <a:miter lim="800000"/>
            <a:headEnd/>
            <a:tailEnd/>
          </a:ln>
        </p:spPr>
      </p:pic>
      <p:pic>
        <p:nvPicPr>
          <p:cNvPr id="348164" name="Picture 4" descr="20504026"/>
          <p:cNvPicPr>
            <a:picLocks noChangeAspect="1" noChangeArrowheads="1"/>
          </p:cNvPicPr>
          <p:nvPr/>
        </p:nvPicPr>
        <p:blipFill>
          <a:blip r:embed="rId4" cstate="print"/>
          <a:srcRect/>
          <a:stretch>
            <a:fillRect/>
          </a:stretch>
        </p:blipFill>
        <p:spPr bwMode="auto">
          <a:xfrm>
            <a:off x="5003800" y="981075"/>
            <a:ext cx="3814763" cy="5181600"/>
          </a:xfrm>
          <a:prstGeom prst="rect">
            <a:avLst/>
          </a:prstGeom>
          <a:noFill/>
          <a:ln w="9525">
            <a:noFill/>
            <a:miter lim="800000"/>
            <a:headEnd/>
            <a:tailEnd/>
          </a:ln>
        </p:spPr>
      </p:pic>
      <p:pic>
        <p:nvPicPr>
          <p:cNvPr id="348165" name="Picture 5" descr="点击查看'Computer Networks, Fifth Edition: A Systems Approach'的大图">
            <a:hlinkClick r:id="rId5" tooltip="点击查看'Computer Networks, Fifth Edition: A Systems Approach'的大图"/>
          </p:cNvPr>
          <p:cNvPicPr>
            <a:picLocks noChangeAspect="1" noChangeArrowheads="1"/>
          </p:cNvPicPr>
          <p:nvPr/>
        </p:nvPicPr>
        <p:blipFill>
          <a:blip r:embed="rId6" cstate="print"/>
          <a:srcRect/>
          <a:stretch>
            <a:fillRect/>
          </a:stretch>
        </p:blipFill>
        <p:spPr bwMode="auto">
          <a:xfrm>
            <a:off x="2555875" y="981075"/>
            <a:ext cx="4033838" cy="51847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p:cNvSpPr>
            <a:spLocks noChangeArrowheads="1"/>
          </p:cNvSpPr>
          <p:nvPr/>
        </p:nvSpPr>
        <p:spPr bwMode="auto">
          <a:xfrm>
            <a:off x="533400" y="1524000"/>
            <a:ext cx="4183063" cy="1184275"/>
          </a:xfrm>
          <a:prstGeom prst="rect">
            <a:avLst/>
          </a:prstGeom>
          <a:noFill/>
          <a:ln w="9525">
            <a:noFill/>
            <a:miter lim="800000"/>
            <a:headEnd/>
            <a:tailEnd/>
          </a:ln>
        </p:spPr>
        <p:txBody>
          <a:bodyPr lIns="92075" tIns="46038" rIns="92075" bIns="46038"/>
          <a:lstStyle/>
          <a:p>
            <a:pPr marL="342900" indent="-342900" algn="l">
              <a:spcBef>
                <a:spcPct val="20000"/>
              </a:spcBef>
              <a:buClr>
                <a:schemeClr val="hlink"/>
              </a:buClr>
              <a:buFontTx/>
              <a:buChar char="•"/>
            </a:pPr>
            <a:r>
              <a:rPr lang="zh-CN" altLang="en-US" dirty="0"/>
              <a:t>两个地面站之间传送</a:t>
            </a:r>
          </a:p>
          <a:p>
            <a:pPr marL="342900" indent="-342900" algn="l">
              <a:spcBef>
                <a:spcPct val="20000"/>
              </a:spcBef>
              <a:buClr>
                <a:schemeClr val="hlink"/>
              </a:buClr>
              <a:buFontTx/>
              <a:buChar char="•"/>
            </a:pPr>
            <a:r>
              <a:rPr lang="zh-CN" altLang="en-US" dirty="0"/>
              <a:t>距离：</a:t>
            </a:r>
            <a:r>
              <a:rPr lang="en-US" altLang="zh-CN" dirty="0"/>
              <a:t>50 — 100 km</a:t>
            </a:r>
          </a:p>
        </p:txBody>
      </p:sp>
      <p:sp>
        <p:nvSpPr>
          <p:cNvPr id="86019" name="Arc 4"/>
          <p:cNvSpPr>
            <a:spLocks/>
          </p:cNvSpPr>
          <p:nvPr/>
        </p:nvSpPr>
        <p:spPr bwMode="auto">
          <a:xfrm rot="10800000">
            <a:off x="1181100" y="4365625"/>
            <a:ext cx="7296150" cy="1443038"/>
          </a:xfrm>
          <a:custGeom>
            <a:avLst/>
            <a:gdLst>
              <a:gd name="T0" fmla="*/ 7296150 w 42642"/>
              <a:gd name="T1" fmla="*/ 252532 h 21600"/>
              <a:gd name="T2" fmla="*/ 0 w 42642"/>
              <a:gd name="T3" fmla="*/ 207904 h 21600"/>
              <a:gd name="T4" fmla="*/ 3657315 w 42642"/>
              <a:gd name="T5" fmla="*/ 0 h 21600"/>
              <a:gd name="T6" fmla="*/ 0 60000 65536"/>
              <a:gd name="T7" fmla="*/ 0 60000 65536"/>
              <a:gd name="T8" fmla="*/ 0 60000 65536"/>
              <a:gd name="T9" fmla="*/ 0 w 42642"/>
              <a:gd name="T10" fmla="*/ 0 h 21600"/>
              <a:gd name="T11" fmla="*/ 42642 w 42642"/>
              <a:gd name="T12" fmla="*/ 21600 h 21600"/>
            </a:gdLst>
            <a:ahLst/>
            <a:cxnLst>
              <a:cxn ang="T6">
                <a:pos x="T0" y="T1"/>
              </a:cxn>
              <a:cxn ang="T7">
                <a:pos x="T2" y="T3"/>
              </a:cxn>
              <a:cxn ang="T8">
                <a:pos x="T4" y="T5"/>
              </a:cxn>
            </a:cxnLst>
            <a:rect l="T9" t="T10" r="T11" b="T12"/>
            <a:pathLst>
              <a:path w="42642" h="21600" fill="none" extrusionOk="0">
                <a:moveTo>
                  <a:pt x="42641" y="3779"/>
                </a:moveTo>
                <a:cubicBezTo>
                  <a:pt x="40809" y="14089"/>
                  <a:pt x="31846" y="21599"/>
                  <a:pt x="21375" y="21600"/>
                </a:cubicBezTo>
                <a:cubicBezTo>
                  <a:pt x="10647" y="21600"/>
                  <a:pt x="1545" y="13727"/>
                  <a:pt x="0" y="3111"/>
                </a:cubicBezTo>
              </a:path>
              <a:path w="42642" h="21600" stroke="0" extrusionOk="0">
                <a:moveTo>
                  <a:pt x="42641" y="3779"/>
                </a:moveTo>
                <a:cubicBezTo>
                  <a:pt x="40809" y="14089"/>
                  <a:pt x="31846" y="21599"/>
                  <a:pt x="21375" y="21600"/>
                </a:cubicBezTo>
                <a:cubicBezTo>
                  <a:pt x="10647" y="21600"/>
                  <a:pt x="1545" y="13727"/>
                  <a:pt x="0" y="3111"/>
                </a:cubicBezTo>
                <a:lnTo>
                  <a:pt x="21375" y="0"/>
                </a:lnTo>
                <a:close/>
              </a:path>
            </a:pathLst>
          </a:custGeom>
          <a:gradFill rotWithShape="0">
            <a:gsLst>
              <a:gs pos="0">
                <a:srgbClr val="660033"/>
              </a:gs>
              <a:gs pos="100000">
                <a:srgbClr val="FFCC99"/>
              </a:gs>
            </a:gsLst>
            <a:lin ang="5400000" scaled="1"/>
          </a:gradFill>
          <a:ln w="25399" cap="rnd">
            <a:solidFill>
              <a:srgbClr val="660033"/>
            </a:solidFill>
            <a:round/>
            <a:headEnd/>
            <a:tailEnd/>
          </a:ln>
        </p:spPr>
        <p:txBody>
          <a:bodyPr wrap="none" anchor="ctr"/>
          <a:lstStyle/>
          <a:p>
            <a:endParaRPr lang="zh-CN" altLang="en-US"/>
          </a:p>
        </p:txBody>
      </p:sp>
      <p:sp>
        <p:nvSpPr>
          <p:cNvPr id="455685" name="Rectangle 5"/>
          <p:cNvSpPr>
            <a:spLocks noChangeArrowheads="1"/>
          </p:cNvSpPr>
          <p:nvPr/>
        </p:nvSpPr>
        <p:spPr bwMode="auto">
          <a:xfrm>
            <a:off x="4591050" y="4876800"/>
            <a:ext cx="995363" cy="457200"/>
          </a:xfrm>
          <a:prstGeom prst="rect">
            <a:avLst/>
          </a:prstGeom>
          <a:noFill/>
          <a:ln w="9525">
            <a:noFill/>
            <a:miter lim="800000"/>
            <a:headEnd/>
            <a:tailEnd/>
          </a:ln>
          <a:effectLst/>
        </p:spPr>
        <p:txBody>
          <a:bodyPr lIns="92075" tIns="46038" rIns="92075" bIns="46038">
            <a:spAutoFit/>
          </a:bodyPr>
          <a:lstStyle/>
          <a:p>
            <a:pPr defTabSz="762000" eaLnBrk="0" hangingPunct="0">
              <a:defRPr/>
            </a:pPr>
            <a:r>
              <a:rPr kumimoji="1" lang="zh-CN" altLang="en-US" b="1">
                <a:effectLst>
                  <a:outerShdw blurRad="38100" dist="38100" dir="2700000" algn="tl">
                    <a:srgbClr val="C0C0C0"/>
                  </a:outerShdw>
                </a:effectLst>
                <a:latin typeface="Times New Roman" pitchFamily="18" charset="0"/>
              </a:rPr>
              <a:t>地球</a:t>
            </a:r>
          </a:p>
        </p:txBody>
      </p:sp>
      <p:sp>
        <p:nvSpPr>
          <p:cNvPr id="86021" name="Rectangle 6"/>
          <p:cNvSpPr>
            <a:spLocks noChangeArrowheads="1"/>
          </p:cNvSpPr>
          <p:nvPr/>
        </p:nvSpPr>
        <p:spPr bwMode="auto">
          <a:xfrm rot="-1320000">
            <a:off x="1492250" y="4103688"/>
            <a:ext cx="1541463" cy="234950"/>
          </a:xfrm>
          <a:prstGeom prst="rect">
            <a:avLst/>
          </a:prstGeom>
          <a:solidFill>
            <a:schemeClr val="accent1"/>
          </a:solidFill>
          <a:ln w="9525">
            <a:noFill/>
            <a:miter lim="800000"/>
            <a:headEnd/>
            <a:tailEnd/>
          </a:ln>
        </p:spPr>
        <p:txBody>
          <a:bodyPr wrap="none" anchor="ctr"/>
          <a:lstStyle/>
          <a:p>
            <a:endParaRPr lang="zh-CN" altLang="en-US"/>
          </a:p>
        </p:txBody>
      </p:sp>
      <p:sp>
        <p:nvSpPr>
          <p:cNvPr id="86022" name="Rectangle 7"/>
          <p:cNvSpPr>
            <a:spLocks noChangeArrowheads="1"/>
          </p:cNvSpPr>
          <p:nvPr/>
        </p:nvSpPr>
        <p:spPr bwMode="auto">
          <a:xfrm rot="1320000" flipH="1">
            <a:off x="6621463" y="4132263"/>
            <a:ext cx="1539875" cy="234950"/>
          </a:xfrm>
          <a:prstGeom prst="rect">
            <a:avLst/>
          </a:prstGeom>
          <a:solidFill>
            <a:schemeClr val="accent1"/>
          </a:solidFill>
          <a:ln w="9525">
            <a:noFill/>
            <a:miter lim="800000"/>
            <a:headEnd/>
            <a:tailEnd/>
          </a:ln>
        </p:spPr>
        <p:txBody>
          <a:bodyPr wrap="none" anchor="ctr"/>
          <a:lstStyle/>
          <a:p>
            <a:endParaRPr lang="zh-CN" altLang="en-US"/>
          </a:p>
        </p:txBody>
      </p:sp>
      <p:sp>
        <p:nvSpPr>
          <p:cNvPr id="86023" name="Rectangle 8"/>
          <p:cNvSpPr>
            <a:spLocks noChangeArrowheads="1"/>
          </p:cNvSpPr>
          <p:nvPr/>
        </p:nvSpPr>
        <p:spPr bwMode="auto">
          <a:xfrm flipH="1">
            <a:off x="4051300" y="3721100"/>
            <a:ext cx="1541463" cy="234950"/>
          </a:xfrm>
          <a:prstGeom prst="rect">
            <a:avLst/>
          </a:prstGeom>
          <a:solidFill>
            <a:schemeClr val="accent1"/>
          </a:solidFill>
          <a:ln w="9525">
            <a:noFill/>
            <a:miter lim="800000"/>
            <a:headEnd/>
            <a:tailEnd/>
          </a:ln>
        </p:spPr>
        <p:txBody>
          <a:bodyPr wrap="none" anchor="ctr"/>
          <a:lstStyle/>
          <a:p>
            <a:endParaRPr lang="zh-CN" altLang="en-US"/>
          </a:p>
        </p:txBody>
      </p:sp>
      <p:sp>
        <p:nvSpPr>
          <p:cNvPr id="86024" name="Line 9"/>
          <p:cNvSpPr>
            <a:spLocks noChangeShapeType="1"/>
          </p:cNvSpPr>
          <p:nvPr/>
        </p:nvSpPr>
        <p:spPr bwMode="auto">
          <a:xfrm flipH="1">
            <a:off x="1427163" y="3681413"/>
            <a:ext cx="1368425" cy="512762"/>
          </a:xfrm>
          <a:prstGeom prst="line">
            <a:avLst/>
          </a:prstGeom>
          <a:noFill/>
          <a:ln w="50799">
            <a:solidFill>
              <a:srgbClr val="FF33CC"/>
            </a:solidFill>
            <a:round/>
            <a:headEnd type="stealth" w="med" len="med"/>
            <a:tailEnd type="stealth" w="med" len="med"/>
          </a:ln>
        </p:spPr>
        <p:txBody>
          <a:bodyPr wrap="none" anchor="ctr"/>
          <a:lstStyle/>
          <a:p>
            <a:endParaRPr lang="zh-CN" altLang="en-US"/>
          </a:p>
        </p:txBody>
      </p:sp>
      <p:sp>
        <p:nvSpPr>
          <p:cNvPr id="86025" name="Line 10"/>
          <p:cNvSpPr>
            <a:spLocks noChangeShapeType="1"/>
          </p:cNvSpPr>
          <p:nvPr/>
        </p:nvSpPr>
        <p:spPr bwMode="auto">
          <a:xfrm>
            <a:off x="6838950" y="3695700"/>
            <a:ext cx="1368425" cy="511175"/>
          </a:xfrm>
          <a:prstGeom prst="line">
            <a:avLst/>
          </a:prstGeom>
          <a:noFill/>
          <a:ln w="50799">
            <a:solidFill>
              <a:srgbClr val="FF33CC"/>
            </a:solidFill>
            <a:round/>
            <a:headEnd type="stealth" w="med" len="med"/>
            <a:tailEnd type="stealth" w="med" len="med"/>
          </a:ln>
        </p:spPr>
        <p:txBody>
          <a:bodyPr wrap="none" anchor="ctr"/>
          <a:lstStyle/>
          <a:p>
            <a:endParaRPr lang="zh-CN" altLang="en-US"/>
          </a:p>
        </p:txBody>
      </p:sp>
      <p:sp>
        <p:nvSpPr>
          <p:cNvPr id="86026" name="Line 11"/>
          <p:cNvSpPr>
            <a:spLocks noChangeShapeType="1"/>
          </p:cNvSpPr>
          <p:nvPr/>
        </p:nvSpPr>
        <p:spPr bwMode="auto">
          <a:xfrm>
            <a:off x="4108450" y="3559175"/>
            <a:ext cx="1465263" cy="6350"/>
          </a:xfrm>
          <a:prstGeom prst="line">
            <a:avLst/>
          </a:prstGeom>
          <a:noFill/>
          <a:ln w="50799">
            <a:solidFill>
              <a:srgbClr val="FF33CC"/>
            </a:solidFill>
            <a:round/>
            <a:headEnd type="stealth" w="med" len="med"/>
            <a:tailEnd type="stealth" w="med" len="med"/>
          </a:ln>
        </p:spPr>
        <p:txBody>
          <a:bodyPr wrap="none" anchor="ctr"/>
          <a:lstStyle/>
          <a:p>
            <a:endParaRPr lang="zh-CN" altLang="en-US"/>
          </a:p>
        </p:txBody>
      </p:sp>
      <p:sp>
        <p:nvSpPr>
          <p:cNvPr id="86027" name="Rectangle 12"/>
          <p:cNvSpPr>
            <a:spLocks noChangeArrowheads="1"/>
          </p:cNvSpPr>
          <p:nvPr/>
        </p:nvSpPr>
        <p:spPr bwMode="auto">
          <a:xfrm flipH="1">
            <a:off x="4876800" y="1524000"/>
            <a:ext cx="785813" cy="157163"/>
          </a:xfrm>
          <a:prstGeom prst="rect">
            <a:avLst/>
          </a:prstGeom>
          <a:solidFill>
            <a:schemeClr val="accent1"/>
          </a:solidFill>
          <a:ln w="9525">
            <a:noFill/>
            <a:miter lim="800000"/>
            <a:headEnd/>
            <a:tailEnd/>
          </a:ln>
        </p:spPr>
        <p:txBody>
          <a:bodyPr wrap="none" anchor="ctr"/>
          <a:lstStyle/>
          <a:p>
            <a:endParaRPr lang="zh-CN" altLang="en-US"/>
          </a:p>
        </p:txBody>
      </p:sp>
      <p:sp>
        <p:nvSpPr>
          <p:cNvPr id="86028" name="Rectangle 13"/>
          <p:cNvSpPr>
            <a:spLocks noChangeArrowheads="1"/>
          </p:cNvSpPr>
          <p:nvPr/>
        </p:nvSpPr>
        <p:spPr bwMode="auto">
          <a:xfrm>
            <a:off x="5781675" y="1430338"/>
            <a:ext cx="2617788" cy="366712"/>
          </a:xfrm>
          <a:prstGeom prst="rect">
            <a:avLst/>
          </a:prstGeom>
          <a:noFill/>
          <a:ln w="9525">
            <a:noFill/>
            <a:miter lim="800000"/>
            <a:headEnd/>
            <a:tailEnd/>
          </a:ln>
        </p:spPr>
        <p:txBody>
          <a:bodyPr lIns="92075" tIns="46038" rIns="92075" bIns="46038">
            <a:spAutoFit/>
          </a:bodyPr>
          <a:lstStyle/>
          <a:p>
            <a:pPr algn="l" defTabSz="762000" eaLnBrk="0" hangingPunct="0"/>
            <a:r>
              <a:rPr kumimoji="1" lang="zh-CN" altLang="en-US" sz="1800" dirty="0">
                <a:latin typeface="Arial" pitchFamily="34" charset="0"/>
              </a:rPr>
              <a:t>地面站之间的直视线路 </a:t>
            </a:r>
          </a:p>
        </p:txBody>
      </p:sp>
      <p:sp>
        <p:nvSpPr>
          <p:cNvPr id="86029" name="Rectangle 14"/>
          <p:cNvSpPr>
            <a:spLocks noChangeArrowheads="1"/>
          </p:cNvSpPr>
          <p:nvPr/>
        </p:nvSpPr>
        <p:spPr bwMode="auto">
          <a:xfrm>
            <a:off x="5724525" y="2205038"/>
            <a:ext cx="1658938" cy="366712"/>
          </a:xfrm>
          <a:prstGeom prst="rect">
            <a:avLst/>
          </a:prstGeom>
          <a:noFill/>
          <a:ln w="9525">
            <a:noFill/>
            <a:miter lim="800000"/>
            <a:headEnd/>
            <a:tailEnd/>
          </a:ln>
        </p:spPr>
        <p:txBody>
          <a:bodyPr lIns="92075" tIns="46038" rIns="92075" bIns="46038">
            <a:spAutoFit/>
          </a:bodyPr>
          <a:lstStyle/>
          <a:p>
            <a:pPr algn="l" defTabSz="762000" eaLnBrk="0" hangingPunct="0"/>
            <a:r>
              <a:rPr kumimoji="1" lang="zh-CN" altLang="en-US" sz="1800" dirty="0">
                <a:latin typeface="Arial" pitchFamily="34" charset="0"/>
              </a:rPr>
              <a:t>微波传送塔</a:t>
            </a:r>
          </a:p>
        </p:txBody>
      </p:sp>
      <p:grpSp>
        <p:nvGrpSpPr>
          <p:cNvPr id="86030" name="Group 15"/>
          <p:cNvGrpSpPr>
            <a:grpSpLocks/>
          </p:cNvGrpSpPr>
          <p:nvPr/>
        </p:nvGrpSpPr>
        <p:grpSpPr bwMode="auto">
          <a:xfrm>
            <a:off x="919163" y="4203700"/>
            <a:ext cx="949325" cy="1220788"/>
            <a:chOff x="579" y="2648"/>
            <a:chExt cx="598" cy="769"/>
          </a:xfrm>
        </p:grpSpPr>
        <p:sp>
          <p:nvSpPr>
            <p:cNvPr id="86144" name="Freeform 16"/>
            <p:cNvSpPr>
              <a:spLocks/>
            </p:cNvSpPr>
            <p:nvPr/>
          </p:nvSpPr>
          <p:spPr bwMode="auto">
            <a:xfrm>
              <a:off x="762" y="3219"/>
              <a:ext cx="38" cy="194"/>
            </a:xfrm>
            <a:custGeom>
              <a:avLst/>
              <a:gdLst>
                <a:gd name="T0" fmla="*/ 37 w 38"/>
                <a:gd name="T1" fmla="*/ 193 h 194"/>
                <a:gd name="T2" fmla="*/ 35 w 38"/>
                <a:gd name="T3" fmla="*/ 6 h 194"/>
                <a:gd name="T4" fmla="*/ 13 w 38"/>
                <a:gd name="T5" fmla="*/ 0 h 194"/>
                <a:gd name="T6" fmla="*/ 0 w 38"/>
                <a:gd name="T7" fmla="*/ 87 h 194"/>
                <a:gd name="T8" fmla="*/ 10 w 38"/>
                <a:gd name="T9" fmla="*/ 180 h 194"/>
                <a:gd name="T10" fmla="*/ 37 w 38"/>
                <a:gd name="T11" fmla="*/ 193 h 194"/>
                <a:gd name="T12" fmla="*/ 37 w 38"/>
                <a:gd name="T13" fmla="*/ 193 h 194"/>
                <a:gd name="T14" fmla="*/ 0 60000 65536"/>
                <a:gd name="T15" fmla="*/ 0 60000 65536"/>
                <a:gd name="T16" fmla="*/ 0 60000 65536"/>
                <a:gd name="T17" fmla="*/ 0 60000 65536"/>
                <a:gd name="T18" fmla="*/ 0 60000 65536"/>
                <a:gd name="T19" fmla="*/ 0 60000 65536"/>
                <a:gd name="T20" fmla="*/ 0 60000 65536"/>
                <a:gd name="T21" fmla="*/ 0 w 38"/>
                <a:gd name="T22" fmla="*/ 0 h 194"/>
                <a:gd name="T23" fmla="*/ 38 w 38"/>
                <a:gd name="T24" fmla="*/ 194 h 1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194">
                  <a:moveTo>
                    <a:pt x="37" y="193"/>
                  </a:moveTo>
                  <a:lnTo>
                    <a:pt x="35" y="6"/>
                  </a:lnTo>
                  <a:lnTo>
                    <a:pt x="13" y="0"/>
                  </a:lnTo>
                  <a:lnTo>
                    <a:pt x="0" y="87"/>
                  </a:lnTo>
                  <a:lnTo>
                    <a:pt x="10" y="180"/>
                  </a:lnTo>
                  <a:lnTo>
                    <a:pt x="37" y="193"/>
                  </a:lnTo>
                </a:path>
              </a:pathLst>
            </a:custGeom>
            <a:solidFill>
              <a:srgbClr val="FFFFFF"/>
            </a:solidFill>
            <a:ln w="9525" cap="rnd">
              <a:noFill/>
              <a:round/>
              <a:headEnd/>
              <a:tailEnd/>
            </a:ln>
          </p:spPr>
          <p:txBody>
            <a:bodyPr/>
            <a:lstStyle/>
            <a:p>
              <a:endParaRPr lang="zh-CN" altLang="en-US"/>
            </a:p>
          </p:txBody>
        </p:sp>
        <p:sp>
          <p:nvSpPr>
            <p:cNvPr id="86145" name="Freeform 17"/>
            <p:cNvSpPr>
              <a:spLocks/>
            </p:cNvSpPr>
            <p:nvPr/>
          </p:nvSpPr>
          <p:spPr bwMode="auto">
            <a:xfrm>
              <a:off x="579" y="2742"/>
              <a:ext cx="440" cy="432"/>
            </a:xfrm>
            <a:custGeom>
              <a:avLst/>
              <a:gdLst>
                <a:gd name="T0" fmla="*/ 170 w 440"/>
                <a:gd name="T1" fmla="*/ 328 h 432"/>
                <a:gd name="T2" fmla="*/ 234 w 440"/>
                <a:gd name="T3" fmla="*/ 405 h 432"/>
                <a:gd name="T4" fmla="*/ 284 w 440"/>
                <a:gd name="T5" fmla="*/ 424 h 432"/>
                <a:gd name="T6" fmla="*/ 319 w 440"/>
                <a:gd name="T7" fmla="*/ 431 h 432"/>
                <a:gd name="T8" fmla="*/ 355 w 440"/>
                <a:gd name="T9" fmla="*/ 427 h 432"/>
                <a:gd name="T10" fmla="*/ 385 w 440"/>
                <a:gd name="T11" fmla="*/ 406 h 432"/>
                <a:gd name="T12" fmla="*/ 400 w 440"/>
                <a:gd name="T13" fmla="*/ 376 h 432"/>
                <a:gd name="T14" fmla="*/ 408 w 440"/>
                <a:gd name="T15" fmla="*/ 337 h 432"/>
                <a:gd name="T16" fmla="*/ 407 w 440"/>
                <a:gd name="T17" fmla="*/ 293 h 432"/>
                <a:gd name="T18" fmla="*/ 406 w 440"/>
                <a:gd name="T19" fmla="*/ 257 h 432"/>
                <a:gd name="T20" fmla="*/ 400 w 440"/>
                <a:gd name="T21" fmla="*/ 216 h 432"/>
                <a:gd name="T22" fmla="*/ 391 w 440"/>
                <a:gd name="T23" fmla="*/ 187 h 432"/>
                <a:gd name="T24" fmla="*/ 439 w 440"/>
                <a:gd name="T25" fmla="*/ 163 h 432"/>
                <a:gd name="T26" fmla="*/ 439 w 440"/>
                <a:gd name="T27" fmla="*/ 144 h 432"/>
                <a:gd name="T28" fmla="*/ 421 w 440"/>
                <a:gd name="T29" fmla="*/ 124 h 432"/>
                <a:gd name="T30" fmla="*/ 372 w 440"/>
                <a:gd name="T31" fmla="*/ 139 h 432"/>
                <a:gd name="T32" fmla="*/ 362 w 440"/>
                <a:gd name="T33" fmla="*/ 105 h 432"/>
                <a:gd name="T34" fmla="*/ 337 w 440"/>
                <a:gd name="T35" fmla="*/ 68 h 432"/>
                <a:gd name="T36" fmla="*/ 307 w 440"/>
                <a:gd name="T37" fmla="*/ 35 h 432"/>
                <a:gd name="T38" fmla="*/ 266 w 440"/>
                <a:gd name="T39" fmla="*/ 8 h 432"/>
                <a:gd name="T40" fmla="*/ 231 w 440"/>
                <a:gd name="T41" fmla="*/ 0 h 432"/>
                <a:gd name="T42" fmla="*/ 193 w 440"/>
                <a:gd name="T43" fmla="*/ 0 h 432"/>
                <a:gd name="T44" fmla="*/ 164 w 440"/>
                <a:gd name="T45" fmla="*/ 17 h 432"/>
                <a:gd name="T46" fmla="*/ 146 w 440"/>
                <a:gd name="T47" fmla="*/ 47 h 432"/>
                <a:gd name="T48" fmla="*/ 132 w 440"/>
                <a:gd name="T49" fmla="*/ 112 h 432"/>
                <a:gd name="T50" fmla="*/ 129 w 440"/>
                <a:gd name="T51" fmla="*/ 199 h 432"/>
                <a:gd name="T52" fmla="*/ 133 w 440"/>
                <a:gd name="T53" fmla="*/ 278 h 432"/>
                <a:gd name="T54" fmla="*/ 59 w 440"/>
                <a:gd name="T55" fmla="*/ 325 h 432"/>
                <a:gd name="T56" fmla="*/ 58 w 440"/>
                <a:gd name="T57" fmla="*/ 341 h 432"/>
                <a:gd name="T58" fmla="*/ 46 w 440"/>
                <a:gd name="T59" fmla="*/ 347 h 432"/>
                <a:gd name="T60" fmla="*/ 36 w 440"/>
                <a:gd name="T61" fmla="*/ 338 h 432"/>
                <a:gd name="T62" fmla="*/ 0 w 440"/>
                <a:gd name="T63" fmla="*/ 356 h 432"/>
                <a:gd name="T64" fmla="*/ 5 w 440"/>
                <a:gd name="T65" fmla="*/ 374 h 432"/>
                <a:gd name="T66" fmla="*/ 34 w 440"/>
                <a:gd name="T67" fmla="*/ 375 h 432"/>
                <a:gd name="T68" fmla="*/ 72 w 440"/>
                <a:gd name="T69" fmla="*/ 345 h 432"/>
                <a:gd name="T70" fmla="*/ 79 w 440"/>
                <a:gd name="T71" fmla="*/ 330 h 432"/>
                <a:gd name="T72" fmla="*/ 134 w 440"/>
                <a:gd name="T73" fmla="*/ 296 h 432"/>
                <a:gd name="T74" fmla="*/ 170 w 440"/>
                <a:gd name="T75" fmla="*/ 328 h 432"/>
                <a:gd name="T76" fmla="*/ 170 w 440"/>
                <a:gd name="T77" fmla="*/ 328 h 4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40"/>
                <a:gd name="T118" fmla="*/ 0 h 432"/>
                <a:gd name="T119" fmla="*/ 440 w 440"/>
                <a:gd name="T120" fmla="*/ 432 h 43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40" h="432">
                  <a:moveTo>
                    <a:pt x="170" y="328"/>
                  </a:moveTo>
                  <a:lnTo>
                    <a:pt x="234" y="405"/>
                  </a:lnTo>
                  <a:lnTo>
                    <a:pt x="284" y="424"/>
                  </a:lnTo>
                  <a:lnTo>
                    <a:pt x="319" y="431"/>
                  </a:lnTo>
                  <a:lnTo>
                    <a:pt x="355" y="427"/>
                  </a:lnTo>
                  <a:lnTo>
                    <a:pt x="385" y="406"/>
                  </a:lnTo>
                  <a:lnTo>
                    <a:pt x="400" y="376"/>
                  </a:lnTo>
                  <a:lnTo>
                    <a:pt x="408" y="337"/>
                  </a:lnTo>
                  <a:lnTo>
                    <a:pt x="407" y="293"/>
                  </a:lnTo>
                  <a:lnTo>
                    <a:pt x="406" y="257"/>
                  </a:lnTo>
                  <a:lnTo>
                    <a:pt x="400" y="216"/>
                  </a:lnTo>
                  <a:lnTo>
                    <a:pt x="391" y="187"/>
                  </a:lnTo>
                  <a:lnTo>
                    <a:pt x="439" y="163"/>
                  </a:lnTo>
                  <a:lnTo>
                    <a:pt x="439" y="144"/>
                  </a:lnTo>
                  <a:lnTo>
                    <a:pt x="421" y="124"/>
                  </a:lnTo>
                  <a:lnTo>
                    <a:pt x="372" y="139"/>
                  </a:lnTo>
                  <a:lnTo>
                    <a:pt x="362" y="105"/>
                  </a:lnTo>
                  <a:lnTo>
                    <a:pt x="337" y="68"/>
                  </a:lnTo>
                  <a:lnTo>
                    <a:pt x="307" y="35"/>
                  </a:lnTo>
                  <a:lnTo>
                    <a:pt x="266" y="8"/>
                  </a:lnTo>
                  <a:lnTo>
                    <a:pt x="231" y="0"/>
                  </a:lnTo>
                  <a:lnTo>
                    <a:pt x="193" y="0"/>
                  </a:lnTo>
                  <a:lnTo>
                    <a:pt x="164" y="17"/>
                  </a:lnTo>
                  <a:lnTo>
                    <a:pt x="146" y="47"/>
                  </a:lnTo>
                  <a:lnTo>
                    <a:pt x="132" y="112"/>
                  </a:lnTo>
                  <a:lnTo>
                    <a:pt x="129" y="199"/>
                  </a:lnTo>
                  <a:lnTo>
                    <a:pt x="133" y="278"/>
                  </a:lnTo>
                  <a:lnTo>
                    <a:pt x="59" y="325"/>
                  </a:lnTo>
                  <a:lnTo>
                    <a:pt x="58" y="341"/>
                  </a:lnTo>
                  <a:lnTo>
                    <a:pt x="46" y="347"/>
                  </a:lnTo>
                  <a:lnTo>
                    <a:pt x="36" y="338"/>
                  </a:lnTo>
                  <a:lnTo>
                    <a:pt x="0" y="356"/>
                  </a:lnTo>
                  <a:lnTo>
                    <a:pt x="5" y="374"/>
                  </a:lnTo>
                  <a:lnTo>
                    <a:pt x="34" y="375"/>
                  </a:lnTo>
                  <a:lnTo>
                    <a:pt x="72" y="345"/>
                  </a:lnTo>
                  <a:lnTo>
                    <a:pt x="79" y="330"/>
                  </a:lnTo>
                  <a:lnTo>
                    <a:pt x="134" y="296"/>
                  </a:lnTo>
                  <a:lnTo>
                    <a:pt x="170" y="328"/>
                  </a:lnTo>
                </a:path>
              </a:pathLst>
            </a:custGeom>
            <a:solidFill>
              <a:srgbClr val="FFFFFF"/>
            </a:solidFill>
            <a:ln w="9525" cap="rnd">
              <a:noFill/>
              <a:round/>
              <a:headEnd/>
              <a:tailEnd/>
            </a:ln>
          </p:spPr>
          <p:txBody>
            <a:bodyPr/>
            <a:lstStyle/>
            <a:p>
              <a:endParaRPr lang="zh-CN" altLang="en-US"/>
            </a:p>
          </p:txBody>
        </p:sp>
        <p:sp>
          <p:nvSpPr>
            <p:cNvPr id="86146" name="Freeform 18"/>
            <p:cNvSpPr>
              <a:spLocks/>
            </p:cNvSpPr>
            <p:nvPr/>
          </p:nvSpPr>
          <p:spPr bwMode="auto">
            <a:xfrm>
              <a:off x="763" y="2916"/>
              <a:ext cx="201" cy="229"/>
            </a:xfrm>
            <a:custGeom>
              <a:avLst/>
              <a:gdLst>
                <a:gd name="T0" fmla="*/ 120 w 201"/>
                <a:gd name="T1" fmla="*/ 48 h 229"/>
                <a:gd name="T2" fmla="*/ 120 w 201"/>
                <a:gd name="T3" fmla="*/ 56 h 229"/>
                <a:gd name="T4" fmla="*/ 194 w 201"/>
                <a:gd name="T5" fmla="*/ 110 h 229"/>
                <a:gd name="T6" fmla="*/ 191 w 201"/>
                <a:gd name="T7" fmla="*/ 121 h 229"/>
                <a:gd name="T8" fmla="*/ 118 w 201"/>
                <a:gd name="T9" fmla="*/ 74 h 229"/>
                <a:gd name="T10" fmla="*/ 116 w 201"/>
                <a:gd name="T11" fmla="*/ 103 h 229"/>
                <a:gd name="T12" fmla="*/ 100 w 201"/>
                <a:gd name="T13" fmla="*/ 141 h 229"/>
                <a:gd name="T14" fmla="*/ 58 w 201"/>
                <a:gd name="T15" fmla="*/ 165 h 229"/>
                <a:gd name="T16" fmla="*/ 17 w 201"/>
                <a:gd name="T17" fmla="*/ 131 h 229"/>
                <a:gd name="T18" fmla="*/ 0 w 201"/>
                <a:gd name="T19" fmla="*/ 100 h 229"/>
                <a:gd name="T20" fmla="*/ 13 w 201"/>
                <a:gd name="T21" fmla="*/ 133 h 229"/>
                <a:gd name="T22" fmla="*/ 28 w 201"/>
                <a:gd name="T23" fmla="*/ 155 h 229"/>
                <a:gd name="T24" fmla="*/ 51 w 201"/>
                <a:gd name="T25" fmla="*/ 182 h 229"/>
                <a:gd name="T26" fmla="*/ 72 w 201"/>
                <a:gd name="T27" fmla="*/ 199 h 229"/>
                <a:gd name="T28" fmla="*/ 123 w 201"/>
                <a:gd name="T29" fmla="*/ 225 h 229"/>
                <a:gd name="T30" fmla="*/ 147 w 201"/>
                <a:gd name="T31" fmla="*/ 228 h 229"/>
                <a:gd name="T32" fmla="*/ 172 w 201"/>
                <a:gd name="T33" fmla="*/ 221 h 229"/>
                <a:gd name="T34" fmla="*/ 190 w 201"/>
                <a:gd name="T35" fmla="*/ 200 h 229"/>
                <a:gd name="T36" fmla="*/ 195 w 201"/>
                <a:gd name="T37" fmla="*/ 168 h 229"/>
                <a:gd name="T38" fmla="*/ 200 w 201"/>
                <a:gd name="T39" fmla="*/ 131 h 229"/>
                <a:gd name="T40" fmla="*/ 197 w 201"/>
                <a:gd name="T41" fmla="*/ 79 h 229"/>
                <a:gd name="T42" fmla="*/ 186 w 201"/>
                <a:gd name="T43" fmla="*/ 19 h 229"/>
                <a:gd name="T44" fmla="*/ 174 w 201"/>
                <a:gd name="T45" fmla="*/ 0 h 229"/>
                <a:gd name="T46" fmla="*/ 133 w 201"/>
                <a:gd name="T47" fmla="*/ 19 h 229"/>
                <a:gd name="T48" fmla="*/ 120 w 201"/>
                <a:gd name="T49" fmla="*/ 48 h 229"/>
                <a:gd name="T50" fmla="*/ 120 w 201"/>
                <a:gd name="T51" fmla="*/ 48 h 2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01"/>
                <a:gd name="T79" fmla="*/ 0 h 229"/>
                <a:gd name="T80" fmla="*/ 201 w 201"/>
                <a:gd name="T81" fmla="*/ 229 h 22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01" h="229">
                  <a:moveTo>
                    <a:pt x="120" y="48"/>
                  </a:moveTo>
                  <a:lnTo>
                    <a:pt x="120" y="56"/>
                  </a:lnTo>
                  <a:lnTo>
                    <a:pt x="194" y="110"/>
                  </a:lnTo>
                  <a:lnTo>
                    <a:pt x="191" y="121"/>
                  </a:lnTo>
                  <a:lnTo>
                    <a:pt x="118" y="74"/>
                  </a:lnTo>
                  <a:lnTo>
                    <a:pt x="116" y="103"/>
                  </a:lnTo>
                  <a:lnTo>
                    <a:pt x="100" y="141"/>
                  </a:lnTo>
                  <a:lnTo>
                    <a:pt x="58" y="165"/>
                  </a:lnTo>
                  <a:lnTo>
                    <a:pt x="17" y="131"/>
                  </a:lnTo>
                  <a:lnTo>
                    <a:pt x="0" y="100"/>
                  </a:lnTo>
                  <a:lnTo>
                    <a:pt x="13" y="133"/>
                  </a:lnTo>
                  <a:lnTo>
                    <a:pt x="28" y="155"/>
                  </a:lnTo>
                  <a:lnTo>
                    <a:pt x="51" y="182"/>
                  </a:lnTo>
                  <a:lnTo>
                    <a:pt x="72" y="199"/>
                  </a:lnTo>
                  <a:lnTo>
                    <a:pt x="123" y="225"/>
                  </a:lnTo>
                  <a:lnTo>
                    <a:pt x="147" y="228"/>
                  </a:lnTo>
                  <a:lnTo>
                    <a:pt x="172" y="221"/>
                  </a:lnTo>
                  <a:lnTo>
                    <a:pt x="190" y="200"/>
                  </a:lnTo>
                  <a:lnTo>
                    <a:pt x="195" y="168"/>
                  </a:lnTo>
                  <a:lnTo>
                    <a:pt x="200" y="131"/>
                  </a:lnTo>
                  <a:lnTo>
                    <a:pt x="197" y="79"/>
                  </a:lnTo>
                  <a:lnTo>
                    <a:pt x="186" y="19"/>
                  </a:lnTo>
                  <a:lnTo>
                    <a:pt x="174" y="0"/>
                  </a:lnTo>
                  <a:lnTo>
                    <a:pt x="133" y="19"/>
                  </a:lnTo>
                  <a:lnTo>
                    <a:pt x="120" y="48"/>
                  </a:lnTo>
                </a:path>
              </a:pathLst>
            </a:custGeom>
            <a:solidFill>
              <a:srgbClr val="CCCCFF"/>
            </a:solidFill>
            <a:ln w="9525" cap="rnd">
              <a:noFill/>
              <a:round/>
              <a:headEnd/>
              <a:tailEnd/>
            </a:ln>
          </p:spPr>
          <p:txBody>
            <a:bodyPr/>
            <a:lstStyle/>
            <a:p>
              <a:endParaRPr lang="zh-CN" altLang="en-US"/>
            </a:p>
          </p:txBody>
        </p:sp>
        <p:sp>
          <p:nvSpPr>
            <p:cNvPr id="86147" name="Freeform 19"/>
            <p:cNvSpPr>
              <a:spLocks/>
            </p:cNvSpPr>
            <p:nvPr/>
          </p:nvSpPr>
          <p:spPr bwMode="auto">
            <a:xfrm>
              <a:off x="703" y="2762"/>
              <a:ext cx="223" cy="411"/>
            </a:xfrm>
            <a:custGeom>
              <a:avLst/>
              <a:gdLst>
                <a:gd name="T0" fmla="*/ 51 w 223"/>
                <a:gd name="T1" fmla="*/ 0 h 411"/>
                <a:gd name="T2" fmla="*/ 26 w 223"/>
                <a:gd name="T3" fmla="*/ 22 h 411"/>
                <a:gd name="T4" fmla="*/ 11 w 223"/>
                <a:gd name="T5" fmla="*/ 63 h 411"/>
                <a:gd name="T6" fmla="*/ 3 w 223"/>
                <a:gd name="T7" fmla="*/ 121 h 411"/>
                <a:gd name="T8" fmla="*/ 0 w 223"/>
                <a:gd name="T9" fmla="*/ 169 h 411"/>
                <a:gd name="T10" fmla="*/ 5 w 223"/>
                <a:gd name="T11" fmla="*/ 231 h 411"/>
                <a:gd name="T12" fmla="*/ 18 w 223"/>
                <a:gd name="T13" fmla="*/ 293 h 411"/>
                <a:gd name="T14" fmla="*/ 85 w 223"/>
                <a:gd name="T15" fmla="*/ 350 h 411"/>
                <a:gd name="T16" fmla="*/ 148 w 223"/>
                <a:gd name="T17" fmla="*/ 402 h 411"/>
                <a:gd name="T18" fmla="*/ 200 w 223"/>
                <a:gd name="T19" fmla="*/ 410 h 411"/>
                <a:gd name="T20" fmla="*/ 222 w 223"/>
                <a:gd name="T21" fmla="*/ 407 h 411"/>
                <a:gd name="T22" fmla="*/ 188 w 223"/>
                <a:gd name="T23" fmla="*/ 401 h 411"/>
                <a:gd name="T24" fmla="*/ 151 w 223"/>
                <a:gd name="T25" fmla="*/ 387 h 411"/>
                <a:gd name="T26" fmla="*/ 109 w 223"/>
                <a:gd name="T27" fmla="*/ 355 h 411"/>
                <a:gd name="T28" fmla="*/ 74 w 223"/>
                <a:gd name="T29" fmla="*/ 309 h 411"/>
                <a:gd name="T30" fmla="*/ 30 w 223"/>
                <a:gd name="T31" fmla="*/ 204 h 411"/>
                <a:gd name="T32" fmla="*/ 20 w 223"/>
                <a:gd name="T33" fmla="*/ 107 h 411"/>
                <a:gd name="T34" fmla="*/ 26 w 223"/>
                <a:gd name="T35" fmla="*/ 43 h 411"/>
                <a:gd name="T36" fmla="*/ 51 w 223"/>
                <a:gd name="T37" fmla="*/ 0 h 411"/>
                <a:gd name="T38" fmla="*/ 51 w 223"/>
                <a:gd name="T39" fmla="*/ 0 h 41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23"/>
                <a:gd name="T61" fmla="*/ 0 h 411"/>
                <a:gd name="T62" fmla="*/ 223 w 223"/>
                <a:gd name="T63" fmla="*/ 411 h 41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23" h="411">
                  <a:moveTo>
                    <a:pt x="51" y="0"/>
                  </a:moveTo>
                  <a:lnTo>
                    <a:pt x="26" y="22"/>
                  </a:lnTo>
                  <a:lnTo>
                    <a:pt x="11" y="63"/>
                  </a:lnTo>
                  <a:lnTo>
                    <a:pt x="3" y="121"/>
                  </a:lnTo>
                  <a:lnTo>
                    <a:pt x="0" y="169"/>
                  </a:lnTo>
                  <a:lnTo>
                    <a:pt x="5" y="231"/>
                  </a:lnTo>
                  <a:lnTo>
                    <a:pt x="18" y="293"/>
                  </a:lnTo>
                  <a:lnTo>
                    <a:pt x="85" y="350"/>
                  </a:lnTo>
                  <a:lnTo>
                    <a:pt x="148" y="402"/>
                  </a:lnTo>
                  <a:lnTo>
                    <a:pt x="200" y="410"/>
                  </a:lnTo>
                  <a:lnTo>
                    <a:pt x="222" y="407"/>
                  </a:lnTo>
                  <a:lnTo>
                    <a:pt x="188" y="401"/>
                  </a:lnTo>
                  <a:lnTo>
                    <a:pt x="151" y="387"/>
                  </a:lnTo>
                  <a:lnTo>
                    <a:pt x="109" y="355"/>
                  </a:lnTo>
                  <a:lnTo>
                    <a:pt x="74" y="309"/>
                  </a:lnTo>
                  <a:lnTo>
                    <a:pt x="30" y="204"/>
                  </a:lnTo>
                  <a:lnTo>
                    <a:pt x="20" y="107"/>
                  </a:lnTo>
                  <a:lnTo>
                    <a:pt x="26" y="43"/>
                  </a:lnTo>
                  <a:lnTo>
                    <a:pt x="51" y="0"/>
                  </a:lnTo>
                </a:path>
              </a:pathLst>
            </a:custGeom>
            <a:solidFill>
              <a:srgbClr val="A3A3D6"/>
            </a:solidFill>
            <a:ln w="9525" cap="rnd">
              <a:noFill/>
              <a:round/>
              <a:headEnd/>
              <a:tailEnd/>
            </a:ln>
          </p:spPr>
          <p:txBody>
            <a:bodyPr/>
            <a:lstStyle/>
            <a:p>
              <a:endParaRPr lang="zh-CN" altLang="en-US"/>
            </a:p>
          </p:txBody>
        </p:sp>
        <p:sp>
          <p:nvSpPr>
            <p:cNvPr id="86148" name="Freeform 20"/>
            <p:cNvSpPr>
              <a:spLocks/>
            </p:cNvSpPr>
            <p:nvPr/>
          </p:nvSpPr>
          <p:spPr bwMode="auto">
            <a:xfrm>
              <a:off x="767" y="3285"/>
              <a:ext cx="34" cy="129"/>
            </a:xfrm>
            <a:custGeom>
              <a:avLst/>
              <a:gdLst>
                <a:gd name="T0" fmla="*/ 0 w 34"/>
                <a:gd name="T1" fmla="*/ 124 h 129"/>
                <a:gd name="T2" fmla="*/ 33 w 34"/>
                <a:gd name="T3" fmla="*/ 128 h 129"/>
                <a:gd name="T4" fmla="*/ 18 w 34"/>
                <a:gd name="T5" fmla="*/ 0 h 129"/>
                <a:gd name="T6" fmla="*/ 0 w 34"/>
                <a:gd name="T7" fmla="*/ 8 h 129"/>
                <a:gd name="T8" fmla="*/ 0 w 34"/>
                <a:gd name="T9" fmla="*/ 124 h 129"/>
                <a:gd name="T10" fmla="*/ 0 w 34"/>
                <a:gd name="T11" fmla="*/ 124 h 129"/>
                <a:gd name="T12" fmla="*/ 0 60000 65536"/>
                <a:gd name="T13" fmla="*/ 0 60000 65536"/>
                <a:gd name="T14" fmla="*/ 0 60000 65536"/>
                <a:gd name="T15" fmla="*/ 0 60000 65536"/>
                <a:gd name="T16" fmla="*/ 0 60000 65536"/>
                <a:gd name="T17" fmla="*/ 0 60000 65536"/>
                <a:gd name="T18" fmla="*/ 0 w 34"/>
                <a:gd name="T19" fmla="*/ 0 h 129"/>
                <a:gd name="T20" fmla="*/ 34 w 34"/>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34" h="129">
                  <a:moveTo>
                    <a:pt x="0" y="124"/>
                  </a:moveTo>
                  <a:lnTo>
                    <a:pt x="33" y="128"/>
                  </a:lnTo>
                  <a:lnTo>
                    <a:pt x="18" y="0"/>
                  </a:lnTo>
                  <a:lnTo>
                    <a:pt x="0" y="8"/>
                  </a:lnTo>
                  <a:lnTo>
                    <a:pt x="0" y="124"/>
                  </a:lnTo>
                </a:path>
              </a:pathLst>
            </a:custGeom>
            <a:solidFill>
              <a:srgbClr val="A3A3D6"/>
            </a:solidFill>
            <a:ln w="9525" cap="rnd">
              <a:noFill/>
              <a:round/>
              <a:headEnd/>
              <a:tailEnd/>
            </a:ln>
          </p:spPr>
          <p:txBody>
            <a:bodyPr/>
            <a:lstStyle/>
            <a:p>
              <a:endParaRPr lang="zh-CN" altLang="en-US"/>
            </a:p>
          </p:txBody>
        </p:sp>
        <p:sp>
          <p:nvSpPr>
            <p:cNvPr id="86149" name="Freeform 21"/>
            <p:cNvSpPr>
              <a:spLocks/>
            </p:cNvSpPr>
            <p:nvPr/>
          </p:nvSpPr>
          <p:spPr bwMode="auto">
            <a:xfrm>
              <a:off x="742" y="2779"/>
              <a:ext cx="202" cy="152"/>
            </a:xfrm>
            <a:custGeom>
              <a:avLst/>
              <a:gdLst>
                <a:gd name="T0" fmla="*/ 1 w 202"/>
                <a:gd name="T1" fmla="*/ 129 h 152"/>
                <a:gd name="T2" fmla="*/ 8 w 202"/>
                <a:gd name="T3" fmla="*/ 95 h 152"/>
                <a:gd name="T4" fmla="*/ 23 w 202"/>
                <a:gd name="T5" fmla="*/ 72 h 152"/>
                <a:gd name="T6" fmla="*/ 40 w 202"/>
                <a:gd name="T7" fmla="*/ 63 h 152"/>
                <a:gd name="T8" fmla="*/ 83 w 202"/>
                <a:gd name="T9" fmla="*/ 63 h 152"/>
                <a:gd name="T10" fmla="*/ 115 w 202"/>
                <a:gd name="T11" fmla="*/ 84 h 152"/>
                <a:gd name="T12" fmla="*/ 136 w 202"/>
                <a:gd name="T13" fmla="*/ 117 h 152"/>
                <a:gd name="T14" fmla="*/ 143 w 202"/>
                <a:gd name="T15" fmla="*/ 151 h 152"/>
                <a:gd name="T16" fmla="*/ 181 w 202"/>
                <a:gd name="T17" fmla="*/ 134 h 152"/>
                <a:gd name="T18" fmla="*/ 181 w 202"/>
                <a:gd name="T19" fmla="*/ 117 h 152"/>
                <a:gd name="T20" fmla="*/ 201 w 202"/>
                <a:gd name="T21" fmla="*/ 105 h 152"/>
                <a:gd name="T22" fmla="*/ 174 w 202"/>
                <a:gd name="T23" fmla="*/ 50 h 152"/>
                <a:gd name="T24" fmla="*/ 104 w 202"/>
                <a:gd name="T25" fmla="*/ 5 h 152"/>
                <a:gd name="T26" fmla="*/ 24 w 202"/>
                <a:gd name="T27" fmla="*/ 0 h 152"/>
                <a:gd name="T28" fmla="*/ 4 w 202"/>
                <a:gd name="T29" fmla="*/ 38 h 152"/>
                <a:gd name="T30" fmla="*/ 0 w 202"/>
                <a:gd name="T31" fmla="*/ 75 h 152"/>
                <a:gd name="T32" fmla="*/ 1 w 202"/>
                <a:gd name="T33" fmla="*/ 129 h 152"/>
                <a:gd name="T34" fmla="*/ 1 w 202"/>
                <a:gd name="T35" fmla="*/ 129 h 1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2"/>
                <a:gd name="T55" fmla="*/ 0 h 152"/>
                <a:gd name="T56" fmla="*/ 202 w 202"/>
                <a:gd name="T57" fmla="*/ 152 h 1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2" h="152">
                  <a:moveTo>
                    <a:pt x="1" y="129"/>
                  </a:moveTo>
                  <a:lnTo>
                    <a:pt x="8" y="95"/>
                  </a:lnTo>
                  <a:lnTo>
                    <a:pt x="23" y="72"/>
                  </a:lnTo>
                  <a:lnTo>
                    <a:pt x="40" y="63"/>
                  </a:lnTo>
                  <a:lnTo>
                    <a:pt x="83" y="63"/>
                  </a:lnTo>
                  <a:lnTo>
                    <a:pt x="115" y="84"/>
                  </a:lnTo>
                  <a:lnTo>
                    <a:pt x="136" y="117"/>
                  </a:lnTo>
                  <a:lnTo>
                    <a:pt x="143" y="151"/>
                  </a:lnTo>
                  <a:lnTo>
                    <a:pt x="181" y="134"/>
                  </a:lnTo>
                  <a:lnTo>
                    <a:pt x="181" y="117"/>
                  </a:lnTo>
                  <a:lnTo>
                    <a:pt x="201" y="105"/>
                  </a:lnTo>
                  <a:lnTo>
                    <a:pt x="174" y="50"/>
                  </a:lnTo>
                  <a:lnTo>
                    <a:pt x="104" y="5"/>
                  </a:lnTo>
                  <a:lnTo>
                    <a:pt x="24" y="0"/>
                  </a:lnTo>
                  <a:lnTo>
                    <a:pt x="4" y="38"/>
                  </a:lnTo>
                  <a:lnTo>
                    <a:pt x="0" y="75"/>
                  </a:lnTo>
                  <a:lnTo>
                    <a:pt x="1" y="129"/>
                  </a:lnTo>
                </a:path>
              </a:pathLst>
            </a:custGeom>
            <a:solidFill>
              <a:srgbClr val="CCCCFF"/>
            </a:solidFill>
            <a:ln w="9525" cap="rnd">
              <a:noFill/>
              <a:round/>
              <a:headEnd/>
              <a:tailEnd/>
            </a:ln>
          </p:spPr>
          <p:txBody>
            <a:bodyPr/>
            <a:lstStyle/>
            <a:p>
              <a:endParaRPr lang="zh-CN" altLang="en-US"/>
            </a:p>
          </p:txBody>
        </p:sp>
        <p:sp>
          <p:nvSpPr>
            <p:cNvPr id="86150" name="Freeform 22"/>
            <p:cNvSpPr>
              <a:spLocks/>
            </p:cNvSpPr>
            <p:nvPr/>
          </p:nvSpPr>
          <p:spPr bwMode="auto">
            <a:xfrm>
              <a:off x="944" y="2883"/>
              <a:ext cx="73" cy="41"/>
            </a:xfrm>
            <a:custGeom>
              <a:avLst/>
              <a:gdLst>
                <a:gd name="T0" fmla="*/ 0 w 73"/>
                <a:gd name="T1" fmla="*/ 26 h 41"/>
                <a:gd name="T2" fmla="*/ 41 w 73"/>
                <a:gd name="T3" fmla="*/ 0 h 41"/>
                <a:gd name="T4" fmla="*/ 64 w 73"/>
                <a:gd name="T5" fmla="*/ 5 h 41"/>
                <a:gd name="T6" fmla="*/ 72 w 73"/>
                <a:gd name="T7" fmla="*/ 21 h 41"/>
                <a:gd name="T8" fmla="*/ 4 w 73"/>
                <a:gd name="T9" fmla="*/ 40 h 41"/>
                <a:gd name="T10" fmla="*/ 0 w 73"/>
                <a:gd name="T11" fmla="*/ 26 h 41"/>
                <a:gd name="T12" fmla="*/ 0 w 73"/>
                <a:gd name="T13" fmla="*/ 26 h 41"/>
                <a:gd name="T14" fmla="*/ 0 60000 65536"/>
                <a:gd name="T15" fmla="*/ 0 60000 65536"/>
                <a:gd name="T16" fmla="*/ 0 60000 65536"/>
                <a:gd name="T17" fmla="*/ 0 60000 65536"/>
                <a:gd name="T18" fmla="*/ 0 60000 65536"/>
                <a:gd name="T19" fmla="*/ 0 60000 65536"/>
                <a:gd name="T20" fmla="*/ 0 60000 65536"/>
                <a:gd name="T21" fmla="*/ 0 w 73"/>
                <a:gd name="T22" fmla="*/ 0 h 41"/>
                <a:gd name="T23" fmla="*/ 73 w 73"/>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41">
                  <a:moveTo>
                    <a:pt x="0" y="26"/>
                  </a:moveTo>
                  <a:lnTo>
                    <a:pt x="41" y="0"/>
                  </a:lnTo>
                  <a:lnTo>
                    <a:pt x="64" y="5"/>
                  </a:lnTo>
                  <a:lnTo>
                    <a:pt x="72" y="21"/>
                  </a:lnTo>
                  <a:lnTo>
                    <a:pt x="4" y="40"/>
                  </a:lnTo>
                  <a:lnTo>
                    <a:pt x="0" y="26"/>
                  </a:lnTo>
                </a:path>
              </a:pathLst>
            </a:custGeom>
            <a:solidFill>
              <a:srgbClr val="A3A3D6"/>
            </a:solidFill>
            <a:ln w="9525" cap="rnd">
              <a:noFill/>
              <a:round/>
              <a:headEnd/>
              <a:tailEnd/>
            </a:ln>
          </p:spPr>
          <p:txBody>
            <a:bodyPr/>
            <a:lstStyle/>
            <a:p>
              <a:endParaRPr lang="zh-CN" altLang="en-US"/>
            </a:p>
          </p:txBody>
        </p:sp>
        <p:sp>
          <p:nvSpPr>
            <p:cNvPr id="86151" name="Freeform 23"/>
            <p:cNvSpPr>
              <a:spLocks/>
            </p:cNvSpPr>
            <p:nvPr/>
          </p:nvSpPr>
          <p:spPr bwMode="auto">
            <a:xfrm>
              <a:off x="930" y="2878"/>
              <a:ext cx="90" cy="63"/>
            </a:xfrm>
            <a:custGeom>
              <a:avLst/>
              <a:gdLst>
                <a:gd name="T0" fmla="*/ 0 w 90"/>
                <a:gd name="T1" fmla="*/ 27 h 63"/>
                <a:gd name="T2" fmla="*/ 2 w 90"/>
                <a:gd name="T3" fmla="*/ 39 h 63"/>
                <a:gd name="T4" fmla="*/ 9 w 90"/>
                <a:gd name="T5" fmla="*/ 54 h 63"/>
                <a:gd name="T6" fmla="*/ 24 w 90"/>
                <a:gd name="T7" fmla="*/ 62 h 63"/>
                <a:gd name="T8" fmla="*/ 89 w 90"/>
                <a:gd name="T9" fmla="*/ 28 h 63"/>
                <a:gd name="T10" fmla="*/ 69 w 90"/>
                <a:gd name="T11" fmla="*/ 23 h 63"/>
                <a:gd name="T12" fmla="*/ 62 w 90"/>
                <a:gd name="T13" fmla="*/ 16 h 63"/>
                <a:gd name="T14" fmla="*/ 11 w 90"/>
                <a:gd name="T15" fmla="*/ 37 h 63"/>
                <a:gd name="T16" fmla="*/ 49 w 90"/>
                <a:gd name="T17" fmla="*/ 0 h 63"/>
                <a:gd name="T18" fmla="*/ 0 w 90"/>
                <a:gd name="T19" fmla="*/ 27 h 63"/>
                <a:gd name="T20" fmla="*/ 0 w 90"/>
                <a:gd name="T21" fmla="*/ 27 h 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0"/>
                <a:gd name="T34" fmla="*/ 0 h 63"/>
                <a:gd name="T35" fmla="*/ 90 w 90"/>
                <a:gd name="T36" fmla="*/ 63 h 6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0" h="63">
                  <a:moveTo>
                    <a:pt x="0" y="27"/>
                  </a:moveTo>
                  <a:lnTo>
                    <a:pt x="2" y="39"/>
                  </a:lnTo>
                  <a:lnTo>
                    <a:pt x="9" y="54"/>
                  </a:lnTo>
                  <a:lnTo>
                    <a:pt x="24" y="62"/>
                  </a:lnTo>
                  <a:lnTo>
                    <a:pt x="89" y="28"/>
                  </a:lnTo>
                  <a:lnTo>
                    <a:pt x="69" y="23"/>
                  </a:lnTo>
                  <a:lnTo>
                    <a:pt x="62" y="16"/>
                  </a:lnTo>
                  <a:lnTo>
                    <a:pt x="11" y="37"/>
                  </a:lnTo>
                  <a:lnTo>
                    <a:pt x="49" y="0"/>
                  </a:lnTo>
                  <a:lnTo>
                    <a:pt x="0" y="27"/>
                  </a:lnTo>
                </a:path>
              </a:pathLst>
            </a:custGeom>
            <a:solidFill>
              <a:srgbClr val="000000"/>
            </a:solidFill>
            <a:ln w="9525" cap="rnd">
              <a:noFill/>
              <a:round/>
              <a:headEnd/>
              <a:tailEnd/>
            </a:ln>
          </p:spPr>
          <p:txBody>
            <a:bodyPr/>
            <a:lstStyle/>
            <a:p>
              <a:endParaRPr lang="zh-CN" altLang="en-US"/>
            </a:p>
          </p:txBody>
        </p:sp>
        <p:sp>
          <p:nvSpPr>
            <p:cNvPr id="86152" name="Freeform 24"/>
            <p:cNvSpPr>
              <a:spLocks/>
            </p:cNvSpPr>
            <p:nvPr/>
          </p:nvSpPr>
          <p:spPr bwMode="auto">
            <a:xfrm>
              <a:off x="994" y="2873"/>
              <a:ext cx="27" cy="29"/>
            </a:xfrm>
            <a:custGeom>
              <a:avLst/>
              <a:gdLst>
                <a:gd name="T0" fmla="*/ 0 w 27"/>
                <a:gd name="T1" fmla="*/ 0 h 29"/>
                <a:gd name="T2" fmla="*/ 13 w 27"/>
                <a:gd name="T3" fmla="*/ 4 h 29"/>
                <a:gd name="T4" fmla="*/ 22 w 27"/>
                <a:gd name="T5" fmla="*/ 15 h 29"/>
                <a:gd name="T6" fmla="*/ 26 w 27"/>
                <a:gd name="T7" fmla="*/ 28 h 29"/>
                <a:gd name="T8" fmla="*/ 9 w 27"/>
                <a:gd name="T9" fmla="*/ 20 h 29"/>
                <a:gd name="T10" fmla="*/ 0 w 27"/>
                <a:gd name="T11" fmla="*/ 0 h 29"/>
                <a:gd name="T12" fmla="*/ 0 w 27"/>
                <a:gd name="T13" fmla="*/ 0 h 29"/>
                <a:gd name="T14" fmla="*/ 0 60000 65536"/>
                <a:gd name="T15" fmla="*/ 0 60000 65536"/>
                <a:gd name="T16" fmla="*/ 0 60000 65536"/>
                <a:gd name="T17" fmla="*/ 0 60000 65536"/>
                <a:gd name="T18" fmla="*/ 0 60000 65536"/>
                <a:gd name="T19" fmla="*/ 0 60000 65536"/>
                <a:gd name="T20" fmla="*/ 0 60000 65536"/>
                <a:gd name="T21" fmla="*/ 0 w 27"/>
                <a:gd name="T22" fmla="*/ 0 h 29"/>
                <a:gd name="T23" fmla="*/ 27 w 27"/>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29">
                  <a:moveTo>
                    <a:pt x="0" y="0"/>
                  </a:moveTo>
                  <a:lnTo>
                    <a:pt x="13" y="4"/>
                  </a:lnTo>
                  <a:lnTo>
                    <a:pt x="22" y="15"/>
                  </a:lnTo>
                  <a:lnTo>
                    <a:pt x="26" y="28"/>
                  </a:lnTo>
                  <a:lnTo>
                    <a:pt x="9" y="20"/>
                  </a:lnTo>
                  <a:lnTo>
                    <a:pt x="0" y="0"/>
                  </a:lnTo>
                </a:path>
              </a:pathLst>
            </a:custGeom>
            <a:solidFill>
              <a:srgbClr val="000000"/>
            </a:solidFill>
            <a:ln w="9525" cap="rnd">
              <a:noFill/>
              <a:round/>
              <a:headEnd/>
              <a:tailEnd/>
            </a:ln>
          </p:spPr>
          <p:txBody>
            <a:bodyPr/>
            <a:lstStyle/>
            <a:p>
              <a:endParaRPr lang="zh-CN" altLang="en-US"/>
            </a:p>
          </p:txBody>
        </p:sp>
        <p:sp>
          <p:nvSpPr>
            <p:cNvPr id="86153" name="Freeform 25"/>
            <p:cNvSpPr>
              <a:spLocks/>
            </p:cNvSpPr>
            <p:nvPr/>
          </p:nvSpPr>
          <p:spPr bwMode="auto">
            <a:xfrm>
              <a:off x="698" y="2781"/>
              <a:ext cx="199" cy="393"/>
            </a:xfrm>
            <a:custGeom>
              <a:avLst/>
              <a:gdLst>
                <a:gd name="T0" fmla="*/ 16 w 199"/>
                <a:gd name="T1" fmla="*/ 80 h 393"/>
                <a:gd name="T2" fmla="*/ 17 w 199"/>
                <a:gd name="T3" fmla="*/ 102 h 393"/>
                <a:gd name="T4" fmla="*/ 20 w 199"/>
                <a:gd name="T5" fmla="*/ 141 h 393"/>
                <a:gd name="T6" fmla="*/ 28 w 199"/>
                <a:gd name="T7" fmla="*/ 191 h 393"/>
                <a:gd name="T8" fmla="*/ 48 w 199"/>
                <a:gd name="T9" fmla="*/ 245 h 393"/>
                <a:gd name="T10" fmla="*/ 71 w 199"/>
                <a:gd name="T11" fmla="*/ 296 h 393"/>
                <a:gd name="T12" fmla="*/ 111 w 199"/>
                <a:gd name="T13" fmla="*/ 344 h 393"/>
                <a:gd name="T14" fmla="*/ 153 w 199"/>
                <a:gd name="T15" fmla="*/ 372 h 393"/>
                <a:gd name="T16" fmla="*/ 198 w 199"/>
                <a:gd name="T17" fmla="*/ 392 h 393"/>
                <a:gd name="T18" fmla="*/ 149 w 199"/>
                <a:gd name="T19" fmla="*/ 385 h 393"/>
                <a:gd name="T20" fmla="*/ 102 w 199"/>
                <a:gd name="T21" fmla="*/ 365 h 393"/>
                <a:gd name="T22" fmla="*/ 61 w 199"/>
                <a:gd name="T23" fmla="*/ 324 h 393"/>
                <a:gd name="T24" fmla="*/ 21 w 199"/>
                <a:gd name="T25" fmla="*/ 285 h 393"/>
                <a:gd name="T26" fmla="*/ 6 w 199"/>
                <a:gd name="T27" fmla="*/ 257 h 393"/>
                <a:gd name="T28" fmla="*/ 0 w 199"/>
                <a:gd name="T29" fmla="*/ 191 h 393"/>
                <a:gd name="T30" fmla="*/ 1 w 199"/>
                <a:gd name="T31" fmla="*/ 125 h 393"/>
                <a:gd name="T32" fmla="*/ 6 w 199"/>
                <a:gd name="T33" fmla="*/ 81 h 393"/>
                <a:gd name="T34" fmla="*/ 15 w 199"/>
                <a:gd name="T35" fmla="*/ 38 h 393"/>
                <a:gd name="T36" fmla="*/ 34 w 199"/>
                <a:gd name="T37" fmla="*/ 0 h 393"/>
                <a:gd name="T38" fmla="*/ 21 w 199"/>
                <a:gd name="T39" fmla="*/ 48 h 393"/>
                <a:gd name="T40" fmla="*/ 16 w 199"/>
                <a:gd name="T41" fmla="*/ 80 h 393"/>
                <a:gd name="T42" fmla="*/ 16 w 199"/>
                <a:gd name="T43" fmla="*/ 80 h 3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9"/>
                <a:gd name="T67" fmla="*/ 0 h 393"/>
                <a:gd name="T68" fmla="*/ 199 w 199"/>
                <a:gd name="T69" fmla="*/ 393 h 39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9" h="393">
                  <a:moveTo>
                    <a:pt x="16" y="80"/>
                  </a:moveTo>
                  <a:lnTo>
                    <a:pt x="17" y="102"/>
                  </a:lnTo>
                  <a:lnTo>
                    <a:pt x="20" y="141"/>
                  </a:lnTo>
                  <a:lnTo>
                    <a:pt x="28" y="191"/>
                  </a:lnTo>
                  <a:lnTo>
                    <a:pt x="48" y="245"/>
                  </a:lnTo>
                  <a:lnTo>
                    <a:pt x="71" y="296"/>
                  </a:lnTo>
                  <a:lnTo>
                    <a:pt x="111" y="344"/>
                  </a:lnTo>
                  <a:lnTo>
                    <a:pt x="153" y="372"/>
                  </a:lnTo>
                  <a:lnTo>
                    <a:pt x="198" y="392"/>
                  </a:lnTo>
                  <a:lnTo>
                    <a:pt x="149" y="385"/>
                  </a:lnTo>
                  <a:lnTo>
                    <a:pt x="102" y="365"/>
                  </a:lnTo>
                  <a:lnTo>
                    <a:pt x="61" y="324"/>
                  </a:lnTo>
                  <a:lnTo>
                    <a:pt x="21" y="285"/>
                  </a:lnTo>
                  <a:lnTo>
                    <a:pt x="6" y="257"/>
                  </a:lnTo>
                  <a:lnTo>
                    <a:pt x="0" y="191"/>
                  </a:lnTo>
                  <a:lnTo>
                    <a:pt x="1" y="125"/>
                  </a:lnTo>
                  <a:lnTo>
                    <a:pt x="6" y="81"/>
                  </a:lnTo>
                  <a:lnTo>
                    <a:pt x="15" y="38"/>
                  </a:lnTo>
                  <a:lnTo>
                    <a:pt x="34" y="0"/>
                  </a:lnTo>
                  <a:lnTo>
                    <a:pt x="21" y="48"/>
                  </a:lnTo>
                  <a:lnTo>
                    <a:pt x="16" y="80"/>
                  </a:lnTo>
                </a:path>
              </a:pathLst>
            </a:custGeom>
            <a:solidFill>
              <a:srgbClr val="000000"/>
            </a:solidFill>
            <a:ln w="9525" cap="rnd">
              <a:noFill/>
              <a:round/>
              <a:headEnd/>
              <a:tailEnd/>
            </a:ln>
          </p:spPr>
          <p:txBody>
            <a:bodyPr/>
            <a:lstStyle/>
            <a:p>
              <a:endParaRPr lang="zh-CN" altLang="en-US"/>
            </a:p>
          </p:txBody>
        </p:sp>
        <p:sp>
          <p:nvSpPr>
            <p:cNvPr id="86154" name="Freeform 26"/>
            <p:cNvSpPr>
              <a:spLocks/>
            </p:cNvSpPr>
            <p:nvPr/>
          </p:nvSpPr>
          <p:spPr bwMode="auto">
            <a:xfrm>
              <a:off x="778" y="2921"/>
              <a:ext cx="182" cy="176"/>
            </a:xfrm>
            <a:custGeom>
              <a:avLst/>
              <a:gdLst>
                <a:gd name="T0" fmla="*/ 107 w 182"/>
                <a:gd name="T1" fmla="*/ 16 h 176"/>
                <a:gd name="T2" fmla="*/ 0 w 182"/>
                <a:gd name="T3" fmla="*/ 78 h 176"/>
                <a:gd name="T4" fmla="*/ 3 w 182"/>
                <a:gd name="T5" fmla="*/ 85 h 176"/>
                <a:gd name="T6" fmla="*/ 68 w 182"/>
                <a:gd name="T7" fmla="*/ 57 h 176"/>
                <a:gd name="T8" fmla="*/ 25 w 182"/>
                <a:gd name="T9" fmla="*/ 159 h 176"/>
                <a:gd name="T10" fmla="*/ 45 w 182"/>
                <a:gd name="T11" fmla="*/ 175 h 176"/>
                <a:gd name="T12" fmla="*/ 80 w 182"/>
                <a:gd name="T13" fmla="*/ 57 h 176"/>
                <a:gd name="T14" fmla="*/ 181 w 182"/>
                <a:gd name="T15" fmla="*/ 132 h 176"/>
                <a:gd name="T16" fmla="*/ 181 w 182"/>
                <a:gd name="T17" fmla="*/ 114 h 176"/>
                <a:gd name="T18" fmla="*/ 92 w 182"/>
                <a:gd name="T19" fmla="*/ 45 h 176"/>
                <a:gd name="T20" fmla="*/ 166 w 182"/>
                <a:gd name="T21" fmla="*/ 10 h 176"/>
                <a:gd name="T22" fmla="*/ 160 w 182"/>
                <a:gd name="T23" fmla="*/ 0 h 176"/>
                <a:gd name="T24" fmla="*/ 107 w 182"/>
                <a:gd name="T25" fmla="*/ 29 h 176"/>
                <a:gd name="T26" fmla="*/ 107 w 182"/>
                <a:gd name="T27" fmla="*/ 16 h 176"/>
                <a:gd name="T28" fmla="*/ 107 w 182"/>
                <a:gd name="T29" fmla="*/ 16 h 1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2"/>
                <a:gd name="T46" fmla="*/ 0 h 176"/>
                <a:gd name="T47" fmla="*/ 182 w 182"/>
                <a:gd name="T48" fmla="*/ 176 h 17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2" h="176">
                  <a:moveTo>
                    <a:pt x="107" y="16"/>
                  </a:moveTo>
                  <a:lnTo>
                    <a:pt x="0" y="78"/>
                  </a:lnTo>
                  <a:lnTo>
                    <a:pt x="3" y="85"/>
                  </a:lnTo>
                  <a:lnTo>
                    <a:pt x="68" y="57"/>
                  </a:lnTo>
                  <a:lnTo>
                    <a:pt x="25" y="159"/>
                  </a:lnTo>
                  <a:lnTo>
                    <a:pt x="45" y="175"/>
                  </a:lnTo>
                  <a:lnTo>
                    <a:pt x="80" y="57"/>
                  </a:lnTo>
                  <a:lnTo>
                    <a:pt x="181" y="132"/>
                  </a:lnTo>
                  <a:lnTo>
                    <a:pt x="181" y="114"/>
                  </a:lnTo>
                  <a:lnTo>
                    <a:pt x="92" y="45"/>
                  </a:lnTo>
                  <a:lnTo>
                    <a:pt x="166" y="10"/>
                  </a:lnTo>
                  <a:lnTo>
                    <a:pt x="160" y="0"/>
                  </a:lnTo>
                  <a:lnTo>
                    <a:pt x="107" y="29"/>
                  </a:lnTo>
                  <a:lnTo>
                    <a:pt x="107" y="16"/>
                  </a:lnTo>
                </a:path>
              </a:pathLst>
            </a:custGeom>
            <a:solidFill>
              <a:srgbClr val="000000"/>
            </a:solidFill>
            <a:ln w="9525" cap="rnd">
              <a:noFill/>
              <a:round/>
              <a:headEnd/>
              <a:tailEnd/>
            </a:ln>
          </p:spPr>
          <p:txBody>
            <a:bodyPr/>
            <a:lstStyle/>
            <a:p>
              <a:endParaRPr lang="zh-CN" altLang="en-US"/>
            </a:p>
          </p:txBody>
        </p:sp>
        <p:sp>
          <p:nvSpPr>
            <p:cNvPr id="86155" name="Freeform 27"/>
            <p:cNvSpPr>
              <a:spLocks/>
            </p:cNvSpPr>
            <p:nvPr/>
          </p:nvSpPr>
          <p:spPr bwMode="auto">
            <a:xfrm>
              <a:off x="785" y="2928"/>
              <a:ext cx="200" cy="237"/>
            </a:xfrm>
            <a:custGeom>
              <a:avLst/>
              <a:gdLst>
                <a:gd name="T0" fmla="*/ 172 w 200"/>
                <a:gd name="T1" fmla="*/ 7 h 237"/>
                <a:gd name="T2" fmla="*/ 180 w 200"/>
                <a:gd name="T3" fmla="*/ 36 h 237"/>
                <a:gd name="T4" fmla="*/ 185 w 200"/>
                <a:gd name="T5" fmla="*/ 74 h 237"/>
                <a:gd name="T6" fmla="*/ 185 w 200"/>
                <a:gd name="T7" fmla="*/ 119 h 237"/>
                <a:gd name="T8" fmla="*/ 184 w 200"/>
                <a:gd name="T9" fmla="*/ 152 h 237"/>
                <a:gd name="T10" fmla="*/ 174 w 200"/>
                <a:gd name="T11" fmla="*/ 192 h 237"/>
                <a:gd name="T12" fmla="*/ 151 w 200"/>
                <a:gd name="T13" fmla="*/ 218 h 237"/>
                <a:gd name="T14" fmla="*/ 119 w 200"/>
                <a:gd name="T15" fmla="*/ 218 h 237"/>
                <a:gd name="T16" fmla="*/ 83 w 200"/>
                <a:gd name="T17" fmla="*/ 199 h 237"/>
                <a:gd name="T18" fmla="*/ 45 w 200"/>
                <a:gd name="T19" fmla="*/ 175 h 237"/>
                <a:gd name="T20" fmla="*/ 0 w 200"/>
                <a:gd name="T21" fmla="*/ 135 h 237"/>
                <a:gd name="T22" fmla="*/ 48 w 200"/>
                <a:gd name="T23" fmla="*/ 189 h 237"/>
                <a:gd name="T24" fmla="*/ 87 w 200"/>
                <a:gd name="T25" fmla="*/ 214 h 237"/>
                <a:gd name="T26" fmla="*/ 128 w 200"/>
                <a:gd name="T27" fmla="*/ 231 h 237"/>
                <a:gd name="T28" fmla="*/ 155 w 200"/>
                <a:gd name="T29" fmla="*/ 236 h 237"/>
                <a:gd name="T30" fmla="*/ 175 w 200"/>
                <a:gd name="T31" fmla="*/ 222 h 237"/>
                <a:gd name="T32" fmla="*/ 191 w 200"/>
                <a:gd name="T33" fmla="*/ 186 h 237"/>
                <a:gd name="T34" fmla="*/ 199 w 200"/>
                <a:gd name="T35" fmla="*/ 140 h 237"/>
                <a:gd name="T36" fmla="*/ 198 w 200"/>
                <a:gd name="T37" fmla="*/ 83 h 237"/>
                <a:gd name="T38" fmla="*/ 190 w 200"/>
                <a:gd name="T39" fmla="*/ 32 h 237"/>
                <a:gd name="T40" fmla="*/ 178 w 200"/>
                <a:gd name="T41" fmla="*/ 0 h 237"/>
                <a:gd name="T42" fmla="*/ 172 w 200"/>
                <a:gd name="T43" fmla="*/ 7 h 237"/>
                <a:gd name="T44" fmla="*/ 172 w 200"/>
                <a:gd name="T45" fmla="*/ 7 h 23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0"/>
                <a:gd name="T70" fmla="*/ 0 h 237"/>
                <a:gd name="T71" fmla="*/ 200 w 200"/>
                <a:gd name="T72" fmla="*/ 237 h 23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0" h="237">
                  <a:moveTo>
                    <a:pt x="172" y="7"/>
                  </a:moveTo>
                  <a:lnTo>
                    <a:pt x="180" y="36"/>
                  </a:lnTo>
                  <a:lnTo>
                    <a:pt x="185" y="74"/>
                  </a:lnTo>
                  <a:lnTo>
                    <a:pt x="185" y="119"/>
                  </a:lnTo>
                  <a:lnTo>
                    <a:pt x="184" y="152"/>
                  </a:lnTo>
                  <a:lnTo>
                    <a:pt x="174" y="192"/>
                  </a:lnTo>
                  <a:lnTo>
                    <a:pt x="151" y="218"/>
                  </a:lnTo>
                  <a:lnTo>
                    <a:pt x="119" y="218"/>
                  </a:lnTo>
                  <a:lnTo>
                    <a:pt x="83" y="199"/>
                  </a:lnTo>
                  <a:lnTo>
                    <a:pt x="45" y="175"/>
                  </a:lnTo>
                  <a:lnTo>
                    <a:pt x="0" y="135"/>
                  </a:lnTo>
                  <a:lnTo>
                    <a:pt x="48" y="189"/>
                  </a:lnTo>
                  <a:lnTo>
                    <a:pt x="87" y="214"/>
                  </a:lnTo>
                  <a:lnTo>
                    <a:pt x="128" y="231"/>
                  </a:lnTo>
                  <a:lnTo>
                    <a:pt x="155" y="236"/>
                  </a:lnTo>
                  <a:lnTo>
                    <a:pt x="175" y="222"/>
                  </a:lnTo>
                  <a:lnTo>
                    <a:pt x="191" y="186"/>
                  </a:lnTo>
                  <a:lnTo>
                    <a:pt x="199" y="140"/>
                  </a:lnTo>
                  <a:lnTo>
                    <a:pt x="198" y="83"/>
                  </a:lnTo>
                  <a:lnTo>
                    <a:pt x="190" y="32"/>
                  </a:lnTo>
                  <a:lnTo>
                    <a:pt x="178" y="0"/>
                  </a:lnTo>
                  <a:lnTo>
                    <a:pt x="172" y="7"/>
                  </a:lnTo>
                </a:path>
              </a:pathLst>
            </a:custGeom>
            <a:solidFill>
              <a:srgbClr val="000000"/>
            </a:solidFill>
            <a:ln w="9525" cap="rnd">
              <a:noFill/>
              <a:round/>
              <a:headEnd/>
              <a:tailEnd/>
            </a:ln>
          </p:spPr>
          <p:txBody>
            <a:bodyPr/>
            <a:lstStyle/>
            <a:p>
              <a:endParaRPr lang="zh-CN" altLang="en-US"/>
            </a:p>
          </p:txBody>
        </p:sp>
        <p:sp>
          <p:nvSpPr>
            <p:cNvPr id="86156" name="Freeform 28"/>
            <p:cNvSpPr>
              <a:spLocks/>
            </p:cNvSpPr>
            <p:nvPr/>
          </p:nvSpPr>
          <p:spPr bwMode="auto">
            <a:xfrm>
              <a:off x="761" y="3096"/>
              <a:ext cx="40" cy="321"/>
            </a:xfrm>
            <a:custGeom>
              <a:avLst/>
              <a:gdLst>
                <a:gd name="T0" fmla="*/ 8 w 40"/>
                <a:gd name="T1" fmla="*/ 0 h 321"/>
                <a:gd name="T2" fmla="*/ 26 w 40"/>
                <a:gd name="T3" fmla="*/ 22 h 321"/>
                <a:gd name="T4" fmla="*/ 26 w 40"/>
                <a:gd name="T5" fmla="*/ 111 h 321"/>
                <a:gd name="T6" fmla="*/ 39 w 40"/>
                <a:gd name="T7" fmla="*/ 120 h 321"/>
                <a:gd name="T8" fmla="*/ 39 w 40"/>
                <a:gd name="T9" fmla="*/ 316 h 321"/>
                <a:gd name="T10" fmla="*/ 31 w 40"/>
                <a:gd name="T11" fmla="*/ 163 h 321"/>
                <a:gd name="T12" fmla="*/ 12 w 40"/>
                <a:gd name="T13" fmla="*/ 188 h 321"/>
                <a:gd name="T14" fmla="*/ 8 w 40"/>
                <a:gd name="T15" fmla="*/ 314 h 321"/>
                <a:gd name="T16" fmla="*/ 0 w 40"/>
                <a:gd name="T17" fmla="*/ 320 h 321"/>
                <a:gd name="T18" fmla="*/ 0 w 40"/>
                <a:gd name="T19" fmla="*/ 122 h 321"/>
                <a:gd name="T20" fmla="*/ 8 w 40"/>
                <a:gd name="T21" fmla="*/ 113 h 321"/>
                <a:gd name="T22" fmla="*/ 8 w 40"/>
                <a:gd name="T23" fmla="*/ 0 h 321"/>
                <a:gd name="T24" fmla="*/ 8 w 40"/>
                <a:gd name="T25" fmla="*/ 0 h 3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321"/>
                <a:gd name="T41" fmla="*/ 40 w 40"/>
                <a:gd name="T42" fmla="*/ 321 h 3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321">
                  <a:moveTo>
                    <a:pt x="8" y="0"/>
                  </a:moveTo>
                  <a:lnTo>
                    <a:pt x="26" y="22"/>
                  </a:lnTo>
                  <a:lnTo>
                    <a:pt x="26" y="111"/>
                  </a:lnTo>
                  <a:lnTo>
                    <a:pt x="39" y="120"/>
                  </a:lnTo>
                  <a:lnTo>
                    <a:pt x="39" y="316"/>
                  </a:lnTo>
                  <a:lnTo>
                    <a:pt x="31" y="163"/>
                  </a:lnTo>
                  <a:lnTo>
                    <a:pt x="12" y="188"/>
                  </a:lnTo>
                  <a:lnTo>
                    <a:pt x="8" y="314"/>
                  </a:lnTo>
                  <a:lnTo>
                    <a:pt x="0" y="320"/>
                  </a:lnTo>
                  <a:lnTo>
                    <a:pt x="0" y="122"/>
                  </a:lnTo>
                  <a:lnTo>
                    <a:pt x="8" y="113"/>
                  </a:lnTo>
                  <a:lnTo>
                    <a:pt x="8" y="0"/>
                  </a:lnTo>
                </a:path>
              </a:pathLst>
            </a:custGeom>
            <a:solidFill>
              <a:srgbClr val="000000"/>
            </a:solidFill>
            <a:ln w="9525" cap="rnd">
              <a:noFill/>
              <a:round/>
              <a:headEnd/>
              <a:tailEnd/>
            </a:ln>
          </p:spPr>
          <p:txBody>
            <a:bodyPr/>
            <a:lstStyle/>
            <a:p>
              <a:endParaRPr lang="zh-CN" altLang="en-US"/>
            </a:p>
          </p:txBody>
        </p:sp>
        <p:sp>
          <p:nvSpPr>
            <p:cNvPr id="86157" name="Freeform 29"/>
            <p:cNvSpPr>
              <a:spLocks/>
            </p:cNvSpPr>
            <p:nvPr/>
          </p:nvSpPr>
          <p:spPr bwMode="auto">
            <a:xfrm>
              <a:off x="585" y="3035"/>
              <a:ext cx="130" cy="96"/>
            </a:xfrm>
            <a:custGeom>
              <a:avLst/>
              <a:gdLst>
                <a:gd name="T0" fmla="*/ 123 w 130"/>
                <a:gd name="T1" fmla="*/ 0 h 96"/>
                <a:gd name="T2" fmla="*/ 61 w 130"/>
                <a:gd name="T3" fmla="*/ 35 h 96"/>
                <a:gd name="T4" fmla="*/ 59 w 130"/>
                <a:gd name="T5" fmla="*/ 53 h 96"/>
                <a:gd name="T6" fmla="*/ 39 w 130"/>
                <a:gd name="T7" fmla="*/ 62 h 96"/>
                <a:gd name="T8" fmla="*/ 31 w 130"/>
                <a:gd name="T9" fmla="*/ 57 h 96"/>
                <a:gd name="T10" fmla="*/ 1 w 130"/>
                <a:gd name="T11" fmla="*/ 75 h 96"/>
                <a:gd name="T12" fmla="*/ 0 w 130"/>
                <a:gd name="T13" fmla="*/ 87 h 96"/>
                <a:gd name="T14" fmla="*/ 16 w 130"/>
                <a:gd name="T15" fmla="*/ 95 h 96"/>
                <a:gd name="T16" fmla="*/ 48 w 130"/>
                <a:gd name="T17" fmla="*/ 78 h 96"/>
                <a:gd name="T18" fmla="*/ 50 w 130"/>
                <a:gd name="T19" fmla="*/ 68 h 96"/>
                <a:gd name="T20" fmla="*/ 74 w 130"/>
                <a:gd name="T21" fmla="*/ 57 h 96"/>
                <a:gd name="T22" fmla="*/ 76 w 130"/>
                <a:gd name="T23" fmla="*/ 37 h 96"/>
                <a:gd name="T24" fmla="*/ 129 w 130"/>
                <a:gd name="T25" fmla="*/ 10 h 96"/>
                <a:gd name="T26" fmla="*/ 123 w 130"/>
                <a:gd name="T27" fmla="*/ 0 h 96"/>
                <a:gd name="T28" fmla="*/ 123 w 130"/>
                <a:gd name="T29" fmla="*/ 0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0"/>
                <a:gd name="T46" fmla="*/ 0 h 96"/>
                <a:gd name="T47" fmla="*/ 130 w 130"/>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0" h="96">
                  <a:moveTo>
                    <a:pt x="123" y="0"/>
                  </a:moveTo>
                  <a:lnTo>
                    <a:pt x="61" y="35"/>
                  </a:lnTo>
                  <a:lnTo>
                    <a:pt x="59" y="53"/>
                  </a:lnTo>
                  <a:lnTo>
                    <a:pt x="39" y="62"/>
                  </a:lnTo>
                  <a:lnTo>
                    <a:pt x="31" y="57"/>
                  </a:lnTo>
                  <a:lnTo>
                    <a:pt x="1" y="75"/>
                  </a:lnTo>
                  <a:lnTo>
                    <a:pt x="0" y="87"/>
                  </a:lnTo>
                  <a:lnTo>
                    <a:pt x="16" y="95"/>
                  </a:lnTo>
                  <a:lnTo>
                    <a:pt x="48" y="78"/>
                  </a:lnTo>
                  <a:lnTo>
                    <a:pt x="50" y="68"/>
                  </a:lnTo>
                  <a:lnTo>
                    <a:pt x="74" y="57"/>
                  </a:lnTo>
                  <a:lnTo>
                    <a:pt x="76" y="37"/>
                  </a:lnTo>
                  <a:lnTo>
                    <a:pt x="129" y="10"/>
                  </a:lnTo>
                  <a:lnTo>
                    <a:pt x="123" y="0"/>
                  </a:lnTo>
                </a:path>
              </a:pathLst>
            </a:custGeom>
            <a:solidFill>
              <a:srgbClr val="000000"/>
            </a:solidFill>
            <a:ln w="9525" cap="rnd">
              <a:noFill/>
              <a:round/>
              <a:headEnd/>
              <a:tailEnd/>
            </a:ln>
          </p:spPr>
          <p:txBody>
            <a:bodyPr/>
            <a:lstStyle/>
            <a:p>
              <a:endParaRPr lang="zh-CN" altLang="en-US"/>
            </a:p>
          </p:txBody>
        </p:sp>
        <p:sp>
          <p:nvSpPr>
            <p:cNvPr id="86158" name="Freeform 30"/>
            <p:cNvSpPr>
              <a:spLocks/>
            </p:cNvSpPr>
            <p:nvPr/>
          </p:nvSpPr>
          <p:spPr bwMode="auto">
            <a:xfrm>
              <a:off x="735" y="2750"/>
              <a:ext cx="215" cy="208"/>
            </a:xfrm>
            <a:custGeom>
              <a:avLst/>
              <a:gdLst>
                <a:gd name="T0" fmla="*/ 2 w 215"/>
                <a:gd name="T1" fmla="*/ 147 h 208"/>
                <a:gd name="T2" fmla="*/ 0 w 215"/>
                <a:gd name="T3" fmla="*/ 98 h 208"/>
                <a:gd name="T4" fmla="*/ 6 w 215"/>
                <a:gd name="T5" fmla="*/ 51 h 208"/>
                <a:gd name="T6" fmla="*/ 22 w 215"/>
                <a:gd name="T7" fmla="*/ 19 h 208"/>
                <a:gd name="T8" fmla="*/ 47 w 215"/>
                <a:gd name="T9" fmla="*/ 3 h 208"/>
                <a:gd name="T10" fmla="*/ 77 w 215"/>
                <a:gd name="T11" fmla="*/ 0 h 208"/>
                <a:gd name="T12" fmla="*/ 111 w 215"/>
                <a:gd name="T13" fmla="*/ 8 h 208"/>
                <a:gd name="T14" fmla="*/ 152 w 215"/>
                <a:gd name="T15" fmla="*/ 38 h 208"/>
                <a:gd name="T16" fmla="*/ 196 w 215"/>
                <a:gd name="T17" fmla="*/ 92 h 208"/>
                <a:gd name="T18" fmla="*/ 214 w 215"/>
                <a:gd name="T19" fmla="*/ 133 h 208"/>
                <a:gd name="T20" fmla="*/ 204 w 215"/>
                <a:gd name="T21" fmla="*/ 136 h 208"/>
                <a:gd name="T22" fmla="*/ 181 w 215"/>
                <a:gd name="T23" fmla="*/ 103 h 208"/>
                <a:gd name="T24" fmla="*/ 153 w 215"/>
                <a:gd name="T25" fmla="*/ 79 h 208"/>
                <a:gd name="T26" fmla="*/ 124 w 215"/>
                <a:gd name="T27" fmla="*/ 58 h 208"/>
                <a:gd name="T28" fmla="*/ 79 w 215"/>
                <a:gd name="T29" fmla="*/ 43 h 208"/>
                <a:gd name="T30" fmla="*/ 27 w 215"/>
                <a:gd name="T31" fmla="*/ 57 h 208"/>
                <a:gd name="T32" fmla="*/ 14 w 215"/>
                <a:gd name="T33" fmla="*/ 83 h 208"/>
                <a:gd name="T34" fmla="*/ 9 w 215"/>
                <a:gd name="T35" fmla="*/ 127 h 208"/>
                <a:gd name="T36" fmla="*/ 9 w 215"/>
                <a:gd name="T37" fmla="*/ 207 h 208"/>
                <a:gd name="T38" fmla="*/ 2 w 215"/>
                <a:gd name="T39" fmla="*/ 147 h 208"/>
                <a:gd name="T40" fmla="*/ 2 w 215"/>
                <a:gd name="T41" fmla="*/ 147 h 2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5"/>
                <a:gd name="T64" fmla="*/ 0 h 208"/>
                <a:gd name="T65" fmla="*/ 215 w 215"/>
                <a:gd name="T66" fmla="*/ 208 h 20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5" h="208">
                  <a:moveTo>
                    <a:pt x="2" y="147"/>
                  </a:moveTo>
                  <a:lnTo>
                    <a:pt x="0" y="98"/>
                  </a:lnTo>
                  <a:lnTo>
                    <a:pt x="6" y="51"/>
                  </a:lnTo>
                  <a:lnTo>
                    <a:pt x="22" y="19"/>
                  </a:lnTo>
                  <a:lnTo>
                    <a:pt x="47" y="3"/>
                  </a:lnTo>
                  <a:lnTo>
                    <a:pt x="77" y="0"/>
                  </a:lnTo>
                  <a:lnTo>
                    <a:pt x="111" y="8"/>
                  </a:lnTo>
                  <a:lnTo>
                    <a:pt x="152" y="38"/>
                  </a:lnTo>
                  <a:lnTo>
                    <a:pt x="196" y="92"/>
                  </a:lnTo>
                  <a:lnTo>
                    <a:pt x="214" y="133"/>
                  </a:lnTo>
                  <a:lnTo>
                    <a:pt x="204" y="136"/>
                  </a:lnTo>
                  <a:lnTo>
                    <a:pt x="181" y="103"/>
                  </a:lnTo>
                  <a:lnTo>
                    <a:pt x="153" y="79"/>
                  </a:lnTo>
                  <a:lnTo>
                    <a:pt x="124" y="58"/>
                  </a:lnTo>
                  <a:lnTo>
                    <a:pt x="79" y="43"/>
                  </a:lnTo>
                  <a:lnTo>
                    <a:pt x="27" y="57"/>
                  </a:lnTo>
                  <a:lnTo>
                    <a:pt x="14" y="83"/>
                  </a:lnTo>
                  <a:lnTo>
                    <a:pt x="9" y="127"/>
                  </a:lnTo>
                  <a:lnTo>
                    <a:pt x="9" y="207"/>
                  </a:lnTo>
                  <a:lnTo>
                    <a:pt x="2" y="147"/>
                  </a:lnTo>
                </a:path>
              </a:pathLst>
            </a:custGeom>
            <a:solidFill>
              <a:srgbClr val="000000"/>
            </a:solidFill>
            <a:ln w="9525" cap="rnd">
              <a:noFill/>
              <a:round/>
              <a:headEnd/>
              <a:tailEnd/>
            </a:ln>
          </p:spPr>
          <p:txBody>
            <a:bodyPr/>
            <a:lstStyle/>
            <a:p>
              <a:endParaRPr lang="zh-CN" altLang="en-US"/>
            </a:p>
          </p:txBody>
        </p:sp>
        <p:sp>
          <p:nvSpPr>
            <p:cNvPr id="86159" name="Freeform 31"/>
            <p:cNvSpPr>
              <a:spLocks/>
            </p:cNvSpPr>
            <p:nvPr/>
          </p:nvSpPr>
          <p:spPr bwMode="auto">
            <a:xfrm>
              <a:off x="911" y="2711"/>
              <a:ext cx="198" cy="401"/>
            </a:xfrm>
            <a:custGeom>
              <a:avLst/>
              <a:gdLst>
                <a:gd name="T0" fmla="*/ 0 w 198"/>
                <a:gd name="T1" fmla="*/ 0 h 401"/>
                <a:gd name="T2" fmla="*/ 96 w 198"/>
                <a:gd name="T3" fmla="*/ 65 h 401"/>
                <a:gd name="T4" fmla="*/ 139 w 198"/>
                <a:gd name="T5" fmla="*/ 113 h 401"/>
                <a:gd name="T6" fmla="*/ 165 w 198"/>
                <a:gd name="T7" fmla="*/ 180 h 401"/>
                <a:gd name="T8" fmla="*/ 175 w 198"/>
                <a:gd name="T9" fmla="*/ 255 h 401"/>
                <a:gd name="T10" fmla="*/ 168 w 198"/>
                <a:gd name="T11" fmla="*/ 340 h 401"/>
                <a:gd name="T12" fmla="*/ 153 w 198"/>
                <a:gd name="T13" fmla="*/ 400 h 401"/>
                <a:gd name="T14" fmla="*/ 185 w 198"/>
                <a:gd name="T15" fmla="*/ 336 h 401"/>
                <a:gd name="T16" fmla="*/ 197 w 198"/>
                <a:gd name="T17" fmla="*/ 244 h 401"/>
                <a:gd name="T18" fmla="*/ 183 w 198"/>
                <a:gd name="T19" fmla="*/ 149 h 401"/>
                <a:gd name="T20" fmla="*/ 145 w 198"/>
                <a:gd name="T21" fmla="*/ 81 h 401"/>
                <a:gd name="T22" fmla="*/ 87 w 198"/>
                <a:gd name="T23" fmla="*/ 33 h 401"/>
                <a:gd name="T24" fmla="*/ 0 w 198"/>
                <a:gd name="T25" fmla="*/ 0 h 401"/>
                <a:gd name="T26" fmla="*/ 0 w 198"/>
                <a:gd name="T27" fmla="*/ 0 h 4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8"/>
                <a:gd name="T43" fmla="*/ 0 h 401"/>
                <a:gd name="T44" fmla="*/ 198 w 198"/>
                <a:gd name="T45" fmla="*/ 401 h 40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8" h="401">
                  <a:moveTo>
                    <a:pt x="0" y="0"/>
                  </a:moveTo>
                  <a:lnTo>
                    <a:pt x="96" y="65"/>
                  </a:lnTo>
                  <a:lnTo>
                    <a:pt x="139" y="113"/>
                  </a:lnTo>
                  <a:lnTo>
                    <a:pt x="165" y="180"/>
                  </a:lnTo>
                  <a:lnTo>
                    <a:pt x="175" y="255"/>
                  </a:lnTo>
                  <a:lnTo>
                    <a:pt x="168" y="340"/>
                  </a:lnTo>
                  <a:lnTo>
                    <a:pt x="153" y="400"/>
                  </a:lnTo>
                  <a:lnTo>
                    <a:pt x="185" y="336"/>
                  </a:lnTo>
                  <a:lnTo>
                    <a:pt x="197" y="244"/>
                  </a:lnTo>
                  <a:lnTo>
                    <a:pt x="183" y="149"/>
                  </a:lnTo>
                  <a:lnTo>
                    <a:pt x="145" y="81"/>
                  </a:lnTo>
                  <a:lnTo>
                    <a:pt x="87" y="33"/>
                  </a:lnTo>
                  <a:lnTo>
                    <a:pt x="0" y="0"/>
                  </a:lnTo>
                </a:path>
              </a:pathLst>
            </a:custGeom>
            <a:solidFill>
              <a:srgbClr val="000000"/>
            </a:solidFill>
            <a:ln w="9525" cap="rnd">
              <a:noFill/>
              <a:round/>
              <a:headEnd/>
              <a:tailEnd/>
            </a:ln>
          </p:spPr>
          <p:txBody>
            <a:bodyPr/>
            <a:lstStyle/>
            <a:p>
              <a:endParaRPr lang="zh-CN" altLang="en-US"/>
            </a:p>
          </p:txBody>
        </p:sp>
        <p:sp>
          <p:nvSpPr>
            <p:cNvPr id="86160" name="Freeform 32"/>
            <p:cNvSpPr>
              <a:spLocks/>
            </p:cNvSpPr>
            <p:nvPr/>
          </p:nvSpPr>
          <p:spPr bwMode="auto">
            <a:xfrm>
              <a:off x="920" y="2648"/>
              <a:ext cx="257" cy="447"/>
            </a:xfrm>
            <a:custGeom>
              <a:avLst/>
              <a:gdLst>
                <a:gd name="T0" fmla="*/ 0 w 257"/>
                <a:gd name="T1" fmla="*/ 0 h 447"/>
                <a:gd name="T2" fmla="*/ 96 w 257"/>
                <a:gd name="T3" fmla="*/ 31 h 447"/>
                <a:gd name="T4" fmla="*/ 183 w 257"/>
                <a:gd name="T5" fmla="*/ 101 h 447"/>
                <a:gd name="T6" fmla="*/ 226 w 257"/>
                <a:gd name="T7" fmla="*/ 170 h 447"/>
                <a:gd name="T8" fmla="*/ 252 w 257"/>
                <a:gd name="T9" fmla="*/ 254 h 447"/>
                <a:gd name="T10" fmla="*/ 256 w 257"/>
                <a:gd name="T11" fmla="*/ 354 h 447"/>
                <a:gd name="T12" fmla="*/ 234 w 257"/>
                <a:gd name="T13" fmla="*/ 446 h 447"/>
                <a:gd name="T14" fmla="*/ 239 w 257"/>
                <a:gd name="T15" fmla="*/ 331 h 447"/>
                <a:gd name="T16" fmla="*/ 226 w 257"/>
                <a:gd name="T17" fmla="*/ 228 h 447"/>
                <a:gd name="T18" fmla="*/ 180 w 257"/>
                <a:gd name="T19" fmla="*/ 129 h 447"/>
                <a:gd name="T20" fmla="*/ 96 w 257"/>
                <a:gd name="T21" fmla="*/ 50 h 447"/>
                <a:gd name="T22" fmla="*/ 0 w 257"/>
                <a:gd name="T23" fmla="*/ 0 h 447"/>
                <a:gd name="T24" fmla="*/ 0 w 257"/>
                <a:gd name="T25" fmla="*/ 0 h 4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7"/>
                <a:gd name="T40" fmla="*/ 0 h 447"/>
                <a:gd name="T41" fmla="*/ 257 w 257"/>
                <a:gd name="T42" fmla="*/ 447 h 4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7" h="447">
                  <a:moveTo>
                    <a:pt x="0" y="0"/>
                  </a:moveTo>
                  <a:lnTo>
                    <a:pt x="96" y="31"/>
                  </a:lnTo>
                  <a:lnTo>
                    <a:pt x="183" y="101"/>
                  </a:lnTo>
                  <a:lnTo>
                    <a:pt x="226" y="170"/>
                  </a:lnTo>
                  <a:lnTo>
                    <a:pt x="252" y="254"/>
                  </a:lnTo>
                  <a:lnTo>
                    <a:pt x="256" y="354"/>
                  </a:lnTo>
                  <a:lnTo>
                    <a:pt x="234" y="446"/>
                  </a:lnTo>
                  <a:lnTo>
                    <a:pt x="239" y="331"/>
                  </a:lnTo>
                  <a:lnTo>
                    <a:pt x="226" y="228"/>
                  </a:lnTo>
                  <a:lnTo>
                    <a:pt x="180" y="129"/>
                  </a:lnTo>
                  <a:lnTo>
                    <a:pt x="96" y="50"/>
                  </a:lnTo>
                  <a:lnTo>
                    <a:pt x="0" y="0"/>
                  </a:lnTo>
                </a:path>
              </a:pathLst>
            </a:custGeom>
            <a:solidFill>
              <a:srgbClr val="000000"/>
            </a:solidFill>
            <a:ln w="9525" cap="rnd">
              <a:noFill/>
              <a:round/>
              <a:headEnd/>
              <a:tailEnd/>
            </a:ln>
          </p:spPr>
          <p:txBody>
            <a:bodyPr/>
            <a:lstStyle/>
            <a:p>
              <a:endParaRPr lang="zh-CN" altLang="en-US"/>
            </a:p>
          </p:txBody>
        </p:sp>
      </p:grpSp>
      <p:grpSp>
        <p:nvGrpSpPr>
          <p:cNvPr id="86031" name="Group 33"/>
          <p:cNvGrpSpPr>
            <a:grpSpLocks/>
          </p:cNvGrpSpPr>
          <p:nvPr/>
        </p:nvGrpSpPr>
        <p:grpSpPr bwMode="auto">
          <a:xfrm>
            <a:off x="7793038" y="4157663"/>
            <a:ext cx="949325" cy="1220787"/>
            <a:chOff x="4909" y="2619"/>
            <a:chExt cx="598" cy="769"/>
          </a:xfrm>
        </p:grpSpPr>
        <p:sp>
          <p:nvSpPr>
            <p:cNvPr id="86127" name="Freeform 34"/>
            <p:cNvSpPr>
              <a:spLocks/>
            </p:cNvSpPr>
            <p:nvPr/>
          </p:nvSpPr>
          <p:spPr bwMode="auto">
            <a:xfrm>
              <a:off x="5286" y="3189"/>
              <a:ext cx="38" cy="195"/>
            </a:xfrm>
            <a:custGeom>
              <a:avLst/>
              <a:gdLst>
                <a:gd name="T0" fmla="*/ 0 w 38"/>
                <a:gd name="T1" fmla="*/ 194 h 195"/>
                <a:gd name="T2" fmla="*/ 1 w 38"/>
                <a:gd name="T3" fmla="*/ 7 h 195"/>
                <a:gd name="T4" fmla="*/ 24 w 38"/>
                <a:gd name="T5" fmla="*/ 0 h 195"/>
                <a:gd name="T6" fmla="*/ 37 w 38"/>
                <a:gd name="T7" fmla="*/ 88 h 195"/>
                <a:gd name="T8" fmla="*/ 27 w 38"/>
                <a:gd name="T9" fmla="*/ 181 h 195"/>
                <a:gd name="T10" fmla="*/ 0 w 38"/>
                <a:gd name="T11" fmla="*/ 194 h 195"/>
                <a:gd name="T12" fmla="*/ 0 w 38"/>
                <a:gd name="T13" fmla="*/ 194 h 195"/>
                <a:gd name="T14" fmla="*/ 0 60000 65536"/>
                <a:gd name="T15" fmla="*/ 0 60000 65536"/>
                <a:gd name="T16" fmla="*/ 0 60000 65536"/>
                <a:gd name="T17" fmla="*/ 0 60000 65536"/>
                <a:gd name="T18" fmla="*/ 0 60000 65536"/>
                <a:gd name="T19" fmla="*/ 0 60000 65536"/>
                <a:gd name="T20" fmla="*/ 0 60000 65536"/>
                <a:gd name="T21" fmla="*/ 0 w 38"/>
                <a:gd name="T22" fmla="*/ 0 h 195"/>
                <a:gd name="T23" fmla="*/ 38 w 38"/>
                <a:gd name="T24" fmla="*/ 195 h 1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195">
                  <a:moveTo>
                    <a:pt x="0" y="194"/>
                  </a:moveTo>
                  <a:lnTo>
                    <a:pt x="1" y="7"/>
                  </a:lnTo>
                  <a:lnTo>
                    <a:pt x="24" y="0"/>
                  </a:lnTo>
                  <a:lnTo>
                    <a:pt x="37" y="88"/>
                  </a:lnTo>
                  <a:lnTo>
                    <a:pt x="27" y="181"/>
                  </a:lnTo>
                  <a:lnTo>
                    <a:pt x="0" y="194"/>
                  </a:lnTo>
                </a:path>
              </a:pathLst>
            </a:custGeom>
            <a:solidFill>
              <a:srgbClr val="FFFFFF"/>
            </a:solidFill>
            <a:ln w="9525" cap="rnd">
              <a:noFill/>
              <a:round/>
              <a:headEnd/>
              <a:tailEnd/>
            </a:ln>
          </p:spPr>
          <p:txBody>
            <a:bodyPr/>
            <a:lstStyle/>
            <a:p>
              <a:endParaRPr lang="zh-CN" altLang="en-US"/>
            </a:p>
          </p:txBody>
        </p:sp>
        <p:sp>
          <p:nvSpPr>
            <p:cNvPr id="86128" name="Freeform 35"/>
            <p:cNvSpPr>
              <a:spLocks/>
            </p:cNvSpPr>
            <p:nvPr/>
          </p:nvSpPr>
          <p:spPr bwMode="auto">
            <a:xfrm>
              <a:off x="5067" y="2712"/>
              <a:ext cx="440" cy="432"/>
            </a:xfrm>
            <a:custGeom>
              <a:avLst/>
              <a:gdLst>
                <a:gd name="T0" fmla="*/ 269 w 440"/>
                <a:gd name="T1" fmla="*/ 329 h 432"/>
                <a:gd name="T2" fmla="*/ 205 w 440"/>
                <a:gd name="T3" fmla="*/ 406 h 432"/>
                <a:gd name="T4" fmla="*/ 155 w 440"/>
                <a:gd name="T5" fmla="*/ 425 h 432"/>
                <a:gd name="T6" fmla="*/ 120 w 440"/>
                <a:gd name="T7" fmla="*/ 431 h 432"/>
                <a:gd name="T8" fmla="*/ 83 w 440"/>
                <a:gd name="T9" fmla="*/ 428 h 432"/>
                <a:gd name="T10" fmla="*/ 54 w 440"/>
                <a:gd name="T11" fmla="*/ 407 h 432"/>
                <a:gd name="T12" fmla="*/ 39 w 440"/>
                <a:gd name="T13" fmla="*/ 377 h 432"/>
                <a:gd name="T14" fmla="*/ 31 w 440"/>
                <a:gd name="T15" fmla="*/ 338 h 432"/>
                <a:gd name="T16" fmla="*/ 32 w 440"/>
                <a:gd name="T17" fmla="*/ 294 h 432"/>
                <a:gd name="T18" fmla="*/ 33 w 440"/>
                <a:gd name="T19" fmla="*/ 258 h 432"/>
                <a:gd name="T20" fmla="*/ 39 w 440"/>
                <a:gd name="T21" fmla="*/ 217 h 432"/>
                <a:gd name="T22" fmla="*/ 48 w 440"/>
                <a:gd name="T23" fmla="*/ 188 h 432"/>
                <a:gd name="T24" fmla="*/ 0 w 440"/>
                <a:gd name="T25" fmla="*/ 164 h 432"/>
                <a:gd name="T26" fmla="*/ 0 w 440"/>
                <a:gd name="T27" fmla="*/ 145 h 432"/>
                <a:gd name="T28" fmla="*/ 18 w 440"/>
                <a:gd name="T29" fmla="*/ 125 h 432"/>
                <a:gd name="T30" fmla="*/ 66 w 440"/>
                <a:gd name="T31" fmla="*/ 140 h 432"/>
                <a:gd name="T32" fmla="*/ 77 w 440"/>
                <a:gd name="T33" fmla="*/ 106 h 432"/>
                <a:gd name="T34" fmla="*/ 102 w 440"/>
                <a:gd name="T35" fmla="*/ 69 h 432"/>
                <a:gd name="T36" fmla="*/ 131 w 440"/>
                <a:gd name="T37" fmla="*/ 36 h 432"/>
                <a:gd name="T38" fmla="*/ 173 w 440"/>
                <a:gd name="T39" fmla="*/ 9 h 432"/>
                <a:gd name="T40" fmla="*/ 208 w 440"/>
                <a:gd name="T41" fmla="*/ 0 h 432"/>
                <a:gd name="T42" fmla="*/ 246 w 440"/>
                <a:gd name="T43" fmla="*/ 0 h 432"/>
                <a:gd name="T44" fmla="*/ 275 w 440"/>
                <a:gd name="T45" fmla="*/ 18 h 432"/>
                <a:gd name="T46" fmla="*/ 293 w 440"/>
                <a:gd name="T47" fmla="*/ 48 h 432"/>
                <a:gd name="T48" fmla="*/ 307 w 440"/>
                <a:gd name="T49" fmla="*/ 113 h 432"/>
                <a:gd name="T50" fmla="*/ 310 w 440"/>
                <a:gd name="T51" fmla="*/ 200 h 432"/>
                <a:gd name="T52" fmla="*/ 306 w 440"/>
                <a:gd name="T53" fmla="*/ 279 h 432"/>
                <a:gd name="T54" fmla="*/ 380 w 440"/>
                <a:gd name="T55" fmla="*/ 326 h 432"/>
                <a:gd name="T56" fmla="*/ 380 w 440"/>
                <a:gd name="T57" fmla="*/ 342 h 432"/>
                <a:gd name="T58" fmla="*/ 393 w 440"/>
                <a:gd name="T59" fmla="*/ 348 h 432"/>
                <a:gd name="T60" fmla="*/ 402 w 440"/>
                <a:gd name="T61" fmla="*/ 339 h 432"/>
                <a:gd name="T62" fmla="*/ 439 w 440"/>
                <a:gd name="T63" fmla="*/ 357 h 432"/>
                <a:gd name="T64" fmla="*/ 434 w 440"/>
                <a:gd name="T65" fmla="*/ 375 h 432"/>
                <a:gd name="T66" fmla="*/ 405 w 440"/>
                <a:gd name="T67" fmla="*/ 376 h 432"/>
                <a:gd name="T68" fmla="*/ 367 w 440"/>
                <a:gd name="T69" fmla="*/ 346 h 432"/>
                <a:gd name="T70" fmla="*/ 359 w 440"/>
                <a:gd name="T71" fmla="*/ 331 h 432"/>
                <a:gd name="T72" fmla="*/ 304 w 440"/>
                <a:gd name="T73" fmla="*/ 297 h 432"/>
                <a:gd name="T74" fmla="*/ 269 w 440"/>
                <a:gd name="T75" fmla="*/ 329 h 432"/>
                <a:gd name="T76" fmla="*/ 269 w 440"/>
                <a:gd name="T77" fmla="*/ 329 h 4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40"/>
                <a:gd name="T118" fmla="*/ 0 h 432"/>
                <a:gd name="T119" fmla="*/ 440 w 440"/>
                <a:gd name="T120" fmla="*/ 432 h 43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40" h="432">
                  <a:moveTo>
                    <a:pt x="269" y="329"/>
                  </a:moveTo>
                  <a:lnTo>
                    <a:pt x="205" y="406"/>
                  </a:lnTo>
                  <a:lnTo>
                    <a:pt x="155" y="425"/>
                  </a:lnTo>
                  <a:lnTo>
                    <a:pt x="120" y="431"/>
                  </a:lnTo>
                  <a:lnTo>
                    <a:pt x="83" y="428"/>
                  </a:lnTo>
                  <a:lnTo>
                    <a:pt x="54" y="407"/>
                  </a:lnTo>
                  <a:lnTo>
                    <a:pt x="39" y="377"/>
                  </a:lnTo>
                  <a:lnTo>
                    <a:pt x="31" y="338"/>
                  </a:lnTo>
                  <a:lnTo>
                    <a:pt x="32" y="294"/>
                  </a:lnTo>
                  <a:lnTo>
                    <a:pt x="33" y="258"/>
                  </a:lnTo>
                  <a:lnTo>
                    <a:pt x="39" y="217"/>
                  </a:lnTo>
                  <a:lnTo>
                    <a:pt x="48" y="188"/>
                  </a:lnTo>
                  <a:lnTo>
                    <a:pt x="0" y="164"/>
                  </a:lnTo>
                  <a:lnTo>
                    <a:pt x="0" y="145"/>
                  </a:lnTo>
                  <a:lnTo>
                    <a:pt x="18" y="125"/>
                  </a:lnTo>
                  <a:lnTo>
                    <a:pt x="66" y="140"/>
                  </a:lnTo>
                  <a:lnTo>
                    <a:pt x="77" y="106"/>
                  </a:lnTo>
                  <a:lnTo>
                    <a:pt x="102" y="69"/>
                  </a:lnTo>
                  <a:lnTo>
                    <a:pt x="131" y="36"/>
                  </a:lnTo>
                  <a:lnTo>
                    <a:pt x="173" y="9"/>
                  </a:lnTo>
                  <a:lnTo>
                    <a:pt x="208" y="0"/>
                  </a:lnTo>
                  <a:lnTo>
                    <a:pt x="246" y="0"/>
                  </a:lnTo>
                  <a:lnTo>
                    <a:pt x="275" y="18"/>
                  </a:lnTo>
                  <a:lnTo>
                    <a:pt x="293" y="48"/>
                  </a:lnTo>
                  <a:lnTo>
                    <a:pt x="307" y="113"/>
                  </a:lnTo>
                  <a:lnTo>
                    <a:pt x="310" y="200"/>
                  </a:lnTo>
                  <a:lnTo>
                    <a:pt x="306" y="279"/>
                  </a:lnTo>
                  <a:lnTo>
                    <a:pt x="380" y="326"/>
                  </a:lnTo>
                  <a:lnTo>
                    <a:pt x="380" y="342"/>
                  </a:lnTo>
                  <a:lnTo>
                    <a:pt x="393" y="348"/>
                  </a:lnTo>
                  <a:lnTo>
                    <a:pt x="402" y="339"/>
                  </a:lnTo>
                  <a:lnTo>
                    <a:pt x="439" y="357"/>
                  </a:lnTo>
                  <a:lnTo>
                    <a:pt x="434" y="375"/>
                  </a:lnTo>
                  <a:lnTo>
                    <a:pt x="405" y="376"/>
                  </a:lnTo>
                  <a:lnTo>
                    <a:pt x="367" y="346"/>
                  </a:lnTo>
                  <a:lnTo>
                    <a:pt x="359" y="331"/>
                  </a:lnTo>
                  <a:lnTo>
                    <a:pt x="304" y="297"/>
                  </a:lnTo>
                  <a:lnTo>
                    <a:pt x="269" y="329"/>
                  </a:lnTo>
                </a:path>
              </a:pathLst>
            </a:custGeom>
            <a:solidFill>
              <a:srgbClr val="FFFFFF"/>
            </a:solidFill>
            <a:ln w="9525" cap="rnd">
              <a:noFill/>
              <a:round/>
              <a:headEnd/>
              <a:tailEnd/>
            </a:ln>
          </p:spPr>
          <p:txBody>
            <a:bodyPr/>
            <a:lstStyle/>
            <a:p>
              <a:endParaRPr lang="zh-CN" altLang="en-US"/>
            </a:p>
          </p:txBody>
        </p:sp>
        <p:sp>
          <p:nvSpPr>
            <p:cNvPr id="86129" name="Freeform 36"/>
            <p:cNvSpPr>
              <a:spLocks/>
            </p:cNvSpPr>
            <p:nvPr/>
          </p:nvSpPr>
          <p:spPr bwMode="auto">
            <a:xfrm>
              <a:off x="5122" y="2887"/>
              <a:ext cx="201" cy="229"/>
            </a:xfrm>
            <a:custGeom>
              <a:avLst/>
              <a:gdLst>
                <a:gd name="T0" fmla="*/ 79 w 201"/>
                <a:gd name="T1" fmla="*/ 48 h 229"/>
                <a:gd name="T2" fmla="*/ 79 w 201"/>
                <a:gd name="T3" fmla="*/ 57 h 229"/>
                <a:gd name="T4" fmla="*/ 6 w 201"/>
                <a:gd name="T5" fmla="*/ 110 h 229"/>
                <a:gd name="T6" fmla="*/ 8 w 201"/>
                <a:gd name="T7" fmla="*/ 122 h 229"/>
                <a:gd name="T8" fmla="*/ 81 w 201"/>
                <a:gd name="T9" fmla="*/ 75 h 229"/>
                <a:gd name="T10" fmla="*/ 83 w 201"/>
                <a:gd name="T11" fmla="*/ 104 h 229"/>
                <a:gd name="T12" fmla="*/ 100 w 201"/>
                <a:gd name="T13" fmla="*/ 142 h 229"/>
                <a:gd name="T14" fmla="*/ 142 w 201"/>
                <a:gd name="T15" fmla="*/ 166 h 229"/>
                <a:gd name="T16" fmla="*/ 183 w 201"/>
                <a:gd name="T17" fmla="*/ 132 h 229"/>
                <a:gd name="T18" fmla="*/ 200 w 201"/>
                <a:gd name="T19" fmla="*/ 100 h 229"/>
                <a:gd name="T20" fmla="*/ 187 w 201"/>
                <a:gd name="T21" fmla="*/ 133 h 229"/>
                <a:gd name="T22" fmla="*/ 172 w 201"/>
                <a:gd name="T23" fmla="*/ 156 h 229"/>
                <a:gd name="T24" fmla="*/ 149 w 201"/>
                <a:gd name="T25" fmla="*/ 182 h 229"/>
                <a:gd name="T26" fmla="*/ 128 w 201"/>
                <a:gd name="T27" fmla="*/ 199 h 229"/>
                <a:gd name="T28" fmla="*/ 77 w 201"/>
                <a:gd name="T29" fmla="*/ 226 h 229"/>
                <a:gd name="T30" fmla="*/ 52 w 201"/>
                <a:gd name="T31" fmla="*/ 228 h 229"/>
                <a:gd name="T32" fmla="*/ 28 w 201"/>
                <a:gd name="T33" fmla="*/ 221 h 229"/>
                <a:gd name="T34" fmla="*/ 9 w 201"/>
                <a:gd name="T35" fmla="*/ 201 h 229"/>
                <a:gd name="T36" fmla="*/ 4 w 201"/>
                <a:gd name="T37" fmla="*/ 168 h 229"/>
                <a:gd name="T38" fmla="*/ 0 w 201"/>
                <a:gd name="T39" fmla="*/ 132 h 229"/>
                <a:gd name="T40" fmla="*/ 2 w 201"/>
                <a:gd name="T41" fmla="*/ 80 h 229"/>
                <a:gd name="T42" fmla="*/ 14 w 201"/>
                <a:gd name="T43" fmla="*/ 19 h 229"/>
                <a:gd name="T44" fmla="*/ 25 w 201"/>
                <a:gd name="T45" fmla="*/ 0 h 229"/>
                <a:gd name="T46" fmla="*/ 66 w 201"/>
                <a:gd name="T47" fmla="*/ 19 h 229"/>
                <a:gd name="T48" fmla="*/ 79 w 201"/>
                <a:gd name="T49" fmla="*/ 48 h 229"/>
                <a:gd name="T50" fmla="*/ 79 w 201"/>
                <a:gd name="T51" fmla="*/ 48 h 2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01"/>
                <a:gd name="T79" fmla="*/ 0 h 229"/>
                <a:gd name="T80" fmla="*/ 201 w 201"/>
                <a:gd name="T81" fmla="*/ 229 h 22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01" h="229">
                  <a:moveTo>
                    <a:pt x="79" y="48"/>
                  </a:moveTo>
                  <a:lnTo>
                    <a:pt x="79" y="57"/>
                  </a:lnTo>
                  <a:lnTo>
                    <a:pt x="6" y="110"/>
                  </a:lnTo>
                  <a:lnTo>
                    <a:pt x="8" y="122"/>
                  </a:lnTo>
                  <a:lnTo>
                    <a:pt x="81" y="75"/>
                  </a:lnTo>
                  <a:lnTo>
                    <a:pt x="83" y="104"/>
                  </a:lnTo>
                  <a:lnTo>
                    <a:pt x="100" y="142"/>
                  </a:lnTo>
                  <a:lnTo>
                    <a:pt x="142" y="166"/>
                  </a:lnTo>
                  <a:lnTo>
                    <a:pt x="183" y="132"/>
                  </a:lnTo>
                  <a:lnTo>
                    <a:pt x="200" y="100"/>
                  </a:lnTo>
                  <a:lnTo>
                    <a:pt x="187" y="133"/>
                  </a:lnTo>
                  <a:lnTo>
                    <a:pt x="172" y="156"/>
                  </a:lnTo>
                  <a:lnTo>
                    <a:pt x="149" y="182"/>
                  </a:lnTo>
                  <a:lnTo>
                    <a:pt x="128" y="199"/>
                  </a:lnTo>
                  <a:lnTo>
                    <a:pt x="77" y="226"/>
                  </a:lnTo>
                  <a:lnTo>
                    <a:pt x="52" y="228"/>
                  </a:lnTo>
                  <a:lnTo>
                    <a:pt x="28" y="221"/>
                  </a:lnTo>
                  <a:lnTo>
                    <a:pt x="9" y="201"/>
                  </a:lnTo>
                  <a:lnTo>
                    <a:pt x="4" y="168"/>
                  </a:lnTo>
                  <a:lnTo>
                    <a:pt x="0" y="132"/>
                  </a:lnTo>
                  <a:lnTo>
                    <a:pt x="2" y="80"/>
                  </a:lnTo>
                  <a:lnTo>
                    <a:pt x="14" y="19"/>
                  </a:lnTo>
                  <a:lnTo>
                    <a:pt x="25" y="0"/>
                  </a:lnTo>
                  <a:lnTo>
                    <a:pt x="66" y="19"/>
                  </a:lnTo>
                  <a:lnTo>
                    <a:pt x="79" y="48"/>
                  </a:lnTo>
                </a:path>
              </a:pathLst>
            </a:custGeom>
            <a:solidFill>
              <a:srgbClr val="CCCCFF"/>
            </a:solidFill>
            <a:ln w="9525" cap="rnd">
              <a:noFill/>
              <a:round/>
              <a:headEnd/>
              <a:tailEnd/>
            </a:ln>
          </p:spPr>
          <p:txBody>
            <a:bodyPr/>
            <a:lstStyle/>
            <a:p>
              <a:endParaRPr lang="zh-CN" altLang="en-US"/>
            </a:p>
          </p:txBody>
        </p:sp>
        <p:sp>
          <p:nvSpPr>
            <p:cNvPr id="86130" name="Freeform 37"/>
            <p:cNvSpPr>
              <a:spLocks/>
            </p:cNvSpPr>
            <p:nvPr/>
          </p:nvSpPr>
          <p:spPr bwMode="auto">
            <a:xfrm>
              <a:off x="5160" y="2733"/>
              <a:ext cx="223" cy="411"/>
            </a:xfrm>
            <a:custGeom>
              <a:avLst/>
              <a:gdLst>
                <a:gd name="T0" fmla="*/ 170 w 223"/>
                <a:gd name="T1" fmla="*/ 0 h 411"/>
                <a:gd name="T2" fmla="*/ 195 w 223"/>
                <a:gd name="T3" fmla="*/ 23 h 411"/>
                <a:gd name="T4" fmla="*/ 210 w 223"/>
                <a:gd name="T5" fmla="*/ 64 h 411"/>
                <a:gd name="T6" fmla="*/ 219 w 223"/>
                <a:gd name="T7" fmla="*/ 121 h 411"/>
                <a:gd name="T8" fmla="*/ 222 w 223"/>
                <a:gd name="T9" fmla="*/ 169 h 411"/>
                <a:gd name="T10" fmla="*/ 216 w 223"/>
                <a:gd name="T11" fmla="*/ 231 h 411"/>
                <a:gd name="T12" fmla="*/ 204 w 223"/>
                <a:gd name="T13" fmla="*/ 293 h 411"/>
                <a:gd name="T14" fmla="*/ 137 w 223"/>
                <a:gd name="T15" fmla="*/ 351 h 411"/>
                <a:gd name="T16" fmla="*/ 73 w 223"/>
                <a:gd name="T17" fmla="*/ 403 h 411"/>
                <a:gd name="T18" fmla="*/ 22 w 223"/>
                <a:gd name="T19" fmla="*/ 410 h 411"/>
                <a:gd name="T20" fmla="*/ 0 w 223"/>
                <a:gd name="T21" fmla="*/ 408 h 411"/>
                <a:gd name="T22" fmla="*/ 33 w 223"/>
                <a:gd name="T23" fmla="*/ 402 h 411"/>
                <a:gd name="T24" fmla="*/ 70 w 223"/>
                <a:gd name="T25" fmla="*/ 388 h 411"/>
                <a:gd name="T26" fmla="*/ 113 w 223"/>
                <a:gd name="T27" fmla="*/ 356 h 411"/>
                <a:gd name="T28" fmla="*/ 147 w 223"/>
                <a:gd name="T29" fmla="*/ 310 h 411"/>
                <a:gd name="T30" fmla="*/ 192 w 223"/>
                <a:gd name="T31" fmla="*/ 205 h 411"/>
                <a:gd name="T32" fmla="*/ 201 w 223"/>
                <a:gd name="T33" fmla="*/ 107 h 411"/>
                <a:gd name="T34" fmla="*/ 195 w 223"/>
                <a:gd name="T35" fmla="*/ 44 h 411"/>
                <a:gd name="T36" fmla="*/ 170 w 223"/>
                <a:gd name="T37" fmla="*/ 0 h 411"/>
                <a:gd name="T38" fmla="*/ 170 w 223"/>
                <a:gd name="T39" fmla="*/ 0 h 41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23"/>
                <a:gd name="T61" fmla="*/ 0 h 411"/>
                <a:gd name="T62" fmla="*/ 223 w 223"/>
                <a:gd name="T63" fmla="*/ 411 h 41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23" h="411">
                  <a:moveTo>
                    <a:pt x="170" y="0"/>
                  </a:moveTo>
                  <a:lnTo>
                    <a:pt x="195" y="23"/>
                  </a:lnTo>
                  <a:lnTo>
                    <a:pt x="210" y="64"/>
                  </a:lnTo>
                  <a:lnTo>
                    <a:pt x="219" y="121"/>
                  </a:lnTo>
                  <a:lnTo>
                    <a:pt x="222" y="169"/>
                  </a:lnTo>
                  <a:lnTo>
                    <a:pt x="216" y="231"/>
                  </a:lnTo>
                  <a:lnTo>
                    <a:pt x="204" y="293"/>
                  </a:lnTo>
                  <a:lnTo>
                    <a:pt x="137" y="351"/>
                  </a:lnTo>
                  <a:lnTo>
                    <a:pt x="73" y="403"/>
                  </a:lnTo>
                  <a:lnTo>
                    <a:pt x="22" y="410"/>
                  </a:lnTo>
                  <a:lnTo>
                    <a:pt x="0" y="408"/>
                  </a:lnTo>
                  <a:lnTo>
                    <a:pt x="33" y="402"/>
                  </a:lnTo>
                  <a:lnTo>
                    <a:pt x="70" y="388"/>
                  </a:lnTo>
                  <a:lnTo>
                    <a:pt x="113" y="356"/>
                  </a:lnTo>
                  <a:lnTo>
                    <a:pt x="147" y="310"/>
                  </a:lnTo>
                  <a:lnTo>
                    <a:pt x="192" y="205"/>
                  </a:lnTo>
                  <a:lnTo>
                    <a:pt x="201" y="107"/>
                  </a:lnTo>
                  <a:lnTo>
                    <a:pt x="195" y="44"/>
                  </a:lnTo>
                  <a:lnTo>
                    <a:pt x="170" y="0"/>
                  </a:lnTo>
                </a:path>
              </a:pathLst>
            </a:custGeom>
            <a:solidFill>
              <a:srgbClr val="A3A3D6"/>
            </a:solidFill>
            <a:ln w="9525" cap="rnd">
              <a:noFill/>
              <a:round/>
              <a:headEnd/>
              <a:tailEnd/>
            </a:ln>
          </p:spPr>
          <p:txBody>
            <a:bodyPr/>
            <a:lstStyle/>
            <a:p>
              <a:endParaRPr lang="zh-CN" altLang="en-US"/>
            </a:p>
          </p:txBody>
        </p:sp>
        <p:sp>
          <p:nvSpPr>
            <p:cNvPr id="86131" name="Freeform 38"/>
            <p:cNvSpPr>
              <a:spLocks/>
            </p:cNvSpPr>
            <p:nvPr/>
          </p:nvSpPr>
          <p:spPr bwMode="auto">
            <a:xfrm>
              <a:off x="5286" y="3256"/>
              <a:ext cx="34" cy="129"/>
            </a:xfrm>
            <a:custGeom>
              <a:avLst/>
              <a:gdLst>
                <a:gd name="T0" fmla="*/ 33 w 34"/>
                <a:gd name="T1" fmla="*/ 125 h 129"/>
                <a:gd name="T2" fmla="*/ 0 w 34"/>
                <a:gd name="T3" fmla="*/ 128 h 129"/>
                <a:gd name="T4" fmla="*/ 14 w 34"/>
                <a:gd name="T5" fmla="*/ 0 h 129"/>
                <a:gd name="T6" fmla="*/ 33 w 34"/>
                <a:gd name="T7" fmla="*/ 8 h 129"/>
                <a:gd name="T8" fmla="*/ 33 w 34"/>
                <a:gd name="T9" fmla="*/ 125 h 129"/>
                <a:gd name="T10" fmla="*/ 33 w 34"/>
                <a:gd name="T11" fmla="*/ 125 h 129"/>
                <a:gd name="T12" fmla="*/ 0 60000 65536"/>
                <a:gd name="T13" fmla="*/ 0 60000 65536"/>
                <a:gd name="T14" fmla="*/ 0 60000 65536"/>
                <a:gd name="T15" fmla="*/ 0 60000 65536"/>
                <a:gd name="T16" fmla="*/ 0 60000 65536"/>
                <a:gd name="T17" fmla="*/ 0 60000 65536"/>
                <a:gd name="T18" fmla="*/ 0 w 34"/>
                <a:gd name="T19" fmla="*/ 0 h 129"/>
                <a:gd name="T20" fmla="*/ 34 w 34"/>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34" h="129">
                  <a:moveTo>
                    <a:pt x="33" y="125"/>
                  </a:moveTo>
                  <a:lnTo>
                    <a:pt x="0" y="128"/>
                  </a:lnTo>
                  <a:lnTo>
                    <a:pt x="14" y="0"/>
                  </a:lnTo>
                  <a:lnTo>
                    <a:pt x="33" y="8"/>
                  </a:lnTo>
                  <a:lnTo>
                    <a:pt x="33" y="125"/>
                  </a:lnTo>
                </a:path>
              </a:pathLst>
            </a:custGeom>
            <a:solidFill>
              <a:srgbClr val="A3A3D6"/>
            </a:solidFill>
            <a:ln w="9525" cap="rnd">
              <a:noFill/>
              <a:round/>
              <a:headEnd/>
              <a:tailEnd/>
            </a:ln>
          </p:spPr>
          <p:txBody>
            <a:bodyPr/>
            <a:lstStyle/>
            <a:p>
              <a:endParaRPr lang="zh-CN" altLang="en-US"/>
            </a:p>
          </p:txBody>
        </p:sp>
        <p:sp>
          <p:nvSpPr>
            <p:cNvPr id="86132" name="Freeform 39"/>
            <p:cNvSpPr>
              <a:spLocks/>
            </p:cNvSpPr>
            <p:nvPr/>
          </p:nvSpPr>
          <p:spPr bwMode="auto">
            <a:xfrm>
              <a:off x="5142" y="2749"/>
              <a:ext cx="202" cy="152"/>
            </a:xfrm>
            <a:custGeom>
              <a:avLst/>
              <a:gdLst>
                <a:gd name="T0" fmla="*/ 200 w 202"/>
                <a:gd name="T1" fmla="*/ 130 h 152"/>
                <a:gd name="T2" fmla="*/ 193 w 202"/>
                <a:gd name="T3" fmla="*/ 96 h 152"/>
                <a:gd name="T4" fmla="*/ 178 w 202"/>
                <a:gd name="T5" fmla="*/ 73 h 152"/>
                <a:gd name="T6" fmla="*/ 161 w 202"/>
                <a:gd name="T7" fmla="*/ 64 h 152"/>
                <a:gd name="T8" fmla="*/ 118 w 202"/>
                <a:gd name="T9" fmla="*/ 64 h 152"/>
                <a:gd name="T10" fmla="*/ 86 w 202"/>
                <a:gd name="T11" fmla="*/ 85 h 152"/>
                <a:gd name="T12" fmla="*/ 65 w 202"/>
                <a:gd name="T13" fmla="*/ 118 h 152"/>
                <a:gd name="T14" fmla="*/ 58 w 202"/>
                <a:gd name="T15" fmla="*/ 151 h 152"/>
                <a:gd name="T16" fmla="*/ 20 w 202"/>
                <a:gd name="T17" fmla="*/ 135 h 152"/>
                <a:gd name="T18" fmla="*/ 20 w 202"/>
                <a:gd name="T19" fmla="*/ 118 h 152"/>
                <a:gd name="T20" fmla="*/ 0 w 202"/>
                <a:gd name="T21" fmla="*/ 106 h 152"/>
                <a:gd name="T22" fmla="*/ 27 w 202"/>
                <a:gd name="T23" fmla="*/ 51 h 152"/>
                <a:gd name="T24" fmla="*/ 97 w 202"/>
                <a:gd name="T25" fmla="*/ 6 h 152"/>
                <a:gd name="T26" fmla="*/ 177 w 202"/>
                <a:gd name="T27" fmla="*/ 0 h 152"/>
                <a:gd name="T28" fmla="*/ 197 w 202"/>
                <a:gd name="T29" fmla="*/ 39 h 152"/>
                <a:gd name="T30" fmla="*/ 201 w 202"/>
                <a:gd name="T31" fmla="*/ 76 h 152"/>
                <a:gd name="T32" fmla="*/ 200 w 202"/>
                <a:gd name="T33" fmla="*/ 130 h 152"/>
                <a:gd name="T34" fmla="*/ 200 w 202"/>
                <a:gd name="T35" fmla="*/ 130 h 1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2"/>
                <a:gd name="T55" fmla="*/ 0 h 152"/>
                <a:gd name="T56" fmla="*/ 202 w 202"/>
                <a:gd name="T57" fmla="*/ 152 h 1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2" h="152">
                  <a:moveTo>
                    <a:pt x="200" y="130"/>
                  </a:moveTo>
                  <a:lnTo>
                    <a:pt x="193" y="96"/>
                  </a:lnTo>
                  <a:lnTo>
                    <a:pt x="178" y="73"/>
                  </a:lnTo>
                  <a:lnTo>
                    <a:pt x="161" y="64"/>
                  </a:lnTo>
                  <a:lnTo>
                    <a:pt x="118" y="64"/>
                  </a:lnTo>
                  <a:lnTo>
                    <a:pt x="86" y="85"/>
                  </a:lnTo>
                  <a:lnTo>
                    <a:pt x="65" y="118"/>
                  </a:lnTo>
                  <a:lnTo>
                    <a:pt x="58" y="151"/>
                  </a:lnTo>
                  <a:lnTo>
                    <a:pt x="20" y="135"/>
                  </a:lnTo>
                  <a:lnTo>
                    <a:pt x="20" y="118"/>
                  </a:lnTo>
                  <a:lnTo>
                    <a:pt x="0" y="106"/>
                  </a:lnTo>
                  <a:lnTo>
                    <a:pt x="27" y="51"/>
                  </a:lnTo>
                  <a:lnTo>
                    <a:pt x="97" y="6"/>
                  </a:lnTo>
                  <a:lnTo>
                    <a:pt x="177" y="0"/>
                  </a:lnTo>
                  <a:lnTo>
                    <a:pt x="197" y="39"/>
                  </a:lnTo>
                  <a:lnTo>
                    <a:pt x="201" y="76"/>
                  </a:lnTo>
                  <a:lnTo>
                    <a:pt x="200" y="130"/>
                  </a:lnTo>
                </a:path>
              </a:pathLst>
            </a:custGeom>
            <a:solidFill>
              <a:srgbClr val="CCCCFF"/>
            </a:solidFill>
            <a:ln w="9525" cap="rnd">
              <a:noFill/>
              <a:round/>
              <a:headEnd/>
              <a:tailEnd/>
            </a:ln>
          </p:spPr>
          <p:txBody>
            <a:bodyPr/>
            <a:lstStyle/>
            <a:p>
              <a:endParaRPr lang="zh-CN" altLang="en-US"/>
            </a:p>
          </p:txBody>
        </p:sp>
        <p:sp>
          <p:nvSpPr>
            <p:cNvPr id="86133" name="Freeform 40"/>
            <p:cNvSpPr>
              <a:spLocks/>
            </p:cNvSpPr>
            <p:nvPr/>
          </p:nvSpPr>
          <p:spPr bwMode="auto">
            <a:xfrm>
              <a:off x="5069" y="2854"/>
              <a:ext cx="73" cy="41"/>
            </a:xfrm>
            <a:custGeom>
              <a:avLst/>
              <a:gdLst>
                <a:gd name="T0" fmla="*/ 72 w 73"/>
                <a:gd name="T1" fmla="*/ 26 h 41"/>
                <a:gd name="T2" fmla="*/ 30 w 73"/>
                <a:gd name="T3" fmla="*/ 0 h 41"/>
                <a:gd name="T4" fmla="*/ 7 w 73"/>
                <a:gd name="T5" fmla="*/ 6 h 41"/>
                <a:gd name="T6" fmla="*/ 0 w 73"/>
                <a:gd name="T7" fmla="*/ 21 h 41"/>
                <a:gd name="T8" fmla="*/ 67 w 73"/>
                <a:gd name="T9" fmla="*/ 40 h 41"/>
                <a:gd name="T10" fmla="*/ 72 w 73"/>
                <a:gd name="T11" fmla="*/ 26 h 41"/>
                <a:gd name="T12" fmla="*/ 72 w 73"/>
                <a:gd name="T13" fmla="*/ 26 h 41"/>
                <a:gd name="T14" fmla="*/ 0 60000 65536"/>
                <a:gd name="T15" fmla="*/ 0 60000 65536"/>
                <a:gd name="T16" fmla="*/ 0 60000 65536"/>
                <a:gd name="T17" fmla="*/ 0 60000 65536"/>
                <a:gd name="T18" fmla="*/ 0 60000 65536"/>
                <a:gd name="T19" fmla="*/ 0 60000 65536"/>
                <a:gd name="T20" fmla="*/ 0 60000 65536"/>
                <a:gd name="T21" fmla="*/ 0 w 73"/>
                <a:gd name="T22" fmla="*/ 0 h 41"/>
                <a:gd name="T23" fmla="*/ 73 w 73"/>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41">
                  <a:moveTo>
                    <a:pt x="72" y="26"/>
                  </a:moveTo>
                  <a:lnTo>
                    <a:pt x="30" y="0"/>
                  </a:lnTo>
                  <a:lnTo>
                    <a:pt x="7" y="6"/>
                  </a:lnTo>
                  <a:lnTo>
                    <a:pt x="0" y="21"/>
                  </a:lnTo>
                  <a:lnTo>
                    <a:pt x="67" y="40"/>
                  </a:lnTo>
                  <a:lnTo>
                    <a:pt x="72" y="26"/>
                  </a:lnTo>
                </a:path>
              </a:pathLst>
            </a:custGeom>
            <a:solidFill>
              <a:srgbClr val="A3A3D6"/>
            </a:solidFill>
            <a:ln w="9525" cap="rnd">
              <a:noFill/>
              <a:round/>
              <a:headEnd/>
              <a:tailEnd/>
            </a:ln>
          </p:spPr>
          <p:txBody>
            <a:bodyPr/>
            <a:lstStyle/>
            <a:p>
              <a:endParaRPr lang="zh-CN" altLang="en-US"/>
            </a:p>
          </p:txBody>
        </p:sp>
        <p:sp>
          <p:nvSpPr>
            <p:cNvPr id="86134" name="Freeform 41"/>
            <p:cNvSpPr>
              <a:spLocks/>
            </p:cNvSpPr>
            <p:nvPr/>
          </p:nvSpPr>
          <p:spPr bwMode="auto">
            <a:xfrm>
              <a:off x="5066" y="2849"/>
              <a:ext cx="91" cy="63"/>
            </a:xfrm>
            <a:custGeom>
              <a:avLst/>
              <a:gdLst>
                <a:gd name="T0" fmla="*/ 90 w 91"/>
                <a:gd name="T1" fmla="*/ 27 h 63"/>
                <a:gd name="T2" fmla="*/ 87 w 91"/>
                <a:gd name="T3" fmla="*/ 40 h 63"/>
                <a:gd name="T4" fmla="*/ 80 w 91"/>
                <a:gd name="T5" fmla="*/ 55 h 63"/>
                <a:gd name="T6" fmla="*/ 65 w 91"/>
                <a:gd name="T7" fmla="*/ 62 h 63"/>
                <a:gd name="T8" fmla="*/ 0 w 91"/>
                <a:gd name="T9" fmla="*/ 29 h 63"/>
                <a:gd name="T10" fmla="*/ 20 w 91"/>
                <a:gd name="T11" fmla="*/ 24 h 63"/>
                <a:gd name="T12" fmla="*/ 27 w 91"/>
                <a:gd name="T13" fmla="*/ 16 h 63"/>
                <a:gd name="T14" fmla="*/ 78 w 91"/>
                <a:gd name="T15" fmla="*/ 37 h 63"/>
                <a:gd name="T16" fmla="*/ 40 w 91"/>
                <a:gd name="T17" fmla="*/ 0 h 63"/>
                <a:gd name="T18" fmla="*/ 90 w 91"/>
                <a:gd name="T19" fmla="*/ 27 h 63"/>
                <a:gd name="T20" fmla="*/ 90 w 91"/>
                <a:gd name="T21" fmla="*/ 27 h 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1"/>
                <a:gd name="T34" fmla="*/ 0 h 63"/>
                <a:gd name="T35" fmla="*/ 91 w 91"/>
                <a:gd name="T36" fmla="*/ 63 h 6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1" h="63">
                  <a:moveTo>
                    <a:pt x="90" y="27"/>
                  </a:moveTo>
                  <a:lnTo>
                    <a:pt x="87" y="40"/>
                  </a:lnTo>
                  <a:lnTo>
                    <a:pt x="80" y="55"/>
                  </a:lnTo>
                  <a:lnTo>
                    <a:pt x="65" y="62"/>
                  </a:lnTo>
                  <a:lnTo>
                    <a:pt x="0" y="29"/>
                  </a:lnTo>
                  <a:lnTo>
                    <a:pt x="20" y="24"/>
                  </a:lnTo>
                  <a:lnTo>
                    <a:pt x="27" y="16"/>
                  </a:lnTo>
                  <a:lnTo>
                    <a:pt x="78" y="37"/>
                  </a:lnTo>
                  <a:lnTo>
                    <a:pt x="40" y="0"/>
                  </a:lnTo>
                  <a:lnTo>
                    <a:pt x="90" y="27"/>
                  </a:lnTo>
                </a:path>
              </a:pathLst>
            </a:custGeom>
            <a:solidFill>
              <a:srgbClr val="000000"/>
            </a:solidFill>
            <a:ln w="9525" cap="rnd">
              <a:noFill/>
              <a:round/>
              <a:headEnd/>
              <a:tailEnd/>
            </a:ln>
          </p:spPr>
          <p:txBody>
            <a:bodyPr/>
            <a:lstStyle/>
            <a:p>
              <a:endParaRPr lang="zh-CN" altLang="en-US"/>
            </a:p>
          </p:txBody>
        </p:sp>
        <p:sp>
          <p:nvSpPr>
            <p:cNvPr id="86135" name="Freeform 42"/>
            <p:cNvSpPr>
              <a:spLocks/>
            </p:cNvSpPr>
            <p:nvPr/>
          </p:nvSpPr>
          <p:spPr bwMode="auto">
            <a:xfrm>
              <a:off x="5065" y="2844"/>
              <a:ext cx="27" cy="29"/>
            </a:xfrm>
            <a:custGeom>
              <a:avLst/>
              <a:gdLst>
                <a:gd name="T0" fmla="*/ 26 w 27"/>
                <a:gd name="T1" fmla="*/ 0 h 29"/>
                <a:gd name="T2" fmla="*/ 12 w 27"/>
                <a:gd name="T3" fmla="*/ 5 h 29"/>
                <a:gd name="T4" fmla="*/ 4 w 27"/>
                <a:gd name="T5" fmla="*/ 16 h 29"/>
                <a:gd name="T6" fmla="*/ 0 w 27"/>
                <a:gd name="T7" fmla="*/ 28 h 29"/>
                <a:gd name="T8" fmla="*/ 16 w 27"/>
                <a:gd name="T9" fmla="*/ 21 h 29"/>
                <a:gd name="T10" fmla="*/ 26 w 27"/>
                <a:gd name="T11" fmla="*/ 0 h 29"/>
                <a:gd name="T12" fmla="*/ 26 w 27"/>
                <a:gd name="T13" fmla="*/ 0 h 29"/>
                <a:gd name="T14" fmla="*/ 0 60000 65536"/>
                <a:gd name="T15" fmla="*/ 0 60000 65536"/>
                <a:gd name="T16" fmla="*/ 0 60000 65536"/>
                <a:gd name="T17" fmla="*/ 0 60000 65536"/>
                <a:gd name="T18" fmla="*/ 0 60000 65536"/>
                <a:gd name="T19" fmla="*/ 0 60000 65536"/>
                <a:gd name="T20" fmla="*/ 0 60000 65536"/>
                <a:gd name="T21" fmla="*/ 0 w 27"/>
                <a:gd name="T22" fmla="*/ 0 h 29"/>
                <a:gd name="T23" fmla="*/ 27 w 27"/>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29">
                  <a:moveTo>
                    <a:pt x="26" y="0"/>
                  </a:moveTo>
                  <a:lnTo>
                    <a:pt x="12" y="5"/>
                  </a:lnTo>
                  <a:lnTo>
                    <a:pt x="4" y="16"/>
                  </a:lnTo>
                  <a:lnTo>
                    <a:pt x="0" y="28"/>
                  </a:lnTo>
                  <a:lnTo>
                    <a:pt x="16" y="21"/>
                  </a:lnTo>
                  <a:lnTo>
                    <a:pt x="26" y="0"/>
                  </a:lnTo>
                </a:path>
              </a:pathLst>
            </a:custGeom>
            <a:solidFill>
              <a:srgbClr val="000000"/>
            </a:solidFill>
            <a:ln w="9525" cap="rnd">
              <a:noFill/>
              <a:round/>
              <a:headEnd/>
              <a:tailEnd/>
            </a:ln>
          </p:spPr>
          <p:txBody>
            <a:bodyPr/>
            <a:lstStyle/>
            <a:p>
              <a:endParaRPr lang="zh-CN" altLang="en-US"/>
            </a:p>
          </p:txBody>
        </p:sp>
        <p:sp>
          <p:nvSpPr>
            <p:cNvPr id="86136" name="Freeform 43"/>
            <p:cNvSpPr>
              <a:spLocks/>
            </p:cNvSpPr>
            <p:nvPr/>
          </p:nvSpPr>
          <p:spPr bwMode="auto">
            <a:xfrm>
              <a:off x="5189" y="2752"/>
              <a:ext cx="199" cy="393"/>
            </a:xfrm>
            <a:custGeom>
              <a:avLst/>
              <a:gdLst>
                <a:gd name="T0" fmla="*/ 182 w 199"/>
                <a:gd name="T1" fmla="*/ 80 h 393"/>
                <a:gd name="T2" fmla="*/ 181 w 199"/>
                <a:gd name="T3" fmla="*/ 103 h 393"/>
                <a:gd name="T4" fmla="*/ 177 w 199"/>
                <a:gd name="T5" fmla="*/ 142 h 393"/>
                <a:gd name="T6" fmla="*/ 169 w 199"/>
                <a:gd name="T7" fmla="*/ 191 h 393"/>
                <a:gd name="T8" fmla="*/ 149 w 199"/>
                <a:gd name="T9" fmla="*/ 246 h 393"/>
                <a:gd name="T10" fmla="*/ 127 w 199"/>
                <a:gd name="T11" fmla="*/ 297 h 393"/>
                <a:gd name="T12" fmla="*/ 86 w 199"/>
                <a:gd name="T13" fmla="*/ 345 h 393"/>
                <a:gd name="T14" fmla="*/ 45 w 199"/>
                <a:gd name="T15" fmla="*/ 372 h 393"/>
                <a:gd name="T16" fmla="*/ 0 w 199"/>
                <a:gd name="T17" fmla="*/ 392 h 393"/>
                <a:gd name="T18" fmla="*/ 48 w 199"/>
                <a:gd name="T19" fmla="*/ 386 h 393"/>
                <a:gd name="T20" fmla="*/ 95 w 199"/>
                <a:gd name="T21" fmla="*/ 365 h 393"/>
                <a:gd name="T22" fmla="*/ 137 w 199"/>
                <a:gd name="T23" fmla="*/ 325 h 393"/>
                <a:gd name="T24" fmla="*/ 176 w 199"/>
                <a:gd name="T25" fmla="*/ 285 h 393"/>
                <a:gd name="T26" fmla="*/ 191 w 199"/>
                <a:gd name="T27" fmla="*/ 258 h 393"/>
                <a:gd name="T28" fmla="*/ 198 w 199"/>
                <a:gd name="T29" fmla="*/ 192 h 393"/>
                <a:gd name="T30" fmla="*/ 197 w 199"/>
                <a:gd name="T31" fmla="*/ 126 h 393"/>
                <a:gd name="T32" fmla="*/ 191 w 199"/>
                <a:gd name="T33" fmla="*/ 82 h 393"/>
                <a:gd name="T34" fmla="*/ 182 w 199"/>
                <a:gd name="T35" fmla="*/ 39 h 393"/>
                <a:gd name="T36" fmla="*/ 164 w 199"/>
                <a:gd name="T37" fmla="*/ 0 h 393"/>
                <a:gd name="T38" fmla="*/ 176 w 199"/>
                <a:gd name="T39" fmla="*/ 49 h 393"/>
                <a:gd name="T40" fmla="*/ 182 w 199"/>
                <a:gd name="T41" fmla="*/ 80 h 393"/>
                <a:gd name="T42" fmla="*/ 182 w 199"/>
                <a:gd name="T43" fmla="*/ 80 h 3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9"/>
                <a:gd name="T67" fmla="*/ 0 h 393"/>
                <a:gd name="T68" fmla="*/ 199 w 199"/>
                <a:gd name="T69" fmla="*/ 393 h 39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9" h="393">
                  <a:moveTo>
                    <a:pt x="182" y="80"/>
                  </a:moveTo>
                  <a:lnTo>
                    <a:pt x="181" y="103"/>
                  </a:lnTo>
                  <a:lnTo>
                    <a:pt x="177" y="142"/>
                  </a:lnTo>
                  <a:lnTo>
                    <a:pt x="169" y="191"/>
                  </a:lnTo>
                  <a:lnTo>
                    <a:pt x="149" y="246"/>
                  </a:lnTo>
                  <a:lnTo>
                    <a:pt x="127" y="297"/>
                  </a:lnTo>
                  <a:lnTo>
                    <a:pt x="86" y="345"/>
                  </a:lnTo>
                  <a:lnTo>
                    <a:pt x="45" y="372"/>
                  </a:lnTo>
                  <a:lnTo>
                    <a:pt x="0" y="392"/>
                  </a:lnTo>
                  <a:lnTo>
                    <a:pt x="48" y="386"/>
                  </a:lnTo>
                  <a:lnTo>
                    <a:pt x="95" y="365"/>
                  </a:lnTo>
                  <a:lnTo>
                    <a:pt x="137" y="325"/>
                  </a:lnTo>
                  <a:lnTo>
                    <a:pt x="176" y="285"/>
                  </a:lnTo>
                  <a:lnTo>
                    <a:pt x="191" y="258"/>
                  </a:lnTo>
                  <a:lnTo>
                    <a:pt x="198" y="192"/>
                  </a:lnTo>
                  <a:lnTo>
                    <a:pt x="197" y="126"/>
                  </a:lnTo>
                  <a:lnTo>
                    <a:pt x="191" y="82"/>
                  </a:lnTo>
                  <a:lnTo>
                    <a:pt x="182" y="39"/>
                  </a:lnTo>
                  <a:lnTo>
                    <a:pt x="164" y="0"/>
                  </a:lnTo>
                  <a:lnTo>
                    <a:pt x="176" y="49"/>
                  </a:lnTo>
                  <a:lnTo>
                    <a:pt x="182" y="80"/>
                  </a:lnTo>
                </a:path>
              </a:pathLst>
            </a:custGeom>
            <a:solidFill>
              <a:srgbClr val="000000"/>
            </a:solidFill>
            <a:ln w="9525" cap="rnd">
              <a:noFill/>
              <a:round/>
              <a:headEnd/>
              <a:tailEnd/>
            </a:ln>
          </p:spPr>
          <p:txBody>
            <a:bodyPr/>
            <a:lstStyle/>
            <a:p>
              <a:endParaRPr lang="zh-CN" altLang="en-US"/>
            </a:p>
          </p:txBody>
        </p:sp>
        <p:sp>
          <p:nvSpPr>
            <p:cNvPr id="86137" name="Freeform 44"/>
            <p:cNvSpPr>
              <a:spLocks/>
            </p:cNvSpPr>
            <p:nvPr/>
          </p:nvSpPr>
          <p:spPr bwMode="auto">
            <a:xfrm>
              <a:off x="5126" y="2892"/>
              <a:ext cx="183" cy="176"/>
            </a:xfrm>
            <a:custGeom>
              <a:avLst/>
              <a:gdLst>
                <a:gd name="T0" fmla="*/ 74 w 183"/>
                <a:gd name="T1" fmla="*/ 17 h 176"/>
                <a:gd name="T2" fmla="*/ 182 w 183"/>
                <a:gd name="T3" fmla="*/ 78 h 176"/>
                <a:gd name="T4" fmla="*/ 178 w 183"/>
                <a:gd name="T5" fmla="*/ 86 h 176"/>
                <a:gd name="T6" fmla="*/ 113 w 183"/>
                <a:gd name="T7" fmla="*/ 57 h 176"/>
                <a:gd name="T8" fmla="*/ 156 w 183"/>
                <a:gd name="T9" fmla="*/ 160 h 176"/>
                <a:gd name="T10" fmla="*/ 136 w 183"/>
                <a:gd name="T11" fmla="*/ 175 h 176"/>
                <a:gd name="T12" fmla="*/ 101 w 183"/>
                <a:gd name="T13" fmla="*/ 57 h 176"/>
                <a:gd name="T14" fmla="*/ 0 w 183"/>
                <a:gd name="T15" fmla="*/ 132 h 176"/>
                <a:gd name="T16" fmla="*/ 0 w 183"/>
                <a:gd name="T17" fmla="*/ 115 h 176"/>
                <a:gd name="T18" fmla="*/ 89 w 183"/>
                <a:gd name="T19" fmla="*/ 46 h 176"/>
                <a:gd name="T20" fmla="*/ 15 w 183"/>
                <a:gd name="T21" fmla="*/ 10 h 176"/>
                <a:gd name="T22" fmla="*/ 21 w 183"/>
                <a:gd name="T23" fmla="*/ 0 h 176"/>
                <a:gd name="T24" fmla="*/ 74 w 183"/>
                <a:gd name="T25" fmla="*/ 29 h 176"/>
                <a:gd name="T26" fmla="*/ 74 w 183"/>
                <a:gd name="T27" fmla="*/ 17 h 176"/>
                <a:gd name="T28" fmla="*/ 74 w 183"/>
                <a:gd name="T29" fmla="*/ 17 h 1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3"/>
                <a:gd name="T46" fmla="*/ 0 h 176"/>
                <a:gd name="T47" fmla="*/ 183 w 183"/>
                <a:gd name="T48" fmla="*/ 176 h 17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3" h="176">
                  <a:moveTo>
                    <a:pt x="74" y="17"/>
                  </a:moveTo>
                  <a:lnTo>
                    <a:pt x="182" y="78"/>
                  </a:lnTo>
                  <a:lnTo>
                    <a:pt x="178" y="86"/>
                  </a:lnTo>
                  <a:lnTo>
                    <a:pt x="113" y="57"/>
                  </a:lnTo>
                  <a:lnTo>
                    <a:pt x="156" y="160"/>
                  </a:lnTo>
                  <a:lnTo>
                    <a:pt x="136" y="175"/>
                  </a:lnTo>
                  <a:lnTo>
                    <a:pt x="101" y="57"/>
                  </a:lnTo>
                  <a:lnTo>
                    <a:pt x="0" y="132"/>
                  </a:lnTo>
                  <a:lnTo>
                    <a:pt x="0" y="115"/>
                  </a:lnTo>
                  <a:lnTo>
                    <a:pt x="89" y="46"/>
                  </a:lnTo>
                  <a:lnTo>
                    <a:pt x="15" y="10"/>
                  </a:lnTo>
                  <a:lnTo>
                    <a:pt x="21" y="0"/>
                  </a:lnTo>
                  <a:lnTo>
                    <a:pt x="74" y="29"/>
                  </a:lnTo>
                  <a:lnTo>
                    <a:pt x="74" y="17"/>
                  </a:lnTo>
                </a:path>
              </a:pathLst>
            </a:custGeom>
            <a:solidFill>
              <a:srgbClr val="000000"/>
            </a:solidFill>
            <a:ln w="9525" cap="rnd">
              <a:noFill/>
              <a:round/>
              <a:headEnd/>
              <a:tailEnd/>
            </a:ln>
          </p:spPr>
          <p:txBody>
            <a:bodyPr/>
            <a:lstStyle/>
            <a:p>
              <a:endParaRPr lang="zh-CN" altLang="en-US"/>
            </a:p>
          </p:txBody>
        </p:sp>
        <p:sp>
          <p:nvSpPr>
            <p:cNvPr id="86138" name="Freeform 45"/>
            <p:cNvSpPr>
              <a:spLocks/>
            </p:cNvSpPr>
            <p:nvPr/>
          </p:nvSpPr>
          <p:spPr bwMode="auto">
            <a:xfrm>
              <a:off x="5101" y="2899"/>
              <a:ext cx="200" cy="237"/>
            </a:xfrm>
            <a:custGeom>
              <a:avLst/>
              <a:gdLst>
                <a:gd name="T0" fmla="*/ 27 w 200"/>
                <a:gd name="T1" fmla="*/ 8 h 237"/>
                <a:gd name="T2" fmla="*/ 19 w 200"/>
                <a:gd name="T3" fmla="*/ 37 h 237"/>
                <a:gd name="T4" fmla="*/ 13 w 200"/>
                <a:gd name="T5" fmla="*/ 75 h 237"/>
                <a:gd name="T6" fmla="*/ 13 w 200"/>
                <a:gd name="T7" fmla="*/ 120 h 237"/>
                <a:gd name="T8" fmla="*/ 15 w 200"/>
                <a:gd name="T9" fmla="*/ 153 h 237"/>
                <a:gd name="T10" fmla="*/ 25 w 200"/>
                <a:gd name="T11" fmla="*/ 192 h 237"/>
                <a:gd name="T12" fmla="*/ 48 w 200"/>
                <a:gd name="T13" fmla="*/ 219 h 237"/>
                <a:gd name="T14" fmla="*/ 80 w 200"/>
                <a:gd name="T15" fmla="*/ 219 h 237"/>
                <a:gd name="T16" fmla="*/ 116 w 200"/>
                <a:gd name="T17" fmla="*/ 199 h 237"/>
                <a:gd name="T18" fmla="*/ 154 w 200"/>
                <a:gd name="T19" fmla="*/ 175 h 237"/>
                <a:gd name="T20" fmla="*/ 199 w 200"/>
                <a:gd name="T21" fmla="*/ 136 h 237"/>
                <a:gd name="T22" fmla="*/ 151 w 200"/>
                <a:gd name="T23" fmla="*/ 189 h 237"/>
                <a:gd name="T24" fmla="*/ 112 w 200"/>
                <a:gd name="T25" fmla="*/ 214 h 237"/>
                <a:gd name="T26" fmla="*/ 71 w 200"/>
                <a:gd name="T27" fmla="*/ 232 h 237"/>
                <a:gd name="T28" fmla="*/ 44 w 200"/>
                <a:gd name="T29" fmla="*/ 236 h 237"/>
                <a:gd name="T30" fmla="*/ 24 w 200"/>
                <a:gd name="T31" fmla="*/ 222 h 237"/>
                <a:gd name="T32" fmla="*/ 7 w 200"/>
                <a:gd name="T33" fmla="*/ 187 h 237"/>
                <a:gd name="T34" fmla="*/ 0 w 200"/>
                <a:gd name="T35" fmla="*/ 140 h 237"/>
                <a:gd name="T36" fmla="*/ 1 w 200"/>
                <a:gd name="T37" fmla="*/ 84 h 237"/>
                <a:gd name="T38" fmla="*/ 9 w 200"/>
                <a:gd name="T39" fmla="*/ 33 h 237"/>
                <a:gd name="T40" fmla="*/ 21 w 200"/>
                <a:gd name="T41" fmla="*/ 0 h 237"/>
                <a:gd name="T42" fmla="*/ 27 w 200"/>
                <a:gd name="T43" fmla="*/ 8 h 237"/>
                <a:gd name="T44" fmla="*/ 27 w 200"/>
                <a:gd name="T45" fmla="*/ 8 h 23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0"/>
                <a:gd name="T70" fmla="*/ 0 h 237"/>
                <a:gd name="T71" fmla="*/ 200 w 200"/>
                <a:gd name="T72" fmla="*/ 237 h 23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0" h="237">
                  <a:moveTo>
                    <a:pt x="27" y="8"/>
                  </a:moveTo>
                  <a:lnTo>
                    <a:pt x="19" y="37"/>
                  </a:lnTo>
                  <a:lnTo>
                    <a:pt x="13" y="75"/>
                  </a:lnTo>
                  <a:lnTo>
                    <a:pt x="13" y="120"/>
                  </a:lnTo>
                  <a:lnTo>
                    <a:pt x="15" y="153"/>
                  </a:lnTo>
                  <a:lnTo>
                    <a:pt x="25" y="192"/>
                  </a:lnTo>
                  <a:lnTo>
                    <a:pt x="48" y="219"/>
                  </a:lnTo>
                  <a:lnTo>
                    <a:pt x="80" y="219"/>
                  </a:lnTo>
                  <a:lnTo>
                    <a:pt x="116" y="199"/>
                  </a:lnTo>
                  <a:lnTo>
                    <a:pt x="154" y="175"/>
                  </a:lnTo>
                  <a:lnTo>
                    <a:pt x="199" y="136"/>
                  </a:lnTo>
                  <a:lnTo>
                    <a:pt x="151" y="189"/>
                  </a:lnTo>
                  <a:lnTo>
                    <a:pt x="112" y="214"/>
                  </a:lnTo>
                  <a:lnTo>
                    <a:pt x="71" y="232"/>
                  </a:lnTo>
                  <a:lnTo>
                    <a:pt x="44" y="236"/>
                  </a:lnTo>
                  <a:lnTo>
                    <a:pt x="24" y="222"/>
                  </a:lnTo>
                  <a:lnTo>
                    <a:pt x="7" y="187"/>
                  </a:lnTo>
                  <a:lnTo>
                    <a:pt x="0" y="140"/>
                  </a:lnTo>
                  <a:lnTo>
                    <a:pt x="1" y="84"/>
                  </a:lnTo>
                  <a:lnTo>
                    <a:pt x="9" y="33"/>
                  </a:lnTo>
                  <a:lnTo>
                    <a:pt x="21" y="0"/>
                  </a:lnTo>
                  <a:lnTo>
                    <a:pt x="27" y="8"/>
                  </a:lnTo>
                </a:path>
              </a:pathLst>
            </a:custGeom>
            <a:solidFill>
              <a:srgbClr val="000000"/>
            </a:solidFill>
            <a:ln w="9525" cap="rnd">
              <a:noFill/>
              <a:round/>
              <a:headEnd/>
              <a:tailEnd/>
            </a:ln>
          </p:spPr>
          <p:txBody>
            <a:bodyPr/>
            <a:lstStyle/>
            <a:p>
              <a:endParaRPr lang="zh-CN" altLang="en-US"/>
            </a:p>
          </p:txBody>
        </p:sp>
        <p:sp>
          <p:nvSpPr>
            <p:cNvPr id="86139" name="Freeform 46"/>
            <p:cNvSpPr>
              <a:spLocks/>
            </p:cNvSpPr>
            <p:nvPr/>
          </p:nvSpPr>
          <p:spPr bwMode="auto">
            <a:xfrm>
              <a:off x="5285" y="3067"/>
              <a:ext cx="40" cy="321"/>
            </a:xfrm>
            <a:custGeom>
              <a:avLst/>
              <a:gdLst>
                <a:gd name="T0" fmla="*/ 30 w 40"/>
                <a:gd name="T1" fmla="*/ 0 h 321"/>
                <a:gd name="T2" fmla="*/ 13 w 40"/>
                <a:gd name="T3" fmla="*/ 22 h 321"/>
                <a:gd name="T4" fmla="*/ 13 w 40"/>
                <a:gd name="T5" fmla="*/ 111 h 321"/>
                <a:gd name="T6" fmla="*/ 0 w 40"/>
                <a:gd name="T7" fmla="*/ 121 h 321"/>
                <a:gd name="T8" fmla="*/ 0 w 40"/>
                <a:gd name="T9" fmla="*/ 317 h 321"/>
                <a:gd name="T10" fmla="*/ 8 w 40"/>
                <a:gd name="T11" fmla="*/ 163 h 321"/>
                <a:gd name="T12" fmla="*/ 27 w 40"/>
                <a:gd name="T13" fmla="*/ 188 h 321"/>
                <a:gd name="T14" fmla="*/ 30 w 40"/>
                <a:gd name="T15" fmla="*/ 315 h 321"/>
                <a:gd name="T16" fmla="*/ 39 w 40"/>
                <a:gd name="T17" fmla="*/ 320 h 321"/>
                <a:gd name="T18" fmla="*/ 39 w 40"/>
                <a:gd name="T19" fmla="*/ 122 h 321"/>
                <a:gd name="T20" fmla="*/ 30 w 40"/>
                <a:gd name="T21" fmla="*/ 113 h 321"/>
                <a:gd name="T22" fmla="*/ 30 w 40"/>
                <a:gd name="T23" fmla="*/ 0 h 321"/>
                <a:gd name="T24" fmla="*/ 30 w 40"/>
                <a:gd name="T25" fmla="*/ 0 h 3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321"/>
                <a:gd name="T41" fmla="*/ 40 w 40"/>
                <a:gd name="T42" fmla="*/ 321 h 3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321">
                  <a:moveTo>
                    <a:pt x="30" y="0"/>
                  </a:moveTo>
                  <a:lnTo>
                    <a:pt x="13" y="22"/>
                  </a:lnTo>
                  <a:lnTo>
                    <a:pt x="13" y="111"/>
                  </a:lnTo>
                  <a:lnTo>
                    <a:pt x="0" y="121"/>
                  </a:lnTo>
                  <a:lnTo>
                    <a:pt x="0" y="317"/>
                  </a:lnTo>
                  <a:lnTo>
                    <a:pt x="8" y="163"/>
                  </a:lnTo>
                  <a:lnTo>
                    <a:pt x="27" y="188"/>
                  </a:lnTo>
                  <a:lnTo>
                    <a:pt x="30" y="315"/>
                  </a:lnTo>
                  <a:lnTo>
                    <a:pt x="39" y="320"/>
                  </a:lnTo>
                  <a:lnTo>
                    <a:pt x="39" y="122"/>
                  </a:lnTo>
                  <a:lnTo>
                    <a:pt x="30" y="113"/>
                  </a:lnTo>
                  <a:lnTo>
                    <a:pt x="30" y="0"/>
                  </a:lnTo>
                </a:path>
              </a:pathLst>
            </a:custGeom>
            <a:solidFill>
              <a:srgbClr val="000000"/>
            </a:solidFill>
            <a:ln w="9525" cap="rnd">
              <a:noFill/>
              <a:round/>
              <a:headEnd/>
              <a:tailEnd/>
            </a:ln>
          </p:spPr>
          <p:txBody>
            <a:bodyPr/>
            <a:lstStyle/>
            <a:p>
              <a:endParaRPr lang="zh-CN" altLang="en-US"/>
            </a:p>
          </p:txBody>
        </p:sp>
        <p:sp>
          <p:nvSpPr>
            <p:cNvPr id="86140" name="Freeform 47"/>
            <p:cNvSpPr>
              <a:spLocks/>
            </p:cNvSpPr>
            <p:nvPr/>
          </p:nvSpPr>
          <p:spPr bwMode="auto">
            <a:xfrm>
              <a:off x="5372" y="3005"/>
              <a:ext cx="130" cy="96"/>
            </a:xfrm>
            <a:custGeom>
              <a:avLst/>
              <a:gdLst>
                <a:gd name="T0" fmla="*/ 5 w 130"/>
                <a:gd name="T1" fmla="*/ 0 h 96"/>
                <a:gd name="T2" fmla="*/ 67 w 130"/>
                <a:gd name="T3" fmla="*/ 36 h 96"/>
                <a:gd name="T4" fmla="*/ 69 w 130"/>
                <a:gd name="T5" fmla="*/ 54 h 96"/>
                <a:gd name="T6" fmla="*/ 89 w 130"/>
                <a:gd name="T7" fmla="*/ 63 h 96"/>
                <a:gd name="T8" fmla="*/ 97 w 130"/>
                <a:gd name="T9" fmla="*/ 58 h 96"/>
                <a:gd name="T10" fmla="*/ 127 w 130"/>
                <a:gd name="T11" fmla="*/ 76 h 96"/>
                <a:gd name="T12" fmla="*/ 129 w 130"/>
                <a:gd name="T13" fmla="*/ 88 h 96"/>
                <a:gd name="T14" fmla="*/ 112 w 130"/>
                <a:gd name="T15" fmla="*/ 95 h 96"/>
                <a:gd name="T16" fmla="*/ 80 w 130"/>
                <a:gd name="T17" fmla="*/ 79 h 96"/>
                <a:gd name="T18" fmla="*/ 78 w 130"/>
                <a:gd name="T19" fmla="*/ 69 h 96"/>
                <a:gd name="T20" fmla="*/ 54 w 130"/>
                <a:gd name="T21" fmla="*/ 58 h 96"/>
                <a:gd name="T22" fmla="*/ 52 w 130"/>
                <a:gd name="T23" fmla="*/ 38 h 96"/>
                <a:gd name="T24" fmla="*/ 0 w 130"/>
                <a:gd name="T25" fmla="*/ 11 h 96"/>
                <a:gd name="T26" fmla="*/ 5 w 130"/>
                <a:gd name="T27" fmla="*/ 0 h 96"/>
                <a:gd name="T28" fmla="*/ 5 w 130"/>
                <a:gd name="T29" fmla="*/ 0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0"/>
                <a:gd name="T46" fmla="*/ 0 h 96"/>
                <a:gd name="T47" fmla="*/ 130 w 130"/>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0" h="96">
                  <a:moveTo>
                    <a:pt x="5" y="0"/>
                  </a:moveTo>
                  <a:lnTo>
                    <a:pt x="67" y="36"/>
                  </a:lnTo>
                  <a:lnTo>
                    <a:pt x="69" y="54"/>
                  </a:lnTo>
                  <a:lnTo>
                    <a:pt x="89" y="63"/>
                  </a:lnTo>
                  <a:lnTo>
                    <a:pt x="97" y="58"/>
                  </a:lnTo>
                  <a:lnTo>
                    <a:pt x="127" y="76"/>
                  </a:lnTo>
                  <a:lnTo>
                    <a:pt x="129" y="88"/>
                  </a:lnTo>
                  <a:lnTo>
                    <a:pt x="112" y="95"/>
                  </a:lnTo>
                  <a:lnTo>
                    <a:pt x="80" y="79"/>
                  </a:lnTo>
                  <a:lnTo>
                    <a:pt x="78" y="69"/>
                  </a:lnTo>
                  <a:lnTo>
                    <a:pt x="54" y="58"/>
                  </a:lnTo>
                  <a:lnTo>
                    <a:pt x="52" y="38"/>
                  </a:lnTo>
                  <a:lnTo>
                    <a:pt x="0" y="11"/>
                  </a:lnTo>
                  <a:lnTo>
                    <a:pt x="5" y="0"/>
                  </a:lnTo>
                </a:path>
              </a:pathLst>
            </a:custGeom>
            <a:solidFill>
              <a:srgbClr val="000000"/>
            </a:solidFill>
            <a:ln w="9525" cap="rnd">
              <a:noFill/>
              <a:round/>
              <a:headEnd/>
              <a:tailEnd/>
            </a:ln>
          </p:spPr>
          <p:txBody>
            <a:bodyPr/>
            <a:lstStyle/>
            <a:p>
              <a:endParaRPr lang="zh-CN" altLang="en-US"/>
            </a:p>
          </p:txBody>
        </p:sp>
        <p:sp>
          <p:nvSpPr>
            <p:cNvPr id="86141" name="Freeform 48"/>
            <p:cNvSpPr>
              <a:spLocks/>
            </p:cNvSpPr>
            <p:nvPr/>
          </p:nvSpPr>
          <p:spPr bwMode="auto">
            <a:xfrm>
              <a:off x="5136" y="2720"/>
              <a:ext cx="215" cy="208"/>
            </a:xfrm>
            <a:custGeom>
              <a:avLst/>
              <a:gdLst>
                <a:gd name="T0" fmla="*/ 211 w 215"/>
                <a:gd name="T1" fmla="*/ 148 h 208"/>
                <a:gd name="T2" fmla="*/ 214 w 215"/>
                <a:gd name="T3" fmla="*/ 99 h 208"/>
                <a:gd name="T4" fmla="*/ 208 w 215"/>
                <a:gd name="T5" fmla="*/ 52 h 208"/>
                <a:gd name="T6" fmla="*/ 191 w 215"/>
                <a:gd name="T7" fmla="*/ 20 h 208"/>
                <a:gd name="T8" fmla="*/ 167 w 215"/>
                <a:gd name="T9" fmla="*/ 4 h 208"/>
                <a:gd name="T10" fmla="*/ 136 w 215"/>
                <a:gd name="T11" fmla="*/ 0 h 208"/>
                <a:gd name="T12" fmla="*/ 102 w 215"/>
                <a:gd name="T13" fmla="*/ 9 h 208"/>
                <a:gd name="T14" fmla="*/ 62 w 215"/>
                <a:gd name="T15" fmla="*/ 39 h 208"/>
                <a:gd name="T16" fmla="*/ 17 w 215"/>
                <a:gd name="T17" fmla="*/ 93 h 208"/>
                <a:gd name="T18" fmla="*/ 0 w 215"/>
                <a:gd name="T19" fmla="*/ 134 h 208"/>
                <a:gd name="T20" fmla="*/ 10 w 215"/>
                <a:gd name="T21" fmla="*/ 137 h 208"/>
                <a:gd name="T22" fmla="*/ 32 w 215"/>
                <a:gd name="T23" fmla="*/ 104 h 208"/>
                <a:gd name="T24" fmla="*/ 60 w 215"/>
                <a:gd name="T25" fmla="*/ 80 h 208"/>
                <a:gd name="T26" fmla="*/ 89 w 215"/>
                <a:gd name="T27" fmla="*/ 59 h 208"/>
                <a:gd name="T28" fmla="*/ 134 w 215"/>
                <a:gd name="T29" fmla="*/ 44 h 208"/>
                <a:gd name="T30" fmla="*/ 187 w 215"/>
                <a:gd name="T31" fmla="*/ 58 h 208"/>
                <a:gd name="T32" fmla="*/ 200 w 215"/>
                <a:gd name="T33" fmla="*/ 84 h 208"/>
                <a:gd name="T34" fmla="*/ 204 w 215"/>
                <a:gd name="T35" fmla="*/ 128 h 208"/>
                <a:gd name="T36" fmla="*/ 204 w 215"/>
                <a:gd name="T37" fmla="*/ 207 h 208"/>
                <a:gd name="T38" fmla="*/ 211 w 215"/>
                <a:gd name="T39" fmla="*/ 148 h 208"/>
                <a:gd name="T40" fmla="*/ 211 w 215"/>
                <a:gd name="T41" fmla="*/ 148 h 2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5"/>
                <a:gd name="T64" fmla="*/ 0 h 208"/>
                <a:gd name="T65" fmla="*/ 215 w 215"/>
                <a:gd name="T66" fmla="*/ 208 h 20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5" h="208">
                  <a:moveTo>
                    <a:pt x="211" y="148"/>
                  </a:moveTo>
                  <a:lnTo>
                    <a:pt x="214" y="99"/>
                  </a:lnTo>
                  <a:lnTo>
                    <a:pt x="208" y="52"/>
                  </a:lnTo>
                  <a:lnTo>
                    <a:pt x="191" y="20"/>
                  </a:lnTo>
                  <a:lnTo>
                    <a:pt x="167" y="4"/>
                  </a:lnTo>
                  <a:lnTo>
                    <a:pt x="136" y="0"/>
                  </a:lnTo>
                  <a:lnTo>
                    <a:pt x="102" y="9"/>
                  </a:lnTo>
                  <a:lnTo>
                    <a:pt x="62" y="39"/>
                  </a:lnTo>
                  <a:lnTo>
                    <a:pt x="17" y="93"/>
                  </a:lnTo>
                  <a:lnTo>
                    <a:pt x="0" y="134"/>
                  </a:lnTo>
                  <a:lnTo>
                    <a:pt x="10" y="137"/>
                  </a:lnTo>
                  <a:lnTo>
                    <a:pt x="32" y="104"/>
                  </a:lnTo>
                  <a:lnTo>
                    <a:pt x="60" y="80"/>
                  </a:lnTo>
                  <a:lnTo>
                    <a:pt x="89" y="59"/>
                  </a:lnTo>
                  <a:lnTo>
                    <a:pt x="134" y="44"/>
                  </a:lnTo>
                  <a:lnTo>
                    <a:pt x="187" y="58"/>
                  </a:lnTo>
                  <a:lnTo>
                    <a:pt x="200" y="84"/>
                  </a:lnTo>
                  <a:lnTo>
                    <a:pt x="204" y="128"/>
                  </a:lnTo>
                  <a:lnTo>
                    <a:pt x="204" y="207"/>
                  </a:lnTo>
                  <a:lnTo>
                    <a:pt x="211" y="148"/>
                  </a:lnTo>
                </a:path>
              </a:pathLst>
            </a:custGeom>
            <a:solidFill>
              <a:srgbClr val="000000"/>
            </a:solidFill>
            <a:ln w="9525" cap="rnd">
              <a:noFill/>
              <a:round/>
              <a:headEnd/>
              <a:tailEnd/>
            </a:ln>
          </p:spPr>
          <p:txBody>
            <a:bodyPr/>
            <a:lstStyle/>
            <a:p>
              <a:endParaRPr lang="zh-CN" altLang="en-US"/>
            </a:p>
          </p:txBody>
        </p:sp>
        <p:sp>
          <p:nvSpPr>
            <p:cNvPr id="86142" name="Freeform 49"/>
            <p:cNvSpPr>
              <a:spLocks/>
            </p:cNvSpPr>
            <p:nvPr/>
          </p:nvSpPr>
          <p:spPr bwMode="auto">
            <a:xfrm>
              <a:off x="4977" y="2682"/>
              <a:ext cx="198" cy="401"/>
            </a:xfrm>
            <a:custGeom>
              <a:avLst/>
              <a:gdLst>
                <a:gd name="T0" fmla="*/ 197 w 198"/>
                <a:gd name="T1" fmla="*/ 0 h 401"/>
                <a:gd name="T2" fmla="*/ 101 w 198"/>
                <a:gd name="T3" fmla="*/ 66 h 401"/>
                <a:gd name="T4" fmla="*/ 58 w 198"/>
                <a:gd name="T5" fmla="*/ 113 h 401"/>
                <a:gd name="T6" fmla="*/ 32 w 198"/>
                <a:gd name="T7" fmla="*/ 180 h 401"/>
                <a:gd name="T8" fmla="*/ 22 w 198"/>
                <a:gd name="T9" fmla="*/ 256 h 401"/>
                <a:gd name="T10" fmla="*/ 28 w 198"/>
                <a:gd name="T11" fmla="*/ 341 h 401"/>
                <a:gd name="T12" fmla="*/ 44 w 198"/>
                <a:gd name="T13" fmla="*/ 400 h 401"/>
                <a:gd name="T14" fmla="*/ 12 w 198"/>
                <a:gd name="T15" fmla="*/ 336 h 401"/>
                <a:gd name="T16" fmla="*/ 0 w 198"/>
                <a:gd name="T17" fmla="*/ 244 h 401"/>
                <a:gd name="T18" fmla="*/ 13 w 198"/>
                <a:gd name="T19" fmla="*/ 149 h 401"/>
                <a:gd name="T20" fmla="*/ 51 w 198"/>
                <a:gd name="T21" fmla="*/ 82 h 401"/>
                <a:gd name="T22" fmla="*/ 110 w 198"/>
                <a:gd name="T23" fmla="*/ 33 h 401"/>
                <a:gd name="T24" fmla="*/ 197 w 198"/>
                <a:gd name="T25" fmla="*/ 0 h 401"/>
                <a:gd name="T26" fmla="*/ 197 w 198"/>
                <a:gd name="T27" fmla="*/ 0 h 4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8"/>
                <a:gd name="T43" fmla="*/ 0 h 401"/>
                <a:gd name="T44" fmla="*/ 198 w 198"/>
                <a:gd name="T45" fmla="*/ 401 h 40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8" h="401">
                  <a:moveTo>
                    <a:pt x="197" y="0"/>
                  </a:moveTo>
                  <a:lnTo>
                    <a:pt x="101" y="66"/>
                  </a:lnTo>
                  <a:lnTo>
                    <a:pt x="58" y="113"/>
                  </a:lnTo>
                  <a:lnTo>
                    <a:pt x="32" y="180"/>
                  </a:lnTo>
                  <a:lnTo>
                    <a:pt x="22" y="256"/>
                  </a:lnTo>
                  <a:lnTo>
                    <a:pt x="28" y="341"/>
                  </a:lnTo>
                  <a:lnTo>
                    <a:pt x="44" y="400"/>
                  </a:lnTo>
                  <a:lnTo>
                    <a:pt x="12" y="336"/>
                  </a:lnTo>
                  <a:lnTo>
                    <a:pt x="0" y="244"/>
                  </a:lnTo>
                  <a:lnTo>
                    <a:pt x="13" y="149"/>
                  </a:lnTo>
                  <a:lnTo>
                    <a:pt x="51" y="82"/>
                  </a:lnTo>
                  <a:lnTo>
                    <a:pt x="110" y="33"/>
                  </a:lnTo>
                  <a:lnTo>
                    <a:pt x="197" y="0"/>
                  </a:lnTo>
                </a:path>
              </a:pathLst>
            </a:custGeom>
            <a:solidFill>
              <a:srgbClr val="000000"/>
            </a:solidFill>
            <a:ln w="9525" cap="rnd">
              <a:noFill/>
              <a:round/>
              <a:headEnd/>
              <a:tailEnd/>
            </a:ln>
          </p:spPr>
          <p:txBody>
            <a:bodyPr/>
            <a:lstStyle/>
            <a:p>
              <a:endParaRPr lang="zh-CN" altLang="en-US"/>
            </a:p>
          </p:txBody>
        </p:sp>
        <p:sp>
          <p:nvSpPr>
            <p:cNvPr id="86143" name="Freeform 50"/>
            <p:cNvSpPr>
              <a:spLocks/>
            </p:cNvSpPr>
            <p:nvPr/>
          </p:nvSpPr>
          <p:spPr bwMode="auto">
            <a:xfrm>
              <a:off x="4909" y="2619"/>
              <a:ext cx="257" cy="447"/>
            </a:xfrm>
            <a:custGeom>
              <a:avLst/>
              <a:gdLst>
                <a:gd name="T0" fmla="*/ 256 w 257"/>
                <a:gd name="T1" fmla="*/ 0 h 447"/>
                <a:gd name="T2" fmla="*/ 160 w 257"/>
                <a:gd name="T3" fmla="*/ 31 h 447"/>
                <a:gd name="T4" fmla="*/ 72 w 257"/>
                <a:gd name="T5" fmla="*/ 101 h 447"/>
                <a:gd name="T6" fmla="*/ 29 w 257"/>
                <a:gd name="T7" fmla="*/ 170 h 447"/>
                <a:gd name="T8" fmla="*/ 3 w 257"/>
                <a:gd name="T9" fmla="*/ 255 h 447"/>
                <a:gd name="T10" fmla="*/ 0 w 257"/>
                <a:gd name="T11" fmla="*/ 354 h 447"/>
                <a:gd name="T12" fmla="*/ 21 w 257"/>
                <a:gd name="T13" fmla="*/ 446 h 447"/>
                <a:gd name="T14" fmla="*/ 16 w 257"/>
                <a:gd name="T15" fmla="*/ 331 h 447"/>
                <a:gd name="T16" fmla="*/ 29 w 257"/>
                <a:gd name="T17" fmla="*/ 229 h 447"/>
                <a:gd name="T18" fmla="*/ 76 w 257"/>
                <a:gd name="T19" fmla="*/ 129 h 447"/>
                <a:gd name="T20" fmla="*/ 160 w 257"/>
                <a:gd name="T21" fmla="*/ 51 h 447"/>
                <a:gd name="T22" fmla="*/ 256 w 257"/>
                <a:gd name="T23" fmla="*/ 0 h 447"/>
                <a:gd name="T24" fmla="*/ 256 w 257"/>
                <a:gd name="T25" fmla="*/ 0 h 4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7"/>
                <a:gd name="T40" fmla="*/ 0 h 447"/>
                <a:gd name="T41" fmla="*/ 257 w 257"/>
                <a:gd name="T42" fmla="*/ 447 h 4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7" h="447">
                  <a:moveTo>
                    <a:pt x="256" y="0"/>
                  </a:moveTo>
                  <a:lnTo>
                    <a:pt x="160" y="31"/>
                  </a:lnTo>
                  <a:lnTo>
                    <a:pt x="72" y="101"/>
                  </a:lnTo>
                  <a:lnTo>
                    <a:pt x="29" y="170"/>
                  </a:lnTo>
                  <a:lnTo>
                    <a:pt x="3" y="255"/>
                  </a:lnTo>
                  <a:lnTo>
                    <a:pt x="0" y="354"/>
                  </a:lnTo>
                  <a:lnTo>
                    <a:pt x="21" y="446"/>
                  </a:lnTo>
                  <a:lnTo>
                    <a:pt x="16" y="331"/>
                  </a:lnTo>
                  <a:lnTo>
                    <a:pt x="29" y="229"/>
                  </a:lnTo>
                  <a:lnTo>
                    <a:pt x="76" y="129"/>
                  </a:lnTo>
                  <a:lnTo>
                    <a:pt x="160" y="51"/>
                  </a:lnTo>
                  <a:lnTo>
                    <a:pt x="256" y="0"/>
                  </a:lnTo>
                </a:path>
              </a:pathLst>
            </a:custGeom>
            <a:solidFill>
              <a:srgbClr val="000000"/>
            </a:solidFill>
            <a:ln w="9525" cap="rnd">
              <a:noFill/>
              <a:round/>
              <a:headEnd/>
              <a:tailEnd/>
            </a:ln>
          </p:spPr>
          <p:txBody>
            <a:bodyPr/>
            <a:lstStyle/>
            <a:p>
              <a:endParaRPr lang="zh-CN" altLang="en-US"/>
            </a:p>
          </p:txBody>
        </p:sp>
      </p:grpSp>
      <p:grpSp>
        <p:nvGrpSpPr>
          <p:cNvPr id="86032" name="Group 51"/>
          <p:cNvGrpSpPr>
            <a:grpSpLocks/>
          </p:cNvGrpSpPr>
          <p:nvPr/>
        </p:nvGrpSpPr>
        <p:grpSpPr bwMode="auto">
          <a:xfrm>
            <a:off x="4999038" y="1966913"/>
            <a:ext cx="582612" cy="806450"/>
            <a:chOff x="3138" y="1474"/>
            <a:chExt cx="367" cy="508"/>
          </a:xfrm>
        </p:grpSpPr>
        <p:sp>
          <p:nvSpPr>
            <p:cNvPr id="86110" name="Freeform 52"/>
            <p:cNvSpPr>
              <a:spLocks/>
            </p:cNvSpPr>
            <p:nvPr/>
          </p:nvSpPr>
          <p:spPr bwMode="auto">
            <a:xfrm>
              <a:off x="3250" y="1851"/>
              <a:ext cx="24" cy="128"/>
            </a:xfrm>
            <a:custGeom>
              <a:avLst/>
              <a:gdLst>
                <a:gd name="T0" fmla="*/ 23 w 24"/>
                <a:gd name="T1" fmla="*/ 127 h 128"/>
                <a:gd name="T2" fmla="*/ 22 w 24"/>
                <a:gd name="T3" fmla="*/ 3 h 128"/>
                <a:gd name="T4" fmla="*/ 8 w 24"/>
                <a:gd name="T5" fmla="*/ 0 h 128"/>
                <a:gd name="T6" fmla="*/ 0 w 24"/>
                <a:gd name="T7" fmla="*/ 57 h 128"/>
                <a:gd name="T8" fmla="*/ 6 w 24"/>
                <a:gd name="T9" fmla="*/ 119 h 128"/>
                <a:gd name="T10" fmla="*/ 23 w 24"/>
                <a:gd name="T11" fmla="*/ 127 h 128"/>
                <a:gd name="T12" fmla="*/ 23 w 24"/>
                <a:gd name="T13" fmla="*/ 127 h 128"/>
                <a:gd name="T14" fmla="*/ 0 60000 65536"/>
                <a:gd name="T15" fmla="*/ 0 60000 65536"/>
                <a:gd name="T16" fmla="*/ 0 60000 65536"/>
                <a:gd name="T17" fmla="*/ 0 60000 65536"/>
                <a:gd name="T18" fmla="*/ 0 60000 65536"/>
                <a:gd name="T19" fmla="*/ 0 60000 65536"/>
                <a:gd name="T20" fmla="*/ 0 60000 65536"/>
                <a:gd name="T21" fmla="*/ 0 w 24"/>
                <a:gd name="T22" fmla="*/ 0 h 128"/>
                <a:gd name="T23" fmla="*/ 24 w 24"/>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28">
                  <a:moveTo>
                    <a:pt x="23" y="127"/>
                  </a:moveTo>
                  <a:lnTo>
                    <a:pt x="22" y="3"/>
                  </a:lnTo>
                  <a:lnTo>
                    <a:pt x="8" y="0"/>
                  </a:lnTo>
                  <a:lnTo>
                    <a:pt x="0" y="57"/>
                  </a:lnTo>
                  <a:lnTo>
                    <a:pt x="6" y="119"/>
                  </a:lnTo>
                  <a:lnTo>
                    <a:pt x="23" y="127"/>
                  </a:lnTo>
                </a:path>
              </a:pathLst>
            </a:custGeom>
            <a:solidFill>
              <a:srgbClr val="FFFFFF"/>
            </a:solidFill>
            <a:ln w="9525" cap="rnd">
              <a:noFill/>
              <a:round/>
              <a:headEnd/>
              <a:tailEnd/>
            </a:ln>
          </p:spPr>
          <p:txBody>
            <a:bodyPr/>
            <a:lstStyle/>
            <a:p>
              <a:endParaRPr lang="zh-CN" altLang="en-US"/>
            </a:p>
          </p:txBody>
        </p:sp>
        <p:sp>
          <p:nvSpPr>
            <p:cNvPr id="86111" name="Freeform 53"/>
            <p:cNvSpPr>
              <a:spLocks/>
            </p:cNvSpPr>
            <p:nvPr/>
          </p:nvSpPr>
          <p:spPr bwMode="auto">
            <a:xfrm>
              <a:off x="3138" y="1536"/>
              <a:ext cx="270" cy="286"/>
            </a:xfrm>
            <a:custGeom>
              <a:avLst/>
              <a:gdLst>
                <a:gd name="T0" fmla="*/ 104 w 270"/>
                <a:gd name="T1" fmla="*/ 217 h 286"/>
                <a:gd name="T2" fmla="*/ 143 w 270"/>
                <a:gd name="T3" fmla="*/ 268 h 286"/>
                <a:gd name="T4" fmla="*/ 174 w 270"/>
                <a:gd name="T5" fmla="*/ 280 h 286"/>
                <a:gd name="T6" fmla="*/ 195 w 270"/>
                <a:gd name="T7" fmla="*/ 285 h 286"/>
                <a:gd name="T8" fmla="*/ 218 w 270"/>
                <a:gd name="T9" fmla="*/ 282 h 286"/>
                <a:gd name="T10" fmla="*/ 236 w 270"/>
                <a:gd name="T11" fmla="*/ 268 h 286"/>
                <a:gd name="T12" fmla="*/ 245 w 270"/>
                <a:gd name="T13" fmla="*/ 248 h 286"/>
                <a:gd name="T14" fmla="*/ 250 w 270"/>
                <a:gd name="T15" fmla="*/ 223 h 286"/>
                <a:gd name="T16" fmla="*/ 249 w 270"/>
                <a:gd name="T17" fmla="*/ 194 h 286"/>
                <a:gd name="T18" fmla="*/ 248 w 270"/>
                <a:gd name="T19" fmla="*/ 170 h 286"/>
                <a:gd name="T20" fmla="*/ 245 w 270"/>
                <a:gd name="T21" fmla="*/ 142 h 286"/>
                <a:gd name="T22" fmla="*/ 239 w 270"/>
                <a:gd name="T23" fmla="*/ 123 h 286"/>
                <a:gd name="T24" fmla="*/ 269 w 270"/>
                <a:gd name="T25" fmla="*/ 108 h 286"/>
                <a:gd name="T26" fmla="*/ 269 w 270"/>
                <a:gd name="T27" fmla="*/ 95 h 286"/>
                <a:gd name="T28" fmla="*/ 258 w 270"/>
                <a:gd name="T29" fmla="*/ 82 h 286"/>
                <a:gd name="T30" fmla="*/ 228 w 270"/>
                <a:gd name="T31" fmla="*/ 92 h 286"/>
                <a:gd name="T32" fmla="*/ 221 w 270"/>
                <a:gd name="T33" fmla="*/ 70 h 286"/>
                <a:gd name="T34" fmla="*/ 206 w 270"/>
                <a:gd name="T35" fmla="*/ 45 h 286"/>
                <a:gd name="T36" fmla="*/ 188 w 270"/>
                <a:gd name="T37" fmla="*/ 23 h 286"/>
                <a:gd name="T38" fmla="*/ 163 w 270"/>
                <a:gd name="T39" fmla="*/ 5 h 286"/>
                <a:gd name="T40" fmla="*/ 141 w 270"/>
                <a:gd name="T41" fmla="*/ 0 h 286"/>
                <a:gd name="T42" fmla="*/ 118 w 270"/>
                <a:gd name="T43" fmla="*/ 0 h 286"/>
                <a:gd name="T44" fmla="*/ 100 w 270"/>
                <a:gd name="T45" fmla="*/ 11 h 286"/>
                <a:gd name="T46" fmla="*/ 89 w 270"/>
                <a:gd name="T47" fmla="*/ 31 h 286"/>
                <a:gd name="T48" fmla="*/ 81 w 270"/>
                <a:gd name="T49" fmla="*/ 74 h 286"/>
                <a:gd name="T50" fmla="*/ 79 w 270"/>
                <a:gd name="T51" fmla="*/ 131 h 286"/>
                <a:gd name="T52" fmla="*/ 81 w 270"/>
                <a:gd name="T53" fmla="*/ 183 h 286"/>
                <a:gd name="T54" fmla="*/ 36 w 270"/>
                <a:gd name="T55" fmla="*/ 215 h 286"/>
                <a:gd name="T56" fmla="*/ 36 w 270"/>
                <a:gd name="T57" fmla="*/ 225 h 286"/>
                <a:gd name="T58" fmla="*/ 28 w 270"/>
                <a:gd name="T59" fmla="*/ 229 h 286"/>
                <a:gd name="T60" fmla="*/ 22 w 270"/>
                <a:gd name="T61" fmla="*/ 223 h 286"/>
                <a:gd name="T62" fmla="*/ 0 w 270"/>
                <a:gd name="T63" fmla="*/ 236 h 286"/>
                <a:gd name="T64" fmla="*/ 3 w 270"/>
                <a:gd name="T65" fmla="*/ 247 h 286"/>
                <a:gd name="T66" fmla="*/ 21 w 270"/>
                <a:gd name="T67" fmla="*/ 248 h 286"/>
                <a:gd name="T68" fmla="*/ 44 w 270"/>
                <a:gd name="T69" fmla="*/ 228 h 286"/>
                <a:gd name="T70" fmla="*/ 48 w 270"/>
                <a:gd name="T71" fmla="*/ 218 h 286"/>
                <a:gd name="T72" fmla="*/ 82 w 270"/>
                <a:gd name="T73" fmla="*/ 195 h 286"/>
                <a:gd name="T74" fmla="*/ 104 w 270"/>
                <a:gd name="T75" fmla="*/ 217 h 286"/>
                <a:gd name="T76" fmla="*/ 104 w 270"/>
                <a:gd name="T77" fmla="*/ 217 h 28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0"/>
                <a:gd name="T118" fmla="*/ 0 h 286"/>
                <a:gd name="T119" fmla="*/ 270 w 270"/>
                <a:gd name="T120" fmla="*/ 286 h 28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0" h="286">
                  <a:moveTo>
                    <a:pt x="104" y="217"/>
                  </a:moveTo>
                  <a:lnTo>
                    <a:pt x="143" y="268"/>
                  </a:lnTo>
                  <a:lnTo>
                    <a:pt x="174" y="280"/>
                  </a:lnTo>
                  <a:lnTo>
                    <a:pt x="195" y="285"/>
                  </a:lnTo>
                  <a:lnTo>
                    <a:pt x="218" y="282"/>
                  </a:lnTo>
                  <a:lnTo>
                    <a:pt x="236" y="268"/>
                  </a:lnTo>
                  <a:lnTo>
                    <a:pt x="245" y="248"/>
                  </a:lnTo>
                  <a:lnTo>
                    <a:pt x="250" y="223"/>
                  </a:lnTo>
                  <a:lnTo>
                    <a:pt x="249" y="194"/>
                  </a:lnTo>
                  <a:lnTo>
                    <a:pt x="248" y="170"/>
                  </a:lnTo>
                  <a:lnTo>
                    <a:pt x="245" y="142"/>
                  </a:lnTo>
                  <a:lnTo>
                    <a:pt x="239" y="123"/>
                  </a:lnTo>
                  <a:lnTo>
                    <a:pt x="269" y="108"/>
                  </a:lnTo>
                  <a:lnTo>
                    <a:pt x="269" y="95"/>
                  </a:lnTo>
                  <a:lnTo>
                    <a:pt x="258" y="82"/>
                  </a:lnTo>
                  <a:lnTo>
                    <a:pt x="228" y="92"/>
                  </a:lnTo>
                  <a:lnTo>
                    <a:pt x="221" y="70"/>
                  </a:lnTo>
                  <a:lnTo>
                    <a:pt x="206" y="45"/>
                  </a:lnTo>
                  <a:lnTo>
                    <a:pt x="188" y="23"/>
                  </a:lnTo>
                  <a:lnTo>
                    <a:pt x="163" y="5"/>
                  </a:lnTo>
                  <a:lnTo>
                    <a:pt x="141" y="0"/>
                  </a:lnTo>
                  <a:lnTo>
                    <a:pt x="118" y="0"/>
                  </a:lnTo>
                  <a:lnTo>
                    <a:pt x="100" y="11"/>
                  </a:lnTo>
                  <a:lnTo>
                    <a:pt x="89" y="31"/>
                  </a:lnTo>
                  <a:lnTo>
                    <a:pt x="81" y="74"/>
                  </a:lnTo>
                  <a:lnTo>
                    <a:pt x="79" y="131"/>
                  </a:lnTo>
                  <a:lnTo>
                    <a:pt x="81" y="183"/>
                  </a:lnTo>
                  <a:lnTo>
                    <a:pt x="36" y="215"/>
                  </a:lnTo>
                  <a:lnTo>
                    <a:pt x="36" y="225"/>
                  </a:lnTo>
                  <a:lnTo>
                    <a:pt x="28" y="229"/>
                  </a:lnTo>
                  <a:lnTo>
                    <a:pt x="22" y="223"/>
                  </a:lnTo>
                  <a:lnTo>
                    <a:pt x="0" y="236"/>
                  </a:lnTo>
                  <a:lnTo>
                    <a:pt x="3" y="247"/>
                  </a:lnTo>
                  <a:lnTo>
                    <a:pt x="21" y="248"/>
                  </a:lnTo>
                  <a:lnTo>
                    <a:pt x="44" y="228"/>
                  </a:lnTo>
                  <a:lnTo>
                    <a:pt x="48" y="218"/>
                  </a:lnTo>
                  <a:lnTo>
                    <a:pt x="82" y="195"/>
                  </a:lnTo>
                  <a:lnTo>
                    <a:pt x="104" y="217"/>
                  </a:lnTo>
                </a:path>
              </a:pathLst>
            </a:custGeom>
            <a:solidFill>
              <a:srgbClr val="FFFFFF"/>
            </a:solidFill>
            <a:ln w="9525" cap="rnd">
              <a:noFill/>
              <a:round/>
              <a:headEnd/>
              <a:tailEnd/>
            </a:ln>
          </p:spPr>
          <p:txBody>
            <a:bodyPr/>
            <a:lstStyle/>
            <a:p>
              <a:endParaRPr lang="zh-CN" altLang="en-US"/>
            </a:p>
          </p:txBody>
        </p:sp>
        <p:sp>
          <p:nvSpPr>
            <p:cNvPr id="86112" name="Freeform 54"/>
            <p:cNvSpPr>
              <a:spLocks/>
            </p:cNvSpPr>
            <p:nvPr/>
          </p:nvSpPr>
          <p:spPr bwMode="auto">
            <a:xfrm>
              <a:off x="3251" y="1651"/>
              <a:ext cx="123" cy="151"/>
            </a:xfrm>
            <a:custGeom>
              <a:avLst/>
              <a:gdLst>
                <a:gd name="T0" fmla="*/ 73 w 123"/>
                <a:gd name="T1" fmla="*/ 31 h 151"/>
                <a:gd name="T2" fmla="*/ 73 w 123"/>
                <a:gd name="T3" fmla="*/ 37 h 151"/>
                <a:gd name="T4" fmla="*/ 118 w 123"/>
                <a:gd name="T5" fmla="*/ 72 h 151"/>
                <a:gd name="T6" fmla="*/ 116 w 123"/>
                <a:gd name="T7" fmla="*/ 80 h 151"/>
                <a:gd name="T8" fmla="*/ 72 w 123"/>
                <a:gd name="T9" fmla="*/ 49 h 151"/>
                <a:gd name="T10" fmla="*/ 71 w 123"/>
                <a:gd name="T11" fmla="*/ 68 h 151"/>
                <a:gd name="T12" fmla="*/ 61 w 123"/>
                <a:gd name="T13" fmla="*/ 93 h 151"/>
                <a:gd name="T14" fmla="*/ 35 w 123"/>
                <a:gd name="T15" fmla="*/ 109 h 151"/>
                <a:gd name="T16" fmla="*/ 10 w 123"/>
                <a:gd name="T17" fmla="*/ 86 h 151"/>
                <a:gd name="T18" fmla="*/ 0 w 123"/>
                <a:gd name="T19" fmla="*/ 66 h 151"/>
                <a:gd name="T20" fmla="*/ 7 w 123"/>
                <a:gd name="T21" fmla="*/ 87 h 151"/>
                <a:gd name="T22" fmla="*/ 17 w 123"/>
                <a:gd name="T23" fmla="*/ 102 h 151"/>
                <a:gd name="T24" fmla="*/ 31 w 123"/>
                <a:gd name="T25" fmla="*/ 119 h 151"/>
                <a:gd name="T26" fmla="*/ 44 w 123"/>
                <a:gd name="T27" fmla="*/ 131 h 151"/>
                <a:gd name="T28" fmla="*/ 75 w 123"/>
                <a:gd name="T29" fmla="*/ 148 h 151"/>
                <a:gd name="T30" fmla="*/ 90 w 123"/>
                <a:gd name="T31" fmla="*/ 150 h 151"/>
                <a:gd name="T32" fmla="*/ 105 w 123"/>
                <a:gd name="T33" fmla="*/ 145 h 151"/>
                <a:gd name="T34" fmla="*/ 116 w 123"/>
                <a:gd name="T35" fmla="*/ 132 h 151"/>
                <a:gd name="T36" fmla="*/ 119 w 123"/>
                <a:gd name="T37" fmla="*/ 110 h 151"/>
                <a:gd name="T38" fmla="*/ 122 w 123"/>
                <a:gd name="T39" fmla="*/ 86 h 151"/>
                <a:gd name="T40" fmla="*/ 120 w 123"/>
                <a:gd name="T41" fmla="*/ 52 h 151"/>
                <a:gd name="T42" fmla="*/ 113 w 123"/>
                <a:gd name="T43" fmla="*/ 12 h 151"/>
                <a:gd name="T44" fmla="*/ 106 w 123"/>
                <a:gd name="T45" fmla="*/ 0 h 151"/>
                <a:gd name="T46" fmla="*/ 81 w 123"/>
                <a:gd name="T47" fmla="*/ 12 h 151"/>
                <a:gd name="T48" fmla="*/ 73 w 123"/>
                <a:gd name="T49" fmla="*/ 31 h 151"/>
                <a:gd name="T50" fmla="*/ 73 w 123"/>
                <a:gd name="T51" fmla="*/ 31 h 15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3"/>
                <a:gd name="T79" fmla="*/ 0 h 151"/>
                <a:gd name="T80" fmla="*/ 123 w 123"/>
                <a:gd name="T81" fmla="*/ 151 h 15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3" h="151">
                  <a:moveTo>
                    <a:pt x="73" y="31"/>
                  </a:moveTo>
                  <a:lnTo>
                    <a:pt x="73" y="37"/>
                  </a:lnTo>
                  <a:lnTo>
                    <a:pt x="118" y="72"/>
                  </a:lnTo>
                  <a:lnTo>
                    <a:pt x="116" y="80"/>
                  </a:lnTo>
                  <a:lnTo>
                    <a:pt x="72" y="49"/>
                  </a:lnTo>
                  <a:lnTo>
                    <a:pt x="71" y="68"/>
                  </a:lnTo>
                  <a:lnTo>
                    <a:pt x="61" y="93"/>
                  </a:lnTo>
                  <a:lnTo>
                    <a:pt x="35" y="109"/>
                  </a:lnTo>
                  <a:lnTo>
                    <a:pt x="10" y="86"/>
                  </a:lnTo>
                  <a:lnTo>
                    <a:pt x="0" y="66"/>
                  </a:lnTo>
                  <a:lnTo>
                    <a:pt x="7" y="87"/>
                  </a:lnTo>
                  <a:lnTo>
                    <a:pt x="17" y="102"/>
                  </a:lnTo>
                  <a:lnTo>
                    <a:pt x="31" y="119"/>
                  </a:lnTo>
                  <a:lnTo>
                    <a:pt x="44" y="131"/>
                  </a:lnTo>
                  <a:lnTo>
                    <a:pt x="75" y="148"/>
                  </a:lnTo>
                  <a:lnTo>
                    <a:pt x="90" y="150"/>
                  </a:lnTo>
                  <a:lnTo>
                    <a:pt x="105" y="145"/>
                  </a:lnTo>
                  <a:lnTo>
                    <a:pt x="116" y="132"/>
                  </a:lnTo>
                  <a:lnTo>
                    <a:pt x="119" y="110"/>
                  </a:lnTo>
                  <a:lnTo>
                    <a:pt x="122" y="86"/>
                  </a:lnTo>
                  <a:lnTo>
                    <a:pt x="120" y="52"/>
                  </a:lnTo>
                  <a:lnTo>
                    <a:pt x="113" y="12"/>
                  </a:lnTo>
                  <a:lnTo>
                    <a:pt x="106" y="0"/>
                  </a:lnTo>
                  <a:lnTo>
                    <a:pt x="81" y="12"/>
                  </a:lnTo>
                  <a:lnTo>
                    <a:pt x="73" y="31"/>
                  </a:lnTo>
                </a:path>
              </a:pathLst>
            </a:custGeom>
            <a:solidFill>
              <a:srgbClr val="CCCCFF"/>
            </a:solidFill>
            <a:ln w="9525" cap="rnd">
              <a:noFill/>
              <a:round/>
              <a:headEnd/>
              <a:tailEnd/>
            </a:ln>
          </p:spPr>
          <p:txBody>
            <a:bodyPr/>
            <a:lstStyle/>
            <a:p>
              <a:endParaRPr lang="zh-CN" altLang="en-US"/>
            </a:p>
          </p:txBody>
        </p:sp>
        <p:sp>
          <p:nvSpPr>
            <p:cNvPr id="86113" name="Freeform 55"/>
            <p:cNvSpPr>
              <a:spLocks/>
            </p:cNvSpPr>
            <p:nvPr/>
          </p:nvSpPr>
          <p:spPr bwMode="auto">
            <a:xfrm>
              <a:off x="3214" y="1549"/>
              <a:ext cx="137" cy="272"/>
            </a:xfrm>
            <a:custGeom>
              <a:avLst/>
              <a:gdLst>
                <a:gd name="T0" fmla="*/ 31 w 137"/>
                <a:gd name="T1" fmla="*/ 0 h 272"/>
                <a:gd name="T2" fmla="*/ 16 w 137"/>
                <a:gd name="T3" fmla="*/ 15 h 272"/>
                <a:gd name="T4" fmla="*/ 7 w 137"/>
                <a:gd name="T5" fmla="*/ 41 h 272"/>
                <a:gd name="T6" fmla="*/ 1 w 137"/>
                <a:gd name="T7" fmla="*/ 79 h 272"/>
                <a:gd name="T8" fmla="*/ 0 w 137"/>
                <a:gd name="T9" fmla="*/ 111 h 272"/>
                <a:gd name="T10" fmla="*/ 3 w 137"/>
                <a:gd name="T11" fmla="*/ 152 h 272"/>
                <a:gd name="T12" fmla="*/ 11 w 137"/>
                <a:gd name="T13" fmla="*/ 193 h 272"/>
                <a:gd name="T14" fmla="*/ 52 w 137"/>
                <a:gd name="T15" fmla="*/ 231 h 272"/>
                <a:gd name="T16" fmla="*/ 91 w 137"/>
                <a:gd name="T17" fmla="*/ 266 h 272"/>
                <a:gd name="T18" fmla="*/ 122 w 137"/>
                <a:gd name="T19" fmla="*/ 271 h 272"/>
                <a:gd name="T20" fmla="*/ 136 w 137"/>
                <a:gd name="T21" fmla="*/ 269 h 272"/>
                <a:gd name="T22" fmla="*/ 115 w 137"/>
                <a:gd name="T23" fmla="*/ 265 h 272"/>
                <a:gd name="T24" fmla="*/ 93 w 137"/>
                <a:gd name="T25" fmla="*/ 256 h 272"/>
                <a:gd name="T26" fmla="*/ 66 w 137"/>
                <a:gd name="T27" fmla="*/ 235 h 272"/>
                <a:gd name="T28" fmla="*/ 45 w 137"/>
                <a:gd name="T29" fmla="*/ 204 h 272"/>
                <a:gd name="T30" fmla="*/ 18 w 137"/>
                <a:gd name="T31" fmla="*/ 135 h 272"/>
                <a:gd name="T32" fmla="*/ 12 w 137"/>
                <a:gd name="T33" fmla="*/ 70 h 272"/>
                <a:gd name="T34" fmla="*/ 16 w 137"/>
                <a:gd name="T35" fmla="*/ 28 h 272"/>
                <a:gd name="T36" fmla="*/ 31 w 137"/>
                <a:gd name="T37" fmla="*/ 0 h 272"/>
                <a:gd name="T38" fmla="*/ 31 w 137"/>
                <a:gd name="T39" fmla="*/ 0 h 27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7"/>
                <a:gd name="T61" fmla="*/ 0 h 272"/>
                <a:gd name="T62" fmla="*/ 137 w 137"/>
                <a:gd name="T63" fmla="*/ 272 h 27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7" h="272">
                  <a:moveTo>
                    <a:pt x="31" y="0"/>
                  </a:moveTo>
                  <a:lnTo>
                    <a:pt x="16" y="15"/>
                  </a:lnTo>
                  <a:lnTo>
                    <a:pt x="7" y="41"/>
                  </a:lnTo>
                  <a:lnTo>
                    <a:pt x="1" y="79"/>
                  </a:lnTo>
                  <a:lnTo>
                    <a:pt x="0" y="111"/>
                  </a:lnTo>
                  <a:lnTo>
                    <a:pt x="3" y="152"/>
                  </a:lnTo>
                  <a:lnTo>
                    <a:pt x="11" y="193"/>
                  </a:lnTo>
                  <a:lnTo>
                    <a:pt x="52" y="231"/>
                  </a:lnTo>
                  <a:lnTo>
                    <a:pt x="91" y="266"/>
                  </a:lnTo>
                  <a:lnTo>
                    <a:pt x="122" y="271"/>
                  </a:lnTo>
                  <a:lnTo>
                    <a:pt x="136" y="269"/>
                  </a:lnTo>
                  <a:lnTo>
                    <a:pt x="115" y="265"/>
                  </a:lnTo>
                  <a:lnTo>
                    <a:pt x="93" y="256"/>
                  </a:lnTo>
                  <a:lnTo>
                    <a:pt x="66" y="235"/>
                  </a:lnTo>
                  <a:lnTo>
                    <a:pt x="45" y="204"/>
                  </a:lnTo>
                  <a:lnTo>
                    <a:pt x="18" y="135"/>
                  </a:lnTo>
                  <a:lnTo>
                    <a:pt x="12" y="70"/>
                  </a:lnTo>
                  <a:lnTo>
                    <a:pt x="16" y="28"/>
                  </a:lnTo>
                  <a:lnTo>
                    <a:pt x="31" y="0"/>
                  </a:lnTo>
                </a:path>
              </a:pathLst>
            </a:custGeom>
            <a:solidFill>
              <a:srgbClr val="A3A3D6"/>
            </a:solidFill>
            <a:ln w="9525" cap="rnd">
              <a:noFill/>
              <a:round/>
              <a:headEnd/>
              <a:tailEnd/>
            </a:ln>
          </p:spPr>
          <p:txBody>
            <a:bodyPr/>
            <a:lstStyle/>
            <a:p>
              <a:endParaRPr lang="zh-CN" altLang="en-US"/>
            </a:p>
          </p:txBody>
        </p:sp>
        <p:sp>
          <p:nvSpPr>
            <p:cNvPr id="86114" name="Freeform 56"/>
            <p:cNvSpPr>
              <a:spLocks/>
            </p:cNvSpPr>
            <p:nvPr/>
          </p:nvSpPr>
          <p:spPr bwMode="auto">
            <a:xfrm>
              <a:off x="3253" y="1895"/>
              <a:ext cx="21" cy="85"/>
            </a:xfrm>
            <a:custGeom>
              <a:avLst/>
              <a:gdLst>
                <a:gd name="T0" fmla="*/ 0 w 21"/>
                <a:gd name="T1" fmla="*/ 81 h 85"/>
                <a:gd name="T2" fmla="*/ 20 w 21"/>
                <a:gd name="T3" fmla="*/ 84 h 85"/>
                <a:gd name="T4" fmla="*/ 10 w 21"/>
                <a:gd name="T5" fmla="*/ 0 h 85"/>
                <a:gd name="T6" fmla="*/ 0 w 21"/>
                <a:gd name="T7" fmla="*/ 5 h 85"/>
                <a:gd name="T8" fmla="*/ 0 w 21"/>
                <a:gd name="T9" fmla="*/ 81 h 85"/>
                <a:gd name="T10" fmla="*/ 0 w 21"/>
                <a:gd name="T11" fmla="*/ 81 h 85"/>
                <a:gd name="T12" fmla="*/ 0 60000 65536"/>
                <a:gd name="T13" fmla="*/ 0 60000 65536"/>
                <a:gd name="T14" fmla="*/ 0 60000 65536"/>
                <a:gd name="T15" fmla="*/ 0 60000 65536"/>
                <a:gd name="T16" fmla="*/ 0 60000 65536"/>
                <a:gd name="T17" fmla="*/ 0 60000 65536"/>
                <a:gd name="T18" fmla="*/ 0 w 21"/>
                <a:gd name="T19" fmla="*/ 0 h 85"/>
                <a:gd name="T20" fmla="*/ 21 w 21"/>
                <a:gd name="T21" fmla="*/ 85 h 85"/>
              </a:gdLst>
              <a:ahLst/>
              <a:cxnLst>
                <a:cxn ang="T12">
                  <a:pos x="T0" y="T1"/>
                </a:cxn>
                <a:cxn ang="T13">
                  <a:pos x="T2" y="T3"/>
                </a:cxn>
                <a:cxn ang="T14">
                  <a:pos x="T4" y="T5"/>
                </a:cxn>
                <a:cxn ang="T15">
                  <a:pos x="T6" y="T7"/>
                </a:cxn>
                <a:cxn ang="T16">
                  <a:pos x="T8" y="T9"/>
                </a:cxn>
                <a:cxn ang="T17">
                  <a:pos x="T10" y="T11"/>
                </a:cxn>
              </a:cxnLst>
              <a:rect l="T18" t="T19" r="T20" b="T21"/>
              <a:pathLst>
                <a:path w="21" h="85">
                  <a:moveTo>
                    <a:pt x="0" y="81"/>
                  </a:moveTo>
                  <a:lnTo>
                    <a:pt x="20" y="84"/>
                  </a:lnTo>
                  <a:lnTo>
                    <a:pt x="10" y="0"/>
                  </a:lnTo>
                  <a:lnTo>
                    <a:pt x="0" y="5"/>
                  </a:lnTo>
                  <a:lnTo>
                    <a:pt x="0" y="81"/>
                  </a:lnTo>
                </a:path>
              </a:pathLst>
            </a:custGeom>
            <a:solidFill>
              <a:srgbClr val="A3A3D6"/>
            </a:solidFill>
            <a:ln w="9525" cap="rnd">
              <a:noFill/>
              <a:round/>
              <a:headEnd/>
              <a:tailEnd/>
            </a:ln>
          </p:spPr>
          <p:txBody>
            <a:bodyPr/>
            <a:lstStyle/>
            <a:p>
              <a:endParaRPr lang="zh-CN" altLang="en-US"/>
            </a:p>
          </p:txBody>
        </p:sp>
        <p:sp>
          <p:nvSpPr>
            <p:cNvPr id="86115" name="Freeform 57"/>
            <p:cNvSpPr>
              <a:spLocks/>
            </p:cNvSpPr>
            <p:nvPr/>
          </p:nvSpPr>
          <p:spPr bwMode="auto">
            <a:xfrm>
              <a:off x="3238" y="1560"/>
              <a:ext cx="124" cy="101"/>
            </a:xfrm>
            <a:custGeom>
              <a:avLst/>
              <a:gdLst>
                <a:gd name="T0" fmla="*/ 0 w 124"/>
                <a:gd name="T1" fmla="*/ 85 h 101"/>
                <a:gd name="T2" fmla="*/ 5 w 124"/>
                <a:gd name="T3" fmla="*/ 63 h 101"/>
                <a:gd name="T4" fmla="*/ 14 w 124"/>
                <a:gd name="T5" fmla="*/ 48 h 101"/>
                <a:gd name="T6" fmla="*/ 25 w 124"/>
                <a:gd name="T7" fmla="*/ 41 h 101"/>
                <a:gd name="T8" fmla="*/ 50 w 124"/>
                <a:gd name="T9" fmla="*/ 41 h 101"/>
                <a:gd name="T10" fmla="*/ 70 w 124"/>
                <a:gd name="T11" fmla="*/ 55 h 101"/>
                <a:gd name="T12" fmla="*/ 83 w 124"/>
                <a:gd name="T13" fmla="*/ 77 h 101"/>
                <a:gd name="T14" fmla="*/ 87 w 124"/>
                <a:gd name="T15" fmla="*/ 100 h 101"/>
                <a:gd name="T16" fmla="*/ 110 w 124"/>
                <a:gd name="T17" fmla="*/ 89 h 101"/>
                <a:gd name="T18" fmla="*/ 110 w 124"/>
                <a:gd name="T19" fmla="*/ 77 h 101"/>
                <a:gd name="T20" fmla="*/ 123 w 124"/>
                <a:gd name="T21" fmla="*/ 69 h 101"/>
                <a:gd name="T22" fmla="*/ 106 w 124"/>
                <a:gd name="T23" fmla="*/ 33 h 101"/>
                <a:gd name="T24" fmla="*/ 63 w 124"/>
                <a:gd name="T25" fmla="*/ 3 h 101"/>
                <a:gd name="T26" fmla="*/ 15 w 124"/>
                <a:gd name="T27" fmla="*/ 0 h 101"/>
                <a:gd name="T28" fmla="*/ 2 w 124"/>
                <a:gd name="T29" fmla="*/ 25 h 101"/>
                <a:gd name="T30" fmla="*/ 0 w 124"/>
                <a:gd name="T31" fmla="*/ 49 h 101"/>
                <a:gd name="T32" fmla="*/ 0 w 124"/>
                <a:gd name="T33" fmla="*/ 85 h 101"/>
                <a:gd name="T34" fmla="*/ 0 w 124"/>
                <a:gd name="T35" fmla="*/ 85 h 1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4"/>
                <a:gd name="T55" fmla="*/ 0 h 101"/>
                <a:gd name="T56" fmla="*/ 124 w 124"/>
                <a:gd name="T57" fmla="*/ 101 h 10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4" h="101">
                  <a:moveTo>
                    <a:pt x="0" y="85"/>
                  </a:moveTo>
                  <a:lnTo>
                    <a:pt x="5" y="63"/>
                  </a:lnTo>
                  <a:lnTo>
                    <a:pt x="14" y="48"/>
                  </a:lnTo>
                  <a:lnTo>
                    <a:pt x="25" y="41"/>
                  </a:lnTo>
                  <a:lnTo>
                    <a:pt x="50" y="41"/>
                  </a:lnTo>
                  <a:lnTo>
                    <a:pt x="70" y="55"/>
                  </a:lnTo>
                  <a:lnTo>
                    <a:pt x="83" y="77"/>
                  </a:lnTo>
                  <a:lnTo>
                    <a:pt x="87" y="100"/>
                  </a:lnTo>
                  <a:lnTo>
                    <a:pt x="110" y="89"/>
                  </a:lnTo>
                  <a:lnTo>
                    <a:pt x="110" y="77"/>
                  </a:lnTo>
                  <a:lnTo>
                    <a:pt x="123" y="69"/>
                  </a:lnTo>
                  <a:lnTo>
                    <a:pt x="106" y="33"/>
                  </a:lnTo>
                  <a:lnTo>
                    <a:pt x="63" y="3"/>
                  </a:lnTo>
                  <a:lnTo>
                    <a:pt x="15" y="0"/>
                  </a:lnTo>
                  <a:lnTo>
                    <a:pt x="2" y="25"/>
                  </a:lnTo>
                  <a:lnTo>
                    <a:pt x="0" y="49"/>
                  </a:lnTo>
                  <a:lnTo>
                    <a:pt x="0" y="85"/>
                  </a:lnTo>
                </a:path>
              </a:pathLst>
            </a:custGeom>
            <a:solidFill>
              <a:srgbClr val="CCCCFF"/>
            </a:solidFill>
            <a:ln w="9525" cap="rnd">
              <a:noFill/>
              <a:round/>
              <a:headEnd/>
              <a:tailEnd/>
            </a:ln>
          </p:spPr>
          <p:txBody>
            <a:bodyPr/>
            <a:lstStyle/>
            <a:p>
              <a:endParaRPr lang="zh-CN" altLang="en-US"/>
            </a:p>
          </p:txBody>
        </p:sp>
        <p:sp>
          <p:nvSpPr>
            <p:cNvPr id="86116" name="Freeform 58"/>
            <p:cNvSpPr>
              <a:spLocks/>
            </p:cNvSpPr>
            <p:nvPr/>
          </p:nvSpPr>
          <p:spPr bwMode="auto">
            <a:xfrm>
              <a:off x="3362" y="1629"/>
              <a:ext cx="45" cy="28"/>
            </a:xfrm>
            <a:custGeom>
              <a:avLst/>
              <a:gdLst>
                <a:gd name="T0" fmla="*/ 0 w 45"/>
                <a:gd name="T1" fmla="*/ 17 h 28"/>
                <a:gd name="T2" fmla="*/ 25 w 45"/>
                <a:gd name="T3" fmla="*/ 0 h 28"/>
                <a:gd name="T4" fmla="*/ 39 w 45"/>
                <a:gd name="T5" fmla="*/ 4 h 28"/>
                <a:gd name="T6" fmla="*/ 44 w 45"/>
                <a:gd name="T7" fmla="*/ 14 h 28"/>
                <a:gd name="T8" fmla="*/ 2 w 45"/>
                <a:gd name="T9" fmla="*/ 27 h 28"/>
                <a:gd name="T10" fmla="*/ 0 w 45"/>
                <a:gd name="T11" fmla="*/ 17 h 28"/>
                <a:gd name="T12" fmla="*/ 0 w 45"/>
                <a:gd name="T13" fmla="*/ 17 h 28"/>
                <a:gd name="T14" fmla="*/ 0 60000 65536"/>
                <a:gd name="T15" fmla="*/ 0 60000 65536"/>
                <a:gd name="T16" fmla="*/ 0 60000 65536"/>
                <a:gd name="T17" fmla="*/ 0 60000 65536"/>
                <a:gd name="T18" fmla="*/ 0 60000 65536"/>
                <a:gd name="T19" fmla="*/ 0 60000 65536"/>
                <a:gd name="T20" fmla="*/ 0 60000 65536"/>
                <a:gd name="T21" fmla="*/ 0 w 45"/>
                <a:gd name="T22" fmla="*/ 0 h 28"/>
                <a:gd name="T23" fmla="*/ 45 w 45"/>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28">
                  <a:moveTo>
                    <a:pt x="0" y="17"/>
                  </a:moveTo>
                  <a:lnTo>
                    <a:pt x="25" y="0"/>
                  </a:lnTo>
                  <a:lnTo>
                    <a:pt x="39" y="4"/>
                  </a:lnTo>
                  <a:lnTo>
                    <a:pt x="44" y="14"/>
                  </a:lnTo>
                  <a:lnTo>
                    <a:pt x="2" y="27"/>
                  </a:lnTo>
                  <a:lnTo>
                    <a:pt x="0" y="17"/>
                  </a:lnTo>
                </a:path>
              </a:pathLst>
            </a:custGeom>
            <a:solidFill>
              <a:srgbClr val="A3A3D6"/>
            </a:solidFill>
            <a:ln w="9525" cap="rnd">
              <a:noFill/>
              <a:round/>
              <a:headEnd/>
              <a:tailEnd/>
            </a:ln>
          </p:spPr>
          <p:txBody>
            <a:bodyPr/>
            <a:lstStyle/>
            <a:p>
              <a:endParaRPr lang="zh-CN" altLang="en-US"/>
            </a:p>
          </p:txBody>
        </p:sp>
        <p:sp>
          <p:nvSpPr>
            <p:cNvPr id="86117" name="Freeform 59"/>
            <p:cNvSpPr>
              <a:spLocks/>
            </p:cNvSpPr>
            <p:nvPr/>
          </p:nvSpPr>
          <p:spPr bwMode="auto">
            <a:xfrm>
              <a:off x="3353" y="1626"/>
              <a:ext cx="56" cy="42"/>
            </a:xfrm>
            <a:custGeom>
              <a:avLst/>
              <a:gdLst>
                <a:gd name="T0" fmla="*/ 0 w 56"/>
                <a:gd name="T1" fmla="*/ 17 h 42"/>
                <a:gd name="T2" fmla="*/ 1 w 56"/>
                <a:gd name="T3" fmla="*/ 26 h 42"/>
                <a:gd name="T4" fmla="*/ 5 w 56"/>
                <a:gd name="T5" fmla="*/ 36 h 42"/>
                <a:gd name="T6" fmla="*/ 14 w 56"/>
                <a:gd name="T7" fmla="*/ 41 h 42"/>
                <a:gd name="T8" fmla="*/ 55 w 56"/>
                <a:gd name="T9" fmla="*/ 18 h 42"/>
                <a:gd name="T10" fmla="*/ 43 w 56"/>
                <a:gd name="T11" fmla="*/ 15 h 42"/>
                <a:gd name="T12" fmla="*/ 38 w 56"/>
                <a:gd name="T13" fmla="*/ 10 h 42"/>
                <a:gd name="T14" fmla="*/ 7 w 56"/>
                <a:gd name="T15" fmla="*/ 24 h 42"/>
                <a:gd name="T16" fmla="*/ 30 w 56"/>
                <a:gd name="T17" fmla="*/ 0 h 42"/>
                <a:gd name="T18" fmla="*/ 0 w 56"/>
                <a:gd name="T19" fmla="*/ 17 h 42"/>
                <a:gd name="T20" fmla="*/ 0 w 56"/>
                <a:gd name="T21" fmla="*/ 17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
                <a:gd name="T34" fmla="*/ 0 h 42"/>
                <a:gd name="T35" fmla="*/ 56 w 56"/>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 h="42">
                  <a:moveTo>
                    <a:pt x="0" y="17"/>
                  </a:moveTo>
                  <a:lnTo>
                    <a:pt x="1" y="26"/>
                  </a:lnTo>
                  <a:lnTo>
                    <a:pt x="5" y="36"/>
                  </a:lnTo>
                  <a:lnTo>
                    <a:pt x="14" y="41"/>
                  </a:lnTo>
                  <a:lnTo>
                    <a:pt x="55" y="18"/>
                  </a:lnTo>
                  <a:lnTo>
                    <a:pt x="43" y="15"/>
                  </a:lnTo>
                  <a:lnTo>
                    <a:pt x="38" y="10"/>
                  </a:lnTo>
                  <a:lnTo>
                    <a:pt x="7" y="24"/>
                  </a:lnTo>
                  <a:lnTo>
                    <a:pt x="30" y="0"/>
                  </a:lnTo>
                  <a:lnTo>
                    <a:pt x="0" y="17"/>
                  </a:lnTo>
                </a:path>
              </a:pathLst>
            </a:custGeom>
            <a:solidFill>
              <a:srgbClr val="000000"/>
            </a:solidFill>
            <a:ln w="9525" cap="rnd">
              <a:noFill/>
              <a:round/>
              <a:headEnd/>
              <a:tailEnd/>
            </a:ln>
          </p:spPr>
          <p:txBody>
            <a:bodyPr/>
            <a:lstStyle/>
            <a:p>
              <a:endParaRPr lang="zh-CN" altLang="en-US"/>
            </a:p>
          </p:txBody>
        </p:sp>
        <p:sp>
          <p:nvSpPr>
            <p:cNvPr id="86118" name="Freeform 60"/>
            <p:cNvSpPr>
              <a:spLocks/>
            </p:cNvSpPr>
            <p:nvPr/>
          </p:nvSpPr>
          <p:spPr bwMode="auto">
            <a:xfrm>
              <a:off x="3392" y="1623"/>
              <a:ext cx="17" cy="19"/>
            </a:xfrm>
            <a:custGeom>
              <a:avLst/>
              <a:gdLst>
                <a:gd name="T0" fmla="*/ 0 w 17"/>
                <a:gd name="T1" fmla="*/ 0 h 19"/>
                <a:gd name="T2" fmla="*/ 8 w 17"/>
                <a:gd name="T3" fmla="*/ 3 h 19"/>
                <a:gd name="T4" fmla="*/ 13 w 17"/>
                <a:gd name="T5" fmla="*/ 10 h 19"/>
                <a:gd name="T6" fmla="*/ 16 w 17"/>
                <a:gd name="T7" fmla="*/ 18 h 19"/>
                <a:gd name="T8" fmla="*/ 5 w 17"/>
                <a:gd name="T9" fmla="*/ 13 h 19"/>
                <a:gd name="T10" fmla="*/ 0 w 17"/>
                <a:gd name="T11" fmla="*/ 0 h 19"/>
                <a:gd name="T12" fmla="*/ 0 w 17"/>
                <a:gd name="T13" fmla="*/ 0 h 19"/>
                <a:gd name="T14" fmla="*/ 0 60000 65536"/>
                <a:gd name="T15" fmla="*/ 0 60000 65536"/>
                <a:gd name="T16" fmla="*/ 0 60000 65536"/>
                <a:gd name="T17" fmla="*/ 0 60000 65536"/>
                <a:gd name="T18" fmla="*/ 0 60000 65536"/>
                <a:gd name="T19" fmla="*/ 0 60000 65536"/>
                <a:gd name="T20" fmla="*/ 0 60000 65536"/>
                <a:gd name="T21" fmla="*/ 0 w 17"/>
                <a:gd name="T22" fmla="*/ 0 h 19"/>
                <a:gd name="T23" fmla="*/ 17 w 17"/>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9">
                  <a:moveTo>
                    <a:pt x="0" y="0"/>
                  </a:moveTo>
                  <a:lnTo>
                    <a:pt x="8" y="3"/>
                  </a:lnTo>
                  <a:lnTo>
                    <a:pt x="13" y="10"/>
                  </a:lnTo>
                  <a:lnTo>
                    <a:pt x="16" y="18"/>
                  </a:lnTo>
                  <a:lnTo>
                    <a:pt x="5" y="13"/>
                  </a:lnTo>
                  <a:lnTo>
                    <a:pt x="0" y="0"/>
                  </a:lnTo>
                </a:path>
              </a:pathLst>
            </a:custGeom>
            <a:solidFill>
              <a:srgbClr val="000000"/>
            </a:solidFill>
            <a:ln w="9525" cap="rnd">
              <a:noFill/>
              <a:round/>
              <a:headEnd/>
              <a:tailEnd/>
            </a:ln>
          </p:spPr>
          <p:txBody>
            <a:bodyPr/>
            <a:lstStyle/>
            <a:p>
              <a:endParaRPr lang="zh-CN" altLang="en-US"/>
            </a:p>
          </p:txBody>
        </p:sp>
        <p:sp>
          <p:nvSpPr>
            <p:cNvPr id="86119" name="Freeform 61"/>
            <p:cNvSpPr>
              <a:spLocks/>
            </p:cNvSpPr>
            <p:nvPr/>
          </p:nvSpPr>
          <p:spPr bwMode="auto">
            <a:xfrm>
              <a:off x="3211" y="1562"/>
              <a:ext cx="122" cy="260"/>
            </a:xfrm>
            <a:custGeom>
              <a:avLst/>
              <a:gdLst>
                <a:gd name="T0" fmla="*/ 9 w 122"/>
                <a:gd name="T1" fmla="*/ 52 h 260"/>
                <a:gd name="T2" fmla="*/ 10 w 122"/>
                <a:gd name="T3" fmla="*/ 67 h 260"/>
                <a:gd name="T4" fmla="*/ 12 w 122"/>
                <a:gd name="T5" fmla="*/ 93 h 260"/>
                <a:gd name="T6" fmla="*/ 17 w 122"/>
                <a:gd name="T7" fmla="*/ 126 h 260"/>
                <a:gd name="T8" fmla="*/ 29 w 122"/>
                <a:gd name="T9" fmla="*/ 162 h 260"/>
                <a:gd name="T10" fmla="*/ 43 w 122"/>
                <a:gd name="T11" fmla="*/ 195 h 260"/>
                <a:gd name="T12" fmla="*/ 68 w 122"/>
                <a:gd name="T13" fmla="*/ 227 h 260"/>
                <a:gd name="T14" fmla="*/ 93 w 122"/>
                <a:gd name="T15" fmla="*/ 245 h 260"/>
                <a:gd name="T16" fmla="*/ 121 w 122"/>
                <a:gd name="T17" fmla="*/ 259 h 260"/>
                <a:gd name="T18" fmla="*/ 91 w 122"/>
                <a:gd name="T19" fmla="*/ 254 h 260"/>
                <a:gd name="T20" fmla="*/ 62 w 122"/>
                <a:gd name="T21" fmla="*/ 241 h 260"/>
                <a:gd name="T22" fmla="*/ 37 w 122"/>
                <a:gd name="T23" fmla="*/ 214 h 260"/>
                <a:gd name="T24" fmla="*/ 13 w 122"/>
                <a:gd name="T25" fmla="*/ 188 h 260"/>
                <a:gd name="T26" fmla="*/ 3 w 122"/>
                <a:gd name="T27" fmla="*/ 170 h 260"/>
                <a:gd name="T28" fmla="*/ 0 w 122"/>
                <a:gd name="T29" fmla="*/ 126 h 260"/>
                <a:gd name="T30" fmla="*/ 0 w 122"/>
                <a:gd name="T31" fmla="*/ 82 h 260"/>
                <a:gd name="T32" fmla="*/ 3 w 122"/>
                <a:gd name="T33" fmla="*/ 53 h 260"/>
                <a:gd name="T34" fmla="*/ 9 w 122"/>
                <a:gd name="T35" fmla="*/ 25 h 260"/>
                <a:gd name="T36" fmla="*/ 20 w 122"/>
                <a:gd name="T37" fmla="*/ 0 h 260"/>
                <a:gd name="T38" fmla="*/ 13 w 122"/>
                <a:gd name="T39" fmla="*/ 32 h 260"/>
                <a:gd name="T40" fmla="*/ 9 w 122"/>
                <a:gd name="T41" fmla="*/ 52 h 260"/>
                <a:gd name="T42" fmla="*/ 9 w 122"/>
                <a:gd name="T43" fmla="*/ 52 h 2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2"/>
                <a:gd name="T67" fmla="*/ 0 h 260"/>
                <a:gd name="T68" fmla="*/ 122 w 122"/>
                <a:gd name="T69" fmla="*/ 260 h 2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2" h="260">
                  <a:moveTo>
                    <a:pt x="9" y="52"/>
                  </a:moveTo>
                  <a:lnTo>
                    <a:pt x="10" y="67"/>
                  </a:lnTo>
                  <a:lnTo>
                    <a:pt x="12" y="93"/>
                  </a:lnTo>
                  <a:lnTo>
                    <a:pt x="17" y="126"/>
                  </a:lnTo>
                  <a:lnTo>
                    <a:pt x="29" y="162"/>
                  </a:lnTo>
                  <a:lnTo>
                    <a:pt x="43" y="195"/>
                  </a:lnTo>
                  <a:lnTo>
                    <a:pt x="68" y="227"/>
                  </a:lnTo>
                  <a:lnTo>
                    <a:pt x="93" y="245"/>
                  </a:lnTo>
                  <a:lnTo>
                    <a:pt x="121" y="259"/>
                  </a:lnTo>
                  <a:lnTo>
                    <a:pt x="91" y="254"/>
                  </a:lnTo>
                  <a:lnTo>
                    <a:pt x="62" y="241"/>
                  </a:lnTo>
                  <a:lnTo>
                    <a:pt x="37" y="214"/>
                  </a:lnTo>
                  <a:lnTo>
                    <a:pt x="13" y="188"/>
                  </a:lnTo>
                  <a:lnTo>
                    <a:pt x="3" y="170"/>
                  </a:lnTo>
                  <a:lnTo>
                    <a:pt x="0" y="126"/>
                  </a:lnTo>
                  <a:lnTo>
                    <a:pt x="0" y="82"/>
                  </a:lnTo>
                  <a:lnTo>
                    <a:pt x="3" y="53"/>
                  </a:lnTo>
                  <a:lnTo>
                    <a:pt x="9" y="25"/>
                  </a:lnTo>
                  <a:lnTo>
                    <a:pt x="20" y="0"/>
                  </a:lnTo>
                  <a:lnTo>
                    <a:pt x="13" y="32"/>
                  </a:lnTo>
                  <a:lnTo>
                    <a:pt x="9" y="52"/>
                  </a:lnTo>
                </a:path>
              </a:pathLst>
            </a:custGeom>
            <a:solidFill>
              <a:srgbClr val="000000"/>
            </a:solidFill>
            <a:ln w="9525" cap="rnd">
              <a:noFill/>
              <a:round/>
              <a:headEnd/>
              <a:tailEnd/>
            </a:ln>
          </p:spPr>
          <p:txBody>
            <a:bodyPr/>
            <a:lstStyle/>
            <a:p>
              <a:endParaRPr lang="zh-CN" altLang="en-US"/>
            </a:p>
          </p:txBody>
        </p:sp>
        <p:sp>
          <p:nvSpPr>
            <p:cNvPr id="86120" name="Freeform 62"/>
            <p:cNvSpPr>
              <a:spLocks/>
            </p:cNvSpPr>
            <p:nvPr/>
          </p:nvSpPr>
          <p:spPr bwMode="auto">
            <a:xfrm>
              <a:off x="3260" y="1654"/>
              <a:ext cx="112" cy="117"/>
            </a:xfrm>
            <a:custGeom>
              <a:avLst/>
              <a:gdLst>
                <a:gd name="T0" fmla="*/ 65 w 112"/>
                <a:gd name="T1" fmla="*/ 11 h 117"/>
                <a:gd name="T2" fmla="*/ 0 w 112"/>
                <a:gd name="T3" fmla="*/ 51 h 117"/>
                <a:gd name="T4" fmla="*/ 2 w 112"/>
                <a:gd name="T5" fmla="*/ 56 h 117"/>
                <a:gd name="T6" fmla="*/ 42 w 112"/>
                <a:gd name="T7" fmla="*/ 37 h 117"/>
                <a:gd name="T8" fmla="*/ 15 w 112"/>
                <a:gd name="T9" fmla="*/ 105 h 117"/>
                <a:gd name="T10" fmla="*/ 27 w 112"/>
                <a:gd name="T11" fmla="*/ 116 h 117"/>
                <a:gd name="T12" fmla="*/ 49 w 112"/>
                <a:gd name="T13" fmla="*/ 37 h 117"/>
                <a:gd name="T14" fmla="*/ 111 w 112"/>
                <a:gd name="T15" fmla="*/ 87 h 117"/>
                <a:gd name="T16" fmla="*/ 111 w 112"/>
                <a:gd name="T17" fmla="*/ 76 h 117"/>
                <a:gd name="T18" fmla="*/ 56 w 112"/>
                <a:gd name="T19" fmla="*/ 30 h 117"/>
                <a:gd name="T20" fmla="*/ 101 w 112"/>
                <a:gd name="T21" fmla="*/ 6 h 117"/>
                <a:gd name="T22" fmla="*/ 98 w 112"/>
                <a:gd name="T23" fmla="*/ 0 h 117"/>
                <a:gd name="T24" fmla="*/ 65 w 112"/>
                <a:gd name="T25" fmla="*/ 19 h 117"/>
                <a:gd name="T26" fmla="*/ 65 w 112"/>
                <a:gd name="T27" fmla="*/ 11 h 117"/>
                <a:gd name="T28" fmla="*/ 65 w 112"/>
                <a:gd name="T29" fmla="*/ 11 h 1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2"/>
                <a:gd name="T46" fmla="*/ 0 h 117"/>
                <a:gd name="T47" fmla="*/ 112 w 112"/>
                <a:gd name="T48" fmla="*/ 117 h 1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2" h="117">
                  <a:moveTo>
                    <a:pt x="65" y="11"/>
                  </a:moveTo>
                  <a:lnTo>
                    <a:pt x="0" y="51"/>
                  </a:lnTo>
                  <a:lnTo>
                    <a:pt x="2" y="56"/>
                  </a:lnTo>
                  <a:lnTo>
                    <a:pt x="42" y="37"/>
                  </a:lnTo>
                  <a:lnTo>
                    <a:pt x="15" y="105"/>
                  </a:lnTo>
                  <a:lnTo>
                    <a:pt x="27" y="116"/>
                  </a:lnTo>
                  <a:lnTo>
                    <a:pt x="49" y="37"/>
                  </a:lnTo>
                  <a:lnTo>
                    <a:pt x="111" y="87"/>
                  </a:lnTo>
                  <a:lnTo>
                    <a:pt x="111" y="76"/>
                  </a:lnTo>
                  <a:lnTo>
                    <a:pt x="56" y="30"/>
                  </a:lnTo>
                  <a:lnTo>
                    <a:pt x="101" y="6"/>
                  </a:lnTo>
                  <a:lnTo>
                    <a:pt x="98" y="0"/>
                  </a:lnTo>
                  <a:lnTo>
                    <a:pt x="65" y="19"/>
                  </a:lnTo>
                  <a:lnTo>
                    <a:pt x="65" y="11"/>
                  </a:lnTo>
                </a:path>
              </a:pathLst>
            </a:custGeom>
            <a:solidFill>
              <a:srgbClr val="000000"/>
            </a:solidFill>
            <a:ln w="9525" cap="rnd">
              <a:noFill/>
              <a:round/>
              <a:headEnd/>
              <a:tailEnd/>
            </a:ln>
          </p:spPr>
          <p:txBody>
            <a:bodyPr/>
            <a:lstStyle/>
            <a:p>
              <a:endParaRPr lang="zh-CN" altLang="en-US"/>
            </a:p>
          </p:txBody>
        </p:sp>
        <p:sp>
          <p:nvSpPr>
            <p:cNvPr id="86121" name="Freeform 63"/>
            <p:cNvSpPr>
              <a:spLocks/>
            </p:cNvSpPr>
            <p:nvPr/>
          </p:nvSpPr>
          <p:spPr bwMode="auto">
            <a:xfrm>
              <a:off x="3264" y="1659"/>
              <a:ext cx="123" cy="157"/>
            </a:xfrm>
            <a:custGeom>
              <a:avLst/>
              <a:gdLst>
                <a:gd name="T0" fmla="*/ 105 w 123"/>
                <a:gd name="T1" fmla="*/ 4 h 157"/>
                <a:gd name="T2" fmla="*/ 110 w 123"/>
                <a:gd name="T3" fmla="*/ 24 h 157"/>
                <a:gd name="T4" fmla="*/ 113 w 123"/>
                <a:gd name="T5" fmla="*/ 49 h 157"/>
                <a:gd name="T6" fmla="*/ 113 w 123"/>
                <a:gd name="T7" fmla="*/ 79 h 157"/>
                <a:gd name="T8" fmla="*/ 113 w 123"/>
                <a:gd name="T9" fmla="*/ 101 h 157"/>
                <a:gd name="T10" fmla="*/ 106 w 123"/>
                <a:gd name="T11" fmla="*/ 127 h 157"/>
                <a:gd name="T12" fmla="*/ 93 w 123"/>
                <a:gd name="T13" fmla="*/ 144 h 157"/>
                <a:gd name="T14" fmla="*/ 73 w 123"/>
                <a:gd name="T15" fmla="*/ 144 h 157"/>
                <a:gd name="T16" fmla="*/ 50 w 123"/>
                <a:gd name="T17" fmla="*/ 131 h 157"/>
                <a:gd name="T18" fmla="*/ 28 w 123"/>
                <a:gd name="T19" fmla="*/ 115 h 157"/>
                <a:gd name="T20" fmla="*/ 0 w 123"/>
                <a:gd name="T21" fmla="*/ 89 h 157"/>
                <a:gd name="T22" fmla="*/ 29 w 123"/>
                <a:gd name="T23" fmla="*/ 124 h 157"/>
                <a:gd name="T24" fmla="*/ 53 w 123"/>
                <a:gd name="T25" fmla="*/ 141 h 157"/>
                <a:gd name="T26" fmla="*/ 78 w 123"/>
                <a:gd name="T27" fmla="*/ 153 h 157"/>
                <a:gd name="T28" fmla="*/ 95 w 123"/>
                <a:gd name="T29" fmla="*/ 156 h 157"/>
                <a:gd name="T30" fmla="*/ 107 w 123"/>
                <a:gd name="T31" fmla="*/ 146 h 157"/>
                <a:gd name="T32" fmla="*/ 117 w 123"/>
                <a:gd name="T33" fmla="*/ 123 h 157"/>
                <a:gd name="T34" fmla="*/ 122 w 123"/>
                <a:gd name="T35" fmla="*/ 92 h 157"/>
                <a:gd name="T36" fmla="*/ 121 w 123"/>
                <a:gd name="T37" fmla="*/ 55 h 157"/>
                <a:gd name="T38" fmla="*/ 116 w 123"/>
                <a:gd name="T39" fmla="*/ 21 h 157"/>
                <a:gd name="T40" fmla="*/ 109 w 123"/>
                <a:gd name="T41" fmla="*/ 0 h 157"/>
                <a:gd name="T42" fmla="*/ 105 w 123"/>
                <a:gd name="T43" fmla="*/ 4 h 157"/>
                <a:gd name="T44" fmla="*/ 105 w 123"/>
                <a:gd name="T45" fmla="*/ 4 h 15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3"/>
                <a:gd name="T70" fmla="*/ 0 h 157"/>
                <a:gd name="T71" fmla="*/ 123 w 123"/>
                <a:gd name="T72" fmla="*/ 157 h 15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3" h="157">
                  <a:moveTo>
                    <a:pt x="105" y="4"/>
                  </a:moveTo>
                  <a:lnTo>
                    <a:pt x="110" y="24"/>
                  </a:lnTo>
                  <a:lnTo>
                    <a:pt x="113" y="49"/>
                  </a:lnTo>
                  <a:lnTo>
                    <a:pt x="113" y="79"/>
                  </a:lnTo>
                  <a:lnTo>
                    <a:pt x="113" y="101"/>
                  </a:lnTo>
                  <a:lnTo>
                    <a:pt x="106" y="127"/>
                  </a:lnTo>
                  <a:lnTo>
                    <a:pt x="93" y="144"/>
                  </a:lnTo>
                  <a:lnTo>
                    <a:pt x="73" y="144"/>
                  </a:lnTo>
                  <a:lnTo>
                    <a:pt x="50" y="131"/>
                  </a:lnTo>
                  <a:lnTo>
                    <a:pt x="28" y="115"/>
                  </a:lnTo>
                  <a:lnTo>
                    <a:pt x="0" y="89"/>
                  </a:lnTo>
                  <a:lnTo>
                    <a:pt x="29" y="124"/>
                  </a:lnTo>
                  <a:lnTo>
                    <a:pt x="53" y="141"/>
                  </a:lnTo>
                  <a:lnTo>
                    <a:pt x="78" y="153"/>
                  </a:lnTo>
                  <a:lnTo>
                    <a:pt x="95" y="156"/>
                  </a:lnTo>
                  <a:lnTo>
                    <a:pt x="107" y="146"/>
                  </a:lnTo>
                  <a:lnTo>
                    <a:pt x="117" y="123"/>
                  </a:lnTo>
                  <a:lnTo>
                    <a:pt x="122" y="92"/>
                  </a:lnTo>
                  <a:lnTo>
                    <a:pt x="121" y="55"/>
                  </a:lnTo>
                  <a:lnTo>
                    <a:pt x="116" y="21"/>
                  </a:lnTo>
                  <a:lnTo>
                    <a:pt x="109" y="0"/>
                  </a:lnTo>
                  <a:lnTo>
                    <a:pt x="105" y="4"/>
                  </a:lnTo>
                </a:path>
              </a:pathLst>
            </a:custGeom>
            <a:solidFill>
              <a:srgbClr val="000000"/>
            </a:solidFill>
            <a:ln w="9525" cap="rnd">
              <a:noFill/>
              <a:round/>
              <a:headEnd/>
              <a:tailEnd/>
            </a:ln>
          </p:spPr>
          <p:txBody>
            <a:bodyPr/>
            <a:lstStyle/>
            <a:p>
              <a:endParaRPr lang="zh-CN" altLang="en-US"/>
            </a:p>
          </p:txBody>
        </p:sp>
        <p:sp>
          <p:nvSpPr>
            <p:cNvPr id="86122" name="Freeform 64"/>
            <p:cNvSpPr>
              <a:spLocks/>
            </p:cNvSpPr>
            <p:nvPr/>
          </p:nvSpPr>
          <p:spPr bwMode="auto">
            <a:xfrm>
              <a:off x="3250" y="1770"/>
              <a:ext cx="24" cy="212"/>
            </a:xfrm>
            <a:custGeom>
              <a:avLst/>
              <a:gdLst>
                <a:gd name="T0" fmla="*/ 5 w 24"/>
                <a:gd name="T1" fmla="*/ 0 h 212"/>
                <a:gd name="T2" fmla="*/ 15 w 24"/>
                <a:gd name="T3" fmla="*/ 14 h 212"/>
                <a:gd name="T4" fmla="*/ 15 w 24"/>
                <a:gd name="T5" fmla="*/ 73 h 212"/>
                <a:gd name="T6" fmla="*/ 23 w 24"/>
                <a:gd name="T7" fmla="*/ 79 h 212"/>
                <a:gd name="T8" fmla="*/ 23 w 24"/>
                <a:gd name="T9" fmla="*/ 208 h 212"/>
                <a:gd name="T10" fmla="*/ 18 w 24"/>
                <a:gd name="T11" fmla="*/ 107 h 212"/>
                <a:gd name="T12" fmla="*/ 7 w 24"/>
                <a:gd name="T13" fmla="*/ 124 h 212"/>
                <a:gd name="T14" fmla="*/ 5 w 24"/>
                <a:gd name="T15" fmla="*/ 207 h 212"/>
                <a:gd name="T16" fmla="*/ 0 w 24"/>
                <a:gd name="T17" fmla="*/ 211 h 212"/>
                <a:gd name="T18" fmla="*/ 0 w 24"/>
                <a:gd name="T19" fmla="*/ 80 h 212"/>
                <a:gd name="T20" fmla="*/ 5 w 24"/>
                <a:gd name="T21" fmla="*/ 74 h 212"/>
                <a:gd name="T22" fmla="*/ 5 w 24"/>
                <a:gd name="T23" fmla="*/ 0 h 212"/>
                <a:gd name="T24" fmla="*/ 5 w 24"/>
                <a:gd name="T25" fmla="*/ 0 h 2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12"/>
                <a:gd name="T41" fmla="*/ 24 w 24"/>
                <a:gd name="T42" fmla="*/ 212 h 2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12">
                  <a:moveTo>
                    <a:pt x="5" y="0"/>
                  </a:moveTo>
                  <a:lnTo>
                    <a:pt x="15" y="14"/>
                  </a:lnTo>
                  <a:lnTo>
                    <a:pt x="15" y="73"/>
                  </a:lnTo>
                  <a:lnTo>
                    <a:pt x="23" y="79"/>
                  </a:lnTo>
                  <a:lnTo>
                    <a:pt x="23" y="208"/>
                  </a:lnTo>
                  <a:lnTo>
                    <a:pt x="18" y="107"/>
                  </a:lnTo>
                  <a:lnTo>
                    <a:pt x="7" y="124"/>
                  </a:lnTo>
                  <a:lnTo>
                    <a:pt x="5" y="207"/>
                  </a:lnTo>
                  <a:lnTo>
                    <a:pt x="0" y="211"/>
                  </a:lnTo>
                  <a:lnTo>
                    <a:pt x="0" y="80"/>
                  </a:lnTo>
                  <a:lnTo>
                    <a:pt x="5" y="74"/>
                  </a:lnTo>
                  <a:lnTo>
                    <a:pt x="5" y="0"/>
                  </a:lnTo>
                </a:path>
              </a:pathLst>
            </a:custGeom>
            <a:solidFill>
              <a:srgbClr val="000000"/>
            </a:solidFill>
            <a:ln w="9525" cap="rnd">
              <a:noFill/>
              <a:round/>
              <a:headEnd/>
              <a:tailEnd/>
            </a:ln>
          </p:spPr>
          <p:txBody>
            <a:bodyPr/>
            <a:lstStyle/>
            <a:p>
              <a:endParaRPr lang="zh-CN" altLang="en-US"/>
            </a:p>
          </p:txBody>
        </p:sp>
        <p:sp>
          <p:nvSpPr>
            <p:cNvPr id="86123" name="Freeform 65"/>
            <p:cNvSpPr>
              <a:spLocks/>
            </p:cNvSpPr>
            <p:nvPr/>
          </p:nvSpPr>
          <p:spPr bwMode="auto">
            <a:xfrm>
              <a:off x="3142" y="1729"/>
              <a:ext cx="80" cy="64"/>
            </a:xfrm>
            <a:custGeom>
              <a:avLst/>
              <a:gdLst>
                <a:gd name="T0" fmla="*/ 75 w 80"/>
                <a:gd name="T1" fmla="*/ 0 h 64"/>
                <a:gd name="T2" fmla="*/ 37 w 80"/>
                <a:gd name="T3" fmla="*/ 23 h 64"/>
                <a:gd name="T4" fmla="*/ 36 w 80"/>
                <a:gd name="T5" fmla="*/ 35 h 64"/>
                <a:gd name="T6" fmla="*/ 24 w 80"/>
                <a:gd name="T7" fmla="*/ 41 h 64"/>
                <a:gd name="T8" fmla="*/ 19 w 80"/>
                <a:gd name="T9" fmla="*/ 38 h 64"/>
                <a:gd name="T10" fmla="*/ 1 w 80"/>
                <a:gd name="T11" fmla="*/ 49 h 64"/>
                <a:gd name="T12" fmla="*/ 0 w 80"/>
                <a:gd name="T13" fmla="*/ 58 h 64"/>
                <a:gd name="T14" fmla="*/ 9 w 80"/>
                <a:gd name="T15" fmla="*/ 63 h 64"/>
                <a:gd name="T16" fmla="*/ 29 w 80"/>
                <a:gd name="T17" fmla="*/ 52 h 64"/>
                <a:gd name="T18" fmla="*/ 31 w 80"/>
                <a:gd name="T19" fmla="*/ 45 h 64"/>
                <a:gd name="T20" fmla="*/ 45 w 80"/>
                <a:gd name="T21" fmla="*/ 38 h 64"/>
                <a:gd name="T22" fmla="*/ 46 w 80"/>
                <a:gd name="T23" fmla="*/ 25 h 64"/>
                <a:gd name="T24" fmla="*/ 79 w 80"/>
                <a:gd name="T25" fmla="*/ 7 h 64"/>
                <a:gd name="T26" fmla="*/ 75 w 80"/>
                <a:gd name="T27" fmla="*/ 0 h 64"/>
                <a:gd name="T28" fmla="*/ 75 w 80"/>
                <a:gd name="T29" fmla="*/ 0 h 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64"/>
                <a:gd name="T47" fmla="*/ 80 w 80"/>
                <a:gd name="T48" fmla="*/ 64 h 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64">
                  <a:moveTo>
                    <a:pt x="75" y="0"/>
                  </a:moveTo>
                  <a:lnTo>
                    <a:pt x="37" y="23"/>
                  </a:lnTo>
                  <a:lnTo>
                    <a:pt x="36" y="35"/>
                  </a:lnTo>
                  <a:lnTo>
                    <a:pt x="24" y="41"/>
                  </a:lnTo>
                  <a:lnTo>
                    <a:pt x="19" y="38"/>
                  </a:lnTo>
                  <a:lnTo>
                    <a:pt x="1" y="49"/>
                  </a:lnTo>
                  <a:lnTo>
                    <a:pt x="0" y="58"/>
                  </a:lnTo>
                  <a:lnTo>
                    <a:pt x="9" y="63"/>
                  </a:lnTo>
                  <a:lnTo>
                    <a:pt x="29" y="52"/>
                  </a:lnTo>
                  <a:lnTo>
                    <a:pt x="31" y="45"/>
                  </a:lnTo>
                  <a:lnTo>
                    <a:pt x="45" y="38"/>
                  </a:lnTo>
                  <a:lnTo>
                    <a:pt x="46" y="25"/>
                  </a:lnTo>
                  <a:lnTo>
                    <a:pt x="79" y="7"/>
                  </a:lnTo>
                  <a:lnTo>
                    <a:pt x="75" y="0"/>
                  </a:lnTo>
                </a:path>
              </a:pathLst>
            </a:custGeom>
            <a:solidFill>
              <a:srgbClr val="000000"/>
            </a:solidFill>
            <a:ln w="9525" cap="rnd">
              <a:noFill/>
              <a:round/>
              <a:headEnd/>
              <a:tailEnd/>
            </a:ln>
          </p:spPr>
          <p:txBody>
            <a:bodyPr/>
            <a:lstStyle/>
            <a:p>
              <a:endParaRPr lang="zh-CN" altLang="en-US"/>
            </a:p>
          </p:txBody>
        </p:sp>
        <p:sp>
          <p:nvSpPr>
            <p:cNvPr id="86124" name="Freeform 66"/>
            <p:cNvSpPr>
              <a:spLocks/>
            </p:cNvSpPr>
            <p:nvPr/>
          </p:nvSpPr>
          <p:spPr bwMode="auto">
            <a:xfrm>
              <a:off x="3234" y="1541"/>
              <a:ext cx="132" cy="138"/>
            </a:xfrm>
            <a:custGeom>
              <a:avLst/>
              <a:gdLst>
                <a:gd name="T0" fmla="*/ 1 w 132"/>
                <a:gd name="T1" fmla="*/ 97 h 138"/>
                <a:gd name="T2" fmla="*/ 0 w 132"/>
                <a:gd name="T3" fmla="*/ 65 h 138"/>
                <a:gd name="T4" fmla="*/ 3 w 132"/>
                <a:gd name="T5" fmla="*/ 34 h 138"/>
                <a:gd name="T6" fmla="*/ 14 w 132"/>
                <a:gd name="T7" fmla="*/ 13 h 138"/>
                <a:gd name="T8" fmla="*/ 28 w 132"/>
                <a:gd name="T9" fmla="*/ 2 h 138"/>
                <a:gd name="T10" fmla="*/ 47 w 132"/>
                <a:gd name="T11" fmla="*/ 0 h 138"/>
                <a:gd name="T12" fmla="*/ 68 w 132"/>
                <a:gd name="T13" fmla="*/ 5 h 138"/>
                <a:gd name="T14" fmla="*/ 93 w 132"/>
                <a:gd name="T15" fmla="*/ 25 h 138"/>
                <a:gd name="T16" fmla="*/ 120 w 132"/>
                <a:gd name="T17" fmla="*/ 60 h 138"/>
                <a:gd name="T18" fmla="*/ 131 w 132"/>
                <a:gd name="T19" fmla="*/ 88 h 138"/>
                <a:gd name="T20" fmla="*/ 124 w 132"/>
                <a:gd name="T21" fmla="*/ 90 h 138"/>
                <a:gd name="T22" fmla="*/ 111 w 132"/>
                <a:gd name="T23" fmla="*/ 68 h 138"/>
                <a:gd name="T24" fmla="*/ 94 w 132"/>
                <a:gd name="T25" fmla="*/ 52 h 138"/>
                <a:gd name="T26" fmla="*/ 76 w 132"/>
                <a:gd name="T27" fmla="*/ 38 h 138"/>
                <a:gd name="T28" fmla="*/ 48 w 132"/>
                <a:gd name="T29" fmla="*/ 28 h 138"/>
                <a:gd name="T30" fmla="*/ 16 w 132"/>
                <a:gd name="T31" fmla="*/ 37 h 138"/>
                <a:gd name="T32" fmla="*/ 8 w 132"/>
                <a:gd name="T33" fmla="*/ 55 h 138"/>
                <a:gd name="T34" fmla="*/ 5 w 132"/>
                <a:gd name="T35" fmla="*/ 84 h 138"/>
                <a:gd name="T36" fmla="*/ 5 w 132"/>
                <a:gd name="T37" fmla="*/ 137 h 138"/>
                <a:gd name="T38" fmla="*/ 1 w 132"/>
                <a:gd name="T39" fmla="*/ 97 h 138"/>
                <a:gd name="T40" fmla="*/ 1 w 132"/>
                <a:gd name="T41" fmla="*/ 97 h 1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2"/>
                <a:gd name="T64" fmla="*/ 0 h 138"/>
                <a:gd name="T65" fmla="*/ 132 w 132"/>
                <a:gd name="T66" fmla="*/ 138 h 1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2" h="138">
                  <a:moveTo>
                    <a:pt x="1" y="97"/>
                  </a:moveTo>
                  <a:lnTo>
                    <a:pt x="0" y="65"/>
                  </a:lnTo>
                  <a:lnTo>
                    <a:pt x="3" y="34"/>
                  </a:lnTo>
                  <a:lnTo>
                    <a:pt x="14" y="13"/>
                  </a:lnTo>
                  <a:lnTo>
                    <a:pt x="28" y="2"/>
                  </a:lnTo>
                  <a:lnTo>
                    <a:pt x="47" y="0"/>
                  </a:lnTo>
                  <a:lnTo>
                    <a:pt x="68" y="5"/>
                  </a:lnTo>
                  <a:lnTo>
                    <a:pt x="93" y="25"/>
                  </a:lnTo>
                  <a:lnTo>
                    <a:pt x="120" y="60"/>
                  </a:lnTo>
                  <a:lnTo>
                    <a:pt x="131" y="88"/>
                  </a:lnTo>
                  <a:lnTo>
                    <a:pt x="124" y="90"/>
                  </a:lnTo>
                  <a:lnTo>
                    <a:pt x="111" y="68"/>
                  </a:lnTo>
                  <a:lnTo>
                    <a:pt x="94" y="52"/>
                  </a:lnTo>
                  <a:lnTo>
                    <a:pt x="76" y="38"/>
                  </a:lnTo>
                  <a:lnTo>
                    <a:pt x="48" y="28"/>
                  </a:lnTo>
                  <a:lnTo>
                    <a:pt x="16" y="37"/>
                  </a:lnTo>
                  <a:lnTo>
                    <a:pt x="8" y="55"/>
                  </a:lnTo>
                  <a:lnTo>
                    <a:pt x="5" y="84"/>
                  </a:lnTo>
                  <a:lnTo>
                    <a:pt x="5" y="137"/>
                  </a:lnTo>
                  <a:lnTo>
                    <a:pt x="1" y="97"/>
                  </a:lnTo>
                </a:path>
              </a:pathLst>
            </a:custGeom>
            <a:solidFill>
              <a:srgbClr val="000000"/>
            </a:solidFill>
            <a:ln w="9525" cap="rnd">
              <a:noFill/>
              <a:round/>
              <a:headEnd/>
              <a:tailEnd/>
            </a:ln>
          </p:spPr>
          <p:txBody>
            <a:bodyPr/>
            <a:lstStyle/>
            <a:p>
              <a:endParaRPr lang="zh-CN" altLang="en-US"/>
            </a:p>
          </p:txBody>
        </p:sp>
        <p:sp>
          <p:nvSpPr>
            <p:cNvPr id="86125" name="Freeform 67"/>
            <p:cNvSpPr>
              <a:spLocks/>
            </p:cNvSpPr>
            <p:nvPr/>
          </p:nvSpPr>
          <p:spPr bwMode="auto">
            <a:xfrm>
              <a:off x="3342" y="1516"/>
              <a:ext cx="121" cy="265"/>
            </a:xfrm>
            <a:custGeom>
              <a:avLst/>
              <a:gdLst>
                <a:gd name="T0" fmla="*/ 0 w 121"/>
                <a:gd name="T1" fmla="*/ 0 h 265"/>
                <a:gd name="T2" fmla="*/ 58 w 121"/>
                <a:gd name="T3" fmla="*/ 43 h 265"/>
                <a:gd name="T4" fmla="*/ 84 w 121"/>
                <a:gd name="T5" fmla="*/ 74 h 265"/>
                <a:gd name="T6" fmla="*/ 100 w 121"/>
                <a:gd name="T7" fmla="*/ 118 h 265"/>
                <a:gd name="T8" fmla="*/ 106 w 121"/>
                <a:gd name="T9" fmla="*/ 168 h 265"/>
                <a:gd name="T10" fmla="*/ 102 w 121"/>
                <a:gd name="T11" fmla="*/ 224 h 265"/>
                <a:gd name="T12" fmla="*/ 93 w 121"/>
                <a:gd name="T13" fmla="*/ 264 h 265"/>
                <a:gd name="T14" fmla="*/ 112 w 121"/>
                <a:gd name="T15" fmla="*/ 221 h 265"/>
                <a:gd name="T16" fmla="*/ 120 w 121"/>
                <a:gd name="T17" fmla="*/ 161 h 265"/>
                <a:gd name="T18" fmla="*/ 112 w 121"/>
                <a:gd name="T19" fmla="*/ 98 h 265"/>
                <a:gd name="T20" fmla="*/ 88 w 121"/>
                <a:gd name="T21" fmla="*/ 54 h 265"/>
                <a:gd name="T22" fmla="*/ 53 w 121"/>
                <a:gd name="T23" fmla="*/ 21 h 265"/>
                <a:gd name="T24" fmla="*/ 0 w 121"/>
                <a:gd name="T25" fmla="*/ 0 h 265"/>
                <a:gd name="T26" fmla="*/ 0 w 121"/>
                <a:gd name="T27" fmla="*/ 0 h 2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1"/>
                <a:gd name="T43" fmla="*/ 0 h 265"/>
                <a:gd name="T44" fmla="*/ 121 w 121"/>
                <a:gd name="T45" fmla="*/ 265 h 26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1" h="265">
                  <a:moveTo>
                    <a:pt x="0" y="0"/>
                  </a:moveTo>
                  <a:lnTo>
                    <a:pt x="58" y="43"/>
                  </a:lnTo>
                  <a:lnTo>
                    <a:pt x="84" y="74"/>
                  </a:lnTo>
                  <a:lnTo>
                    <a:pt x="100" y="118"/>
                  </a:lnTo>
                  <a:lnTo>
                    <a:pt x="106" y="168"/>
                  </a:lnTo>
                  <a:lnTo>
                    <a:pt x="102" y="224"/>
                  </a:lnTo>
                  <a:lnTo>
                    <a:pt x="93" y="264"/>
                  </a:lnTo>
                  <a:lnTo>
                    <a:pt x="112" y="221"/>
                  </a:lnTo>
                  <a:lnTo>
                    <a:pt x="120" y="161"/>
                  </a:lnTo>
                  <a:lnTo>
                    <a:pt x="112" y="98"/>
                  </a:lnTo>
                  <a:lnTo>
                    <a:pt x="88" y="54"/>
                  </a:lnTo>
                  <a:lnTo>
                    <a:pt x="53" y="21"/>
                  </a:lnTo>
                  <a:lnTo>
                    <a:pt x="0" y="0"/>
                  </a:lnTo>
                </a:path>
              </a:pathLst>
            </a:custGeom>
            <a:solidFill>
              <a:srgbClr val="000000"/>
            </a:solidFill>
            <a:ln w="9525" cap="rnd">
              <a:noFill/>
              <a:round/>
              <a:headEnd/>
              <a:tailEnd/>
            </a:ln>
          </p:spPr>
          <p:txBody>
            <a:bodyPr/>
            <a:lstStyle/>
            <a:p>
              <a:endParaRPr lang="zh-CN" altLang="en-US"/>
            </a:p>
          </p:txBody>
        </p:sp>
        <p:sp>
          <p:nvSpPr>
            <p:cNvPr id="86126" name="Freeform 68"/>
            <p:cNvSpPr>
              <a:spLocks/>
            </p:cNvSpPr>
            <p:nvPr/>
          </p:nvSpPr>
          <p:spPr bwMode="auto">
            <a:xfrm>
              <a:off x="3347" y="1474"/>
              <a:ext cx="158" cy="295"/>
            </a:xfrm>
            <a:custGeom>
              <a:avLst/>
              <a:gdLst>
                <a:gd name="T0" fmla="*/ 0 w 158"/>
                <a:gd name="T1" fmla="*/ 0 h 295"/>
                <a:gd name="T2" fmla="*/ 58 w 158"/>
                <a:gd name="T3" fmla="*/ 20 h 295"/>
                <a:gd name="T4" fmla="*/ 112 w 158"/>
                <a:gd name="T5" fmla="*/ 66 h 295"/>
                <a:gd name="T6" fmla="*/ 138 w 158"/>
                <a:gd name="T7" fmla="*/ 112 h 295"/>
                <a:gd name="T8" fmla="*/ 155 w 158"/>
                <a:gd name="T9" fmla="*/ 168 h 295"/>
                <a:gd name="T10" fmla="*/ 157 w 158"/>
                <a:gd name="T11" fmla="*/ 233 h 295"/>
                <a:gd name="T12" fmla="*/ 143 w 158"/>
                <a:gd name="T13" fmla="*/ 294 h 295"/>
                <a:gd name="T14" fmla="*/ 147 w 158"/>
                <a:gd name="T15" fmla="*/ 218 h 295"/>
                <a:gd name="T16" fmla="*/ 138 w 158"/>
                <a:gd name="T17" fmla="*/ 150 h 295"/>
                <a:gd name="T18" fmla="*/ 110 w 158"/>
                <a:gd name="T19" fmla="*/ 85 h 295"/>
                <a:gd name="T20" fmla="*/ 58 w 158"/>
                <a:gd name="T21" fmla="*/ 33 h 295"/>
                <a:gd name="T22" fmla="*/ 0 w 158"/>
                <a:gd name="T23" fmla="*/ 0 h 295"/>
                <a:gd name="T24" fmla="*/ 0 w 158"/>
                <a:gd name="T25" fmla="*/ 0 h 2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8"/>
                <a:gd name="T40" fmla="*/ 0 h 295"/>
                <a:gd name="T41" fmla="*/ 158 w 158"/>
                <a:gd name="T42" fmla="*/ 295 h 29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8" h="295">
                  <a:moveTo>
                    <a:pt x="0" y="0"/>
                  </a:moveTo>
                  <a:lnTo>
                    <a:pt x="58" y="20"/>
                  </a:lnTo>
                  <a:lnTo>
                    <a:pt x="112" y="66"/>
                  </a:lnTo>
                  <a:lnTo>
                    <a:pt x="138" y="112"/>
                  </a:lnTo>
                  <a:lnTo>
                    <a:pt x="155" y="168"/>
                  </a:lnTo>
                  <a:lnTo>
                    <a:pt x="157" y="233"/>
                  </a:lnTo>
                  <a:lnTo>
                    <a:pt x="143" y="294"/>
                  </a:lnTo>
                  <a:lnTo>
                    <a:pt x="147" y="218"/>
                  </a:lnTo>
                  <a:lnTo>
                    <a:pt x="138" y="150"/>
                  </a:lnTo>
                  <a:lnTo>
                    <a:pt x="110" y="85"/>
                  </a:lnTo>
                  <a:lnTo>
                    <a:pt x="58" y="33"/>
                  </a:lnTo>
                  <a:lnTo>
                    <a:pt x="0" y="0"/>
                  </a:lnTo>
                </a:path>
              </a:pathLst>
            </a:custGeom>
            <a:solidFill>
              <a:srgbClr val="000000"/>
            </a:solidFill>
            <a:ln w="9525" cap="rnd">
              <a:noFill/>
              <a:round/>
              <a:headEnd/>
              <a:tailEnd/>
            </a:ln>
          </p:spPr>
          <p:txBody>
            <a:bodyPr/>
            <a:lstStyle/>
            <a:p>
              <a:endParaRPr lang="zh-CN" altLang="en-US"/>
            </a:p>
          </p:txBody>
        </p:sp>
      </p:grpSp>
      <p:grpSp>
        <p:nvGrpSpPr>
          <p:cNvPr id="86033" name="Group 69"/>
          <p:cNvGrpSpPr>
            <a:grpSpLocks/>
          </p:cNvGrpSpPr>
          <p:nvPr/>
        </p:nvGrpSpPr>
        <p:grpSpPr bwMode="auto">
          <a:xfrm>
            <a:off x="2730500" y="3449638"/>
            <a:ext cx="993775" cy="962025"/>
            <a:chOff x="1720" y="2173"/>
            <a:chExt cx="626" cy="606"/>
          </a:xfrm>
        </p:grpSpPr>
        <p:grpSp>
          <p:nvGrpSpPr>
            <p:cNvPr id="86091" name="Group 70"/>
            <p:cNvGrpSpPr>
              <a:grpSpLocks/>
            </p:cNvGrpSpPr>
            <p:nvPr/>
          </p:nvGrpSpPr>
          <p:grpSpPr bwMode="auto">
            <a:xfrm>
              <a:off x="2171" y="2458"/>
              <a:ext cx="40" cy="321"/>
              <a:chOff x="2171" y="2458"/>
              <a:chExt cx="40" cy="321"/>
            </a:xfrm>
          </p:grpSpPr>
          <p:sp>
            <p:nvSpPr>
              <p:cNvPr id="86107" name="Freeform 71"/>
              <p:cNvSpPr>
                <a:spLocks/>
              </p:cNvSpPr>
              <p:nvPr/>
            </p:nvSpPr>
            <p:spPr bwMode="auto">
              <a:xfrm>
                <a:off x="2172" y="2581"/>
                <a:ext cx="38" cy="194"/>
              </a:xfrm>
              <a:custGeom>
                <a:avLst/>
                <a:gdLst>
                  <a:gd name="T0" fmla="*/ 0 w 38"/>
                  <a:gd name="T1" fmla="*/ 193 h 194"/>
                  <a:gd name="T2" fmla="*/ 1 w 38"/>
                  <a:gd name="T3" fmla="*/ 6 h 194"/>
                  <a:gd name="T4" fmla="*/ 24 w 38"/>
                  <a:gd name="T5" fmla="*/ 0 h 194"/>
                  <a:gd name="T6" fmla="*/ 37 w 38"/>
                  <a:gd name="T7" fmla="*/ 87 h 194"/>
                  <a:gd name="T8" fmla="*/ 27 w 38"/>
                  <a:gd name="T9" fmla="*/ 180 h 194"/>
                  <a:gd name="T10" fmla="*/ 0 w 38"/>
                  <a:gd name="T11" fmla="*/ 193 h 194"/>
                  <a:gd name="T12" fmla="*/ 0 w 38"/>
                  <a:gd name="T13" fmla="*/ 193 h 194"/>
                  <a:gd name="T14" fmla="*/ 0 60000 65536"/>
                  <a:gd name="T15" fmla="*/ 0 60000 65536"/>
                  <a:gd name="T16" fmla="*/ 0 60000 65536"/>
                  <a:gd name="T17" fmla="*/ 0 60000 65536"/>
                  <a:gd name="T18" fmla="*/ 0 60000 65536"/>
                  <a:gd name="T19" fmla="*/ 0 60000 65536"/>
                  <a:gd name="T20" fmla="*/ 0 60000 65536"/>
                  <a:gd name="T21" fmla="*/ 0 w 38"/>
                  <a:gd name="T22" fmla="*/ 0 h 194"/>
                  <a:gd name="T23" fmla="*/ 38 w 38"/>
                  <a:gd name="T24" fmla="*/ 194 h 1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194">
                    <a:moveTo>
                      <a:pt x="0" y="193"/>
                    </a:moveTo>
                    <a:lnTo>
                      <a:pt x="1" y="6"/>
                    </a:lnTo>
                    <a:lnTo>
                      <a:pt x="24" y="0"/>
                    </a:lnTo>
                    <a:lnTo>
                      <a:pt x="37" y="87"/>
                    </a:lnTo>
                    <a:lnTo>
                      <a:pt x="27" y="180"/>
                    </a:lnTo>
                    <a:lnTo>
                      <a:pt x="0" y="193"/>
                    </a:lnTo>
                  </a:path>
                </a:pathLst>
              </a:custGeom>
              <a:solidFill>
                <a:srgbClr val="FFFFFF"/>
              </a:solidFill>
              <a:ln w="9525" cap="rnd">
                <a:noFill/>
                <a:round/>
                <a:headEnd/>
                <a:tailEnd/>
              </a:ln>
            </p:spPr>
            <p:txBody>
              <a:bodyPr/>
              <a:lstStyle/>
              <a:p>
                <a:endParaRPr lang="zh-CN" altLang="en-US"/>
              </a:p>
            </p:txBody>
          </p:sp>
          <p:sp>
            <p:nvSpPr>
              <p:cNvPr id="86108" name="Freeform 72"/>
              <p:cNvSpPr>
                <a:spLocks/>
              </p:cNvSpPr>
              <p:nvPr/>
            </p:nvSpPr>
            <p:spPr bwMode="auto">
              <a:xfrm>
                <a:off x="2171" y="2647"/>
                <a:ext cx="35" cy="129"/>
              </a:xfrm>
              <a:custGeom>
                <a:avLst/>
                <a:gdLst>
                  <a:gd name="T0" fmla="*/ 34 w 35"/>
                  <a:gd name="T1" fmla="*/ 125 h 129"/>
                  <a:gd name="T2" fmla="*/ 0 w 35"/>
                  <a:gd name="T3" fmla="*/ 128 h 129"/>
                  <a:gd name="T4" fmla="*/ 15 w 35"/>
                  <a:gd name="T5" fmla="*/ 0 h 129"/>
                  <a:gd name="T6" fmla="*/ 34 w 35"/>
                  <a:gd name="T7" fmla="*/ 8 h 129"/>
                  <a:gd name="T8" fmla="*/ 34 w 35"/>
                  <a:gd name="T9" fmla="*/ 125 h 129"/>
                  <a:gd name="T10" fmla="*/ 34 w 35"/>
                  <a:gd name="T11" fmla="*/ 125 h 129"/>
                  <a:gd name="T12" fmla="*/ 0 60000 65536"/>
                  <a:gd name="T13" fmla="*/ 0 60000 65536"/>
                  <a:gd name="T14" fmla="*/ 0 60000 65536"/>
                  <a:gd name="T15" fmla="*/ 0 60000 65536"/>
                  <a:gd name="T16" fmla="*/ 0 60000 65536"/>
                  <a:gd name="T17" fmla="*/ 0 60000 65536"/>
                  <a:gd name="T18" fmla="*/ 0 w 35"/>
                  <a:gd name="T19" fmla="*/ 0 h 129"/>
                  <a:gd name="T20" fmla="*/ 35 w 35"/>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35" h="129">
                    <a:moveTo>
                      <a:pt x="34" y="125"/>
                    </a:moveTo>
                    <a:lnTo>
                      <a:pt x="0" y="128"/>
                    </a:lnTo>
                    <a:lnTo>
                      <a:pt x="15" y="0"/>
                    </a:lnTo>
                    <a:lnTo>
                      <a:pt x="34" y="8"/>
                    </a:lnTo>
                    <a:lnTo>
                      <a:pt x="34" y="125"/>
                    </a:lnTo>
                  </a:path>
                </a:pathLst>
              </a:custGeom>
              <a:solidFill>
                <a:srgbClr val="A3A3D6"/>
              </a:solidFill>
              <a:ln w="9525" cap="rnd">
                <a:noFill/>
                <a:round/>
                <a:headEnd/>
                <a:tailEnd/>
              </a:ln>
            </p:spPr>
            <p:txBody>
              <a:bodyPr/>
              <a:lstStyle/>
              <a:p>
                <a:endParaRPr lang="zh-CN" altLang="en-US"/>
              </a:p>
            </p:txBody>
          </p:sp>
          <p:sp>
            <p:nvSpPr>
              <p:cNvPr id="86109" name="Freeform 73"/>
              <p:cNvSpPr>
                <a:spLocks/>
              </p:cNvSpPr>
              <p:nvPr/>
            </p:nvSpPr>
            <p:spPr bwMode="auto">
              <a:xfrm>
                <a:off x="2171" y="2458"/>
                <a:ext cx="40" cy="321"/>
              </a:xfrm>
              <a:custGeom>
                <a:avLst/>
                <a:gdLst>
                  <a:gd name="T0" fmla="*/ 30 w 40"/>
                  <a:gd name="T1" fmla="*/ 0 h 321"/>
                  <a:gd name="T2" fmla="*/ 13 w 40"/>
                  <a:gd name="T3" fmla="*/ 22 h 321"/>
                  <a:gd name="T4" fmla="*/ 13 w 40"/>
                  <a:gd name="T5" fmla="*/ 111 h 321"/>
                  <a:gd name="T6" fmla="*/ 0 w 40"/>
                  <a:gd name="T7" fmla="*/ 121 h 321"/>
                  <a:gd name="T8" fmla="*/ 0 w 40"/>
                  <a:gd name="T9" fmla="*/ 317 h 321"/>
                  <a:gd name="T10" fmla="*/ 8 w 40"/>
                  <a:gd name="T11" fmla="*/ 163 h 321"/>
                  <a:gd name="T12" fmla="*/ 27 w 40"/>
                  <a:gd name="T13" fmla="*/ 188 h 321"/>
                  <a:gd name="T14" fmla="*/ 30 w 40"/>
                  <a:gd name="T15" fmla="*/ 315 h 321"/>
                  <a:gd name="T16" fmla="*/ 39 w 40"/>
                  <a:gd name="T17" fmla="*/ 320 h 321"/>
                  <a:gd name="T18" fmla="*/ 39 w 40"/>
                  <a:gd name="T19" fmla="*/ 122 h 321"/>
                  <a:gd name="T20" fmla="*/ 30 w 40"/>
                  <a:gd name="T21" fmla="*/ 113 h 321"/>
                  <a:gd name="T22" fmla="*/ 30 w 40"/>
                  <a:gd name="T23" fmla="*/ 0 h 321"/>
                  <a:gd name="T24" fmla="*/ 30 w 40"/>
                  <a:gd name="T25" fmla="*/ 0 h 3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321"/>
                  <a:gd name="T41" fmla="*/ 40 w 40"/>
                  <a:gd name="T42" fmla="*/ 321 h 3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321">
                    <a:moveTo>
                      <a:pt x="30" y="0"/>
                    </a:moveTo>
                    <a:lnTo>
                      <a:pt x="13" y="22"/>
                    </a:lnTo>
                    <a:lnTo>
                      <a:pt x="13" y="111"/>
                    </a:lnTo>
                    <a:lnTo>
                      <a:pt x="0" y="121"/>
                    </a:lnTo>
                    <a:lnTo>
                      <a:pt x="0" y="317"/>
                    </a:lnTo>
                    <a:lnTo>
                      <a:pt x="8" y="163"/>
                    </a:lnTo>
                    <a:lnTo>
                      <a:pt x="27" y="188"/>
                    </a:lnTo>
                    <a:lnTo>
                      <a:pt x="30" y="315"/>
                    </a:lnTo>
                    <a:lnTo>
                      <a:pt x="39" y="320"/>
                    </a:lnTo>
                    <a:lnTo>
                      <a:pt x="39" y="122"/>
                    </a:lnTo>
                    <a:lnTo>
                      <a:pt x="30" y="113"/>
                    </a:lnTo>
                    <a:lnTo>
                      <a:pt x="30" y="0"/>
                    </a:lnTo>
                  </a:path>
                </a:pathLst>
              </a:custGeom>
              <a:solidFill>
                <a:srgbClr val="000000"/>
              </a:solidFill>
              <a:ln w="9525" cap="rnd">
                <a:noFill/>
                <a:round/>
                <a:headEnd/>
                <a:tailEnd/>
              </a:ln>
            </p:spPr>
            <p:txBody>
              <a:bodyPr/>
              <a:lstStyle/>
              <a:p>
                <a:endParaRPr lang="zh-CN" altLang="en-US"/>
              </a:p>
            </p:txBody>
          </p:sp>
        </p:grpSp>
        <p:grpSp>
          <p:nvGrpSpPr>
            <p:cNvPr id="86092" name="Group 74"/>
            <p:cNvGrpSpPr>
              <a:grpSpLocks/>
            </p:cNvGrpSpPr>
            <p:nvPr/>
          </p:nvGrpSpPr>
          <p:grpSpPr bwMode="auto">
            <a:xfrm>
              <a:off x="1720" y="2173"/>
              <a:ext cx="626" cy="531"/>
              <a:chOff x="1720" y="2173"/>
              <a:chExt cx="626" cy="531"/>
            </a:xfrm>
          </p:grpSpPr>
          <p:sp>
            <p:nvSpPr>
              <p:cNvPr id="86093" name="Freeform 75"/>
              <p:cNvSpPr>
                <a:spLocks/>
              </p:cNvSpPr>
              <p:nvPr/>
            </p:nvSpPr>
            <p:spPr bwMode="auto">
              <a:xfrm>
                <a:off x="1877" y="2173"/>
                <a:ext cx="465" cy="425"/>
              </a:xfrm>
              <a:custGeom>
                <a:avLst/>
                <a:gdLst>
                  <a:gd name="T0" fmla="*/ 319 w 465"/>
                  <a:gd name="T1" fmla="*/ 212 h 425"/>
                  <a:gd name="T2" fmla="*/ 334 w 465"/>
                  <a:gd name="T3" fmla="*/ 311 h 425"/>
                  <a:gd name="T4" fmla="*/ 314 w 465"/>
                  <a:gd name="T5" fmla="*/ 361 h 425"/>
                  <a:gd name="T6" fmla="*/ 296 w 465"/>
                  <a:gd name="T7" fmla="*/ 392 h 425"/>
                  <a:gd name="T8" fmla="*/ 268 w 465"/>
                  <a:gd name="T9" fmla="*/ 417 h 425"/>
                  <a:gd name="T10" fmla="*/ 233 w 465"/>
                  <a:gd name="T11" fmla="*/ 424 h 425"/>
                  <a:gd name="T12" fmla="*/ 201 w 465"/>
                  <a:gd name="T13" fmla="*/ 415 h 425"/>
                  <a:gd name="T14" fmla="*/ 167 w 465"/>
                  <a:gd name="T15" fmla="*/ 395 h 425"/>
                  <a:gd name="T16" fmla="*/ 135 w 465"/>
                  <a:gd name="T17" fmla="*/ 365 h 425"/>
                  <a:gd name="T18" fmla="*/ 109 w 465"/>
                  <a:gd name="T19" fmla="*/ 340 h 425"/>
                  <a:gd name="T20" fmla="*/ 82 w 465"/>
                  <a:gd name="T21" fmla="*/ 308 h 425"/>
                  <a:gd name="T22" fmla="*/ 67 w 465"/>
                  <a:gd name="T23" fmla="*/ 282 h 425"/>
                  <a:gd name="T24" fmla="*/ 17 w 465"/>
                  <a:gd name="T25" fmla="*/ 302 h 425"/>
                  <a:gd name="T26" fmla="*/ 2 w 465"/>
                  <a:gd name="T27" fmla="*/ 289 h 425"/>
                  <a:gd name="T28" fmla="*/ 0 w 465"/>
                  <a:gd name="T29" fmla="*/ 262 h 425"/>
                  <a:gd name="T30" fmla="*/ 43 w 465"/>
                  <a:gd name="T31" fmla="*/ 237 h 425"/>
                  <a:gd name="T32" fmla="*/ 25 w 465"/>
                  <a:gd name="T33" fmla="*/ 206 h 425"/>
                  <a:gd name="T34" fmla="*/ 14 w 465"/>
                  <a:gd name="T35" fmla="*/ 162 h 425"/>
                  <a:gd name="T36" fmla="*/ 9 w 465"/>
                  <a:gd name="T37" fmla="*/ 119 h 425"/>
                  <a:gd name="T38" fmla="*/ 17 w 465"/>
                  <a:gd name="T39" fmla="*/ 69 h 425"/>
                  <a:gd name="T40" fmla="*/ 34 w 465"/>
                  <a:gd name="T41" fmla="*/ 37 h 425"/>
                  <a:gd name="T42" fmla="*/ 59 w 465"/>
                  <a:gd name="T43" fmla="*/ 9 h 425"/>
                  <a:gd name="T44" fmla="*/ 92 w 465"/>
                  <a:gd name="T45" fmla="*/ 0 h 425"/>
                  <a:gd name="T46" fmla="*/ 126 w 465"/>
                  <a:gd name="T47" fmla="*/ 6 h 425"/>
                  <a:gd name="T48" fmla="*/ 184 w 465"/>
                  <a:gd name="T49" fmla="*/ 39 h 425"/>
                  <a:gd name="T50" fmla="*/ 251 w 465"/>
                  <a:gd name="T51" fmla="*/ 95 h 425"/>
                  <a:gd name="T52" fmla="*/ 307 w 465"/>
                  <a:gd name="T53" fmla="*/ 151 h 425"/>
                  <a:gd name="T54" fmla="*/ 391 w 465"/>
                  <a:gd name="T55" fmla="*/ 128 h 425"/>
                  <a:gd name="T56" fmla="*/ 403 w 465"/>
                  <a:gd name="T57" fmla="*/ 138 h 425"/>
                  <a:gd name="T58" fmla="*/ 416 w 465"/>
                  <a:gd name="T59" fmla="*/ 133 h 425"/>
                  <a:gd name="T60" fmla="*/ 416 w 465"/>
                  <a:gd name="T61" fmla="*/ 120 h 425"/>
                  <a:gd name="T62" fmla="*/ 454 w 465"/>
                  <a:gd name="T63" fmla="*/ 105 h 425"/>
                  <a:gd name="T64" fmla="*/ 464 w 465"/>
                  <a:gd name="T65" fmla="*/ 120 h 425"/>
                  <a:gd name="T66" fmla="*/ 445 w 465"/>
                  <a:gd name="T67" fmla="*/ 143 h 425"/>
                  <a:gd name="T68" fmla="*/ 397 w 465"/>
                  <a:gd name="T69" fmla="*/ 151 h 425"/>
                  <a:gd name="T70" fmla="*/ 381 w 465"/>
                  <a:gd name="T71" fmla="*/ 147 h 425"/>
                  <a:gd name="T72" fmla="*/ 319 w 465"/>
                  <a:gd name="T73" fmla="*/ 165 h 425"/>
                  <a:gd name="T74" fmla="*/ 319 w 465"/>
                  <a:gd name="T75" fmla="*/ 212 h 425"/>
                  <a:gd name="T76" fmla="*/ 319 w 465"/>
                  <a:gd name="T77" fmla="*/ 212 h 42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65"/>
                  <a:gd name="T118" fmla="*/ 0 h 425"/>
                  <a:gd name="T119" fmla="*/ 465 w 465"/>
                  <a:gd name="T120" fmla="*/ 425 h 42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65" h="425">
                    <a:moveTo>
                      <a:pt x="319" y="212"/>
                    </a:moveTo>
                    <a:lnTo>
                      <a:pt x="334" y="311"/>
                    </a:lnTo>
                    <a:lnTo>
                      <a:pt x="314" y="361"/>
                    </a:lnTo>
                    <a:lnTo>
                      <a:pt x="296" y="392"/>
                    </a:lnTo>
                    <a:lnTo>
                      <a:pt x="268" y="417"/>
                    </a:lnTo>
                    <a:lnTo>
                      <a:pt x="233" y="424"/>
                    </a:lnTo>
                    <a:lnTo>
                      <a:pt x="201" y="415"/>
                    </a:lnTo>
                    <a:lnTo>
                      <a:pt x="167" y="395"/>
                    </a:lnTo>
                    <a:lnTo>
                      <a:pt x="135" y="365"/>
                    </a:lnTo>
                    <a:lnTo>
                      <a:pt x="109" y="340"/>
                    </a:lnTo>
                    <a:lnTo>
                      <a:pt x="82" y="308"/>
                    </a:lnTo>
                    <a:lnTo>
                      <a:pt x="67" y="282"/>
                    </a:lnTo>
                    <a:lnTo>
                      <a:pt x="17" y="302"/>
                    </a:lnTo>
                    <a:lnTo>
                      <a:pt x="2" y="289"/>
                    </a:lnTo>
                    <a:lnTo>
                      <a:pt x="0" y="262"/>
                    </a:lnTo>
                    <a:lnTo>
                      <a:pt x="43" y="237"/>
                    </a:lnTo>
                    <a:lnTo>
                      <a:pt x="25" y="206"/>
                    </a:lnTo>
                    <a:lnTo>
                      <a:pt x="14" y="162"/>
                    </a:lnTo>
                    <a:lnTo>
                      <a:pt x="9" y="119"/>
                    </a:lnTo>
                    <a:lnTo>
                      <a:pt x="17" y="69"/>
                    </a:lnTo>
                    <a:lnTo>
                      <a:pt x="34" y="37"/>
                    </a:lnTo>
                    <a:lnTo>
                      <a:pt x="59" y="9"/>
                    </a:lnTo>
                    <a:lnTo>
                      <a:pt x="92" y="0"/>
                    </a:lnTo>
                    <a:lnTo>
                      <a:pt x="126" y="6"/>
                    </a:lnTo>
                    <a:lnTo>
                      <a:pt x="184" y="39"/>
                    </a:lnTo>
                    <a:lnTo>
                      <a:pt x="251" y="95"/>
                    </a:lnTo>
                    <a:lnTo>
                      <a:pt x="307" y="151"/>
                    </a:lnTo>
                    <a:lnTo>
                      <a:pt x="391" y="128"/>
                    </a:lnTo>
                    <a:lnTo>
                      <a:pt x="403" y="138"/>
                    </a:lnTo>
                    <a:lnTo>
                      <a:pt x="416" y="133"/>
                    </a:lnTo>
                    <a:lnTo>
                      <a:pt x="416" y="120"/>
                    </a:lnTo>
                    <a:lnTo>
                      <a:pt x="454" y="105"/>
                    </a:lnTo>
                    <a:lnTo>
                      <a:pt x="464" y="120"/>
                    </a:lnTo>
                    <a:lnTo>
                      <a:pt x="445" y="143"/>
                    </a:lnTo>
                    <a:lnTo>
                      <a:pt x="397" y="151"/>
                    </a:lnTo>
                    <a:lnTo>
                      <a:pt x="381" y="147"/>
                    </a:lnTo>
                    <a:lnTo>
                      <a:pt x="319" y="165"/>
                    </a:lnTo>
                    <a:lnTo>
                      <a:pt x="319" y="212"/>
                    </a:lnTo>
                  </a:path>
                </a:pathLst>
              </a:custGeom>
              <a:solidFill>
                <a:srgbClr val="FFFFFF"/>
              </a:solidFill>
              <a:ln w="9525" cap="rnd">
                <a:noFill/>
                <a:round/>
                <a:headEnd/>
                <a:tailEnd/>
              </a:ln>
            </p:spPr>
            <p:txBody>
              <a:bodyPr/>
              <a:lstStyle/>
              <a:p>
                <a:endParaRPr lang="zh-CN" altLang="en-US"/>
              </a:p>
            </p:txBody>
          </p:sp>
          <p:sp>
            <p:nvSpPr>
              <p:cNvPr id="86094" name="Freeform 76"/>
              <p:cNvSpPr>
                <a:spLocks/>
              </p:cNvSpPr>
              <p:nvPr/>
            </p:nvSpPr>
            <p:spPr bwMode="auto">
              <a:xfrm>
                <a:off x="1955" y="2359"/>
                <a:ext cx="220" cy="211"/>
              </a:xfrm>
              <a:custGeom>
                <a:avLst/>
                <a:gdLst>
                  <a:gd name="T0" fmla="*/ 72 w 220"/>
                  <a:gd name="T1" fmla="*/ 56 h 211"/>
                  <a:gd name="T2" fmla="*/ 79 w 220"/>
                  <a:gd name="T3" fmla="*/ 62 h 211"/>
                  <a:gd name="T4" fmla="*/ 69 w 220"/>
                  <a:gd name="T5" fmla="*/ 151 h 211"/>
                  <a:gd name="T6" fmla="*/ 80 w 220"/>
                  <a:gd name="T7" fmla="*/ 158 h 211"/>
                  <a:gd name="T8" fmla="*/ 94 w 220"/>
                  <a:gd name="T9" fmla="*/ 72 h 211"/>
                  <a:gd name="T10" fmla="*/ 116 w 220"/>
                  <a:gd name="T11" fmla="*/ 90 h 211"/>
                  <a:gd name="T12" fmla="*/ 156 w 220"/>
                  <a:gd name="T13" fmla="*/ 103 h 211"/>
                  <a:gd name="T14" fmla="*/ 202 w 220"/>
                  <a:gd name="T15" fmla="*/ 88 h 211"/>
                  <a:gd name="T16" fmla="*/ 204 w 220"/>
                  <a:gd name="T17" fmla="*/ 35 h 211"/>
                  <a:gd name="T18" fmla="*/ 192 w 220"/>
                  <a:gd name="T19" fmla="*/ 0 h 211"/>
                  <a:gd name="T20" fmla="*/ 208 w 220"/>
                  <a:gd name="T21" fmla="*/ 32 h 211"/>
                  <a:gd name="T22" fmla="*/ 215 w 220"/>
                  <a:gd name="T23" fmla="*/ 59 h 211"/>
                  <a:gd name="T24" fmla="*/ 219 w 220"/>
                  <a:gd name="T25" fmla="*/ 93 h 211"/>
                  <a:gd name="T26" fmla="*/ 217 w 220"/>
                  <a:gd name="T27" fmla="*/ 120 h 211"/>
                  <a:gd name="T28" fmla="*/ 203 w 220"/>
                  <a:gd name="T29" fmla="*/ 176 h 211"/>
                  <a:gd name="T30" fmla="*/ 188 w 220"/>
                  <a:gd name="T31" fmla="*/ 196 h 211"/>
                  <a:gd name="T32" fmla="*/ 167 w 220"/>
                  <a:gd name="T33" fmla="*/ 209 h 211"/>
                  <a:gd name="T34" fmla="*/ 139 w 220"/>
                  <a:gd name="T35" fmla="*/ 210 h 211"/>
                  <a:gd name="T36" fmla="*/ 111 w 220"/>
                  <a:gd name="T37" fmla="*/ 192 h 211"/>
                  <a:gd name="T38" fmla="*/ 82 w 220"/>
                  <a:gd name="T39" fmla="*/ 171 h 211"/>
                  <a:gd name="T40" fmla="*/ 44 w 220"/>
                  <a:gd name="T41" fmla="*/ 134 h 211"/>
                  <a:gd name="T42" fmla="*/ 7 w 220"/>
                  <a:gd name="T43" fmla="*/ 84 h 211"/>
                  <a:gd name="T44" fmla="*/ 0 w 220"/>
                  <a:gd name="T45" fmla="*/ 64 h 211"/>
                  <a:gd name="T46" fmla="*/ 42 w 220"/>
                  <a:gd name="T47" fmla="*/ 46 h 211"/>
                  <a:gd name="T48" fmla="*/ 72 w 220"/>
                  <a:gd name="T49" fmla="*/ 56 h 211"/>
                  <a:gd name="T50" fmla="*/ 72 w 220"/>
                  <a:gd name="T51" fmla="*/ 56 h 21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0"/>
                  <a:gd name="T79" fmla="*/ 0 h 211"/>
                  <a:gd name="T80" fmla="*/ 220 w 220"/>
                  <a:gd name="T81" fmla="*/ 211 h 21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0" h="211">
                    <a:moveTo>
                      <a:pt x="72" y="56"/>
                    </a:moveTo>
                    <a:lnTo>
                      <a:pt x="79" y="62"/>
                    </a:lnTo>
                    <a:lnTo>
                      <a:pt x="69" y="151"/>
                    </a:lnTo>
                    <a:lnTo>
                      <a:pt x="80" y="158"/>
                    </a:lnTo>
                    <a:lnTo>
                      <a:pt x="94" y="72"/>
                    </a:lnTo>
                    <a:lnTo>
                      <a:pt x="116" y="90"/>
                    </a:lnTo>
                    <a:lnTo>
                      <a:pt x="156" y="103"/>
                    </a:lnTo>
                    <a:lnTo>
                      <a:pt x="202" y="88"/>
                    </a:lnTo>
                    <a:lnTo>
                      <a:pt x="204" y="35"/>
                    </a:lnTo>
                    <a:lnTo>
                      <a:pt x="192" y="0"/>
                    </a:lnTo>
                    <a:lnTo>
                      <a:pt x="208" y="32"/>
                    </a:lnTo>
                    <a:lnTo>
                      <a:pt x="215" y="59"/>
                    </a:lnTo>
                    <a:lnTo>
                      <a:pt x="219" y="93"/>
                    </a:lnTo>
                    <a:lnTo>
                      <a:pt x="217" y="120"/>
                    </a:lnTo>
                    <a:lnTo>
                      <a:pt x="203" y="176"/>
                    </a:lnTo>
                    <a:lnTo>
                      <a:pt x="188" y="196"/>
                    </a:lnTo>
                    <a:lnTo>
                      <a:pt x="167" y="209"/>
                    </a:lnTo>
                    <a:lnTo>
                      <a:pt x="139" y="210"/>
                    </a:lnTo>
                    <a:lnTo>
                      <a:pt x="111" y="192"/>
                    </a:lnTo>
                    <a:lnTo>
                      <a:pt x="82" y="171"/>
                    </a:lnTo>
                    <a:lnTo>
                      <a:pt x="44" y="134"/>
                    </a:lnTo>
                    <a:lnTo>
                      <a:pt x="7" y="84"/>
                    </a:lnTo>
                    <a:lnTo>
                      <a:pt x="0" y="64"/>
                    </a:lnTo>
                    <a:lnTo>
                      <a:pt x="42" y="46"/>
                    </a:lnTo>
                    <a:lnTo>
                      <a:pt x="72" y="56"/>
                    </a:lnTo>
                  </a:path>
                </a:pathLst>
              </a:custGeom>
              <a:solidFill>
                <a:srgbClr val="CCCCFF"/>
              </a:solidFill>
              <a:ln w="9525" cap="rnd">
                <a:noFill/>
                <a:round/>
                <a:headEnd/>
                <a:tailEnd/>
              </a:ln>
            </p:spPr>
            <p:txBody>
              <a:bodyPr/>
              <a:lstStyle/>
              <a:p>
                <a:endParaRPr lang="zh-CN" altLang="en-US"/>
              </a:p>
            </p:txBody>
          </p:sp>
          <p:sp>
            <p:nvSpPr>
              <p:cNvPr id="86095" name="Freeform 77"/>
              <p:cNvSpPr>
                <a:spLocks/>
              </p:cNvSpPr>
              <p:nvPr/>
            </p:nvSpPr>
            <p:spPr bwMode="auto">
              <a:xfrm>
                <a:off x="1963" y="2180"/>
                <a:ext cx="242" cy="404"/>
              </a:xfrm>
              <a:custGeom>
                <a:avLst/>
                <a:gdLst>
                  <a:gd name="T0" fmla="*/ 0 w 242"/>
                  <a:gd name="T1" fmla="*/ 4 h 404"/>
                  <a:gd name="T2" fmla="*/ 34 w 242"/>
                  <a:gd name="T3" fmla="*/ 0 h 404"/>
                  <a:gd name="T4" fmla="*/ 75 w 242"/>
                  <a:gd name="T5" fmla="*/ 17 h 404"/>
                  <a:gd name="T6" fmla="*/ 123 w 242"/>
                  <a:gd name="T7" fmla="*/ 48 h 404"/>
                  <a:gd name="T8" fmla="*/ 161 w 242"/>
                  <a:gd name="T9" fmla="*/ 78 h 404"/>
                  <a:gd name="T10" fmla="*/ 203 w 242"/>
                  <a:gd name="T11" fmla="*/ 124 h 404"/>
                  <a:gd name="T12" fmla="*/ 241 w 242"/>
                  <a:gd name="T13" fmla="*/ 174 h 404"/>
                  <a:gd name="T14" fmla="*/ 239 w 242"/>
                  <a:gd name="T15" fmla="*/ 263 h 404"/>
                  <a:gd name="T16" fmla="*/ 235 w 242"/>
                  <a:gd name="T17" fmla="*/ 345 h 404"/>
                  <a:gd name="T18" fmla="*/ 206 w 242"/>
                  <a:gd name="T19" fmla="*/ 388 h 404"/>
                  <a:gd name="T20" fmla="*/ 190 w 242"/>
                  <a:gd name="T21" fmla="*/ 403 h 404"/>
                  <a:gd name="T22" fmla="*/ 207 w 242"/>
                  <a:gd name="T23" fmla="*/ 374 h 404"/>
                  <a:gd name="T24" fmla="*/ 222 w 242"/>
                  <a:gd name="T25" fmla="*/ 337 h 404"/>
                  <a:gd name="T26" fmla="*/ 227 w 242"/>
                  <a:gd name="T27" fmla="*/ 284 h 404"/>
                  <a:gd name="T28" fmla="*/ 215 w 242"/>
                  <a:gd name="T29" fmla="*/ 228 h 404"/>
                  <a:gd name="T30" fmla="*/ 167 w 242"/>
                  <a:gd name="T31" fmla="*/ 124 h 404"/>
                  <a:gd name="T32" fmla="*/ 101 w 242"/>
                  <a:gd name="T33" fmla="*/ 52 h 404"/>
                  <a:gd name="T34" fmla="*/ 50 w 242"/>
                  <a:gd name="T35" fmla="*/ 14 h 404"/>
                  <a:gd name="T36" fmla="*/ 0 w 242"/>
                  <a:gd name="T37" fmla="*/ 4 h 404"/>
                  <a:gd name="T38" fmla="*/ 0 w 242"/>
                  <a:gd name="T39" fmla="*/ 4 h 4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42"/>
                  <a:gd name="T61" fmla="*/ 0 h 404"/>
                  <a:gd name="T62" fmla="*/ 242 w 242"/>
                  <a:gd name="T63" fmla="*/ 404 h 4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42" h="404">
                    <a:moveTo>
                      <a:pt x="0" y="4"/>
                    </a:moveTo>
                    <a:lnTo>
                      <a:pt x="34" y="0"/>
                    </a:lnTo>
                    <a:lnTo>
                      <a:pt x="75" y="17"/>
                    </a:lnTo>
                    <a:lnTo>
                      <a:pt x="123" y="48"/>
                    </a:lnTo>
                    <a:lnTo>
                      <a:pt x="161" y="78"/>
                    </a:lnTo>
                    <a:lnTo>
                      <a:pt x="203" y="124"/>
                    </a:lnTo>
                    <a:lnTo>
                      <a:pt x="241" y="174"/>
                    </a:lnTo>
                    <a:lnTo>
                      <a:pt x="239" y="263"/>
                    </a:lnTo>
                    <a:lnTo>
                      <a:pt x="235" y="345"/>
                    </a:lnTo>
                    <a:lnTo>
                      <a:pt x="206" y="388"/>
                    </a:lnTo>
                    <a:lnTo>
                      <a:pt x="190" y="403"/>
                    </a:lnTo>
                    <a:lnTo>
                      <a:pt x="207" y="374"/>
                    </a:lnTo>
                    <a:lnTo>
                      <a:pt x="222" y="337"/>
                    </a:lnTo>
                    <a:lnTo>
                      <a:pt x="227" y="284"/>
                    </a:lnTo>
                    <a:lnTo>
                      <a:pt x="215" y="228"/>
                    </a:lnTo>
                    <a:lnTo>
                      <a:pt x="167" y="124"/>
                    </a:lnTo>
                    <a:lnTo>
                      <a:pt x="101" y="52"/>
                    </a:lnTo>
                    <a:lnTo>
                      <a:pt x="50" y="14"/>
                    </a:lnTo>
                    <a:lnTo>
                      <a:pt x="0" y="4"/>
                    </a:lnTo>
                  </a:path>
                </a:pathLst>
              </a:custGeom>
              <a:solidFill>
                <a:srgbClr val="A3A3D6"/>
              </a:solidFill>
              <a:ln w="9525" cap="rnd">
                <a:noFill/>
                <a:round/>
                <a:headEnd/>
                <a:tailEnd/>
              </a:ln>
            </p:spPr>
            <p:txBody>
              <a:bodyPr/>
              <a:lstStyle/>
              <a:p>
                <a:endParaRPr lang="zh-CN" altLang="en-US"/>
              </a:p>
            </p:txBody>
          </p:sp>
          <p:sp>
            <p:nvSpPr>
              <p:cNvPr id="86096" name="Freeform 78"/>
              <p:cNvSpPr>
                <a:spLocks/>
              </p:cNvSpPr>
              <p:nvPr/>
            </p:nvSpPr>
            <p:spPr bwMode="auto">
              <a:xfrm>
                <a:off x="1905" y="2202"/>
                <a:ext cx="176" cy="208"/>
              </a:xfrm>
              <a:custGeom>
                <a:avLst/>
                <a:gdLst>
                  <a:gd name="T0" fmla="*/ 175 w 176"/>
                  <a:gd name="T1" fmla="*/ 70 h 208"/>
                  <a:gd name="T2" fmla="*/ 145 w 176"/>
                  <a:gd name="T3" fmla="*/ 53 h 208"/>
                  <a:gd name="T4" fmla="*/ 118 w 176"/>
                  <a:gd name="T5" fmla="*/ 49 h 208"/>
                  <a:gd name="T6" fmla="*/ 100 w 176"/>
                  <a:gd name="T7" fmla="*/ 55 h 208"/>
                  <a:gd name="T8" fmla="*/ 71 w 176"/>
                  <a:gd name="T9" fmla="*/ 87 h 208"/>
                  <a:gd name="T10" fmla="*/ 65 w 176"/>
                  <a:gd name="T11" fmla="*/ 125 h 208"/>
                  <a:gd name="T12" fmla="*/ 76 w 176"/>
                  <a:gd name="T13" fmla="*/ 163 h 208"/>
                  <a:gd name="T14" fmla="*/ 95 w 176"/>
                  <a:gd name="T15" fmla="*/ 190 h 208"/>
                  <a:gd name="T16" fmla="*/ 58 w 176"/>
                  <a:gd name="T17" fmla="*/ 207 h 208"/>
                  <a:gd name="T18" fmla="*/ 45 w 176"/>
                  <a:gd name="T19" fmla="*/ 196 h 208"/>
                  <a:gd name="T20" fmla="*/ 23 w 176"/>
                  <a:gd name="T21" fmla="*/ 203 h 208"/>
                  <a:gd name="T22" fmla="*/ 0 w 176"/>
                  <a:gd name="T23" fmla="*/ 146 h 208"/>
                  <a:gd name="T24" fmla="*/ 14 w 176"/>
                  <a:gd name="T25" fmla="*/ 64 h 208"/>
                  <a:gd name="T26" fmla="*/ 63 w 176"/>
                  <a:gd name="T27" fmla="*/ 0 h 208"/>
                  <a:gd name="T28" fmla="*/ 105 w 176"/>
                  <a:gd name="T29" fmla="*/ 12 h 208"/>
                  <a:gd name="T30" fmla="*/ 135 w 176"/>
                  <a:gd name="T31" fmla="*/ 33 h 208"/>
                  <a:gd name="T32" fmla="*/ 175 w 176"/>
                  <a:gd name="T33" fmla="*/ 70 h 208"/>
                  <a:gd name="T34" fmla="*/ 175 w 176"/>
                  <a:gd name="T35" fmla="*/ 70 h 20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6"/>
                  <a:gd name="T55" fmla="*/ 0 h 208"/>
                  <a:gd name="T56" fmla="*/ 176 w 176"/>
                  <a:gd name="T57" fmla="*/ 208 h 20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6" h="208">
                    <a:moveTo>
                      <a:pt x="175" y="70"/>
                    </a:moveTo>
                    <a:lnTo>
                      <a:pt x="145" y="53"/>
                    </a:lnTo>
                    <a:lnTo>
                      <a:pt x="118" y="49"/>
                    </a:lnTo>
                    <a:lnTo>
                      <a:pt x="100" y="55"/>
                    </a:lnTo>
                    <a:lnTo>
                      <a:pt x="71" y="87"/>
                    </a:lnTo>
                    <a:lnTo>
                      <a:pt x="65" y="125"/>
                    </a:lnTo>
                    <a:lnTo>
                      <a:pt x="76" y="163"/>
                    </a:lnTo>
                    <a:lnTo>
                      <a:pt x="95" y="190"/>
                    </a:lnTo>
                    <a:lnTo>
                      <a:pt x="58" y="207"/>
                    </a:lnTo>
                    <a:lnTo>
                      <a:pt x="45" y="196"/>
                    </a:lnTo>
                    <a:lnTo>
                      <a:pt x="23" y="203"/>
                    </a:lnTo>
                    <a:lnTo>
                      <a:pt x="0" y="146"/>
                    </a:lnTo>
                    <a:lnTo>
                      <a:pt x="14" y="64"/>
                    </a:lnTo>
                    <a:lnTo>
                      <a:pt x="63" y="0"/>
                    </a:lnTo>
                    <a:lnTo>
                      <a:pt x="105" y="12"/>
                    </a:lnTo>
                    <a:lnTo>
                      <a:pt x="135" y="33"/>
                    </a:lnTo>
                    <a:lnTo>
                      <a:pt x="175" y="70"/>
                    </a:lnTo>
                  </a:path>
                </a:pathLst>
              </a:custGeom>
              <a:solidFill>
                <a:srgbClr val="CCCCFF"/>
              </a:solidFill>
              <a:ln w="9525" cap="rnd">
                <a:noFill/>
                <a:round/>
                <a:headEnd/>
                <a:tailEnd/>
              </a:ln>
            </p:spPr>
            <p:txBody>
              <a:bodyPr/>
              <a:lstStyle/>
              <a:p>
                <a:endParaRPr lang="zh-CN" altLang="en-US"/>
              </a:p>
            </p:txBody>
          </p:sp>
          <p:sp>
            <p:nvSpPr>
              <p:cNvPr id="86097" name="Freeform 79"/>
              <p:cNvSpPr>
                <a:spLocks/>
              </p:cNvSpPr>
              <p:nvPr/>
            </p:nvSpPr>
            <p:spPr bwMode="auto">
              <a:xfrm>
                <a:off x="1888" y="2422"/>
                <a:ext cx="66" cy="52"/>
              </a:xfrm>
              <a:custGeom>
                <a:avLst/>
                <a:gdLst>
                  <a:gd name="T0" fmla="*/ 58 w 66"/>
                  <a:gd name="T1" fmla="*/ 0 h 52"/>
                  <a:gd name="T2" fmla="*/ 11 w 66"/>
                  <a:gd name="T3" fmla="*/ 14 h 52"/>
                  <a:gd name="T4" fmla="*/ 0 w 66"/>
                  <a:gd name="T5" fmla="*/ 35 h 52"/>
                  <a:gd name="T6" fmla="*/ 6 w 66"/>
                  <a:gd name="T7" fmla="*/ 51 h 52"/>
                  <a:gd name="T8" fmla="*/ 65 w 66"/>
                  <a:gd name="T9" fmla="*/ 13 h 52"/>
                  <a:gd name="T10" fmla="*/ 58 w 66"/>
                  <a:gd name="T11" fmla="*/ 0 h 52"/>
                  <a:gd name="T12" fmla="*/ 58 w 66"/>
                  <a:gd name="T13" fmla="*/ 0 h 52"/>
                  <a:gd name="T14" fmla="*/ 0 60000 65536"/>
                  <a:gd name="T15" fmla="*/ 0 60000 65536"/>
                  <a:gd name="T16" fmla="*/ 0 60000 65536"/>
                  <a:gd name="T17" fmla="*/ 0 60000 65536"/>
                  <a:gd name="T18" fmla="*/ 0 60000 65536"/>
                  <a:gd name="T19" fmla="*/ 0 60000 65536"/>
                  <a:gd name="T20" fmla="*/ 0 60000 65536"/>
                  <a:gd name="T21" fmla="*/ 0 w 66"/>
                  <a:gd name="T22" fmla="*/ 0 h 52"/>
                  <a:gd name="T23" fmla="*/ 66 w 66"/>
                  <a:gd name="T24" fmla="*/ 52 h 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52">
                    <a:moveTo>
                      <a:pt x="58" y="0"/>
                    </a:moveTo>
                    <a:lnTo>
                      <a:pt x="11" y="14"/>
                    </a:lnTo>
                    <a:lnTo>
                      <a:pt x="0" y="35"/>
                    </a:lnTo>
                    <a:lnTo>
                      <a:pt x="6" y="51"/>
                    </a:lnTo>
                    <a:lnTo>
                      <a:pt x="65" y="13"/>
                    </a:lnTo>
                    <a:lnTo>
                      <a:pt x="58" y="0"/>
                    </a:lnTo>
                  </a:path>
                </a:pathLst>
              </a:custGeom>
              <a:solidFill>
                <a:srgbClr val="A3A3D6"/>
              </a:solidFill>
              <a:ln w="9525" cap="rnd">
                <a:noFill/>
                <a:round/>
                <a:headEnd/>
                <a:tailEnd/>
              </a:ln>
            </p:spPr>
            <p:txBody>
              <a:bodyPr/>
              <a:lstStyle/>
              <a:p>
                <a:endParaRPr lang="zh-CN" altLang="en-US"/>
              </a:p>
            </p:txBody>
          </p:sp>
          <p:sp>
            <p:nvSpPr>
              <p:cNvPr id="86098" name="Freeform 80"/>
              <p:cNvSpPr>
                <a:spLocks/>
              </p:cNvSpPr>
              <p:nvPr/>
            </p:nvSpPr>
            <p:spPr bwMode="auto">
              <a:xfrm>
                <a:off x="1895" y="2409"/>
                <a:ext cx="73" cy="68"/>
              </a:xfrm>
              <a:custGeom>
                <a:avLst/>
                <a:gdLst>
                  <a:gd name="T0" fmla="*/ 58 w 73"/>
                  <a:gd name="T1" fmla="*/ 0 h 68"/>
                  <a:gd name="T2" fmla="*/ 66 w 73"/>
                  <a:gd name="T3" fmla="*/ 10 h 68"/>
                  <a:gd name="T4" fmla="*/ 72 w 73"/>
                  <a:gd name="T5" fmla="*/ 26 h 68"/>
                  <a:gd name="T6" fmla="*/ 67 w 73"/>
                  <a:gd name="T7" fmla="*/ 42 h 68"/>
                  <a:gd name="T8" fmla="*/ 0 w 73"/>
                  <a:gd name="T9" fmla="*/ 67 h 68"/>
                  <a:gd name="T10" fmla="*/ 9 w 73"/>
                  <a:gd name="T11" fmla="*/ 50 h 68"/>
                  <a:gd name="T12" fmla="*/ 8 w 73"/>
                  <a:gd name="T13" fmla="*/ 39 h 68"/>
                  <a:gd name="T14" fmla="*/ 58 w 73"/>
                  <a:gd name="T15" fmla="*/ 15 h 68"/>
                  <a:gd name="T16" fmla="*/ 5 w 73"/>
                  <a:gd name="T17" fmla="*/ 19 h 68"/>
                  <a:gd name="T18" fmla="*/ 58 w 73"/>
                  <a:gd name="T19" fmla="*/ 0 h 68"/>
                  <a:gd name="T20" fmla="*/ 58 w 73"/>
                  <a:gd name="T21" fmla="*/ 0 h 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3"/>
                  <a:gd name="T34" fmla="*/ 0 h 68"/>
                  <a:gd name="T35" fmla="*/ 73 w 73"/>
                  <a:gd name="T36" fmla="*/ 68 h 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3" h="68">
                    <a:moveTo>
                      <a:pt x="58" y="0"/>
                    </a:moveTo>
                    <a:lnTo>
                      <a:pt x="66" y="10"/>
                    </a:lnTo>
                    <a:lnTo>
                      <a:pt x="72" y="26"/>
                    </a:lnTo>
                    <a:lnTo>
                      <a:pt x="67" y="42"/>
                    </a:lnTo>
                    <a:lnTo>
                      <a:pt x="0" y="67"/>
                    </a:lnTo>
                    <a:lnTo>
                      <a:pt x="9" y="50"/>
                    </a:lnTo>
                    <a:lnTo>
                      <a:pt x="8" y="39"/>
                    </a:lnTo>
                    <a:lnTo>
                      <a:pt x="58" y="15"/>
                    </a:lnTo>
                    <a:lnTo>
                      <a:pt x="5" y="19"/>
                    </a:lnTo>
                    <a:lnTo>
                      <a:pt x="58" y="0"/>
                    </a:lnTo>
                  </a:path>
                </a:pathLst>
              </a:custGeom>
              <a:solidFill>
                <a:srgbClr val="000000"/>
              </a:solidFill>
              <a:ln w="9525" cap="rnd">
                <a:noFill/>
                <a:round/>
                <a:headEnd/>
                <a:tailEnd/>
              </a:ln>
            </p:spPr>
            <p:txBody>
              <a:bodyPr/>
              <a:lstStyle/>
              <a:p>
                <a:endParaRPr lang="zh-CN" altLang="en-US"/>
              </a:p>
            </p:txBody>
          </p:sp>
          <p:sp>
            <p:nvSpPr>
              <p:cNvPr id="86099" name="Freeform 81"/>
              <p:cNvSpPr>
                <a:spLocks/>
              </p:cNvSpPr>
              <p:nvPr/>
            </p:nvSpPr>
            <p:spPr bwMode="auto">
              <a:xfrm>
                <a:off x="1880" y="2435"/>
                <a:ext cx="17" cy="40"/>
              </a:xfrm>
              <a:custGeom>
                <a:avLst/>
                <a:gdLst>
                  <a:gd name="T0" fmla="*/ 6 w 17"/>
                  <a:gd name="T1" fmla="*/ 0 h 40"/>
                  <a:gd name="T2" fmla="*/ 0 w 17"/>
                  <a:gd name="T3" fmla="*/ 14 h 40"/>
                  <a:gd name="T4" fmla="*/ 3 w 17"/>
                  <a:gd name="T5" fmla="*/ 27 h 40"/>
                  <a:gd name="T6" fmla="*/ 9 w 17"/>
                  <a:gd name="T7" fmla="*/ 39 h 40"/>
                  <a:gd name="T8" fmla="*/ 16 w 17"/>
                  <a:gd name="T9" fmla="*/ 22 h 40"/>
                  <a:gd name="T10" fmla="*/ 6 w 17"/>
                  <a:gd name="T11" fmla="*/ 0 h 40"/>
                  <a:gd name="T12" fmla="*/ 6 w 17"/>
                  <a:gd name="T13" fmla="*/ 0 h 40"/>
                  <a:gd name="T14" fmla="*/ 0 60000 65536"/>
                  <a:gd name="T15" fmla="*/ 0 60000 65536"/>
                  <a:gd name="T16" fmla="*/ 0 60000 65536"/>
                  <a:gd name="T17" fmla="*/ 0 60000 65536"/>
                  <a:gd name="T18" fmla="*/ 0 60000 65536"/>
                  <a:gd name="T19" fmla="*/ 0 60000 65536"/>
                  <a:gd name="T20" fmla="*/ 0 60000 65536"/>
                  <a:gd name="T21" fmla="*/ 0 w 17"/>
                  <a:gd name="T22" fmla="*/ 0 h 40"/>
                  <a:gd name="T23" fmla="*/ 17 w 17"/>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40">
                    <a:moveTo>
                      <a:pt x="6" y="0"/>
                    </a:moveTo>
                    <a:lnTo>
                      <a:pt x="0" y="14"/>
                    </a:lnTo>
                    <a:lnTo>
                      <a:pt x="3" y="27"/>
                    </a:lnTo>
                    <a:lnTo>
                      <a:pt x="9" y="39"/>
                    </a:lnTo>
                    <a:lnTo>
                      <a:pt x="16" y="22"/>
                    </a:lnTo>
                    <a:lnTo>
                      <a:pt x="6" y="0"/>
                    </a:lnTo>
                  </a:path>
                </a:pathLst>
              </a:custGeom>
              <a:solidFill>
                <a:srgbClr val="000000"/>
              </a:solidFill>
              <a:ln w="9525" cap="rnd">
                <a:noFill/>
                <a:round/>
                <a:headEnd/>
                <a:tailEnd/>
              </a:ln>
            </p:spPr>
            <p:txBody>
              <a:bodyPr/>
              <a:lstStyle/>
              <a:p>
                <a:endParaRPr lang="zh-CN" altLang="en-US"/>
              </a:p>
            </p:txBody>
          </p:sp>
          <p:sp>
            <p:nvSpPr>
              <p:cNvPr id="86100" name="Freeform 82"/>
              <p:cNvSpPr>
                <a:spLocks/>
              </p:cNvSpPr>
              <p:nvPr/>
            </p:nvSpPr>
            <p:spPr bwMode="auto">
              <a:xfrm>
                <a:off x="1993" y="2179"/>
                <a:ext cx="226" cy="385"/>
              </a:xfrm>
              <a:custGeom>
                <a:avLst/>
                <a:gdLst>
                  <a:gd name="T0" fmla="*/ 71 w 226"/>
                  <a:gd name="T1" fmla="*/ 40 h 385"/>
                  <a:gd name="T2" fmla="*/ 88 w 226"/>
                  <a:gd name="T3" fmla="*/ 56 h 385"/>
                  <a:gd name="T4" fmla="*/ 114 w 226"/>
                  <a:gd name="T5" fmla="*/ 86 h 385"/>
                  <a:gd name="T6" fmla="*/ 145 w 226"/>
                  <a:gd name="T7" fmla="*/ 124 h 385"/>
                  <a:gd name="T8" fmla="*/ 173 w 226"/>
                  <a:gd name="T9" fmla="*/ 176 h 385"/>
                  <a:gd name="T10" fmla="*/ 196 w 226"/>
                  <a:gd name="T11" fmla="*/ 226 h 385"/>
                  <a:gd name="T12" fmla="*/ 204 w 226"/>
                  <a:gd name="T13" fmla="*/ 289 h 385"/>
                  <a:gd name="T14" fmla="*/ 197 w 226"/>
                  <a:gd name="T15" fmla="*/ 338 h 385"/>
                  <a:gd name="T16" fmla="*/ 181 w 226"/>
                  <a:gd name="T17" fmla="*/ 384 h 385"/>
                  <a:gd name="T18" fmla="*/ 209 w 226"/>
                  <a:gd name="T19" fmla="*/ 345 h 385"/>
                  <a:gd name="T20" fmla="*/ 225 w 226"/>
                  <a:gd name="T21" fmla="*/ 296 h 385"/>
                  <a:gd name="T22" fmla="*/ 223 w 226"/>
                  <a:gd name="T23" fmla="*/ 238 h 385"/>
                  <a:gd name="T24" fmla="*/ 220 w 226"/>
                  <a:gd name="T25" fmla="*/ 182 h 385"/>
                  <a:gd name="T26" fmla="*/ 210 w 226"/>
                  <a:gd name="T27" fmla="*/ 153 h 385"/>
                  <a:gd name="T28" fmla="*/ 165 w 226"/>
                  <a:gd name="T29" fmla="*/ 103 h 385"/>
                  <a:gd name="T30" fmla="*/ 116 w 226"/>
                  <a:gd name="T31" fmla="*/ 60 h 385"/>
                  <a:gd name="T32" fmla="*/ 79 w 226"/>
                  <a:gd name="T33" fmla="*/ 35 h 385"/>
                  <a:gd name="T34" fmla="*/ 41 w 226"/>
                  <a:gd name="T35" fmla="*/ 13 h 385"/>
                  <a:gd name="T36" fmla="*/ 0 w 226"/>
                  <a:gd name="T37" fmla="*/ 0 h 385"/>
                  <a:gd name="T38" fmla="*/ 44 w 226"/>
                  <a:gd name="T39" fmla="*/ 24 h 385"/>
                  <a:gd name="T40" fmla="*/ 71 w 226"/>
                  <a:gd name="T41" fmla="*/ 40 h 385"/>
                  <a:gd name="T42" fmla="*/ 71 w 226"/>
                  <a:gd name="T43" fmla="*/ 40 h 3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26"/>
                  <a:gd name="T67" fmla="*/ 0 h 385"/>
                  <a:gd name="T68" fmla="*/ 226 w 226"/>
                  <a:gd name="T69" fmla="*/ 385 h 38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26" h="385">
                    <a:moveTo>
                      <a:pt x="71" y="40"/>
                    </a:moveTo>
                    <a:lnTo>
                      <a:pt x="88" y="56"/>
                    </a:lnTo>
                    <a:lnTo>
                      <a:pt x="114" y="86"/>
                    </a:lnTo>
                    <a:lnTo>
                      <a:pt x="145" y="124"/>
                    </a:lnTo>
                    <a:lnTo>
                      <a:pt x="173" y="176"/>
                    </a:lnTo>
                    <a:lnTo>
                      <a:pt x="196" y="226"/>
                    </a:lnTo>
                    <a:lnTo>
                      <a:pt x="204" y="289"/>
                    </a:lnTo>
                    <a:lnTo>
                      <a:pt x="197" y="338"/>
                    </a:lnTo>
                    <a:lnTo>
                      <a:pt x="181" y="384"/>
                    </a:lnTo>
                    <a:lnTo>
                      <a:pt x="209" y="345"/>
                    </a:lnTo>
                    <a:lnTo>
                      <a:pt x="225" y="296"/>
                    </a:lnTo>
                    <a:lnTo>
                      <a:pt x="223" y="238"/>
                    </a:lnTo>
                    <a:lnTo>
                      <a:pt x="220" y="182"/>
                    </a:lnTo>
                    <a:lnTo>
                      <a:pt x="210" y="153"/>
                    </a:lnTo>
                    <a:lnTo>
                      <a:pt x="165" y="103"/>
                    </a:lnTo>
                    <a:lnTo>
                      <a:pt x="116" y="60"/>
                    </a:lnTo>
                    <a:lnTo>
                      <a:pt x="79" y="35"/>
                    </a:lnTo>
                    <a:lnTo>
                      <a:pt x="41" y="13"/>
                    </a:lnTo>
                    <a:lnTo>
                      <a:pt x="0" y="0"/>
                    </a:lnTo>
                    <a:lnTo>
                      <a:pt x="44" y="24"/>
                    </a:lnTo>
                    <a:lnTo>
                      <a:pt x="71" y="40"/>
                    </a:lnTo>
                  </a:path>
                </a:pathLst>
              </a:custGeom>
              <a:solidFill>
                <a:srgbClr val="000000"/>
              </a:solidFill>
              <a:ln w="9525" cap="rnd">
                <a:noFill/>
                <a:round/>
                <a:headEnd/>
                <a:tailEnd/>
              </a:ln>
            </p:spPr>
            <p:txBody>
              <a:bodyPr/>
              <a:lstStyle/>
              <a:p>
                <a:endParaRPr lang="zh-CN" altLang="en-US"/>
              </a:p>
            </p:txBody>
          </p:sp>
          <p:sp>
            <p:nvSpPr>
              <p:cNvPr id="86101" name="Freeform 83"/>
              <p:cNvSpPr>
                <a:spLocks/>
              </p:cNvSpPr>
              <p:nvPr/>
            </p:nvSpPr>
            <p:spPr bwMode="auto">
              <a:xfrm>
                <a:off x="1959" y="2358"/>
                <a:ext cx="210" cy="173"/>
              </a:xfrm>
              <a:custGeom>
                <a:avLst/>
                <a:gdLst>
                  <a:gd name="T0" fmla="*/ 48 w 210"/>
                  <a:gd name="T1" fmla="*/ 40 h 173"/>
                  <a:gd name="T2" fmla="*/ 166 w 210"/>
                  <a:gd name="T3" fmla="*/ 0 h 173"/>
                  <a:gd name="T4" fmla="*/ 169 w 210"/>
                  <a:gd name="T5" fmla="*/ 9 h 173"/>
                  <a:gd name="T6" fmla="*/ 104 w 210"/>
                  <a:gd name="T7" fmla="*/ 38 h 173"/>
                  <a:gd name="T8" fmla="*/ 209 w 210"/>
                  <a:gd name="T9" fmla="*/ 75 h 173"/>
                  <a:gd name="T10" fmla="*/ 207 w 210"/>
                  <a:gd name="T11" fmla="*/ 100 h 173"/>
                  <a:gd name="T12" fmla="*/ 96 w 210"/>
                  <a:gd name="T13" fmla="*/ 47 h 173"/>
                  <a:gd name="T14" fmla="*/ 84 w 210"/>
                  <a:gd name="T15" fmla="*/ 172 h 173"/>
                  <a:gd name="T16" fmla="*/ 71 w 210"/>
                  <a:gd name="T17" fmla="*/ 161 h 173"/>
                  <a:gd name="T18" fmla="*/ 80 w 210"/>
                  <a:gd name="T19" fmla="*/ 48 h 173"/>
                  <a:gd name="T20" fmla="*/ 3 w 210"/>
                  <a:gd name="T21" fmla="*/ 79 h 173"/>
                  <a:gd name="T22" fmla="*/ 0 w 210"/>
                  <a:gd name="T23" fmla="*/ 68 h 173"/>
                  <a:gd name="T24" fmla="*/ 57 w 210"/>
                  <a:gd name="T25" fmla="*/ 48 h 173"/>
                  <a:gd name="T26" fmla="*/ 48 w 210"/>
                  <a:gd name="T27" fmla="*/ 40 h 173"/>
                  <a:gd name="T28" fmla="*/ 48 w 210"/>
                  <a:gd name="T29" fmla="*/ 40 h 1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0"/>
                  <a:gd name="T46" fmla="*/ 0 h 173"/>
                  <a:gd name="T47" fmla="*/ 210 w 210"/>
                  <a:gd name="T48" fmla="*/ 173 h 1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0" h="173">
                    <a:moveTo>
                      <a:pt x="48" y="40"/>
                    </a:moveTo>
                    <a:lnTo>
                      <a:pt x="166" y="0"/>
                    </a:lnTo>
                    <a:lnTo>
                      <a:pt x="169" y="9"/>
                    </a:lnTo>
                    <a:lnTo>
                      <a:pt x="104" y="38"/>
                    </a:lnTo>
                    <a:lnTo>
                      <a:pt x="209" y="75"/>
                    </a:lnTo>
                    <a:lnTo>
                      <a:pt x="207" y="100"/>
                    </a:lnTo>
                    <a:lnTo>
                      <a:pt x="96" y="47"/>
                    </a:lnTo>
                    <a:lnTo>
                      <a:pt x="84" y="172"/>
                    </a:lnTo>
                    <a:lnTo>
                      <a:pt x="71" y="161"/>
                    </a:lnTo>
                    <a:lnTo>
                      <a:pt x="80" y="48"/>
                    </a:lnTo>
                    <a:lnTo>
                      <a:pt x="3" y="79"/>
                    </a:lnTo>
                    <a:lnTo>
                      <a:pt x="0" y="68"/>
                    </a:lnTo>
                    <a:lnTo>
                      <a:pt x="57" y="48"/>
                    </a:lnTo>
                    <a:lnTo>
                      <a:pt x="48" y="40"/>
                    </a:lnTo>
                  </a:path>
                </a:pathLst>
              </a:custGeom>
              <a:solidFill>
                <a:srgbClr val="000000"/>
              </a:solidFill>
              <a:ln w="9525" cap="rnd">
                <a:noFill/>
                <a:round/>
                <a:headEnd/>
                <a:tailEnd/>
              </a:ln>
            </p:spPr>
            <p:txBody>
              <a:bodyPr/>
              <a:lstStyle/>
              <a:p>
                <a:endParaRPr lang="zh-CN" altLang="en-US"/>
              </a:p>
            </p:txBody>
          </p:sp>
          <p:sp>
            <p:nvSpPr>
              <p:cNvPr id="86102" name="Freeform 84"/>
              <p:cNvSpPr>
                <a:spLocks/>
              </p:cNvSpPr>
              <p:nvPr/>
            </p:nvSpPr>
            <p:spPr bwMode="auto">
              <a:xfrm>
                <a:off x="1948" y="2408"/>
                <a:ext cx="228" cy="189"/>
              </a:xfrm>
              <a:custGeom>
                <a:avLst/>
                <a:gdLst>
                  <a:gd name="T0" fmla="*/ 9 w 228"/>
                  <a:gd name="T1" fmla="*/ 42 h 189"/>
                  <a:gd name="T2" fmla="*/ 26 w 228"/>
                  <a:gd name="T3" fmla="*/ 67 h 189"/>
                  <a:gd name="T4" fmla="*/ 50 w 228"/>
                  <a:gd name="T5" fmla="*/ 97 h 189"/>
                  <a:gd name="T6" fmla="*/ 83 w 228"/>
                  <a:gd name="T7" fmla="*/ 127 h 189"/>
                  <a:gd name="T8" fmla="*/ 109 w 228"/>
                  <a:gd name="T9" fmla="*/ 148 h 189"/>
                  <a:gd name="T10" fmla="*/ 145 w 228"/>
                  <a:gd name="T11" fmla="*/ 167 h 189"/>
                  <a:gd name="T12" fmla="*/ 180 w 228"/>
                  <a:gd name="T13" fmla="*/ 168 h 189"/>
                  <a:gd name="T14" fmla="*/ 202 w 228"/>
                  <a:gd name="T15" fmla="*/ 144 h 189"/>
                  <a:gd name="T16" fmla="*/ 211 w 228"/>
                  <a:gd name="T17" fmla="*/ 104 h 189"/>
                  <a:gd name="T18" fmla="*/ 219 w 228"/>
                  <a:gd name="T19" fmla="*/ 59 h 189"/>
                  <a:gd name="T20" fmla="*/ 220 w 228"/>
                  <a:gd name="T21" fmla="*/ 0 h 189"/>
                  <a:gd name="T22" fmla="*/ 227 w 228"/>
                  <a:gd name="T23" fmla="*/ 71 h 189"/>
                  <a:gd name="T24" fmla="*/ 219 w 228"/>
                  <a:gd name="T25" fmla="*/ 117 h 189"/>
                  <a:gd name="T26" fmla="*/ 205 w 228"/>
                  <a:gd name="T27" fmla="*/ 159 h 189"/>
                  <a:gd name="T28" fmla="*/ 190 w 228"/>
                  <a:gd name="T29" fmla="*/ 182 h 189"/>
                  <a:gd name="T30" fmla="*/ 166 w 228"/>
                  <a:gd name="T31" fmla="*/ 188 h 189"/>
                  <a:gd name="T32" fmla="*/ 129 w 228"/>
                  <a:gd name="T33" fmla="*/ 177 h 189"/>
                  <a:gd name="T34" fmla="*/ 89 w 228"/>
                  <a:gd name="T35" fmla="*/ 150 h 189"/>
                  <a:gd name="T36" fmla="*/ 49 w 228"/>
                  <a:gd name="T37" fmla="*/ 112 h 189"/>
                  <a:gd name="T38" fmla="*/ 16 w 228"/>
                  <a:gd name="T39" fmla="*/ 72 h 189"/>
                  <a:gd name="T40" fmla="*/ 0 w 228"/>
                  <a:gd name="T41" fmla="*/ 41 h 189"/>
                  <a:gd name="T42" fmla="*/ 9 w 228"/>
                  <a:gd name="T43" fmla="*/ 42 h 189"/>
                  <a:gd name="T44" fmla="*/ 9 w 228"/>
                  <a:gd name="T45" fmla="*/ 42 h 1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28"/>
                  <a:gd name="T70" fmla="*/ 0 h 189"/>
                  <a:gd name="T71" fmla="*/ 228 w 228"/>
                  <a:gd name="T72" fmla="*/ 189 h 1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28" h="189">
                    <a:moveTo>
                      <a:pt x="9" y="42"/>
                    </a:moveTo>
                    <a:lnTo>
                      <a:pt x="26" y="67"/>
                    </a:lnTo>
                    <a:lnTo>
                      <a:pt x="50" y="97"/>
                    </a:lnTo>
                    <a:lnTo>
                      <a:pt x="83" y="127"/>
                    </a:lnTo>
                    <a:lnTo>
                      <a:pt x="109" y="148"/>
                    </a:lnTo>
                    <a:lnTo>
                      <a:pt x="145" y="167"/>
                    </a:lnTo>
                    <a:lnTo>
                      <a:pt x="180" y="168"/>
                    </a:lnTo>
                    <a:lnTo>
                      <a:pt x="202" y="144"/>
                    </a:lnTo>
                    <a:lnTo>
                      <a:pt x="211" y="104"/>
                    </a:lnTo>
                    <a:lnTo>
                      <a:pt x="219" y="59"/>
                    </a:lnTo>
                    <a:lnTo>
                      <a:pt x="220" y="0"/>
                    </a:lnTo>
                    <a:lnTo>
                      <a:pt x="227" y="71"/>
                    </a:lnTo>
                    <a:lnTo>
                      <a:pt x="219" y="117"/>
                    </a:lnTo>
                    <a:lnTo>
                      <a:pt x="205" y="159"/>
                    </a:lnTo>
                    <a:lnTo>
                      <a:pt x="190" y="182"/>
                    </a:lnTo>
                    <a:lnTo>
                      <a:pt x="166" y="188"/>
                    </a:lnTo>
                    <a:lnTo>
                      <a:pt x="129" y="177"/>
                    </a:lnTo>
                    <a:lnTo>
                      <a:pt x="89" y="150"/>
                    </a:lnTo>
                    <a:lnTo>
                      <a:pt x="49" y="112"/>
                    </a:lnTo>
                    <a:lnTo>
                      <a:pt x="16" y="72"/>
                    </a:lnTo>
                    <a:lnTo>
                      <a:pt x="0" y="41"/>
                    </a:lnTo>
                    <a:lnTo>
                      <a:pt x="9" y="42"/>
                    </a:lnTo>
                  </a:path>
                </a:pathLst>
              </a:custGeom>
              <a:solidFill>
                <a:srgbClr val="000000"/>
              </a:solidFill>
              <a:ln w="9525" cap="rnd">
                <a:noFill/>
                <a:round/>
                <a:headEnd/>
                <a:tailEnd/>
              </a:ln>
            </p:spPr>
            <p:txBody>
              <a:bodyPr/>
              <a:lstStyle/>
              <a:p>
                <a:endParaRPr lang="zh-CN" altLang="en-US"/>
              </a:p>
            </p:txBody>
          </p:sp>
          <p:sp>
            <p:nvSpPr>
              <p:cNvPr id="86103" name="Freeform 85"/>
              <p:cNvSpPr>
                <a:spLocks/>
              </p:cNvSpPr>
              <p:nvPr/>
            </p:nvSpPr>
            <p:spPr bwMode="auto">
              <a:xfrm>
                <a:off x="2197" y="2291"/>
                <a:ext cx="149" cy="52"/>
              </a:xfrm>
              <a:custGeom>
                <a:avLst/>
                <a:gdLst>
                  <a:gd name="T0" fmla="*/ 0 w 149"/>
                  <a:gd name="T1" fmla="*/ 40 h 52"/>
                  <a:gd name="T2" fmla="*/ 68 w 149"/>
                  <a:gd name="T3" fmla="*/ 18 h 52"/>
                  <a:gd name="T4" fmla="*/ 83 w 149"/>
                  <a:gd name="T5" fmla="*/ 28 h 52"/>
                  <a:gd name="T6" fmla="*/ 103 w 149"/>
                  <a:gd name="T7" fmla="*/ 19 h 52"/>
                  <a:gd name="T8" fmla="*/ 105 w 149"/>
                  <a:gd name="T9" fmla="*/ 10 h 52"/>
                  <a:gd name="T10" fmla="*/ 138 w 149"/>
                  <a:gd name="T11" fmla="*/ 0 h 52"/>
                  <a:gd name="T12" fmla="*/ 148 w 149"/>
                  <a:gd name="T13" fmla="*/ 7 h 52"/>
                  <a:gd name="T14" fmla="*/ 142 w 149"/>
                  <a:gd name="T15" fmla="*/ 24 h 52"/>
                  <a:gd name="T16" fmla="*/ 109 w 149"/>
                  <a:gd name="T17" fmla="*/ 37 h 52"/>
                  <a:gd name="T18" fmla="*/ 100 w 149"/>
                  <a:gd name="T19" fmla="*/ 32 h 52"/>
                  <a:gd name="T20" fmla="*/ 76 w 149"/>
                  <a:gd name="T21" fmla="*/ 42 h 52"/>
                  <a:gd name="T22" fmla="*/ 60 w 149"/>
                  <a:gd name="T23" fmla="*/ 30 h 52"/>
                  <a:gd name="T24" fmla="*/ 4 w 149"/>
                  <a:gd name="T25" fmla="*/ 51 h 52"/>
                  <a:gd name="T26" fmla="*/ 0 w 149"/>
                  <a:gd name="T27" fmla="*/ 40 h 52"/>
                  <a:gd name="T28" fmla="*/ 0 w 149"/>
                  <a:gd name="T29" fmla="*/ 40 h 5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9"/>
                  <a:gd name="T46" fmla="*/ 0 h 52"/>
                  <a:gd name="T47" fmla="*/ 149 w 149"/>
                  <a:gd name="T48" fmla="*/ 52 h 5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9" h="52">
                    <a:moveTo>
                      <a:pt x="0" y="40"/>
                    </a:moveTo>
                    <a:lnTo>
                      <a:pt x="68" y="18"/>
                    </a:lnTo>
                    <a:lnTo>
                      <a:pt x="83" y="28"/>
                    </a:lnTo>
                    <a:lnTo>
                      <a:pt x="103" y="19"/>
                    </a:lnTo>
                    <a:lnTo>
                      <a:pt x="105" y="10"/>
                    </a:lnTo>
                    <a:lnTo>
                      <a:pt x="138" y="0"/>
                    </a:lnTo>
                    <a:lnTo>
                      <a:pt x="148" y="7"/>
                    </a:lnTo>
                    <a:lnTo>
                      <a:pt x="142" y="24"/>
                    </a:lnTo>
                    <a:lnTo>
                      <a:pt x="109" y="37"/>
                    </a:lnTo>
                    <a:lnTo>
                      <a:pt x="100" y="32"/>
                    </a:lnTo>
                    <a:lnTo>
                      <a:pt x="76" y="42"/>
                    </a:lnTo>
                    <a:lnTo>
                      <a:pt x="60" y="30"/>
                    </a:lnTo>
                    <a:lnTo>
                      <a:pt x="4" y="51"/>
                    </a:lnTo>
                    <a:lnTo>
                      <a:pt x="0" y="40"/>
                    </a:lnTo>
                  </a:path>
                </a:pathLst>
              </a:custGeom>
              <a:solidFill>
                <a:srgbClr val="000000"/>
              </a:solidFill>
              <a:ln w="9525" cap="rnd">
                <a:noFill/>
                <a:round/>
                <a:headEnd/>
                <a:tailEnd/>
              </a:ln>
            </p:spPr>
            <p:txBody>
              <a:bodyPr/>
              <a:lstStyle/>
              <a:p>
                <a:endParaRPr lang="zh-CN" altLang="en-US"/>
              </a:p>
            </p:txBody>
          </p:sp>
          <p:sp>
            <p:nvSpPr>
              <p:cNvPr id="86104" name="Freeform 86"/>
              <p:cNvSpPr>
                <a:spLocks/>
              </p:cNvSpPr>
              <p:nvPr/>
            </p:nvSpPr>
            <p:spPr bwMode="auto">
              <a:xfrm>
                <a:off x="1894" y="2190"/>
                <a:ext cx="221" cy="220"/>
              </a:xfrm>
              <a:custGeom>
                <a:avLst/>
                <a:gdLst>
                  <a:gd name="T0" fmla="*/ 181 w 221"/>
                  <a:gd name="T1" fmla="*/ 71 h 220"/>
                  <a:gd name="T2" fmla="*/ 147 w 221"/>
                  <a:gd name="T3" fmla="*/ 36 h 220"/>
                  <a:gd name="T4" fmla="*/ 108 w 221"/>
                  <a:gd name="T5" fmla="*/ 9 h 220"/>
                  <a:gd name="T6" fmla="*/ 73 w 221"/>
                  <a:gd name="T7" fmla="*/ 0 h 220"/>
                  <a:gd name="T8" fmla="*/ 45 w 221"/>
                  <a:gd name="T9" fmla="*/ 8 h 220"/>
                  <a:gd name="T10" fmla="*/ 21 w 221"/>
                  <a:gd name="T11" fmla="*/ 28 h 220"/>
                  <a:gd name="T12" fmla="*/ 5 w 221"/>
                  <a:gd name="T13" fmla="*/ 59 h 220"/>
                  <a:gd name="T14" fmla="*/ 0 w 221"/>
                  <a:gd name="T15" fmla="*/ 109 h 220"/>
                  <a:gd name="T16" fmla="*/ 10 w 221"/>
                  <a:gd name="T17" fmla="*/ 179 h 220"/>
                  <a:gd name="T18" fmla="*/ 29 w 221"/>
                  <a:gd name="T19" fmla="*/ 219 h 220"/>
                  <a:gd name="T20" fmla="*/ 38 w 221"/>
                  <a:gd name="T21" fmla="*/ 213 h 220"/>
                  <a:gd name="T22" fmla="*/ 29 w 221"/>
                  <a:gd name="T23" fmla="*/ 175 h 220"/>
                  <a:gd name="T24" fmla="*/ 29 w 221"/>
                  <a:gd name="T25" fmla="*/ 138 h 220"/>
                  <a:gd name="T26" fmla="*/ 33 w 221"/>
                  <a:gd name="T27" fmla="*/ 102 h 220"/>
                  <a:gd name="T28" fmla="*/ 52 w 221"/>
                  <a:gd name="T29" fmla="*/ 59 h 220"/>
                  <a:gd name="T30" fmla="*/ 98 w 221"/>
                  <a:gd name="T31" fmla="*/ 29 h 220"/>
                  <a:gd name="T32" fmla="*/ 126 w 221"/>
                  <a:gd name="T33" fmla="*/ 37 h 220"/>
                  <a:gd name="T34" fmla="*/ 161 w 221"/>
                  <a:gd name="T35" fmla="*/ 63 h 220"/>
                  <a:gd name="T36" fmla="*/ 220 w 221"/>
                  <a:gd name="T37" fmla="*/ 116 h 220"/>
                  <a:gd name="T38" fmla="*/ 181 w 221"/>
                  <a:gd name="T39" fmla="*/ 71 h 220"/>
                  <a:gd name="T40" fmla="*/ 181 w 221"/>
                  <a:gd name="T41" fmla="*/ 71 h 2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1"/>
                  <a:gd name="T64" fmla="*/ 0 h 220"/>
                  <a:gd name="T65" fmla="*/ 221 w 221"/>
                  <a:gd name="T66" fmla="*/ 220 h 22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1" h="220">
                    <a:moveTo>
                      <a:pt x="181" y="71"/>
                    </a:moveTo>
                    <a:lnTo>
                      <a:pt x="147" y="36"/>
                    </a:lnTo>
                    <a:lnTo>
                      <a:pt x="108" y="9"/>
                    </a:lnTo>
                    <a:lnTo>
                      <a:pt x="73" y="0"/>
                    </a:lnTo>
                    <a:lnTo>
                      <a:pt x="45" y="8"/>
                    </a:lnTo>
                    <a:lnTo>
                      <a:pt x="21" y="28"/>
                    </a:lnTo>
                    <a:lnTo>
                      <a:pt x="5" y="59"/>
                    </a:lnTo>
                    <a:lnTo>
                      <a:pt x="0" y="109"/>
                    </a:lnTo>
                    <a:lnTo>
                      <a:pt x="10" y="179"/>
                    </a:lnTo>
                    <a:lnTo>
                      <a:pt x="29" y="219"/>
                    </a:lnTo>
                    <a:lnTo>
                      <a:pt x="38" y="213"/>
                    </a:lnTo>
                    <a:lnTo>
                      <a:pt x="29" y="175"/>
                    </a:lnTo>
                    <a:lnTo>
                      <a:pt x="29" y="138"/>
                    </a:lnTo>
                    <a:lnTo>
                      <a:pt x="33" y="102"/>
                    </a:lnTo>
                    <a:lnTo>
                      <a:pt x="52" y="59"/>
                    </a:lnTo>
                    <a:lnTo>
                      <a:pt x="98" y="29"/>
                    </a:lnTo>
                    <a:lnTo>
                      <a:pt x="126" y="37"/>
                    </a:lnTo>
                    <a:lnTo>
                      <a:pt x="161" y="63"/>
                    </a:lnTo>
                    <a:lnTo>
                      <a:pt x="220" y="116"/>
                    </a:lnTo>
                    <a:lnTo>
                      <a:pt x="181" y="71"/>
                    </a:lnTo>
                  </a:path>
                </a:pathLst>
              </a:custGeom>
              <a:solidFill>
                <a:srgbClr val="000000"/>
              </a:solidFill>
              <a:ln w="9525" cap="rnd">
                <a:noFill/>
                <a:round/>
                <a:headEnd/>
                <a:tailEnd/>
              </a:ln>
            </p:spPr>
            <p:txBody>
              <a:bodyPr/>
              <a:lstStyle/>
              <a:p>
                <a:endParaRPr lang="zh-CN" altLang="en-US"/>
              </a:p>
            </p:txBody>
          </p:sp>
          <p:sp>
            <p:nvSpPr>
              <p:cNvPr id="86105" name="Freeform 87"/>
              <p:cNvSpPr>
                <a:spLocks/>
              </p:cNvSpPr>
              <p:nvPr/>
            </p:nvSpPr>
            <p:spPr bwMode="auto">
              <a:xfrm>
                <a:off x="1784" y="2265"/>
                <a:ext cx="233" cy="383"/>
              </a:xfrm>
              <a:custGeom>
                <a:avLst/>
                <a:gdLst>
                  <a:gd name="T0" fmla="*/ 37 w 233"/>
                  <a:gd name="T1" fmla="*/ 0 h 383"/>
                  <a:gd name="T2" fmla="*/ 22 w 233"/>
                  <a:gd name="T3" fmla="*/ 116 h 383"/>
                  <a:gd name="T4" fmla="*/ 28 w 233"/>
                  <a:gd name="T5" fmla="*/ 179 h 383"/>
                  <a:gd name="T6" fmla="*/ 60 w 233"/>
                  <a:gd name="T7" fmla="*/ 243 h 383"/>
                  <a:gd name="T8" fmla="*/ 110 w 233"/>
                  <a:gd name="T9" fmla="*/ 302 h 383"/>
                  <a:gd name="T10" fmla="*/ 177 w 233"/>
                  <a:gd name="T11" fmla="*/ 354 h 383"/>
                  <a:gd name="T12" fmla="*/ 232 w 233"/>
                  <a:gd name="T13" fmla="*/ 382 h 383"/>
                  <a:gd name="T14" fmla="*/ 163 w 233"/>
                  <a:gd name="T15" fmla="*/ 363 h 383"/>
                  <a:gd name="T16" fmla="*/ 87 w 233"/>
                  <a:gd name="T17" fmla="*/ 310 h 383"/>
                  <a:gd name="T18" fmla="*/ 25 w 233"/>
                  <a:gd name="T19" fmla="*/ 237 h 383"/>
                  <a:gd name="T20" fmla="*/ 0 w 233"/>
                  <a:gd name="T21" fmla="*/ 164 h 383"/>
                  <a:gd name="T22" fmla="*/ 3 w 233"/>
                  <a:gd name="T23" fmla="*/ 87 h 383"/>
                  <a:gd name="T24" fmla="*/ 37 w 233"/>
                  <a:gd name="T25" fmla="*/ 0 h 383"/>
                  <a:gd name="T26" fmla="*/ 37 w 233"/>
                  <a:gd name="T27" fmla="*/ 0 h 3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3"/>
                  <a:gd name="T43" fmla="*/ 0 h 383"/>
                  <a:gd name="T44" fmla="*/ 233 w 233"/>
                  <a:gd name="T45" fmla="*/ 383 h 38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3" h="383">
                    <a:moveTo>
                      <a:pt x="37" y="0"/>
                    </a:moveTo>
                    <a:lnTo>
                      <a:pt x="22" y="116"/>
                    </a:lnTo>
                    <a:lnTo>
                      <a:pt x="28" y="179"/>
                    </a:lnTo>
                    <a:lnTo>
                      <a:pt x="60" y="243"/>
                    </a:lnTo>
                    <a:lnTo>
                      <a:pt x="110" y="302"/>
                    </a:lnTo>
                    <a:lnTo>
                      <a:pt x="177" y="354"/>
                    </a:lnTo>
                    <a:lnTo>
                      <a:pt x="232" y="382"/>
                    </a:lnTo>
                    <a:lnTo>
                      <a:pt x="163" y="363"/>
                    </a:lnTo>
                    <a:lnTo>
                      <a:pt x="87" y="310"/>
                    </a:lnTo>
                    <a:lnTo>
                      <a:pt x="25" y="237"/>
                    </a:lnTo>
                    <a:lnTo>
                      <a:pt x="0" y="164"/>
                    </a:lnTo>
                    <a:lnTo>
                      <a:pt x="3" y="87"/>
                    </a:lnTo>
                    <a:lnTo>
                      <a:pt x="37" y="0"/>
                    </a:lnTo>
                  </a:path>
                </a:pathLst>
              </a:custGeom>
              <a:solidFill>
                <a:srgbClr val="000000"/>
              </a:solidFill>
              <a:ln w="9525" cap="rnd">
                <a:noFill/>
                <a:round/>
                <a:headEnd/>
                <a:tailEnd/>
              </a:ln>
            </p:spPr>
            <p:txBody>
              <a:bodyPr/>
              <a:lstStyle/>
              <a:p>
                <a:endParaRPr lang="zh-CN" altLang="en-US"/>
              </a:p>
            </p:txBody>
          </p:sp>
          <p:sp>
            <p:nvSpPr>
              <p:cNvPr id="86106" name="Freeform 88"/>
              <p:cNvSpPr>
                <a:spLocks/>
              </p:cNvSpPr>
              <p:nvPr/>
            </p:nvSpPr>
            <p:spPr bwMode="auto">
              <a:xfrm>
                <a:off x="1720" y="2230"/>
                <a:ext cx="223" cy="474"/>
              </a:xfrm>
              <a:custGeom>
                <a:avLst/>
                <a:gdLst>
                  <a:gd name="T0" fmla="*/ 48 w 223"/>
                  <a:gd name="T1" fmla="*/ 0 h 474"/>
                  <a:gd name="T2" fmla="*/ 7 w 223"/>
                  <a:gd name="T3" fmla="*/ 92 h 474"/>
                  <a:gd name="T4" fmla="*/ 0 w 223"/>
                  <a:gd name="T5" fmla="*/ 204 h 474"/>
                  <a:gd name="T6" fmla="*/ 23 w 223"/>
                  <a:gd name="T7" fmla="*/ 282 h 474"/>
                  <a:gd name="T8" fmla="*/ 68 w 223"/>
                  <a:gd name="T9" fmla="*/ 359 h 474"/>
                  <a:gd name="T10" fmla="*/ 140 w 223"/>
                  <a:gd name="T11" fmla="*/ 427 h 474"/>
                  <a:gd name="T12" fmla="*/ 222 w 223"/>
                  <a:gd name="T13" fmla="*/ 473 h 474"/>
                  <a:gd name="T14" fmla="*/ 134 w 223"/>
                  <a:gd name="T15" fmla="*/ 400 h 474"/>
                  <a:gd name="T16" fmla="*/ 66 w 223"/>
                  <a:gd name="T17" fmla="*/ 322 h 474"/>
                  <a:gd name="T18" fmla="*/ 24 w 223"/>
                  <a:gd name="T19" fmla="*/ 220 h 474"/>
                  <a:gd name="T20" fmla="*/ 22 w 223"/>
                  <a:gd name="T21" fmla="*/ 105 h 474"/>
                  <a:gd name="T22" fmla="*/ 48 w 223"/>
                  <a:gd name="T23" fmla="*/ 0 h 474"/>
                  <a:gd name="T24" fmla="*/ 48 w 223"/>
                  <a:gd name="T25" fmla="*/ 0 h 4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3"/>
                  <a:gd name="T40" fmla="*/ 0 h 474"/>
                  <a:gd name="T41" fmla="*/ 223 w 223"/>
                  <a:gd name="T42" fmla="*/ 474 h 4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3" h="474">
                    <a:moveTo>
                      <a:pt x="48" y="0"/>
                    </a:moveTo>
                    <a:lnTo>
                      <a:pt x="7" y="92"/>
                    </a:lnTo>
                    <a:lnTo>
                      <a:pt x="0" y="204"/>
                    </a:lnTo>
                    <a:lnTo>
                      <a:pt x="23" y="282"/>
                    </a:lnTo>
                    <a:lnTo>
                      <a:pt x="68" y="359"/>
                    </a:lnTo>
                    <a:lnTo>
                      <a:pt x="140" y="427"/>
                    </a:lnTo>
                    <a:lnTo>
                      <a:pt x="222" y="473"/>
                    </a:lnTo>
                    <a:lnTo>
                      <a:pt x="134" y="400"/>
                    </a:lnTo>
                    <a:lnTo>
                      <a:pt x="66" y="322"/>
                    </a:lnTo>
                    <a:lnTo>
                      <a:pt x="24" y="220"/>
                    </a:lnTo>
                    <a:lnTo>
                      <a:pt x="22" y="105"/>
                    </a:lnTo>
                    <a:lnTo>
                      <a:pt x="48" y="0"/>
                    </a:lnTo>
                  </a:path>
                </a:pathLst>
              </a:custGeom>
              <a:solidFill>
                <a:srgbClr val="000000"/>
              </a:solidFill>
              <a:ln w="9525" cap="rnd">
                <a:noFill/>
                <a:round/>
                <a:headEnd/>
                <a:tailEnd/>
              </a:ln>
            </p:spPr>
            <p:txBody>
              <a:bodyPr/>
              <a:lstStyle/>
              <a:p>
                <a:endParaRPr lang="zh-CN" altLang="en-US"/>
              </a:p>
            </p:txBody>
          </p:sp>
        </p:grpSp>
      </p:grpSp>
      <p:grpSp>
        <p:nvGrpSpPr>
          <p:cNvPr id="86034" name="Group 89"/>
          <p:cNvGrpSpPr>
            <a:grpSpLocks/>
          </p:cNvGrpSpPr>
          <p:nvPr/>
        </p:nvGrpSpPr>
        <p:grpSpPr bwMode="auto">
          <a:xfrm>
            <a:off x="5975350" y="3521075"/>
            <a:ext cx="993775" cy="962025"/>
            <a:chOff x="3764" y="2218"/>
            <a:chExt cx="626" cy="606"/>
          </a:xfrm>
        </p:grpSpPr>
        <p:grpSp>
          <p:nvGrpSpPr>
            <p:cNvPr id="86072" name="Group 90"/>
            <p:cNvGrpSpPr>
              <a:grpSpLocks/>
            </p:cNvGrpSpPr>
            <p:nvPr/>
          </p:nvGrpSpPr>
          <p:grpSpPr bwMode="auto">
            <a:xfrm>
              <a:off x="3899" y="2503"/>
              <a:ext cx="40" cy="321"/>
              <a:chOff x="3899" y="2503"/>
              <a:chExt cx="40" cy="321"/>
            </a:xfrm>
          </p:grpSpPr>
          <p:sp>
            <p:nvSpPr>
              <p:cNvPr id="86088" name="Freeform 91"/>
              <p:cNvSpPr>
                <a:spLocks/>
              </p:cNvSpPr>
              <p:nvPr/>
            </p:nvSpPr>
            <p:spPr bwMode="auto">
              <a:xfrm>
                <a:off x="3900" y="2626"/>
                <a:ext cx="38" cy="194"/>
              </a:xfrm>
              <a:custGeom>
                <a:avLst/>
                <a:gdLst>
                  <a:gd name="T0" fmla="*/ 37 w 38"/>
                  <a:gd name="T1" fmla="*/ 193 h 194"/>
                  <a:gd name="T2" fmla="*/ 36 w 38"/>
                  <a:gd name="T3" fmla="*/ 6 h 194"/>
                  <a:gd name="T4" fmla="*/ 13 w 38"/>
                  <a:gd name="T5" fmla="*/ 0 h 194"/>
                  <a:gd name="T6" fmla="*/ 0 w 38"/>
                  <a:gd name="T7" fmla="*/ 87 h 194"/>
                  <a:gd name="T8" fmla="*/ 10 w 38"/>
                  <a:gd name="T9" fmla="*/ 180 h 194"/>
                  <a:gd name="T10" fmla="*/ 37 w 38"/>
                  <a:gd name="T11" fmla="*/ 193 h 194"/>
                  <a:gd name="T12" fmla="*/ 37 w 38"/>
                  <a:gd name="T13" fmla="*/ 193 h 194"/>
                  <a:gd name="T14" fmla="*/ 0 60000 65536"/>
                  <a:gd name="T15" fmla="*/ 0 60000 65536"/>
                  <a:gd name="T16" fmla="*/ 0 60000 65536"/>
                  <a:gd name="T17" fmla="*/ 0 60000 65536"/>
                  <a:gd name="T18" fmla="*/ 0 60000 65536"/>
                  <a:gd name="T19" fmla="*/ 0 60000 65536"/>
                  <a:gd name="T20" fmla="*/ 0 60000 65536"/>
                  <a:gd name="T21" fmla="*/ 0 w 38"/>
                  <a:gd name="T22" fmla="*/ 0 h 194"/>
                  <a:gd name="T23" fmla="*/ 38 w 38"/>
                  <a:gd name="T24" fmla="*/ 194 h 1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194">
                    <a:moveTo>
                      <a:pt x="37" y="193"/>
                    </a:moveTo>
                    <a:lnTo>
                      <a:pt x="36" y="6"/>
                    </a:lnTo>
                    <a:lnTo>
                      <a:pt x="13" y="0"/>
                    </a:lnTo>
                    <a:lnTo>
                      <a:pt x="0" y="87"/>
                    </a:lnTo>
                    <a:lnTo>
                      <a:pt x="10" y="180"/>
                    </a:lnTo>
                    <a:lnTo>
                      <a:pt x="37" y="193"/>
                    </a:lnTo>
                  </a:path>
                </a:pathLst>
              </a:custGeom>
              <a:solidFill>
                <a:srgbClr val="FFFFFF"/>
              </a:solidFill>
              <a:ln w="9525" cap="rnd">
                <a:noFill/>
                <a:round/>
                <a:headEnd/>
                <a:tailEnd/>
              </a:ln>
            </p:spPr>
            <p:txBody>
              <a:bodyPr/>
              <a:lstStyle/>
              <a:p>
                <a:endParaRPr lang="zh-CN" altLang="en-US"/>
              </a:p>
            </p:txBody>
          </p:sp>
          <p:sp>
            <p:nvSpPr>
              <p:cNvPr id="86089" name="Freeform 92"/>
              <p:cNvSpPr>
                <a:spLocks/>
              </p:cNvSpPr>
              <p:nvPr/>
            </p:nvSpPr>
            <p:spPr bwMode="auto">
              <a:xfrm>
                <a:off x="3904" y="2692"/>
                <a:ext cx="35" cy="129"/>
              </a:xfrm>
              <a:custGeom>
                <a:avLst/>
                <a:gdLst>
                  <a:gd name="T0" fmla="*/ 0 w 35"/>
                  <a:gd name="T1" fmla="*/ 125 h 129"/>
                  <a:gd name="T2" fmla="*/ 34 w 35"/>
                  <a:gd name="T3" fmla="*/ 128 h 129"/>
                  <a:gd name="T4" fmla="*/ 19 w 35"/>
                  <a:gd name="T5" fmla="*/ 0 h 129"/>
                  <a:gd name="T6" fmla="*/ 0 w 35"/>
                  <a:gd name="T7" fmla="*/ 8 h 129"/>
                  <a:gd name="T8" fmla="*/ 0 w 35"/>
                  <a:gd name="T9" fmla="*/ 125 h 129"/>
                  <a:gd name="T10" fmla="*/ 0 w 35"/>
                  <a:gd name="T11" fmla="*/ 125 h 129"/>
                  <a:gd name="T12" fmla="*/ 0 60000 65536"/>
                  <a:gd name="T13" fmla="*/ 0 60000 65536"/>
                  <a:gd name="T14" fmla="*/ 0 60000 65536"/>
                  <a:gd name="T15" fmla="*/ 0 60000 65536"/>
                  <a:gd name="T16" fmla="*/ 0 60000 65536"/>
                  <a:gd name="T17" fmla="*/ 0 60000 65536"/>
                  <a:gd name="T18" fmla="*/ 0 w 35"/>
                  <a:gd name="T19" fmla="*/ 0 h 129"/>
                  <a:gd name="T20" fmla="*/ 35 w 35"/>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35" h="129">
                    <a:moveTo>
                      <a:pt x="0" y="125"/>
                    </a:moveTo>
                    <a:lnTo>
                      <a:pt x="34" y="128"/>
                    </a:lnTo>
                    <a:lnTo>
                      <a:pt x="19" y="0"/>
                    </a:lnTo>
                    <a:lnTo>
                      <a:pt x="0" y="8"/>
                    </a:lnTo>
                    <a:lnTo>
                      <a:pt x="0" y="125"/>
                    </a:lnTo>
                  </a:path>
                </a:pathLst>
              </a:custGeom>
              <a:solidFill>
                <a:srgbClr val="A3A3D6"/>
              </a:solidFill>
              <a:ln w="9525" cap="rnd">
                <a:noFill/>
                <a:round/>
                <a:headEnd/>
                <a:tailEnd/>
              </a:ln>
            </p:spPr>
            <p:txBody>
              <a:bodyPr/>
              <a:lstStyle/>
              <a:p>
                <a:endParaRPr lang="zh-CN" altLang="en-US"/>
              </a:p>
            </p:txBody>
          </p:sp>
          <p:sp>
            <p:nvSpPr>
              <p:cNvPr id="86090" name="Freeform 93"/>
              <p:cNvSpPr>
                <a:spLocks/>
              </p:cNvSpPr>
              <p:nvPr/>
            </p:nvSpPr>
            <p:spPr bwMode="auto">
              <a:xfrm>
                <a:off x="3899" y="2503"/>
                <a:ext cx="40" cy="321"/>
              </a:xfrm>
              <a:custGeom>
                <a:avLst/>
                <a:gdLst>
                  <a:gd name="T0" fmla="*/ 9 w 40"/>
                  <a:gd name="T1" fmla="*/ 0 h 321"/>
                  <a:gd name="T2" fmla="*/ 26 w 40"/>
                  <a:gd name="T3" fmla="*/ 22 h 321"/>
                  <a:gd name="T4" fmla="*/ 26 w 40"/>
                  <a:gd name="T5" fmla="*/ 111 h 321"/>
                  <a:gd name="T6" fmla="*/ 39 w 40"/>
                  <a:gd name="T7" fmla="*/ 121 h 321"/>
                  <a:gd name="T8" fmla="*/ 39 w 40"/>
                  <a:gd name="T9" fmla="*/ 317 h 321"/>
                  <a:gd name="T10" fmla="*/ 31 w 40"/>
                  <a:gd name="T11" fmla="*/ 163 h 321"/>
                  <a:gd name="T12" fmla="*/ 12 w 40"/>
                  <a:gd name="T13" fmla="*/ 188 h 321"/>
                  <a:gd name="T14" fmla="*/ 9 w 40"/>
                  <a:gd name="T15" fmla="*/ 315 h 321"/>
                  <a:gd name="T16" fmla="*/ 0 w 40"/>
                  <a:gd name="T17" fmla="*/ 320 h 321"/>
                  <a:gd name="T18" fmla="*/ 0 w 40"/>
                  <a:gd name="T19" fmla="*/ 122 h 321"/>
                  <a:gd name="T20" fmla="*/ 9 w 40"/>
                  <a:gd name="T21" fmla="*/ 113 h 321"/>
                  <a:gd name="T22" fmla="*/ 9 w 40"/>
                  <a:gd name="T23" fmla="*/ 0 h 321"/>
                  <a:gd name="T24" fmla="*/ 9 w 40"/>
                  <a:gd name="T25" fmla="*/ 0 h 3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321"/>
                  <a:gd name="T41" fmla="*/ 40 w 40"/>
                  <a:gd name="T42" fmla="*/ 321 h 3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321">
                    <a:moveTo>
                      <a:pt x="9" y="0"/>
                    </a:moveTo>
                    <a:lnTo>
                      <a:pt x="26" y="22"/>
                    </a:lnTo>
                    <a:lnTo>
                      <a:pt x="26" y="111"/>
                    </a:lnTo>
                    <a:lnTo>
                      <a:pt x="39" y="121"/>
                    </a:lnTo>
                    <a:lnTo>
                      <a:pt x="39" y="317"/>
                    </a:lnTo>
                    <a:lnTo>
                      <a:pt x="31" y="163"/>
                    </a:lnTo>
                    <a:lnTo>
                      <a:pt x="12" y="188"/>
                    </a:lnTo>
                    <a:lnTo>
                      <a:pt x="9" y="315"/>
                    </a:lnTo>
                    <a:lnTo>
                      <a:pt x="0" y="320"/>
                    </a:lnTo>
                    <a:lnTo>
                      <a:pt x="0" y="122"/>
                    </a:lnTo>
                    <a:lnTo>
                      <a:pt x="9" y="113"/>
                    </a:lnTo>
                    <a:lnTo>
                      <a:pt x="9" y="0"/>
                    </a:lnTo>
                  </a:path>
                </a:pathLst>
              </a:custGeom>
              <a:solidFill>
                <a:srgbClr val="000000"/>
              </a:solidFill>
              <a:ln w="9525" cap="rnd">
                <a:noFill/>
                <a:round/>
                <a:headEnd/>
                <a:tailEnd/>
              </a:ln>
            </p:spPr>
            <p:txBody>
              <a:bodyPr/>
              <a:lstStyle/>
              <a:p>
                <a:endParaRPr lang="zh-CN" altLang="en-US"/>
              </a:p>
            </p:txBody>
          </p:sp>
        </p:grpSp>
        <p:grpSp>
          <p:nvGrpSpPr>
            <p:cNvPr id="86073" name="Group 94"/>
            <p:cNvGrpSpPr>
              <a:grpSpLocks/>
            </p:cNvGrpSpPr>
            <p:nvPr/>
          </p:nvGrpSpPr>
          <p:grpSpPr bwMode="auto">
            <a:xfrm>
              <a:off x="3764" y="2218"/>
              <a:ext cx="626" cy="531"/>
              <a:chOff x="3764" y="2218"/>
              <a:chExt cx="626" cy="531"/>
            </a:xfrm>
          </p:grpSpPr>
          <p:sp>
            <p:nvSpPr>
              <p:cNvPr id="86074" name="Freeform 95"/>
              <p:cNvSpPr>
                <a:spLocks/>
              </p:cNvSpPr>
              <p:nvPr/>
            </p:nvSpPr>
            <p:spPr bwMode="auto">
              <a:xfrm>
                <a:off x="3768" y="2218"/>
                <a:ext cx="465" cy="425"/>
              </a:xfrm>
              <a:custGeom>
                <a:avLst/>
                <a:gdLst>
                  <a:gd name="T0" fmla="*/ 145 w 465"/>
                  <a:gd name="T1" fmla="*/ 212 h 425"/>
                  <a:gd name="T2" fmla="*/ 130 w 465"/>
                  <a:gd name="T3" fmla="*/ 311 h 425"/>
                  <a:gd name="T4" fmla="*/ 150 w 465"/>
                  <a:gd name="T5" fmla="*/ 361 h 425"/>
                  <a:gd name="T6" fmla="*/ 168 w 465"/>
                  <a:gd name="T7" fmla="*/ 392 h 425"/>
                  <a:gd name="T8" fmla="*/ 196 w 465"/>
                  <a:gd name="T9" fmla="*/ 417 h 425"/>
                  <a:gd name="T10" fmla="*/ 231 w 465"/>
                  <a:gd name="T11" fmla="*/ 424 h 425"/>
                  <a:gd name="T12" fmla="*/ 263 w 465"/>
                  <a:gd name="T13" fmla="*/ 415 h 425"/>
                  <a:gd name="T14" fmla="*/ 297 w 465"/>
                  <a:gd name="T15" fmla="*/ 395 h 425"/>
                  <a:gd name="T16" fmla="*/ 329 w 465"/>
                  <a:gd name="T17" fmla="*/ 365 h 425"/>
                  <a:gd name="T18" fmla="*/ 355 w 465"/>
                  <a:gd name="T19" fmla="*/ 340 h 425"/>
                  <a:gd name="T20" fmla="*/ 382 w 465"/>
                  <a:gd name="T21" fmla="*/ 308 h 425"/>
                  <a:gd name="T22" fmla="*/ 397 w 465"/>
                  <a:gd name="T23" fmla="*/ 282 h 425"/>
                  <a:gd name="T24" fmla="*/ 447 w 465"/>
                  <a:gd name="T25" fmla="*/ 302 h 425"/>
                  <a:gd name="T26" fmla="*/ 462 w 465"/>
                  <a:gd name="T27" fmla="*/ 289 h 425"/>
                  <a:gd name="T28" fmla="*/ 464 w 465"/>
                  <a:gd name="T29" fmla="*/ 262 h 425"/>
                  <a:gd name="T30" fmla="*/ 421 w 465"/>
                  <a:gd name="T31" fmla="*/ 237 h 425"/>
                  <a:gd name="T32" fmla="*/ 439 w 465"/>
                  <a:gd name="T33" fmla="*/ 206 h 425"/>
                  <a:gd name="T34" fmla="*/ 450 w 465"/>
                  <a:gd name="T35" fmla="*/ 162 h 425"/>
                  <a:gd name="T36" fmla="*/ 455 w 465"/>
                  <a:gd name="T37" fmla="*/ 119 h 425"/>
                  <a:gd name="T38" fmla="*/ 447 w 465"/>
                  <a:gd name="T39" fmla="*/ 69 h 425"/>
                  <a:gd name="T40" fmla="*/ 430 w 465"/>
                  <a:gd name="T41" fmla="*/ 37 h 425"/>
                  <a:gd name="T42" fmla="*/ 405 w 465"/>
                  <a:gd name="T43" fmla="*/ 9 h 425"/>
                  <a:gd name="T44" fmla="*/ 372 w 465"/>
                  <a:gd name="T45" fmla="*/ 0 h 425"/>
                  <a:gd name="T46" fmla="*/ 338 w 465"/>
                  <a:gd name="T47" fmla="*/ 6 h 425"/>
                  <a:gd name="T48" fmla="*/ 280 w 465"/>
                  <a:gd name="T49" fmla="*/ 39 h 425"/>
                  <a:gd name="T50" fmla="*/ 213 w 465"/>
                  <a:gd name="T51" fmla="*/ 95 h 425"/>
                  <a:gd name="T52" fmla="*/ 157 w 465"/>
                  <a:gd name="T53" fmla="*/ 151 h 425"/>
                  <a:gd name="T54" fmla="*/ 73 w 465"/>
                  <a:gd name="T55" fmla="*/ 128 h 425"/>
                  <a:gd name="T56" fmla="*/ 61 w 465"/>
                  <a:gd name="T57" fmla="*/ 138 h 425"/>
                  <a:gd name="T58" fmla="*/ 48 w 465"/>
                  <a:gd name="T59" fmla="*/ 133 h 425"/>
                  <a:gd name="T60" fmla="*/ 48 w 465"/>
                  <a:gd name="T61" fmla="*/ 120 h 425"/>
                  <a:gd name="T62" fmla="*/ 10 w 465"/>
                  <a:gd name="T63" fmla="*/ 105 h 425"/>
                  <a:gd name="T64" fmla="*/ 0 w 465"/>
                  <a:gd name="T65" fmla="*/ 120 h 425"/>
                  <a:gd name="T66" fmla="*/ 19 w 465"/>
                  <a:gd name="T67" fmla="*/ 143 h 425"/>
                  <a:gd name="T68" fmla="*/ 67 w 465"/>
                  <a:gd name="T69" fmla="*/ 151 h 425"/>
                  <a:gd name="T70" fmla="*/ 83 w 465"/>
                  <a:gd name="T71" fmla="*/ 147 h 425"/>
                  <a:gd name="T72" fmla="*/ 145 w 465"/>
                  <a:gd name="T73" fmla="*/ 165 h 425"/>
                  <a:gd name="T74" fmla="*/ 145 w 465"/>
                  <a:gd name="T75" fmla="*/ 212 h 425"/>
                  <a:gd name="T76" fmla="*/ 145 w 465"/>
                  <a:gd name="T77" fmla="*/ 212 h 42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65"/>
                  <a:gd name="T118" fmla="*/ 0 h 425"/>
                  <a:gd name="T119" fmla="*/ 465 w 465"/>
                  <a:gd name="T120" fmla="*/ 425 h 42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65" h="425">
                    <a:moveTo>
                      <a:pt x="145" y="212"/>
                    </a:moveTo>
                    <a:lnTo>
                      <a:pt x="130" y="311"/>
                    </a:lnTo>
                    <a:lnTo>
                      <a:pt x="150" y="361"/>
                    </a:lnTo>
                    <a:lnTo>
                      <a:pt x="168" y="392"/>
                    </a:lnTo>
                    <a:lnTo>
                      <a:pt x="196" y="417"/>
                    </a:lnTo>
                    <a:lnTo>
                      <a:pt x="231" y="424"/>
                    </a:lnTo>
                    <a:lnTo>
                      <a:pt x="263" y="415"/>
                    </a:lnTo>
                    <a:lnTo>
                      <a:pt x="297" y="395"/>
                    </a:lnTo>
                    <a:lnTo>
                      <a:pt x="329" y="365"/>
                    </a:lnTo>
                    <a:lnTo>
                      <a:pt x="355" y="340"/>
                    </a:lnTo>
                    <a:lnTo>
                      <a:pt x="382" y="308"/>
                    </a:lnTo>
                    <a:lnTo>
                      <a:pt x="397" y="282"/>
                    </a:lnTo>
                    <a:lnTo>
                      <a:pt x="447" y="302"/>
                    </a:lnTo>
                    <a:lnTo>
                      <a:pt x="462" y="289"/>
                    </a:lnTo>
                    <a:lnTo>
                      <a:pt x="464" y="262"/>
                    </a:lnTo>
                    <a:lnTo>
                      <a:pt x="421" y="237"/>
                    </a:lnTo>
                    <a:lnTo>
                      <a:pt x="439" y="206"/>
                    </a:lnTo>
                    <a:lnTo>
                      <a:pt x="450" y="162"/>
                    </a:lnTo>
                    <a:lnTo>
                      <a:pt x="455" y="119"/>
                    </a:lnTo>
                    <a:lnTo>
                      <a:pt x="447" y="69"/>
                    </a:lnTo>
                    <a:lnTo>
                      <a:pt x="430" y="37"/>
                    </a:lnTo>
                    <a:lnTo>
                      <a:pt x="405" y="9"/>
                    </a:lnTo>
                    <a:lnTo>
                      <a:pt x="372" y="0"/>
                    </a:lnTo>
                    <a:lnTo>
                      <a:pt x="338" y="6"/>
                    </a:lnTo>
                    <a:lnTo>
                      <a:pt x="280" y="39"/>
                    </a:lnTo>
                    <a:lnTo>
                      <a:pt x="213" y="95"/>
                    </a:lnTo>
                    <a:lnTo>
                      <a:pt x="157" y="151"/>
                    </a:lnTo>
                    <a:lnTo>
                      <a:pt x="73" y="128"/>
                    </a:lnTo>
                    <a:lnTo>
                      <a:pt x="61" y="138"/>
                    </a:lnTo>
                    <a:lnTo>
                      <a:pt x="48" y="133"/>
                    </a:lnTo>
                    <a:lnTo>
                      <a:pt x="48" y="120"/>
                    </a:lnTo>
                    <a:lnTo>
                      <a:pt x="10" y="105"/>
                    </a:lnTo>
                    <a:lnTo>
                      <a:pt x="0" y="120"/>
                    </a:lnTo>
                    <a:lnTo>
                      <a:pt x="19" y="143"/>
                    </a:lnTo>
                    <a:lnTo>
                      <a:pt x="67" y="151"/>
                    </a:lnTo>
                    <a:lnTo>
                      <a:pt x="83" y="147"/>
                    </a:lnTo>
                    <a:lnTo>
                      <a:pt x="145" y="165"/>
                    </a:lnTo>
                    <a:lnTo>
                      <a:pt x="145" y="212"/>
                    </a:lnTo>
                  </a:path>
                </a:pathLst>
              </a:custGeom>
              <a:solidFill>
                <a:srgbClr val="FFFFFF"/>
              </a:solidFill>
              <a:ln w="9525" cap="rnd">
                <a:noFill/>
                <a:round/>
                <a:headEnd/>
                <a:tailEnd/>
              </a:ln>
            </p:spPr>
            <p:txBody>
              <a:bodyPr/>
              <a:lstStyle/>
              <a:p>
                <a:endParaRPr lang="zh-CN" altLang="en-US"/>
              </a:p>
            </p:txBody>
          </p:sp>
          <p:sp>
            <p:nvSpPr>
              <p:cNvPr id="86075" name="Freeform 96"/>
              <p:cNvSpPr>
                <a:spLocks/>
              </p:cNvSpPr>
              <p:nvPr/>
            </p:nvSpPr>
            <p:spPr bwMode="auto">
              <a:xfrm>
                <a:off x="3935" y="2404"/>
                <a:ext cx="220" cy="211"/>
              </a:xfrm>
              <a:custGeom>
                <a:avLst/>
                <a:gdLst>
                  <a:gd name="T0" fmla="*/ 147 w 220"/>
                  <a:gd name="T1" fmla="*/ 56 h 211"/>
                  <a:gd name="T2" fmla="*/ 140 w 220"/>
                  <a:gd name="T3" fmla="*/ 62 h 211"/>
                  <a:gd name="T4" fmla="*/ 150 w 220"/>
                  <a:gd name="T5" fmla="*/ 151 h 211"/>
                  <a:gd name="T6" fmla="*/ 139 w 220"/>
                  <a:gd name="T7" fmla="*/ 158 h 211"/>
                  <a:gd name="T8" fmla="*/ 125 w 220"/>
                  <a:gd name="T9" fmla="*/ 72 h 211"/>
                  <a:gd name="T10" fmla="*/ 103 w 220"/>
                  <a:gd name="T11" fmla="*/ 90 h 211"/>
                  <a:gd name="T12" fmla="*/ 63 w 220"/>
                  <a:gd name="T13" fmla="*/ 103 h 211"/>
                  <a:gd name="T14" fmla="*/ 17 w 220"/>
                  <a:gd name="T15" fmla="*/ 88 h 211"/>
                  <a:gd name="T16" fmla="*/ 15 w 220"/>
                  <a:gd name="T17" fmla="*/ 35 h 211"/>
                  <a:gd name="T18" fmla="*/ 27 w 220"/>
                  <a:gd name="T19" fmla="*/ 0 h 211"/>
                  <a:gd name="T20" fmla="*/ 11 w 220"/>
                  <a:gd name="T21" fmla="*/ 32 h 211"/>
                  <a:gd name="T22" fmla="*/ 4 w 220"/>
                  <a:gd name="T23" fmla="*/ 59 h 211"/>
                  <a:gd name="T24" fmla="*/ 0 w 220"/>
                  <a:gd name="T25" fmla="*/ 93 h 211"/>
                  <a:gd name="T26" fmla="*/ 2 w 220"/>
                  <a:gd name="T27" fmla="*/ 120 h 211"/>
                  <a:gd name="T28" fmla="*/ 16 w 220"/>
                  <a:gd name="T29" fmla="*/ 176 h 211"/>
                  <a:gd name="T30" fmla="*/ 31 w 220"/>
                  <a:gd name="T31" fmla="*/ 196 h 211"/>
                  <a:gd name="T32" fmla="*/ 52 w 220"/>
                  <a:gd name="T33" fmla="*/ 209 h 211"/>
                  <a:gd name="T34" fmla="*/ 80 w 220"/>
                  <a:gd name="T35" fmla="*/ 210 h 211"/>
                  <a:gd name="T36" fmla="*/ 108 w 220"/>
                  <a:gd name="T37" fmla="*/ 192 h 211"/>
                  <a:gd name="T38" fmla="*/ 137 w 220"/>
                  <a:gd name="T39" fmla="*/ 171 h 211"/>
                  <a:gd name="T40" fmla="*/ 175 w 220"/>
                  <a:gd name="T41" fmla="*/ 134 h 211"/>
                  <a:gd name="T42" fmla="*/ 212 w 220"/>
                  <a:gd name="T43" fmla="*/ 84 h 211"/>
                  <a:gd name="T44" fmla="*/ 219 w 220"/>
                  <a:gd name="T45" fmla="*/ 64 h 211"/>
                  <a:gd name="T46" fmla="*/ 177 w 220"/>
                  <a:gd name="T47" fmla="*/ 46 h 211"/>
                  <a:gd name="T48" fmla="*/ 147 w 220"/>
                  <a:gd name="T49" fmla="*/ 56 h 211"/>
                  <a:gd name="T50" fmla="*/ 147 w 220"/>
                  <a:gd name="T51" fmla="*/ 56 h 21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0"/>
                  <a:gd name="T79" fmla="*/ 0 h 211"/>
                  <a:gd name="T80" fmla="*/ 220 w 220"/>
                  <a:gd name="T81" fmla="*/ 211 h 21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0" h="211">
                    <a:moveTo>
                      <a:pt x="147" y="56"/>
                    </a:moveTo>
                    <a:lnTo>
                      <a:pt x="140" y="62"/>
                    </a:lnTo>
                    <a:lnTo>
                      <a:pt x="150" y="151"/>
                    </a:lnTo>
                    <a:lnTo>
                      <a:pt x="139" y="158"/>
                    </a:lnTo>
                    <a:lnTo>
                      <a:pt x="125" y="72"/>
                    </a:lnTo>
                    <a:lnTo>
                      <a:pt x="103" y="90"/>
                    </a:lnTo>
                    <a:lnTo>
                      <a:pt x="63" y="103"/>
                    </a:lnTo>
                    <a:lnTo>
                      <a:pt x="17" y="88"/>
                    </a:lnTo>
                    <a:lnTo>
                      <a:pt x="15" y="35"/>
                    </a:lnTo>
                    <a:lnTo>
                      <a:pt x="27" y="0"/>
                    </a:lnTo>
                    <a:lnTo>
                      <a:pt x="11" y="32"/>
                    </a:lnTo>
                    <a:lnTo>
                      <a:pt x="4" y="59"/>
                    </a:lnTo>
                    <a:lnTo>
                      <a:pt x="0" y="93"/>
                    </a:lnTo>
                    <a:lnTo>
                      <a:pt x="2" y="120"/>
                    </a:lnTo>
                    <a:lnTo>
                      <a:pt x="16" y="176"/>
                    </a:lnTo>
                    <a:lnTo>
                      <a:pt x="31" y="196"/>
                    </a:lnTo>
                    <a:lnTo>
                      <a:pt x="52" y="209"/>
                    </a:lnTo>
                    <a:lnTo>
                      <a:pt x="80" y="210"/>
                    </a:lnTo>
                    <a:lnTo>
                      <a:pt x="108" y="192"/>
                    </a:lnTo>
                    <a:lnTo>
                      <a:pt x="137" y="171"/>
                    </a:lnTo>
                    <a:lnTo>
                      <a:pt x="175" y="134"/>
                    </a:lnTo>
                    <a:lnTo>
                      <a:pt x="212" y="84"/>
                    </a:lnTo>
                    <a:lnTo>
                      <a:pt x="219" y="64"/>
                    </a:lnTo>
                    <a:lnTo>
                      <a:pt x="177" y="46"/>
                    </a:lnTo>
                    <a:lnTo>
                      <a:pt x="147" y="56"/>
                    </a:lnTo>
                  </a:path>
                </a:pathLst>
              </a:custGeom>
              <a:solidFill>
                <a:srgbClr val="CCCCFF"/>
              </a:solidFill>
              <a:ln w="9525" cap="rnd">
                <a:noFill/>
                <a:round/>
                <a:headEnd/>
                <a:tailEnd/>
              </a:ln>
            </p:spPr>
            <p:txBody>
              <a:bodyPr/>
              <a:lstStyle/>
              <a:p>
                <a:endParaRPr lang="zh-CN" altLang="en-US"/>
              </a:p>
            </p:txBody>
          </p:sp>
          <p:sp>
            <p:nvSpPr>
              <p:cNvPr id="86076" name="Freeform 97"/>
              <p:cNvSpPr>
                <a:spLocks/>
              </p:cNvSpPr>
              <p:nvPr/>
            </p:nvSpPr>
            <p:spPr bwMode="auto">
              <a:xfrm>
                <a:off x="3905" y="2225"/>
                <a:ext cx="242" cy="404"/>
              </a:xfrm>
              <a:custGeom>
                <a:avLst/>
                <a:gdLst>
                  <a:gd name="T0" fmla="*/ 241 w 242"/>
                  <a:gd name="T1" fmla="*/ 4 h 404"/>
                  <a:gd name="T2" fmla="*/ 207 w 242"/>
                  <a:gd name="T3" fmla="*/ 0 h 404"/>
                  <a:gd name="T4" fmla="*/ 166 w 242"/>
                  <a:gd name="T5" fmla="*/ 17 h 404"/>
                  <a:gd name="T6" fmla="*/ 118 w 242"/>
                  <a:gd name="T7" fmla="*/ 48 h 404"/>
                  <a:gd name="T8" fmla="*/ 80 w 242"/>
                  <a:gd name="T9" fmla="*/ 78 h 404"/>
                  <a:gd name="T10" fmla="*/ 38 w 242"/>
                  <a:gd name="T11" fmla="*/ 124 h 404"/>
                  <a:gd name="T12" fmla="*/ 0 w 242"/>
                  <a:gd name="T13" fmla="*/ 174 h 404"/>
                  <a:gd name="T14" fmla="*/ 2 w 242"/>
                  <a:gd name="T15" fmla="*/ 263 h 404"/>
                  <a:gd name="T16" fmla="*/ 6 w 242"/>
                  <a:gd name="T17" fmla="*/ 345 h 404"/>
                  <a:gd name="T18" fmla="*/ 35 w 242"/>
                  <a:gd name="T19" fmla="*/ 388 h 404"/>
                  <a:gd name="T20" fmla="*/ 51 w 242"/>
                  <a:gd name="T21" fmla="*/ 403 h 404"/>
                  <a:gd name="T22" fmla="*/ 34 w 242"/>
                  <a:gd name="T23" fmla="*/ 374 h 404"/>
                  <a:gd name="T24" fmla="*/ 19 w 242"/>
                  <a:gd name="T25" fmla="*/ 337 h 404"/>
                  <a:gd name="T26" fmla="*/ 14 w 242"/>
                  <a:gd name="T27" fmla="*/ 284 h 404"/>
                  <a:gd name="T28" fmla="*/ 26 w 242"/>
                  <a:gd name="T29" fmla="*/ 228 h 404"/>
                  <a:gd name="T30" fmla="*/ 74 w 242"/>
                  <a:gd name="T31" fmla="*/ 124 h 404"/>
                  <a:gd name="T32" fmla="*/ 140 w 242"/>
                  <a:gd name="T33" fmla="*/ 52 h 404"/>
                  <a:gd name="T34" fmla="*/ 191 w 242"/>
                  <a:gd name="T35" fmla="*/ 14 h 404"/>
                  <a:gd name="T36" fmla="*/ 241 w 242"/>
                  <a:gd name="T37" fmla="*/ 4 h 404"/>
                  <a:gd name="T38" fmla="*/ 241 w 242"/>
                  <a:gd name="T39" fmla="*/ 4 h 4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42"/>
                  <a:gd name="T61" fmla="*/ 0 h 404"/>
                  <a:gd name="T62" fmla="*/ 242 w 242"/>
                  <a:gd name="T63" fmla="*/ 404 h 4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42" h="404">
                    <a:moveTo>
                      <a:pt x="241" y="4"/>
                    </a:moveTo>
                    <a:lnTo>
                      <a:pt x="207" y="0"/>
                    </a:lnTo>
                    <a:lnTo>
                      <a:pt x="166" y="17"/>
                    </a:lnTo>
                    <a:lnTo>
                      <a:pt x="118" y="48"/>
                    </a:lnTo>
                    <a:lnTo>
                      <a:pt x="80" y="78"/>
                    </a:lnTo>
                    <a:lnTo>
                      <a:pt x="38" y="124"/>
                    </a:lnTo>
                    <a:lnTo>
                      <a:pt x="0" y="174"/>
                    </a:lnTo>
                    <a:lnTo>
                      <a:pt x="2" y="263"/>
                    </a:lnTo>
                    <a:lnTo>
                      <a:pt x="6" y="345"/>
                    </a:lnTo>
                    <a:lnTo>
                      <a:pt x="35" y="388"/>
                    </a:lnTo>
                    <a:lnTo>
                      <a:pt x="51" y="403"/>
                    </a:lnTo>
                    <a:lnTo>
                      <a:pt x="34" y="374"/>
                    </a:lnTo>
                    <a:lnTo>
                      <a:pt x="19" y="337"/>
                    </a:lnTo>
                    <a:lnTo>
                      <a:pt x="14" y="284"/>
                    </a:lnTo>
                    <a:lnTo>
                      <a:pt x="26" y="228"/>
                    </a:lnTo>
                    <a:lnTo>
                      <a:pt x="74" y="124"/>
                    </a:lnTo>
                    <a:lnTo>
                      <a:pt x="140" y="52"/>
                    </a:lnTo>
                    <a:lnTo>
                      <a:pt x="191" y="14"/>
                    </a:lnTo>
                    <a:lnTo>
                      <a:pt x="241" y="4"/>
                    </a:lnTo>
                  </a:path>
                </a:pathLst>
              </a:custGeom>
              <a:solidFill>
                <a:srgbClr val="A3A3D6"/>
              </a:solidFill>
              <a:ln w="9525" cap="rnd">
                <a:noFill/>
                <a:round/>
                <a:headEnd/>
                <a:tailEnd/>
              </a:ln>
            </p:spPr>
            <p:txBody>
              <a:bodyPr/>
              <a:lstStyle/>
              <a:p>
                <a:endParaRPr lang="zh-CN" altLang="en-US"/>
              </a:p>
            </p:txBody>
          </p:sp>
          <p:sp>
            <p:nvSpPr>
              <p:cNvPr id="86077" name="Freeform 98"/>
              <p:cNvSpPr>
                <a:spLocks/>
              </p:cNvSpPr>
              <p:nvPr/>
            </p:nvSpPr>
            <p:spPr bwMode="auto">
              <a:xfrm>
                <a:off x="4029" y="2247"/>
                <a:ext cx="176" cy="208"/>
              </a:xfrm>
              <a:custGeom>
                <a:avLst/>
                <a:gdLst>
                  <a:gd name="T0" fmla="*/ 0 w 176"/>
                  <a:gd name="T1" fmla="*/ 70 h 208"/>
                  <a:gd name="T2" fmla="*/ 30 w 176"/>
                  <a:gd name="T3" fmla="*/ 53 h 208"/>
                  <a:gd name="T4" fmla="*/ 57 w 176"/>
                  <a:gd name="T5" fmla="*/ 49 h 208"/>
                  <a:gd name="T6" fmla="*/ 75 w 176"/>
                  <a:gd name="T7" fmla="*/ 55 h 208"/>
                  <a:gd name="T8" fmla="*/ 104 w 176"/>
                  <a:gd name="T9" fmla="*/ 87 h 208"/>
                  <a:gd name="T10" fmla="*/ 110 w 176"/>
                  <a:gd name="T11" fmla="*/ 125 h 208"/>
                  <a:gd name="T12" fmla="*/ 99 w 176"/>
                  <a:gd name="T13" fmla="*/ 163 h 208"/>
                  <a:gd name="T14" fmla="*/ 80 w 176"/>
                  <a:gd name="T15" fmla="*/ 190 h 208"/>
                  <a:gd name="T16" fmla="*/ 117 w 176"/>
                  <a:gd name="T17" fmla="*/ 207 h 208"/>
                  <a:gd name="T18" fmla="*/ 130 w 176"/>
                  <a:gd name="T19" fmla="*/ 196 h 208"/>
                  <a:gd name="T20" fmla="*/ 152 w 176"/>
                  <a:gd name="T21" fmla="*/ 203 h 208"/>
                  <a:gd name="T22" fmla="*/ 175 w 176"/>
                  <a:gd name="T23" fmla="*/ 146 h 208"/>
                  <a:gd name="T24" fmla="*/ 161 w 176"/>
                  <a:gd name="T25" fmla="*/ 64 h 208"/>
                  <a:gd name="T26" fmla="*/ 112 w 176"/>
                  <a:gd name="T27" fmla="*/ 0 h 208"/>
                  <a:gd name="T28" fmla="*/ 70 w 176"/>
                  <a:gd name="T29" fmla="*/ 12 h 208"/>
                  <a:gd name="T30" fmla="*/ 40 w 176"/>
                  <a:gd name="T31" fmla="*/ 33 h 208"/>
                  <a:gd name="T32" fmla="*/ 0 w 176"/>
                  <a:gd name="T33" fmla="*/ 70 h 208"/>
                  <a:gd name="T34" fmla="*/ 0 w 176"/>
                  <a:gd name="T35" fmla="*/ 70 h 20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6"/>
                  <a:gd name="T55" fmla="*/ 0 h 208"/>
                  <a:gd name="T56" fmla="*/ 176 w 176"/>
                  <a:gd name="T57" fmla="*/ 208 h 20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6" h="208">
                    <a:moveTo>
                      <a:pt x="0" y="70"/>
                    </a:moveTo>
                    <a:lnTo>
                      <a:pt x="30" y="53"/>
                    </a:lnTo>
                    <a:lnTo>
                      <a:pt x="57" y="49"/>
                    </a:lnTo>
                    <a:lnTo>
                      <a:pt x="75" y="55"/>
                    </a:lnTo>
                    <a:lnTo>
                      <a:pt x="104" y="87"/>
                    </a:lnTo>
                    <a:lnTo>
                      <a:pt x="110" y="125"/>
                    </a:lnTo>
                    <a:lnTo>
                      <a:pt x="99" y="163"/>
                    </a:lnTo>
                    <a:lnTo>
                      <a:pt x="80" y="190"/>
                    </a:lnTo>
                    <a:lnTo>
                      <a:pt x="117" y="207"/>
                    </a:lnTo>
                    <a:lnTo>
                      <a:pt x="130" y="196"/>
                    </a:lnTo>
                    <a:lnTo>
                      <a:pt x="152" y="203"/>
                    </a:lnTo>
                    <a:lnTo>
                      <a:pt x="175" y="146"/>
                    </a:lnTo>
                    <a:lnTo>
                      <a:pt x="161" y="64"/>
                    </a:lnTo>
                    <a:lnTo>
                      <a:pt x="112" y="0"/>
                    </a:lnTo>
                    <a:lnTo>
                      <a:pt x="70" y="12"/>
                    </a:lnTo>
                    <a:lnTo>
                      <a:pt x="40" y="33"/>
                    </a:lnTo>
                    <a:lnTo>
                      <a:pt x="0" y="70"/>
                    </a:lnTo>
                  </a:path>
                </a:pathLst>
              </a:custGeom>
              <a:solidFill>
                <a:srgbClr val="CCCCFF"/>
              </a:solidFill>
              <a:ln w="9525" cap="rnd">
                <a:noFill/>
                <a:round/>
                <a:headEnd/>
                <a:tailEnd/>
              </a:ln>
            </p:spPr>
            <p:txBody>
              <a:bodyPr/>
              <a:lstStyle/>
              <a:p>
                <a:endParaRPr lang="zh-CN" altLang="en-US"/>
              </a:p>
            </p:txBody>
          </p:sp>
          <p:sp>
            <p:nvSpPr>
              <p:cNvPr id="86078" name="Freeform 99"/>
              <p:cNvSpPr>
                <a:spLocks/>
              </p:cNvSpPr>
              <p:nvPr/>
            </p:nvSpPr>
            <p:spPr bwMode="auto">
              <a:xfrm>
                <a:off x="4156" y="2467"/>
                <a:ext cx="66" cy="52"/>
              </a:xfrm>
              <a:custGeom>
                <a:avLst/>
                <a:gdLst>
                  <a:gd name="T0" fmla="*/ 7 w 66"/>
                  <a:gd name="T1" fmla="*/ 0 h 52"/>
                  <a:gd name="T2" fmla="*/ 54 w 66"/>
                  <a:gd name="T3" fmla="*/ 14 h 52"/>
                  <a:gd name="T4" fmla="*/ 65 w 66"/>
                  <a:gd name="T5" fmla="*/ 35 h 52"/>
                  <a:gd name="T6" fmla="*/ 59 w 66"/>
                  <a:gd name="T7" fmla="*/ 51 h 52"/>
                  <a:gd name="T8" fmla="*/ 0 w 66"/>
                  <a:gd name="T9" fmla="*/ 13 h 52"/>
                  <a:gd name="T10" fmla="*/ 7 w 66"/>
                  <a:gd name="T11" fmla="*/ 0 h 52"/>
                  <a:gd name="T12" fmla="*/ 7 w 66"/>
                  <a:gd name="T13" fmla="*/ 0 h 52"/>
                  <a:gd name="T14" fmla="*/ 0 60000 65536"/>
                  <a:gd name="T15" fmla="*/ 0 60000 65536"/>
                  <a:gd name="T16" fmla="*/ 0 60000 65536"/>
                  <a:gd name="T17" fmla="*/ 0 60000 65536"/>
                  <a:gd name="T18" fmla="*/ 0 60000 65536"/>
                  <a:gd name="T19" fmla="*/ 0 60000 65536"/>
                  <a:gd name="T20" fmla="*/ 0 60000 65536"/>
                  <a:gd name="T21" fmla="*/ 0 w 66"/>
                  <a:gd name="T22" fmla="*/ 0 h 52"/>
                  <a:gd name="T23" fmla="*/ 66 w 66"/>
                  <a:gd name="T24" fmla="*/ 52 h 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52">
                    <a:moveTo>
                      <a:pt x="7" y="0"/>
                    </a:moveTo>
                    <a:lnTo>
                      <a:pt x="54" y="14"/>
                    </a:lnTo>
                    <a:lnTo>
                      <a:pt x="65" y="35"/>
                    </a:lnTo>
                    <a:lnTo>
                      <a:pt x="59" y="51"/>
                    </a:lnTo>
                    <a:lnTo>
                      <a:pt x="0" y="13"/>
                    </a:lnTo>
                    <a:lnTo>
                      <a:pt x="7" y="0"/>
                    </a:lnTo>
                  </a:path>
                </a:pathLst>
              </a:custGeom>
              <a:solidFill>
                <a:srgbClr val="A3A3D6"/>
              </a:solidFill>
              <a:ln w="9525" cap="rnd">
                <a:noFill/>
                <a:round/>
                <a:headEnd/>
                <a:tailEnd/>
              </a:ln>
            </p:spPr>
            <p:txBody>
              <a:bodyPr/>
              <a:lstStyle/>
              <a:p>
                <a:endParaRPr lang="zh-CN" altLang="en-US"/>
              </a:p>
            </p:txBody>
          </p:sp>
          <p:sp>
            <p:nvSpPr>
              <p:cNvPr id="86079" name="Freeform 100"/>
              <p:cNvSpPr>
                <a:spLocks/>
              </p:cNvSpPr>
              <p:nvPr/>
            </p:nvSpPr>
            <p:spPr bwMode="auto">
              <a:xfrm>
                <a:off x="4142" y="2454"/>
                <a:ext cx="73" cy="68"/>
              </a:xfrm>
              <a:custGeom>
                <a:avLst/>
                <a:gdLst>
                  <a:gd name="T0" fmla="*/ 14 w 73"/>
                  <a:gd name="T1" fmla="*/ 0 h 68"/>
                  <a:gd name="T2" fmla="*/ 6 w 73"/>
                  <a:gd name="T3" fmla="*/ 10 h 68"/>
                  <a:gd name="T4" fmla="*/ 0 w 73"/>
                  <a:gd name="T5" fmla="*/ 26 h 68"/>
                  <a:gd name="T6" fmla="*/ 5 w 73"/>
                  <a:gd name="T7" fmla="*/ 42 h 68"/>
                  <a:gd name="T8" fmla="*/ 72 w 73"/>
                  <a:gd name="T9" fmla="*/ 67 h 68"/>
                  <a:gd name="T10" fmla="*/ 63 w 73"/>
                  <a:gd name="T11" fmla="*/ 50 h 68"/>
                  <a:gd name="T12" fmla="*/ 64 w 73"/>
                  <a:gd name="T13" fmla="*/ 39 h 68"/>
                  <a:gd name="T14" fmla="*/ 14 w 73"/>
                  <a:gd name="T15" fmla="*/ 15 h 68"/>
                  <a:gd name="T16" fmla="*/ 67 w 73"/>
                  <a:gd name="T17" fmla="*/ 19 h 68"/>
                  <a:gd name="T18" fmla="*/ 14 w 73"/>
                  <a:gd name="T19" fmla="*/ 0 h 68"/>
                  <a:gd name="T20" fmla="*/ 14 w 73"/>
                  <a:gd name="T21" fmla="*/ 0 h 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3"/>
                  <a:gd name="T34" fmla="*/ 0 h 68"/>
                  <a:gd name="T35" fmla="*/ 73 w 73"/>
                  <a:gd name="T36" fmla="*/ 68 h 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3" h="68">
                    <a:moveTo>
                      <a:pt x="14" y="0"/>
                    </a:moveTo>
                    <a:lnTo>
                      <a:pt x="6" y="10"/>
                    </a:lnTo>
                    <a:lnTo>
                      <a:pt x="0" y="26"/>
                    </a:lnTo>
                    <a:lnTo>
                      <a:pt x="5" y="42"/>
                    </a:lnTo>
                    <a:lnTo>
                      <a:pt x="72" y="67"/>
                    </a:lnTo>
                    <a:lnTo>
                      <a:pt x="63" y="50"/>
                    </a:lnTo>
                    <a:lnTo>
                      <a:pt x="64" y="39"/>
                    </a:lnTo>
                    <a:lnTo>
                      <a:pt x="14" y="15"/>
                    </a:lnTo>
                    <a:lnTo>
                      <a:pt x="67" y="19"/>
                    </a:lnTo>
                    <a:lnTo>
                      <a:pt x="14" y="0"/>
                    </a:lnTo>
                  </a:path>
                </a:pathLst>
              </a:custGeom>
              <a:solidFill>
                <a:srgbClr val="000000"/>
              </a:solidFill>
              <a:ln w="9525" cap="rnd">
                <a:noFill/>
                <a:round/>
                <a:headEnd/>
                <a:tailEnd/>
              </a:ln>
            </p:spPr>
            <p:txBody>
              <a:bodyPr/>
              <a:lstStyle/>
              <a:p>
                <a:endParaRPr lang="zh-CN" altLang="en-US"/>
              </a:p>
            </p:txBody>
          </p:sp>
          <p:sp>
            <p:nvSpPr>
              <p:cNvPr id="86080" name="Freeform 101"/>
              <p:cNvSpPr>
                <a:spLocks/>
              </p:cNvSpPr>
              <p:nvPr/>
            </p:nvSpPr>
            <p:spPr bwMode="auto">
              <a:xfrm>
                <a:off x="4212" y="2480"/>
                <a:ext cx="17" cy="40"/>
              </a:xfrm>
              <a:custGeom>
                <a:avLst/>
                <a:gdLst>
                  <a:gd name="T0" fmla="*/ 10 w 17"/>
                  <a:gd name="T1" fmla="*/ 0 h 40"/>
                  <a:gd name="T2" fmla="*/ 16 w 17"/>
                  <a:gd name="T3" fmla="*/ 14 h 40"/>
                  <a:gd name="T4" fmla="*/ 13 w 17"/>
                  <a:gd name="T5" fmla="*/ 27 h 40"/>
                  <a:gd name="T6" fmla="*/ 7 w 17"/>
                  <a:gd name="T7" fmla="*/ 39 h 40"/>
                  <a:gd name="T8" fmla="*/ 0 w 17"/>
                  <a:gd name="T9" fmla="*/ 22 h 40"/>
                  <a:gd name="T10" fmla="*/ 10 w 17"/>
                  <a:gd name="T11" fmla="*/ 0 h 40"/>
                  <a:gd name="T12" fmla="*/ 10 w 17"/>
                  <a:gd name="T13" fmla="*/ 0 h 40"/>
                  <a:gd name="T14" fmla="*/ 0 60000 65536"/>
                  <a:gd name="T15" fmla="*/ 0 60000 65536"/>
                  <a:gd name="T16" fmla="*/ 0 60000 65536"/>
                  <a:gd name="T17" fmla="*/ 0 60000 65536"/>
                  <a:gd name="T18" fmla="*/ 0 60000 65536"/>
                  <a:gd name="T19" fmla="*/ 0 60000 65536"/>
                  <a:gd name="T20" fmla="*/ 0 60000 65536"/>
                  <a:gd name="T21" fmla="*/ 0 w 17"/>
                  <a:gd name="T22" fmla="*/ 0 h 40"/>
                  <a:gd name="T23" fmla="*/ 17 w 17"/>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40">
                    <a:moveTo>
                      <a:pt x="10" y="0"/>
                    </a:moveTo>
                    <a:lnTo>
                      <a:pt x="16" y="14"/>
                    </a:lnTo>
                    <a:lnTo>
                      <a:pt x="13" y="27"/>
                    </a:lnTo>
                    <a:lnTo>
                      <a:pt x="7" y="39"/>
                    </a:lnTo>
                    <a:lnTo>
                      <a:pt x="0" y="22"/>
                    </a:lnTo>
                    <a:lnTo>
                      <a:pt x="10" y="0"/>
                    </a:lnTo>
                  </a:path>
                </a:pathLst>
              </a:custGeom>
              <a:solidFill>
                <a:srgbClr val="000000"/>
              </a:solidFill>
              <a:ln w="9525" cap="rnd">
                <a:noFill/>
                <a:round/>
                <a:headEnd/>
                <a:tailEnd/>
              </a:ln>
            </p:spPr>
            <p:txBody>
              <a:bodyPr/>
              <a:lstStyle/>
              <a:p>
                <a:endParaRPr lang="zh-CN" altLang="en-US"/>
              </a:p>
            </p:txBody>
          </p:sp>
          <p:sp>
            <p:nvSpPr>
              <p:cNvPr id="86081" name="Freeform 102"/>
              <p:cNvSpPr>
                <a:spLocks/>
              </p:cNvSpPr>
              <p:nvPr/>
            </p:nvSpPr>
            <p:spPr bwMode="auto">
              <a:xfrm>
                <a:off x="3891" y="2224"/>
                <a:ext cx="226" cy="385"/>
              </a:xfrm>
              <a:custGeom>
                <a:avLst/>
                <a:gdLst>
                  <a:gd name="T0" fmla="*/ 154 w 226"/>
                  <a:gd name="T1" fmla="*/ 40 h 385"/>
                  <a:gd name="T2" fmla="*/ 137 w 226"/>
                  <a:gd name="T3" fmla="*/ 56 h 385"/>
                  <a:gd name="T4" fmla="*/ 111 w 226"/>
                  <a:gd name="T5" fmla="*/ 86 h 385"/>
                  <a:gd name="T6" fmla="*/ 80 w 226"/>
                  <a:gd name="T7" fmla="*/ 124 h 385"/>
                  <a:gd name="T8" fmla="*/ 52 w 226"/>
                  <a:gd name="T9" fmla="*/ 176 h 385"/>
                  <a:gd name="T10" fmla="*/ 29 w 226"/>
                  <a:gd name="T11" fmla="*/ 226 h 385"/>
                  <a:gd name="T12" fmla="*/ 21 w 226"/>
                  <a:gd name="T13" fmla="*/ 289 h 385"/>
                  <a:gd name="T14" fmla="*/ 28 w 226"/>
                  <a:gd name="T15" fmla="*/ 338 h 385"/>
                  <a:gd name="T16" fmla="*/ 44 w 226"/>
                  <a:gd name="T17" fmla="*/ 384 h 385"/>
                  <a:gd name="T18" fmla="*/ 16 w 226"/>
                  <a:gd name="T19" fmla="*/ 345 h 385"/>
                  <a:gd name="T20" fmla="*/ 0 w 226"/>
                  <a:gd name="T21" fmla="*/ 296 h 385"/>
                  <a:gd name="T22" fmla="*/ 2 w 226"/>
                  <a:gd name="T23" fmla="*/ 238 h 385"/>
                  <a:gd name="T24" fmla="*/ 5 w 226"/>
                  <a:gd name="T25" fmla="*/ 182 h 385"/>
                  <a:gd name="T26" fmla="*/ 15 w 226"/>
                  <a:gd name="T27" fmla="*/ 153 h 385"/>
                  <a:gd name="T28" fmla="*/ 60 w 226"/>
                  <a:gd name="T29" fmla="*/ 103 h 385"/>
                  <a:gd name="T30" fmla="*/ 109 w 226"/>
                  <a:gd name="T31" fmla="*/ 60 h 385"/>
                  <a:gd name="T32" fmla="*/ 146 w 226"/>
                  <a:gd name="T33" fmla="*/ 35 h 385"/>
                  <a:gd name="T34" fmla="*/ 184 w 226"/>
                  <a:gd name="T35" fmla="*/ 13 h 385"/>
                  <a:gd name="T36" fmla="*/ 225 w 226"/>
                  <a:gd name="T37" fmla="*/ 0 h 385"/>
                  <a:gd name="T38" fmla="*/ 181 w 226"/>
                  <a:gd name="T39" fmla="*/ 24 h 385"/>
                  <a:gd name="T40" fmla="*/ 154 w 226"/>
                  <a:gd name="T41" fmla="*/ 40 h 385"/>
                  <a:gd name="T42" fmla="*/ 154 w 226"/>
                  <a:gd name="T43" fmla="*/ 40 h 3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26"/>
                  <a:gd name="T67" fmla="*/ 0 h 385"/>
                  <a:gd name="T68" fmla="*/ 226 w 226"/>
                  <a:gd name="T69" fmla="*/ 385 h 38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26" h="385">
                    <a:moveTo>
                      <a:pt x="154" y="40"/>
                    </a:moveTo>
                    <a:lnTo>
                      <a:pt x="137" y="56"/>
                    </a:lnTo>
                    <a:lnTo>
                      <a:pt x="111" y="86"/>
                    </a:lnTo>
                    <a:lnTo>
                      <a:pt x="80" y="124"/>
                    </a:lnTo>
                    <a:lnTo>
                      <a:pt x="52" y="176"/>
                    </a:lnTo>
                    <a:lnTo>
                      <a:pt x="29" y="226"/>
                    </a:lnTo>
                    <a:lnTo>
                      <a:pt x="21" y="289"/>
                    </a:lnTo>
                    <a:lnTo>
                      <a:pt x="28" y="338"/>
                    </a:lnTo>
                    <a:lnTo>
                      <a:pt x="44" y="384"/>
                    </a:lnTo>
                    <a:lnTo>
                      <a:pt x="16" y="345"/>
                    </a:lnTo>
                    <a:lnTo>
                      <a:pt x="0" y="296"/>
                    </a:lnTo>
                    <a:lnTo>
                      <a:pt x="2" y="238"/>
                    </a:lnTo>
                    <a:lnTo>
                      <a:pt x="5" y="182"/>
                    </a:lnTo>
                    <a:lnTo>
                      <a:pt x="15" y="153"/>
                    </a:lnTo>
                    <a:lnTo>
                      <a:pt x="60" y="103"/>
                    </a:lnTo>
                    <a:lnTo>
                      <a:pt x="109" y="60"/>
                    </a:lnTo>
                    <a:lnTo>
                      <a:pt x="146" y="35"/>
                    </a:lnTo>
                    <a:lnTo>
                      <a:pt x="184" y="13"/>
                    </a:lnTo>
                    <a:lnTo>
                      <a:pt x="225" y="0"/>
                    </a:lnTo>
                    <a:lnTo>
                      <a:pt x="181" y="24"/>
                    </a:lnTo>
                    <a:lnTo>
                      <a:pt x="154" y="40"/>
                    </a:lnTo>
                  </a:path>
                </a:pathLst>
              </a:custGeom>
              <a:solidFill>
                <a:srgbClr val="000000"/>
              </a:solidFill>
              <a:ln w="9525" cap="rnd">
                <a:noFill/>
                <a:round/>
                <a:headEnd/>
                <a:tailEnd/>
              </a:ln>
            </p:spPr>
            <p:txBody>
              <a:bodyPr/>
              <a:lstStyle/>
              <a:p>
                <a:endParaRPr lang="zh-CN" altLang="en-US"/>
              </a:p>
            </p:txBody>
          </p:sp>
          <p:sp>
            <p:nvSpPr>
              <p:cNvPr id="86082" name="Freeform 103"/>
              <p:cNvSpPr>
                <a:spLocks/>
              </p:cNvSpPr>
              <p:nvPr/>
            </p:nvSpPr>
            <p:spPr bwMode="auto">
              <a:xfrm>
                <a:off x="3941" y="2403"/>
                <a:ext cx="210" cy="173"/>
              </a:xfrm>
              <a:custGeom>
                <a:avLst/>
                <a:gdLst>
                  <a:gd name="T0" fmla="*/ 161 w 210"/>
                  <a:gd name="T1" fmla="*/ 40 h 173"/>
                  <a:gd name="T2" fmla="*/ 43 w 210"/>
                  <a:gd name="T3" fmla="*/ 0 h 173"/>
                  <a:gd name="T4" fmla="*/ 40 w 210"/>
                  <a:gd name="T5" fmla="*/ 9 h 173"/>
                  <a:gd name="T6" fmla="*/ 105 w 210"/>
                  <a:gd name="T7" fmla="*/ 38 h 173"/>
                  <a:gd name="T8" fmla="*/ 0 w 210"/>
                  <a:gd name="T9" fmla="*/ 75 h 173"/>
                  <a:gd name="T10" fmla="*/ 2 w 210"/>
                  <a:gd name="T11" fmla="*/ 100 h 173"/>
                  <a:gd name="T12" fmla="*/ 113 w 210"/>
                  <a:gd name="T13" fmla="*/ 47 h 173"/>
                  <a:gd name="T14" fmla="*/ 125 w 210"/>
                  <a:gd name="T15" fmla="*/ 172 h 173"/>
                  <a:gd name="T16" fmla="*/ 138 w 210"/>
                  <a:gd name="T17" fmla="*/ 161 h 173"/>
                  <a:gd name="T18" fmla="*/ 129 w 210"/>
                  <a:gd name="T19" fmla="*/ 48 h 173"/>
                  <a:gd name="T20" fmla="*/ 206 w 210"/>
                  <a:gd name="T21" fmla="*/ 79 h 173"/>
                  <a:gd name="T22" fmla="*/ 209 w 210"/>
                  <a:gd name="T23" fmla="*/ 68 h 173"/>
                  <a:gd name="T24" fmla="*/ 152 w 210"/>
                  <a:gd name="T25" fmla="*/ 48 h 173"/>
                  <a:gd name="T26" fmla="*/ 161 w 210"/>
                  <a:gd name="T27" fmla="*/ 40 h 173"/>
                  <a:gd name="T28" fmla="*/ 161 w 210"/>
                  <a:gd name="T29" fmla="*/ 40 h 1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0"/>
                  <a:gd name="T46" fmla="*/ 0 h 173"/>
                  <a:gd name="T47" fmla="*/ 210 w 210"/>
                  <a:gd name="T48" fmla="*/ 173 h 1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0" h="173">
                    <a:moveTo>
                      <a:pt x="161" y="40"/>
                    </a:moveTo>
                    <a:lnTo>
                      <a:pt x="43" y="0"/>
                    </a:lnTo>
                    <a:lnTo>
                      <a:pt x="40" y="9"/>
                    </a:lnTo>
                    <a:lnTo>
                      <a:pt x="105" y="38"/>
                    </a:lnTo>
                    <a:lnTo>
                      <a:pt x="0" y="75"/>
                    </a:lnTo>
                    <a:lnTo>
                      <a:pt x="2" y="100"/>
                    </a:lnTo>
                    <a:lnTo>
                      <a:pt x="113" y="47"/>
                    </a:lnTo>
                    <a:lnTo>
                      <a:pt x="125" y="172"/>
                    </a:lnTo>
                    <a:lnTo>
                      <a:pt x="138" y="161"/>
                    </a:lnTo>
                    <a:lnTo>
                      <a:pt x="129" y="48"/>
                    </a:lnTo>
                    <a:lnTo>
                      <a:pt x="206" y="79"/>
                    </a:lnTo>
                    <a:lnTo>
                      <a:pt x="209" y="68"/>
                    </a:lnTo>
                    <a:lnTo>
                      <a:pt x="152" y="48"/>
                    </a:lnTo>
                    <a:lnTo>
                      <a:pt x="161" y="40"/>
                    </a:lnTo>
                  </a:path>
                </a:pathLst>
              </a:custGeom>
              <a:solidFill>
                <a:srgbClr val="000000"/>
              </a:solidFill>
              <a:ln w="9525" cap="rnd">
                <a:noFill/>
                <a:round/>
                <a:headEnd/>
                <a:tailEnd/>
              </a:ln>
            </p:spPr>
            <p:txBody>
              <a:bodyPr/>
              <a:lstStyle/>
              <a:p>
                <a:endParaRPr lang="zh-CN" altLang="en-US"/>
              </a:p>
            </p:txBody>
          </p:sp>
          <p:sp>
            <p:nvSpPr>
              <p:cNvPr id="86083" name="Freeform 104"/>
              <p:cNvSpPr>
                <a:spLocks/>
              </p:cNvSpPr>
              <p:nvPr/>
            </p:nvSpPr>
            <p:spPr bwMode="auto">
              <a:xfrm>
                <a:off x="3934" y="2453"/>
                <a:ext cx="228" cy="189"/>
              </a:xfrm>
              <a:custGeom>
                <a:avLst/>
                <a:gdLst>
                  <a:gd name="T0" fmla="*/ 218 w 228"/>
                  <a:gd name="T1" fmla="*/ 42 h 189"/>
                  <a:gd name="T2" fmla="*/ 201 w 228"/>
                  <a:gd name="T3" fmla="*/ 67 h 189"/>
                  <a:gd name="T4" fmla="*/ 177 w 228"/>
                  <a:gd name="T5" fmla="*/ 97 h 189"/>
                  <a:gd name="T6" fmla="*/ 144 w 228"/>
                  <a:gd name="T7" fmla="*/ 127 h 189"/>
                  <a:gd name="T8" fmla="*/ 118 w 228"/>
                  <a:gd name="T9" fmla="*/ 148 h 189"/>
                  <a:gd name="T10" fmla="*/ 82 w 228"/>
                  <a:gd name="T11" fmla="*/ 167 h 189"/>
                  <a:gd name="T12" fmla="*/ 47 w 228"/>
                  <a:gd name="T13" fmla="*/ 168 h 189"/>
                  <a:gd name="T14" fmla="*/ 25 w 228"/>
                  <a:gd name="T15" fmla="*/ 144 h 189"/>
                  <a:gd name="T16" fmla="*/ 16 w 228"/>
                  <a:gd name="T17" fmla="*/ 104 h 189"/>
                  <a:gd name="T18" fmla="*/ 8 w 228"/>
                  <a:gd name="T19" fmla="*/ 59 h 189"/>
                  <a:gd name="T20" fmla="*/ 7 w 228"/>
                  <a:gd name="T21" fmla="*/ 0 h 189"/>
                  <a:gd name="T22" fmla="*/ 0 w 228"/>
                  <a:gd name="T23" fmla="*/ 71 h 189"/>
                  <a:gd name="T24" fmla="*/ 8 w 228"/>
                  <a:gd name="T25" fmla="*/ 117 h 189"/>
                  <a:gd name="T26" fmla="*/ 22 w 228"/>
                  <a:gd name="T27" fmla="*/ 159 h 189"/>
                  <a:gd name="T28" fmla="*/ 37 w 228"/>
                  <a:gd name="T29" fmla="*/ 182 h 189"/>
                  <a:gd name="T30" fmla="*/ 61 w 228"/>
                  <a:gd name="T31" fmla="*/ 188 h 189"/>
                  <a:gd name="T32" fmla="*/ 98 w 228"/>
                  <a:gd name="T33" fmla="*/ 177 h 189"/>
                  <a:gd name="T34" fmla="*/ 138 w 228"/>
                  <a:gd name="T35" fmla="*/ 150 h 189"/>
                  <a:gd name="T36" fmla="*/ 178 w 228"/>
                  <a:gd name="T37" fmla="*/ 112 h 189"/>
                  <a:gd name="T38" fmla="*/ 211 w 228"/>
                  <a:gd name="T39" fmla="*/ 72 h 189"/>
                  <a:gd name="T40" fmla="*/ 227 w 228"/>
                  <a:gd name="T41" fmla="*/ 41 h 189"/>
                  <a:gd name="T42" fmla="*/ 218 w 228"/>
                  <a:gd name="T43" fmla="*/ 42 h 189"/>
                  <a:gd name="T44" fmla="*/ 218 w 228"/>
                  <a:gd name="T45" fmla="*/ 42 h 1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28"/>
                  <a:gd name="T70" fmla="*/ 0 h 189"/>
                  <a:gd name="T71" fmla="*/ 228 w 228"/>
                  <a:gd name="T72" fmla="*/ 189 h 1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28" h="189">
                    <a:moveTo>
                      <a:pt x="218" y="42"/>
                    </a:moveTo>
                    <a:lnTo>
                      <a:pt x="201" y="67"/>
                    </a:lnTo>
                    <a:lnTo>
                      <a:pt x="177" y="97"/>
                    </a:lnTo>
                    <a:lnTo>
                      <a:pt x="144" y="127"/>
                    </a:lnTo>
                    <a:lnTo>
                      <a:pt x="118" y="148"/>
                    </a:lnTo>
                    <a:lnTo>
                      <a:pt x="82" y="167"/>
                    </a:lnTo>
                    <a:lnTo>
                      <a:pt x="47" y="168"/>
                    </a:lnTo>
                    <a:lnTo>
                      <a:pt x="25" y="144"/>
                    </a:lnTo>
                    <a:lnTo>
                      <a:pt x="16" y="104"/>
                    </a:lnTo>
                    <a:lnTo>
                      <a:pt x="8" y="59"/>
                    </a:lnTo>
                    <a:lnTo>
                      <a:pt x="7" y="0"/>
                    </a:lnTo>
                    <a:lnTo>
                      <a:pt x="0" y="71"/>
                    </a:lnTo>
                    <a:lnTo>
                      <a:pt x="8" y="117"/>
                    </a:lnTo>
                    <a:lnTo>
                      <a:pt x="22" y="159"/>
                    </a:lnTo>
                    <a:lnTo>
                      <a:pt x="37" y="182"/>
                    </a:lnTo>
                    <a:lnTo>
                      <a:pt x="61" y="188"/>
                    </a:lnTo>
                    <a:lnTo>
                      <a:pt x="98" y="177"/>
                    </a:lnTo>
                    <a:lnTo>
                      <a:pt x="138" y="150"/>
                    </a:lnTo>
                    <a:lnTo>
                      <a:pt x="178" y="112"/>
                    </a:lnTo>
                    <a:lnTo>
                      <a:pt x="211" y="72"/>
                    </a:lnTo>
                    <a:lnTo>
                      <a:pt x="227" y="41"/>
                    </a:lnTo>
                    <a:lnTo>
                      <a:pt x="218" y="42"/>
                    </a:lnTo>
                  </a:path>
                </a:pathLst>
              </a:custGeom>
              <a:solidFill>
                <a:srgbClr val="000000"/>
              </a:solidFill>
              <a:ln w="9525" cap="rnd">
                <a:noFill/>
                <a:round/>
                <a:headEnd/>
                <a:tailEnd/>
              </a:ln>
            </p:spPr>
            <p:txBody>
              <a:bodyPr/>
              <a:lstStyle/>
              <a:p>
                <a:endParaRPr lang="zh-CN" altLang="en-US"/>
              </a:p>
            </p:txBody>
          </p:sp>
          <p:sp>
            <p:nvSpPr>
              <p:cNvPr id="86084" name="Freeform 105"/>
              <p:cNvSpPr>
                <a:spLocks/>
              </p:cNvSpPr>
              <p:nvPr/>
            </p:nvSpPr>
            <p:spPr bwMode="auto">
              <a:xfrm>
                <a:off x="3764" y="2336"/>
                <a:ext cx="149" cy="52"/>
              </a:xfrm>
              <a:custGeom>
                <a:avLst/>
                <a:gdLst>
                  <a:gd name="T0" fmla="*/ 148 w 149"/>
                  <a:gd name="T1" fmla="*/ 40 h 52"/>
                  <a:gd name="T2" fmla="*/ 80 w 149"/>
                  <a:gd name="T3" fmla="*/ 18 h 52"/>
                  <a:gd name="T4" fmla="*/ 65 w 149"/>
                  <a:gd name="T5" fmla="*/ 28 h 52"/>
                  <a:gd name="T6" fmla="*/ 45 w 149"/>
                  <a:gd name="T7" fmla="*/ 19 h 52"/>
                  <a:gd name="T8" fmla="*/ 43 w 149"/>
                  <a:gd name="T9" fmla="*/ 10 h 52"/>
                  <a:gd name="T10" fmla="*/ 10 w 149"/>
                  <a:gd name="T11" fmla="*/ 0 h 52"/>
                  <a:gd name="T12" fmla="*/ 0 w 149"/>
                  <a:gd name="T13" fmla="*/ 7 h 52"/>
                  <a:gd name="T14" fmla="*/ 6 w 149"/>
                  <a:gd name="T15" fmla="*/ 24 h 52"/>
                  <a:gd name="T16" fmla="*/ 39 w 149"/>
                  <a:gd name="T17" fmla="*/ 37 h 52"/>
                  <a:gd name="T18" fmla="*/ 48 w 149"/>
                  <a:gd name="T19" fmla="*/ 32 h 52"/>
                  <a:gd name="T20" fmla="*/ 72 w 149"/>
                  <a:gd name="T21" fmla="*/ 42 h 52"/>
                  <a:gd name="T22" fmla="*/ 88 w 149"/>
                  <a:gd name="T23" fmla="*/ 30 h 52"/>
                  <a:gd name="T24" fmla="*/ 144 w 149"/>
                  <a:gd name="T25" fmla="*/ 51 h 52"/>
                  <a:gd name="T26" fmla="*/ 148 w 149"/>
                  <a:gd name="T27" fmla="*/ 40 h 52"/>
                  <a:gd name="T28" fmla="*/ 148 w 149"/>
                  <a:gd name="T29" fmla="*/ 40 h 5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9"/>
                  <a:gd name="T46" fmla="*/ 0 h 52"/>
                  <a:gd name="T47" fmla="*/ 149 w 149"/>
                  <a:gd name="T48" fmla="*/ 52 h 5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9" h="52">
                    <a:moveTo>
                      <a:pt x="148" y="40"/>
                    </a:moveTo>
                    <a:lnTo>
                      <a:pt x="80" y="18"/>
                    </a:lnTo>
                    <a:lnTo>
                      <a:pt x="65" y="28"/>
                    </a:lnTo>
                    <a:lnTo>
                      <a:pt x="45" y="19"/>
                    </a:lnTo>
                    <a:lnTo>
                      <a:pt x="43" y="10"/>
                    </a:lnTo>
                    <a:lnTo>
                      <a:pt x="10" y="0"/>
                    </a:lnTo>
                    <a:lnTo>
                      <a:pt x="0" y="7"/>
                    </a:lnTo>
                    <a:lnTo>
                      <a:pt x="6" y="24"/>
                    </a:lnTo>
                    <a:lnTo>
                      <a:pt x="39" y="37"/>
                    </a:lnTo>
                    <a:lnTo>
                      <a:pt x="48" y="32"/>
                    </a:lnTo>
                    <a:lnTo>
                      <a:pt x="72" y="42"/>
                    </a:lnTo>
                    <a:lnTo>
                      <a:pt x="88" y="30"/>
                    </a:lnTo>
                    <a:lnTo>
                      <a:pt x="144" y="51"/>
                    </a:lnTo>
                    <a:lnTo>
                      <a:pt x="148" y="40"/>
                    </a:lnTo>
                  </a:path>
                </a:pathLst>
              </a:custGeom>
              <a:solidFill>
                <a:srgbClr val="000000"/>
              </a:solidFill>
              <a:ln w="9525" cap="rnd">
                <a:noFill/>
                <a:round/>
                <a:headEnd/>
                <a:tailEnd/>
              </a:ln>
            </p:spPr>
            <p:txBody>
              <a:bodyPr/>
              <a:lstStyle/>
              <a:p>
                <a:endParaRPr lang="zh-CN" altLang="en-US"/>
              </a:p>
            </p:txBody>
          </p:sp>
          <p:sp>
            <p:nvSpPr>
              <p:cNvPr id="86085" name="Freeform 106"/>
              <p:cNvSpPr>
                <a:spLocks/>
              </p:cNvSpPr>
              <p:nvPr/>
            </p:nvSpPr>
            <p:spPr bwMode="auto">
              <a:xfrm>
                <a:off x="3995" y="2235"/>
                <a:ext cx="221" cy="220"/>
              </a:xfrm>
              <a:custGeom>
                <a:avLst/>
                <a:gdLst>
                  <a:gd name="T0" fmla="*/ 39 w 221"/>
                  <a:gd name="T1" fmla="*/ 71 h 220"/>
                  <a:gd name="T2" fmla="*/ 73 w 221"/>
                  <a:gd name="T3" fmla="*/ 36 h 220"/>
                  <a:gd name="T4" fmla="*/ 112 w 221"/>
                  <a:gd name="T5" fmla="*/ 9 h 220"/>
                  <a:gd name="T6" fmla="*/ 147 w 221"/>
                  <a:gd name="T7" fmla="*/ 0 h 220"/>
                  <a:gd name="T8" fmla="*/ 175 w 221"/>
                  <a:gd name="T9" fmla="*/ 8 h 220"/>
                  <a:gd name="T10" fmla="*/ 199 w 221"/>
                  <a:gd name="T11" fmla="*/ 28 h 220"/>
                  <a:gd name="T12" fmla="*/ 215 w 221"/>
                  <a:gd name="T13" fmla="*/ 59 h 220"/>
                  <a:gd name="T14" fmla="*/ 220 w 221"/>
                  <a:gd name="T15" fmla="*/ 109 h 220"/>
                  <a:gd name="T16" fmla="*/ 210 w 221"/>
                  <a:gd name="T17" fmla="*/ 179 h 220"/>
                  <a:gd name="T18" fmla="*/ 191 w 221"/>
                  <a:gd name="T19" fmla="*/ 219 h 220"/>
                  <a:gd name="T20" fmla="*/ 182 w 221"/>
                  <a:gd name="T21" fmla="*/ 213 h 220"/>
                  <a:gd name="T22" fmla="*/ 191 w 221"/>
                  <a:gd name="T23" fmla="*/ 175 h 220"/>
                  <a:gd name="T24" fmla="*/ 191 w 221"/>
                  <a:gd name="T25" fmla="*/ 138 h 220"/>
                  <a:gd name="T26" fmla="*/ 187 w 221"/>
                  <a:gd name="T27" fmla="*/ 102 h 220"/>
                  <a:gd name="T28" fmla="*/ 168 w 221"/>
                  <a:gd name="T29" fmla="*/ 59 h 220"/>
                  <a:gd name="T30" fmla="*/ 122 w 221"/>
                  <a:gd name="T31" fmla="*/ 29 h 220"/>
                  <a:gd name="T32" fmla="*/ 94 w 221"/>
                  <a:gd name="T33" fmla="*/ 37 h 220"/>
                  <a:gd name="T34" fmla="*/ 59 w 221"/>
                  <a:gd name="T35" fmla="*/ 63 h 220"/>
                  <a:gd name="T36" fmla="*/ 0 w 221"/>
                  <a:gd name="T37" fmla="*/ 116 h 220"/>
                  <a:gd name="T38" fmla="*/ 39 w 221"/>
                  <a:gd name="T39" fmla="*/ 71 h 220"/>
                  <a:gd name="T40" fmla="*/ 39 w 221"/>
                  <a:gd name="T41" fmla="*/ 71 h 2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1"/>
                  <a:gd name="T64" fmla="*/ 0 h 220"/>
                  <a:gd name="T65" fmla="*/ 221 w 221"/>
                  <a:gd name="T66" fmla="*/ 220 h 22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1" h="220">
                    <a:moveTo>
                      <a:pt x="39" y="71"/>
                    </a:moveTo>
                    <a:lnTo>
                      <a:pt x="73" y="36"/>
                    </a:lnTo>
                    <a:lnTo>
                      <a:pt x="112" y="9"/>
                    </a:lnTo>
                    <a:lnTo>
                      <a:pt x="147" y="0"/>
                    </a:lnTo>
                    <a:lnTo>
                      <a:pt x="175" y="8"/>
                    </a:lnTo>
                    <a:lnTo>
                      <a:pt x="199" y="28"/>
                    </a:lnTo>
                    <a:lnTo>
                      <a:pt x="215" y="59"/>
                    </a:lnTo>
                    <a:lnTo>
                      <a:pt x="220" y="109"/>
                    </a:lnTo>
                    <a:lnTo>
                      <a:pt x="210" y="179"/>
                    </a:lnTo>
                    <a:lnTo>
                      <a:pt x="191" y="219"/>
                    </a:lnTo>
                    <a:lnTo>
                      <a:pt x="182" y="213"/>
                    </a:lnTo>
                    <a:lnTo>
                      <a:pt x="191" y="175"/>
                    </a:lnTo>
                    <a:lnTo>
                      <a:pt x="191" y="138"/>
                    </a:lnTo>
                    <a:lnTo>
                      <a:pt x="187" y="102"/>
                    </a:lnTo>
                    <a:lnTo>
                      <a:pt x="168" y="59"/>
                    </a:lnTo>
                    <a:lnTo>
                      <a:pt x="122" y="29"/>
                    </a:lnTo>
                    <a:lnTo>
                      <a:pt x="94" y="37"/>
                    </a:lnTo>
                    <a:lnTo>
                      <a:pt x="59" y="63"/>
                    </a:lnTo>
                    <a:lnTo>
                      <a:pt x="0" y="116"/>
                    </a:lnTo>
                    <a:lnTo>
                      <a:pt x="39" y="71"/>
                    </a:lnTo>
                  </a:path>
                </a:pathLst>
              </a:custGeom>
              <a:solidFill>
                <a:srgbClr val="000000"/>
              </a:solidFill>
              <a:ln w="9525" cap="rnd">
                <a:noFill/>
                <a:round/>
                <a:headEnd/>
                <a:tailEnd/>
              </a:ln>
            </p:spPr>
            <p:txBody>
              <a:bodyPr/>
              <a:lstStyle/>
              <a:p>
                <a:endParaRPr lang="zh-CN" altLang="en-US"/>
              </a:p>
            </p:txBody>
          </p:sp>
          <p:sp>
            <p:nvSpPr>
              <p:cNvPr id="86086" name="Freeform 107"/>
              <p:cNvSpPr>
                <a:spLocks/>
              </p:cNvSpPr>
              <p:nvPr/>
            </p:nvSpPr>
            <p:spPr bwMode="auto">
              <a:xfrm>
                <a:off x="4093" y="2310"/>
                <a:ext cx="233" cy="383"/>
              </a:xfrm>
              <a:custGeom>
                <a:avLst/>
                <a:gdLst>
                  <a:gd name="T0" fmla="*/ 195 w 233"/>
                  <a:gd name="T1" fmla="*/ 0 h 383"/>
                  <a:gd name="T2" fmla="*/ 210 w 233"/>
                  <a:gd name="T3" fmla="*/ 116 h 383"/>
                  <a:gd name="T4" fmla="*/ 204 w 233"/>
                  <a:gd name="T5" fmla="*/ 179 h 383"/>
                  <a:gd name="T6" fmla="*/ 172 w 233"/>
                  <a:gd name="T7" fmla="*/ 243 h 383"/>
                  <a:gd name="T8" fmla="*/ 122 w 233"/>
                  <a:gd name="T9" fmla="*/ 302 h 383"/>
                  <a:gd name="T10" fmla="*/ 55 w 233"/>
                  <a:gd name="T11" fmla="*/ 354 h 383"/>
                  <a:gd name="T12" fmla="*/ 0 w 233"/>
                  <a:gd name="T13" fmla="*/ 382 h 383"/>
                  <a:gd name="T14" fmla="*/ 69 w 233"/>
                  <a:gd name="T15" fmla="*/ 363 h 383"/>
                  <a:gd name="T16" fmla="*/ 145 w 233"/>
                  <a:gd name="T17" fmla="*/ 310 h 383"/>
                  <a:gd name="T18" fmla="*/ 207 w 233"/>
                  <a:gd name="T19" fmla="*/ 237 h 383"/>
                  <a:gd name="T20" fmla="*/ 232 w 233"/>
                  <a:gd name="T21" fmla="*/ 164 h 383"/>
                  <a:gd name="T22" fmla="*/ 229 w 233"/>
                  <a:gd name="T23" fmla="*/ 87 h 383"/>
                  <a:gd name="T24" fmla="*/ 195 w 233"/>
                  <a:gd name="T25" fmla="*/ 0 h 383"/>
                  <a:gd name="T26" fmla="*/ 195 w 233"/>
                  <a:gd name="T27" fmla="*/ 0 h 3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3"/>
                  <a:gd name="T43" fmla="*/ 0 h 383"/>
                  <a:gd name="T44" fmla="*/ 233 w 233"/>
                  <a:gd name="T45" fmla="*/ 383 h 38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3" h="383">
                    <a:moveTo>
                      <a:pt x="195" y="0"/>
                    </a:moveTo>
                    <a:lnTo>
                      <a:pt x="210" y="116"/>
                    </a:lnTo>
                    <a:lnTo>
                      <a:pt x="204" y="179"/>
                    </a:lnTo>
                    <a:lnTo>
                      <a:pt x="172" y="243"/>
                    </a:lnTo>
                    <a:lnTo>
                      <a:pt x="122" y="302"/>
                    </a:lnTo>
                    <a:lnTo>
                      <a:pt x="55" y="354"/>
                    </a:lnTo>
                    <a:lnTo>
                      <a:pt x="0" y="382"/>
                    </a:lnTo>
                    <a:lnTo>
                      <a:pt x="69" y="363"/>
                    </a:lnTo>
                    <a:lnTo>
                      <a:pt x="145" y="310"/>
                    </a:lnTo>
                    <a:lnTo>
                      <a:pt x="207" y="237"/>
                    </a:lnTo>
                    <a:lnTo>
                      <a:pt x="232" y="164"/>
                    </a:lnTo>
                    <a:lnTo>
                      <a:pt x="229" y="87"/>
                    </a:lnTo>
                    <a:lnTo>
                      <a:pt x="195" y="0"/>
                    </a:lnTo>
                  </a:path>
                </a:pathLst>
              </a:custGeom>
              <a:solidFill>
                <a:srgbClr val="000000"/>
              </a:solidFill>
              <a:ln w="9525" cap="rnd">
                <a:noFill/>
                <a:round/>
                <a:headEnd/>
                <a:tailEnd/>
              </a:ln>
            </p:spPr>
            <p:txBody>
              <a:bodyPr/>
              <a:lstStyle/>
              <a:p>
                <a:endParaRPr lang="zh-CN" altLang="en-US"/>
              </a:p>
            </p:txBody>
          </p:sp>
          <p:sp>
            <p:nvSpPr>
              <p:cNvPr id="86087" name="Freeform 108"/>
              <p:cNvSpPr>
                <a:spLocks/>
              </p:cNvSpPr>
              <p:nvPr/>
            </p:nvSpPr>
            <p:spPr bwMode="auto">
              <a:xfrm>
                <a:off x="4167" y="2275"/>
                <a:ext cx="223" cy="474"/>
              </a:xfrm>
              <a:custGeom>
                <a:avLst/>
                <a:gdLst>
                  <a:gd name="T0" fmla="*/ 174 w 223"/>
                  <a:gd name="T1" fmla="*/ 0 h 474"/>
                  <a:gd name="T2" fmla="*/ 215 w 223"/>
                  <a:gd name="T3" fmla="*/ 92 h 474"/>
                  <a:gd name="T4" fmla="*/ 222 w 223"/>
                  <a:gd name="T5" fmla="*/ 204 h 474"/>
                  <a:gd name="T6" fmla="*/ 199 w 223"/>
                  <a:gd name="T7" fmla="*/ 282 h 474"/>
                  <a:gd name="T8" fmla="*/ 154 w 223"/>
                  <a:gd name="T9" fmla="*/ 359 h 474"/>
                  <a:gd name="T10" fmla="*/ 82 w 223"/>
                  <a:gd name="T11" fmla="*/ 427 h 474"/>
                  <a:gd name="T12" fmla="*/ 0 w 223"/>
                  <a:gd name="T13" fmla="*/ 473 h 474"/>
                  <a:gd name="T14" fmla="*/ 88 w 223"/>
                  <a:gd name="T15" fmla="*/ 400 h 474"/>
                  <a:gd name="T16" fmla="*/ 156 w 223"/>
                  <a:gd name="T17" fmla="*/ 322 h 474"/>
                  <a:gd name="T18" fmla="*/ 198 w 223"/>
                  <a:gd name="T19" fmla="*/ 220 h 474"/>
                  <a:gd name="T20" fmla="*/ 200 w 223"/>
                  <a:gd name="T21" fmla="*/ 105 h 474"/>
                  <a:gd name="T22" fmla="*/ 174 w 223"/>
                  <a:gd name="T23" fmla="*/ 0 h 474"/>
                  <a:gd name="T24" fmla="*/ 174 w 223"/>
                  <a:gd name="T25" fmla="*/ 0 h 4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3"/>
                  <a:gd name="T40" fmla="*/ 0 h 474"/>
                  <a:gd name="T41" fmla="*/ 223 w 223"/>
                  <a:gd name="T42" fmla="*/ 474 h 4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3" h="474">
                    <a:moveTo>
                      <a:pt x="174" y="0"/>
                    </a:moveTo>
                    <a:lnTo>
                      <a:pt x="215" y="92"/>
                    </a:lnTo>
                    <a:lnTo>
                      <a:pt x="222" y="204"/>
                    </a:lnTo>
                    <a:lnTo>
                      <a:pt x="199" y="282"/>
                    </a:lnTo>
                    <a:lnTo>
                      <a:pt x="154" y="359"/>
                    </a:lnTo>
                    <a:lnTo>
                      <a:pt x="82" y="427"/>
                    </a:lnTo>
                    <a:lnTo>
                      <a:pt x="0" y="473"/>
                    </a:lnTo>
                    <a:lnTo>
                      <a:pt x="88" y="400"/>
                    </a:lnTo>
                    <a:lnTo>
                      <a:pt x="156" y="322"/>
                    </a:lnTo>
                    <a:lnTo>
                      <a:pt x="198" y="220"/>
                    </a:lnTo>
                    <a:lnTo>
                      <a:pt x="200" y="105"/>
                    </a:lnTo>
                    <a:lnTo>
                      <a:pt x="174" y="0"/>
                    </a:lnTo>
                  </a:path>
                </a:pathLst>
              </a:custGeom>
              <a:solidFill>
                <a:srgbClr val="000000"/>
              </a:solidFill>
              <a:ln w="9525" cap="rnd">
                <a:noFill/>
                <a:round/>
                <a:headEnd/>
                <a:tailEnd/>
              </a:ln>
            </p:spPr>
            <p:txBody>
              <a:bodyPr/>
              <a:lstStyle/>
              <a:p>
                <a:endParaRPr lang="zh-CN" altLang="en-US"/>
              </a:p>
            </p:txBody>
          </p:sp>
        </p:grpSp>
      </p:grpSp>
      <p:grpSp>
        <p:nvGrpSpPr>
          <p:cNvPr id="86035" name="Group 109"/>
          <p:cNvGrpSpPr>
            <a:grpSpLocks/>
          </p:cNvGrpSpPr>
          <p:nvPr/>
        </p:nvGrpSpPr>
        <p:grpSpPr bwMode="auto">
          <a:xfrm>
            <a:off x="5375275" y="3444875"/>
            <a:ext cx="1014413" cy="1001713"/>
            <a:chOff x="3386" y="2170"/>
            <a:chExt cx="639" cy="631"/>
          </a:xfrm>
        </p:grpSpPr>
        <p:sp>
          <p:nvSpPr>
            <p:cNvPr id="86055" name="Freeform 110"/>
            <p:cNvSpPr>
              <a:spLocks/>
            </p:cNvSpPr>
            <p:nvPr/>
          </p:nvSpPr>
          <p:spPr bwMode="auto">
            <a:xfrm>
              <a:off x="3824" y="2603"/>
              <a:ext cx="38" cy="194"/>
            </a:xfrm>
            <a:custGeom>
              <a:avLst/>
              <a:gdLst>
                <a:gd name="T0" fmla="*/ 0 w 38"/>
                <a:gd name="T1" fmla="*/ 193 h 194"/>
                <a:gd name="T2" fmla="*/ 1 w 38"/>
                <a:gd name="T3" fmla="*/ 6 h 194"/>
                <a:gd name="T4" fmla="*/ 24 w 38"/>
                <a:gd name="T5" fmla="*/ 0 h 194"/>
                <a:gd name="T6" fmla="*/ 37 w 38"/>
                <a:gd name="T7" fmla="*/ 87 h 194"/>
                <a:gd name="T8" fmla="*/ 27 w 38"/>
                <a:gd name="T9" fmla="*/ 180 h 194"/>
                <a:gd name="T10" fmla="*/ 0 w 38"/>
                <a:gd name="T11" fmla="*/ 193 h 194"/>
                <a:gd name="T12" fmla="*/ 0 w 38"/>
                <a:gd name="T13" fmla="*/ 193 h 194"/>
                <a:gd name="T14" fmla="*/ 0 60000 65536"/>
                <a:gd name="T15" fmla="*/ 0 60000 65536"/>
                <a:gd name="T16" fmla="*/ 0 60000 65536"/>
                <a:gd name="T17" fmla="*/ 0 60000 65536"/>
                <a:gd name="T18" fmla="*/ 0 60000 65536"/>
                <a:gd name="T19" fmla="*/ 0 60000 65536"/>
                <a:gd name="T20" fmla="*/ 0 60000 65536"/>
                <a:gd name="T21" fmla="*/ 0 w 38"/>
                <a:gd name="T22" fmla="*/ 0 h 194"/>
                <a:gd name="T23" fmla="*/ 38 w 38"/>
                <a:gd name="T24" fmla="*/ 194 h 1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194">
                  <a:moveTo>
                    <a:pt x="0" y="193"/>
                  </a:moveTo>
                  <a:lnTo>
                    <a:pt x="1" y="6"/>
                  </a:lnTo>
                  <a:lnTo>
                    <a:pt x="24" y="0"/>
                  </a:lnTo>
                  <a:lnTo>
                    <a:pt x="37" y="87"/>
                  </a:lnTo>
                  <a:lnTo>
                    <a:pt x="27" y="180"/>
                  </a:lnTo>
                  <a:lnTo>
                    <a:pt x="0" y="193"/>
                  </a:lnTo>
                </a:path>
              </a:pathLst>
            </a:custGeom>
            <a:solidFill>
              <a:srgbClr val="FFFFFF"/>
            </a:solidFill>
            <a:ln w="9525" cap="rnd">
              <a:noFill/>
              <a:round/>
              <a:headEnd/>
              <a:tailEnd/>
            </a:ln>
          </p:spPr>
          <p:txBody>
            <a:bodyPr/>
            <a:lstStyle/>
            <a:p>
              <a:endParaRPr lang="zh-CN" altLang="en-US"/>
            </a:p>
          </p:txBody>
        </p:sp>
        <p:sp>
          <p:nvSpPr>
            <p:cNvPr id="86056" name="Freeform 111"/>
            <p:cNvSpPr>
              <a:spLocks/>
            </p:cNvSpPr>
            <p:nvPr/>
          </p:nvSpPr>
          <p:spPr bwMode="auto">
            <a:xfrm>
              <a:off x="3823" y="2669"/>
              <a:ext cx="35" cy="129"/>
            </a:xfrm>
            <a:custGeom>
              <a:avLst/>
              <a:gdLst>
                <a:gd name="T0" fmla="*/ 34 w 35"/>
                <a:gd name="T1" fmla="*/ 125 h 129"/>
                <a:gd name="T2" fmla="*/ 0 w 35"/>
                <a:gd name="T3" fmla="*/ 128 h 129"/>
                <a:gd name="T4" fmla="*/ 15 w 35"/>
                <a:gd name="T5" fmla="*/ 0 h 129"/>
                <a:gd name="T6" fmla="*/ 34 w 35"/>
                <a:gd name="T7" fmla="*/ 8 h 129"/>
                <a:gd name="T8" fmla="*/ 34 w 35"/>
                <a:gd name="T9" fmla="*/ 125 h 129"/>
                <a:gd name="T10" fmla="*/ 34 w 35"/>
                <a:gd name="T11" fmla="*/ 125 h 129"/>
                <a:gd name="T12" fmla="*/ 0 60000 65536"/>
                <a:gd name="T13" fmla="*/ 0 60000 65536"/>
                <a:gd name="T14" fmla="*/ 0 60000 65536"/>
                <a:gd name="T15" fmla="*/ 0 60000 65536"/>
                <a:gd name="T16" fmla="*/ 0 60000 65536"/>
                <a:gd name="T17" fmla="*/ 0 60000 65536"/>
                <a:gd name="T18" fmla="*/ 0 w 35"/>
                <a:gd name="T19" fmla="*/ 0 h 129"/>
                <a:gd name="T20" fmla="*/ 35 w 35"/>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35" h="129">
                  <a:moveTo>
                    <a:pt x="34" y="125"/>
                  </a:moveTo>
                  <a:lnTo>
                    <a:pt x="0" y="128"/>
                  </a:lnTo>
                  <a:lnTo>
                    <a:pt x="15" y="0"/>
                  </a:lnTo>
                  <a:lnTo>
                    <a:pt x="34" y="8"/>
                  </a:lnTo>
                  <a:lnTo>
                    <a:pt x="34" y="125"/>
                  </a:lnTo>
                </a:path>
              </a:pathLst>
            </a:custGeom>
            <a:solidFill>
              <a:srgbClr val="A3A3D6"/>
            </a:solidFill>
            <a:ln w="9525" cap="rnd">
              <a:noFill/>
              <a:round/>
              <a:headEnd/>
              <a:tailEnd/>
            </a:ln>
          </p:spPr>
          <p:txBody>
            <a:bodyPr/>
            <a:lstStyle/>
            <a:p>
              <a:endParaRPr lang="zh-CN" altLang="en-US"/>
            </a:p>
          </p:txBody>
        </p:sp>
        <p:sp>
          <p:nvSpPr>
            <p:cNvPr id="86057" name="Freeform 112"/>
            <p:cNvSpPr>
              <a:spLocks/>
            </p:cNvSpPr>
            <p:nvPr/>
          </p:nvSpPr>
          <p:spPr bwMode="auto">
            <a:xfrm>
              <a:off x="3823" y="2480"/>
              <a:ext cx="40" cy="321"/>
            </a:xfrm>
            <a:custGeom>
              <a:avLst/>
              <a:gdLst>
                <a:gd name="T0" fmla="*/ 30 w 40"/>
                <a:gd name="T1" fmla="*/ 0 h 321"/>
                <a:gd name="T2" fmla="*/ 13 w 40"/>
                <a:gd name="T3" fmla="*/ 22 h 321"/>
                <a:gd name="T4" fmla="*/ 13 w 40"/>
                <a:gd name="T5" fmla="*/ 111 h 321"/>
                <a:gd name="T6" fmla="*/ 0 w 40"/>
                <a:gd name="T7" fmla="*/ 121 h 321"/>
                <a:gd name="T8" fmla="*/ 0 w 40"/>
                <a:gd name="T9" fmla="*/ 317 h 321"/>
                <a:gd name="T10" fmla="*/ 8 w 40"/>
                <a:gd name="T11" fmla="*/ 163 h 321"/>
                <a:gd name="T12" fmla="*/ 27 w 40"/>
                <a:gd name="T13" fmla="*/ 188 h 321"/>
                <a:gd name="T14" fmla="*/ 30 w 40"/>
                <a:gd name="T15" fmla="*/ 315 h 321"/>
                <a:gd name="T16" fmla="*/ 39 w 40"/>
                <a:gd name="T17" fmla="*/ 320 h 321"/>
                <a:gd name="T18" fmla="*/ 39 w 40"/>
                <a:gd name="T19" fmla="*/ 122 h 321"/>
                <a:gd name="T20" fmla="*/ 30 w 40"/>
                <a:gd name="T21" fmla="*/ 113 h 321"/>
                <a:gd name="T22" fmla="*/ 30 w 40"/>
                <a:gd name="T23" fmla="*/ 0 h 321"/>
                <a:gd name="T24" fmla="*/ 30 w 40"/>
                <a:gd name="T25" fmla="*/ 0 h 3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321"/>
                <a:gd name="T41" fmla="*/ 40 w 40"/>
                <a:gd name="T42" fmla="*/ 321 h 3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321">
                  <a:moveTo>
                    <a:pt x="30" y="0"/>
                  </a:moveTo>
                  <a:lnTo>
                    <a:pt x="13" y="22"/>
                  </a:lnTo>
                  <a:lnTo>
                    <a:pt x="13" y="111"/>
                  </a:lnTo>
                  <a:lnTo>
                    <a:pt x="0" y="121"/>
                  </a:lnTo>
                  <a:lnTo>
                    <a:pt x="0" y="317"/>
                  </a:lnTo>
                  <a:lnTo>
                    <a:pt x="8" y="163"/>
                  </a:lnTo>
                  <a:lnTo>
                    <a:pt x="27" y="188"/>
                  </a:lnTo>
                  <a:lnTo>
                    <a:pt x="30" y="315"/>
                  </a:lnTo>
                  <a:lnTo>
                    <a:pt x="39" y="320"/>
                  </a:lnTo>
                  <a:lnTo>
                    <a:pt x="39" y="122"/>
                  </a:lnTo>
                  <a:lnTo>
                    <a:pt x="30" y="113"/>
                  </a:lnTo>
                  <a:lnTo>
                    <a:pt x="30" y="0"/>
                  </a:lnTo>
                </a:path>
              </a:pathLst>
            </a:custGeom>
            <a:solidFill>
              <a:srgbClr val="000000"/>
            </a:solidFill>
            <a:ln w="9525" cap="rnd">
              <a:noFill/>
              <a:round/>
              <a:headEnd/>
              <a:tailEnd/>
            </a:ln>
          </p:spPr>
          <p:txBody>
            <a:bodyPr/>
            <a:lstStyle/>
            <a:p>
              <a:endParaRPr lang="zh-CN" altLang="en-US"/>
            </a:p>
          </p:txBody>
        </p:sp>
        <p:sp>
          <p:nvSpPr>
            <p:cNvPr id="86058" name="Freeform 113"/>
            <p:cNvSpPr>
              <a:spLocks/>
            </p:cNvSpPr>
            <p:nvPr/>
          </p:nvSpPr>
          <p:spPr bwMode="auto">
            <a:xfrm>
              <a:off x="3531" y="2185"/>
              <a:ext cx="493" cy="456"/>
            </a:xfrm>
            <a:custGeom>
              <a:avLst/>
              <a:gdLst>
                <a:gd name="T0" fmla="*/ 323 w 493"/>
                <a:gd name="T1" fmla="*/ 282 h 456"/>
                <a:gd name="T2" fmla="*/ 302 w 493"/>
                <a:gd name="T3" fmla="*/ 380 h 456"/>
                <a:gd name="T4" fmla="*/ 265 w 493"/>
                <a:gd name="T5" fmla="*/ 420 h 456"/>
                <a:gd name="T6" fmla="*/ 238 w 493"/>
                <a:gd name="T7" fmla="*/ 443 h 456"/>
                <a:gd name="T8" fmla="*/ 203 w 493"/>
                <a:gd name="T9" fmla="*/ 455 h 456"/>
                <a:gd name="T10" fmla="*/ 167 w 493"/>
                <a:gd name="T11" fmla="*/ 450 h 456"/>
                <a:gd name="T12" fmla="*/ 140 w 493"/>
                <a:gd name="T13" fmla="*/ 430 h 456"/>
                <a:gd name="T14" fmla="*/ 115 w 493"/>
                <a:gd name="T15" fmla="*/ 399 h 456"/>
                <a:gd name="T16" fmla="*/ 97 w 493"/>
                <a:gd name="T17" fmla="*/ 360 h 456"/>
                <a:gd name="T18" fmla="*/ 81 w 493"/>
                <a:gd name="T19" fmla="*/ 327 h 456"/>
                <a:gd name="T20" fmla="*/ 68 w 493"/>
                <a:gd name="T21" fmla="*/ 288 h 456"/>
                <a:gd name="T22" fmla="*/ 63 w 493"/>
                <a:gd name="T23" fmla="*/ 258 h 456"/>
                <a:gd name="T24" fmla="*/ 9 w 493"/>
                <a:gd name="T25" fmla="*/ 259 h 456"/>
                <a:gd name="T26" fmla="*/ 0 w 493"/>
                <a:gd name="T27" fmla="*/ 241 h 456"/>
                <a:gd name="T28" fmla="*/ 8 w 493"/>
                <a:gd name="T29" fmla="*/ 215 h 456"/>
                <a:gd name="T30" fmla="*/ 57 w 493"/>
                <a:gd name="T31" fmla="*/ 207 h 456"/>
                <a:gd name="T32" fmla="*/ 51 w 493"/>
                <a:gd name="T33" fmla="*/ 172 h 456"/>
                <a:gd name="T34" fmla="*/ 56 w 493"/>
                <a:gd name="T35" fmla="*/ 126 h 456"/>
                <a:gd name="T36" fmla="*/ 67 w 493"/>
                <a:gd name="T37" fmla="*/ 85 h 456"/>
                <a:gd name="T38" fmla="*/ 92 w 493"/>
                <a:gd name="T39" fmla="*/ 41 h 456"/>
                <a:gd name="T40" fmla="*/ 120 w 493"/>
                <a:gd name="T41" fmla="*/ 18 h 456"/>
                <a:gd name="T42" fmla="*/ 153 w 493"/>
                <a:gd name="T43" fmla="*/ 0 h 456"/>
                <a:gd name="T44" fmla="*/ 187 w 493"/>
                <a:gd name="T45" fmla="*/ 3 h 456"/>
                <a:gd name="T46" fmla="*/ 217 w 493"/>
                <a:gd name="T47" fmla="*/ 21 h 456"/>
                <a:gd name="T48" fmla="*/ 260 w 493"/>
                <a:gd name="T49" fmla="*/ 73 h 456"/>
                <a:gd name="T50" fmla="*/ 302 w 493"/>
                <a:gd name="T51" fmla="*/ 149 h 456"/>
                <a:gd name="T52" fmla="*/ 334 w 493"/>
                <a:gd name="T53" fmla="*/ 221 h 456"/>
                <a:gd name="T54" fmla="*/ 421 w 493"/>
                <a:gd name="T55" fmla="*/ 230 h 456"/>
                <a:gd name="T56" fmla="*/ 428 w 493"/>
                <a:gd name="T57" fmla="*/ 244 h 456"/>
                <a:gd name="T58" fmla="*/ 442 w 493"/>
                <a:gd name="T59" fmla="*/ 244 h 456"/>
                <a:gd name="T60" fmla="*/ 447 w 493"/>
                <a:gd name="T61" fmla="*/ 232 h 456"/>
                <a:gd name="T62" fmla="*/ 488 w 493"/>
                <a:gd name="T63" fmla="*/ 231 h 456"/>
                <a:gd name="T64" fmla="*/ 492 w 493"/>
                <a:gd name="T65" fmla="*/ 249 h 456"/>
                <a:gd name="T66" fmla="*/ 466 w 493"/>
                <a:gd name="T67" fmla="*/ 263 h 456"/>
                <a:gd name="T68" fmla="*/ 418 w 493"/>
                <a:gd name="T69" fmla="*/ 254 h 456"/>
                <a:gd name="T70" fmla="*/ 405 w 493"/>
                <a:gd name="T71" fmla="*/ 244 h 456"/>
                <a:gd name="T72" fmla="*/ 340 w 493"/>
                <a:gd name="T73" fmla="*/ 239 h 456"/>
                <a:gd name="T74" fmla="*/ 323 w 493"/>
                <a:gd name="T75" fmla="*/ 282 h 456"/>
                <a:gd name="T76" fmla="*/ 323 w 493"/>
                <a:gd name="T77" fmla="*/ 282 h 4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3"/>
                <a:gd name="T118" fmla="*/ 0 h 456"/>
                <a:gd name="T119" fmla="*/ 493 w 493"/>
                <a:gd name="T120" fmla="*/ 456 h 4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3" h="456">
                  <a:moveTo>
                    <a:pt x="323" y="282"/>
                  </a:moveTo>
                  <a:lnTo>
                    <a:pt x="302" y="380"/>
                  </a:lnTo>
                  <a:lnTo>
                    <a:pt x="265" y="420"/>
                  </a:lnTo>
                  <a:lnTo>
                    <a:pt x="238" y="443"/>
                  </a:lnTo>
                  <a:lnTo>
                    <a:pt x="203" y="455"/>
                  </a:lnTo>
                  <a:lnTo>
                    <a:pt x="167" y="450"/>
                  </a:lnTo>
                  <a:lnTo>
                    <a:pt x="140" y="430"/>
                  </a:lnTo>
                  <a:lnTo>
                    <a:pt x="115" y="399"/>
                  </a:lnTo>
                  <a:lnTo>
                    <a:pt x="97" y="360"/>
                  </a:lnTo>
                  <a:lnTo>
                    <a:pt x="81" y="327"/>
                  </a:lnTo>
                  <a:lnTo>
                    <a:pt x="68" y="288"/>
                  </a:lnTo>
                  <a:lnTo>
                    <a:pt x="63" y="258"/>
                  </a:lnTo>
                  <a:lnTo>
                    <a:pt x="9" y="259"/>
                  </a:lnTo>
                  <a:lnTo>
                    <a:pt x="0" y="241"/>
                  </a:lnTo>
                  <a:lnTo>
                    <a:pt x="8" y="215"/>
                  </a:lnTo>
                  <a:lnTo>
                    <a:pt x="57" y="207"/>
                  </a:lnTo>
                  <a:lnTo>
                    <a:pt x="51" y="172"/>
                  </a:lnTo>
                  <a:lnTo>
                    <a:pt x="56" y="126"/>
                  </a:lnTo>
                  <a:lnTo>
                    <a:pt x="67" y="85"/>
                  </a:lnTo>
                  <a:lnTo>
                    <a:pt x="92" y="41"/>
                  </a:lnTo>
                  <a:lnTo>
                    <a:pt x="120" y="18"/>
                  </a:lnTo>
                  <a:lnTo>
                    <a:pt x="153" y="0"/>
                  </a:lnTo>
                  <a:lnTo>
                    <a:pt x="187" y="3"/>
                  </a:lnTo>
                  <a:lnTo>
                    <a:pt x="217" y="21"/>
                  </a:lnTo>
                  <a:lnTo>
                    <a:pt x="260" y="73"/>
                  </a:lnTo>
                  <a:lnTo>
                    <a:pt x="302" y="149"/>
                  </a:lnTo>
                  <a:lnTo>
                    <a:pt x="334" y="221"/>
                  </a:lnTo>
                  <a:lnTo>
                    <a:pt x="421" y="230"/>
                  </a:lnTo>
                  <a:lnTo>
                    <a:pt x="428" y="244"/>
                  </a:lnTo>
                  <a:lnTo>
                    <a:pt x="442" y="244"/>
                  </a:lnTo>
                  <a:lnTo>
                    <a:pt x="447" y="232"/>
                  </a:lnTo>
                  <a:lnTo>
                    <a:pt x="488" y="231"/>
                  </a:lnTo>
                  <a:lnTo>
                    <a:pt x="492" y="249"/>
                  </a:lnTo>
                  <a:lnTo>
                    <a:pt x="466" y="263"/>
                  </a:lnTo>
                  <a:lnTo>
                    <a:pt x="418" y="254"/>
                  </a:lnTo>
                  <a:lnTo>
                    <a:pt x="405" y="244"/>
                  </a:lnTo>
                  <a:lnTo>
                    <a:pt x="340" y="239"/>
                  </a:lnTo>
                  <a:lnTo>
                    <a:pt x="323" y="282"/>
                  </a:lnTo>
                </a:path>
              </a:pathLst>
            </a:custGeom>
            <a:solidFill>
              <a:srgbClr val="FFFFFF"/>
            </a:solidFill>
            <a:ln w="9525" cap="rnd">
              <a:noFill/>
              <a:round/>
              <a:headEnd/>
              <a:tailEnd/>
            </a:ln>
          </p:spPr>
          <p:txBody>
            <a:bodyPr/>
            <a:lstStyle/>
            <a:p>
              <a:endParaRPr lang="zh-CN" altLang="en-US"/>
            </a:p>
          </p:txBody>
        </p:sp>
        <p:sp>
          <p:nvSpPr>
            <p:cNvPr id="86059" name="Freeform 114"/>
            <p:cNvSpPr>
              <a:spLocks/>
            </p:cNvSpPr>
            <p:nvPr/>
          </p:nvSpPr>
          <p:spPr bwMode="auto">
            <a:xfrm>
              <a:off x="3616" y="2415"/>
              <a:ext cx="206" cy="198"/>
            </a:xfrm>
            <a:custGeom>
              <a:avLst/>
              <a:gdLst>
                <a:gd name="T0" fmla="*/ 70 w 206"/>
                <a:gd name="T1" fmla="*/ 21 h 198"/>
                <a:gd name="T2" fmla="*/ 74 w 206"/>
                <a:gd name="T3" fmla="*/ 28 h 198"/>
                <a:gd name="T4" fmla="*/ 33 w 206"/>
                <a:gd name="T5" fmla="*/ 108 h 198"/>
                <a:gd name="T6" fmla="*/ 41 w 206"/>
                <a:gd name="T7" fmla="*/ 118 h 198"/>
                <a:gd name="T8" fmla="*/ 84 w 206"/>
                <a:gd name="T9" fmla="*/ 43 h 198"/>
                <a:gd name="T10" fmla="*/ 99 w 206"/>
                <a:gd name="T11" fmla="*/ 68 h 198"/>
                <a:gd name="T12" fmla="*/ 132 w 206"/>
                <a:gd name="T13" fmla="*/ 94 h 198"/>
                <a:gd name="T14" fmla="*/ 180 w 206"/>
                <a:gd name="T15" fmla="*/ 97 h 198"/>
                <a:gd name="T16" fmla="*/ 200 w 206"/>
                <a:gd name="T17" fmla="*/ 48 h 198"/>
                <a:gd name="T18" fmla="*/ 202 w 206"/>
                <a:gd name="T19" fmla="*/ 11 h 198"/>
                <a:gd name="T20" fmla="*/ 205 w 206"/>
                <a:gd name="T21" fmla="*/ 46 h 198"/>
                <a:gd name="T22" fmla="*/ 203 w 206"/>
                <a:gd name="T23" fmla="*/ 74 h 198"/>
                <a:gd name="T24" fmla="*/ 194 w 206"/>
                <a:gd name="T25" fmla="*/ 108 h 198"/>
                <a:gd name="T26" fmla="*/ 182 w 206"/>
                <a:gd name="T27" fmla="*/ 132 h 198"/>
                <a:gd name="T28" fmla="*/ 149 w 206"/>
                <a:gd name="T29" fmla="*/ 180 h 198"/>
                <a:gd name="T30" fmla="*/ 128 w 206"/>
                <a:gd name="T31" fmla="*/ 192 h 198"/>
                <a:gd name="T32" fmla="*/ 104 w 206"/>
                <a:gd name="T33" fmla="*/ 197 h 198"/>
                <a:gd name="T34" fmla="*/ 77 w 206"/>
                <a:gd name="T35" fmla="*/ 188 h 198"/>
                <a:gd name="T36" fmla="*/ 57 w 206"/>
                <a:gd name="T37" fmla="*/ 161 h 198"/>
                <a:gd name="T38" fmla="*/ 38 w 206"/>
                <a:gd name="T39" fmla="*/ 131 h 198"/>
                <a:gd name="T40" fmla="*/ 15 w 206"/>
                <a:gd name="T41" fmla="*/ 83 h 198"/>
                <a:gd name="T42" fmla="*/ 0 w 206"/>
                <a:gd name="T43" fmla="*/ 23 h 198"/>
                <a:gd name="T44" fmla="*/ 0 w 206"/>
                <a:gd name="T45" fmla="*/ 2 h 198"/>
                <a:gd name="T46" fmla="*/ 45 w 206"/>
                <a:gd name="T47" fmla="*/ 0 h 198"/>
                <a:gd name="T48" fmla="*/ 70 w 206"/>
                <a:gd name="T49" fmla="*/ 21 h 198"/>
                <a:gd name="T50" fmla="*/ 70 w 206"/>
                <a:gd name="T51" fmla="*/ 21 h 19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06"/>
                <a:gd name="T79" fmla="*/ 0 h 198"/>
                <a:gd name="T80" fmla="*/ 206 w 206"/>
                <a:gd name="T81" fmla="*/ 198 h 19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06" h="198">
                  <a:moveTo>
                    <a:pt x="70" y="21"/>
                  </a:moveTo>
                  <a:lnTo>
                    <a:pt x="74" y="28"/>
                  </a:lnTo>
                  <a:lnTo>
                    <a:pt x="33" y="108"/>
                  </a:lnTo>
                  <a:lnTo>
                    <a:pt x="41" y="118"/>
                  </a:lnTo>
                  <a:lnTo>
                    <a:pt x="84" y="43"/>
                  </a:lnTo>
                  <a:lnTo>
                    <a:pt x="99" y="68"/>
                  </a:lnTo>
                  <a:lnTo>
                    <a:pt x="132" y="94"/>
                  </a:lnTo>
                  <a:lnTo>
                    <a:pt x="180" y="97"/>
                  </a:lnTo>
                  <a:lnTo>
                    <a:pt x="200" y="48"/>
                  </a:lnTo>
                  <a:lnTo>
                    <a:pt x="202" y="11"/>
                  </a:lnTo>
                  <a:lnTo>
                    <a:pt x="205" y="46"/>
                  </a:lnTo>
                  <a:lnTo>
                    <a:pt x="203" y="74"/>
                  </a:lnTo>
                  <a:lnTo>
                    <a:pt x="194" y="108"/>
                  </a:lnTo>
                  <a:lnTo>
                    <a:pt x="182" y="132"/>
                  </a:lnTo>
                  <a:lnTo>
                    <a:pt x="149" y="180"/>
                  </a:lnTo>
                  <a:lnTo>
                    <a:pt x="128" y="192"/>
                  </a:lnTo>
                  <a:lnTo>
                    <a:pt x="104" y="197"/>
                  </a:lnTo>
                  <a:lnTo>
                    <a:pt x="77" y="188"/>
                  </a:lnTo>
                  <a:lnTo>
                    <a:pt x="57" y="161"/>
                  </a:lnTo>
                  <a:lnTo>
                    <a:pt x="38" y="131"/>
                  </a:lnTo>
                  <a:lnTo>
                    <a:pt x="15" y="83"/>
                  </a:lnTo>
                  <a:lnTo>
                    <a:pt x="0" y="23"/>
                  </a:lnTo>
                  <a:lnTo>
                    <a:pt x="0" y="2"/>
                  </a:lnTo>
                  <a:lnTo>
                    <a:pt x="45" y="0"/>
                  </a:lnTo>
                  <a:lnTo>
                    <a:pt x="70" y="21"/>
                  </a:lnTo>
                </a:path>
              </a:pathLst>
            </a:custGeom>
            <a:solidFill>
              <a:srgbClr val="CCCCFF"/>
            </a:solidFill>
            <a:ln w="9525" cap="rnd">
              <a:noFill/>
              <a:round/>
              <a:headEnd/>
              <a:tailEnd/>
            </a:ln>
          </p:spPr>
          <p:txBody>
            <a:bodyPr/>
            <a:lstStyle/>
            <a:p>
              <a:endParaRPr lang="zh-CN" altLang="en-US"/>
            </a:p>
          </p:txBody>
        </p:sp>
        <p:sp>
          <p:nvSpPr>
            <p:cNvPr id="86060" name="Freeform 115"/>
            <p:cNvSpPr>
              <a:spLocks/>
            </p:cNvSpPr>
            <p:nvPr/>
          </p:nvSpPr>
          <p:spPr bwMode="auto">
            <a:xfrm>
              <a:off x="3709" y="2197"/>
              <a:ext cx="165" cy="441"/>
            </a:xfrm>
            <a:custGeom>
              <a:avLst/>
              <a:gdLst>
                <a:gd name="T0" fmla="*/ 0 w 165"/>
                <a:gd name="T1" fmla="*/ 0 h 441"/>
                <a:gd name="T2" fmla="*/ 33 w 165"/>
                <a:gd name="T3" fmla="*/ 8 h 441"/>
                <a:gd name="T4" fmla="*/ 65 w 165"/>
                <a:gd name="T5" fmla="*/ 38 h 441"/>
                <a:gd name="T6" fmla="*/ 99 w 165"/>
                <a:gd name="T7" fmla="*/ 85 h 441"/>
                <a:gd name="T8" fmla="*/ 124 w 165"/>
                <a:gd name="T9" fmla="*/ 127 h 441"/>
                <a:gd name="T10" fmla="*/ 146 w 165"/>
                <a:gd name="T11" fmla="*/ 184 h 441"/>
                <a:gd name="T12" fmla="*/ 164 w 165"/>
                <a:gd name="T13" fmla="*/ 245 h 441"/>
                <a:gd name="T14" fmla="*/ 130 w 165"/>
                <a:gd name="T15" fmla="*/ 327 h 441"/>
                <a:gd name="T16" fmla="*/ 97 w 165"/>
                <a:gd name="T17" fmla="*/ 402 h 441"/>
                <a:gd name="T18" fmla="*/ 55 w 165"/>
                <a:gd name="T19" fmla="*/ 432 h 441"/>
                <a:gd name="T20" fmla="*/ 34 w 165"/>
                <a:gd name="T21" fmla="*/ 440 h 441"/>
                <a:gd name="T22" fmla="*/ 61 w 165"/>
                <a:gd name="T23" fmla="*/ 419 h 441"/>
                <a:gd name="T24" fmla="*/ 88 w 165"/>
                <a:gd name="T25" fmla="*/ 390 h 441"/>
                <a:gd name="T26" fmla="*/ 111 w 165"/>
                <a:gd name="T27" fmla="*/ 342 h 441"/>
                <a:gd name="T28" fmla="*/ 120 w 165"/>
                <a:gd name="T29" fmla="*/ 286 h 441"/>
                <a:gd name="T30" fmla="*/ 113 w 165"/>
                <a:gd name="T31" fmla="*/ 172 h 441"/>
                <a:gd name="T32" fmla="*/ 77 w 165"/>
                <a:gd name="T33" fmla="*/ 80 h 441"/>
                <a:gd name="T34" fmla="*/ 43 w 165"/>
                <a:gd name="T35" fmla="*/ 27 h 441"/>
                <a:gd name="T36" fmla="*/ 0 w 165"/>
                <a:gd name="T37" fmla="*/ 0 h 441"/>
                <a:gd name="T38" fmla="*/ 0 w 165"/>
                <a:gd name="T39" fmla="*/ 0 h 44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65"/>
                <a:gd name="T61" fmla="*/ 0 h 441"/>
                <a:gd name="T62" fmla="*/ 165 w 165"/>
                <a:gd name="T63" fmla="*/ 441 h 44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65" h="441">
                  <a:moveTo>
                    <a:pt x="0" y="0"/>
                  </a:moveTo>
                  <a:lnTo>
                    <a:pt x="33" y="8"/>
                  </a:lnTo>
                  <a:lnTo>
                    <a:pt x="65" y="38"/>
                  </a:lnTo>
                  <a:lnTo>
                    <a:pt x="99" y="85"/>
                  </a:lnTo>
                  <a:lnTo>
                    <a:pt x="124" y="127"/>
                  </a:lnTo>
                  <a:lnTo>
                    <a:pt x="146" y="184"/>
                  </a:lnTo>
                  <a:lnTo>
                    <a:pt x="164" y="245"/>
                  </a:lnTo>
                  <a:lnTo>
                    <a:pt x="130" y="327"/>
                  </a:lnTo>
                  <a:lnTo>
                    <a:pt x="97" y="402"/>
                  </a:lnTo>
                  <a:lnTo>
                    <a:pt x="55" y="432"/>
                  </a:lnTo>
                  <a:lnTo>
                    <a:pt x="34" y="440"/>
                  </a:lnTo>
                  <a:lnTo>
                    <a:pt x="61" y="419"/>
                  </a:lnTo>
                  <a:lnTo>
                    <a:pt x="88" y="390"/>
                  </a:lnTo>
                  <a:lnTo>
                    <a:pt x="111" y="342"/>
                  </a:lnTo>
                  <a:lnTo>
                    <a:pt x="120" y="286"/>
                  </a:lnTo>
                  <a:lnTo>
                    <a:pt x="113" y="172"/>
                  </a:lnTo>
                  <a:lnTo>
                    <a:pt x="77" y="80"/>
                  </a:lnTo>
                  <a:lnTo>
                    <a:pt x="43" y="27"/>
                  </a:lnTo>
                  <a:lnTo>
                    <a:pt x="0" y="0"/>
                  </a:lnTo>
                </a:path>
              </a:pathLst>
            </a:custGeom>
            <a:solidFill>
              <a:srgbClr val="A3A3D6"/>
            </a:solidFill>
            <a:ln w="9525" cap="rnd">
              <a:noFill/>
              <a:round/>
              <a:headEnd/>
              <a:tailEnd/>
            </a:ln>
          </p:spPr>
          <p:txBody>
            <a:bodyPr/>
            <a:lstStyle/>
            <a:p>
              <a:endParaRPr lang="zh-CN" altLang="en-US"/>
            </a:p>
          </p:txBody>
        </p:sp>
        <p:sp>
          <p:nvSpPr>
            <p:cNvPr id="86061" name="Freeform 116"/>
            <p:cNvSpPr>
              <a:spLocks/>
            </p:cNvSpPr>
            <p:nvPr/>
          </p:nvSpPr>
          <p:spPr bwMode="auto">
            <a:xfrm>
              <a:off x="3596" y="2216"/>
              <a:ext cx="191" cy="192"/>
            </a:xfrm>
            <a:custGeom>
              <a:avLst/>
              <a:gdLst>
                <a:gd name="T0" fmla="*/ 190 w 191"/>
                <a:gd name="T1" fmla="*/ 104 h 192"/>
                <a:gd name="T2" fmla="*/ 169 w 191"/>
                <a:gd name="T3" fmla="*/ 78 h 192"/>
                <a:gd name="T4" fmla="*/ 145 w 191"/>
                <a:gd name="T5" fmla="*/ 65 h 192"/>
                <a:gd name="T6" fmla="*/ 126 w 191"/>
                <a:gd name="T7" fmla="*/ 64 h 192"/>
                <a:gd name="T8" fmla="*/ 87 w 191"/>
                <a:gd name="T9" fmla="*/ 83 h 192"/>
                <a:gd name="T10" fmla="*/ 68 w 191"/>
                <a:gd name="T11" fmla="*/ 117 h 192"/>
                <a:gd name="T12" fmla="*/ 65 w 191"/>
                <a:gd name="T13" fmla="*/ 156 h 192"/>
                <a:gd name="T14" fmla="*/ 73 w 191"/>
                <a:gd name="T15" fmla="*/ 188 h 192"/>
                <a:gd name="T16" fmla="*/ 32 w 191"/>
                <a:gd name="T17" fmla="*/ 191 h 192"/>
                <a:gd name="T18" fmla="*/ 24 w 191"/>
                <a:gd name="T19" fmla="*/ 176 h 192"/>
                <a:gd name="T20" fmla="*/ 1 w 191"/>
                <a:gd name="T21" fmla="*/ 174 h 192"/>
                <a:gd name="T22" fmla="*/ 0 w 191"/>
                <a:gd name="T23" fmla="*/ 113 h 192"/>
                <a:gd name="T24" fmla="*/ 42 w 191"/>
                <a:gd name="T25" fmla="*/ 41 h 192"/>
                <a:gd name="T26" fmla="*/ 111 w 191"/>
                <a:gd name="T27" fmla="*/ 0 h 192"/>
                <a:gd name="T28" fmla="*/ 146 w 191"/>
                <a:gd name="T29" fmla="*/ 25 h 192"/>
                <a:gd name="T30" fmla="*/ 167 w 191"/>
                <a:gd name="T31" fmla="*/ 56 h 192"/>
                <a:gd name="T32" fmla="*/ 190 w 191"/>
                <a:gd name="T33" fmla="*/ 104 h 192"/>
                <a:gd name="T34" fmla="*/ 190 w 191"/>
                <a:gd name="T35" fmla="*/ 104 h 1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1"/>
                <a:gd name="T55" fmla="*/ 0 h 192"/>
                <a:gd name="T56" fmla="*/ 191 w 191"/>
                <a:gd name="T57" fmla="*/ 192 h 19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1" h="192">
                  <a:moveTo>
                    <a:pt x="190" y="104"/>
                  </a:moveTo>
                  <a:lnTo>
                    <a:pt x="169" y="78"/>
                  </a:lnTo>
                  <a:lnTo>
                    <a:pt x="145" y="65"/>
                  </a:lnTo>
                  <a:lnTo>
                    <a:pt x="126" y="64"/>
                  </a:lnTo>
                  <a:lnTo>
                    <a:pt x="87" y="83"/>
                  </a:lnTo>
                  <a:lnTo>
                    <a:pt x="68" y="117"/>
                  </a:lnTo>
                  <a:lnTo>
                    <a:pt x="65" y="156"/>
                  </a:lnTo>
                  <a:lnTo>
                    <a:pt x="73" y="188"/>
                  </a:lnTo>
                  <a:lnTo>
                    <a:pt x="32" y="191"/>
                  </a:lnTo>
                  <a:lnTo>
                    <a:pt x="24" y="176"/>
                  </a:lnTo>
                  <a:lnTo>
                    <a:pt x="1" y="174"/>
                  </a:lnTo>
                  <a:lnTo>
                    <a:pt x="0" y="113"/>
                  </a:lnTo>
                  <a:lnTo>
                    <a:pt x="42" y="41"/>
                  </a:lnTo>
                  <a:lnTo>
                    <a:pt x="111" y="0"/>
                  </a:lnTo>
                  <a:lnTo>
                    <a:pt x="146" y="25"/>
                  </a:lnTo>
                  <a:lnTo>
                    <a:pt x="167" y="56"/>
                  </a:lnTo>
                  <a:lnTo>
                    <a:pt x="190" y="104"/>
                  </a:lnTo>
                </a:path>
              </a:pathLst>
            </a:custGeom>
            <a:solidFill>
              <a:srgbClr val="CCCCFF"/>
            </a:solidFill>
            <a:ln w="9525" cap="rnd">
              <a:noFill/>
              <a:round/>
              <a:headEnd/>
              <a:tailEnd/>
            </a:ln>
          </p:spPr>
          <p:txBody>
            <a:bodyPr/>
            <a:lstStyle/>
            <a:p>
              <a:endParaRPr lang="zh-CN" altLang="en-US"/>
            </a:p>
          </p:txBody>
        </p:sp>
        <p:sp>
          <p:nvSpPr>
            <p:cNvPr id="86062" name="Freeform 117"/>
            <p:cNvSpPr>
              <a:spLocks/>
            </p:cNvSpPr>
            <p:nvPr/>
          </p:nvSpPr>
          <p:spPr bwMode="auto">
            <a:xfrm>
              <a:off x="3541" y="2409"/>
              <a:ext cx="69" cy="34"/>
            </a:xfrm>
            <a:custGeom>
              <a:avLst/>
              <a:gdLst>
                <a:gd name="T0" fmla="*/ 66 w 69"/>
                <a:gd name="T1" fmla="*/ 4 h 34"/>
                <a:gd name="T2" fmla="*/ 17 w 69"/>
                <a:gd name="T3" fmla="*/ 0 h 34"/>
                <a:gd name="T4" fmla="*/ 0 w 69"/>
                <a:gd name="T5" fmla="*/ 16 h 34"/>
                <a:gd name="T6" fmla="*/ 0 w 69"/>
                <a:gd name="T7" fmla="*/ 33 h 34"/>
                <a:gd name="T8" fmla="*/ 68 w 69"/>
                <a:gd name="T9" fmla="*/ 18 h 34"/>
                <a:gd name="T10" fmla="*/ 66 w 69"/>
                <a:gd name="T11" fmla="*/ 4 h 34"/>
                <a:gd name="T12" fmla="*/ 66 w 69"/>
                <a:gd name="T13" fmla="*/ 4 h 34"/>
                <a:gd name="T14" fmla="*/ 0 60000 65536"/>
                <a:gd name="T15" fmla="*/ 0 60000 65536"/>
                <a:gd name="T16" fmla="*/ 0 60000 65536"/>
                <a:gd name="T17" fmla="*/ 0 60000 65536"/>
                <a:gd name="T18" fmla="*/ 0 60000 65536"/>
                <a:gd name="T19" fmla="*/ 0 60000 65536"/>
                <a:gd name="T20" fmla="*/ 0 60000 65536"/>
                <a:gd name="T21" fmla="*/ 0 w 69"/>
                <a:gd name="T22" fmla="*/ 0 h 34"/>
                <a:gd name="T23" fmla="*/ 69 w 69"/>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9" h="34">
                  <a:moveTo>
                    <a:pt x="66" y="4"/>
                  </a:moveTo>
                  <a:lnTo>
                    <a:pt x="17" y="0"/>
                  </a:lnTo>
                  <a:lnTo>
                    <a:pt x="0" y="16"/>
                  </a:lnTo>
                  <a:lnTo>
                    <a:pt x="0" y="33"/>
                  </a:lnTo>
                  <a:lnTo>
                    <a:pt x="68" y="18"/>
                  </a:lnTo>
                  <a:lnTo>
                    <a:pt x="66" y="4"/>
                  </a:lnTo>
                </a:path>
              </a:pathLst>
            </a:custGeom>
            <a:solidFill>
              <a:srgbClr val="A3A3D6"/>
            </a:solidFill>
            <a:ln w="9525" cap="rnd">
              <a:noFill/>
              <a:round/>
              <a:headEnd/>
              <a:tailEnd/>
            </a:ln>
          </p:spPr>
          <p:txBody>
            <a:bodyPr/>
            <a:lstStyle/>
            <a:p>
              <a:endParaRPr lang="zh-CN" altLang="en-US"/>
            </a:p>
          </p:txBody>
        </p:sp>
        <p:sp>
          <p:nvSpPr>
            <p:cNvPr id="86063" name="Freeform 118"/>
            <p:cNvSpPr>
              <a:spLocks/>
            </p:cNvSpPr>
            <p:nvPr/>
          </p:nvSpPr>
          <p:spPr bwMode="auto">
            <a:xfrm>
              <a:off x="3541" y="2402"/>
              <a:ext cx="83" cy="45"/>
            </a:xfrm>
            <a:custGeom>
              <a:avLst/>
              <a:gdLst>
                <a:gd name="T0" fmla="*/ 78 w 83"/>
                <a:gd name="T1" fmla="*/ 1 h 45"/>
                <a:gd name="T2" fmla="*/ 82 w 83"/>
                <a:gd name="T3" fmla="*/ 13 h 45"/>
                <a:gd name="T4" fmla="*/ 82 w 83"/>
                <a:gd name="T5" fmla="*/ 30 h 45"/>
                <a:gd name="T6" fmla="*/ 71 w 83"/>
                <a:gd name="T7" fmla="*/ 44 h 45"/>
                <a:gd name="T8" fmla="*/ 0 w 83"/>
                <a:gd name="T9" fmla="*/ 43 h 45"/>
                <a:gd name="T10" fmla="*/ 14 w 83"/>
                <a:gd name="T11" fmla="*/ 31 h 45"/>
                <a:gd name="T12" fmla="*/ 18 w 83"/>
                <a:gd name="T13" fmla="*/ 20 h 45"/>
                <a:gd name="T14" fmla="*/ 73 w 83"/>
                <a:gd name="T15" fmla="*/ 16 h 45"/>
                <a:gd name="T16" fmla="*/ 22 w 83"/>
                <a:gd name="T17" fmla="*/ 0 h 45"/>
                <a:gd name="T18" fmla="*/ 78 w 83"/>
                <a:gd name="T19" fmla="*/ 1 h 45"/>
                <a:gd name="T20" fmla="*/ 78 w 83"/>
                <a:gd name="T21" fmla="*/ 1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3"/>
                <a:gd name="T34" fmla="*/ 0 h 45"/>
                <a:gd name="T35" fmla="*/ 83 w 83"/>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3" h="45">
                  <a:moveTo>
                    <a:pt x="78" y="1"/>
                  </a:moveTo>
                  <a:lnTo>
                    <a:pt x="82" y="13"/>
                  </a:lnTo>
                  <a:lnTo>
                    <a:pt x="82" y="30"/>
                  </a:lnTo>
                  <a:lnTo>
                    <a:pt x="71" y="44"/>
                  </a:lnTo>
                  <a:lnTo>
                    <a:pt x="0" y="43"/>
                  </a:lnTo>
                  <a:lnTo>
                    <a:pt x="14" y="31"/>
                  </a:lnTo>
                  <a:lnTo>
                    <a:pt x="18" y="20"/>
                  </a:lnTo>
                  <a:lnTo>
                    <a:pt x="73" y="16"/>
                  </a:lnTo>
                  <a:lnTo>
                    <a:pt x="22" y="0"/>
                  </a:lnTo>
                  <a:lnTo>
                    <a:pt x="78" y="1"/>
                  </a:lnTo>
                </a:path>
              </a:pathLst>
            </a:custGeom>
            <a:solidFill>
              <a:srgbClr val="000000"/>
            </a:solidFill>
            <a:ln w="9525" cap="rnd">
              <a:noFill/>
              <a:round/>
              <a:headEnd/>
              <a:tailEnd/>
            </a:ln>
          </p:spPr>
          <p:txBody>
            <a:bodyPr/>
            <a:lstStyle/>
            <a:p>
              <a:endParaRPr lang="zh-CN" altLang="en-US"/>
            </a:p>
          </p:txBody>
        </p:sp>
        <p:sp>
          <p:nvSpPr>
            <p:cNvPr id="86064" name="Freeform 119"/>
            <p:cNvSpPr>
              <a:spLocks/>
            </p:cNvSpPr>
            <p:nvPr/>
          </p:nvSpPr>
          <p:spPr bwMode="auto">
            <a:xfrm>
              <a:off x="3535" y="2404"/>
              <a:ext cx="17" cy="38"/>
            </a:xfrm>
            <a:custGeom>
              <a:avLst/>
              <a:gdLst>
                <a:gd name="T0" fmla="*/ 14 w 17"/>
                <a:gd name="T1" fmla="*/ 0 h 38"/>
                <a:gd name="T2" fmla="*/ 2 w 17"/>
                <a:gd name="T3" fmla="*/ 10 h 38"/>
                <a:gd name="T4" fmla="*/ 0 w 17"/>
                <a:gd name="T5" fmla="*/ 24 h 38"/>
                <a:gd name="T6" fmla="*/ 3 w 17"/>
                <a:gd name="T7" fmla="*/ 37 h 38"/>
                <a:gd name="T8" fmla="*/ 16 w 17"/>
                <a:gd name="T9" fmla="*/ 24 h 38"/>
                <a:gd name="T10" fmla="*/ 14 w 17"/>
                <a:gd name="T11" fmla="*/ 0 h 38"/>
                <a:gd name="T12" fmla="*/ 14 w 17"/>
                <a:gd name="T13" fmla="*/ 0 h 38"/>
                <a:gd name="T14" fmla="*/ 0 60000 65536"/>
                <a:gd name="T15" fmla="*/ 0 60000 65536"/>
                <a:gd name="T16" fmla="*/ 0 60000 65536"/>
                <a:gd name="T17" fmla="*/ 0 60000 65536"/>
                <a:gd name="T18" fmla="*/ 0 60000 65536"/>
                <a:gd name="T19" fmla="*/ 0 60000 65536"/>
                <a:gd name="T20" fmla="*/ 0 60000 65536"/>
                <a:gd name="T21" fmla="*/ 0 w 17"/>
                <a:gd name="T22" fmla="*/ 0 h 38"/>
                <a:gd name="T23" fmla="*/ 17 w 17"/>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38">
                  <a:moveTo>
                    <a:pt x="14" y="0"/>
                  </a:moveTo>
                  <a:lnTo>
                    <a:pt x="2" y="10"/>
                  </a:lnTo>
                  <a:lnTo>
                    <a:pt x="0" y="24"/>
                  </a:lnTo>
                  <a:lnTo>
                    <a:pt x="3" y="37"/>
                  </a:lnTo>
                  <a:lnTo>
                    <a:pt x="16" y="24"/>
                  </a:lnTo>
                  <a:lnTo>
                    <a:pt x="14" y="0"/>
                  </a:lnTo>
                </a:path>
              </a:pathLst>
            </a:custGeom>
            <a:solidFill>
              <a:srgbClr val="000000"/>
            </a:solidFill>
            <a:ln w="9525" cap="rnd">
              <a:noFill/>
              <a:round/>
              <a:headEnd/>
              <a:tailEnd/>
            </a:ln>
          </p:spPr>
          <p:txBody>
            <a:bodyPr/>
            <a:lstStyle/>
            <a:p>
              <a:endParaRPr lang="zh-CN" altLang="en-US"/>
            </a:p>
          </p:txBody>
        </p:sp>
        <p:sp>
          <p:nvSpPr>
            <p:cNvPr id="86065" name="Freeform 120"/>
            <p:cNvSpPr>
              <a:spLocks/>
            </p:cNvSpPr>
            <p:nvPr/>
          </p:nvSpPr>
          <p:spPr bwMode="auto">
            <a:xfrm>
              <a:off x="3738" y="2203"/>
              <a:ext cx="143" cy="424"/>
            </a:xfrm>
            <a:custGeom>
              <a:avLst/>
              <a:gdLst>
                <a:gd name="T0" fmla="*/ 53 w 143"/>
                <a:gd name="T1" fmla="*/ 63 h 424"/>
                <a:gd name="T2" fmla="*/ 63 w 143"/>
                <a:gd name="T3" fmla="*/ 83 h 424"/>
                <a:gd name="T4" fmla="*/ 76 w 143"/>
                <a:gd name="T5" fmla="*/ 120 h 424"/>
                <a:gd name="T6" fmla="*/ 92 w 143"/>
                <a:gd name="T7" fmla="*/ 168 h 424"/>
                <a:gd name="T8" fmla="*/ 99 w 143"/>
                <a:gd name="T9" fmla="*/ 226 h 424"/>
                <a:gd name="T10" fmla="*/ 103 w 143"/>
                <a:gd name="T11" fmla="*/ 281 h 424"/>
                <a:gd name="T12" fmla="*/ 88 w 143"/>
                <a:gd name="T13" fmla="*/ 343 h 424"/>
                <a:gd name="T14" fmla="*/ 63 w 143"/>
                <a:gd name="T15" fmla="*/ 386 h 424"/>
                <a:gd name="T16" fmla="*/ 32 w 143"/>
                <a:gd name="T17" fmla="*/ 423 h 424"/>
                <a:gd name="T18" fmla="*/ 72 w 143"/>
                <a:gd name="T19" fmla="*/ 397 h 424"/>
                <a:gd name="T20" fmla="*/ 105 w 143"/>
                <a:gd name="T21" fmla="*/ 357 h 424"/>
                <a:gd name="T22" fmla="*/ 123 w 143"/>
                <a:gd name="T23" fmla="*/ 302 h 424"/>
                <a:gd name="T24" fmla="*/ 141 w 143"/>
                <a:gd name="T25" fmla="*/ 248 h 424"/>
                <a:gd name="T26" fmla="*/ 142 w 143"/>
                <a:gd name="T27" fmla="*/ 218 h 424"/>
                <a:gd name="T28" fmla="*/ 118 w 143"/>
                <a:gd name="T29" fmla="*/ 155 h 424"/>
                <a:gd name="T30" fmla="*/ 88 w 143"/>
                <a:gd name="T31" fmla="*/ 97 h 424"/>
                <a:gd name="T32" fmla="*/ 62 w 143"/>
                <a:gd name="T33" fmla="*/ 60 h 424"/>
                <a:gd name="T34" fmla="*/ 35 w 143"/>
                <a:gd name="T35" fmla="*/ 26 h 424"/>
                <a:gd name="T36" fmla="*/ 0 w 143"/>
                <a:gd name="T37" fmla="*/ 0 h 424"/>
                <a:gd name="T38" fmla="*/ 33 w 143"/>
                <a:gd name="T39" fmla="*/ 38 h 424"/>
                <a:gd name="T40" fmla="*/ 53 w 143"/>
                <a:gd name="T41" fmla="*/ 63 h 424"/>
                <a:gd name="T42" fmla="*/ 53 w 143"/>
                <a:gd name="T43" fmla="*/ 63 h 4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3"/>
                <a:gd name="T67" fmla="*/ 0 h 424"/>
                <a:gd name="T68" fmla="*/ 143 w 143"/>
                <a:gd name="T69" fmla="*/ 424 h 42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3" h="424">
                  <a:moveTo>
                    <a:pt x="53" y="63"/>
                  </a:moveTo>
                  <a:lnTo>
                    <a:pt x="63" y="83"/>
                  </a:lnTo>
                  <a:lnTo>
                    <a:pt x="76" y="120"/>
                  </a:lnTo>
                  <a:lnTo>
                    <a:pt x="92" y="168"/>
                  </a:lnTo>
                  <a:lnTo>
                    <a:pt x="99" y="226"/>
                  </a:lnTo>
                  <a:lnTo>
                    <a:pt x="103" y="281"/>
                  </a:lnTo>
                  <a:lnTo>
                    <a:pt x="88" y="343"/>
                  </a:lnTo>
                  <a:lnTo>
                    <a:pt x="63" y="386"/>
                  </a:lnTo>
                  <a:lnTo>
                    <a:pt x="32" y="423"/>
                  </a:lnTo>
                  <a:lnTo>
                    <a:pt x="72" y="397"/>
                  </a:lnTo>
                  <a:lnTo>
                    <a:pt x="105" y="357"/>
                  </a:lnTo>
                  <a:lnTo>
                    <a:pt x="123" y="302"/>
                  </a:lnTo>
                  <a:lnTo>
                    <a:pt x="141" y="248"/>
                  </a:lnTo>
                  <a:lnTo>
                    <a:pt x="142" y="218"/>
                  </a:lnTo>
                  <a:lnTo>
                    <a:pt x="118" y="155"/>
                  </a:lnTo>
                  <a:lnTo>
                    <a:pt x="88" y="97"/>
                  </a:lnTo>
                  <a:lnTo>
                    <a:pt x="62" y="60"/>
                  </a:lnTo>
                  <a:lnTo>
                    <a:pt x="35" y="26"/>
                  </a:lnTo>
                  <a:lnTo>
                    <a:pt x="0" y="0"/>
                  </a:lnTo>
                  <a:lnTo>
                    <a:pt x="33" y="38"/>
                  </a:lnTo>
                  <a:lnTo>
                    <a:pt x="53" y="63"/>
                  </a:lnTo>
                </a:path>
              </a:pathLst>
            </a:custGeom>
            <a:solidFill>
              <a:srgbClr val="000000"/>
            </a:solidFill>
            <a:ln w="9525" cap="rnd">
              <a:noFill/>
              <a:round/>
              <a:headEnd/>
              <a:tailEnd/>
            </a:ln>
          </p:spPr>
          <p:txBody>
            <a:bodyPr/>
            <a:lstStyle/>
            <a:p>
              <a:endParaRPr lang="zh-CN" altLang="en-US"/>
            </a:p>
          </p:txBody>
        </p:sp>
        <p:sp>
          <p:nvSpPr>
            <p:cNvPr id="86066" name="Freeform 121"/>
            <p:cNvSpPr>
              <a:spLocks/>
            </p:cNvSpPr>
            <p:nvPr/>
          </p:nvSpPr>
          <p:spPr bwMode="auto">
            <a:xfrm>
              <a:off x="3617" y="2412"/>
              <a:ext cx="196" cy="137"/>
            </a:xfrm>
            <a:custGeom>
              <a:avLst/>
              <a:gdLst>
                <a:gd name="T0" fmla="*/ 57 w 196"/>
                <a:gd name="T1" fmla="*/ 0 h 137"/>
                <a:gd name="T2" fmla="*/ 180 w 196"/>
                <a:gd name="T3" fmla="*/ 5 h 137"/>
                <a:gd name="T4" fmla="*/ 181 w 196"/>
                <a:gd name="T5" fmla="*/ 14 h 137"/>
                <a:gd name="T6" fmla="*/ 109 w 196"/>
                <a:gd name="T7" fmla="*/ 18 h 137"/>
                <a:gd name="T8" fmla="*/ 195 w 196"/>
                <a:gd name="T9" fmla="*/ 91 h 137"/>
                <a:gd name="T10" fmla="*/ 183 w 196"/>
                <a:gd name="T11" fmla="*/ 113 h 137"/>
                <a:gd name="T12" fmla="*/ 99 w 196"/>
                <a:gd name="T13" fmla="*/ 24 h 137"/>
                <a:gd name="T14" fmla="*/ 43 w 196"/>
                <a:gd name="T15" fmla="*/ 136 h 137"/>
                <a:gd name="T16" fmla="*/ 34 w 196"/>
                <a:gd name="T17" fmla="*/ 121 h 137"/>
                <a:gd name="T18" fmla="*/ 83 w 196"/>
                <a:gd name="T19" fmla="*/ 19 h 137"/>
                <a:gd name="T20" fmla="*/ 0 w 196"/>
                <a:gd name="T21" fmla="*/ 21 h 137"/>
                <a:gd name="T22" fmla="*/ 2 w 196"/>
                <a:gd name="T23" fmla="*/ 9 h 137"/>
                <a:gd name="T24" fmla="*/ 62 w 196"/>
                <a:gd name="T25" fmla="*/ 11 h 137"/>
                <a:gd name="T26" fmla="*/ 57 w 196"/>
                <a:gd name="T27" fmla="*/ 0 h 137"/>
                <a:gd name="T28" fmla="*/ 57 w 196"/>
                <a:gd name="T29" fmla="*/ 0 h 1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6"/>
                <a:gd name="T46" fmla="*/ 0 h 137"/>
                <a:gd name="T47" fmla="*/ 196 w 196"/>
                <a:gd name="T48" fmla="*/ 137 h 1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6" h="137">
                  <a:moveTo>
                    <a:pt x="57" y="0"/>
                  </a:moveTo>
                  <a:lnTo>
                    <a:pt x="180" y="5"/>
                  </a:lnTo>
                  <a:lnTo>
                    <a:pt x="181" y="14"/>
                  </a:lnTo>
                  <a:lnTo>
                    <a:pt x="109" y="18"/>
                  </a:lnTo>
                  <a:lnTo>
                    <a:pt x="195" y="91"/>
                  </a:lnTo>
                  <a:lnTo>
                    <a:pt x="183" y="113"/>
                  </a:lnTo>
                  <a:lnTo>
                    <a:pt x="99" y="24"/>
                  </a:lnTo>
                  <a:lnTo>
                    <a:pt x="43" y="136"/>
                  </a:lnTo>
                  <a:lnTo>
                    <a:pt x="34" y="121"/>
                  </a:lnTo>
                  <a:lnTo>
                    <a:pt x="83" y="19"/>
                  </a:lnTo>
                  <a:lnTo>
                    <a:pt x="0" y="21"/>
                  </a:lnTo>
                  <a:lnTo>
                    <a:pt x="2" y="9"/>
                  </a:lnTo>
                  <a:lnTo>
                    <a:pt x="62" y="11"/>
                  </a:lnTo>
                  <a:lnTo>
                    <a:pt x="57" y="0"/>
                  </a:lnTo>
                </a:path>
              </a:pathLst>
            </a:custGeom>
            <a:solidFill>
              <a:srgbClr val="000000"/>
            </a:solidFill>
            <a:ln w="9525" cap="rnd">
              <a:noFill/>
              <a:round/>
              <a:headEnd/>
              <a:tailEnd/>
            </a:ln>
          </p:spPr>
          <p:txBody>
            <a:bodyPr/>
            <a:lstStyle/>
            <a:p>
              <a:endParaRPr lang="zh-CN" altLang="en-US"/>
            </a:p>
          </p:txBody>
        </p:sp>
        <p:sp>
          <p:nvSpPr>
            <p:cNvPr id="86067" name="Freeform 122"/>
            <p:cNvSpPr>
              <a:spLocks/>
            </p:cNvSpPr>
            <p:nvPr/>
          </p:nvSpPr>
          <p:spPr bwMode="auto">
            <a:xfrm>
              <a:off x="3599" y="2439"/>
              <a:ext cx="222" cy="200"/>
            </a:xfrm>
            <a:custGeom>
              <a:avLst/>
              <a:gdLst>
                <a:gd name="T0" fmla="*/ 9 w 222"/>
                <a:gd name="T1" fmla="*/ 4 h 200"/>
                <a:gd name="T2" fmla="*/ 16 w 222"/>
                <a:gd name="T3" fmla="*/ 33 h 200"/>
                <a:gd name="T4" fmla="*/ 28 w 222"/>
                <a:gd name="T5" fmla="*/ 70 h 200"/>
                <a:gd name="T6" fmla="*/ 48 w 222"/>
                <a:gd name="T7" fmla="*/ 109 h 200"/>
                <a:gd name="T8" fmla="*/ 64 w 222"/>
                <a:gd name="T9" fmla="*/ 138 h 200"/>
                <a:gd name="T10" fmla="*/ 91 w 222"/>
                <a:gd name="T11" fmla="*/ 169 h 200"/>
                <a:gd name="T12" fmla="*/ 123 w 222"/>
                <a:gd name="T13" fmla="*/ 183 h 200"/>
                <a:gd name="T14" fmla="*/ 153 w 222"/>
                <a:gd name="T15" fmla="*/ 169 h 200"/>
                <a:gd name="T16" fmla="*/ 176 w 222"/>
                <a:gd name="T17" fmla="*/ 134 h 200"/>
                <a:gd name="T18" fmla="*/ 199 w 222"/>
                <a:gd name="T19" fmla="*/ 95 h 200"/>
                <a:gd name="T20" fmla="*/ 221 w 222"/>
                <a:gd name="T21" fmla="*/ 40 h 200"/>
                <a:gd name="T22" fmla="*/ 202 w 222"/>
                <a:gd name="T23" fmla="*/ 109 h 200"/>
                <a:gd name="T24" fmla="*/ 178 w 222"/>
                <a:gd name="T25" fmla="*/ 149 h 200"/>
                <a:gd name="T26" fmla="*/ 150 w 222"/>
                <a:gd name="T27" fmla="*/ 184 h 200"/>
                <a:gd name="T28" fmla="*/ 128 w 222"/>
                <a:gd name="T29" fmla="*/ 199 h 200"/>
                <a:gd name="T30" fmla="*/ 103 w 222"/>
                <a:gd name="T31" fmla="*/ 196 h 200"/>
                <a:gd name="T32" fmla="*/ 73 w 222"/>
                <a:gd name="T33" fmla="*/ 173 h 200"/>
                <a:gd name="T34" fmla="*/ 45 w 222"/>
                <a:gd name="T35" fmla="*/ 133 h 200"/>
                <a:gd name="T36" fmla="*/ 22 w 222"/>
                <a:gd name="T37" fmla="*/ 83 h 200"/>
                <a:gd name="T38" fmla="*/ 5 w 222"/>
                <a:gd name="T39" fmla="*/ 34 h 200"/>
                <a:gd name="T40" fmla="*/ 0 w 222"/>
                <a:gd name="T41" fmla="*/ 0 h 200"/>
                <a:gd name="T42" fmla="*/ 9 w 222"/>
                <a:gd name="T43" fmla="*/ 4 h 200"/>
                <a:gd name="T44" fmla="*/ 9 w 222"/>
                <a:gd name="T45" fmla="*/ 4 h 2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22"/>
                <a:gd name="T70" fmla="*/ 0 h 200"/>
                <a:gd name="T71" fmla="*/ 222 w 222"/>
                <a:gd name="T72" fmla="*/ 200 h 20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22" h="200">
                  <a:moveTo>
                    <a:pt x="9" y="4"/>
                  </a:moveTo>
                  <a:lnTo>
                    <a:pt x="16" y="33"/>
                  </a:lnTo>
                  <a:lnTo>
                    <a:pt x="28" y="70"/>
                  </a:lnTo>
                  <a:lnTo>
                    <a:pt x="48" y="109"/>
                  </a:lnTo>
                  <a:lnTo>
                    <a:pt x="64" y="138"/>
                  </a:lnTo>
                  <a:lnTo>
                    <a:pt x="91" y="169"/>
                  </a:lnTo>
                  <a:lnTo>
                    <a:pt x="123" y="183"/>
                  </a:lnTo>
                  <a:lnTo>
                    <a:pt x="153" y="169"/>
                  </a:lnTo>
                  <a:lnTo>
                    <a:pt x="176" y="134"/>
                  </a:lnTo>
                  <a:lnTo>
                    <a:pt x="199" y="95"/>
                  </a:lnTo>
                  <a:lnTo>
                    <a:pt x="221" y="40"/>
                  </a:lnTo>
                  <a:lnTo>
                    <a:pt x="202" y="109"/>
                  </a:lnTo>
                  <a:lnTo>
                    <a:pt x="178" y="149"/>
                  </a:lnTo>
                  <a:lnTo>
                    <a:pt x="150" y="184"/>
                  </a:lnTo>
                  <a:lnTo>
                    <a:pt x="128" y="199"/>
                  </a:lnTo>
                  <a:lnTo>
                    <a:pt x="103" y="196"/>
                  </a:lnTo>
                  <a:lnTo>
                    <a:pt x="73" y="173"/>
                  </a:lnTo>
                  <a:lnTo>
                    <a:pt x="45" y="133"/>
                  </a:lnTo>
                  <a:lnTo>
                    <a:pt x="22" y="83"/>
                  </a:lnTo>
                  <a:lnTo>
                    <a:pt x="5" y="34"/>
                  </a:lnTo>
                  <a:lnTo>
                    <a:pt x="0" y="0"/>
                  </a:lnTo>
                  <a:lnTo>
                    <a:pt x="9" y="4"/>
                  </a:lnTo>
                </a:path>
              </a:pathLst>
            </a:custGeom>
            <a:solidFill>
              <a:srgbClr val="000000"/>
            </a:solidFill>
            <a:ln w="9525" cap="rnd">
              <a:noFill/>
              <a:round/>
              <a:headEnd/>
              <a:tailEnd/>
            </a:ln>
          </p:spPr>
          <p:txBody>
            <a:bodyPr/>
            <a:lstStyle/>
            <a:p>
              <a:endParaRPr lang="zh-CN" altLang="en-US"/>
            </a:p>
          </p:txBody>
        </p:sp>
        <p:sp>
          <p:nvSpPr>
            <p:cNvPr id="86068" name="Freeform 123"/>
            <p:cNvSpPr>
              <a:spLocks/>
            </p:cNvSpPr>
            <p:nvPr/>
          </p:nvSpPr>
          <p:spPr bwMode="auto">
            <a:xfrm>
              <a:off x="3875" y="2418"/>
              <a:ext cx="150" cy="37"/>
            </a:xfrm>
            <a:custGeom>
              <a:avLst/>
              <a:gdLst>
                <a:gd name="T0" fmla="*/ 0 w 150"/>
                <a:gd name="T1" fmla="*/ 0 h 37"/>
                <a:gd name="T2" fmla="*/ 72 w 150"/>
                <a:gd name="T3" fmla="*/ 4 h 37"/>
                <a:gd name="T4" fmla="*/ 81 w 150"/>
                <a:gd name="T5" fmla="*/ 19 h 37"/>
                <a:gd name="T6" fmla="*/ 104 w 150"/>
                <a:gd name="T7" fmla="*/ 17 h 37"/>
                <a:gd name="T8" fmla="*/ 108 w 150"/>
                <a:gd name="T9" fmla="*/ 9 h 37"/>
                <a:gd name="T10" fmla="*/ 143 w 150"/>
                <a:gd name="T11" fmla="*/ 12 h 37"/>
                <a:gd name="T12" fmla="*/ 149 w 150"/>
                <a:gd name="T13" fmla="*/ 22 h 37"/>
                <a:gd name="T14" fmla="*/ 138 w 150"/>
                <a:gd name="T15" fmla="*/ 36 h 37"/>
                <a:gd name="T16" fmla="*/ 102 w 150"/>
                <a:gd name="T17" fmla="*/ 36 h 37"/>
                <a:gd name="T18" fmla="*/ 96 w 150"/>
                <a:gd name="T19" fmla="*/ 29 h 37"/>
                <a:gd name="T20" fmla="*/ 70 w 150"/>
                <a:gd name="T21" fmla="*/ 29 h 37"/>
                <a:gd name="T22" fmla="*/ 59 w 150"/>
                <a:gd name="T23" fmla="*/ 12 h 37"/>
                <a:gd name="T24" fmla="*/ 0 w 150"/>
                <a:gd name="T25" fmla="*/ 12 h 37"/>
                <a:gd name="T26" fmla="*/ 0 w 150"/>
                <a:gd name="T27" fmla="*/ 0 h 37"/>
                <a:gd name="T28" fmla="*/ 0 w 150"/>
                <a:gd name="T29" fmla="*/ 0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0"/>
                <a:gd name="T46" fmla="*/ 0 h 37"/>
                <a:gd name="T47" fmla="*/ 150 w 150"/>
                <a:gd name="T48" fmla="*/ 37 h 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0" h="37">
                  <a:moveTo>
                    <a:pt x="0" y="0"/>
                  </a:moveTo>
                  <a:lnTo>
                    <a:pt x="72" y="4"/>
                  </a:lnTo>
                  <a:lnTo>
                    <a:pt x="81" y="19"/>
                  </a:lnTo>
                  <a:lnTo>
                    <a:pt x="104" y="17"/>
                  </a:lnTo>
                  <a:lnTo>
                    <a:pt x="108" y="9"/>
                  </a:lnTo>
                  <a:lnTo>
                    <a:pt x="143" y="12"/>
                  </a:lnTo>
                  <a:lnTo>
                    <a:pt x="149" y="22"/>
                  </a:lnTo>
                  <a:lnTo>
                    <a:pt x="138" y="36"/>
                  </a:lnTo>
                  <a:lnTo>
                    <a:pt x="102" y="36"/>
                  </a:lnTo>
                  <a:lnTo>
                    <a:pt x="96" y="29"/>
                  </a:lnTo>
                  <a:lnTo>
                    <a:pt x="70" y="29"/>
                  </a:lnTo>
                  <a:lnTo>
                    <a:pt x="59" y="12"/>
                  </a:lnTo>
                  <a:lnTo>
                    <a:pt x="0" y="12"/>
                  </a:lnTo>
                  <a:lnTo>
                    <a:pt x="0" y="0"/>
                  </a:lnTo>
                </a:path>
              </a:pathLst>
            </a:custGeom>
            <a:solidFill>
              <a:srgbClr val="000000"/>
            </a:solidFill>
            <a:ln w="9525" cap="rnd">
              <a:noFill/>
              <a:round/>
              <a:headEnd/>
              <a:tailEnd/>
            </a:ln>
          </p:spPr>
          <p:txBody>
            <a:bodyPr/>
            <a:lstStyle/>
            <a:p>
              <a:endParaRPr lang="zh-CN" altLang="en-US"/>
            </a:p>
          </p:txBody>
        </p:sp>
        <p:sp>
          <p:nvSpPr>
            <p:cNvPr id="86069" name="Freeform 124"/>
            <p:cNvSpPr>
              <a:spLocks/>
            </p:cNvSpPr>
            <p:nvPr/>
          </p:nvSpPr>
          <p:spPr bwMode="auto">
            <a:xfrm>
              <a:off x="3588" y="2201"/>
              <a:ext cx="219" cy="192"/>
            </a:xfrm>
            <a:custGeom>
              <a:avLst/>
              <a:gdLst>
                <a:gd name="T0" fmla="*/ 198 w 219"/>
                <a:gd name="T1" fmla="*/ 107 h 192"/>
                <a:gd name="T2" fmla="*/ 179 w 219"/>
                <a:gd name="T3" fmla="*/ 63 h 192"/>
                <a:gd name="T4" fmla="*/ 152 w 219"/>
                <a:gd name="T5" fmla="*/ 24 h 192"/>
                <a:gd name="T6" fmla="*/ 122 w 219"/>
                <a:gd name="T7" fmla="*/ 3 h 192"/>
                <a:gd name="T8" fmla="*/ 93 w 219"/>
                <a:gd name="T9" fmla="*/ 0 h 192"/>
                <a:gd name="T10" fmla="*/ 64 w 219"/>
                <a:gd name="T11" fmla="*/ 10 h 192"/>
                <a:gd name="T12" fmla="*/ 38 w 219"/>
                <a:gd name="T13" fmla="*/ 33 h 192"/>
                <a:gd name="T14" fmla="*/ 16 w 219"/>
                <a:gd name="T15" fmla="*/ 79 h 192"/>
                <a:gd name="T16" fmla="*/ 0 w 219"/>
                <a:gd name="T17" fmla="*/ 148 h 192"/>
                <a:gd name="T18" fmla="*/ 3 w 219"/>
                <a:gd name="T19" fmla="*/ 191 h 192"/>
                <a:gd name="T20" fmla="*/ 14 w 219"/>
                <a:gd name="T21" fmla="*/ 189 h 192"/>
                <a:gd name="T22" fmla="*/ 19 w 219"/>
                <a:gd name="T23" fmla="*/ 150 h 192"/>
                <a:gd name="T24" fmla="*/ 32 w 219"/>
                <a:gd name="T25" fmla="*/ 116 h 192"/>
                <a:gd name="T26" fmla="*/ 48 w 219"/>
                <a:gd name="T27" fmla="*/ 84 h 192"/>
                <a:gd name="T28" fmla="*/ 82 w 219"/>
                <a:gd name="T29" fmla="*/ 50 h 192"/>
                <a:gd name="T30" fmla="*/ 136 w 219"/>
                <a:gd name="T31" fmla="*/ 39 h 192"/>
                <a:gd name="T32" fmla="*/ 158 w 219"/>
                <a:gd name="T33" fmla="*/ 56 h 192"/>
                <a:gd name="T34" fmla="*/ 182 w 219"/>
                <a:gd name="T35" fmla="*/ 93 h 192"/>
                <a:gd name="T36" fmla="*/ 218 w 219"/>
                <a:gd name="T37" fmla="*/ 164 h 192"/>
                <a:gd name="T38" fmla="*/ 198 w 219"/>
                <a:gd name="T39" fmla="*/ 107 h 192"/>
                <a:gd name="T40" fmla="*/ 198 w 219"/>
                <a:gd name="T41" fmla="*/ 107 h 1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9"/>
                <a:gd name="T64" fmla="*/ 0 h 192"/>
                <a:gd name="T65" fmla="*/ 219 w 219"/>
                <a:gd name="T66" fmla="*/ 192 h 19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9" h="192">
                  <a:moveTo>
                    <a:pt x="198" y="107"/>
                  </a:moveTo>
                  <a:lnTo>
                    <a:pt x="179" y="63"/>
                  </a:lnTo>
                  <a:lnTo>
                    <a:pt x="152" y="24"/>
                  </a:lnTo>
                  <a:lnTo>
                    <a:pt x="122" y="3"/>
                  </a:lnTo>
                  <a:lnTo>
                    <a:pt x="93" y="0"/>
                  </a:lnTo>
                  <a:lnTo>
                    <a:pt x="64" y="10"/>
                  </a:lnTo>
                  <a:lnTo>
                    <a:pt x="38" y="33"/>
                  </a:lnTo>
                  <a:lnTo>
                    <a:pt x="16" y="79"/>
                  </a:lnTo>
                  <a:lnTo>
                    <a:pt x="0" y="148"/>
                  </a:lnTo>
                  <a:lnTo>
                    <a:pt x="3" y="191"/>
                  </a:lnTo>
                  <a:lnTo>
                    <a:pt x="14" y="189"/>
                  </a:lnTo>
                  <a:lnTo>
                    <a:pt x="19" y="150"/>
                  </a:lnTo>
                  <a:lnTo>
                    <a:pt x="32" y="116"/>
                  </a:lnTo>
                  <a:lnTo>
                    <a:pt x="48" y="84"/>
                  </a:lnTo>
                  <a:lnTo>
                    <a:pt x="82" y="50"/>
                  </a:lnTo>
                  <a:lnTo>
                    <a:pt x="136" y="39"/>
                  </a:lnTo>
                  <a:lnTo>
                    <a:pt x="158" y="56"/>
                  </a:lnTo>
                  <a:lnTo>
                    <a:pt x="182" y="93"/>
                  </a:lnTo>
                  <a:lnTo>
                    <a:pt x="218" y="164"/>
                  </a:lnTo>
                  <a:lnTo>
                    <a:pt x="198" y="107"/>
                  </a:lnTo>
                </a:path>
              </a:pathLst>
            </a:custGeom>
            <a:solidFill>
              <a:srgbClr val="000000"/>
            </a:solidFill>
            <a:ln w="9525" cap="rnd">
              <a:noFill/>
              <a:round/>
              <a:headEnd/>
              <a:tailEnd/>
            </a:ln>
          </p:spPr>
          <p:txBody>
            <a:bodyPr/>
            <a:lstStyle/>
            <a:p>
              <a:endParaRPr lang="zh-CN" altLang="en-US"/>
            </a:p>
          </p:txBody>
        </p:sp>
        <p:sp>
          <p:nvSpPr>
            <p:cNvPr id="86070" name="Freeform 125"/>
            <p:cNvSpPr>
              <a:spLocks/>
            </p:cNvSpPr>
            <p:nvPr/>
          </p:nvSpPr>
          <p:spPr bwMode="auto">
            <a:xfrm>
              <a:off x="3451" y="2222"/>
              <a:ext cx="143" cy="427"/>
            </a:xfrm>
            <a:custGeom>
              <a:avLst/>
              <a:gdLst>
                <a:gd name="T0" fmla="*/ 97 w 143"/>
                <a:gd name="T1" fmla="*/ 0 h 427"/>
                <a:gd name="T2" fmla="*/ 41 w 143"/>
                <a:gd name="T3" fmla="*/ 102 h 427"/>
                <a:gd name="T4" fmla="*/ 24 w 143"/>
                <a:gd name="T5" fmla="*/ 163 h 427"/>
                <a:gd name="T6" fmla="*/ 31 w 143"/>
                <a:gd name="T7" fmla="*/ 234 h 427"/>
                <a:gd name="T8" fmla="*/ 56 w 143"/>
                <a:gd name="T9" fmla="*/ 307 h 427"/>
                <a:gd name="T10" fmla="*/ 100 w 143"/>
                <a:gd name="T11" fmla="*/ 380 h 427"/>
                <a:gd name="T12" fmla="*/ 142 w 143"/>
                <a:gd name="T13" fmla="*/ 426 h 427"/>
                <a:gd name="T14" fmla="*/ 84 w 143"/>
                <a:gd name="T15" fmla="*/ 384 h 427"/>
                <a:gd name="T16" fmla="*/ 32 w 143"/>
                <a:gd name="T17" fmla="*/ 307 h 427"/>
                <a:gd name="T18" fmla="*/ 0 w 143"/>
                <a:gd name="T19" fmla="*/ 216 h 427"/>
                <a:gd name="T20" fmla="*/ 3 w 143"/>
                <a:gd name="T21" fmla="*/ 139 h 427"/>
                <a:gd name="T22" fmla="*/ 34 w 143"/>
                <a:gd name="T23" fmla="*/ 68 h 427"/>
                <a:gd name="T24" fmla="*/ 97 w 143"/>
                <a:gd name="T25" fmla="*/ 0 h 427"/>
                <a:gd name="T26" fmla="*/ 97 w 143"/>
                <a:gd name="T27" fmla="*/ 0 h 4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3"/>
                <a:gd name="T43" fmla="*/ 0 h 427"/>
                <a:gd name="T44" fmla="*/ 143 w 143"/>
                <a:gd name="T45" fmla="*/ 427 h 4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3" h="427">
                  <a:moveTo>
                    <a:pt x="97" y="0"/>
                  </a:moveTo>
                  <a:lnTo>
                    <a:pt x="41" y="102"/>
                  </a:lnTo>
                  <a:lnTo>
                    <a:pt x="24" y="163"/>
                  </a:lnTo>
                  <a:lnTo>
                    <a:pt x="31" y="234"/>
                  </a:lnTo>
                  <a:lnTo>
                    <a:pt x="56" y="307"/>
                  </a:lnTo>
                  <a:lnTo>
                    <a:pt x="100" y="380"/>
                  </a:lnTo>
                  <a:lnTo>
                    <a:pt x="142" y="426"/>
                  </a:lnTo>
                  <a:lnTo>
                    <a:pt x="84" y="384"/>
                  </a:lnTo>
                  <a:lnTo>
                    <a:pt x="32" y="307"/>
                  </a:lnTo>
                  <a:lnTo>
                    <a:pt x="0" y="216"/>
                  </a:lnTo>
                  <a:lnTo>
                    <a:pt x="3" y="139"/>
                  </a:lnTo>
                  <a:lnTo>
                    <a:pt x="34" y="68"/>
                  </a:lnTo>
                  <a:lnTo>
                    <a:pt x="97" y="0"/>
                  </a:lnTo>
                </a:path>
              </a:pathLst>
            </a:custGeom>
            <a:solidFill>
              <a:srgbClr val="000000"/>
            </a:solidFill>
            <a:ln w="9525" cap="rnd">
              <a:noFill/>
              <a:round/>
              <a:headEnd/>
              <a:tailEnd/>
            </a:ln>
          </p:spPr>
          <p:txBody>
            <a:bodyPr/>
            <a:lstStyle/>
            <a:p>
              <a:endParaRPr lang="zh-CN" altLang="en-US"/>
            </a:p>
          </p:txBody>
        </p:sp>
        <p:sp>
          <p:nvSpPr>
            <p:cNvPr id="86071" name="Freeform 126"/>
            <p:cNvSpPr>
              <a:spLocks/>
            </p:cNvSpPr>
            <p:nvPr/>
          </p:nvSpPr>
          <p:spPr bwMode="auto">
            <a:xfrm>
              <a:off x="3386" y="2170"/>
              <a:ext cx="125" cy="504"/>
            </a:xfrm>
            <a:custGeom>
              <a:avLst/>
              <a:gdLst>
                <a:gd name="T0" fmla="*/ 124 w 125"/>
                <a:gd name="T1" fmla="*/ 0 h 504"/>
                <a:gd name="T2" fmla="*/ 53 w 125"/>
                <a:gd name="T3" fmla="*/ 71 h 504"/>
                <a:gd name="T4" fmla="*/ 7 w 125"/>
                <a:gd name="T5" fmla="*/ 173 h 504"/>
                <a:gd name="T6" fmla="*/ 0 w 125"/>
                <a:gd name="T7" fmla="*/ 254 h 504"/>
                <a:gd name="T8" fmla="*/ 15 w 125"/>
                <a:gd name="T9" fmla="*/ 342 h 504"/>
                <a:gd name="T10" fmla="*/ 57 w 125"/>
                <a:gd name="T11" fmla="*/ 431 h 504"/>
                <a:gd name="T12" fmla="*/ 117 w 125"/>
                <a:gd name="T13" fmla="*/ 503 h 504"/>
                <a:gd name="T14" fmla="*/ 62 w 125"/>
                <a:gd name="T15" fmla="*/ 404 h 504"/>
                <a:gd name="T16" fmla="*/ 25 w 125"/>
                <a:gd name="T17" fmla="*/ 307 h 504"/>
                <a:gd name="T18" fmla="*/ 23 w 125"/>
                <a:gd name="T19" fmla="*/ 196 h 504"/>
                <a:gd name="T20" fmla="*/ 63 w 125"/>
                <a:gd name="T21" fmla="*/ 89 h 504"/>
                <a:gd name="T22" fmla="*/ 124 w 125"/>
                <a:gd name="T23" fmla="*/ 0 h 504"/>
                <a:gd name="T24" fmla="*/ 124 w 125"/>
                <a:gd name="T25" fmla="*/ 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5"/>
                <a:gd name="T40" fmla="*/ 0 h 504"/>
                <a:gd name="T41" fmla="*/ 125 w 125"/>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5" h="504">
                  <a:moveTo>
                    <a:pt x="124" y="0"/>
                  </a:moveTo>
                  <a:lnTo>
                    <a:pt x="53" y="71"/>
                  </a:lnTo>
                  <a:lnTo>
                    <a:pt x="7" y="173"/>
                  </a:lnTo>
                  <a:lnTo>
                    <a:pt x="0" y="254"/>
                  </a:lnTo>
                  <a:lnTo>
                    <a:pt x="15" y="342"/>
                  </a:lnTo>
                  <a:lnTo>
                    <a:pt x="57" y="431"/>
                  </a:lnTo>
                  <a:lnTo>
                    <a:pt x="117" y="503"/>
                  </a:lnTo>
                  <a:lnTo>
                    <a:pt x="62" y="404"/>
                  </a:lnTo>
                  <a:lnTo>
                    <a:pt x="25" y="307"/>
                  </a:lnTo>
                  <a:lnTo>
                    <a:pt x="23" y="196"/>
                  </a:lnTo>
                  <a:lnTo>
                    <a:pt x="63" y="89"/>
                  </a:lnTo>
                  <a:lnTo>
                    <a:pt x="124" y="0"/>
                  </a:lnTo>
                </a:path>
              </a:pathLst>
            </a:custGeom>
            <a:solidFill>
              <a:srgbClr val="000000"/>
            </a:solidFill>
            <a:ln w="9525" cap="rnd">
              <a:noFill/>
              <a:round/>
              <a:headEnd/>
              <a:tailEnd/>
            </a:ln>
          </p:spPr>
          <p:txBody>
            <a:bodyPr/>
            <a:lstStyle/>
            <a:p>
              <a:endParaRPr lang="zh-CN" altLang="en-US"/>
            </a:p>
          </p:txBody>
        </p:sp>
      </p:grpSp>
      <p:grpSp>
        <p:nvGrpSpPr>
          <p:cNvPr id="86036" name="Group 127"/>
          <p:cNvGrpSpPr>
            <a:grpSpLocks/>
          </p:cNvGrpSpPr>
          <p:nvPr/>
        </p:nvGrpSpPr>
        <p:grpSpPr bwMode="auto">
          <a:xfrm>
            <a:off x="3257550" y="3371850"/>
            <a:ext cx="1014413" cy="1001713"/>
            <a:chOff x="2052" y="2124"/>
            <a:chExt cx="639" cy="631"/>
          </a:xfrm>
        </p:grpSpPr>
        <p:sp>
          <p:nvSpPr>
            <p:cNvPr id="86038" name="Freeform 128"/>
            <p:cNvSpPr>
              <a:spLocks/>
            </p:cNvSpPr>
            <p:nvPr/>
          </p:nvSpPr>
          <p:spPr bwMode="auto">
            <a:xfrm>
              <a:off x="2215" y="2557"/>
              <a:ext cx="38" cy="194"/>
            </a:xfrm>
            <a:custGeom>
              <a:avLst/>
              <a:gdLst>
                <a:gd name="T0" fmla="*/ 37 w 38"/>
                <a:gd name="T1" fmla="*/ 193 h 194"/>
                <a:gd name="T2" fmla="*/ 36 w 38"/>
                <a:gd name="T3" fmla="*/ 6 h 194"/>
                <a:gd name="T4" fmla="*/ 13 w 38"/>
                <a:gd name="T5" fmla="*/ 0 h 194"/>
                <a:gd name="T6" fmla="*/ 0 w 38"/>
                <a:gd name="T7" fmla="*/ 87 h 194"/>
                <a:gd name="T8" fmla="*/ 10 w 38"/>
                <a:gd name="T9" fmla="*/ 180 h 194"/>
                <a:gd name="T10" fmla="*/ 37 w 38"/>
                <a:gd name="T11" fmla="*/ 193 h 194"/>
                <a:gd name="T12" fmla="*/ 37 w 38"/>
                <a:gd name="T13" fmla="*/ 193 h 194"/>
                <a:gd name="T14" fmla="*/ 0 60000 65536"/>
                <a:gd name="T15" fmla="*/ 0 60000 65536"/>
                <a:gd name="T16" fmla="*/ 0 60000 65536"/>
                <a:gd name="T17" fmla="*/ 0 60000 65536"/>
                <a:gd name="T18" fmla="*/ 0 60000 65536"/>
                <a:gd name="T19" fmla="*/ 0 60000 65536"/>
                <a:gd name="T20" fmla="*/ 0 60000 65536"/>
                <a:gd name="T21" fmla="*/ 0 w 38"/>
                <a:gd name="T22" fmla="*/ 0 h 194"/>
                <a:gd name="T23" fmla="*/ 38 w 38"/>
                <a:gd name="T24" fmla="*/ 194 h 1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194">
                  <a:moveTo>
                    <a:pt x="37" y="193"/>
                  </a:moveTo>
                  <a:lnTo>
                    <a:pt x="36" y="6"/>
                  </a:lnTo>
                  <a:lnTo>
                    <a:pt x="13" y="0"/>
                  </a:lnTo>
                  <a:lnTo>
                    <a:pt x="0" y="87"/>
                  </a:lnTo>
                  <a:lnTo>
                    <a:pt x="10" y="180"/>
                  </a:lnTo>
                  <a:lnTo>
                    <a:pt x="37" y="193"/>
                  </a:lnTo>
                </a:path>
              </a:pathLst>
            </a:custGeom>
            <a:solidFill>
              <a:srgbClr val="FFFFFF"/>
            </a:solidFill>
            <a:ln w="9525" cap="rnd">
              <a:noFill/>
              <a:round/>
              <a:headEnd/>
              <a:tailEnd/>
            </a:ln>
          </p:spPr>
          <p:txBody>
            <a:bodyPr/>
            <a:lstStyle/>
            <a:p>
              <a:endParaRPr lang="zh-CN" altLang="en-US"/>
            </a:p>
          </p:txBody>
        </p:sp>
        <p:sp>
          <p:nvSpPr>
            <p:cNvPr id="86039" name="Freeform 129"/>
            <p:cNvSpPr>
              <a:spLocks/>
            </p:cNvSpPr>
            <p:nvPr/>
          </p:nvSpPr>
          <p:spPr bwMode="auto">
            <a:xfrm>
              <a:off x="2219" y="2623"/>
              <a:ext cx="35" cy="129"/>
            </a:xfrm>
            <a:custGeom>
              <a:avLst/>
              <a:gdLst>
                <a:gd name="T0" fmla="*/ 0 w 35"/>
                <a:gd name="T1" fmla="*/ 125 h 129"/>
                <a:gd name="T2" fmla="*/ 34 w 35"/>
                <a:gd name="T3" fmla="*/ 128 h 129"/>
                <a:gd name="T4" fmla="*/ 19 w 35"/>
                <a:gd name="T5" fmla="*/ 0 h 129"/>
                <a:gd name="T6" fmla="*/ 0 w 35"/>
                <a:gd name="T7" fmla="*/ 8 h 129"/>
                <a:gd name="T8" fmla="*/ 0 w 35"/>
                <a:gd name="T9" fmla="*/ 125 h 129"/>
                <a:gd name="T10" fmla="*/ 0 w 35"/>
                <a:gd name="T11" fmla="*/ 125 h 129"/>
                <a:gd name="T12" fmla="*/ 0 60000 65536"/>
                <a:gd name="T13" fmla="*/ 0 60000 65536"/>
                <a:gd name="T14" fmla="*/ 0 60000 65536"/>
                <a:gd name="T15" fmla="*/ 0 60000 65536"/>
                <a:gd name="T16" fmla="*/ 0 60000 65536"/>
                <a:gd name="T17" fmla="*/ 0 60000 65536"/>
                <a:gd name="T18" fmla="*/ 0 w 35"/>
                <a:gd name="T19" fmla="*/ 0 h 129"/>
                <a:gd name="T20" fmla="*/ 35 w 35"/>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35" h="129">
                  <a:moveTo>
                    <a:pt x="0" y="125"/>
                  </a:moveTo>
                  <a:lnTo>
                    <a:pt x="34" y="128"/>
                  </a:lnTo>
                  <a:lnTo>
                    <a:pt x="19" y="0"/>
                  </a:lnTo>
                  <a:lnTo>
                    <a:pt x="0" y="8"/>
                  </a:lnTo>
                  <a:lnTo>
                    <a:pt x="0" y="125"/>
                  </a:lnTo>
                </a:path>
              </a:pathLst>
            </a:custGeom>
            <a:solidFill>
              <a:srgbClr val="A3A3D6"/>
            </a:solidFill>
            <a:ln w="9525" cap="rnd">
              <a:noFill/>
              <a:round/>
              <a:headEnd/>
              <a:tailEnd/>
            </a:ln>
          </p:spPr>
          <p:txBody>
            <a:bodyPr/>
            <a:lstStyle/>
            <a:p>
              <a:endParaRPr lang="zh-CN" altLang="en-US"/>
            </a:p>
          </p:txBody>
        </p:sp>
        <p:sp>
          <p:nvSpPr>
            <p:cNvPr id="86040" name="Freeform 130"/>
            <p:cNvSpPr>
              <a:spLocks/>
            </p:cNvSpPr>
            <p:nvPr/>
          </p:nvSpPr>
          <p:spPr bwMode="auto">
            <a:xfrm>
              <a:off x="2214" y="2434"/>
              <a:ext cx="40" cy="321"/>
            </a:xfrm>
            <a:custGeom>
              <a:avLst/>
              <a:gdLst>
                <a:gd name="T0" fmla="*/ 9 w 40"/>
                <a:gd name="T1" fmla="*/ 0 h 321"/>
                <a:gd name="T2" fmla="*/ 26 w 40"/>
                <a:gd name="T3" fmla="*/ 22 h 321"/>
                <a:gd name="T4" fmla="*/ 26 w 40"/>
                <a:gd name="T5" fmla="*/ 111 h 321"/>
                <a:gd name="T6" fmla="*/ 39 w 40"/>
                <a:gd name="T7" fmla="*/ 121 h 321"/>
                <a:gd name="T8" fmla="*/ 39 w 40"/>
                <a:gd name="T9" fmla="*/ 317 h 321"/>
                <a:gd name="T10" fmla="*/ 31 w 40"/>
                <a:gd name="T11" fmla="*/ 163 h 321"/>
                <a:gd name="T12" fmla="*/ 12 w 40"/>
                <a:gd name="T13" fmla="*/ 188 h 321"/>
                <a:gd name="T14" fmla="*/ 9 w 40"/>
                <a:gd name="T15" fmla="*/ 315 h 321"/>
                <a:gd name="T16" fmla="*/ 0 w 40"/>
                <a:gd name="T17" fmla="*/ 320 h 321"/>
                <a:gd name="T18" fmla="*/ 0 w 40"/>
                <a:gd name="T19" fmla="*/ 122 h 321"/>
                <a:gd name="T20" fmla="*/ 9 w 40"/>
                <a:gd name="T21" fmla="*/ 113 h 321"/>
                <a:gd name="T22" fmla="*/ 9 w 40"/>
                <a:gd name="T23" fmla="*/ 0 h 321"/>
                <a:gd name="T24" fmla="*/ 9 w 40"/>
                <a:gd name="T25" fmla="*/ 0 h 3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321"/>
                <a:gd name="T41" fmla="*/ 40 w 40"/>
                <a:gd name="T42" fmla="*/ 321 h 3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321">
                  <a:moveTo>
                    <a:pt x="9" y="0"/>
                  </a:moveTo>
                  <a:lnTo>
                    <a:pt x="26" y="22"/>
                  </a:lnTo>
                  <a:lnTo>
                    <a:pt x="26" y="111"/>
                  </a:lnTo>
                  <a:lnTo>
                    <a:pt x="39" y="121"/>
                  </a:lnTo>
                  <a:lnTo>
                    <a:pt x="39" y="317"/>
                  </a:lnTo>
                  <a:lnTo>
                    <a:pt x="31" y="163"/>
                  </a:lnTo>
                  <a:lnTo>
                    <a:pt x="12" y="188"/>
                  </a:lnTo>
                  <a:lnTo>
                    <a:pt x="9" y="315"/>
                  </a:lnTo>
                  <a:lnTo>
                    <a:pt x="0" y="320"/>
                  </a:lnTo>
                  <a:lnTo>
                    <a:pt x="0" y="122"/>
                  </a:lnTo>
                  <a:lnTo>
                    <a:pt x="9" y="113"/>
                  </a:lnTo>
                  <a:lnTo>
                    <a:pt x="9" y="0"/>
                  </a:lnTo>
                </a:path>
              </a:pathLst>
            </a:custGeom>
            <a:solidFill>
              <a:srgbClr val="000000"/>
            </a:solidFill>
            <a:ln w="9525" cap="rnd">
              <a:noFill/>
              <a:round/>
              <a:headEnd/>
              <a:tailEnd/>
            </a:ln>
          </p:spPr>
          <p:txBody>
            <a:bodyPr/>
            <a:lstStyle/>
            <a:p>
              <a:endParaRPr lang="zh-CN" altLang="en-US"/>
            </a:p>
          </p:txBody>
        </p:sp>
        <p:sp>
          <p:nvSpPr>
            <p:cNvPr id="86041" name="Freeform 131"/>
            <p:cNvSpPr>
              <a:spLocks/>
            </p:cNvSpPr>
            <p:nvPr/>
          </p:nvSpPr>
          <p:spPr bwMode="auto">
            <a:xfrm>
              <a:off x="2053" y="2139"/>
              <a:ext cx="493" cy="456"/>
            </a:xfrm>
            <a:custGeom>
              <a:avLst/>
              <a:gdLst>
                <a:gd name="T0" fmla="*/ 169 w 493"/>
                <a:gd name="T1" fmla="*/ 282 h 456"/>
                <a:gd name="T2" fmla="*/ 190 w 493"/>
                <a:gd name="T3" fmla="*/ 380 h 456"/>
                <a:gd name="T4" fmla="*/ 227 w 493"/>
                <a:gd name="T5" fmla="*/ 420 h 456"/>
                <a:gd name="T6" fmla="*/ 254 w 493"/>
                <a:gd name="T7" fmla="*/ 443 h 456"/>
                <a:gd name="T8" fmla="*/ 289 w 493"/>
                <a:gd name="T9" fmla="*/ 455 h 456"/>
                <a:gd name="T10" fmla="*/ 325 w 493"/>
                <a:gd name="T11" fmla="*/ 450 h 456"/>
                <a:gd name="T12" fmla="*/ 352 w 493"/>
                <a:gd name="T13" fmla="*/ 430 h 456"/>
                <a:gd name="T14" fmla="*/ 377 w 493"/>
                <a:gd name="T15" fmla="*/ 399 h 456"/>
                <a:gd name="T16" fmla="*/ 395 w 493"/>
                <a:gd name="T17" fmla="*/ 360 h 456"/>
                <a:gd name="T18" fmla="*/ 411 w 493"/>
                <a:gd name="T19" fmla="*/ 327 h 456"/>
                <a:gd name="T20" fmla="*/ 424 w 493"/>
                <a:gd name="T21" fmla="*/ 288 h 456"/>
                <a:gd name="T22" fmla="*/ 429 w 493"/>
                <a:gd name="T23" fmla="*/ 258 h 456"/>
                <a:gd name="T24" fmla="*/ 483 w 493"/>
                <a:gd name="T25" fmla="*/ 259 h 456"/>
                <a:gd name="T26" fmla="*/ 492 w 493"/>
                <a:gd name="T27" fmla="*/ 241 h 456"/>
                <a:gd name="T28" fmla="*/ 484 w 493"/>
                <a:gd name="T29" fmla="*/ 215 h 456"/>
                <a:gd name="T30" fmla="*/ 435 w 493"/>
                <a:gd name="T31" fmla="*/ 207 h 456"/>
                <a:gd name="T32" fmla="*/ 441 w 493"/>
                <a:gd name="T33" fmla="*/ 172 h 456"/>
                <a:gd name="T34" fmla="*/ 436 w 493"/>
                <a:gd name="T35" fmla="*/ 126 h 456"/>
                <a:gd name="T36" fmla="*/ 425 w 493"/>
                <a:gd name="T37" fmla="*/ 85 h 456"/>
                <a:gd name="T38" fmla="*/ 400 w 493"/>
                <a:gd name="T39" fmla="*/ 41 h 456"/>
                <a:gd name="T40" fmla="*/ 372 w 493"/>
                <a:gd name="T41" fmla="*/ 18 h 456"/>
                <a:gd name="T42" fmla="*/ 339 w 493"/>
                <a:gd name="T43" fmla="*/ 0 h 456"/>
                <a:gd name="T44" fmla="*/ 305 w 493"/>
                <a:gd name="T45" fmla="*/ 3 h 456"/>
                <a:gd name="T46" fmla="*/ 275 w 493"/>
                <a:gd name="T47" fmla="*/ 21 h 456"/>
                <a:gd name="T48" fmla="*/ 232 w 493"/>
                <a:gd name="T49" fmla="*/ 73 h 456"/>
                <a:gd name="T50" fmla="*/ 190 w 493"/>
                <a:gd name="T51" fmla="*/ 149 h 456"/>
                <a:gd name="T52" fmla="*/ 158 w 493"/>
                <a:gd name="T53" fmla="*/ 221 h 456"/>
                <a:gd name="T54" fmla="*/ 71 w 493"/>
                <a:gd name="T55" fmla="*/ 230 h 456"/>
                <a:gd name="T56" fmla="*/ 64 w 493"/>
                <a:gd name="T57" fmla="*/ 244 h 456"/>
                <a:gd name="T58" fmla="*/ 50 w 493"/>
                <a:gd name="T59" fmla="*/ 244 h 456"/>
                <a:gd name="T60" fmla="*/ 45 w 493"/>
                <a:gd name="T61" fmla="*/ 232 h 456"/>
                <a:gd name="T62" fmla="*/ 4 w 493"/>
                <a:gd name="T63" fmla="*/ 231 h 456"/>
                <a:gd name="T64" fmla="*/ 0 w 493"/>
                <a:gd name="T65" fmla="*/ 249 h 456"/>
                <a:gd name="T66" fmla="*/ 26 w 493"/>
                <a:gd name="T67" fmla="*/ 263 h 456"/>
                <a:gd name="T68" fmla="*/ 74 w 493"/>
                <a:gd name="T69" fmla="*/ 254 h 456"/>
                <a:gd name="T70" fmla="*/ 87 w 493"/>
                <a:gd name="T71" fmla="*/ 244 h 456"/>
                <a:gd name="T72" fmla="*/ 152 w 493"/>
                <a:gd name="T73" fmla="*/ 239 h 456"/>
                <a:gd name="T74" fmla="*/ 169 w 493"/>
                <a:gd name="T75" fmla="*/ 282 h 456"/>
                <a:gd name="T76" fmla="*/ 169 w 493"/>
                <a:gd name="T77" fmla="*/ 282 h 4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3"/>
                <a:gd name="T118" fmla="*/ 0 h 456"/>
                <a:gd name="T119" fmla="*/ 493 w 493"/>
                <a:gd name="T120" fmla="*/ 456 h 4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3" h="456">
                  <a:moveTo>
                    <a:pt x="169" y="282"/>
                  </a:moveTo>
                  <a:lnTo>
                    <a:pt x="190" y="380"/>
                  </a:lnTo>
                  <a:lnTo>
                    <a:pt x="227" y="420"/>
                  </a:lnTo>
                  <a:lnTo>
                    <a:pt x="254" y="443"/>
                  </a:lnTo>
                  <a:lnTo>
                    <a:pt x="289" y="455"/>
                  </a:lnTo>
                  <a:lnTo>
                    <a:pt x="325" y="450"/>
                  </a:lnTo>
                  <a:lnTo>
                    <a:pt x="352" y="430"/>
                  </a:lnTo>
                  <a:lnTo>
                    <a:pt x="377" y="399"/>
                  </a:lnTo>
                  <a:lnTo>
                    <a:pt x="395" y="360"/>
                  </a:lnTo>
                  <a:lnTo>
                    <a:pt x="411" y="327"/>
                  </a:lnTo>
                  <a:lnTo>
                    <a:pt x="424" y="288"/>
                  </a:lnTo>
                  <a:lnTo>
                    <a:pt x="429" y="258"/>
                  </a:lnTo>
                  <a:lnTo>
                    <a:pt x="483" y="259"/>
                  </a:lnTo>
                  <a:lnTo>
                    <a:pt x="492" y="241"/>
                  </a:lnTo>
                  <a:lnTo>
                    <a:pt x="484" y="215"/>
                  </a:lnTo>
                  <a:lnTo>
                    <a:pt x="435" y="207"/>
                  </a:lnTo>
                  <a:lnTo>
                    <a:pt x="441" y="172"/>
                  </a:lnTo>
                  <a:lnTo>
                    <a:pt x="436" y="126"/>
                  </a:lnTo>
                  <a:lnTo>
                    <a:pt x="425" y="85"/>
                  </a:lnTo>
                  <a:lnTo>
                    <a:pt x="400" y="41"/>
                  </a:lnTo>
                  <a:lnTo>
                    <a:pt x="372" y="18"/>
                  </a:lnTo>
                  <a:lnTo>
                    <a:pt x="339" y="0"/>
                  </a:lnTo>
                  <a:lnTo>
                    <a:pt x="305" y="3"/>
                  </a:lnTo>
                  <a:lnTo>
                    <a:pt x="275" y="21"/>
                  </a:lnTo>
                  <a:lnTo>
                    <a:pt x="232" y="73"/>
                  </a:lnTo>
                  <a:lnTo>
                    <a:pt x="190" y="149"/>
                  </a:lnTo>
                  <a:lnTo>
                    <a:pt x="158" y="221"/>
                  </a:lnTo>
                  <a:lnTo>
                    <a:pt x="71" y="230"/>
                  </a:lnTo>
                  <a:lnTo>
                    <a:pt x="64" y="244"/>
                  </a:lnTo>
                  <a:lnTo>
                    <a:pt x="50" y="244"/>
                  </a:lnTo>
                  <a:lnTo>
                    <a:pt x="45" y="232"/>
                  </a:lnTo>
                  <a:lnTo>
                    <a:pt x="4" y="231"/>
                  </a:lnTo>
                  <a:lnTo>
                    <a:pt x="0" y="249"/>
                  </a:lnTo>
                  <a:lnTo>
                    <a:pt x="26" y="263"/>
                  </a:lnTo>
                  <a:lnTo>
                    <a:pt x="74" y="254"/>
                  </a:lnTo>
                  <a:lnTo>
                    <a:pt x="87" y="244"/>
                  </a:lnTo>
                  <a:lnTo>
                    <a:pt x="152" y="239"/>
                  </a:lnTo>
                  <a:lnTo>
                    <a:pt x="169" y="282"/>
                  </a:lnTo>
                </a:path>
              </a:pathLst>
            </a:custGeom>
            <a:solidFill>
              <a:srgbClr val="FFFFFF"/>
            </a:solidFill>
            <a:ln w="9525" cap="rnd">
              <a:noFill/>
              <a:round/>
              <a:headEnd/>
              <a:tailEnd/>
            </a:ln>
          </p:spPr>
          <p:txBody>
            <a:bodyPr/>
            <a:lstStyle/>
            <a:p>
              <a:endParaRPr lang="zh-CN" altLang="en-US"/>
            </a:p>
          </p:txBody>
        </p:sp>
        <p:sp>
          <p:nvSpPr>
            <p:cNvPr id="86042" name="Freeform 132"/>
            <p:cNvSpPr>
              <a:spLocks/>
            </p:cNvSpPr>
            <p:nvPr/>
          </p:nvSpPr>
          <p:spPr bwMode="auto">
            <a:xfrm>
              <a:off x="2255" y="2369"/>
              <a:ext cx="206" cy="198"/>
            </a:xfrm>
            <a:custGeom>
              <a:avLst/>
              <a:gdLst>
                <a:gd name="T0" fmla="*/ 135 w 206"/>
                <a:gd name="T1" fmla="*/ 21 h 198"/>
                <a:gd name="T2" fmla="*/ 131 w 206"/>
                <a:gd name="T3" fmla="*/ 28 h 198"/>
                <a:gd name="T4" fmla="*/ 172 w 206"/>
                <a:gd name="T5" fmla="*/ 108 h 198"/>
                <a:gd name="T6" fmla="*/ 164 w 206"/>
                <a:gd name="T7" fmla="*/ 118 h 198"/>
                <a:gd name="T8" fmla="*/ 121 w 206"/>
                <a:gd name="T9" fmla="*/ 43 h 198"/>
                <a:gd name="T10" fmla="*/ 106 w 206"/>
                <a:gd name="T11" fmla="*/ 68 h 198"/>
                <a:gd name="T12" fmla="*/ 73 w 206"/>
                <a:gd name="T13" fmla="*/ 94 h 198"/>
                <a:gd name="T14" fmla="*/ 25 w 206"/>
                <a:gd name="T15" fmla="*/ 97 h 198"/>
                <a:gd name="T16" fmla="*/ 5 w 206"/>
                <a:gd name="T17" fmla="*/ 48 h 198"/>
                <a:gd name="T18" fmla="*/ 3 w 206"/>
                <a:gd name="T19" fmla="*/ 11 h 198"/>
                <a:gd name="T20" fmla="*/ 0 w 206"/>
                <a:gd name="T21" fmla="*/ 46 h 198"/>
                <a:gd name="T22" fmla="*/ 2 w 206"/>
                <a:gd name="T23" fmla="*/ 74 h 198"/>
                <a:gd name="T24" fmla="*/ 11 w 206"/>
                <a:gd name="T25" fmla="*/ 108 h 198"/>
                <a:gd name="T26" fmla="*/ 23 w 206"/>
                <a:gd name="T27" fmla="*/ 132 h 198"/>
                <a:gd name="T28" fmla="*/ 56 w 206"/>
                <a:gd name="T29" fmla="*/ 180 h 198"/>
                <a:gd name="T30" fmla="*/ 77 w 206"/>
                <a:gd name="T31" fmla="*/ 192 h 198"/>
                <a:gd name="T32" fmla="*/ 101 w 206"/>
                <a:gd name="T33" fmla="*/ 197 h 198"/>
                <a:gd name="T34" fmla="*/ 128 w 206"/>
                <a:gd name="T35" fmla="*/ 188 h 198"/>
                <a:gd name="T36" fmla="*/ 148 w 206"/>
                <a:gd name="T37" fmla="*/ 161 h 198"/>
                <a:gd name="T38" fmla="*/ 167 w 206"/>
                <a:gd name="T39" fmla="*/ 131 h 198"/>
                <a:gd name="T40" fmla="*/ 190 w 206"/>
                <a:gd name="T41" fmla="*/ 83 h 198"/>
                <a:gd name="T42" fmla="*/ 205 w 206"/>
                <a:gd name="T43" fmla="*/ 23 h 198"/>
                <a:gd name="T44" fmla="*/ 205 w 206"/>
                <a:gd name="T45" fmla="*/ 2 h 198"/>
                <a:gd name="T46" fmla="*/ 160 w 206"/>
                <a:gd name="T47" fmla="*/ 0 h 198"/>
                <a:gd name="T48" fmla="*/ 135 w 206"/>
                <a:gd name="T49" fmla="*/ 21 h 198"/>
                <a:gd name="T50" fmla="*/ 135 w 206"/>
                <a:gd name="T51" fmla="*/ 21 h 19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06"/>
                <a:gd name="T79" fmla="*/ 0 h 198"/>
                <a:gd name="T80" fmla="*/ 206 w 206"/>
                <a:gd name="T81" fmla="*/ 198 h 19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06" h="198">
                  <a:moveTo>
                    <a:pt x="135" y="21"/>
                  </a:moveTo>
                  <a:lnTo>
                    <a:pt x="131" y="28"/>
                  </a:lnTo>
                  <a:lnTo>
                    <a:pt x="172" y="108"/>
                  </a:lnTo>
                  <a:lnTo>
                    <a:pt x="164" y="118"/>
                  </a:lnTo>
                  <a:lnTo>
                    <a:pt x="121" y="43"/>
                  </a:lnTo>
                  <a:lnTo>
                    <a:pt x="106" y="68"/>
                  </a:lnTo>
                  <a:lnTo>
                    <a:pt x="73" y="94"/>
                  </a:lnTo>
                  <a:lnTo>
                    <a:pt x="25" y="97"/>
                  </a:lnTo>
                  <a:lnTo>
                    <a:pt x="5" y="48"/>
                  </a:lnTo>
                  <a:lnTo>
                    <a:pt x="3" y="11"/>
                  </a:lnTo>
                  <a:lnTo>
                    <a:pt x="0" y="46"/>
                  </a:lnTo>
                  <a:lnTo>
                    <a:pt x="2" y="74"/>
                  </a:lnTo>
                  <a:lnTo>
                    <a:pt x="11" y="108"/>
                  </a:lnTo>
                  <a:lnTo>
                    <a:pt x="23" y="132"/>
                  </a:lnTo>
                  <a:lnTo>
                    <a:pt x="56" y="180"/>
                  </a:lnTo>
                  <a:lnTo>
                    <a:pt x="77" y="192"/>
                  </a:lnTo>
                  <a:lnTo>
                    <a:pt x="101" y="197"/>
                  </a:lnTo>
                  <a:lnTo>
                    <a:pt x="128" y="188"/>
                  </a:lnTo>
                  <a:lnTo>
                    <a:pt x="148" y="161"/>
                  </a:lnTo>
                  <a:lnTo>
                    <a:pt x="167" y="131"/>
                  </a:lnTo>
                  <a:lnTo>
                    <a:pt x="190" y="83"/>
                  </a:lnTo>
                  <a:lnTo>
                    <a:pt x="205" y="23"/>
                  </a:lnTo>
                  <a:lnTo>
                    <a:pt x="205" y="2"/>
                  </a:lnTo>
                  <a:lnTo>
                    <a:pt x="160" y="0"/>
                  </a:lnTo>
                  <a:lnTo>
                    <a:pt x="135" y="21"/>
                  </a:lnTo>
                </a:path>
              </a:pathLst>
            </a:custGeom>
            <a:solidFill>
              <a:srgbClr val="CCCCFF"/>
            </a:solidFill>
            <a:ln w="9525" cap="rnd">
              <a:noFill/>
              <a:round/>
              <a:headEnd/>
              <a:tailEnd/>
            </a:ln>
          </p:spPr>
          <p:txBody>
            <a:bodyPr/>
            <a:lstStyle/>
            <a:p>
              <a:endParaRPr lang="zh-CN" altLang="en-US"/>
            </a:p>
          </p:txBody>
        </p:sp>
        <p:sp>
          <p:nvSpPr>
            <p:cNvPr id="86043" name="Freeform 133"/>
            <p:cNvSpPr>
              <a:spLocks/>
            </p:cNvSpPr>
            <p:nvPr/>
          </p:nvSpPr>
          <p:spPr bwMode="auto">
            <a:xfrm>
              <a:off x="2203" y="2151"/>
              <a:ext cx="165" cy="441"/>
            </a:xfrm>
            <a:custGeom>
              <a:avLst/>
              <a:gdLst>
                <a:gd name="T0" fmla="*/ 164 w 165"/>
                <a:gd name="T1" fmla="*/ 0 h 441"/>
                <a:gd name="T2" fmla="*/ 131 w 165"/>
                <a:gd name="T3" fmla="*/ 8 h 441"/>
                <a:gd name="T4" fmla="*/ 99 w 165"/>
                <a:gd name="T5" fmla="*/ 38 h 441"/>
                <a:gd name="T6" fmla="*/ 65 w 165"/>
                <a:gd name="T7" fmla="*/ 85 h 441"/>
                <a:gd name="T8" fmla="*/ 40 w 165"/>
                <a:gd name="T9" fmla="*/ 127 h 441"/>
                <a:gd name="T10" fmla="*/ 18 w 165"/>
                <a:gd name="T11" fmla="*/ 184 h 441"/>
                <a:gd name="T12" fmla="*/ 0 w 165"/>
                <a:gd name="T13" fmla="*/ 245 h 441"/>
                <a:gd name="T14" fmla="*/ 34 w 165"/>
                <a:gd name="T15" fmla="*/ 327 h 441"/>
                <a:gd name="T16" fmla="*/ 67 w 165"/>
                <a:gd name="T17" fmla="*/ 402 h 441"/>
                <a:gd name="T18" fmla="*/ 109 w 165"/>
                <a:gd name="T19" fmla="*/ 432 h 441"/>
                <a:gd name="T20" fmla="*/ 130 w 165"/>
                <a:gd name="T21" fmla="*/ 440 h 441"/>
                <a:gd name="T22" fmla="*/ 103 w 165"/>
                <a:gd name="T23" fmla="*/ 419 h 441"/>
                <a:gd name="T24" fmla="*/ 76 w 165"/>
                <a:gd name="T25" fmla="*/ 390 h 441"/>
                <a:gd name="T26" fmla="*/ 53 w 165"/>
                <a:gd name="T27" fmla="*/ 342 h 441"/>
                <a:gd name="T28" fmla="*/ 44 w 165"/>
                <a:gd name="T29" fmla="*/ 286 h 441"/>
                <a:gd name="T30" fmla="*/ 51 w 165"/>
                <a:gd name="T31" fmla="*/ 172 h 441"/>
                <a:gd name="T32" fmla="*/ 87 w 165"/>
                <a:gd name="T33" fmla="*/ 80 h 441"/>
                <a:gd name="T34" fmla="*/ 121 w 165"/>
                <a:gd name="T35" fmla="*/ 27 h 441"/>
                <a:gd name="T36" fmla="*/ 164 w 165"/>
                <a:gd name="T37" fmla="*/ 0 h 441"/>
                <a:gd name="T38" fmla="*/ 164 w 165"/>
                <a:gd name="T39" fmla="*/ 0 h 44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65"/>
                <a:gd name="T61" fmla="*/ 0 h 441"/>
                <a:gd name="T62" fmla="*/ 165 w 165"/>
                <a:gd name="T63" fmla="*/ 441 h 44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65" h="441">
                  <a:moveTo>
                    <a:pt x="164" y="0"/>
                  </a:moveTo>
                  <a:lnTo>
                    <a:pt x="131" y="8"/>
                  </a:lnTo>
                  <a:lnTo>
                    <a:pt x="99" y="38"/>
                  </a:lnTo>
                  <a:lnTo>
                    <a:pt x="65" y="85"/>
                  </a:lnTo>
                  <a:lnTo>
                    <a:pt x="40" y="127"/>
                  </a:lnTo>
                  <a:lnTo>
                    <a:pt x="18" y="184"/>
                  </a:lnTo>
                  <a:lnTo>
                    <a:pt x="0" y="245"/>
                  </a:lnTo>
                  <a:lnTo>
                    <a:pt x="34" y="327"/>
                  </a:lnTo>
                  <a:lnTo>
                    <a:pt x="67" y="402"/>
                  </a:lnTo>
                  <a:lnTo>
                    <a:pt x="109" y="432"/>
                  </a:lnTo>
                  <a:lnTo>
                    <a:pt x="130" y="440"/>
                  </a:lnTo>
                  <a:lnTo>
                    <a:pt x="103" y="419"/>
                  </a:lnTo>
                  <a:lnTo>
                    <a:pt x="76" y="390"/>
                  </a:lnTo>
                  <a:lnTo>
                    <a:pt x="53" y="342"/>
                  </a:lnTo>
                  <a:lnTo>
                    <a:pt x="44" y="286"/>
                  </a:lnTo>
                  <a:lnTo>
                    <a:pt x="51" y="172"/>
                  </a:lnTo>
                  <a:lnTo>
                    <a:pt x="87" y="80"/>
                  </a:lnTo>
                  <a:lnTo>
                    <a:pt x="121" y="27"/>
                  </a:lnTo>
                  <a:lnTo>
                    <a:pt x="164" y="0"/>
                  </a:lnTo>
                </a:path>
              </a:pathLst>
            </a:custGeom>
            <a:solidFill>
              <a:srgbClr val="A3A3D6"/>
            </a:solidFill>
            <a:ln w="9525" cap="rnd">
              <a:noFill/>
              <a:round/>
              <a:headEnd/>
              <a:tailEnd/>
            </a:ln>
          </p:spPr>
          <p:txBody>
            <a:bodyPr/>
            <a:lstStyle/>
            <a:p>
              <a:endParaRPr lang="zh-CN" altLang="en-US"/>
            </a:p>
          </p:txBody>
        </p:sp>
        <p:sp>
          <p:nvSpPr>
            <p:cNvPr id="86044" name="Freeform 134"/>
            <p:cNvSpPr>
              <a:spLocks/>
            </p:cNvSpPr>
            <p:nvPr/>
          </p:nvSpPr>
          <p:spPr bwMode="auto">
            <a:xfrm>
              <a:off x="2290" y="2170"/>
              <a:ext cx="191" cy="192"/>
            </a:xfrm>
            <a:custGeom>
              <a:avLst/>
              <a:gdLst>
                <a:gd name="T0" fmla="*/ 0 w 191"/>
                <a:gd name="T1" fmla="*/ 104 h 192"/>
                <a:gd name="T2" fmla="*/ 21 w 191"/>
                <a:gd name="T3" fmla="*/ 78 h 192"/>
                <a:gd name="T4" fmla="*/ 45 w 191"/>
                <a:gd name="T5" fmla="*/ 65 h 192"/>
                <a:gd name="T6" fmla="*/ 64 w 191"/>
                <a:gd name="T7" fmla="*/ 64 h 192"/>
                <a:gd name="T8" fmla="*/ 103 w 191"/>
                <a:gd name="T9" fmla="*/ 83 h 192"/>
                <a:gd name="T10" fmla="*/ 122 w 191"/>
                <a:gd name="T11" fmla="*/ 117 h 192"/>
                <a:gd name="T12" fmla="*/ 125 w 191"/>
                <a:gd name="T13" fmla="*/ 156 h 192"/>
                <a:gd name="T14" fmla="*/ 117 w 191"/>
                <a:gd name="T15" fmla="*/ 188 h 192"/>
                <a:gd name="T16" fmla="*/ 158 w 191"/>
                <a:gd name="T17" fmla="*/ 191 h 192"/>
                <a:gd name="T18" fmla="*/ 166 w 191"/>
                <a:gd name="T19" fmla="*/ 176 h 192"/>
                <a:gd name="T20" fmla="*/ 189 w 191"/>
                <a:gd name="T21" fmla="*/ 174 h 192"/>
                <a:gd name="T22" fmla="*/ 190 w 191"/>
                <a:gd name="T23" fmla="*/ 113 h 192"/>
                <a:gd name="T24" fmla="*/ 148 w 191"/>
                <a:gd name="T25" fmla="*/ 41 h 192"/>
                <a:gd name="T26" fmla="*/ 79 w 191"/>
                <a:gd name="T27" fmla="*/ 0 h 192"/>
                <a:gd name="T28" fmla="*/ 44 w 191"/>
                <a:gd name="T29" fmla="*/ 25 h 192"/>
                <a:gd name="T30" fmla="*/ 23 w 191"/>
                <a:gd name="T31" fmla="*/ 56 h 192"/>
                <a:gd name="T32" fmla="*/ 0 w 191"/>
                <a:gd name="T33" fmla="*/ 104 h 192"/>
                <a:gd name="T34" fmla="*/ 0 w 191"/>
                <a:gd name="T35" fmla="*/ 104 h 1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1"/>
                <a:gd name="T55" fmla="*/ 0 h 192"/>
                <a:gd name="T56" fmla="*/ 191 w 191"/>
                <a:gd name="T57" fmla="*/ 192 h 19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1" h="192">
                  <a:moveTo>
                    <a:pt x="0" y="104"/>
                  </a:moveTo>
                  <a:lnTo>
                    <a:pt x="21" y="78"/>
                  </a:lnTo>
                  <a:lnTo>
                    <a:pt x="45" y="65"/>
                  </a:lnTo>
                  <a:lnTo>
                    <a:pt x="64" y="64"/>
                  </a:lnTo>
                  <a:lnTo>
                    <a:pt x="103" y="83"/>
                  </a:lnTo>
                  <a:lnTo>
                    <a:pt x="122" y="117"/>
                  </a:lnTo>
                  <a:lnTo>
                    <a:pt x="125" y="156"/>
                  </a:lnTo>
                  <a:lnTo>
                    <a:pt x="117" y="188"/>
                  </a:lnTo>
                  <a:lnTo>
                    <a:pt x="158" y="191"/>
                  </a:lnTo>
                  <a:lnTo>
                    <a:pt x="166" y="176"/>
                  </a:lnTo>
                  <a:lnTo>
                    <a:pt x="189" y="174"/>
                  </a:lnTo>
                  <a:lnTo>
                    <a:pt x="190" y="113"/>
                  </a:lnTo>
                  <a:lnTo>
                    <a:pt x="148" y="41"/>
                  </a:lnTo>
                  <a:lnTo>
                    <a:pt x="79" y="0"/>
                  </a:lnTo>
                  <a:lnTo>
                    <a:pt x="44" y="25"/>
                  </a:lnTo>
                  <a:lnTo>
                    <a:pt x="23" y="56"/>
                  </a:lnTo>
                  <a:lnTo>
                    <a:pt x="0" y="104"/>
                  </a:lnTo>
                </a:path>
              </a:pathLst>
            </a:custGeom>
            <a:solidFill>
              <a:srgbClr val="CCCCFF"/>
            </a:solidFill>
            <a:ln w="9525" cap="rnd">
              <a:noFill/>
              <a:round/>
              <a:headEnd/>
              <a:tailEnd/>
            </a:ln>
          </p:spPr>
          <p:txBody>
            <a:bodyPr/>
            <a:lstStyle/>
            <a:p>
              <a:endParaRPr lang="zh-CN" altLang="en-US"/>
            </a:p>
          </p:txBody>
        </p:sp>
        <p:sp>
          <p:nvSpPr>
            <p:cNvPr id="86045" name="Freeform 135"/>
            <p:cNvSpPr>
              <a:spLocks/>
            </p:cNvSpPr>
            <p:nvPr/>
          </p:nvSpPr>
          <p:spPr bwMode="auto">
            <a:xfrm>
              <a:off x="2467" y="2363"/>
              <a:ext cx="69" cy="34"/>
            </a:xfrm>
            <a:custGeom>
              <a:avLst/>
              <a:gdLst>
                <a:gd name="T0" fmla="*/ 2 w 69"/>
                <a:gd name="T1" fmla="*/ 4 h 34"/>
                <a:gd name="T2" fmla="*/ 51 w 69"/>
                <a:gd name="T3" fmla="*/ 0 h 34"/>
                <a:gd name="T4" fmla="*/ 68 w 69"/>
                <a:gd name="T5" fmla="*/ 16 h 34"/>
                <a:gd name="T6" fmla="*/ 68 w 69"/>
                <a:gd name="T7" fmla="*/ 33 h 34"/>
                <a:gd name="T8" fmla="*/ 0 w 69"/>
                <a:gd name="T9" fmla="*/ 18 h 34"/>
                <a:gd name="T10" fmla="*/ 2 w 69"/>
                <a:gd name="T11" fmla="*/ 4 h 34"/>
                <a:gd name="T12" fmla="*/ 2 w 69"/>
                <a:gd name="T13" fmla="*/ 4 h 34"/>
                <a:gd name="T14" fmla="*/ 0 60000 65536"/>
                <a:gd name="T15" fmla="*/ 0 60000 65536"/>
                <a:gd name="T16" fmla="*/ 0 60000 65536"/>
                <a:gd name="T17" fmla="*/ 0 60000 65536"/>
                <a:gd name="T18" fmla="*/ 0 60000 65536"/>
                <a:gd name="T19" fmla="*/ 0 60000 65536"/>
                <a:gd name="T20" fmla="*/ 0 60000 65536"/>
                <a:gd name="T21" fmla="*/ 0 w 69"/>
                <a:gd name="T22" fmla="*/ 0 h 34"/>
                <a:gd name="T23" fmla="*/ 69 w 69"/>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9" h="34">
                  <a:moveTo>
                    <a:pt x="2" y="4"/>
                  </a:moveTo>
                  <a:lnTo>
                    <a:pt x="51" y="0"/>
                  </a:lnTo>
                  <a:lnTo>
                    <a:pt x="68" y="16"/>
                  </a:lnTo>
                  <a:lnTo>
                    <a:pt x="68" y="33"/>
                  </a:lnTo>
                  <a:lnTo>
                    <a:pt x="0" y="18"/>
                  </a:lnTo>
                  <a:lnTo>
                    <a:pt x="2" y="4"/>
                  </a:lnTo>
                </a:path>
              </a:pathLst>
            </a:custGeom>
            <a:solidFill>
              <a:srgbClr val="A3A3D6"/>
            </a:solidFill>
            <a:ln w="9525" cap="rnd">
              <a:noFill/>
              <a:round/>
              <a:headEnd/>
              <a:tailEnd/>
            </a:ln>
          </p:spPr>
          <p:txBody>
            <a:bodyPr/>
            <a:lstStyle/>
            <a:p>
              <a:endParaRPr lang="zh-CN" altLang="en-US"/>
            </a:p>
          </p:txBody>
        </p:sp>
        <p:sp>
          <p:nvSpPr>
            <p:cNvPr id="86046" name="Freeform 136"/>
            <p:cNvSpPr>
              <a:spLocks/>
            </p:cNvSpPr>
            <p:nvPr/>
          </p:nvSpPr>
          <p:spPr bwMode="auto">
            <a:xfrm>
              <a:off x="2453" y="2356"/>
              <a:ext cx="83" cy="45"/>
            </a:xfrm>
            <a:custGeom>
              <a:avLst/>
              <a:gdLst>
                <a:gd name="T0" fmla="*/ 4 w 83"/>
                <a:gd name="T1" fmla="*/ 1 h 45"/>
                <a:gd name="T2" fmla="*/ 0 w 83"/>
                <a:gd name="T3" fmla="*/ 13 h 45"/>
                <a:gd name="T4" fmla="*/ 0 w 83"/>
                <a:gd name="T5" fmla="*/ 30 h 45"/>
                <a:gd name="T6" fmla="*/ 11 w 83"/>
                <a:gd name="T7" fmla="*/ 44 h 45"/>
                <a:gd name="T8" fmla="*/ 82 w 83"/>
                <a:gd name="T9" fmla="*/ 43 h 45"/>
                <a:gd name="T10" fmla="*/ 68 w 83"/>
                <a:gd name="T11" fmla="*/ 31 h 45"/>
                <a:gd name="T12" fmla="*/ 64 w 83"/>
                <a:gd name="T13" fmla="*/ 20 h 45"/>
                <a:gd name="T14" fmla="*/ 9 w 83"/>
                <a:gd name="T15" fmla="*/ 16 h 45"/>
                <a:gd name="T16" fmla="*/ 60 w 83"/>
                <a:gd name="T17" fmla="*/ 0 h 45"/>
                <a:gd name="T18" fmla="*/ 4 w 83"/>
                <a:gd name="T19" fmla="*/ 1 h 45"/>
                <a:gd name="T20" fmla="*/ 4 w 83"/>
                <a:gd name="T21" fmla="*/ 1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3"/>
                <a:gd name="T34" fmla="*/ 0 h 45"/>
                <a:gd name="T35" fmla="*/ 83 w 83"/>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3" h="45">
                  <a:moveTo>
                    <a:pt x="4" y="1"/>
                  </a:moveTo>
                  <a:lnTo>
                    <a:pt x="0" y="13"/>
                  </a:lnTo>
                  <a:lnTo>
                    <a:pt x="0" y="30"/>
                  </a:lnTo>
                  <a:lnTo>
                    <a:pt x="11" y="44"/>
                  </a:lnTo>
                  <a:lnTo>
                    <a:pt x="82" y="43"/>
                  </a:lnTo>
                  <a:lnTo>
                    <a:pt x="68" y="31"/>
                  </a:lnTo>
                  <a:lnTo>
                    <a:pt x="64" y="20"/>
                  </a:lnTo>
                  <a:lnTo>
                    <a:pt x="9" y="16"/>
                  </a:lnTo>
                  <a:lnTo>
                    <a:pt x="60" y="0"/>
                  </a:lnTo>
                  <a:lnTo>
                    <a:pt x="4" y="1"/>
                  </a:lnTo>
                </a:path>
              </a:pathLst>
            </a:custGeom>
            <a:solidFill>
              <a:srgbClr val="000000"/>
            </a:solidFill>
            <a:ln w="9525" cap="rnd">
              <a:noFill/>
              <a:round/>
              <a:headEnd/>
              <a:tailEnd/>
            </a:ln>
          </p:spPr>
          <p:txBody>
            <a:bodyPr/>
            <a:lstStyle/>
            <a:p>
              <a:endParaRPr lang="zh-CN" altLang="en-US"/>
            </a:p>
          </p:txBody>
        </p:sp>
        <p:sp>
          <p:nvSpPr>
            <p:cNvPr id="86047" name="Freeform 137"/>
            <p:cNvSpPr>
              <a:spLocks/>
            </p:cNvSpPr>
            <p:nvPr/>
          </p:nvSpPr>
          <p:spPr bwMode="auto">
            <a:xfrm>
              <a:off x="2525" y="2358"/>
              <a:ext cx="17" cy="38"/>
            </a:xfrm>
            <a:custGeom>
              <a:avLst/>
              <a:gdLst>
                <a:gd name="T0" fmla="*/ 2 w 17"/>
                <a:gd name="T1" fmla="*/ 0 h 38"/>
                <a:gd name="T2" fmla="*/ 14 w 17"/>
                <a:gd name="T3" fmla="*/ 10 h 38"/>
                <a:gd name="T4" fmla="*/ 16 w 17"/>
                <a:gd name="T5" fmla="*/ 24 h 38"/>
                <a:gd name="T6" fmla="*/ 13 w 17"/>
                <a:gd name="T7" fmla="*/ 37 h 38"/>
                <a:gd name="T8" fmla="*/ 0 w 17"/>
                <a:gd name="T9" fmla="*/ 24 h 38"/>
                <a:gd name="T10" fmla="*/ 2 w 17"/>
                <a:gd name="T11" fmla="*/ 0 h 38"/>
                <a:gd name="T12" fmla="*/ 2 w 17"/>
                <a:gd name="T13" fmla="*/ 0 h 38"/>
                <a:gd name="T14" fmla="*/ 0 60000 65536"/>
                <a:gd name="T15" fmla="*/ 0 60000 65536"/>
                <a:gd name="T16" fmla="*/ 0 60000 65536"/>
                <a:gd name="T17" fmla="*/ 0 60000 65536"/>
                <a:gd name="T18" fmla="*/ 0 60000 65536"/>
                <a:gd name="T19" fmla="*/ 0 60000 65536"/>
                <a:gd name="T20" fmla="*/ 0 60000 65536"/>
                <a:gd name="T21" fmla="*/ 0 w 17"/>
                <a:gd name="T22" fmla="*/ 0 h 38"/>
                <a:gd name="T23" fmla="*/ 17 w 17"/>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38">
                  <a:moveTo>
                    <a:pt x="2" y="0"/>
                  </a:moveTo>
                  <a:lnTo>
                    <a:pt x="14" y="10"/>
                  </a:lnTo>
                  <a:lnTo>
                    <a:pt x="16" y="24"/>
                  </a:lnTo>
                  <a:lnTo>
                    <a:pt x="13" y="37"/>
                  </a:lnTo>
                  <a:lnTo>
                    <a:pt x="0" y="24"/>
                  </a:lnTo>
                  <a:lnTo>
                    <a:pt x="2" y="0"/>
                  </a:lnTo>
                </a:path>
              </a:pathLst>
            </a:custGeom>
            <a:solidFill>
              <a:srgbClr val="000000"/>
            </a:solidFill>
            <a:ln w="9525" cap="rnd">
              <a:noFill/>
              <a:round/>
              <a:headEnd/>
              <a:tailEnd/>
            </a:ln>
          </p:spPr>
          <p:txBody>
            <a:bodyPr/>
            <a:lstStyle/>
            <a:p>
              <a:endParaRPr lang="zh-CN" altLang="en-US"/>
            </a:p>
          </p:txBody>
        </p:sp>
        <p:sp>
          <p:nvSpPr>
            <p:cNvPr id="86048" name="Freeform 138"/>
            <p:cNvSpPr>
              <a:spLocks/>
            </p:cNvSpPr>
            <p:nvPr/>
          </p:nvSpPr>
          <p:spPr bwMode="auto">
            <a:xfrm>
              <a:off x="2196" y="2157"/>
              <a:ext cx="143" cy="424"/>
            </a:xfrm>
            <a:custGeom>
              <a:avLst/>
              <a:gdLst>
                <a:gd name="T0" fmla="*/ 89 w 143"/>
                <a:gd name="T1" fmla="*/ 63 h 424"/>
                <a:gd name="T2" fmla="*/ 79 w 143"/>
                <a:gd name="T3" fmla="*/ 83 h 424"/>
                <a:gd name="T4" fmla="*/ 66 w 143"/>
                <a:gd name="T5" fmla="*/ 120 h 424"/>
                <a:gd name="T6" fmla="*/ 50 w 143"/>
                <a:gd name="T7" fmla="*/ 168 h 424"/>
                <a:gd name="T8" fmla="*/ 43 w 143"/>
                <a:gd name="T9" fmla="*/ 226 h 424"/>
                <a:gd name="T10" fmla="*/ 39 w 143"/>
                <a:gd name="T11" fmla="*/ 281 h 424"/>
                <a:gd name="T12" fmla="*/ 54 w 143"/>
                <a:gd name="T13" fmla="*/ 343 h 424"/>
                <a:gd name="T14" fmla="*/ 79 w 143"/>
                <a:gd name="T15" fmla="*/ 386 h 424"/>
                <a:gd name="T16" fmla="*/ 110 w 143"/>
                <a:gd name="T17" fmla="*/ 423 h 424"/>
                <a:gd name="T18" fmla="*/ 70 w 143"/>
                <a:gd name="T19" fmla="*/ 397 h 424"/>
                <a:gd name="T20" fmla="*/ 37 w 143"/>
                <a:gd name="T21" fmla="*/ 357 h 424"/>
                <a:gd name="T22" fmla="*/ 19 w 143"/>
                <a:gd name="T23" fmla="*/ 302 h 424"/>
                <a:gd name="T24" fmla="*/ 1 w 143"/>
                <a:gd name="T25" fmla="*/ 248 h 424"/>
                <a:gd name="T26" fmla="*/ 0 w 143"/>
                <a:gd name="T27" fmla="*/ 218 h 424"/>
                <a:gd name="T28" fmla="*/ 24 w 143"/>
                <a:gd name="T29" fmla="*/ 155 h 424"/>
                <a:gd name="T30" fmla="*/ 54 w 143"/>
                <a:gd name="T31" fmla="*/ 97 h 424"/>
                <a:gd name="T32" fmla="*/ 80 w 143"/>
                <a:gd name="T33" fmla="*/ 60 h 424"/>
                <a:gd name="T34" fmla="*/ 107 w 143"/>
                <a:gd name="T35" fmla="*/ 26 h 424"/>
                <a:gd name="T36" fmla="*/ 142 w 143"/>
                <a:gd name="T37" fmla="*/ 0 h 424"/>
                <a:gd name="T38" fmla="*/ 109 w 143"/>
                <a:gd name="T39" fmla="*/ 38 h 424"/>
                <a:gd name="T40" fmla="*/ 89 w 143"/>
                <a:gd name="T41" fmla="*/ 63 h 424"/>
                <a:gd name="T42" fmla="*/ 89 w 143"/>
                <a:gd name="T43" fmla="*/ 63 h 4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3"/>
                <a:gd name="T67" fmla="*/ 0 h 424"/>
                <a:gd name="T68" fmla="*/ 143 w 143"/>
                <a:gd name="T69" fmla="*/ 424 h 42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3" h="424">
                  <a:moveTo>
                    <a:pt x="89" y="63"/>
                  </a:moveTo>
                  <a:lnTo>
                    <a:pt x="79" y="83"/>
                  </a:lnTo>
                  <a:lnTo>
                    <a:pt x="66" y="120"/>
                  </a:lnTo>
                  <a:lnTo>
                    <a:pt x="50" y="168"/>
                  </a:lnTo>
                  <a:lnTo>
                    <a:pt x="43" y="226"/>
                  </a:lnTo>
                  <a:lnTo>
                    <a:pt x="39" y="281"/>
                  </a:lnTo>
                  <a:lnTo>
                    <a:pt x="54" y="343"/>
                  </a:lnTo>
                  <a:lnTo>
                    <a:pt x="79" y="386"/>
                  </a:lnTo>
                  <a:lnTo>
                    <a:pt x="110" y="423"/>
                  </a:lnTo>
                  <a:lnTo>
                    <a:pt x="70" y="397"/>
                  </a:lnTo>
                  <a:lnTo>
                    <a:pt x="37" y="357"/>
                  </a:lnTo>
                  <a:lnTo>
                    <a:pt x="19" y="302"/>
                  </a:lnTo>
                  <a:lnTo>
                    <a:pt x="1" y="248"/>
                  </a:lnTo>
                  <a:lnTo>
                    <a:pt x="0" y="218"/>
                  </a:lnTo>
                  <a:lnTo>
                    <a:pt x="24" y="155"/>
                  </a:lnTo>
                  <a:lnTo>
                    <a:pt x="54" y="97"/>
                  </a:lnTo>
                  <a:lnTo>
                    <a:pt x="80" y="60"/>
                  </a:lnTo>
                  <a:lnTo>
                    <a:pt x="107" y="26"/>
                  </a:lnTo>
                  <a:lnTo>
                    <a:pt x="142" y="0"/>
                  </a:lnTo>
                  <a:lnTo>
                    <a:pt x="109" y="38"/>
                  </a:lnTo>
                  <a:lnTo>
                    <a:pt x="89" y="63"/>
                  </a:lnTo>
                </a:path>
              </a:pathLst>
            </a:custGeom>
            <a:solidFill>
              <a:srgbClr val="000000"/>
            </a:solidFill>
            <a:ln w="9525" cap="rnd">
              <a:noFill/>
              <a:round/>
              <a:headEnd/>
              <a:tailEnd/>
            </a:ln>
          </p:spPr>
          <p:txBody>
            <a:bodyPr/>
            <a:lstStyle/>
            <a:p>
              <a:endParaRPr lang="zh-CN" altLang="en-US"/>
            </a:p>
          </p:txBody>
        </p:sp>
        <p:sp>
          <p:nvSpPr>
            <p:cNvPr id="86049" name="Freeform 139"/>
            <p:cNvSpPr>
              <a:spLocks/>
            </p:cNvSpPr>
            <p:nvPr/>
          </p:nvSpPr>
          <p:spPr bwMode="auto">
            <a:xfrm>
              <a:off x="2264" y="2366"/>
              <a:ext cx="196" cy="137"/>
            </a:xfrm>
            <a:custGeom>
              <a:avLst/>
              <a:gdLst>
                <a:gd name="T0" fmla="*/ 138 w 196"/>
                <a:gd name="T1" fmla="*/ 0 h 137"/>
                <a:gd name="T2" fmla="*/ 15 w 196"/>
                <a:gd name="T3" fmla="*/ 5 h 137"/>
                <a:gd name="T4" fmla="*/ 14 w 196"/>
                <a:gd name="T5" fmla="*/ 14 h 137"/>
                <a:gd name="T6" fmla="*/ 86 w 196"/>
                <a:gd name="T7" fmla="*/ 18 h 137"/>
                <a:gd name="T8" fmla="*/ 0 w 196"/>
                <a:gd name="T9" fmla="*/ 91 h 137"/>
                <a:gd name="T10" fmla="*/ 12 w 196"/>
                <a:gd name="T11" fmla="*/ 113 h 137"/>
                <a:gd name="T12" fmla="*/ 96 w 196"/>
                <a:gd name="T13" fmla="*/ 24 h 137"/>
                <a:gd name="T14" fmla="*/ 152 w 196"/>
                <a:gd name="T15" fmla="*/ 136 h 137"/>
                <a:gd name="T16" fmla="*/ 161 w 196"/>
                <a:gd name="T17" fmla="*/ 121 h 137"/>
                <a:gd name="T18" fmla="*/ 112 w 196"/>
                <a:gd name="T19" fmla="*/ 19 h 137"/>
                <a:gd name="T20" fmla="*/ 195 w 196"/>
                <a:gd name="T21" fmla="*/ 21 h 137"/>
                <a:gd name="T22" fmla="*/ 193 w 196"/>
                <a:gd name="T23" fmla="*/ 9 h 137"/>
                <a:gd name="T24" fmla="*/ 133 w 196"/>
                <a:gd name="T25" fmla="*/ 11 h 137"/>
                <a:gd name="T26" fmla="*/ 138 w 196"/>
                <a:gd name="T27" fmla="*/ 0 h 137"/>
                <a:gd name="T28" fmla="*/ 138 w 196"/>
                <a:gd name="T29" fmla="*/ 0 h 1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6"/>
                <a:gd name="T46" fmla="*/ 0 h 137"/>
                <a:gd name="T47" fmla="*/ 196 w 196"/>
                <a:gd name="T48" fmla="*/ 137 h 1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6" h="137">
                  <a:moveTo>
                    <a:pt x="138" y="0"/>
                  </a:moveTo>
                  <a:lnTo>
                    <a:pt x="15" y="5"/>
                  </a:lnTo>
                  <a:lnTo>
                    <a:pt x="14" y="14"/>
                  </a:lnTo>
                  <a:lnTo>
                    <a:pt x="86" y="18"/>
                  </a:lnTo>
                  <a:lnTo>
                    <a:pt x="0" y="91"/>
                  </a:lnTo>
                  <a:lnTo>
                    <a:pt x="12" y="113"/>
                  </a:lnTo>
                  <a:lnTo>
                    <a:pt x="96" y="24"/>
                  </a:lnTo>
                  <a:lnTo>
                    <a:pt x="152" y="136"/>
                  </a:lnTo>
                  <a:lnTo>
                    <a:pt x="161" y="121"/>
                  </a:lnTo>
                  <a:lnTo>
                    <a:pt x="112" y="19"/>
                  </a:lnTo>
                  <a:lnTo>
                    <a:pt x="195" y="21"/>
                  </a:lnTo>
                  <a:lnTo>
                    <a:pt x="193" y="9"/>
                  </a:lnTo>
                  <a:lnTo>
                    <a:pt x="133" y="11"/>
                  </a:lnTo>
                  <a:lnTo>
                    <a:pt x="138" y="0"/>
                  </a:lnTo>
                </a:path>
              </a:pathLst>
            </a:custGeom>
            <a:solidFill>
              <a:srgbClr val="000000"/>
            </a:solidFill>
            <a:ln w="9525" cap="rnd">
              <a:noFill/>
              <a:round/>
              <a:headEnd/>
              <a:tailEnd/>
            </a:ln>
          </p:spPr>
          <p:txBody>
            <a:bodyPr/>
            <a:lstStyle/>
            <a:p>
              <a:endParaRPr lang="zh-CN" altLang="en-US"/>
            </a:p>
          </p:txBody>
        </p:sp>
        <p:sp>
          <p:nvSpPr>
            <p:cNvPr id="86050" name="Freeform 140"/>
            <p:cNvSpPr>
              <a:spLocks/>
            </p:cNvSpPr>
            <p:nvPr/>
          </p:nvSpPr>
          <p:spPr bwMode="auto">
            <a:xfrm>
              <a:off x="2256" y="2393"/>
              <a:ext cx="222" cy="200"/>
            </a:xfrm>
            <a:custGeom>
              <a:avLst/>
              <a:gdLst>
                <a:gd name="T0" fmla="*/ 212 w 222"/>
                <a:gd name="T1" fmla="*/ 4 h 200"/>
                <a:gd name="T2" fmla="*/ 205 w 222"/>
                <a:gd name="T3" fmla="*/ 33 h 200"/>
                <a:gd name="T4" fmla="*/ 193 w 222"/>
                <a:gd name="T5" fmla="*/ 70 h 200"/>
                <a:gd name="T6" fmla="*/ 173 w 222"/>
                <a:gd name="T7" fmla="*/ 109 h 200"/>
                <a:gd name="T8" fmla="*/ 157 w 222"/>
                <a:gd name="T9" fmla="*/ 138 h 200"/>
                <a:gd name="T10" fmla="*/ 130 w 222"/>
                <a:gd name="T11" fmla="*/ 169 h 200"/>
                <a:gd name="T12" fmla="*/ 98 w 222"/>
                <a:gd name="T13" fmla="*/ 183 h 200"/>
                <a:gd name="T14" fmla="*/ 68 w 222"/>
                <a:gd name="T15" fmla="*/ 169 h 200"/>
                <a:gd name="T16" fmla="*/ 45 w 222"/>
                <a:gd name="T17" fmla="*/ 134 h 200"/>
                <a:gd name="T18" fmla="*/ 22 w 222"/>
                <a:gd name="T19" fmla="*/ 95 h 200"/>
                <a:gd name="T20" fmla="*/ 0 w 222"/>
                <a:gd name="T21" fmla="*/ 40 h 200"/>
                <a:gd name="T22" fmla="*/ 19 w 222"/>
                <a:gd name="T23" fmla="*/ 109 h 200"/>
                <a:gd name="T24" fmla="*/ 43 w 222"/>
                <a:gd name="T25" fmla="*/ 149 h 200"/>
                <a:gd name="T26" fmla="*/ 71 w 222"/>
                <a:gd name="T27" fmla="*/ 184 h 200"/>
                <a:gd name="T28" fmla="*/ 93 w 222"/>
                <a:gd name="T29" fmla="*/ 199 h 200"/>
                <a:gd name="T30" fmla="*/ 118 w 222"/>
                <a:gd name="T31" fmla="*/ 196 h 200"/>
                <a:gd name="T32" fmla="*/ 148 w 222"/>
                <a:gd name="T33" fmla="*/ 173 h 200"/>
                <a:gd name="T34" fmla="*/ 176 w 222"/>
                <a:gd name="T35" fmla="*/ 133 h 200"/>
                <a:gd name="T36" fmla="*/ 199 w 222"/>
                <a:gd name="T37" fmla="*/ 83 h 200"/>
                <a:gd name="T38" fmla="*/ 216 w 222"/>
                <a:gd name="T39" fmla="*/ 34 h 200"/>
                <a:gd name="T40" fmla="*/ 221 w 222"/>
                <a:gd name="T41" fmla="*/ 0 h 200"/>
                <a:gd name="T42" fmla="*/ 212 w 222"/>
                <a:gd name="T43" fmla="*/ 4 h 200"/>
                <a:gd name="T44" fmla="*/ 212 w 222"/>
                <a:gd name="T45" fmla="*/ 4 h 2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22"/>
                <a:gd name="T70" fmla="*/ 0 h 200"/>
                <a:gd name="T71" fmla="*/ 222 w 222"/>
                <a:gd name="T72" fmla="*/ 200 h 20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22" h="200">
                  <a:moveTo>
                    <a:pt x="212" y="4"/>
                  </a:moveTo>
                  <a:lnTo>
                    <a:pt x="205" y="33"/>
                  </a:lnTo>
                  <a:lnTo>
                    <a:pt x="193" y="70"/>
                  </a:lnTo>
                  <a:lnTo>
                    <a:pt x="173" y="109"/>
                  </a:lnTo>
                  <a:lnTo>
                    <a:pt x="157" y="138"/>
                  </a:lnTo>
                  <a:lnTo>
                    <a:pt x="130" y="169"/>
                  </a:lnTo>
                  <a:lnTo>
                    <a:pt x="98" y="183"/>
                  </a:lnTo>
                  <a:lnTo>
                    <a:pt x="68" y="169"/>
                  </a:lnTo>
                  <a:lnTo>
                    <a:pt x="45" y="134"/>
                  </a:lnTo>
                  <a:lnTo>
                    <a:pt x="22" y="95"/>
                  </a:lnTo>
                  <a:lnTo>
                    <a:pt x="0" y="40"/>
                  </a:lnTo>
                  <a:lnTo>
                    <a:pt x="19" y="109"/>
                  </a:lnTo>
                  <a:lnTo>
                    <a:pt x="43" y="149"/>
                  </a:lnTo>
                  <a:lnTo>
                    <a:pt x="71" y="184"/>
                  </a:lnTo>
                  <a:lnTo>
                    <a:pt x="93" y="199"/>
                  </a:lnTo>
                  <a:lnTo>
                    <a:pt x="118" y="196"/>
                  </a:lnTo>
                  <a:lnTo>
                    <a:pt x="148" y="173"/>
                  </a:lnTo>
                  <a:lnTo>
                    <a:pt x="176" y="133"/>
                  </a:lnTo>
                  <a:lnTo>
                    <a:pt x="199" y="83"/>
                  </a:lnTo>
                  <a:lnTo>
                    <a:pt x="216" y="34"/>
                  </a:lnTo>
                  <a:lnTo>
                    <a:pt x="221" y="0"/>
                  </a:lnTo>
                  <a:lnTo>
                    <a:pt x="212" y="4"/>
                  </a:lnTo>
                </a:path>
              </a:pathLst>
            </a:custGeom>
            <a:solidFill>
              <a:srgbClr val="000000"/>
            </a:solidFill>
            <a:ln w="9525" cap="rnd">
              <a:noFill/>
              <a:round/>
              <a:headEnd/>
              <a:tailEnd/>
            </a:ln>
          </p:spPr>
          <p:txBody>
            <a:bodyPr/>
            <a:lstStyle/>
            <a:p>
              <a:endParaRPr lang="zh-CN" altLang="en-US"/>
            </a:p>
          </p:txBody>
        </p:sp>
        <p:sp>
          <p:nvSpPr>
            <p:cNvPr id="86051" name="Freeform 141"/>
            <p:cNvSpPr>
              <a:spLocks/>
            </p:cNvSpPr>
            <p:nvPr/>
          </p:nvSpPr>
          <p:spPr bwMode="auto">
            <a:xfrm>
              <a:off x="2052" y="2372"/>
              <a:ext cx="150" cy="37"/>
            </a:xfrm>
            <a:custGeom>
              <a:avLst/>
              <a:gdLst>
                <a:gd name="T0" fmla="*/ 149 w 150"/>
                <a:gd name="T1" fmla="*/ 0 h 37"/>
                <a:gd name="T2" fmla="*/ 77 w 150"/>
                <a:gd name="T3" fmla="*/ 4 h 37"/>
                <a:gd name="T4" fmla="*/ 68 w 150"/>
                <a:gd name="T5" fmla="*/ 19 h 37"/>
                <a:gd name="T6" fmla="*/ 45 w 150"/>
                <a:gd name="T7" fmla="*/ 17 h 37"/>
                <a:gd name="T8" fmla="*/ 41 w 150"/>
                <a:gd name="T9" fmla="*/ 9 h 37"/>
                <a:gd name="T10" fmla="*/ 6 w 150"/>
                <a:gd name="T11" fmla="*/ 12 h 37"/>
                <a:gd name="T12" fmla="*/ 0 w 150"/>
                <a:gd name="T13" fmla="*/ 22 h 37"/>
                <a:gd name="T14" fmla="*/ 11 w 150"/>
                <a:gd name="T15" fmla="*/ 36 h 37"/>
                <a:gd name="T16" fmla="*/ 47 w 150"/>
                <a:gd name="T17" fmla="*/ 36 h 37"/>
                <a:gd name="T18" fmla="*/ 53 w 150"/>
                <a:gd name="T19" fmla="*/ 29 h 37"/>
                <a:gd name="T20" fmla="*/ 79 w 150"/>
                <a:gd name="T21" fmla="*/ 29 h 37"/>
                <a:gd name="T22" fmla="*/ 90 w 150"/>
                <a:gd name="T23" fmla="*/ 12 h 37"/>
                <a:gd name="T24" fmla="*/ 149 w 150"/>
                <a:gd name="T25" fmla="*/ 12 h 37"/>
                <a:gd name="T26" fmla="*/ 149 w 150"/>
                <a:gd name="T27" fmla="*/ 0 h 37"/>
                <a:gd name="T28" fmla="*/ 149 w 150"/>
                <a:gd name="T29" fmla="*/ 0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0"/>
                <a:gd name="T46" fmla="*/ 0 h 37"/>
                <a:gd name="T47" fmla="*/ 150 w 150"/>
                <a:gd name="T48" fmla="*/ 37 h 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0" h="37">
                  <a:moveTo>
                    <a:pt x="149" y="0"/>
                  </a:moveTo>
                  <a:lnTo>
                    <a:pt x="77" y="4"/>
                  </a:lnTo>
                  <a:lnTo>
                    <a:pt x="68" y="19"/>
                  </a:lnTo>
                  <a:lnTo>
                    <a:pt x="45" y="17"/>
                  </a:lnTo>
                  <a:lnTo>
                    <a:pt x="41" y="9"/>
                  </a:lnTo>
                  <a:lnTo>
                    <a:pt x="6" y="12"/>
                  </a:lnTo>
                  <a:lnTo>
                    <a:pt x="0" y="22"/>
                  </a:lnTo>
                  <a:lnTo>
                    <a:pt x="11" y="36"/>
                  </a:lnTo>
                  <a:lnTo>
                    <a:pt x="47" y="36"/>
                  </a:lnTo>
                  <a:lnTo>
                    <a:pt x="53" y="29"/>
                  </a:lnTo>
                  <a:lnTo>
                    <a:pt x="79" y="29"/>
                  </a:lnTo>
                  <a:lnTo>
                    <a:pt x="90" y="12"/>
                  </a:lnTo>
                  <a:lnTo>
                    <a:pt x="149" y="12"/>
                  </a:lnTo>
                  <a:lnTo>
                    <a:pt x="149" y="0"/>
                  </a:lnTo>
                </a:path>
              </a:pathLst>
            </a:custGeom>
            <a:solidFill>
              <a:srgbClr val="000000"/>
            </a:solidFill>
            <a:ln w="9525" cap="rnd">
              <a:noFill/>
              <a:round/>
              <a:headEnd/>
              <a:tailEnd/>
            </a:ln>
          </p:spPr>
          <p:txBody>
            <a:bodyPr/>
            <a:lstStyle/>
            <a:p>
              <a:endParaRPr lang="zh-CN" altLang="en-US"/>
            </a:p>
          </p:txBody>
        </p:sp>
        <p:sp>
          <p:nvSpPr>
            <p:cNvPr id="86052" name="Freeform 142"/>
            <p:cNvSpPr>
              <a:spLocks/>
            </p:cNvSpPr>
            <p:nvPr/>
          </p:nvSpPr>
          <p:spPr bwMode="auto">
            <a:xfrm>
              <a:off x="2270" y="2155"/>
              <a:ext cx="219" cy="192"/>
            </a:xfrm>
            <a:custGeom>
              <a:avLst/>
              <a:gdLst>
                <a:gd name="T0" fmla="*/ 20 w 219"/>
                <a:gd name="T1" fmla="*/ 107 h 192"/>
                <a:gd name="T2" fmla="*/ 39 w 219"/>
                <a:gd name="T3" fmla="*/ 63 h 192"/>
                <a:gd name="T4" fmla="*/ 66 w 219"/>
                <a:gd name="T5" fmla="*/ 24 h 192"/>
                <a:gd name="T6" fmla="*/ 96 w 219"/>
                <a:gd name="T7" fmla="*/ 3 h 192"/>
                <a:gd name="T8" fmla="*/ 125 w 219"/>
                <a:gd name="T9" fmla="*/ 0 h 192"/>
                <a:gd name="T10" fmla="*/ 154 w 219"/>
                <a:gd name="T11" fmla="*/ 10 h 192"/>
                <a:gd name="T12" fmla="*/ 180 w 219"/>
                <a:gd name="T13" fmla="*/ 33 h 192"/>
                <a:gd name="T14" fmla="*/ 202 w 219"/>
                <a:gd name="T15" fmla="*/ 79 h 192"/>
                <a:gd name="T16" fmla="*/ 218 w 219"/>
                <a:gd name="T17" fmla="*/ 148 h 192"/>
                <a:gd name="T18" fmla="*/ 215 w 219"/>
                <a:gd name="T19" fmla="*/ 191 h 192"/>
                <a:gd name="T20" fmla="*/ 204 w 219"/>
                <a:gd name="T21" fmla="*/ 189 h 192"/>
                <a:gd name="T22" fmla="*/ 199 w 219"/>
                <a:gd name="T23" fmla="*/ 150 h 192"/>
                <a:gd name="T24" fmla="*/ 186 w 219"/>
                <a:gd name="T25" fmla="*/ 116 h 192"/>
                <a:gd name="T26" fmla="*/ 170 w 219"/>
                <a:gd name="T27" fmla="*/ 84 h 192"/>
                <a:gd name="T28" fmla="*/ 136 w 219"/>
                <a:gd name="T29" fmla="*/ 50 h 192"/>
                <a:gd name="T30" fmla="*/ 82 w 219"/>
                <a:gd name="T31" fmla="*/ 39 h 192"/>
                <a:gd name="T32" fmla="*/ 60 w 219"/>
                <a:gd name="T33" fmla="*/ 56 h 192"/>
                <a:gd name="T34" fmla="*/ 36 w 219"/>
                <a:gd name="T35" fmla="*/ 93 h 192"/>
                <a:gd name="T36" fmla="*/ 0 w 219"/>
                <a:gd name="T37" fmla="*/ 164 h 192"/>
                <a:gd name="T38" fmla="*/ 20 w 219"/>
                <a:gd name="T39" fmla="*/ 107 h 192"/>
                <a:gd name="T40" fmla="*/ 20 w 219"/>
                <a:gd name="T41" fmla="*/ 107 h 1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9"/>
                <a:gd name="T64" fmla="*/ 0 h 192"/>
                <a:gd name="T65" fmla="*/ 219 w 219"/>
                <a:gd name="T66" fmla="*/ 192 h 19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9" h="192">
                  <a:moveTo>
                    <a:pt x="20" y="107"/>
                  </a:moveTo>
                  <a:lnTo>
                    <a:pt x="39" y="63"/>
                  </a:lnTo>
                  <a:lnTo>
                    <a:pt x="66" y="24"/>
                  </a:lnTo>
                  <a:lnTo>
                    <a:pt x="96" y="3"/>
                  </a:lnTo>
                  <a:lnTo>
                    <a:pt x="125" y="0"/>
                  </a:lnTo>
                  <a:lnTo>
                    <a:pt x="154" y="10"/>
                  </a:lnTo>
                  <a:lnTo>
                    <a:pt x="180" y="33"/>
                  </a:lnTo>
                  <a:lnTo>
                    <a:pt x="202" y="79"/>
                  </a:lnTo>
                  <a:lnTo>
                    <a:pt x="218" y="148"/>
                  </a:lnTo>
                  <a:lnTo>
                    <a:pt x="215" y="191"/>
                  </a:lnTo>
                  <a:lnTo>
                    <a:pt x="204" y="189"/>
                  </a:lnTo>
                  <a:lnTo>
                    <a:pt x="199" y="150"/>
                  </a:lnTo>
                  <a:lnTo>
                    <a:pt x="186" y="116"/>
                  </a:lnTo>
                  <a:lnTo>
                    <a:pt x="170" y="84"/>
                  </a:lnTo>
                  <a:lnTo>
                    <a:pt x="136" y="50"/>
                  </a:lnTo>
                  <a:lnTo>
                    <a:pt x="82" y="39"/>
                  </a:lnTo>
                  <a:lnTo>
                    <a:pt x="60" y="56"/>
                  </a:lnTo>
                  <a:lnTo>
                    <a:pt x="36" y="93"/>
                  </a:lnTo>
                  <a:lnTo>
                    <a:pt x="0" y="164"/>
                  </a:lnTo>
                  <a:lnTo>
                    <a:pt x="20" y="107"/>
                  </a:lnTo>
                </a:path>
              </a:pathLst>
            </a:custGeom>
            <a:solidFill>
              <a:srgbClr val="000000"/>
            </a:solidFill>
            <a:ln w="9525" cap="rnd">
              <a:noFill/>
              <a:round/>
              <a:headEnd/>
              <a:tailEnd/>
            </a:ln>
          </p:spPr>
          <p:txBody>
            <a:bodyPr/>
            <a:lstStyle/>
            <a:p>
              <a:endParaRPr lang="zh-CN" altLang="en-US"/>
            </a:p>
          </p:txBody>
        </p:sp>
        <p:sp>
          <p:nvSpPr>
            <p:cNvPr id="86053" name="Freeform 143"/>
            <p:cNvSpPr>
              <a:spLocks/>
            </p:cNvSpPr>
            <p:nvPr/>
          </p:nvSpPr>
          <p:spPr bwMode="auto">
            <a:xfrm>
              <a:off x="2483" y="2176"/>
              <a:ext cx="143" cy="427"/>
            </a:xfrm>
            <a:custGeom>
              <a:avLst/>
              <a:gdLst>
                <a:gd name="T0" fmla="*/ 45 w 143"/>
                <a:gd name="T1" fmla="*/ 0 h 427"/>
                <a:gd name="T2" fmla="*/ 101 w 143"/>
                <a:gd name="T3" fmla="*/ 102 h 427"/>
                <a:gd name="T4" fmla="*/ 118 w 143"/>
                <a:gd name="T5" fmla="*/ 163 h 427"/>
                <a:gd name="T6" fmla="*/ 111 w 143"/>
                <a:gd name="T7" fmla="*/ 234 h 427"/>
                <a:gd name="T8" fmla="*/ 86 w 143"/>
                <a:gd name="T9" fmla="*/ 307 h 427"/>
                <a:gd name="T10" fmla="*/ 42 w 143"/>
                <a:gd name="T11" fmla="*/ 380 h 427"/>
                <a:gd name="T12" fmla="*/ 0 w 143"/>
                <a:gd name="T13" fmla="*/ 426 h 427"/>
                <a:gd name="T14" fmla="*/ 58 w 143"/>
                <a:gd name="T15" fmla="*/ 384 h 427"/>
                <a:gd name="T16" fmla="*/ 110 w 143"/>
                <a:gd name="T17" fmla="*/ 307 h 427"/>
                <a:gd name="T18" fmla="*/ 142 w 143"/>
                <a:gd name="T19" fmla="*/ 216 h 427"/>
                <a:gd name="T20" fmla="*/ 139 w 143"/>
                <a:gd name="T21" fmla="*/ 139 h 427"/>
                <a:gd name="T22" fmla="*/ 108 w 143"/>
                <a:gd name="T23" fmla="*/ 68 h 427"/>
                <a:gd name="T24" fmla="*/ 45 w 143"/>
                <a:gd name="T25" fmla="*/ 0 h 427"/>
                <a:gd name="T26" fmla="*/ 45 w 143"/>
                <a:gd name="T27" fmla="*/ 0 h 4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3"/>
                <a:gd name="T43" fmla="*/ 0 h 427"/>
                <a:gd name="T44" fmla="*/ 143 w 143"/>
                <a:gd name="T45" fmla="*/ 427 h 4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3" h="427">
                  <a:moveTo>
                    <a:pt x="45" y="0"/>
                  </a:moveTo>
                  <a:lnTo>
                    <a:pt x="101" y="102"/>
                  </a:lnTo>
                  <a:lnTo>
                    <a:pt x="118" y="163"/>
                  </a:lnTo>
                  <a:lnTo>
                    <a:pt x="111" y="234"/>
                  </a:lnTo>
                  <a:lnTo>
                    <a:pt x="86" y="307"/>
                  </a:lnTo>
                  <a:lnTo>
                    <a:pt x="42" y="380"/>
                  </a:lnTo>
                  <a:lnTo>
                    <a:pt x="0" y="426"/>
                  </a:lnTo>
                  <a:lnTo>
                    <a:pt x="58" y="384"/>
                  </a:lnTo>
                  <a:lnTo>
                    <a:pt x="110" y="307"/>
                  </a:lnTo>
                  <a:lnTo>
                    <a:pt x="142" y="216"/>
                  </a:lnTo>
                  <a:lnTo>
                    <a:pt x="139" y="139"/>
                  </a:lnTo>
                  <a:lnTo>
                    <a:pt x="108" y="68"/>
                  </a:lnTo>
                  <a:lnTo>
                    <a:pt x="45" y="0"/>
                  </a:lnTo>
                </a:path>
              </a:pathLst>
            </a:custGeom>
            <a:solidFill>
              <a:srgbClr val="000000"/>
            </a:solidFill>
            <a:ln w="9525" cap="rnd">
              <a:noFill/>
              <a:round/>
              <a:headEnd/>
              <a:tailEnd/>
            </a:ln>
          </p:spPr>
          <p:txBody>
            <a:bodyPr/>
            <a:lstStyle/>
            <a:p>
              <a:endParaRPr lang="zh-CN" altLang="en-US"/>
            </a:p>
          </p:txBody>
        </p:sp>
        <p:sp>
          <p:nvSpPr>
            <p:cNvPr id="86054" name="Freeform 144"/>
            <p:cNvSpPr>
              <a:spLocks/>
            </p:cNvSpPr>
            <p:nvPr/>
          </p:nvSpPr>
          <p:spPr bwMode="auto">
            <a:xfrm>
              <a:off x="2566" y="2124"/>
              <a:ext cx="125" cy="504"/>
            </a:xfrm>
            <a:custGeom>
              <a:avLst/>
              <a:gdLst>
                <a:gd name="T0" fmla="*/ 0 w 125"/>
                <a:gd name="T1" fmla="*/ 0 h 504"/>
                <a:gd name="T2" fmla="*/ 71 w 125"/>
                <a:gd name="T3" fmla="*/ 71 h 504"/>
                <a:gd name="T4" fmla="*/ 117 w 125"/>
                <a:gd name="T5" fmla="*/ 173 h 504"/>
                <a:gd name="T6" fmla="*/ 124 w 125"/>
                <a:gd name="T7" fmla="*/ 254 h 504"/>
                <a:gd name="T8" fmla="*/ 109 w 125"/>
                <a:gd name="T9" fmla="*/ 342 h 504"/>
                <a:gd name="T10" fmla="*/ 67 w 125"/>
                <a:gd name="T11" fmla="*/ 431 h 504"/>
                <a:gd name="T12" fmla="*/ 7 w 125"/>
                <a:gd name="T13" fmla="*/ 503 h 504"/>
                <a:gd name="T14" fmla="*/ 62 w 125"/>
                <a:gd name="T15" fmla="*/ 404 h 504"/>
                <a:gd name="T16" fmla="*/ 99 w 125"/>
                <a:gd name="T17" fmla="*/ 307 h 504"/>
                <a:gd name="T18" fmla="*/ 101 w 125"/>
                <a:gd name="T19" fmla="*/ 196 h 504"/>
                <a:gd name="T20" fmla="*/ 61 w 125"/>
                <a:gd name="T21" fmla="*/ 89 h 504"/>
                <a:gd name="T22" fmla="*/ 0 w 125"/>
                <a:gd name="T23" fmla="*/ 0 h 504"/>
                <a:gd name="T24" fmla="*/ 0 w 125"/>
                <a:gd name="T25" fmla="*/ 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5"/>
                <a:gd name="T40" fmla="*/ 0 h 504"/>
                <a:gd name="T41" fmla="*/ 125 w 125"/>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5" h="504">
                  <a:moveTo>
                    <a:pt x="0" y="0"/>
                  </a:moveTo>
                  <a:lnTo>
                    <a:pt x="71" y="71"/>
                  </a:lnTo>
                  <a:lnTo>
                    <a:pt x="117" y="173"/>
                  </a:lnTo>
                  <a:lnTo>
                    <a:pt x="124" y="254"/>
                  </a:lnTo>
                  <a:lnTo>
                    <a:pt x="109" y="342"/>
                  </a:lnTo>
                  <a:lnTo>
                    <a:pt x="67" y="431"/>
                  </a:lnTo>
                  <a:lnTo>
                    <a:pt x="7" y="503"/>
                  </a:lnTo>
                  <a:lnTo>
                    <a:pt x="62" y="404"/>
                  </a:lnTo>
                  <a:lnTo>
                    <a:pt x="99" y="307"/>
                  </a:lnTo>
                  <a:lnTo>
                    <a:pt x="101" y="196"/>
                  </a:lnTo>
                  <a:lnTo>
                    <a:pt x="61" y="89"/>
                  </a:lnTo>
                  <a:lnTo>
                    <a:pt x="0" y="0"/>
                  </a:lnTo>
                </a:path>
              </a:pathLst>
            </a:custGeom>
            <a:solidFill>
              <a:srgbClr val="000000"/>
            </a:solidFill>
            <a:ln w="9525" cap="rnd">
              <a:noFill/>
              <a:round/>
              <a:headEnd/>
              <a:tailEnd/>
            </a:ln>
          </p:spPr>
          <p:txBody>
            <a:bodyPr/>
            <a:lstStyle/>
            <a:p>
              <a:endParaRPr lang="zh-CN" altLang="en-US"/>
            </a:p>
          </p:txBody>
        </p:sp>
      </p:grpSp>
      <p:sp>
        <p:nvSpPr>
          <p:cNvPr id="86037" name="Rectangle 145"/>
          <p:cNvSpPr>
            <a:spLocks noGrp="1" noChangeArrowheads="1"/>
          </p:cNvSpPr>
          <p:nvPr>
            <p:ph type="title"/>
          </p:nvPr>
        </p:nvSpPr>
        <p:spPr/>
        <p:txBody>
          <a:bodyPr/>
          <a:lstStyle/>
          <a:p>
            <a:pPr eaLnBrk="1" hangingPunct="1"/>
            <a:r>
              <a:rPr lang="zh-CN" altLang="en-US" dirty="0"/>
              <a:t>地面微波接力通信</a:t>
            </a:r>
          </a:p>
        </p:txBody>
      </p:sp>
    </p:spTree>
    <p:extLst>
      <p:ext uri="{BB962C8B-B14F-4D97-AF65-F5344CB8AC3E}">
        <p14:creationId xmlns:p14="http://schemas.microsoft.com/office/powerpoint/2010/main" val="26957767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p:cNvSpPr>
            <a:spLocks noChangeArrowheads="1"/>
          </p:cNvSpPr>
          <p:nvPr/>
        </p:nvSpPr>
        <p:spPr bwMode="auto">
          <a:xfrm>
            <a:off x="4224096" y="1196753"/>
            <a:ext cx="4637806" cy="2687860"/>
          </a:xfrm>
          <a:prstGeom prst="rect">
            <a:avLst/>
          </a:prstGeom>
          <a:noFill/>
          <a:ln w="9525">
            <a:noFill/>
            <a:miter lim="800000"/>
            <a:headEnd/>
            <a:tailEnd/>
          </a:ln>
        </p:spPr>
        <p:txBody>
          <a:bodyPr lIns="92075" tIns="46038" rIns="92075" bIns="46038"/>
          <a:lstStyle/>
          <a:p>
            <a:pPr marL="342900" indent="-342900" algn="l">
              <a:spcBef>
                <a:spcPct val="20000"/>
              </a:spcBef>
              <a:buClr>
                <a:schemeClr val="hlink"/>
              </a:buClr>
              <a:buFontTx/>
              <a:buChar char="•"/>
            </a:pPr>
            <a:r>
              <a:rPr lang="zh-CN" altLang="en-US" dirty="0"/>
              <a:t>与地面站相对固定位置</a:t>
            </a:r>
          </a:p>
          <a:p>
            <a:pPr marL="342900" indent="-342900" algn="l">
              <a:spcBef>
                <a:spcPct val="20000"/>
              </a:spcBef>
              <a:buClr>
                <a:schemeClr val="hlink"/>
              </a:buClr>
              <a:buFontTx/>
              <a:buChar char="•"/>
            </a:pPr>
            <a:endParaRPr lang="en-US" altLang="zh-CN" dirty="0"/>
          </a:p>
          <a:p>
            <a:pPr marL="342900" indent="-342900" algn="l">
              <a:spcBef>
                <a:spcPct val="20000"/>
              </a:spcBef>
              <a:buClr>
                <a:schemeClr val="hlink"/>
              </a:buClr>
              <a:buFontTx/>
              <a:buChar char="•"/>
            </a:pPr>
            <a:r>
              <a:rPr lang="zh-CN" altLang="en-US" dirty="0"/>
              <a:t>使用</a:t>
            </a:r>
            <a:r>
              <a:rPr lang="en-US" altLang="zh-CN" dirty="0"/>
              <a:t>3</a:t>
            </a:r>
            <a:r>
              <a:rPr lang="zh-CN" altLang="en-US" dirty="0"/>
              <a:t>个卫星覆盖全球</a:t>
            </a:r>
          </a:p>
          <a:p>
            <a:pPr marL="342900" indent="-342900" algn="l">
              <a:spcBef>
                <a:spcPct val="20000"/>
              </a:spcBef>
              <a:buClr>
                <a:schemeClr val="hlink"/>
              </a:buClr>
              <a:buFontTx/>
              <a:buChar char="•"/>
            </a:pPr>
            <a:endParaRPr lang="en-US" altLang="zh-CN" dirty="0"/>
          </a:p>
          <a:p>
            <a:pPr marL="342900" indent="-342900" algn="l">
              <a:spcBef>
                <a:spcPct val="20000"/>
              </a:spcBef>
              <a:buClr>
                <a:schemeClr val="hlink"/>
              </a:buClr>
              <a:buFontTx/>
              <a:buChar char="•"/>
            </a:pPr>
            <a:r>
              <a:rPr lang="zh-CN" altLang="en-US" dirty="0"/>
              <a:t>地球站到地球站的传播延迟时间长</a:t>
            </a:r>
            <a:r>
              <a:rPr lang="en-US" altLang="zh-CN" dirty="0"/>
              <a:t>250 ~ 300ms</a:t>
            </a:r>
            <a:endParaRPr lang="zh-CN" altLang="en-US" dirty="0"/>
          </a:p>
        </p:txBody>
      </p:sp>
      <p:grpSp>
        <p:nvGrpSpPr>
          <p:cNvPr id="90115" name="Group 4"/>
          <p:cNvGrpSpPr>
            <a:grpSpLocks/>
          </p:cNvGrpSpPr>
          <p:nvPr/>
        </p:nvGrpSpPr>
        <p:grpSpPr bwMode="auto">
          <a:xfrm>
            <a:off x="65831" y="1916113"/>
            <a:ext cx="5802313" cy="3530600"/>
            <a:chOff x="-143" y="1159"/>
            <a:chExt cx="3655" cy="2224"/>
          </a:xfrm>
        </p:grpSpPr>
        <p:grpSp>
          <p:nvGrpSpPr>
            <p:cNvPr id="90117" name="Group 5"/>
            <p:cNvGrpSpPr>
              <a:grpSpLocks/>
            </p:cNvGrpSpPr>
            <p:nvPr/>
          </p:nvGrpSpPr>
          <p:grpSpPr bwMode="auto">
            <a:xfrm>
              <a:off x="1517" y="2351"/>
              <a:ext cx="485" cy="486"/>
              <a:chOff x="1517" y="2351"/>
              <a:chExt cx="485" cy="486"/>
            </a:xfrm>
          </p:grpSpPr>
          <p:sp>
            <p:nvSpPr>
              <p:cNvPr id="90132" name="Freeform 6"/>
              <p:cNvSpPr>
                <a:spLocks/>
              </p:cNvSpPr>
              <p:nvPr/>
            </p:nvSpPr>
            <p:spPr bwMode="auto">
              <a:xfrm>
                <a:off x="1524" y="2359"/>
                <a:ext cx="470" cy="470"/>
              </a:xfrm>
              <a:custGeom>
                <a:avLst/>
                <a:gdLst>
                  <a:gd name="T0" fmla="*/ 137 w 470"/>
                  <a:gd name="T1" fmla="*/ 23 h 470"/>
                  <a:gd name="T2" fmla="*/ 158 w 470"/>
                  <a:gd name="T3" fmla="*/ 13 h 470"/>
                  <a:gd name="T4" fmla="*/ 181 w 470"/>
                  <a:gd name="T5" fmla="*/ 7 h 470"/>
                  <a:gd name="T6" fmla="*/ 204 w 470"/>
                  <a:gd name="T7" fmla="*/ 2 h 470"/>
                  <a:gd name="T8" fmla="*/ 226 w 470"/>
                  <a:gd name="T9" fmla="*/ 0 h 470"/>
                  <a:gd name="T10" fmla="*/ 249 w 470"/>
                  <a:gd name="T11" fmla="*/ 0 h 470"/>
                  <a:gd name="T12" fmla="*/ 271 w 470"/>
                  <a:gd name="T13" fmla="*/ 3 h 470"/>
                  <a:gd name="T14" fmla="*/ 293 w 470"/>
                  <a:gd name="T15" fmla="*/ 8 h 470"/>
                  <a:gd name="T16" fmla="*/ 316 w 470"/>
                  <a:gd name="T17" fmla="*/ 15 h 470"/>
                  <a:gd name="T18" fmla="*/ 336 w 470"/>
                  <a:gd name="T19" fmla="*/ 23 h 470"/>
                  <a:gd name="T20" fmla="*/ 355 w 470"/>
                  <a:gd name="T21" fmla="*/ 34 h 470"/>
                  <a:gd name="T22" fmla="*/ 375 w 470"/>
                  <a:gd name="T23" fmla="*/ 46 h 470"/>
                  <a:gd name="T24" fmla="*/ 392 w 470"/>
                  <a:gd name="T25" fmla="*/ 61 h 470"/>
                  <a:gd name="T26" fmla="*/ 408 w 470"/>
                  <a:gd name="T27" fmla="*/ 77 h 470"/>
                  <a:gd name="T28" fmla="*/ 422 w 470"/>
                  <a:gd name="T29" fmla="*/ 94 h 470"/>
                  <a:gd name="T30" fmla="*/ 435 w 470"/>
                  <a:gd name="T31" fmla="*/ 115 h 470"/>
                  <a:gd name="T32" fmla="*/ 453 w 470"/>
                  <a:gd name="T33" fmla="*/ 147 h 470"/>
                  <a:gd name="T34" fmla="*/ 466 w 470"/>
                  <a:gd name="T35" fmla="*/ 191 h 470"/>
                  <a:gd name="T36" fmla="*/ 469 w 470"/>
                  <a:gd name="T37" fmla="*/ 238 h 470"/>
                  <a:gd name="T38" fmla="*/ 464 w 470"/>
                  <a:gd name="T39" fmla="*/ 282 h 470"/>
                  <a:gd name="T40" fmla="*/ 451 w 470"/>
                  <a:gd name="T41" fmla="*/ 325 h 470"/>
                  <a:gd name="T42" fmla="*/ 429 w 470"/>
                  <a:gd name="T43" fmla="*/ 365 h 470"/>
                  <a:gd name="T44" fmla="*/ 400 w 470"/>
                  <a:gd name="T45" fmla="*/ 400 h 470"/>
                  <a:gd name="T46" fmla="*/ 363 w 470"/>
                  <a:gd name="T47" fmla="*/ 431 h 470"/>
                  <a:gd name="T48" fmla="*/ 333 w 470"/>
                  <a:gd name="T49" fmla="*/ 448 h 470"/>
                  <a:gd name="T50" fmla="*/ 311 w 470"/>
                  <a:gd name="T51" fmla="*/ 456 h 470"/>
                  <a:gd name="T52" fmla="*/ 288 w 470"/>
                  <a:gd name="T53" fmla="*/ 462 h 470"/>
                  <a:gd name="T54" fmla="*/ 266 w 470"/>
                  <a:gd name="T55" fmla="*/ 467 h 470"/>
                  <a:gd name="T56" fmla="*/ 242 w 470"/>
                  <a:gd name="T57" fmla="*/ 469 h 470"/>
                  <a:gd name="T58" fmla="*/ 220 w 470"/>
                  <a:gd name="T59" fmla="*/ 469 h 470"/>
                  <a:gd name="T60" fmla="*/ 197 w 470"/>
                  <a:gd name="T61" fmla="*/ 466 h 470"/>
                  <a:gd name="T62" fmla="*/ 175 w 470"/>
                  <a:gd name="T63" fmla="*/ 462 h 470"/>
                  <a:gd name="T64" fmla="*/ 154 w 470"/>
                  <a:gd name="T65" fmla="*/ 455 h 470"/>
                  <a:gd name="T66" fmla="*/ 134 w 470"/>
                  <a:gd name="T67" fmla="*/ 447 h 470"/>
                  <a:gd name="T68" fmla="*/ 113 w 470"/>
                  <a:gd name="T69" fmla="*/ 435 h 470"/>
                  <a:gd name="T70" fmla="*/ 94 w 470"/>
                  <a:gd name="T71" fmla="*/ 423 h 470"/>
                  <a:gd name="T72" fmla="*/ 78 w 470"/>
                  <a:gd name="T73" fmla="*/ 408 h 470"/>
                  <a:gd name="T74" fmla="*/ 60 w 470"/>
                  <a:gd name="T75" fmla="*/ 392 h 470"/>
                  <a:gd name="T76" fmla="*/ 46 w 470"/>
                  <a:gd name="T77" fmla="*/ 373 h 470"/>
                  <a:gd name="T78" fmla="*/ 33 w 470"/>
                  <a:gd name="T79" fmla="*/ 354 h 470"/>
                  <a:gd name="T80" fmla="*/ 17 w 470"/>
                  <a:gd name="T81" fmla="*/ 322 h 470"/>
                  <a:gd name="T82" fmla="*/ 4 w 470"/>
                  <a:gd name="T83" fmla="*/ 278 h 470"/>
                  <a:gd name="T84" fmla="*/ 0 w 470"/>
                  <a:gd name="T85" fmla="*/ 231 h 470"/>
                  <a:gd name="T86" fmla="*/ 4 w 470"/>
                  <a:gd name="T87" fmla="*/ 187 h 470"/>
                  <a:gd name="T88" fmla="*/ 19 w 470"/>
                  <a:gd name="T89" fmla="*/ 144 h 470"/>
                  <a:gd name="T90" fmla="*/ 39 w 470"/>
                  <a:gd name="T91" fmla="*/ 104 h 470"/>
                  <a:gd name="T92" fmla="*/ 68 w 470"/>
                  <a:gd name="T93" fmla="*/ 69 h 470"/>
                  <a:gd name="T94" fmla="*/ 105 w 470"/>
                  <a:gd name="T95" fmla="*/ 38 h 4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70"/>
                  <a:gd name="T145" fmla="*/ 0 h 470"/>
                  <a:gd name="T146" fmla="*/ 470 w 470"/>
                  <a:gd name="T147" fmla="*/ 470 h 4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70" h="470">
                    <a:moveTo>
                      <a:pt x="126" y="27"/>
                    </a:moveTo>
                    <a:lnTo>
                      <a:pt x="137" y="23"/>
                    </a:lnTo>
                    <a:lnTo>
                      <a:pt x="148" y="16"/>
                    </a:lnTo>
                    <a:lnTo>
                      <a:pt x="158" y="13"/>
                    </a:lnTo>
                    <a:lnTo>
                      <a:pt x="170" y="10"/>
                    </a:lnTo>
                    <a:lnTo>
                      <a:pt x="181" y="7"/>
                    </a:lnTo>
                    <a:lnTo>
                      <a:pt x="193" y="3"/>
                    </a:lnTo>
                    <a:lnTo>
                      <a:pt x="204" y="2"/>
                    </a:lnTo>
                    <a:lnTo>
                      <a:pt x="215" y="2"/>
                    </a:lnTo>
                    <a:lnTo>
                      <a:pt x="226" y="0"/>
                    </a:lnTo>
                    <a:lnTo>
                      <a:pt x="237" y="0"/>
                    </a:lnTo>
                    <a:lnTo>
                      <a:pt x="249" y="0"/>
                    </a:lnTo>
                    <a:lnTo>
                      <a:pt x="260" y="2"/>
                    </a:lnTo>
                    <a:lnTo>
                      <a:pt x="271" y="3"/>
                    </a:lnTo>
                    <a:lnTo>
                      <a:pt x="282" y="5"/>
                    </a:lnTo>
                    <a:lnTo>
                      <a:pt x="293" y="8"/>
                    </a:lnTo>
                    <a:lnTo>
                      <a:pt x="304" y="10"/>
                    </a:lnTo>
                    <a:lnTo>
                      <a:pt x="316" y="15"/>
                    </a:lnTo>
                    <a:lnTo>
                      <a:pt x="325" y="18"/>
                    </a:lnTo>
                    <a:lnTo>
                      <a:pt x="336" y="23"/>
                    </a:lnTo>
                    <a:lnTo>
                      <a:pt x="346" y="27"/>
                    </a:lnTo>
                    <a:lnTo>
                      <a:pt x="355" y="34"/>
                    </a:lnTo>
                    <a:lnTo>
                      <a:pt x="365" y="40"/>
                    </a:lnTo>
                    <a:lnTo>
                      <a:pt x="375" y="46"/>
                    </a:lnTo>
                    <a:lnTo>
                      <a:pt x="384" y="53"/>
                    </a:lnTo>
                    <a:lnTo>
                      <a:pt x="392" y="61"/>
                    </a:lnTo>
                    <a:lnTo>
                      <a:pt x="400" y="69"/>
                    </a:lnTo>
                    <a:lnTo>
                      <a:pt x="408" y="77"/>
                    </a:lnTo>
                    <a:lnTo>
                      <a:pt x="416" y="86"/>
                    </a:lnTo>
                    <a:lnTo>
                      <a:pt x="422" y="94"/>
                    </a:lnTo>
                    <a:lnTo>
                      <a:pt x="430" y="104"/>
                    </a:lnTo>
                    <a:lnTo>
                      <a:pt x="435" y="115"/>
                    </a:lnTo>
                    <a:lnTo>
                      <a:pt x="442" y="125"/>
                    </a:lnTo>
                    <a:lnTo>
                      <a:pt x="453" y="147"/>
                    </a:lnTo>
                    <a:lnTo>
                      <a:pt x="459" y="169"/>
                    </a:lnTo>
                    <a:lnTo>
                      <a:pt x="466" y="191"/>
                    </a:lnTo>
                    <a:lnTo>
                      <a:pt x="467" y="215"/>
                    </a:lnTo>
                    <a:lnTo>
                      <a:pt x="469" y="238"/>
                    </a:lnTo>
                    <a:lnTo>
                      <a:pt x="467" y="260"/>
                    </a:lnTo>
                    <a:lnTo>
                      <a:pt x="464" y="282"/>
                    </a:lnTo>
                    <a:lnTo>
                      <a:pt x="459" y="305"/>
                    </a:lnTo>
                    <a:lnTo>
                      <a:pt x="451" y="325"/>
                    </a:lnTo>
                    <a:lnTo>
                      <a:pt x="440" y="346"/>
                    </a:lnTo>
                    <a:lnTo>
                      <a:pt x="429" y="365"/>
                    </a:lnTo>
                    <a:lnTo>
                      <a:pt x="416" y="384"/>
                    </a:lnTo>
                    <a:lnTo>
                      <a:pt x="400" y="400"/>
                    </a:lnTo>
                    <a:lnTo>
                      <a:pt x="383" y="416"/>
                    </a:lnTo>
                    <a:lnTo>
                      <a:pt x="363" y="431"/>
                    </a:lnTo>
                    <a:lnTo>
                      <a:pt x="343" y="442"/>
                    </a:lnTo>
                    <a:lnTo>
                      <a:pt x="333" y="448"/>
                    </a:lnTo>
                    <a:lnTo>
                      <a:pt x="322" y="453"/>
                    </a:lnTo>
                    <a:lnTo>
                      <a:pt x="311" y="456"/>
                    </a:lnTo>
                    <a:lnTo>
                      <a:pt x="300" y="459"/>
                    </a:lnTo>
                    <a:lnTo>
                      <a:pt x="288" y="462"/>
                    </a:lnTo>
                    <a:lnTo>
                      <a:pt x="277" y="466"/>
                    </a:lnTo>
                    <a:lnTo>
                      <a:pt x="266" y="467"/>
                    </a:lnTo>
                    <a:lnTo>
                      <a:pt x="253" y="469"/>
                    </a:lnTo>
                    <a:lnTo>
                      <a:pt x="242" y="469"/>
                    </a:lnTo>
                    <a:lnTo>
                      <a:pt x="231" y="469"/>
                    </a:lnTo>
                    <a:lnTo>
                      <a:pt x="220" y="469"/>
                    </a:lnTo>
                    <a:lnTo>
                      <a:pt x="209" y="467"/>
                    </a:lnTo>
                    <a:lnTo>
                      <a:pt x="197" y="466"/>
                    </a:lnTo>
                    <a:lnTo>
                      <a:pt x="186" y="464"/>
                    </a:lnTo>
                    <a:lnTo>
                      <a:pt x="175" y="462"/>
                    </a:lnTo>
                    <a:lnTo>
                      <a:pt x="166" y="458"/>
                    </a:lnTo>
                    <a:lnTo>
                      <a:pt x="154" y="455"/>
                    </a:lnTo>
                    <a:lnTo>
                      <a:pt x="143" y="451"/>
                    </a:lnTo>
                    <a:lnTo>
                      <a:pt x="134" y="447"/>
                    </a:lnTo>
                    <a:lnTo>
                      <a:pt x="122" y="442"/>
                    </a:lnTo>
                    <a:lnTo>
                      <a:pt x="113" y="435"/>
                    </a:lnTo>
                    <a:lnTo>
                      <a:pt x="103" y="429"/>
                    </a:lnTo>
                    <a:lnTo>
                      <a:pt x="94" y="423"/>
                    </a:lnTo>
                    <a:lnTo>
                      <a:pt x="86" y="416"/>
                    </a:lnTo>
                    <a:lnTo>
                      <a:pt x="78" y="408"/>
                    </a:lnTo>
                    <a:lnTo>
                      <a:pt x="68" y="400"/>
                    </a:lnTo>
                    <a:lnTo>
                      <a:pt x="60" y="392"/>
                    </a:lnTo>
                    <a:lnTo>
                      <a:pt x="52" y="383"/>
                    </a:lnTo>
                    <a:lnTo>
                      <a:pt x="46" y="373"/>
                    </a:lnTo>
                    <a:lnTo>
                      <a:pt x="39" y="365"/>
                    </a:lnTo>
                    <a:lnTo>
                      <a:pt x="33" y="354"/>
                    </a:lnTo>
                    <a:lnTo>
                      <a:pt x="27" y="343"/>
                    </a:lnTo>
                    <a:lnTo>
                      <a:pt x="17" y="322"/>
                    </a:lnTo>
                    <a:lnTo>
                      <a:pt x="9" y="300"/>
                    </a:lnTo>
                    <a:lnTo>
                      <a:pt x="4" y="278"/>
                    </a:lnTo>
                    <a:lnTo>
                      <a:pt x="1" y="254"/>
                    </a:lnTo>
                    <a:lnTo>
                      <a:pt x="0" y="231"/>
                    </a:lnTo>
                    <a:lnTo>
                      <a:pt x="1" y="209"/>
                    </a:lnTo>
                    <a:lnTo>
                      <a:pt x="4" y="187"/>
                    </a:lnTo>
                    <a:lnTo>
                      <a:pt x="11" y="164"/>
                    </a:lnTo>
                    <a:lnTo>
                      <a:pt x="19" y="144"/>
                    </a:lnTo>
                    <a:lnTo>
                      <a:pt x="28" y="123"/>
                    </a:lnTo>
                    <a:lnTo>
                      <a:pt x="39" y="104"/>
                    </a:lnTo>
                    <a:lnTo>
                      <a:pt x="52" y="86"/>
                    </a:lnTo>
                    <a:lnTo>
                      <a:pt x="68" y="69"/>
                    </a:lnTo>
                    <a:lnTo>
                      <a:pt x="86" y="53"/>
                    </a:lnTo>
                    <a:lnTo>
                      <a:pt x="105" y="38"/>
                    </a:lnTo>
                    <a:lnTo>
                      <a:pt x="126" y="27"/>
                    </a:lnTo>
                  </a:path>
                </a:pathLst>
              </a:custGeom>
              <a:solidFill>
                <a:srgbClr val="33CCFF"/>
              </a:solidFill>
              <a:ln w="9525" cap="rnd">
                <a:noFill/>
                <a:round/>
                <a:headEnd/>
                <a:tailEnd/>
              </a:ln>
            </p:spPr>
            <p:txBody>
              <a:bodyPr/>
              <a:lstStyle/>
              <a:p>
                <a:endParaRPr lang="zh-CN" altLang="en-US"/>
              </a:p>
            </p:txBody>
          </p:sp>
          <p:sp>
            <p:nvSpPr>
              <p:cNvPr id="90133" name="Freeform 7"/>
              <p:cNvSpPr>
                <a:spLocks/>
              </p:cNvSpPr>
              <p:nvPr/>
            </p:nvSpPr>
            <p:spPr bwMode="auto">
              <a:xfrm>
                <a:off x="1646" y="2351"/>
                <a:ext cx="327" cy="137"/>
              </a:xfrm>
              <a:custGeom>
                <a:avLst/>
                <a:gdLst>
                  <a:gd name="T0" fmla="*/ 326 w 327"/>
                  <a:gd name="T1" fmla="*/ 131 h 137"/>
                  <a:gd name="T2" fmla="*/ 313 w 327"/>
                  <a:gd name="T3" fmla="*/ 109 h 137"/>
                  <a:gd name="T4" fmla="*/ 299 w 327"/>
                  <a:gd name="T5" fmla="*/ 89 h 137"/>
                  <a:gd name="T6" fmla="*/ 283 w 327"/>
                  <a:gd name="T7" fmla="*/ 72 h 137"/>
                  <a:gd name="T8" fmla="*/ 265 w 327"/>
                  <a:gd name="T9" fmla="*/ 56 h 137"/>
                  <a:gd name="T10" fmla="*/ 246 w 327"/>
                  <a:gd name="T11" fmla="*/ 42 h 137"/>
                  <a:gd name="T12" fmla="*/ 227 w 327"/>
                  <a:gd name="T13" fmla="*/ 29 h 137"/>
                  <a:gd name="T14" fmla="*/ 206 w 327"/>
                  <a:gd name="T15" fmla="*/ 19 h 137"/>
                  <a:gd name="T16" fmla="*/ 184 w 327"/>
                  <a:gd name="T17" fmla="*/ 11 h 137"/>
                  <a:gd name="T18" fmla="*/ 162 w 327"/>
                  <a:gd name="T19" fmla="*/ 5 h 137"/>
                  <a:gd name="T20" fmla="*/ 139 w 327"/>
                  <a:gd name="T21" fmla="*/ 2 h 137"/>
                  <a:gd name="T22" fmla="*/ 115 w 327"/>
                  <a:gd name="T23" fmla="*/ 0 h 137"/>
                  <a:gd name="T24" fmla="*/ 93 w 327"/>
                  <a:gd name="T25" fmla="*/ 2 h 137"/>
                  <a:gd name="T26" fmla="*/ 69 w 327"/>
                  <a:gd name="T27" fmla="*/ 5 h 137"/>
                  <a:gd name="T28" fmla="*/ 45 w 327"/>
                  <a:gd name="T29" fmla="*/ 10 h 137"/>
                  <a:gd name="T30" fmla="*/ 23 w 327"/>
                  <a:gd name="T31" fmla="*/ 18 h 137"/>
                  <a:gd name="T32" fmla="*/ 0 w 327"/>
                  <a:gd name="T33" fmla="*/ 29 h 137"/>
                  <a:gd name="T34" fmla="*/ 18 w 327"/>
                  <a:gd name="T35" fmla="*/ 37 h 137"/>
                  <a:gd name="T36" fmla="*/ 39 w 327"/>
                  <a:gd name="T37" fmla="*/ 27 h 137"/>
                  <a:gd name="T38" fmla="*/ 61 w 327"/>
                  <a:gd name="T39" fmla="*/ 21 h 137"/>
                  <a:gd name="T40" fmla="*/ 82 w 327"/>
                  <a:gd name="T41" fmla="*/ 18 h 137"/>
                  <a:gd name="T42" fmla="*/ 104 w 327"/>
                  <a:gd name="T43" fmla="*/ 16 h 137"/>
                  <a:gd name="T44" fmla="*/ 127 w 327"/>
                  <a:gd name="T45" fmla="*/ 16 h 137"/>
                  <a:gd name="T46" fmla="*/ 149 w 327"/>
                  <a:gd name="T47" fmla="*/ 18 h 137"/>
                  <a:gd name="T48" fmla="*/ 170 w 327"/>
                  <a:gd name="T49" fmla="*/ 23 h 137"/>
                  <a:gd name="T50" fmla="*/ 190 w 327"/>
                  <a:gd name="T51" fmla="*/ 29 h 137"/>
                  <a:gd name="T52" fmla="*/ 211 w 327"/>
                  <a:gd name="T53" fmla="*/ 37 h 137"/>
                  <a:gd name="T54" fmla="*/ 230 w 327"/>
                  <a:gd name="T55" fmla="*/ 48 h 137"/>
                  <a:gd name="T56" fmla="*/ 248 w 327"/>
                  <a:gd name="T57" fmla="*/ 61 h 137"/>
                  <a:gd name="T58" fmla="*/ 265 w 327"/>
                  <a:gd name="T59" fmla="*/ 74 h 137"/>
                  <a:gd name="T60" fmla="*/ 281 w 327"/>
                  <a:gd name="T61" fmla="*/ 89 h 137"/>
                  <a:gd name="T62" fmla="*/ 296 w 327"/>
                  <a:gd name="T63" fmla="*/ 107 h 137"/>
                  <a:gd name="T64" fmla="*/ 308 w 327"/>
                  <a:gd name="T65" fmla="*/ 126 h 137"/>
                  <a:gd name="T66" fmla="*/ 313 w 327"/>
                  <a:gd name="T67" fmla="*/ 136 h 1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27"/>
                  <a:gd name="T103" fmla="*/ 0 h 137"/>
                  <a:gd name="T104" fmla="*/ 327 w 327"/>
                  <a:gd name="T105" fmla="*/ 137 h 1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27" h="137">
                    <a:moveTo>
                      <a:pt x="326" y="131"/>
                    </a:moveTo>
                    <a:lnTo>
                      <a:pt x="326" y="131"/>
                    </a:lnTo>
                    <a:lnTo>
                      <a:pt x="320" y="120"/>
                    </a:lnTo>
                    <a:lnTo>
                      <a:pt x="313" y="109"/>
                    </a:lnTo>
                    <a:lnTo>
                      <a:pt x="307" y="99"/>
                    </a:lnTo>
                    <a:lnTo>
                      <a:pt x="299" y="89"/>
                    </a:lnTo>
                    <a:lnTo>
                      <a:pt x="291" y="80"/>
                    </a:lnTo>
                    <a:lnTo>
                      <a:pt x="283" y="72"/>
                    </a:lnTo>
                    <a:lnTo>
                      <a:pt x="275" y="64"/>
                    </a:lnTo>
                    <a:lnTo>
                      <a:pt x="265" y="56"/>
                    </a:lnTo>
                    <a:lnTo>
                      <a:pt x="256" y="48"/>
                    </a:lnTo>
                    <a:lnTo>
                      <a:pt x="246" y="42"/>
                    </a:lnTo>
                    <a:lnTo>
                      <a:pt x="237" y="35"/>
                    </a:lnTo>
                    <a:lnTo>
                      <a:pt x="227" y="29"/>
                    </a:lnTo>
                    <a:lnTo>
                      <a:pt x="216" y="24"/>
                    </a:lnTo>
                    <a:lnTo>
                      <a:pt x="206" y="19"/>
                    </a:lnTo>
                    <a:lnTo>
                      <a:pt x="195" y="16"/>
                    </a:lnTo>
                    <a:lnTo>
                      <a:pt x="184" y="11"/>
                    </a:lnTo>
                    <a:lnTo>
                      <a:pt x="173" y="8"/>
                    </a:lnTo>
                    <a:lnTo>
                      <a:pt x="162" y="5"/>
                    </a:lnTo>
                    <a:lnTo>
                      <a:pt x="150" y="3"/>
                    </a:lnTo>
                    <a:lnTo>
                      <a:pt x="139" y="2"/>
                    </a:lnTo>
                    <a:lnTo>
                      <a:pt x="128" y="2"/>
                    </a:lnTo>
                    <a:lnTo>
                      <a:pt x="115" y="0"/>
                    </a:lnTo>
                    <a:lnTo>
                      <a:pt x="104" y="2"/>
                    </a:lnTo>
                    <a:lnTo>
                      <a:pt x="93" y="2"/>
                    </a:lnTo>
                    <a:lnTo>
                      <a:pt x="80" y="3"/>
                    </a:lnTo>
                    <a:lnTo>
                      <a:pt x="69" y="5"/>
                    </a:lnTo>
                    <a:lnTo>
                      <a:pt x="58" y="8"/>
                    </a:lnTo>
                    <a:lnTo>
                      <a:pt x="45" y="10"/>
                    </a:lnTo>
                    <a:lnTo>
                      <a:pt x="34" y="15"/>
                    </a:lnTo>
                    <a:lnTo>
                      <a:pt x="23" y="18"/>
                    </a:lnTo>
                    <a:lnTo>
                      <a:pt x="12" y="24"/>
                    </a:lnTo>
                    <a:lnTo>
                      <a:pt x="0" y="29"/>
                    </a:lnTo>
                    <a:lnTo>
                      <a:pt x="7" y="42"/>
                    </a:lnTo>
                    <a:lnTo>
                      <a:pt x="18" y="37"/>
                    </a:lnTo>
                    <a:lnTo>
                      <a:pt x="28" y="32"/>
                    </a:lnTo>
                    <a:lnTo>
                      <a:pt x="39" y="27"/>
                    </a:lnTo>
                    <a:lnTo>
                      <a:pt x="50" y="24"/>
                    </a:lnTo>
                    <a:lnTo>
                      <a:pt x="61" y="21"/>
                    </a:lnTo>
                    <a:lnTo>
                      <a:pt x="71" y="19"/>
                    </a:lnTo>
                    <a:lnTo>
                      <a:pt x="82" y="18"/>
                    </a:lnTo>
                    <a:lnTo>
                      <a:pt x="93" y="16"/>
                    </a:lnTo>
                    <a:lnTo>
                      <a:pt x="104" y="16"/>
                    </a:lnTo>
                    <a:lnTo>
                      <a:pt x="115" y="15"/>
                    </a:lnTo>
                    <a:lnTo>
                      <a:pt x="127" y="16"/>
                    </a:lnTo>
                    <a:lnTo>
                      <a:pt x="138" y="16"/>
                    </a:lnTo>
                    <a:lnTo>
                      <a:pt x="149" y="18"/>
                    </a:lnTo>
                    <a:lnTo>
                      <a:pt x="160" y="19"/>
                    </a:lnTo>
                    <a:lnTo>
                      <a:pt x="170" y="23"/>
                    </a:lnTo>
                    <a:lnTo>
                      <a:pt x="181" y="26"/>
                    </a:lnTo>
                    <a:lnTo>
                      <a:pt x="190" y="29"/>
                    </a:lnTo>
                    <a:lnTo>
                      <a:pt x="200" y="32"/>
                    </a:lnTo>
                    <a:lnTo>
                      <a:pt x="211" y="37"/>
                    </a:lnTo>
                    <a:lnTo>
                      <a:pt x="221" y="42"/>
                    </a:lnTo>
                    <a:lnTo>
                      <a:pt x="230" y="48"/>
                    </a:lnTo>
                    <a:lnTo>
                      <a:pt x="240" y="53"/>
                    </a:lnTo>
                    <a:lnTo>
                      <a:pt x="248" y="61"/>
                    </a:lnTo>
                    <a:lnTo>
                      <a:pt x="257" y="67"/>
                    </a:lnTo>
                    <a:lnTo>
                      <a:pt x="265" y="74"/>
                    </a:lnTo>
                    <a:lnTo>
                      <a:pt x="273" y="82"/>
                    </a:lnTo>
                    <a:lnTo>
                      <a:pt x="281" y="89"/>
                    </a:lnTo>
                    <a:lnTo>
                      <a:pt x="288" y="97"/>
                    </a:lnTo>
                    <a:lnTo>
                      <a:pt x="296" y="107"/>
                    </a:lnTo>
                    <a:lnTo>
                      <a:pt x="302" y="117"/>
                    </a:lnTo>
                    <a:lnTo>
                      <a:pt x="308" y="126"/>
                    </a:lnTo>
                    <a:lnTo>
                      <a:pt x="313" y="136"/>
                    </a:lnTo>
                    <a:lnTo>
                      <a:pt x="326" y="131"/>
                    </a:lnTo>
                  </a:path>
                </a:pathLst>
              </a:custGeom>
              <a:solidFill>
                <a:srgbClr val="006600"/>
              </a:solidFill>
              <a:ln w="9525" cap="rnd">
                <a:noFill/>
                <a:round/>
                <a:headEnd/>
                <a:tailEnd/>
              </a:ln>
            </p:spPr>
            <p:txBody>
              <a:bodyPr/>
              <a:lstStyle/>
              <a:p>
                <a:endParaRPr lang="zh-CN" altLang="en-US"/>
              </a:p>
            </p:txBody>
          </p:sp>
          <p:sp>
            <p:nvSpPr>
              <p:cNvPr id="90134" name="Freeform 8"/>
              <p:cNvSpPr>
                <a:spLocks/>
              </p:cNvSpPr>
              <p:nvPr/>
            </p:nvSpPr>
            <p:spPr bwMode="auto">
              <a:xfrm>
                <a:off x="1863" y="2482"/>
                <a:ext cx="139" cy="326"/>
              </a:xfrm>
              <a:custGeom>
                <a:avLst/>
                <a:gdLst>
                  <a:gd name="T0" fmla="*/ 8 w 139"/>
                  <a:gd name="T1" fmla="*/ 325 h 326"/>
                  <a:gd name="T2" fmla="*/ 7 w 139"/>
                  <a:gd name="T3" fmla="*/ 325 h 326"/>
                  <a:gd name="T4" fmla="*/ 29 w 139"/>
                  <a:gd name="T5" fmla="*/ 312 h 326"/>
                  <a:gd name="T6" fmla="*/ 48 w 139"/>
                  <a:gd name="T7" fmla="*/ 298 h 326"/>
                  <a:gd name="T8" fmla="*/ 66 w 139"/>
                  <a:gd name="T9" fmla="*/ 282 h 326"/>
                  <a:gd name="T10" fmla="*/ 82 w 139"/>
                  <a:gd name="T11" fmla="*/ 265 h 326"/>
                  <a:gd name="T12" fmla="*/ 96 w 139"/>
                  <a:gd name="T13" fmla="*/ 245 h 326"/>
                  <a:gd name="T14" fmla="*/ 107 w 139"/>
                  <a:gd name="T15" fmla="*/ 226 h 326"/>
                  <a:gd name="T16" fmla="*/ 119 w 139"/>
                  <a:gd name="T17" fmla="*/ 206 h 326"/>
                  <a:gd name="T18" fmla="*/ 127 w 139"/>
                  <a:gd name="T19" fmla="*/ 183 h 326"/>
                  <a:gd name="T20" fmla="*/ 131 w 139"/>
                  <a:gd name="T21" fmla="*/ 161 h 326"/>
                  <a:gd name="T22" fmla="*/ 136 w 139"/>
                  <a:gd name="T23" fmla="*/ 139 h 326"/>
                  <a:gd name="T24" fmla="*/ 138 w 139"/>
                  <a:gd name="T25" fmla="*/ 115 h 326"/>
                  <a:gd name="T26" fmla="*/ 136 w 139"/>
                  <a:gd name="T27" fmla="*/ 92 h 326"/>
                  <a:gd name="T28" fmla="*/ 133 w 139"/>
                  <a:gd name="T29" fmla="*/ 68 h 326"/>
                  <a:gd name="T30" fmla="*/ 128 w 139"/>
                  <a:gd name="T31" fmla="*/ 45 h 326"/>
                  <a:gd name="T32" fmla="*/ 120 w 139"/>
                  <a:gd name="T33" fmla="*/ 21 h 326"/>
                  <a:gd name="T34" fmla="*/ 109 w 139"/>
                  <a:gd name="T35" fmla="*/ 0 h 326"/>
                  <a:gd name="T36" fmla="*/ 96 w 139"/>
                  <a:gd name="T37" fmla="*/ 5 h 326"/>
                  <a:gd name="T38" fmla="*/ 106 w 139"/>
                  <a:gd name="T39" fmla="*/ 27 h 326"/>
                  <a:gd name="T40" fmla="*/ 114 w 139"/>
                  <a:gd name="T41" fmla="*/ 48 h 326"/>
                  <a:gd name="T42" fmla="*/ 119 w 139"/>
                  <a:gd name="T43" fmla="*/ 70 h 326"/>
                  <a:gd name="T44" fmla="*/ 122 w 139"/>
                  <a:gd name="T45" fmla="*/ 92 h 326"/>
                  <a:gd name="T46" fmla="*/ 123 w 139"/>
                  <a:gd name="T47" fmla="*/ 115 h 326"/>
                  <a:gd name="T48" fmla="*/ 122 w 139"/>
                  <a:gd name="T49" fmla="*/ 137 h 326"/>
                  <a:gd name="T50" fmla="*/ 117 w 139"/>
                  <a:gd name="T51" fmla="*/ 158 h 326"/>
                  <a:gd name="T52" fmla="*/ 112 w 139"/>
                  <a:gd name="T53" fmla="*/ 180 h 326"/>
                  <a:gd name="T54" fmla="*/ 106 w 139"/>
                  <a:gd name="T55" fmla="*/ 199 h 326"/>
                  <a:gd name="T56" fmla="*/ 95 w 139"/>
                  <a:gd name="T57" fmla="*/ 220 h 326"/>
                  <a:gd name="T58" fmla="*/ 83 w 139"/>
                  <a:gd name="T59" fmla="*/ 239 h 326"/>
                  <a:gd name="T60" fmla="*/ 71 w 139"/>
                  <a:gd name="T61" fmla="*/ 257 h 326"/>
                  <a:gd name="T62" fmla="*/ 56 w 139"/>
                  <a:gd name="T63" fmla="*/ 273 h 326"/>
                  <a:gd name="T64" fmla="*/ 39 w 139"/>
                  <a:gd name="T65" fmla="*/ 287 h 326"/>
                  <a:gd name="T66" fmla="*/ 21 w 139"/>
                  <a:gd name="T67" fmla="*/ 301 h 326"/>
                  <a:gd name="T68" fmla="*/ 2 w 139"/>
                  <a:gd name="T69" fmla="*/ 312 h 326"/>
                  <a:gd name="T70" fmla="*/ 0 w 139"/>
                  <a:gd name="T71" fmla="*/ 312 h 326"/>
                  <a:gd name="T72" fmla="*/ 8 w 139"/>
                  <a:gd name="T73" fmla="*/ 325 h 32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9"/>
                  <a:gd name="T112" fmla="*/ 0 h 326"/>
                  <a:gd name="T113" fmla="*/ 139 w 139"/>
                  <a:gd name="T114" fmla="*/ 326 h 32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9" h="326">
                    <a:moveTo>
                      <a:pt x="8" y="325"/>
                    </a:moveTo>
                    <a:lnTo>
                      <a:pt x="7" y="325"/>
                    </a:lnTo>
                    <a:lnTo>
                      <a:pt x="29" y="312"/>
                    </a:lnTo>
                    <a:lnTo>
                      <a:pt x="48" y="298"/>
                    </a:lnTo>
                    <a:lnTo>
                      <a:pt x="66" y="282"/>
                    </a:lnTo>
                    <a:lnTo>
                      <a:pt x="82" y="265"/>
                    </a:lnTo>
                    <a:lnTo>
                      <a:pt x="96" y="245"/>
                    </a:lnTo>
                    <a:lnTo>
                      <a:pt x="107" y="226"/>
                    </a:lnTo>
                    <a:lnTo>
                      <a:pt x="119" y="206"/>
                    </a:lnTo>
                    <a:lnTo>
                      <a:pt x="127" y="183"/>
                    </a:lnTo>
                    <a:lnTo>
                      <a:pt x="131" y="161"/>
                    </a:lnTo>
                    <a:lnTo>
                      <a:pt x="136" y="139"/>
                    </a:lnTo>
                    <a:lnTo>
                      <a:pt x="138" y="115"/>
                    </a:lnTo>
                    <a:lnTo>
                      <a:pt x="136" y="92"/>
                    </a:lnTo>
                    <a:lnTo>
                      <a:pt x="133" y="68"/>
                    </a:lnTo>
                    <a:lnTo>
                      <a:pt x="128" y="45"/>
                    </a:lnTo>
                    <a:lnTo>
                      <a:pt x="120" y="21"/>
                    </a:lnTo>
                    <a:lnTo>
                      <a:pt x="109" y="0"/>
                    </a:lnTo>
                    <a:lnTo>
                      <a:pt x="96" y="5"/>
                    </a:lnTo>
                    <a:lnTo>
                      <a:pt x="106" y="27"/>
                    </a:lnTo>
                    <a:lnTo>
                      <a:pt x="114" y="48"/>
                    </a:lnTo>
                    <a:lnTo>
                      <a:pt x="119" y="70"/>
                    </a:lnTo>
                    <a:lnTo>
                      <a:pt x="122" y="92"/>
                    </a:lnTo>
                    <a:lnTo>
                      <a:pt x="123" y="115"/>
                    </a:lnTo>
                    <a:lnTo>
                      <a:pt x="122" y="137"/>
                    </a:lnTo>
                    <a:lnTo>
                      <a:pt x="117" y="158"/>
                    </a:lnTo>
                    <a:lnTo>
                      <a:pt x="112" y="180"/>
                    </a:lnTo>
                    <a:lnTo>
                      <a:pt x="106" y="199"/>
                    </a:lnTo>
                    <a:lnTo>
                      <a:pt x="95" y="220"/>
                    </a:lnTo>
                    <a:lnTo>
                      <a:pt x="83" y="239"/>
                    </a:lnTo>
                    <a:lnTo>
                      <a:pt x="71" y="257"/>
                    </a:lnTo>
                    <a:lnTo>
                      <a:pt x="56" y="273"/>
                    </a:lnTo>
                    <a:lnTo>
                      <a:pt x="39" y="287"/>
                    </a:lnTo>
                    <a:lnTo>
                      <a:pt x="21" y="301"/>
                    </a:lnTo>
                    <a:lnTo>
                      <a:pt x="2" y="312"/>
                    </a:lnTo>
                    <a:lnTo>
                      <a:pt x="0" y="312"/>
                    </a:lnTo>
                    <a:lnTo>
                      <a:pt x="8" y="325"/>
                    </a:lnTo>
                  </a:path>
                </a:pathLst>
              </a:custGeom>
              <a:solidFill>
                <a:srgbClr val="006600"/>
              </a:solidFill>
              <a:ln w="9525" cap="rnd">
                <a:noFill/>
                <a:round/>
                <a:headEnd/>
                <a:tailEnd/>
              </a:ln>
            </p:spPr>
            <p:txBody>
              <a:bodyPr/>
              <a:lstStyle/>
              <a:p>
                <a:endParaRPr lang="zh-CN" altLang="en-US"/>
              </a:p>
            </p:txBody>
          </p:sp>
          <p:sp>
            <p:nvSpPr>
              <p:cNvPr id="90135" name="Freeform 9"/>
              <p:cNvSpPr>
                <a:spLocks/>
              </p:cNvSpPr>
              <p:nvPr/>
            </p:nvSpPr>
            <p:spPr bwMode="auto">
              <a:xfrm>
                <a:off x="1544" y="2700"/>
                <a:ext cx="328" cy="137"/>
              </a:xfrm>
              <a:custGeom>
                <a:avLst/>
                <a:gdLst>
                  <a:gd name="T0" fmla="*/ 0 w 328"/>
                  <a:gd name="T1" fmla="*/ 5 h 137"/>
                  <a:gd name="T2" fmla="*/ 13 w 328"/>
                  <a:gd name="T3" fmla="*/ 27 h 137"/>
                  <a:gd name="T4" fmla="*/ 27 w 328"/>
                  <a:gd name="T5" fmla="*/ 47 h 137"/>
                  <a:gd name="T6" fmla="*/ 43 w 328"/>
                  <a:gd name="T7" fmla="*/ 64 h 137"/>
                  <a:gd name="T8" fmla="*/ 61 w 328"/>
                  <a:gd name="T9" fmla="*/ 80 h 137"/>
                  <a:gd name="T10" fmla="*/ 80 w 328"/>
                  <a:gd name="T11" fmla="*/ 94 h 137"/>
                  <a:gd name="T12" fmla="*/ 99 w 328"/>
                  <a:gd name="T13" fmla="*/ 107 h 137"/>
                  <a:gd name="T14" fmla="*/ 122 w 328"/>
                  <a:gd name="T15" fmla="*/ 117 h 137"/>
                  <a:gd name="T16" fmla="*/ 142 w 328"/>
                  <a:gd name="T17" fmla="*/ 125 h 137"/>
                  <a:gd name="T18" fmla="*/ 165 w 328"/>
                  <a:gd name="T19" fmla="*/ 131 h 137"/>
                  <a:gd name="T20" fmla="*/ 189 w 328"/>
                  <a:gd name="T21" fmla="*/ 134 h 137"/>
                  <a:gd name="T22" fmla="*/ 211 w 328"/>
                  <a:gd name="T23" fmla="*/ 136 h 137"/>
                  <a:gd name="T24" fmla="*/ 235 w 328"/>
                  <a:gd name="T25" fmla="*/ 134 h 137"/>
                  <a:gd name="T26" fmla="*/ 259 w 328"/>
                  <a:gd name="T27" fmla="*/ 131 h 137"/>
                  <a:gd name="T28" fmla="*/ 281 w 328"/>
                  <a:gd name="T29" fmla="*/ 126 h 137"/>
                  <a:gd name="T30" fmla="*/ 304 w 328"/>
                  <a:gd name="T31" fmla="*/ 118 h 137"/>
                  <a:gd name="T32" fmla="*/ 327 w 328"/>
                  <a:gd name="T33" fmla="*/ 107 h 137"/>
                  <a:gd name="T34" fmla="*/ 310 w 328"/>
                  <a:gd name="T35" fmla="*/ 101 h 137"/>
                  <a:gd name="T36" fmla="*/ 289 w 328"/>
                  <a:gd name="T37" fmla="*/ 109 h 137"/>
                  <a:gd name="T38" fmla="*/ 267 w 328"/>
                  <a:gd name="T39" fmla="*/ 115 h 137"/>
                  <a:gd name="T40" fmla="*/ 244 w 328"/>
                  <a:gd name="T41" fmla="*/ 118 h 137"/>
                  <a:gd name="T42" fmla="*/ 222 w 328"/>
                  <a:gd name="T43" fmla="*/ 121 h 137"/>
                  <a:gd name="T44" fmla="*/ 200 w 328"/>
                  <a:gd name="T45" fmla="*/ 120 h 137"/>
                  <a:gd name="T46" fmla="*/ 179 w 328"/>
                  <a:gd name="T47" fmla="*/ 118 h 137"/>
                  <a:gd name="T48" fmla="*/ 157 w 328"/>
                  <a:gd name="T49" fmla="*/ 114 h 137"/>
                  <a:gd name="T50" fmla="*/ 136 w 328"/>
                  <a:gd name="T51" fmla="*/ 107 h 137"/>
                  <a:gd name="T52" fmla="*/ 117 w 328"/>
                  <a:gd name="T53" fmla="*/ 99 h 137"/>
                  <a:gd name="T54" fmla="*/ 98 w 328"/>
                  <a:gd name="T55" fmla="*/ 88 h 137"/>
                  <a:gd name="T56" fmla="*/ 78 w 328"/>
                  <a:gd name="T57" fmla="*/ 77 h 137"/>
                  <a:gd name="T58" fmla="*/ 63 w 328"/>
                  <a:gd name="T59" fmla="*/ 62 h 137"/>
                  <a:gd name="T60" fmla="*/ 47 w 328"/>
                  <a:gd name="T61" fmla="*/ 47 h 137"/>
                  <a:gd name="T62" fmla="*/ 32 w 328"/>
                  <a:gd name="T63" fmla="*/ 29 h 137"/>
                  <a:gd name="T64" fmla="*/ 19 w 328"/>
                  <a:gd name="T65" fmla="*/ 10 h 137"/>
                  <a:gd name="T66" fmla="*/ 13 w 328"/>
                  <a:gd name="T67" fmla="*/ 0 h 1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28"/>
                  <a:gd name="T103" fmla="*/ 0 h 137"/>
                  <a:gd name="T104" fmla="*/ 328 w 328"/>
                  <a:gd name="T105" fmla="*/ 137 h 1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28" h="137">
                    <a:moveTo>
                      <a:pt x="0" y="5"/>
                    </a:moveTo>
                    <a:lnTo>
                      <a:pt x="0" y="5"/>
                    </a:lnTo>
                    <a:lnTo>
                      <a:pt x="7" y="16"/>
                    </a:lnTo>
                    <a:lnTo>
                      <a:pt x="13" y="27"/>
                    </a:lnTo>
                    <a:lnTo>
                      <a:pt x="19" y="37"/>
                    </a:lnTo>
                    <a:lnTo>
                      <a:pt x="27" y="47"/>
                    </a:lnTo>
                    <a:lnTo>
                      <a:pt x="35" y="56"/>
                    </a:lnTo>
                    <a:lnTo>
                      <a:pt x="43" y="64"/>
                    </a:lnTo>
                    <a:lnTo>
                      <a:pt x="53" y="74"/>
                    </a:lnTo>
                    <a:lnTo>
                      <a:pt x="61" y="80"/>
                    </a:lnTo>
                    <a:lnTo>
                      <a:pt x="71" y="88"/>
                    </a:lnTo>
                    <a:lnTo>
                      <a:pt x="80" y="94"/>
                    </a:lnTo>
                    <a:lnTo>
                      <a:pt x="90" y="101"/>
                    </a:lnTo>
                    <a:lnTo>
                      <a:pt x="99" y="107"/>
                    </a:lnTo>
                    <a:lnTo>
                      <a:pt x="110" y="112"/>
                    </a:lnTo>
                    <a:lnTo>
                      <a:pt x="122" y="117"/>
                    </a:lnTo>
                    <a:lnTo>
                      <a:pt x="131" y="121"/>
                    </a:lnTo>
                    <a:lnTo>
                      <a:pt x="142" y="125"/>
                    </a:lnTo>
                    <a:lnTo>
                      <a:pt x="153" y="128"/>
                    </a:lnTo>
                    <a:lnTo>
                      <a:pt x="165" y="131"/>
                    </a:lnTo>
                    <a:lnTo>
                      <a:pt x="177" y="133"/>
                    </a:lnTo>
                    <a:lnTo>
                      <a:pt x="189" y="134"/>
                    </a:lnTo>
                    <a:lnTo>
                      <a:pt x="200" y="134"/>
                    </a:lnTo>
                    <a:lnTo>
                      <a:pt x="211" y="136"/>
                    </a:lnTo>
                    <a:lnTo>
                      <a:pt x="222" y="136"/>
                    </a:lnTo>
                    <a:lnTo>
                      <a:pt x="235" y="134"/>
                    </a:lnTo>
                    <a:lnTo>
                      <a:pt x="246" y="133"/>
                    </a:lnTo>
                    <a:lnTo>
                      <a:pt x="259" y="131"/>
                    </a:lnTo>
                    <a:lnTo>
                      <a:pt x="270" y="129"/>
                    </a:lnTo>
                    <a:lnTo>
                      <a:pt x="281" y="126"/>
                    </a:lnTo>
                    <a:lnTo>
                      <a:pt x="292" y="123"/>
                    </a:lnTo>
                    <a:lnTo>
                      <a:pt x="304" y="118"/>
                    </a:lnTo>
                    <a:lnTo>
                      <a:pt x="316" y="114"/>
                    </a:lnTo>
                    <a:lnTo>
                      <a:pt x="327" y="107"/>
                    </a:lnTo>
                    <a:lnTo>
                      <a:pt x="319" y="94"/>
                    </a:lnTo>
                    <a:lnTo>
                      <a:pt x="310" y="101"/>
                    </a:lnTo>
                    <a:lnTo>
                      <a:pt x="299" y="106"/>
                    </a:lnTo>
                    <a:lnTo>
                      <a:pt x="289" y="109"/>
                    </a:lnTo>
                    <a:lnTo>
                      <a:pt x="278" y="112"/>
                    </a:lnTo>
                    <a:lnTo>
                      <a:pt x="267" y="115"/>
                    </a:lnTo>
                    <a:lnTo>
                      <a:pt x="256" y="117"/>
                    </a:lnTo>
                    <a:lnTo>
                      <a:pt x="244" y="118"/>
                    </a:lnTo>
                    <a:lnTo>
                      <a:pt x="233" y="120"/>
                    </a:lnTo>
                    <a:lnTo>
                      <a:pt x="222" y="121"/>
                    </a:lnTo>
                    <a:lnTo>
                      <a:pt x="211" y="121"/>
                    </a:lnTo>
                    <a:lnTo>
                      <a:pt x="200" y="120"/>
                    </a:lnTo>
                    <a:lnTo>
                      <a:pt x="189" y="120"/>
                    </a:lnTo>
                    <a:lnTo>
                      <a:pt x="179" y="118"/>
                    </a:lnTo>
                    <a:lnTo>
                      <a:pt x="168" y="117"/>
                    </a:lnTo>
                    <a:lnTo>
                      <a:pt x="157" y="114"/>
                    </a:lnTo>
                    <a:lnTo>
                      <a:pt x="147" y="110"/>
                    </a:lnTo>
                    <a:lnTo>
                      <a:pt x="136" y="107"/>
                    </a:lnTo>
                    <a:lnTo>
                      <a:pt x="126" y="104"/>
                    </a:lnTo>
                    <a:lnTo>
                      <a:pt x="117" y="99"/>
                    </a:lnTo>
                    <a:lnTo>
                      <a:pt x="107" y="94"/>
                    </a:lnTo>
                    <a:lnTo>
                      <a:pt x="98" y="88"/>
                    </a:lnTo>
                    <a:lnTo>
                      <a:pt x="88" y="82"/>
                    </a:lnTo>
                    <a:lnTo>
                      <a:pt x="78" y="77"/>
                    </a:lnTo>
                    <a:lnTo>
                      <a:pt x="71" y="69"/>
                    </a:lnTo>
                    <a:lnTo>
                      <a:pt x="63" y="62"/>
                    </a:lnTo>
                    <a:lnTo>
                      <a:pt x="53" y="55"/>
                    </a:lnTo>
                    <a:lnTo>
                      <a:pt x="47" y="47"/>
                    </a:lnTo>
                    <a:lnTo>
                      <a:pt x="39" y="39"/>
                    </a:lnTo>
                    <a:lnTo>
                      <a:pt x="32" y="29"/>
                    </a:lnTo>
                    <a:lnTo>
                      <a:pt x="26" y="19"/>
                    </a:lnTo>
                    <a:lnTo>
                      <a:pt x="19" y="10"/>
                    </a:lnTo>
                    <a:lnTo>
                      <a:pt x="13" y="0"/>
                    </a:lnTo>
                    <a:lnTo>
                      <a:pt x="0" y="5"/>
                    </a:lnTo>
                  </a:path>
                </a:pathLst>
              </a:custGeom>
              <a:solidFill>
                <a:srgbClr val="006600"/>
              </a:solidFill>
              <a:ln w="9525" cap="rnd">
                <a:noFill/>
                <a:round/>
                <a:headEnd/>
                <a:tailEnd/>
              </a:ln>
            </p:spPr>
            <p:txBody>
              <a:bodyPr/>
              <a:lstStyle/>
              <a:p>
                <a:endParaRPr lang="zh-CN" altLang="en-US"/>
              </a:p>
            </p:txBody>
          </p:sp>
          <p:sp>
            <p:nvSpPr>
              <p:cNvPr id="90136" name="Freeform 10"/>
              <p:cNvSpPr>
                <a:spLocks/>
              </p:cNvSpPr>
              <p:nvPr/>
            </p:nvSpPr>
            <p:spPr bwMode="auto">
              <a:xfrm>
                <a:off x="1517" y="2380"/>
                <a:ext cx="137" cy="326"/>
              </a:xfrm>
              <a:custGeom>
                <a:avLst/>
                <a:gdLst>
                  <a:gd name="T0" fmla="*/ 129 w 137"/>
                  <a:gd name="T1" fmla="*/ 0 h 326"/>
                  <a:gd name="T2" fmla="*/ 129 w 137"/>
                  <a:gd name="T3" fmla="*/ 0 h 326"/>
                  <a:gd name="T4" fmla="*/ 107 w 137"/>
                  <a:gd name="T5" fmla="*/ 13 h 326"/>
                  <a:gd name="T6" fmla="*/ 88 w 137"/>
                  <a:gd name="T7" fmla="*/ 27 h 326"/>
                  <a:gd name="T8" fmla="*/ 70 w 137"/>
                  <a:gd name="T9" fmla="*/ 43 h 326"/>
                  <a:gd name="T10" fmla="*/ 54 w 137"/>
                  <a:gd name="T11" fmla="*/ 60 h 326"/>
                  <a:gd name="T12" fmla="*/ 40 w 137"/>
                  <a:gd name="T13" fmla="*/ 80 h 326"/>
                  <a:gd name="T14" fmla="*/ 29 w 137"/>
                  <a:gd name="T15" fmla="*/ 99 h 326"/>
                  <a:gd name="T16" fmla="*/ 19 w 137"/>
                  <a:gd name="T17" fmla="*/ 119 h 326"/>
                  <a:gd name="T18" fmla="*/ 11 w 137"/>
                  <a:gd name="T19" fmla="*/ 142 h 326"/>
                  <a:gd name="T20" fmla="*/ 5 w 137"/>
                  <a:gd name="T21" fmla="*/ 164 h 326"/>
                  <a:gd name="T22" fmla="*/ 2 w 137"/>
                  <a:gd name="T23" fmla="*/ 186 h 326"/>
                  <a:gd name="T24" fmla="*/ 0 w 137"/>
                  <a:gd name="T25" fmla="*/ 210 h 326"/>
                  <a:gd name="T26" fmla="*/ 0 w 137"/>
                  <a:gd name="T27" fmla="*/ 234 h 326"/>
                  <a:gd name="T28" fmla="*/ 3 w 137"/>
                  <a:gd name="T29" fmla="*/ 257 h 326"/>
                  <a:gd name="T30" fmla="*/ 10 w 137"/>
                  <a:gd name="T31" fmla="*/ 280 h 326"/>
                  <a:gd name="T32" fmla="*/ 18 w 137"/>
                  <a:gd name="T33" fmla="*/ 303 h 326"/>
                  <a:gd name="T34" fmla="*/ 27 w 137"/>
                  <a:gd name="T35" fmla="*/ 325 h 326"/>
                  <a:gd name="T36" fmla="*/ 40 w 137"/>
                  <a:gd name="T37" fmla="*/ 320 h 326"/>
                  <a:gd name="T38" fmla="*/ 30 w 137"/>
                  <a:gd name="T39" fmla="*/ 298 h 326"/>
                  <a:gd name="T40" fmla="*/ 22 w 137"/>
                  <a:gd name="T41" fmla="*/ 277 h 326"/>
                  <a:gd name="T42" fmla="*/ 18 w 137"/>
                  <a:gd name="T43" fmla="*/ 255 h 326"/>
                  <a:gd name="T44" fmla="*/ 15 w 137"/>
                  <a:gd name="T45" fmla="*/ 233 h 326"/>
                  <a:gd name="T46" fmla="*/ 15 w 137"/>
                  <a:gd name="T47" fmla="*/ 210 h 326"/>
                  <a:gd name="T48" fmla="*/ 16 w 137"/>
                  <a:gd name="T49" fmla="*/ 188 h 326"/>
                  <a:gd name="T50" fmla="*/ 19 w 137"/>
                  <a:gd name="T51" fmla="*/ 167 h 326"/>
                  <a:gd name="T52" fmla="*/ 24 w 137"/>
                  <a:gd name="T53" fmla="*/ 145 h 326"/>
                  <a:gd name="T54" fmla="*/ 32 w 137"/>
                  <a:gd name="T55" fmla="*/ 126 h 326"/>
                  <a:gd name="T56" fmla="*/ 42 w 137"/>
                  <a:gd name="T57" fmla="*/ 105 h 326"/>
                  <a:gd name="T58" fmla="*/ 53 w 137"/>
                  <a:gd name="T59" fmla="*/ 88 h 326"/>
                  <a:gd name="T60" fmla="*/ 66 w 137"/>
                  <a:gd name="T61" fmla="*/ 68 h 326"/>
                  <a:gd name="T62" fmla="*/ 80 w 137"/>
                  <a:gd name="T63" fmla="*/ 53 h 326"/>
                  <a:gd name="T64" fmla="*/ 98 w 137"/>
                  <a:gd name="T65" fmla="*/ 38 h 326"/>
                  <a:gd name="T66" fmla="*/ 115 w 137"/>
                  <a:gd name="T67" fmla="*/ 24 h 326"/>
                  <a:gd name="T68" fmla="*/ 136 w 137"/>
                  <a:gd name="T69" fmla="*/ 13 h 326"/>
                  <a:gd name="T70" fmla="*/ 136 w 137"/>
                  <a:gd name="T71" fmla="*/ 13 h 326"/>
                  <a:gd name="T72" fmla="*/ 129 w 137"/>
                  <a:gd name="T73" fmla="*/ 0 h 32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7"/>
                  <a:gd name="T112" fmla="*/ 0 h 326"/>
                  <a:gd name="T113" fmla="*/ 137 w 137"/>
                  <a:gd name="T114" fmla="*/ 326 h 32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7" h="326">
                    <a:moveTo>
                      <a:pt x="129" y="0"/>
                    </a:moveTo>
                    <a:lnTo>
                      <a:pt x="129" y="0"/>
                    </a:lnTo>
                    <a:lnTo>
                      <a:pt x="107" y="13"/>
                    </a:lnTo>
                    <a:lnTo>
                      <a:pt x="88" y="27"/>
                    </a:lnTo>
                    <a:lnTo>
                      <a:pt x="70" y="43"/>
                    </a:lnTo>
                    <a:lnTo>
                      <a:pt x="54" y="60"/>
                    </a:lnTo>
                    <a:lnTo>
                      <a:pt x="40" y="80"/>
                    </a:lnTo>
                    <a:lnTo>
                      <a:pt x="29" y="99"/>
                    </a:lnTo>
                    <a:lnTo>
                      <a:pt x="19" y="119"/>
                    </a:lnTo>
                    <a:lnTo>
                      <a:pt x="11" y="142"/>
                    </a:lnTo>
                    <a:lnTo>
                      <a:pt x="5" y="164"/>
                    </a:lnTo>
                    <a:lnTo>
                      <a:pt x="2" y="186"/>
                    </a:lnTo>
                    <a:lnTo>
                      <a:pt x="0" y="210"/>
                    </a:lnTo>
                    <a:lnTo>
                      <a:pt x="0" y="234"/>
                    </a:lnTo>
                    <a:lnTo>
                      <a:pt x="3" y="257"/>
                    </a:lnTo>
                    <a:lnTo>
                      <a:pt x="10" y="280"/>
                    </a:lnTo>
                    <a:lnTo>
                      <a:pt x="18" y="303"/>
                    </a:lnTo>
                    <a:lnTo>
                      <a:pt x="27" y="325"/>
                    </a:lnTo>
                    <a:lnTo>
                      <a:pt x="40" y="320"/>
                    </a:lnTo>
                    <a:lnTo>
                      <a:pt x="30" y="298"/>
                    </a:lnTo>
                    <a:lnTo>
                      <a:pt x="22" y="277"/>
                    </a:lnTo>
                    <a:lnTo>
                      <a:pt x="18" y="255"/>
                    </a:lnTo>
                    <a:lnTo>
                      <a:pt x="15" y="233"/>
                    </a:lnTo>
                    <a:lnTo>
                      <a:pt x="15" y="210"/>
                    </a:lnTo>
                    <a:lnTo>
                      <a:pt x="16" y="188"/>
                    </a:lnTo>
                    <a:lnTo>
                      <a:pt x="19" y="167"/>
                    </a:lnTo>
                    <a:lnTo>
                      <a:pt x="24" y="145"/>
                    </a:lnTo>
                    <a:lnTo>
                      <a:pt x="32" y="126"/>
                    </a:lnTo>
                    <a:lnTo>
                      <a:pt x="42" y="105"/>
                    </a:lnTo>
                    <a:lnTo>
                      <a:pt x="53" y="88"/>
                    </a:lnTo>
                    <a:lnTo>
                      <a:pt x="66" y="68"/>
                    </a:lnTo>
                    <a:lnTo>
                      <a:pt x="80" y="53"/>
                    </a:lnTo>
                    <a:lnTo>
                      <a:pt x="98" y="38"/>
                    </a:lnTo>
                    <a:lnTo>
                      <a:pt x="115" y="24"/>
                    </a:lnTo>
                    <a:lnTo>
                      <a:pt x="136" y="13"/>
                    </a:lnTo>
                    <a:lnTo>
                      <a:pt x="129" y="0"/>
                    </a:lnTo>
                  </a:path>
                </a:pathLst>
              </a:custGeom>
              <a:solidFill>
                <a:srgbClr val="006600"/>
              </a:solidFill>
              <a:ln w="9525" cap="rnd">
                <a:noFill/>
                <a:round/>
                <a:headEnd/>
                <a:tailEnd/>
              </a:ln>
            </p:spPr>
            <p:txBody>
              <a:bodyPr/>
              <a:lstStyle/>
              <a:p>
                <a:endParaRPr lang="zh-CN" altLang="en-US"/>
              </a:p>
            </p:txBody>
          </p:sp>
          <p:sp>
            <p:nvSpPr>
              <p:cNvPr id="90137" name="Freeform 11"/>
              <p:cNvSpPr>
                <a:spLocks/>
              </p:cNvSpPr>
              <p:nvPr/>
            </p:nvSpPr>
            <p:spPr bwMode="auto">
              <a:xfrm>
                <a:off x="1565" y="2423"/>
                <a:ext cx="17" cy="17"/>
              </a:xfrm>
              <a:custGeom>
                <a:avLst/>
                <a:gdLst>
                  <a:gd name="T0" fmla="*/ 12 w 17"/>
                  <a:gd name="T1" fmla="*/ 3 h 17"/>
                  <a:gd name="T2" fmla="*/ 12 w 17"/>
                  <a:gd name="T3" fmla="*/ 0 h 17"/>
                  <a:gd name="T4" fmla="*/ 0 w 17"/>
                  <a:gd name="T5" fmla="*/ 13 h 17"/>
                  <a:gd name="T6" fmla="*/ 3 w 17"/>
                  <a:gd name="T7" fmla="*/ 16 h 17"/>
                  <a:gd name="T8" fmla="*/ 16 w 17"/>
                  <a:gd name="T9" fmla="*/ 3 h 17"/>
                  <a:gd name="T10" fmla="*/ 13 w 17"/>
                  <a:gd name="T11" fmla="*/ 0 h 17"/>
                  <a:gd name="T12" fmla="*/ 16 w 17"/>
                  <a:gd name="T13" fmla="*/ 3 h 17"/>
                  <a:gd name="T14" fmla="*/ 16 w 17"/>
                  <a:gd name="T15" fmla="*/ 2 h 17"/>
                  <a:gd name="T16" fmla="*/ 13 w 17"/>
                  <a:gd name="T17" fmla="*/ 0 h 17"/>
                  <a:gd name="T18" fmla="*/ 12 w 17"/>
                  <a:gd name="T19" fmla="*/ 3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2" y="3"/>
                    </a:moveTo>
                    <a:lnTo>
                      <a:pt x="12" y="0"/>
                    </a:lnTo>
                    <a:lnTo>
                      <a:pt x="0" y="13"/>
                    </a:lnTo>
                    <a:lnTo>
                      <a:pt x="3" y="16"/>
                    </a:lnTo>
                    <a:lnTo>
                      <a:pt x="16" y="3"/>
                    </a:lnTo>
                    <a:lnTo>
                      <a:pt x="13" y="0"/>
                    </a:lnTo>
                    <a:lnTo>
                      <a:pt x="16" y="3"/>
                    </a:lnTo>
                    <a:lnTo>
                      <a:pt x="16" y="2"/>
                    </a:lnTo>
                    <a:lnTo>
                      <a:pt x="13" y="0"/>
                    </a:lnTo>
                    <a:lnTo>
                      <a:pt x="12" y="3"/>
                    </a:lnTo>
                  </a:path>
                </a:pathLst>
              </a:custGeom>
              <a:solidFill>
                <a:srgbClr val="006600"/>
              </a:solidFill>
              <a:ln w="9525" cap="rnd">
                <a:noFill/>
                <a:round/>
                <a:headEnd/>
                <a:tailEnd/>
              </a:ln>
            </p:spPr>
            <p:txBody>
              <a:bodyPr/>
              <a:lstStyle/>
              <a:p>
                <a:endParaRPr lang="zh-CN" altLang="en-US"/>
              </a:p>
            </p:txBody>
          </p:sp>
          <p:sp>
            <p:nvSpPr>
              <p:cNvPr id="90138" name="Freeform 12"/>
              <p:cNvSpPr>
                <a:spLocks/>
              </p:cNvSpPr>
              <p:nvPr/>
            </p:nvSpPr>
            <p:spPr bwMode="auto">
              <a:xfrm>
                <a:off x="1950" y="2739"/>
                <a:ext cx="17" cy="17"/>
              </a:xfrm>
              <a:custGeom>
                <a:avLst/>
                <a:gdLst>
                  <a:gd name="T0" fmla="*/ 4 w 17"/>
                  <a:gd name="T1" fmla="*/ 12 h 17"/>
                  <a:gd name="T2" fmla="*/ 5 w 17"/>
                  <a:gd name="T3" fmla="*/ 16 h 17"/>
                  <a:gd name="T4" fmla="*/ 16 w 17"/>
                  <a:gd name="T5" fmla="*/ 1 h 17"/>
                  <a:gd name="T6" fmla="*/ 12 w 17"/>
                  <a:gd name="T7" fmla="*/ 0 h 17"/>
                  <a:gd name="T8" fmla="*/ 1 w 17"/>
                  <a:gd name="T9" fmla="*/ 12 h 17"/>
                  <a:gd name="T10" fmla="*/ 1 w 17"/>
                  <a:gd name="T11" fmla="*/ 16 h 17"/>
                  <a:gd name="T12" fmla="*/ 1 w 17"/>
                  <a:gd name="T13" fmla="*/ 12 h 17"/>
                  <a:gd name="T14" fmla="*/ 0 w 17"/>
                  <a:gd name="T15" fmla="*/ 14 h 17"/>
                  <a:gd name="T16" fmla="*/ 1 w 17"/>
                  <a:gd name="T17" fmla="*/ 16 h 17"/>
                  <a:gd name="T18" fmla="*/ 4 w 17"/>
                  <a:gd name="T19" fmla="*/ 1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4" y="12"/>
                    </a:moveTo>
                    <a:lnTo>
                      <a:pt x="5" y="16"/>
                    </a:lnTo>
                    <a:lnTo>
                      <a:pt x="16" y="1"/>
                    </a:lnTo>
                    <a:lnTo>
                      <a:pt x="12" y="0"/>
                    </a:lnTo>
                    <a:lnTo>
                      <a:pt x="1" y="12"/>
                    </a:lnTo>
                    <a:lnTo>
                      <a:pt x="1" y="16"/>
                    </a:lnTo>
                    <a:lnTo>
                      <a:pt x="1" y="12"/>
                    </a:lnTo>
                    <a:lnTo>
                      <a:pt x="0" y="14"/>
                    </a:lnTo>
                    <a:lnTo>
                      <a:pt x="1" y="16"/>
                    </a:lnTo>
                    <a:lnTo>
                      <a:pt x="4" y="12"/>
                    </a:lnTo>
                  </a:path>
                </a:pathLst>
              </a:custGeom>
              <a:solidFill>
                <a:srgbClr val="006600"/>
              </a:solidFill>
              <a:ln w="9525" cap="rnd">
                <a:noFill/>
                <a:round/>
                <a:headEnd/>
                <a:tailEnd/>
              </a:ln>
            </p:spPr>
            <p:txBody>
              <a:bodyPr/>
              <a:lstStyle/>
              <a:p>
                <a:endParaRPr lang="zh-CN" altLang="en-US"/>
              </a:p>
            </p:txBody>
          </p:sp>
          <p:sp>
            <p:nvSpPr>
              <p:cNvPr id="90139" name="Freeform 13"/>
              <p:cNvSpPr>
                <a:spLocks/>
              </p:cNvSpPr>
              <p:nvPr/>
            </p:nvSpPr>
            <p:spPr bwMode="auto">
              <a:xfrm>
                <a:off x="1552" y="2421"/>
                <a:ext cx="421" cy="370"/>
              </a:xfrm>
              <a:custGeom>
                <a:avLst/>
                <a:gdLst>
                  <a:gd name="T0" fmla="*/ 27 w 421"/>
                  <a:gd name="T1" fmla="*/ 61 h 370"/>
                  <a:gd name="T2" fmla="*/ 48 w 421"/>
                  <a:gd name="T3" fmla="*/ 56 h 370"/>
                  <a:gd name="T4" fmla="*/ 67 w 421"/>
                  <a:gd name="T5" fmla="*/ 67 h 370"/>
                  <a:gd name="T6" fmla="*/ 96 w 421"/>
                  <a:gd name="T7" fmla="*/ 64 h 370"/>
                  <a:gd name="T8" fmla="*/ 118 w 421"/>
                  <a:gd name="T9" fmla="*/ 51 h 370"/>
                  <a:gd name="T10" fmla="*/ 90 w 421"/>
                  <a:gd name="T11" fmla="*/ 53 h 370"/>
                  <a:gd name="T12" fmla="*/ 107 w 421"/>
                  <a:gd name="T13" fmla="*/ 45 h 370"/>
                  <a:gd name="T14" fmla="*/ 118 w 421"/>
                  <a:gd name="T15" fmla="*/ 35 h 370"/>
                  <a:gd name="T16" fmla="*/ 142 w 421"/>
                  <a:gd name="T17" fmla="*/ 53 h 370"/>
                  <a:gd name="T18" fmla="*/ 141 w 421"/>
                  <a:gd name="T19" fmla="*/ 71 h 370"/>
                  <a:gd name="T20" fmla="*/ 168 w 421"/>
                  <a:gd name="T21" fmla="*/ 90 h 370"/>
                  <a:gd name="T22" fmla="*/ 169 w 421"/>
                  <a:gd name="T23" fmla="*/ 71 h 370"/>
                  <a:gd name="T24" fmla="*/ 171 w 421"/>
                  <a:gd name="T25" fmla="*/ 48 h 370"/>
                  <a:gd name="T26" fmla="*/ 155 w 421"/>
                  <a:gd name="T27" fmla="*/ 43 h 370"/>
                  <a:gd name="T28" fmla="*/ 142 w 421"/>
                  <a:gd name="T29" fmla="*/ 32 h 370"/>
                  <a:gd name="T30" fmla="*/ 155 w 421"/>
                  <a:gd name="T31" fmla="*/ 24 h 370"/>
                  <a:gd name="T32" fmla="*/ 182 w 421"/>
                  <a:gd name="T33" fmla="*/ 43 h 370"/>
                  <a:gd name="T34" fmla="*/ 192 w 421"/>
                  <a:gd name="T35" fmla="*/ 53 h 370"/>
                  <a:gd name="T36" fmla="*/ 214 w 421"/>
                  <a:gd name="T37" fmla="*/ 48 h 370"/>
                  <a:gd name="T38" fmla="*/ 235 w 421"/>
                  <a:gd name="T39" fmla="*/ 63 h 370"/>
                  <a:gd name="T40" fmla="*/ 219 w 421"/>
                  <a:gd name="T41" fmla="*/ 77 h 370"/>
                  <a:gd name="T42" fmla="*/ 236 w 421"/>
                  <a:gd name="T43" fmla="*/ 88 h 370"/>
                  <a:gd name="T44" fmla="*/ 222 w 421"/>
                  <a:gd name="T45" fmla="*/ 109 h 370"/>
                  <a:gd name="T46" fmla="*/ 228 w 421"/>
                  <a:gd name="T47" fmla="*/ 153 h 370"/>
                  <a:gd name="T48" fmla="*/ 232 w 421"/>
                  <a:gd name="T49" fmla="*/ 180 h 370"/>
                  <a:gd name="T50" fmla="*/ 200 w 421"/>
                  <a:gd name="T51" fmla="*/ 176 h 370"/>
                  <a:gd name="T52" fmla="*/ 195 w 421"/>
                  <a:gd name="T53" fmla="*/ 219 h 370"/>
                  <a:gd name="T54" fmla="*/ 225 w 421"/>
                  <a:gd name="T55" fmla="*/ 214 h 370"/>
                  <a:gd name="T56" fmla="*/ 243 w 421"/>
                  <a:gd name="T57" fmla="*/ 214 h 370"/>
                  <a:gd name="T58" fmla="*/ 259 w 421"/>
                  <a:gd name="T59" fmla="*/ 225 h 370"/>
                  <a:gd name="T60" fmla="*/ 280 w 421"/>
                  <a:gd name="T61" fmla="*/ 220 h 370"/>
                  <a:gd name="T62" fmla="*/ 302 w 421"/>
                  <a:gd name="T63" fmla="*/ 198 h 370"/>
                  <a:gd name="T64" fmla="*/ 332 w 421"/>
                  <a:gd name="T65" fmla="*/ 182 h 370"/>
                  <a:gd name="T66" fmla="*/ 363 w 421"/>
                  <a:gd name="T67" fmla="*/ 176 h 370"/>
                  <a:gd name="T68" fmla="*/ 388 w 421"/>
                  <a:gd name="T69" fmla="*/ 174 h 370"/>
                  <a:gd name="T70" fmla="*/ 418 w 421"/>
                  <a:gd name="T71" fmla="*/ 195 h 370"/>
                  <a:gd name="T72" fmla="*/ 414 w 421"/>
                  <a:gd name="T73" fmla="*/ 254 h 370"/>
                  <a:gd name="T74" fmla="*/ 382 w 421"/>
                  <a:gd name="T75" fmla="*/ 310 h 370"/>
                  <a:gd name="T76" fmla="*/ 356 w 421"/>
                  <a:gd name="T77" fmla="*/ 346 h 370"/>
                  <a:gd name="T78" fmla="*/ 335 w 421"/>
                  <a:gd name="T79" fmla="*/ 367 h 370"/>
                  <a:gd name="T80" fmla="*/ 342 w 421"/>
                  <a:gd name="T81" fmla="*/ 303 h 370"/>
                  <a:gd name="T82" fmla="*/ 297 w 421"/>
                  <a:gd name="T83" fmla="*/ 290 h 370"/>
                  <a:gd name="T84" fmla="*/ 286 w 421"/>
                  <a:gd name="T85" fmla="*/ 254 h 370"/>
                  <a:gd name="T86" fmla="*/ 267 w 421"/>
                  <a:gd name="T87" fmla="*/ 241 h 370"/>
                  <a:gd name="T88" fmla="*/ 225 w 421"/>
                  <a:gd name="T89" fmla="*/ 238 h 370"/>
                  <a:gd name="T90" fmla="*/ 195 w 421"/>
                  <a:gd name="T91" fmla="*/ 249 h 370"/>
                  <a:gd name="T92" fmla="*/ 160 w 421"/>
                  <a:gd name="T93" fmla="*/ 246 h 370"/>
                  <a:gd name="T94" fmla="*/ 136 w 421"/>
                  <a:gd name="T95" fmla="*/ 217 h 370"/>
                  <a:gd name="T96" fmla="*/ 110 w 421"/>
                  <a:gd name="T97" fmla="*/ 212 h 370"/>
                  <a:gd name="T98" fmla="*/ 134 w 421"/>
                  <a:gd name="T99" fmla="*/ 233 h 370"/>
                  <a:gd name="T100" fmla="*/ 106 w 421"/>
                  <a:gd name="T101" fmla="*/ 228 h 370"/>
                  <a:gd name="T102" fmla="*/ 82 w 421"/>
                  <a:gd name="T103" fmla="*/ 188 h 370"/>
                  <a:gd name="T104" fmla="*/ 74 w 421"/>
                  <a:gd name="T105" fmla="*/ 153 h 370"/>
                  <a:gd name="T106" fmla="*/ 55 w 421"/>
                  <a:gd name="T107" fmla="*/ 126 h 370"/>
                  <a:gd name="T108" fmla="*/ 66 w 421"/>
                  <a:gd name="T109" fmla="*/ 126 h 370"/>
                  <a:gd name="T110" fmla="*/ 58 w 421"/>
                  <a:gd name="T111" fmla="*/ 110 h 370"/>
                  <a:gd name="T112" fmla="*/ 29 w 421"/>
                  <a:gd name="T113" fmla="*/ 102 h 370"/>
                  <a:gd name="T114" fmla="*/ 23 w 421"/>
                  <a:gd name="T115" fmla="*/ 88 h 370"/>
                  <a:gd name="T116" fmla="*/ 15 w 421"/>
                  <a:gd name="T117" fmla="*/ 69 h 370"/>
                  <a:gd name="T118" fmla="*/ 8 w 421"/>
                  <a:gd name="T119" fmla="*/ 55 h 37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21"/>
                  <a:gd name="T181" fmla="*/ 0 h 370"/>
                  <a:gd name="T182" fmla="*/ 421 w 421"/>
                  <a:gd name="T183" fmla="*/ 370 h 37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21" h="370">
                    <a:moveTo>
                      <a:pt x="55" y="0"/>
                    </a:moveTo>
                    <a:lnTo>
                      <a:pt x="51" y="5"/>
                    </a:lnTo>
                    <a:lnTo>
                      <a:pt x="48" y="10"/>
                    </a:lnTo>
                    <a:lnTo>
                      <a:pt x="43" y="15"/>
                    </a:lnTo>
                    <a:lnTo>
                      <a:pt x="39" y="19"/>
                    </a:lnTo>
                    <a:lnTo>
                      <a:pt x="35" y="26"/>
                    </a:lnTo>
                    <a:lnTo>
                      <a:pt x="31" y="32"/>
                    </a:lnTo>
                    <a:lnTo>
                      <a:pt x="29" y="39"/>
                    </a:lnTo>
                    <a:lnTo>
                      <a:pt x="29" y="45"/>
                    </a:lnTo>
                    <a:lnTo>
                      <a:pt x="29" y="55"/>
                    </a:lnTo>
                    <a:lnTo>
                      <a:pt x="27" y="61"/>
                    </a:lnTo>
                    <a:lnTo>
                      <a:pt x="26" y="64"/>
                    </a:lnTo>
                    <a:lnTo>
                      <a:pt x="29" y="64"/>
                    </a:lnTo>
                    <a:lnTo>
                      <a:pt x="32" y="64"/>
                    </a:lnTo>
                    <a:lnTo>
                      <a:pt x="34" y="63"/>
                    </a:lnTo>
                    <a:lnTo>
                      <a:pt x="35" y="63"/>
                    </a:lnTo>
                    <a:lnTo>
                      <a:pt x="37" y="63"/>
                    </a:lnTo>
                    <a:lnTo>
                      <a:pt x="39" y="61"/>
                    </a:lnTo>
                    <a:lnTo>
                      <a:pt x="42" y="59"/>
                    </a:lnTo>
                    <a:lnTo>
                      <a:pt x="45" y="58"/>
                    </a:lnTo>
                    <a:lnTo>
                      <a:pt x="48" y="56"/>
                    </a:lnTo>
                    <a:lnTo>
                      <a:pt x="50" y="56"/>
                    </a:lnTo>
                    <a:lnTo>
                      <a:pt x="51" y="56"/>
                    </a:lnTo>
                    <a:lnTo>
                      <a:pt x="53" y="58"/>
                    </a:lnTo>
                    <a:lnTo>
                      <a:pt x="55" y="59"/>
                    </a:lnTo>
                    <a:lnTo>
                      <a:pt x="56" y="61"/>
                    </a:lnTo>
                    <a:lnTo>
                      <a:pt x="58" y="63"/>
                    </a:lnTo>
                    <a:lnTo>
                      <a:pt x="61" y="64"/>
                    </a:lnTo>
                    <a:lnTo>
                      <a:pt x="63" y="66"/>
                    </a:lnTo>
                    <a:lnTo>
                      <a:pt x="66" y="67"/>
                    </a:lnTo>
                    <a:lnTo>
                      <a:pt x="67" y="67"/>
                    </a:lnTo>
                    <a:lnTo>
                      <a:pt x="70" y="67"/>
                    </a:lnTo>
                    <a:lnTo>
                      <a:pt x="72" y="67"/>
                    </a:lnTo>
                    <a:lnTo>
                      <a:pt x="75" y="66"/>
                    </a:lnTo>
                    <a:lnTo>
                      <a:pt x="80" y="66"/>
                    </a:lnTo>
                    <a:lnTo>
                      <a:pt x="83" y="64"/>
                    </a:lnTo>
                    <a:lnTo>
                      <a:pt x="86" y="64"/>
                    </a:lnTo>
                    <a:lnTo>
                      <a:pt x="88" y="64"/>
                    </a:lnTo>
                    <a:lnTo>
                      <a:pt x="90" y="64"/>
                    </a:lnTo>
                    <a:lnTo>
                      <a:pt x="91" y="64"/>
                    </a:lnTo>
                    <a:lnTo>
                      <a:pt x="93" y="64"/>
                    </a:lnTo>
                    <a:lnTo>
                      <a:pt x="96" y="64"/>
                    </a:lnTo>
                    <a:lnTo>
                      <a:pt x="101" y="64"/>
                    </a:lnTo>
                    <a:lnTo>
                      <a:pt x="106" y="63"/>
                    </a:lnTo>
                    <a:lnTo>
                      <a:pt x="109" y="63"/>
                    </a:lnTo>
                    <a:lnTo>
                      <a:pt x="114" y="63"/>
                    </a:lnTo>
                    <a:lnTo>
                      <a:pt x="115" y="63"/>
                    </a:lnTo>
                    <a:lnTo>
                      <a:pt x="118" y="61"/>
                    </a:lnTo>
                    <a:lnTo>
                      <a:pt x="120" y="61"/>
                    </a:lnTo>
                    <a:lnTo>
                      <a:pt x="122" y="58"/>
                    </a:lnTo>
                    <a:lnTo>
                      <a:pt x="120" y="56"/>
                    </a:lnTo>
                    <a:lnTo>
                      <a:pt x="120" y="53"/>
                    </a:lnTo>
                    <a:lnTo>
                      <a:pt x="118" y="51"/>
                    </a:lnTo>
                    <a:lnTo>
                      <a:pt x="117" y="53"/>
                    </a:lnTo>
                    <a:lnTo>
                      <a:pt x="110" y="55"/>
                    </a:lnTo>
                    <a:lnTo>
                      <a:pt x="107" y="55"/>
                    </a:lnTo>
                    <a:lnTo>
                      <a:pt x="106" y="56"/>
                    </a:lnTo>
                    <a:lnTo>
                      <a:pt x="102" y="58"/>
                    </a:lnTo>
                    <a:lnTo>
                      <a:pt x="101" y="58"/>
                    </a:lnTo>
                    <a:lnTo>
                      <a:pt x="99" y="58"/>
                    </a:lnTo>
                    <a:lnTo>
                      <a:pt x="98" y="58"/>
                    </a:lnTo>
                    <a:lnTo>
                      <a:pt x="94" y="58"/>
                    </a:lnTo>
                    <a:lnTo>
                      <a:pt x="93" y="55"/>
                    </a:lnTo>
                    <a:lnTo>
                      <a:pt x="90" y="53"/>
                    </a:lnTo>
                    <a:lnTo>
                      <a:pt x="88" y="51"/>
                    </a:lnTo>
                    <a:lnTo>
                      <a:pt x="86" y="50"/>
                    </a:lnTo>
                    <a:lnTo>
                      <a:pt x="85" y="48"/>
                    </a:lnTo>
                    <a:lnTo>
                      <a:pt x="86" y="48"/>
                    </a:lnTo>
                    <a:lnTo>
                      <a:pt x="88" y="47"/>
                    </a:lnTo>
                    <a:lnTo>
                      <a:pt x="93" y="47"/>
                    </a:lnTo>
                    <a:lnTo>
                      <a:pt x="98" y="47"/>
                    </a:lnTo>
                    <a:lnTo>
                      <a:pt x="101" y="47"/>
                    </a:lnTo>
                    <a:lnTo>
                      <a:pt x="104" y="45"/>
                    </a:lnTo>
                    <a:lnTo>
                      <a:pt x="107" y="45"/>
                    </a:lnTo>
                    <a:lnTo>
                      <a:pt x="110" y="45"/>
                    </a:lnTo>
                    <a:lnTo>
                      <a:pt x="112" y="43"/>
                    </a:lnTo>
                    <a:lnTo>
                      <a:pt x="112" y="42"/>
                    </a:lnTo>
                    <a:lnTo>
                      <a:pt x="114" y="40"/>
                    </a:lnTo>
                    <a:lnTo>
                      <a:pt x="114" y="37"/>
                    </a:lnTo>
                    <a:lnTo>
                      <a:pt x="114" y="35"/>
                    </a:lnTo>
                    <a:lnTo>
                      <a:pt x="114" y="34"/>
                    </a:lnTo>
                    <a:lnTo>
                      <a:pt x="115" y="34"/>
                    </a:lnTo>
                    <a:lnTo>
                      <a:pt x="117" y="34"/>
                    </a:lnTo>
                    <a:lnTo>
                      <a:pt x="118" y="35"/>
                    </a:lnTo>
                    <a:lnTo>
                      <a:pt x="122" y="37"/>
                    </a:lnTo>
                    <a:lnTo>
                      <a:pt x="126" y="39"/>
                    </a:lnTo>
                    <a:lnTo>
                      <a:pt x="128" y="40"/>
                    </a:lnTo>
                    <a:lnTo>
                      <a:pt x="128" y="42"/>
                    </a:lnTo>
                    <a:lnTo>
                      <a:pt x="128" y="43"/>
                    </a:lnTo>
                    <a:lnTo>
                      <a:pt x="130" y="47"/>
                    </a:lnTo>
                    <a:lnTo>
                      <a:pt x="130" y="48"/>
                    </a:lnTo>
                    <a:lnTo>
                      <a:pt x="131" y="50"/>
                    </a:lnTo>
                    <a:lnTo>
                      <a:pt x="134" y="50"/>
                    </a:lnTo>
                    <a:lnTo>
                      <a:pt x="139" y="51"/>
                    </a:lnTo>
                    <a:lnTo>
                      <a:pt x="142" y="53"/>
                    </a:lnTo>
                    <a:lnTo>
                      <a:pt x="145" y="55"/>
                    </a:lnTo>
                    <a:lnTo>
                      <a:pt x="149" y="55"/>
                    </a:lnTo>
                    <a:lnTo>
                      <a:pt x="150" y="56"/>
                    </a:lnTo>
                    <a:lnTo>
                      <a:pt x="150" y="59"/>
                    </a:lnTo>
                    <a:lnTo>
                      <a:pt x="150" y="61"/>
                    </a:lnTo>
                    <a:lnTo>
                      <a:pt x="149" y="64"/>
                    </a:lnTo>
                    <a:lnTo>
                      <a:pt x="147" y="67"/>
                    </a:lnTo>
                    <a:lnTo>
                      <a:pt x="144" y="69"/>
                    </a:lnTo>
                    <a:lnTo>
                      <a:pt x="142" y="69"/>
                    </a:lnTo>
                    <a:lnTo>
                      <a:pt x="141" y="71"/>
                    </a:lnTo>
                    <a:lnTo>
                      <a:pt x="141" y="72"/>
                    </a:lnTo>
                    <a:lnTo>
                      <a:pt x="141" y="75"/>
                    </a:lnTo>
                    <a:lnTo>
                      <a:pt x="142" y="78"/>
                    </a:lnTo>
                    <a:lnTo>
                      <a:pt x="144" y="82"/>
                    </a:lnTo>
                    <a:lnTo>
                      <a:pt x="147" y="83"/>
                    </a:lnTo>
                    <a:lnTo>
                      <a:pt x="150" y="85"/>
                    </a:lnTo>
                    <a:lnTo>
                      <a:pt x="153" y="85"/>
                    </a:lnTo>
                    <a:lnTo>
                      <a:pt x="157" y="85"/>
                    </a:lnTo>
                    <a:lnTo>
                      <a:pt x="161" y="86"/>
                    </a:lnTo>
                    <a:lnTo>
                      <a:pt x="163" y="86"/>
                    </a:lnTo>
                    <a:lnTo>
                      <a:pt x="168" y="90"/>
                    </a:lnTo>
                    <a:lnTo>
                      <a:pt x="169" y="91"/>
                    </a:lnTo>
                    <a:lnTo>
                      <a:pt x="174" y="91"/>
                    </a:lnTo>
                    <a:lnTo>
                      <a:pt x="176" y="91"/>
                    </a:lnTo>
                    <a:lnTo>
                      <a:pt x="179" y="91"/>
                    </a:lnTo>
                    <a:lnTo>
                      <a:pt x="181" y="90"/>
                    </a:lnTo>
                    <a:lnTo>
                      <a:pt x="181" y="88"/>
                    </a:lnTo>
                    <a:lnTo>
                      <a:pt x="181" y="83"/>
                    </a:lnTo>
                    <a:lnTo>
                      <a:pt x="177" y="80"/>
                    </a:lnTo>
                    <a:lnTo>
                      <a:pt x="174" y="75"/>
                    </a:lnTo>
                    <a:lnTo>
                      <a:pt x="171" y="72"/>
                    </a:lnTo>
                    <a:lnTo>
                      <a:pt x="169" y="71"/>
                    </a:lnTo>
                    <a:lnTo>
                      <a:pt x="166" y="69"/>
                    </a:lnTo>
                    <a:lnTo>
                      <a:pt x="165" y="67"/>
                    </a:lnTo>
                    <a:lnTo>
                      <a:pt x="163" y="67"/>
                    </a:lnTo>
                    <a:lnTo>
                      <a:pt x="161" y="64"/>
                    </a:lnTo>
                    <a:lnTo>
                      <a:pt x="161" y="63"/>
                    </a:lnTo>
                    <a:lnTo>
                      <a:pt x="163" y="59"/>
                    </a:lnTo>
                    <a:lnTo>
                      <a:pt x="163" y="58"/>
                    </a:lnTo>
                    <a:lnTo>
                      <a:pt x="166" y="56"/>
                    </a:lnTo>
                    <a:lnTo>
                      <a:pt x="169" y="51"/>
                    </a:lnTo>
                    <a:lnTo>
                      <a:pt x="169" y="50"/>
                    </a:lnTo>
                    <a:lnTo>
                      <a:pt x="171" y="48"/>
                    </a:lnTo>
                    <a:lnTo>
                      <a:pt x="173" y="47"/>
                    </a:lnTo>
                    <a:lnTo>
                      <a:pt x="171" y="47"/>
                    </a:lnTo>
                    <a:lnTo>
                      <a:pt x="169" y="47"/>
                    </a:lnTo>
                    <a:lnTo>
                      <a:pt x="166" y="47"/>
                    </a:lnTo>
                    <a:lnTo>
                      <a:pt x="163" y="47"/>
                    </a:lnTo>
                    <a:lnTo>
                      <a:pt x="158" y="47"/>
                    </a:lnTo>
                    <a:lnTo>
                      <a:pt x="155" y="47"/>
                    </a:lnTo>
                    <a:lnTo>
                      <a:pt x="155" y="45"/>
                    </a:lnTo>
                    <a:lnTo>
                      <a:pt x="155" y="43"/>
                    </a:lnTo>
                    <a:lnTo>
                      <a:pt x="155" y="42"/>
                    </a:lnTo>
                    <a:lnTo>
                      <a:pt x="155" y="40"/>
                    </a:lnTo>
                    <a:lnTo>
                      <a:pt x="155" y="37"/>
                    </a:lnTo>
                    <a:lnTo>
                      <a:pt x="153" y="34"/>
                    </a:lnTo>
                    <a:lnTo>
                      <a:pt x="152" y="32"/>
                    </a:lnTo>
                    <a:lnTo>
                      <a:pt x="150" y="31"/>
                    </a:lnTo>
                    <a:lnTo>
                      <a:pt x="149" y="31"/>
                    </a:lnTo>
                    <a:lnTo>
                      <a:pt x="145" y="31"/>
                    </a:lnTo>
                    <a:lnTo>
                      <a:pt x="144" y="32"/>
                    </a:lnTo>
                    <a:lnTo>
                      <a:pt x="142" y="32"/>
                    </a:lnTo>
                    <a:lnTo>
                      <a:pt x="139" y="31"/>
                    </a:lnTo>
                    <a:lnTo>
                      <a:pt x="136" y="29"/>
                    </a:lnTo>
                    <a:lnTo>
                      <a:pt x="138" y="26"/>
                    </a:lnTo>
                    <a:lnTo>
                      <a:pt x="141" y="23"/>
                    </a:lnTo>
                    <a:lnTo>
                      <a:pt x="144" y="23"/>
                    </a:lnTo>
                    <a:lnTo>
                      <a:pt x="145" y="21"/>
                    </a:lnTo>
                    <a:lnTo>
                      <a:pt x="147" y="21"/>
                    </a:lnTo>
                    <a:lnTo>
                      <a:pt x="149" y="21"/>
                    </a:lnTo>
                    <a:lnTo>
                      <a:pt x="150" y="21"/>
                    </a:lnTo>
                    <a:lnTo>
                      <a:pt x="152" y="23"/>
                    </a:lnTo>
                    <a:lnTo>
                      <a:pt x="155" y="24"/>
                    </a:lnTo>
                    <a:lnTo>
                      <a:pt x="158" y="26"/>
                    </a:lnTo>
                    <a:lnTo>
                      <a:pt x="163" y="27"/>
                    </a:lnTo>
                    <a:lnTo>
                      <a:pt x="166" y="29"/>
                    </a:lnTo>
                    <a:lnTo>
                      <a:pt x="169" y="31"/>
                    </a:lnTo>
                    <a:lnTo>
                      <a:pt x="171" y="32"/>
                    </a:lnTo>
                    <a:lnTo>
                      <a:pt x="174" y="34"/>
                    </a:lnTo>
                    <a:lnTo>
                      <a:pt x="176" y="34"/>
                    </a:lnTo>
                    <a:lnTo>
                      <a:pt x="177" y="35"/>
                    </a:lnTo>
                    <a:lnTo>
                      <a:pt x="181" y="37"/>
                    </a:lnTo>
                    <a:lnTo>
                      <a:pt x="182" y="40"/>
                    </a:lnTo>
                    <a:lnTo>
                      <a:pt x="182" y="43"/>
                    </a:lnTo>
                    <a:lnTo>
                      <a:pt x="181" y="45"/>
                    </a:lnTo>
                    <a:lnTo>
                      <a:pt x="181" y="48"/>
                    </a:lnTo>
                    <a:lnTo>
                      <a:pt x="182" y="53"/>
                    </a:lnTo>
                    <a:lnTo>
                      <a:pt x="184" y="56"/>
                    </a:lnTo>
                    <a:lnTo>
                      <a:pt x="185" y="58"/>
                    </a:lnTo>
                    <a:lnTo>
                      <a:pt x="187" y="58"/>
                    </a:lnTo>
                    <a:lnTo>
                      <a:pt x="189" y="56"/>
                    </a:lnTo>
                    <a:lnTo>
                      <a:pt x="190" y="55"/>
                    </a:lnTo>
                    <a:lnTo>
                      <a:pt x="192" y="53"/>
                    </a:lnTo>
                    <a:lnTo>
                      <a:pt x="193" y="51"/>
                    </a:lnTo>
                    <a:lnTo>
                      <a:pt x="195" y="50"/>
                    </a:lnTo>
                    <a:lnTo>
                      <a:pt x="198" y="48"/>
                    </a:lnTo>
                    <a:lnTo>
                      <a:pt x="200" y="47"/>
                    </a:lnTo>
                    <a:lnTo>
                      <a:pt x="203" y="47"/>
                    </a:lnTo>
                    <a:lnTo>
                      <a:pt x="205" y="47"/>
                    </a:lnTo>
                    <a:lnTo>
                      <a:pt x="206" y="47"/>
                    </a:lnTo>
                    <a:lnTo>
                      <a:pt x="208" y="47"/>
                    </a:lnTo>
                    <a:lnTo>
                      <a:pt x="209" y="47"/>
                    </a:lnTo>
                    <a:lnTo>
                      <a:pt x="211" y="47"/>
                    </a:lnTo>
                    <a:lnTo>
                      <a:pt x="214" y="48"/>
                    </a:lnTo>
                    <a:lnTo>
                      <a:pt x="217" y="50"/>
                    </a:lnTo>
                    <a:lnTo>
                      <a:pt x="219" y="51"/>
                    </a:lnTo>
                    <a:lnTo>
                      <a:pt x="222" y="53"/>
                    </a:lnTo>
                    <a:lnTo>
                      <a:pt x="225" y="53"/>
                    </a:lnTo>
                    <a:lnTo>
                      <a:pt x="228" y="53"/>
                    </a:lnTo>
                    <a:lnTo>
                      <a:pt x="230" y="55"/>
                    </a:lnTo>
                    <a:lnTo>
                      <a:pt x="233" y="55"/>
                    </a:lnTo>
                    <a:lnTo>
                      <a:pt x="235" y="55"/>
                    </a:lnTo>
                    <a:lnTo>
                      <a:pt x="236" y="58"/>
                    </a:lnTo>
                    <a:lnTo>
                      <a:pt x="236" y="61"/>
                    </a:lnTo>
                    <a:lnTo>
                      <a:pt x="235" y="63"/>
                    </a:lnTo>
                    <a:lnTo>
                      <a:pt x="233" y="64"/>
                    </a:lnTo>
                    <a:lnTo>
                      <a:pt x="225" y="66"/>
                    </a:lnTo>
                    <a:lnTo>
                      <a:pt x="224" y="66"/>
                    </a:lnTo>
                    <a:lnTo>
                      <a:pt x="222" y="66"/>
                    </a:lnTo>
                    <a:lnTo>
                      <a:pt x="221" y="66"/>
                    </a:lnTo>
                    <a:lnTo>
                      <a:pt x="219" y="66"/>
                    </a:lnTo>
                    <a:lnTo>
                      <a:pt x="217" y="66"/>
                    </a:lnTo>
                    <a:lnTo>
                      <a:pt x="216" y="67"/>
                    </a:lnTo>
                    <a:lnTo>
                      <a:pt x="216" y="69"/>
                    </a:lnTo>
                    <a:lnTo>
                      <a:pt x="217" y="72"/>
                    </a:lnTo>
                    <a:lnTo>
                      <a:pt x="219" y="77"/>
                    </a:lnTo>
                    <a:lnTo>
                      <a:pt x="219" y="80"/>
                    </a:lnTo>
                    <a:lnTo>
                      <a:pt x="221" y="82"/>
                    </a:lnTo>
                    <a:lnTo>
                      <a:pt x="225" y="82"/>
                    </a:lnTo>
                    <a:lnTo>
                      <a:pt x="228" y="82"/>
                    </a:lnTo>
                    <a:lnTo>
                      <a:pt x="232" y="82"/>
                    </a:lnTo>
                    <a:lnTo>
                      <a:pt x="233" y="82"/>
                    </a:lnTo>
                    <a:lnTo>
                      <a:pt x="235" y="82"/>
                    </a:lnTo>
                    <a:lnTo>
                      <a:pt x="236" y="82"/>
                    </a:lnTo>
                    <a:lnTo>
                      <a:pt x="236" y="83"/>
                    </a:lnTo>
                    <a:lnTo>
                      <a:pt x="236" y="85"/>
                    </a:lnTo>
                    <a:lnTo>
                      <a:pt x="236" y="88"/>
                    </a:lnTo>
                    <a:lnTo>
                      <a:pt x="235" y="90"/>
                    </a:lnTo>
                    <a:lnTo>
                      <a:pt x="233" y="93"/>
                    </a:lnTo>
                    <a:lnTo>
                      <a:pt x="232" y="94"/>
                    </a:lnTo>
                    <a:lnTo>
                      <a:pt x="228" y="94"/>
                    </a:lnTo>
                    <a:lnTo>
                      <a:pt x="227" y="96"/>
                    </a:lnTo>
                    <a:lnTo>
                      <a:pt x="225" y="98"/>
                    </a:lnTo>
                    <a:lnTo>
                      <a:pt x="224" y="99"/>
                    </a:lnTo>
                    <a:lnTo>
                      <a:pt x="222" y="102"/>
                    </a:lnTo>
                    <a:lnTo>
                      <a:pt x="222" y="106"/>
                    </a:lnTo>
                    <a:lnTo>
                      <a:pt x="221" y="107"/>
                    </a:lnTo>
                    <a:lnTo>
                      <a:pt x="222" y="109"/>
                    </a:lnTo>
                    <a:lnTo>
                      <a:pt x="224" y="110"/>
                    </a:lnTo>
                    <a:lnTo>
                      <a:pt x="225" y="114"/>
                    </a:lnTo>
                    <a:lnTo>
                      <a:pt x="225" y="115"/>
                    </a:lnTo>
                    <a:lnTo>
                      <a:pt x="225" y="117"/>
                    </a:lnTo>
                    <a:lnTo>
                      <a:pt x="228" y="123"/>
                    </a:lnTo>
                    <a:lnTo>
                      <a:pt x="232" y="129"/>
                    </a:lnTo>
                    <a:lnTo>
                      <a:pt x="233" y="134"/>
                    </a:lnTo>
                    <a:lnTo>
                      <a:pt x="232" y="137"/>
                    </a:lnTo>
                    <a:lnTo>
                      <a:pt x="232" y="142"/>
                    </a:lnTo>
                    <a:lnTo>
                      <a:pt x="230" y="147"/>
                    </a:lnTo>
                    <a:lnTo>
                      <a:pt x="228" y="153"/>
                    </a:lnTo>
                    <a:lnTo>
                      <a:pt x="230" y="157"/>
                    </a:lnTo>
                    <a:lnTo>
                      <a:pt x="232" y="161"/>
                    </a:lnTo>
                    <a:lnTo>
                      <a:pt x="233" y="165"/>
                    </a:lnTo>
                    <a:lnTo>
                      <a:pt x="233" y="168"/>
                    </a:lnTo>
                    <a:lnTo>
                      <a:pt x="233" y="171"/>
                    </a:lnTo>
                    <a:lnTo>
                      <a:pt x="235" y="174"/>
                    </a:lnTo>
                    <a:lnTo>
                      <a:pt x="235" y="176"/>
                    </a:lnTo>
                    <a:lnTo>
                      <a:pt x="235" y="179"/>
                    </a:lnTo>
                    <a:lnTo>
                      <a:pt x="233" y="180"/>
                    </a:lnTo>
                    <a:lnTo>
                      <a:pt x="233" y="182"/>
                    </a:lnTo>
                    <a:lnTo>
                      <a:pt x="232" y="180"/>
                    </a:lnTo>
                    <a:lnTo>
                      <a:pt x="228" y="177"/>
                    </a:lnTo>
                    <a:lnTo>
                      <a:pt x="222" y="174"/>
                    </a:lnTo>
                    <a:lnTo>
                      <a:pt x="219" y="173"/>
                    </a:lnTo>
                    <a:lnTo>
                      <a:pt x="216" y="173"/>
                    </a:lnTo>
                    <a:lnTo>
                      <a:pt x="211" y="173"/>
                    </a:lnTo>
                    <a:lnTo>
                      <a:pt x="209" y="173"/>
                    </a:lnTo>
                    <a:lnTo>
                      <a:pt x="206" y="173"/>
                    </a:lnTo>
                    <a:lnTo>
                      <a:pt x="203" y="174"/>
                    </a:lnTo>
                    <a:lnTo>
                      <a:pt x="201" y="176"/>
                    </a:lnTo>
                    <a:lnTo>
                      <a:pt x="200" y="176"/>
                    </a:lnTo>
                    <a:lnTo>
                      <a:pt x="197" y="177"/>
                    </a:lnTo>
                    <a:lnTo>
                      <a:pt x="195" y="177"/>
                    </a:lnTo>
                    <a:lnTo>
                      <a:pt x="193" y="179"/>
                    </a:lnTo>
                    <a:lnTo>
                      <a:pt x="190" y="185"/>
                    </a:lnTo>
                    <a:lnTo>
                      <a:pt x="189" y="188"/>
                    </a:lnTo>
                    <a:lnTo>
                      <a:pt x="185" y="195"/>
                    </a:lnTo>
                    <a:lnTo>
                      <a:pt x="184" y="200"/>
                    </a:lnTo>
                    <a:lnTo>
                      <a:pt x="184" y="204"/>
                    </a:lnTo>
                    <a:lnTo>
                      <a:pt x="185" y="211"/>
                    </a:lnTo>
                    <a:lnTo>
                      <a:pt x="189" y="214"/>
                    </a:lnTo>
                    <a:lnTo>
                      <a:pt x="195" y="219"/>
                    </a:lnTo>
                    <a:lnTo>
                      <a:pt x="205" y="222"/>
                    </a:lnTo>
                    <a:lnTo>
                      <a:pt x="206" y="220"/>
                    </a:lnTo>
                    <a:lnTo>
                      <a:pt x="209" y="217"/>
                    </a:lnTo>
                    <a:lnTo>
                      <a:pt x="211" y="216"/>
                    </a:lnTo>
                    <a:lnTo>
                      <a:pt x="213" y="212"/>
                    </a:lnTo>
                    <a:lnTo>
                      <a:pt x="216" y="211"/>
                    </a:lnTo>
                    <a:lnTo>
                      <a:pt x="217" y="211"/>
                    </a:lnTo>
                    <a:lnTo>
                      <a:pt x="219" y="209"/>
                    </a:lnTo>
                    <a:lnTo>
                      <a:pt x="222" y="209"/>
                    </a:lnTo>
                    <a:lnTo>
                      <a:pt x="225" y="212"/>
                    </a:lnTo>
                    <a:lnTo>
                      <a:pt x="225" y="214"/>
                    </a:lnTo>
                    <a:lnTo>
                      <a:pt x="225" y="217"/>
                    </a:lnTo>
                    <a:lnTo>
                      <a:pt x="225" y="219"/>
                    </a:lnTo>
                    <a:lnTo>
                      <a:pt x="227" y="219"/>
                    </a:lnTo>
                    <a:lnTo>
                      <a:pt x="228" y="219"/>
                    </a:lnTo>
                    <a:lnTo>
                      <a:pt x="232" y="219"/>
                    </a:lnTo>
                    <a:lnTo>
                      <a:pt x="233" y="217"/>
                    </a:lnTo>
                    <a:lnTo>
                      <a:pt x="236" y="217"/>
                    </a:lnTo>
                    <a:lnTo>
                      <a:pt x="240" y="216"/>
                    </a:lnTo>
                    <a:lnTo>
                      <a:pt x="243" y="214"/>
                    </a:lnTo>
                    <a:lnTo>
                      <a:pt x="246" y="214"/>
                    </a:lnTo>
                    <a:lnTo>
                      <a:pt x="248" y="216"/>
                    </a:lnTo>
                    <a:lnTo>
                      <a:pt x="248" y="217"/>
                    </a:lnTo>
                    <a:lnTo>
                      <a:pt x="249" y="219"/>
                    </a:lnTo>
                    <a:lnTo>
                      <a:pt x="251" y="220"/>
                    </a:lnTo>
                    <a:lnTo>
                      <a:pt x="252" y="222"/>
                    </a:lnTo>
                    <a:lnTo>
                      <a:pt x="252" y="224"/>
                    </a:lnTo>
                    <a:lnTo>
                      <a:pt x="256" y="225"/>
                    </a:lnTo>
                    <a:lnTo>
                      <a:pt x="257" y="225"/>
                    </a:lnTo>
                    <a:lnTo>
                      <a:pt x="259" y="225"/>
                    </a:lnTo>
                    <a:lnTo>
                      <a:pt x="260" y="225"/>
                    </a:lnTo>
                    <a:lnTo>
                      <a:pt x="262" y="225"/>
                    </a:lnTo>
                    <a:lnTo>
                      <a:pt x="265" y="225"/>
                    </a:lnTo>
                    <a:lnTo>
                      <a:pt x="267" y="224"/>
                    </a:lnTo>
                    <a:lnTo>
                      <a:pt x="270" y="224"/>
                    </a:lnTo>
                    <a:lnTo>
                      <a:pt x="272" y="224"/>
                    </a:lnTo>
                    <a:lnTo>
                      <a:pt x="273" y="224"/>
                    </a:lnTo>
                    <a:lnTo>
                      <a:pt x="275" y="224"/>
                    </a:lnTo>
                    <a:lnTo>
                      <a:pt x="276" y="224"/>
                    </a:lnTo>
                    <a:lnTo>
                      <a:pt x="278" y="222"/>
                    </a:lnTo>
                    <a:lnTo>
                      <a:pt x="280" y="220"/>
                    </a:lnTo>
                    <a:lnTo>
                      <a:pt x="281" y="217"/>
                    </a:lnTo>
                    <a:lnTo>
                      <a:pt x="284" y="214"/>
                    </a:lnTo>
                    <a:lnTo>
                      <a:pt x="284" y="211"/>
                    </a:lnTo>
                    <a:lnTo>
                      <a:pt x="286" y="208"/>
                    </a:lnTo>
                    <a:lnTo>
                      <a:pt x="286" y="206"/>
                    </a:lnTo>
                    <a:lnTo>
                      <a:pt x="288" y="203"/>
                    </a:lnTo>
                    <a:lnTo>
                      <a:pt x="288" y="201"/>
                    </a:lnTo>
                    <a:lnTo>
                      <a:pt x="291" y="200"/>
                    </a:lnTo>
                    <a:lnTo>
                      <a:pt x="294" y="200"/>
                    </a:lnTo>
                    <a:lnTo>
                      <a:pt x="299" y="198"/>
                    </a:lnTo>
                    <a:lnTo>
                      <a:pt x="302" y="198"/>
                    </a:lnTo>
                    <a:lnTo>
                      <a:pt x="307" y="198"/>
                    </a:lnTo>
                    <a:lnTo>
                      <a:pt x="310" y="196"/>
                    </a:lnTo>
                    <a:lnTo>
                      <a:pt x="315" y="196"/>
                    </a:lnTo>
                    <a:lnTo>
                      <a:pt x="316" y="193"/>
                    </a:lnTo>
                    <a:lnTo>
                      <a:pt x="319" y="192"/>
                    </a:lnTo>
                    <a:lnTo>
                      <a:pt x="323" y="188"/>
                    </a:lnTo>
                    <a:lnTo>
                      <a:pt x="324" y="184"/>
                    </a:lnTo>
                    <a:lnTo>
                      <a:pt x="327" y="182"/>
                    </a:lnTo>
                    <a:lnTo>
                      <a:pt x="329" y="182"/>
                    </a:lnTo>
                    <a:lnTo>
                      <a:pt x="331" y="182"/>
                    </a:lnTo>
                    <a:lnTo>
                      <a:pt x="332" y="182"/>
                    </a:lnTo>
                    <a:lnTo>
                      <a:pt x="334" y="182"/>
                    </a:lnTo>
                    <a:lnTo>
                      <a:pt x="335" y="182"/>
                    </a:lnTo>
                    <a:lnTo>
                      <a:pt x="337" y="184"/>
                    </a:lnTo>
                    <a:lnTo>
                      <a:pt x="340" y="182"/>
                    </a:lnTo>
                    <a:lnTo>
                      <a:pt x="345" y="182"/>
                    </a:lnTo>
                    <a:lnTo>
                      <a:pt x="348" y="180"/>
                    </a:lnTo>
                    <a:lnTo>
                      <a:pt x="353" y="179"/>
                    </a:lnTo>
                    <a:lnTo>
                      <a:pt x="356" y="179"/>
                    </a:lnTo>
                    <a:lnTo>
                      <a:pt x="359" y="177"/>
                    </a:lnTo>
                    <a:lnTo>
                      <a:pt x="361" y="176"/>
                    </a:lnTo>
                    <a:lnTo>
                      <a:pt x="363" y="176"/>
                    </a:lnTo>
                    <a:lnTo>
                      <a:pt x="364" y="176"/>
                    </a:lnTo>
                    <a:lnTo>
                      <a:pt x="366" y="177"/>
                    </a:lnTo>
                    <a:lnTo>
                      <a:pt x="367" y="177"/>
                    </a:lnTo>
                    <a:lnTo>
                      <a:pt x="369" y="177"/>
                    </a:lnTo>
                    <a:lnTo>
                      <a:pt x="372" y="179"/>
                    </a:lnTo>
                    <a:lnTo>
                      <a:pt x="375" y="179"/>
                    </a:lnTo>
                    <a:lnTo>
                      <a:pt x="379" y="179"/>
                    </a:lnTo>
                    <a:lnTo>
                      <a:pt x="383" y="177"/>
                    </a:lnTo>
                    <a:lnTo>
                      <a:pt x="388" y="174"/>
                    </a:lnTo>
                    <a:lnTo>
                      <a:pt x="391" y="171"/>
                    </a:lnTo>
                    <a:lnTo>
                      <a:pt x="396" y="168"/>
                    </a:lnTo>
                    <a:lnTo>
                      <a:pt x="401" y="166"/>
                    </a:lnTo>
                    <a:lnTo>
                      <a:pt x="406" y="163"/>
                    </a:lnTo>
                    <a:lnTo>
                      <a:pt x="409" y="163"/>
                    </a:lnTo>
                    <a:lnTo>
                      <a:pt x="415" y="166"/>
                    </a:lnTo>
                    <a:lnTo>
                      <a:pt x="418" y="171"/>
                    </a:lnTo>
                    <a:lnTo>
                      <a:pt x="418" y="176"/>
                    </a:lnTo>
                    <a:lnTo>
                      <a:pt x="418" y="182"/>
                    </a:lnTo>
                    <a:lnTo>
                      <a:pt x="418" y="188"/>
                    </a:lnTo>
                    <a:lnTo>
                      <a:pt x="418" y="195"/>
                    </a:lnTo>
                    <a:lnTo>
                      <a:pt x="418" y="201"/>
                    </a:lnTo>
                    <a:lnTo>
                      <a:pt x="418" y="206"/>
                    </a:lnTo>
                    <a:lnTo>
                      <a:pt x="420" y="211"/>
                    </a:lnTo>
                    <a:lnTo>
                      <a:pt x="420" y="214"/>
                    </a:lnTo>
                    <a:lnTo>
                      <a:pt x="418" y="219"/>
                    </a:lnTo>
                    <a:lnTo>
                      <a:pt x="418" y="227"/>
                    </a:lnTo>
                    <a:lnTo>
                      <a:pt x="417" y="232"/>
                    </a:lnTo>
                    <a:lnTo>
                      <a:pt x="417" y="236"/>
                    </a:lnTo>
                    <a:lnTo>
                      <a:pt x="415" y="243"/>
                    </a:lnTo>
                    <a:lnTo>
                      <a:pt x="415" y="247"/>
                    </a:lnTo>
                    <a:lnTo>
                      <a:pt x="414" y="254"/>
                    </a:lnTo>
                    <a:lnTo>
                      <a:pt x="412" y="259"/>
                    </a:lnTo>
                    <a:lnTo>
                      <a:pt x="409" y="263"/>
                    </a:lnTo>
                    <a:lnTo>
                      <a:pt x="406" y="270"/>
                    </a:lnTo>
                    <a:lnTo>
                      <a:pt x="402" y="275"/>
                    </a:lnTo>
                    <a:lnTo>
                      <a:pt x="399" y="279"/>
                    </a:lnTo>
                    <a:lnTo>
                      <a:pt x="398" y="283"/>
                    </a:lnTo>
                    <a:lnTo>
                      <a:pt x="394" y="287"/>
                    </a:lnTo>
                    <a:lnTo>
                      <a:pt x="391" y="292"/>
                    </a:lnTo>
                    <a:lnTo>
                      <a:pt x="390" y="297"/>
                    </a:lnTo>
                    <a:lnTo>
                      <a:pt x="385" y="303"/>
                    </a:lnTo>
                    <a:lnTo>
                      <a:pt x="382" y="310"/>
                    </a:lnTo>
                    <a:lnTo>
                      <a:pt x="377" y="316"/>
                    </a:lnTo>
                    <a:lnTo>
                      <a:pt x="374" y="321"/>
                    </a:lnTo>
                    <a:lnTo>
                      <a:pt x="372" y="326"/>
                    </a:lnTo>
                    <a:lnTo>
                      <a:pt x="371" y="329"/>
                    </a:lnTo>
                    <a:lnTo>
                      <a:pt x="369" y="330"/>
                    </a:lnTo>
                    <a:lnTo>
                      <a:pt x="367" y="334"/>
                    </a:lnTo>
                    <a:lnTo>
                      <a:pt x="366" y="335"/>
                    </a:lnTo>
                    <a:lnTo>
                      <a:pt x="363" y="338"/>
                    </a:lnTo>
                    <a:lnTo>
                      <a:pt x="359" y="341"/>
                    </a:lnTo>
                    <a:lnTo>
                      <a:pt x="358" y="345"/>
                    </a:lnTo>
                    <a:lnTo>
                      <a:pt x="356" y="346"/>
                    </a:lnTo>
                    <a:lnTo>
                      <a:pt x="356" y="348"/>
                    </a:lnTo>
                    <a:lnTo>
                      <a:pt x="355" y="351"/>
                    </a:lnTo>
                    <a:lnTo>
                      <a:pt x="353" y="353"/>
                    </a:lnTo>
                    <a:lnTo>
                      <a:pt x="351" y="354"/>
                    </a:lnTo>
                    <a:lnTo>
                      <a:pt x="350" y="356"/>
                    </a:lnTo>
                    <a:lnTo>
                      <a:pt x="347" y="357"/>
                    </a:lnTo>
                    <a:lnTo>
                      <a:pt x="343" y="361"/>
                    </a:lnTo>
                    <a:lnTo>
                      <a:pt x="342" y="362"/>
                    </a:lnTo>
                    <a:lnTo>
                      <a:pt x="340" y="364"/>
                    </a:lnTo>
                    <a:lnTo>
                      <a:pt x="337" y="365"/>
                    </a:lnTo>
                    <a:lnTo>
                      <a:pt x="335" y="367"/>
                    </a:lnTo>
                    <a:lnTo>
                      <a:pt x="335" y="369"/>
                    </a:lnTo>
                    <a:lnTo>
                      <a:pt x="337" y="354"/>
                    </a:lnTo>
                    <a:lnTo>
                      <a:pt x="339" y="345"/>
                    </a:lnTo>
                    <a:lnTo>
                      <a:pt x="340" y="335"/>
                    </a:lnTo>
                    <a:lnTo>
                      <a:pt x="340" y="324"/>
                    </a:lnTo>
                    <a:lnTo>
                      <a:pt x="342" y="318"/>
                    </a:lnTo>
                    <a:lnTo>
                      <a:pt x="342" y="313"/>
                    </a:lnTo>
                    <a:lnTo>
                      <a:pt x="343" y="310"/>
                    </a:lnTo>
                    <a:lnTo>
                      <a:pt x="343" y="305"/>
                    </a:lnTo>
                    <a:lnTo>
                      <a:pt x="342" y="303"/>
                    </a:lnTo>
                    <a:lnTo>
                      <a:pt x="340" y="300"/>
                    </a:lnTo>
                    <a:lnTo>
                      <a:pt x="337" y="298"/>
                    </a:lnTo>
                    <a:lnTo>
                      <a:pt x="334" y="297"/>
                    </a:lnTo>
                    <a:lnTo>
                      <a:pt x="327" y="295"/>
                    </a:lnTo>
                    <a:lnTo>
                      <a:pt x="323" y="295"/>
                    </a:lnTo>
                    <a:lnTo>
                      <a:pt x="319" y="295"/>
                    </a:lnTo>
                    <a:lnTo>
                      <a:pt x="315" y="295"/>
                    </a:lnTo>
                    <a:lnTo>
                      <a:pt x="311" y="295"/>
                    </a:lnTo>
                    <a:lnTo>
                      <a:pt x="307" y="295"/>
                    </a:lnTo>
                    <a:lnTo>
                      <a:pt x="302" y="294"/>
                    </a:lnTo>
                    <a:lnTo>
                      <a:pt x="297" y="290"/>
                    </a:lnTo>
                    <a:lnTo>
                      <a:pt x="292" y="289"/>
                    </a:lnTo>
                    <a:lnTo>
                      <a:pt x="291" y="289"/>
                    </a:lnTo>
                    <a:lnTo>
                      <a:pt x="288" y="289"/>
                    </a:lnTo>
                    <a:lnTo>
                      <a:pt x="288" y="287"/>
                    </a:lnTo>
                    <a:lnTo>
                      <a:pt x="288" y="286"/>
                    </a:lnTo>
                    <a:lnTo>
                      <a:pt x="288" y="284"/>
                    </a:lnTo>
                    <a:lnTo>
                      <a:pt x="286" y="279"/>
                    </a:lnTo>
                    <a:lnTo>
                      <a:pt x="286" y="273"/>
                    </a:lnTo>
                    <a:lnTo>
                      <a:pt x="286" y="265"/>
                    </a:lnTo>
                    <a:lnTo>
                      <a:pt x="286" y="260"/>
                    </a:lnTo>
                    <a:lnTo>
                      <a:pt x="286" y="254"/>
                    </a:lnTo>
                    <a:lnTo>
                      <a:pt x="286" y="251"/>
                    </a:lnTo>
                    <a:lnTo>
                      <a:pt x="286" y="246"/>
                    </a:lnTo>
                    <a:lnTo>
                      <a:pt x="286" y="244"/>
                    </a:lnTo>
                    <a:lnTo>
                      <a:pt x="284" y="241"/>
                    </a:lnTo>
                    <a:lnTo>
                      <a:pt x="281" y="239"/>
                    </a:lnTo>
                    <a:lnTo>
                      <a:pt x="276" y="238"/>
                    </a:lnTo>
                    <a:lnTo>
                      <a:pt x="275" y="238"/>
                    </a:lnTo>
                    <a:lnTo>
                      <a:pt x="273" y="238"/>
                    </a:lnTo>
                    <a:lnTo>
                      <a:pt x="272" y="239"/>
                    </a:lnTo>
                    <a:lnTo>
                      <a:pt x="270" y="239"/>
                    </a:lnTo>
                    <a:lnTo>
                      <a:pt x="267" y="241"/>
                    </a:lnTo>
                    <a:lnTo>
                      <a:pt x="264" y="241"/>
                    </a:lnTo>
                    <a:lnTo>
                      <a:pt x="259" y="241"/>
                    </a:lnTo>
                    <a:lnTo>
                      <a:pt x="254" y="241"/>
                    </a:lnTo>
                    <a:lnTo>
                      <a:pt x="251" y="243"/>
                    </a:lnTo>
                    <a:lnTo>
                      <a:pt x="248" y="243"/>
                    </a:lnTo>
                    <a:lnTo>
                      <a:pt x="244" y="243"/>
                    </a:lnTo>
                    <a:lnTo>
                      <a:pt x="241" y="244"/>
                    </a:lnTo>
                    <a:lnTo>
                      <a:pt x="238" y="243"/>
                    </a:lnTo>
                    <a:lnTo>
                      <a:pt x="233" y="243"/>
                    </a:lnTo>
                    <a:lnTo>
                      <a:pt x="230" y="241"/>
                    </a:lnTo>
                    <a:lnTo>
                      <a:pt x="225" y="238"/>
                    </a:lnTo>
                    <a:lnTo>
                      <a:pt x="222" y="236"/>
                    </a:lnTo>
                    <a:lnTo>
                      <a:pt x="219" y="235"/>
                    </a:lnTo>
                    <a:lnTo>
                      <a:pt x="217" y="235"/>
                    </a:lnTo>
                    <a:lnTo>
                      <a:pt x="214" y="235"/>
                    </a:lnTo>
                    <a:lnTo>
                      <a:pt x="213" y="235"/>
                    </a:lnTo>
                    <a:lnTo>
                      <a:pt x="209" y="236"/>
                    </a:lnTo>
                    <a:lnTo>
                      <a:pt x="206" y="239"/>
                    </a:lnTo>
                    <a:lnTo>
                      <a:pt x="203" y="241"/>
                    </a:lnTo>
                    <a:lnTo>
                      <a:pt x="200" y="244"/>
                    </a:lnTo>
                    <a:lnTo>
                      <a:pt x="198" y="247"/>
                    </a:lnTo>
                    <a:lnTo>
                      <a:pt x="195" y="249"/>
                    </a:lnTo>
                    <a:lnTo>
                      <a:pt x="193" y="251"/>
                    </a:lnTo>
                    <a:lnTo>
                      <a:pt x="192" y="251"/>
                    </a:lnTo>
                    <a:lnTo>
                      <a:pt x="189" y="251"/>
                    </a:lnTo>
                    <a:lnTo>
                      <a:pt x="184" y="251"/>
                    </a:lnTo>
                    <a:lnTo>
                      <a:pt x="179" y="249"/>
                    </a:lnTo>
                    <a:lnTo>
                      <a:pt x="176" y="249"/>
                    </a:lnTo>
                    <a:lnTo>
                      <a:pt x="173" y="249"/>
                    </a:lnTo>
                    <a:lnTo>
                      <a:pt x="169" y="251"/>
                    </a:lnTo>
                    <a:lnTo>
                      <a:pt x="166" y="251"/>
                    </a:lnTo>
                    <a:lnTo>
                      <a:pt x="163" y="249"/>
                    </a:lnTo>
                    <a:lnTo>
                      <a:pt x="160" y="246"/>
                    </a:lnTo>
                    <a:lnTo>
                      <a:pt x="157" y="241"/>
                    </a:lnTo>
                    <a:lnTo>
                      <a:pt x="155" y="236"/>
                    </a:lnTo>
                    <a:lnTo>
                      <a:pt x="152" y="233"/>
                    </a:lnTo>
                    <a:lnTo>
                      <a:pt x="150" y="230"/>
                    </a:lnTo>
                    <a:lnTo>
                      <a:pt x="149" y="228"/>
                    </a:lnTo>
                    <a:lnTo>
                      <a:pt x="149" y="227"/>
                    </a:lnTo>
                    <a:lnTo>
                      <a:pt x="145" y="225"/>
                    </a:lnTo>
                    <a:lnTo>
                      <a:pt x="144" y="224"/>
                    </a:lnTo>
                    <a:lnTo>
                      <a:pt x="141" y="220"/>
                    </a:lnTo>
                    <a:lnTo>
                      <a:pt x="138" y="219"/>
                    </a:lnTo>
                    <a:lnTo>
                      <a:pt x="136" y="217"/>
                    </a:lnTo>
                    <a:lnTo>
                      <a:pt x="134" y="216"/>
                    </a:lnTo>
                    <a:lnTo>
                      <a:pt x="133" y="216"/>
                    </a:lnTo>
                    <a:lnTo>
                      <a:pt x="131" y="214"/>
                    </a:lnTo>
                    <a:lnTo>
                      <a:pt x="128" y="214"/>
                    </a:lnTo>
                    <a:lnTo>
                      <a:pt x="126" y="214"/>
                    </a:lnTo>
                    <a:lnTo>
                      <a:pt x="123" y="212"/>
                    </a:lnTo>
                    <a:lnTo>
                      <a:pt x="120" y="212"/>
                    </a:lnTo>
                    <a:lnTo>
                      <a:pt x="117" y="212"/>
                    </a:lnTo>
                    <a:lnTo>
                      <a:pt x="114" y="212"/>
                    </a:lnTo>
                    <a:lnTo>
                      <a:pt x="112" y="212"/>
                    </a:lnTo>
                    <a:lnTo>
                      <a:pt x="110" y="212"/>
                    </a:lnTo>
                    <a:lnTo>
                      <a:pt x="110" y="214"/>
                    </a:lnTo>
                    <a:lnTo>
                      <a:pt x="110" y="216"/>
                    </a:lnTo>
                    <a:lnTo>
                      <a:pt x="114" y="220"/>
                    </a:lnTo>
                    <a:lnTo>
                      <a:pt x="117" y="224"/>
                    </a:lnTo>
                    <a:lnTo>
                      <a:pt x="122" y="227"/>
                    </a:lnTo>
                    <a:lnTo>
                      <a:pt x="123" y="228"/>
                    </a:lnTo>
                    <a:lnTo>
                      <a:pt x="126" y="230"/>
                    </a:lnTo>
                    <a:lnTo>
                      <a:pt x="128" y="232"/>
                    </a:lnTo>
                    <a:lnTo>
                      <a:pt x="131" y="233"/>
                    </a:lnTo>
                    <a:lnTo>
                      <a:pt x="134" y="233"/>
                    </a:lnTo>
                    <a:lnTo>
                      <a:pt x="136" y="235"/>
                    </a:lnTo>
                    <a:lnTo>
                      <a:pt x="134" y="238"/>
                    </a:lnTo>
                    <a:lnTo>
                      <a:pt x="133" y="239"/>
                    </a:lnTo>
                    <a:lnTo>
                      <a:pt x="131" y="239"/>
                    </a:lnTo>
                    <a:lnTo>
                      <a:pt x="126" y="238"/>
                    </a:lnTo>
                    <a:lnTo>
                      <a:pt x="122" y="236"/>
                    </a:lnTo>
                    <a:lnTo>
                      <a:pt x="117" y="235"/>
                    </a:lnTo>
                    <a:lnTo>
                      <a:pt x="114" y="233"/>
                    </a:lnTo>
                    <a:lnTo>
                      <a:pt x="110" y="232"/>
                    </a:lnTo>
                    <a:lnTo>
                      <a:pt x="109" y="230"/>
                    </a:lnTo>
                    <a:lnTo>
                      <a:pt x="106" y="228"/>
                    </a:lnTo>
                    <a:lnTo>
                      <a:pt x="104" y="227"/>
                    </a:lnTo>
                    <a:lnTo>
                      <a:pt x="101" y="222"/>
                    </a:lnTo>
                    <a:lnTo>
                      <a:pt x="99" y="219"/>
                    </a:lnTo>
                    <a:lnTo>
                      <a:pt x="98" y="214"/>
                    </a:lnTo>
                    <a:lnTo>
                      <a:pt x="98" y="208"/>
                    </a:lnTo>
                    <a:lnTo>
                      <a:pt x="98" y="201"/>
                    </a:lnTo>
                    <a:lnTo>
                      <a:pt x="96" y="200"/>
                    </a:lnTo>
                    <a:lnTo>
                      <a:pt x="93" y="196"/>
                    </a:lnTo>
                    <a:lnTo>
                      <a:pt x="88" y="193"/>
                    </a:lnTo>
                    <a:lnTo>
                      <a:pt x="85" y="190"/>
                    </a:lnTo>
                    <a:lnTo>
                      <a:pt x="82" y="188"/>
                    </a:lnTo>
                    <a:lnTo>
                      <a:pt x="80" y="187"/>
                    </a:lnTo>
                    <a:lnTo>
                      <a:pt x="78" y="185"/>
                    </a:lnTo>
                    <a:lnTo>
                      <a:pt x="77" y="184"/>
                    </a:lnTo>
                    <a:lnTo>
                      <a:pt x="75" y="182"/>
                    </a:lnTo>
                    <a:lnTo>
                      <a:pt x="74" y="180"/>
                    </a:lnTo>
                    <a:lnTo>
                      <a:pt x="74" y="179"/>
                    </a:lnTo>
                    <a:lnTo>
                      <a:pt x="74" y="176"/>
                    </a:lnTo>
                    <a:lnTo>
                      <a:pt x="75" y="171"/>
                    </a:lnTo>
                    <a:lnTo>
                      <a:pt x="75" y="165"/>
                    </a:lnTo>
                    <a:lnTo>
                      <a:pt x="74" y="157"/>
                    </a:lnTo>
                    <a:lnTo>
                      <a:pt x="74" y="153"/>
                    </a:lnTo>
                    <a:lnTo>
                      <a:pt x="72" y="150"/>
                    </a:lnTo>
                    <a:lnTo>
                      <a:pt x="70" y="147"/>
                    </a:lnTo>
                    <a:lnTo>
                      <a:pt x="69" y="145"/>
                    </a:lnTo>
                    <a:lnTo>
                      <a:pt x="66" y="144"/>
                    </a:lnTo>
                    <a:lnTo>
                      <a:pt x="64" y="141"/>
                    </a:lnTo>
                    <a:lnTo>
                      <a:pt x="63" y="139"/>
                    </a:lnTo>
                    <a:lnTo>
                      <a:pt x="61" y="136"/>
                    </a:lnTo>
                    <a:lnTo>
                      <a:pt x="59" y="133"/>
                    </a:lnTo>
                    <a:lnTo>
                      <a:pt x="58" y="129"/>
                    </a:lnTo>
                    <a:lnTo>
                      <a:pt x="56" y="128"/>
                    </a:lnTo>
                    <a:lnTo>
                      <a:pt x="55" y="126"/>
                    </a:lnTo>
                    <a:lnTo>
                      <a:pt x="53" y="125"/>
                    </a:lnTo>
                    <a:lnTo>
                      <a:pt x="53" y="123"/>
                    </a:lnTo>
                    <a:lnTo>
                      <a:pt x="55" y="123"/>
                    </a:lnTo>
                    <a:lnTo>
                      <a:pt x="58" y="123"/>
                    </a:lnTo>
                    <a:lnTo>
                      <a:pt x="59" y="125"/>
                    </a:lnTo>
                    <a:lnTo>
                      <a:pt x="61" y="125"/>
                    </a:lnTo>
                    <a:lnTo>
                      <a:pt x="63" y="126"/>
                    </a:lnTo>
                    <a:lnTo>
                      <a:pt x="64" y="126"/>
                    </a:lnTo>
                    <a:lnTo>
                      <a:pt x="66" y="126"/>
                    </a:lnTo>
                    <a:lnTo>
                      <a:pt x="67" y="125"/>
                    </a:lnTo>
                    <a:lnTo>
                      <a:pt x="69" y="118"/>
                    </a:lnTo>
                    <a:lnTo>
                      <a:pt x="70" y="114"/>
                    </a:lnTo>
                    <a:lnTo>
                      <a:pt x="69" y="110"/>
                    </a:lnTo>
                    <a:lnTo>
                      <a:pt x="66" y="109"/>
                    </a:lnTo>
                    <a:lnTo>
                      <a:pt x="64" y="109"/>
                    </a:lnTo>
                    <a:lnTo>
                      <a:pt x="63" y="109"/>
                    </a:lnTo>
                    <a:lnTo>
                      <a:pt x="61" y="109"/>
                    </a:lnTo>
                    <a:lnTo>
                      <a:pt x="59" y="110"/>
                    </a:lnTo>
                    <a:lnTo>
                      <a:pt x="58" y="110"/>
                    </a:lnTo>
                    <a:lnTo>
                      <a:pt x="56" y="110"/>
                    </a:lnTo>
                    <a:lnTo>
                      <a:pt x="55" y="110"/>
                    </a:lnTo>
                    <a:lnTo>
                      <a:pt x="51" y="110"/>
                    </a:lnTo>
                    <a:lnTo>
                      <a:pt x="50" y="109"/>
                    </a:lnTo>
                    <a:lnTo>
                      <a:pt x="45" y="106"/>
                    </a:lnTo>
                    <a:lnTo>
                      <a:pt x="43" y="104"/>
                    </a:lnTo>
                    <a:lnTo>
                      <a:pt x="40" y="102"/>
                    </a:lnTo>
                    <a:lnTo>
                      <a:pt x="37" y="102"/>
                    </a:lnTo>
                    <a:lnTo>
                      <a:pt x="34" y="102"/>
                    </a:lnTo>
                    <a:lnTo>
                      <a:pt x="29" y="102"/>
                    </a:lnTo>
                    <a:lnTo>
                      <a:pt x="26" y="102"/>
                    </a:lnTo>
                    <a:lnTo>
                      <a:pt x="23" y="104"/>
                    </a:lnTo>
                    <a:lnTo>
                      <a:pt x="21" y="104"/>
                    </a:lnTo>
                    <a:lnTo>
                      <a:pt x="16" y="104"/>
                    </a:lnTo>
                    <a:lnTo>
                      <a:pt x="13" y="104"/>
                    </a:lnTo>
                    <a:lnTo>
                      <a:pt x="13" y="101"/>
                    </a:lnTo>
                    <a:lnTo>
                      <a:pt x="15" y="96"/>
                    </a:lnTo>
                    <a:lnTo>
                      <a:pt x="16" y="93"/>
                    </a:lnTo>
                    <a:lnTo>
                      <a:pt x="19" y="91"/>
                    </a:lnTo>
                    <a:lnTo>
                      <a:pt x="21" y="90"/>
                    </a:lnTo>
                    <a:lnTo>
                      <a:pt x="23" y="88"/>
                    </a:lnTo>
                    <a:lnTo>
                      <a:pt x="24" y="86"/>
                    </a:lnTo>
                    <a:lnTo>
                      <a:pt x="26" y="85"/>
                    </a:lnTo>
                    <a:lnTo>
                      <a:pt x="26" y="82"/>
                    </a:lnTo>
                    <a:lnTo>
                      <a:pt x="27" y="80"/>
                    </a:lnTo>
                    <a:lnTo>
                      <a:pt x="27" y="74"/>
                    </a:lnTo>
                    <a:lnTo>
                      <a:pt x="27" y="71"/>
                    </a:lnTo>
                    <a:lnTo>
                      <a:pt x="27" y="69"/>
                    </a:lnTo>
                    <a:lnTo>
                      <a:pt x="23" y="67"/>
                    </a:lnTo>
                    <a:lnTo>
                      <a:pt x="19" y="67"/>
                    </a:lnTo>
                    <a:lnTo>
                      <a:pt x="18" y="69"/>
                    </a:lnTo>
                    <a:lnTo>
                      <a:pt x="15" y="69"/>
                    </a:lnTo>
                    <a:lnTo>
                      <a:pt x="13" y="71"/>
                    </a:lnTo>
                    <a:lnTo>
                      <a:pt x="11" y="72"/>
                    </a:lnTo>
                    <a:lnTo>
                      <a:pt x="10" y="72"/>
                    </a:lnTo>
                    <a:lnTo>
                      <a:pt x="8" y="72"/>
                    </a:lnTo>
                    <a:lnTo>
                      <a:pt x="5" y="72"/>
                    </a:lnTo>
                    <a:lnTo>
                      <a:pt x="3" y="71"/>
                    </a:lnTo>
                    <a:lnTo>
                      <a:pt x="2" y="71"/>
                    </a:lnTo>
                    <a:lnTo>
                      <a:pt x="0" y="71"/>
                    </a:lnTo>
                    <a:lnTo>
                      <a:pt x="3" y="64"/>
                    </a:lnTo>
                    <a:lnTo>
                      <a:pt x="8" y="55"/>
                    </a:lnTo>
                    <a:lnTo>
                      <a:pt x="16" y="43"/>
                    </a:lnTo>
                    <a:lnTo>
                      <a:pt x="24" y="32"/>
                    </a:lnTo>
                    <a:lnTo>
                      <a:pt x="32" y="23"/>
                    </a:lnTo>
                    <a:lnTo>
                      <a:pt x="40" y="13"/>
                    </a:lnTo>
                    <a:lnTo>
                      <a:pt x="48" y="5"/>
                    </a:lnTo>
                    <a:lnTo>
                      <a:pt x="55" y="0"/>
                    </a:lnTo>
                  </a:path>
                </a:pathLst>
              </a:custGeom>
              <a:solidFill>
                <a:srgbClr val="006600"/>
              </a:solidFill>
              <a:ln w="9525" cap="rnd">
                <a:noFill/>
                <a:round/>
                <a:headEnd/>
                <a:tailEnd/>
              </a:ln>
            </p:spPr>
            <p:txBody>
              <a:bodyPr/>
              <a:lstStyle/>
              <a:p>
                <a:endParaRPr lang="zh-CN" altLang="en-US"/>
              </a:p>
            </p:txBody>
          </p:sp>
          <p:sp>
            <p:nvSpPr>
              <p:cNvPr id="90140" name="Freeform 14"/>
              <p:cNvSpPr>
                <a:spLocks/>
              </p:cNvSpPr>
              <p:nvPr/>
            </p:nvSpPr>
            <p:spPr bwMode="auto">
              <a:xfrm>
                <a:off x="1677" y="2402"/>
                <a:ext cx="87" cy="47"/>
              </a:xfrm>
              <a:custGeom>
                <a:avLst/>
                <a:gdLst>
                  <a:gd name="T0" fmla="*/ 1 w 87"/>
                  <a:gd name="T1" fmla="*/ 34 h 47"/>
                  <a:gd name="T2" fmla="*/ 6 w 87"/>
                  <a:gd name="T3" fmla="*/ 31 h 47"/>
                  <a:gd name="T4" fmla="*/ 11 w 87"/>
                  <a:gd name="T5" fmla="*/ 29 h 47"/>
                  <a:gd name="T6" fmla="*/ 17 w 87"/>
                  <a:gd name="T7" fmla="*/ 29 h 47"/>
                  <a:gd name="T8" fmla="*/ 22 w 87"/>
                  <a:gd name="T9" fmla="*/ 29 h 47"/>
                  <a:gd name="T10" fmla="*/ 27 w 87"/>
                  <a:gd name="T11" fmla="*/ 29 h 47"/>
                  <a:gd name="T12" fmla="*/ 33 w 87"/>
                  <a:gd name="T13" fmla="*/ 31 h 47"/>
                  <a:gd name="T14" fmla="*/ 38 w 87"/>
                  <a:gd name="T15" fmla="*/ 32 h 47"/>
                  <a:gd name="T16" fmla="*/ 43 w 87"/>
                  <a:gd name="T17" fmla="*/ 35 h 47"/>
                  <a:gd name="T18" fmla="*/ 49 w 87"/>
                  <a:gd name="T19" fmla="*/ 37 h 47"/>
                  <a:gd name="T20" fmla="*/ 57 w 87"/>
                  <a:gd name="T21" fmla="*/ 40 h 47"/>
                  <a:gd name="T22" fmla="*/ 65 w 87"/>
                  <a:gd name="T23" fmla="*/ 43 h 47"/>
                  <a:gd name="T24" fmla="*/ 73 w 87"/>
                  <a:gd name="T25" fmla="*/ 45 h 47"/>
                  <a:gd name="T26" fmla="*/ 80 w 87"/>
                  <a:gd name="T27" fmla="*/ 46 h 47"/>
                  <a:gd name="T28" fmla="*/ 84 w 87"/>
                  <a:gd name="T29" fmla="*/ 46 h 47"/>
                  <a:gd name="T30" fmla="*/ 86 w 87"/>
                  <a:gd name="T31" fmla="*/ 43 h 47"/>
                  <a:gd name="T32" fmla="*/ 86 w 87"/>
                  <a:gd name="T33" fmla="*/ 40 h 47"/>
                  <a:gd name="T34" fmla="*/ 84 w 87"/>
                  <a:gd name="T35" fmla="*/ 34 h 47"/>
                  <a:gd name="T36" fmla="*/ 81 w 87"/>
                  <a:gd name="T37" fmla="*/ 31 h 47"/>
                  <a:gd name="T38" fmla="*/ 78 w 87"/>
                  <a:gd name="T39" fmla="*/ 26 h 47"/>
                  <a:gd name="T40" fmla="*/ 75 w 87"/>
                  <a:gd name="T41" fmla="*/ 23 h 47"/>
                  <a:gd name="T42" fmla="*/ 72 w 87"/>
                  <a:gd name="T43" fmla="*/ 19 h 47"/>
                  <a:gd name="T44" fmla="*/ 68 w 87"/>
                  <a:gd name="T45" fmla="*/ 16 h 47"/>
                  <a:gd name="T46" fmla="*/ 67 w 87"/>
                  <a:gd name="T47" fmla="*/ 13 h 47"/>
                  <a:gd name="T48" fmla="*/ 65 w 87"/>
                  <a:gd name="T49" fmla="*/ 10 h 47"/>
                  <a:gd name="T50" fmla="*/ 64 w 87"/>
                  <a:gd name="T51" fmla="*/ 7 h 47"/>
                  <a:gd name="T52" fmla="*/ 62 w 87"/>
                  <a:gd name="T53" fmla="*/ 5 h 47"/>
                  <a:gd name="T54" fmla="*/ 62 w 87"/>
                  <a:gd name="T55" fmla="*/ 3 h 47"/>
                  <a:gd name="T56" fmla="*/ 60 w 87"/>
                  <a:gd name="T57" fmla="*/ 3 h 47"/>
                  <a:gd name="T58" fmla="*/ 59 w 87"/>
                  <a:gd name="T59" fmla="*/ 3 h 47"/>
                  <a:gd name="T60" fmla="*/ 57 w 87"/>
                  <a:gd name="T61" fmla="*/ 5 h 47"/>
                  <a:gd name="T62" fmla="*/ 54 w 87"/>
                  <a:gd name="T63" fmla="*/ 5 h 47"/>
                  <a:gd name="T64" fmla="*/ 49 w 87"/>
                  <a:gd name="T65" fmla="*/ 5 h 47"/>
                  <a:gd name="T66" fmla="*/ 43 w 87"/>
                  <a:gd name="T67" fmla="*/ 3 h 47"/>
                  <a:gd name="T68" fmla="*/ 38 w 87"/>
                  <a:gd name="T69" fmla="*/ 2 h 47"/>
                  <a:gd name="T70" fmla="*/ 35 w 87"/>
                  <a:gd name="T71" fmla="*/ 2 h 47"/>
                  <a:gd name="T72" fmla="*/ 30 w 87"/>
                  <a:gd name="T73" fmla="*/ 2 h 47"/>
                  <a:gd name="T74" fmla="*/ 27 w 87"/>
                  <a:gd name="T75" fmla="*/ 2 h 47"/>
                  <a:gd name="T76" fmla="*/ 24 w 87"/>
                  <a:gd name="T77" fmla="*/ 2 h 47"/>
                  <a:gd name="T78" fmla="*/ 22 w 87"/>
                  <a:gd name="T79" fmla="*/ 0 h 47"/>
                  <a:gd name="T80" fmla="*/ 19 w 87"/>
                  <a:gd name="T81" fmla="*/ 0 h 47"/>
                  <a:gd name="T82" fmla="*/ 17 w 87"/>
                  <a:gd name="T83" fmla="*/ 0 h 47"/>
                  <a:gd name="T84" fmla="*/ 14 w 87"/>
                  <a:gd name="T85" fmla="*/ 0 h 47"/>
                  <a:gd name="T86" fmla="*/ 13 w 87"/>
                  <a:gd name="T87" fmla="*/ 0 h 47"/>
                  <a:gd name="T88" fmla="*/ 11 w 87"/>
                  <a:gd name="T89" fmla="*/ 0 h 47"/>
                  <a:gd name="T90" fmla="*/ 9 w 87"/>
                  <a:gd name="T91" fmla="*/ 2 h 47"/>
                  <a:gd name="T92" fmla="*/ 9 w 87"/>
                  <a:gd name="T93" fmla="*/ 3 h 47"/>
                  <a:gd name="T94" fmla="*/ 8 w 87"/>
                  <a:gd name="T95" fmla="*/ 5 h 47"/>
                  <a:gd name="T96" fmla="*/ 6 w 87"/>
                  <a:gd name="T97" fmla="*/ 10 h 47"/>
                  <a:gd name="T98" fmla="*/ 3 w 87"/>
                  <a:gd name="T99" fmla="*/ 16 h 47"/>
                  <a:gd name="T100" fmla="*/ 1 w 87"/>
                  <a:gd name="T101" fmla="*/ 18 h 47"/>
                  <a:gd name="T102" fmla="*/ 0 w 87"/>
                  <a:gd name="T103" fmla="*/ 21 h 47"/>
                  <a:gd name="T104" fmla="*/ 1 w 87"/>
                  <a:gd name="T105" fmla="*/ 26 h 47"/>
                  <a:gd name="T106" fmla="*/ 1 w 87"/>
                  <a:gd name="T107" fmla="*/ 32 h 47"/>
                  <a:gd name="T108" fmla="*/ 1 w 87"/>
                  <a:gd name="T109" fmla="*/ 34 h 47"/>
                  <a:gd name="T110" fmla="*/ 1 w 87"/>
                  <a:gd name="T111" fmla="*/ 35 h 47"/>
                  <a:gd name="T112" fmla="*/ 1 w 87"/>
                  <a:gd name="T113" fmla="*/ 34 h 4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7"/>
                  <a:gd name="T172" fmla="*/ 0 h 47"/>
                  <a:gd name="T173" fmla="*/ 87 w 87"/>
                  <a:gd name="T174" fmla="*/ 47 h 4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7" h="47">
                    <a:moveTo>
                      <a:pt x="1" y="34"/>
                    </a:moveTo>
                    <a:lnTo>
                      <a:pt x="6" y="31"/>
                    </a:lnTo>
                    <a:lnTo>
                      <a:pt x="11" y="29"/>
                    </a:lnTo>
                    <a:lnTo>
                      <a:pt x="17" y="29"/>
                    </a:lnTo>
                    <a:lnTo>
                      <a:pt x="22" y="29"/>
                    </a:lnTo>
                    <a:lnTo>
                      <a:pt x="27" y="29"/>
                    </a:lnTo>
                    <a:lnTo>
                      <a:pt x="33" y="31"/>
                    </a:lnTo>
                    <a:lnTo>
                      <a:pt x="38" y="32"/>
                    </a:lnTo>
                    <a:lnTo>
                      <a:pt x="43" y="35"/>
                    </a:lnTo>
                    <a:lnTo>
                      <a:pt x="49" y="37"/>
                    </a:lnTo>
                    <a:lnTo>
                      <a:pt x="57" y="40"/>
                    </a:lnTo>
                    <a:lnTo>
                      <a:pt x="65" y="43"/>
                    </a:lnTo>
                    <a:lnTo>
                      <a:pt x="73" y="45"/>
                    </a:lnTo>
                    <a:lnTo>
                      <a:pt x="80" y="46"/>
                    </a:lnTo>
                    <a:lnTo>
                      <a:pt x="84" y="46"/>
                    </a:lnTo>
                    <a:lnTo>
                      <a:pt x="86" y="43"/>
                    </a:lnTo>
                    <a:lnTo>
                      <a:pt x="86" y="40"/>
                    </a:lnTo>
                    <a:lnTo>
                      <a:pt x="84" y="34"/>
                    </a:lnTo>
                    <a:lnTo>
                      <a:pt x="81" y="31"/>
                    </a:lnTo>
                    <a:lnTo>
                      <a:pt x="78" y="26"/>
                    </a:lnTo>
                    <a:lnTo>
                      <a:pt x="75" y="23"/>
                    </a:lnTo>
                    <a:lnTo>
                      <a:pt x="72" y="19"/>
                    </a:lnTo>
                    <a:lnTo>
                      <a:pt x="68" y="16"/>
                    </a:lnTo>
                    <a:lnTo>
                      <a:pt x="67" y="13"/>
                    </a:lnTo>
                    <a:lnTo>
                      <a:pt x="65" y="10"/>
                    </a:lnTo>
                    <a:lnTo>
                      <a:pt x="64" y="7"/>
                    </a:lnTo>
                    <a:lnTo>
                      <a:pt x="62" y="5"/>
                    </a:lnTo>
                    <a:lnTo>
                      <a:pt x="62" y="3"/>
                    </a:lnTo>
                    <a:lnTo>
                      <a:pt x="60" y="3"/>
                    </a:lnTo>
                    <a:lnTo>
                      <a:pt x="59" y="3"/>
                    </a:lnTo>
                    <a:lnTo>
                      <a:pt x="57" y="5"/>
                    </a:lnTo>
                    <a:lnTo>
                      <a:pt x="54" y="5"/>
                    </a:lnTo>
                    <a:lnTo>
                      <a:pt x="49" y="5"/>
                    </a:lnTo>
                    <a:lnTo>
                      <a:pt x="43" y="3"/>
                    </a:lnTo>
                    <a:lnTo>
                      <a:pt x="38" y="2"/>
                    </a:lnTo>
                    <a:lnTo>
                      <a:pt x="35" y="2"/>
                    </a:lnTo>
                    <a:lnTo>
                      <a:pt x="30" y="2"/>
                    </a:lnTo>
                    <a:lnTo>
                      <a:pt x="27" y="2"/>
                    </a:lnTo>
                    <a:lnTo>
                      <a:pt x="24" y="2"/>
                    </a:lnTo>
                    <a:lnTo>
                      <a:pt x="22" y="0"/>
                    </a:lnTo>
                    <a:lnTo>
                      <a:pt x="19" y="0"/>
                    </a:lnTo>
                    <a:lnTo>
                      <a:pt x="17" y="0"/>
                    </a:lnTo>
                    <a:lnTo>
                      <a:pt x="14" y="0"/>
                    </a:lnTo>
                    <a:lnTo>
                      <a:pt x="13" y="0"/>
                    </a:lnTo>
                    <a:lnTo>
                      <a:pt x="11" y="0"/>
                    </a:lnTo>
                    <a:lnTo>
                      <a:pt x="9" y="2"/>
                    </a:lnTo>
                    <a:lnTo>
                      <a:pt x="9" y="3"/>
                    </a:lnTo>
                    <a:lnTo>
                      <a:pt x="8" y="5"/>
                    </a:lnTo>
                    <a:lnTo>
                      <a:pt x="6" y="10"/>
                    </a:lnTo>
                    <a:lnTo>
                      <a:pt x="3" y="16"/>
                    </a:lnTo>
                    <a:lnTo>
                      <a:pt x="1" y="18"/>
                    </a:lnTo>
                    <a:lnTo>
                      <a:pt x="0" y="21"/>
                    </a:lnTo>
                    <a:lnTo>
                      <a:pt x="1" y="26"/>
                    </a:lnTo>
                    <a:lnTo>
                      <a:pt x="1" y="32"/>
                    </a:lnTo>
                    <a:lnTo>
                      <a:pt x="1" y="34"/>
                    </a:lnTo>
                    <a:lnTo>
                      <a:pt x="1" y="35"/>
                    </a:lnTo>
                    <a:lnTo>
                      <a:pt x="1" y="34"/>
                    </a:lnTo>
                  </a:path>
                </a:pathLst>
              </a:custGeom>
              <a:solidFill>
                <a:srgbClr val="006600"/>
              </a:solidFill>
              <a:ln w="9525" cap="rnd">
                <a:noFill/>
                <a:round/>
                <a:headEnd/>
                <a:tailEnd/>
              </a:ln>
            </p:spPr>
            <p:txBody>
              <a:bodyPr/>
              <a:lstStyle/>
              <a:p>
                <a:endParaRPr lang="zh-CN" altLang="en-US"/>
              </a:p>
            </p:txBody>
          </p:sp>
          <p:sp>
            <p:nvSpPr>
              <p:cNvPr id="90141" name="Freeform 15"/>
              <p:cNvSpPr>
                <a:spLocks/>
              </p:cNvSpPr>
              <p:nvPr/>
            </p:nvSpPr>
            <p:spPr bwMode="auto">
              <a:xfrm>
                <a:off x="1753" y="2399"/>
                <a:ext cx="19" cy="23"/>
              </a:xfrm>
              <a:custGeom>
                <a:avLst/>
                <a:gdLst>
                  <a:gd name="T0" fmla="*/ 2 w 19"/>
                  <a:gd name="T1" fmla="*/ 0 h 23"/>
                  <a:gd name="T2" fmla="*/ 4 w 19"/>
                  <a:gd name="T3" fmla="*/ 0 h 23"/>
                  <a:gd name="T4" fmla="*/ 5 w 19"/>
                  <a:gd name="T5" fmla="*/ 0 h 23"/>
                  <a:gd name="T6" fmla="*/ 7 w 19"/>
                  <a:gd name="T7" fmla="*/ 2 h 23"/>
                  <a:gd name="T8" fmla="*/ 8 w 19"/>
                  <a:gd name="T9" fmla="*/ 2 h 23"/>
                  <a:gd name="T10" fmla="*/ 10 w 19"/>
                  <a:gd name="T11" fmla="*/ 2 h 23"/>
                  <a:gd name="T12" fmla="*/ 12 w 19"/>
                  <a:gd name="T13" fmla="*/ 3 h 23"/>
                  <a:gd name="T14" fmla="*/ 13 w 19"/>
                  <a:gd name="T15" fmla="*/ 3 h 23"/>
                  <a:gd name="T16" fmla="*/ 16 w 19"/>
                  <a:gd name="T17" fmla="*/ 3 h 23"/>
                  <a:gd name="T18" fmla="*/ 18 w 19"/>
                  <a:gd name="T19" fmla="*/ 5 h 23"/>
                  <a:gd name="T20" fmla="*/ 18 w 19"/>
                  <a:gd name="T21" fmla="*/ 10 h 23"/>
                  <a:gd name="T22" fmla="*/ 16 w 19"/>
                  <a:gd name="T23" fmla="*/ 13 h 23"/>
                  <a:gd name="T24" fmla="*/ 16 w 19"/>
                  <a:gd name="T25" fmla="*/ 14 h 23"/>
                  <a:gd name="T26" fmla="*/ 8 w 19"/>
                  <a:gd name="T27" fmla="*/ 22 h 23"/>
                  <a:gd name="T28" fmla="*/ 7 w 19"/>
                  <a:gd name="T29" fmla="*/ 21 h 23"/>
                  <a:gd name="T30" fmla="*/ 5 w 19"/>
                  <a:gd name="T31" fmla="*/ 19 h 23"/>
                  <a:gd name="T32" fmla="*/ 2 w 19"/>
                  <a:gd name="T33" fmla="*/ 18 h 23"/>
                  <a:gd name="T34" fmla="*/ 0 w 19"/>
                  <a:gd name="T35" fmla="*/ 14 h 23"/>
                  <a:gd name="T36" fmla="*/ 0 w 19"/>
                  <a:gd name="T37" fmla="*/ 10 h 23"/>
                  <a:gd name="T38" fmla="*/ 0 w 19"/>
                  <a:gd name="T39" fmla="*/ 5 h 23"/>
                  <a:gd name="T40" fmla="*/ 2 w 19"/>
                  <a:gd name="T41" fmla="*/ 2 h 23"/>
                  <a:gd name="T42" fmla="*/ 2 w 19"/>
                  <a:gd name="T43" fmla="*/ 0 h 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
                  <a:gd name="T67" fmla="*/ 0 h 23"/>
                  <a:gd name="T68" fmla="*/ 19 w 19"/>
                  <a:gd name="T69" fmla="*/ 23 h 2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 h="23">
                    <a:moveTo>
                      <a:pt x="2" y="0"/>
                    </a:moveTo>
                    <a:lnTo>
                      <a:pt x="4" y="0"/>
                    </a:lnTo>
                    <a:lnTo>
                      <a:pt x="5" y="0"/>
                    </a:lnTo>
                    <a:lnTo>
                      <a:pt x="7" y="2"/>
                    </a:lnTo>
                    <a:lnTo>
                      <a:pt x="8" y="2"/>
                    </a:lnTo>
                    <a:lnTo>
                      <a:pt x="10" y="2"/>
                    </a:lnTo>
                    <a:lnTo>
                      <a:pt x="12" y="3"/>
                    </a:lnTo>
                    <a:lnTo>
                      <a:pt x="13" y="3"/>
                    </a:lnTo>
                    <a:lnTo>
                      <a:pt x="16" y="3"/>
                    </a:lnTo>
                    <a:lnTo>
                      <a:pt x="18" y="5"/>
                    </a:lnTo>
                    <a:lnTo>
                      <a:pt x="18" y="10"/>
                    </a:lnTo>
                    <a:lnTo>
                      <a:pt x="16" y="13"/>
                    </a:lnTo>
                    <a:lnTo>
                      <a:pt x="16" y="14"/>
                    </a:lnTo>
                    <a:lnTo>
                      <a:pt x="8" y="22"/>
                    </a:lnTo>
                    <a:lnTo>
                      <a:pt x="7" y="21"/>
                    </a:lnTo>
                    <a:lnTo>
                      <a:pt x="5" y="19"/>
                    </a:lnTo>
                    <a:lnTo>
                      <a:pt x="2" y="18"/>
                    </a:lnTo>
                    <a:lnTo>
                      <a:pt x="0" y="14"/>
                    </a:lnTo>
                    <a:lnTo>
                      <a:pt x="0" y="10"/>
                    </a:lnTo>
                    <a:lnTo>
                      <a:pt x="0" y="5"/>
                    </a:lnTo>
                    <a:lnTo>
                      <a:pt x="2" y="2"/>
                    </a:lnTo>
                    <a:lnTo>
                      <a:pt x="2" y="0"/>
                    </a:lnTo>
                  </a:path>
                </a:pathLst>
              </a:custGeom>
              <a:solidFill>
                <a:srgbClr val="006600"/>
              </a:solidFill>
              <a:ln w="9525" cap="rnd">
                <a:noFill/>
                <a:round/>
                <a:headEnd/>
                <a:tailEnd/>
              </a:ln>
            </p:spPr>
            <p:txBody>
              <a:bodyPr/>
              <a:lstStyle/>
              <a:p>
                <a:endParaRPr lang="zh-CN" altLang="en-US"/>
              </a:p>
            </p:txBody>
          </p:sp>
          <p:sp>
            <p:nvSpPr>
              <p:cNvPr id="90142" name="Freeform 16"/>
              <p:cNvSpPr>
                <a:spLocks/>
              </p:cNvSpPr>
              <p:nvPr/>
            </p:nvSpPr>
            <p:spPr bwMode="auto">
              <a:xfrm>
                <a:off x="1704" y="2361"/>
                <a:ext cx="259" cy="132"/>
              </a:xfrm>
              <a:custGeom>
                <a:avLst/>
                <a:gdLst>
                  <a:gd name="T0" fmla="*/ 257 w 259"/>
                  <a:gd name="T1" fmla="*/ 131 h 132"/>
                  <a:gd name="T2" fmla="*/ 249 w 259"/>
                  <a:gd name="T3" fmla="*/ 131 h 132"/>
                  <a:gd name="T4" fmla="*/ 241 w 259"/>
                  <a:gd name="T5" fmla="*/ 126 h 132"/>
                  <a:gd name="T6" fmla="*/ 233 w 259"/>
                  <a:gd name="T7" fmla="*/ 118 h 132"/>
                  <a:gd name="T8" fmla="*/ 227 w 259"/>
                  <a:gd name="T9" fmla="*/ 107 h 132"/>
                  <a:gd name="T10" fmla="*/ 223 w 259"/>
                  <a:gd name="T11" fmla="*/ 102 h 132"/>
                  <a:gd name="T12" fmla="*/ 219 w 259"/>
                  <a:gd name="T13" fmla="*/ 102 h 132"/>
                  <a:gd name="T14" fmla="*/ 214 w 259"/>
                  <a:gd name="T15" fmla="*/ 102 h 132"/>
                  <a:gd name="T16" fmla="*/ 207 w 259"/>
                  <a:gd name="T17" fmla="*/ 99 h 132"/>
                  <a:gd name="T18" fmla="*/ 204 w 259"/>
                  <a:gd name="T19" fmla="*/ 92 h 132"/>
                  <a:gd name="T20" fmla="*/ 201 w 259"/>
                  <a:gd name="T21" fmla="*/ 84 h 132"/>
                  <a:gd name="T22" fmla="*/ 196 w 259"/>
                  <a:gd name="T23" fmla="*/ 73 h 132"/>
                  <a:gd name="T24" fmla="*/ 190 w 259"/>
                  <a:gd name="T25" fmla="*/ 64 h 132"/>
                  <a:gd name="T26" fmla="*/ 182 w 259"/>
                  <a:gd name="T27" fmla="*/ 57 h 132"/>
                  <a:gd name="T28" fmla="*/ 171 w 259"/>
                  <a:gd name="T29" fmla="*/ 56 h 132"/>
                  <a:gd name="T30" fmla="*/ 156 w 259"/>
                  <a:gd name="T31" fmla="*/ 52 h 132"/>
                  <a:gd name="T32" fmla="*/ 144 w 259"/>
                  <a:gd name="T33" fmla="*/ 51 h 132"/>
                  <a:gd name="T34" fmla="*/ 137 w 259"/>
                  <a:gd name="T35" fmla="*/ 48 h 132"/>
                  <a:gd name="T36" fmla="*/ 137 w 259"/>
                  <a:gd name="T37" fmla="*/ 43 h 132"/>
                  <a:gd name="T38" fmla="*/ 137 w 259"/>
                  <a:gd name="T39" fmla="*/ 38 h 132"/>
                  <a:gd name="T40" fmla="*/ 136 w 259"/>
                  <a:gd name="T41" fmla="*/ 28 h 132"/>
                  <a:gd name="T42" fmla="*/ 136 w 259"/>
                  <a:gd name="T43" fmla="*/ 27 h 132"/>
                  <a:gd name="T44" fmla="*/ 132 w 259"/>
                  <a:gd name="T45" fmla="*/ 21 h 132"/>
                  <a:gd name="T46" fmla="*/ 129 w 259"/>
                  <a:gd name="T47" fmla="*/ 25 h 132"/>
                  <a:gd name="T48" fmla="*/ 123 w 259"/>
                  <a:gd name="T49" fmla="*/ 32 h 132"/>
                  <a:gd name="T50" fmla="*/ 121 w 259"/>
                  <a:gd name="T51" fmla="*/ 38 h 132"/>
                  <a:gd name="T52" fmla="*/ 113 w 259"/>
                  <a:gd name="T53" fmla="*/ 46 h 132"/>
                  <a:gd name="T54" fmla="*/ 108 w 259"/>
                  <a:gd name="T55" fmla="*/ 49 h 132"/>
                  <a:gd name="T56" fmla="*/ 104 w 259"/>
                  <a:gd name="T57" fmla="*/ 48 h 132"/>
                  <a:gd name="T58" fmla="*/ 100 w 259"/>
                  <a:gd name="T59" fmla="*/ 46 h 132"/>
                  <a:gd name="T60" fmla="*/ 96 w 259"/>
                  <a:gd name="T61" fmla="*/ 41 h 132"/>
                  <a:gd name="T62" fmla="*/ 92 w 259"/>
                  <a:gd name="T63" fmla="*/ 38 h 132"/>
                  <a:gd name="T64" fmla="*/ 88 w 259"/>
                  <a:gd name="T65" fmla="*/ 33 h 132"/>
                  <a:gd name="T66" fmla="*/ 81 w 259"/>
                  <a:gd name="T67" fmla="*/ 27 h 132"/>
                  <a:gd name="T68" fmla="*/ 75 w 259"/>
                  <a:gd name="T69" fmla="*/ 21 h 132"/>
                  <a:gd name="T70" fmla="*/ 69 w 259"/>
                  <a:gd name="T71" fmla="*/ 17 h 132"/>
                  <a:gd name="T72" fmla="*/ 62 w 259"/>
                  <a:gd name="T73" fmla="*/ 17 h 132"/>
                  <a:gd name="T74" fmla="*/ 54 w 259"/>
                  <a:gd name="T75" fmla="*/ 17 h 132"/>
                  <a:gd name="T76" fmla="*/ 43 w 259"/>
                  <a:gd name="T77" fmla="*/ 16 h 132"/>
                  <a:gd name="T78" fmla="*/ 38 w 259"/>
                  <a:gd name="T79" fmla="*/ 14 h 132"/>
                  <a:gd name="T80" fmla="*/ 33 w 259"/>
                  <a:gd name="T81" fmla="*/ 14 h 132"/>
                  <a:gd name="T82" fmla="*/ 29 w 259"/>
                  <a:gd name="T83" fmla="*/ 14 h 132"/>
                  <a:gd name="T84" fmla="*/ 19 w 259"/>
                  <a:gd name="T85" fmla="*/ 16 h 132"/>
                  <a:gd name="T86" fmla="*/ 9 w 259"/>
                  <a:gd name="T87" fmla="*/ 14 h 132"/>
                  <a:gd name="T88" fmla="*/ 1 w 259"/>
                  <a:gd name="T89" fmla="*/ 13 h 132"/>
                  <a:gd name="T90" fmla="*/ 0 w 259"/>
                  <a:gd name="T91" fmla="*/ 11 h 132"/>
                  <a:gd name="T92" fmla="*/ 13 w 259"/>
                  <a:gd name="T93" fmla="*/ 6 h 132"/>
                  <a:gd name="T94" fmla="*/ 30 w 259"/>
                  <a:gd name="T95" fmla="*/ 3 h 132"/>
                  <a:gd name="T96" fmla="*/ 51 w 259"/>
                  <a:gd name="T97" fmla="*/ 1 h 132"/>
                  <a:gd name="T98" fmla="*/ 70 w 259"/>
                  <a:gd name="T99" fmla="*/ 1 h 132"/>
                  <a:gd name="T100" fmla="*/ 91 w 259"/>
                  <a:gd name="T101" fmla="*/ 3 h 132"/>
                  <a:gd name="T102" fmla="*/ 110 w 259"/>
                  <a:gd name="T103" fmla="*/ 6 h 132"/>
                  <a:gd name="T104" fmla="*/ 129 w 259"/>
                  <a:gd name="T105" fmla="*/ 11 h 132"/>
                  <a:gd name="T106" fmla="*/ 145 w 259"/>
                  <a:gd name="T107" fmla="*/ 17 h 132"/>
                  <a:gd name="T108" fmla="*/ 161 w 259"/>
                  <a:gd name="T109" fmla="*/ 25 h 132"/>
                  <a:gd name="T110" fmla="*/ 177 w 259"/>
                  <a:gd name="T111" fmla="*/ 35 h 132"/>
                  <a:gd name="T112" fmla="*/ 193 w 259"/>
                  <a:gd name="T113" fmla="*/ 46 h 132"/>
                  <a:gd name="T114" fmla="*/ 209 w 259"/>
                  <a:gd name="T115" fmla="*/ 60 h 132"/>
                  <a:gd name="T116" fmla="*/ 223 w 259"/>
                  <a:gd name="T117" fmla="*/ 75 h 132"/>
                  <a:gd name="T118" fmla="*/ 238 w 259"/>
                  <a:gd name="T119" fmla="*/ 89 h 132"/>
                  <a:gd name="T120" fmla="*/ 249 w 259"/>
                  <a:gd name="T121" fmla="*/ 105 h 132"/>
                  <a:gd name="T122" fmla="*/ 257 w 259"/>
                  <a:gd name="T123" fmla="*/ 121 h 13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9"/>
                  <a:gd name="T187" fmla="*/ 0 h 132"/>
                  <a:gd name="T188" fmla="*/ 259 w 259"/>
                  <a:gd name="T189" fmla="*/ 132 h 13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9" h="132">
                    <a:moveTo>
                      <a:pt x="258" y="129"/>
                    </a:moveTo>
                    <a:lnTo>
                      <a:pt x="257" y="131"/>
                    </a:lnTo>
                    <a:lnTo>
                      <a:pt x="254" y="131"/>
                    </a:lnTo>
                    <a:lnTo>
                      <a:pt x="249" y="131"/>
                    </a:lnTo>
                    <a:lnTo>
                      <a:pt x="246" y="129"/>
                    </a:lnTo>
                    <a:lnTo>
                      <a:pt x="241" y="126"/>
                    </a:lnTo>
                    <a:lnTo>
                      <a:pt x="236" y="123"/>
                    </a:lnTo>
                    <a:lnTo>
                      <a:pt x="233" y="118"/>
                    </a:lnTo>
                    <a:lnTo>
                      <a:pt x="230" y="111"/>
                    </a:lnTo>
                    <a:lnTo>
                      <a:pt x="227" y="107"/>
                    </a:lnTo>
                    <a:lnTo>
                      <a:pt x="225" y="103"/>
                    </a:lnTo>
                    <a:lnTo>
                      <a:pt x="223" y="102"/>
                    </a:lnTo>
                    <a:lnTo>
                      <a:pt x="220" y="102"/>
                    </a:lnTo>
                    <a:lnTo>
                      <a:pt x="219" y="102"/>
                    </a:lnTo>
                    <a:lnTo>
                      <a:pt x="215" y="102"/>
                    </a:lnTo>
                    <a:lnTo>
                      <a:pt x="214" y="102"/>
                    </a:lnTo>
                    <a:lnTo>
                      <a:pt x="211" y="102"/>
                    </a:lnTo>
                    <a:lnTo>
                      <a:pt x="207" y="99"/>
                    </a:lnTo>
                    <a:lnTo>
                      <a:pt x="206" y="95"/>
                    </a:lnTo>
                    <a:lnTo>
                      <a:pt x="204" y="92"/>
                    </a:lnTo>
                    <a:lnTo>
                      <a:pt x="203" y="89"/>
                    </a:lnTo>
                    <a:lnTo>
                      <a:pt x="201" y="84"/>
                    </a:lnTo>
                    <a:lnTo>
                      <a:pt x="199" y="79"/>
                    </a:lnTo>
                    <a:lnTo>
                      <a:pt x="196" y="73"/>
                    </a:lnTo>
                    <a:lnTo>
                      <a:pt x="193" y="68"/>
                    </a:lnTo>
                    <a:lnTo>
                      <a:pt x="190" y="64"/>
                    </a:lnTo>
                    <a:lnTo>
                      <a:pt x="185" y="60"/>
                    </a:lnTo>
                    <a:lnTo>
                      <a:pt x="182" y="57"/>
                    </a:lnTo>
                    <a:lnTo>
                      <a:pt x="175" y="57"/>
                    </a:lnTo>
                    <a:lnTo>
                      <a:pt x="171" y="56"/>
                    </a:lnTo>
                    <a:lnTo>
                      <a:pt x="164" y="54"/>
                    </a:lnTo>
                    <a:lnTo>
                      <a:pt x="156" y="52"/>
                    </a:lnTo>
                    <a:lnTo>
                      <a:pt x="150" y="51"/>
                    </a:lnTo>
                    <a:lnTo>
                      <a:pt x="144" y="51"/>
                    </a:lnTo>
                    <a:lnTo>
                      <a:pt x="139" y="49"/>
                    </a:lnTo>
                    <a:lnTo>
                      <a:pt x="137" y="48"/>
                    </a:lnTo>
                    <a:lnTo>
                      <a:pt x="137" y="46"/>
                    </a:lnTo>
                    <a:lnTo>
                      <a:pt x="137" y="43"/>
                    </a:lnTo>
                    <a:lnTo>
                      <a:pt x="137" y="41"/>
                    </a:lnTo>
                    <a:lnTo>
                      <a:pt x="137" y="38"/>
                    </a:lnTo>
                    <a:lnTo>
                      <a:pt x="137" y="33"/>
                    </a:lnTo>
                    <a:lnTo>
                      <a:pt x="136" y="28"/>
                    </a:lnTo>
                    <a:lnTo>
                      <a:pt x="136" y="27"/>
                    </a:lnTo>
                    <a:lnTo>
                      <a:pt x="134" y="24"/>
                    </a:lnTo>
                    <a:lnTo>
                      <a:pt x="132" y="21"/>
                    </a:lnTo>
                    <a:lnTo>
                      <a:pt x="131" y="22"/>
                    </a:lnTo>
                    <a:lnTo>
                      <a:pt x="129" y="25"/>
                    </a:lnTo>
                    <a:lnTo>
                      <a:pt x="126" y="28"/>
                    </a:lnTo>
                    <a:lnTo>
                      <a:pt x="123" y="32"/>
                    </a:lnTo>
                    <a:lnTo>
                      <a:pt x="123" y="35"/>
                    </a:lnTo>
                    <a:lnTo>
                      <a:pt x="121" y="38"/>
                    </a:lnTo>
                    <a:lnTo>
                      <a:pt x="116" y="43"/>
                    </a:lnTo>
                    <a:lnTo>
                      <a:pt x="113" y="46"/>
                    </a:lnTo>
                    <a:lnTo>
                      <a:pt x="110" y="48"/>
                    </a:lnTo>
                    <a:lnTo>
                      <a:pt x="108" y="49"/>
                    </a:lnTo>
                    <a:lnTo>
                      <a:pt x="107" y="49"/>
                    </a:lnTo>
                    <a:lnTo>
                      <a:pt x="104" y="48"/>
                    </a:lnTo>
                    <a:lnTo>
                      <a:pt x="102" y="48"/>
                    </a:lnTo>
                    <a:lnTo>
                      <a:pt x="100" y="46"/>
                    </a:lnTo>
                    <a:lnTo>
                      <a:pt x="99" y="43"/>
                    </a:lnTo>
                    <a:lnTo>
                      <a:pt x="96" y="41"/>
                    </a:lnTo>
                    <a:lnTo>
                      <a:pt x="94" y="40"/>
                    </a:lnTo>
                    <a:lnTo>
                      <a:pt x="92" y="38"/>
                    </a:lnTo>
                    <a:lnTo>
                      <a:pt x="89" y="35"/>
                    </a:lnTo>
                    <a:lnTo>
                      <a:pt x="88" y="33"/>
                    </a:lnTo>
                    <a:lnTo>
                      <a:pt x="84" y="30"/>
                    </a:lnTo>
                    <a:lnTo>
                      <a:pt x="81" y="27"/>
                    </a:lnTo>
                    <a:lnTo>
                      <a:pt x="78" y="24"/>
                    </a:lnTo>
                    <a:lnTo>
                      <a:pt x="75" y="21"/>
                    </a:lnTo>
                    <a:lnTo>
                      <a:pt x="72" y="19"/>
                    </a:lnTo>
                    <a:lnTo>
                      <a:pt x="69" y="17"/>
                    </a:lnTo>
                    <a:lnTo>
                      <a:pt x="65" y="17"/>
                    </a:lnTo>
                    <a:lnTo>
                      <a:pt x="62" y="17"/>
                    </a:lnTo>
                    <a:lnTo>
                      <a:pt x="59" y="17"/>
                    </a:lnTo>
                    <a:lnTo>
                      <a:pt x="54" y="17"/>
                    </a:lnTo>
                    <a:lnTo>
                      <a:pt x="48" y="16"/>
                    </a:lnTo>
                    <a:lnTo>
                      <a:pt x="43" y="16"/>
                    </a:lnTo>
                    <a:lnTo>
                      <a:pt x="40" y="14"/>
                    </a:lnTo>
                    <a:lnTo>
                      <a:pt x="38" y="14"/>
                    </a:lnTo>
                    <a:lnTo>
                      <a:pt x="37" y="14"/>
                    </a:lnTo>
                    <a:lnTo>
                      <a:pt x="33" y="14"/>
                    </a:lnTo>
                    <a:lnTo>
                      <a:pt x="32" y="14"/>
                    </a:lnTo>
                    <a:lnTo>
                      <a:pt x="29" y="14"/>
                    </a:lnTo>
                    <a:lnTo>
                      <a:pt x="25" y="14"/>
                    </a:lnTo>
                    <a:lnTo>
                      <a:pt x="19" y="16"/>
                    </a:lnTo>
                    <a:lnTo>
                      <a:pt x="14" y="14"/>
                    </a:lnTo>
                    <a:lnTo>
                      <a:pt x="9" y="14"/>
                    </a:lnTo>
                    <a:lnTo>
                      <a:pt x="5" y="14"/>
                    </a:lnTo>
                    <a:lnTo>
                      <a:pt x="1" y="13"/>
                    </a:lnTo>
                    <a:lnTo>
                      <a:pt x="0" y="11"/>
                    </a:lnTo>
                    <a:lnTo>
                      <a:pt x="3" y="9"/>
                    </a:lnTo>
                    <a:lnTo>
                      <a:pt x="13" y="6"/>
                    </a:lnTo>
                    <a:lnTo>
                      <a:pt x="21" y="5"/>
                    </a:lnTo>
                    <a:lnTo>
                      <a:pt x="30" y="3"/>
                    </a:lnTo>
                    <a:lnTo>
                      <a:pt x="40" y="1"/>
                    </a:lnTo>
                    <a:lnTo>
                      <a:pt x="51" y="1"/>
                    </a:lnTo>
                    <a:lnTo>
                      <a:pt x="61" y="0"/>
                    </a:lnTo>
                    <a:lnTo>
                      <a:pt x="70" y="1"/>
                    </a:lnTo>
                    <a:lnTo>
                      <a:pt x="81" y="1"/>
                    </a:lnTo>
                    <a:lnTo>
                      <a:pt x="91" y="3"/>
                    </a:lnTo>
                    <a:lnTo>
                      <a:pt x="100" y="5"/>
                    </a:lnTo>
                    <a:lnTo>
                      <a:pt x="110" y="6"/>
                    </a:lnTo>
                    <a:lnTo>
                      <a:pt x="120" y="8"/>
                    </a:lnTo>
                    <a:lnTo>
                      <a:pt x="129" y="11"/>
                    </a:lnTo>
                    <a:lnTo>
                      <a:pt x="137" y="14"/>
                    </a:lnTo>
                    <a:lnTo>
                      <a:pt x="145" y="17"/>
                    </a:lnTo>
                    <a:lnTo>
                      <a:pt x="153" y="21"/>
                    </a:lnTo>
                    <a:lnTo>
                      <a:pt x="161" y="25"/>
                    </a:lnTo>
                    <a:lnTo>
                      <a:pt x="169" y="30"/>
                    </a:lnTo>
                    <a:lnTo>
                      <a:pt x="177" y="35"/>
                    </a:lnTo>
                    <a:lnTo>
                      <a:pt x="185" y="40"/>
                    </a:lnTo>
                    <a:lnTo>
                      <a:pt x="193" y="46"/>
                    </a:lnTo>
                    <a:lnTo>
                      <a:pt x="201" y="52"/>
                    </a:lnTo>
                    <a:lnTo>
                      <a:pt x="209" y="60"/>
                    </a:lnTo>
                    <a:lnTo>
                      <a:pt x="217" y="67"/>
                    </a:lnTo>
                    <a:lnTo>
                      <a:pt x="223" y="75"/>
                    </a:lnTo>
                    <a:lnTo>
                      <a:pt x="231" y="83"/>
                    </a:lnTo>
                    <a:lnTo>
                      <a:pt x="238" y="89"/>
                    </a:lnTo>
                    <a:lnTo>
                      <a:pt x="242" y="97"/>
                    </a:lnTo>
                    <a:lnTo>
                      <a:pt x="249" y="105"/>
                    </a:lnTo>
                    <a:lnTo>
                      <a:pt x="254" y="113"/>
                    </a:lnTo>
                    <a:lnTo>
                      <a:pt x="257" y="121"/>
                    </a:lnTo>
                    <a:lnTo>
                      <a:pt x="258" y="129"/>
                    </a:lnTo>
                  </a:path>
                </a:pathLst>
              </a:custGeom>
              <a:solidFill>
                <a:srgbClr val="006600"/>
              </a:solidFill>
              <a:ln w="9525" cap="rnd">
                <a:noFill/>
                <a:round/>
                <a:headEnd/>
                <a:tailEnd/>
              </a:ln>
            </p:spPr>
            <p:txBody>
              <a:bodyPr/>
              <a:lstStyle/>
              <a:p>
                <a:endParaRPr lang="zh-CN" altLang="en-US"/>
              </a:p>
            </p:txBody>
          </p:sp>
          <p:sp>
            <p:nvSpPr>
              <p:cNvPr id="90143" name="Freeform 17"/>
              <p:cNvSpPr>
                <a:spLocks/>
              </p:cNvSpPr>
              <p:nvPr/>
            </p:nvSpPr>
            <p:spPr bwMode="auto">
              <a:xfrm>
                <a:off x="1776" y="2578"/>
                <a:ext cx="93" cy="42"/>
              </a:xfrm>
              <a:custGeom>
                <a:avLst/>
                <a:gdLst>
                  <a:gd name="T0" fmla="*/ 1 w 93"/>
                  <a:gd name="T1" fmla="*/ 39 h 42"/>
                  <a:gd name="T2" fmla="*/ 1 w 93"/>
                  <a:gd name="T3" fmla="*/ 36 h 42"/>
                  <a:gd name="T4" fmla="*/ 6 w 93"/>
                  <a:gd name="T5" fmla="*/ 30 h 42"/>
                  <a:gd name="T6" fmla="*/ 14 w 93"/>
                  <a:gd name="T7" fmla="*/ 25 h 42"/>
                  <a:gd name="T8" fmla="*/ 22 w 93"/>
                  <a:gd name="T9" fmla="*/ 25 h 42"/>
                  <a:gd name="T10" fmla="*/ 25 w 93"/>
                  <a:gd name="T11" fmla="*/ 25 h 42"/>
                  <a:gd name="T12" fmla="*/ 28 w 93"/>
                  <a:gd name="T13" fmla="*/ 27 h 42"/>
                  <a:gd name="T14" fmla="*/ 33 w 93"/>
                  <a:gd name="T15" fmla="*/ 28 h 42"/>
                  <a:gd name="T16" fmla="*/ 40 w 93"/>
                  <a:gd name="T17" fmla="*/ 28 h 42"/>
                  <a:gd name="T18" fmla="*/ 46 w 93"/>
                  <a:gd name="T19" fmla="*/ 27 h 42"/>
                  <a:gd name="T20" fmla="*/ 49 w 93"/>
                  <a:gd name="T21" fmla="*/ 25 h 42"/>
                  <a:gd name="T22" fmla="*/ 51 w 93"/>
                  <a:gd name="T23" fmla="*/ 23 h 42"/>
                  <a:gd name="T24" fmla="*/ 56 w 93"/>
                  <a:gd name="T25" fmla="*/ 20 h 42"/>
                  <a:gd name="T26" fmla="*/ 57 w 93"/>
                  <a:gd name="T27" fmla="*/ 22 h 42"/>
                  <a:gd name="T28" fmla="*/ 59 w 93"/>
                  <a:gd name="T29" fmla="*/ 27 h 42"/>
                  <a:gd name="T30" fmla="*/ 65 w 93"/>
                  <a:gd name="T31" fmla="*/ 22 h 42"/>
                  <a:gd name="T32" fmla="*/ 70 w 93"/>
                  <a:gd name="T33" fmla="*/ 12 h 42"/>
                  <a:gd name="T34" fmla="*/ 72 w 93"/>
                  <a:gd name="T35" fmla="*/ 8 h 42"/>
                  <a:gd name="T36" fmla="*/ 75 w 93"/>
                  <a:gd name="T37" fmla="*/ 4 h 42"/>
                  <a:gd name="T38" fmla="*/ 80 w 93"/>
                  <a:gd name="T39" fmla="*/ 1 h 42"/>
                  <a:gd name="T40" fmla="*/ 89 w 93"/>
                  <a:gd name="T41" fmla="*/ 0 h 42"/>
                  <a:gd name="T42" fmla="*/ 91 w 93"/>
                  <a:gd name="T43" fmla="*/ 4 h 42"/>
                  <a:gd name="T44" fmla="*/ 86 w 93"/>
                  <a:gd name="T45" fmla="*/ 11 h 42"/>
                  <a:gd name="T46" fmla="*/ 81 w 93"/>
                  <a:gd name="T47" fmla="*/ 16 h 42"/>
                  <a:gd name="T48" fmla="*/ 76 w 93"/>
                  <a:gd name="T49" fmla="*/ 19 h 42"/>
                  <a:gd name="T50" fmla="*/ 73 w 93"/>
                  <a:gd name="T51" fmla="*/ 19 h 42"/>
                  <a:gd name="T52" fmla="*/ 70 w 93"/>
                  <a:gd name="T53" fmla="*/ 20 h 42"/>
                  <a:gd name="T54" fmla="*/ 68 w 93"/>
                  <a:gd name="T55" fmla="*/ 22 h 42"/>
                  <a:gd name="T56" fmla="*/ 64 w 93"/>
                  <a:gd name="T57" fmla="*/ 25 h 42"/>
                  <a:gd name="T58" fmla="*/ 59 w 93"/>
                  <a:gd name="T59" fmla="*/ 28 h 42"/>
                  <a:gd name="T60" fmla="*/ 56 w 93"/>
                  <a:gd name="T61" fmla="*/ 31 h 42"/>
                  <a:gd name="T62" fmla="*/ 51 w 93"/>
                  <a:gd name="T63" fmla="*/ 33 h 42"/>
                  <a:gd name="T64" fmla="*/ 46 w 93"/>
                  <a:gd name="T65" fmla="*/ 36 h 42"/>
                  <a:gd name="T66" fmla="*/ 43 w 93"/>
                  <a:gd name="T67" fmla="*/ 39 h 42"/>
                  <a:gd name="T68" fmla="*/ 40 w 93"/>
                  <a:gd name="T69" fmla="*/ 41 h 42"/>
                  <a:gd name="T70" fmla="*/ 36 w 93"/>
                  <a:gd name="T71" fmla="*/ 41 h 42"/>
                  <a:gd name="T72" fmla="*/ 28 w 93"/>
                  <a:gd name="T73" fmla="*/ 39 h 42"/>
                  <a:gd name="T74" fmla="*/ 27 w 93"/>
                  <a:gd name="T75" fmla="*/ 35 h 42"/>
                  <a:gd name="T76" fmla="*/ 32 w 93"/>
                  <a:gd name="T77" fmla="*/ 31 h 42"/>
                  <a:gd name="T78" fmla="*/ 32 w 93"/>
                  <a:gd name="T79" fmla="*/ 30 h 42"/>
                  <a:gd name="T80" fmla="*/ 28 w 93"/>
                  <a:gd name="T81" fmla="*/ 30 h 42"/>
                  <a:gd name="T82" fmla="*/ 24 w 93"/>
                  <a:gd name="T83" fmla="*/ 31 h 42"/>
                  <a:gd name="T84" fmla="*/ 17 w 93"/>
                  <a:gd name="T85" fmla="*/ 35 h 42"/>
                  <a:gd name="T86" fmla="*/ 14 w 93"/>
                  <a:gd name="T87" fmla="*/ 36 h 42"/>
                  <a:gd name="T88" fmla="*/ 9 w 93"/>
                  <a:gd name="T89" fmla="*/ 38 h 42"/>
                  <a:gd name="T90" fmla="*/ 6 w 93"/>
                  <a:gd name="T91" fmla="*/ 39 h 4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3"/>
                  <a:gd name="T139" fmla="*/ 0 h 42"/>
                  <a:gd name="T140" fmla="*/ 93 w 93"/>
                  <a:gd name="T141" fmla="*/ 42 h 4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3" h="42">
                    <a:moveTo>
                      <a:pt x="3" y="39"/>
                    </a:moveTo>
                    <a:lnTo>
                      <a:pt x="1" y="39"/>
                    </a:lnTo>
                    <a:lnTo>
                      <a:pt x="0" y="38"/>
                    </a:lnTo>
                    <a:lnTo>
                      <a:pt x="1" y="36"/>
                    </a:lnTo>
                    <a:lnTo>
                      <a:pt x="3" y="33"/>
                    </a:lnTo>
                    <a:lnTo>
                      <a:pt x="6" y="30"/>
                    </a:lnTo>
                    <a:lnTo>
                      <a:pt x="9" y="28"/>
                    </a:lnTo>
                    <a:lnTo>
                      <a:pt x="14" y="25"/>
                    </a:lnTo>
                    <a:lnTo>
                      <a:pt x="17" y="25"/>
                    </a:lnTo>
                    <a:lnTo>
                      <a:pt x="22" y="25"/>
                    </a:lnTo>
                    <a:lnTo>
                      <a:pt x="24" y="25"/>
                    </a:lnTo>
                    <a:lnTo>
                      <a:pt x="25" y="25"/>
                    </a:lnTo>
                    <a:lnTo>
                      <a:pt x="27" y="27"/>
                    </a:lnTo>
                    <a:lnTo>
                      <a:pt x="28" y="27"/>
                    </a:lnTo>
                    <a:lnTo>
                      <a:pt x="30" y="28"/>
                    </a:lnTo>
                    <a:lnTo>
                      <a:pt x="33" y="28"/>
                    </a:lnTo>
                    <a:lnTo>
                      <a:pt x="36" y="28"/>
                    </a:lnTo>
                    <a:lnTo>
                      <a:pt x="40" y="28"/>
                    </a:lnTo>
                    <a:lnTo>
                      <a:pt x="43" y="28"/>
                    </a:lnTo>
                    <a:lnTo>
                      <a:pt x="46" y="27"/>
                    </a:lnTo>
                    <a:lnTo>
                      <a:pt x="48" y="27"/>
                    </a:lnTo>
                    <a:lnTo>
                      <a:pt x="49" y="25"/>
                    </a:lnTo>
                    <a:lnTo>
                      <a:pt x="51" y="25"/>
                    </a:lnTo>
                    <a:lnTo>
                      <a:pt x="51" y="23"/>
                    </a:lnTo>
                    <a:lnTo>
                      <a:pt x="52" y="22"/>
                    </a:lnTo>
                    <a:lnTo>
                      <a:pt x="56" y="20"/>
                    </a:lnTo>
                    <a:lnTo>
                      <a:pt x="57" y="22"/>
                    </a:lnTo>
                    <a:lnTo>
                      <a:pt x="57" y="25"/>
                    </a:lnTo>
                    <a:lnTo>
                      <a:pt x="59" y="27"/>
                    </a:lnTo>
                    <a:lnTo>
                      <a:pt x="62" y="25"/>
                    </a:lnTo>
                    <a:lnTo>
                      <a:pt x="65" y="22"/>
                    </a:lnTo>
                    <a:lnTo>
                      <a:pt x="68" y="16"/>
                    </a:lnTo>
                    <a:lnTo>
                      <a:pt x="70" y="12"/>
                    </a:lnTo>
                    <a:lnTo>
                      <a:pt x="70" y="9"/>
                    </a:lnTo>
                    <a:lnTo>
                      <a:pt x="72" y="8"/>
                    </a:lnTo>
                    <a:lnTo>
                      <a:pt x="73" y="6"/>
                    </a:lnTo>
                    <a:lnTo>
                      <a:pt x="75" y="4"/>
                    </a:lnTo>
                    <a:lnTo>
                      <a:pt x="76" y="3"/>
                    </a:lnTo>
                    <a:lnTo>
                      <a:pt x="80" y="1"/>
                    </a:lnTo>
                    <a:lnTo>
                      <a:pt x="83" y="1"/>
                    </a:lnTo>
                    <a:lnTo>
                      <a:pt x="89" y="0"/>
                    </a:lnTo>
                    <a:lnTo>
                      <a:pt x="92" y="3"/>
                    </a:lnTo>
                    <a:lnTo>
                      <a:pt x="91" y="4"/>
                    </a:lnTo>
                    <a:lnTo>
                      <a:pt x="89" y="8"/>
                    </a:lnTo>
                    <a:lnTo>
                      <a:pt x="86" y="11"/>
                    </a:lnTo>
                    <a:lnTo>
                      <a:pt x="84" y="12"/>
                    </a:lnTo>
                    <a:lnTo>
                      <a:pt x="81" y="16"/>
                    </a:lnTo>
                    <a:lnTo>
                      <a:pt x="78" y="17"/>
                    </a:lnTo>
                    <a:lnTo>
                      <a:pt x="76" y="19"/>
                    </a:lnTo>
                    <a:lnTo>
                      <a:pt x="75" y="19"/>
                    </a:lnTo>
                    <a:lnTo>
                      <a:pt x="73" y="19"/>
                    </a:lnTo>
                    <a:lnTo>
                      <a:pt x="72" y="20"/>
                    </a:lnTo>
                    <a:lnTo>
                      <a:pt x="70" y="20"/>
                    </a:lnTo>
                    <a:lnTo>
                      <a:pt x="68" y="22"/>
                    </a:lnTo>
                    <a:lnTo>
                      <a:pt x="65" y="23"/>
                    </a:lnTo>
                    <a:lnTo>
                      <a:pt x="64" y="25"/>
                    </a:lnTo>
                    <a:lnTo>
                      <a:pt x="62" y="27"/>
                    </a:lnTo>
                    <a:lnTo>
                      <a:pt x="59" y="28"/>
                    </a:lnTo>
                    <a:lnTo>
                      <a:pt x="57" y="30"/>
                    </a:lnTo>
                    <a:lnTo>
                      <a:pt x="56" y="31"/>
                    </a:lnTo>
                    <a:lnTo>
                      <a:pt x="54" y="31"/>
                    </a:lnTo>
                    <a:lnTo>
                      <a:pt x="51" y="33"/>
                    </a:lnTo>
                    <a:lnTo>
                      <a:pt x="49" y="35"/>
                    </a:lnTo>
                    <a:lnTo>
                      <a:pt x="46" y="36"/>
                    </a:lnTo>
                    <a:lnTo>
                      <a:pt x="44" y="38"/>
                    </a:lnTo>
                    <a:lnTo>
                      <a:pt x="43" y="39"/>
                    </a:lnTo>
                    <a:lnTo>
                      <a:pt x="41" y="39"/>
                    </a:lnTo>
                    <a:lnTo>
                      <a:pt x="40" y="41"/>
                    </a:lnTo>
                    <a:lnTo>
                      <a:pt x="38" y="41"/>
                    </a:lnTo>
                    <a:lnTo>
                      <a:pt x="36" y="41"/>
                    </a:lnTo>
                    <a:lnTo>
                      <a:pt x="33" y="41"/>
                    </a:lnTo>
                    <a:lnTo>
                      <a:pt x="28" y="39"/>
                    </a:lnTo>
                    <a:lnTo>
                      <a:pt x="27" y="38"/>
                    </a:lnTo>
                    <a:lnTo>
                      <a:pt x="27" y="35"/>
                    </a:lnTo>
                    <a:lnTo>
                      <a:pt x="30" y="31"/>
                    </a:lnTo>
                    <a:lnTo>
                      <a:pt x="32" y="31"/>
                    </a:lnTo>
                    <a:lnTo>
                      <a:pt x="32" y="30"/>
                    </a:lnTo>
                    <a:lnTo>
                      <a:pt x="30" y="30"/>
                    </a:lnTo>
                    <a:lnTo>
                      <a:pt x="28" y="30"/>
                    </a:lnTo>
                    <a:lnTo>
                      <a:pt x="27" y="31"/>
                    </a:lnTo>
                    <a:lnTo>
                      <a:pt x="24" y="31"/>
                    </a:lnTo>
                    <a:lnTo>
                      <a:pt x="20" y="33"/>
                    </a:lnTo>
                    <a:lnTo>
                      <a:pt x="17" y="35"/>
                    </a:lnTo>
                    <a:lnTo>
                      <a:pt x="16" y="36"/>
                    </a:lnTo>
                    <a:lnTo>
                      <a:pt x="14" y="36"/>
                    </a:lnTo>
                    <a:lnTo>
                      <a:pt x="12" y="38"/>
                    </a:lnTo>
                    <a:lnTo>
                      <a:pt x="9" y="38"/>
                    </a:lnTo>
                    <a:lnTo>
                      <a:pt x="8" y="38"/>
                    </a:lnTo>
                    <a:lnTo>
                      <a:pt x="6" y="39"/>
                    </a:lnTo>
                    <a:lnTo>
                      <a:pt x="3" y="39"/>
                    </a:lnTo>
                  </a:path>
                </a:pathLst>
              </a:custGeom>
              <a:solidFill>
                <a:srgbClr val="006600"/>
              </a:solidFill>
              <a:ln w="9525" cap="rnd">
                <a:noFill/>
                <a:round/>
                <a:headEnd/>
                <a:tailEnd/>
              </a:ln>
            </p:spPr>
            <p:txBody>
              <a:bodyPr/>
              <a:lstStyle/>
              <a:p>
                <a:endParaRPr lang="zh-CN" altLang="en-US"/>
              </a:p>
            </p:txBody>
          </p:sp>
          <p:sp>
            <p:nvSpPr>
              <p:cNvPr id="90144" name="Freeform 18"/>
              <p:cNvSpPr>
                <a:spLocks/>
              </p:cNvSpPr>
              <p:nvPr/>
            </p:nvSpPr>
            <p:spPr bwMode="auto">
              <a:xfrm>
                <a:off x="1616" y="2758"/>
                <a:ext cx="90" cy="55"/>
              </a:xfrm>
              <a:custGeom>
                <a:avLst/>
                <a:gdLst>
                  <a:gd name="T0" fmla="*/ 21 w 90"/>
                  <a:gd name="T1" fmla="*/ 3 h 55"/>
                  <a:gd name="T2" fmla="*/ 26 w 90"/>
                  <a:gd name="T3" fmla="*/ 1 h 55"/>
                  <a:gd name="T4" fmla="*/ 29 w 90"/>
                  <a:gd name="T5" fmla="*/ 0 h 55"/>
                  <a:gd name="T6" fmla="*/ 34 w 90"/>
                  <a:gd name="T7" fmla="*/ 1 h 55"/>
                  <a:gd name="T8" fmla="*/ 42 w 90"/>
                  <a:gd name="T9" fmla="*/ 4 h 55"/>
                  <a:gd name="T10" fmla="*/ 48 w 90"/>
                  <a:gd name="T11" fmla="*/ 8 h 55"/>
                  <a:gd name="T12" fmla="*/ 51 w 90"/>
                  <a:gd name="T13" fmla="*/ 12 h 55"/>
                  <a:gd name="T14" fmla="*/ 53 w 90"/>
                  <a:gd name="T15" fmla="*/ 17 h 55"/>
                  <a:gd name="T16" fmla="*/ 54 w 90"/>
                  <a:gd name="T17" fmla="*/ 24 h 55"/>
                  <a:gd name="T18" fmla="*/ 53 w 90"/>
                  <a:gd name="T19" fmla="*/ 28 h 55"/>
                  <a:gd name="T20" fmla="*/ 53 w 90"/>
                  <a:gd name="T21" fmla="*/ 33 h 55"/>
                  <a:gd name="T22" fmla="*/ 58 w 90"/>
                  <a:gd name="T23" fmla="*/ 36 h 55"/>
                  <a:gd name="T24" fmla="*/ 67 w 90"/>
                  <a:gd name="T25" fmla="*/ 38 h 55"/>
                  <a:gd name="T26" fmla="*/ 77 w 90"/>
                  <a:gd name="T27" fmla="*/ 41 h 55"/>
                  <a:gd name="T28" fmla="*/ 85 w 90"/>
                  <a:gd name="T29" fmla="*/ 43 h 55"/>
                  <a:gd name="T30" fmla="*/ 89 w 90"/>
                  <a:gd name="T31" fmla="*/ 44 h 55"/>
                  <a:gd name="T32" fmla="*/ 89 w 90"/>
                  <a:gd name="T33" fmla="*/ 44 h 55"/>
                  <a:gd name="T34" fmla="*/ 85 w 90"/>
                  <a:gd name="T35" fmla="*/ 46 h 55"/>
                  <a:gd name="T36" fmla="*/ 80 w 90"/>
                  <a:gd name="T37" fmla="*/ 51 h 55"/>
                  <a:gd name="T38" fmla="*/ 75 w 90"/>
                  <a:gd name="T39" fmla="*/ 54 h 55"/>
                  <a:gd name="T40" fmla="*/ 70 w 90"/>
                  <a:gd name="T41" fmla="*/ 54 h 55"/>
                  <a:gd name="T42" fmla="*/ 64 w 90"/>
                  <a:gd name="T43" fmla="*/ 52 h 55"/>
                  <a:gd name="T44" fmla="*/ 53 w 90"/>
                  <a:gd name="T45" fmla="*/ 49 h 55"/>
                  <a:gd name="T46" fmla="*/ 43 w 90"/>
                  <a:gd name="T47" fmla="*/ 44 h 55"/>
                  <a:gd name="T48" fmla="*/ 34 w 90"/>
                  <a:gd name="T49" fmla="*/ 40 h 55"/>
                  <a:gd name="T50" fmla="*/ 26 w 90"/>
                  <a:gd name="T51" fmla="*/ 35 h 55"/>
                  <a:gd name="T52" fmla="*/ 19 w 90"/>
                  <a:gd name="T53" fmla="*/ 30 h 55"/>
                  <a:gd name="T54" fmla="*/ 14 w 90"/>
                  <a:gd name="T55" fmla="*/ 27 h 55"/>
                  <a:gd name="T56" fmla="*/ 8 w 90"/>
                  <a:gd name="T57" fmla="*/ 24 h 55"/>
                  <a:gd name="T58" fmla="*/ 3 w 90"/>
                  <a:gd name="T59" fmla="*/ 20 h 55"/>
                  <a:gd name="T60" fmla="*/ 0 w 90"/>
                  <a:gd name="T61" fmla="*/ 16 h 55"/>
                  <a:gd name="T62" fmla="*/ 3 w 90"/>
                  <a:gd name="T63" fmla="*/ 11 h 55"/>
                  <a:gd name="T64" fmla="*/ 11 w 90"/>
                  <a:gd name="T65" fmla="*/ 8 h 55"/>
                  <a:gd name="T66" fmla="*/ 16 w 90"/>
                  <a:gd name="T67" fmla="*/ 4 h 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0"/>
                  <a:gd name="T103" fmla="*/ 0 h 55"/>
                  <a:gd name="T104" fmla="*/ 90 w 90"/>
                  <a:gd name="T105" fmla="*/ 55 h 5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0" h="55">
                    <a:moveTo>
                      <a:pt x="16" y="4"/>
                    </a:moveTo>
                    <a:lnTo>
                      <a:pt x="21" y="3"/>
                    </a:lnTo>
                    <a:lnTo>
                      <a:pt x="22" y="1"/>
                    </a:lnTo>
                    <a:lnTo>
                      <a:pt x="26" y="1"/>
                    </a:lnTo>
                    <a:lnTo>
                      <a:pt x="27" y="0"/>
                    </a:lnTo>
                    <a:lnTo>
                      <a:pt x="29" y="0"/>
                    </a:lnTo>
                    <a:lnTo>
                      <a:pt x="32" y="0"/>
                    </a:lnTo>
                    <a:lnTo>
                      <a:pt x="34" y="1"/>
                    </a:lnTo>
                    <a:lnTo>
                      <a:pt x="38" y="3"/>
                    </a:lnTo>
                    <a:lnTo>
                      <a:pt x="42" y="4"/>
                    </a:lnTo>
                    <a:lnTo>
                      <a:pt x="45" y="6"/>
                    </a:lnTo>
                    <a:lnTo>
                      <a:pt x="48" y="8"/>
                    </a:lnTo>
                    <a:lnTo>
                      <a:pt x="50" y="9"/>
                    </a:lnTo>
                    <a:lnTo>
                      <a:pt x="51" y="12"/>
                    </a:lnTo>
                    <a:lnTo>
                      <a:pt x="53" y="14"/>
                    </a:lnTo>
                    <a:lnTo>
                      <a:pt x="53" y="17"/>
                    </a:lnTo>
                    <a:lnTo>
                      <a:pt x="54" y="20"/>
                    </a:lnTo>
                    <a:lnTo>
                      <a:pt x="54" y="24"/>
                    </a:lnTo>
                    <a:lnTo>
                      <a:pt x="54" y="27"/>
                    </a:lnTo>
                    <a:lnTo>
                      <a:pt x="53" y="28"/>
                    </a:lnTo>
                    <a:lnTo>
                      <a:pt x="53" y="30"/>
                    </a:lnTo>
                    <a:lnTo>
                      <a:pt x="53" y="33"/>
                    </a:lnTo>
                    <a:lnTo>
                      <a:pt x="54" y="35"/>
                    </a:lnTo>
                    <a:lnTo>
                      <a:pt x="58" y="36"/>
                    </a:lnTo>
                    <a:lnTo>
                      <a:pt x="61" y="36"/>
                    </a:lnTo>
                    <a:lnTo>
                      <a:pt x="67" y="38"/>
                    </a:lnTo>
                    <a:lnTo>
                      <a:pt x="72" y="40"/>
                    </a:lnTo>
                    <a:lnTo>
                      <a:pt x="77" y="41"/>
                    </a:lnTo>
                    <a:lnTo>
                      <a:pt x="80" y="43"/>
                    </a:lnTo>
                    <a:lnTo>
                      <a:pt x="85" y="43"/>
                    </a:lnTo>
                    <a:lnTo>
                      <a:pt x="86" y="44"/>
                    </a:lnTo>
                    <a:lnTo>
                      <a:pt x="89" y="44"/>
                    </a:lnTo>
                    <a:lnTo>
                      <a:pt x="88" y="44"/>
                    </a:lnTo>
                    <a:lnTo>
                      <a:pt x="85" y="46"/>
                    </a:lnTo>
                    <a:lnTo>
                      <a:pt x="81" y="49"/>
                    </a:lnTo>
                    <a:lnTo>
                      <a:pt x="80" y="51"/>
                    </a:lnTo>
                    <a:lnTo>
                      <a:pt x="77" y="52"/>
                    </a:lnTo>
                    <a:lnTo>
                      <a:pt x="75" y="54"/>
                    </a:lnTo>
                    <a:lnTo>
                      <a:pt x="72" y="54"/>
                    </a:lnTo>
                    <a:lnTo>
                      <a:pt x="70" y="54"/>
                    </a:lnTo>
                    <a:lnTo>
                      <a:pt x="67" y="54"/>
                    </a:lnTo>
                    <a:lnTo>
                      <a:pt x="64" y="52"/>
                    </a:lnTo>
                    <a:lnTo>
                      <a:pt x="59" y="51"/>
                    </a:lnTo>
                    <a:lnTo>
                      <a:pt x="53" y="49"/>
                    </a:lnTo>
                    <a:lnTo>
                      <a:pt x="48" y="46"/>
                    </a:lnTo>
                    <a:lnTo>
                      <a:pt x="43" y="44"/>
                    </a:lnTo>
                    <a:lnTo>
                      <a:pt x="38" y="43"/>
                    </a:lnTo>
                    <a:lnTo>
                      <a:pt x="34" y="40"/>
                    </a:lnTo>
                    <a:lnTo>
                      <a:pt x="29" y="38"/>
                    </a:lnTo>
                    <a:lnTo>
                      <a:pt x="26" y="35"/>
                    </a:lnTo>
                    <a:lnTo>
                      <a:pt x="22" y="33"/>
                    </a:lnTo>
                    <a:lnTo>
                      <a:pt x="19" y="30"/>
                    </a:lnTo>
                    <a:lnTo>
                      <a:pt x="16" y="28"/>
                    </a:lnTo>
                    <a:lnTo>
                      <a:pt x="14" y="27"/>
                    </a:lnTo>
                    <a:lnTo>
                      <a:pt x="11" y="25"/>
                    </a:lnTo>
                    <a:lnTo>
                      <a:pt x="8" y="24"/>
                    </a:lnTo>
                    <a:lnTo>
                      <a:pt x="5" y="22"/>
                    </a:lnTo>
                    <a:lnTo>
                      <a:pt x="3" y="20"/>
                    </a:lnTo>
                    <a:lnTo>
                      <a:pt x="2" y="19"/>
                    </a:lnTo>
                    <a:lnTo>
                      <a:pt x="0" y="16"/>
                    </a:lnTo>
                    <a:lnTo>
                      <a:pt x="2" y="14"/>
                    </a:lnTo>
                    <a:lnTo>
                      <a:pt x="3" y="11"/>
                    </a:lnTo>
                    <a:lnTo>
                      <a:pt x="8" y="9"/>
                    </a:lnTo>
                    <a:lnTo>
                      <a:pt x="11" y="8"/>
                    </a:lnTo>
                    <a:lnTo>
                      <a:pt x="14" y="6"/>
                    </a:lnTo>
                    <a:lnTo>
                      <a:pt x="16" y="4"/>
                    </a:lnTo>
                  </a:path>
                </a:pathLst>
              </a:custGeom>
              <a:solidFill>
                <a:srgbClr val="006600"/>
              </a:solidFill>
              <a:ln w="9525" cap="rnd">
                <a:noFill/>
                <a:round/>
                <a:headEnd/>
                <a:tailEnd/>
              </a:ln>
            </p:spPr>
            <p:txBody>
              <a:bodyPr/>
              <a:lstStyle/>
              <a:p>
                <a:endParaRPr lang="zh-CN" altLang="en-US"/>
              </a:p>
            </p:txBody>
          </p:sp>
        </p:grpSp>
        <p:sp>
          <p:nvSpPr>
            <p:cNvPr id="90118" name="Line 19"/>
            <p:cNvSpPr>
              <a:spLocks noChangeShapeType="1"/>
            </p:cNvSpPr>
            <p:nvPr/>
          </p:nvSpPr>
          <p:spPr bwMode="auto">
            <a:xfrm flipH="1">
              <a:off x="902" y="2456"/>
              <a:ext cx="671" cy="577"/>
            </a:xfrm>
            <a:prstGeom prst="line">
              <a:avLst/>
            </a:prstGeom>
            <a:noFill/>
            <a:ln w="12699">
              <a:solidFill>
                <a:srgbClr val="FF9900"/>
              </a:solidFill>
              <a:round/>
              <a:headEnd type="none" w="sm" len="sm"/>
              <a:tailEnd type="none" w="sm" len="sm"/>
            </a:ln>
          </p:spPr>
          <p:txBody>
            <a:bodyPr wrap="none" anchor="ctr"/>
            <a:lstStyle/>
            <a:p>
              <a:endParaRPr lang="zh-CN" altLang="en-US"/>
            </a:p>
          </p:txBody>
        </p:sp>
        <p:sp>
          <p:nvSpPr>
            <p:cNvPr id="90119" name="Line 20"/>
            <p:cNvSpPr>
              <a:spLocks noChangeShapeType="1"/>
            </p:cNvSpPr>
            <p:nvPr/>
          </p:nvSpPr>
          <p:spPr bwMode="auto">
            <a:xfrm flipV="1">
              <a:off x="912" y="2819"/>
              <a:ext cx="896" cy="203"/>
            </a:xfrm>
            <a:prstGeom prst="line">
              <a:avLst/>
            </a:prstGeom>
            <a:noFill/>
            <a:ln w="12699">
              <a:solidFill>
                <a:srgbClr val="FF9900"/>
              </a:solidFill>
              <a:round/>
              <a:headEnd type="none" w="sm" len="sm"/>
              <a:tailEnd type="none" w="sm" len="sm"/>
            </a:ln>
          </p:spPr>
          <p:txBody>
            <a:bodyPr wrap="none" anchor="ctr"/>
            <a:lstStyle/>
            <a:p>
              <a:endParaRPr lang="zh-CN" altLang="en-US"/>
            </a:p>
          </p:txBody>
        </p:sp>
        <p:sp>
          <p:nvSpPr>
            <p:cNvPr id="90120" name="Line 21"/>
            <p:cNvSpPr>
              <a:spLocks noChangeShapeType="1"/>
            </p:cNvSpPr>
            <p:nvPr/>
          </p:nvSpPr>
          <p:spPr bwMode="auto">
            <a:xfrm flipH="1" flipV="1">
              <a:off x="1776" y="2819"/>
              <a:ext cx="896" cy="203"/>
            </a:xfrm>
            <a:prstGeom prst="line">
              <a:avLst/>
            </a:prstGeom>
            <a:noFill/>
            <a:ln w="12699">
              <a:solidFill>
                <a:srgbClr val="FF9900"/>
              </a:solidFill>
              <a:round/>
              <a:headEnd type="none" w="sm" len="sm"/>
              <a:tailEnd type="none" w="sm" len="sm"/>
            </a:ln>
          </p:spPr>
          <p:txBody>
            <a:bodyPr wrap="none" anchor="ctr"/>
            <a:lstStyle/>
            <a:p>
              <a:endParaRPr lang="zh-CN" altLang="en-US"/>
            </a:p>
          </p:txBody>
        </p:sp>
        <p:sp>
          <p:nvSpPr>
            <p:cNvPr id="90121" name="Line 22"/>
            <p:cNvSpPr>
              <a:spLocks noChangeShapeType="1"/>
            </p:cNvSpPr>
            <p:nvPr/>
          </p:nvSpPr>
          <p:spPr bwMode="auto">
            <a:xfrm flipH="1" flipV="1">
              <a:off x="1925" y="2456"/>
              <a:ext cx="779" cy="576"/>
            </a:xfrm>
            <a:prstGeom prst="line">
              <a:avLst/>
            </a:prstGeom>
            <a:noFill/>
            <a:ln w="12699">
              <a:solidFill>
                <a:srgbClr val="FF9900"/>
              </a:solidFill>
              <a:round/>
              <a:headEnd type="none" w="sm" len="sm"/>
              <a:tailEnd type="none" w="sm" len="sm"/>
            </a:ln>
          </p:spPr>
          <p:txBody>
            <a:bodyPr wrap="none" anchor="ctr"/>
            <a:lstStyle/>
            <a:p>
              <a:endParaRPr lang="zh-CN" altLang="en-US"/>
            </a:p>
          </p:txBody>
        </p:sp>
        <p:sp>
          <p:nvSpPr>
            <p:cNvPr id="90122" name="Line 23"/>
            <p:cNvSpPr>
              <a:spLocks noChangeShapeType="1"/>
            </p:cNvSpPr>
            <p:nvPr/>
          </p:nvSpPr>
          <p:spPr bwMode="auto">
            <a:xfrm flipH="1">
              <a:off x="1573" y="1731"/>
              <a:ext cx="160" cy="715"/>
            </a:xfrm>
            <a:prstGeom prst="line">
              <a:avLst/>
            </a:prstGeom>
            <a:noFill/>
            <a:ln w="12699">
              <a:solidFill>
                <a:srgbClr val="FF9900"/>
              </a:solidFill>
              <a:round/>
              <a:headEnd type="none" w="sm" len="sm"/>
              <a:tailEnd type="none" w="sm" len="sm"/>
            </a:ln>
          </p:spPr>
          <p:txBody>
            <a:bodyPr wrap="none" anchor="ctr"/>
            <a:lstStyle/>
            <a:p>
              <a:endParaRPr lang="zh-CN" altLang="en-US"/>
            </a:p>
          </p:txBody>
        </p:sp>
        <p:sp>
          <p:nvSpPr>
            <p:cNvPr id="90123" name="Line 24"/>
            <p:cNvSpPr>
              <a:spLocks noChangeShapeType="1"/>
            </p:cNvSpPr>
            <p:nvPr/>
          </p:nvSpPr>
          <p:spPr bwMode="auto">
            <a:xfrm>
              <a:off x="1733" y="1720"/>
              <a:ext cx="235" cy="758"/>
            </a:xfrm>
            <a:prstGeom prst="line">
              <a:avLst/>
            </a:prstGeom>
            <a:noFill/>
            <a:ln w="12699">
              <a:solidFill>
                <a:srgbClr val="FF9900"/>
              </a:solidFill>
              <a:round/>
              <a:headEnd type="none" w="sm" len="sm"/>
              <a:tailEnd type="none" w="sm" len="sm"/>
            </a:ln>
          </p:spPr>
          <p:txBody>
            <a:bodyPr wrap="none" anchor="ctr"/>
            <a:lstStyle/>
            <a:p>
              <a:endParaRPr lang="zh-CN" altLang="en-US"/>
            </a:p>
          </p:txBody>
        </p:sp>
        <p:sp>
          <p:nvSpPr>
            <p:cNvPr id="90124" name="Line 25"/>
            <p:cNvSpPr>
              <a:spLocks noChangeShapeType="1"/>
            </p:cNvSpPr>
            <p:nvPr/>
          </p:nvSpPr>
          <p:spPr bwMode="auto">
            <a:xfrm>
              <a:off x="677" y="1496"/>
              <a:ext cx="278" cy="0"/>
            </a:xfrm>
            <a:prstGeom prst="line">
              <a:avLst/>
            </a:prstGeom>
            <a:noFill/>
            <a:ln w="25399">
              <a:solidFill>
                <a:schemeClr val="bg1"/>
              </a:solidFill>
              <a:round/>
              <a:headEnd type="none" w="sm" len="sm"/>
              <a:tailEnd type="none" w="sm" len="sm"/>
            </a:ln>
          </p:spPr>
          <p:txBody>
            <a:bodyPr wrap="none" anchor="ctr"/>
            <a:lstStyle/>
            <a:p>
              <a:endParaRPr lang="zh-CN" altLang="en-US"/>
            </a:p>
          </p:txBody>
        </p:sp>
        <p:sp>
          <p:nvSpPr>
            <p:cNvPr id="90125" name="Line 26"/>
            <p:cNvSpPr>
              <a:spLocks noChangeShapeType="1"/>
            </p:cNvSpPr>
            <p:nvPr/>
          </p:nvSpPr>
          <p:spPr bwMode="auto">
            <a:xfrm>
              <a:off x="677" y="2557"/>
              <a:ext cx="278" cy="0"/>
            </a:xfrm>
            <a:prstGeom prst="line">
              <a:avLst/>
            </a:prstGeom>
            <a:noFill/>
            <a:ln w="25399">
              <a:solidFill>
                <a:schemeClr val="bg1"/>
              </a:solidFill>
              <a:round/>
              <a:headEnd type="none" w="sm" len="sm"/>
              <a:tailEnd type="none" w="sm" len="sm"/>
            </a:ln>
          </p:spPr>
          <p:txBody>
            <a:bodyPr wrap="none" anchor="ctr"/>
            <a:lstStyle/>
            <a:p>
              <a:endParaRPr lang="zh-CN" altLang="en-US"/>
            </a:p>
          </p:txBody>
        </p:sp>
        <p:sp>
          <p:nvSpPr>
            <p:cNvPr id="90126" name="Line 27"/>
            <p:cNvSpPr>
              <a:spLocks noChangeShapeType="1"/>
            </p:cNvSpPr>
            <p:nvPr/>
          </p:nvSpPr>
          <p:spPr bwMode="auto">
            <a:xfrm>
              <a:off x="827" y="1496"/>
              <a:ext cx="2" cy="1057"/>
            </a:xfrm>
            <a:prstGeom prst="line">
              <a:avLst/>
            </a:prstGeom>
            <a:noFill/>
            <a:ln w="25399">
              <a:solidFill>
                <a:schemeClr val="bg1"/>
              </a:solidFill>
              <a:round/>
              <a:headEnd type="stealth" w="med" len="med"/>
              <a:tailEnd type="stealth" w="med" len="med"/>
            </a:ln>
          </p:spPr>
          <p:txBody>
            <a:bodyPr wrap="none" anchor="ctr"/>
            <a:lstStyle/>
            <a:p>
              <a:endParaRPr lang="zh-CN" altLang="en-US"/>
            </a:p>
          </p:txBody>
        </p:sp>
        <p:sp>
          <p:nvSpPr>
            <p:cNvPr id="90127" name="Rectangle 28"/>
            <p:cNvSpPr>
              <a:spLocks noChangeArrowheads="1"/>
            </p:cNvSpPr>
            <p:nvPr/>
          </p:nvSpPr>
          <p:spPr bwMode="auto">
            <a:xfrm>
              <a:off x="-143" y="2272"/>
              <a:ext cx="1610" cy="291"/>
            </a:xfrm>
            <a:prstGeom prst="rect">
              <a:avLst/>
            </a:prstGeom>
            <a:noFill/>
            <a:ln w="9525">
              <a:noFill/>
              <a:miter lim="800000"/>
              <a:headEnd/>
              <a:tailEnd/>
            </a:ln>
          </p:spPr>
          <p:txBody>
            <a:bodyPr wrap="square" lIns="92075" tIns="46038" rIns="92075" bIns="46038">
              <a:spAutoFit/>
            </a:bodyPr>
            <a:lstStyle/>
            <a:p>
              <a:pPr defTabSz="762000" eaLnBrk="0" hangingPunct="0"/>
              <a:r>
                <a:rPr kumimoji="1" lang="en-US" altLang="zh-CN" b="1" dirty="0">
                  <a:solidFill>
                    <a:schemeClr val="hlink"/>
                  </a:solidFill>
                  <a:latin typeface="Arial" pitchFamily="34" charset="0"/>
                </a:rPr>
                <a:t>18,000</a:t>
              </a:r>
              <a:r>
                <a:rPr kumimoji="1" lang="zh-CN" altLang="en-US" b="1" dirty="0">
                  <a:solidFill>
                    <a:schemeClr val="hlink"/>
                  </a:solidFill>
                  <a:latin typeface="Arial" pitchFamily="34" charset="0"/>
                </a:rPr>
                <a:t>公里</a:t>
              </a:r>
            </a:p>
          </p:txBody>
        </p:sp>
        <p:sp>
          <p:nvSpPr>
            <p:cNvPr id="456733" name="Rectangle 29"/>
            <p:cNvSpPr>
              <a:spLocks noChangeArrowheads="1"/>
            </p:cNvSpPr>
            <p:nvPr/>
          </p:nvSpPr>
          <p:spPr bwMode="auto">
            <a:xfrm>
              <a:off x="1533" y="2886"/>
              <a:ext cx="438" cy="250"/>
            </a:xfrm>
            <a:prstGeom prst="rect">
              <a:avLst/>
            </a:prstGeom>
            <a:noFill/>
            <a:ln w="9525">
              <a:noFill/>
              <a:miter lim="800000"/>
              <a:headEnd/>
              <a:tailEnd/>
            </a:ln>
            <a:effectLst/>
          </p:spPr>
          <p:txBody>
            <a:bodyPr wrap="none" lIns="92075" tIns="46038" rIns="92075" bIns="46038">
              <a:spAutoFit/>
            </a:bodyPr>
            <a:lstStyle/>
            <a:p>
              <a:pPr defTabSz="762000" eaLnBrk="0" hangingPunct="0">
                <a:defRPr/>
              </a:pPr>
              <a:r>
                <a:rPr kumimoji="1" lang="zh-CN" altLang="en-US" sz="2000" b="1">
                  <a:solidFill>
                    <a:schemeClr val="hlink"/>
                  </a:solidFill>
                  <a:effectLst>
                    <a:outerShdw blurRad="38100" dist="38100" dir="2700000" algn="tl">
                      <a:srgbClr val="C0C0C0"/>
                    </a:outerShdw>
                  </a:effectLst>
                  <a:latin typeface="Arial" pitchFamily="34" charset="0"/>
                </a:rPr>
                <a:t>地球</a:t>
              </a:r>
            </a:p>
          </p:txBody>
        </p:sp>
        <p:pic>
          <p:nvPicPr>
            <p:cNvPr id="90129" name="Picture 30"/>
            <p:cNvPicPr>
              <a:picLocks noChangeArrowheads="1"/>
            </p:cNvPicPr>
            <p:nvPr/>
          </p:nvPicPr>
          <p:blipFill>
            <a:blip r:embed="rId2" cstate="print"/>
            <a:srcRect/>
            <a:stretch>
              <a:fillRect/>
            </a:stretch>
          </p:blipFill>
          <p:spPr bwMode="auto">
            <a:xfrm>
              <a:off x="2411" y="2786"/>
              <a:ext cx="1101" cy="591"/>
            </a:xfrm>
            <a:prstGeom prst="rect">
              <a:avLst/>
            </a:prstGeom>
            <a:noFill/>
            <a:ln w="9525">
              <a:noFill/>
              <a:miter lim="800000"/>
              <a:headEnd/>
              <a:tailEnd/>
            </a:ln>
          </p:spPr>
        </p:pic>
        <p:pic>
          <p:nvPicPr>
            <p:cNvPr id="90130" name="Picture 31"/>
            <p:cNvPicPr>
              <a:picLocks noChangeArrowheads="1"/>
            </p:cNvPicPr>
            <p:nvPr/>
          </p:nvPicPr>
          <p:blipFill>
            <a:blip r:embed="rId2" cstate="print"/>
            <a:srcRect/>
            <a:stretch>
              <a:fillRect/>
            </a:stretch>
          </p:blipFill>
          <p:spPr bwMode="auto">
            <a:xfrm>
              <a:off x="1334" y="1159"/>
              <a:ext cx="1101" cy="591"/>
            </a:xfrm>
            <a:prstGeom prst="rect">
              <a:avLst/>
            </a:prstGeom>
            <a:noFill/>
            <a:ln w="9525">
              <a:noFill/>
              <a:miter lim="800000"/>
              <a:headEnd/>
              <a:tailEnd/>
            </a:ln>
          </p:spPr>
        </p:pic>
        <p:pic>
          <p:nvPicPr>
            <p:cNvPr id="90131" name="Picture 32"/>
            <p:cNvPicPr>
              <a:picLocks noChangeArrowheads="1"/>
            </p:cNvPicPr>
            <p:nvPr/>
          </p:nvPicPr>
          <p:blipFill>
            <a:blip r:embed="rId3" cstate="print"/>
            <a:srcRect/>
            <a:stretch>
              <a:fillRect/>
            </a:stretch>
          </p:blipFill>
          <p:spPr bwMode="auto">
            <a:xfrm>
              <a:off x="327" y="2786"/>
              <a:ext cx="1112" cy="597"/>
            </a:xfrm>
            <a:prstGeom prst="rect">
              <a:avLst/>
            </a:prstGeom>
            <a:noFill/>
            <a:ln w="9525">
              <a:noFill/>
              <a:miter lim="800000"/>
              <a:headEnd/>
              <a:tailEnd/>
            </a:ln>
          </p:spPr>
        </p:pic>
      </p:grpSp>
      <p:sp>
        <p:nvSpPr>
          <p:cNvPr id="90116" name="Rectangle 33"/>
          <p:cNvSpPr>
            <a:spLocks noGrp="1" noChangeArrowheads="1"/>
          </p:cNvSpPr>
          <p:nvPr>
            <p:ph type="title"/>
          </p:nvPr>
        </p:nvSpPr>
        <p:spPr/>
        <p:txBody>
          <a:bodyPr/>
          <a:lstStyle/>
          <a:p>
            <a:pPr eaLnBrk="1" hangingPunct="1"/>
            <a:r>
              <a:rPr lang="zh-CN" altLang="en-US" dirty="0"/>
              <a:t>地球同步卫星</a:t>
            </a:r>
          </a:p>
        </p:txBody>
      </p:sp>
      <p:cxnSp>
        <p:nvCxnSpPr>
          <p:cNvPr id="3" name="肘形连接符 2"/>
          <p:cNvCxnSpPr/>
          <p:nvPr/>
        </p:nvCxnSpPr>
        <p:spPr bwMode="auto">
          <a:xfrm>
            <a:off x="1921619" y="4117976"/>
            <a:ext cx="812800" cy="287337"/>
          </a:xfrm>
          <a:prstGeom prst="bentConnector3">
            <a:avLst/>
          </a:prstGeom>
          <a:solidFill>
            <a:schemeClr val="accent1"/>
          </a:solidFill>
          <a:ln w="28575"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39394126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en-US" altLang="zh-CN" dirty="0"/>
              <a:t>GPS</a:t>
            </a:r>
            <a:r>
              <a:rPr lang="zh-CN" altLang="en-US" dirty="0"/>
              <a:t>卫星星座</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1556792"/>
            <a:ext cx="4514478" cy="3611582"/>
          </a:xfrm>
          <a:prstGeom prst="rect">
            <a:avLst/>
          </a:prstGeom>
        </p:spPr>
      </p:pic>
    </p:spTree>
    <p:extLst>
      <p:ext uri="{BB962C8B-B14F-4D97-AF65-F5344CB8AC3E}">
        <p14:creationId xmlns:p14="http://schemas.microsoft.com/office/powerpoint/2010/main" val="28585579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rPr>
              <a:t>第</a:t>
            </a:r>
            <a:r>
              <a:rPr lang="en-US" altLang="zh-CN" dirty="0" smtClean="0">
                <a:latin typeface="+mn-lt"/>
              </a:rPr>
              <a:t>1</a:t>
            </a:r>
            <a:r>
              <a:rPr lang="zh-CN" altLang="en-US" dirty="0" smtClean="0">
                <a:latin typeface="+mn-lt"/>
              </a:rPr>
              <a:t>章 计算机网络和互联网</a:t>
            </a:r>
            <a:endParaRPr lang="zh-CN" altLang="en-US" dirty="0">
              <a:latin typeface="+mn-lt"/>
            </a:endParaRPr>
          </a:p>
        </p:txBody>
      </p:sp>
      <p:sp>
        <p:nvSpPr>
          <p:cNvPr id="63491" name="Rectangle 3"/>
          <p:cNvSpPr>
            <a:spLocks noGrp="1" noChangeArrowheads="1"/>
          </p:cNvSpPr>
          <p:nvPr>
            <p:ph sz="half" idx="1"/>
          </p:nvPr>
        </p:nvSpPr>
        <p:spPr/>
        <p:txBody>
          <a:bodyPr/>
          <a:lstStyle/>
          <a:p>
            <a:pPr eaLnBrk="1" hangingPunct="1">
              <a:buFontTx/>
              <a:buNone/>
            </a:pPr>
            <a:r>
              <a:rPr lang="en-US" altLang="zh-CN" sz="2000" dirty="0" smtClean="0">
                <a:latin typeface="+mn-lt"/>
              </a:rPr>
              <a:t>1.1 </a:t>
            </a:r>
            <a:r>
              <a:rPr lang="zh-CN" altLang="en-US" sz="2000" dirty="0" smtClean="0">
                <a:latin typeface="+mn-lt"/>
              </a:rPr>
              <a:t>什么是互联网</a:t>
            </a:r>
            <a:endParaRPr lang="en-US" altLang="zh-CN" sz="2000" dirty="0" smtClean="0">
              <a:latin typeface="+mn-lt"/>
            </a:endParaRPr>
          </a:p>
          <a:p>
            <a:pPr eaLnBrk="1" hangingPunct="1">
              <a:buClr>
                <a:srgbClr val="FF0000"/>
              </a:buClr>
              <a:buFontTx/>
              <a:buChar char="•"/>
            </a:pPr>
            <a:r>
              <a:rPr lang="zh-CN" altLang="en-US" sz="1800" dirty="0" smtClean="0">
                <a:latin typeface="+mn-lt"/>
              </a:rPr>
              <a:t>具体构成描述</a:t>
            </a:r>
            <a:endParaRPr lang="en-US" altLang="zh-CN" sz="1800" dirty="0" smtClean="0">
              <a:latin typeface="+mn-lt"/>
            </a:endParaRPr>
          </a:p>
          <a:p>
            <a:pPr eaLnBrk="1" hangingPunct="1">
              <a:buClr>
                <a:srgbClr val="FF0000"/>
              </a:buClr>
            </a:pPr>
            <a:r>
              <a:rPr lang="zh-CN" altLang="en-US" sz="1800" dirty="0" smtClean="0">
                <a:latin typeface="+mn-lt"/>
              </a:rPr>
              <a:t>服务描述</a:t>
            </a:r>
            <a:endParaRPr lang="en-US" altLang="zh-CN" sz="1800" dirty="0">
              <a:latin typeface="+mn-lt"/>
            </a:endParaRPr>
          </a:p>
          <a:p>
            <a:pPr eaLnBrk="1" hangingPunct="1">
              <a:buClr>
                <a:srgbClr val="FF0000"/>
              </a:buClr>
            </a:pPr>
            <a:r>
              <a:rPr lang="zh-CN" altLang="en-US" sz="1800" dirty="0" smtClean="0">
                <a:latin typeface="+mn-lt"/>
              </a:rPr>
              <a:t>什么是协议</a:t>
            </a:r>
            <a:endParaRPr lang="en-US" altLang="zh-CN" sz="1800" dirty="0">
              <a:latin typeface="+mn-lt"/>
            </a:endParaRPr>
          </a:p>
          <a:p>
            <a:pPr eaLnBrk="1" hangingPunct="1">
              <a:buFontTx/>
              <a:buNone/>
            </a:pPr>
            <a:r>
              <a:rPr lang="en-US" altLang="zh-CN" sz="2000" dirty="0" smtClean="0">
                <a:latin typeface="+mn-lt"/>
              </a:rPr>
              <a:t>1.2 </a:t>
            </a:r>
            <a:r>
              <a:rPr lang="zh-CN" altLang="en-US" sz="2000" dirty="0" smtClean="0">
                <a:latin typeface="+mn-lt"/>
              </a:rPr>
              <a:t>网络边缘</a:t>
            </a:r>
            <a:endParaRPr lang="en-US" altLang="zh-CN" sz="2000" dirty="0" smtClean="0">
              <a:latin typeface="+mn-lt"/>
            </a:endParaRPr>
          </a:p>
          <a:p>
            <a:pPr eaLnBrk="1" hangingPunct="1">
              <a:buClr>
                <a:srgbClr val="FF0000"/>
              </a:buClr>
            </a:pPr>
            <a:r>
              <a:rPr lang="zh-CN" altLang="en-US" sz="1800" dirty="0" smtClean="0">
                <a:latin typeface="+mn-lt"/>
              </a:rPr>
              <a:t>接入网</a:t>
            </a:r>
            <a:endParaRPr lang="en-US" altLang="zh-CN" sz="1800" dirty="0" smtClean="0">
              <a:latin typeface="+mn-lt"/>
            </a:endParaRPr>
          </a:p>
          <a:p>
            <a:pPr eaLnBrk="1" hangingPunct="1">
              <a:buClr>
                <a:srgbClr val="FF0000"/>
              </a:buClr>
            </a:pPr>
            <a:r>
              <a:rPr lang="zh-CN" altLang="en-US" sz="1800" dirty="0" smtClean="0">
                <a:latin typeface="+mn-lt"/>
              </a:rPr>
              <a:t>物理媒体</a:t>
            </a:r>
            <a:endParaRPr lang="en-US" altLang="zh-CN" sz="1800" dirty="0" smtClean="0">
              <a:latin typeface="+mn-lt"/>
            </a:endParaRPr>
          </a:p>
          <a:p>
            <a:pPr eaLnBrk="1" hangingPunct="1">
              <a:buFontTx/>
              <a:buNone/>
            </a:pPr>
            <a:r>
              <a:rPr lang="en-US" altLang="zh-CN" sz="2000" dirty="0" smtClean="0">
                <a:latin typeface="+mn-lt"/>
              </a:rPr>
              <a:t>1.3 </a:t>
            </a:r>
            <a:r>
              <a:rPr lang="zh-CN" altLang="en-US" sz="2000" dirty="0" smtClean="0">
                <a:solidFill>
                  <a:srgbClr val="FF0000"/>
                </a:solidFill>
                <a:latin typeface="+mn-lt"/>
              </a:rPr>
              <a:t>网络核心</a:t>
            </a:r>
            <a:endParaRPr lang="en-US" altLang="zh-CN" sz="2000" dirty="0" smtClean="0">
              <a:solidFill>
                <a:srgbClr val="FF0000"/>
              </a:solidFill>
              <a:latin typeface="+mn-lt"/>
            </a:endParaRPr>
          </a:p>
          <a:p>
            <a:pPr eaLnBrk="1" hangingPunct="1">
              <a:buClr>
                <a:srgbClr val="FF0000"/>
              </a:buClr>
            </a:pPr>
            <a:r>
              <a:rPr lang="zh-CN" altLang="en-US" sz="1800" dirty="0" smtClean="0">
                <a:latin typeface="+mn-lt"/>
              </a:rPr>
              <a:t>分组交换</a:t>
            </a:r>
            <a:endParaRPr lang="en-US" altLang="zh-CN" sz="1800" dirty="0" smtClean="0">
              <a:latin typeface="+mn-lt"/>
            </a:endParaRPr>
          </a:p>
          <a:p>
            <a:pPr eaLnBrk="1" hangingPunct="1">
              <a:buClr>
                <a:srgbClr val="FF0000"/>
              </a:buClr>
            </a:pPr>
            <a:r>
              <a:rPr lang="zh-CN" altLang="en-US" sz="1800" dirty="0" smtClean="0">
                <a:latin typeface="+mn-lt"/>
              </a:rPr>
              <a:t>电路交换</a:t>
            </a:r>
            <a:endParaRPr lang="en-US" altLang="zh-CN" sz="1800" dirty="0" smtClean="0">
              <a:latin typeface="+mn-lt"/>
            </a:endParaRPr>
          </a:p>
          <a:p>
            <a:pPr eaLnBrk="1" hangingPunct="1">
              <a:buClr>
                <a:srgbClr val="FF0000"/>
              </a:buClr>
            </a:pPr>
            <a:r>
              <a:rPr lang="zh-CN" altLang="en-US" sz="1800" dirty="0" smtClean="0">
                <a:latin typeface="+mn-lt"/>
              </a:rPr>
              <a:t>网络的网络</a:t>
            </a:r>
            <a:endParaRPr lang="en-US" altLang="zh-CN" sz="1800" dirty="0" smtClean="0">
              <a:latin typeface="+mn-lt"/>
            </a:endParaRPr>
          </a:p>
          <a:p>
            <a:pPr marL="0" indent="0" eaLnBrk="1" hangingPunct="1">
              <a:buClr>
                <a:srgbClr val="FF0000"/>
              </a:buClr>
              <a:buNone/>
            </a:pPr>
            <a:r>
              <a:rPr lang="en-US" altLang="zh-CN" sz="2000" dirty="0" smtClean="0">
                <a:latin typeface="+mn-lt"/>
              </a:rPr>
              <a:t>1.4 </a:t>
            </a:r>
            <a:r>
              <a:rPr lang="zh-CN" altLang="en-US" sz="2000" dirty="0" smtClean="0">
                <a:latin typeface="+mn-lt"/>
              </a:rPr>
              <a:t>分组交换网中的时延、丢包和吞吐量</a:t>
            </a:r>
            <a:endParaRPr lang="en-US" altLang="zh-CN" sz="2000" dirty="0">
              <a:latin typeface="+mn-lt"/>
            </a:endParaRPr>
          </a:p>
          <a:p>
            <a:pPr eaLnBrk="1" hangingPunct="1">
              <a:buClr>
                <a:srgbClr val="FF0000"/>
              </a:buClr>
            </a:pPr>
            <a:r>
              <a:rPr lang="zh-CN" altLang="en-US" sz="1800" dirty="0" smtClean="0">
                <a:latin typeface="+mn-lt"/>
              </a:rPr>
              <a:t>分组交换网中的</a:t>
            </a:r>
            <a:r>
              <a:rPr lang="zh-CN" altLang="en-US" sz="1800" dirty="0">
                <a:latin typeface="+mn-lt"/>
              </a:rPr>
              <a:t>时延</a:t>
            </a:r>
            <a:r>
              <a:rPr lang="zh-CN" altLang="en-US" sz="1800" dirty="0" smtClean="0">
                <a:latin typeface="+mn-lt"/>
              </a:rPr>
              <a:t>概述</a:t>
            </a:r>
            <a:endParaRPr lang="en-US" altLang="zh-CN" sz="1800" dirty="0" smtClean="0">
              <a:latin typeface="+mn-lt"/>
            </a:endParaRPr>
          </a:p>
          <a:p>
            <a:pPr eaLnBrk="1" hangingPunct="1">
              <a:buClr>
                <a:srgbClr val="FF0000"/>
              </a:buClr>
            </a:pPr>
            <a:r>
              <a:rPr lang="zh-CN" altLang="en-US" sz="1800" dirty="0" smtClean="0">
                <a:latin typeface="+mn-lt"/>
              </a:rPr>
              <a:t>排队</a:t>
            </a:r>
            <a:r>
              <a:rPr lang="zh-CN" altLang="en-US" sz="1800" dirty="0">
                <a:latin typeface="+mn-lt"/>
              </a:rPr>
              <a:t>时延和丢包</a:t>
            </a:r>
            <a:endParaRPr lang="en-US" altLang="zh-CN" sz="1800" dirty="0">
              <a:latin typeface="+mn-lt"/>
            </a:endParaRPr>
          </a:p>
          <a:p>
            <a:pPr eaLnBrk="1" hangingPunct="1">
              <a:buClr>
                <a:srgbClr val="FF0000"/>
              </a:buClr>
            </a:pPr>
            <a:endParaRPr lang="en-US" altLang="zh-CN" sz="1800" dirty="0">
              <a:latin typeface="+mn-lt"/>
            </a:endParaRPr>
          </a:p>
        </p:txBody>
      </p:sp>
      <p:sp>
        <p:nvSpPr>
          <p:cNvPr id="3" name="内容占位符 2"/>
          <p:cNvSpPr>
            <a:spLocks noGrp="1"/>
          </p:cNvSpPr>
          <p:nvPr>
            <p:ph sz="half" idx="2"/>
          </p:nvPr>
        </p:nvSpPr>
        <p:spPr/>
        <p:txBody>
          <a:bodyPr/>
          <a:lstStyle/>
          <a:p>
            <a:pPr eaLnBrk="1" hangingPunct="1">
              <a:buClr>
                <a:srgbClr val="FF0000"/>
              </a:buClr>
            </a:pPr>
            <a:r>
              <a:rPr lang="zh-CN" altLang="en-US" sz="1800" dirty="0" smtClean="0">
                <a:latin typeface="+mn-lt"/>
              </a:rPr>
              <a:t>端到端时延</a:t>
            </a:r>
            <a:endParaRPr lang="en-US" altLang="zh-CN" sz="1800" dirty="0">
              <a:latin typeface="+mn-lt"/>
            </a:endParaRPr>
          </a:p>
          <a:p>
            <a:pPr eaLnBrk="1" hangingPunct="1">
              <a:buClr>
                <a:srgbClr val="FF0000"/>
              </a:buClr>
            </a:pPr>
            <a:r>
              <a:rPr lang="zh-CN" altLang="en-US" sz="1800" dirty="0" smtClean="0">
                <a:latin typeface="+mn-lt"/>
              </a:rPr>
              <a:t>计算机网络中的吞吐量</a:t>
            </a:r>
            <a:endParaRPr lang="en-US" altLang="zh-CN" sz="1800" dirty="0">
              <a:latin typeface="+mn-lt"/>
            </a:endParaRPr>
          </a:p>
          <a:p>
            <a:pPr eaLnBrk="1" hangingPunct="1">
              <a:buFontTx/>
              <a:buNone/>
            </a:pPr>
            <a:r>
              <a:rPr lang="en-US" altLang="zh-CN" sz="2000" dirty="0" smtClean="0">
                <a:latin typeface="+mn-lt"/>
              </a:rPr>
              <a:t>1.5 </a:t>
            </a:r>
            <a:r>
              <a:rPr lang="zh-CN" altLang="en-US" sz="2000" dirty="0" smtClean="0">
                <a:latin typeface="+mn-lt"/>
              </a:rPr>
              <a:t>协议层次及其服务模型</a:t>
            </a:r>
            <a:endParaRPr lang="en-US" altLang="zh-CN" sz="2000" dirty="0" smtClean="0">
              <a:latin typeface="+mn-lt"/>
            </a:endParaRPr>
          </a:p>
          <a:p>
            <a:pPr eaLnBrk="1" hangingPunct="1">
              <a:buClr>
                <a:srgbClr val="FF0000"/>
              </a:buClr>
              <a:buFontTx/>
              <a:buChar char="•"/>
            </a:pPr>
            <a:r>
              <a:rPr lang="zh-CN" altLang="en-US" sz="1800" dirty="0" smtClean="0">
                <a:latin typeface="+mn-lt"/>
              </a:rPr>
              <a:t>分层的体系结构</a:t>
            </a:r>
            <a:endParaRPr lang="en-US" altLang="zh-CN" sz="1800" dirty="0">
              <a:latin typeface="+mn-lt"/>
            </a:endParaRPr>
          </a:p>
          <a:p>
            <a:pPr eaLnBrk="1" hangingPunct="1">
              <a:buClr>
                <a:srgbClr val="FF0000"/>
              </a:buClr>
              <a:buFontTx/>
              <a:buChar char="•"/>
            </a:pPr>
            <a:r>
              <a:rPr lang="zh-CN" altLang="en-US" sz="1800" dirty="0" smtClean="0">
                <a:latin typeface="+mn-lt"/>
              </a:rPr>
              <a:t>封装</a:t>
            </a:r>
            <a:endParaRPr lang="en-US" altLang="zh-CN" sz="1800" dirty="0">
              <a:latin typeface="+mn-lt"/>
            </a:endParaRPr>
          </a:p>
          <a:p>
            <a:pPr eaLnBrk="1" hangingPunct="1">
              <a:buFontTx/>
              <a:buNone/>
            </a:pPr>
            <a:r>
              <a:rPr lang="en-US" altLang="zh-CN" sz="2000" dirty="0">
                <a:latin typeface="+mn-lt"/>
              </a:rPr>
              <a:t>1.6 </a:t>
            </a:r>
            <a:r>
              <a:rPr lang="zh-CN" altLang="en-US" sz="2000" dirty="0" smtClean="0">
                <a:latin typeface="+mn-lt"/>
              </a:rPr>
              <a:t>面对攻击的网络</a:t>
            </a:r>
            <a:endParaRPr lang="en-US" altLang="zh-CN" sz="2000" dirty="0">
              <a:latin typeface="+mn-lt"/>
            </a:endParaRPr>
          </a:p>
          <a:p>
            <a:pPr eaLnBrk="1" hangingPunct="1">
              <a:buFontTx/>
              <a:buNone/>
            </a:pPr>
            <a:r>
              <a:rPr lang="en-US" altLang="zh-CN" sz="2000" dirty="0" smtClean="0">
                <a:latin typeface="+mn-lt"/>
              </a:rPr>
              <a:t>1.7 </a:t>
            </a:r>
            <a:r>
              <a:rPr lang="zh-CN" altLang="en-US" sz="2000" dirty="0" smtClean="0">
                <a:latin typeface="+mn-lt"/>
              </a:rPr>
              <a:t>计算机网络和互联网的历史</a:t>
            </a:r>
            <a:endParaRPr lang="en-US" altLang="zh-CN" sz="2000" dirty="0" smtClean="0">
              <a:latin typeface="+mn-lt"/>
            </a:endParaRPr>
          </a:p>
          <a:p>
            <a:pPr eaLnBrk="1" hangingPunct="1">
              <a:buClr>
                <a:srgbClr val="FF0000"/>
              </a:buClr>
            </a:pPr>
            <a:r>
              <a:rPr lang="zh-CN" altLang="en-US" sz="1800" dirty="0" smtClean="0">
                <a:latin typeface="+mn-lt"/>
              </a:rPr>
              <a:t>分组交换的发展：</a:t>
            </a:r>
            <a:r>
              <a:rPr lang="en-US" altLang="zh-CN" sz="1800" dirty="0" smtClean="0">
                <a:latin typeface="+mn-lt"/>
              </a:rPr>
              <a:t>1961 – 1972</a:t>
            </a:r>
          </a:p>
          <a:p>
            <a:pPr eaLnBrk="1" hangingPunct="1">
              <a:buClr>
                <a:srgbClr val="FF0000"/>
              </a:buClr>
            </a:pPr>
            <a:r>
              <a:rPr lang="zh-CN" altLang="en-US" sz="1800" dirty="0" smtClean="0">
                <a:latin typeface="+mn-lt"/>
              </a:rPr>
              <a:t>专用网络和网络互联：</a:t>
            </a:r>
            <a:r>
              <a:rPr lang="en-US" altLang="zh-CN" sz="1800" dirty="0" smtClean="0">
                <a:latin typeface="+mn-lt"/>
              </a:rPr>
              <a:t>1972 – 1980</a:t>
            </a:r>
          </a:p>
          <a:p>
            <a:pPr eaLnBrk="1" hangingPunct="1">
              <a:buClr>
                <a:srgbClr val="FF0000"/>
              </a:buClr>
            </a:pPr>
            <a:r>
              <a:rPr lang="zh-CN" altLang="en-US" sz="1800" dirty="0" smtClean="0">
                <a:latin typeface="+mn-lt"/>
              </a:rPr>
              <a:t>网络的激增</a:t>
            </a:r>
            <a:r>
              <a:rPr lang="en-US" altLang="zh-CN" sz="1800" dirty="0" smtClean="0">
                <a:latin typeface="+mn-lt"/>
              </a:rPr>
              <a:t>: 1980–1990</a:t>
            </a:r>
            <a:endParaRPr lang="en-US" altLang="zh-CN" sz="1800" dirty="0">
              <a:latin typeface="+mn-lt"/>
            </a:endParaRPr>
          </a:p>
          <a:p>
            <a:pPr eaLnBrk="1" hangingPunct="1">
              <a:buClr>
                <a:srgbClr val="FF0000"/>
              </a:buClr>
            </a:pPr>
            <a:r>
              <a:rPr lang="zh-CN" altLang="en-US" sz="1800" dirty="0" smtClean="0">
                <a:latin typeface="+mn-lt"/>
              </a:rPr>
              <a:t>互联网爆炸：</a:t>
            </a:r>
            <a:r>
              <a:rPr lang="en-US" altLang="zh-CN" sz="1800" dirty="0" smtClean="0">
                <a:latin typeface="+mn-lt"/>
              </a:rPr>
              <a:t>20</a:t>
            </a:r>
            <a:r>
              <a:rPr lang="zh-CN" altLang="en-US" sz="1800" dirty="0" smtClean="0">
                <a:latin typeface="+mn-lt"/>
              </a:rPr>
              <a:t>世纪</a:t>
            </a:r>
            <a:r>
              <a:rPr lang="en-US" altLang="zh-CN" sz="1800" dirty="0" smtClean="0">
                <a:latin typeface="+mn-lt"/>
              </a:rPr>
              <a:t>90</a:t>
            </a:r>
            <a:r>
              <a:rPr lang="zh-CN" altLang="en-US" sz="1800" dirty="0" smtClean="0">
                <a:latin typeface="+mn-lt"/>
              </a:rPr>
              <a:t>年代</a:t>
            </a:r>
            <a:endParaRPr lang="en-US" altLang="zh-CN" sz="1800" dirty="0">
              <a:latin typeface="+mn-lt"/>
            </a:endParaRPr>
          </a:p>
          <a:p>
            <a:pPr eaLnBrk="1" hangingPunct="1">
              <a:buClr>
                <a:srgbClr val="FF0000"/>
              </a:buClr>
            </a:pPr>
            <a:r>
              <a:rPr lang="zh-CN" altLang="en-US" sz="1800" dirty="0" smtClean="0">
                <a:latin typeface="+mn-lt"/>
              </a:rPr>
              <a:t>最新发展</a:t>
            </a:r>
            <a:endParaRPr lang="en-US" altLang="zh-CN" sz="1800" dirty="0" smtClean="0">
              <a:latin typeface="+mn-lt"/>
            </a:endParaRPr>
          </a:p>
          <a:p>
            <a:pPr marL="0" indent="0" eaLnBrk="1" hangingPunct="1">
              <a:buClr>
                <a:srgbClr val="FF0000"/>
              </a:buClr>
              <a:buNone/>
            </a:pPr>
            <a:endParaRPr lang="en-US" altLang="zh-CN" sz="1800" dirty="0" smtClean="0">
              <a:latin typeface="+mn-lt"/>
            </a:endParaRPr>
          </a:p>
          <a:p>
            <a:pPr marL="0" indent="0" eaLnBrk="1" hangingPunct="1">
              <a:buClr>
                <a:srgbClr val="FF0000"/>
              </a:buClr>
              <a:buNone/>
            </a:pPr>
            <a:r>
              <a:rPr lang="en-US" altLang="zh-CN" sz="2000" dirty="0" smtClean="0">
                <a:latin typeface="+mn-lt"/>
              </a:rPr>
              <a:t>1.8 </a:t>
            </a:r>
            <a:r>
              <a:rPr lang="zh-CN" altLang="en-US" sz="2000" dirty="0" smtClean="0">
                <a:latin typeface="+mn-lt"/>
              </a:rPr>
              <a:t>小结</a:t>
            </a:r>
            <a:endParaRPr lang="zh-CN" altLang="en-US" sz="2000" dirty="0">
              <a:solidFill>
                <a:srgbClr val="C00000"/>
              </a:solidFill>
              <a:latin typeface="+mn-lt"/>
            </a:endParaRPr>
          </a:p>
        </p:txBody>
      </p:sp>
    </p:spTree>
    <p:extLst>
      <p:ext uri="{BB962C8B-B14F-4D97-AF65-F5344CB8AC3E}">
        <p14:creationId xmlns:p14="http://schemas.microsoft.com/office/powerpoint/2010/main" val="26400130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314325" y="203200"/>
            <a:ext cx="8488363" cy="627063"/>
          </a:xfrm>
          <a:solidFill>
            <a:schemeClr val="bg1"/>
          </a:solidFill>
        </p:spPr>
        <p:txBody>
          <a:bodyPr/>
          <a:lstStyle/>
          <a:p>
            <a:pPr eaLnBrk="1" hangingPunct="1"/>
            <a:r>
              <a:rPr lang="en-US" altLang="zh-CN" dirty="0" smtClean="0">
                <a:ea typeface="PMingLiU" pitchFamily="18" charset="-120"/>
              </a:rPr>
              <a:t>1.3 </a:t>
            </a:r>
            <a:r>
              <a:rPr lang="zh-CN" altLang="en-US" dirty="0" smtClean="0">
                <a:ea typeface="PMingLiU" pitchFamily="18" charset="-120"/>
              </a:rPr>
              <a:t>网络核心</a:t>
            </a:r>
            <a:endParaRPr lang="en-US" altLang="zh-TW" dirty="0" smtClean="0">
              <a:ea typeface="PMingLiU" pitchFamily="18" charset="-120"/>
            </a:endParaRPr>
          </a:p>
        </p:txBody>
      </p:sp>
      <p:sp>
        <p:nvSpPr>
          <p:cNvPr id="99331" name="Rectangle 3"/>
          <p:cNvSpPr>
            <a:spLocks noGrp="1" noChangeArrowheads="1"/>
          </p:cNvSpPr>
          <p:nvPr>
            <p:ph type="body" idx="1"/>
          </p:nvPr>
        </p:nvSpPr>
        <p:spPr>
          <a:xfrm>
            <a:off x="330200" y="1028700"/>
            <a:ext cx="8547100" cy="5038725"/>
          </a:xfrm>
        </p:spPr>
        <p:txBody>
          <a:bodyPr/>
          <a:lstStyle/>
          <a:p>
            <a:r>
              <a:rPr lang="zh-CN" altLang="en-US" dirty="0"/>
              <a:t>在研究了</a:t>
            </a:r>
            <a:r>
              <a:rPr lang="zh-CN" altLang="en-US" dirty="0" smtClean="0"/>
              <a:t>互联网边缘后，我们</a:t>
            </a:r>
            <a:r>
              <a:rPr lang="zh-CN" altLang="en-US" dirty="0"/>
              <a:t>现在更深入地探究</a:t>
            </a:r>
            <a:r>
              <a:rPr lang="zh-CN" altLang="en-US" dirty="0" smtClean="0"/>
              <a:t>网络</a:t>
            </a:r>
            <a:r>
              <a:rPr lang="zh-CN" altLang="en-US" dirty="0"/>
              <a:t>核心</a:t>
            </a:r>
            <a:r>
              <a:rPr lang="zh-CN" altLang="en-US" dirty="0" smtClean="0"/>
              <a:t>。</a:t>
            </a:r>
            <a:r>
              <a:rPr lang="zh-CN" altLang="en-US" dirty="0"/>
              <a:t> </a:t>
            </a:r>
          </a:p>
          <a:p>
            <a:endParaRPr lang="en-US" altLang="zh-CN" dirty="0" smtClean="0"/>
          </a:p>
          <a:p>
            <a:r>
              <a:rPr lang="zh-CN" altLang="en-US" dirty="0" smtClean="0"/>
              <a:t>网络核心 </a:t>
            </a:r>
            <a:r>
              <a:rPr lang="en-US" altLang="zh-CN" dirty="0" smtClean="0"/>
              <a:t>--- </a:t>
            </a:r>
            <a:r>
              <a:rPr lang="zh-CN" altLang="en-US" dirty="0" smtClean="0"/>
              <a:t>由</a:t>
            </a:r>
            <a:r>
              <a:rPr lang="zh-CN" altLang="en-US" dirty="0" smtClean="0">
                <a:solidFill>
                  <a:srgbClr val="FF0000"/>
                </a:solidFill>
              </a:rPr>
              <a:t>互连</a:t>
            </a:r>
            <a:r>
              <a:rPr lang="zh-CN" altLang="en-US" dirty="0" smtClean="0"/>
              <a:t>互联网端系统</a:t>
            </a:r>
            <a:r>
              <a:rPr lang="zh-CN" altLang="en-US" dirty="0"/>
              <a:t>的</a:t>
            </a:r>
            <a:r>
              <a:rPr lang="zh-CN" altLang="en-US" dirty="0" smtClean="0">
                <a:solidFill>
                  <a:srgbClr val="FF0000"/>
                </a:solidFill>
              </a:rPr>
              <a:t>分组交换机和链路</a:t>
            </a:r>
            <a:r>
              <a:rPr lang="zh-CN" altLang="en-US" dirty="0" smtClean="0"/>
              <a:t>构成的</a:t>
            </a:r>
            <a:r>
              <a:rPr lang="zh-CN" altLang="en-US" dirty="0"/>
              <a:t>网状结构。</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body" sz="half" idx="4294967295"/>
          </p:nvPr>
        </p:nvSpPr>
        <p:spPr>
          <a:xfrm>
            <a:off x="372533" y="1065319"/>
            <a:ext cx="4658873" cy="5129530"/>
          </a:xfrm>
        </p:spPr>
        <p:txBody>
          <a:bodyPr/>
          <a:lstStyle/>
          <a:p>
            <a:pPr>
              <a:spcBef>
                <a:spcPts val="600"/>
              </a:spcBef>
            </a:pPr>
            <a:r>
              <a:rPr lang="zh-CN" altLang="en-US" dirty="0"/>
              <a:t>在网络应用程序中</a:t>
            </a:r>
            <a:r>
              <a:rPr lang="zh-CN" altLang="en-US" dirty="0" smtClean="0"/>
              <a:t>，端系统</a:t>
            </a:r>
            <a:r>
              <a:rPr lang="zh-CN" altLang="en-US" dirty="0"/>
              <a:t>彼此</a:t>
            </a:r>
            <a:r>
              <a:rPr lang="zh-CN" altLang="en-US" dirty="0" smtClean="0"/>
              <a:t>交换报文</a:t>
            </a:r>
            <a:r>
              <a:rPr lang="en-US" altLang="zh-CN" dirty="0" smtClean="0"/>
              <a:t>(message)</a:t>
            </a:r>
            <a:r>
              <a:rPr lang="zh-CN" altLang="en-US" dirty="0" smtClean="0"/>
              <a:t>。</a:t>
            </a:r>
            <a:endParaRPr lang="zh-CN" altLang="en-US" dirty="0"/>
          </a:p>
          <a:p>
            <a:pPr>
              <a:spcBef>
                <a:spcPts val="600"/>
              </a:spcBef>
            </a:pPr>
            <a:endParaRPr lang="en-US" altLang="zh-CN" dirty="0" smtClean="0"/>
          </a:p>
          <a:p>
            <a:pPr>
              <a:spcBef>
                <a:spcPts val="600"/>
              </a:spcBef>
            </a:pPr>
            <a:r>
              <a:rPr lang="zh-CN" altLang="en-US" dirty="0"/>
              <a:t>为了从源端系统</a:t>
            </a:r>
            <a:r>
              <a:rPr lang="zh-CN" altLang="en-US" dirty="0" smtClean="0"/>
              <a:t>向</a:t>
            </a:r>
            <a:r>
              <a:rPr lang="zh-CN" altLang="en-US" dirty="0"/>
              <a:t>目的</a:t>
            </a:r>
            <a:r>
              <a:rPr lang="zh-CN" altLang="en-US" dirty="0" smtClean="0"/>
              <a:t>端系统发送一个报文，</a:t>
            </a:r>
            <a:r>
              <a:rPr lang="zh-CN" altLang="en-US" dirty="0">
                <a:solidFill>
                  <a:srgbClr val="FF0000"/>
                </a:solidFill>
              </a:rPr>
              <a:t>源</a:t>
            </a:r>
            <a:r>
              <a:rPr lang="zh-CN" altLang="en-US" dirty="0"/>
              <a:t>将</a:t>
            </a:r>
            <a:r>
              <a:rPr lang="zh-CN" altLang="en-US" dirty="0" smtClean="0"/>
              <a:t>长报文</a:t>
            </a:r>
            <a:r>
              <a:rPr lang="zh-CN" altLang="en-US" dirty="0" smtClean="0">
                <a:solidFill>
                  <a:srgbClr val="FF0000"/>
                </a:solidFill>
              </a:rPr>
              <a:t>划分成</a:t>
            </a:r>
            <a:r>
              <a:rPr lang="zh-CN" altLang="en-US" dirty="0" smtClean="0"/>
              <a:t>较小</a:t>
            </a:r>
            <a:r>
              <a:rPr lang="zh-CN" altLang="en-US" dirty="0"/>
              <a:t>的数据</a:t>
            </a:r>
            <a:r>
              <a:rPr lang="zh-CN" altLang="en-US" dirty="0" smtClean="0"/>
              <a:t>块，称之为分组 </a:t>
            </a:r>
            <a:r>
              <a:rPr lang="en-US" altLang="zh-CN" dirty="0" smtClean="0"/>
              <a:t>(packet)</a:t>
            </a:r>
            <a:r>
              <a:rPr lang="zh-CN" altLang="en-US" dirty="0" smtClean="0"/>
              <a:t>。</a:t>
            </a:r>
            <a:endParaRPr lang="en-US" altLang="zh-CN" dirty="0" smtClean="0"/>
          </a:p>
          <a:p>
            <a:pPr>
              <a:spcBef>
                <a:spcPts val="600"/>
              </a:spcBef>
            </a:pPr>
            <a:endParaRPr lang="en-US" altLang="zh-CN" dirty="0"/>
          </a:p>
          <a:p>
            <a:pPr>
              <a:spcBef>
                <a:spcPts val="600"/>
              </a:spcBef>
            </a:pPr>
            <a:r>
              <a:rPr lang="zh-CN" altLang="en-US" dirty="0" smtClean="0"/>
              <a:t>在</a:t>
            </a:r>
            <a:r>
              <a:rPr lang="zh-CN" altLang="en-US" dirty="0"/>
              <a:t>源和目的地之间，</a:t>
            </a:r>
            <a:r>
              <a:rPr lang="zh-CN" altLang="en-US" dirty="0" smtClean="0"/>
              <a:t>每个</a:t>
            </a:r>
            <a:r>
              <a:rPr lang="zh-CN" altLang="en-US" dirty="0"/>
              <a:t>分组</a:t>
            </a:r>
            <a:r>
              <a:rPr lang="zh-CN" altLang="en-US" dirty="0" smtClean="0"/>
              <a:t>通过</a:t>
            </a:r>
            <a:r>
              <a:rPr lang="zh-CN" altLang="en-US" dirty="0"/>
              <a:t>通信链路</a:t>
            </a:r>
            <a:r>
              <a:rPr lang="zh-CN" altLang="en-US" dirty="0" smtClean="0"/>
              <a:t>和分组交换机</a:t>
            </a:r>
            <a:r>
              <a:rPr lang="en-US" altLang="zh-CN" dirty="0" smtClean="0"/>
              <a:t>(packet switch)</a:t>
            </a:r>
            <a:r>
              <a:rPr lang="zh-CN" altLang="en-US" dirty="0" smtClean="0"/>
              <a:t>传送。 </a:t>
            </a:r>
            <a:endParaRPr lang="zh-CN" altLang="en-US" dirty="0"/>
          </a:p>
        </p:txBody>
      </p:sp>
      <p:sp>
        <p:nvSpPr>
          <p:cNvPr id="31748" name="Rectangle 2"/>
          <p:cNvSpPr>
            <a:spLocks noGrp="1" noChangeArrowheads="1"/>
          </p:cNvSpPr>
          <p:nvPr>
            <p:ph type="title" idx="4294967295"/>
          </p:nvPr>
        </p:nvSpPr>
        <p:spPr/>
        <p:txBody>
          <a:bodyPr/>
          <a:lstStyle/>
          <a:p>
            <a:pPr eaLnBrk="1" hangingPunct="1"/>
            <a:r>
              <a:rPr lang="zh-CN" altLang="en-US" dirty="0" smtClean="0">
                <a:latin typeface="+mn-lt"/>
                <a:ea typeface="ＭＳ Ｐゴシック" pitchFamily="34" charset="-128"/>
              </a:rPr>
              <a:t>分组交换</a:t>
            </a:r>
            <a:endParaRPr lang="en-US" altLang="zh-CN" dirty="0" smtClean="0">
              <a:latin typeface="+mn-lt"/>
              <a:ea typeface="ＭＳ Ｐゴシック" pitchFamily="34" charset="-128"/>
            </a:endParaRPr>
          </a:p>
        </p:txBody>
      </p:sp>
      <p:sp>
        <p:nvSpPr>
          <p:cNvPr id="31749" name="Freeform 637"/>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w="9525">
            <a:noFill/>
            <a:round/>
            <a:headEnd/>
            <a:tailEnd/>
          </a:ln>
        </p:spPr>
        <p:txBody>
          <a:bodyPr/>
          <a:lstStyle/>
          <a:p>
            <a:endParaRPr lang="zh-CN" altLang="en-US"/>
          </a:p>
        </p:txBody>
      </p:sp>
      <p:grpSp>
        <p:nvGrpSpPr>
          <p:cNvPr id="31750" name="Group 638"/>
          <p:cNvGrpSpPr>
            <a:grpSpLocks/>
          </p:cNvGrpSpPr>
          <p:nvPr/>
        </p:nvGrpSpPr>
        <p:grpSpPr bwMode="auto">
          <a:xfrm>
            <a:off x="5370513" y="3048000"/>
            <a:ext cx="1458912" cy="933450"/>
            <a:chOff x="2889" y="1631"/>
            <a:chExt cx="980" cy="743"/>
          </a:xfrm>
        </p:grpSpPr>
        <p:sp>
          <p:nvSpPr>
            <p:cNvPr id="32298" name="Rectangle 639"/>
            <p:cNvSpPr>
              <a:spLocks noChangeArrowheads="1"/>
            </p:cNvSpPr>
            <p:nvPr/>
          </p:nvSpPr>
          <p:spPr bwMode="auto">
            <a:xfrm>
              <a:off x="3046" y="1841"/>
              <a:ext cx="663" cy="533"/>
            </a:xfrm>
            <a:prstGeom prst="rect">
              <a:avLst/>
            </a:prstGeom>
            <a:solidFill>
              <a:srgbClr val="DDDDDD"/>
            </a:solidFill>
            <a:ln w="9525">
              <a:noFill/>
              <a:miter lim="800000"/>
              <a:headEnd/>
              <a:tailEnd/>
            </a:ln>
          </p:spPr>
          <p:txBody>
            <a:bodyPr wrap="none" anchor="ctr"/>
            <a:lstStyle/>
            <a:p>
              <a:endParaRPr lang="zh-CN" altLang="zh-CN"/>
            </a:p>
          </p:txBody>
        </p:sp>
        <p:sp>
          <p:nvSpPr>
            <p:cNvPr id="32299" name="AutoShape 640"/>
            <p:cNvSpPr>
              <a:spLocks noChangeArrowheads="1"/>
            </p:cNvSpPr>
            <p:nvPr/>
          </p:nvSpPr>
          <p:spPr bwMode="auto">
            <a:xfrm>
              <a:off x="2889" y="1631"/>
              <a:ext cx="980" cy="253"/>
            </a:xfrm>
            <a:prstGeom prst="triangle">
              <a:avLst>
                <a:gd name="adj" fmla="val 50000"/>
              </a:avLst>
            </a:prstGeom>
            <a:solidFill>
              <a:srgbClr val="DDDDDD"/>
            </a:solidFill>
            <a:ln w="9525">
              <a:noFill/>
              <a:miter lim="800000"/>
              <a:headEnd/>
              <a:tailEnd/>
            </a:ln>
          </p:spPr>
          <p:txBody>
            <a:bodyPr wrap="none" anchor="ctr"/>
            <a:lstStyle/>
            <a:p>
              <a:pPr algn="ctr"/>
              <a:endParaRPr lang="zh-CN" altLang="zh-CN">
                <a:solidFill>
                  <a:srgbClr val="00CCFF"/>
                </a:solidFill>
              </a:endParaRPr>
            </a:p>
          </p:txBody>
        </p:sp>
      </p:grpSp>
      <p:sp>
        <p:nvSpPr>
          <p:cNvPr id="31751" name="Freeform 641"/>
          <p:cNvSpPr>
            <a:spLocks/>
          </p:cNvSpPr>
          <p:nvPr/>
        </p:nvSpPr>
        <p:spPr bwMode="auto">
          <a:xfrm>
            <a:off x="5364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w="9525">
            <a:noFill/>
            <a:round/>
            <a:headEnd/>
            <a:tailEnd/>
          </a:ln>
        </p:spPr>
        <p:txBody>
          <a:bodyPr/>
          <a:lstStyle/>
          <a:p>
            <a:endParaRPr lang="zh-CN" altLang="en-US"/>
          </a:p>
        </p:txBody>
      </p:sp>
      <p:sp>
        <p:nvSpPr>
          <p:cNvPr id="31752" name="Line 642"/>
          <p:cNvSpPr>
            <a:spLocks noChangeShapeType="1"/>
          </p:cNvSpPr>
          <p:nvPr/>
        </p:nvSpPr>
        <p:spPr bwMode="auto">
          <a:xfrm rot="-5400000">
            <a:off x="7845425" y="5162551"/>
            <a:ext cx="523875" cy="139700"/>
          </a:xfrm>
          <a:prstGeom prst="line">
            <a:avLst/>
          </a:prstGeom>
          <a:noFill/>
          <a:ln w="12700">
            <a:solidFill>
              <a:schemeClr val="bg2"/>
            </a:solidFill>
            <a:round/>
            <a:headEnd/>
            <a:tailEnd/>
          </a:ln>
        </p:spPr>
        <p:txBody>
          <a:bodyPr wrap="none" anchor="ctr"/>
          <a:lstStyle/>
          <a:p>
            <a:endParaRPr lang="zh-CN" altLang="en-US"/>
          </a:p>
        </p:txBody>
      </p:sp>
      <p:sp>
        <p:nvSpPr>
          <p:cNvPr id="31753" name="Line 643"/>
          <p:cNvSpPr>
            <a:spLocks noChangeShapeType="1"/>
          </p:cNvSpPr>
          <p:nvPr/>
        </p:nvSpPr>
        <p:spPr bwMode="auto">
          <a:xfrm rot="5400000" flipV="1">
            <a:off x="7991475" y="5443538"/>
            <a:ext cx="3175" cy="85725"/>
          </a:xfrm>
          <a:prstGeom prst="line">
            <a:avLst/>
          </a:prstGeom>
          <a:noFill/>
          <a:ln w="12700">
            <a:solidFill>
              <a:schemeClr val="bg2"/>
            </a:solidFill>
            <a:round/>
            <a:headEnd/>
            <a:tailEnd/>
          </a:ln>
        </p:spPr>
        <p:txBody>
          <a:bodyPr wrap="none" anchor="ctr"/>
          <a:lstStyle/>
          <a:p>
            <a:endParaRPr lang="zh-CN" altLang="en-US"/>
          </a:p>
        </p:txBody>
      </p:sp>
      <p:sp>
        <p:nvSpPr>
          <p:cNvPr id="31754" name="Line 644"/>
          <p:cNvSpPr>
            <a:spLocks noChangeShapeType="1"/>
          </p:cNvSpPr>
          <p:nvPr/>
        </p:nvSpPr>
        <p:spPr bwMode="auto">
          <a:xfrm rot="-5400000">
            <a:off x="8177213" y="5119688"/>
            <a:ext cx="0" cy="114300"/>
          </a:xfrm>
          <a:prstGeom prst="line">
            <a:avLst/>
          </a:prstGeom>
          <a:noFill/>
          <a:ln w="12700">
            <a:solidFill>
              <a:schemeClr val="bg2"/>
            </a:solidFill>
            <a:round/>
            <a:headEnd/>
            <a:tailEnd/>
          </a:ln>
        </p:spPr>
        <p:txBody>
          <a:bodyPr wrap="none" anchor="ctr"/>
          <a:lstStyle/>
          <a:p>
            <a:endParaRPr lang="zh-CN" altLang="en-US"/>
          </a:p>
        </p:txBody>
      </p:sp>
      <p:sp>
        <p:nvSpPr>
          <p:cNvPr id="31755" name="Line 646"/>
          <p:cNvSpPr>
            <a:spLocks noChangeShapeType="1"/>
          </p:cNvSpPr>
          <p:nvPr/>
        </p:nvSpPr>
        <p:spPr bwMode="auto">
          <a:xfrm>
            <a:off x="6100763" y="4776788"/>
            <a:ext cx="212725" cy="98425"/>
          </a:xfrm>
          <a:prstGeom prst="line">
            <a:avLst/>
          </a:prstGeom>
          <a:noFill/>
          <a:ln w="9525">
            <a:solidFill>
              <a:schemeClr val="bg2"/>
            </a:solidFill>
            <a:round/>
            <a:headEnd/>
            <a:tailEnd/>
          </a:ln>
        </p:spPr>
        <p:txBody>
          <a:bodyPr/>
          <a:lstStyle/>
          <a:p>
            <a:endParaRPr lang="zh-CN" altLang="en-US"/>
          </a:p>
        </p:txBody>
      </p:sp>
      <p:sp>
        <p:nvSpPr>
          <p:cNvPr id="31756" name="Line 647"/>
          <p:cNvSpPr>
            <a:spLocks noChangeShapeType="1"/>
          </p:cNvSpPr>
          <p:nvPr/>
        </p:nvSpPr>
        <p:spPr bwMode="auto">
          <a:xfrm flipV="1">
            <a:off x="5842000" y="5040313"/>
            <a:ext cx="390525" cy="73025"/>
          </a:xfrm>
          <a:prstGeom prst="line">
            <a:avLst/>
          </a:prstGeom>
          <a:noFill/>
          <a:ln w="9525">
            <a:solidFill>
              <a:schemeClr val="bg2"/>
            </a:solidFill>
            <a:round/>
            <a:headEnd/>
            <a:tailEnd/>
          </a:ln>
        </p:spPr>
        <p:txBody>
          <a:bodyPr/>
          <a:lstStyle/>
          <a:p>
            <a:endParaRPr lang="zh-CN" altLang="en-US"/>
          </a:p>
        </p:txBody>
      </p:sp>
      <p:sp>
        <p:nvSpPr>
          <p:cNvPr id="31757" name="Line 650"/>
          <p:cNvSpPr>
            <a:spLocks noChangeShapeType="1"/>
          </p:cNvSpPr>
          <p:nvPr/>
        </p:nvSpPr>
        <p:spPr bwMode="auto">
          <a:xfrm flipH="1">
            <a:off x="6267450" y="5087938"/>
            <a:ext cx="103188" cy="184150"/>
          </a:xfrm>
          <a:prstGeom prst="line">
            <a:avLst/>
          </a:prstGeom>
          <a:noFill/>
          <a:ln w="9525">
            <a:solidFill>
              <a:schemeClr val="bg2"/>
            </a:solidFill>
            <a:round/>
            <a:headEnd/>
            <a:tailEnd/>
          </a:ln>
        </p:spPr>
        <p:txBody>
          <a:bodyPr/>
          <a:lstStyle/>
          <a:p>
            <a:endParaRPr lang="zh-CN" altLang="en-US"/>
          </a:p>
        </p:txBody>
      </p:sp>
      <p:sp>
        <p:nvSpPr>
          <p:cNvPr id="31758" name="Line 651"/>
          <p:cNvSpPr>
            <a:spLocks noChangeShapeType="1"/>
          </p:cNvSpPr>
          <p:nvPr/>
        </p:nvSpPr>
        <p:spPr bwMode="auto">
          <a:xfrm flipH="1" flipV="1">
            <a:off x="6548438" y="5100638"/>
            <a:ext cx="114300" cy="173037"/>
          </a:xfrm>
          <a:prstGeom prst="line">
            <a:avLst/>
          </a:prstGeom>
          <a:noFill/>
          <a:ln w="9525">
            <a:solidFill>
              <a:schemeClr val="bg2"/>
            </a:solidFill>
            <a:round/>
            <a:headEnd/>
            <a:tailEnd/>
          </a:ln>
        </p:spPr>
        <p:txBody>
          <a:bodyPr/>
          <a:lstStyle/>
          <a:p>
            <a:endParaRPr lang="zh-CN" altLang="en-US"/>
          </a:p>
        </p:txBody>
      </p:sp>
      <p:sp>
        <p:nvSpPr>
          <p:cNvPr id="31759" name="Line 652"/>
          <p:cNvSpPr>
            <a:spLocks noChangeShapeType="1"/>
          </p:cNvSpPr>
          <p:nvPr/>
        </p:nvSpPr>
        <p:spPr bwMode="auto">
          <a:xfrm>
            <a:off x="6743700" y="5056188"/>
            <a:ext cx="503238" cy="269875"/>
          </a:xfrm>
          <a:prstGeom prst="line">
            <a:avLst/>
          </a:prstGeom>
          <a:noFill/>
          <a:ln w="9525">
            <a:solidFill>
              <a:schemeClr val="bg2"/>
            </a:solidFill>
            <a:round/>
            <a:headEnd/>
            <a:tailEnd/>
          </a:ln>
        </p:spPr>
        <p:txBody>
          <a:bodyPr/>
          <a:lstStyle/>
          <a:p>
            <a:endParaRPr lang="zh-CN" altLang="en-US"/>
          </a:p>
        </p:txBody>
      </p:sp>
      <p:sp>
        <p:nvSpPr>
          <p:cNvPr id="31760" name="Line 654"/>
          <p:cNvSpPr>
            <a:spLocks noChangeShapeType="1"/>
          </p:cNvSpPr>
          <p:nvPr/>
        </p:nvSpPr>
        <p:spPr bwMode="auto">
          <a:xfrm>
            <a:off x="6046788" y="3582988"/>
            <a:ext cx="234950" cy="74612"/>
          </a:xfrm>
          <a:prstGeom prst="line">
            <a:avLst/>
          </a:prstGeom>
          <a:noFill/>
          <a:ln w="9525">
            <a:solidFill>
              <a:schemeClr val="bg2"/>
            </a:solidFill>
            <a:round/>
            <a:headEnd/>
            <a:tailEnd/>
          </a:ln>
        </p:spPr>
        <p:txBody>
          <a:bodyPr/>
          <a:lstStyle/>
          <a:p>
            <a:endParaRPr lang="zh-CN" altLang="en-US"/>
          </a:p>
        </p:txBody>
      </p:sp>
      <p:sp>
        <p:nvSpPr>
          <p:cNvPr id="31761" name="Line 655"/>
          <p:cNvSpPr>
            <a:spLocks noChangeShapeType="1"/>
          </p:cNvSpPr>
          <p:nvPr/>
        </p:nvSpPr>
        <p:spPr bwMode="auto">
          <a:xfrm flipV="1">
            <a:off x="5891213" y="3736975"/>
            <a:ext cx="168275" cy="3175"/>
          </a:xfrm>
          <a:prstGeom prst="line">
            <a:avLst/>
          </a:prstGeom>
          <a:noFill/>
          <a:ln w="9525">
            <a:solidFill>
              <a:schemeClr val="bg2"/>
            </a:solidFill>
            <a:round/>
            <a:headEnd/>
            <a:tailEnd/>
          </a:ln>
        </p:spPr>
        <p:txBody>
          <a:bodyPr/>
          <a:lstStyle/>
          <a:p>
            <a:endParaRPr lang="zh-CN" altLang="en-US"/>
          </a:p>
        </p:txBody>
      </p:sp>
      <p:grpSp>
        <p:nvGrpSpPr>
          <p:cNvPr id="31762" name="Group 656"/>
          <p:cNvGrpSpPr>
            <a:grpSpLocks/>
          </p:cNvGrpSpPr>
          <p:nvPr/>
        </p:nvGrpSpPr>
        <p:grpSpPr bwMode="auto">
          <a:xfrm>
            <a:off x="5611813" y="3503613"/>
            <a:ext cx="506412" cy="352425"/>
            <a:chOff x="2967" y="478"/>
            <a:chExt cx="788" cy="625"/>
          </a:xfrm>
        </p:grpSpPr>
        <p:pic>
          <p:nvPicPr>
            <p:cNvPr id="32296" name="Picture 657" descr="access_point_stylized_small"/>
            <p:cNvPicPr>
              <a:picLocks noChangeAspect="1" noChangeArrowheads="1"/>
            </p:cNvPicPr>
            <p:nvPr/>
          </p:nvPicPr>
          <p:blipFill>
            <a:blip r:embed="rId3"/>
            <a:srcRect/>
            <a:stretch>
              <a:fillRect/>
            </a:stretch>
          </p:blipFill>
          <p:spPr bwMode="auto">
            <a:xfrm>
              <a:off x="3012" y="559"/>
              <a:ext cx="576" cy="544"/>
            </a:xfrm>
            <a:prstGeom prst="rect">
              <a:avLst/>
            </a:prstGeom>
            <a:noFill/>
            <a:ln w="9525">
              <a:noFill/>
              <a:miter lim="800000"/>
              <a:headEnd/>
              <a:tailEnd/>
            </a:ln>
          </p:spPr>
        </p:pic>
        <p:pic>
          <p:nvPicPr>
            <p:cNvPr id="32297" name="Picture 658" descr="antenna_radiation_stylized"/>
            <p:cNvPicPr>
              <a:picLocks noChangeAspect="1" noChangeArrowheads="1"/>
            </p:cNvPicPr>
            <p:nvPr/>
          </p:nvPicPr>
          <p:blipFill>
            <a:blip r:embed="rId4"/>
            <a:srcRect/>
            <a:stretch>
              <a:fillRect/>
            </a:stretch>
          </p:blipFill>
          <p:spPr bwMode="auto">
            <a:xfrm>
              <a:off x="2967" y="478"/>
              <a:ext cx="788" cy="188"/>
            </a:xfrm>
            <a:prstGeom prst="rect">
              <a:avLst/>
            </a:prstGeom>
            <a:noFill/>
            <a:ln w="9525">
              <a:noFill/>
              <a:miter lim="800000"/>
              <a:headEnd/>
              <a:tailEnd/>
            </a:ln>
          </p:spPr>
        </p:pic>
      </p:grpSp>
      <p:sp>
        <p:nvSpPr>
          <p:cNvPr id="31763" name="Freeform 659"/>
          <p:cNvSpPr>
            <a:spLocks/>
          </p:cNvSpPr>
          <p:nvPr/>
        </p:nvSpPr>
        <p:spPr bwMode="auto">
          <a:xfrm>
            <a:off x="6919913" y="3476625"/>
            <a:ext cx="1470025" cy="765175"/>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31764" name="Freeform 660"/>
          <p:cNvSpPr>
            <a:spLocks/>
          </p:cNvSpPr>
          <p:nvPr/>
        </p:nvSpPr>
        <p:spPr bwMode="auto">
          <a:xfrm>
            <a:off x="6883400" y="2128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w="9525">
            <a:noFill/>
            <a:round/>
            <a:headEnd/>
            <a:tailEnd/>
          </a:ln>
        </p:spPr>
        <p:txBody>
          <a:bodyPr/>
          <a:lstStyle/>
          <a:p>
            <a:endParaRPr lang="zh-CN" altLang="en-US"/>
          </a:p>
        </p:txBody>
      </p:sp>
      <p:sp>
        <p:nvSpPr>
          <p:cNvPr id="31765" name="Line 661"/>
          <p:cNvSpPr>
            <a:spLocks noChangeShapeType="1"/>
          </p:cNvSpPr>
          <p:nvPr/>
        </p:nvSpPr>
        <p:spPr bwMode="auto">
          <a:xfrm>
            <a:off x="7396163" y="3816350"/>
            <a:ext cx="163512" cy="120650"/>
          </a:xfrm>
          <a:prstGeom prst="line">
            <a:avLst/>
          </a:prstGeom>
          <a:noFill/>
          <a:ln w="9525">
            <a:solidFill>
              <a:srgbClr val="FF0000"/>
            </a:solidFill>
            <a:round/>
            <a:headEnd/>
            <a:tailEnd/>
          </a:ln>
        </p:spPr>
        <p:txBody>
          <a:bodyPr/>
          <a:lstStyle/>
          <a:p>
            <a:endParaRPr lang="zh-CN" altLang="en-US"/>
          </a:p>
        </p:txBody>
      </p:sp>
      <p:sp>
        <p:nvSpPr>
          <p:cNvPr id="31766" name="Line 662"/>
          <p:cNvSpPr>
            <a:spLocks noChangeShapeType="1"/>
          </p:cNvSpPr>
          <p:nvPr/>
        </p:nvSpPr>
        <p:spPr bwMode="auto">
          <a:xfrm>
            <a:off x="7493000" y="3736975"/>
            <a:ext cx="279400" cy="0"/>
          </a:xfrm>
          <a:prstGeom prst="line">
            <a:avLst/>
          </a:prstGeom>
          <a:noFill/>
          <a:ln w="9525">
            <a:solidFill>
              <a:srgbClr val="FF0000"/>
            </a:solidFill>
            <a:round/>
            <a:headEnd/>
            <a:tailEnd/>
          </a:ln>
        </p:spPr>
        <p:txBody>
          <a:bodyPr/>
          <a:lstStyle/>
          <a:p>
            <a:endParaRPr lang="zh-CN" altLang="en-US"/>
          </a:p>
        </p:txBody>
      </p:sp>
      <p:sp>
        <p:nvSpPr>
          <p:cNvPr id="31767" name="Line 663"/>
          <p:cNvSpPr>
            <a:spLocks noChangeShapeType="1"/>
          </p:cNvSpPr>
          <p:nvPr/>
        </p:nvSpPr>
        <p:spPr bwMode="auto">
          <a:xfrm flipV="1">
            <a:off x="7729538" y="3822700"/>
            <a:ext cx="134937" cy="104775"/>
          </a:xfrm>
          <a:prstGeom prst="line">
            <a:avLst/>
          </a:prstGeom>
          <a:noFill/>
          <a:ln w="9525">
            <a:solidFill>
              <a:srgbClr val="FF0000"/>
            </a:solidFill>
            <a:round/>
            <a:headEnd/>
            <a:tailEnd/>
          </a:ln>
        </p:spPr>
        <p:txBody>
          <a:bodyPr/>
          <a:lstStyle/>
          <a:p>
            <a:endParaRPr lang="zh-CN" altLang="en-US"/>
          </a:p>
        </p:txBody>
      </p:sp>
      <p:sp>
        <p:nvSpPr>
          <p:cNvPr id="31768" name="Line 664"/>
          <p:cNvSpPr>
            <a:spLocks noChangeShapeType="1"/>
          </p:cNvSpPr>
          <p:nvPr/>
        </p:nvSpPr>
        <p:spPr bwMode="auto">
          <a:xfrm>
            <a:off x="6723063" y="2590800"/>
            <a:ext cx="509587" cy="3175"/>
          </a:xfrm>
          <a:prstGeom prst="line">
            <a:avLst/>
          </a:prstGeom>
          <a:noFill/>
          <a:ln w="9525">
            <a:solidFill>
              <a:srgbClr val="FF0000"/>
            </a:solidFill>
            <a:round/>
            <a:headEnd/>
            <a:tailEnd/>
          </a:ln>
        </p:spPr>
        <p:txBody>
          <a:bodyPr/>
          <a:lstStyle/>
          <a:p>
            <a:endParaRPr lang="zh-CN" altLang="en-US"/>
          </a:p>
        </p:txBody>
      </p:sp>
      <p:sp>
        <p:nvSpPr>
          <p:cNvPr id="31769" name="Line 665"/>
          <p:cNvSpPr>
            <a:spLocks noChangeShapeType="1"/>
          </p:cNvSpPr>
          <p:nvPr/>
        </p:nvSpPr>
        <p:spPr bwMode="auto">
          <a:xfrm>
            <a:off x="7358063" y="4700588"/>
            <a:ext cx="390525" cy="184150"/>
          </a:xfrm>
          <a:prstGeom prst="line">
            <a:avLst/>
          </a:prstGeom>
          <a:noFill/>
          <a:ln w="9525">
            <a:solidFill>
              <a:schemeClr val="bg2"/>
            </a:solidFill>
            <a:round/>
            <a:headEnd/>
            <a:tailEnd/>
          </a:ln>
        </p:spPr>
        <p:txBody>
          <a:bodyPr/>
          <a:lstStyle/>
          <a:p>
            <a:endParaRPr lang="zh-CN" altLang="en-US"/>
          </a:p>
        </p:txBody>
      </p:sp>
      <p:sp>
        <p:nvSpPr>
          <p:cNvPr id="31770" name="Line 666"/>
          <p:cNvSpPr>
            <a:spLocks noChangeShapeType="1"/>
          </p:cNvSpPr>
          <p:nvPr/>
        </p:nvSpPr>
        <p:spPr bwMode="auto">
          <a:xfrm flipV="1">
            <a:off x="6737350" y="4687888"/>
            <a:ext cx="322263" cy="198437"/>
          </a:xfrm>
          <a:prstGeom prst="line">
            <a:avLst/>
          </a:prstGeom>
          <a:noFill/>
          <a:ln w="9525">
            <a:solidFill>
              <a:schemeClr val="bg2"/>
            </a:solidFill>
            <a:round/>
            <a:headEnd/>
            <a:tailEnd/>
          </a:ln>
        </p:spPr>
        <p:txBody>
          <a:bodyPr/>
          <a:lstStyle/>
          <a:p>
            <a:endParaRPr lang="zh-CN" altLang="en-US"/>
          </a:p>
        </p:txBody>
      </p:sp>
      <p:sp>
        <p:nvSpPr>
          <p:cNvPr id="31771" name="Line 667"/>
          <p:cNvSpPr>
            <a:spLocks noChangeShapeType="1"/>
          </p:cNvSpPr>
          <p:nvPr/>
        </p:nvSpPr>
        <p:spPr bwMode="auto">
          <a:xfrm flipV="1">
            <a:off x="6780213" y="4979988"/>
            <a:ext cx="971550" cy="0"/>
          </a:xfrm>
          <a:prstGeom prst="line">
            <a:avLst/>
          </a:prstGeom>
          <a:noFill/>
          <a:ln w="9525">
            <a:solidFill>
              <a:schemeClr val="bg2"/>
            </a:solidFill>
            <a:round/>
            <a:headEnd/>
            <a:tailEnd/>
          </a:ln>
        </p:spPr>
        <p:txBody>
          <a:bodyPr/>
          <a:lstStyle/>
          <a:p>
            <a:endParaRPr lang="zh-CN" altLang="en-US"/>
          </a:p>
        </p:txBody>
      </p:sp>
      <p:sp>
        <p:nvSpPr>
          <p:cNvPr id="31772" name="Line 668"/>
          <p:cNvSpPr>
            <a:spLocks noChangeShapeType="1"/>
          </p:cNvSpPr>
          <p:nvPr/>
        </p:nvSpPr>
        <p:spPr bwMode="auto">
          <a:xfrm flipV="1">
            <a:off x="7577138" y="2495550"/>
            <a:ext cx="123825" cy="87313"/>
          </a:xfrm>
          <a:prstGeom prst="line">
            <a:avLst/>
          </a:prstGeom>
          <a:noFill/>
          <a:ln w="9525">
            <a:solidFill>
              <a:srgbClr val="FF0000"/>
            </a:solidFill>
            <a:round/>
            <a:headEnd/>
            <a:tailEnd/>
          </a:ln>
        </p:spPr>
        <p:txBody>
          <a:bodyPr/>
          <a:lstStyle/>
          <a:p>
            <a:endParaRPr lang="zh-CN" altLang="en-US"/>
          </a:p>
        </p:txBody>
      </p:sp>
      <p:sp>
        <p:nvSpPr>
          <p:cNvPr id="31773" name="Line 669"/>
          <p:cNvSpPr>
            <a:spLocks noChangeShapeType="1"/>
          </p:cNvSpPr>
          <p:nvPr/>
        </p:nvSpPr>
        <p:spPr bwMode="auto">
          <a:xfrm>
            <a:off x="7405688" y="2668588"/>
            <a:ext cx="0" cy="82550"/>
          </a:xfrm>
          <a:prstGeom prst="line">
            <a:avLst/>
          </a:prstGeom>
          <a:noFill/>
          <a:ln w="9525">
            <a:solidFill>
              <a:srgbClr val="FF0000"/>
            </a:solidFill>
            <a:round/>
            <a:headEnd/>
            <a:tailEnd/>
          </a:ln>
        </p:spPr>
        <p:txBody>
          <a:bodyPr/>
          <a:lstStyle/>
          <a:p>
            <a:endParaRPr lang="zh-CN" altLang="en-US"/>
          </a:p>
        </p:txBody>
      </p:sp>
      <p:sp>
        <p:nvSpPr>
          <p:cNvPr id="31774" name="Line 670"/>
          <p:cNvSpPr>
            <a:spLocks noChangeShapeType="1"/>
          </p:cNvSpPr>
          <p:nvPr/>
        </p:nvSpPr>
        <p:spPr bwMode="auto">
          <a:xfrm flipV="1">
            <a:off x="7580313" y="2562225"/>
            <a:ext cx="263525" cy="288925"/>
          </a:xfrm>
          <a:prstGeom prst="line">
            <a:avLst/>
          </a:prstGeom>
          <a:noFill/>
          <a:ln w="9525">
            <a:solidFill>
              <a:srgbClr val="FF0000"/>
            </a:solidFill>
            <a:round/>
            <a:headEnd/>
            <a:tailEnd/>
          </a:ln>
        </p:spPr>
        <p:txBody>
          <a:bodyPr/>
          <a:lstStyle/>
          <a:p>
            <a:endParaRPr lang="zh-CN" altLang="en-US"/>
          </a:p>
        </p:txBody>
      </p:sp>
      <p:sp>
        <p:nvSpPr>
          <p:cNvPr id="31775" name="Line 671"/>
          <p:cNvSpPr>
            <a:spLocks noChangeShapeType="1"/>
          </p:cNvSpPr>
          <p:nvPr/>
        </p:nvSpPr>
        <p:spPr bwMode="auto">
          <a:xfrm>
            <a:off x="7942263" y="2563813"/>
            <a:ext cx="0" cy="196850"/>
          </a:xfrm>
          <a:prstGeom prst="line">
            <a:avLst/>
          </a:prstGeom>
          <a:noFill/>
          <a:ln w="9525">
            <a:solidFill>
              <a:srgbClr val="FF0000"/>
            </a:solidFill>
            <a:round/>
            <a:headEnd/>
            <a:tailEnd/>
          </a:ln>
        </p:spPr>
        <p:txBody>
          <a:bodyPr/>
          <a:lstStyle/>
          <a:p>
            <a:endParaRPr lang="zh-CN" altLang="en-US"/>
          </a:p>
        </p:txBody>
      </p:sp>
      <p:sp>
        <p:nvSpPr>
          <p:cNvPr id="31776" name="Line 672"/>
          <p:cNvSpPr>
            <a:spLocks noChangeShapeType="1"/>
          </p:cNvSpPr>
          <p:nvPr/>
        </p:nvSpPr>
        <p:spPr bwMode="auto">
          <a:xfrm>
            <a:off x="7596188" y="2870200"/>
            <a:ext cx="188912" cy="0"/>
          </a:xfrm>
          <a:prstGeom prst="line">
            <a:avLst/>
          </a:prstGeom>
          <a:noFill/>
          <a:ln w="9525">
            <a:solidFill>
              <a:srgbClr val="FF0000"/>
            </a:solidFill>
            <a:round/>
            <a:headEnd/>
            <a:tailEnd/>
          </a:ln>
        </p:spPr>
        <p:txBody>
          <a:bodyPr/>
          <a:lstStyle/>
          <a:p>
            <a:endParaRPr lang="zh-CN" altLang="en-US"/>
          </a:p>
        </p:txBody>
      </p:sp>
      <p:sp>
        <p:nvSpPr>
          <p:cNvPr id="31777" name="Line 673"/>
          <p:cNvSpPr>
            <a:spLocks noChangeShapeType="1"/>
          </p:cNvSpPr>
          <p:nvPr/>
        </p:nvSpPr>
        <p:spPr bwMode="auto">
          <a:xfrm>
            <a:off x="8150225" y="2860675"/>
            <a:ext cx="177800" cy="0"/>
          </a:xfrm>
          <a:prstGeom prst="line">
            <a:avLst/>
          </a:prstGeom>
          <a:noFill/>
          <a:ln w="9525">
            <a:solidFill>
              <a:srgbClr val="FF0000"/>
            </a:solidFill>
            <a:round/>
            <a:headEnd/>
            <a:tailEnd/>
          </a:ln>
        </p:spPr>
        <p:txBody>
          <a:bodyPr/>
          <a:lstStyle/>
          <a:p>
            <a:endParaRPr lang="zh-CN" altLang="en-US"/>
          </a:p>
        </p:txBody>
      </p:sp>
      <p:sp>
        <p:nvSpPr>
          <p:cNvPr id="31778" name="Line 674"/>
          <p:cNvSpPr>
            <a:spLocks noChangeShapeType="1"/>
          </p:cNvSpPr>
          <p:nvPr/>
        </p:nvSpPr>
        <p:spPr bwMode="auto">
          <a:xfrm flipH="1">
            <a:off x="7299325" y="2936875"/>
            <a:ext cx="98425" cy="704850"/>
          </a:xfrm>
          <a:prstGeom prst="line">
            <a:avLst/>
          </a:prstGeom>
          <a:noFill/>
          <a:ln w="9525">
            <a:solidFill>
              <a:srgbClr val="FF0000"/>
            </a:solidFill>
            <a:round/>
            <a:headEnd/>
            <a:tailEnd/>
          </a:ln>
        </p:spPr>
        <p:txBody>
          <a:bodyPr/>
          <a:lstStyle/>
          <a:p>
            <a:endParaRPr lang="zh-CN" altLang="en-US"/>
          </a:p>
        </p:txBody>
      </p:sp>
      <p:sp>
        <p:nvSpPr>
          <p:cNvPr id="31779" name="Line 675"/>
          <p:cNvSpPr>
            <a:spLocks noChangeShapeType="1"/>
          </p:cNvSpPr>
          <p:nvPr/>
        </p:nvSpPr>
        <p:spPr bwMode="auto">
          <a:xfrm flipH="1">
            <a:off x="7888288" y="2936875"/>
            <a:ext cx="111125" cy="727075"/>
          </a:xfrm>
          <a:prstGeom prst="line">
            <a:avLst/>
          </a:prstGeom>
          <a:noFill/>
          <a:ln w="9525">
            <a:solidFill>
              <a:srgbClr val="FF0000"/>
            </a:solidFill>
            <a:round/>
            <a:headEnd/>
            <a:tailEnd/>
          </a:ln>
        </p:spPr>
        <p:txBody>
          <a:bodyPr/>
          <a:lstStyle/>
          <a:p>
            <a:endParaRPr lang="zh-CN" altLang="en-US"/>
          </a:p>
        </p:txBody>
      </p:sp>
      <p:sp>
        <p:nvSpPr>
          <p:cNvPr id="31780" name="Line 676"/>
          <p:cNvSpPr>
            <a:spLocks noChangeShapeType="1"/>
          </p:cNvSpPr>
          <p:nvPr/>
        </p:nvSpPr>
        <p:spPr bwMode="auto">
          <a:xfrm flipV="1">
            <a:off x="7272338" y="4078288"/>
            <a:ext cx="227012" cy="436562"/>
          </a:xfrm>
          <a:prstGeom prst="line">
            <a:avLst/>
          </a:prstGeom>
          <a:noFill/>
          <a:ln w="9525">
            <a:solidFill>
              <a:srgbClr val="FF0000"/>
            </a:solidFill>
            <a:round/>
            <a:headEnd/>
            <a:tailEnd/>
          </a:ln>
        </p:spPr>
        <p:txBody>
          <a:bodyPr/>
          <a:lstStyle/>
          <a:p>
            <a:endParaRPr lang="zh-CN" altLang="en-US"/>
          </a:p>
        </p:txBody>
      </p:sp>
      <p:sp>
        <p:nvSpPr>
          <p:cNvPr id="31781" name="Line 677"/>
          <p:cNvSpPr>
            <a:spLocks noChangeShapeType="1"/>
          </p:cNvSpPr>
          <p:nvPr/>
        </p:nvSpPr>
        <p:spPr bwMode="auto">
          <a:xfrm>
            <a:off x="8345488" y="2859088"/>
            <a:ext cx="177800" cy="0"/>
          </a:xfrm>
          <a:prstGeom prst="line">
            <a:avLst/>
          </a:prstGeom>
          <a:noFill/>
          <a:ln w="9525">
            <a:solidFill>
              <a:srgbClr val="FF0000"/>
            </a:solidFill>
            <a:prstDash val="dash"/>
            <a:round/>
            <a:headEnd/>
            <a:tailEnd/>
          </a:ln>
        </p:spPr>
        <p:txBody>
          <a:bodyPr/>
          <a:lstStyle/>
          <a:p>
            <a:endParaRPr lang="zh-CN" altLang="en-US"/>
          </a:p>
        </p:txBody>
      </p:sp>
      <p:grpSp>
        <p:nvGrpSpPr>
          <p:cNvPr id="31782" name="Group 678"/>
          <p:cNvGrpSpPr>
            <a:grpSpLocks/>
          </p:cNvGrpSpPr>
          <p:nvPr/>
        </p:nvGrpSpPr>
        <p:grpSpPr bwMode="auto">
          <a:xfrm>
            <a:off x="6053138" y="1846263"/>
            <a:ext cx="468312" cy="620712"/>
            <a:chOff x="1653" y="3023"/>
            <a:chExt cx="622" cy="911"/>
          </a:xfrm>
        </p:grpSpPr>
        <p:sp>
          <p:nvSpPr>
            <p:cNvPr id="32279" name="Line 270"/>
            <p:cNvSpPr>
              <a:spLocks noChangeShapeType="1"/>
            </p:cNvSpPr>
            <p:nvPr/>
          </p:nvSpPr>
          <p:spPr bwMode="auto">
            <a:xfrm flipH="1">
              <a:off x="1766" y="3287"/>
              <a:ext cx="188" cy="586"/>
            </a:xfrm>
            <a:prstGeom prst="line">
              <a:avLst/>
            </a:prstGeom>
            <a:noFill/>
            <a:ln w="19050">
              <a:solidFill>
                <a:srgbClr val="808080"/>
              </a:solidFill>
              <a:round/>
              <a:headEnd/>
              <a:tailEnd/>
            </a:ln>
          </p:spPr>
          <p:txBody>
            <a:bodyPr wrap="none"/>
            <a:lstStyle/>
            <a:p>
              <a:endParaRPr lang="zh-CN" altLang="en-US"/>
            </a:p>
          </p:txBody>
        </p:sp>
        <p:sp>
          <p:nvSpPr>
            <p:cNvPr id="32280" name="Line 271"/>
            <p:cNvSpPr>
              <a:spLocks noChangeShapeType="1"/>
            </p:cNvSpPr>
            <p:nvPr/>
          </p:nvSpPr>
          <p:spPr bwMode="auto">
            <a:xfrm>
              <a:off x="1954" y="3287"/>
              <a:ext cx="188" cy="583"/>
            </a:xfrm>
            <a:prstGeom prst="line">
              <a:avLst/>
            </a:prstGeom>
            <a:noFill/>
            <a:ln w="19050">
              <a:solidFill>
                <a:srgbClr val="808080"/>
              </a:solidFill>
              <a:round/>
              <a:headEnd/>
              <a:tailEnd/>
            </a:ln>
          </p:spPr>
          <p:txBody>
            <a:bodyPr wrap="none"/>
            <a:lstStyle/>
            <a:p>
              <a:endParaRPr lang="zh-CN" altLang="en-US"/>
            </a:p>
          </p:txBody>
        </p:sp>
        <p:sp>
          <p:nvSpPr>
            <p:cNvPr id="32281" name="Line 272"/>
            <p:cNvSpPr>
              <a:spLocks noChangeShapeType="1"/>
            </p:cNvSpPr>
            <p:nvPr/>
          </p:nvSpPr>
          <p:spPr bwMode="auto">
            <a:xfrm>
              <a:off x="1766" y="3870"/>
              <a:ext cx="188" cy="64"/>
            </a:xfrm>
            <a:prstGeom prst="line">
              <a:avLst/>
            </a:prstGeom>
            <a:noFill/>
            <a:ln w="19050">
              <a:solidFill>
                <a:srgbClr val="808080"/>
              </a:solidFill>
              <a:round/>
              <a:headEnd/>
              <a:tailEnd/>
            </a:ln>
          </p:spPr>
          <p:txBody>
            <a:bodyPr wrap="none"/>
            <a:lstStyle/>
            <a:p>
              <a:endParaRPr lang="zh-CN" altLang="en-US"/>
            </a:p>
          </p:txBody>
        </p:sp>
        <p:sp>
          <p:nvSpPr>
            <p:cNvPr id="32282" name="Line 273"/>
            <p:cNvSpPr>
              <a:spLocks noChangeShapeType="1"/>
            </p:cNvSpPr>
            <p:nvPr/>
          </p:nvSpPr>
          <p:spPr bwMode="auto">
            <a:xfrm flipH="1">
              <a:off x="1954" y="3870"/>
              <a:ext cx="188" cy="64"/>
            </a:xfrm>
            <a:prstGeom prst="line">
              <a:avLst/>
            </a:prstGeom>
            <a:noFill/>
            <a:ln w="19050">
              <a:solidFill>
                <a:srgbClr val="808080"/>
              </a:solidFill>
              <a:round/>
              <a:headEnd/>
              <a:tailEnd/>
            </a:ln>
          </p:spPr>
          <p:txBody>
            <a:bodyPr wrap="none"/>
            <a:lstStyle/>
            <a:p>
              <a:endParaRPr lang="zh-CN" altLang="en-US"/>
            </a:p>
          </p:txBody>
        </p:sp>
        <p:sp>
          <p:nvSpPr>
            <p:cNvPr id="32283" name="Line 274"/>
            <p:cNvSpPr>
              <a:spLocks noChangeShapeType="1"/>
            </p:cNvSpPr>
            <p:nvPr/>
          </p:nvSpPr>
          <p:spPr bwMode="auto">
            <a:xfrm>
              <a:off x="1954" y="3300"/>
              <a:ext cx="0" cy="634"/>
            </a:xfrm>
            <a:prstGeom prst="line">
              <a:avLst/>
            </a:prstGeom>
            <a:noFill/>
            <a:ln w="19050">
              <a:solidFill>
                <a:srgbClr val="808080"/>
              </a:solidFill>
              <a:round/>
              <a:headEnd/>
              <a:tailEnd/>
            </a:ln>
          </p:spPr>
          <p:txBody>
            <a:bodyPr wrap="none"/>
            <a:lstStyle/>
            <a:p>
              <a:endParaRPr lang="zh-CN" altLang="en-US"/>
            </a:p>
          </p:txBody>
        </p:sp>
        <p:sp>
          <p:nvSpPr>
            <p:cNvPr id="32284" name="Line 275"/>
            <p:cNvSpPr>
              <a:spLocks noChangeShapeType="1"/>
            </p:cNvSpPr>
            <p:nvPr/>
          </p:nvSpPr>
          <p:spPr bwMode="auto">
            <a:xfrm flipV="1">
              <a:off x="1766" y="3810"/>
              <a:ext cx="188" cy="63"/>
            </a:xfrm>
            <a:prstGeom prst="line">
              <a:avLst/>
            </a:prstGeom>
            <a:noFill/>
            <a:ln w="19050">
              <a:solidFill>
                <a:srgbClr val="808080"/>
              </a:solidFill>
              <a:round/>
              <a:headEnd/>
              <a:tailEnd/>
            </a:ln>
          </p:spPr>
          <p:txBody>
            <a:bodyPr wrap="none"/>
            <a:lstStyle/>
            <a:p>
              <a:endParaRPr lang="zh-CN" altLang="en-US"/>
            </a:p>
          </p:txBody>
        </p:sp>
        <p:sp>
          <p:nvSpPr>
            <p:cNvPr id="32285" name="Line 276"/>
            <p:cNvSpPr>
              <a:spLocks noChangeShapeType="1"/>
            </p:cNvSpPr>
            <p:nvPr/>
          </p:nvSpPr>
          <p:spPr bwMode="auto">
            <a:xfrm flipH="1" flipV="1">
              <a:off x="1954" y="3810"/>
              <a:ext cx="188" cy="60"/>
            </a:xfrm>
            <a:prstGeom prst="line">
              <a:avLst/>
            </a:prstGeom>
            <a:noFill/>
            <a:ln w="19050">
              <a:solidFill>
                <a:srgbClr val="808080"/>
              </a:solidFill>
              <a:round/>
              <a:headEnd/>
              <a:tailEnd/>
            </a:ln>
          </p:spPr>
          <p:txBody>
            <a:bodyPr wrap="none"/>
            <a:lstStyle/>
            <a:p>
              <a:endParaRPr lang="zh-CN" altLang="en-US"/>
            </a:p>
          </p:txBody>
        </p:sp>
        <p:sp>
          <p:nvSpPr>
            <p:cNvPr id="32286" name="Line 277"/>
            <p:cNvSpPr>
              <a:spLocks noChangeShapeType="1"/>
            </p:cNvSpPr>
            <p:nvPr/>
          </p:nvSpPr>
          <p:spPr bwMode="auto">
            <a:xfrm>
              <a:off x="1846" y="3618"/>
              <a:ext cx="108" cy="48"/>
            </a:xfrm>
            <a:prstGeom prst="line">
              <a:avLst/>
            </a:prstGeom>
            <a:noFill/>
            <a:ln w="19050">
              <a:solidFill>
                <a:srgbClr val="808080"/>
              </a:solidFill>
              <a:round/>
              <a:headEnd/>
              <a:tailEnd/>
            </a:ln>
          </p:spPr>
          <p:txBody>
            <a:bodyPr wrap="none"/>
            <a:lstStyle/>
            <a:p>
              <a:endParaRPr lang="zh-CN" altLang="en-US"/>
            </a:p>
          </p:txBody>
        </p:sp>
        <p:sp>
          <p:nvSpPr>
            <p:cNvPr id="32287" name="Line 278"/>
            <p:cNvSpPr>
              <a:spLocks noChangeShapeType="1"/>
            </p:cNvSpPr>
            <p:nvPr/>
          </p:nvSpPr>
          <p:spPr bwMode="auto">
            <a:xfrm flipV="1">
              <a:off x="1954" y="3618"/>
              <a:ext cx="114" cy="48"/>
            </a:xfrm>
            <a:prstGeom prst="line">
              <a:avLst/>
            </a:prstGeom>
            <a:noFill/>
            <a:ln w="19050">
              <a:solidFill>
                <a:srgbClr val="808080"/>
              </a:solidFill>
              <a:round/>
              <a:headEnd/>
              <a:tailEnd/>
            </a:ln>
          </p:spPr>
          <p:txBody>
            <a:bodyPr wrap="none"/>
            <a:lstStyle/>
            <a:p>
              <a:endParaRPr lang="zh-CN" altLang="en-US"/>
            </a:p>
          </p:txBody>
        </p:sp>
        <p:sp>
          <p:nvSpPr>
            <p:cNvPr id="32288" name="Line 279"/>
            <p:cNvSpPr>
              <a:spLocks noChangeShapeType="1"/>
            </p:cNvSpPr>
            <p:nvPr/>
          </p:nvSpPr>
          <p:spPr bwMode="auto">
            <a:xfrm>
              <a:off x="1810" y="3704"/>
              <a:ext cx="139" cy="65"/>
            </a:xfrm>
            <a:prstGeom prst="line">
              <a:avLst/>
            </a:prstGeom>
            <a:noFill/>
            <a:ln w="19050">
              <a:solidFill>
                <a:srgbClr val="808080"/>
              </a:solidFill>
              <a:round/>
              <a:headEnd/>
              <a:tailEnd/>
            </a:ln>
          </p:spPr>
          <p:txBody>
            <a:bodyPr wrap="none"/>
            <a:lstStyle/>
            <a:p>
              <a:endParaRPr lang="zh-CN" altLang="en-US"/>
            </a:p>
          </p:txBody>
        </p:sp>
        <p:sp>
          <p:nvSpPr>
            <p:cNvPr id="32289" name="Line 280"/>
            <p:cNvSpPr>
              <a:spLocks noChangeShapeType="1"/>
            </p:cNvSpPr>
            <p:nvPr/>
          </p:nvSpPr>
          <p:spPr bwMode="auto">
            <a:xfrm flipV="1">
              <a:off x="1954" y="3717"/>
              <a:ext cx="140" cy="57"/>
            </a:xfrm>
            <a:prstGeom prst="line">
              <a:avLst/>
            </a:prstGeom>
            <a:noFill/>
            <a:ln w="19050">
              <a:solidFill>
                <a:srgbClr val="808080"/>
              </a:solidFill>
              <a:round/>
              <a:headEnd/>
              <a:tailEnd/>
            </a:ln>
          </p:spPr>
          <p:txBody>
            <a:bodyPr wrap="none"/>
            <a:lstStyle/>
            <a:p>
              <a:endParaRPr lang="zh-CN" altLang="en-US"/>
            </a:p>
          </p:txBody>
        </p:sp>
        <p:sp>
          <p:nvSpPr>
            <p:cNvPr id="32290" name="Line 281"/>
            <p:cNvSpPr>
              <a:spLocks noChangeShapeType="1"/>
            </p:cNvSpPr>
            <p:nvPr/>
          </p:nvSpPr>
          <p:spPr bwMode="auto">
            <a:xfrm flipV="1">
              <a:off x="1954" y="3530"/>
              <a:ext cx="72" cy="24"/>
            </a:xfrm>
            <a:prstGeom prst="line">
              <a:avLst/>
            </a:prstGeom>
            <a:noFill/>
            <a:ln w="19050">
              <a:solidFill>
                <a:srgbClr val="808080"/>
              </a:solidFill>
              <a:round/>
              <a:headEnd/>
              <a:tailEnd/>
            </a:ln>
          </p:spPr>
          <p:txBody>
            <a:bodyPr wrap="none"/>
            <a:lstStyle/>
            <a:p>
              <a:endParaRPr lang="zh-CN" altLang="en-US"/>
            </a:p>
          </p:txBody>
        </p:sp>
        <p:sp>
          <p:nvSpPr>
            <p:cNvPr id="32291" name="Line 282"/>
            <p:cNvSpPr>
              <a:spLocks noChangeShapeType="1"/>
            </p:cNvSpPr>
            <p:nvPr/>
          </p:nvSpPr>
          <p:spPr bwMode="auto">
            <a:xfrm flipV="1">
              <a:off x="1954" y="3409"/>
              <a:ext cx="45" cy="18"/>
            </a:xfrm>
            <a:prstGeom prst="line">
              <a:avLst/>
            </a:prstGeom>
            <a:noFill/>
            <a:ln w="19050">
              <a:solidFill>
                <a:srgbClr val="808080"/>
              </a:solidFill>
              <a:round/>
              <a:headEnd/>
              <a:tailEnd/>
            </a:ln>
          </p:spPr>
          <p:txBody>
            <a:bodyPr wrap="none"/>
            <a:lstStyle/>
            <a:p>
              <a:endParaRPr lang="zh-CN" altLang="en-US"/>
            </a:p>
          </p:txBody>
        </p:sp>
        <p:sp>
          <p:nvSpPr>
            <p:cNvPr id="32292" name="Line 283"/>
            <p:cNvSpPr>
              <a:spLocks noChangeShapeType="1"/>
            </p:cNvSpPr>
            <p:nvPr/>
          </p:nvSpPr>
          <p:spPr bwMode="auto">
            <a:xfrm>
              <a:off x="1873" y="3522"/>
              <a:ext cx="87" cy="32"/>
            </a:xfrm>
            <a:prstGeom prst="line">
              <a:avLst/>
            </a:prstGeom>
            <a:noFill/>
            <a:ln w="19050">
              <a:solidFill>
                <a:srgbClr val="808080"/>
              </a:solidFill>
              <a:round/>
              <a:headEnd/>
              <a:tailEnd/>
            </a:ln>
          </p:spPr>
          <p:txBody>
            <a:bodyPr wrap="none"/>
            <a:lstStyle/>
            <a:p>
              <a:endParaRPr lang="zh-CN" altLang="en-US"/>
            </a:p>
          </p:txBody>
        </p:sp>
        <p:sp>
          <p:nvSpPr>
            <p:cNvPr id="32293" name="Line 284"/>
            <p:cNvSpPr>
              <a:spLocks noChangeShapeType="1"/>
            </p:cNvSpPr>
            <p:nvPr/>
          </p:nvSpPr>
          <p:spPr bwMode="auto">
            <a:xfrm>
              <a:off x="1912" y="3404"/>
              <a:ext cx="50" cy="31"/>
            </a:xfrm>
            <a:prstGeom prst="line">
              <a:avLst/>
            </a:prstGeom>
            <a:noFill/>
            <a:ln w="19050">
              <a:solidFill>
                <a:srgbClr val="808080"/>
              </a:solidFill>
              <a:round/>
              <a:headEnd/>
              <a:tailEnd/>
            </a:ln>
          </p:spPr>
          <p:txBody>
            <a:bodyPr wrap="none"/>
            <a:lstStyle/>
            <a:p>
              <a:endParaRPr lang="zh-CN" altLang="en-US"/>
            </a:p>
          </p:txBody>
        </p:sp>
        <p:sp>
          <p:nvSpPr>
            <p:cNvPr id="32294"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p>
              <a:endParaRPr lang="zh-CN" altLang="zh-CN"/>
            </a:p>
          </p:txBody>
        </p:sp>
        <p:pic>
          <p:nvPicPr>
            <p:cNvPr id="32295" name="Picture 695" descr="cell_tower_radiation_gray"/>
            <p:cNvPicPr>
              <a:picLocks noChangeAspect="1" noChangeArrowheads="1"/>
            </p:cNvPicPr>
            <p:nvPr/>
          </p:nvPicPr>
          <p:blipFill>
            <a:blip r:embed="rId5"/>
            <a:srcRect/>
            <a:stretch>
              <a:fillRect/>
            </a:stretch>
          </p:blipFill>
          <p:spPr bwMode="auto">
            <a:xfrm>
              <a:off x="1653" y="3023"/>
              <a:ext cx="622" cy="503"/>
            </a:xfrm>
            <a:prstGeom prst="rect">
              <a:avLst/>
            </a:prstGeom>
            <a:noFill/>
            <a:ln w="9525">
              <a:noFill/>
              <a:miter lim="800000"/>
              <a:headEnd/>
              <a:tailEnd/>
            </a:ln>
          </p:spPr>
        </p:pic>
      </p:grpSp>
      <p:grpSp>
        <p:nvGrpSpPr>
          <p:cNvPr id="31783" name="Group 696"/>
          <p:cNvGrpSpPr>
            <a:grpSpLocks/>
          </p:cNvGrpSpPr>
          <p:nvPr/>
        </p:nvGrpSpPr>
        <p:grpSpPr bwMode="auto">
          <a:xfrm>
            <a:off x="6289675" y="2406650"/>
            <a:ext cx="454025" cy="254000"/>
            <a:chOff x="3843" y="1516"/>
            <a:chExt cx="286" cy="160"/>
          </a:xfrm>
        </p:grpSpPr>
        <p:sp>
          <p:nvSpPr>
            <p:cNvPr id="32270" name="Line 697"/>
            <p:cNvSpPr>
              <a:spLocks noChangeShapeType="1"/>
            </p:cNvSpPr>
            <p:nvPr/>
          </p:nvSpPr>
          <p:spPr bwMode="auto">
            <a:xfrm>
              <a:off x="3843" y="1516"/>
              <a:ext cx="96" cy="60"/>
            </a:xfrm>
            <a:prstGeom prst="line">
              <a:avLst/>
            </a:prstGeom>
            <a:noFill/>
            <a:ln w="9525">
              <a:solidFill>
                <a:srgbClr val="969696"/>
              </a:solidFill>
              <a:round/>
              <a:headEnd/>
              <a:tailEnd/>
            </a:ln>
          </p:spPr>
          <p:txBody>
            <a:bodyPr/>
            <a:lstStyle/>
            <a:p>
              <a:endParaRPr lang="zh-CN" altLang="en-US"/>
            </a:p>
          </p:txBody>
        </p:sp>
        <p:sp>
          <p:nvSpPr>
            <p:cNvPr id="32271"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32272"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2273"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32274" name="Group 701"/>
            <p:cNvGrpSpPr>
              <a:grpSpLocks/>
            </p:cNvGrpSpPr>
            <p:nvPr/>
          </p:nvGrpSpPr>
          <p:grpSpPr bwMode="auto">
            <a:xfrm>
              <a:off x="3932" y="1587"/>
              <a:ext cx="138" cy="33"/>
              <a:chOff x="2468" y="1332"/>
              <a:chExt cx="310" cy="60"/>
            </a:xfrm>
          </p:grpSpPr>
          <p:sp>
            <p:nvSpPr>
              <p:cNvPr id="32277"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32278"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32275" name="Line 704"/>
            <p:cNvSpPr>
              <a:spLocks noChangeShapeType="1"/>
            </p:cNvSpPr>
            <p:nvPr/>
          </p:nvSpPr>
          <p:spPr bwMode="auto">
            <a:xfrm>
              <a:off x="3884" y="1602"/>
              <a:ext cx="0" cy="47"/>
            </a:xfrm>
            <a:prstGeom prst="line">
              <a:avLst/>
            </a:prstGeom>
            <a:noFill/>
            <a:ln w="9525">
              <a:solidFill>
                <a:schemeClr val="bg2"/>
              </a:solidFill>
              <a:round/>
              <a:headEnd/>
              <a:tailEnd/>
            </a:ln>
          </p:spPr>
          <p:txBody>
            <a:bodyPr/>
            <a:lstStyle/>
            <a:p>
              <a:endParaRPr lang="zh-CN" altLang="en-US"/>
            </a:p>
          </p:txBody>
        </p:sp>
        <p:sp>
          <p:nvSpPr>
            <p:cNvPr id="32276" name="Line 705"/>
            <p:cNvSpPr>
              <a:spLocks noChangeShapeType="1"/>
            </p:cNvSpPr>
            <p:nvPr/>
          </p:nvSpPr>
          <p:spPr bwMode="auto">
            <a:xfrm>
              <a:off x="4127" y="1604"/>
              <a:ext cx="0" cy="46"/>
            </a:xfrm>
            <a:prstGeom prst="line">
              <a:avLst/>
            </a:prstGeom>
            <a:noFill/>
            <a:ln w="9525">
              <a:solidFill>
                <a:schemeClr val="bg2"/>
              </a:solidFill>
              <a:round/>
              <a:headEnd/>
              <a:tailEnd/>
            </a:ln>
          </p:spPr>
          <p:txBody>
            <a:bodyPr/>
            <a:lstStyle/>
            <a:p>
              <a:endParaRPr lang="zh-CN" altLang="en-US"/>
            </a:p>
          </p:txBody>
        </p:sp>
      </p:grpSp>
      <p:grpSp>
        <p:nvGrpSpPr>
          <p:cNvPr id="31784" name="Group 706"/>
          <p:cNvGrpSpPr>
            <a:grpSpLocks/>
          </p:cNvGrpSpPr>
          <p:nvPr/>
        </p:nvGrpSpPr>
        <p:grpSpPr bwMode="auto">
          <a:xfrm>
            <a:off x="7202488" y="2493963"/>
            <a:ext cx="390525" cy="174625"/>
            <a:chOff x="4334" y="1470"/>
            <a:chExt cx="246" cy="107"/>
          </a:xfrm>
        </p:grpSpPr>
        <p:sp>
          <p:nvSpPr>
            <p:cNvPr id="3226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3226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226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32265" name="Group 710"/>
            <p:cNvGrpSpPr>
              <a:grpSpLocks/>
            </p:cNvGrpSpPr>
            <p:nvPr/>
          </p:nvGrpSpPr>
          <p:grpSpPr bwMode="auto">
            <a:xfrm>
              <a:off x="4383" y="1488"/>
              <a:ext cx="138" cy="33"/>
              <a:chOff x="2468" y="1332"/>
              <a:chExt cx="310" cy="60"/>
            </a:xfrm>
          </p:grpSpPr>
          <p:sp>
            <p:nvSpPr>
              <p:cNvPr id="32268"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32269"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32266" name="Line 713"/>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32267" name="Line 714"/>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31785" name="Group 715"/>
          <p:cNvGrpSpPr>
            <a:grpSpLocks/>
          </p:cNvGrpSpPr>
          <p:nvPr/>
        </p:nvGrpSpPr>
        <p:grpSpPr bwMode="auto">
          <a:xfrm>
            <a:off x="7213600" y="2757488"/>
            <a:ext cx="390525" cy="174625"/>
            <a:chOff x="4334" y="1470"/>
            <a:chExt cx="246" cy="107"/>
          </a:xfrm>
        </p:grpSpPr>
        <p:sp>
          <p:nvSpPr>
            <p:cNvPr id="3225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3225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225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32257" name="Group 719"/>
            <p:cNvGrpSpPr>
              <a:grpSpLocks/>
            </p:cNvGrpSpPr>
            <p:nvPr/>
          </p:nvGrpSpPr>
          <p:grpSpPr bwMode="auto">
            <a:xfrm>
              <a:off x="4383" y="1488"/>
              <a:ext cx="138" cy="33"/>
              <a:chOff x="2468" y="1332"/>
              <a:chExt cx="310" cy="60"/>
            </a:xfrm>
          </p:grpSpPr>
          <p:sp>
            <p:nvSpPr>
              <p:cNvPr id="32260"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32261"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32258" name="Line 722"/>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32259" name="Line 723"/>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31786" name="Group 724"/>
          <p:cNvGrpSpPr>
            <a:grpSpLocks/>
          </p:cNvGrpSpPr>
          <p:nvPr/>
        </p:nvGrpSpPr>
        <p:grpSpPr bwMode="auto">
          <a:xfrm>
            <a:off x="7762875" y="2759075"/>
            <a:ext cx="390525" cy="174625"/>
            <a:chOff x="4334" y="1470"/>
            <a:chExt cx="246" cy="107"/>
          </a:xfrm>
        </p:grpSpPr>
        <p:sp>
          <p:nvSpPr>
            <p:cNvPr id="3224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3224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224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32249" name="Group 728"/>
            <p:cNvGrpSpPr>
              <a:grpSpLocks/>
            </p:cNvGrpSpPr>
            <p:nvPr/>
          </p:nvGrpSpPr>
          <p:grpSpPr bwMode="auto">
            <a:xfrm>
              <a:off x="4383" y="1488"/>
              <a:ext cx="138" cy="33"/>
              <a:chOff x="2468" y="1332"/>
              <a:chExt cx="310" cy="60"/>
            </a:xfrm>
          </p:grpSpPr>
          <p:sp>
            <p:nvSpPr>
              <p:cNvPr id="32252"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32253"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32250" name="Line 731"/>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32251" name="Line 732"/>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31787" name="Group 733"/>
          <p:cNvGrpSpPr>
            <a:grpSpLocks/>
          </p:cNvGrpSpPr>
          <p:nvPr/>
        </p:nvGrpSpPr>
        <p:grpSpPr bwMode="auto">
          <a:xfrm>
            <a:off x="7689850" y="2393950"/>
            <a:ext cx="390525" cy="174625"/>
            <a:chOff x="4334" y="1470"/>
            <a:chExt cx="246" cy="107"/>
          </a:xfrm>
        </p:grpSpPr>
        <p:sp>
          <p:nvSpPr>
            <p:cNvPr id="3223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3223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224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32241" name="Group 737"/>
            <p:cNvGrpSpPr>
              <a:grpSpLocks/>
            </p:cNvGrpSpPr>
            <p:nvPr/>
          </p:nvGrpSpPr>
          <p:grpSpPr bwMode="auto">
            <a:xfrm>
              <a:off x="4383" y="1488"/>
              <a:ext cx="138" cy="33"/>
              <a:chOff x="2468" y="1332"/>
              <a:chExt cx="310" cy="60"/>
            </a:xfrm>
          </p:grpSpPr>
          <p:sp>
            <p:nvSpPr>
              <p:cNvPr id="32244"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32245"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32242" name="Line 740"/>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32243" name="Line 741"/>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31788" name="Line 751"/>
          <p:cNvSpPr>
            <a:spLocks noChangeShapeType="1"/>
          </p:cNvSpPr>
          <p:nvPr/>
        </p:nvSpPr>
        <p:spPr bwMode="auto">
          <a:xfrm>
            <a:off x="6427788" y="3743325"/>
            <a:ext cx="679450" cy="0"/>
          </a:xfrm>
          <a:prstGeom prst="line">
            <a:avLst/>
          </a:prstGeom>
          <a:noFill/>
          <a:ln w="9525">
            <a:solidFill>
              <a:srgbClr val="FF0000"/>
            </a:solidFill>
            <a:round/>
            <a:headEnd/>
            <a:tailEnd/>
          </a:ln>
        </p:spPr>
        <p:txBody>
          <a:bodyPr/>
          <a:lstStyle/>
          <a:p>
            <a:endParaRPr lang="zh-CN" altLang="en-US"/>
          </a:p>
        </p:txBody>
      </p:sp>
      <p:grpSp>
        <p:nvGrpSpPr>
          <p:cNvPr id="31789" name="Group 761"/>
          <p:cNvGrpSpPr>
            <a:grpSpLocks/>
          </p:cNvGrpSpPr>
          <p:nvPr/>
        </p:nvGrpSpPr>
        <p:grpSpPr bwMode="auto">
          <a:xfrm>
            <a:off x="7591425" y="4806950"/>
            <a:ext cx="622300" cy="244475"/>
            <a:chOff x="4334" y="1470"/>
            <a:chExt cx="246" cy="107"/>
          </a:xfrm>
        </p:grpSpPr>
        <p:sp>
          <p:nvSpPr>
            <p:cNvPr id="3223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3223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223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32233" name="Group 765"/>
            <p:cNvGrpSpPr>
              <a:grpSpLocks/>
            </p:cNvGrpSpPr>
            <p:nvPr/>
          </p:nvGrpSpPr>
          <p:grpSpPr bwMode="auto">
            <a:xfrm>
              <a:off x="4383" y="1488"/>
              <a:ext cx="138" cy="33"/>
              <a:chOff x="2468" y="1332"/>
              <a:chExt cx="310" cy="60"/>
            </a:xfrm>
          </p:grpSpPr>
          <p:sp>
            <p:nvSpPr>
              <p:cNvPr id="32236"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32237"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32234" name="Line 76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32235" name="Line 769"/>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31790" name="Group 770"/>
          <p:cNvGrpSpPr>
            <a:grpSpLocks/>
          </p:cNvGrpSpPr>
          <p:nvPr/>
        </p:nvGrpSpPr>
        <p:grpSpPr bwMode="auto">
          <a:xfrm>
            <a:off x="6965950" y="4508500"/>
            <a:ext cx="622300" cy="244475"/>
            <a:chOff x="4334" y="1470"/>
            <a:chExt cx="246" cy="107"/>
          </a:xfrm>
        </p:grpSpPr>
        <p:sp>
          <p:nvSpPr>
            <p:cNvPr id="3222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3222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222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32225" name="Group 774"/>
            <p:cNvGrpSpPr>
              <a:grpSpLocks/>
            </p:cNvGrpSpPr>
            <p:nvPr/>
          </p:nvGrpSpPr>
          <p:grpSpPr bwMode="auto">
            <a:xfrm>
              <a:off x="4383" y="1488"/>
              <a:ext cx="138" cy="33"/>
              <a:chOff x="2468" y="1332"/>
              <a:chExt cx="310" cy="60"/>
            </a:xfrm>
          </p:grpSpPr>
          <p:sp>
            <p:nvSpPr>
              <p:cNvPr id="32228"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32229"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32226" name="Line 777"/>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32227" name="Line 778"/>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31791" name="Group 779"/>
          <p:cNvGrpSpPr>
            <a:grpSpLocks/>
          </p:cNvGrpSpPr>
          <p:nvPr/>
        </p:nvGrpSpPr>
        <p:grpSpPr bwMode="auto">
          <a:xfrm>
            <a:off x="6242050" y="4851400"/>
            <a:ext cx="622300" cy="244475"/>
            <a:chOff x="4334" y="1470"/>
            <a:chExt cx="246" cy="107"/>
          </a:xfrm>
        </p:grpSpPr>
        <p:sp>
          <p:nvSpPr>
            <p:cNvPr id="3221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3221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221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32217" name="Group 783"/>
            <p:cNvGrpSpPr>
              <a:grpSpLocks/>
            </p:cNvGrpSpPr>
            <p:nvPr/>
          </p:nvGrpSpPr>
          <p:grpSpPr bwMode="auto">
            <a:xfrm>
              <a:off x="4383" y="1488"/>
              <a:ext cx="138" cy="33"/>
              <a:chOff x="2468" y="1332"/>
              <a:chExt cx="310" cy="60"/>
            </a:xfrm>
          </p:grpSpPr>
          <p:sp>
            <p:nvSpPr>
              <p:cNvPr id="32220"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32221"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32218" name="Line 78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32219" name="Line 787"/>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31792" name="Group 788"/>
          <p:cNvGrpSpPr>
            <a:grpSpLocks/>
          </p:cNvGrpSpPr>
          <p:nvPr/>
        </p:nvGrpSpPr>
        <p:grpSpPr bwMode="auto">
          <a:xfrm>
            <a:off x="6051550" y="3644900"/>
            <a:ext cx="390525" cy="171450"/>
            <a:chOff x="4334" y="1470"/>
            <a:chExt cx="246" cy="107"/>
          </a:xfrm>
        </p:grpSpPr>
        <p:sp>
          <p:nvSpPr>
            <p:cNvPr id="3220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3220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220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32209" name="Group 792"/>
            <p:cNvGrpSpPr>
              <a:grpSpLocks/>
            </p:cNvGrpSpPr>
            <p:nvPr/>
          </p:nvGrpSpPr>
          <p:grpSpPr bwMode="auto">
            <a:xfrm>
              <a:off x="4383" y="1488"/>
              <a:ext cx="138" cy="33"/>
              <a:chOff x="2468" y="1332"/>
              <a:chExt cx="310" cy="60"/>
            </a:xfrm>
          </p:grpSpPr>
          <p:sp>
            <p:nvSpPr>
              <p:cNvPr id="32212"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32213"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32210" name="Line 795"/>
            <p:cNvSpPr>
              <a:spLocks noChangeShapeType="1"/>
            </p:cNvSpPr>
            <p:nvPr/>
          </p:nvSpPr>
          <p:spPr bwMode="auto">
            <a:xfrm>
              <a:off x="4335" y="1503"/>
              <a:ext cx="0" cy="50"/>
            </a:xfrm>
            <a:prstGeom prst="line">
              <a:avLst/>
            </a:prstGeom>
            <a:noFill/>
            <a:ln w="9525">
              <a:solidFill>
                <a:schemeClr val="bg2"/>
              </a:solidFill>
              <a:round/>
              <a:headEnd/>
              <a:tailEnd/>
            </a:ln>
          </p:spPr>
          <p:txBody>
            <a:bodyPr/>
            <a:lstStyle/>
            <a:p>
              <a:endParaRPr lang="zh-CN" altLang="en-US"/>
            </a:p>
          </p:txBody>
        </p:sp>
        <p:sp>
          <p:nvSpPr>
            <p:cNvPr id="32211" name="Line 796"/>
            <p:cNvSpPr>
              <a:spLocks noChangeShapeType="1"/>
            </p:cNvSpPr>
            <p:nvPr/>
          </p:nvSpPr>
          <p:spPr bwMode="auto">
            <a:xfrm>
              <a:off x="4578" y="1505"/>
              <a:ext cx="0" cy="49"/>
            </a:xfrm>
            <a:prstGeom prst="line">
              <a:avLst/>
            </a:prstGeom>
            <a:noFill/>
            <a:ln w="9525">
              <a:solidFill>
                <a:schemeClr val="bg2"/>
              </a:solidFill>
              <a:round/>
              <a:headEnd/>
              <a:tailEnd/>
            </a:ln>
          </p:spPr>
          <p:txBody>
            <a:bodyPr/>
            <a:lstStyle/>
            <a:p>
              <a:endParaRPr lang="zh-CN" altLang="en-US"/>
            </a:p>
          </p:txBody>
        </p:sp>
      </p:grpSp>
      <p:grpSp>
        <p:nvGrpSpPr>
          <p:cNvPr id="31793" name="Group 797"/>
          <p:cNvGrpSpPr>
            <a:grpSpLocks/>
          </p:cNvGrpSpPr>
          <p:nvPr/>
        </p:nvGrpSpPr>
        <p:grpSpPr bwMode="auto">
          <a:xfrm>
            <a:off x="7161213" y="5005388"/>
            <a:ext cx="446087" cy="422275"/>
            <a:chOff x="5072" y="3611"/>
            <a:chExt cx="459" cy="380"/>
          </a:xfrm>
        </p:grpSpPr>
        <p:grpSp>
          <p:nvGrpSpPr>
            <p:cNvPr id="32192" name="Group 798"/>
            <p:cNvGrpSpPr>
              <a:grpSpLocks/>
            </p:cNvGrpSpPr>
            <p:nvPr/>
          </p:nvGrpSpPr>
          <p:grpSpPr bwMode="auto">
            <a:xfrm>
              <a:off x="5144" y="3611"/>
              <a:ext cx="387" cy="99"/>
              <a:chOff x="5030" y="2639"/>
              <a:chExt cx="387" cy="99"/>
            </a:xfrm>
          </p:grpSpPr>
          <p:sp>
            <p:nvSpPr>
              <p:cNvPr id="32194"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32195"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32196"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32197"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32198"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32199"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32200"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32201"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32202"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32203"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32204"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32205"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32193" name="Picture 811" descr="access_point_stylized_gray_small"/>
            <p:cNvPicPr>
              <a:picLocks noChangeAspect="1" noChangeArrowheads="1"/>
            </p:cNvPicPr>
            <p:nvPr/>
          </p:nvPicPr>
          <p:blipFill>
            <a:blip r:embed="rId6"/>
            <a:srcRect/>
            <a:stretch>
              <a:fillRect/>
            </a:stretch>
          </p:blipFill>
          <p:spPr bwMode="auto">
            <a:xfrm>
              <a:off x="5072" y="3642"/>
              <a:ext cx="430" cy="349"/>
            </a:xfrm>
            <a:prstGeom prst="rect">
              <a:avLst/>
            </a:prstGeom>
            <a:noFill/>
            <a:ln w="9525">
              <a:noFill/>
              <a:miter lim="800000"/>
              <a:headEnd/>
              <a:tailEnd/>
            </a:ln>
          </p:spPr>
        </p:pic>
      </p:grpSp>
      <p:grpSp>
        <p:nvGrpSpPr>
          <p:cNvPr id="31794" name="Group 812"/>
          <p:cNvGrpSpPr>
            <a:grpSpLocks/>
          </p:cNvGrpSpPr>
          <p:nvPr/>
        </p:nvGrpSpPr>
        <p:grpSpPr bwMode="auto">
          <a:xfrm>
            <a:off x="5638800" y="3509963"/>
            <a:ext cx="398463" cy="358775"/>
            <a:chOff x="5072" y="3611"/>
            <a:chExt cx="459" cy="380"/>
          </a:xfrm>
        </p:grpSpPr>
        <p:grpSp>
          <p:nvGrpSpPr>
            <p:cNvPr id="32178" name="Group 813"/>
            <p:cNvGrpSpPr>
              <a:grpSpLocks/>
            </p:cNvGrpSpPr>
            <p:nvPr/>
          </p:nvGrpSpPr>
          <p:grpSpPr bwMode="auto">
            <a:xfrm>
              <a:off x="5144" y="3611"/>
              <a:ext cx="387" cy="99"/>
              <a:chOff x="5030" y="2639"/>
              <a:chExt cx="387" cy="99"/>
            </a:xfrm>
          </p:grpSpPr>
          <p:sp>
            <p:nvSpPr>
              <p:cNvPr id="32180"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32181"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32182"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32183"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32184"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32185"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32186"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32187"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32188"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32189"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32190"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32191"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32179" name="Picture 826" descr="access_point_stylized_gray_small"/>
            <p:cNvPicPr>
              <a:picLocks noChangeAspect="1" noChangeArrowheads="1"/>
            </p:cNvPicPr>
            <p:nvPr/>
          </p:nvPicPr>
          <p:blipFill>
            <a:blip r:embed="rId6"/>
            <a:srcRect/>
            <a:stretch>
              <a:fillRect/>
            </a:stretch>
          </p:blipFill>
          <p:spPr bwMode="auto">
            <a:xfrm>
              <a:off x="5072" y="3642"/>
              <a:ext cx="430" cy="349"/>
            </a:xfrm>
            <a:prstGeom prst="rect">
              <a:avLst/>
            </a:prstGeom>
            <a:noFill/>
            <a:ln w="9525">
              <a:noFill/>
              <a:miter lim="800000"/>
              <a:headEnd/>
              <a:tailEnd/>
            </a:ln>
          </p:spPr>
        </p:pic>
      </p:grpSp>
      <p:sp>
        <p:nvSpPr>
          <p:cNvPr id="31795" name="Line 827"/>
          <p:cNvSpPr>
            <a:spLocks noChangeShapeType="1"/>
          </p:cNvSpPr>
          <p:nvPr/>
        </p:nvSpPr>
        <p:spPr bwMode="auto">
          <a:xfrm rot="5400000" flipV="1">
            <a:off x="7991475" y="5440363"/>
            <a:ext cx="3175" cy="85725"/>
          </a:xfrm>
          <a:prstGeom prst="line">
            <a:avLst/>
          </a:prstGeom>
          <a:noFill/>
          <a:ln w="12700">
            <a:solidFill>
              <a:schemeClr val="bg2"/>
            </a:solidFill>
            <a:round/>
            <a:headEnd/>
            <a:tailEnd/>
          </a:ln>
        </p:spPr>
        <p:txBody>
          <a:bodyPr wrap="none" anchor="ctr"/>
          <a:lstStyle/>
          <a:p>
            <a:endParaRPr lang="zh-CN" altLang="en-US"/>
          </a:p>
        </p:txBody>
      </p:sp>
      <p:grpSp>
        <p:nvGrpSpPr>
          <p:cNvPr id="31796" name="Group 828"/>
          <p:cNvGrpSpPr>
            <a:grpSpLocks/>
          </p:cNvGrpSpPr>
          <p:nvPr/>
        </p:nvGrpSpPr>
        <p:grpSpPr bwMode="auto">
          <a:xfrm>
            <a:off x="5254625" y="2038350"/>
            <a:ext cx="504825" cy="401638"/>
            <a:chOff x="2896" y="396"/>
            <a:chExt cx="1848" cy="1887"/>
          </a:xfrm>
        </p:grpSpPr>
        <p:pic>
          <p:nvPicPr>
            <p:cNvPr id="32155" name="Picture 829" descr="laptop_keyboard"/>
            <p:cNvPicPr>
              <a:picLocks noChangeAspect="1" noChangeArrowheads="1"/>
            </p:cNvPicPr>
            <p:nvPr/>
          </p:nvPicPr>
          <p:blipFill>
            <a:blip r:embed="rId7"/>
            <a:srcRect/>
            <a:stretch>
              <a:fillRect/>
            </a:stretch>
          </p:blipFill>
          <p:spPr bwMode="auto">
            <a:xfrm rot="109064" flipH="1">
              <a:off x="2966" y="1553"/>
              <a:ext cx="1526" cy="730"/>
            </a:xfrm>
            <a:prstGeom prst="rect">
              <a:avLst/>
            </a:prstGeom>
            <a:noFill/>
            <a:ln w="9525">
              <a:noFill/>
              <a:miter lim="800000"/>
              <a:headEnd/>
              <a:tailEnd/>
            </a:ln>
          </p:spPr>
        </p:pic>
        <p:sp>
          <p:nvSpPr>
            <p:cNvPr id="32156"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2157" name="Picture 831" descr="screen"/>
            <p:cNvPicPr>
              <a:picLocks noChangeAspect="1" noChangeArrowheads="1"/>
            </p:cNvPicPr>
            <p:nvPr/>
          </p:nvPicPr>
          <p:blipFill>
            <a:blip r:embed="rId8"/>
            <a:srcRect/>
            <a:stretch>
              <a:fillRect/>
            </a:stretch>
          </p:blipFill>
          <p:spPr bwMode="auto">
            <a:xfrm>
              <a:off x="3532" y="868"/>
              <a:ext cx="1117" cy="868"/>
            </a:xfrm>
            <a:prstGeom prst="rect">
              <a:avLst/>
            </a:prstGeom>
            <a:noFill/>
            <a:ln w="9525">
              <a:noFill/>
              <a:miter lim="800000"/>
              <a:headEnd/>
              <a:tailEnd/>
            </a:ln>
          </p:spPr>
        </p:pic>
        <p:sp>
          <p:nvSpPr>
            <p:cNvPr id="32158"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w="9525">
              <a:noFill/>
              <a:round/>
              <a:headEnd/>
              <a:tailEnd/>
            </a:ln>
          </p:spPr>
          <p:txBody>
            <a:bodyPr/>
            <a:lstStyle/>
            <a:p>
              <a:endParaRPr lang="zh-CN" altLang="en-US"/>
            </a:p>
          </p:txBody>
        </p:sp>
        <p:sp>
          <p:nvSpPr>
            <p:cNvPr id="32159"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w="9525">
              <a:noFill/>
              <a:round/>
              <a:headEnd/>
              <a:tailEnd/>
            </a:ln>
          </p:spPr>
          <p:txBody>
            <a:bodyPr/>
            <a:lstStyle/>
            <a:p>
              <a:endParaRPr lang="zh-CN" altLang="en-US"/>
            </a:p>
          </p:txBody>
        </p:sp>
        <p:sp>
          <p:nvSpPr>
            <p:cNvPr id="32160"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32161"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w="9525">
              <a:noFill/>
              <a:round/>
              <a:headEnd/>
              <a:tailEnd/>
            </a:ln>
          </p:spPr>
          <p:txBody>
            <a:bodyPr/>
            <a:lstStyle/>
            <a:p>
              <a:endParaRPr lang="zh-CN" altLang="en-US"/>
            </a:p>
          </p:txBody>
        </p:sp>
        <p:sp>
          <p:nvSpPr>
            <p:cNvPr id="32162"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32163" name="Freeform 837"/>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w="9525">
              <a:noFill/>
              <a:round/>
              <a:headEnd/>
              <a:tailEnd/>
            </a:ln>
          </p:spPr>
          <p:txBody>
            <a:bodyPr/>
            <a:lstStyle/>
            <a:p>
              <a:endParaRPr lang="zh-CN" altLang="en-US"/>
            </a:p>
          </p:txBody>
        </p:sp>
        <p:sp>
          <p:nvSpPr>
            <p:cNvPr id="32164"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w="9525">
              <a:noFill/>
              <a:round/>
              <a:headEnd/>
              <a:tailEnd/>
            </a:ln>
          </p:spPr>
          <p:txBody>
            <a:bodyPr/>
            <a:lstStyle/>
            <a:p>
              <a:endParaRPr lang="zh-CN" altLang="en-US"/>
            </a:p>
          </p:txBody>
        </p:sp>
        <p:sp>
          <p:nvSpPr>
            <p:cNvPr id="32165"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32166"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w="9525">
              <a:noFill/>
              <a:round/>
              <a:headEnd/>
              <a:tailEnd/>
            </a:ln>
          </p:spPr>
          <p:txBody>
            <a:bodyPr/>
            <a:lstStyle/>
            <a:p>
              <a:endParaRPr lang="zh-CN" altLang="en-US"/>
            </a:p>
          </p:txBody>
        </p:sp>
        <p:sp>
          <p:nvSpPr>
            <p:cNvPr id="32167"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32168"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w="9525">
              <a:noFill/>
              <a:round/>
              <a:headEnd/>
              <a:tailEnd/>
            </a:ln>
          </p:spPr>
          <p:txBody>
            <a:bodyPr/>
            <a:lstStyle/>
            <a:p>
              <a:endParaRPr lang="zh-CN" altLang="en-US"/>
            </a:p>
          </p:txBody>
        </p:sp>
        <p:sp>
          <p:nvSpPr>
            <p:cNvPr id="32169"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32170"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w="9525">
              <a:noFill/>
              <a:round/>
              <a:headEnd/>
              <a:tailEnd/>
            </a:ln>
          </p:spPr>
          <p:txBody>
            <a:bodyPr/>
            <a:lstStyle/>
            <a:p>
              <a:endParaRPr lang="zh-CN" altLang="en-US"/>
            </a:p>
          </p:txBody>
        </p:sp>
        <p:sp>
          <p:nvSpPr>
            <p:cNvPr id="32171"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32172"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w="9525">
              <a:noFill/>
              <a:round/>
              <a:headEnd/>
              <a:tailEnd/>
            </a:ln>
          </p:spPr>
          <p:txBody>
            <a:bodyPr/>
            <a:lstStyle/>
            <a:p>
              <a:endParaRPr lang="zh-CN" altLang="en-US"/>
            </a:p>
          </p:txBody>
        </p:sp>
        <p:sp>
          <p:nvSpPr>
            <p:cNvPr id="32173"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w="9525">
              <a:noFill/>
              <a:round/>
              <a:headEnd/>
              <a:tailEnd/>
            </a:ln>
          </p:spPr>
          <p:txBody>
            <a:bodyPr/>
            <a:lstStyle/>
            <a:p>
              <a:endParaRPr lang="zh-CN" altLang="en-US"/>
            </a:p>
          </p:txBody>
        </p:sp>
        <p:sp>
          <p:nvSpPr>
            <p:cNvPr id="32174"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noFill/>
              <a:round/>
              <a:headEnd/>
              <a:tailEnd/>
            </a:ln>
          </p:spPr>
          <p:txBody>
            <a:bodyPr/>
            <a:lstStyle/>
            <a:p>
              <a:endParaRPr lang="zh-CN" altLang="en-US"/>
            </a:p>
          </p:txBody>
        </p:sp>
        <p:sp>
          <p:nvSpPr>
            <p:cNvPr id="32175"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w="9525">
              <a:noFill/>
              <a:round/>
              <a:headEnd/>
              <a:tailEnd/>
            </a:ln>
          </p:spPr>
          <p:txBody>
            <a:bodyPr/>
            <a:lstStyle/>
            <a:p>
              <a:endParaRPr lang="zh-CN" altLang="en-US"/>
            </a:p>
          </p:txBody>
        </p:sp>
        <p:sp>
          <p:nvSpPr>
            <p:cNvPr id="32176"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32177" name="Picture 851" descr="grayed_radiation"/>
            <p:cNvPicPr>
              <a:picLocks noChangeAspect="1" noChangeArrowheads="1"/>
            </p:cNvPicPr>
            <p:nvPr/>
          </p:nvPicPr>
          <p:blipFill>
            <a:blip r:embed="rId9"/>
            <a:srcRect/>
            <a:stretch>
              <a:fillRect/>
            </a:stretch>
          </p:blipFill>
          <p:spPr bwMode="auto">
            <a:xfrm>
              <a:off x="2896" y="396"/>
              <a:ext cx="1808" cy="1056"/>
            </a:xfrm>
            <a:prstGeom prst="rect">
              <a:avLst/>
            </a:prstGeom>
            <a:noFill/>
            <a:ln w="9525">
              <a:noFill/>
              <a:miter lim="800000"/>
              <a:headEnd/>
              <a:tailEnd/>
            </a:ln>
          </p:spPr>
        </p:pic>
      </p:grpSp>
      <p:grpSp>
        <p:nvGrpSpPr>
          <p:cNvPr id="31797" name="Group 852"/>
          <p:cNvGrpSpPr>
            <a:grpSpLocks/>
          </p:cNvGrpSpPr>
          <p:nvPr/>
        </p:nvGrpSpPr>
        <p:grpSpPr bwMode="auto">
          <a:xfrm>
            <a:off x="5537200" y="3054350"/>
            <a:ext cx="504825" cy="401638"/>
            <a:chOff x="2896" y="396"/>
            <a:chExt cx="1848" cy="1887"/>
          </a:xfrm>
        </p:grpSpPr>
        <p:pic>
          <p:nvPicPr>
            <p:cNvPr id="32132" name="Picture 853" descr="laptop_keyboard"/>
            <p:cNvPicPr>
              <a:picLocks noChangeAspect="1" noChangeArrowheads="1"/>
            </p:cNvPicPr>
            <p:nvPr/>
          </p:nvPicPr>
          <p:blipFill>
            <a:blip r:embed="rId7"/>
            <a:srcRect/>
            <a:stretch>
              <a:fillRect/>
            </a:stretch>
          </p:blipFill>
          <p:spPr bwMode="auto">
            <a:xfrm rot="109064" flipH="1">
              <a:off x="2966" y="1553"/>
              <a:ext cx="1526" cy="730"/>
            </a:xfrm>
            <a:prstGeom prst="rect">
              <a:avLst/>
            </a:prstGeom>
            <a:noFill/>
            <a:ln w="9525">
              <a:noFill/>
              <a:miter lim="800000"/>
              <a:headEnd/>
              <a:tailEnd/>
            </a:ln>
          </p:spPr>
        </p:pic>
        <p:sp>
          <p:nvSpPr>
            <p:cNvPr id="32133"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2134" name="Picture 855" descr="screen"/>
            <p:cNvPicPr>
              <a:picLocks noChangeAspect="1" noChangeArrowheads="1"/>
            </p:cNvPicPr>
            <p:nvPr/>
          </p:nvPicPr>
          <p:blipFill>
            <a:blip r:embed="rId8"/>
            <a:srcRect/>
            <a:stretch>
              <a:fillRect/>
            </a:stretch>
          </p:blipFill>
          <p:spPr bwMode="auto">
            <a:xfrm>
              <a:off x="3532" y="868"/>
              <a:ext cx="1117" cy="868"/>
            </a:xfrm>
            <a:prstGeom prst="rect">
              <a:avLst/>
            </a:prstGeom>
            <a:noFill/>
            <a:ln w="9525">
              <a:noFill/>
              <a:miter lim="800000"/>
              <a:headEnd/>
              <a:tailEnd/>
            </a:ln>
          </p:spPr>
        </p:pic>
        <p:sp>
          <p:nvSpPr>
            <p:cNvPr id="32135"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w="9525">
              <a:noFill/>
              <a:round/>
              <a:headEnd/>
              <a:tailEnd/>
            </a:ln>
          </p:spPr>
          <p:txBody>
            <a:bodyPr/>
            <a:lstStyle/>
            <a:p>
              <a:endParaRPr lang="zh-CN" altLang="en-US"/>
            </a:p>
          </p:txBody>
        </p:sp>
        <p:sp>
          <p:nvSpPr>
            <p:cNvPr id="32136"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w="9525">
              <a:noFill/>
              <a:round/>
              <a:headEnd/>
              <a:tailEnd/>
            </a:ln>
          </p:spPr>
          <p:txBody>
            <a:bodyPr/>
            <a:lstStyle/>
            <a:p>
              <a:endParaRPr lang="zh-CN" altLang="en-US"/>
            </a:p>
          </p:txBody>
        </p:sp>
        <p:sp>
          <p:nvSpPr>
            <p:cNvPr id="32137"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32138"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w="9525">
              <a:noFill/>
              <a:round/>
              <a:headEnd/>
              <a:tailEnd/>
            </a:ln>
          </p:spPr>
          <p:txBody>
            <a:bodyPr/>
            <a:lstStyle/>
            <a:p>
              <a:endParaRPr lang="zh-CN" altLang="en-US"/>
            </a:p>
          </p:txBody>
        </p:sp>
        <p:sp>
          <p:nvSpPr>
            <p:cNvPr id="32139"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32140" name="Freeform 861"/>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w="9525">
              <a:noFill/>
              <a:round/>
              <a:headEnd/>
              <a:tailEnd/>
            </a:ln>
          </p:spPr>
          <p:txBody>
            <a:bodyPr/>
            <a:lstStyle/>
            <a:p>
              <a:endParaRPr lang="zh-CN" altLang="en-US"/>
            </a:p>
          </p:txBody>
        </p:sp>
        <p:sp>
          <p:nvSpPr>
            <p:cNvPr id="32141"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w="9525">
              <a:noFill/>
              <a:round/>
              <a:headEnd/>
              <a:tailEnd/>
            </a:ln>
          </p:spPr>
          <p:txBody>
            <a:bodyPr/>
            <a:lstStyle/>
            <a:p>
              <a:endParaRPr lang="zh-CN" altLang="en-US"/>
            </a:p>
          </p:txBody>
        </p:sp>
        <p:sp>
          <p:nvSpPr>
            <p:cNvPr id="32142"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32143"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w="9525">
              <a:noFill/>
              <a:round/>
              <a:headEnd/>
              <a:tailEnd/>
            </a:ln>
          </p:spPr>
          <p:txBody>
            <a:bodyPr/>
            <a:lstStyle/>
            <a:p>
              <a:endParaRPr lang="zh-CN" altLang="en-US"/>
            </a:p>
          </p:txBody>
        </p:sp>
        <p:sp>
          <p:nvSpPr>
            <p:cNvPr id="32144"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32145"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w="9525">
              <a:noFill/>
              <a:round/>
              <a:headEnd/>
              <a:tailEnd/>
            </a:ln>
          </p:spPr>
          <p:txBody>
            <a:bodyPr/>
            <a:lstStyle/>
            <a:p>
              <a:endParaRPr lang="zh-CN" altLang="en-US"/>
            </a:p>
          </p:txBody>
        </p:sp>
        <p:sp>
          <p:nvSpPr>
            <p:cNvPr id="32146"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32147"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w="9525">
              <a:noFill/>
              <a:round/>
              <a:headEnd/>
              <a:tailEnd/>
            </a:ln>
          </p:spPr>
          <p:txBody>
            <a:bodyPr/>
            <a:lstStyle/>
            <a:p>
              <a:endParaRPr lang="zh-CN" altLang="en-US"/>
            </a:p>
          </p:txBody>
        </p:sp>
        <p:sp>
          <p:nvSpPr>
            <p:cNvPr id="32148"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32149"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w="9525">
              <a:noFill/>
              <a:round/>
              <a:headEnd/>
              <a:tailEnd/>
            </a:ln>
          </p:spPr>
          <p:txBody>
            <a:bodyPr/>
            <a:lstStyle/>
            <a:p>
              <a:endParaRPr lang="zh-CN" altLang="en-US"/>
            </a:p>
          </p:txBody>
        </p:sp>
        <p:sp>
          <p:nvSpPr>
            <p:cNvPr id="32150"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w="9525">
              <a:noFill/>
              <a:round/>
              <a:headEnd/>
              <a:tailEnd/>
            </a:ln>
          </p:spPr>
          <p:txBody>
            <a:bodyPr/>
            <a:lstStyle/>
            <a:p>
              <a:endParaRPr lang="zh-CN" altLang="en-US"/>
            </a:p>
          </p:txBody>
        </p:sp>
        <p:sp>
          <p:nvSpPr>
            <p:cNvPr id="32151"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noFill/>
              <a:round/>
              <a:headEnd/>
              <a:tailEnd/>
            </a:ln>
          </p:spPr>
          <p:txBody>
            <a:bodyPr/>
            <a:lstStyle/>
            <a:p>
              <a:endParaRPr lang="zh-CN" altLang="en-US"/>
            </a:p>
          </p:txBody>
        </p:sp>
        <p:sp>
          <p:nvSpPr>
            <p:cNvPr id="32152"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w="9525">
              <a:noFill/>
              <a:round/>
              <a:headEnd/>
              <a:tailEnd/>
            </a:ln>
          </p:spPr>
          <p:txBody>
            <a:bodyPr/>
            <a:lstStyle/>
            <a:p>
              <a:endParaRPr lang="zh-CN" altLang="en-US"/>
            </a:p>
          </p:txBody>
        </p:sp>
        <p:sp>
          <p:nvSpPr>
            <p:cNvPr id="32153"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32154" name="Picture 875" descr="grayed_radiation"/>
            <p:cNvPicPr>
              <a:picLocks noChangeAspect="1" noChangeArrowheads="1"/>
            </p:cNvPicPr>
            <p:nvPr/>
          </p:nvPicPr>
          <p:blipFill>
            <a:blip r:embed="rId9"/>
            <a:srcRect/>
            <a:stretch>
              <a:fillRect/>
            </a:stretch>
          </p:blipFill>
          <p:spPr bwMode="auto">
            <a:xfrm>
              <a:off x="2896" y="396"/>
              <a:ext cx="1808" cy="1056"/>
            </a:xfrm>
            <a:prstGeom prst="rect">
              <a:avLst/>
            </a:prstGeom>
            <a:noFill/>
            <a:ln w="9525">
              <a:noFill/>
              <a:miter lim="800000"/>
              <a:headEnd/>
              <a:tailEnd/>
            </a:ln>
          </p:spPr>
        </p:pic>
      </p:grpSp>
      <p:grpSp>
        <p:nvGrpSpPr>
          <p:cNvPr id="31798" name="Group 876"/>
          <p:cNvGrpSpPr>
            <a:grpSpLocks/>
          </p:cNvGrpSpPr>
          <p:nvPr/>
        </p:nvGrpSpPr>
        <p:grpSpPr bwMode="auto">
          <a:xfrm>
            <a:off x="6959600" y="5495925"/>
            <a:ext cx="504825" cy="401638"/>
            <a:chOff x="2896" y="396"/>
            <a:chExt cx="1848" cy="1887"/>
          </a:xfrm>
        </p:grpSpPr>
        <p:pic>
          <p:nvPicPr>
            <p:cNvPr id="32109" name="Picture 877" descr="laptop_keyboard"/>
            <p:cNvPicPr>
              <a:picLocks noChangeAspect="1" noChangeArrowheads="1"/>
            </p:cNvPicPr>
            <p:nvPr/>
          </p:nvPicPr>
          <p:blipFill>
            <a:blip r:embed="rId7"/>
            <a:srcRect/>
            <a:stretch>
              <a:fillRect/>
            </a:stretch>
          </p:blipFill>
          <p:spPr bwMode="auto">
            <a:xfrm rot="109064" flipH="1">
              <a:off x="2966" y="1553"/>
              <a:ext cx="1526" cy="730"/>
            </a:xfrm>
            <a:prstGeom prst="rect">
              <a:avLst/>
            </a:prstGeom>
            <a:noFill/>
            <a:ln w="9525">
              <a:noFill/>
              <a:miter lim="800000"/>
              <a:headEnd/>
              <a:tailEnd/>
            </a:ln>
          </p:spPr>
        </p:pic>
        <p:sp>
          <p:nvSpPr>
            <p:cNvPr id="32110"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2111" name="Picture 879" descr="screen"/>
            <p:cNvPicPr>
              <a:picLocks noChangeAspect="1" noChangeArrowheads="1"/>
            </p:cNvPicPr>
            <p:nvPr/>
          </p:nvPicPr>
          <p:blipFill>
            <a:blip r:embed="rId8"/>
            <a:srcRect/>
            <a:stretch>
              <a:fillRect/>
            </a:stretch>
          </p:blipFill>
          <p:spPr bwMode="auto">
            <a:xfrm>
              <a:off x="3532" y="868"/>
              <a:ext cx="1117" cy="868"/>
            </a:xfrm>
            <a:prstGeom prst="rect">
              <a:avLst/>
            </a:prstGeom>
            <a:noFill/>
            <a:ln w="9525">
              <a:noFill/>
              <a:miter lim="800000"/>
              <a:headEnd/>
              <a:tailEnd/>
            </a:ln>
          </p:spPr>
        </p:pic>
        <p:sp>
          <p:nvSpPr>
            <p:cNvPr id="32112"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w="9525">
              <a:noFill/>
              <a:round/>
              <a:headEnd/>
              <a:tailEnd/>
            </a:ln>
          </p:spPr>
          <p:txBody>
            <a:bodyPr/>
            <a:lstStyle/>
            <a:p>
              <a:endParaRPr lang="zh-CN" altLang="en-US"/>
            </a:p>
          </p:txBody>
        </p:sp>
        <p:sp>
          <p:nvSpPr>
            <p:cNvPr id="32113"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w="9525">
              <a:noFill/>
              <a:round/>
              <a:headEnd/>
              <a:tailEnd/>
            </a:ln>
          </p:spPr>
          <p:txBody>
            <a:bodyPr/>
            <a:lstStyle/>
            <a:p>
              <a:endParaRPr lang="zh-CN" altLang="en-US"/>
            </a:p>
          </p:txBody>
        </p:sp>
        <p:sp>
          <p:nvSpPr>
            <p:cNvPr id="32114"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32115"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w="9525">
              <a:noFill/>
              <a:round/>
              <a:headEnd/>
              <a:tailEnd/>
            </a:ln>
          </p:spPr>
          <p:txBody>
            <a:bodyPr/>
            <a:lstStyle/>
            <a:p>
              <a:endParaRPr lang="zh-CN" altLang="en-US"/>
            </a:p>
          </p:txBody>
        </p:sp>
        <p:sp>
          <p:nvSpPr>
            <p:cNvPr id="32116"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32117" name="Freeform 885"/>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w="9525">
              <a:noFill/>
              <a:round/>
              <a:headEnd/>
              <a:tailEnd/>
            </a:ln>
          </p:spPr>
          <p:txBody>
            <a:bodyPr/>
            <a:lstStyle/>
            <a:p>
              <a:endParaRPr lang="zh-CN" altLang="en-US"/>
            </a:p>
          </p:txBody>
        </p:sp>
        <p:sp>
          <p:nvSpPr>
            <p:cNvPr id="32118"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w="9525">
              <a:noFill/>
              <a:round/>
              <a:headEnd/>
              <a:tailEnd/>
            </a:ln>
          </p:spPr>
          <p:txBody>
            <a:bodyPr/>
            <a:lstStyle/>
            <a:p>
              <a:endParaRPr lang="zh-CN" altLang="en-US"/>
            </a:p>
          </p:txBody>
        </p:sp>
        <p:sp>
          <p:nvSpPr>
            <p:cNvPr id="32119"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32120"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w="9525">
              <a:noFill/>
              <a:round/>
              <a:headEnd/>
              <a:tailEnd/>
            </a:ln>
          </p:spPr>
          <p:txBody>
            <a:bodyPr/>
            <a:lstStyle/>
            <a:p>
              <a:endParaRPr lang="zh-CN" altLang="en-US"/>
            </a:p>
          </p:txBody>
        </p:sp>
        <p:sp>
          <p:nvSpPr>
            <p:cNvPr id="32121"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32122"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w="9525">
              <a:noFill/>
              <a:round/>
              <a:headEnd/>
              <a:tailEnd/>
            </a:ln>
          </p:spPr>
          <p:txBody>
            <a:bodyPr/>
            <a:lstStyle/>
            <a:p>
              <a:endParaRPr lang="zh-CN" altLang="en-US"/>
            </a:p>
          </p:txBody>
        </p:sp>
        <p:sp>
          <p:nvSpPr>
            <p:cNvPr id="32123"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32124"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w="9525">
              <a:noFill/>
              <a:round/>
              <a:headEnd/>
              <a:tailEnd/>
            </a:ln>
          </p:spPr>
          <p:txBody>
            <a:bodyPr/>
            <a:lstStyle/>
            <a:p>
              <a:endParaRPr lang="zh-CN" altLang="en-US"/>
            </a:p>
          </p:txBody>
        </p:sp>
        <p:sp>
          <p:nvSpPr>
            <p:cNvPr id="32125"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32126"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w="9525">
              <a:noFill/>
              <a:round/>
              <a:headEnd/>
              <a:tailEnd/>
            </a:ln>
          </p:spPr>
          <p:txBody>
            <a:bodyPr/>
            <a:lstStyle/>
            <a:p>
              <a:endParaRPr lang="zh-CN" altLang="en-US"/>
            </a:p>
          </p:txBody>
        </p:sp>
        <p:sp>
          <p:nvSpPr>
            <p:cNvPr id="32127"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w="9525">
              <a:noFill/>
              <a:round/>
              <a:headEnd/>
              <a:tailEnd/>
            </a:ln>
          </p:spPr>
          <p:txBody>
            <a:bodyPr/>
            <a:lstStyle/>
            <a:p>
              <a:endParaRPr lang="zh-CN" altLang="en-US"/>
            </a:p>
          </p:txBody>
        </p:sp>
        <p:sp>
          <p:nvSpPr>
            <p:cNvPr id="32128"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noFill/>
              <a:round/>
              <a:headEnd/>
              <a:tailEnd/>
            </a:ln>
          </p:spPr>
          <p:txBody>
            <a:bodyPr/>
            <a:lstStyle/>
            <a:p>
              <a:endParaRPr lang="zh-CN" altLang="en-US"/>
            </a:p>
          </p:txBody>
        </p:sp>
        <p:sp>
          <p:nvSpPr>
            <p:cNvPr id="32129"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w="9525">
              <a:noFill/>
              <a:round/>
              <a:headEnd/>
              <a:tailEnd/>
            </a:ln>
          </p:spPr>
          <p:txBody>
            <a:bodyPr/>
            <a:lstStyle/>
            <a:p>
              <a:endParaRPr lang="zh-CN" altLang="en-US"/>
            </a:p>
          </p:txBody>
        </p:sp>
        <p:sp>
          <p:nvSpPr>
            <p:cNvPr id="32130"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32131" name="Picture 899" descr="grayed_radiation"/>
            <p:cNvPicPr>
              <a:picLocks noChangeAspect="1" noChangeArrowheads="1"/>
            </p:cNvPicPr>
            <p:nvPr/>
          </p:nvPicPr>
          <p:blipFill>
            <a:blip r:embed="rId9"/>
            <a:srcRect/>
            <a:stretch>
              <a:fillRect/>
            </a:stretch>
          </p:blipFill>
          <p:spPr bwMode="auto">
            <a:xfrm>
              <a:off x="2896" y="396"/>
              <a:ext cx="1808" cy="1056"/>
            </a:xfrm>
            <a:prstGeom prst="rect">
              <a:avLst/>
            </a:prstGeom>
            <a:noFill/>
            <a:ln w="9525">
              <a:noFill/>
              <a:miter lim="800000"/>
              <a:headEnd/>
              <a:tailEnd/>
            </a:ln>
          </p:spPr>
        </p:pic>
      </p:grpSp>
      <p:grpSp>
        <p:nvGrpSpPr>
          <p:cNvPr id="31799" name="Group 900"/>
          <p:cNvGrpSpPr>
            <a:grpSpLocks/>
          </p:cNvGrpSpPr>
          <p:nvPr/>
        </p:nvGrpSpPr>
        <p:grpSpPr bwMode="auto">
          <a:xfrm>
            <a:off x="7378700" y="5524500"/>
            <a:ext cx="504825" cy="401638"/>
            <a:chOff x="2896" y="396"/>
            <a:chExt cx="1848" cy="1887"/>
          </a:xfrm>
        </p:grpSpPr>
        <p:pic>
          <p:nvPicPr>
            <p:cNvPr id="32086" name="Picture 901" descr="laptop_keyboard"/>
            <p:cNvPicPr>
              <a:picLocks noChangeAspect="1" noChangeArrowheads="1"/>
            </p:cNvPicPr>
            <p:nvPr/>
          </p:nvPicPr>
          <p:blipFill>
            <a:blip r:embed="rId7"/>
            <a:srcRect/>
            <a:stretch>
              <a:fillRect/>
            </a:stretch>
          </p:blipFill>
          <p:spPr bwMode="auto">
            <a:xfrm rot="109064" flipH="1">
              <a:off x="2966" y="1553"/>
              <a:ext cx="1526" cy="730"/>
            </a:xfrm>
            <a:prstGeom prst="rect">
              <a:avLst/>
            </a:prstGeom>
            <a:noFill/>
            <a:ln w="9525">
              <a:noFill/>
              <a:miter lim="800000"/>
              <a:headEnd/>
              <a:tailEnd/>
            </a:ln>
          </p:spPr>
        </p:pic>
        <p:sp>
          <p:nvSpPr>
            <p:cNvPr id="32087"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2088" name="Picture 903" descr="screen"/>
            <p:cNvPicPr>
              <a:picLocks noChangeAspect="1" noChangeArrowheads="1"/>
            </p:cNvPicPr>
            <p:nvPr/>
          </p:nvPicPr>
          <p:blipFill>
            <a:blip r:embed="rId8"/>
            <a:srcRect/>
            <a:stretch>
              <a:fillRect/>
            </a:stretch>
          </p:blipFill>
          <p:spPr bwMode="auto">
            <a:xfrm>
              <a:off x="3532" y="868"/>
              <a:ext cx="1117" cy="868"/>
            </a:xfrm>
            <a:prstGeom prst="rect">
              <a:avLst/>
            </a:prstGeom>
            <a:noFill/>
            <a:ln w="9525">
              <a:noFill/>
              <a:miter lim="800000"/>
              <a:headEnd/>
              <a:tailEnd/>
            </a:ln>
          </p:spPr>
        </p:pic>
        <p:sp>
          <p:nvSpPr>
            <p:cNvPr id="32089"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w="9525">
              <a:noFill/>
              <a:round/>
              <a:headEnd/>
              <a:tailEnd/>
            </a:ln>
          </p:spPr>
          <p:txBody>
            <a:bodyPr/>
            <a:lstStyle/>
            <a:p>
              <a:endParaRPr lang="zh-CN" altLang="en-US"/>
            </a:p>
          </p:txBody>
        </p:sp>
        <p:sp>
          <p:nvSpPr>
            <p:cNvPr id="32090"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w="9525">
              <a:noFill/>
              <a:round/>
              <a:headEnd/>
              <a:tailEnd/>
            </a:ln>
          </p:spPr>
          <p:txBody>
            <a:bodyPr/>
            <a:lstStyle/>
            <a:p>
              <a:endParaRPr lang="zh-CN" altLang="en-US"/>
            </a:p>
          </p:txBody>
        </p:sp>
        <p:sp>
          <p:nvSpPr>
            <p:cNvPr id="32091"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32092"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w="9525">
              <a:noFill/>
              <a:round/>
              <a:headEnd/>
              <a:tailEnd/>
            </a:ln>
          </p:spPr>
          <p:txBody>
            <a:bodyPr/>
            <a:lstStyle/>
            <a:p>
              <a:endParaRPr lang="zh-CN" altLang="en-US"/>
            </a:p>
          </p:txBody>
        </p:sp>
        <p:sp>
          <p:nvSpPr>
            <p:cNvPr id="32093"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32094" name="Freeform 909"/>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w="9525">
              <a:noFill/>
              <a:round/>
              <a:headEnd/>
              <a:tailEnd/>
            </a:ln>
          </p:spPr>
          <p:txBody>
            <a:bodyPr/>
            <a:lstStyle/>
            <a:p>
              <a:endParaRPr lang="zh-CN" altLang="en-US"/>
            </a:p>
          </p:txBody>
        </p:sp>
        <p:sp>
          <p:nvSpPr>
            <p:cNvPr id="32095"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w="9525">
              <a:noFill/>
              <a:round/>
              <a:headEnd/>
              <a:tailEnd/>
            </a:ln>
          </p:spPr>
          <p:txBody>
            <a:bodyPr/>
            <a:lstStyle/>
            <a:p>
              <a:endParaRPr lang="zh-CN" altLang="en-US"/>
            </a:p>
          </p:txBody>
        </p:sp>
        <p:sp>
          <p:nvSpPr>
            <p:cNvPr id="32096"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32097"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w="9525">
              <a:noFill/>
              <a:round/>
              <a:headEnd/>
              <a:tailEnd/>
            </a:ln>
          </p:spPr>
          <p:txBody>
            <a:bodyPr/>
            <a:lstStyle/>
            <a:p>
              <a:endParaRPr lang="zh-CN" altLang="en-US"/>
            </a:p>
          </p:txBody>
        </p:sp>
        <p:sp>
          <p:nvSpPr>
            <p:cNvPr id="32098"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32099"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w="9525">
              <a:noFill/>
              <a:round/>
              <a:headEnd/>
              <a:tailEnd/>
            </a:ln>
          </p:spPr>
          <p:txBody>
            <a:bodyPr/>
            <a:lstStyle/>
            <a:p>
              <a:endParaRPr lang="zh-CN" altLang="en-US"/>
            </a:p>
          </p:txBody>
        </p:sp>
        <p:sp>
          <p:nvSpPr>
            <p:cNvPr id="32100"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32101"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w="9525">
              <a:noFill/>
              <a:round/>
              <a:headEnd/>
              <a:tailEnd/>
            </a:ln>
          </p:spPr>
          <p:txBody>
            <a:bodyPr/>
            <a:lstStyle/>
            <a:p>
              <a:endParaRPr lang="zh-CN" altLang="en-US"/>
            </a:p>
          </p:txBody>
        </p:sp>
        <p:sp>
          <p:nvSpPr>
            <p:cNvPr id="32102"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32103"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w="9525">
              <a:noFill/>
              <a:round/>
              <a:headEnd/>
              <a:tailEnd/>
            </a:ln>
          </p:spPr>
          <p:txBody>
            <a:bodyPr/>
            <a:lstStyle/>
            <a:p>
              <a:endParaRPr lang="zh-CN" altLang="en-US"/>
            </a:p>
          </p:txBody>
        </p:sp>
        <p:sp>
          <p:nvSpPr>
            <p:cNvPr id="32104"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w="9525">
              <a:noFill/>
              <a:round/>
              <a:headEnd/>
              <a:tailEnd/>
            </a:ln>
          </p:spPr>
          <p:txBody>
            <a:bodyPr/>
            <a:lstStyle/>
            <a:p>
              <a:endParaRPr lang="zh-CN" altLang="en-US"/>
            </a:p>
          </p:txBody>
        </p:sp>
        <p:sp>
          <p:nvSpPr>
            <p:cNvPr id="32105"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noFill/>
              <a:round/>
              <a:headEnd/>
              <a:tailEnd/>
            </a:ln>
          </p:spPr>
          <p:txBody>
            <a:bodyPr/>
            <a:lstStyle/>
            <a:p>
              <a:endParaRPr lang="zh-CN" altLang="en-US"/>
            </a:p>
          </p:txBody>
        </p:sp>
        <p:sp>
          <p:nvSpPr>
            <p:cNvPr id="32106"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w="9525">
              <a:noFill/>
              <a:round/>
              <a:headEnd/>
              <a:tailEnd/>
            </a:ln>
          </p:spPr>
          <p:txBody>
            <a:bodyPr/>
            <a:lstStyle/>
            <a:p>
              <a:endParaRPr lang="zh-CN" altLang="en-US"/>
            </a:p>
          </p:txBody>
        </p:sp>
        <p:sp>
          <p:nvSpPr>
            <p:cNvPr id="32107"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32108" name="Picture 923" descr="grayed_radiation"/>
            <p:cNvPicPr>
              <a:picLocks noChangeAspect="1" noChangeArrowheads="1"/>
            </p:cNvPicPr>
            <p:nvPr/>
          </p:nvPicPr>
          <p:blipFill>
            <a:blip r:embed="rId9"/>
            <a:srcRect/>
            <a:stretch>
              <a:fillRect/>
            </a:stretch>
          </p:blipFill>
          <p:spPr bwMode="auto">
            <a:xfrm>
              <a:off x="2896" y="396"/>
              <a:ext cx="1808" cy="1056"/>
            </a:xfrm>
            <a:prstGeom prst="rect">
              <a:avLst/>
            </a:prstGeom>
            <a:noFill/>
            <a:ln w="9525">
              <a:noFill/>
              <a:miter lim="800000"/>
              <a:headEnd/>
              <a:tailEnd/>
            </a:ln>
          </p:spPr>
        </p:pic>
      </p:grpSp>
      <p:grpSp>
        <p:nvGrpSpPr>
          <p:cNvPr id="31800" name="Group 924"/>
          <p:cNvGrpSpPr>
            <a:grpSpLocks/>
          </p:cNvGrpSpPr>
          <p:nvPr/>
        </p:nvGrpSpPr>
        <p:grpSpPr bwMode="auto">
          <a:xfrm>
            <a:off x="5349875" y="1590675"/>
            <a:ext cx="617538" cy="387350"/>
            <a:chOff x="2920" y="972"/>
            <a:chExt cx="389" cy="244"/>
          </a:xfrm>
        </p:grpSpPr>
        <p:grpSp>
          <p:nvGrpSpPr>
            <p:cNvPr id="32074" name="Group 925"/>
            <p:cNvGrpSpPr>
              <a:grpSpLocks/>
            </p:cNvGrpSpPr>
            <p:nvPr/>
          </p:nvGrpSpPr>
          <p:grpSpPr bwMode="auto">
            <a:xfrm>
              <a:off x="3085" y="1027"/>
              <a:ext cx="102" cy="189"/>
              <a:chOff x="3436" y="1504"/>
              <a:chExt cx="393" cy="942"/>
            </a:xfrm>
          </p:grpSpPr>
          <p:pic>
            <p:nvPicPr>
              <p:cNvPr id="32076" name="Picture 926" descr="iphone_stylized_small"/>
              <p:cNvPicPr>
                <a:picLocks noChangeAspect="1" noChangeArrowheads="1"/>
              </p:cNvPicPr>
              <p:nvPr/>
            </p:nvPicPr>
            <p:blipFill>
              <a:blip r:embed="rId10"/>
              <a:srcRect/>
              <a:stretch>
                <a:fillRect/>
              </a:stretch>
            </p:blipFill>
            <p:spPr bwMode="auto">
              <a:xfrm>
                <a:off x="3436" y="1504"/>
                <a:ext cx="393" cy="942"/>
              </a:xfrm>
              <a:prstGeom prst="rect">
                <a:avLst/>
              </a:prstGeom>
              <a:noFill/>
              <a:ln w="9525">
                <a:noFill/>
                <a:miter lim="800000"/>
                <a:headEnd/>
                <a:tailEnd/>
              </a:ln>
            </p:spPr>
          </p:pic>
          <p:sp>
            <p:nvSpPr>
              <p:cNvPr id="32077"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w="9525">
                <a:noFill/>
                <a:round/>
                <a:headEnd/>
                <a:tailEnd/>
              </a:ln>
            </p:spPr>
            <p:txBody>
              <a:bodyPr/>
              <a:lstStyle/>
              <a:p>
                <a:endParaRPr lang="zh-CN" altLang="en-US"/>
              </a:p>
            </p:txBody>
          </p:sp>
          <p:grpSp>
            <p:nvGrpSpPr>
              <p:cNvPr id="32078" name="Group 928"/>
              <p:cNvGrpSpPr>
                <a:grpSpLocks/>
              </p:cNvGrpSpPr>
              <p:nvPr/>
            </p:nvGrpSpPr>
            <p:grpSpPr bwMode="auto">
              <a:xfrm>
                <a:off x="3511" y="1689"/>
                <a:ext cx="289" cy="576"/>
                <a:chOff x="3511" y="1689"/>
                <a:chExt cx="289" cy="576"/>
              </a:xfrm>
            </p:grpSpPr>
            <p:sp>
              <p:nvSpPr>
                <p:cNvPr id="32079"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32080"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32081"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32082"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32083"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p>
                  <a:endParaRPr lang="zh-CN" altLang="zh-CN"/>
                </a:p>
              </p:txBody>
            </p:sp>
            <p:sp>
              <p:nvSpPr>
                <p:cNvPr id="32084"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p>
                  <a:endParaRPr lang="zh-CN" altLang="zh-CN"/>
                </a:p>
              </p:txBody>
            </p:sp>
            <p:sp>
              <p:nvSpPr>
                <p:cNvPr id="32085"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32075" name="Picture 936" descr="grayed_radiation"/>
            <p:cNvPicPr>
              <a:picLocks noChangeAspect="1" noChangeArrowheads="1"/>
            </p:cNvPicPr>
            <p:nvPr/>
          </p:nvPicPr>
          <p:blipFill>
            <a:blip r:embed="rId11"/>
            <a:srcRect/>
            <a:stretch>
              <a:fillRect/>
            </a:stretch>
          </p:blipFill>
          <p:spPr bwMode="auto">
            <a:xfrm>
              <a:off x="2920" y="972"/>
              <a:ext cx="389" cy="142"/>
            </a:xfrm>
            <a:prstGeom prst="rect">
              <a:avLst/>
            </a:prstGeom>
            <a:noFill/>
            <a:ln w="9525">
              <a:noFill/>
              <a:miter lim="800000"/>
              <a:headEnd/>
              <a:tailEnd/>
            </a:ln>
          </p:spPr>
        </p:pic>
      </p:grpSp>
      <p:pic>
        <p:nvPicPr>
          <p:cNvPr id="31801" name="Picture 937" descr="car_grayed"/>
          <p:cNvPicPr>
            <a:picLocks noChangeAspect="1" noChangeArrowheads="1"/>
          </p:cNvPicPr>
          <p:nvPr/>
        </p:nvPicPr>
        <p:blipFill>
          <a:blip r:embed="rId12"/>
          <a:srcRect/>
          <a:stretch>
            <a:fillRect/>
          </a:stretch>
        </p:blipFill>
        <p:spPr bwMode="auto">
          <a:xfrm>
            <a:off x="6446838" y="1670050"/>
            <a:ext cx="754062" cy="193675"/>
          </a:xfrm>
          <a:prstGeom prst="rect">
            <a:avLst/>
          </a:prstGeom>
          <a:noFill/>
          <a:ln w="9525">
            <a:noFill/>
            <a:miter lim="800000"/>
            <a:headEnd/>
            <a:tailEnd/>
          </a:ln>
        </p:spPr>
      </p:pic>
      <p:grpSp>
        <p:nvGrpSpPr>
          <p:cNvPr id="31802" name="Group 938"/>
          <p:cNvGrpSpPr>
            <a:grpSpLocks/>
          </p:cNvGrpSpPr>
          <p:nvPr/>
        </p:nvGrpSpPr>
        <p:grpSpPr bwMode="auto">
          <a:xfrm>
            <a:off x="5662613" y="4538663"/>
            <a:ext cx="463550" cy="398462"/>
            <a:chOff x="3987" y="-51"/>
            <a:chExt cx="1252" cy="983"/>
          </a:xfrm>
        </p:grpSpPr>
        <p:pic>
          <p:nvPicPr>
            <p:cNvPr id="32072" name="Picture 939" descr="desktop_computer_stylized_small"/>
            <p:cNvPicPr>
              <a:picLocks noChangeAspect="1" noChangeArrowheads="1"/>
            </p:cNvPicPr>
            <p:nvPr/>
          </p:nvPicPr>
          <p:blipFill>
            <a:blip r:embed="rId13"/>
            <a:srcRect/>
            <a:stretch>
              <a:fillRect/>
            </a:stretch>
          </p:blipFill>
          <p:spPr bwMode="auto">
            <a:xfrm flipH="1">
              <a:off x="3987" y="-51"/>
              <a:ext cx="1252" cy="983"/>
            </a:xfrm>
            <a:prstGeom prst="rect">
              <a:avLst/>
            </a:prstGeom>
            <a:noFill/>
            <a:ln w="9525">
              <a:noFill/>
              <a:miter lim="800000"/>
              <a:headEnd/>
              <a:tailEnd/>
            </a:ln>
          </p:spPr>
        </p:pic>
        <p:sp>
          <p:nvSpPr>
            <p:cNvPr id="32073" name="Freeform 940"/>
            <p:cNvSpPr>
              <a:spLocks/>
            </p:cNvSpPr>
            <p:nvPr/>
          </p:nvSpPr>
          <p:spPr bwMode="auto">
            <a:xfrm>
              <a:off x="4507" y="37"/>
              <a:ext cx="640" cy="459"/>
            </a:xfrm>
            <a:custGeom>
              <a:avLst/>
              <a:gdLst>
                <a:gd name="T0" fmla="*/ 25 w 714"/>
                <a:gd name="T1" fmla="*/ 1 h 714"/>
                <a:gd name="T2" fmla="*/ 138 w 714"/>
                <a:gd name="T3" fmla="*/ 0 h 714"/>
                <a:gd name="T4" fmla="*/ 109 w 714"/>
                <a:gd name="T5" fmla="*/ 1 h 714"/>
                <a:gd name="T6" fmla="*/ 0 w 714"/>
                <a:gd name="T7" fmla="*/ 1 h 714"/>
                <a:gd name="T8" fmla="*/ 25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w="9525">
              <a:noFill/>
              <a:round/>
              <a:headEnd/>
              <a:tailEnd/>
            </a:ln>
          </p:spPr>
          <p:txBody>
            <a:bodyPr/>
            <a:lstStyle/>
            <a:p>
              <a:endParaRPr lang="zh-CN" altLang="en-US"/>
            </a:p>
          </p:txBody>
        </p:sp>
      </p:grpSp>
      <p:grpSp>
        <p:nvGrpSpPr>
          <p:cNvPr id="31803" name="Group 941"/>
          <p:cNvGrpSpPr>
            <a:grpSpLocks/>
          </p:cNvGrpSpPr>
          <p:nvPr/>
        </p:nvGrpSpPr>
        <p:grpSpPr bwMode="auto">
          <a:xfrm>
            <a:off x="5500688" y="4938713"/>
            <a:ext cx="463550" cy="398462"/>
            <a:chOff x="3987" y="-51"/>
            <a:chExt cx="1252" cy="983"/>
          </a:xfrm>
        </p:grpSpPr>
        <p:pic>
          <p:nvPicPr>
            <p:cNvPr id="32070" name="Picture 942" descr="desktop_computer_stylized_small"/>
            <p:cNvPicPr>
              <a:picLocks noChangeAspect="1" noChangeArrowheads="1"/>
            </p:cNvPicPr>
            <p:nvPr/>
          </p:nvPicPr>
          <p:blipFill>
            <a:blip r:embed="rId13"/>
            <a:srcRect/>
            <a:stretch>
              <a:fillRect/>
            </a:stretch>
          </p:blipFill>
          <p:spPr bwMode="auto">
            <a:xfrm flipH="1">
              <a:off x="3987" y="-51"/>
              <a:ext cx="1252" cy="983"/>
            </a:xfrm>
            <a:prstGeom prst="rect">
              <a:avLst/>
            </a:prstGeom>
            <a:noFill/>
            <a:ln w="9525">
              <a:noFill/>
              <a:miter lim="800000"/>
              <a:headEnd/>
              <a:tailEnd/>
            </a:ln>
          </p:spPr>
        </p:pic>
        <p:sp>
          <p:nvSpPr>
            <p:cNvPr id="32071" name="Freeform 943"/>
            <p:cNvSpPr>
              <a:spLocks/>
            </p:cNvSpPr>
            <p:nvPr/>
          </p:nvSpPr>
          <p:spPr bwMode="auto">
            <a:xfrm>
              <a:off x="4507" y="37"/>
              <a:ext cx="640" cy="459"/>
            </a:xfrm>
            <a:custGeom>
              <a:avLst/>
              <a:gdLst>
                <a:gd name="T0" fmla="*/ 25 w 714"/>
                <a:gd name="T1" fmla="*/ 1 h 714"/>
                <a:gd name="T2" fmla="*/ 138 w 714"/>
                <a:gd name="T3" fmla="*/ 0 h 714"/>
                <a:gd name="T4" fmla="*/ 109 w 714"/>
                <a:gd name="T5" fmla="*/ 1 h 714"/>
                <a:gd name="T6" fmla="*/ 0 w 714"/>
                <a:gd name="T7" fmla="*/ 1 h 714"/>
                <a:gd name="T8" fmla="*/ 25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w="9525">
              <a:noFill/>
              <a:round/>
              <a:headEnd/>
              <a:tailEnd/>
            </a:ln>
          </p:spPr>
          <p:txBody>
            <a:bodyPr/>
            <a:lstStyle/>
            <a:p>
              <a:endParaRPr lang="zh-CN" altLang="en-US"/>
            </a:p>
          </p:txBody>
        </p:sp>
      </p:grpSp>
      <p:grpSp>
        <p:nvGrpSpPr>
          <p:cNvPr id="31804" name="Group 944"/>
          <p:cNvGrpSpPr>
            <a:grpSpLocks/>
          </p:cNvGrpSpPr>
          <p:nvPr/>
        </p:nvGrpSpPr>
        <p:grpSpPr bwMode="auto">
          <a:xfrm>
            <a:off x="5957888" y="5186363"/>
            <a:ext cx="463550" cy="398462"/>
            <a:chOff x="3987" y="-51"/>
            <a:chExt cx="1252" cy="983"/>
          </a:xfrm>
        </p:grpSpPr>
        <p:pic>
          <p:nvPicPr>
            <p:cNvPr id="32068" name="Picture 945" descr="desktop_computer_stylized_small"/>
            <p:cNvPicPr>
              <a:picLocks noChangeAspect="1" noChangeArrowheads="1"/>
            </p:cNvPicPr>
            <p:nvPr/>
          </p:nvPicPr>
          <p:blipFill>
            <a:blip r:embed="rId13"/>
            <a:srcRect/>
            <a:stretch>
              <a:fillRect/>
            </a:stretch>
          </p:blipFill>
          <p:spPr bwMode="auto">
            <a:xfrm flipH="1">
              <a:off x="3987" y="-51"/>
              <a:ext cx="1252" cy="983"/>
            </a:xfrm>
            <a:prstGeom prst="rect">
              <a:avLst/>
            </a:prstGeom>
            <a:noFill/>
            <a:ln w="9525">
              <a:noFill/>
              <a:miter lim="800000"/>
              <a:headEnd/>
              <a:tailEnd/>
            </a:ln>
          </p:spPr>
        </p:pic>
        <p:sp>
          <p:nvSpPr>
            <p:cNvPr id="32069" name="Freeform 946"/>
            <p:cNvSpPr>
              <a:spLocks/>
            </p:cNvSpPr>
            <p:nvPr/>
          </p:nvSpPr>
          <p:spPr bwMode="auto">
            <a:xfrm>
              <a:off x="4507" y="37"/>
              <a:ext cx="640" cy="459"/>
            </a:xfrm>
            <a:custGeom>
              <a:avLst/>
              <a:gdLst>
                <a:gd name="T0" fmla="*/ 25 w 714"/>
                <a:gd name="T1" fmla="*/ 1 h 714"/>
                <a:gd name="T2" fmla="*/ 138 w 714"/>
                <a:gd name="T3" fmla="*/ 0 h 714"/>
                <a:gd name="T4" fmla="*/ 109 w 714"/>
                <a:gd name="T5" fmla="*/ 1 h 714"/>
                <a:gd name="T6" fmla="*/ 0 w 714"/>
                <a:gd name="T7" fmla="*/ 1 h 714"/>
                <a:gd name="T8" fmla="*/ 25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w="9525">
              <a:noFill/>
              <a:round/>
              <a:headEnd/>
              <a:tailEnd/>
            </a:ln>
          </p:spPr>
          <p:txBody>
            <a:bodyPr/>
            <a:lstStyle/>
            <a:p>
              <a:endParaRPr lang="zh-CN" altLang="en-US"/>
            </a:p>
          </p:txBody>
        </p:sp>
      </p:grpSp>
      <p:grpSp>
        <p:nvGrpSpPr>
          <p:cNvPr id="31805" name="Group 947"/>
          <p:cNvGrpSpPr>
            <a:grpSpLocks/>
          </p:cNvGrpSpPr>
          <p:nvPr/>
        </p:nvGrpSpPr>
        <p:grpSpPr bwMode="auto">
          <a:xfrm>
            <a:off x="6396038" y="5224463"/>
            <a:ext cx="463550" cy="398462"/>
            <a:chOff x="3987" y="-51"/>
            <a:chExt cx="1252" cy="983"/>
          </a:xfrm>
        </p:grpSpPr>
        <p:pic>
          <p:nvPicPr>
            <p:cNvPr id="32066" name="Picture 948" descr="desktop_computer_stylized_small"/>
            <p:cNvPicPr>
              <a:picLocks noChangeAspect="1" noChangeArrowheads="1"/>
            </p:cNvPicPr>
            <p:nvPr/>
          </p:nvPicPr>
          <p:blipFill>
            <a:blip r:embed="rId13"/>
            <a:srcRect/>
            <a:stretch>
              <a:fillRect/>
            </a:stretch>
          </p:blipFill>
          <p:spPr bwMode="auto">
            <a:xfrm flipH="1">
              <a:off x="3987" y="-51"/>
              <a:ext cx="1252" cy="983"/>
            </a:xfrm>
            <a:prstGeom prst="rect">
              <a:avLst/>
            </a:prstGeom>
            <a:noFill/>
            <a:ln w="9525">
              <a:noFill/>
              <a:miter lim="800000"/>
              <a:headEnd/>
              <a:tailEnd/>
            </a:ln>
          </p:spPr>
        </p:pic>
        <p:sp>
          <p:nvSpPr>
            <p:cNvPr id="32067" name="Freeform 949"/>
            <p:cNvSpPr>
              <a:spLocks/>
            </p:cNvSpPr>
            <p:nvPr/>
          </p:nvSpPr>
          <p:spPr bwMode="auto">
            <a:xfrm>
              <a:off x="4507" y="37"/>
              <a:ext cx="640" cy="459"/>
            </a:xfrm>
            <a:custGeom>
              <a:avLst/>
              <a:gdLst>
                <a:gd name="T0" fmla="*/ 25 w 714"/>
                <a:gd name="T1" fmla="*/ 1 h 714"/>
                <a:gd name="T2" fmla="*/ 138 w 714"/>
                <a:gd name="T3" fmla="*/ 0 h 714"/>
                <a:gd name="T4" fmla="*/ 109 w 714"/>
                <a:gd name="T5" fmla="*/ 1 h 714"/>
                <a:gd name="T6" fmla="*/ 0 w 714"/>
                <a:gd name="T7" fmla="*/ 1 h 714"/>
                <a:gd name="T8" fmla="*/ 25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w="9525">
              <a:noFill/>
              <a:round/>
              <a:headEnd/>
              <a:tailEnd/>
            </a:ln>
          </p:spPr>
          <p:txBody>
            <a:bodyPr/>
            <a:lstStyle/>
            <a:p>
              <a:endParaRPr lang="zh-CN" altLang="en-US"/>
            </a:p>
          </p:txBody>
        </p:sp>
      </p:grpSp>
      <p:grpSp>
        <p:nvGrpSpPr>
          <p:cNvPr id="31806" name="Group 950"/>
          <p:cNvGrpSpPr>
            <a:grpSpLocks/>
          </p:cNvGrpSpPr>
          <p:nvPr/>
        </p:nvGrpSpPr>
        <p:grpSpPr bwMode="auto">
          <a:xfrm>
            <a:off x="8186738" y="5014913"/>
            <a:ext cx="249237" cy="555625"/>
            <a:chOff x="1115" y="2770"/>
            <a:chExt cx="589" cy="1034"/>
          </a:xfrm>
        </p:grpSpPr>
        <p:sp>
          <p:nvSpPr>
            <p:cNvPr id="32034"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32035"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w="9525">
              <a:noFill/>
              <a:miter lim="800000"/>
              <a:headEnd/>
              <a:tailEnd/>
            </a:ln>
          </p:spPr>
          <p:txBody>
            <a:bodyPr wrap="none" anchor="ctr"/>
            <a:lstStyle/>
            <a:p>
              <a:endParaRPr lang="zh-CN" altLang="zh-CN"/>
            </a:p>
          </p:txBody>
        </p:sp>
        <p:sp>
          <p:nvSpPr>
            <p:cNvPr id="32036"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32037"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sp>
          <p:nvSpPr>
            <p:cNvPr id="32038"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nvGrpSpPr>
            <p:cNvPr id="32039" name="Group 956"/>
            <p:cNvGrpSpPr>
              <a:grpSpLocks/>
            </p:cNvGrpSpPr>
            <p:nvPr/>
          </p:nvGrpSpPr>
          <p:grpSpPr bwMode="auto">
            <a:xfrm>
              <a:off x="1367" y="2873"/>
              <a:ext cx="240" cy="63"/>
              <a:chOff x="614" y="2568"/>
              <a:chExt cx="725" cy="139"/>
            </a:xfrm>
          </p:grpSpPr>
          <p:sp>
            <p:nvSpPr>
              <p:cNvPr id="32064" name="AutoShape 957"/>
              <p:cNvSpPr>
                <a:spLocks noChangeArrowheads="1"/>
              </p:cNvSpPr>
              <p:nvPr/>
            </p:nvSpPr>
            <p:spPr bwMode="auto">
              <a:xfrm>
                <a:off x="612" y="2569"/>
                <a:ext cx="725" cy="137"/>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2065" name="AutoShape 958"/>
              <p:cNvSpPr>
                <a:spLocks noChangeArrowheads="1"/>
              </p:cNvSpPr>
              <p:nvPr/>
            </p:nvSpPr>
            <p:spPr bwMode="auto">
              <a:xfrm>
                <a:off x="623" y="2582"/>
                <a:ext cx="691" cy="104"/>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2040"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nvGrpSpPr>
            <p:cNvPr id="32041" name="Group 960"/>
            <p:cNvGrpSpPr>
              <a:grpSpLocks/>
            </p:cNvGrpSpPr>
            <p:nvPr/>
          </p:nvGrpSpPr>
          <p:grpSpPr bwMode="auto">
            <a:xfrm>
              <a:off x="1366" y="3014"/>
              <a:ext cx="240" cy="58"/>
              <a:chOff x="614" y="2568"/>
              <a:chExt cx="725" cy="139"/>
            </a:xfrm>
          </p:grpSpPr>
          <p:sp>
            <p:nvSpPr>
              <p:cNvPr id="32062" name="AutoShape 961"/>
              <p:cNvSpPr>
                <a:spLocks noChangeArrowheads="1"/>
              </p:cNvSpPr>
              <p:nvPr/>
            </p:nvSpPr>
            <p:spPr bwMode="auto">
              <a:xfrm>
                <a:off x="615" y="2571"/>
                <a:ext cx="725" cy="135"/>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2063" name="AutoShape 962"/>
              <p:cNvSpPr>
                <a:spLocks noChangeArrowheads="1"/>
              </p:cNvSpPr>
              <p:nvPr/>
            </p:nvSpPr>
            <p:spPr bwMode="auto">
              <a:xfrm>
                <a:off x="626" y="2585"/>
                <a:ext cx="691" cy="106"/>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2042"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p>
              <a:endParaRPr lang="zh-CN" altLang="zh-CN"/>
            </a:p>
          </p:txBody>
        </p:sp>
        <p:sp>
          <p:nvSpPr>
            <p:cNvPr id="32043"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nvGrpSpPr>
            <p:cNvPr id="32044" name="Group 965"/>
            <p:cNvGrpSpPr>
              <a:grpSpLocks/>
            </p:cNvGrpSpPr>
            <p:nvPr/>
          </p:nvGrpSpPr>
          <p:grpSpPr bwMode="auto">
            <a:xfrm>
              <a:off x="1361" y="3287"/>
              <a:ext cx="240" cy="65"/>
              <a:chOff x="614" y="2568"/>
              <a:chExt cx="725" cy="139"/>
            </a:xfrm>
          </p:grpSpPr>
          <p:sp>
            <p:nvSpPr>
              <p:cNvPr id="32060" name="AutoShape 966"/>
              <p:cNvSpPr>
                <a:spLocks noChangeArrowheads="1"/>
              </p:cNvSpPr>
              <p:nvPr/>
            </p:nvSpPr>
            <p:spPr bwMode="auto">
              <a:xfrm>
                <a:off x="619" y="2568"/>
                <a:ext cx="725" cy="139"/>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2061" name="AutoShape 967"/>
              <p:cNvSpPr>
                <a:spLocks noChangeArrowheads="1"/>
              </p:cNvSpPr>
              <p:nvPr/>
            </p:nvSpPr>
            <p:spPr bwMode="auto">
              <a:xfrm>
                <a:off x="630" y="2587"/>
                <a:ext cx="691" cy="101"/>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2045"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grpSp>
          <p:nvGrpSpPr>
            <p:cNvPr id="32046" name="Group 969"/>
            <p:cNvGrpSpPr>
              <a:grpSpLocks/>
            </p:cNvGrpSpPr>
            <p:nvPr/>
          </p:nvGrpSpPr>
          <p:grpSpPr bwMode="auto">
            <a:xfrm>
              <a:off x="1363" y="3158"/>
              <a:ext cx="240" cy="60"/>
              <a:chOff x="614" y="2568"/>
              <a:chExt cx="725" cy="139"/>
            </a:xfrm>
          </p:grpSpPr>
          <p:sp>
            <p:nvSpPr>
              <p:cNvPr id="32058" name="AutoShape 970"/>
              <p:cNvSpPr>
                <a:spLocks noChangeArrowheads="1"/>
              </p:cNvSpPr>
              <p:nvPr/>
            </p:nvSpPr>
            <p:spPr bwMode="auto">
              <a:xfrm>
                <a:off x="613" y="2566"/>
                <a:ext cx="725" cy="144"/>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2059" name="AutoShape 971"/>
              <p:cNvSpPr>
                <a:spLocks noChangeArrowheads="1"/>
              </p:cNvSpPr>
              <p:nvPr/>
            </p:nvSpPr>
            <p:spPr bwMode="auto">
              <a:xfrm>
                <a:off x="624" y="2579"/>
                <a:ext cx="691" cy="110"/>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2047"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32048"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sp>
          <p:nvSpPr>
            <p:cNvPr id="32049"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w="9525">
              <a:noFill/>
              <a:round/>
              <a:headEnd/>
              <a:tailEnd/>
            </a:ln>
          </p:spPr>
          <p:txBody>
            <a:bodyPr/>
            <a:lstStyle/>
            <a:p>
              <a:endParaRPr lang="zh-CN" altLang="en-US"/>
            </a:p>
          </p:txBody>
        </p:sp>
        <p:sp>
          <p:nvSpPr>
            <p:cNvPr id="32050"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p>
              <a:endParaRPr lang="zh-CN" altLang="zh-CN"/>
            </a:p>
          </p:txBody>
        </p:sp>
        <p:sp>
          <p:nvSpPr>
            <p:cNvPr id="32051"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32052"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p>
              <a:endParaRPr lang="zh-CN" altLang="zh-CN"/>
            </a:p>
          </p:txBody>
        </p:sp>
        <p:sp>
          <p:nvSpPr>
            <p:cNvPr id="32053"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p>
              <a:endParaRPr lang="zh-CN" altLang="zh-CN"/>
            </a:p>
          </p:txBody>
        </p:sp>
        <p:sp>
          <p:nvSpPr>
            <p:cNvPr id="32054"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p>
              <a:endParaRPr lang="zh-CN" altLang="zh-CN"/>
            </a:p>
          </p:txBody>
        </p:sp>
        <p:sp>
          <p:nvSpPr>
            <p:cNvPr id="32055"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p>
              <a:pPr algn="ctr" eaLnBrk="1" hangingPunct="1"/>
              <a:endParaRPr lang="zh-CN" altLang="zh-CN" sz="1800">
                <a:solidFill>
                  <a:srgbClr val="FF0000"/>
                </a:solidFill>
              </a:endParaRPr>
            </a:p>
          </p:txBody>
        </p:sp>
        <p:sp>
          <p:nvSpPr>
            <p:cNvPr id="32056"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p>
              <a:endParaRPr lang="zh-CN" altLang="zh-CN"/>
            </a:p>
          </p:txBody>
        </p:sp>
        <p:sp>
          <p:nvSpPr>
            <p:cNvPr id="32057"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grpSp>
        <p:nvGrpSpPr>
          <p:cNvPr id="31807" name="Group 983"/>
          <p:cNvGrpSpPr>
            <a:grpSpLocks/>
          </p:cNvGrpSpPr>
          <p:nvPr/>
        </p:nvGrpSpPr>
        <p:grpSpPr bwMode="auto">
          <a:xfrm>
            <a:off x="7900988" y="5224463"/>
            <a:ext cx="230187" cy="498475"/>
            <a:chOff x="1115" y="2770"/>
            <a:chExt cx="589" cy="1034"/>
          </a:xfrm>
        </p:grpSpPr>
        <p:sp>
          <p:nvSpPr>
            <p:cNvPr id="32002"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32003"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w="9525">
              <a:noFill/>
              <a:miter lim="800000"/>
              <a:headEnd/>
              <a:tailEnd/>
            </a:ln>
          </p:spPr>
          <p:txBody>
            <a:bodyPr wrap="none" anchor="ctr"/>
            <a:lstStyle/>
            <a:p>
              <a:endParaRPr lang="zh-CN" altLang="zh-CN"/>
            </a:p>
          </p:txBody>
        </p:sp>
        <p:sp>
          <p:nvSpPr>
            <p:cNvPr id="32004"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32005"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sp>
          <p:nvSpPr>
            <p:cNvPr id="32006"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nvGrpSpPr>
            <p:cNvPr id="32007" name="Group 989"/>
            <p:cNvGrpSpPr>
              <a:grpSpLocks/>
            </p:cNvGrpSpPr>
            <p:nvPr/>
          </p:nvGrpSpPr>
          <p:grpSpPr bwMode="auto">
            <a:xfrm>
              <a:off x="1367" y="2873"/>
              <a:ext cx="240" cy="63"/>
              <a:chOff x="614" y="2568"/>
              <a:chExt cx="725" cy="139"/>
            </a:xfrm>
          </p:grpSpPr>
          <p:sp>
            <p:nvSpPr>
              <p:cNvPr id="32032" name="AutoShape 990"/>
              <p:cNvSpPr>
                <a:spLocks noChangeArrowheads="1"/>
              </p:cNvSpPr>
              <p:nvPr/>
            </p:nvSpPr>
            <p:spPr bwMode="auto">
              <a:xfrm>
                <a:off x="614" y="2566"/>
                <a:ext cx="724" cy="138"/>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2033" name="AutoShape 991"/>
              <p:cNvSpPr>
                <a:spLocks noChangeArrowheads="1"/>
              </p:cNvSpPr>
              <p:nvPr/>
            </p:nvSpPr>
            <p:spPr bwMode="auto">
              <a:xfrm>
                <a:off x="626" y="2581"/>
                <a:ext cx="699" cy="109"/>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2008"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nvGrpSpPr>
            <p:cNvPr id="32009" name="Group 993"/>
            <p:cNvGrpSpPr>
              <a:grpSpLocks/>
            </p:cNvGrpSpPr>
            <p:nvPr/>
          </p:nvGrpSpPr>
          <p:grpSpPr bwMode="auto">
            <a:xfrm>
              <a:off x="1366" y="3014"/>
              <a:ext cx="240" cy="58"/>
              <a:chOff x="614" y="2568"/>
              <a:chExt cx="725" cy="139"/>
            </a:xfrm>
          </p:grpSpPr>
          <p:sp>
            <p:nvSpPr>
              <p:cNvPr id="32030" name="AutoShape 994"/>
              <p:cNvSpPr>
                <a:spLocks noChangeArrowheads="1"/>
              </p:cNvSpPr>
              <p:nvPr/>
            </p:nvSpPr>
            <p:spPr bwMode="auto">
              <a:xfrm>
                <a:off x="617" y="2567"/>
                <a:ext cx="724" cy="142"/>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2031" name="AutoShape 995"/>
              <p:cNvSpPr>
                <a:spLocks noChangeArrowheads="1"/>
              </p:cNvSpPr>
              <p:nvPr/>
            </p:nvSpPr>
            <p:spPr bwMode="auto">
              <a:xfrm>
                <a:off x="629" y="2583"/>
                <a:ext cx="699" cy="110"/>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2010"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p>
              <a:endParaRPr lang="zh-CN" altLang="zh-CN"/>
            </a:p>
          </p:txBody>
        </p:sp>
        <p:sp>
          <p:nvSpPr>
            <p:cNvPr id="32011"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nvGrpSpPr>
            <p:cNvPr id="32012" name="Group 998"/>
            <p:cNvGrpSpPr>
              <a:grpSpLocks/>
            </p:cNvGrpSpPr>
            <p:nvPr/>
          </p:nvGrpSpPr>
          <p:grpSpPr bwMode="auto">
            <a:xfrm>
              <a:off x="1361" y="3287"/>
              <a:ext cx="240" cy="65"/>
              <a:chOff x="614" y="2568"/>
              <a:chExt cx="725" cy="139"/>
            </a:xfrm>
          </p:grpSpPr>
          <p:sp>
            <p:nvSpPr>
              <p:cNvPr id="32028" name="AutoShape 999"/>
              <p:cNvSpPr>
                <a:spLocks noChangeArrowheads="1"/>
              </p:cNvSpPr>
              <p:nvPr/>
            </p:nvSpPr>
            <p:spPr bwMode="auto">
              <a:xfrm>
                <a:off x="619" y="2568"/>
                <a:ext cx="724" cy="141"/>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2029" name="AutoShape 1000"/>
              <p:cNvSpPr>
                <a:spLocks noChangeArrowheads="1"/>
              </p:cNvSpPr>
              <p:nvPr/>
            </p:nvSpPr>
            <p:spPr bwMode="auto">
              <a:xfrm>
                <a:off x="632" y="2582"/>
                <a:ext cx="699" cy="113"/>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2013"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grpSp>
          <p:nvGrpSpPr>
            <p:cNvPr id="32014" name="Group 1002"/>
            <p:cNvGrpSpPr>
              <a:grpSpLocks/>
            </p:cNvGrpSpPr>
            <p:nvPr/>
          </p:nvGrpSpPr>
          <p:grpSpPr bwMode="auto">
            <a:xfrm>
              <a:off x="1363" y="3158"/>
              <a:ext cx="240" cy="60"/>
              <a:chOff x="614" y="2568"/>
              <a:chExt cx="725" cy="139"/>
            </a:xfrm>
          </p:grpSpPr>
          <p:sp>
            <p:nvSpPr>
              <p:cNvPr id="32026" name="AutoShape 1003"/>
              <p:cNvSpPr>
                <a:spLocks noChangeArrowheads="1"/>
              </p:cNvSpPr>
              <p:nvPr/>
            </p:nvSpPr>
            <p:spPr bwMode="auto">
              <a:xfrm>
                <a:off x="613" y="2569"/>
                <a:ext cx="724" cy="137"/>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2027" name="AutoShape 1004"/>
              <p:cNvSpPr>
                <a:spLocks noChangeArrowheads="1"/>
              </p:cNvSpPr>
              <p:nvPr/>
            </p:nvSpPr>
            <p:spPr bwMode="auto">
              <a:xfrm>
                <a:off x="626" y="2585"/>
                <a:ext cx="699" cy="107"/>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2015"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32016"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sp>
          <p:nvSpPr>
            <p:cNvPr id="32017"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w="9525">
              <a:noFill/>
              <a:round/>
              <a:headEnd/>
              <a:tailEnd/>
            </a:ln>
          </p:spPr>
          <p:txBody>
            <a:bodyPr/>
            <a:lstStyle/>
            <a:p>
              <a:endParaRPr lang="zh-CN" altLang="en-US"/>
            </a:p>
          </p:txBody>
        </p:sp>
        <p:sp>
          <p:nvSpPr>
            <p:cNvPr id="32018"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p>
              <a:endParaRPr lang="zh-CN" altLang="zh-CN"/>
            </a:p>
          </p:txBody>
        </p:sp>
        <p:sp>
          <p:nvSpPr>
            <p:cNvPr id="32019"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32020"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p>
              <a:endParaRPr lang="zh-CN" altLang="zh-CN"/>
            </a:p>
          </p:txBody>
        </p:sp>
        <p:sp>
          <p:nvSpPr>
            <p:cNvPr id="32021"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p>
              <a:endParaRPr lang="zh-CN" altLang="zh-CN"/>
            </a:p>
          </p:txBody>
        </p:sp>
        <p:sp>
          <p:nvSpPr>
            <p:cNvPr id="32022"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p>
              <a:endParaRPr lang="zh-CN" altLang="zh-CN"/>
            </a:p>
          </p:txBody>
        </p:sp>
        <p:sp>
          <p:nvSpPr>
            <p:cNvPr id="32023"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p>
              <a:pPr algn="ctr" eaLnBrk="1" hangingPunct="1"/>
              <a:endParaRPr lang="zh-CN" altLang="zh-CN" sz="1800">
                <a:solidFill>
                  <a:srgbClr val="FF0000"/>
                </a:solidFill>
              </a:endParaRPr>
            </a:p>
          </p:txBody>
        </p:sp>
        <p:sp>
          <p:nvSpPr>
            <p:cNvPr id="32024"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p>
              <a:endParaRPr lang="zh-CN" altLang="zh-CN"/>
            </a:p>
          </p:txBody>
        </p:sp>
        <p:sp>
          <p:nvSpPr>
            <p:cNvPr id="32025"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grpSp>
        <p:nvGrpSpPr>
          <p:cNvPr id="31808" name="Group 1070"/>
          <p:cNvGrpSpPr>
            <a:grpSpLocks/>
          </p:cNvGrpSpPr>
          <p:nvPr/>
        </p:nvGrpSpPr>
        <p:grpSpPr bwMode="auto">
          <a:xfrm>
            <a:off x="7202488" y="2486025"/>
            <a:ext cx="392112" cy="180975"/>
            <a:chOff x="4655" y="2464"/>
            <a:chExt cx="319" cy="132"/>
          </a:xfrm>
        </p:grpSpPr>
        <p:grpSp>
          <p:nvGrpSpPr>
            <p:cNvPr id="31985" name="Group 1071"/>
            <p:cNvGrpSpPr>
              <a:grpSpLocks/>
            </p:cNvGrpSpPr>
            <p:nvPr/>
          </p:nvGrpSpPr>
          <p:grpSpPr bwMode="auto">
            <a:xfrm>
              <a:off x="4660" y="2464"/>
              <a:ext cx="310" cy="130"/>
              <a:chOff x="4334" y="1470"/>
              <a:chExt cx="246" cy="107"/>
            </a:xfrm>
          </p:grpSpPr>
          <p:sp>
            <p:nvSpPr>
              <p:cNvPr id="3199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3199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199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31997" name="Group 1075"/>
              <p:cNvGrpSpPr>
                <a:grpSpLocks/>
              </p:cNvGrpSpPr>
              <p:nvPr/>
            </p:nvGrpSpPr>
            <p:grpSpPr bwMode="auto">
              <a:xfrm>
                <a:off x="4383" y="1488"/>
                <a:ext cx="138" cy="33"/>
                <a:chOff x="2468" y="1332"/>
                <a:chExt cx="310" cy="60"/>
              </a:xfrm>
            </p:grpSpPr>
            <p:sp>
              <p:nvSpPr>
                <p:cNvPr id="32000"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32001"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31998" name="Line 107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31999" name="Line 1079"/>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31986"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sp>
          <p:nvSpPr>
            <p:cNvPr id="31987"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1988"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grpSp>
          <p:nvGrpSpPr>
            <p:cNvPr id="31989" name="Group 1083"/>
            <p:cNvGrpSpPr>
              <a:grpSpLocks/>
            </p:cNvGrpSpPr>
            <p:nvPr/>
          </p:nvGrpSpPr>
          <p:grpSpPr bwMode="auto">
            <a:xfrm>
              <a:off x="4719" y="2486"/>
              <a:ext cx="179" cy="41"/>
              <a:chOff x="2468" y="1332"/>
              <a:chExt cx="310" cy="60"/>
            </a:xfrm>
          </p:grpSpPr>
          <p:sp>
            <p:nvSpPr>
              <p:cNvPr id="31992"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rgbClr val="FF0000"/>
                </a:solidFill>
                <a:round/>
                <a:headEnd/>
                <a:tailEnd/>
              </a:ln>
            </p:spPr>
            <p:txBody>
              <a:bodyPr/>
              <a:lstStyle/>
              <a:p>
                <a:endParaRPr lang="zh-CN" altLang="en-US"/>
              </a:p>
            </p:txBody>
          </p:sp>
          <p:sp>
            <p:nvSpPr>
              <p:cNvPr id="31993"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FF0000"/>
                </a:solidFill>
                <a:round/>
                <a:headEnd/>
                <a:tailEnd/>
              </a:ln>
            </p:spPr>
            <p:txBody>
              <a:bodyPr/>
              <a:lstStyle/>
              <a:p>
                <a:endParaRPr lang="zh-CN" altLang="en-US"/>
              </a:p>
            </p:txBody>
          </p:sp>
        </p:grpSp>
        <p:sp>
          <p:nvSpPr>
            <p:cNvPr id="31990" name="Line 1086"/>
            <p:cNvSpPr>
              <a:spLocks noChangeShapeType="1"/>
            </p:cNvSpPr>
            <p:nvPr/>
          </p:nvSpPr>
          <p:spPr bwMode="auto">
            <a:xfrm>
              <a:off x="4656" y="2506"/>
              <a:ext cx="0" cy="58"/>
            </a:xfrm>
            <a:prstGeom prst="line">
              <a:avLst/>
            </a:prstGeom>
            <a:noFill/>
            <a:ln w="9525">
              <a:solidFill>
                <a:srgbClr val="FF0000"/>
              </a:solidFill>
              <a:round/>
              <a:headEnd/>
              <a:tailEnd/>
            </a:ln>
          </p:spPr>
          <p:txBody>
            <a:bodyPr/>
            <a:lstStyle/>
            <a:p>
              <a:endParaRPr lang="zh-CN" altLang="en-US"/>
            </a:p>
          </p:txBody>
        </p:sp>
        <p:sp>
          <p:nvSpPr>
            <p:cNvPr id="31991" name="Line 1087"/>
            <p:cNvSpPr>
              <a:spLocks noChangeShapeType="1"/>
            </p:cNvSpPr>
            <p:nvPr/>
          </p:nvSpPr>
          <p:spPr bwMode="auto">
            <a:xfrm>
              <a:off x="4971" y="2507"/>
              <a:ext cx="0" cy="57"/>
            </a:xfrm>
            <a:prstGeom prst="line">
              <a:avLst/>
            </a:prstGeom>
            <a:noFill/>
            <a:ln w="9525">
              <a:solidFill>
                <a:srgbClr val="FF0000"/>
              </a:solidFill>
              <a:round/>
              <a:headEnd/>
              <a:tailEnd/>
            </a:ln>
          </p:spPr>
          <p:txBody>
            <a:bodyPr/>
            <a:lstStyle/>
            <a:p>
              <a:endParaRPr lang="zh-CN" altLang="en-US"/>
            </a:p>
          </p:txBody>
        </p:sp>
      </p:grpSp>
      <p:grpSp>
        <p:nvGrpSpPr>
          <p:cNvPr id="31809" name="Group 1088"/>
          <p:cNvGrpSpPr>
            <a:grpSpLocks/>
          </p:cNvGrpSpPr>
          <p:nvPr/>
        </p:nvGrpSpPr>
        <p:grpSpPr bwMode="auto">
          <a:xfrm>
            <a:off x="7205663" y="2752725"/>
            <a:ext cx="407987" cy="180975"/>
            <a:chOff x="4655" y="2464"/>
            <a:chExt cx="319" cy="132"/>
          </a:xfrm>
        </p:grpSpPr>
        <p:grpSp>
          <p:nvGrpSpPr>
            <p:cNvPr id="31968" name="Group 1089"/>
            <p:cNvGrpSpPr>
              <a:grpSpLocks/>
            </p:cNvGrpSpPr>
            <p:nvPr/>
          </p:nvGrpSpPr>
          <p:grpSpPr bwMode="auto">
            <a:xfrm>
              <a:off x="4660" y="2464"/>
              <a:ext cx="310" cy="130"/>
              <a:chOff x="4334" y="1470"/>
              <a:chExt cx="246" cy="107"/>
            </a:xfrm>
          </p:grpSpPr>
          <p:sp>
            <p:nvSpPr>
              <p:cNvPr id="3197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3197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197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31980" name="Group 1093"/>
              <p:cNvGrpSpPr>
                <a:grpSpLocks/>
              </p:cNvGrpSpPr>
              <p:nvPr/>
            </p:nvGrpSpPr>
            <p:grpSpPr bwMode="auto">
              <a:xfrm>
                <a:off x="4383" y="1488"/>
                <a:ext cx="138" cy="33"/>
                <a:chOff x="2468" y="1332"/>
                <a:chExt cx="310" cy="60"/>
              </a:xfrm>
            </p:grpSpPr>
            <p:sp>
              <p:nvSpPr>
                <p:cNvPr id="31983"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31984"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31981" name="Line 109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31982" name="Line 1097"/>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31969"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sp>
          <p:nvSpPr>
            <p:cNvPr id="31970"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1971"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grpSp>
          <p:nvGrpSpPr>
            <p:cNvPr id="31972" name="Group 1101"/>
            <p:cNvGrpSpPr>
              <a:grpSpLocks/>
            </p:cNvGrpSpPr>
            <p:nvPr/>
          </p:nvGrpSpPr>
          <p:grpSpPr bwMode="auto">
            <a:xfrm>
              <a:off x="4719" y="2486"/>
              <a:ext cx="179" cy="41"/>
              <a:chOff x="2468" y="1332"/>
              <a:chExt cx="310" cy="60"/>
            </a:xfrm>
          </p:grpSpPr>
          <p:sp>
            <p:nvSpPr>
              <p:cNvPr id="31975"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rgbClr val="FF0000"/>
                </a:solidFill>
                <a:round/>
                <a:headEnd/>
                <a:tailEnd/>
              </a:ln>
            </p:spPr>
            <p:txBody>
              <a:bodyPr/>
              <a:lstStyle/>
              <a:p>
                <a:endParaRPr lang="zh-CN" altLang="en-US"/>
              </a:p>
            </p:txBody>
          </p:sp>
          <p:sp>
            <p:nvSpPr>
              <p:cNvPr id="31976"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FF0000"/>
                </a:solidFill>
                <a:round/>
                <a:headEnd/>
                <a:tailEnd/>
              </a:ln>
            </p:spPr>
            <p:txBody>
              <a:bodyPr/>
              <a:lstStyle/>
              <a:p>
                <a:endParaRPr lang="zh-CN" altLang="en-US"/>
              </a:p>
            </p:txBody>
          </p:sp>
        </p:grpSp>
        <p:sp>
          <p:nvSpPr>
            <p:cNvPr id="31973" name="Line 1104"/>
            <p:cNvSpPr>
              <a:spLocks noChangeShapeType="1"/>
            </p:cNvSpPr>
            <p:nvPr/>
          </p:nvSpPr>
          <p:spPr bwMode="auto">
            <a:xfrm>
              <a:off x="4656" y="2506"/>
              <a:ext cx="0" cy="58"/>
            </a:xfrm>
            <a:prstGeom prst="line">
              <a:avLst/>
            </a:prstGeom>
            <a:noFill/>
            <a:ln w="9525">
              <a:solidFill>
                <a:srgbClr val="FF0000"/>
              </a:solidFill>
              <a:round/>
              <a:headEnd/>
              <a:tailEnd/>
            </a:ln>
          </p:spPr>
          <p:txBody>
            <a:bodyPr/>
            <a:lstStyle/>
            <a:p>
              <a:endParaRPr lang="zh-CN" altLang="en-US"/>
            </a:p>
          </p:txBody>
        </p:sp>
        <p:sp>
          <p:nvSpPr>
            <p:cNvPr id="31974" name="Line 1105"/>
            <p:cNvSpPr>
              <a:spLocks noChangeShapeType="1"/>
            </p:cNvSpPr>
            <p:nvPr/>
          </p:nvSpPr>
          <p:spPr bwMode="auto">
            <a:xfrm>
              <a:off x="4972" y="2507"/>
              <a:ext cx="0" cy="57"/>
            </a:xfrm>
            <a:prstGeom prst="line">
              <a:avLst/>
            </a:prstGeom>
            <a:noFill/>
            <a:ln w="9525">
              <a:solidFill>
                <a:srgbClr val="FF0000"/>
              </a:solidFill>
              <a:round/>
              <a:headEnd/>
              <a:tailEnd/>
            </a:ln>
          </p:spPr>
          <p:txBody>
            <a:bodyPr/>
            <a:lstStyle/>
            <a:p>
              <a:endParaRPr lang="zh-CN" altLang="en-US"/>
            </a:p>
          </p:txBody>
        </p:sp>
      </p:grpSp>
      <p:grpSp>
        <p:nvGrpSpPr>
          <p:cNvPr id="31810" name="Group 1106"/>
          <p:cNvGrpSpPr>
            <a:grpSpLocks/>
          </p:cNvGrpSpPr>
          <p:nvPr/>
        </p:nvGrpSpPr>
        <p:grpSpPr bwMode="auto">
          <a:xfrm>
            <a:off x="7758113" y="2749550"/>
            <a:ext cx="407987" cy="180975"/>
            <a:chOff x="4655" y="2464"/>
            <a:chExt cx="319" cy="132"/>
          </a:xfrm>
        </p:grpSpPr>
        <p:grpSp>
          <p:nvGrpSpPr>
            <p:cNvPr id="31951" name="Group 1107"/>
            <p:cNvGrpSpPr>
              <a:grpSpLocks/>
            </p:cNvGrpSpPr>
            <p:nvPr/>
          </p:nvGrpSpPr>
          <p:grpSpPr bwMode="auto">
            <a:xfrm>
              <a:off x="4660" y="2464"/>
              <a:ext cx="310" cy="130"/>
              <a:chOff x="4334" y="1470"/>
              <a:chExt cx="246" cy="107"/>
            </a:xfrm>
          </p:grpSpPr>
          <p:sp>
            <p:nvSpPr>
              <p:cNvPr id="3196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3196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196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31963" name="Group 1111"/>
              <p:cNvGrpSpPr>
                <a:grpSpLocks/>
              </p:cNvGrpSpPr>
              <p:nvPr/>
            </p:nvGrpSpPr>
            <p:grpSpPr bwMode="auto">
              <a:xfrm>
                <a:off x="4383" y="1488"/>
                <a:ext cx="138" cy="33"/>
                <a:chOff x="2468" y="1332"/>
                <a:chExt cx="310" cy="60"/>
              </a:xfrm>
            </p:grpSpPr>
            <p:sp>
              <p:nvSpPr>
                <p:cNvPr id="31966"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31967"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31964" name="Line 1114"/>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31965" name="Line 1115"/>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31952"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sp>
          <p:nvSpPr>
            <p:cNvPr id="31953"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1954"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grpSp>
          <p:nvGrpSpPr>
            <p:cNvPr id="31955" name="Group 1119"/>
            <p:cNvGrpSpPr>
              <a:grpSpLocks/>
            </p:cNvGrpSpPr>
            <p:nvPr/>
          </p:nvGrpSpPr>
          <p:grpSpPr bwMode="auto">
            <a:xfrm>
              <a:off x="4719" y="2486"/>
              <a:ext cx="179" cy="41"/>
              <a:chOff x="2468" y="1332"/>
              <a:chExt cx="310" cy="60"/>
            </a:xfrm>
          </p:grpSpPr>
          <p:sp>
            <p:nvSpPr>
              <p:cNvPr id="31958"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rgbClr val="FF0000"/>
                </a:solidFill>
                <a:round/>
                <a:headEnd/>
                <a:tailEnd/>
              </a:ln>
            </p:spPr>
            <p:txBody>
              <a:bodyPr/>
              <a:lstStyle/>
              <a:p>
                <a:endParaRPr lang="zh-CN" altLang="en-US"/>
              </a:p>
            </p:txBody>
          </p:sp>
          <p:sp>
            <p:nvSpPr>
              <p:cNvPr id="31959"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FF0000"/>
                </a:solidFill>
                <a:round/>
                <a:headEnd/>
                <a:tailEnd/>
              </a:ln>
            </p:spPr>
            <p:txBody>
              <a:bodyPr/>
              <a:lstStyle/>
              <a:p>
                <a:endParaRPr lang="zh-CN" altLang="en-US"/>
              </a:p>
            </p:txBody>
          </p:sp>
        </p:grpSp>
        <p:sp>
          <p:nvSpPr>
            <p:cNvPr id="31956" name="Line 1122"/>
            <p:cNvSpPr>
              <a:spLocks noChangeShapeType="1"/>
            </p:cNvSpPr>
            <p:nvPr/>
          </p:nvSpPr>
          <p:spPr bwMode="auto">
            <a:xfrm>
              <a:off x="4656" y="2506"/>
              <a:ext cx="0" cy="58"/>
            </a:xfrm>
            <a:prstGeom prst="line">
              <a:avLst/>
            </a:prstGeom>
            <a:noFill/>
            <a:ln w="9525">
              <a:solidFill>
                <a:srgbClr val="FF0000"/>
              </a:solidFill>
              <a:round/>
              <a:headEnd/>
              <a:tailEnd/>
            </a:ln>
          </p:spPr>
          <p:txBody>
            <a:bodyPr/>
            <a:lstStyle/>
            <a:p>
              <a:endParaRPr lang="zh-CN" altLang="en-US"/>
            </a:p>
          </p:txBody>
        </p:sp>
        <p:sp>
          <p:nvSpPr>
            <p:cNvPr id="31957" name="Line 1123"/>
            <p:cNvSpPr>
              <a:spLocks noChangeShapeType="1"/>
            </p:cNvSpPr>
            <p:nvPr/>
          </p:nvSpPr>
          <p:spPr bwMode="auto">
            <a:xfrm>
              <a:off x="4972" y="2507"/>
              <a:ext cx="0" cy="57"/>
            </a:xfrm>
            <a:prstGeom prst="line">
              <a:avLst/>
            </a:prstGeom>
            <a:noFill/>
            <a:ln w="9525">
              <a:solidFill>
                <a:srgbClr val="FF0000"/>
              </a:solidFill>
              <a:round/>
              <a:headEnd/>
              <a:tailEnd/>
            </a:ln>
          </p:spPr>
          <p:txBody>
            <a:bodyPr/>
            <a:lstStyle/>
            <a:p>
              <a:endParaRPr lang="zh-CN" altLang="en-US"/>
            </a:p>
          </p:txBody>
        </p:sp>
      </p:grpSp>
      <p:grpSp>
        <p:nvGrpSpPr>
          <p:cNvPr id="31811" name="Group 1124"/>
          <p:cNvGrpSpPr>
            <a:grpSpLocks/>
          </p:cNvGrpSpPr>
          <p:nvPr/>
        </p:nvGrpSpPr>
        <p:grpSpPr bwMode="auto">
          <a:xfrm>
            <a:off x="7688263" y="2390775"/>
            <a:ext cx="392112" cy="180975"/>
            <a:chOff x="4655" y="2464"/>
            <a:chExt cx="319" cy="132"/>
          </a:xfrm>
        </p:grpSpPr>
        <p:grpSp>
          <p:nvGrpSpPr>
            <p:cNvPr id="31934" name="Group 1125"/>
            <p:cNvGrpSpPr>
              <a:grpSpLocks/>
            </p:cNvGrpSpPr>
            <p:nvPr/>
          </p:nvGrpSpPr>
          <p:grpSpPr bwMode="auto">
            <a:xfrm>
              <a:off x="4660" y="2464"/>
              <a:ext cx="310" cy="130"/>
              <a:chOff x="4334" y="1470"/>
              <a:chExt cx="246" cy="107"/>
            </a:xfrm>
          </p:grpSpPr>
          <p:sp>
            <p:nvSpPr>
              <p:cNvPr id="3194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3194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194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31946" name="Group 1129"/>
              <p:cNvGrpSpPr>
                <a:grpSpLocks/>
              </p:cNvGrpSpPr>
              <p:nvPr/>
            </p:nvGrpSpPr>
            <p:grpSpPr bwMode="auto">
              <a:xfrm>
                <a:off x="4383" y="1488"/>
                <a:ext cx="138" cy="33"/>
                <a:chOff x="2468" y="1332"/>
                <a:chExt cx="310" cy="60"/>
              </a:xfrm>
            </p:grpSpPr>
            <p:sp>
              <p:nvSpPr>
                <p:cNvPr id="31949"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sp>
              <p:nvSpPr>
                <p:cNvPr id="31950"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zh-CN" altLang="en-US"/>
                </a:p>
              </p:txBody>
            </p:sp>
          </p:grpSp>
          <p:sp>
            <p:nvSpPr>
              <p:cNvPr id="31947" name="Line 1132"/>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31948" name="Line 1133"/>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3193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sp>
          <p:nvSpPr>
            <p:cNvPr id="3193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193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grpSp>
          <p:nvGrpSpPr>
            <p:cNvPr id="31938" name="Group 1137"/>
            <p:cNvGrpSpPr>
              <a:grpSpLocks/>
            </p:cNvGrpSpPr>
            <p:nvPr/>
          </p:nvGrpSpPr>
          <p:grpSpPr bwMode="auto">
            <a:xfrm>
              <a:off x="4719" y="2486"/>
              <a:ext cx="179" cy="41"/>
              <a:chOff x="2468" y="1332"/>
              <a:chExt cx="310" cy="60"/>
            </a:xfrm>
          </p:grpSpPr>
          <p:sp>
            <p:nvSpPr>
              <p:cNvPr id="31941"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rgbClr val="FF0000"/>
                </a:solidFill>
                <a:round/>
                <a:headEnd/>
                <a:tailEnd/>
              </a:ln>
            </p:spPr>
            <p:txBody>
              <a:bodyPr/>
              <a:lstStyle/>
              <a:p>
                <a:endParaRPr lang="zh-CN" altLang="en-US"/>
              </a:p>
            </p:txBody>
          </p:sp>
          <p:sp>
            <p:nvSpPr>
              <p:cNvPr id="31942"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FF0000"/>
                </a:solidFill>
                <a:round/>
                <a:headEnd/>
                <a:tailEnd/>
              </a:ln>
            </p:spPr>
            <p:txBody>
              <a:bodyPr/>
              <a:lstStyle/>
              <a:p>
                <a:endParaRPr lang="zh-CN" altLang="en-US"/>
              </a:p>
            </p:txBody>
          </p:sp>
        </p:grpSp>
        <p:sp>
          <p:nvSpPr>
            <p:cNvPr id="31939" name="Line 1140"/>
            <p:cNvSpPr>
              <a:spLocks noChangeShapeType="1"/>
            </p:cNvSpPr>
            <p:nvPr/>
          </p:nvSpPr>
          <p:spPr bwMode="auto">
            <a:xfrm>
              <a:off x="4656" y="2506"/>
              <a:ext cx="0" cy="58"/>
            </a:xfrm>
            <a:prstGeom prst="line">
              <a:avLst/>
            </a:prstGeom>
            <a:noFill/>
            <a:ln w="9525">
              <a:solidFill>
                <a:srgbClr val="FF0000"/>
              </a:solidFill>
              <a:round/>
              <a:headEnd/>
              <a:tailEnd/>
            </a:ln>
          </p:spPr>
          <p:txBody>
            <a:bodyPr/>
            <a:lstStyle/>
            <a:p>
              <a:endParaRPr lang="zh-CN" altLang="en-US"/>
            </a:p>
          </p:txBody>
        </p:sp>
        <p:sp>
          <p:nvSpPr>
            <p:cNvPr id="31940" name="Line 1141"/>
            <p:cNvSpPr>
              <a:spLocks noChangeShapeType="1"/>
            </p:cNvSpPr>
            <p:nvPr/>
          </p:nvSpPr>
          <p:spPr bwMode="auto">
            <a:xfrm>
              <a:off x="4971" y="2507"/>
              <a:ext cx="0" cy="57"/>
            </a:xfrm>
            <a:prstGeom prst="line">
              <a:avLst/>
            </a:prstGeom>
            <a:noFill/>
            <a:ln w="9525">
              <a:solidFill>
                <a:srgbClr val="FF0000"/>
              </a:solidFill>
              <a:round/>
              <a:headEnd/>
              <a:tailEnd/>
            </a:ln>
          </p:spPr>
          <p:txBody>
            <a:bodyPr/>
            <a:lstStyle/>
            <a:p>
              <a:endParaRPr lang="zh-CN" altLang="en-US"/>
            </a:p>
          </p:txBody>
        </p:sp>
      </p:grpSp>
      <p:grpSp>
        <p:nvGrpSpPr>
          <p:cNvPr id="31814" name="Group 7"/>
          <p:cNvGrpSpPr>
            <a:grpSpLocks/>
          </p:cNvGrpSpPr>
          <p:nvPr/>
        </p:nvGrpSpPr>
        <p:grpSpPr bwMode="auto">
          <a:xfrm>
            <a:off x="6219825" y="4837113"/>
            <a:ext cx="628650" cy="276225"/>
            <a:chOff x="4786435" y="6027638"/>
            <a:chExt cx="748703" cy="417782"/>
          </a:xfrm>
        </p:grpSpPr>
        <p:sp>
          <p:nvSpPr>
            <p:cNvPr id="519" name="Oval 518"/>
            <p:cNvSpPr>
              <a:spLocks noChangeArrowheads="1"/>
            </p:cNvSpPr>
            <p:nvPr/>
          </p:nvSpPr>
          <p:spPr bwMode="auto">
            <a:xfrm flipV="1">
              <a:off x="4792108" y="6145288"/>
              <a:ext cx="743030" cy="300132"/>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520" name="Rectangle 519"/>
            <p:cNvSpPr/>
            <p:nvPr/>
          </p:nvSpPr>
          <p:spPr bwMode="auto">
            <a:xfrm>
              <a:off x="4790216" y="6188507"/>
              <a:ext cx="74492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21" name="Oval 520"/>
            <p:cNvSpPr>
              <a:spLocks noChangeArrowheads="1"/>
            </p:cNvSpPr>
            <p:nvPr/>
          </p:nvSpPr>
          <p:spPr bwMode="auto">
            <a:xfrm flipV="1">
              <a:off x="4786435" y="6027638"/>
              <a:ext cx="743032" cy="300130"/>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522" name="Freeform 521"/>
            <p:cNvSpPr/>
            <p:nvPr/>
          </p:nvSpPr>
          <p:spPr bwMode="auto">
            <a:xfrm>
              <a:off x="4981174" y="6126080"/>
              <a:ext cx="361116"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3" name="Freeform 522"/>
            <p:cNvSpPr>
              <a:spLocks/>
            </p:cNvSpPr>
            <p:nvPr/>
          </p:nvSpPr>
          <p:spPr bwMode="auto">
            <a:xfrm>
              <a:off x="4943361" y="6087663"/>
              <a:ext cx="436743" cy="105646"/>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24" name="Freeform 523"/>
            <p:cNvSpPr>
              <a:spLocks/>
            </p:cNvSpPr>
            <p:nvPr/>
          </p:nvSpPr>
          <p:spPr bwMode="auto">
            <a:xfrm>
              <a:off x="5228850" y="6176503"/>
              <a:ext cx="162597" cy="91240"/>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25" name="Freeform 524"/>
            <p:cNvSpPr>
              <a:spLocks/>
            </p:cNvSpPr>
            <p:nvPr/>
          </p:nvSpPr>
          <p:spPr bwMode="auto">
            <a:xfrm>
              <a:off x="4933907" y="6178903"/>
              <a:ext cx="158816" cy="91240"/>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526" name="Straight Connector 525"/>
            <p:cNvCxnSpPr>
              <a:cxnSpLocks noChangeShapeType="1"/>
              <a:endCxn id="521" idx="2"/>
            </p:cNvCxnSpPr>
            <p:nvPr/>
          </p:nvCxnSpPr>
          <p:spPr bwMode="auto">
            <a:xfrm flipH="1" flipV="1">
              <a:off x="4786435" y="6178903"/>
              <a:ext cx="1891" cy="115250"/>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27" name="Straight Connector 526"/>
            <p:cNvCxnSpPr>
              <a:cxnSpLocks noChangeShapeType="1"/>
            </p:cNvCxnSpPr>
            <p:nvPr/>
          </p:nvCxnSpPr>
          <p:spPr bwMode="auto">
            <a:xfrm flipH="1" flipV="1">
              <a:off x="5533248" y="6183705"/>
              <a:ext cx="1890" cy="115250"/>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31815" name="Group 5"/>
          <p:cNvGrpSpPr>
            <a:grpSpLocks/>
          </p:cNvGrpSpPr>
          <p:nvPr/>
        </p:nvGrpSpPr>
        <p:grpSpPr bwMode="auto">
          <a:xfrm>
            <a:off x="7683500" y="2387600"/>
            <a:ext cx="409575" cy="222250"/>
            <a:chOff x="2213011" y="6015083"/>
            <a:chExt cx="745177" cy="407107"/>
          </a:xfrm>
        </p:grpSpPr>
        <p:sp>
          <p:nvSpPr>
            <p:cNvPr id="529" name="Oval 528"/>
            <p:cNvSpPr>
              <a:spLocks noChangeArrowheads="1"/>
            </p:cNvSpPr>
            <p:nvPr/>
          </p:nvSpPr>
          <p:spPr bwMode="auto">
            <a:xfrm flipV="1">
              <a:off x="2215900" y="6122676"/>
              <a:ext cx="742288" cy="299514"/>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530" name="Rectangle 529"/>
            <p:cNvSpPr/>
            <p:nvPr/>
          </p:nvSpPr>
          <p:spPr bwMode="auto">
            <a:xfrm>
              <a:off x="2213011" y="6163387"/>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31" name="Oval 530"/>
            <p:cNvSpPr>
              <a:spLocks noChangeArrowheads="1"/>
            </p:cNvSpPr>
            <p:nvPr/>
          </p:nvSpPr>
          <p:spPr bwMode="auto">
            <a:xfrm flipV="1">
              <a:off x="2213011" y="6015083"/>
              <a:ext cx="742290" cy="299515"/>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532" name="Freeform 531"/>
            <p:cNvSpPr/>
            <p:nvPr/>
          </p:nvSpPr>
          <p:spPr bwMode="auto">
            <a:xfrm>
              <a:off x="2403638" y="6102320"/>
              <a:ext cx="361036"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3" name="Freeform 532"/>
            <p:cNvSpPr>
              <a:spLocks/>
            </p:cNvSpPr>
            <p:nvPr/>
          </p:nvSpPr>
          <p:spPr bwMode="auto">
            <a:xfrm>
              <a:off x="2366091" y="6064518"/>
              <a:ext cx="436130" cy="104685"/>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34" name="Freeform 533"/>
            <p:cNvSpPr>
              <a:spLocks/>
            </p:cNvSpPr>
            <p:nvPr/>
          </p:nvSpPr>
          <p:spPr bwMode="auto">
            <a:xfrm>
              <a:off x="2652030" y="6154663"/>
              <a:ext cx="161744" cy="9014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35" name="Freeform 534"/>
            <p:cNvSpPr>
              <a:spLocks/>
            </p:cNvSpPr>
            <p:nvPr/>
          </p:nvSpPr>
          <p:spPr bwMode="auto">
            <a:xfrm>
              <a:off x="2357425" y="6154663"/>
              <a:ext cx="158856" cy="93053"/>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536" name="Straight Connector 535"/>
            <p:cNvCxnSpPr>
              <a:cxnSpLocks noChangeShapeType="1"/>
              <a:endCxn id="531" idx="2"/>
            </p:cNvCxnSpPr>
            <p:nvPr/>
          </p:nvCxnSpPr>
          <p:spPr bwMode="auto">
            <a:xfrm flipH="1" flipV="1">
              <a:off x="2213011" y="6166294"/>
              <a:ext cx="2889" cy="116316"/>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537" name="Straight Connector 536"/>
            <p:cNvCxnSpPr>
              <a:cxnSpLocks noChangeShapeType="1"/>
            </p:cNvCxnSpPr>
            <p:nvPr/>
          </p:nvCxnSpPr>
          <p:spPr bwMode="auto">
            <a:xfrm flipH="1" flipV="1">
              <a:off x="2955301" y="6160478"/>
              <a:ext cx="2887" cy="116316"/>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31816" name="Group 542"/>
          <p:cNvGrpSpPr>
            <a:grpSpLocks/>
          </p:cNvGrpSpPr>
          <p:nvPr/>
        </p:nvGrpSpPr>
        <p:grpSpPr bwMode="auto">
          <a:xfrm>
            <a:off x="7751763" y="2738438"/>
            <a:ext cx="411162" cy="220662"/>
            <a:chOff x="2213011" y="6015083"/>
            <a:chExt cx="745177" cy="407107"/>
          </a:xfrm>
        </p:grpSpPr>
        <p:sp>
          <p:nvSpPr>
            <p:cNvPr id="544" name="Oval 543"/>
            <p:cNvSpPr>
              <a:spLocks noChangeArrowheads="1"/>
            </p:cNvSpPr>
            <p:nvPr/>
          </p:nvSpPr>
          <p:spPr bwMode="auto">
            <a:xfrm flipV="1">
              <a:off x="2215887" y="6123449"/>
              <a:ext cx="742301" cy="298741"/>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545" name="Rectangle 54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46" name="Oval 545"/>
            <p:cNvSpPr>
              <a:spLocks noChangeArrowheads="1"/>
            </p:cNvSpPr>
            <p:nvPr/>
          </p:nvSpPr>
          <p:spPr bwMode="auto">
            <a:xfrm flipV="1">
              <a:off x="2213011" y="6015083"/>
              <a:ext cx="742301" cy="298741"/>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547" name="Freeform 546"/>
            <p:cNvSpPr/>
            <p:nvPr/>
          </p:nvSpPr>
          <p:spPr bwMode="auto">
            <a:xfrm>
              <a:off x="2402902" y="6102948"/>
              <a:ext cx="362519"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8" name="Freeform 547"/>
            <p:cNvSpPr>
              <a:spLocks/>
            </p:cNvSpPr>
            <p:nvPr/>
          </p:nvSpPr>
          <p:spPr bwMode="auto">
            <a:xfrm>
              <a:off x="2365498" y="6064872"/>
              <a:ext cx="437324" cy="105438"/>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49" name="Freeform 548"/>
            <p:cNvSpPr>
              <a:spLocks/>
            </p:cNvSpPr>
            <p:nvPr/>
          </p:nvSpPr>
          <p:spPr bwMode="auto">
            <a:xfrm>
              <a:off x="2653212" y="6152737"/>
              <a:ext cx="161120" cy="90795"/>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50" name="Freeform 549"/>
            <p:cNvSpPr>
              <a:spLocks/>
            </p:cNvSpPr>
            <p:nvPr/>
          </p:nvSpPr>
          <p:spPr bwMode="auto">
            <a:xfrm>
              <a:off x="2356868" y="6155667"/>
              <a:ext cx="158242" cy="90793"/>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551" name="Straight Connector 550"/>
            <p:cNvCxnSpPr>
              <a:cxnSpLocks noChangeShapeType="1"/>
              <a:endCxn id="546" idx="2"/>
            </p:cNvCxnSpPr>
            <p:nvPr/>
          </p:nvCxnSpPr>
          <p:spPr bwMode="auto">
            <a:xfrm flipH="1" flipV="1">
              <a:off x="2213011" y="6167382"/>
              <a:ext cx="2876" cy="114224"/>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552" name="Straight Connector 551"/>
            <p:cNvCxnSpPr>
              <a:cxnSpLocks noChangeShapeType="1"/>
            </p:cNvCxnSpPr>
            <p:nvPr/>
          </p:nvCxnSpPr>
          <p:spPr bwMode="auto">
            <a:xfrm flipH="1" flipV="1">
              <a:off x="2955312" y="6161525"/>
              <a:ext cx="2876" cy="114224"/>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31817" name="Group 552"/>
          <p:cNvGrpSpPr>
            <a:grpSpLocks/>
          </p:cNvGrpSpPr>
          <p:nvPr/>
        </p:nvGrpSpPr>
        <p:grpSpPr bwMode="auto">
          <a:xfrm>
            <a:off x="7200900" y="2743200"/>
            <a:ext cx="411163" cy="220663"/>
            <a:chOff x="2213011" y="6015083"/>
            <a:chExt cx="745177" cy="407107"/>
          </a:xfrm>
        </p:grpSpPr>
        <p:sp>
          <p:nvSpPr>
            <p:cNvPr id="554" name="Oval 553"/>
            <p:cNvSpPr>
              <a:spLocks noChangeArrowheads="1"/>
            </p:cNvSpPr>
            <p:nvPr/>
          </p:nvSpPr>
          <p:spPr bwMode="auto">
            <a:xfrm flipV="1">
              <a:off x="2215889" y="6123450"/>
              <a:ext cx="742299" cy="298740"/>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555" name="Rectangle 55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56" name="Oval 555"/>
            <p:cNvSpPr>
              <a:spLocks noChangeArrowheads="1"/>
            </p:cNvSpPr>
            <p:nvPr/>
          </p:nvSpPr>
          <p:spPr bwMode="auto">
            <a:xfrm flipV="1">
              <a:off x="2213011" y="6015083"/>
              <a:ext cx="742299" cy="298740"/>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557" name="Freeform 556"/>
            <p:cNvSpPr/>
            <p:nvPr/>
          </p:nvSpPr>
          <p:spPr bwMode="auto">
            <a:xfrm>
              <a:off x="2402901" y="6102948"/>
              <a:ext cx="362518"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8" name="Freeform 557"/>
            <p:cNvSpPr>
              <a:spLocks/>
            </p:cNvSpPr>
            <p:nvPr/>
          </p:nvSpPr>
          <p:spPr bwMode="auto">
            <a:xfrm>
              <a:off x="2365500" y="6064874"/>
              <a:ext cx="437323" cy="105438"/>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59" name="Freeform 558"/>
            <p:cNvSpPr>
              <a:spLocks/>
            </p:cNvSpPr>
            <p:nvPr/>
          </p:nvSpPr>
          <p:spPr bwMode="auto">
            <a:xfrm>
              <a:off x="2653212" y="6152738"/>
              <a:ext cx="161119" cy="90793"/>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60" name="Freeform 559"/>
            <p:cNvSpPr>
              <a:spLocks/>
            </p:cNvSpPr>
            <p:nvPr/>
          </p:nvSpPr>
          <p:spPr bwMode="auto">
            <a:xfrm>
              <a:off x="2356867" y="6155666"/>
              <a:ext cx="158243" cy="90794"/>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561" name="Straight Connector 560"/>
            <p:cNvCxnSpPr>
              <a:cxnSpLocks noChangeShapeType="1"/>
              <a:endCxn id="556" idx="2"/>
            </p:cNvCxnSpPr>
            <p:nvPr/>
          </p:nvCxnSpPr>
          <p:spPr bwMode="auto">
            <a:xfrm flipH="1" flipV="1">
              <a:off x="2213011" y="6167382"/>
              <a:ext cx="2878" cy="114225"/>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562" name="Straight Connector 561"/>
            <p:cNvCxnSpPr>
              <a:cxnSpLocks noChangeShapeType="1"/>
            </p:cNvCxnSpPr>
            <p:nvPr/>
          </p:nvCxnSpPr>
          <p:spPr bwMode="auto">
            <a:xfrm flipH="1" flipV="1">
              <a:off x="2955310" y="6161524"/>
              <a:ext cx="2878" cy="114225"/>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31818" name="Group 562"/>
          <p:cNvGrpSpPr>
            <a:grpSpLocks/>
          </p:cNvGrpSpPr>
          <p:nvPr/>
        </p:nvGrpSpPr>
        <p:grpSpPr bwMode="auto">
          <a:xfrm>
            <a:off x="7188200" y="2473325"/>
            <a:ext cx="409575" cy="220663"/>
            <a:chOff x="2213011" y="6015083"/>
            <a:chExt cx="745177" cy="407107"/>
          </a:xfrm>
        </p:grpSpPr>
        <p:sp>
          <p:nvSpPr>
            <p:cNvPr id="564" name="Oval 563"/>
            <p:cNvSpPr>
              <a:spLocks noChangeArrowheads="1"/>
            </p:cNvSpPr>
            <p:nvPr/>
          </p:nvSpPr>
          <p:spPr bwMode="auto">
            <a:xfrm flipV="1">
              <a:off x="2215900" y="6123450"/>
              <a:ext cx="742288" cy="298740"/>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565" name="Rectangle 56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66" name="Oval 565"/>
            <p:cNvSpPr>
              <a:spLocks noChangeArrowheads="1"/>
            </p:cNvSpPr>
            <p:nvPr/>
          </p:nvSpPr>
          <p:spPr bwMode="auto">
            <a:xfrm flipV="1">
              <a:off x="2213011" y="6015083"/>
              <a:ext cx="742290" cy="298740"/>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567" name="Freeform 566"/>
            <p:cNvSpPr/>
            <p:nvPr/>
          </p:nvSpPr>
          <p:spPr bwMode="auto">
            <a:xfrm>
              <a:off x="2403638" y="6102948"/>
              <a:ext cx="361036"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8" name="Freeform 567"/>
            <p:cNvSpPr>
              <a:spLocks/>
            </p:cNvSpPr>
            <p:nvPr/>
          </p:nvSpPr>
          <p:spPr bwMode="auto">
            <a:xfrm>
              <a:off x="2366091" y="6064874"/>
              <a:ext cx="436130" cy="105438"/>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69" name="Freeform 568"/>
            <p:cNvSpPr>
              <a:spLocks/>
            </p:cNvSpPr>
            <p:nvPr/>
          </p:nvSpPr>
          <p:spPr bwMode="auto">
            <a:xfrm>
              <a:off x="2652030" y="6152738"/>
              <a:ext cx="161744" cy="90793"/>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70" name="Freeform 569"/>
            <p:cNvSpPr>
              <a:spLocks/>
            </p:cNvSpPr>
            <p:nvPr/>
          </p:nvSpPr>
          <p:spPr bwMode="auto">
            <a:xfrm>
              <a:off x="2357425" y="6155666"/>
              <a:ext cx="158856" cy="90794"/>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571" name="Straight Connector 570"/>
            <p:cNvCxnSpPr>
              <a:cxnSpLocks noChangeShapeType="1"/>
              <a:endCxn id="566" idx="2"/>
            </p:cNvCxnSpPr>
            <p:nvPr/>
          </p:nvCxnSpPr>
          <p:spPr bwMode="auto">
            <a:xfrm flipH="1" flipV="1">
              <a:off x="2213011" y="6167382"/>
              <a:ext cx="2889" cy="114225"/>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572" name="Straight Connector 571"/>
            <p:cNvCxnSpPr>
              <a:cxnSpLocks noChangeShapeType="1"/>
            </p:cNvCxnSpPr>
            <p:nvPr/>
          </p:nvCxnSpPr>
          <p:spPr bwMode="auto">
            <a:xfrm flipH="1" flipV="1">
              <a:off x="2955301" y="6161524"/>
              <a:ext cx="2887" cy="114225"/>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31819" name="Group 572"/>
          <p:cNvGrpSpPr>
            <a:grpSpLocks/>
          </p:cNvGrpSpPr>
          <p:nvPr/>
        </p:nvGrpSpPr>
        <p:grpSpPr bwMode="auto">
          <a:xfrm>
            <a:off x="7085013" y="3622675"/>
            <a:ext cx="411162" cy="220663"/>
            <a:chOff x="2213011" y="6015083"/>
            <a:chExt cx="745177" cy="407107"/>
          </a:xfrm>
        </p:grpSpPr>
        <p:sp>
          <p:nvSpPr>
            <p:cNvPr id="574" name="Oval 573"/>
            <p:cNvSpPr>
              <a:spLocks noChangeArrowheads="1"/>
            </p:cNvSpPr>
            <p:nvPr/>
          </p:nvSpPr>
          <p:spPr bwMode="auto">
            <a:xfrm flipV="1">
              <a:off x="2215887" y="6123450"/>
              <a:ext cx="742301" cy="298740"/>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575" name="Rectangle 57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76" name="Oval 575"/>
            <p:cNvSpPr>
              <a:spLocks noChangeArrowheads="1"/>
            </p:cNvSpPr>
            <p:nvPr/>
          </p:nvSpPr>
          <p:spPr bwMode="auto">
            <a:xfrm flipV="1">
              <a:off x="2213011" y="6015083"/>
              <a:ext cx="742301" cy="298740"/>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577" name="Freeform 576"/>
            <p:cNvSpPr/>
            <p:nvPr/>
          </p:nvSpPr>
          <p:spPr bwMode="auto">
            <a:xfrm>
              <a:off x="2402902" y="6102948"/>
              <a:ext cx="362519"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8" name="Freeform 577"/>
            <p:cNvSpPr>
              <a:spLocks/>
            </p:cNvSpPr>
            <p:nvPr/>
          </p:nvSpPr>
          <p:spPr bwMode="auto">
            <a:xfrm>
              <a:off x="2365498" y="6064874"/>
              <a:ext cx="437324" cy="105438"/>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79" name="Freeform 578"/>
            <p:cNvSpPr>
              <a:spLocks/>
            </p:cNvSpPr>
            <p:nvPr/>
          </p:nvSpPr>
          <p:spPr bwMode="auto">
            <a:xfrm>
              <a:off x="2653212" y="6152738"/>
              <a:ext cx="161120" cy="90793"/>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80" name="Freeform 579"/>
            <p:cNvSpPr>
              <a:spLocks/>
            </p:cNvSpPr>
            <p:nvPr/>
          </p:nvSpPr>
          <p:spPr bwMode="auto">
            <a:xfrm>
              <a:off x="2356868" y="6155666"/>
              <a:ext cx="158242" cy="90794"/>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581" name="Straight Connector 580"/>
            <p:cNvCxnSpPr>
              <a:cxnSpLocks noChangeShapeType="1"/>
              <a:endCxn id="576" idx="2"/>
            </p:cNvCxnSpPr>
            <p:nvPr/>
          </p:nvCxnSpPr>
          <p:spPr bwMode="auto">
            <a:xfrm flipH="1" flipV="1">
              <a:off x="2213011" y="6167382"/>
              <a:ext cx="2876" cy="114225"/>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582" name="Straight Connector 581"/>
            <p:cNvCxnSpPr>
              <a:cxnSpLocks noChangeShapeType="1"/>
            </p:cNvCxnSpPr>
            <p:nvPr/>
          </p:nvCxnSpPr>
          <p:spPr bwMode="auto">
            <a:xfrm flipH="1" flipV="1">
              <a:off x="2955312" y="6161524"/>
              <a:ext cx="2876" cy="114225"/>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31820" name="Group 582"/>
          <p:cNvGrpSpPr>
            <a:grpSpLocks/>
          </p:cNvGrpSpPr>
          <p:nvPr/>
        </p:nvGrpSpPr>
        <p:grpSpPr bwMode="auto">
          <a:xfrm>
            <a:off x="7753350" y="3636963"/>
            <a:ext cx="411163" cy="220662"/>
            <a:chOff x="2213011" y="6015083"/>
            <a:chExt cx="745177" cy="407107"/>
          </a:xfrm>
        </p:grpSpPr>
        <p:sp>
          <p:nvSpPr>
            <p:cNvPr id="584" name="Oval 583"/>
            <p:cNvSpPr>
              <a:spLocks noChangeArrowheads="1"/>
            </p:cNvSpPr>
            <p:nvPr/>
          </p:nvSpPr>
          <p:spPr bwMode="auto">
            <a:xfrm flipV="1">
              <a:off x="2215889" y="6123449"/>
              <a:ext cx="742299" cy="298741"/>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585" name="Rectangle 58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86" name="Oval 585"/>
            <p:cNvSpPr>
              <a:spLocks noChangeArrowheads="1"/>
            </p:cNvSpPr>
            <p:nvPr/>
          </p:nvSpPr>
          <p:spPr bwMode="auto">
            <a:xfrm flipV="1">
              <a:off x="2213011" y="6015083"/>
              <a:ext cx="742299" cy="298741"/>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587" name="Freeform 586"/>
            <p:cNvSpPr/>
            <p:nvPr/>
          </p:nvSpPr>
          <p:spPr bwMode="auto">
            <a:xfrm>
              <a:off x="2402901" y="6102948"/>
              <a:ext cx="362518"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8" name="Freeform 587"/>
            <p:cNvSpPr>
              <a:spLocks/>
            </p:cNvSpPr>
            <p:nvPr/>
          </p:nvSpPr>
          <p:spPr bwMode="auto">
            <a:xfrm>
              <a:off x="2365500" y="6064872"/>
              <a:ext cx="437323" cy="105438"/>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89" name="Freeform 588"/>
            <p:cNvSpPr>
              <a:spLocks/>
            </p:cNvSpPr>
            <p:nvPr/>
          </p:nvSpPr>
          <p:spPr bwMode="auto">
            <a:xfrm>
              <a:off x="2653212" y="6152737"/>
              <a:ext cx="161119" cy="90795"/>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90" name="Freeform 589"/>
            <p:cNvSpPr>
              <a:spLocks/>
            </p:cNvSpPr>
            <p:nvPr/>
          </p:nvSpPr>
          <p:spPr bwMode="auto">
            <a:xfrm>
              <a:off x="2356867" y="6155667"/>
              <a:ext cx="158243" cy="90793"/>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591" name="Straight Connector 590"/>
            <p:cNvCxnSpPr>
              <a:cxnSpLocks noChangeShapeType="1"/>
              <a:endCxn id="586" idx="2"/>
            </p:cNvCxnSpPr>
            <p:nvPr/>
          </p:nvCxnSpPr>
          <p:spPr bwMode="auto">
            <a:xfrm flipH="1" flipV="1">
              <a:off x="2213011" y="6167382"/>
              <a:ext cx="2878" cy="114224"/>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592" name="Straight Connector 591"/>
            <p:cNvCxnSpPr>
              <a:cxnSpLocks noChangeShapeType="1"/>
            </p:cNvCxnSpPr>
            <p:nvPr/>
          </p:nvCxnSpPr>
          <p:spPr bwMode="auto">
            <a:xfrm flipH="1" flipV="1">
              <a:off x="2955310" y="6161525"/>
              <a:ext cx="2878" cy="114224"/>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31821" name="Group 592"/>
          <p:cNvGrpSpPr>
            <a:grpSpLocks/>
          </p:cNvGrpSpPr>
          <p:nvPr/>
        </p:nvGrpSpPr>
        <p:grpSpPr bwMode="auto">
          <a:xfrm>
            <a:off x="7454900" y="3903663"/>
            <a:ext cx="411163" cy="222250"/>
            <a:chOff x="2213011" y="6015083"/>
            <a:chExt cx="745177" cy="407107"/>
          </a:xfrm>
        </p:grpSpPr>
        <p:sp>
          <p:nvSpPr>
            <p:cNvPr id="594" name="Oval 593"/>
            <p:cNvSpPr>
              <a:spLocks noChangeArrowheads="1"/>
            </p:cNvSpPr>
            <p:nvPr/>
          </p:nvSpPr>
          <p:spPr bwMode="auto">
            <a:xfrm flipV="1">
              <a:off x="2215889" y="6122675"/>
              <a:ext cx="742299" cy="299515"/>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595" name="Rectangle 594"/>
            <p:cNvSpPr/>
            <p:nvPr/>
          </p:nvSpPr>
          <p:spPr bwMode="auto">
            <a:xfrm>
              <a:off x="2213011" y="6163385"/>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96" name="Oval 595"/>
            <p:cNvSpPr>
              <a:spLocks noChangeArrowheads="1"/>
            </p:cNvSpPr>
            <p:nvPr/>
          </p:nvSpPr>
          <p:spPr bwMode="auto">
            <a:xfrm flipV="1">
              <a:off x="2213011" y="6015083"/>
              <a:ext cx="742299" cy="299514"/>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597" name="Freeform 596"/>
            <p:cNvSpPr/>
            <p:nvPr/>
          </p:nvSpPr>
          <p:spPr bwMode="auto">
            <a:xfrm>
              <a:off x="2402901" y="6102320"/>
              <a:ext cx="362518"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8" name="Freeform 597"/>
            <p:cNvSpPr>
              <a:spLocks/>
            </p:cNvSpPr>
            <p:nvPr/>
          </p:nvSpPr>
          <p:spPr bwMode="auto">
            <a:xfrm>
              <a:off x="2365500" y="6064517"/>
              <a:ext cx="437323" cy="104685"/>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99" name="Freeform 598"/>
            <p:cNvSpPr>
              <a:spLocks/>
            </p:cNvSpPr>
            <p:nvPr/>
          </p:nvSpPr>
          <p:spPr bwMode="auto">
            <a:xfrm>
              <a:off x="2653212" y="6154663"/>
              <a:ext cx="161119" cy="90144"/>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600" name="Freeform 599"/>
            <p:cNvSpPr>
              <a:spLocks/>
            </p:cNvSpPr>
            <p:nvPr/>
          </p:nvSpPr>
          <p:spPr bwMode="auto">
            <a:xfrm>
              <a:off x="2356867" y="6154663"/>
              <a:ext cx="158243" cy="93053"/>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601" name="Straight Connector 600"/>
            <p:cNvCxnSpPr>
              <a:cxnSpLocks noChangeShapeType="1"/>
              <a:endCxn id="596" idx="2"/>
            </p:cNvCxnSpPr>
            <p:nvPr/>
          </p:nvCxnSpPr>
          <p:spPr bwMode="auto">
            <a:xfrm flipH="1" flipV="1">
              <a:off x="2213011" y="6166294"/>
              <a:ext cx="2878" cy="116316"/>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602" name="Straight Connector 601"/>
            <p:cNvCxnSpPr>
              <a:cxnSpLocks noChangeShapeType="1"/>
            </p:cNvCxnSpPr>
            <p:nvPr/>
          </p:nvCxnSpPr>
          <p:spPr bwMode="auto">
            <a:xfrm flipH="1" flipV="1">
              <a:off x="2955310" y="6160478"/>
              <a:ext cx="2878" cy="116316"/>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31822" name="Group 604"/>
          <p:cNvGrpSpPr>
            <a:grpSpLocks/>
          </p:cNvGrpSpPr>
          <p:nvPr/>
        </p:nvGrpSpPr>
        <p:grpSpPr bwMode="auto">
          <a:xfrm>
            <a:off x="6962775" y="4495800"/>
            <a:ext cx="627063" cy="276225"/>
            <a:chOff x="4786435" y="6027638"/>
            <a:chExt cx="748703" cy="417782"/>
          </a:xfrm>
        </p:grpSpPr>
        <p:sp>
          <p:nvSpPr>
            <p:cNvPr id="606" name="Oval 605"/>
            <p:cNvSpPr>
              <a:spLocks noChangeArrowheads="1"/>
            </p:cNvSpPr>
            <p:nvPr/>
          </p:nvSpPr>
          <p:spPr bwMode="auto">
            <a:xfrm flipV="1">
              <a:off x="4792122" y="6145290"/>
              <a:ext cx="743016" cy="300130"/>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607" name="Rectangle 606"/>
            <p:cNvSpPr/>
            <p:nvPr/>
          </p:nvSpPr>
          <p:spPr bwMode="auto">
            <a:xfrm>
              <a:off x="4790226" y="6188509"/>
              <a:ext cx="744912" cy="10804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608" name="Oval 607"/>
            <p:cNvSpPr>
              <a:spLocks noChangeArrowheads="1"/>
            </p:cNvSpPr>
            <p:nvPr/>
          </p:nvSpPr>
          <p:spPr bwMode="auto">
            <a:xfrm flipV="1">
              <a:off x="4786435" y="6027638"/>
              <a:ext cx="743016" cy="300132"/>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609" name="Freeform 608"/>
            <p:cNvSpPr/>
            <p:nvPr/>
          </p:nvSpPr>
          <p:spPr bwMode="auto">
            <a:xfrm>
              <a:off x="4979771" y="6126082"/>
              <a:ext cx="362031" cy="1512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0" name="Freeform 609"/>
            <p:cNvSpPr>
              <a:spLocks/>
            </p:cNvSpPr>
            <p:nvPr/>
          </p:nvSpPr>
          <p:spPr bwMode="auto">
            <a:xfrm>
              <a:off x="4941862" y="6087665"/>
              <a:ext cx="437849" cy="105646"/>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611" name="Freeform 610"/>
            <p:cNvSpPr>
              <a:spLocks/>
            </p:cNvSpPr>
            <p:nvPr/>
          </p:nvSpPr>
          <p:spPr bwMode="auto">
            <a:xfrm>
              <a:off x="5229970" y="6176503"/>
              <a:ext cx="161114" cy="91240"/>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612" name="Freeform 611"/>
            <p:cNvSpPr>
              <a:spLocks/>
            </p:cNvSpPr>
            <p:nvPr/>
          </p:nvSpPr>
          <p:spPr bwMode="auto">
            <a:xfrm>
              <a:off x="4934280" y="6178905"/>
              <a:ext cx="159218" cy="91240"/>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613" name="Straight Connector 612"/>
            <p:cNvCxnSpPr>
              <a:cxnSpLocks noChangeShapeType="1"/>
              <a:endCxn id="608" idx="2"/>
            </p:cNvCxnSpPr>
            <p:nvPr/>
          </p:nvCxnSpPr>
          <p:spPr bwMode="auto">
            <a:xfrm flipH="1" flipV="1">
              <a:off x="4786435" y="6178905"/>
              <a:ext cx="1896" cy="115250"/>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614" name="Straight Connector 613"/>
            <p:cNvCxnSpPr>
              <a:cxnSpLocks noChangeShapeType="1"/>
            </p:cNvCxnSpPr>
            <p:nvPr/>
          </p:nvCxnSpPr>
          <p:spPr bwMode="auto">
            <a:xfrm flipH="1" flipV="1">
              <a:off x="5533242" y="6183707"/>
              <a:ext cx="1896" cy="115250"/>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31823" name="Group 614"/>
          <p:cNvGrpSpPr>
            <a:grpSpLocks/>
          </p:cNvGrpSpPr>
          <p:nvPr/>
        </p:nvGrpSpPr>
        <p:grpSpPr bwMode="auto">
          <a:xfrm>
            <a:off x="7581900" y="4792663"/>
            <a:ext cx="627063" cy="276225"/>
            <a:chOff x="4786435" y="6027638"/>
            <a:chExt cx="748703" cy="417782"/>
          </a:xfrm>
        </p:grpSpPr>
        <p:sp>
          <p:nvSpPr>
            <p:cNvPr id="616" name="Oval 615"/>
            <p:cNvSpPr>
              <a:spLocks noChangeArrowheads="1"/>
            </p:cNvSpPr>
            <p:nvPr/>
          </p:nvSpPr>
          <p:spPr bwMode="auto">
            <a:xfrm flipV="1">
              <a:off x="4792122" y="6145288"/>
              <a:ext cx="743016" cy="300132"/>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617" name="Rectangle 616"/>
            <p:cNvSpPr/>
            <p:nvPr/>
          </p:nvSpPr>
          <p:spPr bwMode="auto">
            <a:xfrm>
              <a:off x="4790226" y="6188507"/>
              <a:ext cx="74491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618" name="Oval 617"/>
            <p:cNvSpPr>
              <a:spLocks noChangeArrowheads="1"/>
            </p:cNvSpPr>
            <p:nvPr/>
          </p:nvSpPr>
          <p:spPr bwMode="auto">
            <a:xfrm flipV="1">
              <a:off x="4786435" y="6027638"/>
              <a:ext cx="743016" cy="300130"/>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619" name="Freeform 618"/>
            <p:cNvSpPr/>
            <p:nvPr/>
          </p:nvSpPr>
          <p:spPr bwMode="auto">
            <a:xfrm>
              <a:off x="4979771" y="6126080"/>
              <a:ext cx="362031"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0" name="Freeform 619"/>
            <p:cNvSpPr>
              <a:spLocks/>
            </p:cNvSpPr>
            <p:nvPr/>
          </p:nvSpPr>
          <p:spPr bwMode="auto">
            <a:xfrm>
              <a:off x="4941862" y="6087663"/>
              <a:ext cx="437849" cy="105646"/>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621" name="Freeform 620"/>
            <p:cNvSpPr>
              <a:spLocks/>
            </p:cNvSpPr>
            <p:nvPr/>
          </p:nvSpPr>
          <p:spPr bwMode="auto">
            <a:xfrm>
              <a:off x="5229970" y="6176503"/>
              <a:ext cx="161114" cy="91240"/>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622" name="Freeform 621"/>
            <p:cNvSpPr>
              <a:spLocks/>
            </p:cNvSpPr>
            <p:nvPr/>
          </p:nvSpPr>
          <p:spPr bwMode="auto">
            <a:xfrm>
              <a:off x="4934280" y="6178903"/>
              <a:ext cx="159218" cy="91240"/>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623" name="Straight Connector 622"/>
            <p:cNvCxnSpPr>
              <a:cxnSpLocks noChangeShapeType="1"/>
              <a:endCxn id="618" idx="2"/>
            </p:cNvCxnSpPr>
            <p:nvPr/>
          </p:nvCxnSpPr>
          <p:spPr bwMode="auto">
            <a:xfrm flipH="1" flipV="1">
              <a:off x="4786435" y="6178903"/>
              <a:ext cx="1896" cy="115250"/>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624" name="Straight Connector 623"/>
            <p:cNvCxnSpPr>
              <a:cxnSpLocks noChangeShapeType="1"/>
            </p:cNvCxnSpPr>
            <p:nvPr/>
          </p:nvCxnSpPr>
          <p:spPr bwMode="auto">
            <a:xfrm flipH="1" flipV="1">
              <a:off x="5533242" y="6183705"/>
              <a:ext cx="1896" cy="115250"/>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31824" name="Group 624"/>
          <p:cNvGrpSpPr>
            <a:grpSpLocks/>
          </p:cNvGrpSpPr>
          <p:nvPr/>
        </p:nvGrpSpPr>
        <p:grpSpPr bwMode="auto">
          <a:xfrm>
            <a:off x="6048375" y="3622675"/>
            <a:ext cx="442913" cy="219075"/>
            <a:chOff x="4786435" y="6027638"/>
            <a:chExt cx="748703" cy="417782"/>
          </a:xfrm>
        </p:grpSpPr>
        <p:sp>
          <p:nvSpPr>
            <p:cNvPr id="626" name="Oval 625"/>
            <p:cNvSpPr>
              <a:spLocks noChangeArrowheads="1"/>
            </p:cNvSpPr>
            <p:nvPr/>
          </p:nvSpPr>
          <p:spPr bwMode="auto">
            <a:xfrm flipV="1">
              <a:off x="4791802" y="6145708"/>
              <a:ext cx="743336" cy="299712"/>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627" name="Rectangle 62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628" name="Oval 627"/>
            <p:cNvSpPr>
              <a:spLocks noChangeArrowheads="1"/>
            </p:cNvSpPr>
            <p:nvPr/>
          </p:nvSpPr>
          <p:spPr bwMode="auto">
            <a:xfrm flipV="1">
              <a:off x="4786435" y="6027638"/>
              <a:ext cx="743336" cy="299714"/>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629" name="Freeform 62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0" name="Freeform 629"/>
            <p:cNvSpPr>
              <a:spLocks/>
            </p:cNvSpPr>
            <p:nvPr/>
          </p:nvSpPr>
          <p:spPr bwMode="auto">
            <a:xfrm>
              <a:off x="4942079" y="6088186"/>
              <a:ext cx="437415" cy="102932"/>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631" name="Freeform 630"/>
            <p:cNvSpPr>
              <a:spLocks/>
            </p:cNvSpPr>
            <p:nvPr/>
          </p:nvSpPr>
          <p:spPr bwMode="auto">
            <a:xfrm>
              <a:off x="5229217" y="6175982"/>
              <a:ext cx="161011" cy="90822"/>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632" name="Freeform 631"/>
            <p:cNvSpPr>
              <a:spLocks/>
            </p:cNvSpPr>
            <p:nvPr/>
          </p:nvSpPr>
          <p:spPr bwMode="auto">
            <a:xfrm>
              <a:off x="4934029" y="6179008"/>
              <a:ext cx="158327" cy="90822"/>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633" name="Straight Connector 632"/>
            <p:cNvCxnSpPr>
              <a:cxnSpLocks noChangeShapeType="1"/>
              <a:endCxn id="628" idx="2"/>
            </p:cNvCxnSpPr>
            <p:nvPr/>
          </p:nvCxnSpPr>
          <p:spPr bwMode="auto">
            <a:xfrm flipH="1" flipV="1">
              <a:off x="4786435" y="6179008"/>
              <a:ext cx="2684" cy="115041"/>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634" name="Straight Connector 633"/>
            <p:cNvCxnSpPr>
              <a:cxnSpLocks noChangeShapeType="1"/>
            </p:cNvCxnSpPr>
            <p:nvPr/>
          </p:nvCxnSpPr>
          <p:spPr bwMode="auto">
            <a:xfrm flipH="1" flipV="1">
              <a:off x="5532454" y="6182037"/>
              <a:ext cx="2684" cy="118068"/>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31825" name="Group 634"/>
          <p:cNvGrpSpPr>
            <a:grpSpLocks/>
          </p:cNvGrpSpPr>
          <p:nvPr/>
        </p:nvGrpSpPr>
        <p:grpSpPr bwMode="auto">
          <a:xfrm>
            <a:off x="6350000" y="2482850"/>
            <a:ext cx="442913" cy="219075"/>
            <a:chOff x="4786435" y="6027638"/>
            <a:chExt cx="748703" cy="417782"/>
          </a:xfrm>
        </p:grpSpPr>
        <p:sp>
          <p:nvSpPr>
            <p:cNvPr id="636" name="Oval 635"/>
            <p:cNvSpPr>
              <a:spLocks noChangeArrowheads="1"/>
            </p:cNvSpPr>
            <p:nvPr/>
          </p:nvSpPr>
          <p:spPr bwMode="auto">
            <a:xfrm flipV="1">
              <a:off x="4791802" y="6145708"/>
              <a:ext cx="743336" cy="299712"/>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637" name="Rectangle 63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638" name="Oval 637"/>
            <p:cNvSpPr>
              <a:spLocks noChangeArrowheads="1"/>
            </p:cNvSpPr>
            <p:nvPr/>
          </p:nvSpPr>
          <p:spPr bwMode="auto">
            <a:xfrm flipV="1">
              <a:off x="4786435" y="6027638"/>
              <a:ext cx="743336" cy="299714"/>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639" name="Freeform 63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0" name="Freeform 639"/>
            <p:cNvSpPr>
              <a:spLocks/>
            </p:cNvSpPr>
            <p:nvPr/>
          </p:nvSpPr>
          <p:spPr bwMode="auto">
            <a:xfrm>
              <a:off x="4942079" y="6088186"/>
              <a:ext cx="437415" cy="102932"/>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641" name="Freeform 640"/>
            <p:cNvSpPr>
              <a:spLocks/>
            </p:cNvSpPr>
            <p:nvPr/>
          </p:nvSpPr>
          <p:spPr bwMode="auto">
            <a:xfrm>
              <a:off x="5229217" y="6175982"/>
              <a:ext cx="161011" cy="90822"/>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642" name="Freeform 641"/>
            <p:cNvSpPr>
              <a:spLocks/>
            </p:cNvSpPr>
            <p:nvPr/>
          </p:nvSpPr>
          <p:spPr bwMode="auto">
            <a:xfrm>
              <a:off x="4934029" y="6179008"/>
              <a:ext cx="158327" cy="90822"/>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643" name="Straight Connector 642"/>
            <p:cNvCxnSpPr>
              <a:cxnSpLocks noChangeShapeType="1"/>
              <a:endCxn id="638" idx="2"/>
            </p:cNvCxnSpPr>
            <p:nvPr/>
          </p:nvCxnSpPr>
          <p:spPr bwMode="auto">
            <a:xfrm flipH="1" flipV="1">
              <a:off x="4786435" y="6179008"/>
              <a:ext cx="2684" cy="115041"/>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644" name="Straight Connector 643"/>
            <p:cNvCxnSpPr>
              <a:cxnSpLocks noChangeShapeType="1"/>
            </p:cNvCxnSpPr>
            <p:nvPr/>
          </p:nvCxnSpPr>
          <p:spPr bwMode="auto">
            <a:xfrm flipH="1" flipV="1">
              <a:off x="5532454" y="6182037"/>
              <a:ext cx="2684" cy="118068"/>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spTree>
    <p:extLst>
      <p:ext uri="{BB962C8B-B14F-4D97-AF65-F5344CB8AC3E}">
        <p14:creationId xmlns:p14="http://schemas.microsoft.com/office/powerpoint/2010/main" val="91946911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219"/>
          <p:cNvGrpSpPr>
            <a:grpSpLocks/>
          </p:cNvGrpSpPr>
          <p:nvPr/>
        </p:nvGrpSpPr>
        <p:grpSpPr bwMode="auto">
          <a:xfrm>
            <a:off x="5281613" y="2803525"/>
            <a:ext cx="409575" cy="565150"/>
            <a:chOff x="375561" y="297711"/>
            <a:chExt cx="1252683" cy="2142487"/>
          </a:xfrm>
        </p:grpSpPr>
        <p:sp>
          <p:nvSpPr>
            <p:cNvPr id="221"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22"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23"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grpSp>
      <p:sp>
        <p:nvSpPr>
          <p:cNvPr id="26627" name="Title 50"/>
          <p:cNvSpPr>
            <a:spLocks noGrp="1"/>
          </p:cNvSpPr>
          <p:nvPr>
            <p:ph type="title" idx="4294967295"/>
          </p:nvPr>
        </p:nvSpPr>
        <p:spPr>
          <a:xfrm>
            <a:off x="314769" y="63457"/>
            <a:ext cx="8475219" cy="765175"/>
          </a:xfrm>
        </p:spPr>
        <p:txBody>
          <a:bodyPr/>
          <a:lstStyle/>
          <a:p>
            <a:pPr eaLnBrk="1" hangingPunct="1"/>
            <a:r>
              <a:rPr lang="zh-CN" altLang="en-US" dirty="0" smtClean="0">
                <a:latin typeface="+mn-lt"/>
                <a:ea typeface="+mn-ea"/>
              </a:rPr>
              <a:t>主机：发送数据的分组</a:t>
            </a:r>
            <a:endParaRPr lang="en-US" altLang="zh-CN" dirty="0" smtClean="0">
              <a:latin typeface="+mn-lt"/>
              <a:ea typeface="+mn-ea"/>
            </a:endParaRPr>
          </a:p>
        </p:txBody>
      </p:sp>
      <p:sp>
        <p:nvSpPr>
          <p:cNvPr id="243750" name="Content Placeholder 52"/>
          <p:cNvSpPr>
            <a:spLocks noGrp="1"/>
          </p:cNvSpPr>
          <p:nvPr>
            <p:ph idx="4294967295"/>
          </p:nvPr>
        </p:nvSpPr>
        <p:spPr>
          <a:xfrm>
            <a:off x="382714" y="1139667"/>
            <a:ext cx="3944811" cy="3508533"/>
          </a:xfrm>
        </p:spPr>
        <p:txBody>
          <a:bodyPr/>
          <a:lstStyle/>
          <a:p>
            <a:pPr marL="0" indent="0" eaLnBrk="1" hangingPunct="1">
              <a:buFont typeface="Wingdings" pitchFamily="2" charset="2"/>
              <a:buNone/>
              <a:defRPr/>
            </a:pPr>
            <a:r>
              <a:rPr lang="zh-CN" altLang="en-US" sz="2800" dirty="0"/>
              <a:t>主机发送</a:t>
            </a:r>
            <a:r>
              <a:rPr lang="zh-CN" altLang="en-US" sz="2800" dirty="0" smtClean="0"/>
              <a:t>功能</a:t>
            </a:r>
            <a:r>
              <a:rPr lang="en-US" sz="2400" dirty="0" smtClean="0">
                <a:ea typeface="+mn-ea"/>
              </a:rPr>
              <a:t>:</a:t>
            </a:r>
          </a:p>
          <a:p>
            <a:pPr eaLnBrk="1" hangingPunct="1">
              <a:spcBef>
                <a:spcPts val="600"/>
              </a:spcBef>
              <a:buFont typeface="Wingdings" charset="2"/>
              <a:buChar char="§"/>
              <a:defRPr/>
            </a:pPr>
            <a:r>
              <a:rPr lang="zh-CN" altLang="en-US" sz="2400" dirty="0" smtClean="0">
                <a:ea typeface="+mn-ea"/>
              </a:rPr>
              <a:t>取应用程序的报文</a:t>
            </a:r>
            <a:endParaRPr lang="en-US" sz="2400" dirty="0" smtClean="0">
              <a:ea typeface="+mn-ea"/>
            </a:endParaRPr>
          </a:p>
          <a:p>
            <a:pPr eaLnBrk="1" hangingPunct="1">
              <a:spcBef>
                <a:spcPts val="600"/>
              </a:spcBef>
              <a:buFont typeface="Wingdings" charset="2"/>
              <a:buChar char="§"/>
              <a:defRPr/>
            </a:pPr>
            <a:r>
              <a:rPr lang="zh-CN" altLang="en-US" sz="2400" dirty="0" smtClean="0">
                <a:ea typeface="+mn-ea"/>
              </a:rPr>
              <a:t>划分成较小的数据块，称为分组</a:t>
            </a:r>
            <a:r>
              <a:rPr lang="en-US" sz="2400" dirty="0" smtClean="0">
                <a:ea typeface="+mn-ea"/>
              </a:rPr>
              <a:t>, </a:t>
            </a:r>
            <a:r>
              <a:rPr lang="zh-CN" altLang="en-US" sz="2400" dirty="0" smtClean="0">
                <a:ea typeface="+mn-ea"/>
              </a:rPr>
              <a:t>长度为</a:t>
            </a:r>
            <a:r>
              <a:rPr lang="en-US" sz="2400" dirty="0" smtClean="0">
                <a:ea typeface="+mn-ea"/>
              </a:rPr>
              <a:t> </a:t>
            </a:r>
            <a:r>
              <a:rPr lang="en-US" sz="2400" dirty="0" smtClean="0">
                <a:solidFill>
                  <a:srgbClr val="FF0000"/>
                </a:solidFill>
                <a:ea typeface="+mn-ea"/>
              </a:rPr>
              <a:t>L</a:t>
            </a:r>
            <a:r>
              <a:rPr lang="en-US" sz="2400" dirty="0" smtClean="0">
                <a:ea typeface="+mn-ea"/>
              </a:rPr>
              <a:t> bits</a:t>
            </a:r>
            <a:r>
              <a:rPr lang="zh-CN" altLang="en-US" sz="2400" dirty="0" smtClean="0">
                <a:ea typeface="+mn-ea"/>
              </a:rPr>
              <a:t>。</a:t>
            </a:r>
            <a:endParaRPr lang="en-US" sz="2400" dirty="0" smtClean="0">
              <a:ea typeface="+mn-ea"/>
            </a:endParaRPr>
          </a:p>
          <a:p>
            <a:pPr eaLnBrk="1" hangingPunct="1">
              <a:spcBef>
                <a:spcPts val="600"/>
              </a:spcBef>
              <a:buFont typeface="Wingdings" charset="2"/>
              <a:buChar char="§"/>
              <a:defRPr/>
            </a:pPr>
            <a:r>
              <a:rPr lang="zh-CN" altLang="en-US" dirty="0"/>
              <a:t>以传输速率</a:t>
            </a:r>
            <a:r>
              <a:rPr lang="en-US" altLang="zh-CN" dirty="0" smtClean="0">
                <a:solidFill>
                  <a:srgbClr val="FF0000"/>
                </a:solidFill>
              </a:rPr>
              <a:t>R </a:t>
            </a:r>
            <a:r>
              <a:rPr lang="en-US" altLang="zh-CN" dirty="0" smtClean="0"/>
              <a:t>bits/sec</a:t>
            </a:r>
            <a:r>
              <a:rPr lang="zh-CN" altLang="en-US" dirty="0" smtClean="0"/>
              <a:t>传输分组到接入网络。</a:t>
            </a:r>
            <a:endParaRPr lang="en-US" altLang="zh-CN" dirty="0" smtClean="0"/>
          </a:p>
          <a:p>
            <a:pPr eaLnBrk="1" hangingPunct="1">
              <a:spcBef>
                <a:spcPts val="600"/>
              </a:spcBef>
              <a:buFont typeface="Wingdings" charset="2"/>
              <a:buChar char="§"/>
              <a:defRPr/>
            </a:pPr>
            <a:r>
              <a:rPr lang="zh-CN" altLang="en-US" dirty="0" smtClean="0"/>
              <a:t>链路</a:t>
            </a:r>
            <a:r>
              <a:rPr lang="zh-CN" altLang="en-US" dirty="0"/>
              <a:t>的</a:t>
            </a:r>
            <a:r>
              <a:rPr lang="zh-CN" altLang="en-US" dirty="0" smtClean="0"/>
              <a:t>传输速率也称为</a:t>
            </a:r>
            <a:r>
              <a:rPr lang="zh-CN" altLang="en-US" dirty="0" smtClean="0">
                <a:solidFill>
                  <a:srgbClr val="FF0000"/>
                </a:solidFill>
              </a:rPr>
              <a:t>链路容量</a:t>
            </a:r>
            <a:r>
              <a:rPr lang="zh-CN" altLang="en-US" dirty="0" smtClean="0"/>
              <a:t>，</a:t>
            </a:r>
            <a:r>
              <a:rPr lang="zh-CN" altLang="en-US" dirty="0"/>
              <a:t>又名</a:t>
            </a:r>
            <a:r>
              <a:rPr lang="zh-CN" altLang="en-US" dirty="0">
                <a:solidFill>
                  <a:srgbClr val="FF0000"/>
                </a:solidFill>
              </a:rPr>
              <a:t>链路</a:t>
            </a:r>
            <a:r>
              <a:rPr lang="zh-CN" altLang="en-US" dirty="0" smtClean="0">
                <a:solidFill>
                  <a:srgbClr val="FF0000"/>
                </a:solidFill>
              </a:rPr>
              <a:t>带宽。</a:t>
            </a:r>
            <a:endParaRPr lang="en-US" i="1" dirty="0" smtClean="0">
              <a:solidFill>
                <a:srgbClr val="FF0000"/>
              </a:solidFill>
            </a:endParaRPr>
          </a:p>
        </p:txBody>
      </p:sp>
      <p:sp>
        <p:nvSpPr>
          <p:cNvPr id="26629" name="Line 305"/>
          <p:cNvSpPr>
            <a:spLocks noChangeShapeType="1"/>
          </p:cNvSpPr>
          <p:nvPr/>
        </p:nvSpPr>
        <p:spPr bwMode="auto">
          <a:xfrm>
            <a:off x="5705475" y="3727450"/>
            <a:ext cx="2454275" cy="0"/>
          </a:xfrm>
          <a:prstGeom prst="line">
            <a:avLst/>
          </a:prstGeom>
          <a:noFill/>
          <a:ln w="28575">
            <a:solidFill>
              <a:schemeClr val="tx1"/>
            </a:solidFill>
            <a:round/>
            <a:headEnd/>
            <a:tailEnd/>
          </a:ln>
        </p:spPr>
        <p:txBody>
          <a:bodyPr/>
          <a:lstStyle/>
          <a:p>
            <a:endParaRPr lang="zh-CN" altLang="en-US"/>
          </a:p>
        </p:txBody>
      </p:sp>
      <p:grpSp>
        <p:nvGrpSpPr>
          <p:cNvPr id="26631" name="Group 51"/>
          <p:cNvGrpSpPr>
            <a:grpSpLocks/>
          </p:cNvGrpSpPr>
          <p:nvPr/>
        </p:nvGrpSpPr>
        <p:grpSpPr bwMode="auto">
          <a:xfrm>
            <a:off x="7883525" y="3427413"/>
            <a:ext cx="1052513" cy="355600"/>
            <a:chOff x="4410" y="1365"/>
            <a:chExt cx="663" cy="224"/>
          </a:xfrm>
        </p:grpSpPr>
        <p:sp>
          <p:nvSpPr>
            <p:cNvPr id="26657"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solidFill>
                  <a:srgbClr val="000000"/>
                </a:solidFill>
              </a:endParaRPr>
            </a:p>
          </p:txBody>
        </p:sp>
        <p:sp>
          <p:nvSpPr>
            <p:cNvPr id="26658"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solidFill>
                  <a:srgbClr val="000000"/>
                </a:solidFill>
              </a:endParaRPr>
            </a:p>
          </p:txBody>
        </p:sp>
        <p:sp>
          <p:nvSpPr>
            <p:cNvPr id="26659"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a:solidFill>
                <a:srgbClr val="000000"/>
              </a:solidFill>
              <a:round/>
              <a:headEnd/>
              <a:tailEnd/>
            </a:ln>
          </p:spPr>
          <p:txBody>
            <a:bodyPr/>
            <a:lstStyle/>
            <a:p>
              <a:endParaRPr lang="zh-CN" altLang="en-US"/>
            </a:p>
          </p:txBody>
        </p:sp>
        <p:sp>
          <p:nvSpPr>
            <p:cNvPr id="26660" name="Freeform 55"/>
            <p:cNvSpPr>
              <a:spLocks/>
            </p:cNvSpPr>
            <p:nvPr/>
          </p:nvSpPr>
          <p:spPr bwMode="auto">
            <a:xfrm>
              <a:off x="4475" y="1395"/>
              <a:ext cx="506" cy="80"/>
            </a:xfrm>
            <a:custGeom>
              <a:avLst/>
              <a:gdLst>
                <a:gd name="T0" fmla="*/ 0 w 280"/>
                <a:gd name="T1" fmla="*/ 2287 h 63"/>
                <a:gd name="T2" fmla="*/ 265937 w 280"/>
                <a:gd name="T3" fmla="*/ 2225 h 63"/>
                <a:gd name="T4" fmla="*/ 1569482 w 280"/>
                <a:gd name="T5" fmla="*/ 0 h 63"/>
                <a:gd name="T6" fmla="*/ 200378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a:solidFill>
                <a:srgbClr val="000000"/>
              </a:solidFill>
              <a:round/>
              <a:headEnd/>
              <a:tailEnd/>
            </a:ln>
          </p:spPr>
          <p:txBody>
            <a:bodyPr wrap="none"/>
            <a:lstStyle/>
            <a:p>
              <a:endParaRPr lang="zh-CN" altLang="en-US"/>
            </a:p>
          </p:txBody>
        </p:sp>
        <p:sp>
          <p:nvSpPr>
            <p:cNvPr id="26661"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a:solidFill>
                <a:srgbClr val="000000"/>
              </a:solidFill>
              <a:round/>
              <a:headEnd/>
              <a:tailEnd/>
            </a:ln>
          </p:spPr>
          <p:txBody>
            <a:bodyPr wrap="none"/>
            <a:lstStyle/>
            <a:p>
              <a:endParaRPr lang="zh-CN" altLang="en-US"/>
            </a:p>
          </p:txBody>
        </p:sp>
      </p:grpSp>
      <p:sp>
        <p:nvSpPr>
          <p:cNvPr id="26632" name="TextBox 1"/>
          <p:cNvSpPr txBox="1">
            <a:spLocks noChangeArrowheads="1"/>
          </p:cNvSpPr>
          <p:nvPr/>
        </p:nvSpPr>
        <p:spPr bwMode="auto">
          <a:xfrm>
            <a:off x="5756275" y="3759200"/>
            <a:ext cx="2646363" cy="368300"/>
          </a:xfrm>
          <a:prstGeom prst="rect">
            <a:avLst/>
          </a:prstGeom>
          <a:noFill/>
          <a:ln w="9525">
            <a:noFill/>
            <a:miter lim="800000"/>
            <a:headEnd/>
            <a:tailEnd/>
          </a:ln>
        </p:spPr>
        <p:txBody>
          <a:bodyPr wrap="none">
            <a:spAutoFit/>
          </a:bodyPr>
          <a:lstStyle/>
          <a:p>
            <a:r>
              <a:rPr lang="en-US" altLang="zh-CN" sz="1800" dirty="0">
                <a:latin typeface="+mn-lt"/>
              </a:rPr>
              <a:t>R: link transmission rate</a:t>
            </a:r>
          </a:p>
        </p:txBody>
      </p:sp>
      <p:grpSp>
        <p:nvGrpSpPr>
          <p:cNvPr id="26633" name="Group 201"/>
          <p:cNvGrpSpPr>
            <a:grpSpLocks/>
          </p:cNvGrpSpPr>
          <p:nvPr/>
        </p:nvGrpSpPr>
        <p:grpSpPr bwMode="auto">
          <a:xfrm>
            <a:off x="5033963" y="2809875"/>
            <a:ext cx="409575" cy="565150"/>
            <a:chOff x="375561" y="297711"/>
            <a:chExt cx="1252683" cy="2138362"/>
          </a:xfrm>
        </p:grpSpPr>
        <p:sp>
          <p:nvSpPr>
            <p:cNvPr id="203"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04"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05"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grpSp>
      <p:sp>
        <p:nvSpPr>
          <p:cNvPr id="26634" name="TextBox 205"/>
          <p:cNvSpPr txBox="1">
            <a:spLocks noChangeArrowheads="1"/>
          </p:cNvSpPr>
          <p:nvPr/>
        </p:nvSpPr>
        <p:spPr bwMode="auto">
          <a:xfrm>
            <a:off x="4791075" y="3986213"/>
            <a:ext cx="668338" cy="400050"/>
          </a:xfrm>
          <a:prstGeom prst="rect">
            <a:avLst/>
          </a:prstGeom>
          <a:noFill/>
          <a:ln w="9525">
            <a:noFill/>
            <a:miter lim="800000"/>
            <a:headEnd/>
            <a:tailEnd/>
          </a:ln>
        </p:spPr>
        <p:txBody>
          <a:bodyPr wrap="none">
            <a:spAutoFit/>
          </a:bodyPr>
          <a:lstStyle/>
          <a:p>
            <a:r>
              <a:rPr lang="en-US" altLang="zh-CN" sz="2000"/>
              <a:t>host</a:t>
            </a:r>
          </a:p>
        </p:txBody>
      </p:sp>
      <p:grpSp>
        <p:nvGrpSpPr>
          <p:cNvPr id="26635" name="Group 206"/>
          <p:cNvGrpSpPr>
            <a:grpSpLocks/>
          </p:cNvGrpSpPr>
          <p:nvPr/>
        </p:nvGrpSpPr>
        <p:grpSpPr bwMode="auto">
          <a:xfrm>
            <a:off x="4559300" y="3535363"/>
            <a:ext cx="1295400" cy="506412"/>
            <a:chOff x="1816230" y="6118900"/>
            <a:chExt cx="1843339" cy="739100"/>
          </a:xfrm>
        </p:grpSpPr>
        <p:pic>
          <p:nvPicPr>
            <p:cNvPr id="26652" name="Picture 8"/>
            <p:cNvPicPr>
              <a:picLocks noChangeAspect="1" noChangeArrowheads="1"/>
            </p:cNvPicPr>
            <p:nvPr/>
          </p:nvPicPr>
          <p:blipFill>
            <a:blip r:embed="rId3"/>
            <a:srcRect/>
            <a:stretch>
              <a:fillRect/>
            </a:stretch>
          </p:blipFill>
          <p:spPr bwMode="auto">
            <a:xfrm>
              <a:off x="1816230" y="6142069"/>
              <a:ext cx="1843339" cy="715931"/>
            </a:xfrm>
            <a:prstGeom prst="rect">
              <a:avLst/>
            </a:prstGeom>
            <a:noFill/>
            <a:ln w="9525">
              <a:noFill/>
              <a:miter lim="800000"/>
              <a:headEnd/>
              <a:tailEnd/>
            </a:ln>
          </p:spPr>
        </p:pic>
        <p:sp>
          <p:nvSpPr>
            <p:cNvPr id="209"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grpSp>
      <p:grpSp>
        <p:nvGrpSpPr>
          <p:cNvPr id="26636" name="Group 209"/>
          <p:cNvGrpSpPr>
            <a:grpSpLocks/>
          </p:cNvGrpSpPr>
          <p:nvPr/>
        </p:nvGrpSpPr>
        <p:grpSpPr bwMode="auto">
          <a:xfrm>
            <a:off x="4699000" y="1919288"/>
            <a:ext cx="1409700" cy="877887"/>
            <a:chOff x="2387973" y="4309243"/>
            <a:chExt cx="1771787" cy="1282262"/>
          </a:xfrm>
        </p:grpSpPr>
        <p:pic>
          <p:nvPicPr>
            <p:cNvPr id="26650" name="Picture 9"/>
            <p:cNvPicPr>
              <a:picLocks noChangeAspect="1" noChangeArrowheads="1"/>
            </p:cNvPicPr>
            <p:nvPr/>
          </p:nvPicPr>
          <p:blipFill>
            <a:blip r:embed="rId4"/>
            <a:srcRect/>
            <a:stretch>
              <a:fillRect/>
            </a:stretch>
          </p:blipFill>
          <p:spPr bwMode="auto">
            <a:xfrm>
              <a:off x="2583508" y="4309243"/>
              <a:ext cx="1284945" cy="1282262"/>
            </a:xfrm>
            <a:prstGeom prst="rect">
              <a:avLst/>
            </a:prstGeom>
            <a:noFill/>
            <a:ln w="9525">
              <a:noFill/>
              <a:miter lim="800000"/>
              <a:headEnd/>
              <a:tailEnd/>
            </a:ln>
          </p:spPr>
        </p:pic>
        <p:sp>
          <p:nvSpPr>
            <p:cNvPr id="212"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grpSp>
      <p:sp>
        <p:nvSpPr>
          <p:cNvPr id="26637" name="TextBox 215"/>
          <p:cNvSpPr txBox="1">
            <a:spLocks noChangeArrowheads="1"/>
          </p:cNvSpPr>
          <p:nvPr/>
        </p:nvSpPr>
        <p:spPr bwMode="auto">
          <a:xfrm>
            <a:off x="5448300" y="3341688"/>
            <a:ext cx="288925" cy="338137"/>
          </a:xfrm>
          <a:prstGeom prst="rect">
            <a:avLst/>
          </a:prstGeom>
          <a:noFill/>
          <a:ln w="9525">
            <a:noFill/>
            <a:miter lim="800000"/>
            <a:headEnd/>
            <a:tailEnd/>
          </a:ln>
        </p:spPr>
        <p:txBody>
          <a:bodyPr wrap="none">
            <a:spAutoFit/>
          </a:bodyPr>
          <a:lstStyle/>
          <a:p>
            <a:r>
              <a:rPr lang="en-US" altLang="zh-CN" sz="1600"/>
              <a:t>1</a:t>
            </a:r>
          </a:p>
        </p:txBody>
      </p:sp>
      <p:sp>
        <p:nvSpPr>
          <p:cNvPr id="26638" name="TextBox 216"/>
          <p:cNvSpPr txBox="1">
            <a:spLocks noChangeArrowheads="1"/>
          </p:cNvSpPr>
          <p:nvPr/>
        </p:nvSpPr>
        <p:spPr bwMode="auto">
          <a:xfrm>
            <a:off x="5207000" y="3349625"/>
            <a:ext cx="288925" cy="338138"/>
          </a:xfrm>
          <a:prstGeom prst="rect">
            <a:avLst/>
          </a:prstGeom>
          <a:noFill/>
          <a:ln w="9525">
            <a:noFill/>
            <a:miter lim="800000"/>
            <a:headEnd/>
            <a:tailEnd/>
          </a:ln>
        </p:spPr>
        <p:txBody>
          <a:bodyPr wrap="none">
            <a:spAutoFit/>
          </a:bodyPr>
          <a:lstStyle/>
          <a:p>
            <a:r>
              <a:rPr lang="en-US" altLang="zh-CN" sz="1600"/>
              <a:t>2</a:t>
            </a:r>
          </a:p>
        </p:txBody>
      </p:sp>
      <p:cxnSp>
        <p:nvCxnSpPr>
          <p:cNvPr id="26639" name="Straight Connector 3"/>
          <p:cNvCxnSpPr>
            <a:cxnSpLocks noChangeShapeType="1"/>
          </p:cNvCxnSpPr>
          <p:nvPr/>
        </p:nvCxnSpPr>
        <p:spPr bwMode="auto">
          <a:xfrm flipV="1">
            <a:off x="5697538" y="2363788"/>
            <a:ext cx="1225550" cy="565150"/>
          </a:xfrm>
          <a:prstGeom prst="line">
            <a:avLst/>
          </a:prstGeom>
          <a:noFill/>
          <a:ln w="9525">
            <a:solidFill>
              <a:schemeClr val="tx1"/>
            </a:solidFill>
            <a:round/>
            <a:headEnd/>
            <a:tailEnd/>
          </a:ln>
        </p:spPr>
      </p:cxnSp>
      <p:sp>
        <p:nvSpPr>
          <p:cNvPr id="26640" name="TextBox 234"/>
          <p:cNvSpPr txBox="1">
            <a:spLocks noChangeArrowheads="1"/>
          </p:cNvSpPr>
          <p:nvPr/>
        </p:nvSpPr>
        <p:spPr bwMode="auto">
          <a:xfrm>
            <a:off x="6861175" y="2014538"/>
            <a:ext cx="1531938" cy="646112"/>
          </a:xfrm>
          <a:prstGeom prst="rect">
            <a:avLst/>
          </a:prstGeom>
          <a:noFill/>
          <a:ln w="9525">
            <a:noFill/>
            <a:miter lim="800000"/>
            <a:headEnd/>
            <a:tailEnd/>
          </a:ln>
        </p:spPr>
        <p:txBody>
          <a:bodyPr wrap="none">
            <a:spAutoFit/>
          </a:bodyPr>
          <a:lstStyle/>
          <a:p>
            <a:r>
              <a:rPr lang="en-US" altLang="zh-CN" sz="1800" dirty="0">
                <a:latin typeface="+mn-lt"/>
              </a:rPr>
              <a:t>two packets, </a:t>
            </a:r>
          </a:p>
          <a:p>
            <a:r>
              <a:rPr lang="en-US" altLang="zh-CN" sz="1800" dirty="0">
                <a:latin typeface="+mn-lt"/>
              </a:rPr>
              <a:t>L bits each</a:t>
            </a:r>
          </a:p>
        </p:txBody>
      </p:sp>
      <p:sp>
        <p:nvSpPr>
          <p:cNvPr id="26641" name="TextBox 235"/>
          <p:cNvSpPr txBox="1">
            <a:spLocks noChangeArrowheads="1"/>
          </p:cNvSpPr>
          <p:nvPr/>
        </p:nvSpPr>
        <p:spPr bwMode="auto">
          <a:xfrm>
            <a:off x="1550988" y="5303838"/>
            <a:ext cx="1479550" cy="785812"/>
          </a:xfrm>
          <a:prstGeom prst="rect">
            <a:avLst/>
          </a:prstGeom>
          <a:noFill/>
          <a:ln w="9525">
            <a:noFill/>
            <a:miter lim="800000"/>
            <a:headEnd/>
            <a:tailEnd/>
          </a:ln>
        </p:spPr>
        <p:txBody>
          <a:bodyPr wrap="none">
            <a:spAutoFit/>
          </a:bodyPr>
          <a:lstStyle/>
          <a:p>
            <a:pPr algn="r">
              <a:lnSpc>
                <a:spcPts val="1800"/>
              </a:lnSpc>
            </a:pPr>
            <a:r>
              <a:rPr lang="en-US" altLang="zh-CN" sz="1800" dirty="0">
                <a:latin typeface="+mn-lt"/>
              </a:rPr>
              <a:t>packet</a:t>
            </a:r>
          </a:p>
          <a:p>
            <a:pPr algn="r">
              <a:lnSpc>
                <a:spcPts val="1800"/>
              </a:lnSpc>
            </a:pPr>
            <a:r>
              <a:rPr lang="en-US" altLang="zh-CN" sz="1800" dirty="0">
                <a:latin typeface="+mn-lt"/>
              </a:rPr>
              <a:t>transmission</a:t>
            </a:r>
          </a:p>
          <a:p>
            <a:pPr algn="r">
              <a:lnSpc>
                <a:spcPts val="1800"/>
              </a:lnSpc>
            </a:pPr>
            <a:r>
              <a:rPr lang="en-US" altLang="zh-CN" sz="1800" dirty="0">
                <a:latin typeface="+mn-lt"/>
              </a:rPr>
              <a:t>dela</a:t>
            </a:r>
            <a:r>
              <a:rPr lang="en-US" altLang="zh-CN" sz="1800" dirty="0"/>
              <a:t>y</a:t>
            </a:r>
          </a:p>
        </p:txBody>
      </p:sp>
      <p:sp>
        <p:nvSpPr>
          <p:cNvPr id="26642" name="TextBox 237"/>
          <p:cNvSpPr txBox="1">
            <a:spLocks noChangeArrowheads="1"/>
          </p:cNvSpPr>
          <p:nvPr/>
        </p:nvSpPr>
        <p:spPr bwMode="auto">
          <a:xfrm>
            <a:off x="3651553" y="5300663"/>
            <a:ext cx="1729769" cy="784830"/>
          </a:xfrm>
          <a:prstGeom prst="rect">
            <a:avLst/>
          </a:prstGeom>
          <a:noFill/>
          <a:ln w="9525">
            <a:noFill/>
            <a:miter lim="800000"/>
            <a:headEnd/>
            <a:tailEnd/>
          </a:ln>
        </p:spPr>
        <p:txBody>
          <a:bodyPr wrap="none">
            <a:spAutoFit/>
          </a:bodyPr>
          <a:lstStyle/>
          <a:p>
            <a:pPr algn="ctr">
              <a:lnSpc>
                <a:spcPts val="1800"/>
              </a:lnSpc>
            </a:pPr>
            <a:r>
              <a:rPr lang="en-US" altLang="zh-CN" sz="1800" dirty="0">
                <a:latin typeface="+mn-lt"/>
              </a:rPr>
              <a:t>time needed to</a:t>
            </a:r>
          </a:p>
          <a:p>
            <a:pPr algn="ctr">
              <a:lnSpc>
                <a:spcPts val="1800"/>
              </a:lnSpc>
            </a:pPr>
            <a:r>
              <a:rPr lang="en-US" altLang="zh-CN" sz="1800" dirty="0">
                <a:latin typeface="+mn-lt"/>
              </a:rPr>
              <a:t>transmit L-bit</a:t>
            </a:r>
          </a:p>
          <a:p>
            <a:pPr algn="ctr">
              <a:lnSpc>
                <a:spcPts val="1800"/>
              </a:lnSpc>
            </a:pPr>
            <a:r>
              <a:rPr lang="en-US" altLang="zh-CN" sz="1800" dirty="0">
                <a:latin typeface="+mn-lt"/>
              </a:rPr>
              <a:t>packet into link</a:t>
            </a:r>
          </a:p>
        </p:txBody>
      </p:sp>
      <p:sp>
        <p:nvSpPr>
          <p:cNvPr id="26643" name="TextBox 4"/>
          <p:cNvSpPr txBox="1">
            <a:spLocks noChangeArrowheads="1"/>
          </p:cNvSpPr>
          <p:nvPr/>
        </p:nvSpPr>
        <p:spPr bwMode="auto">
          <a:xfrm>
            <a:off x="6167438" y="5248275"/>
            <a:ext cx="1741487" cy="831850"/>
          </a:xfrm>
          <a:prstGeom prst="rect">
            <a:avLst/>
          </a:prstGeom>
          <a:noFill/>
          <a:ln w="9525">
            <a:noFill/>
            <a:miter lim="800000"/>
            <a:headEnd/>
            <a:tailEnd/>
          </a:ln>
        </p:spPr>
        <p:txBody>
          <a:bodyPr wrap="none">
            <a:spAutoFit/>
          </a:bodyPr>
          <a:lstStyle/>
          <a:p>
            <a:r>
              <a:rPr lang="en-US" altLang="zh-CN" i="1" dirty="0">
                <a:latin typeface="+mn-lt"/>
              </a:rPr>
              <a:t>L</a:t>
            </a:r>
            <a:r>
              <a:rPr lang="en-US" altLang="zh-CN" dirty="0">
                <a:latin typeface="+mn-lt"/>
              </a:rPr>
              <a:t> </a:t>
            </a:r>
            <a:r>
              <a:rPr lang="en-US" altLang="zh-CN" dirty="0" smtClean="0">
                <a:latin typeface="+mn-lt"/>
              </a:rPr>
              <a:t>(bits)</a:t>
            </a:r>
            <a:endParaRPr lang="en-US" altLang="zh-CN" dirty="0">
              <a:latin typeface="+mn-lt"/>
            </a:endParaRPr>
          </a:p>
          <a:p>
            <a:r>
              <a:rPr lang="en-US" altLang="zh-CN" i="1" dirty="0">
                <a:latin typeface="+mn-lt"/>
              </a:rPr>
              <a:t>R</a:t>
            </a:r>
            <a:r>
              <a:rPr lang="en-US" altLang="zh-CN" dirty="0">
                <a:latin typeface="+mn-lt"/>
              </a:rPr>
              <a:t> </a:t>
            </a:r>
            <a:r>
              <a:rPr lang="en-US" altLang="zh-CN" dirty="0" smtClean="0">
                <a:latin typeface="+mn-lt"/>
              </a:rPr>
              <a:t>(bits/sec)</a:t>
            </a:r>
            <a:endParaRPr lang="en-US" altLang="zh-CN" dirty="0">
              <a:latin typeface="+mn-lt"/>
            </a:endParaRPr>
          </a:p>
        </p:txBody>
      </p:sp>
      <p:cxnSp>
        <p:nvCxnSpPr>
          <p:cNvPr id="26644" name="Straight Connector 9"/>
          <p:cNvCxnSpPr>
            <a:cxnSpLocks noChangeShapeType="1"/>
          </p:cNvCxnSpPr>
          <p:nvPr/>
        </p:nvCxnSpPr>
        <p:spPr bwMode="auto">
          <a:xfrm>
            <a:off x="6254750" y="5667375"/>
            <a:ext cx="1284288" cy="0"/>
          </a:xfrm>
          <a:prstGeom prst="line">
            <a:avLst/>
          </a:prstGeom>
          <a:noFill/>
          <a:ln w="25400">
            <a:solidFill>
              <a:schemeClr val="tx1"/>
            </a:solidFill>
            <a:round/>
            <a:headEnd/>
            <a:tailEnd/>
          </a:ln>
        </p:spPr>
      </p:cxnSp>
      <p:sp>
        <p:nvSpPr>
          <p:cNvPr id="26645" name="TextBox 10"/>
          <p:cNvSpPr txBox="1">
            <a:spLocks noChangeArrowheads="1"/>
          </p:cNvSpPr>
          <p:nvPr/>
        </p:nvSpPr>
        <p:spPr bwMode="auto">
          <a:xfrm>
            <a:off x="3228975" y="5434013"/>
            <a:ext cx="365125" cy="461962"/>
          </a:xfrm>
          <a:prstGeom prst="rect">
            <a:avLst/>
          </a:prstGeom>
          <a:noFill/>
          <a:ln w="9525">
            <a:noFill/>
            <a:miter lim="800000"/>
            <a:headEnd/>
            <a:tailEnd/>
          </a:ln>
        </p:spPr>
        <p:txBody>
          <a:bodyPr wrap="none">
            <a:spAutoFit/>
          </a:bodyPr>
          <a:lstStyle/>
          <a:p>
            <a:r>
              <a:rPr lang="en-US" altLang="zh-CN"/>
              <a:t>=</a:t>
            </a:r>
          </a:p>
        </p:txBody>
      </p:sp>
      <p:sp>
        <p:nvSpPr>
          <p:cNvPr id="26646" name="TextBox 245"/>
          <p:cNvSpPr txBox="1">
            <a:spLocks noChangeArrowheads="1"/>
          </p:cNvSpPr>
          <p:nvPr/>
        </p:nvSpPr>
        <p:spPr bwMode="auto">
          <a:xfrm>
            <a:off x="5570538" y="5449888"/>
            <a:ext cx="365125" cy="461962"/>
          </a:xfrm>
          <a:prstGeom prst="rect">
            <a:avLst/>
          </a:prstGeom>
          <a:noFill/>
          <a:ln w="9525">
            <a:noFill/>
            <a:miter lim="800000"/>
            <a:headEnd/>
            <a:tailEnd/>
          </a:ln>
        </p:spPr>
        <p:txBody>
          <a:bodyPr wrap="none">
            <a:spAutoFit/>
          </a:bodyPr>
          <a:lstStyle/>
          <a:p>
            <a:r>
              <a:rPr lang="en-US" altLang="zh-CN"/>
              <a:t>=</a:t>
            </a:r>
          </a:p>
        </p:txBody>
      </p:sp>
      <p:sp>
        <p:nvSpPr>
          <p:cNvPr id="26647" name="Rectangle 11"/>
          <p:cNvSpPr>
            <a:spLocks noChangeArrowheads="1"/>
          </p:cNvSpPr>
          <p:nvPr/>
        </p:nvSpPr>
        <p:spPr bwMode="auto">
          <a:xfrm>
            <a:off x="1112838" y="5124609"/>
            <a:ext cx="7275512" cy="1001712"/>
          </a:xfrm>
          <a:prstGeom prst="rect">
            <a:avLst/>
          </a:prstGeom>
          <a:noFill/>
          <a:ln w="19050">
            <a:solidFill>
              <a:srgbClr val="C00000"/>
            </a:solidFill>
            <a:round/>
            <a:headEnd/>
            <a:tailEnd/>
          </a:ln>
        </p:spPr>
        <p:txBody>
          <a:bodyPr/>
          <a:lstStyle/>
          <a:p>
            <a:endParaRPr lang="zh-CN" altLang="zh-CN"/>
          </a:p>
        </p:txBody>
      </p:sp>
    </p:spTree>
    <p:extLst>
      <p:ext uri="{BB962C8B-B14F-4D97-AF65-F5344CB8AC3E}">
        <p14:creationId xmlns:p14="http://schemas.microsoft.com/office/powerpoint/2010/main" val="85646037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ea typeface="+mn-ea"/>
              </a:rPr>
              <a:t>分组交换</a:t>
            </a:r>
            <a:r>
              <a:rPr lang="en-US" altLang="zh-CN" dirty="0" smtClean="0">
                <a:latin typeface="+mn-lt"/>
                <a:ea typeface="+mn-ea"/>
              </a:rPr>
              <a:t>: </a:t>
            </a:r>
            <a:r>
              <a:rPr lang="zh-CN" altLang="en-US" dirty="0" smtClean="0">
                <a:latin typeface="+mn-lt"/>
                <a:ea typeface="+mn-ea"/>
              </a:rPr>
              <a:t>存储转发</a:t>
            </a:r>
            <a:r>
              <a:rPr lang="en-US" altLang="zh-CN" dirty="0" smtClean="0">
                <a:latin typeface="+mn-lt"/>
                <a:ea typeface="+mn-ea"/>
              </a:rPr>
              <a:t>store-and-forward</a:t>
            </a:r>
            <a:endParaRPr lang="zh-CN" altLang="en-US" dirty="0">
              <a:latin typeface="+mn-lt"/>
              <a:ea typeface="+mn-ea"/>
            </a:endParaRPr>
          </a:p>
        </p:txBody>
      </p:sp>
      <p:sp>
        <p:nvSpPr>
          <p:cNvPr id="32773" name="Rectangle 3"/>
          <p:cNvSpPr>
            <a:spLocks noGrp="1" noChangeArrowheads="1"/>
          </p:cNvSpPr>
          <p:nvPr>
            <p:ph type="body" sz="half" idx="4294967295"/>
          </p:nvPr>
        </p:nvSpPr>
        <p:spPr>
          <a:xfrm>
            <a:off x="287337" y="3426094"/>
            <a:ext cx="4632325" cy="2048857"/>
          </a:xfrm>
        </p:spPr>
        <p:txBody>
          <a:bodyPr/>
          <a:lstStyle/>
          <a:p>
            <a:pPr eaLnBrk="1" hangingPunct="1"/>
            <a:r>
              <a:rPr lang="zh-CN" altLang="en-US" dirty="0">
                <a:ea typeface="楷体" panose="02010609060101010101" pitchFamily="49" charset="-122"/>
                <a:cs typeface="Arial" panose="020B0604020202020204" pitchFamily="34" charset="0"/>
              </a:rPr>
              <a:t>将</a:t>
            </a:r>
            <a:r>
              <a:rPr lang="en-US" altLang="zh-CN" dirty="0">
                <a:ea typeface="楷体" panose="02010609060101010101" pitchFamily="49" charset="-122"/>
                <a:cs typeface="Arial" panose="020B0604020202020204" pitchFamily="34" charset="0"/>
              </a:rPr>
              <a:t>L</a:t>
            </a:r>
            <a:r>
              <a:rPr lang="zh-CN" altLang="en-US" dirty="0">
                <a:ea typeface="楷体" panose="02010609060101010101" pitchFamily="49" charset="-122"/>
                <a:cs typeface="Arial" panose="020B0604020202020204" pitchFamily="34" charset="0"/>
              </a:rPr>
              <a:t>长的分组传输 </a:t>
            </a:r>
            <a:r>
              <a:rPr lang="en-US" altLang="zh-CN" dirty="0" smtClean="0">
                <a:ea typeface="楷体" panose="02010609060101010101" pitchFamily="49" charset="-122"/>
                <a:cs typeface="Arial" panose="020B0604020202020204" pitchFamily="34" charset="0"/>
              </a:rPr>
              <a:t>(</a:t>
            </a:r>
            <a:r>
              <a:rPr lang="zh-CN" altLang="en-US" dirty="0" smtClean="0">
                <a:ea typeface="楷体" panose="02010609060101010101" pitchFamily="49" charset="-122"/>
                <a:cs typeface="Arial" panose="020B0604020202020204" pitchFamily="34" charset="0"/>
              </a:rPr>
              <a:t>推</a:t>
            </a:r>
            <a:r>
              <a:rPr lang="zh-CN" altLang="en-US" dirty="0">
                <a:ea typeface="楷体" panose="02010609060101010101" pitchFamily="49" charset="-122"/>
                <a:cs typeface="Arial" panose="020B0604020202020204" pitchFamily="34" charset="0"/>
              </a:rPr>
              <a:t>送出</a:t>
            </a:r>
            <a:r>
              <a:rPr lang="zh-CN" altLang="en-US" dirty="0" smtClean="0">
                <a:ea typeface="楷体" panose="02010609060101010101" pitchFamily="49" charset="-122"/>
                <a:cs typeface="Arial" panose="020B0604020202020204" pitchFamily="34" charset="0"/>
              </a:rPr>
              <a:t>去</a:t>
            </a:r>
            <a:r>
              <a:rPr lang="en-US" altLang="zh-CN" dirty="0" smtClean="0">
                <a:ea typeface="楷体" panose="02010609060101010101" pitchFamily="49" charset="-122"/>
                <a:cs typeface="Arial" panose="020B0604020202020204" pitchFamily="34" charset="0"/>
              </a:rPr>
              <a:t>)</a:t>
            </a:r>
            <a:r>
              <a:rPr lang="zh-CN" altLang="en-US" dirty="0" smtClean="0">
                <a:ea typeface="楷体" panose="02010609060101010101" pitchFamily="49" charset="-122"/>
                <a:cs typeface="Arial" panose="020B0604020202020204" pitchFamily="34" charset="0"/>
              </a:rPr>
              <a:t>到链路</a:t>
            </a:r>
            <a:r>
              <a:rPr lang="en-US" altLang="zh-CN" dirty="0" smtClean="0">
                <a:ea typeface="楷体" panose="02010609060101010101" pitchFamily="49" charset="-122"/>
                <a:cs typeface="Arial" panose="020B0604020202020204" pitchFamily="34" charset="0"/>
              </a:rPr>
              <a:t>(</a:t>
            </a:r>
            <a:r>
              <a:rPr lang="zh-CN" altLang="en-US" dirty="0" smtClean="0">
                <a:ea typeface="楷体" panose="02010609060101010101" pitchFamily="49" charset="-122"/>
                <a:cs typeface="Arial" panose="020B0604020202020204" pitchFamily="34" charset="0"/>
              </a:rPr>
              <a:t>速率</a:t>
            </a:r>
            <a:r>
              <a:rPr lang="zh-CN" altLang="en-US" dirty="0">
                <a:ea typeface="楷体" panose="02010609060101010101" pitchFamily="49" charset="-122"/>
                <a:cs typeface="Arial" panose="020B0604020202020204" pitchFamily="34" charset="0"/>
              </a:rPr>
              <a:t>为</a:t>
            </a:r>
            <a:r>
              <a:rPr lang="en-US" altLang="zh-CN" dirty="0">
                <a:ea typeface="楷体" panose="02010609060101010101" pitchFamily="49" charset="-122"/>
                <a:cs typeface="Arial" panose="020B0604020202020204" pitchFamily="34" charset="0"/>
              </a:rPr>
              <a:t>R </a:t>
            </a:r>
            <a:r>
              <a:rPr lang="en-US" altLang="zh-CN" dirty="0" smtClean="0">
                <a:ea typeface="楷体" panose="02010609060101010101" pitchFamily="49" charset="-122"/>
                <a:cs typeface="Arial" panose="020B0604020202020204" pitchFamily="34" charset="0"/>
              </a:rPr>
              <a:t>bps)</a:t>
            </a:r>
            <a:r>
              <a:rPr lang="zh-CN" altLang="en-US" dirty="0" smtClean="0">
                <a:ea typeface="楷体" panose="02010609060101010101" pitchFamily="49" charset="-122"/>
                <a:cs typeface="Arial" panose="020B0604020202020204" pitchFamily="34" charset="0"/>
              </a:rPr>
              <a:t>要</a:t>
            </a:r>
            <a:r>
              <a:rPr lang="zh-CN" altLang="en-US" dirty="0">
                <a:ea typeface="楷体" panose="02010609060101010101" pitchFamily="49" charset="-122"/>
                <a:cs typeface="Arial" panose="020B0604020202020204" pitchFamily="34" charset="0"/>
              </a:rPr>
              <a:t>花费</a:t>
            </a:r>
            <a:r>
              <a:rPr lang="en-US" altLang="zh-CN" dirty="0">
                <a:ea typeface="楷体" panose="02010609060101010101" pitchFamily="49" charset="-122"/>
                <a:cs typeface="Arial" panose="020B0604020202020204" pitchFamily="34" charset="0"/>
              </a:rPr>
              <a:t>L/R </a:t>
            </a:r>
            <a:r>
              <a:rPr lang="zh-CN" altLang="en-US" dirty="0" smtClean="0">
                <a:ea typeface="楷体" panose="02010609060101010101" pitchFamily="49" charset="-122"/>
                <a:cs typeface="Arial" panose="020B0604020202020204" pitchFamily="34" charset="0"/>
              </a:rPr>
              <a:t>秒。 </a:t>
            </a:r>
            <a:endParaRPr lang="zh-CN" altLang="en-US" dirty="0">
              <a:ea typeface="楷体" panose="02010609060101010101" pitchFamily="49" charset="-122"/>
              <a:cs typeface="Arial" panose="020B0604020202020204" pitchFamily="34" charset="0"/>
            </a:endParaRPr>
          </a:p>
          <a:p>
            <a:pPr marL="287338" lvl="1" indent="-287338" eaLnBrk="1" hangingPunct="1"/>
            <a:r>
              <a:rPr lang="zh-CN" altLang="en-US" dirty="0" smtClean="0">
                <a:solidFill>
                  <a:srgbClr val="FF0000"/>
                </a:solidFill>
                <a:ea typeface="楷体" panose="02010609060101010101" pitchFamily="49" charset="-122"/>
                <a:cs typeface="Arial" panose="020B0604020202020204" pitchFamily="34" charset="0"/>
              </a:rPr>
              <a:t>存储转发</a:t>
            </a:r>
            <a:r>
              <a:rPr lang="en-US" altLang="zh-CN" dirty="0" smtClean="0">
                <a:solidFill>
                  <a:srgbClr val="CC0000"/>
                </a:solidFill>
                <a:ea typeface="ＭＳ Ｐゴシック" pitchFamily="34" charset="-128"/>
              </a:rPr>
              <a:t>:</a:t>
            </a:r>
            <a:r>
              <a:rPr lang="zh-CN" altLang="en-US" dirty="0">
                <a:ea typeface="楷体" panose="02010609060101010101" pitchFamily="49" charset="-122"/>
                <a:cs typeface="Arial" panose="020B0604020202020204" pitchFamily="34" charset="0"/>
              </a:rPr>
              <a:t>当整个分组</a:t>
            </a:r>
            <a:r>
              <a:rPr lang="zh-CN" altLang="en-US" dirty="0" smtClean="0">
                <a:ea typeface="楷体" panose="02010609060101010101" pitchFamily="49" charset="-122"/>
                <a:cs typeface="Arial" panose="020B0604020202020204" pitchFamily="34" charset="0"/>
              </a:rPr>
              <a:t>到达分组交换机后</a:t>
            </a:r>
            <a:r>
              <a:rPr lang="zh-CN" altLang="en-US" dirty="0">
                <a:ea typeface="楷体" panose="02010609060101010101" pitchFamily="49" charset="-122"/>
                <a:cs typeface="Arial" panose="020B0604020202020204" pitchFamily="34" charset="0"/>
              </a:rPr>
              <a:t>才能向下条链路</a:t>
            </a:r>
            <a:r>
              <a:rPr lang="zh-CN" altLang="en-US" dirty="0" smtClean="0">
                <a:ea typeface="楷体" panose="02010609060101010101" pitchFamily="49" charset="-122"/>
                <a:cs typeface="Arial" panose="020B0604020202020204" pitchFamily="34" charset="0"/>
              </a:rPr>
              <a:t>传输。</a:t>
            </a:r>
            <a:endParaRPr lang="en-US" altLang="zh-CN" dirty="0" smtClean="0">
              <a:ea typeface="ＭＳ Ｐゴシック" pitchFamily="34" charset="-128"/>
            </a:endParaRPr>
          </a:p>
        </p:txBody>
      </p:sp>
      <p:sp>
        <p:nvSpPr>
          <p:cNvPr id="72709" name="Rectangle 4"/>
          <p:cNvSpPr>
            <a:spLocks noGrp="1" noChangeArrowheads="1"/>
          </p:cNvSpPr>
          <p:nvPr>
            <p:ph type="body" sz="half" idx="4294967295"/>
          </p:nvPr>
        </p:nvSpPr>
        <p:spPr>
          <a:xfrm>
            <a:off x="5334000" y="3509461"/>
            <a:ext cx="3514725" cy="2232025"/>
          </a:xfrm>
        </p:spPr>
        <p:txBody>
          <a:bodyPr/>
          <a:lstStyle/>
          <a:p>
            <a:pPr eaLnBrk="1" hangingPunct="1">
              <a:lnSpc>
                <a:spcPct val="90000"/>
              </a:lnSpc>
              <a:buFont typeface="Wingdings" charset="0"/>
              <a:buNone/>
              <a:defRPr/>
            </a:pPr>
            <a:r>
              <a:rPr lang="en-US" sz="2000" dirty="0">
                <a:solidFill>
                  <a:srgbClr val="000099"/>
                </a:solidFill>
              </a:rPr>
              <a:t>one-hop numerical example:</a:t>
            </a:r>
          </a:p>
          <a:p>
            <a:pPr marL="231775" indent="-231775" eaLnBrk="1" hangingPunct="1">
              <a:lnSpc>
                <a:spcPct val="90000"/>
              </a:lnSpc>
              <a:buSzTx/>
              <a:buFont typeface="Wingdings" charset="0"/>
              <a:buChar char="§"/>
              <a:defRPr/>
            </a:pPr>
            <a:r>
              <a:rPr lang="en-US" sz="2000" dirty="0"/>
              <a:t>L = 7.5 Mbits</a:t>
            </a:r>
          </a:p>
          <a:p>
            <a:pPr marL="231775" indent="-231775" eaLnBrk="1" hangingPunct="1">
              <a:lnSpc>
                <a:spcPct val="90000"/>
              </a:lnSpc>
              <a:buSzTx/>
              <a:buFont typeface="Wingdings" charset="0"/>
              <a:buChar char="§"/>
              <a:defRPr/>
            </a:pPr>
            <a:r>
              <a:rPr lang="en-US" sz="2000" dirty="0"/>
              <a:t>R = 1.5 Mbps</a:t>
            </a:r>
          </a:p>
          <a:p>
            <a:pPr marL="231775" indent="-231775" eaLnBrk="1" hangingPunct="1">
              <a:lnSpc>
                <a:spcPct val="90000"/>
              </a:lnSpc>
              <a:buSzTx/>
              <a:buFont typeface="Wingdings" charset="0"/>
              <a:buChar char="§"/>
              <a:defRPr/>
            </a:pPr>
            <a:r>
              <a:rPr lang="en-US" sz="2000" dirty="0"/>
              <a:t>one-hop transmission delay = 5 sec</a:t>
            </a:r>
          </a:p>
        </p:txBody>
      </p:sp>
      <p:sp>
        <p:nvSpPr>
          <p:cNvPr id="32775" name="AutoShape 42"/>
          <p:cNvSpPr>
            <a:spLocks/>
          </p:cNvSpPr>
          <p:nvPr/>
        </p:nvSpPr>
        <p:spPr bwMode="auto">
          <a:xfrm>
            <a:off x="4691063" y="5444105"/>
            <a:ext cx="152400" cy="728663"/>
          </a:xfrm>
          <a:prstGeom prst="rightBrace">
            <a:avLst>
              <a:gd name="adj1" fmla="val 50115"/>
              <a:gd name="adj2" fmla="val 50000"/>
            </a:avLst>
          </a:prstGeom>
          <a:noFill/>
          <a:ln w="9525">
            <a:solidFill>
              <a:schemeClr val="tx1"/>
            </a:solidFill>
            <a:round/>
            <a:headEnd/>
            <a:tailEnd/>
          </a:ln>
        </p:spPr>
        <p:txBody>
          <a:bodyPr wrap="none" anchor="ctr"/>
          <a:lstStyle/>
          <a:p>
            <a:endParaRPr lang="zh-CN" altLang="zh-CN">
              <a:solidFill>
                <a:srgbClr val="000000"/>
              </a:solidFill>
              <a:latin typeface="Times New Roman" pitchFamily="18" charset="0"/>
            </a:endParaRPr>
          </a:p>
        </p:txBody>
      </p:sp>
      <p:sp>
        <p:nvSpPr>
          <p:cNvPr id="32776" name="Text Box 43"/>
          <p:cNvSpPr txBox="1">
            <a:spLocks noChangeArrowheads="1"/>
          </p:cNvSpPr>
          <p:nvPr/>
        </p:nvSpPr>
        <p:spPr bwMode="auto">
          <a:xfrm>
            <a:off x="4843463" y="5595938"/>
            <a:ext cx="2797175" cy="400050"/>
          </a:xfrm>
          <a:prstGeom prst="rect">
            <a:avLst/>
          </a:prstGeom>
          <a:noFill/>
          <a:ln w="9525">
            <a:noFill/>
            <a:miter lim="800000"/>
            <a:headEnd/>
            <a:tailEnd/>
          </a:ln>
        </p:spPr>
        <p:txBody>
          <a:bodyPr wrap="none">
            <a:spAutoFit/>
          </a:bodyPr>
          <a:lstStyle/>
          <a:p>
            <a:r>
              <a:rPr lang="en-US" altLang="zh-CN" sz="2000" dirty="0">
                <a:solidFill>
                  <a:srgbClr val="000000"/>
                </a:solidFill>
                <a:latin typeface="Gill Sans MT" pitchFamily="34" charset="0"/>
              </a:rPr>
              <a:t>more on delay shortly …</a:t>
            </a:r>
          </a:p>
        </p:txBody>
      </p:sp>
      <p:sp>
        <p:nvSpPr>
          <p:cNvPr id="41" name="TextBox 40"/>
          <p:cNvSpPr txBox="1"/>
          <p:nvPr/>
        </p:nvSpPr>
        <p:spPr>
          <a:xfrm>
            <a:off x="882650" y="2679700"/>
            <a:ext cx="658813" cy="307975"/>
          </a:xfrm>
          <a:prstGeom prst="rect">
            <a:avLst/>
          </a:prstGeom>
          <a:noFill/>
        </p:spPr>
        <p:txBody>
          <a:bodyPr wrap="none">
            <a:spAutoFit/>
          </a:bodyPr>
          <a:lstStyle/>
          <a:p>
            <a:pPr eaLnBrk="1" fontAlgn="auto" hangingPunct="1">
              <a:spcBef>
                <a:spcPts val="0"/>
              </a:spcBef>
              <a:spcAft>
                <a:spcPts val="0"/>
              </a:spcAft>
              <a:defRPr/>
            </a:pPr>
            <a:r>
              <a:rPr lang="en-US" sz="1800" kern="0" dirty="0">
                <a:solidFill>
                  <a:prstClr val="black"/>
                </a:solidFill>
                <a:latin typeface="Calibri"/>
                <a:ea typeface="+mn-ea"/>
              </a:rPr>
              <a:t>source</a:t>
            </a:r>
          </a:p>
        </p:txBody>
      </p:sp>
      <p:grpSp>
        <p:nvGrpSpPr>
          <p:cNvPr id="32779" name="Group 41"/>
          <p:cNvGrpSpPr>
            <a:grpSpLocks/>
          </p:cNvGrpSpPr>
          <p:nvPr/>
        </p:nvGrpSpPr>
        <p:grpSpPr bwMode="auto">
          <a:xfrm>
            <a:off x="1630363" y="2768600"/>
            <a:ext cx="1057275" cy="420688"/>
            <a:chOff x="1816230" y="6118900"/>
            <a:chExt cx="1843339" cy="739100"/>
          </a:xfrm>
        </p:grpSpPr>
        <p:pic>
          <p:nvPicPr>
            <p:cNvPr id="32840" name="Picture 8"/>
            <p:cNvPicPr>
              <a:picLocks noChangeAspect="1" noChangeArrowheads="1"/>
            </p:cNvPicPr>
            <p:nvPr/>
          </p:nvPicPr>
          <p:blipFill>
            <a:blip r:embed="rId3"/>
            <a:srcRect/>
            <a:stretch>
              <a:fillRect/>
            </a:stretch>
          </p:blipFill>
          <p:spPr bwMode="auto">
            <a:xfrm>
              <a:off x="1816230" y="6144002"/>
              <a:ext cx="1843339" cy="713998"/>
            </a:xfrm>
            <a:prstGeom prst="rect">
              <a:avLst/>
            </a:prstGeom>
            <a:noFill/>
            <a:ln w="9525">
              <a:noFill/>
              <a:miter lim="800000"/>
              <a:headEnd/>
              <a:tailEnd/>
            </a:ln>
          </p:spPr>
        </p:pic>
        <p:sp>
          <p:nvSpPr>
            <p:cNvPr id="101"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p>
              <a:pPr algn="ctr" eaLnBrk="1" hangingPunct="1">
                <a:defRPr/>
              </a:pPr>
              <a:endParaRPr lang="zh-CN" altLang="zh-CN" sz="1800">
                <a:solidFill>
                  <a:srgbClr val="FFFFFF"/>
                </a:solidFill>
                <a:latin typeface="Calibri" pitchFamily="34" charset="0"/>
              </a:endParaRPr>
            </a:p>
          </p:txBody>
        </p:sp>
      </p:grpSp>
      <p:cxnSp>
        <p:nvCxnSpPr>
          <p:cNvPr id="32780" name="Straight Connector 42"/>
          <p:cNvCxnSpPr>
            <a:cxnSpLocks noChangeShapeType="1"/>
          </p:cNvCxnSpPr>
          <p:nvPr/>
        </p:nvCxnSpPr>
        <p:spPr bwMode="auto">
          <a:xfrm flipV="1">
            <a:off x="2576513" y="2874963"/>
            <a:ext cx="1738312" cy="0"/>
          </a:xfrm>
          <a:prstGeom prst="line">
            <a:avLst/>
          </a:prstGeom>
          <a:noFill/>
          <a:ln w="19050">
            <a:solidFill>
              <a:srgbClr val="000000"/>
            </a:solidFill>
            <a:round/>
            <a:headEnd/>
            <a:tailEnd/>
          </a:ln>
        </p:spPr>
      </p:cxnSp>
      <p:grpSp>
        <p:nvGrpSpPr>
          <p:cNvPr id="32781" name="Group 43"/>
          <p:cNvGrpSpPr>
            <a:grpSpLocks/>
          </p:cNvGrpSpPr>
          <p:nvPr/>
        </p:nvGrpSpPr>
        <p:grpSpPr bwMode="auto">
          <a:xfrm>
            <a:off x="3922713" y="2687638"/>
            <a:ext cx="1058862" cy="384175"/>
            <a:chOff x="5142253" y="5649029"/>
            <a:chExt cx="1304545" cy="695633"/>
          </a:xfrm>
        </p:grpSpPr>
        <p:grpSp>
          <p:nvGrpSpPr>
            <p:cNvPr id="32833" name="Group 92"/>
            <p:cNvGrpSpPr>
              <a:grpSpLocks/>
            </p:cNvGrpSpPr>
            <p:nvPr/>
          </p:nvGrpSpPr>
          <p:grpSpPr bwMode="auto">
            <a:xfrm>
              <a:off x="5147271" y="5649029"/>
              <a:ext cx="1276350" cy="695633"/>
              <a:chOff x="4981575" y="5851547"/>
              <a:chExt cx="1276350" cy="695633"/>
            </a:xfrm>
          </p:grpSpPr>
          <p:pic>
            <p:nvPicPr>
              <p:cNvPr id="32836" name="Picture 95"/>
              <p:cNvPicPr>
                <a:picLocks noChangeAspect="1"/>
              </p:cNvPicPr>
              <p:nvPr/>
            </p:nvPicPr>
            <p:blipFill>
              <a:blip r:embed="rId4"/>
              <a:srcRect/>
              <a:stretch>
                <a:fillRect/>
              </a:stretch>
            </p:blipFill>
            <p:spPr bwMode="auto">
              <a:xfrm>
                <a:off x="4981575" y="5944151"/>
                <a:ext cx="1276350" cy="603029"/>
              </a:xfrm>
              <a:prstGeom prst="rect">
                <a:avLst/>
              </a:prstGeom>
              <a:noFill/>
              <a:ln w="9525">
                <a:noFill/>
                <a:miter lim="800000"/>
                <a:headEnd/>
                <a:tailEnd/>
              </a:ln>
            </p:spPr>
          </p:pic>
          <p:sp>
            <p:nvSpPr>
              <p:cNvPr id="32837" name="Rectangle 96"/>
              <p:cNvSpPr>
                <a:spLocks noChangeArrowheads="1"/>
              </p:cNvSpPr>
              <p:nvPr/>
            </p:nvSpPr>
            <p:spPr bwMode="auto">
              <a:xfrm>
                <a:off x="6065959" y="6205112"/>
                <a:ext cx="44985" cy="224212"/>
              </a:xfrm>
              <a:prstGeom prst="rect">
                <a:avLst/>
              </a:prstGeom>
              <a:solidFill>
                <a:srgbClr val="BFBFB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32838" name="Rectangle 97"/>
              <p:cNvSpPr>
                <a:spLocks noChangeArrowheads="1"/>
              </p:cNvSpPr>
              <p:nvPr/>
            </p:nvSpPr>
            <p:spPr bwMode="auto">
              <a:xfrm>
                <a:off x="5178008" y="6228108"/>
                <a:ext cx="62587" cy="224212"/>
              </a:xfrm>
              <a:prstGeom prst="rect">
                <a:avLst/>
              </a:prstGeom>
              <a:solidFill>
                <a:srgbClr val="BFBFB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32839" name="Oval 98"/>
              <p:cNvSpPr>
                <a:spLocks noChangeArrowheads="1"/>
              </p:cNvSpPr>
              <p:nvPr/>
            </p:nvSpPr>
            <p:spPr bwMode="auto">
              <a:xfrm>
                <a:off x="5023497" y="5851547"/>
                <a:ext cx="1196974" cy="494417"/>
              </a:xfrm>
              <a:prstGeom prst="ellipse">
                <a:avLst/>
              </a:prstGeom>
              <a:solidFill>
                <a:srgbClr val="EAEAEA"/>
              </a:solidFill>
              <a:ln w="25400">
                <a:noFill/>
                <a:round/>
                <a:headEnd/>
                <a:tailEnd/>
              </a:ln>
            </p:spPr>
            <p:txBody>
              <a:bodyPr anchor="ctr"/>
              <a:lstStyle/>
              <a:p>
                <a:pPr algn="ctr" eaLnBrk="1" hangingPunct="1"/>
                <a:endParaRPr lang="zh-CN" altLang="zh-CN" sz="1800">
                  <a:solidFill>
                    <a:srgbClr val="FFFFFF"/>
                  </a:solidFill>
                  <a:latin typeface="Calibri" pitchFamily="34" charset="0"/>
                </a:endParaRPr>
              </a:p>
            </p:txBody>
          </p:sp>
        </p:grpSp>
        <p:sp>
          <p:nvSpPr>
            <p:cNvPr id="32834" name="Rectangle 93"/>
            <p:cNvSpPr>
              <a:spLocks noChangeArrowheads="1"/>
            </p:cNvSpPr>
            <p:nvPr/>
          </p:nvSpPr>
          <p:spPr bwMode="auto">
            <a:xfrm>
              <a:off x="6360741" y="5695021"/>
              <a:ext cx="86057" cy="126479"/>
            </a:xfrm>
            <a:prstGeom prst="rect">
              <a:avLst/>
            </a:prstGeom>
            <a:solidFill>
              <a:srgbClr val="FFFF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32835" name="Rectangle 94"/>
            <p:cNvSpPr>
              <a:spLocks noChangeArrowheads="1"/>
            </p:cNvSpPr>
            <p:nvPr/>
          </p:nvSpPr>
          <p:spPr bwMode="auto">
            <a:xfrm>
              <a:off x="5142253" y="5700770"/>
              <a:ext cx="86057" cy="126479"/>
            </a:xfrm>
            <a:prstGeom prst="rect">
              <a:avLst/>
            </a:prstGeom>
            <a:solidFill>
              <a:srgbClr val="FFFF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grpSp>
      <p:grpSp>
        <p:nvGrpSpPr>
          <p:cNvPr id="32782" name="Group 44"/>
          <p:cNvGrpSpPr>
            <a:grpSpLocks/>
          </p:cNvGrpSpPr>
          <p:nvPr/>
        </p:nvGrpSpPr>
        <p:grpSpPr bwMode="auto">
          <a:xfrm>
            <a:off x="3876675" y="1608138"/>
            <a:ext cx="1092200" cy="303212"/>
            <a:chOff x="5128542" y="4838701"/>
            <a:chExt cx="1300833" cy="530211"/>
          </a:xfrm>
        </p:grpSpPr>
        <p:pic>
          <p:nvPicPr>
            <p:cNvPr id="32830" name="Picture 2"/>
            <p:cNvPicPr>
              <a:picLocks noChangeAspect="1" noChangeArrowheads="1"/>
            </p:cNvPicPr>
            <p:nvPr/>
          </p:nvPicPr>
          <p:blipFill>
            <a:blip r:embed="rId5"/>
            <a:srcRect/>
            <a:stretch>
              <a:fillRect/>
            </a:stretch>
          </p:blipFill>
          <p:spPr bwMode="auto">
            <a:xfrm>
              <a:off x="5128542" y="4838701"/>
              <a:ext cx="1300833" cy="491347"/>
            </a:xfrm>
            <a:prstGeom prst="rect">
              <a:avLst/>
            </a:prstGeom>
            <a:noFill/>
            <a:ln w="9525">
              <a:noFill/>
              <a:miter lim="800000"/>
              <a:headEnd/>
              <a:tailEnd/>
            </a:ln>
          </p:spPr>
        </p:pic>
        <p:sp>
          <p:nvSpPr>
            <p:cNvPr id="32831" name="Rectangle 90"/>
            <p:cNvSpPr>
              <a:spLocks noChangeArrowheads="1"/>
            </p:cNvSpPr>
            <p:nvPr/>
          </p:nvSpPr>
          <p:spPr bwMode="auto">
            <a:xfrm>
              <a:off x="6327275" y="5219009"/>
              <a:ext cx="86974" cy="127695"/>
            </a:xfrm>
            <a:prstGeom prst="rect">
              <a:avLst/>
            </a:prstGeom>
            <a:solidFill>
              <a:srgbClr val="FFFF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32832" name="Rectangle 91"/>
            <p:cNvSpPr>
              <a:spLocks noChangeArrowheads="1"/>
            </p:cNvSpPr>
            <p:nvPr/>
          </p:nvSpPr>
          <p:spPr bwMode="auto">
            <a:xfrm>
              <a:off x="5158794" y="5241217"/>
              <a:ext cx="86974" cy="127695"/>
            </a:xfrm>
            <a:prstGeom prst="rect">
              <a:avLst/>
            </a:prstGeom>
            <a:solidFill>
              <a:srgbClr val="FFFF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grpSp>
      <p:grpSp>
        <p:nvGrpSpPr>
          <p:cNvPr id="32783" name="Group 45"/>
          <p:cNvGrpSpPr>
            <a:grpSpLocks/>
          </p:cNvGrpSpPr>
          <p:nvPr/>
        </p:nvGrpSpPr>
        <p:grpSpPr bwMode="auto">
          <a:xfrm>
            <a:off x="1735138" y="1196975"/>
            <a:ext cx="1150937" cy="730250"/>
            <a:chOff x="2387973" y="4309243"/>
            <a:chExt cx="1771787" cy="1282262"/>
          </a:xfrm>
        </p:grpSpPr>
        <p:pic>
          <p:nvPicPr>
            <p:cNvPr id="32826" name="Picture 9"/>
            <p:cNvPicPr>
              <a:picLocks noChangeAspect="1" noChangeArrowheads="1"/>
            </p:cNvPicPr>
            <p:nvPr/>
          </p:nvPicPr>
          <p:blipFill>
            <a:blip r:embed="rId6"/>
            <a:srcRect/>
            <a:stretch>
              <a:fillRect/>
            </a:stretch>
          </p:blipFill>
          <p:spPr bwMode="auto">
            <a:xfrm>
              <a:off x="2583481" y="4309243"/>
              <a:ext cx="1285463" cy="1282262"/>
            </a:xfrm>
            <a:prstGeom prst="rect">
              <a:avLst/>
            </a:prstGeom>
            <a:noFill/>
            <a:ln w="9525">
              <a:noFill/>
              <a:miter lim="800000"/>
              <a:headEnd/>
              <a:tailEnd/>
            </a:ln>
          </p:spPr>
        </p:pic>
        <p:sp>
          <p:nvSpPr>
            <p:cNvPr id="89"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p>
              <a:pPr algn="ctr" eaLnBrk="1" hangingPunct="1">
                <a:defRPr/>
              </a:pPr>
              <a:endParaRPr lang="zh-CN" altLang="zh-CN" sz="1800">
                <a:solidFill>
                  <a:srgbClr val="FFFFFF"/>
                </a:solidFill>
                <a:latin typeface="Calibri" pitchFamily="34" charset="0"/>
              </a:endParaRPr>
            </a:p>
          </p:txBody>
        </p:sp>
      </p:grpSp>
      <p:sp>
        <p:nvSpPr>
          <p:cNvPr id="47" name="TextBox 46"/>
          <p:cNvSpPr txBox="1"/>
          <p:nvPr/>
        </p:nvSpPr>
        <p:spPr>
          <a:xfrm>
            <a:off x="2935288" y="2908300"/>
            <a:ext cx="566737" cy="306388"/>
          </a:xfrm>
          <a:prstGeom prst="rect">
            <a:avLst/>
          </a:prstGeom>
          <a:noFill/>
        </p:spPr>
        <p:txBody>
          <a:bodyPr wrap="none">
            <a:spAutoFit/>
          </a:bodyPr>
          <a:lstStyle/>
          <a:p>
            <a:pPr eaLnBrk="1" fontAlgn="auto" hangingPunct="1">
              <a:spcBef>
                <a:spcPts val="0"/>
              </a:spcBef>
              <a:spcAft>
                <a:spcPts val="0"/>
              </a:spcAft>
              <a:defRPr/>
            </a:pPr>
            <a:r>
              <a:rPr lang="en-US" sz="1800" i="1" kern="0" dirty="0">
                <a:solidFill>
                  <a:prstClr val="black"/>
                </a:solidFill>
                <a:latin typeface="Calibri"/>
                <a:ea typeface="+mn-ea"/>
              </a:rPr>
              <a:t>R</a:t>
            </a:r>
            <a:r>
              <a:rPr lang="en-US" sz="1800" kern="0" dirty="0">
                <a:solidFill>
                  <a:prstClr val="black"/>
                </a:solidFill>
                <a:latin typeface="Calibri"/>
                <a:ea typeface="+mn-ea"/>
              </a:rPr>
              <a:t> bps</a:t>
            </a:r>
          </a:p>
        </p:txBody>
      </p:sp>
      <p:cxnSp>
        <p:nvCxnSpPr>
          <p:cNvPr id="32785" name="Straight Connector 47"/>
          <p:cNvCxnSpPr>
            <a:cxnSpLocks noChangeShapeType="1"/>
          </p:cNvCxnSpPr>
          <p:nvPr/>
        </p:nvCxnSpPr>
        <p:spPr bwMode="auto">
          <a:xfrm flipV="1">
            <a:off x="4967288" y="2879725"/>
            <a:ext cx="1738312" cy="0"/>
          </a:xfrm>
          <a:prstGeom prst="line">
            <a:avLst/>
          </a:prstGeom>
          <a:noFill/>
          <a:ln w="19050">
            <a:solidFill>
              <a:srgbClr val="000000"/>
            </a:solidFill>
            <a:round/>
            <a:headEnd/>
            <a:tailEnd/>
          </a:ln>
        </p:spPr>
      </p:cxnSp>
      <p:grpSp>
        <p:nvGrpSpPr>
          <p:cNvPr id="32786" name="Group 100"/>
          <p:cNvGrpSpPr>
            <a:grpSpLocks/>
          </p:cNvGrpSpPr>
          <p:nvPr/>
        </p:nvGrpSpPr>
        <p:grpSpPr bwMode="auto">
          <a:xfrm>
            <a:off x="5945188" y="2071688"/>
            <a:ext cx="1477962" cy="1284287"/>
            <a:chOff x="-44" y="1473"/>
            <a:chExt cx="981" cy="1105"/>
          </a:xfrm>
        </p:grpSpPr>
        <p:pic>
          <p:nvPicPr>
            <p:cNvPr id="32824" name="Picture 101" descr="desktop_computer_stylized_medium"/>
            <p:cNvPicPr>
              <a:picLocks noChangeAspect="1" noChangeArrowheads="1"/>
            </p:cNvPicPr>
            <p:nvPr/>
          </p:nvPicPr>
          <p:blipFill>
            <a:blip r:embed="rId7"/>
            <a:srcRect/>
            <a:stretch>
              <a:fillRect/>
            </a:stretch>
          </p:blipFill>
          <p:spPr bwMode="auto">
            <a:xfrm flipH="1">
              <a:off x="-44" y="1473"/>
              <a:ext cx="981" cy="1105"/>
            </a:xfrm>
            <a:prstGeom prst="rect">
              <a:avLst/>
            </a:prstGeom>
            <a:noFill/>
            <a:ln w="9525">
              <a:noFill/>
              <a:miter lim="800000"/>
              <a:headEnd/>
              <a:tailEnd/>
            </a:ln>
          </p:spPr>
        </p:pic>
        <p:sp>
          <p:nvSpPr>
            <p:cNvPr id="87"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eaLnBrk="1" fontAlgn="auto" hangingPunct="1">
                <a:spcBef>
                  <a:spcPts val="0"/>
                </a:spcBef>
                <a:spcAft>
                  <a:spcPts val="0"/>
                </a:spcAft>
                <a:defRPr/>
              </a:pPr>
              <a:endParaRPr lang="en-US" sz="1800" kern="0" dirty="0">
                <a:solidFill>
                  <a:prstClr val="black"/>
                </a:solidFill>
                <a:latin typeface="Calibri"/>
                <a:ea typeface="+mn-ea"/>
              </a:endParaRPr>
            </a:p>
          </p:txBody>
        </p:sp>
      </p:grpSp>
      <p:sp>
        <p:nvSpPr>
          <p:cNvPr id="50" name="TextBox 49"/>
          <p:cNvSpPr txBox="1"/>
          <p:nvPr/>
        </p:nvSpPr>
        <p:spPr>
          <a:xfrm>
            <a:off x="7427913" y="2778125"/>
            <a:ext cx="1012825" cy="306388"/>
          </a:xfrm>
          <a:prstGeom prst="rect">
            <a:avLst/>
          </a:prstGeom>
          <a:noFill/>
        </p:spPr>
        <p:txBody>
          <a:bodyPr wrap="none">
            <a:spAutoFit/>
          </a:bodyPr>
          <a:lstStyle/>
          <a:p>
            <a:pPr eaLnBrk="1" fontAlgn="auto" hangingPunct="1">
              <a:spcBef>
                <a:spcPts val="0"/>
              </a:spcBef>
              <a:spcAft>
                <a:spcPts val="0"/>
              </a:spcAft>
              <a:defRPr/>
            </a:pPr>
            <a:r>
              <a:rPr lang="en-US" sz="1800" kern="0" dirty="0">
                <a:solidFill>
                  <a:prstClr val="black"/>
                </a:solidFill>
                <a:latin typeface="Calibri"/>
                <a:ea typeface="+mn-ea"/>
              </a:rPr>
              <a:t>destination</a:t>
            </a:r>
          </a:p>
        </p:txBody>
      </p:sp>
      <p:sp>
        <p:nvSpPr>
          <p:cNvPr id="32788" name="TextBox 52"/>
          <p:cNvSpPr txBox="1">
            <a:spLocks noChangeArrowheads="1"/>
          </p:cNvSpPr>
          <p:nvPr/>
        </p:nvSpPr>
        <p:spPr bwMode="auto">
          <a:xfrm>
            <a:off x="2395538" y="2574925"/>
            <a:ext cx="234950" cy="280988"/>
          </a:xfrm>
          <a:prstGeom prst="rect">
            <a:avLst/>
          </a:prstGeom>
          <a:noFill/>
          <a:ln w="9525">
            <a:noFill/>
            <a:miter lim="800000"/>
            <a:headEnd/>
            <a:tailEnd/>
          </a:ln>
        </p:spPr>
        <p:txBody>
          <a:bodyPr wrap="none">
            <a:spAutoFit/>
          </a:bodyPr>
          <a:lstStyle/>
          <a:p>
            <a:pPr eaLnBrk="1" hangingPunct="1"/>
            <a:r>
              <a:rPr lang="en-US" altLang="zh-CN" sz="1600">
                <a:solidFill>
                  <a:srgbClr val="000000"/>
                </a:solidFill>
                <a:latin typeface="Calibri" pitchFamily="34" charset="0"/>
              </a:rPr>
              <a:t>1</a:t>
            </a:r>
          </a:p>
        </p:txBody>
      </p:sp>
      <p:sp>
        <p:nvSpPr>
          <p:cNvPr id="32789" name="TextBox 53"/>
          <p:cNvSpPr txBox="1">
            <a:spLocks noChangeArrowheads="1"/>
          </p:cNvSpPr>
          <p:nvPr/>
        </p:nvSpPr>
        <p:spPr bwMode="auto">
          <a:xfrm>
            <a:off x="2198688" y="2581275"/>
            <a:ext cx="234950" cy="280988"/>
          </a:xfrm>
          <a:prstGeom prst="rect">
            <a:avLst/>
          </a:prstGeom>
          <a:noFill/>
          <a:ln w="9525">
            <a:noFill/>
            <a:miter lim="800000"/>
            <a:headEnd/>
            <a:tailEnd/>
          </a:ln>
        </p:spPr>
        <p:txBody>
          <a:bodyPr wrap="none">
            <a:spAutoFit/>
          </a:bodyPr>
          <a:lstStyle/>
          <a:p>
            <a:pPr eaLnBrk="1" hangingPunct="1"/>
            <a:r>
              <a:rPr lang="en-US" altLang="zh-CN" sz="1600">
                <a:solidFill>
                  <a:srgbClr val="000000"/>
                </a:solidFill>
                <a:latin typeface="Calibri" pitchFamily="34" charset="0"/>
              </a:rPr>
              <a:t>2</a:t>
            </a:r>
          </a:p>
        </p:txBody>
      </p:sp>
      <p:sp>
        <p:nvSpPr>
          <p:cNvPr id="32790" name="TextBox 54"/>
          <p:cNvSpPr txBox="1">
            <a:spLocks noChangeArrowheads="1"/>
          </p:cNvSpPr>
          <p:nvPr/>
        </p:nvSpPr>
        <p:spPr bwMode="auto">
          <a:xfrm>
            <a:off x="2011363" y="2578100"/>
            <a:ext cx="234950" cy="280988"/>
          </a:xfrm>
          <a:prstGeom prst="rect">
            <a:avLst/>
          </a:prstGeom>
          <a:noFill/>
          <a:ln w="9525">
            <a:noFill/>
            <a:miter lim="800000"/>
            <a:headEnd/>
            <a:tailEnd/>
          </a:ln>
        </p:spPr>
        <p:txBody>
          <a:bodyPr wrap="none">
            <a:spAutoFit/>
          </a:bodyPr>
          <a:lstStyle/>
          <a:p>
            <a:pPr eaLnBrk="1" hangingPunct="1"/>
            <a:r>
              <a:rPr lang="en-US" altLang="zh-CN" sz="1600">
                <a:solidFill>
                  <a:srgbClr val="000000"/>
                </a:solidFill>
                <a:latin typeface="Calibri" pitchFamily="34" charset="0"/>
              </a:rPr>
              <a:t>3</a:t>
            </a:r>
          </a:p>
        </p:txBody>
      </p:sp>
      <p:grpSp>
        <p:nvGrpSpPr>
          <p:cNvPr id="32791" name="Group 55"/>
          <p:cNvGrpSpPr>
            <a:grpSpLocks/>
          </p:cNvGrpSpPr>
          <p:nvPr/>
        </p:nvGrpSpPr>
        <p:grpSpPr bwMode="auto">
          <a:xfrm>
            <a:off x="1744663" y="1873250"/>
            <a:ext cx="2935287" cy="841375"/>
            <a:chOff x="593766" y="5264055"/>
            <a:chExt cx="3597129" cy="1011695"/>
          </a:xfrm>
        </p:grpSpPr>
        <p:grpSp>
          <p:nvGrpSpPr>
            <p:cNvPr id="32795" name="Group 56"/>
            <p:cNvGrpSpPr>
              <a:grpSpLocks/>
            </p:cNvGrpSpPr>
            <p:nvPr/>
          </p:nvGrpSpPr>
          <p:grpSpPr bwMode="auto">
            <a:xfrm>
              <a:off x="3527077" y="5264055"/>
              <a:ext cx="617671" cy="927313"/>
              <a:chOff x="2105936" y="5387204"/>
              <a:chExt cx="617671" cy="927313"/>
            </a:xfrm>
          </p:grpSpPr>
          <p:sp>
            <p:nvSpPr>
              <p:cNvPr id="32816" name="Rectangle 77"/>
              <p:cNvSpPr>
                <a:spLocks noChangeArrowheads="1"/>
              </p:cNvSpPr>
              <p:nvPr/>
            </p:nvSpPr>
            <p:spPr bwMode="auto">
              <a:xfrm>
                <a:off x="2577155" y="6049578"/>
                <a:ext cx="140072" cy="265331"/>
              </a:xfrm>
              <a:prstGeom prst="rect">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cxnSp>
            <p:nvCxnSpPr>
              <p:cNvPr id="32820" name="Straight Connector 81"/>
              <p:cNvCxnSpPr>
                <a:cxnSpLocks noChangeShapeType="1"/>
                <a:stCxn id="81" idx="0"/>
              </p:cNvCxnSpPr>
              <p:nvPr/>
            </p:nvCxnSpPr>
            <p:spPr bwMode="auto">
              <a:xfrm>
                <a:off x="2118270" y="5410651"/>
                <a:ext cx="446379" cy="311112"/>
              </a:xfrm>
              <a:prstGeom prst="line">
                <a:avLst/>
              </a:prstGeom>
              <a:noFill/>
              <a:ln w="12700">
                <a:solidFill>
                  <a:srgbClr val="000000"/>
                </a:solidFill>
                <a:prstDash val="sysDash"/>
                <a:round/>
                <a:headEnd/>
                <a:tailEnd/>
              </a:ln>
            </p:spPr>
          </p:cxnSp>
          <p:cxnSp>
            <p:nvCxnSpPr>
              <p:cNvPr id="32821" name="Straight Connector 82"/>
              <p:cNvCxnSpPr>
                <a:cxnSpLocks noChangeShapeType="1"/>
                <a:endCxn id="81" idx="4"/>
              </p:cNvCxnSpPr>
              <p:nvPr/>
            </p:nvCxnSpPr>
            <p:spPr bwMode="auto">
              <a:xfrm flipV="1">
                <a:off x="2567354" y="5719058"/>
                <a:ext cx="140677" cy="2705"/>
              </a:xfrm>
              <a:prstGeom prst="line">
                <a:avLst/>
              </a:prstGeom>
              <a:noFill/>
              <a:ln w="12700">
                <a:solidFill>
                  <a:srgbClr val="000000"/>
                </a:solidFill>
                <a:prstDash val="sysDash"/>
                <a:round/>
                <a:headEnd/>
                <a:tailEnd/>
              </a:ln>
            </p:spPr>
          </p:cxnSp>
          <p:cxnSp>
            <p:nvCxnSpPr>
              <p:cNvPr id="32822" name="Straight Connector 83"/>
              <p:cNvCxnSpPr>
                <a:cxnSpLocks noChangeShapeType="1"/>
                <a:endCxn id="81" idx="2"/>
              </p:cNvCxnSpPr>
              <p:nvPr/>
            </p:nvCxnSpPr>
            <p:spPr bwMode="auto">
              <a:xfrm flipH="1">
                <a:off x="2570059" y="5721763"/>
                <a:ext cx="2705" cy="321934"/>
              </a:xfrm>
              <a:prstGeom prst="line">
                <a:avLst/>
              </a:prstGeom>
              <a:noFill/>
              <a:ln w="12700">
                <a:solidFill>
                  <a:srgbClr val="000000"/>
                </a:solidFill>
                <a:prstDash val="sysDash"/>
                <a:round/>
                <a:headEnd/>
                <a:tailEnd/>
              </a:ln>
            </p:spPr>
          </p:cxnSp>
          <p:cxnSp>
            <p:nvCxnSpPr>
              <p:cNvPr id="32823"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p:spPr>
          </p:cxnSp>
        </p:grpSp>
        <p:grpSp>
          <p:nvGrpSpPr>
            <p:cNvPr id="32796" name="Group 57"/>
            <p:cNvGrpSpPr>
              <a:grpSpLocks/>
            </p:cNvGrpSpPr>
            <p:nvPr/>
          </p:nvGrpSpPr>
          <p:grpSpPr bwMode="auto">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32810" name="Rectangle 71"/>
              <p:cNvSpPr>
                <a:spLocks noChangeArrowheads="1"/>
              </p:cNvSpPr>
              <p:nvPr/>
            </p:nvSpPr>
            <p:spPr bwMode="auto">
              <a:xfrm>
                <a:off x="2577131" y="6049598"/>
                <a:ext cx="140072" cy="265332"/>
              </a:xfrm>
              <a:prstGeom prst="rect">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cxnSp>
            <p:nvCxnSpPr>
              <p:cNvPr id="32812" name="Straight Connector 73"/>
              <p:cNvCxnSpPr>
                <a:cxnSpLocks noChangeShapeType="1"/>
                <a:stCxn id="73" idx="0"/>
              </p:cNvCxnSpPr>
              <p:nvPr/>
            </p:nvCxnSpPr>
            <p:spPr bwMode="auto">
              <a:xfrm>
                <a:off x="2118270" y="5410651"/>
                <a:ext cx="446379" cy="311112"/>
              </a:xfrm>
              <a:prstGeom prst="line">
                <a:avLst/>
              </a:prstGeom>
              <a:noFill/>
              <a:ln w="12700">
                <a:solidFill>
                  <a:srgbClr val="000000"/>
                </a:solidFill>
                <a:prstDash val="sysDash"/>
                <a:round/>
                <a:headEnd/>
                <a:tailEnd/>
              </a:ln>
            </p:spPr>
          </p:cxnSp>
          <p:cxnSp>
            <p:nvCxnSpPr>
              <p:cNvPr id="32813" name="Straight Connector 74"/>
              <p:cNvCxnSpPr>
                <a:cxnSpLocks noChangeShapeType="1"/>
                <a:endCxn id="73" idx="4"/>
              </p:cNvCxnSpPr>
              <p:nvPr/>
            </p:nvCxnSpPr>
            <p:spPr bwMode="auto">
              <a:xfrm flipV="1">
                <a:off x="2567354" y="5719058"/>
                <a:ext cx="140677" cy="2705"/>
              </a:xfrm>
              <a:prstGeom prst="line">
                <a:avLst/>
              </a:prstGeom>
              <a:noFill/>
              <a:ln w="12700">
                <a:solidFill>
                  <a:srgbClr val="000000"/>
                </a:solidFill>
                <a:prstDash val="sysDash"/>
                <a:round/>
                <a:headEnd/>
                <a:tailEnd/>
              </a:ln>
            </p:spPr>
          </p:cxnSp>
          <p:cxnSp>
            <p:nvCxnSpPr>
              <p:cNvPr id="32814" name="Straight Connector 75"/>
              <p:cNvCxnSpPr>
                <a:cxnSpLocks noChangeShapeType="1"/>
                <a:endCxn id="73" idx="2"/>
              </p:cNvCxnSpPr>
              <p:nvPr/>
            </p:nvCxnSpPr>
            <p:spPr bwMode="auto">
              <a:xfrm flipH="1">
                <a:off x="2570059" y="5721763"/>
                <a:ext cx="2705" cy="321934"/>
              </a:xfrm>
              <a:prstGeom prst="line">
                <a:avLst/>
              </a:prstGeom>
              <a:noFill/>
              <a:ln w="12700">
                <a:solidFill>
                  <a:srgbClr val="000000"/>
                </a:solidFill>
                <a:prstDash val="sysDash"/>
                <a:round/>
                <a:headEnd/>
                <a:tailEnd/>
              </a:ln>
            </p:spPr>
          </p:cxnSp>
          <p:cxnSp>
            <p:nvCxnSpPr>
              <p:cNvPr id="32815"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p:spPr>
          </p:cxnSp>
        </p:grpSp>
        <p:grpSp>
          <p:nvGrpSpPr>
            <p:cNvPr id="32797" name="Group 58"/>
            <p:cNvGrpSpPr>
              <a:grpSpLocks/>
            </p:cNvGrpSpPr>
            <p:nvPr/>
          </p:nvGrpSpPr>
          <p:grpSpPr bwMode="auto">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32807" name="Rectangle 68"/>
              <p:cNvSpPr>
                <a:spLocks noChangeArrowheads="1"/>
              </p:cNvSpPr>
              <p:nvPr/>
            </p:nvSpPr>
            <p:spPr bwMode="auto">
              <a:xfrm>
                <a:off x="1299580" y="5177755"/>
                <a:ext cx="289686" cy="1351386"/>
              </a:xfrm>
              <a:prstGeom prst="rect">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grpSp>
        <p:sp>
          <p:nvSpPr>
            <p:cNvPr id="32798" name="Rectangle 59"/>
            <p:cNvSpPr>
              <a:spLocks noChangeArrowheads="1"/>
            </p:cNvSpPr>
            <p:nvPr/>
          </p:nvSpPr>
          <p:spPr bwMode="auto">
            <a:xfrm>
              <a:off x="1838851" y="6126859"/>
              <a:ext cx="2180844" cy="64901"/>
            </a:xfrm>
            <a:prstGeom prst="rect">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32799"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grpSp>
          <p:nvGrpSpPr>
            <p:cNvPr id="32800" name="Group 61"/>
            <p:cNvGrpSpPr>
              <a:grpSpLocks/>
            </p:cNvGrpSpPr>
            <p:nvPr/>
          </p:nvGrpSpPr>
          <p:grpSpPr bwMode="auto">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32804" name="Rectangle 65"/>
              <p:cNvSpPr>
                <a:spLocks noChangeArrowheads="1"/>
              </p:cNvSpPr>
              <p:nvPr/>
            </p:nvSpPr>
            <p:spPr bwMode="auto">
              <a:xfrm>
                <a:off x="1296825" y="5178575"/>
                <a:ext cx="289686" cy="1351389"/>
              </a:xfrm>
              <a:prstGeom prst="rect">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grpSp>
        <p:sp>
          <p:nvSpPr>
            <p:cNvPr id="32801"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grpSp>
      <p:sp>
        <p:nvSpPr>
          <p:cNvPr id="102" name="TextBox 101"/>
          <p:cNvSpPr txBox="1"/>
          <p:nvPr/>
        </p:nvSpPr>
        <p:spPr>
          <a:xfrm>
            <a:off x="541338" y="1903413"/>
            <a:ext cx="1181100" cy="533400"/>
          </a:xfrm>
          <a:prstGeom prst="rect">
            <a:avLst/>
          </a:prstGeom>
          <a:noFill/>
        </p:spPr>
        <p:txBody>
          <a:bodyPr wrap="none">
            <a:spAutoFit/>
          </a:bodyPr>
          <a:lstStyle/>
          <a:p>
            <a:pPr eaLnBrk="1" fontAlgn="auto" hangingPunct="1">
              <a:lnSpc>
                <a:spcPts val="1700"/>
              </a:lnSpc>
              <a:spcBef>
                <a:spcPts val="0"/>
              </a:spcBef>
              <a:spcAft>
                <a:spcPts val="0"/>
              </a:spcAft>
              <a:defRPr/>
            </a:pPr>
            <a:r>
              <a:rPr lang="en-US" sz="1800" i="1" kern="0" dirty="0">
                <a:solidFill>
                  <a:prstClr val="black"/>
                </a:solidFill>
                <a:latin typeface="Calibri"/>
                <a:ea typeface="+mn-ea"/>
              </a:rPr>
              <a:t>L</a:t>
            </a:r>
            <a:r>
              <a:rPr lang="en-US" sz="1800" kern="0" dirty="0">
                <a:solidFill>
                  <a:prstClr val="black"/>
                </a:solidFill>
                <a:latin typeface="Calibri"/>
                <a:ea typeface="+mn-ea"/>
              </a:rPr>
              <a:t> bits</a:t>
            </a:r>
          </a:p>
          <a:p>
            <a:pPr eaLnBrk="1" fontAlgn="auto" hangingPunct="1">
              <a:lnSpc>
                <a:spcPts val="1700"/>
              </a:lnSpc>
              <a:spcBef>
                <a:spcPts val="0"/>
              </a:spcBef>
              <a:spcAft>
                <a:spcPts val="0"/>
              </a:spcAft>
              <a:defRPr/>
            </a:pPr>
            <a:r>
              <a:rPr lang="en-US" sz="1800" kern="0" dirty="0">
                <a:solidFill>
                  <a:prstClr val="black"/>
                </a:solidFill>
                <a:latin typeface="Calibri"/>
                <a:ea typeface="+mn-ea"/>
              </a:rPr>
              <a:t>per packet</a:t>
            </a:r>
          </a:p>
        </p:txBody>
      </p:sp>
      <p:sp>
        <p:nvSpPr>
          <p:cNvPr id="103" name="TextBox 102"/>
          <p:cNvSpPr txBox="1"/>
          <p:nvPr/>
        </p:nvSpPr>
        <p:spPr>
          <a:xfrm>
            <a:off x="5334000" y="2898775"/>
            <a:ext cx="566738" cy="306388"/>
          </a:xfrm>
          <a:prstGeom prst="rect">
            <a:avLst/>
          </a:prstGeom>
          <a:noFill/>
        </p:spPr>
        <p:txBody>
          <a:bodyPr wrap="none">
            <a:spAutoFit/>
          </a:bodyPr>
          <a:lstStyle/>
          <a:p>
            <a:pPr eaLnBrk="1" fontAlgn="auto" hangingPunct="1">
              <a:spcBef>
                <a:spcPts val="0"/>
              </a:spcBef>
              <a:spcAft>
                <a:spcPts val="0"/>
              </a:spcAft>
              <a:defRPr/>
            </a:pPr>
            <a:r>
              <a:rPr lang="en-US" sz="1800" i="1" kern="0" dirty="0">
                <a:solidFill>
                  <a:prstClr val="black"/>
                </a:solidFill>
                <a:latin typeface="Calibri"/>
                <a:ea typeface="+mn-ea"/>
              </a:rPr>
              <a:t>R</a:t>
            </a:r>
            <a:r>
              <a:rPr lang="en-US" sz="1800" kern="0" dirty="0">
                <a:solidFill>
                  <a:prstClr val="black"/>
                </a:solidFill>
                <a:latin typeface="Calibri"/>
                <a:ea typeface="+mn-ea"/>
              </a:rPr>
              <a:t> bps</a:t>
            </a:r>
          </a:p>
        </p:txBody>
      </p:sp>
      <p:sp>
        <p:nvSpPr>
          <p:cNvPr id="32794" name="Rectangle 3"/>
          <p:cNvSpPr txBox="1">
            <a:spLocks noChangeArrowheads="1"/>
          </p:cNvSpPr>
          <p:nvPr/>
        </p:nvSpPr>
        <p:spPr bwMode="auto">
          <a:xfrm>
            <a:off x="448293" y="5568614"/>
            <a:ext cx="4602162" cy="703830"/>
          </a:xfrm>
          <a:prstGeom prst="rect">
            <a:avLst/>
          </a:prstGeom>
          <a:noFill/>
          <a:ln w="9525">
            <a:noFill/>
            <a:miter lim="800000"/>
            <a:headEnd/>
            <a:tailEnd/>
          </a:ln>
        </p:spPr>
        <p:txBody>
          <a:bodyPr/>
          <a:lstStyle/>
          <a:p>
            <a:pPr marL="287338" indent="-287338">
              <a:lnSpc>
                <a:spcPct val="85000"/>
              </a:lnSpc>
              <a:spcBef>
                <a:spcPct val="20000"/>
              </a:spcBef>
              <a:buClr>
                <a:srgbClr val="000099"/>
              </a:buClr>
              <a:buSzPct val="100000"/>
              <a:buFont typeface="Wingdings" pitchFamily="2" charset="2"/>
              <a:buChar char="§"/>
            </a:pPr>
            <a:r>
              <a:rPr lang="en-US" altLang="zh-CN" sz="2000" dirty="0">
                <a:latin typeface="+mn-lt"/>
              </a:rPr>
              <a:t>end-end delay = 2L/R </a:t>
            </a:r>
            <a:r>
              <a:rPr lang="en-US" altLang="zh-CN" sz="2000" dirty="0" smtClean="0">
                <a:latin typeface="+mn-lt"/>
              </a:rPr>
              <a:t>(assuming </a:t>
            </a:r>
            <a:r>
              <a:rPr lang="en-US" altLang="zh-CN" sz="2000" dirty="0">
                <a:latin typeface="+mn-lt"/>
              </a:rPr>
              <a:t>zero propagation </a:t>
            </a:r>
            <a:r>
              <a:rPr lang="en-US" altLang="zh-CN" sz="2000" dirty="0" smtClean="0">
                <a:latin typeface="+mn-lt"/>
              </a:rPr>
              <a:t>delay)</a:t>
            </a:r>
            <a:endParaRPr lang="en-US" altLang="zh-CN" sz="2000" dirty="0">
              <a:latin typeface="+mn-lt"/>
            </a:endParaRPr>
          </a:p>
        </p:txBody>
      </p:sp>
    </p:spTree>
    <p:extLst>
      <p:ext uri="{BB962C8B-B14F-4D97-AF65-F5344CB8AC3E}">
        <p14:creationId xmlns:p14="http://schemas.microsoft.com/office/powerpoint/2010/main" val="355538271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347"/>
          <p:cNvGrpSpPr>
            <a:grpSpLocks/>
          </p:cNvGrpSpPr>
          <p:nvPr/>
        </p:nvGrpSpPr>
        <p:grpSpPr bwMode="auto">
          <a:xfrm>
            <a:off x="2266950" y="1785161"/>
            <a:ext cx="1173163" cy="534988"/>
            <a:chOff x="1871277" y="1576300"/>
            <a:chExt cx="1128371" cy="437861"/>
          </a:xfrm>
        </p:grpSpPr>
        <p:sp>
          <p:nvSpPr>
            <p:cNvPr id="105" name="Oval 104"/>
            <p:cNvSpPr>
              <a:spLocks noChangeArrowheads="1"/>
            </p:cNvSpPr>
            <p:nvPr/>
          </p:nvSpPr>
          <p:spPr bwMode="auto">
            <a:xfrm flipV="1">
              <a:off x="1874331" y="1694536"/>
              <a:ext cx="1125317" cy="319625"/>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6" name="Rectangle 105"/>
            <p:cNvSpPr/>
            <p:nvPr/>
          </p:nvSpPr>
          <p:spPr bwMode="auto">
            <a:xfrm>
              <a:off x="1871277" y="1740010"/>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07" name="Oval 106"/>
            <p:cNvSpPr>
              <a:spLocks noChangeArrowheads="1"/>
            </p:cNvSpPr>
            <p:nvPr/>
          </p:nvSpPr>
          <p:spPr bwMode="auto">
            <a:xfrm flipV="1">
              <a:off x="1871277" y="1576300"/>
              <a:ext cx="1125317" cy="319625"/>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08" name="Freeform 107"/>
            <p:cNvSpPr/>
            <p:nvPr/>
          </p:nvSpPr>
          <p:spPr bwMode="auto">
            <a:xfrm>
              <a:off x="2159859" y="1673747"/>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9" name="Freeform 108"/>
            <p:cNvSpPr>
              <a:spLocks/>
            </p:cNvSpPr>
            <p:nvPr/>
          </p:nvSpPr>
          <p:spPr bwMode="auto">
            <a:xfrm>
              <a:off x="2103364" y="1633469"/>
              <a:ext cx="661143" cy="11044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10" name="Freeform 109"/>
            <p:cNvSpPr>
              <a:spLocks/>
            </p:cNvSpPr>
            <p:nvPr/>
          </p:nvSpPr>
          <p:spPr bwMode="auto">
            <a:xfrm>
              <a:off x="2537000" y="1728317"/>
              <a:ext cx="244302" cy="9614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11" name="Freeform 110"/>
            <p:cNvSpPr>
              <a:spLocks/>
            </p:cNvSpPr>
            <p:nvPr/>
          </p:nvSpPr>
          <p:spPr bwMode="auto">
            <a:xfrm>
              <a:off x="2089623" y="1729616"/>
              <a:ext cx="241248" cy="9744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12" name="Straight Connector 111"/>
            <p:cNvCxnSpPr>
              <a:cxnSpLocks noChangeShapeType="1"/>
              <a:endCxn id="107" idx="2"/>
            </p:cNvCxnSpPr>
            <p:nvPr/>
          </p:nvCxnSpPr>
          <p:spPr bwMode="auto">
            <a:xfrm flipH="1" flipV="1">
              <a:off x="1871277" y="1737412"/>
              <a:ext cx="3054" cy="12343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13" name="Straight Connector 112"/>
            <p:cNvCxnSpPr>
              <a:cxnSpLocks noChangeShapeType="1"/>
            </p:cNvCxnSpPr>
            <p:nvPr/>
          </p:nvCxnSpPr>
          <p:spPr bwMode="auto">
            <a:xfrm flipH="1" flipV="1">
              <a:off x="2996594" y="1734813"/>
              <a:ext cx="3054" cy="12343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3795" name="Group 105"/>
          <p:cNvGrpSpPr>
            <a:grpSpLocks/>
          </p:cNvGrpSpPr>
          <p:nvPr/>
        </p:nvGrpSpPr>
        <p:grpSpPr bwMode="auto">
          <a:xfrm>
            <a:off x="6764338" y="2020111"/>
            <a:ext cx="779462" cy="679450"/>
            <a:chOff x="-44" y="1473"/>
            <a:chExt cx="981" cy="1105"/>
          </a:xfrm>
        </p:grpSpPr>
        <p:pic>
          <p:nvPicPr>
            <p:cNvPr id="33886" name="Picture 106"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33887" name="Freeform 107"/>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sp>
        <p:nvSpPr>
          <p:cNvPr id="33797" name="Rectangle 2"/>
          <p:cNvSpPr>
            <a:spLocks noGrp="1" noChangeArrowheads="1"/>
          </p:cNvSpPr>
          <p:nvPr>
            <p:ph type="title"/>
          </p:nvPr>
        </p:nvSpPr>
        <p:spPr>
          <a:xfrm>
            <a:off x="304800" y="171837"/>
            <a:ext cx="8534400" cy="682017"/>
          </a:xfrm>
        </p:spPr>
        <p:txBody>
          <a:bodyPr/>
          <a:lstStyle/>
          <a:p>
            <a:pPr eaLnBrk="1" hangingPunct="1"/>
            <a:r>
              <a:rPr lang="zh-CN" altLang="en-US" dirty="0" smtClean="0">
                <a:latin typeface="+mn-ea"/>
                <a:ea typeface="+mn-ea"/>
              </a:rPr>
              <a:t>排队时延和分组丢失</a:t>
            </a:r>
            <a:endParaRPr lang="en-US" altLang="zh-CN" sz="3200" dirty="0" smtClean="0">
              <a:latin typeface="+mn-ea"/>
              <a:ea typeface="+mn-ea"/>
            </a:endParaRPr>
          </a:p>
        </p:txBody>
      </p:sp>
      <p:sp>
        <p:nvSpPr>
          <p:cNvPr id="2" name="内容占位符 1"/>
          <p:cNvSpPr>
            <a:spLocks noGrp="1"/>
          </p:cNvSpPr>
          <p:nvPr>
            <p:ph idx="1"/>
          </p:nvPr>
        </p:nvSpPr>
        <p:spPr>
          <a:xfrm>
            <a:off x="323204" y="3347261"/>
            <a:ext cx="8483600" cy="2867559"/>
          </a:xfrm>
        </p:spPr>
        <p:txBody>
          <a:bodyPr/>
          <a:lstStyle/>
          <a:p>
            <a:pPr>
              <a:lnSpc>
                <a:spcPct val="85000"/>
              </a:lnSpc>
              <a:spcBef>
                <a:spcPts val="600"/>
              </a:spcBef>
              <a:buClr>
                <a:schemeClr val="accent2"/>
              </a:buClr>
              <a:buSzPct val="85000"/>
              <a:buNone/>
              <a:defRPr/>
            </a:pPr>
            <a:r>
              <a:rPr lang="zh-CN" altLang="en-US" sz="2800" dirty="0" smtClean="0">
                <a:solidFill>
                  <a:srgbClr val="FF0000"/>
                </a:solidFill>
                <a:latin typeface="+mn-lt"/>
              </a:rPr>
              <a:t>排队和丢失</a:t>
            </a:r>
            <a:r>
              <a:rPr lang="en-US" altLang="zh-CN" sz="2800" dirty="0" smtClean="0">
                <a:solidFill>
                  <a:srgbClr val="FF0000"/>
                </a:solidFill>
                <a:latin typeface="+mn-lt"/>
                <a:ea typeface="ＭＳ Ｐゴシック" charset="0"/>
                <a:cs typeface="ＭＳ Ｐゴシック" charset="0"/>
              </a:rPr>
              <a:t>: </a:t>
            </a:r>
          </a:p>
          <a:p>
            <a:pPr>
              <a:spcBef>
                <a:spcPts val="600"/>
              </a:spcBef>
              <a:buClr>
                <a:srgbClr val="FF0000"/>
              </a:buClr>
              <a:buSzPct val="100000"/>
              <a:buFont typeface="Arial" panose="020B0604020202020204" pitchFamily="34" charset="0"/>
              <a:buChar char="•"/>
              <a:defRPr/>
            </a:pPr>
            <a:r>
              <a:rPr lang="zh-CN" altLang="en-US" kern="1200" dirty="0">
                <a:latin typeface="+mn-lt"/>
              </a:rPr>
              <a:t>如果在一段时间</a:t>
            </a:r>
            <a:r>
              <a:rPr lang="zh-CN" altLang="en-US" kern="1200" dirty="0" smtClean="0">
                <a:latin typeface="+mn-lt"/>
              </a:rPr>
              <a:t>内</a:t>
            </a:r>
            <a:r>
              <a:rPr lang="zh-CN" altLang="en-US" kern="1200" dirty="0" smtClean="0">
                <a:solidFill>
                  <a:srgbClr val="FF0000"/>
                </a:solidFill>
                <a:latin typeface="+mn-lt"/>
              </a:rPr>
              <a:t>到达</a:t>
            </a:r>
            <a:r>
              <a:rPr lang="zh-CN" altLang="en-US" kern="1200" dirty="0" smtClean="0">
                <a:latin typeface="+mn-lt"/>
              </a:rPr>
              <a:t>交换机的速率</a:t>
            </a:r>
            <a:r>
              <a:rPr lang="en-US" altLang="zh-CN" kern="1200" dirty="0" smtClean="0">
                <a:latin typeface="+mn-lt"/>
              </a:rPr>
              <a:t>(</a:t>
            </a:r>
            <a:r>
              <a:rPr lang="zh-CN" altLang="en-US" kern="1200" dirty="0" smtClean="0">
                <a:latin typeface="+mn-lt"/>
              </a:rPr>
              <a:t>以</a:t>
            </a:r>
            <a:r>
              <a:rPr lang="zh-CN" altLang="en-US" kern="1200" dirty="0">
                <a:latin typeface="+mn-lt"/>
              </a:rPr>
              <a:t>比特为</a:t>
            </a:r>
            <a:r>
              <a:rPr lang="zh-CN" altLang="en-US" kern="1200" dirty="0" smtClean="0">
                <a:latin typeface="+mn-lt"/>
              </a:rPr>
              <a:t>单位</a:t>
            </a:r>
            <a:r>
              <a:rPr lang="en-US" altLang="zh-CN" kern="1200" dirty="0" smtClean="0">
                <a:latin typeface="+mn-lt"/>
              </a:rPr>
              <a:t>)</a:t>
            </a:r>
            <a:r>
              <a:rPr lang="zh-CN" altLang="en-US" kern="1200" dirty="0" smtClean="0">
                <a:latin typeface="+mn-lt"/>
              </a:rPr>
              <a:t> </a:t>
            </a:r>
            <a:r>
              <a:rPr lang="zh-CN" altLang="en-US" kern="1200" dirty="0">
                <a:latin typeface="+mn-lt"/>
              </a:rPr>
              <a:t>超过链路的</a:t>
            </a:r>
            <a:r>
              <a:rPr lang="zh-CN" altLang="en-US" kern="1200" dirty="0" smtClean="0">
                <a:latin typeface="+mn-lt"/>
              </a:rPr>
              <a:t>传输速率</a:t>
            </a:r>
            <a:r>
              <a:rPr lang="en-US" altLang="zh-CN" dirty="0" smtClean="0">
                <a:latin typeface="+mn-lt"/>
                <a:ea typeface="ＭＳ Ｐゴシック" charset="0"/>
                <a:cs typeface="ＭＳ Ｐゴシック" charset="0"/>
              </a:rPr>
              <a:t>:</a:t>
            </a:r>
            <a:endParaRPr lang="en-US" altLang="zh-CN" dirty="0">
              <a:latin typeface="+mn-lt"/>
              <a:ea typeface="ＭＳ Ｐゴシック" charset="0"/>
              <a:cs typeface="ＭＳ Ｐゴシック" charset="0"/>
            </a:endParaRPr>
          </a:p>
          <a:p>
            <a:pPr lvl="1">
              <a:spcBef>
                <a:spcPts val="600"/>
              </a:spcBef>
              <a:buClr>
                <a:srgbClr val="FF0000"/>
              </a:buClr>
              <a:buSzPct val="100000"/>
              <a:buFont typeface="Arial" panose="020B0604020202020204" pitchFamily="34" charset="0"/>
              <a:buChar char="•"/>
              <a:defRPr/>
            </a:pPr>
            <a:r>
              <a:rPr lang="zh-CN" altLang="en-US" dirty="0" smtClean="0">
                <a:latin typeface="+mn-lt"/>
              </a:rPr>
              <a:t>分组将</a:t>
            </a:r>
            <a:r>
              <a:rPr lang="zh-CN" altLang="en-US" dirty="0">
                <a:latin typeface="+mn-lt"/>
              </a:rPr>
              <a:t>排队，等待在链路上</a:t>
            </a:r>
            <a:r>
              <a:rPr lang="zh-CN" altLang="en-US" dirty="0" smtClean="0">
                <a:latin typeface="+mn-lt"/>
              </a:rPr>
              <a:t>传输</a:t>
            </a:r>
            <a:endParaRPr lang="en-US" altLang="zh-CN" dirty="0" smtClean="0">
              <a:latin typeface="+mn-lt"/>
            </a:endParaRPr>
          </a:p>
          <a:p>
            <a:pPr lvl="1">
              <a:spcBef>
                <a:spcPts val="600"/>
              </a:spcBef>
              <a:buClr>
                <a:srgbClr val="FF0000"/>
              </a:buClr>
              <a:buSzPct val="100000"/>
              <a:buFont typeface="Arial" panose="020B0604020202020204" pitchFamily="34" charset="0"/>
              <a:buChar char="•"/>
              <a:defRPr/>
            </a:pPr>
            <a:r>
              <a:rPr lang="zh-CN" altLang="en-US" dirty="0" smtClean="0">
                <a:latin typeface="+mn-lt"/>
              </a:rPr>
              <a:t>因此</a:t>
            </a:r>
            <a:r>
              <a:rPr lang="zh-CN" altLang="en-US" dirty="0">
                <a:latin typeface="+mn-lt"/>
              </a:rPr>
              <a:t>，除了</a:t>
            </a:r>
            <a:r>
              <a:rPr lang="zh-CN" altLang="en-US" dirty="0" smtClean="0">
                <a:latin typeface="+mn-lt"/>
              </a:rPr>
              <a:t>存储转发时延以外，分组还要承受输出缓存的排队时延。</a:t>
            </a:r>
            <a:endParaRPr lang="en-US" altLang="zh-CN" dirty="0" smtClean="0">
              <a:latin typeface="+mn-lt"/>
            </a:endParaRPr>
          </a:p>
          <a:p>
            <a:pPr lvl="1">
              <a:spcBef>
                <a:spcPts val="600"/>
              </a:spcBef>
              <a:buClr>
                <a:srgbClr val="FF0000"/>
              </a:buClr>
              <a:buSzPct val="100000"/>
              <a:buFont typeface="Arial" panose="020B0604020202020204" pitchFamily="34" charset="0"/>
              <a:buChar char="•"/>
              <a:defRPr/>
            </a:pPr>
            <a:r>
              <a:rPr lang="zh-CN" altLang="en-US" dirty="0">
                <a:latin typeface="+mn-lt"/>
              </a:rPr>
              <a:t>如果</a:t>
            </a:r>
            <a:r>
              <a:rPr lang="zh-CN" altLang="en-US" dirty="0" smtClean="0">
                <a:latin typeface="+mn-lt"/>
              </a:rPr>
              <a:t>内存</a:t>
            </a:r>
            <a:r>
              <a:rPr lang="en-US" altLang="zh-CN" dirty="0" smtClean="0">
                <a:latin typeface="+mn-lt"/>
              </a:rPr>
              <a:t>(</a:t>
            </a:r>
            <a:r>
              <a:rPr lang="zh-CN" altLang="en-US" dirty="0" smtClean="0">
                <a:latin typeface="+mn-lt"/>
              </a:rPr>
              <a:t>缓冲区</a:t>
            </a:r>
            <a:r>
              <a:rPr lang="en-US" altLang="zh-CN" dirty="0" smtClean="0">
                <a:latin typeface="+mn-lt"/>
              </a:rPr>
              <a:t>)</a:t>
            </a:r>
            <a:r>
              <a:rPr lang="zh-CN" altLang="en-US" dirty="0" smtClean="0">
                <a:latin typeface="+mn-lt"/>
              </a:rPr>
              <a:t>满</a:t>
            </a:r>
            <a:r>
              <a:rPr lang="zh-CN" altLang="en-US" dirty="0">
                <a:latin typeface="+mn-lt"/>
              </a:rPr>
              <a:t>了，分组可以被</a:t>
            </a:r>
            <a:r>
              <a:rPr lang="zh-CN" altLang="en-US" dirty="0" smtClean="0">
                <a:latin typeface="+mn-lt"/>
              </a:rPr>
              <a:t>丢弃</a:t>
            </a:r>
            <a:r>
              <a:rPr lang="en-US" altLang="zh-CN" dirty="0" smtClean="0">
                <a:latin typeface="+mn-lt"/>
              </a:rPr>
              <a:t>(</a:t>
            </a:r>
            <a:r>
              <a:rPr lang="zh-CN" altLang="en-US" dirty="0" smtClean="0">
                <a:latin typeface="+mn-lt"/>
              </a:rPr>
              <a:t>丢失</a:t>
            </a:r>
            <a:r>
              <a:rPr lang="en-US" altLang="zh-CN" dirty="0" smtClean="0">
                <a:latin typeface="+mn-lt"/>
              </a:rPr>
              <a:t>)</a:t>
            </a:r>
            <a:r>
              <a:rPr lang="zh-CN" altLang="en-US" dirty="0" smtClean="0">
                <a:latin typeface="+mn-lt"/>
              </a:rPr>
              <a:t>。 </a:t>
            </a:r>
            <a:endParaRPr lang="en-US" altLang="zh-CN" dirty="0">
              <a:latin typeface="+mn-lt"/>
            </a:endParaRPr>
          </a:p>
        </p:txBody>
      </p:sp>
      <p:sp>
        <p:nvSpPr>
          <p:cNvPr id="33798" name="Line 230"/>
          <p:cNvSpPr>
            <a:spLocks noChangeShapeType="1"/>
          </p:cNvSpPr>
          <p:nvPr/>
        </p:nvSpPr>
        <p:spPr bwMode="auto">
          <a:xfrm>
            <a:off x="3467100" y="2008999"/>
            <a:ext cx="0" cy="228600"/>
          </a:xfrm>
          <a:prstGeom prst="line">
            <a:avLst/>
          </a:prstGeom>
          <a:noFill/>
          <a:ln w="12700">
            <a:noFill/>
            <a:round/>
            <a:headEnd/>
            <a:tailEnd/>
          </a:ln>
        </p:spPr>
        <p:txBody>
          <a:bodyPr wrap="none" anchor="ctr"/>
          <a:lstStyle/>
          <a:p>
            <a:endParaRPr lang="zh-CN" altLang="en-US"/>
          </a:p>
        </p:txBody>
      </p:sp>
      <p:sp>
        <p:nvSpPr>
          <p:cNvPr id="33799" name="Line 276"/>
          <p:cNvSpPr>
            <a:spLocks noChangeShapeType="1"/>
          </p:cNvSpPr>
          <p:nvPr/>
        </p:nvSpPr>
        <p:spPr bwMode="auto">
          <a:xfrm>
            <a:off x="1590675" y="1677211"/>
            <a:ext cx="744538" cy="385763"/>
          </a:xfrm>
          <a:prstGeom prst="line">
            <a:avLst/>
          </a:prstGeom>
          <a:noFill/>
          <a:ln w="19050">
            <a:solidFill>
              <a:schemeClr val="tx1"/>
            </a:solidFill>
            <a:round/>
            <a:headEnd/>
            <a:tailEnd/>
          </a:ln>
        </p:spPr>
        <p:txBody>
          <a:bodyPr wrap="none" anchor="ctr"/>
          <a:lstStyle/>
          <a:p>
            <a:endParaRPr lang="zh-CN" altLang="en-US"/>
          </a:p>
        </p:txBody>
      </p:sp>
      <p:sp>
        <p:nvSpPr>
          <p:cNvPr id="33800" name="Line 277"/>
          <p:cNvSpPr>
            <a:spLocks noChangeShapeType="1"/>
          </p:cNvSpPr>
          <p:nvPr/>
        </p:nvSpPr>
        <p:spPr bwMode="auto">
          <a:xfrm flipV="1">
            <a:off x="1735138" y="2162986"/>
            <a:ext cx="577850" cy="504825"/>
          </a:xfrm>
          <a:prstGeom prst="line">
            <a:avLst/>
          </a:prstGeom>
          <a:noFill/>
          <a:ln w="19050">
            <a:solidFill>
              <a:schemeClr val="tx1"/>
            </a:solidFill>
            <a:round/>
            <a:headEnd/>
            <a:tailEnd/>
          </a:ln>
        </p:spPr>
        <p:txBody>
          <a:bodyPr wrap="none" anchor="ctr"/>
          <a:lstStyle/>
          <a:p>
            <a:endParaRPr lang="zh-CN" altLang="en-US"/>
          </a:p>
        </p:txBody>
      </p:sp>
      <p:sp>
        <p:nvSpPr>
          <p:cNvPr id="33801" name="Line 278"/>
          <p:cNvSpPr>
            <a:spLocks noChangeShapeType="1"/>
          </p:cNvSpPr>
          <p:nvPr/>
        </p:nvSpPr>
        <p:spPr bwMode="auto">
          <a:xfrm>
            <a:off x="3432175" y="2104249"/>
            <a:ext cx="2016125" cy="1587"/>
          </a:xfrm>
          <a:prstGeom prst="line">
            <a:avLst/>
          </a:prstGeom>
          <a:noFill/>
          <a:ln w="19050">
            <a:solidFill>
              <a:schemeClr val="tx1"/>
            </a:solidFill>
            <a:round/>
            <a:headEnd/>
            <a:tailEnd/>
          </a:ln>
        </p:spPr>
        <p:txBody>
          <a:bodyPr wrap="none" anchor="ctr"/>
          <a:lstStyle/>
          <a:p>
            <a:endParaRPr lang="zh-CN" altLang="en-US"/>
          </a:p>
        </p:txBody>
      </p:sp>
      <p:sp>
        <p:nvSpPr>
          <p:cNvPr id="33802" name="Line 279"/>
          <p:cNvSpPr>
            <a:spLocks noChangeShapeType="1"/>
          </p:cNvSpPr>
          <p:nvPr/>
        </p:nvSpPr>
        <p:spPr bwMode="auto">
          <a:xfrm flipH="1" flipV="1">
            <a:off x="6035675" y="2286811"/>
            <a:ext cx="9525" cy="363538"/>
          </a:xfrm>
          <a:prstGeom prst="line">
            <a:avLst/>
          </a:prstGeom>
          <a:noFill/>
          <a:ln w="19050">
            <a:solidFill>
              <a:schemeClr val="tx1"/>
            </a:solidFill>
            <a:round/>
            <a:headEnd/>
            <a:tailEnd/>
          </a:ln>
        </p:spPr>
        <p:txBody>
          <a:bodyPr wrap="none" anchor="ctr"/>
          <a:lstStyle/>
          <a:p>
            <a:endParaRPr lang="zh-CN" altLang="en-US"/>
          </a:p>
        </p:txBody>
      </p:sp>
      <p:sp>
        <p:nvSpPr>
          <p:cNvPr id="33803" name="Line 280"/>
          <p:cNvSpPr>
            <a:spLocks noChangeShapeType="1"/>
          </p:cNvSpPr>
          <p:nvPr/>
        </p:nvSpPr>
        <p:spPr bwMode="auto">
          <a:xfrm flipV="1">
            <a:off x="6508750" y="1735949"/>
            <a:ext cx="604838" cy="307975"/>
          </a:xfrm>
          <a:prstGeom prst="line">
            <a:avLst/>
          </a:prstGeom>
          <a:noFill/>
          <a:ln w="19050">
            <a:solidFill>
              <a:schemeClr val="tx1"/>
            </a:solidFill>
            <a:round/>
            <a:headEnd/>
            <a:tailEnd/>
          </a:ln>
        </p:spPr>
        <p:txBody>
          <a:bodyPr wrap="none" anchor="ctr"/>
          <a:lstStyle/>
          <a:p>
            <a:endParaRPr lang="zh-CN" altLang="en-US"/>
          </a:p>
        </p:txBody>
      </p:sp>
      <p:sp>
        <p:nvSpPr>
          <p:cNvPr id="33804" name="Rectangle 287"/>
          <p:cNvSpPr>
            <a:spLocks noChangeArrowheads="1"/>
          </p:cNvSpPr>
          <p:nvPr/>
        </p:nvSpPr>
        <p:spPr bwMode="auto">
          <a:xfrm>
            <a:off x="3630613" y="1891524"/>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33805" name="Rectangle 288"/>
          <p:cNvSpPr>
            <a:spLocks noChangeArrowheads="1"/>
          </p:cNvSpPr>
          <p:nvPr/>
        </p:nvSpPr>
        <p:spPr bwMode="auto">
          <a:xfrm>
            <a:off x="3792538" y="1891524"/>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33806" name="Rectangle 289"/>
          <p:cNvSpPr>
            <a:spLocks noChangeArrowheads="1"/>
          </p:cNvSpPr>
          <p:nvPr/>
        </p:nvSpPr>
        <p:spPr bwMode="auto">
          <a:xfrm>
            <a:off x="3954463" y="1891524"/>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33807" name="Rectangle 290"/>
          <p:cNvSpPr>
            <a:spLocks noChangeArrowheads="1"/>
          </p:cNvSpPr>
          <p:nvPr/>
        </p:nvSpPr>
        <p:spPr bwMode="auto">
          <a:xfrm>
            <a:off x="4116388" y="1891524"/>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33808" name="Rectangle 291"/>
          <p:cNvSpPr>
            <a:spLocks noChangeArrowheads="1"/>
          </p:cNvSpPr>
          <p:nvPr/>
        </p:nvSpPr>
        <p:spPr bwMode="auto">
          <a:xfrm>
            <a:off x="4278313" y="1891524"/>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33809" name="Rectangle 292"/>
          <p:cNvSpPr>
            <a:spLocks noChangeArrowheads="1"/>
          </p:cNvSpPr>
          <p:nvPr/>
        </p:nvSpPr>
        <p:spPr bwMode="auto">
          <a:xfrm>
            <a:off x="4649788" y="1891524"/>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33810" name="Rectangle 293"/>
          <p:cNvSpPr>
            <a:spLocks noChangeArrowheads="1"/>
          </p:cNvSpPr>
          <p:nvPr/>
        </p:nvSpPr>
        <p:spPr bwMode="auto">
          <a:xfrm>
            <a:off x="5087938" y="1886761"/>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p>
        </p:txBody>
      </p:sp>
      <p:grpSp>
        <p:nvGrpSpPr>
          <p:cNvPr id="33811" name="Group 311"/>
          <p:cNvGrpSpPr>
            <a:grpSpLocks/>
          </p:cNvGrpSpPr>
          <p:nvPr/>
        </p:nvGrpSpPr>
        <p:grpSpPr bwMode="auto">
          <a:xfrm>
            <a:off x="2786063" y="1967724"/>
            <a:ext cx="633412" cy="200025"/>
            <a:chOff x="1800" y="1425"/>
            <a:chExt cx="399" cy="126"/>
          </a:xfrm>
        </p:grpSpPr>
        <p:sp>
          <p:nvSpPr>
            <p:cNvPr id="33882"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33883"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33884"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33885"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p>
              <a:endParaRPr lang="zh-CN" altLang="zh-CN"/>
            </a:p>
          </p:txBody>
        </p:sp>
      </p:grpSp>
      <p:sp>
        <p:nvSpPr>
          <p:cNvPr id="33812" name="Rectangle 298"/>
          <p:cNvSpPr>
            <a:spLocks noChangeArrowheads="1"/>
          </p:cNvSpPr>
          <p:nvPr/>
        </p:nvSpPr>
        <p:spPr bwMode="auto">
          <a:xfrm>
            <a:off x="2128838" y="1867711"/>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33813" name="Rectangle 299"/>
          <p:cNvSpPr>
            <a:spLocks noChangeArrowheads="1"/>
          </p:cNvSpPr>
          <p:nvPr/>
        </p:nvSpPr>
        <p:spPr bwMode="auto">
          <a:xfrm>
            <a:off x="1909763" y="2439211"/>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33814" name="Line 300"/>
          <p:cNvSpPr>
            <a:spLocks noChangeShapeType="1"/>
          </p:cNvSpPr>
          <p:nvPr/>
        </p:nvSpPr>
        <p:spPr bwMode="auto">
          <a:xfrm>
            <a:off x="2090738" y="1816911"/>
            <a:ext cx="246062"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3815" name="Line 301"/>
          <p:cNvSpPr>
            <a:spLocks noChangeShapeType="1"/>
          </p:cNvSpPr>
          <p:nvPr/>
        </p:nvSpPr>
        <p:spPr bwMode="auto">
          <a:xfrm flipV="1">
            <a:off x="2092325" y="2288399"/>
            <a:ext cx="174625" cy="180975"/>
          </a:xfrm>
          <a:prstGeom prst="line">
            <a:avLst/>
          </a:prstGeom>
          <a:noFill/>
          <a:ln w="9525">
            <a:solidFill>
              <a:schemeClr val="tx1"/>
            </a:solidFill>
            <a:round/>
            <a:headEnd/>
            <a:tailEnd type="triangle" w="med" len="med"/>
          </a:ln>
        </p:spPr>
        <p:txBody>
          <a:bodyPr wrap="none" anchor="ctr"/>
          <a:lstStyle/>
          <a:p>
            <a:endParaRPr lang="zh-CN" altLang="en-US"/>
          </a:p>
        </p:txBody>
      </p:sp>
      <p:sp>
        <p:nvSpPr>
          <p:cNvPr id="33816" name="Line 302"/>
          <p:cNvSpPr>
            <a:spLocks noChangeShapeType="1"/>
          </p:cNvSpPr>
          <p:nvPr/>
        </p:nvSpPr>
        <p:spPr bwMode="auto">
          <a:xfrm>
            <a:off x="4011613" y="1781986"/>
            <a:ext cx="106203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3817" name="Text Box 303"/>
          <p:cNvSpPr txBox="1">
            <a:spLocks noChangeArrowheads="1"/>
          </p:cNvSpPr>
          <p:nvPr/>
        </p:nvSpPr>
        <p:spPr bwMode="auto">
          <a:xfrm>
            <a:off x="749300" y="1339074"/>
            <a:ext cx="387350" cy="457200"/>
          </a:xfrm>
          <a:prstGeom prst="rect">
            <a:avLst/>
          </a:prstGeom>
          <a:noFill/>
          <a:ln w="9525">
            <a:noFill/>
            <a:miter lim="800000"/>
            <a:headEnd/>
            <a:tailEnd/>
          </a:ln>
        </p:spPr>
        <p:txBody>
          <a:bodyPr wrap="none">
            <a:spAutoFit/>
          </a:bodyPr>
          <a:lstStyle/>
          <a:p>
            <a:r>
              <a:rPr lang="en-US" altLang="zh-CN">
                <a:solidFill>
                  <a:srgbClr val="006600"/>
                </a:solidFill>
              </a:rPr>
              <a:t>A</a:t>
            </a:r>
          </a:p>
        </p:txBody>
      </p:sp>
      <p:sp>
        <p:nvSpPr>
          <p:cNvPr id="33818" name="Text Box 304"/>
          <p:cNvSpPr txBox="1">
            <a:spLocks noChangeArrowheads="1"/>
          </p:cNvSpPr>
          <p:nvPr/>
        </p:nvSpPr>
        <p:spPr bwMode="auto">
          <a:xfrm>
            <a:off x="889000" y="2313799"/>
            <a:ext cx="387350" cy="457200"/>
          </a:xfrm>
          <a:prstGeom prst="rect">
            <a:avLst/>
          </a:prstGeom>
          <a:noFill/>
          <a:ln w="9525">
            <a:noFill/>
            <a:miter lim="800000"/>
            <a:headEnd/>
            <a:tailEnd/>
          </a:ln>
        </p:spPr>
        <p:txBody>
          <a:bodyPr wrap="none">
            <a:spAutoFit/>
          </a:bodyPr>
          <a:lstStyle/>
          <a:p>
            <a:r>
              <a:rPr lang="en-US" altLang="zh-CN">
                <a:solidFill>
                  <a:srgbClr val="000099"/>
                </a:solidFill>
              </a:rPr>
              <a:t>B</a:t>
            </a:r>
          </a:p>
        </p:txBody>
      </p:sp>
      <p:sp>
        <p:nvSpPr>
          <p:cNvPr id="33819" name="Text Box 305"/>
          <p:cNvSpPr txBox="1">
            <a:spLocks noChangeArrowheads="1"/>
          </p:cNvSpPr>
          <p:nvPr/>
        </p:nvSpPr>
        <p:spPr bwMode="auto">
          <a:xfrm>
            <a:off x="6604000" y="1170799"/>
            <a:ext cx="404813" cy="457200"/>
          </a:xfrm>
          <a:prstGeom prst="rect">
            <a:avLst/>
          </a:prstGeom>
          <a:noFill/>
          <a:ln w="9525">
            <a:noFill/>
            <a:miter lim="800000"/>
            <a:headEnd/>
            <a:tailEnd/>
          </a:ln>
        </p:spPr>
        <p:txBody>
          <a:bodyPr wrap="none">
            <a:spAutoFit/>
          </a:bodyPr>
          <a:lstStyle/>
          <a:p>
            <a:r>
              <a:rPr lang="en-US" altLang="zh-CN"/>
              <a:t>C</a:t>
            </a:r>
            <a:endParaRPr lang="en-US" altLang="zh-CN">
              <a:solidFill>
                <a:schemeClr val="accent1"/>
              </a:solidFill>
            </a:endParaRPr>
          </a:p>
        </p:txBody>
      </p:sp>
      <p:sp>
        <p:nvSpPr>
          <p:cNvPr id="33820" name="Text Box 308"/>
          <p:cNvSpPr txBox="1">
            <a:spLocks noChangeArrowheads="1"/>
          </p:cNvSpPr>
          <p:nvPr/>
        </p:nvSpPr>
        <p:spPr bwMode="auto">
          <a:xfrm>
            <a:off x="1636713" y="1291449"/>
            <a:ext cx="1563687" cy="369887"/>
          </a:xfrm>
          <a:prstGeom prst="rect">
            <a:avLst/>
          </a:prstGeom>
          <a:noFill/>
          <a:ln w="9525">
            <a:noFill/>
            <a:miter lim="800000"/>
            <a:headEnd/>
            <a:tailEnd/>
          </a:ln>
        </p:spPr>
        <p:txBody>
          <a:bodyPr wrap="none">
            <a:spAutoFit/>
          </a:bodyPr>
          <a:lstStyle/>
          <a:p>
            <a:r>
              <a:rPr lang="en-US" altLang="zh-CN" sz="1800" i="1" dirty="0"/>
              <a:t>R</a:t>
            </a:r>
            <a:r>
              <a:rPr lang="en-US" altLang="zh-CN" sz="1800" dirty="0"/>
              <a:t> = 100 Mb/s</a:t>
            </a:r>
          </a:p>
        </p:txBody>
      </p:sp>
      <p:sp>
        <p:nvSpPr>
          <p:cNvPr id="33821" name="Text Box 309"/>
          <p:cNvSpPr txBox="1">
            <a:spLocks noChangeArrowheads="1"/>
          </p:cNvSpPr>
          <p:nvPr/>
        </p:nvSpPr>
        <p:spPr bwMode="auto">
          <a:xfrm>
            <a:off x="3625850" y="2143936"/>
            <a:ext cx="1346844" cy="369332"/>
          </a:xfrm>
          <a:prstGeom prst="rect">
            <a:avLst/>
          </a:prstGeom>
          <a:noFill/>
          <a:ln w="9525">
            <a:noFill/>
            <a:miter lim="800000"/>
            <a:headEnd/>
            <a:tailEnd/>
          </a:ln>
        </p:spPr>
        <p:txBody>
          <a:bodyPr wrap="none">
            <a:spAutoFit/>
          </a:bodyPr>
          <a:lstStyle/>
          <a:p>
            <a:r>
              <a:rPr lang="en-US" altLang="zh-CN" sz="1800" i="1" dirty="0"/>
              <a:t>R</a:t>
            </a:r>
            <a:r>
              <a:rPr lang="en-US" altLang="zh-CN" sz="1800" dirty="0"/>
              <a:t> = </a:t>
            </a:r>
            <a:r>
              <a:rPr lang="en-US" altLang="zh-CN" sz="1800" dirty="0" smtClean="0"/>
              <a:t>15 </a:t>
            </a:r>
            <a:r>
              <a:rPr lang="en-US" altLang="zh-CN" sz="1800" dirty="0"/>
              <a:t>Mb/s</a:t>
            </a:r>
            <a:endParaRPr lang="en-US" altLang="zh-CN" sz="2000" dirty="0">
              <a:solidFill>
                <a:schemeClr val="accent1"/>
              </a:solidFill>
            </a:endParaRPr>
          </a:p>
        </p:txBody>
      </p:sp>
      <p:sp>
        <p:nvSpPr>
          <p:cNvPr id="33822" name="Text Box 310"/>
          <p:cNvSpPr txBox="1">
            <a:spLocks noChangeArrowheads="1"/>
          </p:cNvSpPr>
          <p:nvPr/>
        </p:nvSpPr>
        <p:spPr bwMode="auto">
          <a:xfrm>
            <a:off x="6022975" y="2699561"/>
            <a:ext cx="184150" cy="457200"/>
          </a:xfrm>
          <a:prstGeom prst="rect">
            <a:avLst/>
          </a:prstGeom>
          <a:noFill/>
          <a:ln w="9525">
            <a:noFill/>
            <a:miter lim="800000"/>
            <a:headEnd/>
            <a:tailEnd/>
          </a:ln>
        </p:spPr>
        <p:txBody>
          <a:bodyPr wrap="none">
            <a:spAutoFit/>
          </a:bodyPr>
          <a:lstStyle/>
          <a:p>
            <a:endParaRPr lang="zh-CN" altLang="zh-CN">
              <a:solidFill>
                <a:schemeClr val="accent1"/>
              </a:solidFill>
            </a:endParaRPr>
          </a:p>
        </p:txBody>
      </p:sp>
      <p:sp>
        <p:nvSpPr>
          <p:cNvPr id="33823" name="Line 281"/>
          <p:cNvSpPr>
            <a:spLocks noChangeShapeType="1"/>
          </p:cNvSpPr>
          <p:nvPr/>
        </p:nvSpPr>
        <p:spPr bwMode="auto">
          <a:xfrm flipV="1">
            <a:off x="6662738" y="2851961"/>
            <a:ext cx="984250" cy="0"/>
          </a:xfrm>
          <a:prstGeom prst="line">
            <a:avLst/>
          </a:prstGeom>
          <a:noFill/>
          <a:ln w="19050">
            <a:solidFill>
              <a:schemeClr val="tx1"/>
            </a:solidFill>
            <a:round/>
            <a:headEnd/>
            <a:tailEnd/>
          </a:ln>
        </p:spPr>
        <p:txBody>
          <a:bodyPr wrap="none" anchor="ctr"/>
          <a:lstStyle/>
          <a:p>
            <a:endParaRPr lang="zh-CN" altLang="en-US"/>
          </a:p>
        </p:txBody>
      </p:sp>
      <p:sp>
        <p:nvSpPr>
          <p:cNvPr id="33824" name="Line 283"/>
          <p:cNvSpPr>
            <a:spLocks noChangeShapeType="1"/>
          </p:cNvSpPr>
          <p:nvPr/>
        </p:nvSpPr>
        <p:spPr bwMode="auto">
          <a:xfrm flipH="1">
            <a:off x="6638925" y="2555099"/>
            <a:ext cx="379413" cy="225425"/>
          </a:xfrm>
          <a:prstGeom prst="line">
            <a:avLst/>
          </a:prstGeom>
          <a:noFill/>
          <a:ln w="19050">
            <a:solidFill>
              <a:schemeClr val="tx1"/>
            </a:solidFill>
            <a:round/>
            <a:headEnd/>
            <a:tailEnd/>
          </a:ln>
        </p:spPr>
        <p:txBody>
          <a:bodyPr wrap="none" anchor="ctr"/>
          <a:lstStyle/>
          <a:p>
            <a:endParaRPr lang="zh-CN" altLang="en-US"/>
          </a:p>
        </p:txBody>
      </p:sp>
      <p:sp>
        <p:nvSpPr>
          <p:cNvPr id="33825" name="Text Box 306"/>
          <p:cNvSpPr txBox="1">
            <a:spLocks noChangeArrowheads="1"/>
          </p:cNvSpPr>
          <p:nvPr/>
        </p:nvSpPr>
        <p:spPr bwMode="auto">
          <a:xfrm>
            <a:off x="7556500" y="1929624"/>
            <a:ext cx="404813" cy="457200"/>
          </a:xfrm>
          <a:prstGeom prst="rect">
            <a:avLst/>
          </a:prstGeom>
          <a:noFill/>
          <a:ln w="9525">
            <a:noFill/>
            <a:miter lim="800000"/>
            <a:headEnd/>
            <a:tailEnd/>
          </a:ln>
        </p:spPr>
        <p:txBody>
          <a:bodyPr>
            <a:spAutoFit/>
          </a:bodyPr>
          <a:lstStyle/>
          <a:p>
            <a:r>
              <a:rPr lang="en-US" altLang="zh-CN"/>
              <a:t>D</a:t>
            </a:r>
            <a:endParaRPr lang="en-US" altLang="zh-CN">
              <a:solidFill>
                <a:schemeClr val="accent1"/>
              </a:solidFill>
            </a:endParaRPr>
          </a:p>
        </p:txBody>
      </p:sp>
      <p:sp>
        <p:nvSpPr>
          <p:cNvPr id="33826" name="Text Box 307"/>
          <p:cNvSpPr txBox="1">
            <a:spLocks noChangeArrowheads="1"/>
          </p:cNvSpPr>
          <p:nvPr/>
        </p:nvSpPr>
        <p:spPr bwMode="auto">
          <a:xfrm>
            <a:off x="8299450" y="2545574"/>
            <a:ext cx="387350" cy="457200"/>
          </a:xfrm>
          <a:prstGeom prst="rect">
            <a:avLst/>
          </a:prstGeom>
          <a:noFill/>
          <a:ln w="9525">
            <a:noFill/>
            <a:miter lim="800000"/>
            <a:headEnd/>
            <a:tailEnd/>
          </a:ln>
        </p:spPr>
        <p:txBody>
          <a:bodyPr wrap="none">
            <a:spAutoFit/>
          </a:bodyPr>
          <a:lstStyle/>
          <a:p>
            <a:r>
              <a:rPr lang="en-US" altLang="zh-CN"/>
              <a:t>E</a:t>
            </a:r>
            <a:endParaRPr lang="en-US" altLang="zh-CN">
              <a:solidFill>
                <a:schemeClr val="accent1"/>
              </a:solidFill>
            </a:endParaRPr>
          </a:p>
        </p:txBody>
      </p:sp>
      <p:sp>
        <p:nvSpPr>
          <p:cNvPr id="33827" name="Text Box 330"/>
          <p:cNvSpPr txBox="1">
            <a:spLocks noChangeArrowheads="1"/>
          </p:cNvSpPr>
          <p:nvPr/>
        </p:nvSpPr>
        <p:spPr bwMode="auto">
          <a:xfrm>
            <a:off x="2051050" y="2690036"/>
            <a:ext cx="2354263" cy="563231"/>
          </a:xfrm>
          <a:prstGeom prst="rect">
            <a:avLst/>
          </a:prstGeom>
          <a:noFill/>
          <a:ln w="9525">
            <a:noFill/>
            <a:miter lim="800000"/>
            <a:headEnd/>
            <a:tailEnd/>
          </a:ln>
        </p:spPr>
        <p:txBody>
          <a:bodyPr>
            <a:spAutoFit/>
          </a:bodyPr>
          <a:lstStyle/>
          <a:p>
            <a:pPr algn="ctr">
              <a:lnSpc>
                <a:spcPct val="85000"/>
              </a:lnSpc>
            </a:pPr>
            <a:r>
              <a:rPr lang="zh-CN" altLang="en-US" sz="1800" dirty="0" smtClean="0"/>
              <a:t>等待输出链路</a:t>
            </a:r>
            <a:endParaRPr lang="en-US" altLang="zh-CN" sz="1800" dirty="0" smtClean="0"/>
          </a:p>
          <a:p>
            <a:pPr algn="ctr">
              <a:lnSpc>
                <a:spcPct val="85000"/>
              </a:lnSpc>
            </a:pPr>
            <a:r>
              <a:rPr lang="zh-CN" altLang="en-US" sz="1800" dirty="0" smtClean="0"/>
              <a:t>的分组队列</a:t>
            </a:r>
            <a:endParaRPr lang="en-US" altLang="zh-CN" sz="1800" dirty="0"/>
          </a:p>
        </p:txBody>
      </p:sp>
      <p:sp>
        <p:nvSpPr>
          <p:cNvPr id="33828" name="Line 332"/>
          <p:cNvSpPr>
            <a:spLocks noChangeShapeType="1"/>
          </p:cNvSpPr>
          <p:nvPr/>
        </p:nvSpPr>
        <p:spPr bwMode="auto">
          <a:xfrm flipV="1">
            <a:off x="2890838" y="2220136"/>
            <a:ext cx="166687" cy="523875"/>
          </a:xfrm>
          <a:prstGeom prst="line">
            <a:avLst/>
          </a:prstGeom>
          <a:noFill/>
          <a:ln w="9525">
            <a:solidFill>
              <a:schemeClr val="tx1"/>
            </a:solidFill>
            <a:round/>
            <a:headEnd/>
            <a:tailEnd/>
          </a:ln>
        </p:spPr>
        <p:txBody>
          <a:bodyPr wrap="none" anchor="ctr"/>
          <a:lstStyle/>
          <a:p>
            <a:endParaRPr lang="zh-CN" altLang="en-US"/>
          </a:p>
        </p:txBody>
      </p:sp>
      <p:grpSp>
        <p:nvGrpSpPr>
          <p:cNvPr id="33829" name="Group 96"/>
          <p:cNvGrpSpPr>
            <a:grpSpLocks/>
          </p:cNvGrpSpPr>
          <p:nvPr/>
        </p:nvGrpSpPr>
        <p:grpSpPr bwMode="auto">
          <a:xfrm>
            <a:off x="898525" y="1356536"/>
            <a:ext cx="779463" cy="679450"/>
            <a:chOff x="-44" y="1473"/>
            <a:chExt cx="981" cy="1105"/>
          </a:xfrm>
        </p:grpSpPr>
        <p:pic>
          <p:nvPicPr>
            <p:cNvPr id="33880" name="Picture 97"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33881" name="Freeform 98"/>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33830" name="Group 99"/>
          <p:cNvGrpSpPr>
            <a:grpSpLocks/>
          </p:cNvGrpSpPr>
          <p:nvPr/>
        </p:nvGrpSpPr>
        <p:grpSpPr bwMode="auto">
          <a:xfrm>
            <a:off x="1085850" y="2331261"/>
            <a:ext cx="779463" cy="679450"/>
            <a:chOff x="-44" y="1473"/>
            <a:chExt cx="981" cy="1105"/>
          </a:xfrm>
        </p:grpSpPr>
        <p:pic>
          <p:nvPicPr>
            <p:cNvPr id="33878" name="Picture 100"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33879" name="Freeform 101"/>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33831" name="Group 102"/>
          <p:cNvGrpSpPr>
            <a:grpSpLocks/>
          </p:cNvGrpSpPr>
          <p:nvPr/>
        </p:nvGrpSpPr>
        <p:grpSpPr bwMode="auto">
          <a:xfrm>
            <a:off x="7481888" y="2391586"/>
            <a:ext cx="779462" cy="679450"/>
            <a:chOff x="-44" y="1473"/>
            <a:chExt cx="981" cy="1105"/>
          </a:xfrm>
        </p:grpSpPr>
        <p:pic>
          <p:nvPicPr>
            <p:cNvPr id="33876" name="Picture 103"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33877" name="Freeform 104"/>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33832" name="Group 108"/>
          <p:cNvGrpSpPr>
            <a:grpSpLocks/>
          </p:cNvGrpSpPr>
          <p:nvPr/>
        </p:nvGrpSpPr>
        <p:grpSpPr bwMode="auto">
          <a:xfrm>
            <a:off x="6846888" y="1199374"/>
            <a:ext cx="779462" cy="679450"/>
            <a:chOff x="-44" y="1473"/>
            <a:chExt cx="981" cy="1105"/>
          </a:xfrm>
        </p:grpSpPr>
        <p:pic>
          <p:nvPicPr>
            <p:cNvPr id="33874" name="Picture 109"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33875" name="Freeform 110"/>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33834" name="Group 228"/>
          <p:cNvGrpSpPr>
            <a:grpSpLocks/>
          </p:cNvGrpSpPr>
          <p:nvPr/>
        </p:nvGrpSpPr>
        <p:grpSpPr bwMode="auto">
          <a:xfrm>
            <a:off x="5391150" y="1866124"/>
            <a:ext cx="1128713" cy="439737"/>
            <a:chOff x="4650" y="1129"/>
            <a:chExt cx="246" cy="95"/>
          </a:xfrm>
        </p:grpSpPr>
        <p:sp>
          <p:nvSpPr>
            <p:cNvPr id="338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38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38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33869" name="Group 232"/>
            <p:cNvGrpSpPr>
              <a:grpSpLocks/>
            </p:cNvGrpSpPr>
            <p:nvPr/>
          </p:nvGrpSpPr>
          <p:grpSpPr bwMode="auto">
            <a:xfrm>
              <a:off x="4699" y="1145"/>
              <a:ext cx="138" cy="29"/>
              <a:chOff x="2468" y="1332"/>
              <a:chExt cx="310" cy="60"/>
            </a:xfrm>
          </p:grpSpPr>
          <p:sp>
            <p:nvSpPr>
              <p:cNvPr id="33872"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33873"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33870" name="Line 235"/>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33871" name="Line 236"/>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33837" name="Group 228"/>
          <p:cNvGrpSpPr>
            <a:grpSpLocks/>
          </p:cNvGrpSpPr>
          <p:nvPr/>
        </p:nvGrpSpPr>
        <p:grpSpPr bwMode="auto">
          <a:xfrm>
            <a:off x="5530850" y="2636061"/>
            <a:ext cx="1128713" cy="439738"/>
            <a:chOff x="4650" y="1129"/>
            <a:chExt cx="246" cy="95"/>
          </a:xfrm>
        </p:grpSpPr>
        <p:sp>
          <p:nvSpPr>
            <p:cNvPr id="3385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385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386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33861" name="Group 232"/>
            <p:cNvGrpSpPr>
              <a:grpSpLocks/>
            </p:cNvGrpSpPr>
            <p:nvPr/>
          </p:nvGrpSpPr>
          <p:grpSpPr bwMode="auto">
            <a:xfrm>
              <a:off x="4699" y="1145"/>
              <a:ext cx="138" cy="29"/>
              <a:chOff x="2468" y="1332"/>
              <a:chExt cx="310" cy="60"/>
            </a:xfrm>
          </p:grpSpPr>
          <p:sp>
            <p:nvSpPr>
              <p:cNvPr id="33864"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p:spPr>
            <p:txBody>
              <a:bodyPr/>
              <a:lstStyle/>
              <a:p>
                <a:endParaRPr lang="zh-CN" altLang="en-US"/>
              </a:p>
            </p:txBody>
          </p:sp>
          <p:sp>
            <p:nvSpPr>
              <p:cNvPr id="33865"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p:spPr>
            <p:txBody>
              <a:bodyPr/>
              <a:lstStyle/>
              <a:p>
                <a:endParaRPr lang="zh-CN" altLang="en-US"/>
              </a:p>
            </p:txBody>
          </p:sp>
        </p:grpSp>
        <p:sp>
          <p:nvSpPr>
            <p:cNvPr id="33862" name="Line 235"/>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33863" name="Line 236"/>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33838" name="Group 347"/>
          <p:cNvGrpSpPr>
            <a:grpSpLocks/>
          </p:cNvGrpSpPr>
          <p:nvPr/>
        </p:nvGrpSpPr>
        <p:grpSpPr bwMode="auto">
          <a:xfrm>
            <a:off x="5516563" y="2602724"/>
            <a:ext cx="1171575" cy="534987"/>
            <a:chOff x="1871277" y="1576300"/>
            <a:chExt cx="1128371" cy="437861"/>
          </a:xfrm>
        </p:grpSpPr>
        <p:sp>
          <p:nvSpPr>
            <p:cNvPr id="85" name="Oval 84"/>
            <p:cNvSpPr>
              <a:spLocks noChangeArrowheads="1"/>
            </p:cNvSpPr>
            <p:nvPr/>
          </p:nvSpPr>
          <p:spPr bwMode="auto">
            <a:xfrm flipV="1">
              <a:off x="1874335" y="1694535"/>
              <a:ext cx="1125313" cy="31962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6" name="Rectangle 8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87" name="Oval 86"/>
            <p:cNvSpPr>
              <a:spLocks noChangeArrowheads="1"/>
            </p:cNvSpPr>
            <p:nvPr/>
          </p:nvSpPr>
          <p:spPr bwMode="auto">
            <a:xfrm flipV="1">
              <a:off x="1871277" y="1576300"/>
              <a:ext cx="1125313" cy="319626"/>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88" name="Freeform 87"/>
            <p:cNvSpPr/>
            <p:nvPr/>
          </p:nvSpPr>
          <p:spPr bwMode="auto">
            <a:xfrm>
              <a:off x="2160250" y="1673746"/>
              <a:ext cx="547367"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 name="Freeform 88"/>
            <p:cNvSpPr>
              <a:spLocks/>
            </p:cNvSpPr>
            <p:nvPr/>
          </p:nvSpPr>
          <p:spPr bwMode="auto">
            <a:xfrm>
              <a:off x="2102149" y="1633469"/>
              <a:ext cx="663568" cy="11043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0" name="Freeform 89"/>
            <p:cNvSpPr>
              <a:spLocks/>
            </p:cNvSpPr>
            <p:nvPr/>
          </p:nvSpPr>
          <p:spPr bwMode="auto">
            <a:xfrm>
              <a:off x="2536373" y="1728317"/>
              <a:ext cx="244633" cy="9614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1" name="Freeform 90"/>
            <p:cNvSpPr>
              <a:spLocks/>
            </p:cNvSpPr>
            <p:nvPr/>
          </p:nvSpPr>
          <p:spPr bwMode="auto">
            <a:xfrm>
              <a:off x="2089918" y="1729616"/>
              <a:ext cx="241575" cy="97446"/>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92" name="Straight Connector 91"/>
            <p:cNvCxnSpPr>
              <a:cxnSpLocks noChangeShapeType="1"/>
              <a:endCxn id="87" idx="2"/>
            </p:cNvCxnSpPr>
            <p:nvPr/>
          </p:nvCxnSpPr>
          <p:spPr bwMode="auto">
            <a:xfrm flipH="1" flipV="1">
              <a:off x="1871277" y="1737412"/>
              <a:ext cx="3058" cy="12343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3" name="Straight Connector 92"/>
            <p:cNvCxnSpPr>
              <a:cxnSpLocks noChangeShapeType="1"/>
            </p:cNvCxnSpPr>
            <p:nvPr/>
          </p:nvCxnSpPr>
          <p:spPr bwMode="auto">
            <a:xfrm flipH="1" flipV="1">
              <a:off x="2996590" y="1734814"/>
              <a:ext cx="3058" cy="12343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3839" name="Group 347"/>
          <p:cNvGrpSpPr>
            <a:grpSpLocks/>
          </p:cNvGrpSpPr>
          <p:nvPr/>
        </p:nvGrpSpPr>
        <p:grpSpPr bwMode="auto">
          <a:xfrm>
            <a:off x="5343525" y="1821674"/>
            <a:ext cx="1173163" cy="534987"/>
            <a:chOff x="1871277" y="1576300"/>
            <a:chExt cx="1128371" cy="437861"/>
          </a:xfrm>
        </p:grpSpPr>
        <p:sp>
          <p:nvSpPr>
            <p:cNvPr id="95" name="Oval 94"/>
            <p:cNvSpPr>
              <a:spLocks noChangeArrowheads="1"/>
            </p:cNvSpPr>
            <p:nvPr/>
          </p:nvSpPr>
          <p:spPr bwMode="auto">
            <a:xfrm flipV="1">
              <a:off x="1874331" y="1694535"/>
              <a:ext cx="1125317" cy="31962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6" name="Rectangle 9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97" name="Oval 96"/>
            <p:cNvSpPr>
              <a:spLocks noChangeArrowheads="1"/>
            </p:cNvSpPr>
            <p:nvPr/>
          </p:nvSpPr>
          <p:spPr bwMode="auto">
            <a:xfrm flipV="1">
              <a:off x="1871277" y="1576300"/>
              <a:ext cx="1125317" cy="319626"/>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8" name="Freeform 97"/>
            <p:cNvSpPr/>
            <p:nvPr/>
          </p:nvSpPr>
          <p:spPr bwMode="auto">
            <a:xfrm>
              <a:off x="2159859" y="1673746"/>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9" name="Freeform 98"/>
            <p:cNvSpPr>
              <a:spLocks/>
            </p:cNvSpPr>
            <p:nvPr/>
          </p:nvSpPr>
          <p:spPr bwMode="auto">
            <a:xfrm>
              <a:off x="2103364" y="1633469"/>
              <a:ext cx="661143" cy="11043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0" name="Freeform 99"/>
            <p:cNvSpPr>
              <a:spLocks/>
            </p:cNvSpPr>
            <p:nvPr/>
          </p:nvSpPr>
          <p:spPr bwMode="auto">
            <a:xfrm>
              <a:off x="2537000" y="1728317"/>
              <a:ext cx="244302" cy="9614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01" name="Freeform 100"/>
            <p:cNvSpPr>
              <a:spLocks/>
            </p:cNvSpPr>
            <p:nvPr/>
          </p:nvSpPr>
          <p:spPr bwMode="auto">
            <a:xfrm>
              <a:off x="2089623" y="1729616"/>
              <a:ext cx="241248" cy="97446"/>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02" name="Straight Connector 101"/>
            <p:cNvCxnSpPr>
              <a:cxnSpLocks noChangeShapeType="1"/>
              <a:endCxn id="97" idx="2"/>
            </p:cNvCxnSpPr>
            <p:nvPr/>
          </p:nvCxnSpPr>
          <p:spPr bwMode="auto">
            <a:xfrm flipH="1" flipV="1">
              <a:off x="1871277" y="1737412"/>
              <a:ext cx="3054" cy="12343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3" name="Straight Connector 102"/>
            <p:cNvCxnSpPr>
              <a:cxnSpLocks noChangeShapeType="1"/>
            </p:cNvCxnSpPr>
            <p:nvPr/>
          </p:nvCxnSpPr>
          <p:spPr bwMode="auto">
            <a:xfrm flipH="1" flipV="1">
              <a:off x="2996594" y="1734814"/>
              <a:ext cx="3054" cy="12343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extLst>
      <p:ext uri="{BB962C8B-B14F-4D97-AF65-F5344CB8AC3E}">
        <p14:creationId xmlns:p14="http://schemas.microsoft.com/office/powerpoint/2010/main" val="25662039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转发表和</a:t>
            </a:r>
            <a:r>
              <a:rPr lang="zh-CN" altLang="en-US" dirty="0" smtClean="0"/>
              <a:t>路由选择协议</a:t>
            </a:r>
            <a:endParaRPr lang="zh-CN" altLang="en-US" dirty="0">
              <a:latin typeface="+mn-lt"/>
            </a:endParaRPr>
          </a:p>
        </p:txBody>
      </p:sp>
      <p:sp>
        <p:nvSpPr>
          <p:cNvPr id="5" name="内容占位符 4"/>
          <p:cNvSpPr>
            <a:spLocks noGrp="1"/>
          </p:cNvSpPr>
          <p:nvPr>
            <p:ph idx="1"/>
          </p:nvPr>
        </p:nvSpPr>
        <p:spPr/>
        <p:txBody>
          <a:bodyPr/>
          <a:lstStyle/>
          <a:p>
            <a:pPr>
              <a:spcBef>
                <a:spcPts val="600"/>
              </a:spcBef>
            </a:pPr>
            <a:r>
              <a:rPr lang="zh-CN" altLang="en-US" dirty="0" smtClean="0">
                <a:latin typeface="+mn-lt"/>
              </a:rPr>
              <a:t>路由器从与它相连的</a:t>
            </a:r>
            <a:r>
              <a:rPr lang="zh-CN" altLang="en-US" dirty="0">
                <a:latin typeface="+mn-lt"/>
              </a:rPr>
              <a:t>一</a:t>
            </a:r>
            <a:r>
              <a:rPr lang="zh-CN" altLang="en-US" dirty="0" smtClean="0">
                <a:latin typeface="+mn-lt"/>
              </a:rPr>
              <a:t>个通信链路</a:t>
            </a:r>
            <a:r>
              <a:rPr lang="zh-CN" altLang="en-US" dirty="0" smtClean="0">
                <a:solidFill>
                  <a:srgbClr val="FF0000"/>
                </a:solidFill>
                <a:latin typeface="+mn-lt"/>
              </a:rPr>
              <a:t>得到</a:t>
            </a:r>
            <a:r>
              <a:rPr lang="zh-CN" altLang="en-US" dirty="0" smtClean="0">
                <a:latin typeface="+mn-lt"/>
              </a:rPr>
              <a:t>分组，然后向与它相连的另一条通信链路</a:t>
            </a:r>
            <a:r>
              <a:rPr lang="zh-CN" altLang="en-US" dirty="0" smtClean="0">
                <a:solidFill>
                  <a:srgbClr val="FF0000"/>
                </a:solidFill>
                <a:latin typeface="+mn-lt"/>
              </a:rPr>
              <a:t>转发</a:t>
            </a:r>
            <a:r>
              <a:rPr lang="zh-CN" altLang="en-US" dirty="0" smtClean="0">
                <a:latin typeface="+mn-lt"/>
              </a:rPr>
              <a:t>分组。</a:t>
            </a:r>
            <a:endParaRPr lang="zh-CN" altLang="en-US" dirty="0">
              <a:latin typeface="+mn-lt"/>
            </a:endParaRPr>
          </a:p>
          <a:p>
            <a:pPr>
              <a:spcBef>
                <a:spcPts val="600"/>
              </a:spcBef>
            </a:pPr>
            <a:endParaRPr lang="en-US" altLang="zh-CN" dirty="0" smtClean="0">
              <a:latin typeface="+mn-lt"/>
            </a:endParaRPr>
          </a:p>
          <a:p>
            <a:pPr>
              <a:spcBef>
                <a:spcPts val="600"/>
              </a:spcBef>
            </a:pPr>
            <a:r>
              <a:rPr lang="zh-CN" altLang="en-US" dirty="0" smtClean="0">
                <a:latin typeface="+mn-lt"/>
              </a:rPr>
              <a:t>但是路由器</a:t>
            </a:r>
            <a:r>
              <a:rPr lang="zh-CN" altLang="en-US" dirty="0" smtClean="0">
                <a:solidFill>
                  <a:srgbClr val="FF0000"/>
                </a:solidFill>
                <a:latin typeface="+mn-lt"/>
              </a:rPr>
              <a:t>怎样决定</a:t>
            </a:r>
            <a:r>
              <a:rPr lang="zh-CN" altLang="en-US" dirty="0">
                <a:latin typeface="+mn-lt"/>
              </a:rPr>
              <a:t>它</a:t>
            </a:r>
            <a:r>
              <a:rPr lang="zh-CN" altLang="en-US" dirty="0" smtClean="0">
                <a:latin typeface="+mn-lt"/>
              </a:rPr>
              <a:t>应当向哪条链路进行转发呢？</a:t>
            </a:r>
            <a:endParaRPr lang="en-US" altLang="zh-CN" dirty="0">
              <a:latin typeface="+mn-lt"/>
            </a:endParaRPr>
          </a:p>
          <a:p>
            <a:pPr>
              <a:spcBef>
                <a:spcPts val="600"/>
              </a:spcBef>
            </a:pPr>
            <a:endParaRPr lang="en-US" altLang="zh-CN" dirty="0" smtClean="0">
              <a:latin typeface="+mn-lt"/>
            </a:endParaRPr>
          </a:p>
          <a:p>
            <a:pPr>
              <a:spcBef>
                <a:spcPts val="600"/>
              </a:spcBef>
            </a:pPr>
            <a:r>
              <a:rPr lang="zh-CN" altLang="en-US" dirty="0" smtClean="0">
                <a:latin typeface="+mn-lt"/>
              </a:rPr>
              <a:t>不同的计算机网络</a:t>
            </a:r>
            <a:r>
              <a:rPr lang="zh-CN" altLang="en-US" dirty="0" smtClean="0">
                <a:solidFill>
                  <a:srgbClr val="FF0000"/>
                </a:solidFill>
                <a:latin typeface="+mn-lt"/>
              </a:rPr>
              <a:t>实际上是</a:t>
            </a:r>
            <a:r>
              <a:rPr lang="zh-CN" altLang="en-US" dirty="0" smtClean="0">
                <a:latin typeface="+mn-lt"/>
              </a:rPr>
              <a:t>以</a:t>
            </a:r>
            <a:r>
              <a:rPr lang="zh-CN" altLang="en-US" dirty="0">
                <a:latin typeface="+mn-lt"/>
              </a:rPr>
              <a:t>不同的方式</a:t>
            </a:r>
            <a:r>
              <a:rPr lang="zh-CN" altLang="en-US" dirty="0" smtClean="0">
                <a:latin typeface="+mn-lt"/>
              </a:rPr>
              <a:t>完成分组转发。</a:t>
            </a:r>
            <a:endParaRPr lang="zh-CN" altLang="en-US" dirty="0">
              <a:latin typeface="+mn-lt"/>
            </a:endParaRPr>
          </a:p>
          <a:p>
            <a:pPr>
              <a:spcBef>
                <a:spcPts val="600"/>
              </a:spcBef>
            </a:pPr>
            <a:endParaRPr lang="en-US" altLang="zh-CN" dirty="0" smtClean="0">
              <a:latin typeface="+mn-lt"/>
            </a:endParaRPr>
          </a:p>
          <a:p>
            <a:pPr>
              <a:spcBef>
                <a:spcPts val="600"/>
              </a:spcBef>
            </a:pPr>
            <a:r>
              <a:rPr lang="zh-CN" altLang="en-US" dirty="0" smtClean="0">
                <a:latin typeface="+mn-lt"/>
              </a:rPr>
              <a:t>每个</a:t>
            </a:r>
            <a:r>
              <a:rPr lang="zh-CN" altLang="en-US" dirty="0">
                <a:latin typeface="+mn-lt"/>
              </a:rPr>
              <a:t>路由器都有一个</a:t>
            </a:r>
            <a:r>
              <a:rPr lang="zh-CN" altLang="en-US" dirty="0" smtClean="0">
                <a:latin typeface="+mn-lt"/>
              </a:rPr>
              <a:t>转发表 </a:t>
            </a:r>
            <a:r>
              <a:rPr lang="en-US" altLang="zh-CN" dirty="0" smtClean="0">
                <a:latin typeface="+mn-lt"/>
              </a:rPr>
              <a:t>(</a:t>
            </a:r>
            <a:r>
              <a:rPr lang="en-US" altLang="zh-CN" kern="1200" dirty="0" smtClean="0">
                <a:latin typeface="+mn-lt"/>
              </a:rPr>
              <a:t>forwarding table</a:t>
            </a:r>
            <a:r>
              <a:rPr lang="en-US" altLang="zh-CN" dirty="0" smtClean="0">
                <a:latin typeface="+mn-lt"/>
              </a:rPr>
              <a:t>)</a:t>
            </a:r>
            <a:r>
              <a:rPr lang="zh-CN" altLang="en-US" dirty="0" smtClean="0">
                <a:latin typeface="+mn-lt"/>
              </a:rPr>
              <a:t>，</a:t>
            </a:r>
            <a:r>
              <a:rPr lang="zh-CN" altLang="en-US" dirty="0">
                <a:latin typeface="+mn-lt"/>
              </a:rPr>
              <a:t>它</a:t>
            </a:r>
            <a:r>
              <a:rPr lang="zh-CN" altLang="en-US" dirty="0" smtClean="0">
                <a:latin typeface="+mn-lt"/>
              </a:rPr>
              <a:t>将目的地地址 </a:t>
            </a:r>
            <a:r>
              <a:rPr lang="en-US" altLang="zh-CN" dirty="0" smtClean="0">
                <a:latin typeface="+mn-lt"/>
              </a:rPr>
              <a:t>(</a:t>
            </a:r>
            <a:r>
              <a:rPr lang="zh-CN" altLang="en-US" dirty="0" smtClean="0">
                <a:latin typeface="+mn-lt"/>
              </a:rPr>
              <a:t>或目的地址的一部分</a:t>
            </a:r>
            <a:r>
              <a:rPr lang="en-US" altLang="zh-CN" dirty="0" smtClean="0">
                <a:latin typeface="+mn-lt"/>
              </a:rPr>
              <a:t>) </a:t>
            </a:r>
            <a:r>
              <a:rPr lang="zh-CN" altLang="en-US" dirty="0" smtClean="0">
                <a:solidFill>
                  <a:srgbClr val="FF0000"/>
                </a:solidFill>
                <a:latin typeface="+mn-lt"/>
              </a:rPr>
              <a:t>映射成为</a:t>
            </a:r>
            <a:r>
              <a:rPr lang="zh-CN" altLang="en-US" dirty="0" smtClean="0">
                <a:latin typeface="+mn-lt"/>
              </a:rPr>
              <a:t>输出的链路。</a:t>
            </a:r>
            <a:endParaRPr lang="en-US" altLang="zh-CN" dirty="0" smtClean="0">
              <a:latin typeface="+mn-lt"/>
            </a:endParaRPr>
          </a:p>
          <a:p>
            <a:pPr>
              <a:spcBef>
                <a:spcPts val="600"/>
              </a:spcBef>
            </a:pPr>
            <a:endParaRPr lang="en-US" altLang="zh-CN" dirty="0">
              <a:latin typeface="+mn-lt"/>
            </a:endParaRPr>
          </a:p>
          <a:p>
            <a:pPr>
              <a:spcBef>
                <a:spcPts val="600"/>
              </a:spcBef>
            </a:pPr>
            <a:r>
              <a:rPr lang="zh-CN" altLang="en-US" dirty="0" smtClean="0"/>
              <a:t>当</a:t>
            </a:r>
            <a:r>
              <a:rPr lang="zh-CN" altLang="en-US" dirty="0"/>
              <a:t>某</a:t>
            </a:r>
            <a:r>
              <a:rPr lang="zh-CN" altLang="en-US" dirty="0" smtClean="0"/>
              <a:t>个分组到达一台路由器</a:t>
            </a:r>
            <a:r>
              <a:rPr lang="zh-CN" altLang="en-US" dirty="0"/>
              <a:t>时，路由器检查</a:t>
            </a:r>
            <a:r>
              <a:rPr lang="zh-CN" altLang="en-US" dirty="0" smtClean="0"/>
              <a:t>该地址，并用这个目的地址搜索其转发表，以发现适当的输出链路。</a:t>
            </a:r>
            <a:endParaRPr lang="zh-CN" altLang="en-US" dirty="0">
              <a:latin typeface="+mn-lt"/>
            </a:endParaRPr>
          </a:p>
        </p:txBody>
      </p:sp>
    </p:spTree>
    <p:extLst>
      <p:ext uri="{BB962C8B-B14F-4D97-AF65-F5344CB8AC3E}">
        <p14:creationId xmlns:p14="http://schemas.microsoft.com/office/powerpoint/2010/main" val="4140987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参考教材</a:t>
            </a:r>
            <a:endParaRPr lang="zh-CN" altLang="en-US" dirty="0"/>
          </a:p>
        </p:txBody>
      </p:sp>
      <p:pic>
        <p:nvPicPr>
          <p:cNvPr id="7" name="Picture 2" descr="http://files.jb51.net/do/uploads/litimg/170507/1G5302OD2.jpg"/>
          <p:cNvPicPr>
            <a:picLocks noChangeAspect="1" noChangeArrowheads="1"/>
          </p:cNvPicPr>
          <p:nvPr/>
        </p:nvPicPr>
        <p:blipFill>
          <a:blip r:embed="rId2"/>
          <a:srcRect/>
          <a:stretch>
            <a:fillRect/>
          </a:stretch>
        </p:blipFill>
        <p:spPr bwMode="auto">
          <a:xfrm>
            <a:off x="500034" y="1071546"/>
            <a:ext cx="4071966" cy="5052278"/>
          </a:xfrm>
          <a:prstGeom prst="rect">
            <a:avLst/>
          </a:prstGeom>
          <a:noFill/>
        </p:spPr>
      </p:pic>
      <p:pic>
        <p:nvPicPr>
          <p:cNvPr id="1495042" name="Picture 2" descr="https://images-cn.ssl-images-amazon.com/images/I/51NEOmV7XYL._SX373_BO1,204,203,200_.jpg"/>
          <p:cNvPicPr>
            <a:picLocks noChangeAspect="1" noChangeArrowheads="1"/>
          </p:cNvPicPr>
          <p:nvPr/>
        </p:nvPicPr>
        <p:blipFill>
          <a:blip r:embed="rId3"/>
          <a:srcRect l="4000" t="4509" r="3999" b="3807"/>
          <a:stretch>
            <a:fillRect/>
          </a:stretch>
        </p:blipFill>
        <p:spPr bwMode="auto">
          <a:xfrm>
            <a:off x="4786315" y="1071547"/>
            <a:ext cx="3857652" cy="492922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95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两个关键的网络核心功能</a:t>
            </a:r>
          </a:p>
        </p:txBody>
      </p:sp>
      <p:sp>
        <p:nvSpPr>
          <p:cNvPr id="34819" name="Rectangle 3"/>
          <p:cNvSpPr>
            <a:spLocks noGrp="1" noChangeArrowheads="1"/>
          </p:cNvSpPr>
          <p:nvPr>
            <p:ph idx="4294967295"/>
          </p:nvPr>
        </p:nvSpPr>
        <p:spPr>
          <a:xfrm>
            <a:off x="4951020" y="1297276"/>
            <a:ext cx="3808476" cy="1065229"/>
          </a:xfrm>
        </p:spPr>
        <p:txBody>
          <a:bodyPr/>
          <a:lstStyle/>
          <a:p>
            <a:pPr marL="0" indent="0">
              <a:buFont typeface="Wingdings" pitchFamily="2" charset="2"/>
              <a:buNone/>
            </a:pPr>
            <a:r>
              <a:rPr lang="zh-CN" altLang="en-US" dirty="0">
                <a:solidFill>
                  <a:srgbClr val="FF0000"/>
                </a:solidFill>
              </a:rPr>
              <a:t>转发</a:t>
            </a:r>
            <a:r>
              <a:rPr lang="en-US" altLang="zh-CN" dirty="0" smtClean="0"/>
              <a:t>: </a:t>
            </a:r>
            <a:r>
              <a:rPr lang="zh-CN" altLang="en-US" dirty="0" smtClean="0"/>
              <a:t>将分组从</a:t>
            </a:r>
            <a:r>
              <a:rPr lang="zh-CN" altLang="en-US" dirty="0"/>
              <a:t>路由器的</a:t>
            </a:r>
            <a:r>
              <a:rPr lang="zh-CN" altLang="en-US" dirty="0" smtClean="0"/>
              <a:t>输入移动</a:t>
            </a:r>
            <a:r>
              <a:rPr lang="zh-CN" altLang="en-US" dirty="0"/>
              <a:t>到相应的</a:t>
            </a:r>
            <a:r>
              <a:rPr lang="zh-CN" altLang="en-US" dirty="0" smtClean="0"/>
              <a:t>路由器的输出</a:t>
            </a:r>
            <a:endParaRPr lang="en-US" altLang="zh-CN" dirty="0" smtClean="0">
              <a:ea typeface="ＭＳ Ｐゴシック" pitchFamily="34" charset="-128"/>
            </a:endParaRPr>
          </a:p>
        </p:txBody>
      </p:sp>
      <p:sp>
        <p:nvSpPr>
          <p:cNvPr id="34823" name="Rectangle 3"/>
          <p:cNvSpPr txBox="1">
            <a:spLocks noChangeArrowheads="1"/>
          </p:cNvSpPr>
          <p:nvPr/>
        </p:nvSpPr>
        <p:spPr bwMode="auto">
          <a:xfrm>
            <a:off x="361851" y="1240545"/>
            <a:ext cx="4192588" cy="1168399"/>
          </a:xfrm>
          <a:prstGeom prst="rect">
            <a:avLst/>
          </a:prstGeom>
          <a:noFill/>
          <a:ln w="9525">
            <a:noFill/>
            <a:miter lim="800000"/>
            <a:headEnd/>
            <a:tailEnd/>
          </a:ln>
        </p:spPr>
        <p:txBody>
          <a:bodyPr/>
          <a:lstStyle/>
          <a:p>
            <a:pPr>
              <a:lnSpc>
                <a:spcPct val="85000"/>
              </a:lnSpc>
              <a:spcBef>
                <a:spcPts val="600"/>
              </a:spcBef>
              <a:buClr>
                <a:srgbClr val="000099"/>
              </a:buClr>
              <a:buSzPct val="65000"/>
              <a:buFont typeface="Wingdings" pitchFamily="2" charset="2"/>
              <a:buNone/>
            </a:pPr>
            <a:r>
              <a:rPr lang="zh-CN" altLang="en-US" dirty="0" smtClean="0">
                <a:solidFill>
                  <a:srgbClr val="FF0000"/>
                </a:solidFill>
                <a:latin typeface="+mn-lt"/>
              </a:rPr>
              <a:t>路由</a:t>
            </a:r>
            <a:r>
              <a:rPr lang="en-US" altLang="zh-CN" dirty="0" smtClean="0">
                <a:solidFill>
                  <a:srgbClr val="C00000"/>
                </a:solidFill>
                <a:latin typeface="+mn-lt"/>
              </a:rPr>
              <a:t>: </a:t>
            </a:r>
            <a:r>
              <a:rPr lang="zh-CN" altLang="en-US" dirty="0" smtClean="0"/>
              <a:t>确定分组所</a:t>
            </a:r>
            <a:r>
              <a:rPr lang="zh-CN" altLang="en-US" dirty="0"/>
              <a:t>采取的</a:t>
            </a:r>
            <a:r>
              <a:rPr lang="zh-CN" altLang="en-US" dirty="0" smtClean="0"/>
              <a:t>源</a:t>
            </a:r>
            <a:r>
              <a:rPr lang="zh-CN" altLang="en-US" dirty="0"/>
              <a:t>到</a:t>
            </a:r>
            <a:r>
              <a:rPr lang="zh-CN" altLang="en-US" dirty="0" smtClean="0"/>
              <a:t>目的地的路径选择</a:t>
            </a:r>
            <a:endParaRPr lang="en-US" altLang="zh-CN" dirty="0" smtClean="0"/>
          </a:p>
          <a:p>
            <a:pPr marL="342900" lvl="1" indent="-342900">
              <a:spcBef>
                <a:spcPts val="600"/>
              </a:spcBef>
              <a:buClr>
                <a:srgbClr val="FF0000"/>
              </a:buClr>
              <a:buSzPct val="100000"/>
              <a:buFont typeface="Arial" panose="020B0604020202020204" pitchFamily="34" charset="0"/>
              <a:buChar char="•"/>
            </a:pPr>
            <a:r>
              <a:rPr lang="zh-CN" altLang="en-US" dirty="0" smtClean="0">
                <a:latin typeface="+mn-lt"/>
              </a:rPr>
              <a:t>路由算法</a:t>
            </a:r>
            <a:endParaRPr lang="en-US" altLang="zh-CN" dirty="0">
              <a:latin typeface="+mn-lt"/>
            </a:endParaRPr>
          </a:p>
        </p:txBody>
      </p:sp>
      <p:sp>
        <p:nvSpPr>
          <p:cNvPr id="11" name="Freeform 3"/>
          <p:cNvSpPr>
            <a:spLocks/>
          </p:cNvSpPr>
          <p:nvPr/>
        </p:nvSpPr>
        <p:spPr bwMode="auto">
          <a:xfrm rot="16200000">
            <a:off x="3289300" y="3277723"/>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sz="1800" dirty="0">
              <a:solidFill>
                <a:srgbClr val="000000"/>
              </a:solidFill>
              <a:latin typeface="+mn-lt"/>
              <a:ea typeface="+mn-ea"/>
            </a:endParaRPr>
          </a:p>
        </p:txBody>
      </p:sp>
      <p:grpSp>
        <p:nvGrpSpPr>
          <p:cNvPr id="34825" name="Group 4"/>
          <p:cNvGrpSpPr>
            <a:grpSpLocks/>
          </p:cNvGrpSpPr>
          <p:nvPr/>
        </p:nvGrpSpPr>
        <p:grpSpPr bwMode="auto">
          <a:xfrm>
            <a:off x="1328738" y="2830047"/>
            <a:ext cx="2317750" cy="2333625"/>
            <a:chOff x="272609" y="3015788"/>
            <a:chExt cx="2317750" cy="2333625"/>
          </a:xfrm>
        </p:grpSpPr>
        <p:sp>
          <p:nvSpPr>
            <p:cNvPr id="35039"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p>
              <a:endParaRPr lang="zh-CN" altLang="zh-CN" sz="1800">
                <a:solidFill>
                  <a:srgbClr val="000000"/>
                </a:solidFill>
                <a:latin typeface="+mn-lt"/>
              </a:endParaRPr>
            </a:p>
          </p:txBody>
        </p:sp>
        <p:sp>
          <p:nvSpPr>
            <p:cNvPr id="35040"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latin typeface="+mn-lt"/>
              </a:endParaRPr>
            </a:p>
          </p:txBody>
        </p:sp>
        <p:sp>
          <p:nvSpPr>
            <p:cNvPr id="35041" name="Text Box 108"/>
            <p:cNvSpPr txBox="1">
              <a:spLocks noChangeArrowheads="1"/>
            </p:cNvSpPr>
            <p:nvPr/>
          </p:nvSpPr>
          <p:spPr bwMode="auto">
            <a:xfrm>
              <a:off x="526609" y="3225338"/>
              <a:ext cx="1863725" cy="304800"/>
            </a:xfrm>
            <a:prstGeom prst="rect">
              <a:avLst/>
            </a:prstGeom>
            <a:noFill/>
            <a:ln w="9525">
              <a:noFill/>
              <a:miter lim="800000"/>
              <a:headEnd/>
              <a:tailEnd/>
            </a:ln>
          </p:spPr>
          <p:txBody>
            <a:bodyPr>
              <a:spAutoFit/>
            </a:bodyPr>
            <a:lstStyle/>
            <a:p>
              <a:pPr algn="ctr" eaLnBrk="1" hangingPunct="1"/>
              <a:r>
                <a:rPr lang="en-US" altLang="zh-CN" sz="1400">
                  <a:solidFill>
                    <a:srgbClr val="000000"/>
                  </a:solidFill>
                  <a:latin typeface="+mn-lt"/>
                </a:rPr>
                <a:t>routing algorithm</a:t>
              </a:r>
            </a:p>
          </p:txBody>
        </p:sp>
        <p:sp>
          <p:nvSpPr>
            <p:cNvPr id="35042"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latin typeface="+mn-lt"/>
              </a:endParaRPr>
            </a:p>
          </p:txBody>
        </p:sp>
        <p:sp>
          <p:nvSpPr>
            <p:cNvPr id="35043" name="Text Box 110"/>
            <p:cNvSpPr txBox="1">
              <a:spLocks noChangeArrowheads="1"/>
            </p:cNvSpPr>
            <p:nvPr/>
          </p:nvSpPr>
          <p:spPr bwMode="auto">
            <a:xfrm>
              <a:off x="532959" y="3925426"/>
              <a:ext cx="1892441" cy="307777"/>
            </a:xfrm>
            <a:prstGeom prst="rect">
              <a:avLst/>
            </a:prstGeom>
            <a:noFill/>
            <a:ln w="9525">
              <a:noFill/>
              <a:miter lim="800000"/>
              <a:headEnd/>
              <a:tailEnd/>
            </a:ln>
          </p:spPr>
          <p:txBody>
            <a:bodyPr wrap="none">
              <a:spAutoFit/>
            </a:bodyPr>
            <a:lstStyle/>
            <a:p>
              <a:pPr eaLnBrk="1" hangingPunct="1"/>
              <a:r>
                <a:rPr lang="en-US" altLang="zh-CN" sz="1400" dirty="0">
                  <a:solidFill>
                    <a:srgbClr val="000000"/>
                  </a:solidFill>
                  <a:latin typeface="+mn-lt"/>
                </a:rPr>
                <a:t>local forwarding table</a:t>
              </a:r>
            </a:p>
          </p:txBody>
        </p:sp>
        <p:sp>
          <p:nvSpPr>
            <p:cNvPr id="35044" name="Text Box 111"/>
            <p:cNvSpPr txBox="1">
              <a:spLocks noChangeArrowheads="1"/>
            </p:cNvSpPr>
            <p:nvPr/>
          </p:nvSpPr>
          <p:spPr bwMode="auto">
            <a:xfrm>
              <a:off x="415484" y="4173076"/>
              <a:ext cx="1212850" cy="304800"/>
            </a:xfrm>
            <a:prstGeom prst="rect">
              <a:avLst/>
            </a:prstGeom>
            <a:noFill/>
            <a:ln w="9525">
              <a:noFill/>
              <a:miter lim="800000"/>
              <a:headEnd/>
              <a:tailEnd/>
            </a:ln>
          </p:spPr>
          <p:txBody>
            <a:bodyPr>
              <a:spAutoFit/>
            </a:bodyPr>
            <a:lstStyle/>
            <a:p>
              <a:pPr algn="ctr" eaLnBrk="1" hangingPunct="1"/>
              <a:r>
                <a:rPr lang="en-US" altLang="zh-CN" sz="1400">
                  <a:solidFill>
                    <a:srgbClr val="000000"/>
                  </a:solidFill>
                  <a:latin typeface="+mn-lt"/>
                </a:rPr>
                <a:t>header value</a:t>
              </a:r>
            </a:p>
          </p:txBody>
        </p:sp>
        <p:sp>
          <p:nvSpPr>
            <p:cNvPr id="35045" name="Text Box 112"/>
            <p:cNvSpPr txBox="1">
              <a:spLocks noChangeArrowheads="1"/>
            </p:cNvSpPr>
            <p:nvPr/>
          </p:nvSpPr>
          <p:spPr bwMode="auto">
            <a:xfrm>
              <a:off x="1482284" y="4174663"/>
              <a:ext cx="1041400" cy="304800"/>
            </a:xfrm>
            <a:prstGeom prst="rect">
              <a:avLst/>
            </a:prstGeom>
            <a:noFill/>
            <a:ln w="9525">
              <a:noFill/>
              <a:miter lim="800000"/>
              <a:headEnd/>
              <a:tailEnd/>
            </a:ln>
          </p:spPr>
          <p:txBody>
            <a:bodyPr>
              <a:spAutoFit/>
            </a:bodyPr>
            <a:lstStyle/>
            <a:p>
              <a:pPr algn="ctr" eaLnBrk="1" hangingPunct="1"/>
              <a:r>
                <a:rPr lang="en-US" altLang="zh-CN" sz="1400">
                  <a:solidFill>
                    <a:srgbClr val="000000"/>
                  </a:solidFill>
                  <a:latin typeface="+mn-lt"/>
                </a:rPr>
                <a:t>output link</a:t>
              </a:r>
            </a:p>
          </p:txBody>
        </p:sp>
        <p:sp>
          <p:nvSpPr>
            <p:cNvPr id="35046" name="Line 113"/>
            <p:cNvSpPr>
              <a:spLocks noChangeShapeType="1"/>
            </p:cNvSpPr>
            <p:nvPr/>
          </p:nvSpPr>
          <p:spPr bwMode="auto">
            <a:xfrm>
              <a:off x="1580709" y="4185776"/>
              <a:ext cx="7937" cy="1066800"/>
            </a:xfrm>
            <a:prstGeom prst="line">
              <a:avLst/>
            </a:prstGeom>
            <a:noFill/>
            <a:ln w="9525">
              <a:solidFill>
                <a:schemeClr val="tx1"/>
              </a:solidFill>
              <a:round/>
              <a:headEnd/>
              <a:tailEnd/>
            </a:ln>
          </p:spPr>
          <p:txBody>
            <a:bodyPr/>
            <a:lstStyle/>
            <a:p>
              <a:endParaRPr lang="zh-CN" altLang="en-US">
                <a:latin typeface="+mn-lt"/>
              </a:endParaRPr>
            </a:p>
          </p:txBody>
        </p:sp>
        <p:sp>
          <p:nvSpPr>
            <p:cNvPr id="35047" name="Text Box 114"/>
            <p:cNvSpPr txBox="1">
              <a:spLocks noChangeArrowheads="1"/>
            </p:cNvSpPr>
            <p:nvPr/>
          </p:nvSpPr>
          <p:spPr bwMode="auto">
            <a:xfrm>
              <a:off x="1073730" y="4457238"/>
              <a:ext cx="518091" cy="830997"/>
            </a:xfrm>
            <a:prstGeom prst="rect">
              <a:avLst/>
            </a:prstGeom>
            <a:noFill/>
            <a:ln w="9525">
              <a:noFill/>
              <a:miter lim="800000"/>
              <a:headEnd/>
              <a:tailEnd/>
            </a:ln>
          </p:spPr>
          <p:txBody>
            <a:bodyPr wrap="none">
              <a:spAutoFit/>
            </a:bodyPr>
            <a:lstStyle/>
            <a:p>
              <a:pPr algn="r" eaLnBrk="1" hangingPunct="1"/>
              <a:r>
                <a:rPr lang="en-US" altLang="zh-CN" sz="1200">
                  <a:solidFill>
                    <a:srgbClr val="000000"/>
                  </a:solidFill>
                  <a:latin typeface="+mn-lt"/>
                </a:rPr>
                <a:t>0100</a:t>
              </a:r>
            </a:p>
            <a:p>
              <a:pPr algn="r" eaLnBrk="1" hangingPunct="1"/>
              <a:r>
                <a:rPr lang="en-US" altLang="zh-CN" sz="1200">
                  <a:solidFill>
                    <a:srgbClr val="000000"/>
                  </a:solidFill>
                  <a:latin typeface="+mn-lt"/>
                </a:rPr>
                <a:t>0101</a:t>
              </a:r>
            </a:p>
            <a:p>
              <a:pPr algn="r" eaLnBrk="1" hangingPunct="1"/>
              <a:r>
                <a:rPr lang="en-US" altLang="zh-CN" sz="1200">
                  <a:solidFill>
                    <a:srgbClr val="000000"/>
                  </a:solidFill>
                  <a:latin typeface="+mn-lt"/>
                </a:rPr>
                <a:t>0111</a:t>
              </a:r>
            </a:p>
            <a:p>
              <a:pPr algn="r" eaLnBrk="1" hangingPunct="1"/>
              <a:r>
                <a:rPr lang="en-US" altLang="zh-CN" sz="1200">
                  <a:solidFill>
                    <a:srgbClr val="000000"/>
                  </a:solidFill>
                  <a:latin typeface="+mn-lt"/>
                </a:rPr>
                <a:t>1001</a:t>
              </a:r>
            </a:p>
          </p:txBody>
        </p:sp>
        <p:sp>
          <p:nvSpPr>
            <p:cNvPr id="35048" name="Text Box 115"/>
            <p:cNvSpPr txBox="1">
              <a:spLocks noChangeArrowheads="1"/>
            </p:cNvSpPr>
            <p:nvPr/>
          </p:nvSpPr>
          <p:spPr bwMode="auto">
            <a:xfrm>
              <a:off x="1596716" y="4457238"/>
              <a:ext cx="268022" cy="830997"/>
            </a:xfrm>
            <a:prstGeom prst="rect">
              <a:avLst/>
            </a:prstGeom>
            <a:noFill/>
            <a:ln w="9525">
              <a:noFill/>
              <a:miter lim="800000"/>
              <a:headEnd/>
              <a:tailEnd/>
            </a:ln>
          </p:spPr>
          <p:txBody>
            <a:bodyPr wrap="none">
              <a:spAutoFit/>
            </a:bodyPr>
            <a:lstStyle/>
            <a:p>
              <a:pPr algn="ctr" eaLnBrk="1" hangingPunct="1"/>
              <a:r>
                <a:rPr lang="en-US" altLang="zh-CN" sz="1200">
                  <a:solidFill>
                    <a:srgbClr val="000000"/>
                  </a:solidFill>
                  <a:latin typeface="+mn-lt"/>
                </a:rPr>
                <a:t>3</a:t>
              </a:r>
            </a:p>
            <a:p>
              <a:pPr algn="ctr" eaLnBrk="1" hangingPunct="1"/>
              <a:r>
                <a:rPr lang="en-US" altLang="zh-CN" sz="1200">
                  <a:solidFill>
                    <a:srgbClr val="000000"/>
                  </a:solidFill>
                  <a:latin typeface="+mn-lt"/>
                </a:rPr>
                <a:t>2</a:t>
              </a:r>
            </a:p>
            <a:p>
              <a:pPr algn="ctr" eaLnBrk="1" hangingPunct="1"/>
              <a:r>
                <a:rPr lang="en-US" altLang="zh-CN" sz="1200">
                  <a:solidFill>
                    <a:srgbClr val="000000"/>
                  </a:solidFill>
                  <a:latin typeface="+mn-lt"/>
                </a:rPr>
                <a:t>2</a:t>
              </a:r>
            </a:p>
            <a:p>
              <a:pPr algn="ctr" eaLnBrk="1" hangingPunct="1"/>
              <a:r>
                <a:rPr lang="en-US" altLang="zh-CN" sz="1200">
                  <a:solidFill>
                    <a:srgbClr val="000000"/>
                  </a:solidFill>
                  <a:latin typeface="+mn-lt"/>
                </a:rPr>
                <a:t>1</a:t>
              </a:r>
            </a:p>
          </p:txBody>
        </p:sp>
        <p:sp>
          <p:nvSpPr>
            <p:cNvPr id="35049" name="Line 116"/>
            <p:cNvSpPr>
              <a:spLocks noChangeShapeType="1"/>
            </p:cNvSpPr>
            <p:nvPr/>
          </p:nvSpPr>
          <p:spPr bwMode="auto">
            <a:xfrm>
              <a:off x="451996" y="4442951"/>
              <a:ext cx="2006600" cy="0"/>
            </a:xfrm>
            <a:prstGeom prst="line">
              <a:avLst/>
            </a:prstGeom>
            <a:noFill/>
            <a:ln w="9525">
              <a:solidFill>
                <a:schemeClr val="tx1"/>
              </a:solidFill>
              <a:round/>
              <a:headEnd/>
              <a:tailEnd/>
            </a:ln>
          </p:spPr>
          <p:txBody>
            <a:bodyPr/>
            <a:lstStyle/>
            <a:p>
              <a:endParaRPr lang="zh-CN" altLang="en-US">
                <a:latin typeface="+mn-lt"/>
              </a:endParaRPr>
            </a:p>
          </p:txBody>
        </p:sp>
        <p:sp>
          <p:nvSpPr>
            <p:cNvPr id="35050" name="Line 117"/>
            <p:cNvSpPr>
              <a:spLocks noChangeShapeType="1"/>
            </p:cNvSpPr>
            <p:nvPr/>
          </p:nvSpPr>
          <p:spPr bwMode="auto">
            <a:xfrm>
              <a:off x="444059" y="4195301"/>
              <a:ext cx="2006600" cy="0"/>
            </a:xfrm>
            <a:prstGeom prst="line">
              <a:avLst/>
            </a:prstGeom>
            <a:noFill/>
            <a:ln w="9525">
              <a:solidFill>
                <a:schemeClr val="tx1"/>
              </a:solidFill>
              <a:round/>
              <a:headEnd/>
              <a:tailEnd/>
            </a:ln>
          </p:spPr>
          <p:txBody>
            <a:bodyPr/>
            <a:lstStyle/>
            <a:p>
              <a:endParaRPr lang="zh-CN" altLang="en-US">
                <a:latin typeface="+mn-lt"/>
              </a:endParaRPr>
            </a:p>
          </p:txBody>
        </p:sp>
        <p:sp>
          <p:nvSpPr>
            <p:cNvPr id="35051"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latin typeface="+mn-lt"/>
              </a:endParaRPr>
            </a:p>
          </p:txBody>
        </p:sp>
      </p:grpSp>
      <p:grpSp>
        <p:nvGrpSpPr>
          <p:cNvPr id="34826" name="Group 3"/>
          <p:cNvGrpSpPr>
            <a:grpSpLocks/>
          </p:cNvGrpSpPr>
          <p:nvPr/>
        </p:nvGrpSpPr>
        <p:grpSpPr bwMode="auto">
          <a:xfrm>
            <a:off x="2738171" y="3309471"/>
            <a:ext cx="5207267" cy="2801499"/>
            <a:chOff x="1626971" y="3641726"/>
            <a:chExt cx="5205629" cy="2801938"/>
          </a:xfrm>
        </p:grpSpPr>
        <p:sp>
          <p:nvSpPr>
            <p:cNvPr id="34889" name="Freeform 2"/>
            <p:cNvSpPr>
              <a:spLocks/>
            </p:cNvSpPr>
            <p:nvPr/>
          </p:nvSpPr>
          <p:spPr bwMode="auto">
            <a:xfrm>
              <a:off x="3894138" y="4260851"/>
              <a:ext cx="2847975" cy="1481138"/>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w="9525">
              <a:noFill/>
              <a:round/>
              <a:headEnd/>
              <a:tailEnd/>
            </a:ln>
          </p:spPr>
          <p:txBody>
            <a:bodyPr wrap="none" anchor="ctr"/>
            <a:lstStyle/>
            <a:p>
              <a:endParaRPr lang="zh-CN" altLang="en-US">
                <a:latin typeface="+mn-lt"/>
              </a:endParaRPr>
            </a:p>
          </p:txBody>
        </p:sp>
        <p:sp>
          <p:nvSpPr>
            <p:cNvPr id="34890" name="Freeform 6"/>
            <p:cNvSpPr>
              <a:spLocks/>
            </p:cNvSpPr>
            <p:nvPr/>
          </p:nvSpPr>
          <p:spPr bwMode="auto">
            <a:xfrm>
              <a:off x="4532313" y="4564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p:spPr>
          <p:txBody>
            <a:bodyPr wrap="none" anchor="ctr"/>
            <a:lstStyle/>
            <a:p>
              <a:endParaRPr lang="zh-CN" altLang="en-US">
                <a:latin typeface="+mn-lt"/>
              </a:endParaRPr>
            </a:p>
          </p:txBody>
        </p:sp>
        <p:grpSp>
          <p:nvGrpSpPr>
            <p:cNvPr id="34891" name="Group 7"/>
            <p:cNvGrpSpPr>
              <a:grpSpLocks/>
            </p:cNvGrpSpPr>
            <p:nvPr/>
          </p:nvGrpSpPr>
          <p:grpSpPr bwMode="auto">
            <a:xfrm>
              <a:off x="4038600" y="4738688"/>
              <a:ext cx="501650" cy="233363"/>
              <a:chOff x="3600" y="219"/>
              <a:chExt cx="360" cy="175"/>
            </a:xfrm>
          </p:grpSpPr>
          <p:sp>
            <p:nvSpPr>
              <p:cNvPr id="35026"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latin typeface="+mn-lt"/>
                </a:endParaRPr>
              </a:p>
            </p:txBody>
          </p:sp>
          <p:sp>
            <p:nvSpPr>
              <p:cNvPr id="35027" name="Line 9"/>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latin typeface="+mn-lt"/>
                </a:endParaRPr>
              </a:p>
            </p:txBody>
          </p:sp>
          <p:sp>
            <p:nvSpPr>
              <p:cNvPr id="35028" name="Line 10"/>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latin typeface="+mn-lt"/>
                </a:endParaRPr>
              </a:p>
            </p:txBody>
          </p:sp>
          <p:sp>
            <p:nvSpPr>
              <p:cNvPr id="35029" name="Rectangle 11"/>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latin typeface="+mn-lt"/>
                </a:endParaRPr>
              </a:p>
            </p:txBody>
          </p:sp>
          <p:sp>
            <p:nvSpPr>
              <p:cNvPr id="35030"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latin typeface="+mn-lt"/>
                </a:endParaRPr>
              </a:p>
            </p:txBody>
          </p:sp>
          <p:grpSp>
            <p:nvGrpSpPr>
              <p:cNvPr id="35031" name="Group 13"/>
              <p:cNvGrpSpPr>
                <a:grpSpLocks/>
              </p:cNvGrpSpPr>
              <p:nvPr/>
            </p:nvGrpSpPr>
            <p:grpSpPr bwMode="auto">
              <a:xfrm>
                <a:off x="3686" y="244"/>
                <a:ext cx="177" cy="66"/>
                <a:chOff x="2848" y="848"/>
                <a:chExt cx="140" cy="98"/>
              </a:xfrm>
            </p:grpSpPr>
            <p:sp>
              <p:nvSpPr>
                <p:cNvPr id="35036" name="Line 1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5037" name="Line 15"/>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5038" name="Line 16"/>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nvGrpSpPr>
              <p:cNvPr id="35032" name="Group 17"/>
              <p:cNvGrpSpPr>
                <a:grpSpLocks/>
              </p:cNvGrpSpPr>
              <p:nvPr/>
            </p:nvGrpSpPr>
            <p:grpSpPr bwMode="auto">
              <a:xfrm flipV="1">
                <a:off x="3686" y="243"/>
                <a:ext cx="177" cy="66"/>
                <a:chOff x="2848" y="848"/>
                <a:chExt cx="140" cy="98"/>
              </a:xfrm>
            </p:grpSpPr>
            <p:sp>
              <p:nvSpPr>
                <p:cNvPr id="35033" name="Line 18"/>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5034" name="Line 1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5035" name="Line 20"/>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grpSp>
          <p:nvGrpSpPr>
            <p:cNvPr id="34892" name="Group 21"/>
            <p:cNvGrpSpPr>
              <a:grpSpLocks/>
            </p:cNvGrpSpPr>
            <p:nvPr/>
          </p:nvGrpSpPr>
          <p:grpSpPr bwMode="auto">
            <a:xfrm>
              <a:off x="4391025" y="5376863"/>
              <a:ext cx="501650" cy="233363"/>
              <a:chOff x="3600" y="219"/>
              <a:chExt cx="360" cy="175"/>
            </a:xfrm>
          </p:grpSpPr>
          <p:sp>
            <p:nvSpPr>
              <p:cNvPr id="35013"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latin typeface="+mn-lt"/>
                </a:endParaRPr>
              </a:p>
            </p:txBody>
          </p:sp>
          <p:sp>
            <p:nvSpPr>
              <p:cNvPr id="35014" name="Line 23"/>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latin typeface="+mn-lt"/>
                </a:endParaRPr>
              </a:p>
            </p:txBody>
          </p:sp>
          <p:sp>
            <p:nvSpPr>
              <p:cNvPr id="35015" name="Line 24"/>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latin typeface="+mn-lt"/>
                </a:endParaRPr>
              </a:p>
            </p:txBody>
          </p:sp>
          <p:sp>
            <p:nvSpPr>
              <p:cNvPr id="35016" name="Rectangle 25"/>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latin typeface="+mn-lt"/>
                </a:endParaRPr>
              </a:p>
            </p:txBody>
          </p:sp>
          <p:sp>
            <p:nvSpPr>
              <p:cNvPr id="35017"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latin typeface="+mn-lt"/>
                </a:endParaRPr>
              </a:p>
            </p:txBody>
          </p:sp>
          <p:grpSp>
            <p:nvGrpSpPr>
              <p:cNvPr id="35018" name="Group 27"/>
              <p:cNvGrpSpPr>
                <a:grpSpLocks/>
              </p:cNvGrpSpPr>
              <p:nvPr/>
            </p:nvGrpSpPr>
            <p:grpSpPr bwMode="auto">
              <a:xfrm>
                <a:off x="3686" y="244"/>
                <a:ext cx="177" cy="66"/>
                <a:chOff x="2848" y="848"/>
                <a:chExt cx="140" cy="98"/>
              </a:xfrm>
            </p:grpSpPr>
            <p:sp>
              <p:nvSpPr>
                <p:cNvPr id="35023" name="Line 2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5024" name="Line 29"/>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5025" name="Line 30"/>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nvGrpSpPr>
              <p:cNvPr id="35019" name="Group 31"/>
              <p:cNvGrpSpPr>
                <a:grpSpLocks/>
              </p:cNvGrpSpPr>
              <p:nvPr/>
            </p:nvGrpSpPr>
            <p:grpSpPr bwMode="auto">
              <a:xfrm flipV="1">
                <a:off x="3686" y="243"/>
                <a:ext cx="177" cy="66"/>
                <a:chOff x="2848" y="848"/>
                <a:chExt cx="140" cy="98"/>
              </a:xfrm>
            </p:grpSpPr>
            <p:sp>
              <p:nvSpPr>
                <p:cNvPr id="35020" name="Line 32"/>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5021" name="Line 3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5022" name="Line 34"/>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grpSp>
          <p:nvGrpSpPr>
            <p:cNvPr id="34893" name="Group 35"/>
            <p:cNvGrpSpPr>
              <a:grpSpLocks/>
            </p:cNvGrpSpPr>
            <p:nvPr/>
          </p:nvGrpSpPr>
          <p:grpSpPr bwMode="auto">
            <a:xfrm>
              <a:off x="5065713" y="4433888"/>
              <a:ext cx="501650" cy="233363"/>
              <a:chOff x="3600" y="219"/>
              <a:chExt cx="360" cy="175"/>
            </a:xfrm>
          </p:grpSpPr>
          <p:sp>
            <p:nvSpPr>
              <p:cNvPr id="35000"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latin typeface="+mn-lt"/>
                </a:endParaRPr>
              </a:p>
            </p:txBody>
          </p:sp>
          <p:sp>
            <p:nvSpPr>
              <p:cNvPr id="35001" name="Line 37"/>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latin typeface="+mn-lt"/>
                </a:endParaRPr>
              </a:p>
            </p:txBody>
          </p:sp>
          <p:sp>
            <p:nvSpPr>
              <p:cNvPr id="35002" name="Line 38"/>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latin typeface="+mn-lt"/>
                </a:endParaRPr>
              </a:p>
            </p:txBody>
          </p:sp>
          <p:sp>
            <p:nvSpPr>
              <p:cNvPr id="35003" name="Rectangle 39"/>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latin typeface="+mn-lt"/>
                </a:endParaRPr>
              </a:p>
            </p:txBody>
          </p:sp>
          <p:sp>
            <p:nvSpPr>
              <p:cNvPr id="35004"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latin typeface="+mn-lt"/>
                </a:endParaRPr>
              </a:p>
            </p:txBody>
          </p:sp>
          <p:grpSp>
            <p:nvGrpSpPr>
              <p:cNvPr id="35005" name="Group 41"/>
              <p:cNvGrpSpPr>
                <a:grpSpLocks/>
              </p:cNvGrpSpPr>
              <p:nvPr/>
            </p:nvGrpSpPr>
            <p:grpSpPr bwMode="auto">
              <a:xfrm>
                <a:off x="3686" y="244"/>
                <a:ext cx="177" cy="66"/>
                <a:chOff x="2848" y="848"/>
                <a:chExt cx="140" cy="98"/>
              </a:xfrm>
            </p:grpSpPr>
            <p:sp>
              <p:nvSpPr>
                <p:cNvPr id="35010" name="Line 4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5011" name="Line 43"/>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5012" name="Line 44"/>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nvGrpSpPr>
              <p:cNvPr id="35006" name="Group 45"/>
              <p:cNvGrpSpPr>
                <a:grpSpLocks/>
              </p:cNvGrpSpPr>
              <p:nvPr/>
            </p:nvGrpSpPr>
            <p:grpSpPr bwMode="auto">
              <a:xfrm flipV="1">
                <a:off x="3686" y="243"/>
                <a:ext cx="177" cy="66"/>
                <a:chOff x="2848" y="848"/>
                <a:chExt cx="140" cy="98"/>
              </a:xfrm>
            </p:grpSpPr>
            <p:sp>
              <p:nvSpPr>
                <p:cNvPr id="35007" name="Line 46"/>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5008" name="Line 4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5009" name="Line 48"/>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grpSp>
          <p:nvGrpSpPr>
            <p:cNvPr id="34894" name="Group 49"/>
            <p:cNvGrpSpPr>
              <a:grpSpLocks/>
            </p:cNvGrpSpPr>
            <p:nvPr/>
          </p:nvGrpSpPr>
          <p:grpSpPr bwMode="auto">
            <a:xfrm>
              <a:off x="4987925" y="5099051"/>
              <a:ext cx="500063" cy="233363"/>
              <a:chOff x="3600" y="219"/>
              <a:chExt cx="360" cy="175"/>
            </a:xfrm>
          </p:grpSpPr>
          <p:sp>
            <p:nvSpPr>
              <p:cNvPr id="34987"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latin typeface="+mn-lt"/>
                </a:endParaRPr>
              </a:p>
            </p:txBody>
          </p:sp>
          <p:sp>
            <p:nvSpPr>
              <p:cNvPr id="34988" name="Line 51"/>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latin typeface="+mn-lt"/>
                </a:endParaRPr>
              </a:p>
            </p:txBody>
          </p:sp>
          <p:sp>
            <p:nvSpPr>
              <p:cNvPr id="34989" name="Line 52"/>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latin typeface="+mn-lt"/>
                </a:endParaRPr>
              </a:p>
            </p:txBody>
          </p:sp>
          <p:sp>
            <p:nvSpPr>
              <p:cNvPr id="34990" name="Rectangle 53"/>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latin typeface="+mn-lt"/>
                </a:endParaRPr>
              </a:p>
            </p:txBody>
          </p:sp>
          <p:sp>
            <p:nvSpPr>
              <p:cNvPr id="34991"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latin typeface="+mn-lt"/>
                </a:endParaRPr>
              </a:p>
            </p:txBody>
          </p:sp>
          <p:grpSp>
            <p:nvGrpSpPr>
              <p:cNvPr id="34992" name="Group 55"/>
              <p:cNvGrpSpPr>
                <a:grpSpLocks/>
              </p:cNvGrpSpPr>
              <p:nvPr/>
            </p:nvGrpSpPr>
            <p:grpSpPr bwMode="auto">
              <a:xfrm>
                <a:off x="3686" y="244"/>
                <a:ext cx="177" cy="66"/>
                <a:chOff x="2848" y="848"/>
                <a:chExt cx="140" cy="98"/>
              </a:xfrm>
            </p:grpSpPr>
            <p:sp>
              <p:nvSpPr>
                <p:cNvPr id="34997" name="Line 5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4998" name="Line 57"/>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4999" name="Line 58"/>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nvGrpSpPr>
              <p:cNvPr id="34993" name="Group 59"/>
              <p:cNvGrpSpPr>
                <a:grpSpLocks/>
              </p:cNvGrpSpPr>
              <p:nvPr/>
            </p:nvGrpSpPr>
            <p:grpSpPr bwMode="auto">
              <a:xfrm flipV="1">
                <a:off x="3686" y="243"/>
                <a:ext cx="177" cy="66"/>
                <a:chOff x="2848" y="848"/>
                <a:chExt cx="140" cy="98"/>
              </a:xfrm>
            </p:grpSpPr>
            <p:sp>
              <p:nvSpPr>
                <p:cNvPr id="34994" name="Line 60"/>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4995" name="Line 6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4996" name="Line 62"/>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grpSp>
          <p:nvGrpSpPr>
            <p:cNvPr id="34895" name="Group 63"/>
            <p:cNvGrpSpPr>
              <a:grpSpLocks/>
            </p:cNvGrpSpPr>
            <p:nvPr/>
          </p:nvGrpSpPr>
          <p:grpSpPr bwMode="auto">
            <a:xfrm>
              <a:off x="5622925" y="5395913"/>
              <a:ext cx="501650" cy="233363"/>
              <a:chOff x="3600" y="219"/>
              <a:chExt cx="360" cy="175"/>
            </a:xfrm>
          </p:grpSpPr>
          <p:sp>
            <p:nvSpPr>
              <p:cNvPr id="34974"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latin typeface="+mn-lt"/>
                </a:endParaRPr>
              </a:p>
            </p:txBody>
          </p:sp>
          <p:sp>
            <p:nvSpPr>
              <p:cNvPr id="34975" name="Line 65"/>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latin typeface="+mn-lt"/>
                </a:endParaRPr>
              </a:p>
            </p:txBody>
          </p:sp>
          <p:sp>
            <p:nvSpPr>
              <p:cNvPr id="34976" name="Line 66"/>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latin typeface="+mn-lt"/>
                </a:endParaRPr>
              </a:p>
            </p:txBody>
          </p:sp>
          <p:sp>
            <p:nvSpPr>
              <p:cNvPr id="34977" name="Rectangle 67"/>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latin typeface="+mn-lt"/>
                </a:endParaRPr>
              </a:p>
            </p:txBody>
          </p:sp>
          <p:sp>
            <p:nvSpPr>
              <p:cNvPr id="34978"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latin typeface="+mn-lt"/>
                </a:endParaRPr>
              </a:p>
            </p:txBody>
          </p:sp>
          <p:grpSp>
            <p:nvGrpSpPr>
              <p:cNvPr id="34979" name="Group 69"/>
              <p:cNvGrpSpPr>
                <a:grpSpLocks/>
              </p:cNvGrpSpPr>
              <p:nvPr/>
            </p:nvGrpSpPr>
            <p:grpSpPr bwMode="auto">
              <a:xfrm>
                <a:off x="3686" y="244"/>
                <a:ext cx="177" cy="66"/>
                <a:chOff x="2848" y="848"/>
                <a:chExt cx="140" cy="98"/>
              </a:xfrm>
            </p:grpSpPr>
            <p:sp>
              <p:nvSpPr>
                <p:cNvPr id="34984" name="Line 7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4985" name="Line 71"/>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4986" name="Line 72"/>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nvGrpSpPr>
              <p:cNvPr id="34980" name="Group 73"/>
              <p:cNvGrpSpPr>
                <a:grpSpLocks/>
              </p:cNvGrpSpPr>
              <p:nvPr/>
            </p:nvGrpSpPr>
            <p:grpSpPr bwMode="auto">
              <a:xfrm flipV="1">
                <a:off x="3686" y="243"/>
                <a:ext cx="177" cy="66"/>
                <a:chOff x="2848" y="848"/>
                <a:chExt cx="140" cy="98"/>
              </a:xfrm>
            </p:grpSpPr>
            <p:sp>
              <p:nvSpPr>
                <p:cNvPr id="34981" name="Line 74"/>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4982" name="Line 7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4983" name="Line 76"/>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grpSp>
          <p:nvGrpSpPr>
            <p:cNvPr id="34896" name="Group 77"/>
            <p:cNvGrpSpPr>
              <a:grpSpLocks/>
            </p:cNvGrpSpPr>
            <p:nvPr/>
          </p:nvGrpSpPr>
          <p:grpSpPr bwMode="auto">
            <a:xfrm>
              <a:off x="6067425" y="4740276"/>
              <a:ext cx="501650" cy="233363"/>
              <a:chOff x="3600" y="219"/>
              <a:chExt cx="360" cy="175"/>
            </a:xfrm>
          </p:grpSpPr>
          <p:sp>
            <p:nvSpPr>
              <p:cNvPr id="34961"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latin typeface="+mn-lt"/>
                </a:endParaRPr>
              </a:p>
            </p:txBody>
          </p:sp>
          <p:sp>
            <p:nvSpPr>
              <p:cNvPr id="34962" name="Line 79"/>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latin typeface="+mn-lt"/>
                </a:endParaRPr>
              </a:p>
            </p:txBody>
          </p:sp>
          <p:sp>
            <p:nvSpPr>
              <p:cNvPr id="34963" name="Line 80"/>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latin typeface="+mn-lt"/>
                </a:endParaRPr>
              </a:p>
            </p:txBody>
          </p:sp>
          <p:sp>
            <p:nvSpPr>
              <p:cNvPr id="34964" name="Rectangle 81"/>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latin typeface="+mn-lt"/>
                </a:endParaRPr>
              </a:p>
            </p:txBody>
          </p:sp>
          <p:sp>
            <p:nvSpPr>
              <p:cNvPr id="34965"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latin typeface="+mn-lt"/>
                </a:endParaRPr>
              </a:p>
            </p:txBody>
          </p:sp>
          <p:grpSp>
            <p:nvGrpSpPr>
              <p:cNvPr id="34966" name="Group 83"/>
              <p:cNvGrpSpPr>
                <a:grpSpLocks/>
              </p:cNvGrpSpPr>
              <p:nvPr/>
            </p:nvGrpSpPr>
            <p:grpSpPr bwMode="auto">
              <a:xfrm>
                <a:off x="3686" y="244"/>
                <a:ext cx="177" cy="66"/>
                <a:chOff x="2848" y="848"/>
                <a:chExt cx="140" cy="98"/>
              </a:xfrm>
            </p:grpSpPr>
            <p:sp>
              <p:nvSpPr>
                <p:cNvPr id="34971" name="Line 8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4972" name="Line 85"/>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4973" name="Line 86"/>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nvGrpSpPr>
              <p:cNvPr id="34967" name="Group 87"/>
              <p:cNvGrpSpPr>
                <a:grpSpLocks/>
              </p:cNvGrpSpPr>
              <p:nvPr/>
            </p:nvGrpSpPr>
            <p:grpSpPr bwMode="auto">
              <a:xfrm flipV="1">
                <a:off x="3686" y="243"/>
                <a:ext cx="177" cy="66"/>
                <a:chOff x="2848" y="848"/>
                <a:chExt cx="140" cy="98"/>
              </a:xfrm>
            </p:grpSpPr>
            <p:sp>
              <p:nvSpPr>
                <p:cNvPr id="34968" name="Line 88"/>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4969" name="Line 8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34970" name="Line 90"/>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latin typeface="+mn-lt"/>
                  </a:endParaRPr>
                </a:p>
              </p:txBody>
            </p:sp>
          </p:grpSp>
        </p:grpSp>
        <p:sp>
          <p:nvSpPr>
            <p:cNvPr id="34897" name="Freeform 91"/>
            <p:cNvSpPr>
              <a:spLocks/>
            </p:cNvSpPr>
            <p:nvPr/>
          </p:nvSpPr>
          <p:spPr bwMode="auto">
            <a:xfrm>
              <a:off x="5573713" y="4557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p:spPr>
          <p:txBody>
            <a:bodyPr wrap="none" anchor="ctr"/>
            <a:lstStyle/>
            <a:p>
              <a:endParaRPr lang="zh-CN" altLang="en-US">
                <a:latin typeface="+mn-lt"/>
              </a:endParaRPr>
            </a:p>
          </p:txBody>
        </p:sp>
        <p:sp>
          <p:nvSpPr>
            <p:cNvPr id="34898" name="Freeform 92"/>
            <p:cNvSpPr>
              <a:spLocks/>
            </p:cNvSpPr>
            <p:nvPr/>
          </p:nvSpPr>
          <p:spPr bwMode="auto">
            <a:xfrm>
              <a:off x="4508500" y="4949826"/>
              <a:ext cx="481013"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p:spPr>
          <p:txBody>
            <a:bodyPr wrap="none" anchor="ctr"/>
            <a:lstStyle/>
            <a:p>
              <a:endParaRPr lang="zh-CN" altLang="en-US">
                <a:latin typeface="+mn-lt"/>
              </a:endParaRPr>
            </a:p>
          </p:txBody>
        </p:sp>
        <p:sp>
          <p:nvSpPr>
            <p:cNvPr id="34899" name="Freeform 93"/>
            <p:cNvSpPr>
              <a:spLocks/>
            </p:cNvSpPr>
            <p:nvPr/>
          </p:nvSpPr>
          <p:spPr bwMode="auto">
            <a:xfrm>
              <a:off x="5456238" y="4926013"/>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p:spPr>
          <p:txBody>
            <a:bodyPr wrap="none" anchor="ctr"/>
            <a:lstStyle/>
            <a:p>
              <a:endParaRPr lang="zh-CN" altLang="en-US">
                <a:latin typeface="+mn-lt"/>
              </a:endParaRPr>
            </a:p>
          </p:txBody>
        </p:sp>
        <p:sp>
          <p:nvSpPr>
            <p:cNvPr id="34900" name="Freeform 94"/>
            <p:cNvSpPr>
              <a:spLocks/>
            </p:cNvSpPr>
            <p:nvPr/>
          </p:nvSpPr>
          <p:spPr bwMode="auto">
            <a:xfrm>
              <a:off x="6122988" y="4979988"/>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p:spPr>
          <p:txBody>
            <a:bodyPr wrap="none" anchor="ctr"/>
            <a:lstStyle/>
            <a:p>
              <a:endParaRPr lang="zh-CN" altLang="en-US">
                <a:latin typeface="+mn-lt"/>
              </a:endParaRPr>
            </a:p>
          </p:txBody>
        </p:sp>
        <p:sp>
          <p:nvSpPr>
            <p:cNvPr id="34901" name="Freeform 95"/>
            <p:cNvSpPr>
              <a:spLocks/>
            </p:cNvSpPr>
            <p:nvPr/>
          </p:nvSpPr>
          <p:spPr bwMode="auto">
            <a:xfrm>
              <a:off x="4887913" y="5513388"/>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p:spPr>
          <p:txBody>
            <a:bodyPr wrap="none" anchor="ctr"/>
            <a:lstStyle/>
            <a:p>
              <a:endParaRPr lang="zh-CN" altLang="en-US">
                <a:latin typeface="+mn-lt"/>
              </a:endParaRPr>
            </a:p>
          </p:txBody>
        </p:sp>
        <p:sp>
          <p:nvSpPr>
            <p:cNvPr id="34902" name="Freeform 96"/>
            <p:cNvSpPr>
              <a:spLocks/>
            </p:cNvSpPr>
            <p:nvPr/>
          </p:nvSpPr>
          <p:spPr bwMode="auto">
            <a:xfrm>
              <a:off x="4351338" y="4973638"/>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p:spPr>
          <p:txBody>
            <a:bodyPr wrap="none" anchor="ctr"/>
            <a:lstStyle/>
            <a:p>
              <a:endParaRPr lang="zh-CN" altLang="en-US">
                <a:latin typeface="+mn-lt"/>
              </a:endParaRPr>
            </a:p>
          </p:txBody>
        </p:sp>
        <p:sp>
          <p:nvSpPr>
            <p:cNvPr id="34903" name="Text Box 100"/>
            <p:cNvSpPr txBox="1">
              <a:spLocks noChangeArrowheads="1"/>
            </p:cNvSpPr>
            <p:nvPr/>
          </p:nvSpPr>
          <p:spPr bwMode="auto">
            <a:xfrm>
              <a:off x="4440876" y="4483071"/>
              <a:ext cx="311067" cy="366700"/>
            </a:xfrm>
            <a:prstGeom prst="rect">
              <a:avLst/>
            </a:prstGeom>
            <a:noFill/>
            <a:ln w="9525">
              <a:noFill/>
              <a:miter lim="800000"/>
              <a:headEnd/>
              <a:tailEnd/>
            </a:ln>
          </p:spPr>
          <p:txBody>
            <a:bodyPr wrap="none">
              <a:spAutoFit/>
            </a:bodyPr>
            <a:lstStyle/>
            <a:p>
              <a:pPr eaLnBrk="1" hangingPunct="1"/>
              <a:r>
                <a:rPr lang="en-US" altLang="zh-CN" sz="1800">
                  <a:solidFill>
                    <a:srgbClr val="000000"/>
                  </a:solidFill>
                  <a:latin typeface="+mn-lt"/>
                </a:rPr>
                <a:t>1</a:t>
              </a:r>
            </a:p>
          </p:txBody>
        </p:sp>
        <p:sp>
          <p:nvSpPr>
            <p:cNvPr id="34904" name="Text Box 101"/>
            <p:cNvSpPr txBox="1">
              <a:spLocks noChangeArrowheads="1"/>
            </p:cNvSpPr>
            <p:nvPr/>
          </p:nvSpPr>
          <p:spPr bwMode="auto">
            <a:xfrm>
              <a:off x="4378980" y="4897394"/>
              <a:ext cx="296783" cy="336538"/>
            </a:xfrm>
            <a:prstGeom prst="rect">
              <a:avLst/>
            </a:prstGeom>
            <a:noFill/>
            <a:ln w="9525">
              <a:noFill/>
              <a:miter lim="800000"/>
              <a:headEnd/>
              <a:tailEnd/>
            </a:ln>
          </p:spPr>
          <p:txBody>
            <a:bodyPr wrap="none">
              <a:spAutoFit/>
            </a:bodyPr>
            <a:lstStyle/>
            <a:p>
              <a:pPr eaLnBrk="1" hangingPunct="1"/>
              <a:r>
                <a:rPr lang="en-US" altLang="zh-CN" sz="1600">
                  <a:solidFill>
                    <a:srgbClr val="000000"/>
                  </a:solidFill>
                  <a:latin typeface="+mn-lt"/>
                </a:rPr>
                <a:t>2</a:t>
              </a:r>
            </a:p>
          </p:txBody>
        </p:sp>
        <p:sp>
          <p:nvSpPr>
            <p:cNvPr id="34905" name="Text Box 102"/>
            <p:cNvSpPr txBox="1">
              <a:spLocks noChangeArrowheads="1"/>
            </p:cNvSpPr>
            <p:nvPr/>
          </p:nvSpPr>
          <p:spPr bwMode="auto">
            <a:xfrm>
              <a:off x="4128222" y="4970416"/>
              <a:ext cx="296783" cy="336538"/>
            </a:xfrm>
            <a:prstGeom prst="rect">
              <a:avLst/>
            </a:prstGeom>
            <a:noFill/>
            <a:ln w="9525">
              <a:noFill/>
              <a:miter lim="800000"/>
              <a:headEnd/>
              <a:tailEnd/>
            </a:ln>
          </p:spPr>
          <p:txBody>
            <a:bodyPr wrap="none">
              <a:spAutoFit/>
            </a:bodyPr>
            <a:lstStyle/>
            <a:p>
              <a:pPr eaLnBrk="1" hangingPunct="1"/>
              <a:r>
                <a:rPr lang="en-US" altLang="zh-CN" sz="1600">
                  <a:solidFill>
                    <a:srgbClr val="000000"/>
                  </a:solidFill>
                  <a:latin typeface="+mn-lt"/>
                </a:rPr>
                <a:t>3</a:t>
              </a:r>
            </a:p>
          </p:txBody>
        </p:sp>
        <p:grpSp>
          <p:nvGrpSpPr>
            <p:cNvPr id="34906" name="Group 1"/>
            <p:cNvGrpSpPr>
              <a:grpSpLocks/>
            </p:cNvGrpSpPr>
            <p:nvPr/>
          </p:nvGrpSpPr>
          <p:grpSpPr bwMode="auto">
            <a:xfrm rot="-2012368">
              <a:off x="2645158" y="5398104"/>
              <a:ext cx="1447800" cy="274638"/>
              <a:chOff x="2436813" y="4587876"/>
              <a:chExt cx="1447800" cy="274638"/>
            </a:xfrm>
          </p:grpSpPr>
          <p:sp>
            <p:nvSpPr>
              <p:cNvPr id="34956" name="Rectangle 97"/>
              <p:cNvSpPr>
                <a:spLocks noChangeArrowheads="1"/>
              </p:cNvSpPr>
              <p:nvPr/>
            </p:nvSpPr>
            <p:spPr bwMode="auto">
              <a:xfrm>
                <a:off x="2461850" y="4583083"/>
                <a:ext cx="1155391" cy="238116"/>
              </a:xfrm>
              <a:prstGeom prst="rect">
                <a:avLst/>
              </a:prstGeom>
              <a:solidFill>
                <a:schemeClr val="bg2"/>
              </a:solidFill>
              <a:ln w="9525">
                <a:noFill/>
                <a:miter lim="800000"/>
                <a:headEnd/>
                <a:tailEnd/>
              </a:ln>
            </p:spPr>
            <p:txBody>
              <a:bodyPr wrap="none" anchor="ctr"/>
              <a:lstStyle/>
              <a:p>
                <a:endParaRPr lang="zh-CN" altLang="zh-CN" sz="1800">
                  <a:solidFill>
                    <a:srgbClr val="000000"/>
                  </a:solidFill>
                  <a:latin typeface="+mn-lt"/>
                </a:endParaRPr>
              </a:p>
            </p:txBody>
          </p:sp>
          <p:sp>
            <p:nvSpPr>
              <p:cNvPr id="34957"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latin typeface="+mn-lt"/>
                </a:endParaRPr>
              </a:p>
            </p:txBody>
          </p:sp>
          <p:sp>
            <p:nvSpPr>
              <p:cNvPr id="34958"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p:spPr>
            <p:txBody>
              <a:bodyPr wrap="none" anchor="ctr"/>
              <a:lstStyle/>
              <a:p>
                <a:endParaRPr lang="zh-CN" altLang="en-US">
                  <a:latin typeface="+mn-lt"/>
                </a:endParaRPr>
              </a:p>
            </p:txBody>
          </p:sp>
          <p:sp>
            <p:nvSpPr>
              <p:cNvPr id="34959"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latin typeface="+mn-lt"/>
                </a:endParaRPr>
              </a:p>
            </p:txBody>
          </p:sp>
          <p:sp>
            <p:nvSpPr>
              <p:cNvPr id="34960" name="Text Box 105"/>
              <p:cNvSpPr txBox="1">
                <a:spLocks noChangeArrowheads="1"/>
              </p:cNvSpPr>
              <p:nvPr/>
            </p:nvSpPr>
            <p:spPr bwMode="auto">
              <a:xfrm rot="289934">
                <a:off x="3019653" y="4584228"/>
                <a:ext cx="520561" cy="274627"/>
              </a:xfrm>
              <a:prstGeom prst="rect">
                <a:avLst/>
              </a:prstGeom>
              <a:noFill/>
              <a:ln w="9525">
                <a:noFill/>
                <a:miter lim="800000"/>
                <a:headEnd/>
                <a:tailEnd/>
              </a:ln>
            </p:spPr>
            <p:txBody>
              <a:bodyPr wrap="none">
                <a:spAutoFit/>
              </a:bodyPr>
              <a:lstStyle/>
              <a:p>
                <a:pPr eaLnBrk="1" hangingPunct="1"/>
                <a:r>
                  <a:rPr lang="en-US" altLang="zh-CN" sz="1200">
                    <a:solidFill>
                      <a:srgbClr val="000000"/>
                    </a:solidFill>
                    <a:latin typeface="+mn-lt"/>
                  </a:rPr>
                  <a:t>0111</a:t>
                </a:r>
              </a:p>
            </p:txBody>
          </p:sp>
        </p:grpSp>
        <p:sp>
          <p:nvSpPr>
            <p:cNvPr id="34907" name="Text Box 106"/>
            <p:cNvSpPr txBox="1">
              <a:spLocks noChangeArrowheads="1"/>
            </p:cNvSpPr>
            <p:nvPr/>
          </p:nvSpPr>
          <p:spPr bwMode="auto">
            <a:xfrm>
              <a:off x="1626971" y="6031563"/>
              <a:ext cx="2953726" cy="369390"/>
            </a:xfrm>
            <a:prstGeom prst="rect">
              <a:avLst/>
            </a:prstGeom>
            <a:noFill/>
            <a:ln w="9525">
              <a:noFill/>
              <a:miter lim="800000"/>
              <a:headEnd/>
              <a:tailEnd/>
            </a:ln>
          </p:spPr>
          <p:txBody>
            <a:bodyPr wrap="none">
              <a:spAutoFit/>
            </a:bodyPr>
            <a:lstStyle/>
            <a:p>
              <a:pPr eaLnBrk="1" hangingPunct="1"/>
              <a:r>
                <a:rPr lang="zh-CN" altLang="en-US" sz="1800" dirty="0" smtClean="0">
                  <a:solidFill>
                    <a:srgbClr val="000000"/>
                  </a:solidFill>
                  <a:latin typeface="+mn-lt"/>
                </a:rPr>
                <a:t>到达分组首部中的目的地址</a:t>
              </a:r>
              <a:endParaRPr lang="en-US" altLang="zh-CN" sz="1800" dirty="0">
                <a:solidFill>
                  <a:srgbClr val="000000"/>
                </a:solidFill>
                <a:latin typeface="+mn-lt"/>
              </a:endParaRPr>
            </a:p>
          </p:txBody>
        </p:sp>
        <p:sp>
          <p:nvSpPr>
            <p:cNvPr id="34908"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p:spPr>
          <p:txBody>
            <a:bodyPr/>
            <a:lstStyle/>
            <a:p>
              <a:endParaRPr lang="zh-CN" altLang="en-US">
                <a:latin typeface="+mn-lt"/>
              </a:endParaRPr>
            </a:p>
          </p:txBody>
        </p:sp>
        <p:sp>
          <p:nvSpPr>
            <p:cNvPr id="34909" name="Line 119"/>
            <p:cNvSpPr>
              <a:spLocks noChangeShapeType="1"/>
            </p:cNvSpPr>
            <p:nvPr/>
          </p:nvSpPr>
          <p:spPr bwMode="auto">
            <a:xfrm flipH="1" flipV="1">
              <a:off x="3562966" y="5567573"/>
              <a:ext cx="22219" cy="450834"/>
            </a:xfrm>
            <a:prstGeom prst="line">
              <a:avLst/>
            </a:prstGeom>
            <a:noFill/>
            <a:ln w="9525">
              <a:solidFill>
                <a:schemeClr val="tx1"/>
              </a:solidFill>
              <a:round/>
              <a:headEnd/>
              <a:tailEnd type="triangle" w="med" len="med"/>
            </a:ln>
          </p:spPr>
          <p:txBody>
            <a:bodyPr/>
            <a:lstStyle/>
            <a:p>
              <a:endParaRPr lang="zh-CN" altLang="en-US">
                <a:latin typeface="+mn-lt"/>
              </a:endParaRPr>
            </a:p>
          </p:txBody>
        </p:sp>
        <p:sp>
          <p:nvSpPr>
            <p:cNvPr id="34910" name="Freeform 121"/>
            <p:cNvSpPr>
              <a:spLocks/>
            </p:cNvSpPr>
            <p:nvPr/>
          </p:nvSpPr>
          <p:spPr bwMode="auto">
            <a:xfrm flipH="1">
              <a:off x="6254750" y="4370388"/>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w="9525">
              <a:noFill/>
              <a:round/>
              <a:headEnd/>
              <a:tailEnd/>
            </a:ln>
          </p:spPr>
          <p:txBody>
            <a:bodyPr/>
            <a:lstStyle/>
            <a:p>
              <a:endParaRPr lang="zh-CN" altLang="en-US">
                <a:latin typeface="+mn-lt"/>
              </a:endParaRPr>
            </a:p>
          </p:txBody>
        </p:sp>
        <p:sp>
          <p:nvSpPr>
            <p:cNvPr id="34911" name="Freeform 122"/>
            <p:cNvSpPr>
              <a:spLocks/>
            </p:cNvSpPr>
            <p:nvPr/>
          </p:nvSpPr>
          <p:spPr bwMode="auto">
            <a:xfrm flipH="1">
              <a:off x="5243513" y="4086226"/>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w="9525">
              <a:noFill/>
              <a:round/>
              <a:headEnd/>
              <a:tailEnd/>
            </a:ln>
          </p:spPr>
          <p:txBody>
            <a:bodyPr/>
            <a:lstStyle/>
            <a:p>
              <a:endParaRPr lang="zh-CN" altLang="en-US">
                <a:latin typeface="+mn-lt"/>
              </a:endParaRPr>
            </a:p>
          </p:txBody>
        </p:sp>
        <p:sp>
          <p:nvSpPr>
            <p:cNvPr id="34912" name="Freeform 123"/>
            <p:cNvSpPr>
              <a:spLocks/>
            </p:cNvSpPr>
            <p:nvPr/>
          </p:nvSpPr>
          <p:spPr bwMode="auto">
            <a:xfrm flipH="1" flipV="1">
              <a:off x="5911850" y="5632451"/>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w="9525">
              <a:noFill/>
              <a:round/>
              <a:headEnd/>
              <a:tailEnd/>
            </a:ln>
          </p:spPr>
          <p:txBody>
            <a:bodyPr/>
            <a:lstStyle/>
            <a:p>
              <a:endParaRPr lang="zh-CN" altLang="en-US">
                <a:latin typeface="+mn-lt"/>
              </a:endParaRPr>
            </a:p>
          </p:txBody>
        </p:sp>
        <p:sp>
          <p:nvSpPr>
            <p:cNvPr id="34913" name="Freeform 124"/>
            <p:cNvSpPr>
              <a:spLocks/>
            </p:cNvSpPr>
            <p:nvPr/>
          </p:nvSpPr>
          <p:spPr bwMode="auto">
            <a:xfrm flipH="1" flipV="1">
              <a:off x="4562475" y="5616576"/>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w="9525">
              <a:noFill/>
              <a:round/>
              <a:headEnd/>
              <a:tailEnd/>
            </a:ln>
          </p:spPr>
          <p:txBody>
            <a:bodyPr/>
            <a:lstStyle/>
            <a:p>
              <a:endParaRPr lang="zh-CN" altLang="en-US">
                <a:latin typeface="+mn-lt"/>
              </a:endParaRPr>
            </a:p>
          </p:txBody>
        </p:sp>
        <p:sp>
          <p:nvSpPr>
            <p:cNvPr id="34914" name="Freeform 125"/>
            <p:cNvSpPr>
              <a:spLocks/>
            </p:cNvSpPr>
            <p:nvPr/>
          </p:nvSpPr>
          <p:spPr bwMode="auto">
            <a:xfrm flipH="1" flipV="1">
              <a:off x="5202238" y="5324476"/>
              <a:ext cx="542925"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w="9525">
              <a:noFill/>
              <a:round/>
              <a:headEnd/>
              <a:tailEnd/>
            </a:ln>
          </p:spPr>
          <p:txBody>
            <a:bodyPr/>
            <a:lstStyle/>
            <a:p>
              <a:endParaRPr lang="zh-CN" altLang="en-US">
                <a:latin typeface="+mn-lt"/>
              </a:endParaRPr>
            </a:p>
          </p:txBody>
        </p:sp>
        <p:grpSp>
          <p:nvGrpSpPr>
            <p:cNvPr id="34915" name="Group 126"/>
            <p:cNvGrpSpPr>
              <a:grpSpLocks/>
            </p:cNvGrpSpPr>
            <p:nvPr/>
          </p:nvGrpSpPr>
          <p:grpSpPr bwMode="auto">
            <a:xfrm>
              <a:off x="5251450" y="3641726"/>
              <a:ext cx="550863" cy="452438"/>
              <a:chOff x="2886" y="1668"/>
              <a:chExt cx="347" cy="285"/>
            </a:xfrm>
          </p:grpSpPr>
          <p:sp>
            <p:nvSpPr>
              <p:cNvPr id="34949"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latin typeface="+mn-lt"/>
                </a:endParaRPr>
              </a:p>
            </p:txBody>
          </p:sp>
          <p:sp>
            <p:nvSpPr>
              <p:cNvPr id="34950"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latin typeface="+mn-lt"/>
                </a:endParaRPr>
              </a:p>
            </p:txBody>
          </p:sp>
          <p:sp>
            <p:nvSpPr>
              <p:cNvPr id="34951"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latin typeface="+mn-lt"/>
                </a:endParaRPr>
              </a:p>
            </p:txBody>
          </p:sp>
          <p:sp>
            <p:nvSpPr>
              <p:cNvPr id="34952" name="Line 130"/>
              <p:cNvSpPr>
                <a:spLocks noChangeShapeType="1"/>
              </p:cNvSpPr>
              <p:nvPr/>
            </p:nvSpPr>
            <p:spPr bwMode="auto">
              <a:xfrm>
                <a:off x="3082" y="1811"/>
                <a:ext cx="1" cy="130"/>
              </a:xfrm>
              <a:prstGeom prst="line">
                <a:avLst/>
              </a:prstGeom>
              <a:noFill/>
              <a:ln w="9525">
                <a:solidFill>
                  <a:schemeClr val="tx1"/>
                </a:solidFill>
                <a:round/>
                <a:headEnd/>
                <a:tailEnd/>
              </a:ln>
            </p:spPr>
            <p:txBody>
              <a:bodyPr/>
              <a:lstStyle/>
              <a:p>
                <a:endParaRPr lang="zh-CN" altLang="en-US">
                  <a:latin typeface="+mn-lt"/>
                </a:endParaRPr>
              </a:p>
            </p:txBody>
          </p:sp>
          <p:sp>
            <p:nvSpPr>
              <p:cNvPr id="34953" name="Line 131"/>
              <p:cNvSpPr>
                <a:spLocks noChangeShapeType="1"/>
              </p:cNvSpPr>
              <p:nvPr/>
            </p:nvSpPr>
            <p:spPr bwMode="auto">
              <a:xfrm>
                <a:off x="2913" y="1842"/>
                <a:ext cx="300" cy="0"/>
              </a:xfrm>
              <a:prstGeom prst="line">
                <a:avLst/>
              </a:prstGeom>
              <a:noFill/>
              <a:ln w="9525">
                <a:solidFill>
                  <a:schemeClr val="tx1"/>
                </a:solidFill>
                <a:round/>
                <a:headEnd/>
                <a:tailEnd/>
              </a:ln>
            </p:spPr>
            <p:txBody>
              <a:bodyPr/>
              <a:lstStyle/>
              <a:p>
                <a:endParaRPr lang="zh-CN" altLang="en-US">
                  <a:latin typeface="+mn-lt"/>
                </a:endParaRPr>
              </a:p>
            </p:txBody>
          </p:sp>
          <p:sp>
            <p:nvSpPr>
              <p:cNvPr id="34954" name="Line 132"/>
              <p:cNvSpPr>
                <a:spLocks noChangeShapeType="1"/>
              </p:cNvSpPr>
              <p:nvPr/>
            </p:nvSpPr>
            <p:spPr bwMode="auto">
              <a:xfrm>
                <a:off x="2912" y="1812"/>
                <a:ext cx="300" cy="0"/>
              </a:xfrm>
              <a:prstGeom prst="line">
                <a:avLst/>
              </a:prstGeom>
              <a:noFill/>
              <a:ln w="9525">
                <a:solidFill>
                  <a:schemeClr val="tx1"/>
                </a:solidFill>
                <a:round/>
                <a:headEnd/>
                <a:tailEnd/>
              </a:ln>
            </p:spPr>
            <p:txBody>
              <a:bodyPr/>
              <a:lstStyle/>
              <a:p>
                <a:endParaRPr lang="zh-CN" altLang="en-US">
                  <a:latin typeface="+mn-lt"/>
                </a:endParaRPr>
              </a:p>
            </p:txBody>
          </p:sp>
          <p:sp>
            <p:nvSpPr>
              <p:cNvPr id="34955"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latin typeface="+mn-lt"/>
                </a:endParaRPr>
              </a:p>
            </p:txBody>
          </p:sp>
        </p:grpSp>
        <p:grpSp>
          <p:nvGrpSpPr>
            <p:cNvPr id="34916" name="Group 134"/>
            <p:cNvGrpSpPr>
              <a:grpSpLocks/>
            </p:cNvGrpSpPr>
            <p:nvPr/>
          </p:nvGrpSpPr>
          <p:grpSpPr bwMode="auto">
            <a:xfrm>
              <a:off x="6264275" y="3914776"/>
              <a:ext cx="550863" cy="452438"/>
              <a:chOff x="2886" y="1668"/>
              <a:chExt cx="347" cy="285"/>
            </a:xfrm>
          </p:grpSpPr>
          <p:sp>
            <p:nvSpPr>
              <p:cNvPr id="34942"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latin typeface="+mn-lt"/>
                </a:endParaRPr>
              </a:p>
            </p:txBody>
          </p:sp>
          <p:sp>
            <p:nvSpPr>
              <p:cNvPr id="34943"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latin typeface="+mn-lt"/>
                </a:endParaRPr>
              </a:p>
            </p:txBody>
          </p:sp>
          <p:sp>
            <p:nvSpPr>
              <p:cNvPr id="34944"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latin typeface="+mn-lt"/>
                </a:endParaRPr>
              </a:p>
            </p:txBody>
          </p:sp>
          <p:sp>
            <p:nvSpPr>
              <p:cNvPr id="34945" name="Line 138"/>
              <p:cNvSpPr>
                <a:spLocks noChangeShapeType="1"/>
              </p:cNvSpPr>
              <p:nvPr/>
            </p:nvSpPr>
            <p:spPr bwMode="auto">
              <a:xfrm>
                <a:off x="3082" y="1811"/>
                <a:ext cx="1" cy="130"/>
              </a:xfrm>
              <a:prstGeom prst="line">
                <a:avLst/>
              </a:prstGeom>
              <a:noFill/>
              <a:ln w="9525">
                <a:solidFill>
                  <a:schemeClr val="tx1"/>
                </a:solidFill>
                <a:round/>
                <a:headEnd/>
                <a:tailEnd/>
              </a:ln>
            </p:spPr>
            <p:txBody>
              <a:bodyPr/>
              <a:lstStyle/>
              <a:p>
                <a:endParaRPr lang="zh-CN" altLang="en-US">
                  <a:latin typeface="+mn-lt"/>
                </a:endParaRPr>
              </a:p>
            </p:txBody>
          </p:sp>
          <p:sp>
            <p:nvSpPr>
              <p:cNvPr id="34946" name="Line 139"/>
              <p:cNvSpPr>
                <a:spLocks noChangeShapeType="1"/>
              </p:cNvSpPr>
              <p:nvPr/>
            </p:nvSpPr>
            <p:spPr bwMode="auto">
              <a:xfrm>
                <a:off x="2913" y="1842"/>
                <a:ext cx="300" cy="0"/>
              </a:xfrm>
              <a:prstGeom prst="line">
                <a:avLst/>
              </a:prstGeom>
              <a:noFill/>
              <a:ln w="9525">
                <a:solidFill>
                  <a:schemeClr val="tx1"/>
                </a:solidFill>
                <a:round/>
                <a:headEnd/>
                <a:tailEnd/>
              </a:ln>
            </p:spPr>
            <p:txBody>
              <a:bodyPr/>
              <a:lstStyle/>
              <a:p>
                <a:endParaRPr lang="zh-CN" altLang="en-US">
                  <a:latin typeface="+mn-lt"/>
                </a:endParaRPr>
              </a:p>
            </p:txBody>
          </p:sp>
          <p:sp>
            <p:nvSpPr>
              <p:cNvPr id="34947" name="Line 140"/>
              <p:cNvSpPr>
                <a:spLocks noChangeShapeType="1"/>
              </p:cNvSpPr>
              <p:nvPr/>
            </p:nvSpPr>
            <p:spPr bwMode="auto">
              <a:xfrm>
                <a:off x="2912" y="1812"/>
                <a:ext cx="300" cy="0"/>
              </a:xfrm>
              <a:prstGeom prst="line">
                <a:avLst/>
              </a:prstGeom>
              <a:noFill/>
              <a:ln w="9525">
                <a:solidFill>
                  <a:schemeClr val="tx1"/>
                </a:solidFill>
                <a:round/>
                <a:headEnd/>
                <a:tailEnd/>
              </a:ln>
            </p:spPr>
            <p:txBody>
              <a:bodyPr/>
              <a:lstStyle/>
              <a:p>
                <a:endParaRPr lang="zh-CN" altLang="en-US">
                  <a:latin typeface="+mn-lt"/>
                </a:endParaRPr>
              </a:p>
            </p:txBody>
          </p:sp>
          <p:sp>
            <p:nvSpPr>
              <p:cNvPr id="34948"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latin typeface="+mn-lt"/>
                </a:endParaRPr>
              </a:p>
            </p:txBody>
          </p:sp>
        </p:grpSp>
        <p:grpSp>
          <p:nvGrpSpPr>
            <p:cNvPr id="34917" name="Group 142"/>
            <p:cNvGrpSpPr>
              <a:grpSpLocks/>
            </p:cNvGrpSpPr>
            <p:nvPr/>
          </p:nvGrpSpPr>
          <p:grpSpPr bwMode="auto">
            <a:xfrm>
              <a:off x="5894388" y="5991226"/>
              <a:ext cx="550863" cy="452438"/>
              <a:chOff x="2886" y="1668"/>
              <a:chExt cx="347" cy="285"/>
            </a:xfrm>
          </p:grpSpPr>
          <p:sp>
            <p:nvSpPr>
              <p:cNvPr id="34935"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latin typeface="+mn-lt"/>
                </a:endParaRPr>
              </a:p>
            </p:txBody>
          </p:sp>
          <p:sp>
            <p:nvSpPr>
              <p:cNvPr id="34936"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latin typeface="+mn-lt"/>
                </a:endParaRPr>
              </a:p>
            </p:txBody>
          </p:sp>
          <p:sp>
            <p:nvSpPr>
              <p:cNvPr id="34937"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latin typeface="+mn-lt"/>
                </a:endParaRPr>
              </a:p>
            </p:txBody>
          </p:sp>
          <p:sp>
            <p:nvSpPr>
              <p:cNvPr id="34938" name="Line 146"/>
              <p:cNvSpPr>
                <a:spLocks noChangeShapeType="1"/>
              </p:cNvSpPr>
              <p:nvPr/>
            </p:nvSpPr>
            <p:spPr bwMode="auto">
              <a:xfrm>
                <a:off x="3082" y="1811"/>
                <a:ext cx="1" cy="130"/>
              </a:xfrm>
              <a:prstGeom prst="line">
                <a:avLst/>
              </a:prstGeom>
              <a:noFill/>
              <a:ln w="9525">
                <a:solidFill>
                  <a:schemeClr val="tx1"/>
                </a:solidFill>
                <a:round/>
                <a:headEnd/>
                <a:tailEnd/>
              </a:ln>
            </p:spPr>
            <p:txBody>
              <a:bodyPr/>
              <a:lstStyle/>
              <a:p>
                <a:endParaRPr lang="zh-CN" altLang="en-US">
                  <a:latin typeface="+mn-lt"/>
                </a:endParaRPr>
              </a:p>
            </p:txBody>
          </p:sp>
          <p:sp>
            <p:nvSpPr>
              <p:cNvPr id="34939" name="Line 147"/>
              <p:cNvSpPr>
                <a:spLocks noChangeShapeType="1"/>
              </p:cNvSpPr>
              <p:nvPr/>
            </p:nvSpPr>
            <p:spPr bwMode="auto">
              <a:xfrm>
                <a:off x="2913" y="1842"/>
                <a:ext cx="300" cy="0"/>
              </a:xfrm>
              <a:prstGeom prst="line">
                <a:avLst/>
              </a:prstGeom>
              <a:noFill/>
              <a:ln w="9525">
                <a:solidFill>
                  <a:schemeClr val="tx1"/>
                </a:solidFill>
                <a:round/>
                <a:headEnd/>
                <a:tailEnd/>
              </a:ln>
            </p:spPr>
            <p:txBody>
              <a:bodyPr/>
              <a:lstStyle/>
              <a:p>
                <a:endParaRPr lang="zh-CN" altLang="en-US">
                  <a:latin typeface="+mn-lt"/>
                </a:endParaRPr>
              </a:p>
            </p:txBody>
          </p:sp>
          <p:sp>
            <p:nvSpPr>
              <p:cNvPr id="34940" name="Line 148"/>
              <p:cNvSpPr>
                <a:spLocks noChangeShapeType="1"/>
              </p:cNvSpPr>
              <p:nvPr/>
            </p:nvSpPr>
            <p:spPr bwMode="auto">
              <a:xfrm>
                <a:off x="2912" y="1812"/>
                <a:ext cx="300" cy="0"/>
              </a:xfrm>
              <a:prstGeom prst="line">
                <a:avLst/>
              </a:prstGeom>
              <a:noFill/>
              <a:ln w="9525">
                <a:solidFill>
                  <a:schemeClr val="tx1"/>
                </a:solidFill>
                <a:round/>
                <a:headEnd/>
                <a:tailEnd/>
              </a:ln>
            </p:spPr>
            <p:txBody>
              <a:bodyPr/>
              <a:lstStyle/>
              <a:p>
                <a:endParaRPr lang="zh-CN" altLang="en-US">
                  <a:latin typeface="+mn-lt"/>
                </a:endParaRPr>
              </a:p>
            </p:txBody>
          </p:sp>
          <p:sp>
            <p:nvSpPr>
              <p:cNvPr id="34941"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latin typeface="+mn-lt"/>
                </a:endParaRPr>
              </a:p>
            </p:txBody>
          </p:sp>
        </p:grpSp>
        <p:grpSp>
          <p:nvGrpSpPr>
            <p:cNvPr id="34918" name="Group 150"/>
            <p:cNvGrpSpPr>
              <a:grpSpLocks/>
            </p:cNvGrpSpPr>
            <p:nvPr/>
          </p:nvGrpSpPr>
          <p:grpSpPr bwMode="auto">
            <a:xfrm>
              <a:off x="5199063" y="5772151"/>
              <a:ext cx="550863" cy="452438"/>
              <a:chOff x="2886" y="1668"/>
              <a:chExt cx="347" cy="285"/>
            </a:xfrm>
          </p:grpSpPr>
          <p:sp>
            <p:nvSpPr>
              <p:cNvPr id="34928"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latin typeface="+mn-lt"/>
                </a:endParaRPr>
              </a:p>
            </p:txBody>
          </p:sp>
          <p:sp>
            <p:nvSpPr>
              <p:cNvPr id="34929"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latin typeface="+mn-lt"/>
                </a:endParaRPr>
              </a:p>
            </p:txBody>
          </p:sp>
          <p:sp>
            <p:nvSpPr>
              <p:cNvPr id="34930"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latin typeface="+mn-lt"/>
                </a:endParaRPr>
              </a:p>
            </p:txBody>
          </p:sp>
          <p:sp>
            <p:nvSpPr>
              <p:cNvPr id="34931" name="Line 154"/>
              <p:cNvSpPr>
                <a:spLocks noChangeShapeType="1"/>
              </p:cNvSpPr>
              <p:nvPr/>
            </p:nvSpPr>
            <p:spPr bwMode="auto">
              <a:xfrm>
                <a:off x="3082" y="1811"/>
                <a:ext cx="1" cy="130"/>
              </a:xfrm>
              <a:prstGeom prst="line">
                <a:avLst/>
              </a:prstGeom>
              <a:noFill/>
              <a:ln w="9525">
                <a:solidFill>
                  <a:schemeClr val="tx1"/>
                </a:solidFill>
                <a:round/>
                <a:headEnd/>
                <a:tailEnd/>
              </a:ln>
            </p:spPr>
            <p:txBody>
              <a:bodyPr/>
              <a:lstStyle/>
              <a:p>
                <a:endParaRPr lang="zh-CN" altLang="en-US">
                  <a:latin typeface="+mn-lt"/>
                </a:endParaRPr>
              </a:p>
            </p:txBody>
          </p:sp>
          <p:sp>
            <p:nvSpPr>
              <p:cNvPr id="34932" name="Line 155"/>
              <p:cNvSpPr>
                <a:spLocks noChangeShapeType="1"/>
              </p:cNvSpPr>
              <p:nvPr/>
            </p:nvSpPr>
            <p:spPr bwMode="auto">
              <a:xfrm>
                <a:off x="2913" y="1842"/>
                <a:ext cx="300" cy="0"/>
              </a:xfrm>
              <a:prstGeom prst="line">
                <a:avLst/>
              </a:prstGeom>
              <a:noFill/>
              <a:ln w="9525">
                <a:solidFill>
                  <a:schemeClr val="tx1"/>
                </a:solidFill>
                <a:round/>
                <a:headEnd/>
                <a:tailEnd/>
              </a:ln>
            </p:spPr>
            <p:txBody>
              <a:bodyPr/>
              <a:lstStyle/>
              <a:p>
                <a:endParaRPr lang="zh-CN" altLang="en-US">
                  <a:latin typeface="+mn-lt"/>
                </a:endParaRPr>
              </a:p>
            </p:txBody>
          </p:sp>
          <p:sp>
            <p:nvSpPr>
              <p:cNvPr id="34933" name="Line 156"/>
              <p:cNvSpPr>
                <a:spLocks noChangeShapeType="1"/>
              </p:cNvSpPr>
              <p:nvPr/>
            </p:nvSpPr>
            <p:spPr bwMode="auto">
              <a:xfrm>
                <a:off x="2912" y="1812"/>
                <a:ext cx="300" cy="0"/>
              </a:xfrm>
              <a:prstGeom prst="line">
                <a:avLst/>
              </a:prstGeom>
              <a:noFill/>
              <a:ln w="9525">
                <a:solidFill>
                  <a:schemeClr val="tx1"/>
                </a:solidFill>
                <a:round/>
                <a:headEnd/>
                <a:tailEnd/>
              </a:ln>
            </p:spPr>
            <p:txBody>
              <a:bodyPr/>
              <a:lstStyle/>
              <a:p>
                <a:endParaRPr lang="zh-CN" altLang="en-US">
                  <a:latin typeface="+mn-lt"/>
                </a:endParaRPr>
              </a:p>
            </p:txBody>
          </p:sp>
          <p:sp>
            <p:nvSpPr>
              <p:cNvPr id="34934"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latin typeface="+mn-lt"/>
                </a:endParaRPr>
              </a:p>
            </p:txBody>
          </p:sp>
        </p:grpSp>
        <p:grpSp>
          <p:nvGrpSpPr>
            <p:cNvPr id="34919" name="Group 158"/>
            <p:cNvGrpSpPr>
              <a:grpSpLocks/>
            </p:cNvGrpSpPr>
            <p:nvPr/>
          </p:nvGrpSpPr>
          <p:grpSpPr bwMode="auto">
            <a:xfrm>
              <a:off x="4543425" y="5964238"/>
              <a:ext cx="550863" cy="452438"/>
              <a:chOff x="2886" y="1668"/>
              <a:chExt cx="347" cy="285"/>
            </a:xfrm>
          </p:grpSpPr>
          <p:sp>
            <p:nvSpPr>
              <p:cNvPr id="34921"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latin typeface="+mn-lt"/>
                </a:endParaRPr>
              </a:p>
            </p:txBody>
          </p:sp>
          <p:sp>
            <p:nvSpPr>
              <p:cNvPr id="34922"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latin typeface="+mn-lt"/>
                </a:endParaRPr>
              </a:p>
            </p:txBody>
          </p:sp>
          <p:sp>
            <p:nvSpPr>
              <p:cNvPr id="34923"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latin typeface="+mn-lt"/>
                </a:endParaRPr>
              </a:p>
            </p:txBody>
          </p:sp>
          <p:sp>
            <p:nvSpPr>
              <p:cNvPr id="34924" name="Line 162"/>
              <p:cNvSpPr>
                <a:spLocks noChangeShapeType="1"/>
              </p:cNvSpPr>
              <p:nvPr/>
            </p:nvSpPr>
            <p:spPr bwMode="auto">
              <a:xfrm>
                <a:off x="3082" y="1811"/>
                <a:ext cx="1" cy="130"/>
              </a:xfrm>
              <a:prstGeom prst="line">
                <a:avLst/>
              </a:prstGeom>
              <a:noFill/>
              <a:ln w="9525">
                <a:solidFill>
                  <a:schemeClr val="tx1"/>
                </a:solidFill>
                <a:round/>
                <a:headEnd/>
                <a:tailEnd/>
              </a:ln>
            </p:spPr>
            <p:txBody>
              <a:bodyPr/>
              <a:lstStyle/>
              <a:p>
                <a:endParaRPr lang="zh-CN" altLang="en-US">
                  <a:latin typeface="+mn-lt"/>
                </a:endParaRPr>
              </a:p>
            </p:txBody>
          </p:sp>
          <p:sp>
            <p:nvSpPr>
              <p:cNvPr id="34925" name="Line 163"/>
              <p:cNvSpPr>
                <a:spLocks noChangeShapeType="1"/>
              </p:cNvSpPr>
              <p:nvPr/>
            </p:nvSpPr>
            <p:spPr bwMode="auto">
              <a:xfrm>
                <a:off x="2913" y="1842"/>
                <a:ext cx="300" cy="0"/>
              </a:xfrm>
              <a:prstGeom prst="line">
                <a:avLst/>
              </a:prstGeom>
              <a:noFill/>
              <a:ln w="9525">
                <a:solidFill>
                  <a:schemeClr val="tx1"/>
                </a:solidFill>
                <a:round/>
                <a:headEnd/>
                <a:tailEnd/>
              </a:ln>
            </p:spPr>
            <p:txBody>
              <a:bodyPr/>
              <a:lstStyle/>
              <a:p>
                <a:endParaRPr lang="zh-CN" altLang="en-US">
                  <a:latin typeface="+mn-lt"/>
                </a:endParaRPr>
              </a:p>
            </p:txBody>
          </p:sp>
          <p:sp>
            <p:nvSpPr>
              <p:cNvPr id="34926" name="Line 164"/>
              <p:cNvSpPr>
                <a:spLocks noChangeShapeType="1"/>
              </p:cNvSpPr>
              <p:nvPr/>
            </p:nvSpPr>
            <p:spPr bwMode="auto">
              <a:xfrm>
                <a:off x="2912" y="1812"/>
                <a:ext cx="300" cy="0"/>
              </a:xfrm>
              <a:prstGeom prst="line">
                <a:avLst/>
              </a:prstGeom>
              <a:noFill/>
              <a:ln w="9525">
                <a:solidFill>
                  <a:schemeClr val="tx1"/>
                </a:solidFill>
                <a:round/>
                <a:headEnd/>
                <a:tailEnd/>
              </a:ln>
            </p:spPr>
            <p:txBody>
              <a:bodyPr/>
              <a:lstStyle/>
              <a:p>
                <a:endParaRPr lang="zh-CN" altLang="en-US">
                  <a:latin typeface="+mn-lt"/>
                </a:endParaRPr>
              </a:p>
            </p:txBody>
          </p:sp>
          <p:sp>
            <p:nvSpPr>
              <p:cNvPr id="34927"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latin typeface="+mn-lt"/>
                </a:endParaRPr>
              </a:p>
            </p:txBody>
          </p:sp>
        </p:grpSp>
        <p:sp>
          <p:nvSpPr>
            <p:cNvPr id="34920" name="Freeform 120"/>
            <p:cNvSpPr>
              <a:spLocks/>
            </p:cNvSpPr>
            <p:nvPr/>
          </p:nvSpPr>
          <p:spPr bwMode="auto">
            <a:xfrm>
              <a:off x="3757473" y="4834039"/>
              <a:ext cx="1041539" cy="336504"/>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a:solidFill>
                <a:srgbClr val="FF3300"/>
              </a:solidFill>
              <a:round/>
              <a:headEnd/>
              <a:tailEnd type="triangle" w="med" len="med"/>
            </a:ln>
          </p:spPr>
          <p:txBody>
            <a:bodyPr/>
            <a:lstStyle/>
            <a:p>
              <a:endParaRPr lang="zh-CN" altLang="en-US">
                <a:latin typeface="+mn-lt"/>
              </a:endParaRPr>
            </a:p>
          </p:txBody>
        </p:sp>
      </p:grpSp>
      <p:cxnSp>
        <p:nvCxnSpPr>
          <p:cNvPr id="34827" name="Straight Connector 421888"/>
          <p:cNvCxnSpPr>
            <a:cxnSpLocks noChangeShapeType="1"/>
          </p:cNvCxnSpPr>
          <p:nvPr/>
        </p:nvCxnSpPr>
        <p:spPr bwMode="auto">
          <a:xfrm>
            <a:off x="1864438" y="2490224"/>
            <a:ext cx="542212" cy="504923"/>
          </a:xfrm>
          <a:prstGeom prst="line">
            <a:avLst/>
          </a:prstGeom>
          <a:noFill/>
          <a:ln w="9525">
            <a:solidFill>
              <a:schemeClr val="tx1"/>
            </a:solidFill>
            <a:round/>
            <a:headEnd/>
            <a:tailEnd/>
          </a:ln>
        </p:spPr>
      </p:cxnSp>
      <p:cxnSp>
        <p:nvCxnSpPr>
          <p:cNvPr id="34828" name="Straight Connector 421894"/>
          <p:cNvCxnSpPr>
            <a:cxnSpLocks noChangeShapeType="1"/>
          </p:cNvCxnSpPr>
          <p:nvPr/>
        </p:nvCxnSpPr>
        <p:spPr bwMode="auto">
          <a:xfrm rot="10800000" flipV="1">
            <a:off x="3552826" y="2280062"/>
            <a:ext cx="2420463" cy="1545348"/>
          </a:xfrm>
          <a:prstGeom prst="line">
            <a:avLst/>
          </a:prstGeom>
          <a:noFill/>
          <a:ln w="9525">
            <a:solidFill>
              <a:schemeClr val="tx1"/>
            </a:solidFill>
            <a:round/>
            <a:headEnd/>
            <a:tailEnd/>
          </a:ln>
        </p:spPr>
      </p:cxnSp>
      <p:grpSp>
        <p:nvGrpSpPr>
          <p:cNvPr id="34829" name="Group 347"/>
          <p:cNvGrpSpPr>
            <a:grpSpLocks/>
          </p:cNvGrpSpPr>
          <p:nvPr/>
        </p:nvGrpSpPr>
        <p:grpSpPr bwMode="auto">
          <a:xfrm>
            <a:off x="6099175" y="4766797"/>
            <a:ext cx="523875" cy="261938"/>
            <a:chOff x="1871277" y="1576300"/>
            <a:chExt cx="1128371" cy="437861"/>
          </a:xfrm>
        </p:grpSpPr>
        <p:sp>
          <p:nvSpPr>
            <p:cNvPr id="177" name="Oval 176"/>
            <p:cNvSpPr>
              <a:spLocks noChangeArrowheads="1"/>
            </p:cNvSpPr>
            <p:nvPr/>
          </p:nvSpPr>
          <p:spPr bwMode="auto">
            <a:xfrm flipV="1">
              <a:off x="1874697" y="1695717"/>
              <a:ext cx="1124951" cy="31844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mn-lt"/>
              </a:endParaRPr>
            </a:p>
          </p:txBody>
        </p:sp>
        <p:sp>
          <p:nvSpPr>
            <p:cNvPr id="178" name="Rectangle 17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79" name="Oval 178"/>
            <p:cNvSpPr>
              <a:spLocks noChangeArrowheads="1"/>
            </p:cNvSpPr>
            <p:nvPr/>
          </p:nvSpPr>
          <p:spPr bwMode="auto">
            <a:xfrm flipV="1">
              <a:off x="1871277" y="1576300"/>
              <a:ext cx="1124953" cy="31844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mn-lt"/>
              </a:endParaRPr>
            </a:p>
          </p:txBody>
        </p:sp>
        <p:sp>
          <p:nvSpPr>
            <p:cNvPr id="180" name="Freeform 179"/>
            <p:cNvSpPr/>
            <p:nvPr/>
          </p:nvSpPr>
          <p:spPr bwMode="auto">
            <a:xfrm>
              <a:off x="2158499" y="1674488"/>
              <a:ext cx="550509"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1" name="Freeform 180"/>
            <p:cNvSpPr>
              <a:spLocks/>
            </p:cNvSpPr>
            <p:nvPr/>
          </p:nvSpPr>
          <p:spPr bwMode="auto">
            <a:xfrm>
              <a:off x="2103790" y="1632028"/>
              <a:ext cx="659927" cy="111455"/>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latin typeface="+mn-lt"/>
              </a:endParaRPr>
            </a:p>
          </p:txBody>
        </p:sp>
        <p:sp>
          <p:nvSpPr>
            <p:cNvPr id="182" name="Freeform 181"/>
            <p:cNvSpPr>
              <a:spLocks/>
            </p:cNvSpPr>
            <p:nvPr/>
          </p:nvSpPr>
          <p:spPr bwMode="auto">
            <a:xfrm>
              <a:off x="2538043" y="1727562"/>
              <a:ext cx="242770" cy="98186"/>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latin typeface="+mn-lt"/>
              </a:endParaRPr>
            </a:p>
          </p:txBody>
        </p:sp>
        <p:sp>
          <p:nvSpPr>
            <p:cNvPr id="183" name="Freeform 182"/>
            <p:cNvSpPr>
              <a:spLocks/>
            </p:cNvSpPr>
            <p:nvPr/>
          </p:nvSpPr>
          <p:spPr bwMode="auto">
            <a:xfrm>
              <a:off x="2090113" y="1730214"/>
              <a:ext cx="239351" cy="98188"/>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latin typeface="+mn-lt"/>
              </a:endParaRPr>
            </a:p>
          </p:txBody>
        </p:sp>
        <p:cxnSp>
          <p:nvCxnSpPr>
            <p:cNvPr id="184" name="Straight Connector 183"/>
            <p:cNvCxnSpPr>
              <a:cxnSpLocks noChangeShapeType="1"/>
              <a:endCxn id="179" idx="2"/>
            </p:cNvCxnSpPr>
            <p:nvPr/>
          </p:nvCxnSpPr>
          <p:spPr bwMode="auto">
            <a:xfrm flipH="1" flipV="1">
              <a:off x="1871277" y="1738176"/>
              <a:ext cx="3420" cy="12207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5" name="Straight Connector 184"/>
            <p:cNvCxnSpPr>
              <a:cxnSpLocks noChangeShapeType="1"/>
            </p:cNvCxnSpPr>
            <p:nvPr/>
          </p:nvCxnSpPr>
          <p:spPr bwMode="auto">
            <a:xfrm flipH="1" flipV="1">
              <a:off x="2996230" y="1735522"/>
              <a:ext cx="3418" cy="12207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4830" name="Group 347"/>
          <p:cNvGrpSpPr>
            <a:grpSpLocks/>
          </p:cNvGrpSpPr>
          <p:nvPr/>
        </p:nvGrpSpPr>
        <p:grpSpPr bwMode="auto">
          <a:xfrm>
            <a:off x="5481638" y="5030322"/>
            <a:ext cx="523875" cy="263525"/>
            <a:chOff x="1871277" y="1576300"/>
            <a:chExt cx="1128371" cy="437861"/>
          </a:xfrm>
        </p:grpSpPr>
        <p:sp>
          <p:nvSpPr>
            <p:cNvPr id="187" name="Oval 186"/>
            <p:cNvSpPr>
              <a:spLocks noChangeArrowheads="1"/>
            </p:cNvSpPr>
            <p:nvPr/>
          </p:nvSpPr>
          <p:spPr bwMode="auto">
            <a:xfrm flipV="1">
              <a:off x="1874695" y="1694998"/>
              <a:ext cx="1124953" cy="31916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mn-lt"/>
              </a:endParaRPr>
            </a:p>
          </p:txBody>
        </p:sp>
        <p:sp>
          <p:nvSpPr>
            <p:cNvPr id="188" name="Rectangle 18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89" name="Oval 188"/>
            <p:cNvSpPr>
              <a:spLocks noChangeArrowheads="1"/>
            </p:cNvSpPr>
            <p:nvPr/>
          </p:nvSpPr>
          <p:spPr bwMode="auto">
            <a:xfrm flipV="1">
              <a:off x="1871277" y="1576300"/>
              <a:ext cx="1124951" cy="319165"/>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mn-lt"/>
              </a:endParaRPr>
            </a:p>
          </p:txBody>
        </p:sp>
        <p:sp>
          <p:nvSpPr>
            <p:cNvPr id="190" name="Freeform 189"/>
            <p:cNvSpPr/>
            <p:nvPr/>
          </p:nvSpPr>
          <p:spPr bwMode="auto">
            <a:xfrm>
              <a:off x="2158499" y="1673896"/>
              <a:ext cx="550507"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1" name="Freeform 190"/>
            <p:cNvSpPr>
              <a:spLocks/>
            </p:cNvSpPr>
            <p:nvPr/>
          </p:nvSpPr>
          <p:spPr bwMode="auto">
            <a:xfrm>
              <a:off x="2103790" y="1634330"/>
              <a:ext cx="659925" cy="11078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latin typeface="+mn-lt"/>
              </a:endParaRPr>
            </a:p>
          </p:txBody>
        </p:sp>
        <p:sp>
          <p:nvSpPr>
            <p:cNvPr id="192" name="Freeform 191"/>
            <p:cNvSpPr>
              <a:spLocks/>
            </p:cNvSpPr>
            <p:nvPr/>
          </p:nvSpPr>
          <p:spPr bwMode="auto">
            <a:xfrm>
              <a:off x="2538041" y="1726651"/>
              <a:ext cx="242772" cy="97595"/>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latin typeface="+mn-lt"/>
              </a:endParaRPr>
            </a:p>
          </p:txBody>
        </p:sp>
        <p:sp>
          <p:nvSpPr>
            <p:cNvPr id="193" name="Freeform 192"/>
            <p:cNvSpPr>
              <a:spLocks/>
            </p:cNvSpPr>
            <p:nvPr/>
          </p:nvSpPr>
          <p:spPr bwMode="auto">
            <a:xfrm>
              <a:off x="2090113" y="1729288"/>
              <a:ext cx="239351" cy="97596"/>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latin typeface="+mn-lt"/>
              </a:endParaRPr>
            </a:p>
          </p:txBody>
        </p:sp>
        <p:cxnSp>
          <p:nvCxnSpPr>
            <p:cNvPr id="194" name="Straight Connector 193"/>
            <p:cNvCxnSpPr>
              <a:cxnSpLocks noChangeShapeType="1"/>
              <a:endCxn id="189" idx="2"/>
            </p:cNvCxnSpPr>
            <p:nvPr/>
          </p:nvCxnSpPr>
          <p:spPr bwMode="auto">
            <a:xfrm flipH="1" flipV="1">
              <a:off x="1871277" y="1737202"/>
              <a:ext cx="3418" cy="12397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5" name="Straight Connector 194"/>
            <p:cNvCxnSpPr>
              <a:cxnSpLocks noChangeShapeType="1"/>
            </p:cNvCxnSpPr>
            <p:nvPr/>
          </p:nvCxnSpPr>
          <p:spPr bwMode="auto">
            <a:xfrm flipH="1" flipV="1">
              <a:off x="2996228" y="1734563"/>
              <a:ext cx="3420" cy="1239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4831" name="Group 347"/>
          <p:cNvGrpSpPr>
            <a:grpSpLocks/>
          </p:cNvGrpSpPr>
          <p:nvPr/>
        </p:nvGrpSpPr>
        <p:grpSpPr bwMode="auto">
          <a:xfrm>
            <a:off x="6723063" y="5054135"/>
            <a:ext cx="523875" cy="261937"/>
            <a:chOff x="1871277" y="1576300"/>
            <a:chExt cx="1128371" cy="437861"/>
          </a:xfrm>
        </p:grpSpPr>
        <p:sp>
          <p:nvSpPr>
            <p:cNvPr id="197" name="Oval 196"/>
            <p:cNvSpPr>
              <a:spLocks noChangeArrowheads="1"/>
            </p:cNvSpPr>
            <p:nvPr/>
          </p:nvSpPr>
          <p:spPr bwMode="auto">
            <a:xfrm flipV="1">
              <a:off x="1874695" y="1695716"/>
              <a:ext cx="1124953" cy="318445"/>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mn-lt"/>
              </a:endParaRPr>
            </a:p>
          </p:txBody>
        </p:sp>
        <p:sp>
          <p:nvSpPr>
            <p:cNvPr id="198" name="Rectangle 197"/>
            <p:cNvSpPr/>
            <p:nvPr/>
          </p:nvSpPr>
          <p:spPr bwMode="auto">
            <a:xfrm>
              <a:off x="1871277" y="1740830"/>
              <a:ext cx="1128371" cy="11410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99" name="Oval 198"/>
            <p:cNvSpPr>
              <a:spLocks noChangeArrowheads="1"/>
            </p:cNvSpPr>
            <p:nvPr/>
          </p:nvSpPr>
          <p:spPr bwMode="auto">
            <a:xfrm flipV="1">
              <a:off x="1871277" y="1576300"/>
              <a:ext cx="1124951" cy="318445"/>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mn-lt"/>
              </a:endParaRPr>
            </a:p>
          </p:txBody>
        </p:sp>
        <p:sp>
          <p:nvSpPr>
            <p:cNvPr id="200" name="Freeform 199"/>
            <p:cNvSpPr/>
            <p:nvPr/>
          </p:nvSpPr>
          <p:spPr bwMode="auto">
            <a:xfrm>
              <a:off x="2158499" y="1674486"/>
              <a:ext cx="550507"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1" name="Freeform 200"/>
            <p:cNvSpPr>
              <a:spLocks/>
            </p:cNvSpPr>
            <p:nvPr/>
          </p:nvSpPr>
          <p:spPr bwMode="auto">
            <a:xfrm>
              <a:off x="2103790" y="1632027"/>
              <a:ext cx="659925" cy="11145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latin typeface="+mn-lt"/>
              </a:endParaRPr>
            </a:p>
          </p:txBody>
        </p:sp>
        <p:sp>
          <p:nvSpPr>
            <p:cNvPr id="202" name="Freeform 201"/>
            <p:cNvSpPr>
              <a:spLocks/>
            </p:cNvSpPr>
            <p:nvPr/>
          </p:nvSpPr>
          <p:spPr bwMode="auto">
            <a:xfrm>
              <a:off x="2538041" y="1727561"/>
              <a:ext cx="242772" cy="9818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latin typeface="+mn-lt"/>
              </a:endParaRPr>
            </a:p>
          </p:txBody>
        </p:sp>
        <p:sp>
          <p:nvSpPr>
            <p:cNvPr id="203" name="Freeform 202"/>
            <p:cNvSpPr>
              <a:spLocks/>
            </p:cNvSpPr>
            <p:nvPr/>
          </p:nvSpPr>
          <p:spPr bwMode="auto">
            <a:xfrm>
              <a:off x="2090113" y="1730215"/>
              <a:ext cx="239351" cy="98186"/>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latin typeface="+mn-lt"/>
              </a:endParaRPr>
            </a:p>
          </p:txBody>
        </p:sp>
        <p:cxnSp>
          <p:nvCxnSpPr>
            <p:cNvPr id="204" name="Straight Connector 203"/>
            <p:cNvCxnSpPr>
              <a:cxnSpLocks noChangeShapeType="1"/>
              <a:endCxn id="199" idx="2"/>
            </p:cNvCxnSpPr>
            <p:nvPr/>
          </p:nvCxnSpPr>
          <p:spPr bwMode="auto">
            <a:xfrm flipH="1" flipV="1">
              <a:off x="1871277" y="1738175"/>
              <a:ext cx="3418" cy="122071"/>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05" name="Straight Connector 204"/>
            <p:cNvCxnSpPr>
              <a:cxnSpLocks noChangeShapeType="1"/>
            </p:cNvCxnSpPr>
            <p:nvPr/>
          </p:nvCxnSpPr>
          <p:spPr bwMode="auto">
            <a:xfrm flipH="1" flipV="1">
              <a:off x="2996228" y="1735522"/>
              <a:ext cx="3420" cy="12207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4832" name="Group 347"/>
          <p:cNvGrpSpPr>
            <a:grpSpLocks/>
          </p:cNvGrpSpPr>
          <p:nvPr/>
        </p:nvGrpSpPr>
        <p:grpSpPr bwMode="auto">
          <a:xfrm>
            <a:off x="7165975" y="4398497"/>
            <a:ext cx="522288" cy="263525"/>
            <a:chOff x="1871277" y="1576300"/>
            <a:chExt cx="1128371" cy="437861"/>
          </a:xfrm>
        </p:grpSpPr>
        <p:sp>
          <p:nvSpPr>
            <p:cNvPr id="207" name="Oval 206"/>
            <p:cNvSpPr>
              <a:spLocks noChangeArrowheads="1"/>
            </p:cNvSpPr>
            <p:nvPr/>
          </p:nvSpPr>
          <p:spPr bwMode="auto">
            <a:xfrm flipV="1">
              <a:off x="1874708" y="1694998"/>
              <a:ext cx="1124940" cy="31916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mn-lt"/>
              </a:endParaRPr>
            </a:p>
          </p:txBody>
        </p:sp>
        <p:sp>
          <p:nvSpPr>
            <p:cNvPr id="208" name="Rectangle 20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209" name="Oval 208"/>
            <p:cNvSpPr>
              <a:spLocks noChangeArrowheads="1"/>
            </p:cNvSpPr>
            <p:nvPr/>
          </p:nvSpPr>
          <p:spPr bwMode="auto">
            <a:xfrm flipV="1">
              <a:off x="1871277" y="1576300"/>
              <a:ext cx="1124940" cy="319165"/>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mn-lt"/>
              </a:endParaRPr>
            </a:p>
          </p:txBody>
        </p:sp>
        <p:sp>
          <p:nvSpPr>
            <p:cNvPr id="210" name="Freeform 209"/>
            <p:cNvSpPr/>
            <p:nvPr/>
          </p:nvSpPr>
          <p:spPr bwMode="auto">
            <a:xfrm>
              <a:off x="2159371" y="1673896"/>
              <a:ext cx="548751"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1" name="Freeform 210"/>
            <p:cNvSpPr>
              <a:spLocks/>
            </p:cNvSpPr>
            <p:nvPr/>
          </p:nvSpPr>
          <p:spPr bwMode="auto">
            <a:xfrm>
              <a:off x="2101068" y="1634330"/>
              <a:ext cx="665361" cy="11078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latin typeface="+mn-lt"/>
              </a:endParaRPr>
            </a:p>
          </p:txBody>
        </p:sp>
        <p:sp>
          <p:nvSpPr>
            <p:cNvPr id="212" name="Freeform 211"/>
            <p:cNvSpPr>
              <a:spLocks/>
            </p:cNvSpPr>
            <p:nvPr/>
          </p:nvSpPr>
          <p:spPr bwMode="auto">
            <a:xfrm>
              <a:off x="2536638" y="1726651"/>
              <a:ext cx="243509" cy="97595"/>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latin typeface="+mn-lt"/>
              </a:endParaRPr>
            </a:p>
          </p:txBody>
        </p:sp>
        <p:sp>
          <p:nvSpPr>
            <p:cNvPr id="213" name="Freeform 212"/>
            <p:cNvSpPr>
              <a:spLocks/>
            </p:cNvSpPr>
            <p:nvPr/>
          </p:nvSpPr>
          <p:spPr bwMode="auto">
            <a:xfrm>
              <a:off x="2090778" y="1729288"/>
              <a:ext cx="240079" cy="97596"/>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latin typeface="+mn-lt"/>
              </a:endParaRPr>
            </a:p>
          </p:txBody>
        </p:sp>
        <p:cxnSp>
          <p:nvCxnSpPr>
            <p:cNvPr id="214" name="Straight Connector 213"/>
            <p:cNvCxnSpPr>
              <a:cxnSpLocks noChangeShapeType="1"/>
              <a:endCxn id="209" idx="2"/>
            </p:cNvCxnSpPr>
            <p:nvPr/>
          </p:nvCxnSpPr>
          <p:spPr bwMode="auto">
            <a:xfrm flipH="1" flipV="1">
              <a:off x="1871277" y="1737202"/>
              <a:ext cx="3431" cy="12397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5" name="Straight Connector 214"/>
            <p:cNvCxnSpPr>
              <a:cxnSpLocks noChangeShapeType="1"/>
            </p:cNvCxnSpPr>
            <p:nvPr/>
          </p:nvCxnSpPr>
          <p:spPr bwMode="auto">
            <a:xfrm flipH="1" flipV="1">
              <a:off x="2996217" y="1734563"/>
              <a:ext cx="3431" cy="1239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4833" name="Group 347"/>
          <p:cNvGrpSpPr>
            <a:grpSpLocks/>
          </p:cNvGrpSpPr>
          <p:nvPr/>
        </p:nvGrpSpPr>
        <p:grpSpPr bwMode="auto">
          <a:xfrm>
            <a:off x="6169025" y="4093697"/>
            <a:ext cx="522288" cy="261938"/>
            <a:chOff x="1871277" y="1576300"/>
            <a:chExt cx="1128371" cy="437861"/>
          </a:xfrm>
        </p:grpSpPr>
        <p:sp>
          <p:nvSpPr>
            <p:cNvPr id="217" name="Oval 216"/>
            <p:cNvSpPr>
              <a:spLocks noChangeArrowheads="1"/>
            </p:cNvSpPr>
            <p:nvPr/>
          </p:nvSpPr>
          <p:spPr bwMode="auto">
            <a:xfrm flipV="1">
              <a:off x="1874708" y="1695717"/>
              <a:ext cx="1124940" cy="31844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mn-lt"/>
              </a:endParaRPr>
            </a:p>
          </p:txBody>
        </p:sp>
        <p:sp>
          <p:nvSpPr>
            <p:cNvPr id="218" name="Rectangle 21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219" name="Oval 218"/>
            <p:cNvSpPr>
              <a:spLocks noChangeArrowheads="1"/>
            </p:cNvSpPr>
            <p:nvPr/>
          </p:nvSpPr>
          <p:spPr bwMode="auto">
            <a:xfrm flipV="1">
              <a:off x="1871277" y="1576300"/>
              <a:ext cx="1124940" cy="31844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mn-lt"/>
              </a:endParaRPr>
            </a:p>
          </p:txBody>
        </p:sp>
        <p:sp>
          <p:nvSpPr>
            <p:cNvPr id="220" name="Freeform 219"/>
            <p:cNvSpPr/>
            <p:nvPr/>
          </p:nvSpPr>
          <p:spPr bwMode="auto">
            <a:xfrm>
              <a:off x="2159371" y="1674488"/>
              <a:ext cx="548751"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1" name="Freeform 220"/>
            <p:cNvSpPr>
              <a:spLocks/>
            </p:cNvSpPr>
            <p:nvPr/>
          </p:nvSpPr>
          <p:spPr bwMode="auto">
            <a:xfrm>
              <a:off x="2101068" y="1632028"/>
              <a:ext cx="665361" cy="111455"/>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latin typeface="+mn-lt"/>
              </a:endParaRPr>
            </a:p>
          </p:txBody>
        </p:sp>
        <p:sp>
          <p:nvSpPr>
            <p:cNvPr id="222" name="Freeform 221"/>
            <p:cNvSpPr>
              <a:spLocks/>
            </p:cNvSpPr>
            <p:nvPr/>
          </p:nvSpPr>
          <p:spPr bwMode="auto">
            <a:xfrm>
              <a:off x="2536638" y="1727562"/>
              <a:ext cx="243509" cy="98186"/>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latin typeface="+mn-lt"/>
              </a:endParaRPr>
            </a:p>
          </p:txBody>
        </p:sp>
        <p:sp>
          <p:nvSpPr>
            <p:cNvPr id="223" name="Freeform 222"/>
            <p:cNvSpPr>
              <a:spLocks/>
            </p:cNvSpPr>
            <p:nvPr/>
          </p:nvSpPr>
          <p:spPr bwMode="auto">
            <a:xfrm>
              <a:off x="2090778" y="1730214"/>
              <a:ext cx="240079" cy="98188"/>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latin typeface="+mn-lt"/>
              </a:endParaRPr>
            </a:p>
          </p:txBody>
        </p:sp>
        <p:cxnSp>
          <p:nvCxnSpPr>
            <p:cNvPr id="224" name="Straight Connector 223"/>
            <p:cNvCxnSpPr>
              <a:cxnSpLocks noChangeShapeType="1"/>
              <a:endCxn id="219" idx="2"/>
            </p:cNvCxnSpPr>
            <p:nvPr/>
          </p:nvCxnSpPr>
          <p:spPr bwMode="auto">
            <a:xfrm flipH="1" flipV="1">
              <a:off x="1871277" y="1738176"/>
              <a:ext cx="3431" cy="12207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25" name="Straight Connector 224"/>
            <p:cNvCxnSpPr>
              <a:cxnSpLocks noChangeShapeType="1"/>
            </p:cNvCxnSpPr>
            <p:nvPr/>
          </p:nvCxnSpPr>
          <p:spPr bwMode="auto">
            <a:xfrm flipH="1" flipV="1">
              <a:off x="2996217" y="1735522"/>
              <a:ext cx="3431" cy="12207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4834" name="Group 347"/>
          <p:cNvGrpSpPr>
            <a:grpSpLocks/>
          </p:cNvGrpSpPr>
          <p:nvPr/>
        </p:nvGrpSpPr>
        <p:grpSpPr bwMode="auto">
          <a:xfrm>
            <a:off x="5149850" y="4392147"/>
            <a:ext cx="523875" cy="263525"/>
            <a:chOff x="1871277" y="1576300"/>
            <a:chExt cx="1128371" cy="437861"/>
          </a:xfrm>
        </p:grpSpPr>
        <p:sp>
          <p:nvSpPr>
            <p:cNvPr id="227" name="Oval 226"/>
            <p:cNvSpPr>
              <a:spLocks noChangeArrowheads="1"/>
            </p:cNvSpPr>
            <p:nvPr/>
          </p:nvSpPr>
          <p:spPr bwMode="auto">
            <a:xfrm flipV="1">
              <a:off x="1874697" y="1694998"/>
              <a:ext cx="1124951" cy="31916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mn-lt"/>
              </a:endParaRPr>
            </a:p>
          </p:txBody>
        </p:sp>
        <p:sp>
          <p:nvSpPr>
            <p:cNvPr id="228" name="Rectangle 22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229" name="Oval 228"/>
            <p:cNvSpPr>
              <a:spLocks noChangeArrowheads="1"/>
            </p:cNvSpPr>
            <p:nvPr/>
          </p:nvSpPr>
          <p:spPr bwMode="auto">
            <a:xfrm flipV="1">
              <a:off x="1871277" y="1576300"/>
              <a:ext cx="1124953" cy="319165"/>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mn-lt"/>
              </a:endParaRPr>
            </a:p>
          </p:txBody>
        </p:sp>
        <p:sp>
          <p:nvSpPr>
            <p:cNvPr id="230" name="Freeform 229"/>
            <p:cNvSpPr/>
            <p:nvPr/>
          </p:nvSpPr>
          <p:spPr bwMode="auto">
            <a:xfrm>
              <a:off x="2158499" y="1673896"/>
              <a:ext cx="550509"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1" name="Freeform 230"/>
            <p:cNvSpPr>
              <a:spLocks/>
            </p:cNvSpPr>
            <p:nvPr/>
          </p:nvSpPr>
          <p:spPr bwMode="auto">
            <a:xfrm>
              <a:off x="2103790" y="1634330"/>
              <a:ext cx="659927" cy="11078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latin typeface="+mn-lt"/>
              </a:endParaRPr>
            </a:p>
          </p:txBody>
        </p:sp>
        <p:sp>
          <p:nvSpPr>
            <p:cNvPr id="232" name="Freeform 231"/>
            <p:cNvSpPr>
              <a:spLocks/>
            </p:cNvSpPr>
            <p:nvPr/>
          </p:nvSpPr>
          <p:spPr bwMode="auto">
            <a:xfrm>
              <a:off x="2538043" y="1726651"/>
              <a:ext cx="242770" cy="97595"/>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latin typeface="+mn-lt"/>
              </a:endParaRPr>
            </a:p>
          </p:txBody>
        </p:sp>
        <p:sp>
          <p:nvSpPr>
            <p:cNvPr id="233" name="Freeform 232"/>
            <p:cNvSpPr>
              <a:spLocks/>
            </p:cNvSpPr>
            <p:nvPr/>
          </p:nvSpPr>
          <p:spPr bwMode="auto">
            <a:xfrm>
              <a:off x="2090113" y="1729288"/>
              <a:ext cx="239351" cy="97596"/>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latin typeface="+mn-lt"/>
              </a:endParaRPr>
            </a:p>
          </p:txBody>
        </p:sp>
        <p:cxnSp>
          <p:nvCxnSpPr>
            <p:cNvPr id="234" name="Straight Connector 233"/>
            <p:cNvCxnSpPr>
              <a:cxnSpLocks noChangeShapeType="1"/>
              <a:endCxn id="229" idx="2"/>
            </p:cNvCxnSpPr>
            <p:nvPr/>
          </p:nvCxnSpPr>
          <p:spPr bwMode="auto">
            <a:xfrm flipH="1" flipV="1">
              <a:off x="1871277" y="1737202"/>
              <a:ext cx="3420" cy="12397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35" name="Straight Connector 234"/>
            <p:cNvCxnSpPr>
              <a:cxnSpLocks noChangeShapeType="1"/>
            </p:cNvCxnSpPr>
            <p:nvPr/>
          </p:nvCxnSpPr>
          <p:spPr bwMode="auto">
            <a:xfrm flipH="1" flipV="1">
              <a:off x="2996230" y="1734563"/>
              <a:ext cx="3418" cy="1239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extLst>
      <p:ext uri="{BB962C8B-B14F-4D97-AF65-F5344CB8AC3E}">
        <p14:creationId xmlns:p14="http://schemas.microsoft.com/office/powerpoint/2010/main" val="198445629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Line 8"/>
          <p:cNvSpPr>
            <a:spLocks noChangeShapeType="1"/>
          </p:cNvSpPr>
          <p:nvPr/>
        </p:nvSpPr>
        <p:spPr bwMode="auto">
          <a:xfrm>
            <a:off x="1979613" y="3286125"/>
            <a:ext cx="5184775" cy="0"/>
          </a:xfrm>
          <a:prstGeom prst="line">
            <a:avLst/>
          </a:prstGeom>
          <a:noFill/>
          <a:ln w="9525">
            <a:solidFill>
              <a:schemeClr val="tx1"/>
            </a:solidFill>
            <a:round/>
            <a:headEnd type="triangle" w="sm" len="lg"/>
            <a:tailEnd type="triangle" w="sm" len="lg"/>
          </a:ln>
        </p:spPr>
        <p:txBody>
          <a:bodyPr wrap="none" anchor="ctr"/>
          <a:lstStyle/>
          <a:p>
            <a:endParaRPr lang="zh-CN" altLang="en-US"/>
          </a:p>
        </p:txBody>
      </p:sp>
      <p:sp>
        <p:nvSpPr>
          <p:cNvPr id="579587" name="Text Box 9"/>
          <p:cNvSpPr txBox="1">
            <a:spLocks noChangeArrowheads="1"/>
          </p:cNvSpPr>
          <p:nvPr/>
        </p:nvSpPr>
        <p:spPr bwMode="auto">
          <a:xfrm>
            <a:off x="4284663" y="3046413"/>
            <a:ext cx="692150" cy="396875"/>
          </a:xfrm>
          <a:prstGeom prst="rect">
            <a:avLst/>
          </a:prstGeom>
          <a:solidFill>
            <a:schemeClr val="bg1"/>
          </a:solidFill>
          <a:ln w="9525">
            <a:noFill/>
            <a:miter lim="800000"/>
            <a:headEnd/>
            <a:tailEnd/>
          </a:ln>
        </p:spPr>
        <p:txBody>
          <a:bodyPr wrap="none">
            <a:spAutoFit/>
          </a:bodyPr>
          <a:lstStyle/>
          <a:p>
            <a:r>
              <a:rPr kumimoji="1" lang="zh-CN" altLang="en-US" sz="2000" dirty="0">
                <a:latin typeface="Times New Roman" pitchFamily="18" charset="0"/>
                <a:ea typeface="黑体" pitchFamily="49" charset="-122"/>
              </a:rPr>
              <a:t>报文</a:t>
            </a:r>
          </a:p>
        </p:txBody>
      </p:sp>
      <p:sp>
        <p:nvSpPr>
          <p:cNvPr id="579588" name="Rectangle 2"/>
          <p:cNvSpPr>
            <a:spLocks noGrp="1" noChangeArrowheads="1"/>
          </p:cNvSpPr>
          <p:nvPr>
            <p:ph type="title" idx="4294967295"/>
          </p:nvPr>
        </p:nvSpPr>
        <p:spPr/>
        <p:txBody>
          <a:bodyPr/>
          <a:lstStyle/>
          <a:p>
            <a:r>
              <a:rPr lang="zh-CN" altLang="en-US" dirty="0" smtClean="0"/>
              <a:t>分组交换</a:t>
            </a:r>
            <a:r>
              <a:rPr lang="zh-CN" altLang="en-US" dirty="0"/>
              <a:t>的主要特点 </a:t>
            </a:r>
          </a:p>
        </p:txBody>
      </p:sp>
      <p:sp>
        <p:nvSpPr>
          <p:cNvPr id="579589" name="Rectangle 3"/>
          <p:cNvSpPr>
            <a:spLocks noGrp="1" noChangeArrowheads="1"/>
          </p:cNvSpPr>
          <p:nvPr>
            <p:ph type="body" idx="4294967295"/>
          </p:nvPr>
        </p:nvSpPr>
        <p:spPr>
          <a:xfrm>
            <a:off x="330200" y="1028701"/>
            <a:ext cx="8456642" cy="1971672"/>
          </a:xfrm>
        </p:spPr>
        <p:txBody>
          <a:bodyPr/>
          <a:lstStyle/>
          <a:p>
            <a:r>
              <a:rPr lang="zh-CN" altLang="zh-CN" dirty="0"/>
              <a:t>分组交换则采用</a:t>
            </a:r>
            <a:r>
              <a:rPr lang="zh-CN" altLang="zh-CN" dirty="0">
                <a:solidFill>
                  <a:srgbClr val="FF0000"/>
                </a:solidFill>
              </a:rPr>
              <a:t>存储转发</a:t>
            </a:r>
            <a:r>
              <a:rPr lang="zh-CN" altLang="zh-CN" dirty="0"/>
              <a:t>技术</a:t>
            </a:r>
            <a:r>
              <a:rPr lang="zh-CN" altLang="en-US" dirty="0"/>
              <a:t>。</a:t>
            </a:r>
            <a:endParaRPr lang="en-US" altLang="zh-CN" dirty="0"/>
          </a:p>
          <a:p>
            <a:endParaRPr lang="en-US" altLang="zh-CN" dirty="0"/>
          </a:p>
          <a:p>
            <a:r>
              <a:rPr lang="zh-CN" altLang="en-US" dirty="0"/>
              <a:t>在发送端，先把较长的报文</a:t>
            </a:r>
            <a:r>
              <a:rPr lang="zh-CN" altLang="en-US" dirty="0">
                <a:solidFill>
                  <a:schemeClr val="hlink"/>
                </a:solidFill>
              </a:rPr>
              <a:t>划分成较短的、固定长度的数据段</a:t>
            </a:r>
            <a:r>
              <a:rPr lang="zh-CN" altLang="en-US" dirty="0"/>
              <a:t>。 </a:t>
            </a:r>
          </a:p>
        </p:txBody>
      </p:sp>
      <p:grpSp>
        <p:nvGrpSpPr>
          <p:cNvPr id="579590" name="Group 77"/>
          <p:cNvGrpSpPr>
            <a:grpSpLocks/>
          </p:cNvGrpSpPr>
          <p:nvPr/>
        </p:nvGrpSpPr>
        <p:grpSpPr bwMode="auto">
          <a:xfrm>
            <a:off x="1908175" y="3502025"/>
            <a:ext cx="5257800" cy="431800"/>
            <a:chOff x="1202" y="2206"/>
            <a:chExt cx="3312" cy="272"/>
          </a:xfrm>
        </p:grpSpPr>
        <p:grpSp>
          <p:nvGrpSpPr>
            <p:cNvPr id="579591" name="Group 75"/>
            <p:cNvGrpSpPr>
              <a:grpSpLocks/>
            </p:cNvGrpSpPr>
            <p:nvPr/>
          </p:nvGrpSpPr>
          <p:grpSpPr bwMode="auto">
            <a:xfrm>
              <a:off x="1247" y="2206"/>
              <a:ext cx="3266" cy="272"/>
              <a:chOff x="1247" y="2931"/>
              <a:chExt cx="3266" cy="272"/>
            </a:xfrm>
          </p:grpSpPr>
          <p:sp>
            <p:nvSpPr>
              <p:cNvPr id="579592" name="Rectangle 70"/>
              <p:cNvSpPr>
                <a:spLocks noChangeArrowheads="1"/>
              </p:cNvSpPr>
              <p:nvPr/>
            </p:nvSpPr>
            <p:spPr bwMode="auto">
              <a:xfrm>
                <a:off x="1248" y="2931"/>
                <a:ext cx="1088" cy="272"/>
              </a:xfrm>
              <a:prstGeom prst="rect">
                <a:avLst/>
              </a:prstGeom>
              <a:solidFill>
                <a:srgbClr val="CCECFF"/>
              </a:solidFill>
              <a:ln w="28575">
                <a:noFill/>
                <a:miter lim="800000"/>
                <a:headEnd/>
                <a:tailEnd/>
              </a:ln>
            </p:spPr>
            <p:txBody>
              <a:bodyPr wrap="none" anchor="ctr"/>
              <a:lstStyle/>
              <a:p>
                <a:pPr algn="ctr"/>
                <a:endParaRPr lang="zh-CN" altLang="zh-CN" sz="2000">
                  <a:ea typeface="黑体" pitchFamily="49" charset="-122"/>
                </a:endParaRPr>
              </a:p>
            </p:txBody>
          </p:sp>
          <p:sp>
            <p:nvSpPr>
              <p:cNvPr id="579593" name="Rectangle 71"/>
              <p:cNvSpPr>
                <a:spLocks noChangeArrowheads="1"/>
              </p:cNvSpPr>
              <p:nvPr/>
            </p:nvSpPr>
            <p:spPr bwMode="auto">
              <a:xfrm>
                <a:off x="2336" y="2931"/>
                <a:ext cx="1088" cy="272"/>
              </a:xfrm>
              <a:prstGeom prst="rect">
                <a:avLst/>
              </a:prstGeom>
              <a:solidFill>
                <a:srgbClr val="CCECFF"/>
              </a:solidFill>
              <a:ln w="28575">
                <a:noFill/>
                <a:miter lim="800000"/>
                <a:headEnd/>
                <a:tailEnd/>
              </a:ln>
            </p:spPr>
            <p:txBody>
              <a:bodyPr wrap="none" anchor="ctr"/>
              <a:lstStyle/>
              <a:p>
                <a:pPr algn="ctr"/>
                <a:endParaRPr lang="zh-CN" altLang="zh-CN" sz="2000">
                  <a:latin typeface="Tahoma" pitchFamily="34" charset="0"/>
                  <a:ea typeface="黑体" pitchFamily="49" charset="-122"/>
                </a:endParaRPr>
              </a:p>
            </p:txBody>
          </p:sp>
          <p:sp>
            <p:nvSpPr>
              <p:cNvPr id="579594" name="Rectangle 72"/>
              <p:cNvSpPr>
                <a:spLocks noChangeArrowheads="1"/>
              </p:cNvSpPr>
              <p:nvPr/>
            </p:nvSpPr>
            <p:spPr bwMode="auto">
              <a:xfrm>
                <a:off x="3425" y="2931"/>
                <a:ext cx="1088" cy="272"/>
              </a:xfrm>
              <a:prstGeom prst="rect">
                <a:avLst/>
              </a:prstGeom>
              <a:solidFill>
                <a:srgbClr val="CCECFF"/>
              </a:solidFill>
              <a:ln w="28575">
                <a:noFill/>
                <a:miter lim="800000"/>
                <a:headEnd/>
                <a:tailEnd/>
              </a:ln>
            </p:spPr>
            <p:txBody>
              <a:bodyPr wrap="none" anchor="ctr"/>
              <a:lstStyle/>
              <a:p>
                <a:pPr algn="ctr"/>
                <a:endParaRPr lang="zh-CN" altLang="zh-CN" sz="2000">
                  <a:ea typeface="黑体" pitchFamily="49" charset="-122"/>
                </a:endParaRPr>
              </a:p>
            </p:txBody>
          </p:sp>
          <p:sp>
            <p:nvSpPr>
              <p:cNvPr id="579595" name="Rectangle 74"/>
              <p:cNvSpPr>
                <a:spLocks noChangeArrowheads="1"/>
              </p:cNvSpPr>
              <p:nvPr/>
            </p:nvSpPr>
            <p:spPr bwMode="auto">
              <a:xfrm>
                <a:off x="1247" y="2931"/>
                <a:ext cx="3266" cy="272"/>
              </a:xfrm>
              <a:prstGeom prst="rect">
                <a:avLst/>
              </a:prstGeom>
              <a:noFill/>
              <a:ln w="28575">
                <a:solidFill>
                  <a:schemeClr val="tx1"/>
                </a:solidFill>
                <a:miter lim="800000"/>
                <a:headEnd/>
                <a:tailEnd/>
              </a:ln>
            </p:spPr>
            <p:txBody>
              <a:bodyPr wrap="none" anchor="ctr"/>
              <a:lstStyle/>
              <a:p>
                <a:endParaRPr lang="zh-CN" altLang="zh-CN"/>
              </a:p>
            </p:txBody>
          </p:sp>
        </p:grpSp>
        <p:sp>
          <p:nvSpPr>
            <p:cNvPr id="579596" name="Text Box 76"/>
            <p:cNvSpPr txBox="1">
              <a:spLocks noChangeArrowheads="1"/>
            </p:cNvSpPr>
            <p:nvPr/>
          </p:nvSpPr>
          <p:spPr bwMode="auto">
            <a:xfrm>
              <a:off x="1202" y="2219"/>
              <a:ext cx="3312" cy="252"/>
            </a:xfrm>
            <a:prstGeom prst="rect">
              <a:avLst/>
            </a:prstGeom>
            <a:noFill/>
            <a:ln w="9525">
              <a:noFill/>
              <a:miter lim="800000"/>
              <a:headEnd/>
              <a:tailEnd/>
            </a:ln>
          </p:spPr>
          <p:txBody>
            <a:bodyPr wrap="none">
              <a:spAutoFit/>
            </a:bodyPr>
            <a:lstStyle/>
            <a:p>
              <a:r>
                <a:rPr lang="en-US" altLang="zh-CN" sz="2000" dirty="0"/>
                <a:t>1101000110101010110101011100010011010010</a:t>
              </a:r>
            </a:p>
          </p:txBody>
        </p:sp>
      </p:grpSp>
      <p:grpSp>
        <p:nvGrpSpPr>
          <p:cNvPr id="4" name="Group 81"/>
          <p:cNvGrpSpPr>
            <a:grpSpLocks/>
          </p:cNvGrpSpPr>
          <p:nvPr/>
        </p:nvGrpSpPr>
        <p:grpSpPr bwMode="auto">
          <a:xfrm>
            <a:off x="3025776" y="3933827"/>
            <a:ext cx="2646363" cy="1300163"/>
            <a:chOff x="1906" y="2478"/>
            <a:chExt cx="1667" cy="819"/>
          </a:xfrm>
        </p:grpSpPr>
        <p:sp>
          <p:nvSpPr>
            <p:cNvPr id="579598" name="Text Box 78"/>
            <p:cNvSpPr txBox="1">
              <a:spLocks noChangeArrowheads="1"/>
            </p:cNvSpPr>
            <p:nvPr/>
          </p:nvSpPr>
          <p:spPr bwMode="auto">
            <a:xfrm>
              <a:off x="1906" y="2774"/>
              <a:ext cx="1667" cy="523"/>
            </a:xfrm>
            <a:prstGeom prst="rect">
              <a:avLst/>
            </a:prstGeom>
            <a:noFill/>
            <a:ln w="9525">
              <a:noFill/>
              <a:miter lim="800000"/>
              <a:headEnd/>
              <a:tailEnd/>
            </a:ln>
          </p:spPr>
          <p:txBody>
            <a:bodyPr wrap="none">
              <a:spAutoFit/>
            </a:bodyPr>
            <a:lstStyle/>
            <a:p>
              <a:pPr algn="ctr"/>
              <a:r>
                <a:rPr lang="zh-CN" altLang="en-US" dirty="0">
                  <a:latin typeface="Tahoma" pitchFamily="34" charset="0"/>
                  <a:ea typeface="黑体" pitchFamily="49" charset="-122"/>
                </a:rPr>
                <a:t>假定这个报文较长</a:t>
              </a:r>
            </a:p>
            <a:p>
              <a:pPr algn="ctr"/>
              <a:r>
                <a:rPr lang="zh-CN" altLang="en-US" dirty="0">
                  <a:latin typeface="Tahoma" pitchFamily="34" charset="0"/>
                  <a:ea typeface="黑体" pitchFamily="49" charset="-122"/>
                </a:rPr>
                <a:t>不便于传输</a:t>
              </a:r>
            </a:p>
          </p:txBody>
        </p:sp>
        <p:sp>
          <p:nvSpPr>
            <p:cNvPr id="579599" name="Line 79"/>
            <p:cNvSpPr>
              <a:spLocks noChangeShapeType="1"/>
            </p:cNvSpPr>
            <p:nvPr/>
          </p:nvSpPr>
          <p:spPr bwMode="auto">
            <a:xfrm flipV="1">
              <a:off x="2789" y="2478"/>
              <a:ext cx="91" cy="362"/>
            </a:xfrm>
            <a:prstGeom prst="line">
              <a:avLst/>
            </a:prstGeom>
            <a:noFill/>
            <a:ln w="28575">
              <a:solidFill>
                <a:srgbClr val="333399"/>
              </a:solidFill>
              <a:round/>
              <a:headEnd/>
              <a:tailEnd type="triangle" w="med" len="med"/>
            </a:ln>
          </p:spPr>
          <p:txBody>
            <a:bodyPr/>
            <a:lstStyle/>
            <a:p>
              <a:endParaRPr lang="zh-CN" altLang="en-US"/>
            </a:p>
          </p:txBody>
        </p:sp>
      </p:grpSp>
    </p:spTree>
    <p:extLst>
      <p:ext uri="{BB962C8B-B14F-4D97-AF65-F5344CB8AC3E}">
        <p14:creationId xmlns:p14="http://schemas.microsoft.com/office/powerpoint/2010/main" val="234017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60" name="Rectangle 12"/>
          <p:cNvSpPr>
            <a:spLocks noChangeArrowheads="1"/>
          </p:cNvSpPr>
          <p:nvPr/>
        </p:nvSpPr>
        <p:spPr bwMode="auto">
          <a:xfrm>
            <a:off x="1979613" y="2228850"/>
            <a:ext cx="1727200" cy="431800"/>
          </a:xfrm>
          <a:prstGeom prst="rect">
            <a:avLst/>
          </a:prstGeom>
          <a:solidFill>
            <a:srgbClr val="CCECFF"/>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数     据</a:t>
            </a:r>
          </a:p>
        </p:txBody>
      </p:sp>
      <p:sp>
        <p:nvSpPr>
          <p:cNvPr id="53261" name="Rectangle 13"/>
          <p:cNvSpPr>
            <a:spLocks noChangeArrowheads="1"/>
          </p:cNvSpPr>
          <p:nvPr/>
        </p:nvSpPr>
        <p:spPr bwMode="auto">
          <a:xfrm>
            <a:off x="3708400" y="2228850"/>
            <a:ext cx="1727200" cy="431800"/>
          </a:xfrm>
          <a:prstGeom prst="rect">
            <a:avLst/>
          </a:prstGeom>
          <a:solidFill>
            <a:srgbClr val="CCECFF"/>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数     据</a:t>
            </a:r>
          </a:p>
        </p:txBody>
      </p:sp>
      <p:sp>
        <p:nvSpPr>
          <p:cNvPr id="53262" name="Rectangle 14"/>
          <p:cNvSpPr>
            <a:spLocks noChangeArrowheads="1"/>
          </p:cNvSpPr>
          <p:nvPr/>
        </p:nvSpPr>
        <p:spPr bwMode="auto">
          <a:xfrm>
            <a:off x="5437188" y="2228850"/>
            <a:ext cx="1727200" cy="431800"/>
          </a:xfrm>
          <a:prstGeom prst="rect">
            <a:avLst/>
          </a:prstGeom>
          <a:solidFill>
            <a:srgbClr val="CCECFF"/>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数     据</a:t>
            </a:r>
          </a:p>
        </p:txBody>
      </p:sp>
      <p:grpSp>
        <p:nvGrpSpPr>
          <p:cNvPr id="2" name="Group 15"/>
          <p:cNvGrpSpPr>
            <a:grpSpLocks/>
          </p:cNvGrpSpPr>
          <p:nvPr/>
        </p:nvGrpSpPr>
        <p:grpSpPr bwMode="auto">
          <a:xfrm>
            <a:off x="1979613" y="1773238"/>
            <a:ext cx="5184775" cy="396875"/>
            <a:chOff x="1247" y="1737"/>
            <a:chExt cx="3266" cy="250"/>
          </a:xfrm>
        </p:grpSpPr>
        <p:sp>
          <p:nvSpPr>
            <p:cNvPr id="581638" name="Line 2"/>
            <p:cNvSpPr>
              <a:spLocks noChangeShapeType="1"/>
            </p:cNvSpPr>
            <p:nvPr/>
          </p:nvSpPr>
          <p:spPr bwMode="auto">
            <a:xfrm>
              <a:off x="1247" y="1888"/>
              <a:ext cx="3266" cy="0"/>
            </a:xfrm>
            <a:prstGeom prst="line">
              <a:avLst/>
            </a:prstGeom>
            <a:noFill/>
            <a:ln w="9525">
              <a:solidFill>
                <a:schemeClr val="tx1"/>
              </a:solidFill>
              <a:round/>
              <a:headEnd type="triangle" w="sm" len="lg"/>
              <a:tailEnd type="triangle" w="sm" len="lg"/>
            </a:ln>
          </p:spPr>
          <p:txBody>
            <a:bodyPr wrap="none" anchor="ctr"/>
            <a:lstStyle/>
            <a:p>
              <a:endParaRPr lang="zh-CN" altLang="en-US"/>
            </a:p>
          </p:txBody>
        </p:sp>
        <p:sp>
          <p:nvSpPr>
            <p:cNvPr id="581639" name="Text Box 3"/>
            <p:cNvSpPr txBox="1">
              <a:spLocks noChangeArrowheads="1"/>
            </p:cNvSpPr>
            <p:nvPr/>
          </p:nvSpPr>
          <p:spPr bwMode="auto">
            <a:xfrm>
              <a:off x="2699" y="1737"/>
              <a:ext cx="436" cy="250"/>
            </a:xfrm>
            <a:prstGeom prst="rect">
              <a:avLst/>
            </a:prstGeom>
            <a:solidFill>
              <a:schemeClr val="bg1"/>
            </a:solidFill>
            <a:ln w="9525">
              <a:noFill/>
              <a:miter lim="800000"/>
              <a:headEnd/>
              <a:tailEnd/>
            </a:ln>
          </p:spPr>
          <p:txBody>
            <a:bodyPr wrap="none">
              <a:spAutoFit/>
            </a:bodyPr>
            <a:lstStyle/>
            <a:p>
              <a:r>
                <a:rPr kumimoji="1" lang="zh-CN" altLang="en-US" sz="2000">
                  <a:solidFill>
                    <a:srgbClr val="333399"/>
                  </a:solidFill>
                  <a:latin typeface="Times New Roman" pitchFamily="18" charset="0"/>
                  <a:ea typeface="黑体" pitchFamily="49" charset="-122"/>
                </a:rPr>
                <a:t>报文</a:t>
              </a:r>
            </a:p>
          </p:txBody>
        </p:sp>
      </p:grpSp>
      <p:sp>
        <p:nvSpPr>
          <p:cNvPr id="581640" name="Rectangle 4"/>
          <p:cNvSpPr>
            <a:spLocks noGrp="1" noChangeArrowheads="1"/>
          </p:cNvSpPr>
          <p:nvPr>
            <p:ph type="title" idx="4294967295"/>
          </p:nvPr>
        </p:nvSpPr>
        <p:spPr>
          <a:xfrm>
            <a:off x="355600" y="203200"/>
            <a:ext cx="7974013" cy="627063"/>
          </a:xfrm>
        </p:spPr>
        <p:txBody>
          <a:bodyPr/>
          <a:lstStyle/>
          <a:p>
            <a:r>
              <a:rPr lang="zh-CN" altLang="en-US"/>
              <a:t>添加首部构成分组</a:t>
            </a:r>
          </a:p>
        </p:txBody>
      </p:sp>
      <p:sp>
        <p:nvSpPr>
          <p:cNvPr id="581641" name="Rectangle 5"/>
          <p:cNvSpPr>
            <a:spLocks noGrp="1" noChangeArrowheads="1"/>
          </p:cNvSpPr>
          <p:nvPr>
            <p:ph type="body" idx="4294967295"/>
          </p:nvPr>
        </p:nvSpPr>
        <p:spPr>
          <a:xfrm>
            <a:off x="323850" y="1052513"/>
            <a:ext cx="8496300" cy="573087"/>
          </a:xfrm>
        </p:spPr>
        <p:txBody>
          <a:bodyPr/>
          <a:lstStyle/>
          <a:p>
            <a:r>
              <a:rPr lang="zh-CN" altLang="en-US" dirty="0"/>
              <a:t>每一个数据段前面添加上</a:t>
            </a:r>
            <a:r>
              <a:rPr lang="zh-CN" altLang="en-US" dirty="0">
                <a:solidFill>
                  <a:schemeClr val="hlink"/>
                </a:solidFill>
              </a:rPr>
              <a:t>首部</a:t>
            </a:r>
            <a:r>
              <a:rPr lang="zh-CN" altLang="en-US" dirty="0"/>
              <a:t>构成分组。</a:t>
            </a:r>
          </a:p>
        </p:txBody>
      </p:sp>
      <p:sp>
        <p:nvSpPr>
          <p:cNvPr id="53264" name="Rectangle 16"/>
          <p:cNvSpPr>
            <a:spLocks noChangeArrowheads="1"/>
          </p:cNvSpPr>
          <p:nvPr/>
        </p:nvSpPr>
        <p:spPr bwMode="auto">
          <a:xfrm>
            <a:off x="1405731" y="2887567"/>
            <a:ext cx="576263" cy="431800"/>
          </a:xfrm>
          <a:prstGeom prst="rect">
            <a:avLst/>
          </a:prstGeom>
          <a:solidFill>
            <a:schemeClr val="accent2"/>
          </a:solidFill>
          <a:ln w="28575">
            <a:solidFill>
              <a:schemeClr val="tx1"/>
            </a:solidFill>
            <a:miter lim="800000"/>
            <a:headEnd/>
            <a:tailEnd/>
          </a:ln>
        </p:spPr>
        <p:txBody>
          <a:bodyPr wrap="none" anchor="ctr"/>
          <a:lstStyle/>
          <a:p>
            <a:pPr algn="ctr"/>
            <a:r>
              <a:rPr lang="zh-CN" altLang="en-US" sz="2000" dirty="0">
                <a:solidFill>
                  <a:srgbClr val="333399"/>
                </a:solidFill>
                <a:latin typeface="Tahoma" pitchFamily="34" charset="0"/>
                <a:ea typeface="黑体" pitchFamily="49" charset="-122"/>
              </a:rPr>
              <a:t>首部</a:t>
            </a:r>
          </a:p>
        </p:txBody>
      </p:sp>
      <p:sp>
        <p:nvSpPr>
          <p:cNvPr id="53267" name="Rectangle 19"/>
          <p:cNvSpPr>
            <a:spLocks noChangeArrowheads="1"/>
          </p:cNvSpPr>
          <p:nvPr/>
        </p:nvSpPr>
        <p:spPr bwMode="auto">
          <a:xfrm>
            <a:off x="3132138" y="3741738"/>
            <a:ext cx="576262" cy="431800"/>
          </a:xfrm>
          <a:prstGeom prst="rect">
            <a:avLst/>
          </a:prstGeom>
          <a:solidFill>
            <a:schemeClr val="accent2"/>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首部</a:t>
            </a:r>
          </a:p>
        </p:txBody>
      </p:sp>
      <p:sp>
        <p:nvSpPr>
          <p:cNvPr id="53268" name="Rectangle 20"/>
          <p:cNvSpPr>
            <a:spLocks noChangeArrowheads="1"/>
          </p:cNvSpPr>
          <p:nvPr/>
        </p:nvSpPr>
        <p:spPr bwMode="auto">
          <a:xfrm>
            <a:off x="4859338" y="4604542"/>
            <a:ext cx="576262" cy="431800"/>
          </a:xfrm>
          <a:prstGeom prst="rect">
            <a:avLst/>
          </a:prstGeom>
          <a:solidFill>
            <a:schemeClr val="accent2"/>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首部</a:t>
            </a:r>
          </a:p>
        </p:txBody>
      </p:sp>
      <p:grpSp>
        <p:nvGrpSpPr>
          <p:cNvPr id="3" name="Group 25"/>
          <p:cNvGrpSpPr>
            <a:grpSpLocks/>
          </p:cNvGrpSpPr>
          <p:nvPr/>
        </p:nvGrpSpPr>
        <p:grpSpPr bwMode="auto">
          <a:xfrm>
            <a:off x="1404938" y="2314575"/>
            <a:ext cx="2303462" cy="488950"/>
            <a:chOff x="1973" y="2532"/>
            <a:chExt cx="1451" cy="308"/>
          </a:xfrm>
        </p:grpSpPr>
        <p:sp>
          <p:nvSpPr>
            <p:cNvPr id="581646" name="AutoShape 21"/>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p:spPr>
          <p:txBody>
            <a:bodyPr wrap="none" anchor="ctr"/>
            <a:lstStyle/>
            <a:p>
              <a:endParaRPr lang="zh-CN" altLang="zh-CN"/>
            </a:p>
          </p:txBody>
        </p:sp>
        <p:sp>
          <p:nvSpPr>
            <p:cNvPr id="581647" name="Text Box 24"/>
            <p:cNvSpPr txBox="1">
              <a:spLocks noChangeArrowheads="1"/>
            </p:cNvSpPr>
            <p:nvPr/>
          </p:nvSpPr>
          <p:spPr bwMode="auto">
            <a:xfrm>
              <a:off x="2489" y="2532"/>
              <a:ext cx="547" cy="250"/>
            </a:xfrm>
            <a:prstGeom prst="rect">
              <a:avLst/>
            </a:prstGeom>
            <a:noFill/>
            <a:ln w="9525">
              <a:noFill/>
              <a:miter lim="800000"/>
              <a:headEnd/>
              <a:tailEnd/>
            </a:ln>
          </p:spPr>
          <p:txBody>
            <a:bodyPr wrap="none">
              <a:spAutoFit/>
            </a:bodyPr>
            <a:lstStyle/>
            <a:p>
              <a:r>
                <a:rPr lang="zh-CN" altLang="en-US" sz="2000">
                  <a:solidFill>
                    <a:srgbClr val="333399"/>
                  </a:solidFill>
                  <a:latin typeface="Tahoma" pitchFamily="34" charset="0"/>
                  <a:ea typeface="黑体" pitchFamily="49" charset="-122"/>
                </a:rPr>
                <a:t>分组</a:t>
              </a:r>
              <a:r>
                <a:rPr lang="zh-CN" altLang="en-US" sz="1000">
                  <a:solidFill>
                    <a:srgbClr val="333399"/>
                  </a:solidFill>
                  <a:ea typeface="黑体" pitchFamily="49" charset="-122"/>
                </a:rPr>
                <a:t> </a:t>
              </a:r>
              <a:r>
                <a:rPr lang="en-US" altLang="zh-CN" sz="2000">
                  <a:solidFill>
                    <a:srgbClr val="333399"/>
                  </a:solidFill>
                  <a:ea typeface="黑体" pitchFamily="49" charset="-122"/>
                </a:rPr>
                <a:t>1</a:t>
              </a:r>
            </a:p>
          </p:txBody>
        </p:sp>
      </p:grpSp>
      <p:grpSp>
        <p:nvGrpSpPr>
          <p:cNvPr id="4" name="Group 26"/>
          <p:cNvGrpSpPr>
            <a:grpSpLocks/>
          </p:cNvGrpSpPr>
          <p:nvPr/>
        </p:nvGrpSpPr>
        <p:grpSpPr bwMode="auto">
          <a:xfrm>
            <a:off x="3132138" y="3179763"/>
            <a:ext cx="2303462" cy="488950"/>
            <a:chOff x="1973" y="2532"/>
            <a:chExt cx="1451" cy="308"/>
          </a:xfrm>
        </p:grpSpPr>
        <p:sp>
          <p:nvSpPr>
            <p:cNvPr id="581649" name="AutoShape 27"/>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p:spPr>
          <p:txBody>
            <a:bodyPr wrap="none" anchor="ctr"/>
            <a:lstStyle/>
            <a:p>
              <a:endParaRPr lang="zh-CN" altLang="zh-CN"/>
            </a:p>
          </p:txBody>
        </p:sp>
        <p:sp>
          <p:nvSpPr>
            <p:cNvPr id="581650" name="Text Box 28"/>
            <p:cNvSpPr txBox="1">
              <a:spLocks noChangeArrowheads="1"/>
            </p:cNvSpPr>
            <p:nvPr/>
          </p:nvSpPr>
          <p:spPr bwMode="auto">
            <a:xfrm>
              <a:off x="2489" y="2532"/>
              <a:ext cx="547" cy="250"/>
            </a:xfrm>
            <a:prstGeom prst="rect">
              <a:avLst/>
            </a:prstGeom>
            <a:noFill/>
            <a:ln w="9525">
              <a:noFill/>
              <a:miter lim="800000"/>
              <a:headEnd/>
              <a:tailEnd/>
            </a:ln>
          </p:spPr>
          <p:txBody>
            <a:bodyPr wrap="none">
              <a:spAutoFit/>
            </a:bodyPr>
            <a:lstStyle/>
            <a:p>
              <a:r>
                <a:rPr lang="zh-CN" altLang="en-US" sz="2000">
                  <a:solidFill>
                    <a:srgbClr val="333399"/>
                  </a:solidFill>
                  <a:latin typeface="Tahoma" pitchFamily="34" charset="0"/>
                  <a:ea typeface="黑体" pitchFamily="49" charset="-122"/>
                </a:rPr>
                <a:t>分组</a:t>
              </a:r>
              <a:r>
                <a:rPr lang="zh-CN" altLang="en-US" sz="1000">
                  <a:solidFill>
                    <a:srgbClr val="333399"/>
                  </a:solidFill>
                  <a:ea typeface="黑体" pitchFamily="49" charset="-122"/>
                </a:rPr>
                <a:t> </a:t>
              </a:r>
              <a:r>
                <a:rPr lang="en-US" altLang="zh-CN" sz="2000">
                  <a:solidFill>
                    <a:srgbClr val="333399"/>
                  </a:solidFill>
                  <a:ea typeface="黑体" pitchFamily="49" charset="-122"/>
                </a:rPr>
                <a:t>2</a:t>
              </a:r>
            </a:p>
          </p:txBody>
        </p:sp>
      </p:grpSp>
      <p:grpSp>
        <p:nvGrpSpPr>
          <p:cNvPr id="5" name="Group 29"/>
          <p:cNvGrpSpPr>
            <a:grpSpLocks/>
          </p:cNvGrpSpPr>
          <p:nvPr/>
        </p:nvGrpSpPr>
        <p:grpSpPr bwMode="auto">
          <a:xfrm>
            <a:off x="4859338" y="4043363"/>
            <a:ext cx="2303462" cy="488950"/>
            <a:chOff x="1973" y="2532"/>
            <a:chExt cx="1451" cy="308"/>
          </a:xfrm>
        </p:grpSpPr>
        <p:sp>
          <p:nvSpPr>
            <p:cNvPr id="581652" name="AutoShape 30"/>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p:spPr>
          <p:txBody>
            <a:bodyPr wrap="none" anchor="ctr"/>
            <a:lstStyle/>
            <a:p>
              <a:endParaRPr lang="zh-CN" altLang="zh-CN"/>
            </a:p>
          </p:txBody>
        </p:sp>
        <p:sp>
          <p:nvSpPr>
            <p:cNvPr id="581653" name="Text Box 31"/>
            <p:cNvSpPr txBox="1">
              <a:spLocks noChangeArrowheads="1"/>
            </p:cNvSpPr>
            <p:nvPr/>
          </p:nvSpPr>
          <p:spPr bwMode="auto">
            <a:xfrm>
              <a:off x="2489" y="2532"/>
              <a:ext cx="547" cy="250"/>
            </a:xfrm>
            <a:prstGeom prst="rect">
              <a:avLst/>
            </a:prstGeom>
            <a:noFill/>
            <a:ln w="9525">
              <a:noFill/>
              <a:miter lim="800000"/>
              <a:headEnd/>
              <a:tailEnd/>
            </a:ln>
          </p:spPr>
          <p:txBody>
            <a:bodyPr wrap="none">
              <a:spAutoFit/>
            </a:bodyPr>
            <a:lstStyle/>
            <a:p>
              <a:r>
                <a:rPr lang="zh-CN" altLang="en-US" sz="2000">
                  <a:solidFill>
                    <a:srgbClr val="333399"/>
                  </a:solidFill>
                  <a:latin typeface="Tahoma" pitchFamily="34" charset="0"/>
                  <a:ea typeface="黑体" pitchFamily="49" charset="-122"/>
                </a:rPr>
                <a:t>分组</a:t>
              </a:r>
              <a:r>
                <a:rPr lang="zh-CN" altLang="en-US" sz="1000">
                  <a:solidFill>
                    <a:srgbClr val="333399"/>
                  </a:solidFill>
                  <a:ea typeface="黑体" pitchFamily="49" charset="-122"/>
                </a:rPr>
                <a:t> </a:t>
              </a:r>
              <a:r>
                <a:rPr lang="en-US" altLang="zh-CN" sz="2000">
                  <a:solidFill>
                    <a:srgbClr val="333399"/>
                  </a:solidFill>
                  <a:ea typeface="黑体" pitchFamily="49" charset="-122"/>
                </a:rPr>
                <a:t>3</a:t>
              </a:r>
            </a:p>
          </p:txBody>
        </p:sp>
      </p:grpSp>
      <p:sp>
        <p:nvSpPr>
          <p:cNvPr id="53281" name="Text Box 33"/>
          <p:cNvSpPr txBox="1">
            <a:spLocks noChangeArrowheads="1"/>
          </p:cNvSpPr>
          <p:nvPr/>
        </p:nvSpPr>
        <p:spPr bwMode="auto">
          <a:xfrm>
            <a:off x="1042988" y="5589588"/>
            <a:ext cx="4333875" cy="519112"/>
          </a:xfrm>
          <a:prstGeom prst="rect">
            <a:avLst/>
          </a:prstGeom>
          <a:noFill/>
          <a:ln w="9525">
            <a:noFill/>
            <a:miter lim="800000"/>
            <a:headEnd/>
            <a:tailEnd/>
          </a:ln>
        </p:spPr>
        <p:txBody>
          <a:bodyPr wrap="none">
            <a:spAutoFit/>
          </a:bodyPr>
          <a:lstStyle/>
          <a:p>
            <a:r>
              <a:rPr lang="zh-CN" altLang="en-US" sz="2800">
                <a:solidFill>
                  <a:schemeClr val="hlink"/>
                </a:solidFill>
                <a:latin typeface="Tahoma" pitchFamily="34" charset="0"/>
                <a:ea typeface="黑体" pitchFamily="49" charset="-122"/>
              </a:rPr>
              <a:t>请注意：现在左边是</a:t>
            </a:r>
            <a:r>
              <a:rPr lang="zh-CN" altLang="en-US" sz="2800">
                <a:solidFill>
                  <a:schemeClr val="hlink"/>
                </a:solidFill>
                <a:ea typeface="黑体" pitchFamily="49" charset="-122"/>
              </a:rPr>
              <a:t>“</a:t>
            </a:r>
            <a:r>
              <a:rPr lang="zh-CN" altLang="en-US" sz="2800">
                <a:solidFill>
                  <a:schemeClr val="hlink"/>
                </a:solidFill>
                <a:latin typeface="Tahoma" pitchFamily="34" charset="0"/>
                <a:ea typeface="黑体" pitchFamily="49" charset="-122"/>
              </a:rPr>
              <a:t>前面</a:t>
            </a:r>
            <a:r>
              <a:rPr lang="zh-CN" altLang="en-US" sz="2800">
                <a:solidFill>
                  <a:schemeClr val="hlink"/>
                </a:solidFill>
                <a:ea typeface="黑体" pitchFamily="49" charset="-122"/>
              </a:rPr>
              <a:t>”</a:t>
            </a:r>
            <a:endParaRPr lang="zh-CN" altLang="en-US" sz="2800">
              <a:solidFill>
                <a:schemeClr val="hlink"/>
              </a:solidFill>
              <a:latin typeface="Tahoma" pitchFamily="34" charset="0"/>
              <a:ea typeface="黑体" pitchFamily="49" charset="-122"/>
            </a:endParaRPr>
          </a:p>
        </p:txBody>
      </p:sp>
    </p:spTree>
    <p:extLst>
      <p:ext uri="{BB962C8B-B14F-4D97-AF65-F5344CB8AC3E}">
        <p14:creationId xmlns:p14="http://schemas.microsoft.com/office/powerpoint/2010/main" val="3677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p:stCondLst>
                              <p:cond delay="0"/>
                            </p:stCondLst>
                            <p:childTnLst>
                              <p:par>
                                <p:cTn id="8" presetID="42" presetClass="path" presetSubtype="0" accel="50000" decel="50000" fill="hold" grpId="0" nodeType="afterEffect">
                                  <p:stCondLst>
                                    <p:cond delay="0"/>
                                  </p:stCondLst>
                                  <p:childTnLst>
                                    <p:animMotion origin="layout" path="M 2.5E-6 0.0 L 2.5E-6 0.09653 " pathEditMode="relative" rAng="0" ptsTypes="AA">
                                      <p:cBhvr>
                                        <p:cTn id="9" dur="1000" fill="hold"/>
                                        <p:tgtEl>
                                          <p:spTgt spid="53260"/>
                                        </p:tgtEl>
                                        <p:attrNameLst>
                                          <p:attrName>ppt_x</p:attrName>
                                          <p:attrName>ppt_y</p:attrName>
                                        </p:attrNameLst>
                                      </p:cBhvr>
                                      <p:rCtr x="0" y="48"/>
                                    </p:animMotion>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5326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3"/>
                                        </p:tgtEl>
                                        <p:attrNameLst>
                                          <p:attrName>style.visibility</p:attrName>
                                        </p:attrNameLst>
                                      </p:cBhvr>
                                      <p:to>
                                        <p:strVal val="visible"/>
                                      </p:to>
                                    </p:set>
                                  </p:childTnLst>
                                </p:cTn>
                              </p:par>
                            </p:childTnLst>
                          </p:cTn>
                        </p:par>
                        <p:par>
                          <p:cTn id="16" fill="hold">
                            <p:stCondLst>
                              <p:cond delay="2000"/>
                            </p:stCondLst>
                            <p:childTnLst>
                              <p:par>
                                <p:cTn id="17" presetID="42" presetClass="path" presetSubtype="0" accel="50000" decel="50000" fill="hold" grpId="0" nodeType="afterEffect">
                                  <p:stCondLst>
                                    <p:cond delay="500"/>
                                  </p:stCondLst>
                                  <p:childTnLst>
                                    <p:animMotion origin="layout" path="M 0.0 -1.96532E-6 L 0.0 0.22035 " pathEditMode="relative" rAng="0" ptsTypes="AA">
                                      <p:cBhvr>
                                        <p:cTn id="18" dur="1000" fill="hold"/>
                                        <p:tgtEl>
                                          <p:spTgt spid="53261"/>
                                        </p:tgtEl>
                                        <p:attrNameLst>
                                          <p:attrName>ppt_x</p:attrName>
                                          <p:attrName>ppt_y</p:attrName>
                                        </p:attrNameLst>
                                      </p:cBhvr>
                                      <p:rCtr x="0" y="110"/>
                                    </p:animMotion>
                                  </p:childTnLst>
                                </p:cTn>
                              </p:par>
                            </p:childTnLst>
                          </p:cTn>
                        </p:par>
                        <p:par>
                          <p:cTn id="19" fill="hold">
                            <p:stCondLst>
                              <p:cond delay="3500"/>
                            </p:stCondLst>
                            <p:childTnLst>
                              <p:par>
                                <p:cTn id="20" presetID="1" presetClass="entr" presetSubtype="0" fill="hold" grpId="0" nodeType="afterEffect">
                                  <p:stCondLst>
                                    <p:cond delay="500"/>
                                  </p:stCondLst>
                                  <p:childTnLst>
                                    <p:set>
                                      <p:cBhvr>
                                        <p:cTn id="21" dur="1" fill="hold">
                                          <p:stCondLst>
                                            <p:cond delay="0"/>
                                          </p:stCondLst>
                                        </p:cTn>
                                        <p:tgtEl>
                                          <p:spTgt spid="53267"/>
                                        </p:tgtEl>
                                        <p:attrNameLst>
                                          <p:attrName>style.visibility</p:attrName>
                                        </p:attrNameLst>
                                      </p:cBhvr>
                                      <p:to>
                                        <p:strVal val="visible"/>
                                      </p:to>
                                    </p:set>
                                  </p:childTnLst>
                                </p:cTn>
                              </p:par>
                            </p:childTnLst>
                          </p:cTn>
                        </p:par>
                        <p:par>
                          <p:cTn id="22" fill="hold">
                            <p:stCondLst>
                              <p:cond delay="4000"/>
                            </p:stCondLst>
                            <p:childTnLst>
                              <p:par>
                                <p:cTn id="23" presetID="1" presetClass="entr" presetSubtype="0" fill="hold" nodeType="after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childTnLst>
                          </p:cTn>
                        </p:par>
                        <p:par>
                          <p:cTn id="25" fill="hold">
                            <p:stCondLst>
                              <p:cond delay="4500"/>
                            </p:stCondLst>
                            <p:childTnLst>
                              <p:par>
                                <p:cTn id="26" presetID="42" presetClass="path" presetSubtype="0" accel="50000" decel="50000" fill="hold" grpId="0" nodeType="afterEffect">
                                  <p:stCondLst>
                                    <p:cond delay="500"/>
                                  </p:stCondLst>
                                  <p:childTnLst>
                                    <p:animMotion origin="layout" path="M -2.5E-6 -1.96532E-6 L -2.5E-6 0.34613 " pathEditMode="relative" rAng="0" ptsTypes="AA">
                                      <p:cBhvr>
                                        <p:cTn id="27" dur="1000" fill="hold"/>
                                        <p:tgtEl>
                                          <p:spTgt spid="53262"/>
                                        </p:tgtEl>
                                        <p:attrNameLst>
                                          <p:attrName>ppt_x</p:attrName>
                                          <p:attrName>ppt_y</p:attrName>
                                        </p:attrNameLst>
                                      </p:cBhvr>
                                      <p:rCtr x="0" y="173"/>
                                    </p:animMotion>
                                  </p:childTnLst>
                                </p:cTn>
                              </p:par>
                            </p:childTnLst>
                          </p:cTn>
                        </p:par>
                        <p:par>
                          <p:cTn id="28" fill="hold">
                            <p:stCondLst>
                              <p:cond delay="6000"/>
                            </p:stCondLst>
                            <p:childTnLst>
                              <p:par>
                                <p:cTn id="29" presetID="1" presetClass="entr" presetSubtype="0" fill="hold" grpId="0" nodeType="afterEffect">
                                  <p:stCondLst>
                                    <p:cond delay="500"/>
                                  </p:stCondLst>
                                  <p:childTnLst>
                                    <p:set>
                                      <p:cBhvr>
                                        <p:cTn id="30" dur="1" fill="hold">
                                          <p:stCondLst>
                                            <p:cond delay="0"/>
                                          </p:stCondLst>
                                        </p:cTn>
                                        <p:tgtEl>
                                          <p:spTgt spid="53268"/>
                                        </p:tgtEl>
                                        <p:attrNameLst>
                                          <p:attrName>style.visibility</p:attrName>
                                        </p:attrNameLst>
                                      </p:cBhvr>
                                      <p:to>
                                        <p:strVal val="visible"/>
                                      </p:to>
                                    </p:set>
                                  </p:childTnLst>
                                </p:cTn>
                              </p:par>
                            </p:childTnLst>
                          </p:cTn>
                        </p:par>
                        <p:par>
                          <p:cTn id="31" fill="hold">
                            <p:stCondLst>
                              <p:cond delay="6500"/>
                            </p:stCondLst>
                            <p:childTnLst>
                              <p:par>
                                <p:cTn id="32" presetID="1" presetClass="entr" presetSubtype="0" fill="hold" nodeType="afterEffect">
                                  <p:stCondLst>
                                    <p:cond delay="500"/>
                                  </p:stCondLst>
                                  <p:childTnLst>
                                    <p:set>
                                      <p:cBhvr>
                                        <p:cTn id="33" dur="1" fill="hold">
                                          <p:stCondLst>
                                            <p:cond delay="0"/>
                                          </p:stCondLst>
                                        </p:cTn>
                                        <p:tgtEl>
                                          <p:spTgt spid="5"/>
                                        </p:tgtEl>
                                        <p:attrNameLst>
                                          <p:attrName>style.visibility</p:attrName>
                                        </p:attrNameLst>
                                      </p:cBhvr>
                                      <p:to>
                                        <p:strVal val="visible"/>
                                      </p:to>
                                    </p:set>
                                  </p:childTnLst>
                                </p:cTn>
                              </p:par>
                            </p:childTnLst>
                          </p:cTn>
                        </p:par>
                        <p:par>
                          <p:cTn id="34" fill="hold">
                            <p:stCondLst>
                              <p:cond delay="7000"/>
                            </p:stCondLst>
                            <p:childTnLst>
                              <p:par>
                                <p:cTn id="35" presetID="1" presetClass="entr" presetSubtype="0" fill="hold" grpId="0" nodeType="afterEffect">
                                  <p:stCondLst>
                                    <p:cond delay="0"/>
                                  </p:stCondLst>
                                  <p:childTnLst>
                                    <p:set>
                                      <p:cBhvr>
                                        <p:cTn id="36" dur="1" fill="hold">
                                          <p:stCondLst>
                                            <p:cond delay="0"/>
                                          </p:stCondLst>
                                        </p:cTn>
                                        <p:tgtEl>
                                          <p:spTgt spid="53281"/>
                                        </p:tgtEl>
                                        <p:attrNameLst>
                                          <p:attrName>style.visibility</p:attrName>
                                        </p:attrNameLst>
                                      </p:cBhvr>
                                      <p:to>
                                        <p:strVal val="visible"/>
                                      </p:to>
                                    </p:set>
                                  </p:childTnLst>
                                </p:cTn>
                              </p:par>
                            </p:childTnLst>
                          </p:cTn>
                        </p:par>
                        <p:par>
                          <p:cTn id="37" fill="hold">
                            <p:stCondLst>
                              <p:cond delay="7000"/>
                            </p:stCondLst>
                            <p:childTnLst>
                              <p:par>
                                <p:cTn id="38" presetID="35" presetClass="emph" presetSubtype="0" repeatCount="3000" fill="hold" grpId="1" nodeType="afterEffect">
                                  <p:stCondLst>
                                    <p:cond delay="0"/>
                                  </p:stCondLst>
                                  <p:childTnLst>
                                    <p:anim calcmode="discrete" valueType="str">
                                      <p:cBhvr>
                                        <p:cTn id="39" dur="1000" fill="hold"/>
                                        <p:tgtEl>
                                          <p:spTgt spid="5328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60" grpId="0" animBg="1"/>
      <p:bldP spid="53261" grpId="0" animBg="1"/>
      <p:bldP spid="53262" grpId="0" animBg="1"/>
      <p:bldP spid="53264" grpId="0" animBg="1"/>
      <p:bldP spid="53267" grpId="0" animBg="1"/>
      <p:bldP spid="53268" grpId="0" animBg="1"/>
      <p:bldP spid="53281" grpId="0"/>
      <p:bldP spid="53281"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8"/>
          <p:cNvSpPr>
            <a:spLocks noGrp="1" noChangeArrowheads="1"/>
          </p:cNvSpPr>
          <p:nvPr>
            <p:ph type="title" idx="4294967295"/>
          </p:nvPr>
        </p:nvSpPr>
        <p:spPr/>
        <p:txBody>
          <a:bodyPr/>
          <a:lstStyle/>
          <a:p>
            <a:r>
              <a:rPr lang="zh-CN" altLang="en-US" dirty="0"/>
              <a:t>分组交换的传输单元</a:t>
            </a:r>
          </a:p>
        </p:txBody>
      </p:sp>
      <p:sp>
        <p:nvSpPr>
          <p:cNvPr id="57353" name="Rectangle 9"/>
          <p:cNvSpPr>
            <a:spLocks noGrp="1" noChangeArrowheads="1"/>
          </p:cNvSpPr>
          <p:nvPr>
            <p:ph type="body" idx="4294967295"/>
          </p:nvPr>
        </p:nvSpPr>
        <p:spPr>
          <a:xfrm>
            <a:off x="395288" y="1052513"/>
            <a:ext cx="8353425" cy="1584325"/>
          </a:xfrm>
        </p:spPr>
        <p:txBody>
          <a:bodyPr/>
          <a:lstStyle/>
          <a:p>
            <a:pPr>
              <a:spcBef>
                <a:spcPts val="600"/>
              </a:spcBef>
            </a:pPr>
            <a:r>
              <a:rPr lang="zh-CN" altLang="en-US" dirty="0"/>
              <a:t>分组交换网以</a:t>
            </a:r>
            <a:r>
              <a:rPr lang="zh-CN" altLang="en-US" dirty="0">
                <a:latin typeface="Arial" pitchFamily="34" charset="0"/>
              </a:rPr>
              <a:t>“</a:t>
            </a:r>
            <a:r>
              <a:rPr lang="zh-CN" altLang="en-US" dirty="0">
                <a:solidFill>
                  <a:schemeClr val="hlink"/>
                </a:solidFill>
              </a:rPr>
              <a:t>分组</a:t>
            </a:r>
            <a:r>
              <a:rPr lang="zh-CN" altLang="en-US" dirty="0">
                <a:latin typeface="Arial" pitchFamily="34" charset="0"/>
              </a:rPr>
              <a:t>”</a:t>
            </a:r>
            <a:r>
              <a:rPr lang="zh-CN" altLang="en-US" dirty="0"/>
              <a:t>作为数据传输单元。</a:t>
            </a:r>
          </a:p>
          <a:p>
            <a:pPr>
              <a:spcBef>
                <a:spcPts val="600"/>
              </a:spcBef>
            </a:pPr>
            <a:endParaRPr lang="zh-CN" altLang="en-US" dirty="0">
              <a:solidFill>
                <a:schemeClr val="hlink"/>
              </a:solidFill>
            </a:endParaRPr>
          </a:p>
          <a:p>
            <a:pPr>
              <a:spcBef>
                <a:spcPts val="600"/>
              </a:spcBef>
            </a:pPr>
            <a:r>
              <a:rPr lang="zh-CN" altLang="en-US" dirty="0">
                <a:solidFill>
                  <a:schemeClr val="hlink"/>
                </a:solidFill>
              </a:rPr>
              <a:t>依次</a:t>
            </a:r>
            <a:r>
              <a:rPr lang="zh-CN" altLang="en-US" dirty="0"/>
              <a:t>把各分组发送到接收端 </a:t>
            </a:r>
            <a:r>
              <a:rPr lang="en-US" altLang="zh-CN" dirty="0" smtClean="0"/>
              <a:t>(</a:t>
            </a:r>
            <a:r>
              <a:rPr lang="zh-CN" altLang="en-US" dirty="0" smtClean="0"/>
              <a:t>假定</a:t>
            </a:r>
            <a:r>
              <a:rPr lang="zh-CN" altLang="en-US" dirty="0"/>
              <a:t>接收端在</a:t>
            </a:r>
            <a:r>
              <a:rPr lang="zh-CN" altLang="en-US" dirty="0" smtClean="0"/>
              <a:t>左边</a:t>
            </a:r>
            <a:r>
              <a:rPr lang="en-US" altLang="zh-CN" dirty="0" smtClean="0"/>
              <a:t>)</a:t>
            </a:r>
            <a:r>
              <a:rPr lang="zh-CN" altLang="en-US" dirty="0" smtClean="0"/>
              <a:t>。</a:t>
            </a:r>
            <a:endParaRPr lang="zh-CN" altLang="en-US" dirty="0"/>
          </a:p>
        </p:txBody>
      </p:sp>
      <p:grpSp>
        <p:nvGrpSpPr>
          <p:cNvPr id="2" name="Group 22"/>
          <p:cNvGrpSpPr>
            <a:grpSpLocks/>
          </p:cNvGrpSpPr>
          <p:nvPr/>
        </p:nvGrpSpPr>
        <p:grpSpPr bwMode="auto">
          <a:xfrm>
            <a:off x="1403350" y="2643182"/>
            <a:ext cx="2305050" cy="993775"/>
            <a:chOff x="884" y="2078"/>
            <a:chExt cx="1452" cy="626"/>
          </a:xfrm>
        </p:grpSpPr>
        <p:sp>
          <p:nvSpPr>
            <p:cNvPr id="583685" name="Rectangle 2"/>
            <p:cNvSpPr>
              <a:spLocks noChangeArrowheads="1"/>
            </p:cNvSpPr>
            <p:nvPr/>
          </p:nvSpPr>
          <p:spPr bwMode="auto">
            <a:xfrm>
              <a:off x="1247" y="2432"/>
              <a:ext cx="1088" cy="272"/>
            </a:xfrm>
            <a:prstGeom prst="rect">
              <a:avLst/>
            </a:prstGeom>
            <a:solidFill>
              <a:srgbClr val="CCECFF"/>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数     据</a:t>
              </a:r>
            </a:p>
          </p:txBody>
        </p:sp>
        <p:sp>
          <p:nvSpPr>
            <p:cNvPr id="583686" name="Rectangle 10"/>
            <p:cNvSpPr>
              <a:spLocks noChangeArrowheads="1"/>
            </p:cNvSpPr>
            <p:nvPr/>
          </p:nvSpPr>
          <p:spPr bwMode="auto">
            <a:xfrm>
              <a:off x="884" y="2432"/>
              <a:ext cx="363" cy="272"/>
            </a:xfrm>
            <a:prstGeom prst="rect">
              <a:avLst/>
            </a:prstGeom>
            <a:solidFill>
              <a:schemeClr val="accent2"/>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首部</a:t>
              </a:r>
            </a:p>
          </p:txBody>
        </p:sp>
        <p:grpSp>
          <p:nvGrpSpPr>
            <p:cNvPr id="583687" name="Group 13"/>
            <p:cNvGrpSpPr>
              <a:grpSpLocks/>
            </p:cNvGrpSpPr>
            <p:nvPr/>
          </p:nvGrpSpPr>
          <p:grpSpPr bwMode="auto">
            <a:xfrm>
              <a:off x="885" y="2078"/>
              <a:ext cx="1451" cy="308"/>
              <a:chOff x="1973" y="2532"/>
              <a:chExt cx="1451" cy="308"/>
            </a:xfrm>
          </p:grpSpPr>
          <p:sp>
            <p:nvSpPr>
              <p:cNvPr id="583688" name="AutoShape 14"/>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p:spPr>
            <p:txBody>
              <a:bodyPr wrap="none" anchor="ctr"/>
              <a:lstStyle/>
              <a:p>
                <a:endParaRPr lang="zh-CN" altLang="zh-CN"/>
              </a:p>
            </p:txBody>
          </p:sp>
          <p:sp>
            <p:nvSpPr>
              <p:cNvPr id="583689" name="Text Box 15"/>
              <p:cNvSpPr txBox="1">
                <a:spLocks noChangeArrowheads="1"/>
              </p:cNvSpPr>
              <p:nvPr/>
            </p:nvSpPr>
            <p:spPr bwMode="auto">
              <a:xfrm>
                <a:off x="2489" y="2532"/>
                <a:ext cx="560" cy="250"/>
              </a:xfrm>
              <a:prstGeom prst="rect">
                <a:avLst/>
              </a:prstGeom>
              <a:noFill/>
              <a:ln w="9525">
                <a:noFill/>
                <a:miter lim="800000"/>
                <a:headEnd/>
                <a:tailEnd/>
              </a:ln>
            </p:spPr>
            <p:txBody>
              <a:bodyPr wrap="none">
                <a:spAutoFit/>
              </a:bodyPr>
              <a:lstStyle/>
              <a:p>
                <a:r>
                  <a:rPr lang="zh-CN" altLang="en-US" sz="2000">
                    <a:solidFill>
                      <a:srgbClr val="333399"/>
                    </a:solidFill>
                    <a:latin typeface="Tahoma" pitchFamily="34" charset="0"/>
                    <a:ea typeface="黑体" pitchFamily="49" charset="-122"/>
                  </a:rPr>
                  <a:t>分组</a:t>
                </a:r>
                <a:r>
                  <a:rPr lang="zh-CN" altLang="en-US" sz="1400">
                    <a:solidFill>
                      <a:srgbClr val="333399"/>
                    </a:solidFill>
                    <a:latin typeface="Tahoma" pitchFamily="34" charset="0"/>
                    <a:ea typeface="黑体" pitchFamily="49" charset="-122"/>
                  </a:rPr>
                  <a:t> </a:t>
                </a:r>
                <a:r>
                  <a:rPr lang="en-US" altLang="zh-CN" sz="2000">
                    <a:solidFill>
                      <a:srgbClr val="333399"/>
                    </a:solidFill>
                    <a:ea typeface="黑体" pitchFamily="49" charset="-122"/>
                  </a:rPr>
                  <a:t>1</a:t>
                </a:r>
              </a:p>
            </p:txBody>
          </p:sp>
        </p:grpSp>
      </p:grpSp>
      <p:grpSp>
        <p:nvGrpSpPr>
          <p:cNvPr id="4" name="Group 23"/>
          <p:cNvGrpSpPr>
            <a:grpSpLocks/>
          </p:cNvGrpSpPr>
          <p:nvPr/>
        </p:nvGrpSpPr>
        <p:grpSpPr bwMode="auto">
          <a:xfrm>
            <a:off x="3132138" y="3508370"/>
            <a:ext cx="2303462" cy="993775"/>
            <a:chOff x="1973" y="2623"/>
            <a:chExt cx="1451" cy="626"/>
          </a:xfrm>
        </p:grpSpPr>
        <p:sp>
          <p:nvSpPr>
            <p:cNvPr id="583691" name="Rectangle 3"/>
            <p:cNvSpPr>
              <a:spLocks noChangeArrowheads="1"/>
            </p:cNvSpPr>
            <p:nvPr/>
          </p:nvSpPr>
          <p:spPr bwMode="auto">
            <a:xfrm>
              <a:off x="2336" y="2977"/>
              <a:ext cx="1088" cy="272"/>
            </a:xfrm>
            <a:prstGeom prst="rect">
              <a:avLst/>
            </a:prstGeom>
            <a:solidFill>
              <a:srgbClr val="CCECFF"/>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数     据</a:t>
              </a:r>
            </a:p>
          </p:txBody>
        </p:sp>
        <p:sp>
          <p:nvSpPr>
            <p:cNvPr id="583692" name="Rectangle 11"/>
            <p:cNvSpPr>
              <a:spLocks noChangeArrowheads="1"/>
            </p:cNvSpPr>
            <p:nvPr/>
          </p:nvSpPr>
          <p:spPr bwMode="auto">
            <a:xfrm>
              <a:off x="1973" y="2977"/>
              <a:ext cx="363" cy="272"/>
            </a:xfrm>
            <a:prstGeom prst="rect">
              <a:avLst/>
            </a:prstGeom>
            <a:solidFill>
              <a:schemeClr val="accent2"/>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首部</a:t>
              </a:r>
            </a:p>
          </p:txBody>
        </p:sp>
        <p:grpSp>
          <p:nvGrpSpPr>
            <p:cNvPr id="583693" name="Group 16"/>
            <p:cNvGrpSpPr>
              <a:grpSpLocks/>
            </p:cNvGrpSpPr>
            <p:nvPr/>
          </p:nvGrpSpPr>
          <p:grpSpPr bwMode="auto">
            <a:xfrm>
              <a:off x="1973" y="2623"/>
              <a:ext cx="1451" cy="308"/>
              <a:chOff x="1973" y="2532"/>
              <a:chExt cx="1451" cy="308"/>
            </a:xfrm>
          </p:grpSpPr>
          <p:sp>
            <p:nvSpPr>
              <p:cNvPr id="583694" name="AutoShape 17"/>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p:spPr>
            <p:txBody>
              <a:bodyPr wrap="none" anchor="ctr"/>
              <a:lstStyle/>
              <a:p>
                <a:endParaRPr lang="zh-CN" altLang="zh-CN"/>
              </a:p>
            </p:txBody>
          </p:sp>
          <p:sp>
            <p:nvSpPr>
              <p:cNvPr id="583695" name="Text Box 18"/>
              <p:cNvSpPr txBox="1">
                <a:spLocks noChangeArrowheads="1"/>
              </p:cNvSpPr>
              <p:nvPr/>
            </p:nvSpPr>
            <p:spPr bwMode="auto">
              <a:xfrm>
                <a:off x="2489" y="2532"/>
                <a:ext cx="547" cy="250"/>
              </a:xfrm>
              <a:prstGeom prst="rect">
                <a:avLst/>
              </a:prstGeom>
              <a:noFill/>
              <a:ln w="9525">
                <a:noFill/>
                <a:miter lim="800000"/>
                <a:headEnd/>
                <a:tailEnd/>
              </a:ln>
            </p:spPr>
            <p:txBody>
              <a:bodyPr wrap="none">
                <a:spAutoFit/>
              </a:bodyPr>
              <a:lstStyle/>
              <a:p>
                <a:r>
                  <a:rPr lang="zh-CN" altLang="en-US" sz="2000">
                    <a:solidFill>
                      <a:srgbClr val="333399"/>
                    </a:solidFill>
                    <a:latin typeface="Tahoma" pitchFamily="34" charset="0"/>
                    <a:ea typeface="黑体" pitchFamily="49" charset="-122"/>
                  </a:rPr>
                  <a:t>分组</a:t>
                </a:r>
                <a:r>
                  <a:rPr lang="zh-CN" altLang="en-US" sz="1000">
                    <a:solidFill>
                      <a:srgbClr val="333399"/>
                    </a:solidFill>
                    <a:ea typeface="黑体" pitchFamily="49" charset="-122"/>
                  </a:rPr>
                  <a:t> </a:t>
                </a:r>
                <a:r>
                  <a:rPr lang="en-US" altLang="zh-CN" sz="2000">
                    <a:solidFill>
                      <a:srgbClr val="333399"/>
                    </a:solidFill>
                    <a:ea typeface="黑体" pitchFamily="49" charset="-122"/>
                  </a:rPr>
                  <a:t>2</a:t>
                </a:r>
              </a:p>
            </p:txBody>
          </p:sp>
        </p:grpSp>
      </p:grpSp>
      <p:grpSp>
        <p:nvGrpSpPr>
          <p:cNvPr id="6" name="Group 24"/>
          <p:cNvGrpSpPr>
            <a:grpSpLocks/>
          </p:cNvGrpSpPr>
          <p:nvPr/>
        </p:nvGrpSpPr>
        <p:grpSpPr bwMode="auto">
          <a:xfrm>
            <a:off x="4859338" y="4371970"/>
            <a:ext cx="2309812" cy="981075"/>
            <a:chOff x="3061" y="3167"/>
            <a:chExt cx="1455" cy="618"/>
          </a:xfrm>
        </p:grpSpPr>
        <p:sp>
          <p:nvSpPr>
            <p:cNvPr id="583697" name="Rectangle 4"/>
            <p:cNvSpPr>
              <a:spLocks noChangeArrowheads="1"/>
            </p:cNvSpPr>
            <p:nvPr/>
          </p:nvSpPr>
          <p:spPr bwMode="auto">
            <a:xfrm>
              <a:off x="3428" y="3513"/>
              <a:ext cx="1088" cy="272"/>
            </a:xfrm>
            <a:prstGeom prst="rect">
              <a:avLst/>
            </a:prstGeom>
            <a:solidFill>
              <a:srgbClr val="CCECFF"/>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数     据</a:t>
              </a:r>
            </a:p>
          </p:txBody>
        </p:sp>
        <p:sp>
          <p:nvSpPr>
            <p:cNvPr id="583698" name="Rectangle 12"/>
            <p:cNvSpPr>
              <a:spLocks noChangeArrowheads="1"/>
            </p:cNvSpPr>
            <p:nvPr/>
          </p:nvSpPr>
          <p:spPr bwMode="auto">
            <a:xfrm>
              <a:off x="3061" y="3512"/>
              <a:ext cx="363" cy="272"/>
            </a:xfrm>
            <a:prstGeom prst="rect">
              <a:avLst/>
            </a:prstGeom>
            <a:solidFill>
              <a:schemeClr val="accent2"/>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首部</a:t>
              </a:r>
            </a:p>
          </p:txBody>
        </p:sp>
        <p:grpSp>
          <p:nvGrpSpPr>
            <p:cNvPr id="583699" name="Group 19"/>
            <p:cNvGrpSpPr>
              <a:grpSpLocks/>
            </p:cNvGrpSpPr>
            <p:nvPr/>
          </p:nvGrpSpPr>
          <p:grpSpPr bwMode="auto">
            <a:xfrm>
              <a:off x="3061" y="3167"/>
              <a:ext cx="1451" cy="308"/>
              <a:chOff x="1973" y="2532"/>
              <a:chExt cx="1451" cy="308"/>
            </a:xfrm>
          </p:grpSpPr>
          <p:sp>
            <p:nvSpPr>
              <p:cNvPr id="583700" name="AutoShape 20"/>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p:spPr>
            <p:txBody>
              <a:bodyPr wrap="none" anchor="ctr"/>
              <a:lstStyle/>
              <a:p>
                <a:endParaRPr lang="zh-CN" altLang="zh-CN"/>
              </a:p>
            </p:txBody>
          </p:sp>
          <p:sp>
            <p:nvSpPr>
              <p:cNvPr id="583701" name="Text Box 21"/>
              <p:cNvSpPr txBox="1">
                <a:spLocks noChangeArrowheads="1"/>
              </p:cNvSpPr>
              <p:nvPr/>
            </p:nvSpPr>
            <p:spPr bwMode="auto">
              <a:xfrm>
                <a:off x="2489" y="2532"/>
                <a:ext cx="552" cy="250"/>
              </a:xfrm>
              <a:prstGeom prst="rect">
                <a:avLst/>
              </a:prstGeom>
              <a:noFill/>
              <a:ln w="9525">
                <a:noFill/>
                <a:miter lim="800000"/>
                <a:headEnd/>
                <a:tailEnd/>
              </a:ln>
            </p:spPr>
            <p:txBody>
              <a:bodyPr wrap="none">
                <a:spAutoFit/>
              </a:bodyPr>
              <a:lstStyle/>
              <a:p>
                <a:r>
                  <a:rPr lang="zh-CN" altLang="en-US" sz="2000">
                    <a:solidFill>
                      <a:srgbClr val="333399"/>
                    </a:solidFill>
                    <a:latin typeface="Tahoma" pitchFamily="34" charset="0"/>
                    <a:ea typeface="黑体" pitchFamily="49" charset="-122"/>
                  </a:rPr>
                  <a:t>分组</a:t>
                </a:r>
                <a:r>
                  <a:rPr lang="zh-CN" altLang="en-US" sz="1200">
                    <a:solidFill>
                      <a:srgbClr val="333399"/>
                    </a:solidFill>
                    <a:ea typeface="黑体" pitchFamily="49" charset="-122"/>
                  </a:rPr>
                  <a:t> </a:t>
                </a:r>
                <a:r>
                  <a:rPr lang="en-US" altLang="zh-CN" sz="2000">
                    <a:solidFill>
                      <a:srgbClr val="333399"/>
                    </a:solidFill>
                    <a:ea typeface="黑体" pitchFamily="49" charset="-122"/>
                  </a:rPr>
                  <a:t>3</a:t>
                </a:r>
              </a:p>
            </p:txBody>
          </p:sp>
        </p:grpSp>
      </p:grpSp>
      <p:sp>
        <p:nvSpPr>
          <p:cNvPr id="22" name="矩形 21"/>
          <p:cNvSpPr/>
          <p:nvPr/>
        </p:nvSpPr>
        <p:spPr>
          <a:xfrm>
            <a:off x="2571736" y="5610541"/>
            <a:ext cx="4515980" cy="461665"/>
          </a:xfrm>
          <a:prstGeom prst="rect">
            <a:avLst/>
          </a:prstGeom>
        </p:spPr>
        <p:txBody>
          <a:bodyPr wrap="none">
            <a:spAutoFit/>
          </a:bodyPr>
          <a:lstStyle/>
          <a:p>
            <a:pPr algn="ctr"/>
            <a:r>
              <a:rPr lang="zh-CN" altLang="zh-CN" sz="2400" dirty="0">
                <a:ea typeface="黑体" pitchFamily="2" charset="-122"/>
              </a:rPr>
              <a:t>以分组为基本单位在网络中传送</a:t>
            </a:r>
            <a:endParaRPr lang="zh-CN" altLang="en-US" sz="2400" dirty="0">
              <a:ea typeface="黑体" pitchFamily="2" charset="-122"/>
            </a:endParaRPr>
          </a:p>
        </p:txBody>
      </p:sp>
    </p:spTree>
    <p:extLst>
      <p:ext uri="{BB962C8B-B14F-4D97-AF65-F5344CB8AC3E}">
        <p14:creationId xmlns:p14="http://schemas.microsoft.com/office/powerpoint/2010/main" val="41919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353">
                                            <p:txEl>
                                              <p:pRg st="2" end="2"/>
                                            </p:txEl>
                                          </p:spTgt>
                                        </p:tgtEl>
                                        <p:attrNameLst>
                                          <p:attrName>style.visibility</p:attrName>
                                        </p:attrNameLst>
                                      </p:cBhvr>
                                      <p:to>
                                        <p:strVal val="visible"/>
                                      </p:to>
                                    </p:set>
                                  </p:childTnLst>
                                </p:cTn>
                              </p:par>
                            </p:childTnLst>
                          </p:cTn>
                        </p:par>
                        <p:par>
                          <p:cTn id="17" fill="hold">
                            <p:stCondLst>
                              <p:cond delay="0"/>
                            </p:stCondLst>
                            <p:childTnLst>
                              <p:par>
                                <p:cTn id="18" presetID="2" presetClass="exit" presetSubtype="8" fill="hold" nodeType="afterEffect">
                                  <p:stCondLst>
                                    <p:cond delay="500"/>
                                  </p:stCondLst>
                                  <p:childTnLst>
                                    <p:anim calcmode="lin" valueType="num">
                                      <p:cBhvr additive="base">
                                        <p:cTn id="19" dur="2000"/>
                                        <p:tgtEl>
                                          <p:spTgt spid="2"/>
                                        </p:tgtEl>
                                        <p:attrNameLst>
                                          <p:attrName>ppt_x</p:attrName>
                                        </p:attrNameLst>
                                      </p:cBhvr>
                                      <p:tavLst>
                                        <p:tav tm="0">
                                          <p:val>
                                            <p:strVal val="ppt_x"/>
                                          </p:val>
                                        </p:tav>
                                        <p:tav tm="100000">
                                          <p:val>
                                            <p:strVal val="0-ppt_w/2"/>
                                          </p:val>
                                        </p:tav>
                                      </p:tavLst>
                                    </p:anim>
                                    <p:anim calcmode="lin" valueType="num">
                                      <p:cBhvr additive="base">
                                        <p:cTn id="20" dur="2000"/>
                                        <p:tgtEl>
                                          <p:spTgt spid="2"/>
                                        </p:tgtEl>
                                        <p:attrNameLst>
                                          <p:attrName>ppt_y</p:attrName>
                                        </p:attrNameLst>
                                      </p:cBhvr>
                                      <p:tavLst>
                                        <p:tav tm="0">
                                          <p:val>
                                            <p:strVal val="ppt_y"/>
                                          </p:val>
                                        </p:tav>
                                        <p:tav tm="100000">
                                          <p:val>
                                            <p:strVal val="ppt_y"/>
                                          </p:val>
                                        </p:tav>
                                      </p:tavLst>
                                    </p:anim>
                                    <p:set>
                                      <p:cBhvr>
                                        <p:cTn id="21" dur="1" fill="hold">
                                          <p:stCondLst>
                                            <p:cond delay="1999"/>
                                          </p:stCondLst>
                                        </p:cTn>
                                        <p:tgtEl>
                                          <p:spTgt spid="2"/>
                                        </p:tgtEl>
                                        <p:attrNameLst>
                                          <p:attrName>style.visibility</p:attrName>
                                        </p:attrNameLst>
                                      </p:cBhvr>
                                      <p:to>
                                        <p:strVal val="hidden"/>
                                      </p:to>
                                    </p:set>
                                  </p:childTnLst>
                                </p:cTn>
                              </p:par>
                            </p:childTnLst>
                          </p:cTn>
                        </p:par>
                        <p:par>
                          <p:cTn id="22" fill="hold">
                            <p:stCondLst>
                              <p:cond delay="2500"/>
                            </p:stCondLst>
                            <p:childTnLst>
                              <p:par>
                                <p:cTn id="23" presetID="2" presetClass="exit" presetSubtype="8" fill="hold" nodeType="afterEffect">
                                  <p:stCondLst>
                                    <p:cond delay="500"/>
                                  </p:stCondLst>
                                  <p:childTnLst>
                                    <p:anim calcmode="lin" valueType="num">
                                      <p:cBhvr additive="base">
                                        <p:cTn id="24" dur="2000"/>
                                        <p:tgtEl>
                                          <p:spTgt spid="4"/>
                                        </p:tgtEl>
                                        <p:attrNameLst>
                                          <p:attrName>ppt_x</p:attrName>
                                        </p:attrNameLst>
                                      </p:cBhvr>
                                      <p:tavLst>
                                        <p:tav tm="0">
                                          <p:val>
                                            <p:strVal val="ppt_x"/>
                                          </p:val>
                                        </p:tav>
                                        <p:tav tm="100000">
                                          <p:val>
                                            <p:strVal val="0-ppt_w/2"/>
                                          </p:val>
                                        </p:tav>
                                      </p:tavLst>
                                    </p:anim>
                                    <p:anim calcmode="lin" valueType="num">
                                      <p:cBhvr additive="base">
                                        <p:cTn id="25" dur="2000"/>
                                        <p:tgtEl>
                                          <p:spTgt spid="4"/>
                                        </p:tgtEl>
                                        <p:attrNameLst>
                                          <p:attrName>ppt_y</p:attrName>
                                        </p:attrNameLst>
                                      </p:cBhvr>
                                      <p:tavLst>
                                        <p:tav tm="0">
                                          <p:val>
                                            <p:strVal val="ppt_y"/>
                                          </p:val>
                                        </p:tav>
                                        <p:tav tm="100000">
                                          <p:val>
                                            <p:strVal val="ppt_y"/>
                                          </p:val>
                                        </p:tav>
                                      </p:tavLst>
                                    </p:anim>
                                    <p:set>
                                      <p:cBhvr>
                                        <p:cTn id="26" dur="1" fill="hold">
                                          <p:stCondLst>
                                            <p:cond delay="1999"/>
                                          </p:stCondLst>
                                        </p:cTn>
                                        <p:tgtEl>
                                          <p:spTgt spid="4"/>
                                        </p:tgtEl>
                                        <p:attrNameLst>
                                          <p:attrName>style.visibility</p:attrName>
                                        </p:attrNameLst>
                                      </p:cBhvr>
                                      <p:to>
                                        <p:strVal val="hidden"/>
                                      </p:to>
                                    </p:set>
                                  </p:childTnLst>
                                </p:cTn>
                              </p:par>
                            </p:childTnLst>
                          </p:cTn>
                        </p:par>
                        <p:par>
                          <p:cTn id="27" fill="hold">
                            <p:stCondLst>
                              <p:cond delay="5000"/>
                            </p:stCondLst>
                            <p:childTnLst>
                              <p:par>
                                <p:cTn id="28" presetID="2" presetClass="exit" presetSubtype="8" fill="hold" nodeType="afterEffect">
                                  <p:stCondLst>
                                    <p:cond delay="500"/>
                                  </p:stCondLst>
                                  <p:childTnLst>
                                    <p:anim calcmode="lin" valueType="num">
                                      <p:cBhvr additive="base">
                                        <p:cTn id="29" dur="2000"/>
                                        <p:tgtEl>
                                          <p:spTgt spid="6"/>
                                        </p:tgtEl>
                                        <p:attrNameLst>
                                          <p:attrName>ppt_x</p:attrName>
                                        </p:attrNameLst>
                                      </p:cBhvr>
                                      <p:tavLst>
                                        <p:tav tm="0">
                                          <p:val>
                                            <p:strVal val="ppt_x"/>
                                          </p:val>
                                        </p:tav>
                                        <p:tav tm="100000">
                                          <p:val>
                                            <p:strVal val="0-ppt_w/2"/>
                                          </p:val>
                                        </p:tav>
                                      </p:tavLst>
                                    </p:anim>
                                    <p:anim calcmode="lin" valueType="num">
                                      <p:cBhvr additive="base">
                                        <p:cTn id="30" dur="2000"/>
                                        <p:tgtEl>
                                          <p:spTgt spid="6"/>
                                        </p:tgtEl>
                                        <p:attrNameLst>
                                          <p:attrName>ppt_y</p:attrName>
                                        </p:attrNameLst>
                                      </p:cBhvr>
                                      <p:tavLst>
                                        <p:tav tm="0">
                                          <p:val>
                                            <p:strVal val="ppt_y"/>
                                          </p:val>
                                        </p:tav>
                                        <p:tav tm="100000">
                                          <p:val>
                                            <p:strVal val="ppt_y"/>
                                          </p:val>
                                        </p:tav>
                                      </p:tavLst>
                                    </p:anim>
                                    <p:set>
                                      <p:cBhvr>
                                        <p:cTn id="31"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idx="4294967295"/>
          </p:nvPr>
        </p:nvSpPr>
        <p:spPr/>
        <p:txBody>
          <a:bodyPr/>
          <a:lstStyle/>
          <a:p>
            <a:r>
              <a:rPr lang="zh-CN" altLang="en-US"/>
              <a:t>分组首部的重要性</a:t>
            </a:r>
          </a:p>
        </p:txBody>
      </p:sp>
      <p:sp>
        <p:nvSpPr>
          <p:cNvPr id="58371" name="Rectangle 3"/>
          <p:cNvSpPr>
            <a:spLocks noGrp="1" noChangeArrowheads="1"/>
          </p:cNvSpPr>
          <p:nvPr>
            <p:ph type="body" idx="4294967295"/>
          </p:nvPr>
        </p:nvSpPr>
        <p:spPr>
          <a:xfrm>
            <a:off x="323850" y="1052513"/>
            <a:ext cx="8496300" cy="5112791"/>
          </a:xfrm>
        </p:spPr>
        <p:txBody>
          <a:bodyPr/>
          <a:lstStyle/>
          <a:p>
            <a:pPr>
              <a:spcBef>
                <a:spcPts val="600"/>
              </a:spcBef>
            </a:pPr>
            <a:r>
              <a:rPr lang="zh-CN" altLang="en-US" dirty="0">
                <a:solidFill>
                  <a:srgbClr val="FF0000"/>
                </a:solidFill>
              </a:rPr>
              <a:t>每一个</a:t>
            </a:r>
            <a:r>
              <a:rPr lang="zh-CN" altLang="en-US" dirty="0"/>
              <a:t>分组的首部都含有</a:t>
            </a:r>
            <a:r>
              <a:rPr lang="zh-CN" altLang="en-US" dirty="0" smtClean="0">
                <a:solidFill>
                  <a:srgbClr val="FF0000"/>
                </a:solidFill>
              </a:rPr>
              <a:t>地址</a:t>
            </a:r>
            <a:r>
              <a:rPr lang="en-US" altLang="zh-CN" dirty="0" smtClean="0"/>
              <a:t>(</a:t>
            </a:r>
            <a:r>
              <a:rPr lang="zh-CN" altLang="zh-CN" dirty="0" smtClean="0"/>
              <a:t>诸如</a:t>
            </a:r>
            <a:r>
              <a:rPr lang="zh-CN" altLang="zh-CN" dirty="0"/>
              <a:t>目的地址和</a:t>
            </a:r>
            <a:r>
              <a:rPr lang="zh-CN" altLang="zh-CN" dirty="0" smtClean="0"/>
              <a:t>源地址</a:t>
            </a:r>
            <a:r>
              <a:rPr lang="en-US" altLang="zh-CN" dirty="0" smtClean="0"/>
              <a:t>)</a:t>
            </a:r>
            <a:r>
              <a:rPr lang="zh-CN" altLang="en-US" dirty="0" smtClean="0"/>
              <a:t>等</a:t>
            </a:r>
            <a:r>
              <a:rPr lang="zh-CN" altLang="en-US" dirty="0"/>
              <a:t>控制信息。</a:t>
            </a:r>
          </a:p>
          <a:p>
            <a:pPr>
              <a:spcBef>
                <a:spcPts val="600"/>
              </a:spcBef>
            </a:pPr>
            <a:endParaRPr lang="en-US" altLang="zh-CN" dirty="0"/>
          </a:p>
          <a:p>
            <a:pPr>
              <a:spcBef>
                <a:spcPts val="600"/>
              </a:spcBef>
            </a:pPr>
            <a:r>
              <a:rPr lang="zh-CN" altLang="en-US" dirty="0"/>
              <a:t>分组交换网中的结点交换机</a:t>
            </a:r>
            <a:r>
              <a:rPr lang="zh-CN" altLang="en-US" dirty="0">
                <a:solidFill>
                  <a:srgbClr val="FF0000"/>
                </a:solidFill>
              </a:rPr>
              <a:t>根据</a:t>
            </a:r>
            <a:r>
              <a:rPr lang="zh-CN" altLang="en-US" dirty="0"/>
              <a:t>收到的分组首部中的</a:t>
            </a:r>
            <a:r>
              <a:rPr lang="zh-CN" altLang="en-US" dirty="0">
                <a:solidFill>
                  <a:srgbClr val="FF0000"/>
                </a:solidFill>
              </a:rPr>
              <a:t>地址信息，</a:t>
            </a:r>
            <a:r>
              <a:rPr lang="zh-CN" altLang="en-US" dirty="0"/>
              <a:t>把分组</a:t>
            </a:r>
            <a:r>
              <a:rPr lang="zh-CN" altLang="en-US" dirty="0">
                <a:solidFill>
                  <a:srgbClr val="FF0000"/>
                </a:solidFill>
              </a:rPr>
              <a:t>转发</a:t>
            </a:r>
            <a:r>
              <a:rPr lang="zh-CN" altLang="en-US" dirty="0"/>
              <a:t>到下一个结点交换机。</a:t>
            </a:r>
            <a:endParaRPr lang="en-US" altLang="zh-CN" dirty="0"/>
          </a:p>
          <a:p>
            <a:pPr>
              <a:spcBef>
                <a:spcPts val="600"/>
              </a:spcBef>
            </a:pPr>
            <a:endParaRPr lang="en-US" altLang="zh-CN" dirty="0"/>
          </a:p>
          <a:p>
            <a:pPr>
              <a:spcBef>
                <a:spcPts val="600"/>
              </a:spcBef>
            </a:pPr>
            <a:r>
              <a:rPr lang="zh-CN" altLang="zh-CN" dirty="0"/>
              <a:t>每个分组在互联网中</a:t>
            </a:r>
            <a:r>
              <a:rPr lang="zh-CN" altLang="zh-CN" dirty="0">
                <a:solidFill>
                  <a:srgbClr val="FF0000"/>
                </a:solidFill>
              </a:rPr>
              <a:t>独立地选择传输路径</a:t>
            </a:r>
            <a:r>
              <a:rPr lang="zh-CN" altLang="en-US" dirty="0">
                <a:solidFill>
                  <a:srgbClr val="FF0000"/>
                </a:solidFill>
              </a:rPr>
              <a:t>。</a:t>
            </a:r>
            <a:endParaRPr lang="en-US" altLang="zh-CN" dirty="0">
              <a:solidFill>
                <a:srgbClr val="FF0000"/>
              </a:solidFill>
            </a:endParaRPr>
          </a:p>
          <a:p>
            <a:pPr>
              <a:spcBef>
                <a:spcPts val="600"/>
              </a:spcBef>
            </a:pPr>
            <a:endParaRPr lang="en-US" altLang="zh-CN" dirty="0"/>
          </a:p>
          <a:p>
            <a:pPr>
              <a:spcBef>
                <a:spcPts val="600"/>
              </a:spcBef>
            </a:pPr>
            <a:r>
              <a:rPr lang="zh-CN" altLang="en-US" dirty="0"/>
              <a:t>用这样的</a:t>
            </a:r>
            <a:r>
              <a:rPr lang="zh-CN" altLang="en-US" dirty="0">
                <a:solidFill>
                  <a:srgbClr val="FF0000"/>
                </a:solidFill>
              </a:rPr>
              <a:t>存储转发</a:t>
            </a:r>
            <a:r>
              <a:rPr lang="zh-CN" altLang="en-US" dirty="0"/>
              <a:t>方式，最后分组就能到达</a:t>
            </a:r>
            <a:r>
              <a:rPr lang="zh-CN" altLang="en-US" dirty="0">
                <a:solidFill>
                  <a:srgbClr val="FF0000"/>
                </a:solidFill>
              </a:rPr>
              <a:t>最终目的地。</a:t>
            </a:r>
          </a:p>
        </p:txBody>
      </p:sp>
    </p:spTree>
    <p:extLst>
      <p:ext uri="{BB962C8B-B14F-4D97-AF65-F5344CB8AC3E}">
        <p14:creationId xmlns:p14="http://schemas.microsoft.com/office/powerpoint/2010/main" val="83481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3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37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3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ChangeArrowheads="1"/>
          </p:cNvSpPr>
          <p:nvPr>
            <p:ph type="title" idx="4294967295"/>
          </p:nvPr>
        </p:nvSpPr>
        <p:spPr/>
        <p:txBody>
          <a:bodyPr/>
          <a:lstStyle/>
          <a:p>
            <a:r>
              <a:rPr lang="zh-CN" altLang="en-US" dirty="0"/>
              <a:t>收到分组后剥去首部</a:t>
            </a:r>
          </a:p>
        </p:txBody>
      </p:sp>
      <p:sp>
        <p:nvSpPr>
          <p:cNvPr id="587779" name="Rectangle 3"/>
          <p:cNvSpPr>
            <a:spLocks noGrp="1" noChangeArrowheads="1"/>
          </p:cNvSpPr>
          <p:nvPr>
            <p:ph type="body" idx="4294967295"/>
          </p:nvPr>
        </p:nvSpPr>
        <p:spPr>
          <a:xfrm>
            <a:off x="323850" y="1052513"/>
            <a:ext cx="8496300" cy="720725"/>
          </a:xfrm>
        </p:spPr>
        <p:txBody>
          <a:bodyPr/>
          <a:lstStyle/>
          <a:p>
            <a:r>
              <a:rPr lang="zh-CN" altLang="en-US" dirty="0"/>
              <a:t>接收端收到分组后剥去首部还原成报文。</a:t>
            </a:r>
          </a:p>
        </p:txBody>
      </p:sp>
      <p:sp>
        <p:nvSpPr>
          <p:cNvPr id="59397" name="Rectangle 5"/>
          <p:cNvSpPr>
            <a:spLocks noChangeArrowheads="1"/>
          </p:cNvSpPr>
          <p:nvPr/>
        </p:nvSpPr>
        <p:spPr bwMode="auto">
          <a:xfrm>
            <a:off x="2695575" y="2838450"/>
            <a:ext cx="1727200" cy="431800"/>
          </a:xfrm>
          <a:prstGeom prst="rect">
            <a:avLst/>
          </a:prstGeom>
          <a:solidFill>
            <a:srgbClr val="CCECFF"/>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数     据</a:t>
            </a:r>
          </a:p>
        </p:txBody>
      </p:sp>
      <p:sp>
        <p:nvSpPr>
          <p:cNvPr id="59398" name="Rectangle 6"/>
          <p:cNvSpPr>
            <a:spLocks noChangeArrowheads="1"/>
          </p:cNvSpPr>
          <p:nvPr/>
        </p:nvSpPr>
        <p:spPr bwMode="auto">
          <a:xfrm>
            <a:off x="2119313" y="2838450"/>
            <a:ext cx="576262" cy="431800"/>
          </a:xfrm>
          <a:prstGeom prst="rect">
            <a:avLst/>
          </a:prstGeom>
          <a:solidFill>
            <a:schemeClr val="accent2"/>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首部</a:t>
            </a:r>
          </a:p>
        </p:txBody>
      </p:sp>
      <p:grpSp>
        <p:nvGrpSpPr>
          <p:cNvPr id="2" name="Group 7"/>
          <p:cNvGrpSpPr>
            <a:grpSpLocks/>
          </p:cNvGrpSpPr>
          <p:nvPr/>
        </p:nvGrpSpPr>
        <p:grpSpPr bwMode="auto">
          <a:xfrm>
            <a:off x="2120900" y="2276475"/>
            <a:ext cx="2303463" cy="488950"/>
            <a:chOff x="1973" y="2532"/>
            <a:chExt cx="1451" cy="308"/>
          </a:xfrm>
        </p:grpSpPr>
        <p:sp>
          <p:nvSpPr>
            <p:cNvPr id="587783" name="AutoShape 8"/>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p:spPr>
          <p:txBody>
            <a:bodyPr wrap="none" anchor="ctr"/>
            <a:lstStyle/>
            <a:p>
              <a:endParaRPr lang="zh-CN" altLang="zh-CN"/>
            </a:p>
          </p:txBody>
        </p:sp>
        <p:sp>
          <p:nvSpPr>
            <p:cNvPr id="587784" name="Text Box 9"/>
            <p:cNvSpPr txBox="1">
              <a:spLocks noChangeArrowheads="1"/>
            </p:cNvSpPr>
            <p:nvPr/>
          </p:nvSpPr>
          <p:spPr bwMode="auto">
            <a:xfrm>
              <a:off x="2489" y="2532"/>
              <a:ext cx="547" cy="250"/>
            </a:xfrm>
            <a:prstGeom prst="rect">
              <a:avLst/>
            </a:prstGeom>
            <a:noFill/>
            <a:ln w="9525">
              <a:noFill/>
              <a:miter lim="800000"/>
              <a:headEnd/>
              <a:tailEnd/>
            </a:ln>
          </p:spPr>
          <p:txBody>
            <a:bodyPr wrap="none">
              <a:spAutoFit/>
            </a:bodyPr>
            <a:lstStyle/>
            <a:p>
              <a:r>
                <a:rPr lang="zh-CN" altLang="en-US" sz="2000">
                  <a:solidFill>
                    <a:srgbClr val="333399"/>
                  </a:solidFill>
                  <a:latin typeface="Tahoma" pitchFamily="34" charset="0"/>
                  <a:ea typeface="黑体" pitchFamily="49" charset="-122"/>
                </a:rPr>
                <a:t>分组</a:t>
              </a:r>
              <a:r>
                <a:rPr lang="zh-CN" altLang="en-US" sz="1000">
                  <a:solidFill>
                    <a:srgbClr val="333399"/>
                  </a:solidFill>
                  <a:ea typeface="黑体" pitchFamily="49" charset="-122"/>
                </a:rPr>
                <a:t> </a:t>
              </a:r>
              <a:r>
                <a:rPr lang="en-US" altLang="zh-CN" sz="2000">
                  <a:solidFill>
                    <a:srgbClr val="333399"/>
                  </a:solidFill>
                  <a:ea typeface="黑体" pitchFamily="49" charset="-122"/>
                </a:rPr>
                <a:t>1</a:t>
              </a:r>
            </a:p>
          </p:txBody>
        </p:sp>
      </p:grpSp>
      <p:sp>
        <p:nvSpPr>
          <p:cNvPr id="59403" name="Rectangle 11"/>
          <p:cNvSpPr>
            <a:spLocks noChangeArrowheads="1"/>
          </p:cNvSpPr>
          <p:nvPr/>
        </p:nvSpPr>
        <p:spPr bwMode="auto">
          <a:xfrm>
            <a:off x="4424363" y="3703638"/>
            <a:ext cx="1727200" cy="431800"/>
          </a:xfrm>
          <a:prstGeom prst="rect">
            <a:avLst/>
          </a:prstGeom>
          <a:solidFill>
            <a:srgbClr val="CCECFF"/>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数     据</a:t>
            </a:r>
          </a:p>
        </p:txBody>
      </p:sp>
      <p:sp>
        <p:nvSpPr>
          <p:cNvPr id="59404" name="Rectangle 12"/>
          <p:cNvSpPr>
            <a:spLocks noChangeArrowheads="1"/>
          </p:cNvSpPr>
          <p:nvPr/>
        </p:nvSpPr>
        <p:spPr bwMode="auto">
          <a:xfrm>
            <a:off x="3848100" y="3703638"/>
            <a:ext cx="576263" cy="431800"/>
          </a:xfrm>
          <a:prstGeom prst="rect">
            <a:avLst/>
          </a:prstGeom>
          <a:solidFill>
            <a:schemeClr val="accent2"/>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首部</a:t>
            </a:r>
          </a:p>
        </p:txBody>
      </p:sp>
      <p:grpSp>
        <p:nvGrpSpPr>
          <p:cNvPr id="3" name="Group 13"/>
          <p:cNvGrpSpPr>
            <a:grpSpLocks/>
          </p:cNvGrpSpPr>
          <p:nvPr/>
        </p:nvGrpSpPr>
        <p:grpSpPr bwMode="auto">
          <a:xfrm>
            <a:off x="3848100" y="3141663"/>
            <a:ext cx="2303463" cy="488950"/>
            <a:chOff x="1973" y="2532"/>
            <a:chExt cx="1451" cy="308"/>
          </a:xfrm>
        </p:grpSpPr>
        <p:sp>
          <p:nvSpPr>
            <p:cNvPr id="587788" name="AutoShape 14"/>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p:spPr>
          <p:txBody>
            <a:bodyPr wrap="none" anchor="ctr"/>
            <a:lstStyle/>
            <a:p>
              <a:endParaRPr lang="zh-CN" altLang="zh-CN"/>
            </a:p>
          </p:txBody>
        </p:sp>
        <p:sp>
          <p:nvSpPr>
            <p:cNvPr id="587789" name="Text Box 15"/>
            <p:cNvSpPr txBox="1">
              <a:spLocks noChangeArrowheads="1"/>
            </p:cNvSpPr>
            <p:nvPr/>
          </p:nvSpPr>
          <p:spPr bwMode="auto">
            <a:xfrm>
              <a:off x="2489" y="2532"/>
              <a:ext cx="547" cy="250"/>
            </a:xfrm>
            <a:prstGeom prst="rect">
              <a:avLst/>
            </a:prstGeom>
            <a:noFill/>
            <a:ln w="9525">
              <a:noFill/>
              <a:miter lim="800000"/>
              <a:headEnd/>
              <a:tailEnd/>
            </a:ln>
          </p:spPr>
          <p:txBody>
            <a:bodyPr wrap="none">
              <a:spAutoFit/>
            </a:bodyPr>
            <a:lstStyle/>
            <a:p>
              <a:r>
                <a:rPr lang="zh-CN" altLang="en-US" sz="2000">
                  <a:solidFill>
                    <a:srgbClr val="333399"/>
                  </a:solidFill>
                  <a:latin typeface="Tahoma" pitchFamily="34" charset="0"/>
                  <a:ea typeface="黑体" pitchFamily="49" charset="-122"/>
                </a:rPr>
                <a:t>分组</a:t>
              </a:r>
              <a:r>
                <a:rPr lang="zh-CN" altLang="en-US" sz="1000">
                  <a:solidFill>
                    <a:srgbClr val="333399"/>
                  </a:solidFill>
                  <a:ea typeface="黑体" pitchFamily="49" charset="-122"/>
                </a:rPr>
                <a:t> </a:t>
              </a:r>
              <a:r>
                <a:rPr lang="en-US" altLang="zh-CN" sz="2000">
                  <a:solidFill>
                    <a:srgbClr val="333399"/>
                  </a:solidFill>
                  <a:ea typeface="黑体" pitchFamily="49" charset="-122"/>
                </a:rPr>
                <a:t>2</a:t>
              </a:r>
            </a:p>
          </p:txBody>
        </p:sp>
      </p:grpSp>
      <p:sp>
        <p:nvSpPr>
          <p:cNvPr id="59409" name="Rectangle 17"/>
          <p:cNvSpPr>
            <a:spLocks noChangeArrowheads="1"/>
          </p:cNvSpPr>
          <p:nvPr/>
        </p:nvSpPr>
        <p:spPr bwMode="auto">
          <a:xfrm>
            <a:off x="6157913" y="4554538"/>
            <a:ext cx="1727200" cy="431800"/>
          </a:xfrm>
          <a:prstGeom prst="rect">
            <a:avLst/>
          </a:prstGeom>
          <a:solidFill>
            <a:srgbClr val="CCECFF"/>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数     据</a:t>
            </a:r>
          </a:p>
        </p:txBody>
      </p:sp>
      <p:sp>
        <p:nvSpPr>
          <p:cNvPr id="59410" name="Rectangle 18"/>
          <p:cNvSpPr>
            <a:spLocks noChangeArrowheads="1"/>
          </p:cNvSpPr>
          <p:nvPr/>
        </p:nvSpPr>
        <p:spPr bwMode="auto">
          <a:xfrm>
            <a:off x="5575300" y="4552950"/>
            <a:ext cx="576263" cy="431800"/>
          </a:xfrm>
          <a:prstGeom prst="rect">
            <a:avLst/>
          </a:prstGeom>
          <a:solidFill>
            <a:schemeClr val="accent2"/>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首部</a:t>
            </a:r>
          </a:p>
        </p:txBody>
      </p:sp>
      <p:grpSp>
        <p:nvGrpSpPr>
          <p:cNvPr id="4" name="Group 31"/>
          <p:cNvGrpSpPr>
            <a:grpSpLocks/>
          </p:cNvGrpSpPr>
          <p:nvPr/>
        </p:nvGrpSpPr>
        <p:grpSpPr bwMode="auto">
          <a:xfrm>
            <a:off x="5575300" y="4005263"/>
            <a:ext cx="2303463" cy="488950"/>
            <a:chOff x="3061" y="2668"/>
            <a:chExt cx="1451" cy="308"/>
          </a:xfrm>
        </p:grpSpPr>
        <p:sp>
          <p:nvSpPr>
            <p:cNvPr id="587793" name="AutoShape 20"/>
            <p:cNvSpPr>
              <a:spLocks/>
            </p:cNvSpPr>
            <p:nvPr/>
          </p:nvSpPr>
          <p:spPr bwMode="auto">
            <a:xfrm rot="5400000">
              <a:off x="3742" y="2205"/>
              <a:ext cx="90" cy="1451"/>
            </a:xfrm>
            <a:prstGeom prst="leftBrace">
              <a:avLst>
                <a:gd name="adj1" fmla="val 134352"/>
                <a:gd name="adj2" fmla="val 50000"/>
              </a:avLst>
            </a:prstGeom>
            <a:noFill/>
            <a:ln w="9525">
              <a:solidFill>
                <a:schemeClr val="tx1"/>
              </a:solidFill>
              <a:round/>
              <a:headEnd/>
              <a:tailEnd/>
            </a:ln>
          </p:spPr>
          <p:txBody>
            <a:bodyPr wrap="none" anchor="ctr"/>
            <a:lstStyle/>
            <a:p>
              <a:endParaRPr lang="zh-CN" altLang="zh-CN"/>
            </a:p>
          </p:txBody>
        </p:sp>
        <p:sp>
          <p:nvSpPr>
            <p:cNvPr id="587794" name="Text Box 21"/>
            <p:cNvSpPr txBox="1">
              <a:spLocks noChangeArrowheads="1"/>
            </p:cNvSpPr>
            <p:nvPr/>
          </p:nvSpPr>
          <p:spPr bwMode="auto">
            <a:xfrm>
              <a:off x="3577" y="2668"/>
              <a:ext cx="547" cy="250"/>
            </a:xfrm>
            <a:prstGeom prst="rect">
              <a:avLst/>
            </a:prstGeom>
            <a:noFill/>
            <a:ln w="9525">
              <a:noFill/>
              <a:miter lim="800000"/>
              <a:headEnd/>
              <a:tailEnd/>
            </a:ln>
          </p:spPr>
          <p:txBody>
            <a:bodyPr wrap="none">
              <a:spAutoFit/>
            </a:bodyPr>
            <a:lstStyle/>
            <a:p>
              <a:r>
                <a:rPr lang="zh-CN" altLang="en-US" sz="2000">
                  <a:solidFill>
                    <a:srgbClr val="333399"/>
                  </a:solidFill>
                  <a:latin typeface="Tahoma" pitchFamily="34" charset="0"/>
                  <a:ea typeface="黑体" pitchFamily="49" charset="-122"/>
                </a:rPr>
                <a:t>分组</a:t>
              </a:r>
              <a:r>
                <a:rPr lang="zh-CN" altLang="en-US" sz="1000">
                  <a:solidFill>
                    <a:srgbClr val="333399"/>
                  </a:solidFill>
                  <a:ea typeface="黑体" pitchFamily="49" charset="-122"/>
                </a:rPr>
                <a:t> </a:t>
              </a:r>
              <a:r>
                <a:rPr lang="en-US" altLang="zh-CN" sz="2000">
                  <a:solidFill>
                    <a:srgbClr val="333399"/>
                  </a:solidFill>
                  <a:ea typeface="黑体" pitchFamily="49" charset="-122"/>
                </a:rPr>
                <a:t>3</a:t>
              </a:r>
            </a:p>
          </p:txBody>
        </p:sp>
      </p:grpSp>
      <p:sp>
        <p:nvSpPr>
          <p:cNvPr id="59424" name="Text Box 32"/>
          <p:cNvSpPr txBox="1">
            <a:spLocks noChangeArrowheads="1"/>
          </p:cNvSpPr>
          <p:nvPr/>
        </p:nvSpPr>
        <p:spPr bwMode="auto">
          <a:xfrm>
            <a:off x="395288" y="5589588"/>
            <a:ext cx="2016125" cy="519112"/>
          </a:xfrm>
          <a:prstGeom prst="rect">
            <a:avLst/>
          </a:prstGeom>
          <a:noFill/>
          <a:ln w="9525">
            <a:noFill/>
            <a:miter lim="800000"/>
            <a:headEnd/>
            <a:tailEnd/>
          </a:ln>
        </p:spPr>
        <p:txBody>
          <a:bodyPr>
            <a:spAutoFit/>
          </a:bodyPr>
          <a:lstStyle/>
          <a:p>
            <a:pPr>
              <a:spcBef>
                <a:spcPct val="50000"/>
              </a:spcBef>
            </a:pPr>
            <a:r>
              <a:rPr lang="zh-CN" altLang="en-US" sz="2800">
                <a:solidFill>
                  <a:srgbClr val="333399"/>
                </a:solidFill>
                <a:latin typeface="Tahoma" pitchFamily="34" charset="0"/>
                <a:ea typeface="黑体" pitchFamily="49" charset="-122"/>
              </a:rPr>
              <a:t>收到的数据</a:t>
            </a:r>
          </a:p>
        </p:txBody>
      </p:sp>
    </p:spTree>
    <p:extLst>
      <p:ext uri="{BB962C8B-B14F-4D97-AF65-F5344CB8AC3E}">
        <p14:creationId xmlns:p14="http://schemas.microsoft.com/office/powerpoint/2010/main" val="172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p:stCondLst>
                              <p:cond delay="0"/>
                            </p:stCondLst>
                            <p:childTnLst>
                              <p:par>
                                <p:cTn id="8" presetID="29" presetClass="exit" presetSubtype="0" fill="hold" grpId="0" nodeType="afterEffect">
                                  <p:stCondLst>
                                    <p:cond delay="500"/>
                                  </p:stCondLst>
                                  <p:childTnLst>
                                    <p:anim calcmode="lin" valueType="num">
                                      <p:cBhvr>
                                        <p:cTn id="9" dur="1000"/>
                                        <p:tgtEl>
                                          <p:spTgt spid="59398"/>
                                        </p:tgtEl>
                                        <p:attrNameLst>
                                          <p:attrName>ppt_x</p:attrName>
                                        </p:attrNameLst>
                                      </p:cBhvr>
                                      <p:tavLst>
                                        <p:tav tm="0">
                                          <p:val>
                                            <p:strVal val="ppt_x"/>
                                          </p:val>
                                        </p:tav>
                                        <p:tav tm="100000">
                                          <p:val>
                                            <p:strVal val="ppt_x-.2"/>
                                          </p:val>
                                        </p:tav>
                                      </p:tavLst>
                                    </p:anim>
                                    <p:anim calcmode="lin" valueType="num">
                                      <p:cBhvr>
                                        <p:cTn id="10" dur="1000"/>
                                        <p:tgtEl>
                                          <p:spTgt spid="59398"/>
                                        </p:tgtEl>
                                        <p:attrNameLst>
                                          <p:attrName>ppt_y</p:attrName>
                                        </p:attrNameLst>
                                      </p:cBhvr>
                                      <p:tavLst>
                                        <p:tav tm="0">
                                          <p:val>
                                            <p:strVal val="ppt_y"/>
                                          </p:val>
                                        </p:tav>
                                        <p:tav tm="100000">
                                          <p:val>
                                            <p:strVal val="ppt_y"/>
                                          </p:val>
                                        </p:tav>
                                      </p:tavLst>
                                    </p:anim>
                                    <p:animEffect transition="out" filter="fade">
                                      <p:cBhvr>
                                        <p:cTn id="11" dur="1000"/>
                                        <p:tgtEl>
                                          <p:spTgt spid="59398"/>
                                        </p:tgtEl>
                                      </p:cBhvr>
                                    </p:animEffect>
                                    <p:set>
                                      <p:cBhvr>
                                        <p:cTn id="12" dur="1" fill="hold">
                                          <p:stCondLst>
                                            <p:cond delay="999"/>
                                          </p:stCondLst>
                                        </p:cTn>
                                        <p:tgtEl>
                                          <p:spTgt spid="59398"/>
                                        </p:tgtEl>
                                        <p:attrNameLst>
                                          <p:attrName>style.visibility</p:attrName>
                                        </p:attrNameLst>
                                      </p:cBhvr>
                                      <p:to>
                                        <p:strVal val="hidden"/>
                                      </p:to>
                                    </p:set>
                                  </p:childTnLst>
                                </p:cTn>
                              </p:par>
                            </p:childTnLst>
                          </p:cTn>
                        </p:par>
                        <p:par>
                          <p:cTn id="13" fill="hold">
                            <p:stCondLst>
                              <p:cond delay="1500"/>
                            </p:stCondLst>
                            <p:childTnLst>
                              <p:par>
                                <p:cTn id="14" presetID="42" presetClass="path" presetSubtype="0" accel="50000" decel="50000" fill="hold" grpId="0" nodeType="afterEffect">
                                  <p:stCondLst>
                                    <p:cond delay="0"/>
                                  </p:stCondLst>
                                  <p:childTnLst>
                                    <p:animMotion origin="layout" path="M 2.5E-6 -1.50289E-6 L 2.5E-6 0.37757 " pathEditMode="relative" rAng="0" ptsTypes="AA">
                                      <p:cBhvr>
                                        <p:cTn id="15" dur="1000" fill="hold"/>
                                        <p:tgtEl>
                                          <p:spTgt spid="59397"/>
                                        </p:tgtEl>
                                        <p:attrNameLst>
                                          <p:attrName>ppt_x</p:attrName>
                                          <p:attrName>ppt_y</p:attrName>
                                        </p:attrNameLst>
                                      </p:cBhvr>
                                      <p:rCtr x="0" y="189"/>
                                    </p:animMotion>
                                  </p:childTnLst>
                                </p:cTn>
                              </p:par>
                            </p:childTnLst>
                          </p:cTn>
                        </p:par>
                        <p:par>
                          <p:cTn id="16" fill="hold">
                            <p:stCondLst>
                              <p:cond delay="2500"/>
                            </p:stCondLst>
                            <p:childTnLst>
                              <p:par>
                                <p:cTn id="17" presetID="1" presetClass="exit" presetSubtype="0" fill="hold" nodeType="afterEffect">
                                  <p:stCondLst>
                                    <p:cond delay="500"/>
                                  </p:stCondLst>
                                  <p:childTnLst>
                                    <p:set>
                                      <p:cBhvr>
                                        <p:cTn id="18" dur="1" fill="hold">
                                          <p:stCondLst>
                                            <p:cond delay="0"/>
                                          </p:stCondLst>
                                        </p:cTn>
                                        <p:tgtEl>
                                          <p:spTgt spid="3"/>
                                        </p:tgtEl>
                                        <p:attrNameLst>
                                          <p:attrName>style.visibility</p:attrName>
                                        </p:attrNameLst>
                                      </p:cBhvr>
                                      <p:to>
                                        <p:strVal val="hidden"/>
                                      </p:to>
                                    </p:set>
                                  </p:childTnLst>
                                </p:cTn>
                              </p:par>
                            </p:childTnLst>
                          </p:cTn>
                        </p:par>
                        <p:par>
                          <p:cTn id="19" fill="hold">
                            <p:stCondLst>
                              <p:cond delay="3000"/>
                            </p:stCondLst>
                            <p:childTnLst>
                              <p:par>
                                <p:cTn id="20" presetID="29" presetClass="exit" presetSubtype="0" fill="hold" grpId="0" nodeType="afterEffect">
                                  <p:stCondLst>
                                    <p:cond delay="500"/>
                                  </p:stCondLst>
                                  <p:childTnLst>
                                    <p:anim calcmode="lin" valueType="num">
                                      <p:cBhvr>
                                        <p:cTn id="21" dur="500"/>
                                        <p:tgtEl>
                                          <p:spTgt spid="59404"/>
                                        </p:tgtEl>
                                        <p:attrNameLst>
                                          <p:attrName>ppt_x</p:attrName>
                                        </p:attrNameLst>
                                      </p:cBhvr>
                                      <p:tavLst>
                                        <p:tav tm="0">
                                          <p:val>
                                            <p:strVal val="ppt_x"/>
                                          </p:val>
                                        </p:tav>
                                        <p:tav tm="100000">
                                          <p:val>
                                            <p:strVal val="ppt_x-.2"/>
                                          </p:val>
                                        </p:tav>
                                      </p:tavLst>
                                    </p:anim>
                                    <p:anim calcmode="lin" valueType="num">
                                      <p:cBhvr>
                                        <p:cTn id="22" dur="500"/>
                                        <p:tgtEl>
                                          <p:spTgt spid="59404"/>
                                        </p:tgtEl>
                                        <p:attrNameLst>
                                          <p:attrName>ppt_y</p:attrName>
                                        </p:attrNameLst>
                                      </p:cBhvr>
                                      <p:tavLst>
                                        <p:tav tm="0">
                                          <p:val>
                                            <p:strVal val="ppt_y"/>
                                          </p:val>
                                        </p:tav>
                                        <p:tav tm="100000">
                                          <p:val>
                                            <p:strVal val="ppt_y"/>
                                          </p:val>
                                        </p:tav>
                                      </p:tavLst>
                                    </p:anim>
                                    <p:animEffect transition="out" filter="fade">
                                      <p:cBhvr>
                                        <p:cTn id="23" dur="500"/>
                                        <p:tgtEl>
                                          <p:spTgt spid="59404"/>
                                        </p:tgtEl>
                                      </p:cBhvr>
                                    </p:animEffect>
                                    <p:set>
                                      <p:cBhvr>
                                        <p:cTn id="24" dur="1" fill="hold">
                                          <p:stCondLst>
                                            <p:cond delay="499"/>
                                          </p:stCondLst>
                                        </p:cTn>
                                        <p:tgtEl>
                                          <p:spTgt spid="59404"/>
                                        </p:tgtEl>
                                        <p:attrNameLst>
                                          <p:attrName>style.visibility</p:attrName>
                                        </p:attrNameLst>
                                      </p:cBhvr>
                                      <p:to>
                                        <p:strVal val="hidden"/>
                                      </p:to>
                                    </p:set>
                                  </p:childTnLst>
                                </p:cTn>
                              </p:par>
                            </p:childTnLst>
                          </p:cTn>
                        </p:par>
                        <p:par>
                          <p:cTn id="25" fill="hold">
                            <p:stCondLst>
                              <p:cond delay="4000"/>
                            </p:stCondLst>
                            <p:childTnLst>
                              <p:par>
                                <p:cTn id="26" presetID="42" presetClass="path" presetSubtype="0" accel="50000" decel="50000" fill="hold" grpId="0" nodeType="afterEffect">
                                  <p:stCondLst>
                                    <p:cond delay="0"/>
                                  </p:stCondLst>
                                  <p:childTnLst>
                                    <p:animMotion origin="layout" path="M 0.0 -3.06358E-6 L 0.0 0.25156 " pathEditMode="relative" rAng="0" ptsTypes="AA">
                                      <p:cBhvr>
                                        <p:cTn id="27" dur="1000" fill="hold"/>
                                        <p:tgtEl>
                                          <p:spTgt spid="59403"/>
                                        </p:tgtEl>
                                        <p:attrNameLst>
                                          <p:attrName>ppt_x</p:attrName>
                                          <p:attrName>ppt_y</p:attrName>
                                        </p:attrNameLst>
                                      </p:cBhvr>
                                      <p:rCtr x="0" y="126"/>
                                    </p:animMotion>
                                  </p:childTnLst>
                                </p:cTn>
                              </p:par>
                            </p:childTnLst>
                          </p:cTn>
                        </p:par>
                        <p:par>
                          <p:cTn id="28" fill="hold">
                            <p:stCondLst>
                              <p:cond delay="5000"/>
                            </p:stCondLst>
                            <p:childTnLst>
                              <p:par>
                                <p:cTn id="29" presetID="1" presetClass="exit" presetSubtype="0" fill="hold" nodeType="afterEffect">
                                  <p:stCondLst>
                                    <p:cond delay="500"/>
                                  </p:stCondLst>
                                  <p:childTnLst>
                                    <p:set>
                                      <p:cBhvr>
                                        <p:cTn id="30" dur="1" fill="hold">
                                          <p:stCondLst>
                                            <p:cond delay="0"/>
                                          </p:stCondLst>
                                        </p:cTn>
                                        <p:tgtEl>
                                          <p:spTgt spid="4"/>
                                        </p:tgtEl>
                                        <p:attrNameLst>
                                          <p:attrName>style.visibility</p:attrName>
                                        </p:attrNameLst>
                                      </p:cBhvr>
                                      <p:to>
                                        <p:strVal val="hidden"/>
                                      </p:to>
                                    </p:set>
                                  </p:childTnLst>
                                </p:cTn>
                              </p:par>
                            </p:childTnLst>
                          </p:cTn>
                        </p:par>
                        <p:par>
                          <p:cTn id="31" fill="hold">
                            <p:stCondLst>
                              <p:cond delay="5500"/>
                            </p:stCondLst>
                            <p:childTnLst>
                              <p:par>
                                <p:cTn id="32" presetID="29" presetClass="exit" presetSubtype="0" fill="hold" grpId="0" nodeType="afterEffect">
                                  <p:stCondLst>
                                    <p:cond delay="500"/>
                                  </p:stCondLst>
                                  <p:childTnLst>
                                    <p:anim calcmode="lin" valueType="num">
                                      <p:cBhvr>
                                        <p:cTn id="33" dur="500"/>
                                        <p:tgtEl>
                                          <p:spTgt spid="59410"/>
                                        </p:tgtEl>
                                        <p:attrNameLst>
                                          <p:attrName>ppt_x</p:attrName>
                                        </p:attrNameLst>
                                      </p:cBhvr>
                                      <p:tavLst>
                                        <p:tav tm="0">
                                          <p:val>
                                            <p:strVal val="ppt_x"/>
                                          </p:val>
                                        </p:tav>
                                        <p:tav tm="100000">
                                          <p:val>
                                            <p:strVal val="ppt_x-.2"/>
                                          </p:val>
                                        </p:tav>
                                      </p:tavLst>
                                    </p:anim>
                                    <p:anim calcmode="lin" valueType="num">
                                      <p:cBhvr>
                                        <p:cTn id="34" dur="500"/>
                                        <p:tgtEl>
                                          <p:spTgt spid="59410"/>
                                        </p:tgtEl>
                                        <p:attrNameLst>
                                          <p:attrName>ppt_y</p:attrName>
                                        </p:attrNameLst>
                                      </p:cBhvr>
                                      <p:tavLst>
                                        <p:tav tm="0">
                                          <p:val>
                                            <p:strVal val="ppt_y"/>
                                          </p:val>
                                        </p:tav>
                                        <p:tav tm="100000">
                                          <p:val>
                                            <p:strVal val="ppt_y"/>
                                          </p:val>
                                        </p:tav>
                                      </p:tavLst>
                                    </p:anim>
                                    <p:animEffect transition="out" filter="fade">
                                      <p:cBhvr>
                                        <p:cTn id="35" dur="500"/>
                                        <p:tgtEl>
                                          <p:spTgt spid="59410"/>
                                        </p:tgtEl>
                                      </p:cBhvr>
                                    </p:animEffect>
                                    <p:set>
                                      <p:cBhvr>
                                        <p:cTn id="36" dur="1" fill="hold">
                                          <p:stCondLst>
                                            <p:cond delay="499"/>
                                          </p:stCondLst>
                                        </p:cTn>
                                        <p:tgtEl>
                                          <p:spTgt spid="59410"/>
                                        </p:tgtEl>
                                        <p:attrNameLst>
                                          <p:attrName>style.visibility</p:attrName>
                                        </p:attrNameLst>
                                      </p:cBhvr>
                                      <p:to>
                                        <p:strVal val="hidden"/>
                                      </p:to>
                                    </p:set>
                                  </p:childTnLst>
                                </p:cTn>
                              </p:par>
                            </p:childTnLst>
                          </p:cTn>
                        </p:par>
                        <p:par>
                          <p:cTn id="37" fill="hold">
                            <p:stCondLst>
                              <p:cond delay="6500"/>
                            </p:stCondLst>
                            <p:childTnLst>
                              <p:par>
                                <p:cTn id="38" presetID="42" presetClass="path" presetSubtype="0" accel="50000" decel="50000" fill="hold" grpId="0" nodeType="afterEffect">
                                  <p:stCondLst>
                                    <p:cond delay="0"/>
                                  </p:stCondLst>
                                  <p:childTnLst>
                                    <p:animMotion origin="layout" path="M -3.33333E-6 -3.69942E-6 L -0.00052 0.12763 " pathEditMode="relative" rAng="0" ptsTypes="AA">
                                      <p:cBhvr>
                                        <p:cTn id="39" dur="1000" fill="hold"/>
                                        <p:tgtEl>
                                          <p:spTgt spid="59409"/>
                                        </p:tgtEl>
                                        <p:attrNameLst>
                                          <p:attrName>ppt_x</p:attrName>
                                          <p:attrName>ppt_y</p:attrName>
                                        </p:attrNameLst>
                                      </p:cBhvr>
                                      <p:rCtr x="0" y="64"/>
                                    </p:animMotion>
                                  </p:childTnLst>
                                </p:cTn>
                              </p:par>
                            </p:childTnLst>
                          </p:cTn>
                        </p:par>
                        <p:par>
                          <p:cTn id="40" fill="hold">
                            <p:stCondLst>
                              <p:cond delay="7500"/>
                            </p:stCondLst>
                            <p:childTnLst>
                              <p:par>
                                <p:cTn id="41" presetID="1" presetClass="entr" presetSubtype="0" fill="hold" grpId="0" nodeType="afterEffect">
                                  <p:stCondLst>
                                    <p:cond delay="0"/>
                                  </p:stCondLst>
                                  <p:childTnLst>
                                    <p:set>
                                      <p:cBhvr>
                                        <p:cTn id="42" dur="1" fill="hold">
                                          <p:stCondLst>
                                            <p:cond delay="0"/>
                                          </p:stCondLst>
                                        </p:cTn>
                                        <p:tgtEl>
                                          <p:spTgt spid="59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7" grpId="0" animBg="1"/>
      <p:bldP spid="59398" grpId="0" animBg="1"/>
      <p:bldP spid="59403" grpId="0" animBg="1"/>
      <p:bldP spid="59404" grpId="0" animBg="1"/>
      <p:bldP spid="59409" grpId="0" animBg="1"/>
      <p:bldP spid="59410" grpId="0" animBg="1"/>
      <p:bldP spid="5942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p:cNvSpPr>
            <a:spLocks noChangeArrowheads="1"/>
          </p:cNvSpPr>
          <p:nvPr/>
        </p:nvSpPr>
        <p:spPr bwMode="auto">
          <a:xfrm>
            <a:off x="1979613" y="3502025"/>
            <a:ext cx="1727200" cy="431800"/>
          </a:xfrm>
          <a:prstGeom prst="rect">
            <a:avLst/>
          </a:prstGeom>
          <a:solidFill>
            <a:srgbClr val="CCECFF"/>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数     据</a:t>
            </a:r>
          </a:p>
        </p:txBody>
      </p:sp>
      <p:sp>
        <p:nvSpPr>
          <p:cNvPr id="589827" name="Rectangle 3"/>
          <p:cNvSpPr>
            <a:spLocks noChangeArrowheads="1"/>
          </p:cNvSpPr>
          <p:nvPr/>
        </p:nvSpPr>
        <p:spPr bwMode="auto">
          <a:xfrm>
            <a:off x="3708400" y="3502025"/>
            <a:ext cx="1727200" cy="431800"/>
          </a:xfrm>
          <a:prstGeom prst="rect">
            <a:avLst/>
          </a:prstGeom>
          <a:solidFill>
            <a:srgbClr val="CCECFF"/>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数     据</a:t>
            </a:r>
          </a:p>
        </p:txBody>
      </p:sp>
      <p:sp>
        <p:nvSpPr>
          <p:cNvPr id="589828" name="Rectangle 4"/>
          <p:cNvSpPr>
            <a:spLocks noChangeArrowheads="1"/>
          </p:cNvSpPr>
          <p:nvPr/>
        </p:nvSpPr>
        <p:spPr bwMode="auto">
          <a:xfrm>
            <a:off x="5437188" y="3502025"/>
            <a:ext cx="1727200" cy="431800"/>
          </a:xfrm>
          <a:prstGeom prst="rect">
            <a:avLst/>
          </a:prstGeom>
          <a:solidFill>
            <a:srgbClr val="CCECFF"/>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数     据</a:t>
            </a:r>
          </a:p>
        </p:txBody>
      </p:sp>
      <p:sp>
        <p:nvSpPr>
          <p:cNvPr id="589829" name="Rectangle 8"/>
          <p:cNvSpPr>
            <a:spLocks noGrp="1" noChangeArrowheads="1"/>
          </p:cNvSpPr>
          <p:nvPr>
            <p:ph type="title" idx="4294967295"/>
          </p:nvPr>
        </p:nvSpPr>
        <p:spPr/>
        <p:txBody>
          <a:bodyPr/>
          <a:lstStyle/>
          <a:p>
            <a:r>
              <a:rPr lang="zh-CN" altLang="en-US"/>
              <a:t>最后还原成原来的报文</a:t>
            </a:r>
          </a:p>
        </p:txBody>
      </p:sp>
      <p:sp>
        <p:nvSpPr>
          <p:cNvPr id="60425" name="Rectangle 9"/>
          <p:cNvSpPr>
            <a:spLocks noGrp="1" noChangeArrowheads="1"/>
          </p:cNvSpPr>
          <p:nvPr>
            <p:ph type="body" idx="4294967295"/>
          </p:nvPr>
        </p:nvSpPr>
        <p:spPr>
          <a:xfrm>
            <a:off x="330200" y="1052513"/>
            <a:ext cx="8483600" cy="5113337"/>
          </a:xfrm>
        </p:spPr>
        <p:txBody>
          <a:bodyPr/>
          <a:lstStyle/>
          <a:p>
            <a:r>
              <a:rPr lang="zh-CN" altLang="en-US" dirty="0"/>
              <a:t>最后，在接收端把收到的数据</a:t>
            </a:r>
            <a:r>
              <a:rPr lang="zh-CN" altLang="en-US" dirty="0">
                <a:solidFill>
                  <a:schemeClr val="hlink"/>
                </a:solidFill>
              </a:rPr>
              <a:t>恢复成为原来的报文</a:t>
            </a:r>
            <a:r>
              <a:rPr lang="zh-CN" altLang="en-US" dirty="0"/>
              <a:t>。</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r>
              <a:rPr lang="zh-CN" altLang="en-US" dirty="0"/>
              <a:t>这里我们假定分组在传输过程中没有出现差错，在转发时也没有被丢弃。</a:t>
            </a:r>
          </a:p>
        </p:txBody>
      </p:sp>
      <p:grpSp>
        <p:nvGrpSpPr>
          <p:cNvPr id="2" name="Group 30"/>
          <p:cNvGrpSpPr>
            <a:grpSpLocks/>
          </p:cNvGrpSpPr>
          <p:nvPr/>
        </p:nvGrpSpPr>
        <p:grpSpPr bwMode="auto">
          <a:xfrm>
            <a:off x="1908175" y="3046413"/>
            <a:ext cx="5257800" cy="887412"/>
            <a:chOff x="1202" y="1919"/>
            <a:chExt cx="3312" cy="559"/>
          </a:xfrm>
        </p:grpSpPr>
        <p:grpSp>
          <p:nvGrpSpPr>
            <p:cNvPr id="589832" name="Group 5"/>
            <p:cNvGrpSpPr>
              <a:grpSpLocks/>
            </p:cNvGrpSpPr>
            <p:nvPr/>
          </p:nvGrpSpPr>
          <p:grpSpPr bwMode="auto">
            <a:xfrm>
              <a:off x="1247" y="1919"/>
              <a:ext cx="3266" cy="250"/>
              <a:chOff x="1247" y="1737"/>
              <a:chExt cx="3266" cy="250"/>
            </a:xfrm>
          </p:grpSpPr>
          <p:sp>
            <p:nvSpPr>
              <p:cNvPr id="589833" name="Line 6"/>
              <p:cNvSpPr>
                <a:spLocks noChangeShapeType="1"/>
              </p:cNvSpPr>
              <p:nvPr/>
            </p:nvSpPr>
            <p:spPr bwMode="auto">
              <a:xfrm>
                <a:off x="1247" y="1888"/>
                <a:ext cx="3266" cy="0"/>
              </a:xfrm>
              <a:prstGeom prst="line">
                <a:avLst/>
              </a:prstGeom>
              <a:noFill/>
              <a:ln w="9525">
                <a:solidFill>
                  <a:schemeClr val="tx1"/>
                </a:solidFill>
                <a:round/>
                <a:headEnd type="triangle" w="sm" len="lg"/>
                <a:tailEnd type="triangle" w="sm" len="lg"/>
              </a:ln>
            </p:spPr>
            <p:txBody>
              <a:bodyPr wrap="none" anchor="ctr"/>
              <a:lstStyle/>
              <a:p>
                <a:endParaRPr lang="zh-CN" altLang="en-US"/>
              </a:p>
            </p:txBody>
          </p:sp>
          <p:sp>
            <p:nvSpPr>
              <p:cNvPr id="589834" name="Text Box 7"/>
              <p:cNvSpPr txBox="1">
                <a:spLocks noChangeArrowheads="1"/>
              </p:cNvSpPr>
              <p:nvPr/>
            </p:nvSpPr>
            <p:spPr bwMode="auto">
              <a:xfrm>
                <a:off x="2699" y="1737"/>
                <a:ext cx="436" cy="250"/>
              </a:xfrm>
              <a:prstGeom prst="rect">
                <a:avLst/>
              </a:prstGeom>
              <a:solidFill>
                <a:schemeClr val="bg1"/>
              </a:solidFill>
              <a:ln w="9525">
                <a:noFill/>
                <a:miter lim="800000"/>
                <a:headEnd/>
                <a:tailEnd/>
              </a:ln>
            </p:spPr>
            <p:txBody>
              <a:bodyPr wrap="none">
                <a:spAutoFit/>
              </a:bodyPr>
              <a:lstStyle/>
              <a:p>
                <a:r>
                  <a:rPr kumimoji="1" lang="zh-CN" altLang="en-US" sz="2000">
                    <a:solidFill>
                      <a:srgbClr val="333399"/>
                    </a:solidFill>
                    <a:latin typeface="Times New Roman" pitchFamily="18" charset="0"/>
                    <a:ea typeface="黑体" pitchFamily="49" charset="-122"/>
                  </a:rPr>
                  <a:t>报文</a:t>
                </a:r>
              </a:p>
            </p:txBody>
          </p:sp>
        </p:grpSp>
        <p:grpSp>
          <p:nvGrpSpPr>
            <p:cNvPr id="589835" name="Group 23"/>
            <p:cNvGrpSpPr>
              <a:grpSpLocks/>
            </p:cNvGrpSpPr>
            <p:nvPr/>
          </p:nvGrpSpPr>
          <p:grpSpPr bwMode="auto">
            <a:xfrm>
              <a:off x="1202" y="2206"/>
              <a:ext cx="3312" cy="272"/>
              <a:chOff x="1202" y="2206"/>
              <a:chExt cx="3312" cy="272"/>
            </a:xfrm>
          </p:grpSpPr>
          <p:grpSp>
            <p:nvGrpSpPr>
              <p:cNvPr id="589836" name="Group 24"/>
              <p:cNvGrpSpPr>
                <a:grpSpLocks/>
              </p:cNvGrpSpPr>
              <p:nvPr/>
            </p:nvGrpSpPr>
            <p:grpSpPr bwMode="auto">
              <a:xfrm>
                <a:off x="1247" y="2206"/>
                <a:ext cx="3266" cy="272"/>
                <a:chOff x="1247" y="2931"/>
                <a:chExt cx="3266" cy="272"/>
              </a:xfrm>
            </p:grpSpPr>
            <p:sp>
              <p:nvSpPr>
                <p:cNvPr id="589837" name="Rectangle 25"/>
                <p:cNvSpPr>
                  <a:spLocks noChangeArrowheads="1"/>
                </p:cNvSpPr>
                <p:nvPr/>
              </p:nvSpPr>
              <p:spPr bwMode="auto">
                <a:xfrm>
                  <a:off x="1248" y="2931"/>
                  <a:ext cx="1088" cy="272"/>
                </a:xfrm>
                <a:prstGeom prst="rect">
                  <a:avLst/>
                </a:prstGeom>
                <a:solidFill>
                  <a:srgbClr val="CCECFF"/>
                </a:solidFill>
                <a:ln w="28575">
                  <a:noFill/>
                  <a:miter lim="800000"/>
                  <a:headEnd/>
                  <a:tailEnd/>
                </a:ln>
              </p:spPr>
              <p:txBody>
                <a:bodyPr wrap="none" anchor="ctr"/>
                <a:lstStyle/>
                <a:p>
                  <a:pPr algn="ctr"/>
                  <a:endParaRPr lang="zh-CN" altLang="zh-CN" sz="2000">
                    <a:solidFill>
                      <a:srgbClr val="333399"/>
                    </a:solidFill>
                    <a:ea typeface="黑体" pitchFamily="49" charset="-122"/>
                  </a:endParaRPr>
                </a:p>
              </p:txBody>
            </p:sp>
            <p:sp>
              <p:nvSpPr>
                <p:cNvPr id="589838" name="Rectangle 26"/>
                <p:cNvSpPr>
                  <a:spLocks noChangeArrowheads="1"/>
                </p:cNvSpPr>
                <p:nvPr/>
              </p:nvSpPr>
              <p:spPr bwMode="auto">
                <a:xfrm>
                  <a:off x="2336" y="2931"/>
                  <a:ext cx="1088" cy="272"/>
                </a:xfrm>
                <a:prstGeom prst="rect">
                  <a:avLst/>
                </a:prstGeom>
                <a:solidFill>
                  <a:srgbClr val="CCECFF"/>
                </a:solidFill>
                <a:ln w="28575">
                  <a:noFill/>
                  <a:miter lim="800000"/>
                  <a:headEnd/>
                  <a:tailEnd/>
                </a:ln>
              </p:spPr>
              <p:txBody>
                <a:bodyPr wrap="none" anchor="ctr"/>
                <a:lstStyle/>
                <a:p>
                  <a:pPr algn="ctr"/>
                  <a:endParaRPr lang="zh-CN" altLang="zh-CN" sz="2000">
                    <a:solidFill>
                      <a:srgbClr val="333399"/>
                    </a:solidFill>
                    <a:latin typeface="Tahoma" pitchFamily="34" charset="0"/>
                    <a:ea typeface="黑体" pitchFamily="49" charset="-122"/>
                  </a:endParaRPr>
                </a:p>
              </p:txBody>
            </p:sp>
            <p:sp>
              <p:nvSpPr>
                <p:cNvPr id="589839" name="Rectangle 27"/>
                <p:cNvSpPr>
                  <a:spLocks noChangeArrowheads="1"/>
                </p:cNvSpPr>
                <p:nvPr/>
              </p:nvSpPr>
              <p:spPr bwMode="auto">
                <a:xfrm>
                  <a:off x="3425" y="2931"/>
                  <a:ext cx="1088" cy="272"/>
                </a:xfrm>
                <a:prstGeom prst="rect">
                  <a:avLst/>
                </a:prstGeom>
                <a:solidFill>
                  <a:srgbClr val="CCECFF"/>
                </a:solidFill>
                <a:ln w="28575">
                  <a:noFill/>
                  <a:miter lim="800000"/>
                  <a:headEnd/>
                  <a:tailEnd/>
                </a:ln>
              </p:spPr>
              <p:txBody>
                <a:bodyPr wrap="none" anchor="ctr"/>
                <a:lstStyle/>
                <a:p>
                  <a:pPr algn="ctr"/>
                  <a:endParaRPr lang="zh-CN" altLang="zh-CN" sz="2000">
                    <a:solidFill>
                      <a:srgbClr val="333399"/>
                    </a:solidFill>
                    <a:ea typeface="黑体" pitchFamily="49" charset="-122"/>
                  </a:endParaRPr>
                </a:p>
              </p:txBody>
            </p:sp>
            <p:sp>
              <p:nvSpPr>
                <p:cNvPr id="589840" name="Rectangle 28"/>
                <p:cNvSpPr>
                  <a:spLocks noChangeArrowheads="1"/>
                </p:cNvSpPr>
                <p:nvPr/>
              </p:nvSpPr>
              <p:spPr bwMode="auto">
                <a:xfrm>
                  <a:off x="1247" y="2931"/>
                  <a:ext cx="3266" cy="272"/>
                </a:xfrm>
                <a:prstGeom prst="rect">
                  <a:avLst/>
                </a:prstGeom>
                <a:noFill/>
                <a:ln w="28575">
                  <a:solidFill>
                    <a:schemeClr val="tx1"/>
                  </a:solidFill>
                  <a:miter lim="800000"/>
                  <a:headEnd/>
                  <a:tailEnd/>
                </a:ln>
              </p:spPr>
              <p:txBody>
                <a:bodyPr wrap="none" anchor="ctr"/>
                <a:lstStyle/>
                <a:p>
                  <a:endParaRPr lang="zh-CN" altLang="zh-CN"/>
                </a:p>
              </p:txBody>
            </p:sp>
          </p:grpSp>
          <p:sp>
            <p:nvSpPr>
              <p:cNvPr id="589841" name="Text Box 29"/>
              <p:cNvSpPr txBox="1">
                <a:spLocks noChangeArrowheads="1"/>
              </p:cNvSpPr>
              <p:nvPr/>
            </p:nvSpPr>
            <p:spPr bwMode="auto">
              <a:xfrm>
                <a:off x="1202" y="2219"/>
                <a:ext cx="3312" cy="252"/>
              </a:xfrm>
              <a:prstGeom prst="rect">
                <a:avLst/>
              </a:prstGeom>
              <a:noFill/>
              <a:ln w="9525">
                <a:noFill/>
                <a:miter lim="800000"/>
                <a:headEnd/>
                <a:tailEnd/>
              </a:ln>
            </p:spPr>
            <p:txBody>
              <a:bodyPr wrap="none">
                <a:spAutoFit/>
              </a:bodyPr>
              <a:lstStyle/>
              <a:p>
                <a:r>
                  <a:rPr lang="en-US" altLang="zh-CN" sz="2000" dirty="0">
                    <a:solidFill>
                      <a:srgbClr val="333399"/>
                    </a:solidFill>
                  </a:rPr>
                  <a:t>1101000110101010110101011100010011010010</a:t>
                </a:r>
              </a:p>
            </p:txBody>
          </p:sp>
        </p:grpSp>
      </p:grpSp>
    </p:spTree>
    <p:extLst>
      <p:ext uri="{BB962C8B-B14F-4D97-AF65-F5344CB8AC3E}">
        <p14:creationId xmlns:p14="http://schemas.microsoft.com/office/powerpoint/2010/main" val="38324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04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042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5"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idx="4294967295"/>
          </p:nvPr>
        </p:nvSpPr>
        <p:spPr/>
        <p:txBody>
          <a:bodyPr/>
          <a:lstStyle/>
          <a:p>
            <a:r>
              <a:rPr lang="zh-CN" altLang="en-US" dirty="0"/>
              <a:t>互联网的核心部分</a:t>
            </a:r>
          </a:p>
        </p:txBody>
      </p:sp>
      <p:sp>
        <p:nvSpPr>
          <p:cNvPr id="591875" name="Rectangle 3"/>
          <p:cNvSpPr>
            <a:spLocks noGrp="1" noChangeArrowheads="1"/>
          </p:cNvSpPr>
          <p:nvPr>
            <p:ph type="body" idx="4294967295"/>
          </p:nvPr>
        </p:nvSpPr>
        <p:spPr/>
        <p:txBody>
          <a:bodyPr/>
          <a:lstStyle/>
          <a:p>
            <a:pPr>
              <a:spcBef>
                <a:spcPts val="600"/>
              </a:spcBef>
            </a:pPr>
            <a:r>
              <a:rPr lang="zh-CN" altLang="en-US" dirty="0"/>
              <a:t>互联网的核心部分是由许多</a:t>
            </a:r>
            <a:r>
              <a:rPr lang="zh-CN" altLang="en-US" dirty="0">
                <a:solidFill>
                  <a:srgbClr val="FF0000"/>
                </a:solidFill>
              </a:rPr>
              <a:t>网络</a:t>
            </a:r>
            <a:r>
              <a:rPr lang="zh-CN" altLang="en-US" dirty="0"/>
              <a:t>和把它们互连起来的</a:t>
            </a:r>
            <a:r>
              <a:rPr lang="zh-CN" altLang="en-US" dirty="0">
                <a:solidFill>
                  <a:srgbClr val="FF0000"/>
                </a:solidFill>
              </a:rPr>
              <a:t>路由器</a:t>
            </a:r>
            <a:r>
              <a:rPr lang="zh-CN" altLang="en-US" dirty="0"/>
              <a:t>组成，而主机处在互联网的边缘部分。</a:t>
            </a:r>
          </a:p>
          <a:p>
            <a:pPr>
              <a:spcBef>
                <a:spcPts val="600"/>
              </a:spcBef>
            </a:pPr>
            <a:endParaRPr lang="zh-CN" altLang="en-US" dirty="0"/>
          </a:p>
          <a:p>
            <a:pPr>
              <a:spcBef>
                <a:spcPts val="600"/>
              </a:spcBef>
            </a:pPr>
            <a:r>
              <a:rPr lang="zh-CN" altLang="en-US" dirty="0"/>
              <a:t>在互联网核心部分的路由器之间一般都用</a:t>
            </a:r>
            <a:r>
              <a:rPr lang="zh-CN" altLang="en-US" dirty="0">
                <a:solidFill>
                  <a:srgbClr val="FF0000"/>
                </a:solidFill>
              </a:rPr>
              <a:t>高速链路</a:t>
            </a:r>
            <a:r>
              <a:rPr lang="zh-CN" altLang="en-US" dirty="0"/>
              <a:t>相连接，</a:t>
            </a:r>
            <a:endParaRPr lang="en-US" altLang="zh-CN" dirty="0"/>
          </a:p>
          <a:p>
            <a:pPr>
              <a:spcBef>
                <a:spcPts val="600"/>
              </a:spcBef>
            </a:pPr>
            <a:endParaRPr lang="en-US" altLang="zh-CN" dirty="0"/>
          </a:p>
          <a:p>
            <a:pPr>
              <a:spcBef>
                <a:spcPts val="600"/>
              </a:spcBef>
            </a:pPr>
            <a:r>
              <a:rPr lang="zh-CN" altLang="en-US" dirty="0"/>
              <a:t>而</a:t>
            </a:r>
            <a:r>
              <a:rPr lang="zh-CN" altLang="en-US" dirty="0" smtClean="0"/>
              <a:t>在网络边缘的主机接入到核心部分则通常以相对</a:t>
            </a:r>
            <a:r>
              <a:rPr lang="zh-CN" altLang="en-US" dirty="0" smtClean="0">
                <a:solidFill>
                  <a:srgbClr val="FF0000"/>
                </a:solidFill>
              </a:rPr>
              <a:t>较低</a:t>
            </a:r>
            <a:r>
              <a:rPr lang="zh-CN" altLang="en-US" dirty="0">
                <a:solidFill>
                  <a:srgbClr val="FF0000"/>
                </a:solidFill>
              </a:rPr>
              <a:t>速率的链路</a:t>
            </a:r>
            <a:r>
              <a:rPr lang="zh-CN" altLang="en-US" dirty="0"/>
              <a:t>相连接</a:t>
            </a:r>
            <a:r>
              <a:rPr lang="zh-CN" altLang="en-US" dirty="0" smtClean="0"/>
              <a:t>。</a:t>
            </a:r>
            <a:endParaRPr lang="zh-CN" altLang="en-US" dirty="0"/>
          </a:p>
        </p:txBody>
      </p:sp>
    </p:spTree>
    <p:extLst>
      <p:ext uri="{BB962C8B-B14F-4D97-AF65-F5344CB8AC3E}">
        <p14:creationId xmlns:p14="http://schemas.microsoft.com/office/powerpoint/2010/main" val="33140783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idx="4294967295"/>
          </p:nvPr>
        </p:nvSpPr>
        <p:spPr/>
        <p:txBody>
          <a:bodyPr/>
          <a:lstStyle/>
          <a:p>
            <a:r>
              <a:rPr lang="zh-CN" altLang="en-US" dirty="0"/>
              <a:t>互联网的核心部分</a:t>
            </a:r>
          </a:p>
        </p:txBody>
      </p:sp>
      <p:sp>
        <p:nvSpPr>
          <p:cNvPr id="593923" name="Rectangle 3"/>
          <p:cNvSpPr>
            <a:spLocks noGrp="1" noChangeArrowheads="1"/>
          </p:cNvSpPr>
          <p:nvPr>
            <p:ph type="body" idx="4294967295"/>
          </p:nvPr>
        </p:nvSpPr>
        <p:spPr/>
        <p:txBody>
          <a:bodyPr/>
          <a:lstStyle/>
          <a:p>
            <a:pPr>
              <a:spcBef>
                <a:spcPts val="600"/>
              </a:spcBef>
            </a:pPr>
            <a:r>
              <a:rPr lang="zh-CN" altLang="en-US" dirty="0">
                <a:solidFill>
                  <a:srgbClr val="FF0000"/>
                </a:solidFill>
              </a:rPr>
              <a:t>主机</a:t>
            </a:r>
            <a:r>
              <a:rPr lang="zh-CN" altLang="en-US" dirty="0"/>
              <a:t>的用途是为用户进行信息处理的，并且可以和其他主机通过网络交换信息。</a:t>
            </a:r>
          </a:p>
          <a:p>
            <a:pPr>
              <a:spcBef>
                <a:spcPts val="600"/>
              </a:spcBef>
            </a:pPr>
            <a:endParaRPr lang="zh-CN" altLang="en-US" dirty="0"/>
          </a:p>
          <a:p>
            <a:pPr>
              <a:spcBef>
                <a:spcPts val="600"/>
              </a:spcBef>
            </a:pPr>
            <a:r>
              <a:rPr lang="zh-CN" altLang="en-US" dirty="0">
                <a:solidFill>
                  <a:srgbClr val="FF0000"/>
                </a:solidFill>
              </a:rPr>
              <a:t>路由器</a:t>
            </a:r>
            <a:r>
              <a:rPr lang="zh-CN" altLang="en-US" dirty="0"/>
              <a:t>的用途则是用来转发分组的，即进行分组交换的。 </a:t>
            </a:r>
          </a:p>
        </p:txBody>
      </p:sp>
    </p:spTree>
    <p:extLst>
      <p:ext uri="{BB962C8B-B14F-4D97-AF65-F5344CB8AC3E}">
        <p14:creationId xmlns:p14="http://schemas.microsoft.com/office/powerpoint/2010/main" val="18455292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2700" name="Text Box 204"/>
          <p:cNvSpPr txBox="1">
            <a:spLocks noChangeArrowheads="1"/>
          </p:cNvSpPr>
          <p:nvPr/>
        </p:nvSpPr>
        <p:spPr bwMode="auto">
          <a:xfrm>
            <a:off x="3249822" y="35914"/>
            <a:ext cx="26564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dirty="0">
                <a:solidFill>
                  <a:srgbClr val="C00000"/>
                </a:solidFill>
                <a:ea typeface="黑体" pitchFamily="2" charset="-122"/>
              </a:rPr>
              <a:t>网络核心部分</a:t>
            </a:r>
          </a:p>
        </p:txBody>
      </p:sp>
      <p:grpSp>
        <p:nvGrpSpPr>
          <p:cNvPr id="4" name="组合 3"/>
          <p:cNvGrpSpPr/>
          <p:nvPr/>
        </p:nvGrpSpPr>
        <p:grpSpPr>
          <a:xfrm>
            <a:off x="517396" y="263342"/>
            <a:ext cx="7414717" cy="5325899"/>
            <a:chOff x="488504" y="235124"/>
            <a:chExt cx="8639546" cy="6118225"/>
          </a:xfrm>
        </p:grpSpPr>
        <p:sp>
          <p:nvSpPr>
            <p:cNvPr id="362500" name="Oval 4"/>
            <p:cNvSpPr>
              <a:spLocks noChangeArrowheads="1"/>
            </p:cNvSpPr>
            <p:nvPr/>
          </p:nvSpPr>
          <p:spPr bwMode="auto">
            <a:xfrm rot="-1674972">
              <a:off x="2504099" y="1500362"/>
              <a:ext cx="2567650" cy="15843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01" name="Oval 5"/>
            <p:cNvSpPr>
              <a:spLocks noChangeArrowheads="1"/>
            </p:cNvSpPr>
            <p:nvPr/>
          </p:nvSpPr>
          <p:spPr bwMode="auto">
            <a:xfrm rot="-774972">
              <a:off x="4223891" y="1179686"/>
              <a:ext cx="2242608" cy="147161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02" name="Oval 6"/>
            <p:cNvSpPr>
              <a:spLocks noChangeArrowheads="1"/>
            </p:cNvSpPr>
            <p:nvPr/>
          </p:nvSpPr>
          <p:spPr bwMode="auto">
            <a:xfrm rot="-174972">
              <a:off x="5862853" y="1716261"/>
              <a:ext cx="1656159" cy="190341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03" name="Oval 7"/>
            <p:cNvSpPr>
              <a:spLocks noChangeArrowheads="1"/>
            </p:cNvSpPr>
            <p:nvPr/>
          </p:nvSpPr>
          <p:spPr bwMode="auto">
            <a:xfrm rot="18365028">
              <a:off x="6151051" y="2757860"/>
              <a:ext cx="1571625" cy="154265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04" name="Oval 8"/>
            <p:cNvSpPr>
              <a:spLocks noChangeArrowheads="1"/>
            </p:cNvSpPr>
            <p:nvPr/>
          </p:nvSpPr>
          <p:spPr bwMode="auto">
            <a:xfrm rot="-1674972">
              <a:off x="4290964" y="3603798"/>
              <a:ext cx="2808419" cy="1766888"/>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05" name="Oval 9"/>
            <p:cNvSpPr>
              <a:spLocks noChangeArrowheads="1"/>
            </p:cNvSpPr>
            <p:nvPr/>
          </p:nvSpPr>
          <p:spPr bwMode="auto">
            <a:xfrm rot="-594972">
              <a:off x="3188577" y="4349924"/>
              <a:ext cx="2006997" cy="12223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06" name="Oval 10"/>
            <p:cNvSpPr>
              <a:spLocks noChangeArrowheads="1"/>
            </p:cNvSpPr>
            <p:nvPr/>
          </p:nvSpPr>
          <p:spPr bwMode="auto">
            <a:xfrm rot="-1674972">
              <a:off x="2418110" y="3818112"/>
              <a:ext cx="1270927" cy="14446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07" name="Oval 11"/>
            <p:cNvSpPr>
              <a:spLocks noChangeArrowheads="1"/>
            </p:cNvSpPr>
            <p:nvPr/>
          </p:nvSpPr>
          <p:spPr bwMode="auto">
            <a:xfrm rot="18065028">
              <a:off x="2120653" y="2784054"/>
              <a:ext cx="1590675" cy="127436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08" name="Freeform 12"/>
            <p:cNvSpPr>
              <a:spLocks/>
            </p:cNvSpPr>
            <p:nvPr/>
          </p:nvSpPr>
          <p:spPr bwMode="auto">
            <a:xfrm>
              <a:off x="2536776" y="1455911"/>
              <a:ext cx="4884208" cy="3852862"/>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09" name="Line 13"/>
            <p:cNvSpPr>
              <a:spLocks noChangeShapeType="1"/>
            </p:cNvSpPr>
            <p:nvPr/>
          </p:nvSpPr>
          <p:spPr bwMode="auto">
            <a:xfrm flipV="1">
              <a:off x="3780185" y="1462261"/>
              <a:ext cx="1699154" cy="6651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10" name="Line 14"/>
            <p:cNvSpPr>
              <a:spLocks noChangeShapeType="1"/>
            </p:cNvSpPr>
            <p:nvPr/>
          </p:nvSpPr>
          <p:spPr bwMode="auto">
            <a:xfrm>
              <a:off x="5689154" y="1551162"/>
              <a:ext cx="1004358" cy="16716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11" name="Line 15"/>
            <p:cNvSpPr>
              <a:spLocks noChangeShapeType="1"/>
            </p:cNvSpPr>
            <p:nvPr/>
          </p:nvSpPr>
          <p:spPr bwMode="auto">
            <a:xfrm flipH="1">
              <a:off x="2779266" y="2235373"/>
              <a:ext cx="882254" cy="15065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12" name="Line 16"/>
            <p:cNvSpPr>
              <a:spLocks noChangeShapeType="1"/>
            </p:cNvSpPr>
            <p:nvPr/>
          </p:nvSpPr>
          <p:spPr bwMode="auto">
            <a:xfrm>
              <a:off x="2832580" y="3951461"/>
              <a:ext cx="2013876" cy="10588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13" name="Line 17"/>
            <p:cNvSpPr>
              <a:spLocks noChangeShapeType="1"/>
            </p:cNvSpPr>
            <p:nvPr/>
          </p:nvSpPr>
          <p:spPr bwMode="auto">
            <a:xfrm flipV="1">
              <a:off x="4932445" y="3554587"/>
              <a:ext cx="1761067" cy="15636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14" name="Line 18"/>
            <p:cNvSpPr>
              <a:spLocks noChangeShapeType="1"/>
            </p:cNvSpPr>
            <p:nvPr/>
          </p:nvSpPr>
          <p:spPr bwMode="auto">
            <a:xfrm>
              <a:off x="3848977" y="2243311"/>
              <a:ext cx="2823898" cy="11350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15" name="Line 19"/>
            <p:cNvSpPr>
              <a:spLocks noChangeShapeType="1"/>
            </p:cNvSpPr>
            <p:nvPr/>
          </p:nvSpPr>
          <p:spPr bwMode="auto">
            <a:xfrm>
              <a:off x="3714833" y="2051223"/>
              <a:ext cx="1327679" cy="29591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16" name="Line 20"/>
            <p:cNvSpPr>
              <a:spLocks noChangeShapeType="1"/>
            </p:cNvSpPr>
            <p:nvPr/>
          </p:nvSpPr>
          <p:spPr bwMode="auto">
            <a:xfrm flipV="1">
              <a:off x="4143062" y="5094462"/>
              <a:ext cx="849577" cy="6556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17" name="Line 21"/>
            <p:cNvSpPr>
              <a:spLocks noChangeShapeType="1"/>
            </p:cNvSpPr>
            <p:nvPr/>
          </p:nvSpPr>
          <p:spPr bwMode="auto">
            <a:xfrm rot="-5400000">
              <a:off x="5896322" y="767730"/>
              <a:ext cx="493713" cy="10731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18" name="Line 22"/>
            <p:cNvSpPr>
              <a:spLocks noChangeShapeType="1"/>
            </p:cNvSpPr>
            <p:nvPr/>
          </p:nvSpPr>
          <p:spPr bwMode="auto">
            <a:xfrm>
              <a:off x="6817337" y="3554587"/>
              <a:ext cx="849577" cy="12080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19" name="Line 23"/>
            <p:cNvSpPr>
              <a:spLocks noChangeShapeType="1"/>
            </p:cNvSpPr>
            <p:nvPr/>
          </p:nvSpPr>
          <p:spPr bwMode="auto">
            <a:xfrm>
              <a:off x="1608089" y="3872086"/>
              <a:ext cx="1181496" cy="190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20" name="Line 24"/>
            <p:cNvSpPr>
              <a:spLocks noChangeShapeType="1"/>
            </p:cNvSpPr>
            <p:nvPr/>
          </p:nvSpPr>
          <p:spPr bwMode="auto">
            <a:xfrm rot="5400000" flipH="1">
              <a:off x="3201278" y="1598654"/>
              <a:ext cx="923925" cy="34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21" name="Text Box 25"/>
            <p:cNvSpPr txBox="1">
              <a:spLocks noChangeArrowheads="1"/>
            </p:cNvSpPr>
            <p:nvPr/>
          </p:nvSpPr>
          <p:spPr bwMode="auto">
            <a:xfrm>
              <a:off x="488504" y="3540299"/>
              <a:ext cx="672782" cy="601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a:solidFill>
                    <a:srgbClr val="000099"/>
                  </a:solidFill>
                  <a:ea typeface="黑体" pitchFamily="2" charset="-122"/>
                </a:rPr>
                <a:t>H</a:t>
              </a:r>
              <a:r>
                <a:rPr kumimoji="1" lang="en-US" altLang="zh-CN" sz="2800" baseline="-25000">
                  <a:solidFill>
                    <a:srgbClr val="000099"/>
                  </a:solidFill>
                  <a:ea typeface="黑体" pitchFamily="2" charset="-122"/>
                </a:rPr>
                <a:t>1</a:t>
              </a:r>
              <a:endParaRPr kumimoji="1" lang="en-US" altLang="zh-CN" sz="2800">
                <a:solidFill>
                  <a:srgbClr val="000099"/>
                </a:solidFill>
                <a:ea typeface="黑体" pitchFamily="2" charset="-122"/>
              </a:endParaRPr>
            </a:p>
          </p:txBody>
        </p:sp>
        <p:sp>
          <p:nvSpPr>
            <p:cNvPr id="362522" name="Text Box 26"/>
            <p:cNvSpPr txBox="1">
              <a:spLocks noChangeArrowheads="1"/>
            </p:cNvSpPr>
            <p:nvPr/>
          </p:nvSpPr>
          <p:spPr bwMode="auto">
            <a:xfrm>
              <a:off x="8158775" y="4468986"/>
              <a:ext cx="672782" cy="601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a:solidFill>
                    <a:srgbClr val="000099"/>
                  </a:solidFill>
                  <a:ea typeface="黑体" pitchFamily="2" charset="-122"/>
                </a:rPr>
                <a:t>H</a:t>
              </a:r>
              <a:r>
                <a:rPr kumimoji="1" lang="en-US" altLang="zh-CN" sz="2800" baseline="-25000">
                  <a:solidFill>
                    <a:srgbClr val="000099"/>
                  </a:solidFill>
                  <a:ea typeface="黑体" pitchFamily="2" charset="-122"/>
                </a:rPr>
                <a:t>5</a:t>
              </a:r>
              <a:endParaRPr kumimoji="1" lang="en-US" altLang="zh-CN" sz="2800">
                <a:solidFill>
                  <a:srgbClr val="000099"/>
                </a:solidFill>
                <a:ea typeface="黑体" pitchFamily="2" charset="-122"/>
              </a:endParaRPr>
            </a:p>
          </p:txBody>
        </p:sp>
        <p:sp>
          <p:nvSpPr>
            <p:cNvPr id="362523" name="Text Box 27"/>
            <p:cNvSpPr txBox="1">
              <a:spLocks noChangeArrowheads="1"/>
            </p:cNvSpPr>
            <p:nvPr/>
          </p:nvSpPr>
          <p:spPr bwMode="auto">
            <a:xfrm>
              <a:off x="2787866" y="578025"/>
              <a:ext cx="672782" cy="601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a:solidFill>
                    <a:srgbClr val="000099"/>
                  </a:solidFill>
                  <a:ea typeface="黑体" pitchFamily="2" charset="-122"/>
                </a:rPr>
                <a:t>H</a:t>
              </a:r>
              <a:r>
                <a:rPr kumimoji="1" lang="en-US" altLang="zh-CN" sz="2800" baseline="-25000">
                  <a:solidFill>
                    <a:srgbClr val="000099"/>
                  </a:solidFill>
                  <a:ea typeface="黑体" pitchFamily="2" charset="-122"/>
                </a:rPr>
                <a:t>2</a:t>
              </a:r>
              <a:endParaRPr kumimoji="1" lang="en-US" altLang="zh-CN" sz="2800">
                <a:solidFill>
                  <a:srgbClr val="000099"/>
                </a:solidFill>
                <a:ea typeface="黑体" pitchFamily="2" charset="-122"/>
              </a:endParaRPr>
            </a:p>
          </p:txBody>
        </p:sp>
        <p:sp>
          <p:nvSpPr>
            <p:cNvPr id="362524" name="Text Box 28"/>
            <p:cNvSpPr txBox="1">
              <a:spLocks noChangeArrowheads="1"/>
            </p:cNvSpPr>
            <p:nvPr/>
          </p:nvSpPr>
          <p:spPr bwMode="auto">
            <a:xfrm>
              <a:off x="7004795" y="235124"/>
              <a:ext cx="672782" cy="601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a:solidFill>
                    <a:srgbClr val="000099"/>
                  </a:solidFill>
                  <a:ea typeface="黑体" pitchFamily="2" charset="-122"/>
                </a:rPr>
                <a:t>H</a:t>
              </a:r>
              <a:r>
                <a:rPr kumimoji="1" lang="en-US" altLang="zh-CN" sz="2800" baseline="-25000">
                  <a:solidFill>
                    <a:srgbClr val="000099"/>
                  </a:solidFill>
                  <a:ea typeface="黑体" pitchFamily="2" charset="-122"/>
                </a:rPr>
                <a:t>4</a:t>
              </a:r>
              <a:endParaRPr kumimoji="1" lang="en-US" altLang="zh-CN" sz="2800">
                <a:solidFill>
                  <a:srgbClr val="000099"/>
                </a:solidFill>
                <a:ea typeface="黑体" pitchFamily="2" charset="-122"/>
              </a:endParaRPr>
            </a:p>
          </p:txBody>
        </p:sp>
        <p:sp>
          <p:nvSpPr>
            <p:cNvPr id="362525" name="Text Box 29"/>
            <p:cNvSpPr txBox="1">
              <a:spLocks noChangeArrowheads="1"/>
            </p:cNvSpPr>
            <p:nvPr/>
          </p:nvSpPr>
          <p:spPr bwMode="auto">
            <a:xfrm>
              <a:off x="3142143" y="5618336"/>
              <a:ext cx="672782" cy="601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a:solidFill>
                    <a:srgbClr val="000099"/>
                  </a:solidFill>
                  <a:ea typeface="黑体" pitchFamily="2" charset="-122"/>
                </a:rPr>
                <a:t>H</a:t>
              </a:r>
              <a:r>
                <a:rPr kumimoji="1" lang="en-US" altLang="zh-CN" sz="2800" baseline="-25000">
                  <a:solidFill>
                    <a:srgbClr val="000099"/>
                  </a:solidFill>
                  <a:ea typeface="黑体" pitchFamily="2" charset="-122"/>
                </a:rPr>
                <a:t>3</a:t>
              </a:r>
              <a:endParaRPr kumimoji="1" lang="en-US" altLang="zh-CN" sz="2800">
                <a:solidFill>
                  <a:srgbClr val="000099"/>
                </a:solidFill>
                <a:ea typeface="黑体" pitchFamily="2" charset="-122"/>
              </a:endParaRPr>
            </a:p>
          </p:txBody>
        </p:sp>
        <p:sp>
          <p:nvSpPr>
            <p:cNvPr id="362526" name="Line 30"/>
            <p:cNvSpPr>
              <a:spLocks noChangeShapeType="1"/>
            </p:cNvSpPr>
            <p:nvPr/>
          </p:nvSpPr>
          <p:spPr bwMode="auto">
            <a:xfrm flipV="1">
              <a:off x="6817337" y="2536999"/>
              <a:ext cx="1200415" cy="7969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27" name="Text Box 31"/>
            <p:cNvSpPr txBox="1">
              <a:spLocks noChangeArrowheads="1"/>
            </p:cNvSpPr>
            <p:nvPr/>
          </p:nvSpPr>
          <p:spPr bwMode="auto">
            <a:xfrm>
              <a:off x="8455268" y="1811878"/>
              <a:ext cx="672782" cy="601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dirty="0">
                  <a:solidFill>
                    <a:srgbClr val="000099"/>
                  </a:solidFill>
                  <a:ea typeface="黑体" pitchFamily="2" charset="-122"/>
                </a:rPr>
                <a:t>H</a:t>
              </a:r>
              <a:r>
                <a:rPr kumimoji="1" lang="en-US" altLang="zh-CN" sz="2800" baseline="-25000" dirty="0">
                  <a:solidFill>
                    <a:srgbClr val="000099"/>
                  </a:solidFill>
                  <a:ea typeface="黑体" pitchFamily="2" charset="-122"/>
                </a:rPr>
                <a:t>6</a:t>
              </a:r>
              <a:endParaRPr kumimoji="1" lang="en-US" altLang="zh-CN" sz="2800" dirty="0">
                <a:solidFill>
                  <a:srgbClr val="000099"/>
                </a:solidFill>
                <a:ea typeface="黑体" pitchFamily="2" charset="-122"/>
              </a:endParaRPr>
            </a:p>
          </p:txBody>
        </p:sp>
        <p:pic>
          <p:nvPicPr>
            <p:cNvPr id="362528" name="Picture 3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2675" y="351012"/>
              <a:ext cx="773906"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2529" name="Picture 3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33987" y="1944862"/>
              <a:ext cx="78078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2530" name="Picture 3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74" y="3554586"/>
              <a:ext cx="777346"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2531" name="Picture 3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1520" y="5638974"/>
              <a:ext cx="777346"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pic>
        <p:pic>
          <p:nvPicPr>
            <p:cNvPr id="362532" name="Picture 3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20985" y="4545187"/>
              <a:ext cx="780785"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2533" name="Picture 3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5204" y="590724"/>
              <a:ext cx="780785"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2534" name="Picture 3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7880" y="1921048"/>
              <a:ext cx="825500" cy="52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62535" name="Picture 3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4172" y="1303512"/>
              <a:ext cx="8255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62536" name="Picture 4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3883" y="3149774"/>
              <a:ext cx="8255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62537" name="Picture 4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3454" y="4629324"/>
              <a:ext cx="8255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62538" name="Picture 4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1297" y="3519662"/>
              <a:ext cx="825500"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 name="Group 43"/>
            <p:cNvGrpSpPr>
              <a:grpSpLocks/>
            </p:cNvGrpSpPr>
            <p:nvPr/>
          </p:nvGrpSpPr>
          <p:grpSpPr bwMode="auto">
            <a:xfrm>
              <a:off x="4265167" y="1425748"/>
              <a:ext cx="803143" cy="617538"/>
              <a:chOff x="2949" y="196"/>
              <a:chExt cx="941" cy="598"/>
            </a:xfrm>
          </p:grpSpPr>
          <p:sp>
            <p:nvSpPr>
              <p:cNvPr id="362540" name="Oval 44"/>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41" name="Oval 45"/>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42" name="Oval 46"/>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43" name="Oval 47"/>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44" name="Oval 48"/>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45" name="Oval 49"/>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46" name="Oval 50"/>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47" name="Oval 51"/>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48" name="Freeform 5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549" name="Freeform 5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550" name="Freeform 5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grpSp>
          <p:nvGrpSpPr>
            <p:cNvPr id="6" name="Group 55"/>
            <p:cNvGrpSpPr>
              <a:grpSpLocks/>
            </p:cNvGrpSpPr>
            <p:nvPr/>
          </p:nvGrpSpPr>
          <p:grpSpPr bwMode="auto">
            <a:xfrm rot="867730">
              <a:off x="4533453" y="2411586"/>
              <a:ext cx="1205575" cy="741362"/>
              <a:chOff x="2949" y="196"/>
              <a:chExt cx="941" cy="598"/>
            </a:xfrm>
          </p:grpSpPr>
          <p:sp>
            <p:nvSpPr>
              <p:cNvPr id="362552" name="Oval 56"/>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53" name="Oval 57"/>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54" name="Oval 58"/>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55" name="Oval 59"/>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56" name="Oval 60"/>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57" name="Oval 61"/>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58" name="Oval 62"/>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59" name="Oval 63"/>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60" name="Freeform 6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561" name="Freeform 6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562" name="Freeform 6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grpSp>
          <p:nvGrpSpPr>
            <p:cNvPr id="7" name="Group 67"/>
            <p:cNvGrpSpPr>
              <a:grpSpLocks/>
            </p:cNvGrpSpPr>
            <p:nvPr/>
          </p:nvGrpSpPr>
          <p:grpSpPr bwMode="auto">
            <a:xfrm>
              <a:off x="6944601" y="2659236"/>
              <a:ext cx="804863" cy="615950"/>
              <a:chOff x="2949" y="196"/>
              <a:chExt cx="941" cy="598"/>
            </a:xfrm>
          </p:grpSpPr>
          <p:sp>
            <p:nvSpPr>
              <p:cNvPr id="362564" name="Oval 68"/>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65" name="Oval 69"/>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66" name="Oval 70"/>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67" name="Oval 71"/>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68" name="Oval 72"/>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69" name="Oval 73"/>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70" name="Oval 74"/>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71" name="Oval 75"/>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72" name="Freeform 7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573" name="Freeform 7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574" name="Freeform 7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grpSp>
          <p:nvGrpSpPr>
            <p:cNvPr id="8" name="Group 79"/>
            <p:cNvGrpSpPr>
              <a:grpSpLocks/>
            </p:cNvGrpSpPr>
            <p:nvPr/>
          </p:nvGrpSpPr>
          <p:grpSpPr bwMode="auto">
            <a:xfrm rot="-448665">
              <a:off x="5739029" y="2043287"/>
              <a:ext cx="1205573" cy="739775"/>
              <a:chOff x="2949" y="196"/>
              <a:chExt cx="941" cy="598"/>
            </a:xfrm>
          </p:grpSpPr>
          <p:sp>
            <p:nvSpPr>
              <p:cNvPr id="362576" name="Oval 80"/>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77" name="Oval 81"/>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78" name="Oval 82"/>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79" name="Oval 83"/>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80" name="Oval 84"/>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81" name="Oval 85"/>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82" name="Oval 86"/>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83" name="Oval 87"/>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84" name="Freeform 8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585" name="Freeform 8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586" name="Freeform 9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grpSp>
          <p:nvGrpSpPr>
            <p:cNvPr id="9" name="Group 91"/>
            <p:cNvGrpSpPr>
              <a:grpSpLocks/>
            </p:cNvGrpSpPr>
            <p:nvPr/>
          </p:nvGrpSpPr>
          <p:grpSpPr bwMode="auto">
            <a:xfrm>
              <a:off x="3730312" y="3149773"/>
              <a:ext cx="1337998" cy="863600"/>
              <a:chOff x="2949" y="196"/>
              <a:chExt cx="941" cy="598"/>
            </a:xfrm>
          </p:grpSpPr>
          <p:sp>
            <p:nvSpPr>
              <p:cNvPr id="362588" name="Oval 92"/>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89" name="Oval 93"/>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90" name="Oval 94"/>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91" name="Oval 95"/>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92" name="Oval 96"/>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93" name="Oval 97"/>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94" name="Oval 98"/>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95" name="Oval 99"/>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96" name="Freeform 10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597" name="Freeform 10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598" name="Freeform 10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grpSp>
          <p:nvGrpSpPr>
            <p:cNvPr id="10" name="Group 103"/>
            <p:cNvGrpSpPr>
              <a:grpSpLocks/>
            </p:cNvGrpSpPr>
            <p:nvPr/>
          </p:nvGrpSpPr>
          <p:grpSpPr bwMode="auto">
            <a:xfrm rot="-485573">
              <a:off x="5338316" y="3765724"/>
              <a:ext cx="1205575" cy="741363"/>
              <a:chOff x="2949" y="196"/>
              <a:chExt cx="941" cy="598"/>
            </a:xfrm>
          </p:grpSpPr>
          <p:sp>
            <p:nvSpPr>
              <p:cNvPr id="362600" name="Oval 104"/>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01" name="Oval 105"/>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02" name="Oval 106"/>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03" name="Oval 107"/>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04" name="Oval 108"/>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05" name="Oval 109"/>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06" name="Oval 110"/>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07" name="Oval 111"/>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08" name="Freeform 11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09" name="Freeform 11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10" name="Freeform 11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grpSp>
          <p:nvGrpSpPr>
            <p:cNvPr id="11" name="Group 115"/>
            <p:cNvGrpSpPr>
              <a:grpSpLocks/>
            </p:cNvGrpSpPr>
            <p:nvPr/>
          </p:nvGrpSpPr>
          <p:grpSpPr bwMode="auto">
            <a:xfrm rot="-2399024">
              <a:off x="6812178" y="3891136"/>
              <a:ext cx="803142" cy="615950"/>
              <a:chOff x="2949" y="196"/>
              <a:chExt cx="941" cy="598"/>
            </a:xfrm>
          </p:grpSpPr>
          <p:sp>
            <p:nvSpPr>
              <p:cNvPr id="362612" name="Oval 116"/>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13" name="Oval 117"/>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14" name="Oval 118"/>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15" name="Oval 119"/>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16" name="Oval 120"/>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17" name="Oval 121"/>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18" name="Oval 122"/>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19" name="Oval 123"/>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20" name="Freeform 12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21" name="Freeform 12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22" name="Freeform 12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grpSp>
          <p:nvGrpSpPr>
            <p:cNvPr id="12" name="Group 127"/>
            <p:cNvGrpSpPr>
              <a:grpSpLocks/>
            </p:cNvGrpSpPr>
            <p:nvPr/>
          </p:nvGrpSpPr>
          <p:grpSpPr bwMode="auto">
            <a:xfrm rot="651098">
              <a:off x="4191216" y="5188123"/>
              <a:ext cx="803142" cy="495300"/>
              <a:chOff x="2949" y="196"/>
              <a:chExt cx="941" cy="598"/>
            </a:xfrm>
          </p:grpSpPr>
          <p:sp>
            <p:nvSpPr>
              <p:cNvPr id="362624" name="Oval 128"/>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25" name="Oval 129"/>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26" name="Oval 130"/>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27" name="Oval 131"/>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28" name="Oval 132"/>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29" name="Oval 133"/>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30" name="Oval 134"/>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31" name="Oval 135"/>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32" name="Freeform 13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33" name="Freeform 13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34" name="Freeform 13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grpSp>
          <p:nvGrpSpPr>
            <p:cNvPr id="13" name="Group 139"/>
            <p:cNvGrpSpPr>
              <a:grpSpLocks/>
            </p:cNvGrpSpPr>
            <p:nvPr/>
          </p:nvGrpSpPr>
          <p:grpSpPr bwMode="auto">
            <a:xfrm rot="-564615">
              <a:off x="3192016" y="4135611"/>
              <a:ext cx="804863" cy="615950"/>
              <a:chOff x="2949" y="196"/>
              <a:chExt cx="941" cy="598"/>
            </a:xfrm>
          </p:grpSpPr>
          <p:sp>
            <p:nvSpPr>
              <p:cNvPr id="362636" name="Oval 140"/>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37" name="Oval 141"/>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38" name="Oval 142"/>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39" name="Oval 143"/>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40" name="Oval 144"/>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41" name="Oval 145"/>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42" name="Oval 146"/>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43" name="Oval 147"/>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44" name="Freeform 14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45" name="Freeform 14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46" name="Freeform 15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grpSp>
          <p:nvGrpSpPr>
            <p:cNvPr id="14" name="Group 151"/>
            <p:cNvGrpSpPr>
              <a:grpSpLocks/>
            </p:cNvGrpSpPr>
            <p:nvPr/>
          </p:nvGrpSpPr>
          <p:grpSpPr bwMode="auto">
            <a:xfrm rot="1237793">
              <a:off x="5960880" y="1097137"/>
              <a:ext cx="593329" cy="388937"/>
              <a:chOff x="2949" y="196"/>
              <a:chExt cx="941" cy="598"/>
            </a:xfrm>
          </p:grpSpPr>
          <p:sp>
            <p:nvSpPr>
              <p:cNvPr id="362648" name="Oval 152"/>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49" name="Oval 153"/>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50" name="Oval 154"/>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51" name="Oval 155"/>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52" name="Oval 156"/>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53" name="Oval 157"/>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54" name="Oval 158"/>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55" name="Oval 159"/>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56" name="Freeform 16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57" name="Freeform 16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58" name="Freeform 16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grpSp>
          <p:nvGrpSpPr>
            <p:cNvPr id="15" name="Group 163"/>
            <p:cNvGrpSpPr>
              <a:grpSpLocks/>
            </p:cNvGrpSpPr>
            <p:nvPr/>
          </p:nvGrpSpPr>
          <p:grpSpPr bwMode="auto">
            <a:xfrm rot="1582351">
              <a:off x="2789585" y="2659236"/>
              <a:ext cx="804863" cy="615950"/>
              <a:chOff x="2949" y="196"/>
              <a:chExt cx="941" cy="598"/>
            </a:xfrm>
          </p:grpSpPr>
          <p:sp>
            <p:nvSpPr>
              <p:cNvPr id="362660" name="Oval 164"/>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61" name="Oval 165"/>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62" name="Oval 166"/>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63" name="Oval 167"/>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64" name="Oval 168"/>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65" name="Oval 169"/>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66" name="Oval 170"/>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67" name="Oval 171"/>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68" name="Freeform 17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69" name="Freeform 17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70" name="Freeform 17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grpSp>
          <p:nvGrpSpPr>
            <p:cNvPr id="16" name="Group 175"/>
            <p:cNvGrpSpPr>
              <a:grpSpLocks/>
            </p:cNvGrpSpPr>
            <p:nvPr/>
          </p:nvGrpSpPr>
          <p:grpSpPr bwMode="auto">
            <a:xfrm rot="-311414">
              <a:off x="3377754" y="1416223"/>
              <a:ext cx="595048" cy="387350"/>
              <a:chOff x="2949" y="196"/>
              <a:chExt cx="941" cy="598"/>
            </a:xfrm>
          </p:grpSpPr>
          <p:sp>
            <p:nvSpPr>
              <p:cNvPr id="362672" name="Oval 176"/>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73" name="Oval 177"/>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74" name="Oval 178"/>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75" name="Oval 179"/>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76" name="Oval 180"/>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77" name="Oval 181"/>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78" name="Oval 182"/>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79" name="Oval 183"/>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80" name="Freeform 18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81" name="Freeform 18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82" name="Freeform 18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grpSp>
          <p:nvGrpSpPr>
            <p:cNvPr id="17" name="Group 187"/>
            <p:cNvGrpSpPr>
              <a:grpSpLocks/>
            </p:cNvGrpSpPr>
            <p:nvPr/>
          </p:nvGrpSpPr>
          <p:grpSpPr bwMode="auto">
            <a:xfrm rot="5241567">
              <a:off x="1752882" y="3622385"/>
              <a:ext cx="730250" cy="527977"/>
              <a:chOff x="2949" y="196"/>
              <a:chExt cx="941" cy="598"/>
            </a:xfrm>
          </p:grpSpPr>
          <p:sp>
            <p:nvSpPr>
              <p:cNvPr id="362684" name="Oval 188"/>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85" name="Oval 189"/>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86" name="Oval 190"/>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87" name="Oval 191"/>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88" name="Oval 192"/>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89" name="Oval 193"/>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90" name="Oval 194"/>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91" name="Oval 195"/>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92" name="Freeform 19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93" name="Freeform 19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94" name="Freeform 19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
          <p:nvSpPr>
            <p:cNvPr id="362696" name="Text Box 200"/>
            <p:cNvSpPr txBox="1">
              <a:spLocks noChangeArrowheads="1"/>
            </p:cNvSpPr>
            <p:nvPr/>
          </p:nvSpPr>
          <p:spPr bwMode="auto">
            <a:xfrm>
              <a:off x="1047436" y="1082849"/>
              <a:ext cx="1475937" cy="601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dirty="0">
                  <a:solidFill>
                    <a:srgbClr val="000099"/>
                  </a:solidFill>
                  <a:ea typeface="黑体" pitchFamily="2" charset="-122"/>
                </a:rPr>
                <a:t>路由器</a:t>
              </a:r>
            </a:p>
          </p:txBody>
        </p:sp>
        <p:sp>
          <p:nvSpPr>
            <p:cNvPr id="362697" name="Line 201"/>
            <p:cNvSpPr>
              <a:spLocks noChangeShapeType="1"/>
            </p:cNvSpPr>
            <p:nvPr/>
          </p:nvSpPr>
          <p:spPr bwMode="auto">
            <a:xfrm>
              <a:off x="2254730" y="1551162"/>
              <a:ext cx="107315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98" name="Text Box 202"/>
            <p:cNvSpPr txBox="1">
              <a:spLocks noChangeArrowheads="1"/>
            </p:cNvSpPr>
            <p:nvPr/>
          </p:nvSpPr>
          <p:spPr bwMode="auto">
            <a:xfrm>
              <a:off x="1236614" y="1801986"/>
              <a:ext cx="1055681" cy="601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a:solidFill>
                    <a:srgbClr val="000099"/>
                  </a:solidFill>
                  <a:ea typeface="黑体" pitchFamily="2" charset="-122"/>
                </a:rPr>
                <a:t>网络</a:t>
              </a:r>
            </a:p>
          </p:txBody>
        </p:sp>
        <p:sp>
          <p:nvSpPr>
            <p:cNvPr id="362699" name="Line 203"/>
            <p:cNvSpPr>
              <a:spLocks noChangeShapeType="1"/>
            </p:cNvSpPr>
            <p:nvPr/>
          </p:nvSpPr>
          <p:spPr bwMode="auto">
            <a:xfrm>
              <a:off x="2118866" y="2289349"/>
              <a:ext cx="804863"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701" name="Line 205"/>
            <p:cNvSpPr>
              <a:spLocks noChangeShapeType="1"/>
            </p:cNvSpPr>
            <p:nvPr/>
          </p:nvSpPr>
          <p:spPr bwMode="auto">
            <a:xfrm>
              <a:off x="5145700" y="638349"/>
              <a:ext cx="58473" cy="542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702" name="Text Box 206"/>
            <p:cNvSpPr txBox="1">
              <a:spLocks noChangeArrowheads="1"/>
            </p:cNvSpPr>
            <p:nvPr/>
          </p:nvSpPr>
          <p:spPr bwMode="auto">
            <a:xfrm>
              <a:off x="512581" y="2792586"/>
              <a:ext cx="1055681" cy="601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a:solidFill>
                    <a:srgbClr val="000099"/>
                  </a:solidFill>
                  <a:ea typeface="黑体" pitchFamily="2" charset="-122"/>
                </a:rPr>
                <a:t>主机</a:t>
              </a:r>
            </a:p>
          </p:txBody>
        </p:sp>
      </p:grpSp>
      <p:sp>
        <p:nvSpPr>
          <p:cNvPr id="2" name="矩形 1"/>
          <p:cNvSpPr/>
          <p:nvPr/>
        </p:nvSpPr>
        <p:spPr>
          <a:xfrm>
            <a:off x="2647235" y="6155826"/>
            <a:ext cx="3901496" cy="461665"/>
          </a:xfrm>
          <a:prstGeom prst="rect">
            <a:avLst/>
          </a:prstGeom>
        </p:spPr>
        <p:txBody>
          <a:bodyPr wrap="square">
            <a:spAutoFit/>
          </a:bodyPr>
          <a:lstStyle/>
          <a:p>
            <a:pPr algn="ctr"/>
            <a:r>
              <a:rPr lang="zh-CN" altLang="zh-CN" sz="2400" dirty="0">
                <a:latin typeface="+mn-lt"/>
                <a:ea typeface="黑体" pitchFamily="2" charset="-122"/>
              </a:rPr>
              <a:t>分组交换的示意图</a:t>
            </a:r>
            <a:endParaRPr lang="zh-CN" altLang="en-US" sz="2400" dirty="0">
              <a:latin typeface="+mn-lt"/>
              <a:ea typeface="黑体" pitchFamily="2" charset="-122"/>
            </a:endParaRPr>
          </a:p>
        </p:txBody>
      </p:sp>
      <p:sp>
        <p:nvSpPr>
          <p:cNvPr id="3" name="矩形 2"/>
          <p:cNvSpPr/>
          <p:nvPr/>
        </p:nvSpPr>
        <p:spPr>
          <a:xfrm>
            <a:off x="2490610" y="5697425"/>
            <a:ext cx="4519187" cy="400110"/>
          </a:xfrm>
          <a:prstGeom prst="rect">
            <a:avLst/>
          </a:prstGeom>
        </p:spPr>
        <p:txBody>
          <a:bodyPr wrap="none">
            <a:spAutoFit/>
          </a:bodyPr>
          <a:lstStyle/>
          <a:p>
            <a:pPr algn="ctr"/>
            <a:r>
              <a:rPr lang="en-US" altLang="zh-CN" sz="2000" dirty="0" smtClean="0">
                <a:latin typeface="+mn-lt"/>
                <a:ea typeface="黑体" pitchFamily="2" charset="-122"/>
              </a:rPr>
              <a:t>(a) </a:t>
            </a:r>
            <a:r>
              <a:rPr lang="zh-CN" altLang="zh-CN" sz="2000" dirty="0">
                <a:latin typeface="+mn-lt"/>
                <a:ea typeface="黑体" pitchFamily="2" charset="-122"/>
              </a:rPr>
              <a:t>核心部分的路由器把网络互连起来</a:t>
            </a:r>
            <a:endParaRPr lang="zh-CN" altLang="en-US" sz="2000" dirty="0">
              <a:latin typeface="+mn-lt"/>
              <a:ea typeface="黑体" pitchFamily="2" charset="-122"/>
            </a:endParaRPr>
          </a:p>
        </p:txBody>
      </p:sp>
    </p:spTree>
    <p:extLst>
      <p:ext uri="{BB962C8B-B14F-4D97-AF65-F5344CB8AC3E}">
        <p14:creationId xmlns:p14="http://schemas.microsoft.com/office/powerpoint/2010/main" val="3519940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body" idx="1"/>
          </p:nvPr>
        </p:nvSpPr>
        <p:spPr>
          <a:xfrm>
            <a:off x="314326" y="993228"/>
            <a:ext cx="8534400" cy="5202620"/>
          </a:xfrm>
        </p:spPr>
        <p:txBody>
          <a:bodyPr/>
          <a:lstStyle/>
          <a:p>
            <a:pPr marL="342000" indent="-342000" eaLnBrk="1" hangingPunct="1">
              <a:spcBef>
                <a:spcPts val="600"/>
              </a:spcBef>
            </a:pPr>
            <a:r>
              <a:rPr lang="en-US" altLang="zh-CN" sz="2800" dirty="0" smtClean="0">
                <a:latin typeface="+mn-lt"/>
              </a:rPr>
              <a:t>Textbook:</a:t>
            </a:r>
          </a:p>
          <a:p>
            <a:pPr marL="342000" indent="-342000" eaLnBrk="1" hangingPunct="1">
              <a:spcBef>
                <a:spcPts val="600"/>
              </a:spcBef>
              <a:buSzPct val="90000"/>
              <a:buFont typeface="Wingdings" pitchFamily="2" charset="2"/>
              <a:buChar char="Ø"/>
            </a:pPr>
            <a:r>
              <a:rPr lang="en-US" altLang="zh-CN" dirty="0" smtClean="0">
                <a:latin typeface="+mn-lt"/>
                <a:ea typeface="Arial Unicode MS" pitchFamily="34" charset="-122"/>
                <a:cs typeface="Arial Unicode MS" pitchFamily="34" charset="-122"/>
              </a:rPr>
              <a:t>Computer Networking: A Top-Down Approach (7th Edition), Higher Education Press</a:t>
            </a:r>
          </a:p>
          <a:p>
            <a:pPr marL="342000" indent="-342000" eaLnBrk="1" hangingPunct="1">
              <a:spcBef>
                <a:spcPts val="600"/>
              </a:spcBef>
              <a:buSzPct val="90000"/>
              <a:buFont typeface="Wingdings" pitchFamily="2" charset="2"/>
              <a:buChar char="Ø"/>
            </a:pPr>
            <a:r>
              <a:rPr lang="zh-CN" altLang="en-US" dirty="0" smtClean="0">
                <a:latin typeface="+mn-lt"/>
                <a:ea typeface="Arial Unicode MS" pitchFamily="34" charset="-122"/>
                <a:cs typeface="Arial Unicode MS" pitchFamily="34" charset="-122"/>
              </a:rPr>
              <a:t>计算机网络</a:t>
            </a:r>
            <a:r>
              <a:rPr lang="en-US" altLang="zh-CN" dirty="0" smtClean="0">
                <a:latin typeface="+mn-lt"/>
                <a:ea typeface="Arial Unicode MS" pitchFamily="34" charset="-122"/>
                <a:cs typeface="Arial Unicode MS" pitchFamily="34" charset="-122"/>
              </a:rPr>
              <a:t>: </a:t>
            </a:r>
            <a:r>
              <a:rPr lang="zh-CN" altLang="en-US" dirty="0" smtClean="0">
                <a:latin typeface="+mn-lt"/>
                <a:ea typeface="Arial Unicode MS" pitchFamily="34" charset="-122"/>
                <a:cs typeface="Arial Unicode MS" pitchFamily="34" charset="-122"/>
              </a:rPr>
              <a:t>自顶向下方法</a:t>
            </a:r>
            <a:r>
              <a:rPr lang="en-US" altLang="zh-CN" dirty="0" smtClean="0">
                <a:latin typeface="+mn-lt"/>
                <a:ea typeface="Arial Unicode MS" pitchFamily="34" charset="-122"/>
                <a:cs typeface="Arial Unicode MS" pitchFamily="34" charset="-122"/>
              </a:rPr>
              <a:t>(</a:t>
            </a:r>
            <a:r>
              <a:rPr lang="zh-CN" altLang="en-US" dirty="0" smtClean="0">
                <a:latin typeface="+mn-lt"/>
                <a:ea typeface="Arial Unicode MS" pitchFamily="34" charset="-122"/>
                <a:cs typeface="Arial Unicode MS" pitchFamily="34" charset="-122"/>
              </a:rPr>
              <a:t>原书第</a:t>
            </a:r>
            <a:r>
              <a:rPr lang="en-US" altLang="zh-CN" dirty="0">
                <a:latin typeface="+mn-lt"/>
                <a:ea typeface="Arial Unicode MS" pitchFamily="34" charset="-122"/>
                <a:cs typeface="Arial Unicode MS" pitchFamily="34" charset="-122"/>
              </a:rPr>
              <a:t>7</a:t>
            </a:r>
            <a:r>
              <a:rPr lang="zh-CN" altLang="en-US" dirty="0" smtClean="0">
                <a:latin typeface="+mn-lt"/>
                <a:ea typeface="Arial Unicode MS" pitchFamily="34" charset="-122"/>
                <a:cs typeface="Arial Unicode MS" pitchFamily="34" charset="-122"/>
              </a:rPr>
              <a:t>版</a:t>
            </a:r>
            <a:r>
              <a:rPr lang="en-US" altLang="zh-CN" dirty="0" smtClean="0">
                <a:latin typeface="+mn-lt"/>
                <a:ea typeface="Arial Unicode MS" pitchFamily="34" charset="-122"/>
                <a:cs typeface="Arial Unicode MS" pitchFamily="34" charset="-122"/>
              </a:rPr>
              <a:t>), </a:t>
            </a:r>
            <a:r>
              <a:rPr lang="zh-CN" altLang="en-US" dirty="0" smtClean="0">
                <a:latin typeface="+mn-lt"/>
                <a:ea typeface="Arial Unicode MS" pitchFamily="34" charset="-122"/>
                <a:cs typeface="Arial Unicode MS" pitchFamily="34" charset="-122"/>
              </a:rPr>
              <a:t>机械工业出版社，陈鸣译。</a:t>
            </a:r>
            <a:endParaRPr lang="en-US" altLang="zh-CN" dirty="0" smtClean="0">
              <a:latin typeface="+mn-lt"/>
              <a:ea typeface="Arial Unicode MS" pitchFamily="34" charset="-122"/>
              <a:cs typeface="Arial Unicode MS" pitchFamily="34" charset="-122"/>
            </a:endParaRPr>
          </a:p>
          <a:p>
            <a:pPr marL="342000" indent="-342000" eaLnBrk="1" hangingPunct="1">
              <a:spcBef>
                <a:spcPts val="600"/>
              </a:spcBef>
            </a:pPr>
            <a:endParaRPr lang="zh-CN" altLang="en-US" sz="2600" u="sng" dirty="0" smtClean="0">
              <a:solidFill>
                <a:srgbClr val="FF0000"/>
              </a:solidFill>
              <a:latin typeface="+mn-lt"/>
              <a:ea typeface="Arial Unicode MS" pitchFamily="34" charset="-122"/>
              <a:cs typeface="Arial Unicode MS" pitchFamily="34" charset="-122"/>
            </a:endParaRPr>
          </a:p>
          <a:p>
            <a:pPr marL="342000" indent="-342000" eaLnBrk="1" hangingPunct="1">
              <a:spcBef>
                <a:spcPts val="600"/>
              </a:spcBef>
            </a:pPr>
            <a:r>
              <a:rPr lang="zh-CN" altLang="en-US" dirty="0">
                <a:solidFill>
                  <a:srgbClr val="FF0000"/>
                </a:solidFill>
                <a:latin typeface="+mn-lt"/>
              </a:rPr>
              <a:t>自顶向下</a:t>
            </a:r>
            <a:r>
              <a:rPr lang="zh-CN" altLang="en-US" dirty="0" smtClean="0">
                <a:solidFill>
                  <a:srgbClr val="FF0000"/>
                </a:solidFill>
                <a:latin typeface="+mn-lt"/>
              </a:rPr>
              <a:t>方法</a:t>
            </a:r>
            <a:endParaRPr lang="en-US" altLang="zh-CN" dirty="0" smtClean="0">
              <a:solidFill>
                <a:srgbClr val="FF0000"/>
              </a:solidFill>
              <a:latin typeface="+mn-lt"/>
            </a:endParaRPr>
          </a:p>
          <a:p>
            <a:pPr marL="342000" indent="-342000">
              <a:spcBef>
                <a:spcPts val="600"/>
              </a:spcBef>
              <a:buFont typeface="+mj-lt"/>
              <a:buAutoNum type="alphaLcParenR"/>
            </a:pPr>
            <a:r>
              <a:rPr lang="zh-CN" altLang="en-US" dirty="0" smtClean="0">
                <a:latin typeface="+mn-lt"/>
              </a:rPr>
              <a:t>特别强调应用层；</a:t>
            </a:r>
            <a:endParaRPr lang="zh-CN" altLang="en-US" dirty="0">
              <a:latin typeface="+mn-lt"/>
            </a:endParaRPr>
          </a:p>
          <a:p>
            <a:pPr marL="342000" indent="-342000">
              <a:spcBef>
                <a:spcPts val="600"/>
              </a:spcBef>
              <a:buFont typeface="+mj-lt"/>
              <a:buAutoNum type="alphaLcParenR"/>
            </a:pPr>
            <a:r>
              <a:rPr lang="zh-CN" altLang="en-US" dirty="0" smtClean="0">
                <a:latin typeface="+mn-lt"/>
              </a:rPr>
              <a:t>课程</a:t>
            </a:r>
            <a:r>
              <a:rPr lang="zh-CN" altLang="en-US" dirty="0">
                <a:latin typeface="+mn-lt"/>
              </a:rPr>
              <a:t>开始</a:t>
            </a:r>
            <a:r>
              <a:rPr lang="zh-CN" altLang="en-US" dirty="0" smtClean="0">
                <a:latin typeface="+mn-lt"/>
              </a:rPr>
              <a:t>时，教授</a:t>
            </a:r>
            <a:r>
              <a:rPr lang="zh-CN" altLang="en-US" dirty="0">
                <a:latin typeface="+mn-lt"/>
              </a:rPr>
              <a:t>网络</a:t>
            </a:r>
            <a:r>
              <a:rPr lang="zh-CN" altLang="en-US" dirty="0" smtClean="0">
                <a:latin typeface="+mn-lt"/>
              </a:rPr>
              <a:t>应用的内容是</a:t>
            </a:r>
            <a:r>
              <a:rPr lang="zh-CN" altLang="en-US" dirty="0">
                <a:latin typeface="+mn-lt"/>
              </a:rPr>
              <a:t>一</a:t>
            </a:r>
            <a:r>
              <a:rPr lang="zh-CN" altLang="en-US" dirty="0" smtClean="0">
                <a:latin typeface="+mn-lt"/>
              </a:rPr>
              <a:t>个有效的</a:t>
            </a:r>
            <a:r>
              <a:rPr lang="zh-CN" altLang="en-US" dirty="0">
                <a:latin typeface="+mn-lt"/>
              </a:rPr>
              <a:t>激励</a:t>
            </a:r>
            <a:r>
              <a:rPr lang="zh-CN" altLang="en-US" dirty="0" smtClean="0">
                <a:latin typeface="+mn-lt"/>
              </a:rPr>
              <a:t>工具</a:t>
            </a:r>
            <a:r>
              <a:rPr lang="zh-CN" altLang="en-US" dirty="0">
                <a:latin typeface="+mn-lt"/>
              </a:rPr>
              <a:t>；</a:t>
            </a:r>
          </a:p>
          <a:p>
            <a:pPr marL="342000" indent="-342000">
              <a:spcBef>
                <a:spcPts val="600"/>
              </a:spcBef>
              <a:buFont typeface="+mj-lt"/>
              <a:buAutoNum type="alphaLcParenR"/>
            </a:pPr>
            <a:r>
              <a:rPr lang="zh-CN" altLang="en-US" dirty="0">
                <a:latin typeface="+mn-lt"/>
              </a:rPr>
              <a:t>网络应用程序开发可以在早期阶段进行。</a:t>
            </a:r>
          </a:p>
        </p:txBody>
      </p:sp>
      <p:sp>
        <p:nvSpPr>
          <p:cNvPr id="2" name="标题 1"/>
          <p:cNvSpPr>
            <a:spLocks noGrp="1"/>
          </p:cNvSpPr>
          <p:nvPr>
            <p:ph type="title"/>
          </p:nvPr>
        </p:nvSpPr>
        <p:spPr/>
        <p:txBody>
          <a:bodyPr/>
          <a:lstStyle/>
          <a:p>
            <a:r>
              <a:rPr lang="zh-CN" altLang="en-US" dirty="0" smtClean="0">
                <a:latin typeface="Gill Sans MT" panose="020B0502020104020203" pitchFamily="34" charset="0"/>
              </a:rPr>
              <a:t>本教材特点</a:t>
            </a:r>
            <a:endParaRPr lang="zh-CN" altLang="en-US"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5640" name="Text Box 72"/>
          <p:cNvSpPr txBox="1">
            <a:spLocks noChangeArrowheads="1"/>
          </p:cNvSpPr>
          <p:nvPr/>
        </p:nvSpPr>
        <p:spPr bwMode="auto">
          <a:xfrm>
            <a:off x="3242622" y="44625"/>
            <a:ext cx="26564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dirty="0">
                <a:solidFill>
                  <a:srgbClr val="C00000"/>
                </a:solidFill>
                <a:ea typeface="黑体" pitchFamily="2" charset="-122"/>
              </a:rPr>
              <a:t>网络核心部分</a:t>
            </a:r>
          </a:p>
        </p:txBody>
      </p:sp>
      <p:grpSp>
        <p:nvGrpSpPr>
          <p:cNvPr id="2" name="组合 1"/>
          <p:cNvGrpSpPr/>
          <p:nvPr/>
        </p:nvGrpSpPr>
        <p:grpSpPr>
          <a:xfrm>
            <a:off x="459561" y="401640"/>
            <a:ext cx="7650160" cy="5259609"/>
            <a:chOff x="384146" y="401639"/>
            <a:chExt cx="8904535" cy="5764211"/>
          </a:xfrm>
        </p:grpSpPr>
        <p:sp>
          <p:nvSpPr>
            <p:cNvPr id="365572" name="Oval 4"/>
            <p:cNvSpPr>
              <a:spLocks noChangeArrowheads="1"/>
            </p:cNvSpPr>
            <p:nvPr/>
          </p:nvSpPr>
          <p:spPr bwMode="auto">
            <a:xfrm rot="-1674972">
              <a:off x="2477133" y="1514475"/>
              <a:ext cx="2665677" cy="1519238"/>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3" name="Oval 5"/>
            <p:cNvSpPr>
              <a:spLocks noChangeArrowheads="1"/>
            </p:cNvSpPr>
            <p:nvPr/>
          </p:nvSpPr>
          <p:spPr bwMode="auto">
            <a:xfrm rot="-774972">
              <a:off x="4262276" y="1208088"/>
              <a:ext cx="2328598" cy="14097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4" name="Oval 6"/>
            <p:cNvSpPr>
              <a:spLocks noChangeArrowheads="1"/>
            </p:cNvSpPr>
            <p:nvPr/>
          </p:nvSpPr>
          <p:spPr bwMode="auto">
            <a:xfrm rot="-174972">
              <a:off x="5964870" y="1722439"/>
              <a:ext cx="1718071" cy="1824037"/>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5" name="Oval 7"/>
            <p:cNvSpPr>
              <a:spLocks noChangeArrowheads="1"/>
            </p:cNvSpPr>
            <p:nvPr/>
          </p:nvSpPr>
          <p:spPr bwMode="auto">
            <a:xfrm rot="18365028">
              <a:off x="6326026" y="2658534"/>
              <a:ext cx="1506537" cy="1602846"/>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6" name="Oval 8"/>
            <p:cNvSpPr>
              <a:spLocks noChangeArrowheads="1"/>
            </p:cNvSpPr>
            <p:nvPr/>
          </p:nvSpPr>
          <p:spPr bwMode="auto">
            <a:xfrm rot="-1674972">
              <a:off x="4332788" y="3530601"/>
              <a:ext cx="2915047" cy="16938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7" name="Oval 9"/>
            <p:cNvSpPr>
              <a:spLocks noChangeArrowheads="1"/>
            </p:cNvSpPr>
            <p:nvPr/>
          </p:nvSpPr>
          <p:spPr bwMode="auto">
            <a:xfrm rot="-594972">
              <a:off x="3187405" y="4246564"/>
              <a:ext cx="2084388" cy="1169987"/>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8" name="Oval 10"/>
            <p:cNvSpPr>
              <a:spLocks noChangeArrowheads="1"/>
            </p:cNvSpPr>
            <p:nvPr/>
          </p:nvSpPr>
          <p:spPr bwMode="auto">
            <a:xfrm rot="-1674972">
              <a:off x="2387703" y="3736975"/>
              <a:ext cx="1319080" cy="13843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9" name="Oval 11"/>
            <p:cNvSpPr>
              <a:spLocks noChangeArrowheads="1"/>
            </p:cNvSpPr>
            <p:nvPr/>
          </p:nvSpPr>
          <p:spPr bwMode="auto">
            <a:xfrm rot="18065028">
              <a:off x="2141707" y="2695510"/>
              <a:ext cx="1525588" cy="1322519"/>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0" name="Freeform 12"/>
            <p:cNvSpPr>
              <a:spLocks/>
            </p:cNvSpPr>
            <p:nvPr/>
          </p:nvSpPr>
          <p:spPr bwMode="auto">
            <a:xfrm>
              <a:off x="2509808" y="1473200"/>
              <a:ext cx="5071666" cy="3690938"/>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1" name="Line 13"/>
            <p:cNvSpPr>
              <a:spLocks noChangeShapeType="1"/>
            </p:cNvSpPr>
            <p:nvPr/>
          </p:nvSpPr>
          <p:spPr bwMode="auto">
            <a:xfrm flipV="1">
              <a:off x="3801372" y="1477964"/>
              <a:ext cx="1764506" cy="6381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2" name="Line 14"/>
            <p:cNvSpPr>
              <a:spLocks noChangeShapeType="1"/>
            </p:cNvSpPr>
            <p:nvPr/>
          </p:nvSpPr>
          <p:spPr bwMode="auto">
            <a:xfrm>
              <a:off x="5784291" y="1563689"/>
              <a:ext cx="1042194" cy="16033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3" name="Line 15"/>
            <p:cNvSpPr>
              <a:spLocks noChangeShapeType="1"/>
            </p:cNvSpPr>
            <p:nvPr/>
          </p:nvSpPr>
          <p:spPr bwMode="auto">
            <a:xfrm flipH="1">
              <a:off x="2760898" y="2219326"/>
              <a:ext cx="918369" cy="14446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4" name="Line 16"/>
            <p:cNvSpPr>
              <a:spLocks noChangeShapeType="1"/>
            </p:cNvSpPr>
            <p:nvPr/>
          </p:nvSpPr>
          <p:spPr bwMode="auto">
            <a:xfrm>
              <a:off x="2817651" y="3863976"/>
              <a:ext cx="2091267" cy="10144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5" name="Line 17"/>
            <p:cNvSpPr>
              <a:spLocks noChangeShapeType="1"/>
            </p:cNvSpPr>
            <p:nvPr/>
          </p:nvSpPr>
          <p:spPr bwMode="auto">
            <a:xfrm flipV="1">
              <a:off x="4998347" y="3484563"/>
              <a:ext cx="1828138" cy="1498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6" name="Line 18"/>
            <p:cNvSpPr>
              <a:spLocks noChangeShapeType="1"/>
            </p:cNvSpPr>
            <p:nvPr/>
          </p:nvSpPr>
          <p:spPr bwMode="auto">
            <a:xfrm>
              <a:off x="3871883" y="2227264"/>
              <a:ext cx="2933965" cy="10874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7" name="Line 19"/>
            <p:cNvSpPr>
              <a:spLocks noChangeShapeType="1"/>
            </p:cNvSpPr>
            <p:nvPr/>
          </p:nvSpPr>
          <p:spPr bwMode="auto">
            <a:xfrm>
              <a:off x="3734299" y="2043114"/>
              <a:ext cx="1377554" cy="28352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8" name="Line 20"/>
            <p:cNvSpPr>
              <a:spLocks noChangeShapeType="1"/>
            </p:cNvSpPr>
            <p:nvPr/>
          </p:nvSpPr>
          <p:spPr bwMode="auto">
            <a:xfrm flipV="1">
              <a:off x="4179726" y="4959350"/>
              <a:ext cx="880533" cy="63023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9" name="Line 21"/>
            <p:cNvSpPr>
              <a:spLocks noChangeShapeType="1"/>
            </p:cNvSpPr>
            <p:nvPr/>
          </p:nvSpPr>
          <p:spPr bwMode="auto">
            <a:xfrm rot="-5400000">
              <a:off x="6018117" y="770798"/>
              <a:ext cx="473075" cy="11127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90" name="Line 22"/>
            <p:cNvSpPr>
              <a:spLocks noChangeShapeType="1"/>
            </p:cNvSpPr>
            <p:nvPr/>
          </p:nvSpPr>
          <p:spPr bwMode="auto">
            <a:xfrm>
              <a:off x="6955470" y="3484564"/>
              <a:ext cx="880533" cy="11572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91" name="Line 23"/>
            <p:cNvSpPr>
              <a:spLocks noChangeShapeType="1"/>
            </p:cNvSpPr>
            <p:nvPr/>
          </p:nvSpPr>
          <p:spPr bwMode="auto">
            <a:xfrm>
              <a:off x="1546725" y="3787775"/>
              <a:ext cx="1227931" cy="190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92" name="Line 24"/>
            <p:cNvSpPr>
              <a:spLocks noChangeShapeType="1"/>
            </p:cNvSpPr>
            <p:nvPr/>
          </p:nvSpPr>
          <p:spPr bwMode="auto">
            <a:xfrm rot="5400000" flipH="1">
              <a:off x="3238867" y="1608799"/>
              <a:ext cx="884238" cy="34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93" name="Text Box 25"/>
            <p:cNvSpPr txBox="1">
              <a:spLocks noChangeArrowheads="1"/>
            </p:cNvSpPr>
            <p:nvPr/>
          </p:nvSpPr>
          <p:spPr bwMode="auto">
            <a:xfrm>
              <a:off x="384146" y="3411539"/>
              <a:ext cx="672077" cy="573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H</a:t>
              </a:r>
              <a:r>
                <a:rPr kumimoji="1" lang="en-US" altLang="zh-CN" sz="2800" b="1" baseline="-25000">
                  <a:solidFill>
                    <a:srgbClr val="000099"/>
                  </a:solidFill>
                  <a:ea typeface="黑体" pitchFamily="2" charset="-122"/>
                </a:rPr>
                <a:t>1</a:t>
              </a:r>
              <a:endParaRPr kumimoji="1" lang="en-US" altLang="zh-CN" sz="2800" b="1">
                <a:solidFill>
                  <a:srgbClr val="000099"/>
                </a:solidFill>
                <a:ea typeface="黑体" pitchFamily="2" charset="-122"/>
              </a:endParaRPr>
            </a:p>
          </p:txBody>
        </p:sp>
        <p:sp>
          <p:nvSpPr>
            <p:cNvPr id="365594" name="Text Box 26"/>
            <p:cNvSpPr txBox="1">
              <a:spLocks noChangeArrowheads="1"/>
            </p:cNvSpPr>
            <p:nvPr/>
          </p:nvSpPr>
          <p:spPr bwMode="auto">
            <a:xfrm>
              <a:off x="8351941" y="4300539"/>
              <a:ext cx="672077" cy="573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H</a:t>
              </a:r>
              <a:r>
                <a:rPr kumimoji="1" lang="en-US" altLang="zh-CN" sz="2800" b="1" baseline="-25000">
                  <a:solidFill>
                    <a:srgbClr val="000099"/>
                  </a:solidFill>
                  <a:ea typeface="黑体" pitchFamily="2" charset="-122"/>
                </a:rPr>
                <a:t>5</a:t>
              </a:r>
              <a:endParaRPr kumimoji="1" lang="en-US" altLang="zh-CN" sz="2800" b="1">
                <a:solidFill>
                  <a:srgbClr val="000099"/>
                </a:solidFill>
                <a:ea typeface="黑体" pitchFamily="2" charset="-122"/>
              </a:endParaRPr>
            </a:p>
          </p:txBody>
        </p:sp>
        <p:sp>
          <p:nvSpPr>
            <p:cNvPr id="365595" name="Text Box 27"/>
            <p:cNvSpPr txBox="1">
              <a:spLocks noChangeArrowheads="1"/>
            </p:cNvSpPr>
            <p:nvPr/>
          </p:nvSpPr>
          <p:spPr bwMode="auto">
            <a:xfrm>
              <a:off x="2771216" y="617539"/>
              <a:ext cx="672077" cy="573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solidFill>
                    <a:srgbClr val="000099"/>
                  </a:solidFill>
                  <a:ea typeface="黑体" pitchFamily="2" charset="-122"/>
                </a:rPr>
                <a:t>H</a:t>
              </a:r>
              <a:r>
                <a:rPr kumimoji="1" lang="en-US" altLang="zh-CN" sz="2800" b="1" baseline="-25000" dirty="0">
                  <a:solidFill>
                    <a:srgbClr val="000099"/>
                  </a:solidFill>
                  <a:ea typeface="黑体" pitchFamily="2" charset="-122"/>
                </a:rPr>
                <a:t>2</a:t>
              </a:r>
              <a:endParaRPr kumimoji="1" lang="en-US" altLang="zh-CN" sz="2800" b="1" dirty="0">
                <a:solidFill>
                  <a:srgbClr val="000099"/>
                </a:solidFill>
                <a:ea typeface="黑体" pitchFamily="2" charset="-122"/>
              </a:endParaRPr>
            </a:p>
          </p:txBody>
        </p:sp>
        <p:sp>
          <p:nvSpPr>
            <p:cNvPr id="365596" name="Text Box 28"/>
            <p:cNvSpPr txBox="1">
              <a:spLocks noChangeArrowheads="1"/>
            </p:cNvSpPr>
            <p:nvPr/>
          </p:nvSpPr>
          <p:spPr bwMode="auto">
            <a:xfrm>
              <a:off x="7149806" y="401639"/>
              <a:ext cx="672077" cy="573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H</a:t>
              </a:r>
              <a:r>
                <a:rPr kumimoji="1" lang="en-US" altLang="zh-CN" sz="2800" b="1" baseline="-25000">
                  <a:solidFill>
                    <a:srgbClr val="000099"/>
                  </a:solidFill>
                  <a:ea typeface="黑体" pitchFamily="2" charset="-122"/>
                </a:rPr>
                <a:t>4</a:t>
              </a:r>
              <a:endParaRPr kumimoji="1" lang="en-US" altLang="zh-CN" sz="2800" b="1">
                <a:solidFill>
                  <a:srgbClr val="000099"/>
                </a:solidFill>
                <a:ea typeface="黑体" pitchFamily="2" charset="-122"/>
              </a:endParaRPr>
            </a:p>
          </p:txBody>
        </p:sp>
        <p:sp>
          <p:nvSpPr>
            <p:cNvPr id="365597" name="Text Box 29"/>
            <p:cNvSpPr txBox="1">
              <a:spLocks noChangeArrowheads="1"/>
            </p:cNvSpPr>
            <p:nvPr/>
          </p:nvSpPr>
          <p:spPr bwMode="auto">
            <a:xfrm>
              <a:off x="3173648" y="5297489"/>
              <a:ext cx="672077" cy="573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H</a:t>
              </a:r>
              <a:r>
                <a:rPr kumimoji="1" lang="en-US" altLang="zh-CN" sz="2800" b="1" baseline="-25000">
                  <a:solidFill>
                    <a:srgbClr val="000099"/>
                  </a:solidFill>
                  <a:ea typeface="黑体" pitchFamily="2" charset="-122"/>
                </a:rPr>
                <a:t>3</a:t>
              </a:r>
              <a:endParaRPr kumimoji="1" lang="en-US" altLang="zh-CN" sz="2800" b="1">
                <a:solidFill>
                  <a:srgbClr val="000099"/>
                </a:solidFill>
                <a:ea typeface="黑体" pitchFamily="2" charset="-122"/>
              </a:endParaRPr>
            </a:p>
          </p:txBody>
        </p:sp>
        <p:sp>
          <p:nvSpPr>
            <p:cNvPr id="365598" name="Line 30"/>
            <p:cNvSpPr>
              <a:spLocks noChangeShapeType="1"/>
            </p:cNvSpPr>
            <p:nvPr/>
          </p:nvSpPr>
          <p:spPr bwMode="auto">
            <a:xfrm flipV="1">
              <a:off x="6955470" y="2508251"/>
              <a:ext cx="1246848" cy="7651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99" name="Text Box 31"/>
            <p:cNvSpPr txBox="1">
              <a:spLocks noChangeArrowheads="1"/>
            </p:cNvSpPr>
            <p:nvPr/>
          </p:nvSpPr>
          <p:spPr bwMode="auto">
            <a:xfrm>
              <a:off x="8616604" y="1775727"/>
              <a:ext cx="672077" cy="573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solidFill>
                    <a:srgbClr val="000099"/>
                  </a:solidFill>
                  <a:ea typeface="黑体" pitchFamily="2" charset="-122"/>
                </a:rPr>
                <a:t>H</a:t>
              </a:r>
              <a:r>
                <a:rPr kumimoji="1" lang="en-US" altLang="zh-CN" sz="2800" b="1" baseline="-25000" dirty="0">
                  <a:solidFill>
                    <a:srgbClr val="000099"/>
                  </a:solidFill>
                  <a:ea typeface="黑体" pitchFamily="2" charset="-122"/>
                </a:rPr>
                <a:t>6</a:t>
              </a:r>
              <a:endParaRPr kumimoji="1" lang="en-US" altLang="zh-CN" sz="2800" b="1" dirty="0">
                <a:solidFill>
                  <a:srgbClr val="000099"/>
                </a:solidFill>
                <a:ea typeface="黑体" pitchFamily="2" charset="-122"/>
              </a:endParaRPr>
            </a:p>
          </p:txBody>
        </p:sp>
        <p:pic>
          <p:nvPicPr>
            <p:cNvPr id="365600" name="Picture 3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1889" y="414338"/>
              <a:ext cx="804863"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5601" name="Picture 3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6515" y="1941513"/>
              <a:ext cx="810022"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5602" name="Picture 3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5754" y="3484564"/>
              <a:ext cx="808302"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5603" name="Picture 3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9266" y="5481638"/>
              <a:ext cx="806583"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pic>
        <p:pic>
          <p:nvPicPr>
            <p:cNvPr id="365604" name="Picture 3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1474" y="4433888"/>
              <a:ext cx="810021"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5605" name="Picture 3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9193" y="642938"/>
              <a:ext cx="810021"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5606" name="Text Box 38"/>
            <p:cNvSpPr txBox="1">
              <a:spLocks noChangeArrowheads="1"/>
            </p:cNvSpPr>
            <p:nvPr/>
          </p:nvSpPr>
          <p:spPr bwMode="auto">
            <a:xfrm>
              <a:off x="1343325" y="4738687"/>
              <a:ext cx="1474389" cy="10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800" b="1">
                  <a:solidFill>
                    <a:srgbClr val="000099"/>
                  </a:solidFill>
                  <a:ea typeface="黑体" pitchFamily="2" charset="-122"/>
                </a:rPr>
                <a:t>发送的</a:t>
              </a:r>
            </a:p>
            <a:p>
              <a:pPr algn="ctr"/>
              <a:r>
                <a:rPr kumimoji="1" lang="zh-CN" altLang="en-US" sz="2800" b="1">
                  <a:solidFill>
                    <a:srgbClr val="000099"/>
                  </a:solidFill>
                  <a:ea typeface="黑体" pitchFamily="2" charset="-122"/>
                </a:rPr>
                <a:t>分组</a:t>
              </a:r>
            </a:p>
          </p:txBody>
        </p:sp>
        <p:pic>
          <p:nvPicPr>
            <p:cNvPr id="365607" name="Picture 3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65608" name="Picture 4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65609" name="Picture 4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65610" name="Picture 4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65611"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65613" name="Text Box 45"/>
            <p:cNvSpPr txBox="1">
              <a:spLocks noChangeArrowheads="1"/>
            </p:cNvSpPr>
            <p:nvPr/>
          </p:nvSpPr>
          <p:spPr bwMode="auto">
            <a:xfrm>
              <a:off x="963716" y="977900"/>
              <a:ext cx="1474389" cy="573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000099"/>
                  </a:solidFill>
                  <a:ea typeface="黑体" pitchFamily="2" charset="-122"/>
                </a:rPr>
                <a:t>路由器</a:t>
              </a:r>
            </a:p>
          </p:txBody>
        </p:sp>
        <p:sp>
          <p:nvSpPr>
            <p:cNvPr id="365614" name="Line 46"/>
            <p:cNvSpPr>
              <a:spLocks noChangeShapeType="1"/>
            </p:cNvSpPr>
            <p:nvPr/>
          </p:nvSpPr>
          <p:spPr bwMode="auto">
            <a:xfrm>
              <a:off x="2219163" y="1563689"/>
              <a:ext cx="1114425" cy="4714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5615" name="Text Box 47"/>
            <p:cNvSpPr txBox="1">
              <a:spLocks noChangeArrowheads="1"/>
            </p:cNvSpPr>
            <p:nvPr/>
          </p:nvSpPr>
          <p:spPr bwMode="auto">
            <a:xfrm>
              <a:off x="2465093" y="2921000"/>
              <a:ext cx="517211" cy="573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A</a:t>
              </a:r>
            </a:p>
          </p:txBody>
        </p:sp>
        <p:sp>
          <p:nvSpPr>
            <p:cNvPr id="365616" name="Text Box 48"/>
            <p:cNvSpPr txBox="1">
              <a:spLocks noChangeArrowheads="1"/>
            </p:cNvSpPr>
            <p:nvPr/>
          </p:nvSpPr>
          <p:spPr bwMode="auto">
            <a:xfrm>
              <a:off x="6723299" y="2562225"/>
              <a:ext cx="492956" cy="573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E</a:t>
              </a:r>
            </a:p>
          </p:txBody>
        </p:sp>
        <p:sp>
          <p:nvSpPr>
            <p:cNvPr id="365617" name="Text Box 49"/>
            <p:cNvSpPr txBox="1">
              <a:spLocks noChangeArrowheads="1"/>
            </p:cNvSpPr>
            <p:nvPr/>
          </p:nvSpPr>
          <p:spPr bwMode="auto">
            <a:xfrm>
              <a:off x="5376701" y="1697039"/>
              <a:ext cx="517211" cy="573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D</a:t>
              </a:r>
            </a:p>
          </p:txBody>
        </p:sp>
        <p:sp>
          <p:nvSpPr>
            <p:cNvPr id="365618" name="Text Box 50"/>
            <p:cNvSpPr txBox="1">
              <a:spLocks noChangeArrowheads="1"/>
            </p:cNvSpPr>
            <p:nvPr/>
          </p:nvSpPr>
          <p:spPr bwMode="auto">
            <a:xfrm>
              <a:off x="3766976" y="1412875"/>
              <a:ext cx="517211" cy="573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B</a:t>
              </a:r>
            </a:p>
          </p:txBody>
        </p:sp>
        <p:sp>
          <p:nvSpPr>
            <p:cNvPr id="365619" name="Text Box 51"/>
            <p:cNvSpPr txBox="1">
              <a:spLocks noChangeArrowheads="1"/>
            </p:cNvSpPr>
            <p:nvPr/>
          </p:nvSpPr>
          <p:spPr bwMode="auto">
            <a:xfrm>
              <a:off x="5405937" y="4578350"/>
              <a:ext cx="517211" cy="573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C</a:t>
              </a:r>
            </a:p>
          </p:txBody>
        </p:sp>
        <p:sp>
          <p:nvSpPr>
            <p:cNvPr id="365620" name="Line 52"/>
            <p:cNvSpPr>
              <a:spLocks noChangeShapeType="1"/>
            </p:cNvSpPr>
            <p:nvPr/>
          </p:nvSpPr>
          <p:spPr bwMode="auto">
            <a:xfrm flipV="1">
              <a:off x="1768579" y="4121150"/>
              <a:ext cx="278606" cy="825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5621" name="Rectangle 53"/>
            <p:cNvSpPr>
              <a:spLocks noChangeArrowheads="1"/>
            </p:cNvSpPr>
            <p:nvPr/>
          </p:nvSpPr>
          <p:spPr bwMode="auto">
            <a:xfrm>
              <a:off x="1854568" y="3884614"/>
              <a:ext cx="278606" cy="236537"/>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2" name="Rectangle 54"/>
            <p:cNvSpPr>
              <a:spLocks noChangeArrowheads="1"/>
            </p:cNvSpPr>
            <p:nvPr/>
          </p:nvSpPr>
          <p:spPr bwMode="auto">
            <a:xfrm>
              <a:off x="2267317" y="3884614"/>
              <a:ext cx="280326" cy="236537"/>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3" name="Rectangle 55"/>
            <p:cNvSpPr>
              <a:spLocks noChangeArrowheads="1"/>
            </p:cNvSpPr>
            <p:nvPr/>
          </p:nvSpPr>
          <p:spPr bwMode="auto">
            <a:xfrm>
              <a:off x="3436777" y="3884614"/>
              <a:ext cx="278606" cy="236537"/>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4" name="Rectangle 56"/>
            <p:cNvSpPr>
              <a:spLocks noChangeArrowheads="1"/>
            </p:cNvSpPr>
            <p:nvPr/>
          </p:nvSpPr>
          <p:spPr bwMode="auto">
            <a:xfrm>
              <a:off x="4133292" y="4238625"/>
              <a:ext cx="278606" cy="236538"/>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5" name="Rectangle 57"/>
            <p:cNvSpPr>
              <a:spLocks noChangeArrowheads="1"/>
            </p:cNvSpPr>
            <p:nvPr/>
          </p:nvSpPr>
          <p:spPr bwMode="auto">
            <a:xfrm>
              <a:off x="5283832" y="4198939"/>
              <a:ext cx="280326" cy="238125"/>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6" name="Rectangle 58"/>
            <p:cNvSpPr>
              <a:spLocks noChangeArrowheads="1"/>
            </p:cNvSpPr>
            <p:nvPr/>
          </p:nvSpPr>
          <p:spPr bwMode="auto">
            <a:xfrm>
              <a:off x="5682824" y="3846514"/>
              <a:ext cx="278606" cy="236537"/>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7" name="Rectangle 59"/>
            <p:cNvSpPr>
              <a:spLocks noChangeArrowheads="1"/>
            </p:cNvSpPr>
            <p:nvPr/>
          </p:nvSpPr>
          <p:spPr bwMode="auto">
            <a:xfrm>
              <a:off x="6841964" y="3775075"/>
              <a:ext cx="278606" cy="236538"/>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8" name="Rectangle 60"/>
            <p:cNvSpPr>
              <a:spLocks noChangeArrowheads="1"/>
            </p:cNvSpPr>
            <p:nvPr/>
          </p:nvSpPr>
          <p:spPr bwMode="auto">
            <a:xfrm>
              <a:off x="6062898" y="3521075"/>
              <a:ext cx="280327" cy="236538"/>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9" name="Rectangle 61"/>
            <p:cNvSpPr>
              <a:spLocks noChangeArrowheads="1"/>
            </p:cNvSpPr>
            <p:nvPr/>
          </p:nvSpPr>
          <p:spPr bwMode="auto">
            <a:xfrm>
              <a:off x="7251274" y="4308475"/>
              <a:ext cx="278606" cy="236538"/>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0" name="Rectangle 62"/>
            <p:cNvSpPr>
              <a:spLocks noChangeArrowheads="1"/>
            </p:cNvSpPr>
            <p:nvPr/>
          </p:nvSpPr>
          <p:spPr bwMode="auto">
            <a:xfrm>
              <a:off x="1713545" y="3435350"/>
              <a:ext cx="278606" cy="236538"/>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1" name="Rectangle 63"/>
            <p:cNvSpPr>
              <a:spLocks noChangeArrowheads="1"/>
            </p:cNvSpPr>
            <p:nvPr/>
          </p:nvSpPr>
          <p:spPr bwMode="auto">
            <a:xfrm>
              <a:off x="3455694" y="2633664"/>
              <a:ext cx="278606" cy="236537"/>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2" name="Rectangle 64"/>
            <p:cNvSpPr>
              <a:spLocks noChangeArrowheads="1"/>
            </p:cNvSpPr>
            <p:nvPr/>
          </p:nvSpPr>
          <p:spPr bwMode="auto">
            <a:xfrm>
              <a:off x="4411898" y="2116139"/>
              <a:ext cx="280327" cy="236537"/>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3" name="Rectangle 65"/>
            <p:cNvSpPr>
              <a:spLocks noChangeArrowheads="1"/>
            </p:cNvSpPr>
            <p:nvPr/>
          </p:nvSpPr>
          <p:spPr bwMode="auto">
            <a:xfrm>
              <a:off x="4969110" y="2305050"/>
              <a:ext cx="276887" cy="236538"/>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4" name="Rectangle 66"/>
            <p:cNvSpPr>
              <a:spLocks noChangeArrowheads="1"/>
            </p:cNvSpPr>
            <p:nvPr/>
          </p:nvSpPr>
          <p:spPr bwMode="auto">
            <a:xfrm>
              <a:off x="6081816" y="2703514"/>
              <a:ext cx="278606" cy="236537"/>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5" name="Rectangle 67"/>
            <p:cNvSpPr>
              <a:spLocks noChangeArrowheads="1"/>
            </p:cNvSpPr>
            <p:nvPr/>
          </p:nvSpPr>
          <p:spPr bwMode="auto">
            <a:xfrm>
              <a:off x="3158170" y="3176589"/>
              <a:ext cx="278606" cy="236537"/>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6" name="Rectangle 68"/>
            <p:cNvSpPr>
              <a:spLocks noChangeArrowheads="1"/>
            </p:cNvSpPr>
            <p:nvPr/>
          </p:nvSpPr>
          <p:spPr bwMode="auto">
            <a:xfrm>
              <a:off x="7333824" y="3600450"/>
              <a:ext cx="278606" cy="238125"/>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7" name="Rectangle 69"/>
            <p:cNvSpPr>
              <a:spLocks noChangeArrowheads="1"/>
            </p:cNvSpPr>
            <p:nvPr/>
          </p:nvSpPr>
          <p:spPr bwMode="auto">
            <a:xfrm>
              <a:off x="2129735" y="3435350"/>
              <a:ext cx="278606" cy="236538"/>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8" name="Rectangle 70"/>
            <p:cNvSpPr>
              <a:spLocks noChangeArrowheads="1"/>
            </p:cNvSpPr>
            <p:nvPr/>
          </p:nvSpPr>
          <p:spPr bwMode="auto">
            <a:xfrm>
              <a:off x="7639947" y="4025900"/>
              <a:ext cx="278606" cy="236538"/>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9" name="Rectangle 71"/>
            <p:cNvSpPr>
              <a:spLocks noChangeArrowheads="1"/>
            </p:cNvSpPr>
            <p:nvPr/>
          </p:nvSpPr>
          <p:spPr bwMode="auto">
            <a:xfrm>
              <a:off x="5478168" y="2471739"/>
              <a:ext cx="276887" cy="236537"/>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41" name="Line 73"/>
            <p:cNvSpPr>
              <a:spLocks noChangeShapeType="1"/>
            </p:cNvSpPr>
            <p:nvPr/>
          </p:nvSpPr>
          <p:spPr bwMode="auto">
            <a:xfrm>
              <a:off x="5108414" y="696913"/>
              <a:ext cx="137583" cy="4746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5642" name="Text Box 74"/>
            <p:cNvSpPr txBox="1">
              <a:spLocks noChangeArrowheads="1"/>
            </p:cNvSpPr>
            <p:nvPr/>
          </p:nvSpPr>
          <p:spPr bwMode="auto">
            <a:xfrm>
              <a:off x="765939" y="2768600"/>
              <a:ext cx="1054574" cy="573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solidFill>
                    <a:srgbClr val="000099"/>
                  </a:solidFill>
                  <a:ea typeface="黑体" pitchFamily="2" charset="-122"/>
                </a:rPr>
                <a:t>主机</a:t>
              </a:r>
            </a:p>
          </p:txBody>
        </p:sp>
      </p:grpSp>
      <p:sp>
        <p:nvSpPr>
          <p:cNvPr id="73" name="矩形 72"/>
          <p:cNvSpPr/>
          <p:nvPr/>
        </p:nvSpPr>
        <p:spPr>
          <a:xfrm>
            <a:off x="2645999" y="6158241"/>
            <a:ext cx="3901496" cy="461665"/>
          </a:xfrm>
          <a:prstGeom prst="rect">
            <a:avLst/>
          </a:prstGeom>
        </p:spPr>
        <p:txBody>
          <a:bodyPr wrap="square">
            <a:spAutoFit/>
          </a:bodyPr>
          <a:lstStyle/>
          <a:p>
            <a:pPr algn="ctr"/>
            <a:r>
              <a:rPr lang="zh-CN" altLang="zh-CN" sz="2400" dirty="0">
                <a:latin typeface="+mn-lt"/>
                <a:ea typeface="黑体" pitchFamily="2" charset="-122"/>
              </a:rPr>
              <a:t>分组交换的示意图</a:t>
            </a:r>
            <a:endParaRPr lang="zh-CN" altLang="en-US" sz="2400" dirty="0">
              <a:latin typeface="+mn-lt"/>
              <a:ea typeface="黑体" pitchFamily="2" charset="-122"/>
            </a:endParaRPr>
          </a:p>
        </p:txBody>
      </p:sp>
      <p:sp>
        <p:nvSpPr>
          <p:cNvPr id="74" name="矩形 73"/>
          <p:cNvSpPr/>
          <p:nvPr/>
        </p:nvSpPr>
        <p:spPr>
          <a:xfrm>
            <a:off x="2412773" y="5743544"/>
            <a:ext cx="4785285" cy="400110"/>
          </a:xfrm>
          <a:prstGeom prst="rect">
            <a:avLst/>
          </a:prstGeom>
        </p:spPr>
        <p:txBody>
          <a:bodyPr wrap="none">
            <a:spAutoFit/>
          </a:bodyPr>
          <a:lstStyle/>
          <a:p>
            <a:pPr algn="ctr"/>
            <a:r>
              <a:rPr lang="en-US" altLang="zh-CN" sz="2000" dirty="0" smtClean="0">
                <a:latin typeface="+mn-lt"/>
                <a:ea typeface="黑体" pitchFamily="2" charset="-122"/>
              </a:rPr>
              <a:t>(b) </a:t>
            </a:r>
            <a:r>
              <a:rPr lang="zh-CN" altLang="zh-CN" sz="2000" dirty="0">
                <a:latin typeface="+mn-lt"/>
                <a:ea typeface="黑体" pitchFamily="2" charset="-122"/>
              </a:rPr>
              <a:t>核心部分</a:t>
            </a:r>
            <a:r>
              <a:rPr lang="zh-CN" altLang="en-US" sz="2000" dirty="0">
                <a:latin typeface="+mn-lt"/>
                <a:ea typeface="黑体" pitchFamily="2" charset="-122"/>
              </a:rPr>
              <a:t>中</a:t>
            </a:r>
            <a:r>
              <a:rPr lang="zh-CN" altLang="zh-CN" sz="2000" dirty="0">
                <a:latin typeface="+mn-lt"/>
                <a:ea typeface="黑体" pitchFamily="2" charset="-122"/>
              </a:rPr>
              <a:t>的</a:t>
            </a:r>
            <a:r>
              <a:rPr lang="zh-CN" altLang="en-US" sz="2000" dirty="0">
                <a:latin typeface="+mn-lt"/>
                <a:ea typeface="黑体" pitchFamily="2" charset="-122"/>
              </a:rPr>
              <a:t>网络</a:t>
            </a:r>
            <a:r>
              <a:rPr lang="zh-CN" altLang="zh-CN" sz="2000" dirty="0">
                <a:latin typeface="+mn-lt"/>
                <a:ea typeface="黑体" pitchFamily="2" charset="-122"/>
              </a:rPr>
              <a:t>可用一条链路表示</a:t>
            </a:r>
            <a:endParaRPr lang="zh-CN" altLang="en-US" sz="2000" dirty="0">
              <a:latin typeface="+mn-lt"/>
              <a:ea typeface="黑体" pitchFamily="2" charset="-122"/>
            </a:endParaRPr>
          </a:p>
        </p:txBody>
      </p:sp>
    </p:spTree>
    <p:extLst>
      <p:ext uri="{BB962C8B-B14F-4D97-AF65-F5344CB8AC3E}">
        <p14:creationId xmlns:p14="http://schemas.microsoft.com/office/powerpoint/2010/main" val="32813587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0066" name="Group 4"/>
          <p:cNvGrpSpPr>
            <a:grpSpLocks/>
          </p:cNvGrpSpPr>
          <p:nvPr/>
        </p:nvGrpSpPr>
        <p:grpSpPr bwMode="auto">
          <a:xfrm>
            <a:off x="1528763" y="1771650"/>
            <a:ext cx="4090987" cy="3667125"/>
            <a:chOff x="2256" y="2386"/>
            <a:chExt cx="2147" cy="1919"/>
          </a:xfrm>
        </p:grpSpPr>
        <p:sp>
          <p:nvSpPr>
            <p:cNvPr id="600067" name="Oval 5"/>
            <p:cNvSpPr>
              <a:spLocks noChangeArrowheads="1"/>
            </p:cNvSpPr>
            <p:nvPr/>
          </p:nvSpPr>
          <p:spPr bwMode="auto">
            <a:xfrm rot="-1674972">
              <a:off x="2346" y="2526"/>
              <a:ext cx="1015" cy="692"/>
            </a:xfrm>
            <a:prstGeom prst="ellipse">
              <a:avLst/>
            </a:prstGeom>
            <a:solidFill>
              <a:srgbClr val="FFFF99"/>
            </a:solidFill>
            <a:ln w="12700">
              <a:solidFill>
                <a:schemeClr val="tx1"/>
              </a:solidFill>
              <a:round/>
              <a:headEnd/>
              <a:tailEnd/>
            </a:ln>
          </p:spPr>
          <p:txBody>
            <a:bodyPr wrap="none" anchor="ctr"/>
            <a:lstStyle/>
            <a:p>
              <a:endParaRPr lang="zh-CN" altLang="zh-CN">
                <a:latin typeface="+mn-lt"/>
              </a:endParaRPr>
            </a:p>
          </p:txBody>
        </p:sp>
        <p:sp>
          <p:nvSpPr>
            <p:cNvPr id="600068" name="Oval 6"/>
            <p:cNvSpPr>
              <a:spLocks noChangeArrowheads="1"/>
            </p:cNvSpPr>
            <p:nvPr/>
          </p:nvSpPr>
          <p:spPr bwMode="auto">
            <a:xfrm rot="-774972">
              <a:off x="3025" y="2386"/>
              <a:ext cx="887" cy="642"/>
            </a:xfrm>
            <a:prstGeom prst="ellipse">
              <a:avLst/>
            </a:prstGeom>
            <a:solidFill>
              <a:srgbClr val="FFFF99"/>
            </a:solidFill>
            <a:ln w="12700">
              <a:solidFill>
                <a:schemeClr val="tx1"/>
              </a:solidFill>
              <a:round/>
              <a:headEnd/>
              <a:tailEnd/>
            </a:ln>
          </p:spPr>
          <p:txBody>
            <a:bodyPr wrap="none" anchor="ctr"/>
            <a:lstStyle/>
            <a:p>
              <a:endParaRPr lang="zh-CN" altLang="zh-CN">
                <a:latin typeface="+mn-lt"/>
              </a:endParaRPr>
            </a:p>
          </p:txBody>
        </p:sp>
        <p:sp>
          <p:nvSpPr>
            <p:cNvPr id="600069" name="Oval 7"/>
            <p:cNvSpPr>
              <a:spLocks noChangeArrowheads="1"/>
            </p:cNvSpPr>
            <p:nvPr/>
          </p:nvSpPr>
          <p:spPr bwMode="auto">
            <a:xfrm rot="-174972">
              <a:off x="3673" y="2621"/>
              <a:ext cx="655" cy="832"/>
            </a:xfrm>
            <a:prstGeom prst="ellipse">
              <a:avLst/>
            </a:prstGeom>
            <a:solidFill>
              <a:srgbClr val="FFFF99"/>
            </a:solidFill>
            <a:ln w="12700">
              <a:solidFill>
                <a:schemeClr val="tx1"/>
              </a:solidFill>
              <a:round/>
              <a:headEnd/>
              <a:tailEnd/>
            </a:ln>
          </p:spPr>
          <p:txBody>
            <a:bodyPr wrap="none" anchor="ctr"/>
            <a:lstStyle/>
            <a:p>
              <a:endParaRPr lang="zh-CN" altLang="zh-CN">
                <a:latin typeface="+mn-lt"/>
              </a:endParaRPr>
            </a:p>
          </p:txBody>
        </p:sp>
        <p:sp>
          <p:nvSpPr>
            <p:cNvPr id="600070" name="Oval 8"/>
            <p:cNvSpPr>
              <a:spLocks noChangeArrowheads="1"/>
            </p:cNvSpPr>
            <p:nvPr/>
          </p:nvSpPr>
          <p:spPr bwMode="auto">
            <a:xfrm rot="-3234972">
              <a:off x="3754" y="3108"/>
              <a:ext cx="687" cy="610"/>
            </a:xfrm>
            <a:prstGeom prst="ellipse">
              <a:avLst/>
            </a:prstGeom>
            <a:solidFill>
              <a:srgbClr val="FFFF99"/>
            </a:solidFill>
            <a:ln w="12700">
              <a:solidFill>
                <a:schemeClr val="tx1"/>
              </a:solidFill>
              <a:round/>
              <a:headEnd/>
              <a:tailEnd/>
            </a:ln>
          </p:spPr>
          <p:txBody>
            <a:bodyPr wrap="none" anchor="ctr"/>
            <a:lstStyle/>
            <a:p>
              <a:endParaRPr lang="zh-CN" altLang="zh-CN">
                <a:latin typeface="+mn-lt"/>
              </a:endParaRPr>
            </a:p>
          </p:txBody>
        </p:sp>
        <p:sp>
          <p:nvSpPr>
            <p:cNvPr id="600071" name="Oval 9"/>
            <p:cNvSpPr>
              <a:spLocks noChangeArrowheads="1"/>
            </p:cNvSpPr>
            <p:nvPr/>
          </p:nvSpPr>
          <p:spPr bwMode="auto">
            <a:xfrm rot="-1674972">
              <a:off x="3052" y="3445"/>
              <a:ext cx="1110" cy="772"/>
            </a:xfrm>
            <a:prstGeom prst="ellipse">
              <a:avLst/>
            </a:prstGeom>
            <a:solidFill>
              <a:srgbClr val="FFFF99"/>
            </a:solidFill>
            <a:ln w="12700">
              <a:solidFill>
                <a:schemeClr val="tx1"/>
              </a:solidFill>
              <a:round/>
              <a:headEnd/>
              <a:tailEnd/>
            </a:ln>
          </p:spPr>
          <p:txBody>
            <a:bodyPr wrap="none" anchor="ctr"/>
            <a:lstStyle/>
            <a:p>
              <a:endParaRPr lang="zh-CN" altLang="zh-CN">
                <a:latin typeface="+mn-lt"/>
              </a:endParaRPr>
            </a:p>
          </p:txBody>
        </p:sp>
        <p:sp>
          <p:nvSpPr>
            <p:cNvPr id="600072" name="Oval 10"/>
            <p:cNvSpPr>
              <a:spLocks noChangeArrowheads="1"/>
            </p:cNvSpPr>
            <p:nvPr/>
          </p:nvSpPr>
          <p:spPr bwMode="auto">
            <a:xfrm rot="-594972">
              <a:off x="2616" y="3772"/>
              <a:ext cx="793" cy="533"/>
            </a:xfrm>
            <a:prstGeom prst="ellipse">
              <a:avLst/>
            </a:prstGeom>
            <a:solidFill>
              <a:srgbClr val="FFFF99"/>
            </a:solidFill>
            <a:ln w="12700">
              <a:solidFill>
                <a:schemeClr val="tx1"/>
              </a:solidFill>
              <a:round/>
              <a:headEnd/>
              <a:tailEnd/>
            </a:ln>
          </p:spPr>
          <p:txBody>
            <a:bodyPr wrap="none" anchor="ctr"/>
            <a:lstStyle/>
            <a:p>
              <a:endParaRPr lang="zh-CN" altLang="zh-CN">
                <a:latin typeface="+mn-lt"/>
              </a:endParaRPr>
            </a:p>
          </p:txBody>
        </p:sp>
        <p:sp>
          <p:nvSpPr>
            <p:cNvPr id="600073" name="Oval 11"/>
            <p:cNvSpPr>
              <a:spLocks noChangeArrowheads="1"/>
            </p:cNvSpPr>
            <p:nvPr/>
          </p:nvSpPr>
          <p:spPr bwMode="auto">
            <a:xfrm rot="-1674972">
              <a:off x="2311" y="3539"/>
              <a:ext cx="503" cy="631"/>
            </a:xfrm>
            <a:prstGeom prst="ellipse">
              <a:avLst/>
            </a:prstGeom>
            <a:solidFill>
              <a:srgbClr val="FFFF99"/>
            </a:solidFill>
            <a:ln w="12700">
              <a:solidFill>
                <a:schemeClr val="tx1"/>
              </a:solidFill>
              <a:round/>
              <a:headEnd/>
              <a:tailEnd/>
            </a:ln>
          </p:spPr>
          <p:txBody>
            <a:bodyPr wrap="none" anchor="ctr"/>
            <a:lstStyle/>
            <a:p>
              <a:endParaRPr lang="zh-CN" altLang="zh-CN">
                <a:latin typeface="+mn-lt"/>
              </a:endParaRPr>
            </a:p>
          </p:txBody>
        </p:sp>
        <p:sp>
          <p:nvSpPr>
            <p:cNvPr id="600074" name="Oval 12"/>
            <p:cNvSpPr>
              <a:spLocks noChangeArrowheads="1"/>
            </p:cNvSpPr>
            <p:nvPr/>
          </p:nvSpPr>
          <p:spPr bwMode="auto">
            <a:xfrm rot="-3534972">
              <a:off x="2160" y="3115"/>
              <a:ext cx="695" cy="504"/>
            </a:xfrm>
            <a:prstGeom prst="ellipse">
              <a:avLst/>
            </a:prstGeom>
            <a:solidFill>
              <a:srgbClr val="FFFF99"/>
            </a:solidFill>
            <a:ln w="12700">
              <a:solidFill>
                <a:schemeClr val="tx1"/>
              </a:solidFill>
              <a:round/>
              <a:headEnd/>
              <a:tailEnd/>
            </a:ln>
          </p:spPr>
          <p:txBody>
            <a:bodyPr wrap="none" anchor="ctr"/>
            <a:lstStyle/>
            <a:p>
              <a:endParaRPr lang="zh-CN" altLang="zh-CN">
                <a:latin typeface="+mn-lt"/>
              </a:endParaRPr>
            </a:p>
          </p:txBody>
        </p:sp>
        <p:sp>
          <p:nvSpPr>
            <p:cNvPr id="600075" name="Freeform 13"/>
            <p:cNvSpPr>
              <a:spLocks/>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31"/>
                <a:gd name="T145" fmla="*/ 0 h 1684"/>
                <a:gd name="T146" fmla="*/ 1931 w 1931"/>
                <a:gd name="T147" fmla="*/ 1684 h 16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rgbClr val="FFFF99"/>
            </a:solidFill>
            <a:ln w="9525">
              <a:noFill/>
              <a:round/>
              <a:headEnd/>
              <a:tailEnd/>
            </a:ln>
          </p:spPr>
          <p:txBody>
            <a:bodyPr wrap="none" anchor="ctr"/>
            <a:lstStyle/>
            <a:p>
              <a:endParaRPr lang="zh-CN" altLang="zh-CN">
                <a:latin typeface="+mn-lt"/>
              </a:endParaRPr>
            </a:p>
          </p:txBody>
        </p:sp>
      </p:grpSp>
      <p:sp>
        <p:nvSpPr>
          <p:cNvPr id="600076" name="Line 14"/>
          <p:cNvSpPr>
            <a:spLocks noChangeShapeType="1"/>
          </p:cNvSpPr>
          <p:nvPr/>
        </p:nvSpPr>
        <p:spPr bwMode="auto">
          <a:xfrm flipV="1">
            <a:off x="2660650" y="2006600"/>
            <a:ext cx="1281113" cy="555625"/>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600077" name="Line 15"/>
          <p:cNvSpPr>
            <a:spLocks noChangeShapeType="1"/>
          </p:cNvSpPr>
          <p:nvPr/>
        </p:nvSpPr>
        <p:spPr bwMode="auto">
          <a:xfrm>
            <a:off x="4098925" y="2081213"/>
            <a:ext cx="757238" cy="1398587"/>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600078" name="Line 16"/>
          <p:cNvSpPr>
            <a:spLocks noChangeShapeType="1"/>
          </p:cNvSpPr>
          <p:nvPr/>
        </p:nvSpPr>
        <p:spPr bwMode="auto">
          <a:xfrm flipH="1">
            <a:off x="1905000" y="2654300"/>
            <a:ext cx="665163" cy="1255713"/>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600079" name="Line 17"/>
          <p:cNvSpPr>
            <a:spLocks noChangeShapeType="1"/>
          </p:cNvSpPr>
          <p:nvPr/>
        </p:nvSpPr>
        <p:spPr bwMode="auto">
          <a:xfrm>
            <a:off x="1946275" y="4087813"/>
            <a:ext cx="1520825" cy="88265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600080" name="Line 18"/>
          <p:cNvSpPr>
            <a:spLocks noChangeShapeType="1"/>
          </p:cNvSpPr>
          <p:nvPr/>
        </p:nvSpPr>
        <p:spPr bwMode="auto">
          <a:xfrm flipV="1">
            <a:off x="3530600" y="3756025"/>
            <a:ext cx="1325563" cy="1306513"/>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600081" name="Line 19"/>
          <p:cNvSpPr>
            <a:spLocks noChangeShapeType="1"/>
          </p:cNvSpPr>
          <p:nvPr/>
        </p:nvSpPr>
        <p:spPr bwMode="auto">
          <a:xfrm>
            <a:off x="2713038" y="2660650"/>
            <a:ext cx="2125662" cy="94615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600082" name="Line 20"/>
          <p:cNvSpPr>
            <a:spLocks noChangeShapeType="1"/>
          </p:cNvSpPr>
          <p:nvPr/>
        </p:nvSpPr>
        <p:spPr bwMode="auto">
          <a:xfrm>
            <a:off x="2611438" y="2497138"/>
            <a:ext cx="1000125" cy="2471737"/>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600083" name="Line 21"/>
          <p:cNvSpPr>
            <a:spLocks noChangeShapeType="1"/>
          </p:cNvSpPr>
          <p:nvPr/>
        </p:nvSpPr>
        <p:spPr bwMode="auto">
          <a:xfrm flipV="1">
            <a:off x="2935288" y="5040313"/>
            <a:ext cx="639762" cy="549275"/>
          </a:xfrm>
          <a:prstGeom prst="line">
            <a:avLst/>
          </a:prstGeom>
          <a:noFill/>
          <a:ln w="19050">
            <a:solidFill>
              <a:schemeClr val="tx1"/>
            </a:solidFill>
            <a:round/>
            <a:headEnd/>
            <a:tailEnd/>
          </a:ln>
        </p:spPr>
        <p:txBody>
          <a:bodyPr wrap="none" anchor="ctr"/>
          <a:lstStyle/>
          <a:p>
            <a:endParaRPr lang="zh-CN" altLang="en-US">
              <a:latin typeface="+mn-lt"/>
            </a:endParaRPr>
          </a:p>
        </p:txBody>
      </p:sp>
      <p:sp>
        <p:nvSpPr>
          <p:cNvPr id="600084" name="Line 22"/>
          <p:cNvSpPr>
            <a:spLocks noChangeShapeType="1"/>
          </p:cNvSpPr>
          <p:nvPr/>
        </p:nvSpPr>
        <p:spPr bwMode="auto">
          <a:xfrm rot="-5400000">
            <a:off x="3859213" y="1690688"/>
            <a:ext cx="336550" cy="0"/>
          </a:xfrm>
          <a:prstGeom prst="line">
            <a:avLst/>
          </a:prstGeom>
          <a:noFill/>
          <a:ln w="19050">
            <a:solidFill>
              <a:schemeClr val="tx1"/>
            </a:solidFill>
            <a:round/>
            <a:headEnd/>
            <a:tailEnd/>
          </a:ln>
        </p:spPr>
        <p:txBody>
          <a:bodyPr wrap="none" anchor="ctr"/>
          <a:lstStyle/>
          <a:p>
            <a:endParaRPr lang="zh-CN" altLang="en-US">
              <a:latin typeface="+mn-lt"/>
            </a:endParaRPr>
          </a:p>
        </p:txBody>
      </p:sp>
      <p:sp>
        <p:nvSpPr>
          <p:cNvPr id="600085" name="Line 23"/>
          <p:cNvSpPr>
            <a:spLocks noChangeShapeType="1"/>
          </p:cNvSpPr>
          <p:nvPr/>
        </p:nvSpPr>
        <p:spPr bwMode="auto">
          <a:xfrm>
            <a:off x="4948238" y="3756025"/>
            <a:ext cx="639762" cy="1008063"/>
          </a:xfrm>
          <a:prstGeom prst="line">
            <a:avLst/>
          </a:prstGeom>
          <a:noFill/>
          <a:ln w="19050">
            <a:solidFill>
              <a:schemeClr val="tx1"/>
            </a:solidFill>
            <a:round/>
            <a:headEnd/>
            <a:tailEnd/>
          </a:ln>
        </p:spPr>
        <p:txBody>
          <a:bodyPr wrap="none" anchor="ctr"/>
          <a:lstStyle/>
          <a:p>
            <a:endParaRPr lang="zh-CN" altLang="en-US">
              <a:latin typeface="+mn-lt"/>
            </a:endParaRPr>
          </a:p>
        </p:txBody>
      </p:sp>
      <p:sp>
        <p:nvSpPr>
          <p:cNvPr id="600086" name="Line 24"/>
          <p:cNvSpPr>
            <a:spLocks noChangeShapeType="1"/>
          </p:cNvSpPr>
          <p:nvPr/>
        </p:nvSpPr>
        <p:spPr bwMode="auto">
          <a:xfrm flipV="1">
            <a:off x="1027113" y="4013200"/>
            <a:ext cx="644525" cy="6350"/>
          </a:xfrm>
          <a:prstGeom prst="line">
            <a:avLst/>
          </a:prstGeom>
          <a:noFill/>
          <a:ln w="19050">
            <a:solidFill>
              <a:schemeClr val="tx1"/>
            </a:solidFill>
            <a:round/>
            <a:headEnd/>
            <a:tailEnd/>
          </a:ln>
        </p:spPr>
        <p:txBody>
          <a:bodyPr wrap="none" anchor="ctr"/>
          <a:lstStyle/>
          <a:p>
            <a:endParaRPr lang="zh-CN" altLang="en-US">
              <a:latin typeface="+mn-lt"/>
            </a:endParaRPr>
          </a:p>
        </p:txBody>
      </p:sp>
      <p:sp>
        <p:nvSpPr>
          <p:cNvPr id="600087" name="Line 25"/>
          <p:cNvSpPr>
            <a:spLocks noChangeShapeType="1"/>
          </p:cNvSpPr>
          <p:nvPr/>
        </p:nvSpPr>
        <p:spPr bwMode="auto">
          <a:xfrm rot="5400000" flipH="1">
            <a:off x="2184400" y="2122488"/>
            <a:ext cx="773113" cy="1587"/>
          </a:xfrm>
          <a:prstGeom prst="line">
            <a:avLst/>
          </a:prstGeom>
          <a:noFill/>
          <a:ln w="19050">
            <a:solidFill>
              <a:schemeClr val="tx1"/>
            </a:solidFill>
            <a:round/>
            <a:headEnd/>
            <a:tailEnd/>
          </a:ln>
        </p:spPr>
        <p:txBody>
          <a:bodyPr wrap="none" anchor="ctr"/>
          <a:lstStyle/>
          <a:p>
            <a:endParaRPr lang="zh-CN" altLang="en-US">
              <a:latin typeface="+mn-lt"/>
            </a:endParaRPr>
          </a:p>
        </p:txBody>
      </p:sp>
      <p:sp>
        <p:nvSpPr>
          <p:cNvPr id="600088" name="Text Box 26"/>
          <p:cNvSpPr txBox="1">
            <a:spLocks noChangeArrowheads="1"/>
          </p:cNvSpPr>
          <p:nvPr/>
        </p:nvSpPr>
        <p:spPr bwMode="auto">
          <a:xfrm>
            <a:off x="682625" y="3378200"/>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mn-lt"/>
              </a:rPr>
              <a:t>H</a:t>
            </a:r>
            <a:r>
              <a:rPr kumimoji="1" lang="en-US" altLang="zh-CN" sz="2000" baseline="-25000">
                <a:solidFill>
                  <a:srgbClr val="333399"/>
                </a:solidFill>
                <a:latin typeface="+mn-lt"/>
              </a:rPr>
              <a:t>1</a:t>
            </a:r>
            <a:endParaRPr kumimoji="1" lang="en-US" altLang="zh-CN" sz="2000">
              <a:solidFill>
                <a:srgbClr val="333399"/>
              </a:solidFill>
              <a:latin typeface="+mn-lt"/>
            </a:endParaRPr>
          </a:p>
        </p:txBody>
      </p:sp>
      <p:sp>
        <p:nvSpPr>
          <p:cNvPr id="600089" name="Oval 31"/>
          <p:cNvSpPr>
            <a:spLocks noChangeArrowheads="1"/>
          </p:cNvSpPr>
          <p:nvPr/>
        </p:nvSpPr>
        <p:spPr bwMode="auto">
          <a:xfrm>
            <a:off x="1655763" y="3756025"/>
            <a:ext cx="457200" cy="458788"/>
          </a:xfrm>
          <a:prstGeom prst="ellipse">
            <a:avLst/>
          </a:prstGeom>
          <a:solidFill>
            <a:srgbClr val="66FF33"/>
          </a:solidFill>
          <a:ln w="19050">
            <a:solidFill>
              <a:schemeClr val="tx1"/>
            </a:solidFill>
            <a:round/>
            <a:headEnd/>
            <a:tailEnd/>
          </a:ln>
        </p:spPr>
        <p:txBody>
          <a:bodyPr wrap="none" anchor="ctr"/>
          <a:lstStyle/>
          <a:p>
            <a:pPr algn="ctr"/>
            <a:r>
              <a:rPr lang="en-US" altLang="zh-CN" sz="2000">
                <a:latin typeface="+mn-lt"/>
              </a:rPr>
              <a:t>A</a:t>
            </a:r>
          </a:p>
        </p:txBody>
      </p:sp>
      <p:sp>
        <p:nvSpPr>
          <p:cNvPr id="600090" name="Line 39"/>
          <p:cNvSpPr>
            <a:spLocks noChangeShapeType="1"/>
          </p:cNvSpPr>
          <p:nvPr/>
        </p:nvSpPr>
        <p:spPr bwMode="auto">
          <a:xfrm flipV="1">
            <a:off x="4948238" y="3159125"/>
            <a:ext cx="806450" cy="412750"/>
          </a:xfrm>
          <a:prstGeom prst="line">
            <a:avLst/>
          </a:prstGeom>
          <a:noFill/>
          <a:ln w="19050">
            <a:solidFill>
              <a:schemeClr val="tx1"/>
            </a:solidFill>
            <a:round/>
            <a:headEnd/>
            <a:tailEnd/>
          </a:ln>
        </p:spPr>
        <p:txBody>
          <a:bodyPr wrap="none" anchor="ctr"/>
          <a:lstStyle/>
          <a:p>
            <a:endParaRPr lang="zh-CN" altLang="en-US">
              <a:latin typeface="+mn-lt"/>
            </a:endParaRPr>
          </a:p>
        </p:txBody>
      </p:sp>
      <p:sp>
        <p:nvSpPr>
          <p:cNvPr id="600091" name="AutoShape 43"/>
          <p:cNvSpPr>
            <a:spLocks noChangeArrowheads="1"/>
          </p:cNvSpPr>
          <p:nvPr/>
        </p:nvSpPr>
        <p:spPr bwMode="auto">
          <a:xfrm flipV="1">
            <a:off x="4500563" y="5497513"/>
            <a:ext cx="1150937" cy="334962"/>
          </a:xfrm>
          <a:prstGeom prst="wedgeRoundRectCallout">
            <a:avLst>
              <a:gd name="adj1" fmla="val -65315"/>
              <a:gd name="adj2" fmla="val 160426"/>
              <a:gd name="adj3" fmla="val 16667"/>
            </a:avLst>
          </a:prstGeom>
          <a:solidFill>
            <a:schemeClr val="bg1"/>
          </a:solidFill>
          <a:ln w="9525">
            <a:solidFill>
              <a:schemeClr val="tx1"/>
            </a:solidFill>
            <a:miter lim="800000"/>
            <a:headEnd/>
            <a:tailEnd/>
          </a:ln>
        </p:spPr>
        <p:txBody>
          <a:bodyPr rot="10800000" wrap="none" anchor="ctr"/>
          <a:lstStyle/>
          <a:p>
            <a:pPr algn="ctr"/>
            <a:endParaRPr kumimoji="1" lang="zh-CN" altLang="zh-CN" sz="2400">
              <a:latin typeface="+mn-lt"/>
            </a:endParaRPr>
          </a:p>
        </p:txBody>
      </p:sp>
      <p:sp>
        <p:nvSpPr>
          <p:cNvPr id="600092" name="Text Box 44"/>
          <p:cNvSpPr txBox="1">
            <a:spLocks noChangeArrowheads="1"/>
          </p:cNvSpPr>
          <p:nvPr/>
        </p:nvSpPr>
        <p:spPr bwMode="auto">
          <a:xfrm>
            <a:off x="4603750" y="5435600"/>
            <a:ext cx="1107996" cy="461665"/>
          </a:xfrm>
          <a:prstGeom prst="rect">
            <a:avLst/>
          </a:prstGeom>
          <a:noFill/>
          <a:ln w="9525">
            <a:noFill/>
            <a:miter lim="800000"/>
            <a:headEnd/>
            <a:tailEnd/>
          </a:ln>
        </p:spPr>
        <p:txBody>
          <a:bodyPr wrap="none">
            <a:spAutoFit/>
          </a:bodyPr>
          <a:lstStyle/>
          <a:p>
            <a:r>
              <a:rPr kumimoji="1" lang="zh-CN" altLang="en-US" dirty="0">
                <a:solidFill>
                  <a:srgbClr val="333399"/>
                </a:solidFill>
                <a:latin typeface="+mn-lt"/>
                <a:ea typeface="黑体" pitchFamily="49" charset="-122"/>
              </a:rPr>
              <a:t>互联网</a:t>
            </a:r>
          </a:p>
        </p:txBody>
      </p:sp>
      <p:pic>
        <p:nvPicPr>
          <p:cNvPr id="600093" name="Picture 72"/>
          <p:cNvPicPr>
            <a:picLocks noChangeArrowheads="1"/>
          </p:cNvPicPr>
          <p:nvPr/>
        </p:nvPicPr>
        <p:blipFill>
          <a:blip r:embed="rId3" cstate="print"/>
          <a:srcRect/>
          <a:stretch>
            <a:fillRect/>
          </a:stretch>
        </p:blipFill>
        <p:spPr bwMode="auto">
          <a:xfrm>
            <a:off x="3713163" y="1079500"/>
            <a:ext cx="585787" cy="593725"/>
          </a:xfrm>
          <a:prstGeom prst="rect">
            <a:avLst/>
          </a:prstGeom>
          <a:noFill/>
          <a:ln w="9525">
            <a:noFill/>
            <a:miter lim="800000"/>
            <a:headEnd/>
            <a:tailEnd/>
          </a:ln>
        </p:spPr>
      </p:pic>
      <p:pic>
        <p:nvPicPr>
          <p:cNvPr id="600094" name="Picture 73"/>
          <p:cNvPicPr>
            <a:picLocks noChangeArrowheads="1"/>
          </p:cNvPicPr>
          <p:nvPr/>
        </p:nvPicPr>
        <p:blipFill>
          <a:blip r:embed="rId3" cstate="print"/>
          <a:srcRect/>
          <a:stretch>
            <a:fillRect/>
          </a:stretch>
        </p:blipFill>
        <p:spPr bwMode="auto">
          <a:xfrm>
            <a:off x="5640388" y="2794000"/>
            <a:ext cx="587375" cy="593725"/>
          </a:xfrm>
          <a:prstGeom prst="rect">
            <a:avLst/>
          </a:prstGeom>
          <a:noFill/>
          <a:ln w="9525">
            <a:noFill/>
            <a:miter lim="800000"/>
            <a:headEnd/>
            <a:tailEnd/>
          </a:ln>
        </p:spPr>
      </p:pic>
      <p:pic>
        <p:nvPicPr>
          <p:cNvPr id="600095" name="Picture 75"/>
          <p:cNvPicPr>
            <a:picLocks noChangeArrowheads="1"/>
          </p:cNvPicPr>
          <p:nvPr/>
        </p:nvPicPr>
        <p:blipFill>
          <a:blip r:embed="rId3" cstate="print"/>
          <a:srcRect/>
          <a:stretch>
            <a:fillRect/>
          </a:stretch>
        </p:blipFill>
        <p:spPr bwMode="auto">
          <a:xfrm>
            <a:off x="2570163" y="5499100"/>
            <a:ext cx="585787" cy="593725"/>
          </a:xfrm>
          <a:prstGeom prst="rect">
            <a:avLst/>
          </a:prstGeom>
          <a:noFill/>
          <a:ln w="9525">
            <a:noFill/>
            <a:miter lim="800000"/>
            <a:headEnd/>
            <a:tailEnd/>
          </a:ln>
        </p:spPr>
      </p:pic>
      <p:pic>
        <p:nvPicPr>
          <p:cNvPr id="600096" name="Picture 76"/>
          <p:cNvPicPr>
            <a:picLocks noChangeArrowheads="1"/>
          </p:cNvPicPr>
          <p:nvPr/>
        </p:nvPicPr>
        <p:blipFill>
          <a:blip r:embed="rId3" cstate="print"/>
          <a:srcRect/>
          <a:stretch>
            <a:fillRect/>
          </a:stretch>
        </p:blipFill>
        <p:spPr bwMode="auto">
          <a:xfrm>
            <a:off x="5405438" y="4581525"/>
            <a:ext cx="585787" cy="593725"/>
          </a:xfrm>
          <a:prstGeom prst="rect">
            <a:avLst/>
          </a:prstGeom>
          <a:noFill/>
          <a:ln w="9525">
            <a:noFill/>
            <a:miter lim="800000"/>
            <a:headEnd/>
            <a:tailEnd/>
          </a:ln>
        </p:spPr>
      </p:pic>
      <p:pic>
        <p:nvPicPr>
          <p:cNvPr id="600097" name="Picture 77"/>
          <p:cNvPicPr>
            <a:picLocks noChangeArrowheads="1"/>
          </p:cNvPicPr>
          <p:nvPr/>
        </p:nvPicPr>
        <p:blipFill>
          <a:blip r:embed="rId3" cstate="print"/>
          <a:srcRect/>
          <a:stretch>
            <a:fillRect/>
          </a:stretch>
        </p:blipFill>
        <p:spPr bwMode="auto">
          <a:xfrm>
            <a:off x="2295525" y="1277938"/>
            <a:ext cx="587375" cy="595312"/>
          </a:xfrm>
          <a:prstGeom prst="rect">
            <a:avLst/>
          </a:prstGeom>
          <a:noFill/>
          <a:ln w="9525">
            <a:noFill/>
            <a:miter lim="800000"/>
            <a:headEnd/>
            <a:tailEnd/>
          </a:ln>
        </p:spPr>
      </p:pic>
      <p:sp>
        <p:nvSpPr>
          <p:cNvPr id="600098" name="Oval 80"/>
          <p:cNvSpPr>
            <a:spLocks noChangeArrowheads="1"/>
          </p:cNvSpPr>
          <p:nvPr/>
        </p:nvSpPr>
        <p:spPr bwMode="auto">
          <a:xfrm>
            <a:off x="2379663" y="2389188"/>
            <a:ext cx="457200" cy="458787"/>
          </a:xfrm>
          <a:prstGeom prst="ellipse">
            <a:avLst/>
          </a:prstGeom>
          <a:solidFill>
            <a:srgbClr val="66FF33"/>
          </a:solidFill>
          <a:ln w="19050">
            <a:solidFill>
              <a:schemeClr val="tx1"/>
            </a:solidFill>
            <a:round/>
            <a:headEnd/>
            <a:tailEnd/>
          </a:ln>
        </p:spPr>
        <p:txBody>
          <a:bodyPr wrap="none" anchor="ctr"/>
          <a:lstStyle/>
          <a:p>
            <a:pPr algn="ctr"/>
            <a:r>
              <a:rPr lang="en-US" altLang="zh-CN" sz="2000">
                <a:latin typeface="+mn-lt"/>
              </a:rPr>
              <a:t>B</a:t>
            </a:r>
          </a:p>
        </p:txBody>
      </p:sp>
      <p:sp>
        <p:nvSpPr>
          <p:cNvPr id="600099" name="Oval 81"/>
          <p:cNvSpPr>
            <a:spLocks noChangeArrowheads="1"/>
          </p:cNvSpPr>
          <p:nvPr/>
        </p:nvSpPr>
        <p:spPr bwMode="auto">
          <a:xfrm>
            <a:off x="3800475" y="1778000"/>
            <a:ext cx="457200" cy="458788"/>
          </a:xfrm>
          <a:prstGeom prst="ellipse">
            <a:avLst/>
          </a:prstGeom>
          <a:solidFill>
            <a:srgbClr val="66FF33"/>
          </a:solidFill>
          <a:ln w="19050">
            <a:solidFill>
              <a:schemeClr val="tx1"/>
            </a:solidFill>
            <a:round/>
            <a:headEnd/>
            <a:tailEnd/>
          </a:ln>
        </p:spPr>
        <p:txBody>
          <a:bodyPr wrap="none" anchor="ctr"/>
          <a:lstStyle/>
          <a:p>
            <a:pPr algn="ctr"/>
            <a:r>
              <a:rPr lang="en-US" altLang="zh-CN" sz="2000">
                <a:latin typeface="+mn-lt"/>
              </a:rPr>
              <a:t>D</a:t>
            </a:r>
          </a:p>
        </p:txBody>
      </p:sp>
      <p:sp>
        <p:nvSpPr>
          <p:cNvPr id="600100" name="Oval 82"/>
          <p:cNvSpPr>
            <a:spLocks noChangeArrowheads="1"/>
          </p:cNvSpPr>
          <p:nvPr/>
        </p:nvSpPr>
        <p:spPr bwMode="auto">
          <a:xfrm>
            <a:off x="4654550" y="3406775"/>
            <a:ext cx="457200" cy="458788"/>
          </a:xfrm>
          <a:prstGeom prst="ellipse">
            <a:avLst/>
          </a:prstGeom>
          <a:solidFill>
            <a:srgbClr val="66FF33"/>
          </a:solidFill>
          <a:ln w="19050">
            <a:solidFill>
              <a:schemeClr val="tx1"/>
            </a:solidFill>
            <a:round/>
            <a:headEnd/>
            <a:tailEnd/>
          </a:ln>
        </p:spPr>
        <p:txBody>
          <a:bodyPr wrap="none" anchor="ctr"/>
          <a:lstStyle/>
          <a:p>
            <a:pPr algn="ctr"/>
            <a:r>
              <a:rPr lang="en-US" altLang="zh-CN" sz="2000">
                <a:latin typeface="+mn-lt"/>
              </a:rPr>
              <a:t>E</a:t>
            </a:r>
          </a:p>
        </p:txBody>
      </p:sp>
      <p:sp>
        <p:nvSpPr>
          <p:cNvPr id="600101" name="Oval 83"/>
          <p:cNvSpPr>
            <a:spLocks noChangeArrowheads="1"/>
          </p:cNvSpPr>
          <p:nvPr/>
        </p:nvSpPr>
        <p:spPr bwMode="auto">
          <a:xfrm>
            <a:off x="3346450" y="4725988"/>
            <a:ext cx="457200" cy="458787"/>
          </a:xfrm>
          <a:prstGeom prst="ellipse">
            <a:avLst/>
          </a:prstGeom>
          <a:solidFill>
            <a:srgbClr val="66FF33"/>
          </a:solidFill>
          <a:ln w="19050">
            <a:solidFill>
              <a:schemeClr val="tx1"/>
            </a:solidFill>
            <a:round/>
            <a:headEnd/>
            <a:tailEnd/>
          </a:ln>
        </p:spPr>
        <p:txBody>
          <a:bodyPr wrap="none" anchor="ctr"/>
          <a:lstStyle/>
          <a:p>
            <a:pPr algn="ctr"/>
            <a:r>
              <a:rPr lang="en-US" altLang="zh-CN" sz="2000">
                <a:latin typeface="+mn-lt"/>
              </a:rPr>
              <a:t>C</a:t>
            </a:r>
          </a:p>
        </p:txBody>
      </p:sp>
      <p:sp>
        <p:nvSpPr>
          <p:cNvPr id="600102" name="Text Box 84"/>
          <p:cNvSpPr txBox="1">
            <a:spLocks noChangeArrowheads="1"/>
          </p:cNvSpPr>
          <p:nvPr/>
        </p:nvSpPr>
        <p:spPr bwMode="auto">
          <a:xfrm>
            <a:off x="5076825" y="4535488"/>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mn-lt"/>
              </a:rPr>
              <a:t>H</a:t>
            </a:r>
            <a:r>
              <a:rPr kumimoji="1" lang="en-US" altLang="zh-CN" sz="2000" baseline="-25000">
                <a:solidFill>
                  <a:srgbClr val="333399"/>
                </a:solidFill>
                <a:latin typeface="+mn-lt"/>
              </a:rPr>
              <a:t>5</a:t>
            </a:r>
            <a:endParaRPr kumimoji="1" lang="en-US" altLang="zh-CN" sz="2000">
              <a:solidFill>
                <a:srgbClr val="333399"/>
              </a:solidFill>
              <a:latin typeface="+mn-lt"/>
            </a:endParaRPr>
          </a:p>
        </p:txBody>
      </p:sp>
      <p:sp>
        <p:nvSpPr>
          <p:cNvPr id="600103" name="Text Box 85"/>
          <p:cNvSpPr txBox="1">
            <a:spLocks noChangeArrowheads="1"/>
          </p:cNvSpPr>
          <p:nvPr/>
        </p:nvSpPr>
        <p:spPr bwMode="auto">
          <a:xfrm>
            <a:off x="6084888" y="2735263"/>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mn-lt"/>
              </a:rPr>
              <a:t>H</a:t>
            </a:r>
            <a:r>
              <a:rPr kumimoji="1" lang="en-US" altLang="zh-CN" sz="2000" baseline="-25000">
                <a:solidFill>
                  <a:srgbClr val="333399"/>
                </a:solidFill>
                <a:latin typeface="+mn-lt"/>
              </a:rPr>
              <a:t>6</a:t>
            </a:r>
            <a:endParaRPr kumimoji="1" lang="en-US" altLang="zh-CN" sz="2000">
              <a:solidFill>
                <a:srgbClr val="333399"/>
              </a:solidFill>
              <a:latin typeface="+mn-lt"/>
            </a:endParaRPr>
          </a:p>
        </p:txBody>
      </p:sp>
      <p:sp>
        <p:nvSpPr>
          <p:cNvPr id="600104" name="Text Box 86"/>
          <p:cNvSpPr txBox="1">
            <a:spLocks noChangeArrowheads="1"/>
          </p:cNvSpPr>
          <p:nvPr/>
        </p:nvSpPr>
        <p:spPr bwMode="auto">
          <a:xfrm>
            <a:off x="3348038" y="1079500"/>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mn-lt"/>
              </a:rPr>
              <a:t>H</a:t>
            </a:r>
            <a:r>
              <a:rPr kumimoji="1" lang="en-US" altLang="zh-CN" sz="2000" baseline="-25000">
                <a:solidFill>
                  <a:srgbClr val="333399"/>
                </a:solidFill>
                <a:latin typeface="+mn-lt"/>
              </a:rPr>
              <a:t>4</a:t>
            </a:r>
            <a:endParaRPr kumimoji="1" lang="en-US" altLang="zh-CN" sz="2000">
              <a:solidFill>
                <a:srgbClr val="333399"/>
              </a:solidFill>
              <a:latin typeface="+mn-lt"/>
            </a:endParaRPr>
          </a:p>
        </p:txBody>
      </p:sp>
      <p:sp>
        <p:nvSpPr>
          <p:cNvPr id="600105" name="Text Box 87"/>
          <p:cNvSpPr txBox="1">
            <a:spLocks noChangeArrowheads="1"/>
          </p:cNvSpPr>
          <p:nvPr/>
        </p:nvSpPr>
        <p:spPr bwMode="auto">
          <a:xfrm>
            <a:off x="1979613" y="1223963"/>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mn-lt"/>
              </a:rPr>
              <a:t>H</a:t>
            </a:r>
            <a:r>
              <a:rPr kumimoji="1" lang="en-US" altLang="zh-CN" sz="2000" baseline="-25000">
                <a:solidFill>
                  <a:srgbClr val="333399"/>
                </a:solidFill>
                <a:latin typeface="+mn-lt"/>
              </a:rPr>
              <a:t>2</a:t>
            </a:r>
            <a:endParaRPr kumimoji="1" lang="en-US" altLang="zh-CN" sz="2000">
              <a:solidFill>
                <a:srgbClr val="333399"/>
              </a:solidFill>
              <a:latin typeface="+mn-lt"/>
            </a:endParaRPr>
          </a:p>
        </p:txBody>
      </p:sp>
      <p:sp>
        <p:nvSpPr>
          <p:cNvPr id="600106" name="Text Box 88"/>
          <p:cNvSpPr txBox="1">
            <a:spLocks noChangeArrowheads="1"/>
          </p:cNvSpPr>
          <p:nvPr/>
        </p:nvSpPr>
        <p:spPr bwMode="auto">
          <a:xfrm>
            <a:off x="2195513" y="5472113"/>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mn-lt"/>
              </a:rPr>
              <a:t>H</a:t>
            </a:r>
            <a:r>
              <a:rPr kumimoji="1" lang="en-US" altLang="zh-CN" sz="2000" baseline="-25000">
                <a:solidFill>
                  <a:srgbClr val="333399"/>
                </a:solidFill>
                <a:latin typeface="+mn-lt"/>
              </a:rPr>
              <a:t>3</a:t>
            </a:r>
            <a:endParaRPr kumimoji="1" lang="en-US" altLang="zh-CN" sz="2000">
              <a:solidFill>
                <a:srgbClr val="333399"/>
              </a:solidFill>
              <a:latin typeface="+mn-lt"/>
            </a:endParaRPr>
          </a:p>
        </p:txBody>
      </p:sp>
      <p:sp>
        <p:nvSpPr>
          <p:cNvPr id="61535" name="Rectangle 95"/>
          <p:cNvSpPr>
            <a:spLocks noChangeArrowheads="1"/>
          </p:cNvSpPr>
          <p:nvPr/>
        </p:nvSpPr>
        <p:spPr bwMode="auto">
          <a:xfrm>
            <a:off x="2484438" y="1439863"/>
            <a:ext cx="217487" cy="217487"/>
          </a:xfrm>
          <a:prstGeom prst="rect">
            <a:avLst/>
          </a:prstGeom>
          <a:solidFill>
            <a:srgbClr val="333399"/>
          </a:solidFill>
          <a:ln w="9525">
            <a:solidFill>
              <a:srgbClr val="333399"/>
            </a:solidFill>
            <a:miter lim="800000"/>
            <a:headEnd/>
            <a:tailEnd/>
          </a:ln>
        </p:spPr>
        <p:txBody>
          <a:bodyPr wrap="none" anchor="ctr"/>
          <a:lstStyle/>
          <a:p>
            <a:endParaRPr lang="zh-CN" altLang="zh-CN">
              <a:latin typeface="+mn-lt"/>
            </a:endParaRPr>
          </a:p>
        </p:txBody>
      </p:sp>
      <p:pic>
        <p:nvPicPr>
          <p:cNvPr id="600108" name="Picture 74"/>
          <p:cNvPicPr>
            <a:picLocks noChangeArrowheads="1"/>
          </p:cNvPicPr>
          <p:nvPr/>
        </p:nvPicPr>
        <p:blipFill>
          <a:blip r:embed="rId3" cstate="print"/>
          <a:srcRect/>
          <a:stretch>
            <a:fillRect/>
          </a:stretch>
        </p:blipFill>
        <p:spPr bwMode="auto">
          <a:xfrm>
            <a:off x="611188" y="3756025"/>
            <a:ext cx="587375" cy="593725"/>
          </a:xfrm>
          <a:prstGeom prst="rect">
            <a:avLst/>
          </a:prstGeom>
          <a:noFill/>
          <a:ln w="9525">
            <a:noFill/>
            <a:miter lim="800000"/>
            <a:headEnd/>
            <a:tailEnd/>
          </a:ln>
        </p:spPr>
      </p:pic>
      <p:sp>
        <p:nvSpPr>
          <p:cNvPr id="61532" name="Rectangle 92"/>
          <p:cNvSpPr>
            <a:spLocks noChangeArrowheads="1"/>
          </p:cNvSpPr>
          <p:nvPr/>
        </p:nvSpPr>
        <p:spPr bwMode="auto">
          <a:xfrm>
            <a:off x="827088" y="3887788"/>
            <a:ext cx="217487" cy="217487"/>
          </a:xfrm>
          <a:prstGeom prst="rect">
            <a:avLst/>
          </a:prstGeom>
          <a:solidFill>
            <a:schemeClr val="hlink"/>
          </a:solidFill>
          <a:ln w="9525">
            <a:solidFill>
              <a:schemeClr val="hlink"/>
            </a:solidFill>
            <a:miter lim="800000"/>
            <a:headEnd/>
            <a:tailEnd/>
          </a:ln>
        </p:spPr>
        <p:txBody>
          <a:bodyPr wrap="none" anchor="ctr"/>
          <a:lstStyle/>
          <a:p>
            <a:endParaRPr lang="zh-CN" altLang="zh-CN">
              <a:latin typeface="+mn-lt"/>
            </a:endParaRPr>
          </a:p>
        </p:txBody>
      </p:sp>
      <p:sp>
        <p:nvSpPr>
          <p:cNvPr id="61534" name="Rectangle 94"/>
          <p:cNvSpPr>
            <a:spLocks noChangeArrowheads="1"/>
          </p:cNvSpPr>
          <p:nvPr/>
        </p:nvSpPr>
        <p:spPr bwMode="auto">
          <a:xfrm>
            <a:off x="827088" y="3887788"/>
            <a:ext cx="217487" cy="217487"/>
          </a:xfrm>
          <a:prstGeom prst="rect">
            <a:avLst/>
          </a:prstGeom>
          <a:solidFill>
            <a:schemeClr val="hlink"/>
          </a:solidFill>
          <a:ln w="9525">
            <a:solidFill>
              <a:schemeClr val="hlink"/>
            </a:solidFill>
            <a:miter lim="800000"/>
            <a:headEnd/>
            <a:tailEnd/>
          </a:ln>
        </p:spPr>
        <p:txBody>
          <a:bodyPr wrap="none" anchor="ctr"/>
          <a:lstStyle/>
          <a:p>
            <a:endParaRPr lang="zh-CN" altLang="zh-CN">
              <a:latin typeface="+mn-lt"/>
            </a:endParaRPr>
          </a:p>
        </p:txBody>
      </p:sp>
      <p:sp>
        <p:nvSpPr>
          <p:cNvPr id="600111" name="Text Box 98"/>
          <p:cNvSpPr txBox="1">
            <a:spLocks noChangeArrowheads="1"/>
          </p:cNvSpPr>
          <p:nvPr/>
        </p:nvSpPr>
        <p:spPr bwMode="auto">
          <a:xfrm>
            <a:off x="6227763" y="4392613"/>
            <a:ext cx="2609850" cy="466725"/>
          </a:xfrm>
          <a:prstGeom prst="rect">
            <a:avLst/>
          </a:prstGeom>
          <a:noFill/>
          <a:ln w="9525">
            <a:solidFill>
              <a:schemeClr val="hlink"/>
            </a:solidFill>
            <a:miter lim="800000"/>
            <a:headEnd/>
            <a:tailEnd/>
          </a:ln>
        </p:spPr>
        <p:txBody>
          <a:bodyPr wrap="none">
            <a:spAutoFit/>
          </a:bodyPr>
          <a:lstStyle/>
          <a:p>
            <a:r>
              <a:rPr kumimoji="1" lang="en-US" altLang="zh-CN" sz="2400" dirty="0">
                <a:solidFill>
                  <a:schemeClr val="hlink"/>
                </a:solidFill>
                <a:latin typeface="+mn-lt"/>
              </a:rPr>
              <a:t>H</a:t>
            </a:r>
            <a:r>
              <a:rPr kumimoji="1" lang="en-US" altLang="zh-CN" sz="2400" baseline="-25000" dirty="0">
                <a:solidFill>
                  <a:schemeClr val="hlink"/>
                </a:solidFill>
                <a:latin typeface="+mn-lt"/>
              </a:rPr>
              <a:t>1 </a:t>
            </a:r>
            <a:r>
              <a:rPr kumimoji="1" lang="zh-CN" altLang="en-US" sz="2400" dirty="0">
                <a:solidFill>
                  <a:schemeClr val="hlink"/>
                </a:solidFill>
                <a:latin typeface="+mn-lt"/>
                <a:ea typeface="黑体" pitchFamily="49" charset="-122"/>
              </a:rPr>
              <a:t>向 </a:t>
            </a:r>
            <a:r>
              <a:rPr kumimoji="1" lang="en-US" altLang="zh-CN" sz="2400" dirty="0">
                <a:solidFill>
                  <a:schemeClr val="hlink"/>
                </a:solidFill>
                <a:latin typeface="+mn-lt"/>
                <a:ea typeface="黑体" pitchFamily="49" charset="-122"/>
              </a:rPr>
              <a:t>H</a:t>
            </a:r>
            <a:r>
              <a:rPr kumimoji="1" lang="en-US" altLang="zh-CN" sz="2400" baseline="-25000" dirty="0">
                <a:solidFill>
                  <a:schemeClr val="hlink"/>
                </a:solidFill>
                <a:latin typeface="+mn-lt"/>
                <a:ea typeface="黑体" pitchFamily="49" charset="-122"/>
              </a:rPr>
              <a:t>5</a:t>
            </a:r>
            <a:r>
              <a:rPr kumimoji="1" lang="en-US" altLang="zh-CN" sz="2400" dirty="0">
                <a:solidFill>
                  <a:schemeClr val="hlink"/>
                </a:solidFill>
                <a:latin typeface="+mn-lt"/>
                <a:ea typeface="黑体" pitchFamily="49" charset="-122"/>
              </a:rPr>
              <a:t> </a:t>
            </a:r>
            <a:r>
              <a:rPr kumimoji="1" lang="zh-CN" altLang="en-US" sz="2400" dirty="0">
                <a:solidFill>
                  <a:schemeClr val="hlink"/>
                </a:solidFill>
                <a:latin typeface="+mn-lt"/>
                <a:ea typeface="黑体" pitchFamily="49" charset="-122"/>
              </a:rPr>
              <a:t>发送分组</a:t>
            </a:r>
          </a:p>
        </p:txBody>
      </p:sp>
      <p:sp>
        <p:nvSpPr>
          <p:cNvPr id="61539" name="Text Box 99"/>
          <p:cNvSpPr txBox="1">
            <a:spLocks noChangeArrowheads="1"/>
          </p:cNvSpPr>
          <p:nvPr/>
        </p:nvSpPr>
        <p:spPr bwMode="auto">
          <a:xfrm>
            <a:off x="6227763" y="3527425"/>
            <a:ext cx="2609850" cy="466725"/>
          </a:xfrm>
          <a:prstGeom prst="rect">
            <a:avLst/>
          </a:prstGeom>
          <a:noFill/>
          <a:ln w="9525">
            <a:solidFill>
              <a:srgbClr val="333399"/>
            </a:solidFill>
            <a:miter lim="800000"/>
            <a:headEnd/>
            <a:tailEnd/>
          </a:ln>
        </p:spPr>
        <p:txBody>
          <a:bodyPr wrap="none">
            <a:spAutoFit/>
          </a:bodyPr>
          <a:lstStyle/>
          <a:p>
            <a:r>
              <a:rPr kumimoji="1" lang="en-US" altLang="zh-CN" sz="2400" dirty="0">
                <a:solidFill>
                  <a:srgbClr val="333399"/>
                </a:solidFill>
                <a:latin typeface="+mn-lt"/>
              </a:rPr>
              <a:t>H</a:t>
            </a:r>
            <a:r>
              <a:rPr kumimoji="1" lang="en-US" altLang="zh-CN" sz="2400" baseline="-25000" dirty="0">
                <a:solidFill>
                  <a:srgbClr val="333399"/>
                </a:solidFill>
                <a:latin typeface="+mn-lt"/>
              </a:rPr>
              <a:t>2 </a:t>
            </a:r>
            <a:r>
              <a:rPr kumimoji="1" lang="zh-CN" altLang="en-US" sz="2400" dirty="0">
                <a:solidFill>
                  <a:srgbClr val="333399"/>
                </a:solidFill>
                <a:latin typeface="+mn-lt"/>
                <a:ea typeface="黑体" pitchFamily="49" charset="-122"/>
              </a:rPr>
              <a:t>向 </a:t>
            </a:r>
            <a:r>
              <a:rPr kumimoji="1" lang="en-US" altLang="zh-CN" sz="2400" dirty="0">
                <a:solidFill>
                  <a:srgbClr val="333399"/>
                </a:solidFill>
                <a:latin typeface="+mn-lt"/>
                <a:ea typeface="黑体" pitchFamily="49" charset="-122"/>
              </a:rPr>
              <a:t>H</a:t>
            </a:r>
            <a:r>
              <a:rPr kumimoji="1" lang="en-US" altLang="zh-CN" sz="2400" baseline="-25000" dirty="0">
                <a:solidFill>
                  <a:srgbClr val="333399"/>
                </a:solidFill>
                <a:latin typeface="+mn-lt"/>
                <a:ea typeface="黑体" pitchFamily="49" charset="-122"/>
              </a:rPr>
              <a:t>6</a:t>
            </a:r>
            <a:r>
              <a:rPr kumimoji="1" lang="en-US" altLang="zh-CN" sz="2400" dirty="0">
                <a:solidFill>
                  <a:srgbClr val="333399"/>
                </a:solidFill>
                <a:latin typeface="+mn-lt"/>
                <a:ea typeface="黑体" pitchFamily="49" charset="-122"/>
              </a:rPr>
              <a:t> </a:t>
            </a:r>
            <a:r>
              <a:rPr kumimoji="1" lang="zh-CN" altLang="en-US" sz="2400" dirty="0">
                <a:solidFill>
                  <a:srgbClr val="333399"/>
                </a:solidFill>
                <a:latin typeface="+mn-lt"/>
                <a:ea typeface="黑体" pitchFamily="49" charset="-122"/>
              </a:rPr>
              <a:t>发送分组</a:t>
            </a:r>
          </a:p>
        </p:txBody>
      </p:sp>
      <p:sp>
        <p:nvSpPr>
          <p:cNvPr id="61540" name="Rectangle 100"/>
          <p:cNvSpPr>
            <a:spLocks noChangeArrowheads="1"/>
          </p:cNvSpPr>
          <p:nvPr/>
        </p:nvSpPr>
        <p:spPr bwMode="auto">
          <a:xfrm>
            <a:off x="827088" y="3887788"/>
            <a:ext cx="217487" cy="217487"/>
          </a:xfrm>
          <a:prstGeom prst="rect">
            <a:avLst/>
          </a:prstGeom>
          <a:solidFill>
            <a:schemeClr val="hlink"/>
          </a:solidFill>
          <a:ln w="9525">
            <a:solidFill>
              <a:schemeClr val="hlink"/>
            </a:solidFill>
            <a:miter lim="800000"/>
            <a:headEnd/>
            <a:tailEnd/>
          </a:ln>
        </p:spPr>
        <p:txBody>
          <a:bodyPr wrap="none" anchor="ctr"/>
          <a:lstStyle/>
          <a:p>
            <a:endParaRPr lang="zh-CN" altLang="zh-CN">
              <a:latin typeface="+mn-lt"/>
            </a:endParaRPr>
          </a:p>
        </p:txBody>
      </p:sp>
      <p:sp>
        <p:nvSpPr>
          <p:cNvPr id="61541" name="Rectangle 101"/>
          <p:cNvSpPr>
            <a:spLocks noChangeArrowheads="1"/>
          </p:cNvSpPr>
          <p:nvPr/>
        </p:nvSpPr>
        <p:spPr bwMode="auto">
          <a:xfrm>
            <a:off x="2484438" y="1439863"/>
            <a:ext cx="217487" cy="217487"/>
          </a:xfrm>
          <a:prstGeom prst="rect">
            <a:avLst/>
          </a:prstGeom>
          <a:solidFill>
            <a:srgbClr val="333399"/>
          </a:solidFill>
          <a:ln w="9525">
            <a:solidFill>
              <a:srgbClr val="333399"/>
            </a:solidFill>
            <a:miter lim="800000"/>
            <a:headEnd/>
            <a:tailEnd/>
          </a:ln>
        </p:spPr>
        <p:txBody>
          <a:bodyPr wrap="none" anchor="ctr"/>
          <a:lstStyle/>
          <a:p>
            <a:endParaRPr lang="zh-CN" altLang="zh-CN">
              <a:latin typeface="+mn-lt"/>
            </a:endParaRPr>
          </a:p>
        </p:txBody>
      </p:sp>
      <p:sp>
        <p:nvSpPr>
          <p:cNvPr id="61537" name="Rectangle 97"/>
          <p:cNvSpPr>
            <a:spLocks noChangeArrowheads="1"/>
          </p:cNvSpPr>
          <p:nvPr/>
        </p:nvSpPr>
        <p:spPr bwMode="auto">
          <a:xfrm>
            <a:off x="827088" y="3887788"/>
            <a:ext cx="217487" cy="217487"/>
          </a:xfrm>
          <a:prstGeom prst="rect">
            <a:avLst/>
          </a:prstGeom>
          <a:solidFill>
            <a:schemeClr val="hlink"/>
          </a:solidFill>
          <a:ln w="9525">
            <a:solidFill>
              <a:srgbClr val="333399"/>
            </a:solidFill>
            <a:miter lim="800000"/>
            <a:headEnd/>
            <a:tailEnd/>
          </a:ln>
        </p:spPr>
        <p:txBody>
          <a:bodyPr wrap="none" anchor="ctr"/>
          <a:lstStyle/>
          <a:p>
            <a:endParaRPr lang="zh-CN" altLang="zh-CN">
              <a:latin typeface="+mn-lt"/>
            </a:endParaRPr>
          </a:p>
        </p:txBody>
      </p:sp>
      <p:sp>
        <p:nvSpPr>
          <p:cNvPr id="61536" name="Rectangle 96"/>
          <p:cNvSpPr>
            <a:spLocks noChangeArrowheads="1"/>
          </p:cNvSpPr>
          <p:nvPr/>
        </p:nvSpPr>
        <p:spPr bwMode="auto">
          <a:xfrm>
            <a:off x="2484438" y="1439863"/>
            <a:ext cx="217487" cy="217487"/>
          </a:xfrm>
          <a:prstGeom prst="rect">
            <a:avLst/>
          </a:prstGeom>
          <a:solidFill>
            <a:srgbClr val="333399"/>
          </a:solidFill>
          <a:ln w="9525">
            <a:solidFill>
              <a:srgbClr val="333399"/>
            </a:solidFill>
            <a:miter lim="800000"/>
            <a:headEnd/>
            <a:tailEnd/>
          </a:ln>
        </p:spPr>
        <p:txBody>
          <a:bodyPr wrap="none" anchor="ctr"/>
          <a:lstStyle/>
          <a:p>
            <a:endParaRPr lang="zh-CN" altLang="zh-CN">
              <a:latin typeface="+mn-lt"/>
            </a:endParaRPr>
          </a:p>
        </p:txBody>
      </p:sp>
      <p:sp>
        <p:nvSpPr>
          <p:cNvPr id="61542" name="Text Box 102"/>
          <p:cNvSpPr txBox="1">
            <a:spLocks noChangeArrowheads="1"/>
          </p:cNvSpPr>
          <p:nvPr/>
        </p:nvSpPr>
        <p:spPr bwMode="auto">
          <a:xfrm>
            <a:off x="5076825" y="1492250"/>
            <a:ext cx="3775393" cy="523220"/>
          </a:xfrm>
          <a:prstGeom prst="rect">
            <a:avLst/>
          </a:prstGeom>
          <a:solidFill>
            <a:srgbClr val="FFFFCC"/>
          </a:solidFill>
          <a:ln w="76200" cmpd="tri">
            <a:solidFill>
              <a:srgbClr val="333399"/>
            </a:solidFill>
            <a:miter lim="800000"/>
            <a:headEnd/>
            <a:tailEnd/>
          </a:ln>
        </p:spPr>
        <p:txBody>
          <a:bodyPr wrap="none">
            <a:spAutoFit/>
          </a:bodyPr>
          <a:lstStyle/>
          <a:p>
            <a:r>
              <a:rPr kumimoji="1" lang="zh-CN" altLang="en-US" sz="2800" dirty="0">
                <a:solidFill>
                  <a:srgbClr val="333399"/>
                </a:solidFill>
                <a:latin typeface="+mn-lt"/>
                <a:ea typeface="黑体" pitchFamily="49" charset="-122"/>
              </a:rPr>
              <a:t>注意分组路径的变化！</a:t>
            </a:r>
          </a:p>
        </p:txBody>
      </p:sp>
      <p:sp>
        <p:nvSpPr>
          <p:cNvPr id="600118" name="Text Box 103"/>
          <p:cNvSpPr txBox="1">
            <a:spLocks noChangeArrowheads="1"/>
          </p:cNvSpPr>
          <p:nvPr/>
        </p:nvSpPr>
        <p:spPr bwMode="auto">
          <a:xfrm>
            <a:off x="746125" y="2016125"/>
            <a:ext cx="946150" cy="396875"/>
          </a:xfrm>
          <a:prstGeom prst="rect">
            <a:avLst/>
          </a:prstGeom>
          <a:noFill/>
          <a:ln w="9525">
            <a:noFill/>
            <a:miter lim="800000"/>
            <a:headEnd/>
            <a:tailEnd/>
          </a:ln>
        </p:spPr>
        <p:txBody>
          <a:bodyPr wrap="none">
            <a:spAutoFit/>
          </a:bodyPr>
          <a:lstStyle/>
          <a:p>
            <a:r>
              <a:rPr kumimoji="1" lang="zh-CN" altLang="en-US" sz="2000">
                <a:solidFill>
                  <a:srgbClr val="333399"/>
                </a:solidFill>
                <a:latin typeface="+mn-lt"/>
                <a:ea typeface="黑体" pitchFamily="49" charset="-122"/>
              </a:rPr>
              <a:t>路由器</a:t>
            </a:r>
          </a:p>
        </p:txBody>
      </p:sp>
      <p:sp>
        <p:nvSpPr>
          <p:cNvPr id="600119" name="Text Box 105"/>
          <p:cNvSpPr txBox="1">
            <a:spLocks noChangeArrowheads="1"/>
          </p:cNvSpPr>
          <p:nvPr/>
        </p:nvSpPr>
        <p:spPr bwMode="auto">
          <a:xfrm>
            <a:off x="0" y="2879725"/>
            <a:ext cx="692150" cy="396875"/>
          </a:xfrm>
          <a:prstGeom prst="rect">
            <a:avLst/>
          </a:prstGeom>
          <a:noFill/>
          <a:ln w="9525">
            <a:noFill/>
            <a:miter lim="800000"/>
            <a:headEnd/>
            <a:tailEnd/>
          </a:ln>
        </p:spPr>
        <p:txBody>
          <a:bodyPr wrap="none">
            <a:spAutoFit/>
          </a:bodyPr>
          <a:lstStyle/>
          <a:p>
            <a:r>
              <a:rPr kumimoji="1" lang="zh-CN" altLang="en-US" sz="2000">
                <a:solidFill>
                  <a:srgbClr val="333399"/>
                </a:solidFill>
                <a:latin typeface="+mn-lt"/>
                <a:ea typeface="黑体" pitchFamily="49" charset="-122"/>
              </a:rPr>
              <a:t>主机</a:t>
            </a:r>
          </a:p>
        </p:txBody>
      </p:sp>
      <p:sp>
        <p:nvSpPr>
          <p:cNvPr id="600120" name="Line 106"/>
          <p:cNvSpPr>
            <a:spLocks noChangeShapeType="1"/>
          </p:cNvSpPr>
          <p:nvPr/>
        </p:nvSpPr>
        <p:spPr bwMode="auto">
          <a:xfrm>
            <a:off x="1619250" y="2303463"/>
            <a:ext cx="792163" cy="215900"/>
          </a:xfrm>
          <a:prstGeom prst="line">
            <a:avLst/>
          </a:prstGeom>
          <a:noFill/>
          <a:ln w="28575">
            <a:solidFill>
              <a:srgbClr val="333399"/>
            </a:solidFill>
            <a:round/>
            <a:headEnd/>
            <a:tailEnd type="triangle" w="med" len="lg"/>
          </a:ln>
        </p:spPr>
        <p:txBody>
          <a:bodyPr/>
          <a:lstStyle/>
          <a:p>
            <a:endParaRPr lang="zh-CN" altLang="en-US">
              <a:latin typeface="+mn-lt"/>
            </a:endParaRPr>
          </a:p>
        </p:txBody>
      </p:sp>
      <p:sp>
        <p:nvSpPr>
          <p:cNvPr id="600121" name="Line 107"/>
          <p:cNvSpPr>
            <a:spLocks noChangeShapeType="1"/>
          </p:cNvSpPr>
          <p:nvPr/>
        </p:nvSpPr>
        <p:spPr bwMode="auto">
          <a:xfrm>
            <a:off x="395288" y="3240088"/>
            <a:ext cx="360362" cy="576262"/>
          </a:xfrm>
          <a:prstGeom prst="line">
            <a:avLst/>
          </a:prstGeom>
          <a:noFill/>
          <a:ln w="28575">
            <a:solidFill>
              <a:srgbClr val="333399"/>
            </a:solidFill>
            <a:round/>
            <a:headEnd/>
            <a:tailEnd type="triangle" w="med" len="lg"/>
          </a:ln>
        </p:spPr>
        <p:txBody>
          <a:bodyPr/>
          <a:lstStyle/>
          <a:p>
            <a:endParaRPr lang="zh-CN" altLang="en-US">
              <a:latin typeface="+mn-lt"/>
            </a:endParaRPr>
          </a:p>
        </p:txBody>
      </p:sp>
      <p:sp>
        <p:nvSpPr>
          <p:cNvPr id="600122" name="Rectangle 110"/>
          <p:cNvSpPr>
            <a:spLocks noGrp="1" noChangeArrowheads="1"/>
          </p:cNvSpPr>
          <p:nvPr>
            <p:ph type="title" idx="4294967295"/>
          </p:nvPr>
        </p:nvSpPr>
        <p:spPr/>
        <p:txBody>
          <a:bodyPr/>
          <a:lstStyle/>
          <a:p>
            <a:r>
              <a:rPr lang="zh-CN" altLang="en-US" dirty="0">
                <a:latin typeface="+mn-lt"/>
              </a:rPr>
              <a:t>分组交换网的示意图</a:t>
            </a:r>
          </a:p>
        </p:txBody>
      </p:sp>
    </p:spTree>
    <p:extLst>
      <p:ext uri="{BB962C8B-B14F-4D97-AF65-F5344CB8AC3E}">
        <p14:creationId xmlns:p14="http://schemas.microsoft.com/office/powerpoint/2010/main" val="306840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32"/>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2.5E-6 -4.04624E-7 L 0.10468 -4.04624E-7 L 0.28889 0.15006 L 0.43802 -0.04439 L 0.52222 0.13318 " pathEditMode="relative" ptsTypes="AAAAA">
                                      <p:cBhvr>
                                        <p:cTn id="9" dur="2000" fill="hold"/>
                                        <p:tgtEl>
                                          <p:spTgt spid="61532"/>
                                        </p:tgtEl>
                                        <p:attrNameLst>
                                          <p:attrName>ppt_x</p:attrName>
                                          <p:attrName>ppt_y</p:attrName>
                                        </p:attrNameLst>
                                      </p:cBhvr>
                                    </p:animMotion>
                                  </p:childTnLst>
                                </p:cTn>
                              </p:par>
                            </p:childTnLst>
                          </p:cTn>
                        </p:par>
                        <p:par>
                          <p:cTn id="10" fill="hold">
                            <p:stCondLst>
                              <p:cond delay="2000"/>
                            </p:stCondLst>
                            <p:childTnLst>
                              <p:par>
                                <p:cTn id="11" presetID="1" presetClass="exit" presetSubtype="0" fill="hold" grpId="2" nodeType="afterEffect">
                                  <p:stCondLst>
                                    <p:cond delay="0"/>
                                  </p:stCondLst>
                                  <p:childTnLst>
                                    <p:set>
                                      <p:cBhvr>
                                        <p:cTn id="12" dur="1" fill="hold">
                                          <p:stCondLst>
                                            <p:cond delay="0"/>
                                          </p:stCondLst>
                                        </p:cTn>
                                        <p:tgtEl>
                                          <p:spTgt spid="61532"/>
                                        </p:tgtEl>
                                        <p:attrNameLst>
                                          <p:attrName>style.visibility</p:attrName>
                                        </p:attrNameLst>
                                      </p:cBhvr>
                                      <p:to>
                                        <p:strVal val="hidden"/>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61534"/>
                                        </p:tgtEl>
                                        <p:attrNameLst>
                                          <p:attrName>style.visibility</p:attrName>
                                        </p:attrNameLst>
                                      </p:cBhvr>
                                      <p:to>
                                        <p:strVal val="visible"/>
                                      </p:to>
                                    </p:set>
                                  </p:childTnLst>
                                </p:cTn>
                              </p:par>
                            </p:childTnLst>
                          </p:cTn>
                        </p:par>
                        <p:par>
                          <p:cTn id="16" fill="hold">
                            <p:stCondLst>
                              <p:cond delay="2000"/>
                            </p:stCondLst>
                            <p:childTnLst>
                              <p:par>
                                <p:cTn id="17" presetID="0" presetClass="path" presetSubtype="0" accel="50000" decel="50000" fill="hold" grpId="1" nodeType="afterEffect">
                                  <p:stCondLst>
                                    <p:cond delay="0"/>
                                  </p:stCondLst>
                                  <p:childTnLst>
                                    <p:animMotion origin="layout" path="M -2.5E-6 -4.04624E-7 L 0.10313 0.00208 L 0.17934 -0.20717 L 0.43021 -0.05503 L 0.52535 0.14382 " pathEditMode="relative" ptsTypes="AAAAA">
                                      <p:cBhvr>
                                        <p:cTn id="18" dur="2000" fill="hold"/>
                                        <p:tgtEl>
                                          <p:spTgt spid="61534"/>
                                        </p:tgtEl>
                                        <p:attrNameLst>
                                          <p:attrName>ppt_x</p:attrName>
                                          <p:attrName>ppt_y</p:attrName>
                                        </p:attrNameLst>
                                      </p:cBhvr>
                                    </p:animMotion>
                                  </p:childTnLst>
                                </p:cTn>
                              </p:par>
                            </p:childTnLst>
                          </p:cTn>
                        </p:par>
                        <p:par>
                          <p:cTn id="19" fill="hold">
                            <p:stCondLst>
                              <p:cond delay="4000"/>
                            </p:stCondLst>
                            <p:childTnLst>
                              <p:par>
                                <p:cTn id="20" presetID="1" presetClass="exit" presetSubtype="0" fill="hold" grpId="2" nodeType="afterEffect">
                                  <p:stCondLst>
                                    <p:cond delay="0"/>
                                  </p:stCondLst>
                                  <p:childTnLst>
                                    <p:set>
                                      <p:cBhvr>
                                        <p:cTn id="21" dur="1" fill="hold">
                                          <p:stCondLst>
                                            <p:cond delay="0"/>
                                          </p:stCondLst>
                                        </p:cTn>
                                        <p:tgtEl>
                                          <p:spTgt spid="61534"/>
                                        </p:tgtEl>
                                        <p:attrNameLst>
                                          <p:attrName>style.visibility</p:attrName>
                                        </p:attrNameLst>
                                      </p:cBhvr>
                                      <p:to>
                                        <p:strVal val="hidden"/>
                                      </p:to>
                                    </p:set>
                                  </p:childTnLst>
                                </p:cTn>
                              </p:par>
                            </p:childTnLst>
                          </p:cTn>
                        </p:par>
                        <p:par>
                          <p:cTn id="22" fill="hold">
                            <p:stCondLst>
                              <p:cond delay="4000"/>
                            </p:stCondLst>
                            <p:childTnLst>
                              <p:par>
                                <p:cTn id="23" presetID="1" presetClass="entr" presetSubtype="0" fill="hold" grpId="0" nodeType="afterEffect">
                                  <p:stCondLst>
                                    <p:cond delay="0"/>
                                  </p:stCondLst>
                                  <p:childTnLst>
                                    <p:set>
                                      <p:cBhvr>
                                        <p:cTn id="24" dur="1" fill="hold">
                                          <p:stCondLst>
                                            <p:cond delay="0"/>
                                          </p:stCondLst>
                                        </p:cTn>
                                        <p:tgtEl>
                                          <p:spTgt spid="61539"/>
                                        </p:tgtEl>
                                        <p:attrNameLst>
                                          <p:attrName>style.visibility</p:attrName>
                                        </p:attrNameLst>
                                      </p:cBhvr>
                                      <p:to>
                                        <p:strVal val="visible"/>
                                      </p:to>
                                    </p:set>
                                  </p:childTnLst>
                                </p:cTn>
                              </p:par>
                            </p:childTnLst>
                          </p:cTn>
                        </p:par>
                        <p:par>
                          <p:cTn id="25" fill="hold">
                            <p:stCondLst>
                              <p:cond delay="4000"/>
                            </p:stCondLst>
                            <p:childTnLst>
                              <p:par>
                                <p:cTn id="26" presetID="35" presetClass="emph" presetSubtype="0" repeatCount="3000" fill="hold" grpId="1" nodeType="afterEffect">
                                  <p:stCondLst>
                                    <p:cond delay="0"/>
                                  </p:stCondLst>
                                  <p:childTnLst>
                                    <p:anim calcmode="discrete" valueType="str">
                                      <p:cBhvr>
                                        <p:cTn id="27" dur="1000" fill="hold"/>
                                        <p:tgtEl>
                                          <p:spTgt spid="61539"/>
                                        </p:tgtEl>
                                        <p:attrNameLst>
                                          <p:attrName>style.visibility</p:attrName>
                                        </p:attrNameLst>
                                      </p:cBhvr>
                                      <p:tavLst>
                                        <p:tav tm="0">
                                          <p:val>
                                            <p:strVal val="hidden"/>
                                          </p:val>
                                        </p:tav>
                                        <p:tav tm="50000">
                                          <p:val>
                                            <p:strVal val="visible"/>
                                          </p:val>
                                        </p:tav>
                                      </p:tavLst>
                                    </p:anim>
                                  </p:childTnLst>
                                </p:cTn>
                              </p:par>
                            </p:childTnLst>
                          </p:cTn>
                        </p:par>
                        <p:par>
                          <p:cTn id="28" fill="hold">
                            <p:stCondLst>
                              <p:cond delay="7000"/>
                            </p:stCondLst>
                            <p:childTnLst>
                              <p:par>
                                <p:cTn id="29" presetID="1" presetClass="entr" presetSubtype="0" fill="hold" grpId="0" nodeType="afterEffect">
                                  <p:stCondLst>
                                    <p:cond delay="0"/>
                                  </p:stCondLst>
                                  <p:childTnLst>
                                    <p:set>
                                      <p:cBhvr>
                                        <p:cTn id="30" dur="1" fill="hold">
                                          <p:stCondLst>
                                            <p:cond delay="0"/>
                                          </p:stCondLst>
                                        </p:cTn>
                                        <p:tgtEl>
                                          <p:spTgt spid="61535"/>
                                        </p:tgtEl>
                                        <p:attrNameLst>
                                          <p:attrName>style.visibility</p:attrName>
                                        </p:attrNameLst>
                                      </p:cBhvr>
                                      <p:to>
                                        <p:strVal val="visible"/>
                                      </p:to>
                                    </p:set>
                                  </p:childTnLst>
                                </p:cTn>
                              </p:par>
                            </p:childTnLst>
                          </p:cTn>
                        </p:par>
                        <p:par>
                          <p:cTn id="31" fill="hold">
                            <p:stCondLst>
                              <p:cond delay="7000"/>
                            </p:stCondLst>
                            <p:childTnLst>
                              <p:par>
                                <p:cTn id="32" presetID="0" presetClass="path" presetSubtype="0" accel="50000" decel="50000" fill="hold" grpId="1" nodeType="afterEffect">
                                  <p:stCondLst>
                                    <p:cond delay="0"/>
                                  </p:stCondLst>
                                  <p:childTnLst>
                                    <p:animMotion origin="layout" path="M 2.22222E-6 1.79191E-6 L 0.00156 0.14381 L 0.25711 0.29803 L 0.36979 0.21572 " pathEditMode="relative" ptsTypes="AAAA">
                                      <p:cBhvr>
                                        <p:cTn id="33" dur="2000" fill="hold"/>
                                        <p:tgtEl>
                                          <p:spTgt spid="61535"/>
                                        </p:tgtEl>
                                        <p:attrNameLst>
                                          <p:attrName>ppt_x</p:attrName>
                                          <p:attrName>ppt_y</p:attrName>
                                        </p:attrNameLst>
                                      </p:cBhvr>
                                    </p:animMotion>
                                  </p:childTnLst>
                                </p:cTn>
                              </p:par>
                            </p:childTnLst>
                          </p:cTn>
                        </p:par>
                        <p:par>
                          <p:cTn id="34" fill="hold">
                            <p:stCondLst>
                              <p:cond delay="9000"/>
                            </p:stCondLst>
                            <p:childTnLst>
                              <p:par>
                                <p:cTn id="35" presetID="1" presetClass="exit" presetSubtype="0" fill="hold" grpId="2" nodeType="afterEffect">
                                  <p:stCondLst>
                                    <p:cond delay="0"/>
                                  </p:stCondLst>
                                  <p:childTnLst>
                                    <p:set>
                                      <p:cBhvr>
                                        <p:cTn id="36" dur="1" fill="hold">
                                          <p:stCondLst>
                                            <p:cond delay="0"/>
                                          </p:stCondLst>
                                        </p:cTn>
                                        <p:tgtEl>
                                          <p:spTgt spid="61535"/>
                                        </p:tgtEl>
                                        <p:attrNameLst>
                                          <p:attrName>style.visibility</p:attrName>
                                        </p:attrNameLst>
                                      </p:cBhvr>
                                      <p:to>
                                        <p:strVal val="hidden"/>
                                      </p:to>
                                    </p:set>
                                  </p:childTnLst>
                                </p:cTn>
                              </p:par>
                            </p:childTnLst>
                          </p:cTn>
                        </p:par>
                        <p:par>
                          <p:cTn id="37" fill="hold">
                            <p:stCondLst>
                              <p:cond delay="9000"/>
                            </p:stCondLst>
                            <p:childTnLst>
                              <p:par>
                                <p:cTn id="38" presetID="1" presetClass="entr" presetSubtype="0" fill="hold" grpId="0" nodeType="afterEffect">
                                  <p:stCondLst>
                                    <p:cond delay="0"/>
                                  </p:stCondLst>
                                  <p:childTnLst>
                                    <p:set>
                                      <p:cBhvr>
                                        <p:cTn id="39" dur="1" fill="hold">
                                          <p:stCondLst>
                                            <p:cond delay="0"/>
                                          </p:stCondLst>
                                        </p:cTn>
                                        <p:tgtEl>
                                          <p:spTgt spid="61542"/>
                                        </p:tgtEl>
                                        <p:attrNameLst>
                                          <p:attrName>style.visibility</p:attrName>
                                        </p:attrNameLst>
                                      </p:cBhvr>
                                      <p:to>
                                        <p:strVal val="visible"/>
                                      </p:to>
                                    </p:set>
                                  </p:childTnLst>
                                </p:cTn>
                              </p:par>
                            </p:childTnLst>
                          </p:cTn>
                        </p:par>
                        <p:par>
                          <p:cTn id="40" fill="hold">
                            <p:stCondLst>
                              <p:cond delay="9000"/>
                            </p:stCondLst>
                            <p:childTnLst>
                              <p:par>
                                <p:cTn id="41" presetID="35" presetClass="emph" presetSubtype="0" repeatCount="2000" fill="hold" grpId="1" nodeType="afterEffect">
                                  <p:stCondLst>
                                    <p:cond delay="0"/>
                                  </p:stCondLst>
                                  <p:childTnLst>
                                    <p:anim calcmode="discrete" valueType="str">
                                      <p:cBhvr>
                                        <p:cTn id="42" dur="1000" fill="hold"/>
                                        <p:tgtEl>
                                          <p:spTgt spid="61542"/>
                                        </p:tgtEl>
                                        <p:attrNameLst>
                                          <p:attrName>style.visibility</p:attrName>
                                        </p:attrNameLst>
                                      </p:cBhvr>
                                      <p:tavLst>
                                        <p:tav tm="0">
                                          <p:val>
                                            <p:strVal val="hidden"/>
                                          </p:val>
                                        </p:tav>
                                        <p:tav tm="50000">
                                          <p:val>
                                            <p:strVal val="visible"/>
                                          </p:val>
                                        </p:tav>
                                      </p:tavLst>
                                    </p:anim>
                                  </p:childTnLst>
                                </p:cTn>
                              </p:par>
                            </p:childTnLst>
                          </p:cTn>
                        </p:par>
                        <p:par>
                          <p:cTn id="43" fill="hold">
                            <p:stCondLst>
                              <p:cond delay="11000"/>
                            </p:stCondLst>
                            <p:childTnLst>
                              <p:par>
                                <p:cTn id="44" presetID="1" presetClass="entr" presetSubtype="0" fill="hold" grpId="0" nodeType="afterEffect">
                                  <p:stCondLst>
                                    <p:cond delay="0"/>
                                  </p:stCondLst>
                                  <p:childTnLst>
                                    <p:set>
                                      <p:cBhvr>
                                        <p:cTn id="45" dur="1" fill="hold">
                                          <p:stCondLst>
                                            <p:cond delay="0"/>
                                          </p:stCondLst>
                                        </p:cTn>
                                        <p:tgtEl>
                                          <p:spTgt spid="61540"/>
                                        </p:tgtEl>
                                        <p:attrNameLst>
                                          <p:attrName>style.visibility</p:attrName>
                                        </p:attrNameLst>
                                      </p:cBhvr>
                                      <p:to>
                                        <p:strVal val="visible"/>
                                      </p:to>
                                    </p:set>
                                  </p:childTnLst>
                                </p:cTn>
                              </p:par>
                            </p:childTnLst>
                          </p:cTn>
                        </p:par>
                        <p:par>
                          <p:cTn id="46" fill="hold">
                            <p:stCondLst>
                              <p:cond delay="11000"/>
                            </p:stCondLst>
                            <p:childTnLst>
                              <p:par>
                                <p:cTn id="47" presetID="0" presetClass="path" presetSubtype="0" accel="50000" decel="50000" fill="hold" grpId="1" nodeType="afterEffect">
                                  <p:stCondLst>
                                    <p:cond delay="0"/>
                                  </p:stCondLst>
                                  <p:childTnLst>
                                    <p:animMotion origin="layout" path="M -2.5E-6 -4.04624E-7 L 0.10313 0.00208 L 0.17934 -0.20717 L 0.43021 -0.05503 L 0.52535 0.14382 " pathEditMode="relative" ptsTypes="AAAAA">
                                      <p:cBhvr>
                                        <p:cTn id="48" dur="2000" fill="hold"/>
                                        <p:tgtEl>
                                          <p:spTgt spid="61540"/>
                                        </p:tgtEl>
                                        <p:attrNameLst>
                                          <p:attrName>ppt_x</p:attrName>
                                          <p:attrName>ppt_y</p:attrName>
                                        </p:attrNameLst>
                                      </p:cBhvr>
                                    </p:animMotion>
                                  </p:childTnLst>
                                </p:cTn>
                              </p:par>
                            </p:childTnLst>
                          </p:cTn>
                        </p:par>
                        <p:par>
                          <p:cTn id="49" fill="hold">
                            <p:stCondLst>
                              <p:cond delay="13000"/>
                            </p:stCondLst>
                            <p:childTnLst>
                              <p:par>
                                <p:cTn id="50" presetID="1" presetClass="exit" presetSubtype="0" fill="hold" grpId="2" nodeType="afterEffect">
                                  <p:stCondLst>
                                    <p:cond delay="0"/>
                                  </p:stCondLst>
                                  <p:childTnLst>
                                    <p:set>
                                      <p:cBhvr>
                                        <p:cTn id="51" dur="1" fill="hold">
                                          <p:stCondLst>
                                            <p:cond delay="0"/>
                                          </p:stCondLst>
                                        </p:cTn>
                                        <p:tgtEl>
                                          <p:spTgt spid="61540"/>
                                        </p:tgtEl>
                                        <p:attrNameLst>
                                          <p:attrName>style.visibility</p:attrName>
                                        </p:attrNameLst>
                                      </p:cBhvr>
                                      <p:to>
                                        <p:strVal val="hidden"/>
                                      </p:to>
                                    </p:set>
                                  </p:childTnLst>
                                </p:cTn>
                              </p:par>
                            </p:childTnLst>
                          </p:cTn>
                        </p:par>
                        <p:par>
                          <p:cTn id="52" fill="hold">
                            <p:stCondLst>
                              <p:cond delay="13000"/>
                            </p:stCondLst>
                            <p:childTnLst>
                              <p:par>
                                <p:cTn id="53" presetID="1" presetClass="entr" presetSubtype="0" fill="hold" grpId="0" nodeType="afterEffect">
                                  <p:stCondLst>
                                    <p:cond delay="0"/>
                                  </p:stCondLst>
                                  <p:childTnLst>
                                    <p:set>
                                      <p:cBhvr>
                                        <p:cTn id="54" dur="1" fill="hold">
                                          <p:stCondLst>
                                            <p:cond delay="0"/>
                                          </p:stCondLst>
                                        </p:cTn>
                                        <p:tgtEl>
                                          <p:spTgt spid="61541"/>
                                        </p:tgtEl>
                                        <p:attrNameLst>
                                          <p:attrName>style.visibility</p:attrName>
                                        </p:attrNameLst>
                                      </p:cBhvr>
                                      <p:to>
                                        <p:strVal val="visible"/>
                                      </p:to>
                                    </p:set>
                                  </p:childTnLst>
                                </p:cTn>
                              </p:par>
                            </p:childTnLst>
                          </p:cTn>
                        </p:par>
                        <p:par>
                          <p:cTn id="55" fill="hold">
                            <p:stCondLst>
                              <p:cond delay="13000"/>
                            </p:stCondLst>
                            <p:childTnLst>
                              <p:par>
                                <p:cTn id="56" presetID="0" presetClass="path" presetSubtype="0" accel="50000" decel="50000" fill="hold" grpId="1" nodeType="afterEffect">
                                  <p:stCondLst>
                                    <p:cond delay="0"/>
                                  </p:stCondLst>
                                  <p:childTnLst>
                                    <p:animMotion origin="layout" path="M 2.22222E-6 1.79191E-6 L 0.00156 0.14381 L 0.25711 0.29803 L 0.36979 0.21572 " pathEditMode="relative" ptsTypes="AAAA">
                                      <p:cBhvr>
                                        <p:cTn id="57" dur="2000" fill="hold"/>
                                        <p:tgtEl>
                                          <p:spTgt spid="61541"/>
                                        </p:tgtEl>
                                        <p:attrNameLst>
                                          <p:attrName>ppt_x</p:attrName>
                                          <p:attrName>ppt_y</p:attrName>
                                        </p:attrNameLst>
                                      </p:cBhvr>
                                    </p:animMotion>
                                  </p:childTnLst>
                                </p:cTn>
                              </p:par>
                            </p:childTnLst>
                          </p:cTn>
                        </p:par>
                        <p:par>
                          <p:cTn id="58" fill="hold">
                            <p:stCondLst>
                              <p:cond delay="15000"/>
                            </p:stCondLst>
                            <p:childTnLst>
                              <p:par>
                                <p:cTn id="59" presetID="1" presetClass="exit" presetSubtype="0" fill="hold" grpId="2" nodeType="afterEffect">
                                  <p:stCondLst>
                                    <p:cond delay="0"/>
                                  </p:stCondLst>
                                  <p:childTnLst>
                                    <p:set>
                                      <p:cBhvr>
                                        <p:cTn id="60" dur="1" fill="hold">
                                          <p:stCondLst>
                                            <p:cond delay="0"/>
                                          </p:stCondLst>
                                        </p:cTn>
                                        <p:tgtEl>
                                          <p:spTgt spid="61541"/>
                                        </p:tgtEl>
                                        <p:attrNameLst>
                                          <p:attrName>style.visibility</p:attrName>
                                        </p:attrNameLst>
                                      </p:cBhvr>
                                      <p:to>
                                        <p:strVal val="hidden"/>
                                      </p:to>
                                    </p:set>
                                  </p:childTnLst>
                                </p:cTn>
                              </p:par>
                            </p:childTnLst>
                          </p:cTn>
                        </p:par>
                        <p:par>
                          <p:cTn id="61" fill="hold">
                            <p:stCondLst>
                              <p:cond delay="15000"/>
                            </p:stCondLst>
                            <p:childTnLst>
                              <p:par>
                                <p:cTn id="62" presetID="1" presetClass="entr" presetSubtype="0" fill="hold" grpId="0" nodeType="afterEffect">
                                  <p:stCondLst>
                                    <p:cond delay="0"/>
                                  </p:stCondLst>
                                  <p:childTnLst>
                                    <p:set>
                                      <p:cBhvr>
                                        <p:cTn id="63" dur="1" fill="hold">
                                          <p:stCondLst>
                                            <p:cond delay="0"/>
                                          </p:stCondLst>
                                        </p:cTn>
                                        <p:tgtEl>
                                          <p:spTgt spid="61537"/>
                                        </p:tgtEl>
                                        <p:attrNameLst>
                                          <p:attrName>style.visibility</p:attrName>
                                        </p:attrNameLst>
                                      </p:cBhvr>
                                      <p:to>
                                        <p:strVal val="visible"/>
                                      </p:to>
                                    </p:set>
                                  </p:childTnLst>
                                </p:cTn>
                              </p:par>
                            </p:childTnLst>
                          </p:cTn>
                        </p:par>
                        <p:par>
                          <p:cTn id="64" fill="hold">
                            <p:stCondLst>
                              <p:cond delay="15000"/>
                            </p:stCondLst>
                            <p:childTnLst>
                              <p:par>
                                <p:cTn id="65" presetID="0" presetClass="path" presetSubtype="0" accel="50000" decel="50000" fill="hold" grpId="1" nodeType="afterEffect">
                                  <p:stCondLst>
                                    <p:cond delay="0"/>
                                  </p:stCondLst>
                                  <p:childTnLst>
                                    <p:animMotion origin="layout" path="M -3.05556E-6 1.84971E-6 L 0.10469 0.00416 L 0.18733 -0.19885 L 0.29358 0.14798 L 0.43802 -0.04879 L 0.52535 0.13734 " pathEditMode="relative" ptsTypes="AAAAAA">
                                      <p:cBhvr>
                                        <p:cTn id="66" dur="2000" fill="hold"/>
                                        <p:tgtEl>
                                          <p:spTgt spid="61537"/>
                                        </p:tgtEl>
                                        <p:attrNameLst>
                                          <p:attrName>ppt_x</p:attrName>
                                          <p:attrName>ppt_y</p:attrName>
                                        </p:attrNameLst>
                                      </p:cBhvr>
                                    </p:animMotion>
                                  </p:childTnLst>
                                </p:cTn>
                              </p:par>
                            </p:childTnLst>
                          </p:cTn>
                        </p:par>
                        <p:par>
                          <p:cTn id="67" fill="hold">
                            <p:stCondLst>
                              <p:cond delay="17000"/>
                            </p:stCondLst>
                            <p:childTnLst>
                              <p:par>
                                <p:cTn id="68" presetID="1" presetClass="exit" presetSubtype="0" fill="hold" grpId="2" nodeType="afterEffect">
                                  <p:stCondLst>
                                    <p:cond delay="0"/>
                                  </p:stCondLst>
                                  <p:childTnLst>
                                    <p:set>
                                      <p:cBhvr>
                                        <p:cTn id="69" dur="1" fill="hold">
                                          <p:stCondLst>
                                            <p:cond delay="0"/>
                                          </p:stCondLst>
                                        </p:cTn>
                                        <p:tgtEl>
                                          <p:spTgt spid="61537"/>
                                        </p:tgtEl>
                                        <p:attrNameLst>
                                          <p:attrName>style.visibility</p:attrName>
                                        </p:attrNameLst>
                                      </p:cBhvr>
                                      <p:to>
                                        <p:strVal val="hidden"/>
                                      </p:to>
                                    </p:set>
                                  </p:childTnLst>
                                </p:cTn>
                              </p:par>
                            </p:childTnLst>
                          </p:cTn>
                        </p:par>
                        <p:par>
                          <p:cTn id="70" fill="hold">
                            <p:stCondLst>
                              <p:cond delay="17000"/>
                            </p:stCondLst>
                            <p:childTnLst>
                              <p:par>
                                <p:cTn id="71" presetID="1" presetClass="entr" presetSubtype="0" fill="hold" grpId="0" nodeType="afterEffect">
                                  <p:stCondLst>
                                    <p:cond delay="0"/>
                                  </p:stCondLst>
                                  <p:childTnLst>
                                    <p:set>
                                      <p:cBhvr>
                                        <p:cTn id="72" dur="1" fill="hold">
                                          <p:stCondLst>
                                            <p:cond delay="0"/>
                                          </p:stCondLst>
                                        </p:cTn>
                                        <p:tgtEl>
                                          <p:spTgt spid="61536"/>
                                        </p:tgtEl>
                                        <p:attrNameLst>
                                          <p:attrName>style.visibility</p:attrName>
                                        </p:attrNameLst>
                                      </p:cBhvr>
                                      <p:to>
                                        <p:strVal val="visible"/>
                                      </p:to>
                                    </p:set>
                                  </p:childTnLst>
                                </p:cTn>
                              </p:par>
                            </p:childTnLst>
                          </p:cTn>
                        </p:par>
                        <p:par>
                          <p:cTn id="73" fill="hold">
                            <p:stCondLst>
                              <p:cond delay="17000"/>
                            </p:stCondLst>
                            <p:childTnLst>
                              <p:par>
                                <p:cTn id="74" presetID="0" presetClass="path" presetSubtype="0" accel="50000" decel="50000" fill="hold" grpId="1" nodeType="afterEffect">
                                  <p:stCondLst>
                                    <p:cond delay="0"/>
                                  </p:stCondLst>
                                  <p:childTnLst>
                                    <p:animMotion origin="layout" path="M 1.66667E-6 -5.43353E-6 L 0.00173 0.16485 L 0.15729 0.06751 L 0.25399 0.30011 L 0.36996 0.21965 " pathEditMode="relative" ptsTypes="AAAAA">
                                      <p:cBhvr>
                                        <p:cTn id="75" dur="2000" fill="hold"/>
                                        <p:tgtEl>
                                          <p:spTgt spid="61536"/>
                                        </p:tgtEl>
                                        <p:attrNameLst>
                                          <p:attrName>ppt_x</p:attrName>
                                          <p:attrName>ppt_y</p:attrName>
                                        </p:attrNameLst>
                                      </p:cBhvr>
                                    </p:animMotion>
                                  </p:childTnLst>
                                </p:cTn>
                              </p:par>
                            </p:childTnLst>
                          </p:cTn>
                        </p:par>
                        <p:par>
                          <p:cTn id="76" fill="hold">
                            <p:stCondLst>
                              <p:cond delay="19000"/>
                            </p:stCondLst>
                            <p:childTnLst>
                              <p:par>
                                <p:cTn id="77" presetID="1" presetClass="exit" presetSubtype="0" fill="hold" grpId="2" nodeType="afterEffect">
                                  <p:stCondLst>
                                    <p:cond delay="0"/>
                                  </p:stCondLst>
                                  <p:childTnLst>
                                    <p:set>
                                      <p:cBhvr>
                                        <p:cTn id="78" dur="1" fill="hold">
                                          <p:stCondLst>
                                            <p:cond delay="0"/>
                                          </p:stCondLst>
                                        </p:cTn>
                                        <p:tgtEl>
                                          <p:spTgt spid="615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5" grpId="0" animBg="1"/>
      <p:bldP spid="61535" grpId="1" animBg="1"/>
      <p:bldP spid="61535" grpId="2" animBg="1"/>
      <p:bldP spid="61532" grpId="0" animBg="1"/>
      <p:bldP spid="61532" grpId="1" animBg="1"/>
      <p:bldP spid="61532" grpId="2" animBg="1"/>
      <p:bldP spid="61534" grpId="0" animBg="1"/>
      <p:bldP spid="61534" grpId="1" animBg="1"/>
      <p:bldP spid="61534" grpId="2" animBg="1"/>
      <p:bldP spid="61539" grpId="0" animBg="1"/>
      <p:bldP spid="61539" grpId="1" animBg="1"/>
      <p:bldP spid="61540" grpId="0" animBg="1"/>
      <p:bldP spid="61540" grpId="1" animBg="1"/>
      <p:bldP spid="61540" grpId="2" animBg="1"/>
      <p:bldP spid="61541" grpId="0" animBg="1"/>
      <p:bldP spid="61541" grpId="1" animBg="1"/>
      <p:bldP spid="61541" grpId="2" animBg="1"/>
      <p:bldP spid="61537" grpId="0" animBg="1"/>
      <p:bldP spid="61537" grpId="1" animBg="1"/>
      <p:bldP spid="61537" grpId="2" animBg="1"/>
      <p:bldP spid="61536" grpId="0" animBg="1"/>
      <p:bldP spid="61536" grpId="1" animBg="1"/>
      <p:bldP spid="61536" grpId="2" animBg="1"/>
      <p:bldP spid="61542" grpId="0" animBg="1"/>
      <p:bldP spid="61542" grpId="1"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2114" name="Group 3"/>
          <p:cNvGrpSpPr>
            <a:grpSpLocks/>
          </p:cNvGrpSpPr>
          <p:nvPr/>
        </p:nvGrpSpPr>
        <p:grpSpPr bwMode="auto">
          <a:xfrm>
            <a:off x="1528763" y="1692258"/>
            <a:ext cx="4090987" cy="3667125"/>
            <a:chOff x="2256" y="2386"/>
            <a:chExt cx="2147" cy="1919"/>
          </a:xfrm>
        </p:grpSpPr>
        <p:sp>
          <p:nvSpPr>
            <p:cNvPr id="602115" name="Oval 4"/>
            <p:cNvSpPr>
              <a:spLocks noChangeArrowheads="1"/>
            </p:cNvSpPr>
            <p:nvPr/>
          </p:nvSpPr>
          <p:spPr bwMode="auto">
            <a:xfrm rot="-1674972">
              <a:off x="2346" y="2526"/>
              <a:ext cx="1015" cy="692"/>
            </a:xfrm>
            <a:prstGeom prst="ellipse">
              <a:avLst/>
            </a:prstGeom>
            <a:solidFill>
              <a:srgbClr val="FFFF99"/>
            </a:solidFill>
            <a:ln w="12700">
              <a:solidFill>
                <a:schemeClr val="tx1"/>
              </a:solidFill>
              <a:round/>
              <a:headEnd/>
              <a:tailEnd/>
            </a:ln>
          </p:spPr>
          <p:txBody>
            <a:bodyPr wrap="none" anchor="ctr"/>
            <a:lstStyle/>
            <a:p>
              <a:endParaRPr lang="zh-CN" altLang="zh-CN">
                <a:latin typeface="+mn-lt"/>
              </a:endParaRPr>
            </a:p>
          </p:txBody>
        </p:sp>
        <p:sp>
          <p:nvSpPr>
            <p:cNvPr id="602116" name="Oval 5"/>
            <p:cNvSpPr>
              <a:spLocks noChangeArrowheads="1"/>
            </p:cNvSpPr>
            <p:nvPr/>
          </p:nvSpPr>
          <p:spPr bwMode="auto">
            <a:xfrm rot="-774972">
              <a:off x="3025" y="2386"/>
              <a:ext cx="887" cy="642"/>
            </a:xfrm>
            <a:prstGeom prst="ellipse">
              <a:avLst/>
            </a:prstGeom>
            <a:solidFill>
              <a:srgbClr val="FFFF99"/>
            </a:solidFill>
            <a:ln w="12700">
              <a:solidFill>
                <a:schemeClr val="tx1"/>
              </a:solidFill>
              <a:round/>
              <a:headEnd/>
              <a:tailEnd/>
            </a:ln>
          </p:spPr>
          <p:txBody>
            <a:bodyPr wrap="none" anchor="ctr"/>
            <a:lstStyle/>
            <a:p>
              <a:endParaRPr lang="zh-CN" altLang="zh-CN">
                <a:latin typeface="+mn-lt"/>
              </a:endParaRPr>
            </a:p>
          </p:txBody>
        </p:sp>
        <p:sp>
          <p:nvSpPr>
            <p:cNvPr id="602117" name="Oval 6"/>
            <p:cNvSpPr>
              <a:spLocks noChangeArrowheads="1"/>
            </p:cNvSpPr>
            <p:nvPr/>
          </p:nvSpPr>
          <p:spPr bwMode="auto">
            <a:xfrm rot="-174972">
              <a:off x="3673" y="2621"/>
              <a:ext cx="655" cy="832"/>
            </a:xfrm>
            <a:prstGeom prst="ellipse">
              <a:avLst/>
            </a:prstGeom>
            <a:solidFill>
              <a:srgbClr val="FFFF99"/>
            </a:solidFill>
            <a:ln w="12700">
              <a:solidFill>
                <a:schemeClr val="tx1"/>
              </a:solidFill>
              <a:round/>
              <a:headEnd/>
              <a:tailEnd/>
            </a:ln>
          </p:spPr>
          <p:txBody>
            <a:bodyPr wrap="none" anchor="ctr"/>
            <a:lstStyle/>
            <a:p>
              <a:endParaRPr lang="zh-CN" altLang="zh-CN">
                <a:latin typeface="+mn-lt"/>
              </a:endParaRPr>
            </a:p>
          </p:txBody>
        </p:sp>
        <p:sp>
          <p:nvSpPr>
            <p:cNvPr id="602118" name="Oval 7"/>
            <p:cNvSpPr>
              <a:spLocks noChangeArrowheads="1"/>
            </p:cNvSpPr>
            <p:nvPr/>
          </p:nvSpPr>
          <p:spPr bwMode="auto">
            <a:xfrm rot="-3234972">
              <a:off x="3754" y="3108"/>
              <a:ext cx="687" cy="610"/>
            </a:xfrm>
            <a:prstGeom prst="ellipse">
              <a:avLst/>
            </a:prstGeom>
            <a:solidFill>
              <a:srgbClr val="FFFF99"/>
            </a:solidFill>
            <a:ln w="12700">
              <a:solidFill>
                <a:schemeClr val="tx1"/>
              </a:solidFill>
              <a:round/>
              <a:headEnd/>
              <a:tailEnd/>
            </a:ln>
          </p:spPr>
          <p:txBody>
            <a:bodyPr wrap="none" anchor="ctr"/>
            <a:lstStyle/>
            <a:p>
              <a:endParaRPr lang="zh-CN" altLang="zh-CN">
                <a:latin typeface="+mn-lt"/>
              </a:endParaRPr>
            </a:p>
          </p:txBody>
        </p:sp>
        <p:sp>
          <p:nvSpPr>
            <p:cNvPr id="602119" name="Oval 8"/>
            <p:cNvSpPr>
              <a:spLocks noChangeArrowheads="1"/>
            </p:cNvSpPr>
            <p:nvPr/>
          </p:nvSpPr>
          <p:spPr bwMode="auto">
            <a:xfrm rot="-1674972">
              <a:off x="3052" y="3445"/>
              <a:ext cx="1110" cy="772"/>
            </a:xfrm>
            <a:prstGeom prst="ellipse">
              <a:avLst/>
            </a:prstGeom>
            <a:solidFill>
              <a:srgbClr val="FFFF99"/>
            </a:solidFill>
            <a:ln w="12700">
              <a:solidFill>
                <a:schemeClr val="tx1"/>
              </a:solidFill>
              <a:round/>
              <a:headEnd/>
              <a:tailEnd/>
            </a:ln>
          </p:spPr>
          <p:txBody>
            <a:bodyPr wrap="none" anchor="ctr"/>
            <a:lstStyle/>
            <a:p>
              <a:endParaRPr lang="zh-CN" altLang="zh-CN">
                <a:latin typeface="+mn-lt"/>
              </a:endParaRPr>
            </a:p>
          </p:txBody>
        </p:sp>
        <p:sp>
          <p:nvSpPr>
            <p:cNvPr id="602120" name="Oval 9"/>
            <p:cNvSpPr>
              <a:spLocks noChangeArrowheads="1"/>
            </p:cNvSpPr>
            <p:nvPr/>
          </p:nvSpPr>
          <p:spPr bwMode="auto">
            <a:xfrm rot="-594972">
              <a:off x="2616" y="3772"/>
              <a:ext cx="793" cy="533"/>
            </a:xfrm>
            <a:prstGeom prst="ellipse">
              <a:avLst/>
            </a:prstGeom>
            <a:solidFill>
              <a:srgbClr val="FFFF99"/>
            </a:solidFill>
            <a:ln w="12700">
              <a:solidFill>
                <a:schemeClr val="tx1"/>
              </a:solidFill>
              <a:round/>
              <a:headEnd/>
              <a:tailEnd/>
            </a:ln>
          </p:spPr>
          <p:txBody>
            <a:bodyPr wrap="none" anchor="ctr"/>
            <a:lstStyle/>
            <a:p>
              <a:endParaRPr lang="zh-CN" altLang="zh-CN">
                <a:latin typeface="+mn-lt"/>
              </a:endParaRPr>
            </a:p>
          </p:txBody>
        </p:sp>
        <p:sp>
          <p:nvSpPr>
            <p:cNvPr id="602121" name="Oval 10"/>
            <p:cNvSpPr>
              <a:spLocks noChangeArrowheads="1"/>
            </p:cNvSpPr>
            <p:nvPr/>
          </p:nvSpPr>
          <p:spPr bwMode="auto">
            <a:xfrm rot="-1674972">
              <a:off x="2311" y="3539"/>
              <a:ext cx="503" cy="631"/>
            </a:xfrm>
            <a:prstGeom prst="ellipse">
              <a:avLst/>
            </a:prstGeom>
            <a:solidFill>
              <a:srgbClr val="FFFF99"/>
            </a:solidFill>
            <a:ln w="12700">
              <a:solidFill>
                <a:schemeClr val="tx1"/>
              </a:solidFill>
              <a:round/>
              <a:headEnd/>
              <a:tailEnd/>
            </a:ln>
          </p:spPr>
          <p:txBody>
            <a:bodyPr wrap="none" anchor="ctr"/>
            <a:lstStyle/>
            <a:p>
              <a:endParaRPr lang="zh-CN" altLang="zh-CN">
                <a:latin typeface="+mn-lt"/>
              </a:endParaRPr>
            </a:p>
          </p:txBody>
        </p:sp>
        <p:sp>
          <p:nvSpPr>
            <p:cNvPr id="602122" name="Oval 11"/>
            <p:cNvSpPr>
              <a:spLocks noChangeArrowheads="1"/>
            </p:cNvSpPr>
            <p:nvPr/>
          </p:nvSpPr>
          <p:spPr bwMode="auto">
            <a:xfrm rot="-3534972">
              <a:off x="2160" y="3115"/>
              <a:ext cx="695" cy="504"/>
            </a:xfrm>
            <a:prstGeom prst="ellipse">
              <a:avLst/>
            </a:prstGeom>
            <a:solidFill>
              <a:srgbClr val="FFFF99"/>
            </a:solidFill>
            <a:ln w="12700">
              <a:solidFill>
                <a:schemeClr val="tx1"/>
              </a:solidFill>
              <a:round/>
              <a:headEnd/>
              <a:tailEnd/>
            </a:ln>
          </p:spPr>
          <p:txBody>
            <a:bodyPr wrap="none" anchor="ctr"/>
            <a:lstStyle/>
            <a:p>
              <a:endParaRPr lang="zh-CN" altLang="zh-CN">
                <a:latin typeface="+mn-lt"/>
              </a:endParaRPr>
            </a:p>
          </p:txBody>
        </p:sp>
        <p:sp>
          <p:nvSpPr>
            <p:cNvPr id="602123" name="Freeform 12"/>
            <p:cNvSpPr>
              <a:spLocks/>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31"/>
                <a:gd name="T145" fmla="*/ 0 h 1684"/>
                <a:gd name="T146" fmla="*/ 1931 w 1931"/>
                <a:gd name="T147" fmla="*/ 1684 h 16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rgbClr val="FFFF99"/>
            </a:solidFill>
            <a:ln w="9525">
              <a:noFill/>
              <a:round/>
              <a:headEnd/>
              <a:tailEnd/>
            </a:ln>
          </p:spPr>
          <p:txBody>
            <a:bodyPr wrap="none" anchor="ctr"/>
            <a:lstStyle/>
            <a:p>
              <a:endParaRPr lang="zh-CN" altLang="zh-CN">
                <a:latin typeface="+mn-lt"/>
              </a:endParaRPr>
            </a:p>
          </p:txBody>
        </p:sp>
      </p:grpSp>
      <p:sp>
        <p:nvSpPr>
          <p:cNvPr id="602124" name="Line 13"/>
          <p:cNvSpPr>
            <a:spLocks noChangeShapeType="1"/>
          </p:cNvSpPr>
          <p:nvPr/>
        </p:nvSpPr>
        <p:spPr bwMode="auto">
          <a:xfrm flipV="1">
            <a:off x="2660650" y="1927208"/>
            <a:ext cx="1281113" cy="555625"/>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602125" name="Line 14"/>
          <p:cNvSpPr>
            <a:spLocks noChangeShapeType="1"/>
          </p:cNvSpPr>
          <p:nvPr/>
        </p:nvSpPr>
        <p:spPr bwMode="auto">
          <a:xfrm>
            <a:off x="4098925" y="2001820"/>
            <a:ext cx="757238" cy="1398588"/>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602126" name="Line 15"/>
          <p:cNvSpPr>
            <a:spLocks noChangeShapeType="1"/>
          </p:cNvSpPr>
          <p:nvPr/>
        </p:nvSpPr>
        <p:spPr bwMode="auto">
          <a:xfrm flipH="1">
            <a:off x="1905000" y="2574908"/>
            <a:ext cx="665163" cy="125571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602127" name="Line 16"/>
          <p:cNvSpPr>
            <a:spLocks noChangeShapeType="1"/>
          </p:cNvSpPr>
          <p:nvPr/>
        </p:nvSpPr>
        <p:spPr bwMode="auto">
          <a:xfrm>
            <a:off x="1946275" y="4008420"/>
            <a:ext cx="1520825" cy="88265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602128" name="Line 17"/>
          <p:cNvSpPr>
            <a:spLocks noChangeShapeType="1"/>
          </p:cNvSpPr>
          <p:nvPr/>
        </p:nvSpPr>
        <p:spPr bwMode="auto">
          <a:xfrm flipV="1">
            <a:off x="3530600" y="3676633"/>
            <a:ext cx="1325563" cy="1306512"/>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602129" name="Line 18"/>
          <p:cNvSpPr>
            <a:spLocks noChangeShapeType="1"/>
          </p:cNvSpPr>
          <p:nvPr/>
        </p:nvSpPr>
        <p:spPr bwMode="auto">
          <a:xfrm>
            <a:off x="2713038" y="2581258"/>
            <a:ext cx="2125662" cy="946150"/>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602130" name="Line 19"/>
          <p:cNvSpPr>
            <a:spLocks noChangeShapeType="1"/>
          </p:cNvSpPr>
          <p:nvPr/>
        </p:nvSpPr>
        <p:spPr bwMode="auto">
          <a:xfrm>
            <a:off x="2611438" y="2417745"/>
            <a:ext cx="1000125" cy="2471738"/>
          </a:xfrm>
          <a:prstGeom prst="line">
            <a:avLst/>
          </a:prstGeom>
          <a:noFill/>
          <a:ln w="28575">
            <a:solidFill>
              <a:schemeClr val="tx1"/>
            </a:solidFill>
            <a:round/>
            <a:headEnd/>
            <a:tailEnd/>
          </a:ln>
        </p:spPr>
        <p:txBody>
          <a:bodyPr wrap="none" anchor="ctr"/>
          <a:lstStyle/>
          <a:p>
            <a:endParaRPr lang="zh-CN" altLang="en-US">
              <a:latin typeface="+mn-lt"/>
            </a:endParaRPr>
          </a:p>
        </p:txBody>
      </p:sp>
      <p:sp>
        <p:nvSpPr>
          <p:cNvPr id="602131" name="Line 20"/>
          <p:cNvSpPr>
            <a:spLocks noChangeShapeType="1"/>
          </p:cNvSpPr>
          <p:nvPr/>
        </p:nvSpPr>
        <p:spPr bwMode="auto">
          <a:xfrm flipH="1" flipV="1">
            <a:off x="3575050" y="4960919"/>
            <a:ext cx="211132" cy="628666"/>
          </a:xfrm>
          <a:prstGeom prst="line">
            <a:avLst/>
          </a:prstGeom>
          <a:noFill/>
          <a:ln w="19050">
            <a:solidFill>
              <a:schemeClr val="tx1"/>
            </a:solidFill>
            <a:round/>
            <a:headEnd/>
            <a:tailEnd/>
          </a:ln>
        </p:spPr>
        <p:txBody>
          <a:bodyPr wrap="none" anchor="ctr"/>
          <a:lstStyle/>
          <a:p>
            <a:endParaRPr lang="zh-CN" altLang="en-US">
              <a:latin typeface="+mn-lt"/>
            </a:endParaRPr>
          </a:p>
        </p:txBody>
      </p:sp>
      <p:sp>
        <p:nvSpPr>
          <p:cNvPr id="602132" name="Line 21"/>
          <p:cNvSpPr>
            <a:spLocks noChangeShapeType="1"/>
          </p:cNvSpPr>
          <p:nvPr/>
        </p:nvSpPr>
        <p:spPr bwMode="auto">
          <a:xfrm rot="-5400000">
            <a:off x="3859213" y="1611295"/>
            <a:ext cx="336550" cy="0"/>
          </a:xfrm>
          <a:prstGeom prst="line">
            <a:avLst/>
          </a:prstGeom>
          <a:noFill/>
          <a:ln w="19050">
            <a:solidFill>
              <a:schemeClr val="tx1"/>
            </a:solidFill>
            <a:round/>
            <a:headEnd/>
            <a:tailEnd/>
          </a:ln>
        </p:spPr>
        <p:txBody>
          <a:bodyPr wrap="none" anchor="ctr"/>
          <a:lstStyle/>
          <a:p>
            <a:endParaRPr lang="zh-CN" altLang="en-US">
              <a:latin typeface="+mn-lt"/>
            </a:endParaRPr>
          </a:p>
        </p:txBody>
      </p:sp>
      <p:sp>
        <p:nvSpPr>
          <p:cNvPr id="602133" name="Line 22"/>
          <p:cNvSpPr>
            <a:spLocks noChangeShapeType="1"/>
          </p:cNvSpPr>
          <p:nvPr/>
        </p:nvSpPr>
        <p:spPr bwMode="auto">
          <a:xfrm>
            <a:off x="4948238" y="3676633"/>
            <a:ext cx="639762" cy="1008062"/>
          </a:xfrm>
          <a:prstGeom prst="line">
            <a:avLst/>
          </a:prstGeom>
          <a:noFill/>
          <a:ln w="19050">
            <a:solidFill>
              <a:schemeClr val="tx1"/>
            </a:solidFill>
            <a:round/>
            <a:headEnd/>
            <a:tailEnd/>
          </a:ln>
        </p:spPr>
        <p:txBody>
          <a:bodyPr wrap="none" anchor="ctr"/>
          <a:lstStyle/>
          <a:p>
            <a:endParaRPr lang="zh-CN" altLang="en-US">
              <a:latin typeface="+mn-lt"/>
            </a:endParaRPr>
          </a:p>
        </p:txBody>
      </p:sp>
      <p:sp>
        <p:nvSpPr>
          <p:cNvPr id="602134" name="Line 23"/>
          <p:cNvSpPr>
            <a:spLocks noChangeShapeType="1"/>
          </p:cNvSpPr>
          <p:nvPr/>
        </p:nvSpPr>
        <p:spPr bwMode="auto">
          <a:xfrm flipV="1">
            <a:off x="1027113" y="3933808"/>
            <a:ext cx="644525" cy="6350"/>
          </a:xfrm>
          <a:prstGeom prst="line">
            <a:avLst/>
          </a:prstGeom>
          <a:noFill/>
          <a:ln w="19050">
            <a:solidFill>
              <a:schemeClr val="tx1"/>
            </a:solidFill>
            <a:round/>
            <a:headEnd/>
            <a:tailEnd/>
          </a:ln>
        </p:spPr>
        <p:txBody>
          <a:bodyPr wrap="none" anchor="ctr"/>
          <a:lstStyle/>
          <a:p>
            <a:endParaRPr lang="zh-CN" altLang="en-US">
              <a:latin typeface="+mn-lt"/>
            </a:endParaRPr>
          </a:p>
        </p:txBody>
      </p:sp>
      <p:sp>
        <p:nvSpPr>
          <p:cNvPr id="602135" name="Line 24"/>
          <p:cNvSpPr>
            <a:spLocks noChangeShapeType="1"/>
          </p:cNvSpPr>
          <p:nvPr/>
        </p:nvSpPr>
        <p:spPr bwMode="auto">
          <a:xfrm rot="5400000" flipH="1">
            <a:off x="2184401" y="2043095"/>
            <a:ext cx="773112" cy="1587"/>
          </a:xfrm>
          <a:prstGeom prst="line">
            <a:avLst/>
          </a:prstGeom>
          <a:noFill/>
          <a:ln w="19050">
            <a:solidFill>
              <a:schemeClr val="tx1"/>
            </a:solidFill>
            <a:round/>
            <a:headEnd/>
            <a:tailEnd/>
          </a:ln>
        </p:spPr>
        <p:txBody>
          <a:bodyPr wrap="none" anchor="ctr"/>
          <a:lstStyle/>
          <a:p>
            <a:endParaRPr lang="zh-CN" altLang="en-US">
              <a:latin typeface="+mn-lt"/>
            </a:endParaRPr>
          </a:p>
        </p:txBody>
      </p:sp>
      <p:sp>
        <p:nvSpPr>
          <p:cNvPr id="602136" name="Text Box 25"/>
          <p:cNvSpPr txBox="1">
            <a:spLocks noChangeArrowheads="1"/>
          </p:cNvSpPr>
          <p:nvPr/>
        </p:nvSpPr>
        <p:spPr bwMode="auto">
          <a:xfrm>
            <a:off x="682625" y="3298808"/>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mn-lt"/>
              </a:rPr>
              <a:t>H</a:t>
            </a:r>
            <a:r>
              <a:rPr kumimoji="1" lang="en-US" altLang="zh-CN" sz="2000" baseline="-25000">
                <a:solidFill>
                  <a:srgbClr val="333399"/>
                </a:solidFill>
                <a:latin typeface="+mn-lt"/>
              </a:rPr>
              <a:t>1</a:t>
            </a:r>
            <a:endParaRPr kumimoji="1" lang="en-US" altLang="zh-CN" sz="2000">
              <a:solidFill>
                <a:srgbClr val="333399"/>
              </a:solidFill>
              <a:latin typeface="+mn-lt"/>
            </a:endParaRPr>
          </a:p>
        </p:txBody>
      </p:sp>
      <p:sp>
        <p:nvSpPr>
          <p:cNvPr id="602137" name="Oval 26"/>
          <p:cNvSpPr>
            <a:spLocks noChangeArrowheads="1"/>
          </p:cNvSpPr>
          <p:nvPr/>
        </p:nvSpPr>
        <p:spPr bwMode="auto">
          <a:xfrm>
            <a:off x="1655763" y="3676633"/>
            <a:ext cx="560387" cy="561975"/>
          </a:xfrm>
          <a:prstGeom prst="ellipse">
            <a:avLst/>
          </a:prstGeom>
          <a:solidFill>
            <a:srgbClr val="66FF33"/>
          </a:solidFill>
          <a:ln w="19050">
            <a:solidFill>
              <a:schemeClr val="tx1"/>
            </a:solidFill>
            <a:round/>
            <a:headEnd/>
            <a:tailEnd/>
          </a:ln>
        </p:spPr>
        <p:txBody>
          <a:bodyPr wrap="none" anchor="ctr"/>
          <a:lstStyle/>
          <a:p>
            <a:pPr algn="ctr"/>
            <a:r>
              <a:rPr lang="en-US" altLang="zh-CN" sz="2000">
                <a:latin typeface="+mn-lt"/>
              </a:rPr>
              <a:t>A</a:t>
            </a:r>
          </a:p>
        </p:txBody>
      </p:sp>
      <p:sp>
        <p:nvSpPr>
          <p:cNvPr id="602138" name="Line 27"/>
          <p:cNvSpPr>
            <a:spLocks noChangeShapeType="1"/>
          </p:cNvSpPr>
          <p:nvPr/>
        </p:nvSpPr>
        <p:spPr bwMode="auto">
          <a:xfrm flipV="1">
            <a:off x="4948238" y="3079733"/>
            <a:ext cx="806450" cy="412750"/>
          </a:xfrm>
          <a:prstGeom prst="line">
            <a:avLst/>
          </a:prstGeom>
          <a:noFill/>
          <a:ln w="19050">
            <a:solidFill>
              <a:schemeClr val="tx1"/>
            </a:solidFill>
            <a:round/>
            <a:headEnd/>
            <a:tailEnd/>
          </a:ln>
        </p:spPr>
        <p:txBody>
          <a:bodyPr wrap="none" anchor="ctr"/>
          <a:lstStyle/>
          <a:p>
            <a:endParaRPr lang="zh-CN" altLang="en-US">
              <a:latin typeface="+mn-lt"/>
            </a:endParaRPr>
          </a:p>
        </p:txBody>
      </p:sp>
      <p:sp>
        <p:nvSpPr>
          <p:cNvPr id="602139" name="AutoShape 28"/>
          <p:cNvSpPr>
            <a:spLocks noChangeArrowheads="1"/>
          </p:cNvSpPr>
          <p:nvPr/>
        </p:nvSpPr>
        <p:spPr bwMode="auto">
          <a:xfrm flipV="1">
            <a:off x="4500563" y="5365733"/>
            <a:ext cx="1079500" cy="387350"/>
          </a:xfrm>
          <a:prstGeom prst="wedgeRoundRectCallout">
            <a:avLst>
              <a:gd name="adj1" fmla="val -66181"/>
              <a:gd name="adj2" fmla="val 131963"/>
              <a:gd name="adj3" fmla="val 16667"/>
            </a:avLst>
          </a:prstGeom>
          <a:solidFill>
            <a:schemeClr val="bg1"/>
          </a:solidFill>
          <a:ln w="9525">
            <a:solidFill>
              <a:schemeClr val="tx1"/>
            </a:solidFill>
            <a:miter lim="800000"/>
            <a:headEnd/>
            <a:tailEnd/>
          </a:ln>
        </p:spPr>
        <p:txBody>
          <a:bodyPr rot="10800000" wrap="none" anchor="ctr"/>
          <a:lstStyle/>
          <a:p>
            <a:pPr algn="ctr"/>
            <a:endParaRPr kumimoji="1" lang="zh-CN" altLang="zh-CN" sz="2400">
              <a:latin typeface="+mn-lt"/>
            </a:endParaRPr>
          </a:p>
        </p:txBody>
      </p:sp>
      <p:sp>
        <p:nvSpPr>
          <p:cNvPr id="602140" name="Text Box 29"/>
          <p:cNvSpPr txBox="1">
            <a:spLocks noChangeArrowheads="1"/>
          </p:cNvSpPr>
          <p:nvPr/>
        </p:nvSpPr>
        <p:spPr bwMode="auto">
          <a:xfrm>
            <a:off x="4603750" y="5356208"/>
            <a:ext cx="1039820" cy="400110"/>
          </a:xfrm>
          <a:prstGeom prst="rect">
            <a:avLst/>
          </a:prstGeom>
          <a:noFill/>
          <a:ln w="9525">
            <a:noFill/>
            <a:miter lim="800000"/>
            <a:headEnd/>
            <a:tailEnd/>
          </a:ln>
        </p:spPr>
        <p:txBody>
          <a:bodyPr wrap="square">
            <a:spAutoFit/>
          </a:bodyPr>
          <a:lstStyle/>
          <a:p>
            <a:r>
              <a:rPr kumimoji="1" lang="zh-CN" altLang="en-US" sz="2000" dirty="0">
                <a:solidFill>
                  <a:srgbClr val="333399"/>
                </a:solidFill>
                <a:latin typeface="+mn-lt"/>
                <a:ea typeface="黑体" pitchFamily="49" charset="-122"/>
              </a:rPr>
              <a:t>互联网</a:t>
            </a:r>
          </a:p>
        </p:txBody>
      </p:sp>
      <p:pic>
        <p:nvPicPr>
          <p:cNvPr id="602141" name="Picture 30"/>
          <p:cNvPicPr>
            <a:picLocks noChangeArrowheads="1"/>
          </p:cNvPicPr>
          <p:nvPr/>
        </p:nvPicPr>
        <p:blipFill>
          <a:blip r:embed="rId3" cstate="print"/>
          <a:srcRect/>
          <a:stretch>
            <a:fillRect/>
          </a:stretch>
        </p:blipFill>
        <p:spPr bwMode="auto">
          <a:xfrm>
            <a:off x="3713163" y="1000108"/>
            <a:ext cx="585787" cy="593725"/>
          </a:xfrm>
          <a:prstGeom prst="rect">
            <a:avLst/>
          </a:prstGeom>
          <a:noFill/>
          <a:ln w="9525">
            <a:noFill/>
            <a:miter lim="800000"/>
            <a:headEnd/>
            <a:tailEnd/>
          </a:ln>
        </p:spPr>
      </p:pic>
      <p:pic>
        <p:nvPicPr>
          <p:cNvPr id="602142" name="Picture 31"/>
          <p:cNvPicPr>
            <a:picLocks noChangeArrowheads="1"/>
          </p:cNvPicPr>
          <p:nvPr/>
        </p:nvPicPr>
        <p:blipFill>
          <a:blip r:embed="rId3" cstate="print"/>
          <a:srcRect/>
          <a:stretch>
            <a:fillRect/>
          </a:stretch>
        </p:blipFill>
        <p:spPr bwMode="auto">
          <a:xfrm>
            <a:off x="5640388" y="2714608"/>
            <a:ext cx="587375" cy="593725"/>
          </a:xfrm>
          <a:prstGeom prst="rect">
            <a:avLst/>
          </a:prstGeom>
          <a:noFill/>
          <a:ln w="9525">
            <a:noFill/>
            <a:miter lim="800000"/>
            <a:headEnd/>
            <a:tailEnd/>
          </a:ln>
        </p:spPr>
      </p:pic>
      <p:pic>
        <p:nvPicPr>
          <p:cNvPr id="602143" name="Picture 32"/>
          <p:cNvPicPr>
            <a:picLocks noChangeArrowheads="1"/>
          </p:cNvPicPr>
          <p:nvPr/>
        </p:nvPicPr>
        <p:blipFill>
          <a:blip r:embed="rId3" cstate="print"/>
          <a:srcRect/>
          <a:stretch>
            <a:fillRect/>
          </a:stretch>
        </p:blipFill>
        <p:spPr bwMode="auto">
          <a:xfrm>
            <a:off x="3428992" y="5589586"/>
            <a:ext cx="585787" cy="593725"/>
          </a:xfrm>
          <a:prstGeom prst="rect">
            <a:avLst/>
          </a:prstGeom>
          <a:noFill/>
          <a:ln w="9525">
            <a:noFill/>
            <a:miter lim="800000"/>
            <a:headEnd/>
            <a:tailEnd/>
          </a:ln>
        </p:spPr>
      </p:pic>
      <p:pic>
        <p:nvPicPr>
          <p:cNvPr id="602144" name="Picture 33"/>
          <p:cNvPicPr>
            <a:picLocks noChangeArrowheads="1"/>
          </p:cNvPicPr>
          <p:nvPr/>
        </p:nvPicPr>
        <p:blipFill>
          <a:blip r:embed="rId3" cstate="print"/>
          <a:srcRect/>
          <a:stretch>
            <a:fillRect/>
          </a:stretch>
        </p:blipFill>
        <p:spPr bwMode="auto">
          <a:xfrm>
            <a:off x="5405438" y="4502133"/>
            <a:ext cx="585787" cy="593725"/>
          </a:xfrm>
          <a:prstGeom prst="rect">
            <a:avLst/>
          </a:prstGeom>
          <a:noFill/>
          <a:ln w="9525">
            <a:noFill/>
            <a:miter lim="800000"/>
            <a:headEnd/>
            <a:tailEnd/>
          </a:ln>
        </p:spPr>
      </p:pic>
      <p:pic>
        <p:nvPicPr>
          <p:cNvPr id="602145" name="Picture 34"/>
          <p:cNvPicPr>
            <a:picLocks noChangeArrowheads="1"/>
          </p:cNvPicPr>
          <p:nvPr/>
        </p:nvPicPr>
        <p:blipFill>
          <a:blip r:embed="rId3" cstate="print"/>
          <a:srcRect/>
          <a:stretch>
            <a:fillRect/>
          </a:stretch>
        </p:blipFill>
        <p:spPr bwMode="auto">
          <a:xfrm>
            <a:off x="2295525" y="1198545"/>
            <a:ext cx="587375" cy="595313"/>
          </a:xfrm>
          <a:prstGeom prst="rect">
            <a:avLst/>
          </a:prstGeom>
          <a:noFill/>
          <a:ln w="9525">
            <a:noFill/>
            <a:miter lim="800000"/>
            <a:headEnd/>
            <a:tailEnd/>
          </a:ln>
        </p:spPr>
      </p:pic>
      <p:sp>
        <p:nvSpPr>
          <p:cNvPr id="602146" name="Oval 35"/>
          <p:cNvSpPr>
            <a:spLocks noChangeArrowheads="1"/>
          </p:cNvSpPr>
          <p:nvPr/>
        </p:nvSpPr>
        <p:spPr bwMode="auto">
          <a:xfrm>
            <a:off x="2379663" y="2309795"/>
            <a:ext cx="528637" cy="530225"/>
          </a:xfrm>
          <a:prstGeom prst="ellipse">
            <a:avLst/>
          </a:prstGeom>
          <a:solidFill>
            <a:srgbClr val="66FF33"/>
          </a:solidFill>
          <a:ln w="19050">
            <a:solidFill>
              <a:schemeClr val="tx1"/>
            </a:solidFill>
            <a:round/>
            <a:headEnd/>
            <a:tailEnd/>
          </a:ln>
        </p:spPr>
        <p:txBody>
          <a:bodyPr wrap="none" anchor="ctr"/>
          <a:lstStyle/>
          <a:p>
            <a:pPr algn="ctr"/>
            <a:r>
              <a:rPr lang="en-US" altLang="zh-CN" sz="2000">
                <a:latin typeface="+mn-lt"/>
              </a:rPr>
              <a:t>B</a:t>
            </a:r>
          </a:p>
        </p:txBody>
      </p:sp>
      <p:sp>
        <p:nvSpPr>
          <p:cNvPr id="602147" name="Oval 36"/>
          <p:cNvSpPr>
            <a:spLocks noChangeArrowheads="1"/>
          </p:cNvSpPr>
          <p:nvPr/>
        </p:nvSpPr>
        <p:spPr bwMode="auto">
          <a:xfrm>
            <a:off x="3800475" y="1698608"/>
            <a:ext cx="515938" cy="517525"/>
          </a:xfrm>
          <a:prstGeom prst="ellipse">
            <a:avLst/>
          </a:prstGeom>
          <a:solidFill>
            <a:srgbClr val="66FF33"/>
          </a:solidFill>
          <a:ln w="19050">
            <a:solidFill>
              <a:schemeClr val="tx1"/>
            </a:solidFill>
            <a:round/>
            <a:headEnd/>
            <a:tailEnd/>
          </a:ln>
        </p:spPr>
        <p:txBody>
          <a:bodyPr wrap="none" anchor="ctr"/>
          <a:lstStyle/>
          <a:p>
            <a:pPr algn="ctr"/>
            <a:r>
              <a:rPr lang="en-US" altLang="zh-CN" sz="2000">
                <a:latin typeface="+mn-lt"/>
              </a:rPr>
              <a:t>D</a:t>
            </a:r>
          </a:p>
        </p:txBody>
      </p:sp>
      <p:sp>
        <p:nvSpPr>
          <p:cNvPr id="602148" name="Oval 37"/>
          <p:cNvSpPr>
            <a:spLocks noChangeArrowheads="1"/>
          </p:cNvSpPr>
          <p:nvPr/>
        </p:nvSpPr>
        <p:spPr bwMode="auto">
          <a:xfrm>
            <a:off x="4625975" y="3298808"/>
            <a:ext cx="574675" cy="576262"/>
          </a:xfrm>
          <a:prstGeom prst="ellipse">
            <a:avLst/>
          </a:prstGeom>
          <a:solidFill>
            <a:srgbClr val="66FF33"/>
          </a:solidFill>
          <a:ln w="19050">
            <a:solidFill>
              <a:schemeClr val="tx1"/>
            </a:solidFill>
            <a:round/>
            <a:headEnd/>
            <a:tailEnd/>
          </a:ln>
        </p:spPr>
        <p:txBody>
          <a:bodyPr wrap="none" anchor="ctr"/>
          <a:lstStyle/>
          <a:p>
            <a:pPr algn="ctr"/>
            <a:r>
              <a:rPr lang="en-US" altLang="zh-CN" sz="2000">
                <a:latin typeface="+mn-lt"/>
              </a:rPr>
              <a:t>E</a:t>
            </a:r>
          </a:p>
        </p:txBody>
      </p:sp>
      <p:sp>
        <p:nvSpPr>
          <p:cNvPr id="602149" name="Oval 38"/>
          <p:cNvSpPr>
            <a:spLocks noChangeArrowheads="1"/>
          </p:cNvSpPr>
          <p:nvPr/>
        </p:nvSpPr>
        <p:spPr bwMode="auto">
          <a:xfrm>
            <a:off x="3346450" y="4646595"/>
            <a:ext cx="546100" cy="547688"/>
          </a:xfrm>
          <a:prstGeom prst="ellipse">
            <a:avLst/>
          </a:prstGeom>
          <a:solidFill>
            <a:srgbClr val="66FF33"/>
          </a:solidFill>
          <a:ln w="19050">
            <a:solidFill>
              <a:schemeClr val="tx1"/>
            </a:solidFill>
            <a:round/>
            <a:headEnd/>
            <a:tailEnd/>
          </a:ln>
        </p:spPr>
        <p:txBody>
          <a:bodyPr wrap="none" anchor="ctr"/>
          <a:lstStyle/>
          <a:p>
            <a:pPr algn="ctr"/>
            <a:r>
              <a:rPr lang="en-US" altLang="zh-CN" sz="2000">
                <a:latin typeface="+mn-lt"/>
              </a:rPr>
              <a:t>C</a:t>
            </a:r>
          </a:p>
        </p:txBody>
      </p:sp>
      <p:sp>
        <p:nvSpPr>
          <p:cNvPr id="602150" name="Text Box 39"/>
          <p:cNvSpPr txBox="1">
            <a:spLocks noChangeArrowheads="1"/>
          </p:cNvSpPr>
          <p:nvPr/>
        </p:nvSpPr>
        <p:spPr bwMode="auto">
          <a:xfrm>
            <a:off x="5076825" y="4456095"/>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mn-lt"/>
              </a:rPr>
              <a:t>H</a:t>
            </a:r>
            <a:r>
              <a:rPr kumimoji="1" lang="en-US" altLang="zh-CN" sz="2000" baseline="-25000">
                <a:solidFill>
                  <a:srgbClr val="333399"/>
                </a:solidFill>
                <a:latin typeface="+mn-lt"/>
              </a:rPr>
              <a:t>5</a:t>
            </a:r>
            <a:endParaRPr kumimoji="1" lang="en-US" altLang="zh-CN" sz="2000">
              <a:solidFill>
                <a:srgbClr val="333399"/>
              </a:solidFill>
              <a:latin typeface="+mn-lt"/>
            </a:endParaRPr>
          </a:p>
        </p:txBody>
      </p:sp>
      <p:sp>
        <p:nvSpPr>
          <p:cNvPr id="602151" name="Text Box 40"/>
          <p:cNvSpPr txBox="1">
            <a:spLocks noChangeArrowheads="1"/>
          </p:cNvSpPr>
          <p:nvPr/>
        </p:nvSpPr>
        <p:spPr bwMode="auto">
          <a:xfrm>
            <a:off x="6084888" y="2655870"/>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mn-lt"/>
              </a:rPr>
              <a:t>H</a:t>
            </a:r>
            <a:r>
              <a:rPr kumimoji="1" lang="en-US" altLang="zh-CN" sz="2000" baseline="-25000">
                <a:solidFill>
                  <a:srgbClr val="333399"/>
                </a:solidFill>
                <a:latin typeface="+mn-lt"/>
              </a:rPr>
              <a:t>6</a:t>
            </a:r>
            <a:endParaRPr kumimoji="1" lang="en-US" altLang="zh-CN" sz="2000">
              <a:solidFill>
                <a:srgbClr val="333399"/>
              </a:solidFill>
              <a:latin typeface="+mn-lt"/>
            </a:endParaRPr>
          </a:p>
        </p:txBody>
      </p:sp>
      <p:sp>
        <p:nvSpPr>
          <p:cNvPr id="602152" name="Text Box 41"/>
          <p:cNvSpPr txBox="1">
            <a:spLocks noChangeArrowheads="1"/>
          </p:cNvSpPr>
          <p:nvPr/>
        </p:nvSpPr>
        <p:spPr bwMode="auto">
          <a:xfrm>
            <a:off x="3348038" y="1000108"/>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mn-lt"/>
              </a:rPr>
              <a:t>H</a:t>
            </a:r>
            <a:r>
              <a:rPr kumimoji="1" lang="en-US" altLang="zh-CN" sz="2000" baseline="-25000">
                <a:solidFill>
                  <a:srgbClr val="333399"/>
                </a:solidFill>
                <a:latin typeface="+mn-lt"/>
              </a:rPr>
              <a:t>4</a:t>
            </a:r>
            <a:endParaRPr kumimoji="1" lang="en-US" altLang="zh-CN" sz="2000">
              <a:solidFill>
                <a:srgbClr val="333399"/>
              </a:solidFill>
              <a:latin typeface="+mn-lt"/>
            </a:endParaRPr>
          </a:p>
        </p:txBody>
      </p:sp>
      <p:sp>
        <p:nvSpPr>
          <p:cNvPr id="602153" name="Text Box 42"/>
          <p:cNvSpPr txBox="1">
            <a:spLocks noChangeArrowheads="1"/>
          </p:cNvSpPr>
          <p:nvPr/>
        </p:nvSpPr>
        <p:spPr bwMode="auto">
          <a:xfrm>
            <a:off x="1979613" y="1144570"/>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mn-lt"/>
              </a:rPr>
              <a:t>H</a:t>
            </a:r>
            <a:r>
              <a:rPr kumimoji="1" lang="en-US" altLang="zh-CN" sz="2000" baseline="-25000">
                <a:solidFill>
                  <a:srgbClr val="333399"/>
                </a:solidFill>
                <a:latin typeface="+mn-lt"/>
              </a:rPr>
              <a:t>2</a:t>
            </a:r>
            <a:endParaRPr kumimoji="1" lang="en-US" altLang="zh-CN" sz="2000">
              <a:solidFill>
                <a:srgbClr val="333399"/>
              </a:solidFill>
              <a:latin typeface="+mn-lt"/>
            </a:endParaRPr>
          </a:p>
        </p:txBody>
      </p:sp>
      <p:sp>
        <p:nvSpPr>
          <p:cNvPr id="602154" name="Text Box 43"/>
          <p:cNvSpPr txBox="1">
            <a:spLocks noChangeArrowheads="1"/>
          </p:cNvSpPr>
          <p:nvPr/>
        </p:nvSpPr>
        <p:spPr bwMode="auto">
          <a:xfrm>
            <a:off x="2928926" y="5589586"/>
            <a:ext cx="460375" cy="396875"/>
          </a:xfrm>
          <a:prstGeom prst="rect">
            <a:avLst/>
          </a:prstGeom>
          <a:noFill/>
          <a:ln w="9525">
            <a:noFill/>
            <a:miter lim="800000"/>
            <a:headEnd/>
            <a:tailEnd/>
          </a:ln>
        </p:spPr>
        <p:txBody>
          <a:bodyPr wrap="none">
            <a:spAutoFit/>
          </a:bodyPr>
          <a:lstStyle/>
          <a:p>
            <a:r>
              <a:rPr kumimoji="1" lang="en-US" altLang="zh-CN" sz="2000" dirty="0">
                <a:solidFill>
                  <a:srgbClr val="333399"/>
                </a:solidFill>
                <a:latin typeface="+mn-lt"/>
              </a:rPr>
              <a:t>H</a:t>
            </a:r>
            <a:r>
              <a:rPr kumimoji="1" lang="en-US" altLang="zh-CN" sz="2000" baseline="-25000" dirty="0">
                <a:solidFill>
                  <a:srgbClr val="333399"/>
                </a:solidFill>
                <a:latin typeface="+mn-lt"/>
              </a:rPr>
              <a:t>3</a:t>
            </a:r>
            <a:endParaRPr kumimoji="1" lang="en-US" altLang="zh-CN" sz="2000" dirty="0">
              <a:solidFill>
                <a:srgbClr val="333399"/>
              </a:solidFill>
              <a:latin typeface="+mn-lt"/>
            </a:endParaRPr>
          </a:p>
        </p:txBody>
      </p:sp>
      <p:pic>
        <p:nvPicPr>
          <p:cNvPr id="602155" name="Picture 45"/>
          <p:cNvPicPr>
            <a:picLocks noChangeArrowheads="1"/>
          </p:cNvPicPr>
          <p:nvPr/>
        </p:nvPicPr>
        <p:blipFill>
          <a:blip r:embed="rId3" cstate="print"/>
          <a:srcRect/>
          <a:stretch>
            <a:fillRect/>
          </a:stretch>
        </p:blipFill>
        <p:spPr bwMode="auto">
          <a:xfrm>
            <a:off x="611188" y="3676633"/>
            <a:ext cx="587375" cy="593725"/>
          </a:xfrm>
          <a:prstGeom prst="rect">
            <a:avLst/>
          </a:prstGeom>
          <a:noFill/>
          <a:ln w="9525">
            <a:noFill/>
            <a:miter lim="800000"/>
            <a:headEnd/>
            <a:tailEnd/>
          </a:ln>
        </p:spPr>
      </p:pic>
      <p:sp>
        <p:nvSpPr>
          <p:cNvPr id="65582" name="Rectangle 46"/>
          <p:cNvSpPr>
            <a:spLocks noChangeArrowheads="1"/>
          </p:cNvSpPr>
          <p:nvPr/>
        </p:nvSpPr>
        <p:spPr bwMode="auto">
          <a:xfrm>
            <a:off x="827088" y="3808395"/>
            <a:ext cx="158750" cy="158750"/>
          </a:xfrm>
          <a:prstGeom prst="rect">
            <a:avLst/>
          </a:prstGeom>
          <a:solidFill>
            <a:schemeClr val="hlink"/>
          </a:solidFill>
          <a:ln w="9525">
            <a:solidFill>
              <a:schemeClr val="hlink"/>
            </a:solidFill>
            <a:miter lim="800000"/>
            <a:headEnd/>
            <a:tailEnd/>
          </a:ln>
        </p:spPr>
        <p:txBody>
          <a:bodyPr wrap="none" anchor="ctr"/>
          <a:lstStyle/>
          <a:p>
            <a:endParaRPr lang="zh-CN" altLang="zh-CN">
              <a:latin typeface="+mn-lt"/>
            </a:endParaRPr>
          </a:p>
        </p:txBody>
      </p:sp>
      <p:sp>
        <p:nvSpPr>
          <p:cNvPr id="602157" name="Text Box 48"/>
          <p:cNvSpPr txBox="1">
            <a:spLocks noChangeArrowheads="1"/>
          </p:cNvSpPr>
          <p:nvPr/>
        </p:nvSpPr>
        <p:spPr bwMode="auto">
          <a:xfrm>
            <a:off x="5707063" y="2173270"/>
            <a:ext cx="2898550" cy="523220"/>
          </a:xfrm>
          <a:prstGeom prst="rect">
            <a:avLst/>
          </a:prstGeom>
          <a:noFill/>
          <a:ln w="38100">
            <a:solidFill>
              <a:schemeClr val="hlink"/>
            </a:solidFill>
            <a:miter lim="800000"/>
            <a:headEnd/>
            <a:tailEnd/>
          </a:ln>
        </p:spPr>
        <p:txBody>
          <a:bodyPr wrap="none">
            <a:spAutoFit/>
          </a:bodyPr>
          <a:lstStyle/>
          <a:p>
            <a:r>
              <a:rPr kumimoji="1" lang="en-US" altLang="zh-CN" sz="2800">
                <a:solidFill>
                  <a:schemeClr val="hlink"/>
                </a:solidFill>
                <a:latin typeface="+mn-lt"/>
              </a:rPr>
              <a:t>H</a:t>
            </a:r>
            <a:r>
              <a:rPr kumimoji="1" lang="en-US" altLang="zh-CN" sz="2800" baseline="-25000">
                <a:solidFill>
                  <a:schemeClr val="hlink"/>
                </a:solidFill>
                <a:latin typeface="+mn-lt"/>
              </a:rPr>
              <a:t>1</a:t>
            </a:r>
            <a:r>
              <a:rPr kumimoji="1" lang="en-US" altLang="zh-CN" sz="1600" baseline="-25000">
                <a:solidFill>
                  <a:schemeClr val="hlink"/>
                </a:solidFill>
                <a:latin typeface="+mn-lt"/>
              </a:rPr>
              <a:t> </a:t>
            </a:r>
            <a:r>
              <a:rPr kumimoji="1" lang="zh-CN" altLang="en-US" sz="2800">
                <a:solidFill>
                  <a:schemeClr val="hlink"/>
                </a:solidFill>
                <a:latin typeface="+mn-lt"/>
                <a:ea typeface="黑体" pitchFamily="49" charset="-122"/>
              </a:rPr>
              <a:t>向</a:t>
            </a:r>
            <a:r>
              <a:rPr kumimoji="1" lang="zh-CN" altLang="en-US" sz="1600">
                <a:solidFill>
                  <a:schemeClr val="hlink"/>
                </a:solidFill>
                <a:latin typeface="+mn-lt"/>
                <a:ea typeface="黑体" pitchFamily="49" charset="-122"/>
              </a:rPr>
              <a:t> </a:t>
            </a:r>
            <a:r>
              <a:rPr kumimoji="1" lang="en-US" altLang="zh-CN" sz="2800">
                <a:solidFill>
                  <a:schemeClr val="hlink"/>
                </a:solidFill>
                <a:latin typeface="+mn-lt"/>
                <a:ea typeface="黑体" pitchFamily="49" charset="-122"/>
              </a:rPr>
              <a:t>H</a:t>
            </a:r>
            <a:r>
              <a:rPr kumimoji="1" lang="en-US" altLang="zh-CN" sz="2800" baseline="-25000">
                <a:solidFill>
                  <a:schemeClr val="hlink"/>
                </a:solidFill>
                <a:latin typeface="+mn-lt"/>
                <a:ea typeface="黑体" pitchFamily="49" charset="-122"/>
              </a:rPr>
              <a:t>5</a:t>
            </a:r>
            <a:r>
              <a:rPr kumimoji="1" lang="en-US" altLang="zh-CN" sz="1600">
                <a:solidFill>
                  <a:schemeClr val="hlink"/>
                </a:solidFill>
                <a:latin typeface="+mn-lt"/>
                <a:ea typeface="黑体" pitchFamily="49" charset="-122"/>
              </a:rPr>
              <a:t> </a:t>
            </a:r>
            <a:r>
              <a:rPr kumimoji="1" lang="zh-CN" altLang="en-US" sz="2800">
                <a:solidFill>
                  <a:schemeClr val="hlink"/>
                </a:solidFill>
                <a:latin typeface="+mn-lt"/>
                <a:ea typeface="黑体" pitchFamily="49" charset="-122"/>
              </a:rPr>
              <a:t>发送分组</a:t>
            </a:r>
          </a:p>
        </p:txBody>
      </p:sp>
      <p:sp>
        <p:nvSpPr>
          <p:cNvPr id="602158" name="Text Box 55"/>
          <p:cNvSpPr txBox="1">
            <a:spLocks noChangeArrowheads="1"/>
          </p:cNvSpPr>
          <p:nvPr/>
        </p:nvSpPr>
        <p:spPr bwMode="auto">
          <a:xfrm>
            <a:off x="746125" y="2008170"/>
            <a:ext cx="946150" cy="396875"/>
          </a:xfrm>
          <a:prstGeom prst="rect">
            <a:avLst/>
          </a:prstGeom>
          <a:noFill/>
          <a:ln w="9525">
            <a:noFill/>
            <a:miter lim="800000"/>
            <a:headEnd/>
            <a:tailEnd/>
          </a:ln>
        </p:spPr>
        <p:txBody>
          <a:bodyPr wrap="none">
            <a:spAutoFit/>
          </a:bodyPr>
          <a:lstStyle/>
          <a:p>
            <a:r>
              <a:rPr kumimoji="1" lang="zh-CN" altLang="en-US" sz="2000">
                <a:solidFill>
                  <a:srgbClr val="333399"/>
                </a:solidFill>
                <a:latin typeface="+mn-lt"/>
                <a:ea typeface="黑体" pitchFamily="49" charset="-122"/>
              </a:rPr>
              <a:t>路由器</a:t>
            </a:r>
          </a:p>
        </p:txBody>
      </p:sp>
      <p:sp>
        <p:nvSpPr>
          <p:cNvPr id="602159" name="Text Box 56"/>
          <p:cNvSpPr txBox="1">
            <a:spLocks noChangeArrowheads="1"/>
          </p:cNvSpPr>
          <p:nvPr/>
        </p:nvSpPr>
        <p:spPr bwMode="auto">
          <a:xfrm>
            <a:off x="0" y="2800333"/>
            <a:ext cx="692150" cy="396875"/>
          </a:xfrm>
          <a:prstGeom prst="rect">
            <a:avLst/>
          </a:prstGeom>
          <a:noFill/>
          <a:ln w="9525">
            <a:noFill/>
            <a:miter lim="800000"/>
            <a:headEnd/>
            <a:tailEnd/>
          </a:ln>
        </p:spPr>
        <p:txBody>
          <a:bodyPr wrap="none">
            <a:spAutoFit/>
          </a:bodyPr>
          <a:lstStyle/>
          <a:p>
            <a:r>
              <a:rPr kumimoji="1" lang="zh-CN" altLang="en-US" sz="2000">
                <a:solidFill>
                  <a:srgbClr val="333399"/>
                </a:solidFill>
                <a:latin typeface="+mn-lt"/>
                <a:ea typeface="黑体" pitchFamily="49" charset="-122"/>
              </a:rPr>
              <a:t>主机</a:t>
            </a:r>
          </a:p>
        </p:txBody>
      </p:sp>
      <p:sp>
        <p:nvSpPr>
          <p:cNvPr id="602160" name="Line 57"/>
          <p:cNvSpPr>
            <a:spLocks noChangeShapeType="1"/>
          </p:cNvSpPr>
          <p:nvPr/>
        </p:nvSpPr>
        <p:spPr bwMode="auto">
          <a:xfrm>
            <a:off x="1619250" y="2224070"/>
            <a:ext cx="792163" cy="215900"/>
          </a:xfrm>
          <a:prstGeom prst="line">
            <a:avLst/>
          </a:prstGeom>
          <a:noFill/>
          <a:ln w="28575">
            <a:solidFill>
              <a:srgbClr val="333399"/>
            </a:solidFill>
            <a:round/>
            <a:headEnd/>
            <a:tailEnd type="triangle" w="med" len="lg"/>
          </a:ln>
        </p:spPr>
        <p:txBody>
          <a:bodyPr/>
          <a:lstStyle/>
          <a:p>
            <a:endParaRPr lang="zh-CN" altLang="en-US">
              <a:latin typeface="+mn-lt"/>
            </a:endParaRPr>
          </a:p>
        </p:txBody>
      </p:sp>
      <p:sp>
        <p:nvSpPr>
          <p:cNvPr id="602161" name="Line 58"/>
          <p:cNvSpPr>
            <a:spLocks noChangeShapeType="1"/>
          </p:cNvSpPr>
          <p:nvPr/>
        </p:nvSpPr>
        <p:spPr bwMode="auto">
          <a:xfrm>
            <a:off x="395288" y="3160695"/>
            <a:ext cx="360362" cy="576263"/>
          </a:xfrm>
          <a:prstGeom prst="line">
            <a:avLst/>
          </a:prstGeom>
          <a:noFill/>
          <a:ln w="28575">
            <a:solidFill>
              <a:srgbClr val="333399"/>
            </a:solidFill>
            <a:round/>
            <a:headEnd/>
            <a:tailEnd type="triangle" w="med" len="lg"/>
          </a:ln>
        </p:spPr>
        <p:txBody>
          <a:bodyPr/>
          <a:lstStyle/>
          <a:p>
            <a:endParaRPr lang="zh-CN" altLang="en-US">
              <a:latin typeface="+mn-lt"/>
            </a:endParaRPr>
          </a:p>
        </p:txBody>
      </p:sp>
      <p:sp>
        <p:nvSpPr>
          <p:cNvPr id="65595" name="Rectangle 59"/>
          <p:cNvSpPr>
            <a:spLocks noChangeArrowheads="1"/>
          </p:cNvSpPr>
          <p:nvPr/>
        </p:nvSpPr>
        <p:spPr bwMode="auto">
          <a:xfrm>
            <a:off x="1690688" y="3808395"/>
            <a:ext cx="158750" cy="158750"/>
          </a:xfrm>
          <a:prstGeom prst="rect">
            <a:avLst/>
          </a:prstGeom>
          <a:solidFill>
            <a:schemeClr val="hlink"/>
          </a:solidFill>
          <a:ln w="9525">
            <a:solidFill>
              <a:schemeClr val="hlink"/>
            </a:solidFill>
            <a:miter lim="800000"/>
            <a:headEnd/>
            <a:tailEnd/>
          </a:ln>
        </p:spPr>
        <p:txBody>
          <a:bodyPr wrap="none" anchor="ctr"/>
          <a:lstStyle/>
          <a:p>
            <a:endParaRPr lang="zh-CN" altLang="zh-CN">
              <a:latin typeface="+mn-lt"/>
            </a:endParaRPr>
          </a:p>
        </p:txBody>
      </p:sp>
      <p:sp>
        <p:nvSpPr>
          <p:cNvPr id="65597" name="Rectangle 61"/>
          <p:cNvSpPr>
            <a:spLocks noChangeArrowheads="1"/>
          </p:cNvSpPr>
          <p:nvPr/>
        </p:nvSpPr>
        <p:spPr bwMode="auto">
          <a:xfrm>
            <a:off x="3492500" y="4816458"/>
            <a:ext cx="144463" cy="144462"/>
          </a:xfrm>
          <a:prstGeom prst="rect">
            <a:avLst/>
          </a:prstGeom>
          <a:solidFill>
            <a:schemeClr val="hlink"/>
          </a:solidFill>
          <a:ln w="9525">
            <a:solidFill>
              <a:schemeClr val="hlink"/>
            </a:solidFill>
            <a:miter lim="800000"/>
            <a:headEnd/>
            <a:tailEnd/>
          </a:ln>
        </p:spPr>
        <p:txBody>
          <a:bodyPr wrap="none" anchor="ctr"/>
          <a:lstStyle/>
          <a:p>
            <a:endParaRPr lang="zh-CN" altLang="zh-CN">
              <a:latin typeface="+mn-lt"/>
            </a:endParaRPr>
          </a:p>
        </p:txBody>
      </p:sp>
      <p:sp>
        <p:nvSpPr>
          <p:cNvPr id="65598" name="Text Box 62"/>
          <p:cNvSpPr txBox="1">
            <a:spLocks noChangeArrowheads="1"/>
          </p:cNvSpPr>
          <p:nvPr/>
        </p:nvSpPr>
        <p:spPr bwMode="auto">
          <a:xfrm>
            <a:off x="1619250" y="1360470"/>
            <a:ext cx="3671888" cy="1384995"/>
          </a:xfrm>
          <a:prstGeom prst="rect">
            <a:avLst/>
          </a:prstGeom>
          <a:solidFill>
            <a:srgbClr val="FFCCFF"/>
          </a:solidFill>
          <a:ln w="76200" cmpd="tri">
            <a:solidFill>
              <a:srgbClr val="333399"/>
            </a:solidFill>
            <a:miter lim="800000"/>
            <a:headEnd/>
            <a:tailEnd/>
          </a:ln>
        </p:spPr>
        <p:txBody>
          <a:bodyPr>
            <a:spAutoFit/>
          </a:bodyPr>
          <a:lstStyle/>
          <a:p>
            <a:pPr algn="ctr"/>
            <a:r>
              <a:rPr kumimoji="1" lang="zh-CN" altLang="en-US" sz="2800">
                <a:solidFill>
                  <a:srgbClr val="333399"/>
                </a:solidFill>
                <a:latin typeface="+mn-lt"/>
                <a:ea typeface="黑体" pitchFamily="49" charset="-122"/>
              </a:rPr>
              <a:t>在路由器</a:t>
            </a:r>
            <a:r>
              <a:rPr kumimoji="1" lang="zh-CN" altLang="en-US" sz="1000">
                <a:solidFill>
                  <a:srgbClr val="333399"/>
                </a:solidFill>
                <a:latin typeface="+mn-lt"/>
                <a:ea typeface="黑体" pitchFamily="49" charset="-122"/>
              </a:rPr>
              <a:t> </a:t>
            </a:r>
            <a:r>
              <a:rPr kumimoji="1" lang="en-US" altLang="zh-CN" sz="2800">
                <a:solidFill>
                  <a:srgbClr val="333399"/>
                </a:solidFill>
                <a:latin typeface="+mn-lt"/>
                <a:ea typeface="黑体" pitchFamily="49" charset="-122"/>
              </a:rPr>
              <a:t>E</a:t>
            </a:r>
            <a:r>
              <a:rPr kumimoji="1" lang="en-US" altLang="zh-CN" sz="1000">
                <a:solidFill>
                  <a:srgbClr val="333399"/>
                </a:solidFill>
                <a:latin typeface="+mn-lt"/>
                <a:ea typeface="黑体" pitchFamily="49" charset="-122"/>
              </a:rPr>
              <a:t> </a:t>
            </a:r>
            <a:r>
              <a:rPr kumimoji="1" lang="zh-CN" altLang="en-US" sz="2800">
                <a:solidFill>
                  <a:srgbClr val="333399"/>
                </a:solidFill>
                <a:latin typeface="+mn-lt"/>
                <a:ea typeface="黑体" pitchFamily="49" charset="-122"/>
              </a:rPr>
              <a:t>暂存</a:t>
            </a:r>
          </a:p>
          <a:p>
            <a:pPr algn="ctr"/>
            <a:r>
              <a:rPr kumimoji="1" lang="zh-CN" altLang="en-US" sz="2800">
                <a:solidFill>
                  <a:srgbClr val="333399"/>
                </a:solidFill>
                <a:latin typeface="+mn-lt"/>
                <a:ea typeface="黑体" pitchFamily="49" charset="-122"/>
              </a:rPr>
              <a:t>查找转发表</a:t>
            </a:r>
          </a:p>
          <a:p>
            <a:pPr algn="ctr"/>
            <a:r>
              <a:rPr kumimoji="1" lang="zh-CN" altLang="en-US" sz="2800">
                <a:solidFill>
                  <a:srgbClr val="333399"/>
                </a:solidFill>
                <a:latin typeface="+mn-lt"/>
                <a:ea typeface="黑体" pitchFamily="49" charset="-122"/>
              </a:rPr>
              <a:t>找到转发的端口</a:t>
            </a:r>
          </a:p>
        </p:txBody>
      </p:sp>
      <p:sp>
        <p:nvSpPr>
          <p:cNvPr id="65599" name="Rectangle 63"/>
          <p:cNvSpPr>
            <a:spLocks noChangeArrowheads="1"/>
          </p:cNvSpPr>
          <p:nvPr/>
        </p:nvSpPr>
        <p:spPr bwMode="auto">
          <a:xfrm>
            <a:off x="4787900" y="3663933"/>
            <a:ext cx="144463" cy="144462"/>
          </a:xfrm>
          <a:prstGeom prst="rect">
            <a:avLst/>
          </a:prstGeom>
          <a:solidFill>
            <a:schemeClr val="hlink"/>
          </a:solidFill>
          <a:ln w="9525">
            <a:solidFill>
              <a:schemeClr val="hlink"/>
            </a:solidFill>
            <a:miter lim="800000"/>
            <a:headEnd/>
            <a:tailEnd/>
          </a:ln>
        </p:spPr>
        <p:txBody>
          <a:bodyPr wrap="none" anchor="ctr"/>
          <a:lstStyle/>
          <a:p>
            <a:endParaRPr lang="zh-CN" altLang="zh-CN">
              <a:latin typeface="+mn-lt"/>
            </a:endParaRPr>
          </a:p>
        </p:txBody>
      </p:sp>
      <p:sp>
        <p:nvSpPr>
          <p:cNvPr id="65600" name="Text Box 64"/>
          <p:cNvSpPr txBox="1">
            <a:spLocks noChangeArrowheads="1"/>
          </p:cNvSpPr>
          <p:nvPr/>
        </p:nvSpPr>
        <p:spPr bwMode="auto">
          <a:xfrm>
            <a:off x="1835150" y="1360470"/>
            <a:ext cx="3816350" cy="523220"/>
          </a:xfrm>
          <a:prstGeom prst="rect">
            <a:avLst/>
          </a:prstGeom>
          <a:solidFill>
            <a:srgbClr val="FFCCFF"/>
          </a:solidFill>
          <a:ln w="76200" cmpd="tri">
            <a:solidFill>
              <a:srgbClr val="333399"/>
            </a:solidFill>
            <a:miter lim="800000"/>
            <a:headEnd/>
            <a:tailEnd/>
          </a:ln>
        </p:spPr>
        <p:txBody>
          <a:bodyPr>
            <a:spAutoFit/>
          </a:bodyPr>
          <a:lstStyle/>
          <a:p>
            <a:pPr algn="ctr"/>
            <a:r>
              <a:rPr kumimoji="1" lang="zh-CN" altLang="en-US" sz="2800">
                <a:solidFill>
                  <a:srgbClr val="333399"/>
                </a:solidFill>
                <a:latin typeface="+mn-lt"/>
                <a:ea typeface="黑体" pitchFamily="49" charset="-122"/>
              </a:rPr>
              <a:t>最后到达目的主机</a:t>
            </a:r>
            <a:r>
              <a:rPr kumimoji="1" lang="zh-CN" altLang="en-US" sz="800">
                <a:solidFill>
                  <a:srgbClr val="333399"/>
                </a:solidFill>
                <a:latin typeface="+mn-lt"/>
                <a:ea typeface="黑体" pitchFamily="49" charset="-122"/>
              </a:rPr>
              <a:t> </a:t>
            </a:r>
            <a:r>
              <a:rPr kumimoji="1" lang="en-US" altLang="zh-CN" sz="2800">
                <a:solidFill>
                  <a:srgbClr val="333399"/>
                </a:solidFill>
                <a:latin typeface="+mn-lt"/>
                <a:ea typeface="黑体" pitchFamily="49" charset="-122"/>
              </a:rPr>
              <a:t>H</a:t>
            </a:r>
            <a:r>
              <a:rPr kumimoji="1" lang="en-US" altLang="zh-CN" sz="2800" baseline="-25000">
                <a:solidFill>
                  <a:srgbClr val="333399"/>
                </a:solidFill>
                <a:latin typeface="+mn-lt"/>
                <a:ea typeface="黑体" pitchFamily="49" charset="-122"/>
              </a:rPr>
              <a:t>5</a:t>
            </a:r>
          </a:p>
        </p:txBody>
      </p:sp>
      <p:sp>
        <p:nvSpPr>
          <p:cNvPr id="65596" name="Text Box 60"/>
          <p:cNvSpPr txBox="1">
            <a:spLocks noChangeArrowheads="1"/>
          </p:cNvSpPr>
          <p:nvPr/>
        </p:nvSpPr>
        <p:spPr bwMode="auto">
          <a:xfrm flipH="1">
            <a:off x="1331913" y="1360470"/>
            <a:ext cx="3671887" cy="1384995"/>
          </a:xfrm>
          <a:prstGeom prst="rect">
            <a:avLst/>
          </a:prstGeom>
          <a:solidFill>
            <a:srgbClr val="FFCCFF"/>
          </a:solidFill>
          <a:ln w="76200" cmpd="tri">
            <a:solidFill>
              <a:srgbClr val="333399"/>
            </a:solidFill>
            <a:miter lim="800000"/>
            <a:headEnd/>
            <a:tailEnd/>
          </a:ln>
        </p:spPr>
        <p:txBody>
          <a:bodyPr>
            <a:spAutoFit/>
          </a:bodyPr>
          <a:lstStyle/>
          <a:p>
            <a:pPr algn="ctr"/>
            <a:r>
              <a:rPr kumimoji="1" lang="zh-CN" altLang="en-US" sz="2800">
                <a:solidFill>
                  <a:srgbClr val="333399"/>
                </a:solidFill>
                <a:latin typeface="+mn-lt"/>
                <a:ea typeface="黑体" pitchFamily="49" charset="-122"/>
              </a:rPr>
              <a:t>在路由器</a:t>
            </a:r>
            <a:r>
              <a:rPr kumimoji="1" lang="zh-CN" altLang="en-US" sz="1000">
                <a:solidFill>
                  <a:srgbClr val="333399"/>
                </a:solidFill>
                <a:latin typeface="+mn-lt"/>
                <a:ea typeface="黑体" pitchFamily="49" charset="-122"/>
              </a:rPr>
              <a:t> </a:t>
            </a:r>
            <a:r>
              <a:rPr kumimoji="1" lang="en-US" altLang="zh-CN" sz="2800">
                <a:solidFill>
                  <a:srgbClr val="333399"/>
                </a:solidFill>
                <a:latin typeface="+mn-lt"/>
                <a:ea typeface="黑体" pitchFamily="49" charset="-122"/>
              </a:rPr>
              <a:t>C</a:t>
            </a:r>
            <a:r>
              <a:rPr kumimoji="1" lang="en-US" altLang="zh-CN" sz="1000">
                <a:solidFill>
                  <a:srgbClr val="333399"/>
                </a:solidFill>
                <a:latin typeface="+mn-lt"/>
                <a:ea typeface="黑体" pitchFamily="49" charset="-122"/>
              </a:rPr>
              <a:t> </a:t>
            </a:r>
            <a:r>
              <a:rPr kumimoji="1" lang="zh-CN" altLang="en-US" sz="2800">
                <a:solidFill>
                  <a:srgbClr val="333399"/>
                </a:solidFill>
                <a:latin typeface="+mn-lt"/>
                <a:ea typeface="黑体" pitchFamily="49" charset="-122"/>
              </a:rPr>
              <a:t>暂存</a:t>
            </a:r>
          </a:p>
          <a:p>
            <a:pPr algn="ctr"/>
            <a:r>
              <a:rPr kumimoji="1" lang="zh-CN" altLang="en-US" sz="2800">
                <a:solidFill>
                  <a:srgbClr val="333399"/>
                </a:solidFill>
                <a:latin typeface="+mn-lt"/>
                <a:ea typeface="黑体" pitchFamily="49" charset="-122"/>
              </a:rPr>
              <a:t>查找转发表</a:t>
            </a:r>
          </a:p>
          <a:p>
            <a:pPr algn="ctr"/>
            <a:r>
              <a:rPr kumimoji="1" lang="zh-CN" altLang="en-US" sz="2800">
                <a:solidFill>
                  <a:srgbClr val="333399"/>
                </a:solidFill>
                <a:latin typeface="+mn-lt"/>
                <a:ea typeface="黑体" pitchFamily="49" charset="-122"/>
              </a:rPr>
              <a:t>找到转发的端口</a:t>
            </a:r>
          </a:p>
        </p:txBody>
      </p:sp>
      <p:sp>
        <p:nvSpPr>
          <p:cNvPr id="65590" name="Text Box 54"/>
          <p:cNvSpPr txBox="1">
            <a:spLocks noChangeArrowheads="1"/>
          </p:cNvSpPr>
          <p:nvPr/>
        </p:nvSpPr>
        <p:spPr bwMode="auto">
          <a:xfrm>
            <a:off x="1116013" y="1360470"/>
            <a:ext cx="3671887" cy="1384995"/>
          </a:xfrm>
          <a:prstGeom prst="rect">
            <a:avLst/>
          </a:prstGeom>
          <a:solidFill>
            <a:srgbClr val="FFCCFF"/>
          </a:solidFill>
          <a:ln w="76200" cmpd="tri">
            <a:solidFill>
              <a:srgbClr val="333399"/>
            </a:solidFill>
            <a:miter lim="800000"/>
            <a:headEnd/>
            <a:tailEnd/>
          </a:ln>
        </p:spPr>
        <p:txBody>
          <a:bodyPr>
            <a:spAutoFit/>
          </a:bodyPr>
          <a:lstStyle/>
          <a:p>
            <a:pPr algn="ctr"/>
            <a:r>
              <a:rPr kumimoji="1" lang="zh-CN" altLang="en-US" sz="2800">
                <a:solidFill>
                  <a:srgbClr val="333399"/>
                </a:solidFill>
                <a:latin typeface="+mn-lt"/>
                <a:ea typeface="黑体" pitchFamily="49" charset="-122"/>
              </a:rPr>
              <a:t>在路由器</a:t>
            </a:r>
            <a:r>
              <a:rPr kumimoji="1" lang="zh-CN" altLang="en-US" sz="1000">
                <a:solidFill>
                  <a:srgbClr val="333399"/>
                </a:solidFill>
                <a:latin typeface="+mn-lt"/>
                <a:ea typeface="黑体" pitchFamily="49" charset="-122"/>
              </a:rPr>
              <a:t> </a:t>
            </a:r>
            <a:r>
              <a:rPr kumimoji="1" lang="en-US" altLang="zh-CN" sz="2800">
                <a:solidFill>
                  <a:srgbClr val="333399"/>
                </a:solidFill>
                <a:latin typeface="+mn-lt"/>
                <a:ea typeface="黑体" pitchFamily="49" charset="-122"/>
              </a:rPr>
              <a:t>A</a:t>
            </a:r>
            <a:r>
              <a:rPr kumimoji="1" lang="en-US" altLang="zh-CN" sz="1000">
                <a:solidFill>
                  <a:srgbClr val="333399"/>
                </a:solidFill>
                <a:latin typeface="+mn-lt"/>
                <a:ea typeface="黑体" pitchFamily="49" charset="-122"/>
              </a:rPr>
              <a:t> </a:t>
            </a:r>
            <a:r>
              <a:rPr kumimoji="1" lang="zh-CN" altLang="en-US" sz="2800">
                <a:solidFill>
                  <a:srgbClr val="333399"/>
                </a:solidFill>
                <a:latin typeface="+mn-lt"/>
                <a:ea typeface="黑体" pitchFamily="49" charset="-122"/>
              </a:rPr>
              <a:t>暂存</a:t>
            </a:r>
          </a:p>
          <a:p>
            <a:pPr algn="ctr"/>
            <a:r>
              <a:rPr kumimoji="1" lang="zh-CN" altLang="en-US" sz="2800">
                <a:solidFill>
                  <a:srgbClr val="333399"/>
                </a:solidFill>
                <a:latin typeface="+mn-lt"/>
                <a:ea typeface="黑体" pitchFamily="49" charset="-122"/>
              </a:rPr>
              <a:t>查找转发表</a:t>
            </a:r>
          </a:p>
          <a:p>
            <a:pPr algn="ctr"/>
            <a:r>
              <a:rPr kumimoji="1" lang="zh-CN" altLang="en-US" sz="2800">
                <a:solidFill>
                  <a:srgbClr val="333399"/>
                </a:solidFill>
                <a:latin typeface="+mn-lt"/>
                <a:ea typeface="黑体" pitchFamily="49" charset="-122"/>
              </a:rPr>
              <a:t>找到转发的端口</a:t>
            </a:r>
          </a:p>
        </p:txBody>
      </p:sp>
      <p:sp>
        <p:nvSpPr>
          <p:cNvPr id="602169" name="Rectangle 65"/>
          <p:cNvSpPr>
            <a:spLocks noGrp="1" noChangeArrowheads="1"/>
          </p:cNvSpPr>
          <p:nvPr>
            <p:ph type="title" idx="4294967295"/>
          </p:nvPr>
        </p:nvSpPr>
        <p:spPr/>
        <p:txBody>
          <a:bodyPr/>
          <a:lstStyle/>
          <a:p>
            <a:r>
              <a:rPr lang="zh-CN" altLang="en-US" dirty="0">
                <a:latin typeface="+mn-lt"/>
              </a:rPr>
              <a:t>注意分组的</a:t>
            </a:r>
            <a:r>
              <a:rPr lang="zh-CN" altLang="en-US" dirty="0">
                <a:solidFill>
                  <a:schemeClr val="hlink"/>
                </a:solidFill>
                <a:latin typeface="+mn-lt"/>
              </a:rPr>
              <a:t>存储转发</a:t>
            </a:r>
            <a:r>
              <a:rPr lang="zh-CN" altLang="en-US" dirty="0">
                <a:latin typeface="+mn-lt"/>
              </a:rPr>
              <a:t>过程</a:t>
            </a:r>
          </a:p>
        </p:txBody>
      </p:sp>
    </p:spTree>
    <p:extLst>
      <p:ext uri="{BB962C8B-B14F-4D97-AF65-F5344CB8AC3E}">
        <p14:creationId xmlns:p14="http://schemas.microsoft.com/office/powerpoint/2010/main" val="36939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82"/>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grpId="1" nodeType="afterEffect">
                                  <p:stCondLst>
                                    <p:cond delay="0"/>
                                  </p:stCondLst>
                                  <p:childTnLst>
                                    <p:animMotion origin="layout" path="M 0.00365 -0.0074 L 0.09445 7.51445E-7 " pathEditMode="relative" rAng="0" ptsTypes="AA">
                                      <p:cBhvr>
                                        <p:cTn id="9" dur="2000" fill="hold"/>
                                        <p:tgtEl>
                                          <p:spTgt spid="65582"/>
                                        </p:tgtEl>
                                        <p:attrNameLst>
                                          <p:attrName>ppt_x</p:attrName>
                                          <p:attrName>ppt_y</p:attrName>
                                        </p:attrNameLst>
                                      </p:cBhvr>
                                      <p:rCtr x="4500" y="400"/>
                                    </p:animMotion>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65590"/>
                                        </p:tgtEl>
                                        <p:attrNameLst>
                                          <p:attrName>style.visibility</p:attrName>
                                        </p:attrNameLst>
                                      </p:cBhvr>
                                      <p:to>
                                        <p:strVal val="visible"/>
                                      </p:to>
                                    </p:set>
                                  </p:childTnLst>
                                </p:cTn>
                              </p:par>
                            </p:childTnLst>
                          </p:cTn>
                        </p:par>
                        <p:par>
                          <p:cTn id="13" fill="hold">
                            <p:stCondLst>
                              <p:cond delay="2000"/>
                            </p:stCondLst>
                            <p:childTnLst>
                              <p:par>
                                <p:cTn id="14" presetID="6" presetClass="emph" presetSubtype="0" fill="hold" grpId="1" nodeType="afterEffect">
                                  <p:stCondLst>
                                    <p:cond delay="300"/>
                                  </p:stCondLst>
                                  <p:childTnLst>
                                    <p:animScale>
                                      <p:cBhvr>
                                        <p:cTn id="15" dur="1000" fill="hold"/>
                                        <p:tgtEl>
                                          <p:spTgt spid="65590"/>
                                        </p:tgtEl>
                                      </p:cBhvr>
                                      <p:by x="150000" y="150000"/>
                                    </p:animScale>
                                  </p:childTnLst>
                                </p:cTn>
                              </p:par>
                            </p:childTnLst>
                          </p:cTn>
                        </p:par>
                        <p:par>
                          <p:cTn id="16" fill="hold">
                            <p:stCondLst>
                              <p:cond delay="3300"/>
                            </p:stCondLst>
                            <p:childTnLst>
                              <p:par>
                                <p:cTn id="17" presetID="1" presetClass="exit" presetSubtype="0" fill="hold" grpId="2" nodeType="afterEffect">
                                  <p:stCondLst>
                                    <p:cond delay="2000"/>
                                  </p:stCondLst>
                                  <p:childTnLst>
                                    <p:set>
                                      <p:cBhvr>
                                        <p:cTn id="18" dur="1" fill="hold">
                                          <p:stCondLst>
                                            <p:cond delay="0"/>
                                          </p:stCondLst>
                                        </p:cTn>
                                        <p:tgtEl>
                                          <p:spTgt spid="65590"/>
                                        </p:tgtEl>
                                        <p:attrNameLst>
                                          <p:attrName>style.visibility</p:attrName>
                                        </p:attrNameLst>
                                      </p:cBhvr>
                                      <p:to>
                                        <p:strVal val="hidden"/>
                                      </p:to>
                                    </p:set>
                                  </p:childTnLst>
                                </p:cTn>
                              </p:par>
                            </p:childTnLst>
                          </p:cTn>
                        </p:par>
                        <p:par>
                          <p:cTn id="19" fill="hold">
                            <p:stCondLst>
                              <p:cond delay="5300"/>
                            </p:stCondLst>
                            <p:childTnLst>
                              <p:par>
                                <p:cTn id="20" presetID="1" presetClass="exit" presetSubtype="0" fill="hold" grpId="2" nodeType="afterEffect">
                                  <p:stCondLst>
                                    <p:cond delay="0"/>
                                  </p:stCondLst>
                                  <p:childTnLst>
                                    <p:set>
                                      <p:cBhvr>
                                        <p:cTn id="21" dur="1" fill="hold">
                                          <p:stCondLst>
                                            <p:cond delay="0"/>
                                          </p:stCondLst>
                                        </p:cTn>
                                        <p:tgtEl>
                                          <p:spTgt spid="65582"/>
                                        </p:tgtEl>
                                        <p:attrNameLst>
                                          <p:attrName>style.visibility</p:attrName>
                                        </p:attrNameLst>
                                      </p:cBhvr>
                                      <p:to>
                                        <p:strVal val="hidden"/>
                                      </p:to>
                                    </p:set>
                                  </p:childTnLst>
                                </p:cTn>
                              </p:par>
                            </p:childTnLst>
                          </p:cTn>
                        </p:par>
                        <p:par>
                          <p:cTn id="22" fill="hold">
                            <p:stCondLst>
                              <p:cond delay="5300"/>
                            </p:stCondLst>
                            <p:childTnLst>
                              <p:par>
                                <p:cTn id="23" presetID="1" presetClass="entr" presetSubtype="0" fill="hold" grpId="0" nodeType="afterEffect">
                                  <p:stCondLst>
                                    <p:cond delay="0"/>
                                  </p:stCondLst>
                                  <p:childTnLst>
                                    <p:set>
                                      <p:cBhvr>
                                        <p:cTn id="24" dur="1" fill="hold">
                                          <p:stCondLst>
                                            <p:cond delay="0"/>
                                          </p:stCondLst>
                                        </p:cTn>
                                        <p:tgtEl>
                                          <p:spTgt spid="65595"/>
                                        </p:tgtEl>
                                        <p:attrNameLst>
                                          <p:attrName>style.visibility</p:attrName>
                                        </p:attrNameLst>
                                      </p:cBhvr>
                                      <p:to>
                                        <p:strVal val="visible"/>
                                      </p:to>
                                    </p:set>
                                  </p:childTnLst>
                                </p:cTn>
                              </p:par>
                            </p:childTnLst>
                          </p:cTn>
                        </p:par>
                        <p:par>
                          <p:cTn id="25" fill="hold">
                            <p:stCondLst>
                              <p:cond delay="5300"/>
                            </p:stCondLst>
                            <p:childTnLst>
                              <p:par>
                                <p:cTn id="26" presetID="63" presetClass="path" presetSubtype="0" accel="50000" decel="50000" fill="hold" grpId="1" nodeType="afterEffect">
                                  <p:stCondLst>
                                    <p:cond delay="0"/>
                                  </p:stCondLst>
                                  <p:childTnLst>
                                    <p:animMotion origin="layout" path="M 3.61111E-6 1.44509E-6 L 0.18264 0.14381 " pathEditMode="relative" rAng="0" ptsTypes="AA">
                                      <p:cBhvr>
                                        <p:cTn id="27" dur="2000" fill="hold"/>
                                        <p:tgtEl>
                                          <p:spTgt spid="65595"/>
                                        </p:tgtEl>
                                        <p:attrNameLst>
                                          <p:attrName>ppt_x</p:attrName>
                                          <p:attrName>ppt_y</p:attrName>
                                        </p:attrNameLst>
                                      </p:cBhvr>
                                      <p:rCtr x="9100" y="7200"/>
                                    </p:animMotion>
                                  </p:childTnLst>
                                </p:cTn>
                              </p:par>
                            </p:childTnLst>
                          </p:cTn>
                        </p:par>
                        <p:par>
                          <p:cTn id="28" fill="hold">
                            <p:stCondLst>
                              <p:cond delay="7300"/>
                            </p:stCondLst>
                            <p:childTnLst>
                              <p:par>
                                <p:cTn id="29" presetID="1" presetClass="entr" presetSubtype="0" fill="hold" grpId="0" nodeType="afterEffect">
                                  <p:stCondLst>
                                    <p:cond delay="0"/>
                                  </p:stCondLst>
                                  <p:childTnLst>
                                    <p:set>
                                      <p:cBhvr>
                                        <p:cTn id="30" dur="1" fill="hold">
                                          <p:stCondLst>
                                            <p:cond delay="0"/>
                                          </p:stCondLst>
                                        </p:cTn>
                                        <p:tgtEl>
                                          <p:spTgt spid="65596"/>
                                        </p:tgtEl>
                                        <p:attrNameLst>
                                          <p:attrName>style.visibility</p:attrName>
                                        </p:attrNameLst>
                                      </p:cBhvr>
                                      <p:to>
                                        <p:strVal val="visible"/>
                                      </p:to>
                                    </p:set>
                                  </p:childTnLst>
                                </p:cTn>
                              </p:par>
                            </p:childTnLst>
                          </p:cTn>
                        </p:par>
                        <p:par>
                          <p:cTn id="31" fill="hold">
                            <p:stCondLst>
                              <p:cond delay="7300"/>
                            </p:stCondLst>
                            <p:childTnLst>
                              <p:par>
                                <p:cTn id="32" presetID="6" presetClass="emph" presetSubtype="0" fill="hold" grpId="1" nodeType="afterEffect">
                                  <p:stCondLst>
                                    <p:cond delay="0"/>
                                  </p:stCondLst>
                                  <p:childTnLst>
                                    <p:animScale>
                                      <p:cBhvr>
                                        <p:cTn id="33" dur="1000" fill="hold"/>
                                        <p:tgtEl>
                                          <p:spTgt spid="65596"/>
                                        </p:tgtEl>
                                      </p:cBhvr>
                                      <p:by x="150000" y="150000"/>
                                    </p:animScale>
                                  </p:childTnLst>
                                </p:cTn>
                              </p:par>
                            </p:childTnLst>
                          </p:cTn>
                        </p:par>
                        <p:par>
                          <p:cTn id="34" fill="hold">
                            <p:stCondLst>
                              <p:cond delay="8300"/>
                            </p:stCondLst>
                            <p:childTnLst>
                              <p:par>
                                <p:cTn id="35" presetID="1" presetClass="exit" presetSubtype="0" fill="hold" grpId="2" nodeType="afterEffect">
                                  <p:stCondLst>
                                    <p:cond delay="2000"/>
                                  </p:stCondLst>
                                  <p:childTnLst>
                                    <p:set>
                                      <p:cBhvr>
                                        <p:cTn id="36" dur="1" fill="hold">
                                          <p:stCondLst>
                                            <p:cond delay="0"/>
                                          </p:stCondLst>
                                        </p:cTn>
                                        <p:tgtEl>
                                          <p:spTgt spid="65596"/>
                                        </p:tgtEl>
                                        <p:attrNameLst>
                                          <p:attrName>style.visibility</p:attrName>
                                        </p:attrNameLst>
                                      </p:cBhvr>
                                      <p:to>
                                        <p:strVal val="hidden"/>
                                      </p:to>
                                    </p:set>
                                  </p:childTnLst>
                                </p:cTn>
                              </p:par>
                            </p:childTnLst>
                          </p:cTn>
                        </p:par>
                        <p:par>
                          <p:cTn id="37" fill="hold">
                            <p:stCondLst>
                              <p:cond delay="10300"/>
                            </p:stCondLst>
                            <p:childTnLst>
                              <p:par>
                                <p:cTn id="38" presetID="1" presetClass="exit" presetSubtype="0" fill="hold" grpId="2" nodeType="afterEffect">
                                  <p:stCondLst>
                                    <p:cond delay="0"/>
                                  </p:stCondLst>
                                  <p:childTnLst>
                                    <p:set>
                                      <p:cBhvr>
                                        <p:cTn id="39" dur="1" fill="hold">
                                          <p:stCondLst>
                                            <p:cond delay="0"/>
                                          </p:stCondLst>
                                        </p:cTn>
                                        <p:tgtEl>
                                          <p:spTgt spid="65595"/>
                                        </p:tgtEl>
                                        <p:attrNameLst>
                                          <p:attrName>style.visibility</p:attrName>
                                        </p:attrNameLst>
                                      </p:cBhvr>
                                      <p:to>
                                        <p:strVal val="hidden"/>
                                      </p:to>
                                    </p:set>
                                  </p:childTnLst>
                                </p:cTn>
                              </p:par>
                            </p:childTnLst>
                          </p:cTn>
                        </p:par>
                        <p:par>
                          <p:cTn id="40" fill="hold">
                            <p:stCondLst>
                              <p:cond delay="10300"/>
                            </p:stCondLst>
                            <p:childTnLst>
                              <p:par>
                                <p:cTn id="41" presetID="1" presetClass="entr" presetSubtype="0" fill="hold" grpId="0" nodeType="afterEffect">
                                  <p:stCondLst>
                                    <p:cond delay="0"/>
                                  </p:stCondLst>
                                  <p:childTnLst>
                                    <p:set>
                                      <p:cBhvr>
                                        <p:cTn id="42" dur="1" fill="hold">
                                          <p:stCondLst>
                                            <p:cond delay="0"/>
                                          </p:stCondLst>
                                        </p:cTn>
                                        <p:tgtEl>
                                          <p:spTgt spid="65597"/>
                                        </p:tgtEl>
                                        <p:attrNameLst>
                                          <p:attrName>style.visibility</p:attrName>
                                        </p:attrNameLst>
                                      </p:cBhvr>
                                      <p:to>
                                        <p:strVal val="visible"/>
                                      </p:to>
                                    </p:set>
                                  </p:childTnLst>
                                </p:cTn>
                              </p:par>
                            </p:childTnLst>
                          </p:cTn>
                        </p:par>
                        <p:par>
                          <p:cTn id="43" fill="hold">
                            <p:stCondLst>
                              <p:cond delay="10300"/>
                            </p:stCondLst>
                            <p:childTnLst>
                              <p:par>
                                <p:cTn id="44" presetID="63" presetClass="path" presetSubtype="0" accel="50000" decel="50000" fill="hold" grpId="1" nodeType="afterEffect">
                                  <p:stCondLst>
                                    <p:cond delay="0"/>
                                  </p:stCondLst>
                                  <p:childTnLst>
                                    <p:animMotion origin="layout" path="M 0.00729 -0.00185 L 0.14166 -0.17803 " pathEditMode="relative" rAng="0" ptsTypes="AA">
                                      <p:cBhvr>
                                        <p:cTn id="45" dur="2000" fill="hold"/>
                                        <p:tgtEl>
                                          <p:spTgt spid="65597"/>
                                        </p:tgtEl>
                                        <p:attrNameLst>
                                          <p:attrName>ppt_x</p:attrName>
                                          <p:attrName>ppt_y</p:attrName>
                                        </p:attrNameLst>
                                      </p:cBhvr>
                                      <p:rCtr x="6700" y="-8800"/>
                                    </p:animMotion>
                                  </p:childTnLst>
                                </p:cTn>
                              </p:par>
                            </p:childTnLst>
                          </p:cTn>
                        </p:par>
                        <p:par>
                          <p:cTn id="46" fill="hold">
                            <p:stCondLst>
                              <p:cond delay="12300"/>
                            </p:stCondLst>
                            <p:childTnLst>
                              <p:par>
                                <p:cTn id="47" presetID="1" presetClass="entr" presetSubtype="0" fill="hold" grpId="0" nodeType="afterEffect">
                                  <p:stCondLst>
                                    <p:cond delay="0"/>
                                  </p:stCondLst>
                                  <p:childTnLst>
                                    <p:set>
                                      <p:cBhvr>
                                        <p:cTn id="48" dur="1" fill="hold">
                                          <p:stCondLst>
                                            <p:cond delay="0"/>
                                          </p:stCondLst>
                                        </p:cTn>
                                        <p:tgtEl>
                                          <p:spTgt spid="65598"/>
                                        </p:tgtEl>
                                        <p:attrNameLst>
                                          <p:attrName>style.visibility</p:attrName>
                                        </p:attrNameLst>
                                      </p:cBhvr>
                                      <p:to>
                                        <p:strVal val="visible"/>
                                      </p:to>
                                    </p:set>
                                  </p:childTnLst>
                                </p:cTn>
                              </p:par>
                            </p:childTnLst>
                          </p:cTn>
                        </p:par>
                        <p:par>
                          <p:cTn id="49" fill="hold">
                            <p:stCondLst>
                              <p:cond delay="12300"/>
                            </p:stCondLst>
                            <p:childTnLst>
                              <p:par>
                                <p:cTn id="50" presetID="6" presetClass="emph" presetSubtype="0" fill="hold" grpId="1" nodeType="afterEffect">
                                  <p:stCondLst>
                                    <p:cond delay="0"/>
                                  </p:stCondLst>
                                  <p:childTnLst>
                                    <p:animScale>
                                      <p:cBhvr>
                                        <p:cTn id="51" dur="1000" fill="hold"/>
                                        <p:tgtEl>
                                          <p:spTgt spid="65598"/>
                                        </p:tgtEl>
                                      </p:cBhvr>
                                      <p:by x="150000" y="150000"/>
                                    </p:animScale>
                                  </p:childTnLst>
                                </p:cTn>
                              </p:par>
                            </p:childTnLst>
                          </p:cTn>
                        </p:par>
                        <p:par>
                          <p:cTn id="52" fill="hold">
                            <p:stCondLst>
                              <p:cond delay="13300"/>
                            </p:stCondLst>
                            <p:childTnLst>
                              <p:par>
                                <p:cTn id="53" presetID="1" presetClass="exit" presetSubtype="0" fill="hold" grpId="2" nodeType="afterEffect">
                                  <p:stCondLst>
                                    <p:cond delay="2000"/>
                                  </p:stCondLst>
                                  <p:childTnLst>
                                    <p:set>
                                      <p:cBhvr>
                                        <p:cTn id="54" dur="1" fill="hold">
                                          <p:stCondLst>
                                            <p:cond delay="0"/>
                                          </p:stCondLst>
                                        </p:cTn>
                                        <p:tgtEl>
                                          <p:spTgt spid="65598"/>
                                        </p:tgtEl>
                                        <p:attrNameLst>
                                          <p:attrName>style.visibility</p:attrName>
                                        </p:attrNameLst>
                                      </p:cBhvr>
                                      <p:to>
                                        <p:strVal val="hidden"/>
                                      </p:to>
                                    </p:set>
                                  </p:childTnLst>
                                </p:cTn>
                              </p:par>
                            </p:childTnLst>
                          </p:cTn>
                        </p:par>
                        <p:par>
                          <p:cTn id="55" fill="hold">
                            <p:stCondLst>
                              <p:cond delay="15300"/>
                            </p:stCondLst>
                            <p:childTnLst>
                              <p:par>
                                <p:cTn id="56" presetID="1" presetClass="exit" presetSubtype="0" fill="hold" grpId="2" nodeType="afterEffect">
                                  <p:stCondLst>
                                    <p:cond delay="0"/>
                                  </p:stCondLst>
                                  <p:childTnLst>
                                    <p:set>
                                      <p:cBhvr>
                                        <p:cTn id="57" dur="1" fill="hold">
                                          <p:stCondLst>
                                            <p:cond delay="0"/>
                                          </p:stCondLst>
                                        </p:cTn>
                                        <p:tgtEl>
                                          <p:spTgt spid="65597"/>
                                        </p:tgtEl>
                                        <p:attrNameLst>
                                          <p:attrName>style.visibility</p:attrName>
                                        </p:attrNameLst>
                                      </p:cBhvr>
                                      <p:to>
                                        <p:strVal val="hidden"/>
                                      </p:to>
                                    </p:set>
                                  </p:childTnLst>
                                </p:cTn>
                              </p:par>
                            </p:childTnLst>
                          </p:cTn>
                        </p:par>
                        <p:par>
                          <p:cTn id="58" fill="hold">
                            <p:stCondLst>
                              <p:cond delay="15300"/>
                            </p:stCondLst>
                            <p:childTnLst>
                              <p:par>
                                <p:cTn id="59" presetID="1" presetClass="entr" presetSubtype="0" fill="hold" grpId="0" nodeType="afterEffect">
                                  <p:stCondLst>
                                    <p:cond delay="0"/>
                                  </p:stCondLst>
                                  <p:childTnLst>
                                    <p:set>
                                      <p:cBhvr>
                                        <p:cTn id="60" dur="1" fill="hold">
                                          <p:stCondLst>
                                            <p:cond delay="0"/>
                                          </p:stCondLst>
                                        </p:cTn>
                                        <p:tgtEl>
                                          <p:spTgt spid="65599"/>
                                        </p:tgtEl>
                                        <p:attrNameLst>
                                          <p:attrName>style.visibility</p:attrName>
                                        </p:attrNameLst>
                                      </p:cBhvr>
                                      <p:to>
                                        <p:strVal val="visible"/>
                                      </p:to>
                                    </p:set>
                                  </p:childTnLst>
                                </p:cTn>
                              </p:par>
                            </p:childTnLst>
                          </p:cTn>
                        </p:par>
                        <p:par>
                          <p:cTn id="61" fill="hold">
                            <p:stCondLst>
                              <p:cond delay="15300"/>
                            </p:stCondLst>
                            <p:childTnLst>
                              <p:par>
                                <p:cTn id="62" presetID="63" presetClass="path" presetSubtype="0" accel="50000" decel="50000" fill="hold" grpId="1" nodeType="afterEffect">
                                  <p:stCondLst>
                                    <p:cond delay="0"/>
                                  </p:stCondLst>
                                  <p:childTnLst>
                                    <p:animMotion origin="layout" path="M 0.02205 0.00671 L 0.08664 0.14705 " pathEditMode="relative" rAng="0" ptsTypes="AA">
                                      <p:cBhvr>
                                        <p:cTn id="63" dur="2000" fill="hold"/>
                                        <p:tgtEl>
                                          <p:spTgt spid="65599"/>
                                        </p:tgtEl>
                                        <p:attrNameLst>
                                          <p:attrName>ppt_x</p:attrName>
                                          <p:attrName>ppt_y</p:attrName>
                                        </p:attrNameLst>
                                      </p:cBhvr>
                                      <p:rCtr x="3200" y="7000"/>
                                    </p:animMotion>
                                  </p:childTnLst>
                                </p:cTn>
                              </p:par>
                            </p:childTnLst>
                          </p:cTn>
                        </p:par>
                        <p:par>
                          <p:cTn id="64" fill="hold">
                            <p:stCondLst>
                              <p:cond delay="17300"/>
                            </p:stCondLst>
                            <p:childTnLst>
                              <p:par>
                                <p:cTn id="65" presetID="1" presetClass="entr" presetSubtype="0" fill="hold" grpId="0" nodeType="afterEffect">
                                  <p:stCondLst>
                                    <p:cond delay="0"/>
                                  </p:stCondLst>
                                  <p:childTnLst>
                                    <p:set>
                                      <p:cBhvr>
                                        <p:cTn id="66" dur="1" fill="hold">
                                          <p:stCondLst>
                                            <p:cond delay="0"/>
                                          </p:stCondLst>
                                        </p:cTn>
                                        <p:tgtEl>
                                          <p:spTgt spid="65600"/>
                                        </p:tgtEl>
                                        <p:attrNameLst>
                                          <p:attrName>style.visibility</p:attrName>
                                        </p:attrNameLst>
                                      </p:cBhvr>
                                      <p:to>
                                        <p:strVal val="visible"/>
                                      </p:to>
                                    </p:set>
                                  </p:childTnLst>
                                </p:cTn>
                              </p:par>
                            </p:childTnLst>
                          </p:cTn>
                        </p:par>
                        <p:par>
                          <p:cTn id="67" fill="hold">
                            <p:stCondLst>
                              <p:cond delay="17300"/>
                            </p:stCondLst>
                            <p:childTnLst>
                              <p:par>
                                <p:cTn id="68" presetID="6" presetClass="emph" presetSubtype="0" fill="hold" grpId="1" nodeType="afterEffect">
                                  <p:stCondLst>
                                    <p:cond delay="0"/>
                                  </p:stCondLst>
                                  <p:childTnLst>
                                    <p:animScale>
                                      <p:cBhvr>
                                        <p:cTn id="69" dur="1000" fill="hold"/>
                                        <p:tgtEl>
                                          <p:spTgt spid="6560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82" grpId="0" animBg="1"/>
      <p:bldP spid="65582" grpId="1" animBg="1"/>
      <p:bldP spid="65582" grpId="2" animBg="1"/>
      <p:bldP spid="65595" grpId="0" animBg="1"/>
      <p:bldP spid="65595" grpId="1" animBg="1"/>
      <p:bldP spid="65595" grpId="2" animBg="1"/>
      <p:bldP spid="65597" grpId="0" animBg="1"/>
      <p:bldP spid="65597" grpId="1" animBg="1"/>
      <p:bldP spid="65597" grpId="2" animBg="1"/>
      <p:bldP spid="65598" grpId="0" animBg="1"/>
      <p:bldP spid="65598" grpId="1" animBg="1"/>
      <p:bldP spid="65598" grpId="2" animBg="1"/>
      <p:bldP spid="65599" grpId="0" animBg="1"/>
      <p:bldP spid="65599" grpId="1" animBg="1"/>
      <p:bldP spid="65600" grpId="0" animBg="1"/>
      <p:bldP spid="65600" grpId="1" animBg="1"/>
      <p:bldP spid="65596" grpId="0" animBg="1"/>
      <p:bldP spid="65596" grpId="1" animBg="1"/>
      <p:bldP spid="65596" grpId="2" animBg="1"/>
      <p:bldP spid="65590" grpId="0" animBg="1"/>
      <p:bldP spid="65590" grpId="1" animBg="1"/>
      <p:bldP spid="65590" grpId="2"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rPr>
              <a:t>第</a:t>
            </a:r>
            <a:r>
              <a:rPr lang="en-US" altLang="zh-CN" dirty="0" smtClean="0">
                <a:latin typeface="+mn-lt"/>
              </a:rPr>
              <a:t>1</a:t>
            </a:r>
            <a:r>
              <a:rPr lang="zh-CN" altLang="en-US" dirty="0" smtClean="0">
                <a:latin typeface="+mn-lt"/>
              </a:rPr>
              <a:t>章 计算机网络和互联网</a:t>
            </a:r>
            <a:endParaRPr lang="zh-CN" altLang="en-US" dirty="0">
              <a:latin typeface="+mn-lt"/>
            </a:endParaRPr>
          </a:p>
        </p:txBody>
      </p:sp>
      <p:sp>
        <p:nvSpPr>
          <p:cNvPr id="63491" name="Rectangle 3"/>
          <p:cNvSpPr>
            <a:spLocks noGrp="1" noChangeArrowheads="1"/>
          </p:cNvSpPr>
          <p:nvPr>
            <p:ph sz="half" idx="1"/>
          </p:nvPr>
        </p:nvSpPr>
        <p:spPr/>
        <p:txBody>
          <a:bodyPr/>
          <a:lstStyle/>
          <a:p>
            <a:pPr eaLnBrk="1" hangingPunct="1">
              <a:buFontTx/>
              <a:buNone/>
            </a:pPr>
            <a:r>
              <a:rPr lang="en-US" altLang="zh-CN" sz="2000" dirty="0" smtClean="0">
                <a:latin typeface="+mn-lt"/>
              </a:rPr>
              <a:t>1.1 </a:t>
            </a:r>
            <a:r>
              <a:rPr lang="zh-CN" altLang="en-US" sz="2000" dirty="0" smtClean="0">
                <a:latin typeface="+mn-lt"/>
              </a:rPr>
              <a:t>什么是互联网</a:t>
            </a:r>
            <a:endParaRPr lang="en-US" altLang="zh-CN" sz="2000" dirty="0" smtClean="0">
              <a:latin typeface="+mn-lt"/>
            </a:endParaRPr>
          </a:p>
          <a:p>
            <a:pPr eaLnBrk="1" hangingPunct="1">
              <a:buClr>
                <a:srgbClr val="FF0000"/>
              </a:buClr>
              <a:buFontTx/>
              <a:buChar char="•"/>
            </a:pPr>
            <a:r>
              <a:rPr lang="zh-CN" altLang="en-US" sz="1800" dirty="0" smtClean="0">
                <a:latin typeface="+mn-lt"/>
              </a:rPr>
              <a:t>具体构成描述</a:t>
            </a:r>
            <a:endParaRPr lang="en-US" altLang="zh-CN" sz="1800" dirty="0" smtClean="0">
              <a:latin typeface="+mn-lt"/>
            </a:endParaRPr>
          </a:p>
          <a:p>
            <a:pPr eaLnBrk="1" hangingPunct="1">
              <a:buClr>
                <a:srgbClr val="FF0000"/>
              </a:buClr>
            </a:pPr>
            <a:r>
              <a:rPr lang="zh-CN" altLang="en-US" sz="1800" dirty="0" smtClean="0">
                <a:latin typeface="+mn-lt"/>
              </a:rPr>
              <a:t>服务描述</a:t>
            </a:r>
            <a:endParaRPr lang="en-US" altLang="zh-CN" sz="1800" dirty="0">
              <a:latin typeface="+mn-lt"/>
            </a:endParaRPr>
          </a:p>
          <a:p>
            <a:pPr eaLnBrk="1" hangingPunct="1">
              <a:buClr>
                <a:srgbClr val="FF0000"/>
              </a:buClr>
            </a:pPr>
            <a:r>
              <a:rPr lang="zh-CN" altLang="en-US" sz="1800" dirty="0" smtClean="0">
                <a:latin typeface="+mn-lt"/>
              </a:rPr>
              <a:t>什么是协议</a:t>
            </a:r>
            <a:endParaRPr lang="en-US" altLang="zh-CN" sz="1800" dirty="0">
              <a:latin typeface="+mn-lt"/>
            </a:endParaRPr>
          </a:p>
          <a:p>
            <a:pPr eaLnBrk="1" hangingPunct="1">
              <a:buFontTx/>
              <a:buNone/>
            </a:pPr>
            <a:r>
              <a:rPr lang="en-US" altLang="zh-CN" sz="2000" dirty="0" smtClean="0">
                <a:latin typeface="+mn-lt"/>
              </a:rPr>
              <a:t>1.2 </a:t>
            </a:r>
            <a:r>
              <a:rPr lang="zh-CN" altLang="en-US" sz="2000" dirty="0" smtClean="0">
                <a:latin typeface="+mn-lt"/>
              </a:rPr>
              <a:t>网络边缘</a:t>
            </a:r>
            <a:endParaRPr lang="en-US" altLang="zh-CN" sz="2000" dirty="0" smtClean="0">
              <a:latin typeface="+mn-lt"/>
            </a:endParaRPr>
          </a:p>
          <a:p>
            <a:pPr eaLnBrk="1" hangingPunct="1">
              <a:buClr>
                <a:srgbClr val="FF0000"/>
              </a:buClr>
            </a:pPr>
            <a:r>
              <a:rPr lang="zh-CN" altLang="en-US" sz="1800" dirty="0" smtClean="0">
                <a:latin typeface="+mn-lt"/>
              </a:rPr>
              <a:t>接入网</a:t>
            </a:r>
            <a:endParaRPr lang="en-US" altLang="zh-CN" sz="1800" dirty="0" smtClean="0">
              <a:latin typeface="+mn-lt"/>
            </a:endParaRPr>
          </a:p>
          <a:p>
            <a:pPr eaLnBrk="1" hangingPunct="1">
              <a:buClr>
                <a:srgbClr val="FF0000"/>
              </a:buClr>
            </a:pPr>
            <a:r>
              <a:rPr lang="zh-CN" altLang="en-US" sz="1800" dirty="0" smtClean="0">
                <a:latin typeface="+mn-lt"/>
              </a:rPr>
              <a:t>物理媒体</a:t>
            </a:r>
            <a:endParaRPr lang="en-US" altLang="zh-CN" sz="1800" dirty="0" smtClean="0">
              <a:latin typeface="+mn-lt"/>
            </a:endParaRPr>
          </a:p>
          <a:p>
            <a:pPr eaLnBrk="1" hangingPunct="1">
              <a:buFontTx/>
              <a:buNone/>
            </a:pPr>
            <a:r>
              <a:rPr lang="en-US" altLang="zh-CN" sz="2000" dirty="0" smtClean="0">
                <a:latin typeface="+mn-lt"/>
              </a:rPr>
              <a:t>1.3 </a:t>
            </a:r>
            <a:r>
              <a:rPr lang="zh-CN" altLang="en-US" sz="2000" dirty="0" smtClean="0">
                <a:latin typeface="+mn-lt"/>
              </a:rPr>
              <a:t>网络核心</a:t>
            </a:r>
            <a:endParaRPr lang="en-US" altLang="zh-CN" sz="2000" dirty="0" smtClean="0">
              <a:latin typeface="+mn-lt"/>
            </a:endParaRPr>
          </a:p>
          <a:p>
            <a:pPr eaLnBrk="1" hangingPunct="1">
              <a:buClr>
                <a:srgbClr val="FF0000"/>
              </a:buClr>
            </a:pPr>
            <a:r>
              <a:rPr lang="zh-CN" altLang="en-US" sz="1800" dirty="0" smtClean="0">
                <a:latin typeface="+mn-lt"/>
              </a:rPr>
              <a:t>分组交换</a:t>
            </a:r>
            <a:endParaRPr lang="en-US" altLang="zh-CN" sz="1800" dirty="0" smtClean="0">
              <a:latin typeface="+mn-lt"/>
            </a:endParaRPr>
          </a:p>
          <a:p>
            <a:pPr eaLnBrk="1" hangingPunct="1">
              <a:buClr>
                <a:srgbClr val="FF0000"/>
              </a:buClr>
            </a:pPr>
            <a:r>
              <a:rPr lang="zh-CN" altLang="en-US" sz="1800" dirty="0" smtClean="0">
                <a:solidFill>
                  <a:srgbClr val="FF0000"/>
                </a:solidFill>
                <a:latin typeface="+mn-lt"/>
              </a:rPr>
              <a:t>电路交换</a:t>
            </a:r>
            <a:endParaRPr lang="en-US" altLang="zh-CN" sz="1800" dirty="0" smtClean="0">
              <a:solidFill>
                <a:srgbClr val="FF0000"/>
              </a:solidFill>
              <a:latin typeface="+mn-lt"/>
            </a:endParaRPr>
          </a:p>
          <a:p>
            <a:pPr eaLnBrk="1" hangingPunct="1">
              <a:buClr>
                <a:srgbClr val="FF0000"/>
              </a:buClr>
            </a:pPr>
            <a:r>
              <a:rPr lang="zh-CN" altLang="en-US" sz="1800" dirty="0" smtClean="0">
                <a:latin typeface="+mn-lt"/>
              </a:rPr>
              <a:t>网络的网络</a:t>
            </a:r>
            <a:endParaRPr lang="en-US" altLang="zh-CN" sz="1800" dirty="0" smtClean="0">
              <a:latin typeface="+mn-lt"/>
            </a:endParaRPr>
          </a:p>
          <a:p>
            <a:pPr marL="0" indent="0" eaLnBrk="1" hangingPunct="1">
              <a:buClr>
                <a:srgbClr val="FF0000"/>
              </a:buClr>
              <a:buNone/>
            </a:pPr>
            <a:r>
              <a:rPr lang="en-US" altLang="zh-CN" sz="2000" dirty="0" smtClean="0">
                <a:latin typeface="+mn-lt"/>
              </a:rPr>
              <a:t>1.4 </a:t>
            </a:r>
            <a:r>
              <a:rPr lang="zh-CN" altLang="en-US" sz="2000" dirty="0" smtClean="0">
                <a:latin typeface="+mn-lt"/>
              </a:rPr>
              <a:t>分组交换网中的时延、丢包和吞吐量</a:t>
            </a:r>
            <a:endParaRPr lang="en-US" altLang="zh-CN" sz="2000" dirty="0">
              <a:latin typeface="+mn-lt"/>
            </a:endParaRPr>
          </a:p>
          <a:p>
            <a:pPr eaLnBrk="1" hangingPunct="1">
              <a:buClr>
                <a:srgbClr val="FF0000"/>
              </a:buClr>
            </a:pPr>
            <a:r>
              <a:rPr lang="zh-CN" altLang="en-US" sz="1800" dirty="0" smtClean="0">
                <a:latin typeface="+mn-lt"/>
              </a:rPr>
              <a:t>分组交换网中的</a:t>
            </a:r>
            <a:r>
              <a:rPr lang="zh-CN" altLang="en-US" sz="1800" dirty="0">
                <a:latin typeface="+mn-lt"/>
              </a:rPr>
              <a:t>时延</a:t>
            </a:r>
            <a:r>
              <a:rPr lang="zh-CN" altLang="en-US" sz="1800" dirty="0" smtClean="0">
                <a:latin typeface="+mn-lt"/>
              </a:rPr>
              <a:t>概述</a:t>
            </a:r>
            <a:endParaRPr lang="en-US" altLang="zh-CN" sz="1800" dirty="0" smtClean="0">
              <a:latin typeface="+mn-lt"/>
            </a:endParaRPr>
          </a:p>
          <a:p>
            <a:pPr eaLnBrk="1" hangingPunct="1">
              <a:buClr>
                <a:srgbClr val="FF0000"/>
              </a:buClr>
            </a:pPr>
            <a:r>
              <a:rPr lang="zh-CN" altLang="en-US" sz="1800" dirty="0" smtClean="0">
                <a:latin typeface="+mn-lt"/>
              </a:rPr>
              <a:t>排队</a:t>
            </a:r>
            <a:r>
              <a:rPr lang="zh-CN" altLang="en-US" sz="1800" dirty="0">
                <a:latin typeface="+mn-lt"/>
              </a:rPr>
              <a:t>时延和丢包</a:t>
            </a:r>
            <a:endParaRPr lang="en-US" altLang="zh-CN" sz="1800" dirty="0">
              <a:latin typeface="+mn-lt"/>
            </a:endParaRPr>
          </a:p>
          <a:p>
            <a:pPr eaLnBrk="1" hangingPunct="1">
              <a:buClr>
                <a:srgbClr val="FF0000"/>
              </a:buClr>
            </a:pPr>
            <a:endParaRPr lang="en-US" altLang="zh-CN" sz="1800" dirty="0">
              <a:latin typeface="+mn-lt"/>
            </a:endParaRPr>
          </a:p>
        </p:txBody>
      </p:sp>
      <p:sp>
        <p:nvSpPr>
          <p:cNvPr id="3" name="内容占位符 2"/>
          <p:cNvSpPr>
            <a:spLocks noGrp="1"/>
          </p:cNvSpPr>
          <p:nvPr>
            <p:ph sz="half" idx="2"/>
          </p:nvPr>
        </p:nvSpPr>
        <p:spPr/>
        <p:txBody>
          <a:bodyPr/>
          <a:lstStyle/>
          <a:p>
            <a:pPr eaLnBrk="1" hangingPunct="1">
              <a:buClr>
                <a:srgbClr val="FF0000"/>
              </a:buClr>
            </a:pPr>
            <a:r>
              <a:rPr lang="zh-CN" altLang="en-US" sz="1800" dirty="0" smtClean="0">
                <a:latin typeface="+mn-lt"/>
              </a:rPr>
              <a:t>端到端时延</a:t>
            </a:r>
            <a:endParaRPr lang="en-US" altLang="zh-CN" sz="1800" dirty="0">
              <a:latin typeface="+mn-lt"/>
            </a:endParaRPr>
          </a:p>
          <a:p>
            <a:pPr eaLnBrk="1" hangingPunct="1">
              <a:buClr>
                <a:srgbClr val="FF0000"/>
              </a:buClr>
            </a:pPr>
            <a:r>
              <a:rPr lang="zh-CN" altLang="en-US" sz="1800" dirty="0" smtClean="0">
                <a:latin typeface="+mn-lt"/>
              </a:rPr>
              <a:t>计算机网络中的吞吐量</a:t>
            </a:r>
            <a:endParaRPr lang="en-US" altLang="zh-CN" sz="1800" dirty="0">
              <a:latin typeface="+mn-lt"/>
            </a:endParaRPr>
          </a:p>
          <a:p>
            <a:pPr eaLnBrk="1" hangingPunct="1">
              <a:buFontTx/>
              <a:buNone/>
            </a:pPr>
            <a:r>
              <a:rPr lang="en-US" altLang="zh-CN" sz="2000" dirty="0" smtClean="0">
                <a:latin typeface="+mn-lt"/>
              </a:rPr>
              <a:t>1.5 </a:t>
            </a:r>
            <a:r>
              <a:rPr lang="zh-CN" altLang="en-US" sz="2000" dirty="0" smtClean="0">
                <a:latin typeface="+mn-lt"/>
              </a:rPr>
              <a:t>协议层次及其服务模型</a:t>
            </a:r>
            <a:endParaRPr lang="en-US" altLang="zh-CN" sz="2000" dirty="0" smtClean="0">
              <a:latin typeface="+mn-lt"/>
            </a:endParaRPr>
          </a:p>
          <a:p>
            <a:pPr eaLnBrk="1" hangingPunct="1">
              <a:buClr>
                <a:srgbClr val="FF0000"/>
              </a:buClr>
              <a:buFontTx/>
              <a:buChar char="•"/>
            </a:pPr>
            <a:r>
              <a:rPr lang="zh-CN" altLang="en-US" sz="1800" dirty="0" smtClean="0">
                <a:latin typeface="+mn-lt"/>
              </a:rPr>
              <a:t>分层的体系结构</a:t>
            </a:r>
            <a:endParaRPr lang="en-US" altLang="zh-CN" sz="1800" dirty="0">
              <a:latin typeface="+mn-lt"/>
            </a:endParaRPr>
          </a:p>
          <a:p>
            <a:pPr eaLnBrk="1" hangingPunct="1">
              <a:buClr>
                <a:srgbClr val="FF0000"/>
              </a:buClr>
              <a:buFontTx/>
              <a:buChar char="•"/>
            </a:pPr>
            <a:r>
              <a:rPr lang="zh-CN" altLang="en-US" sz="1800" dirty="0" smtClean="0">
                <a:latin typeface="+mn-lt"/>
              </a:rPr>
              <a:t>封装</a:t>
            </a:r>
            <a:endParaRPr lang="en-US" altLang="zh-CN" sz="1800" dirty="0">
              <a:latin typeface="+mn-lt"/>
            </a:endParaRPr>
          </a:p>
          <a:p>
            <a:pPr eaLnBrk="1" hangingPunct="1">
              <a:buFontTx/>
              <a:buNone/>
            </a:pPr>
            <a:r>
              <a:rPr lang="en-US" altLang="zh-CN" sz="2000" dirty="0">
                <a:latin typeface="+mn-lt"/>
              </a:rPr>
              <a:t>1.6 </a:t>
            </a:r>
            <a:r>
              <a:rPr lang="zh-CN" altLang="en-US" sz="2000" dirty="0" smtClean="0">
                <a:latin typeface="+mn-lt"/>
              </a:rPr>
              <a:t>面对攻击的网络</a:t>
            </a:r>
            <a:endParaRPr lang="en-US" altLang="zh-CN" sz="2000" dirty="0">
              <a:latin typeface="+mn-lt"/>
            </a:endParaRPr>
          </a:p>
          <a:p>
            <a:pPr eaLnBrk="1" hangingPunct="1">
              <a:buFontTx/>
              <a:buNone/>
            </a:pPr>
            <a:r>
              <a:rPr lang="en-US" altLang="zh-CN" sz="2000" dirty="0" smtClean="0">
                <a:latin typeface="+mn-lt"/>
              </a:rPr>
              <a:t>1.7 </a:t>
            </a:r>
            <a:r>
              <a:rPr lang="zh-CN" altLang="en-US" sz="2000" dirty="0" smtClean="0">
                <a:latin typeface="+mn-lt"/>
              </a:rPr>
              <a:t>计算机网络和互联网的历史</a:t>
            </a:r>
            <a:endParaRPr lang="en-US" altLang="zh-CN" sz="2000" dirty="0" smtClean="0">
              <a:latin typeface="+mn-lt"/>
            </a:endParaRPr>
          </a:p>
          <a:p>
            <a:pPr eaLnBrk="1" hangingPunct="1">
              <a:buClr>
                <a:srgbClr val="FF0000"/>
              </a:buClr>
            </a:pPr>
            <a:r>
              <a:rPr lang="zh-CN" altLang="en-US" sz="1800" dirty="0" smtClean="0">
                <a:latin typeface="+mn-lt"/>
              </a:rPr>
              <a:t>分组交换的发展：</a:t>
            </a:r>
            <a:r>
              <a:rPr lang="en-US" altLang="zh-CN" sz="1800" dirty="0" smtClean="0">
                <a:latin typeface="+mn-lt"/>
              </a:rPr>
              <a:t>1961 – 1972</a:t>
            </a:r>
          </a:p>
          <a:p>
            <a:pPr eaLnBrk="1" hangingPunct="1">
              <a:buClr>
                <a:srgbClr val="FF0000"/>
              </a:buClr>
            </a:pPr>
            <a:r>
              <a:rPr lang="zh-CN" altLang="en-US" sz="1800" dirty="0" smtClean="0">
                <a:latin typeface="+mn-lt"/>
              </a:rPr>
              <a:t>专用网络和网络互联：</a:t>
            </a:r>
            <a:r>
              <a:rPr lang="en-US" altLang="zh-CN" sz="1800" dirty="0" smtClean="0">
                <a:latin typeface="+mn-lt"/>
              </a:rPr>
              <a:t>1972 – 1980</a:t>
            </a:r>
          </a:p>
          <a:p>
            <a:pPr eaLnBrk="1" hangingPunct="1">
              <a:buClr>
                <a:srgbClr val="FF0000"/>
              </a:buClr>
            </a:pPr>
            <a:r>
              <a:rPr lang="zh-CN" altLang="en-US" sz="1800" dirty="0" smtClean="0">
                <a:latin typeface="+mn-lt"/>
              </a:rPr>
              <a:t>网络的激增</a:t>
            </a:r>
            <a:r>
              <a:rPr lang="en-US" altLang="zh-CN" sz="1800" dirty="0" smtClean="0">
                <a:latin typeface="+mn-lt"/>
              </a:rPr>
              <a:t>: 1980–1990</a:t>
            </a:r>
            <a:endParaRPr lang="en-US" altLang="zh-CN" sz="1800" dirty="0">
              <a:latin typeface="+mn-lt"/>
            </a:endParaRPr>
          </a:p>
          <a:p>
            <a:pPr eaLnBrk="1" hangingPunct="1">
              <a:buClr>
                <a:srgbClr val="FF0000"/>
              </a:buClr>
            </a:pPr>
            <a:r>
              <a:rPr lang="zh-CN" altLang="en-US" sz="1800" dirty="0" smtClean="0">
                <a:latin typeface="+mn-lt"/>
              </a:rPr>
              <a:t>互联网爆炸：</a:t>
            </a:r>
            <a:r>
              <a:rPr lang="en-US" altLang="zh-CN" sz="1800" dirty="0" smtClean="0">
                <a:latin typeface="+mn-lt"/>
              </a:rPr>
              <a:t>20</a:t>
            </a:r>
            <a:r>
              <a:rPr lang="zh-CN" altLang="en-US" sz="1800" dirty="0" smtClean="0">
                <a:latin typeface="+mn-lt"/>
              </a:rPr>
              <a:t>世纪</a:t>
            </a:r>
            <a:r>
              <a:rPr lang="en-US" altLang="zh-CN" sz="1800" dirty="0" smtClean="0">
                <a:latin typeface="+mn-lt"/>
              </a:rPr>
              <a:t>90</a:t>
            </a:r>
            <a:r>
              <a:rPr lang="zh-CN" altLang="en-US" sz="1800" dirty="0" smtClean="0">
                <a:latin typeface="+mn-lt"/>
              </a:rPr>
              <a:t>年代</a:t>
            </a:r>
            <a:endParaRPr lang="en-US" altLang="zh-CN" sz="1800" dirty="0">
              <a:latin typeface="+mn-lt"/>
            </a:endParaRPr>
          </a:p>
          <a:p>
            <a:pPr eaLnBrk="1" hangingPunct="1">
              <a:buClr>
                <a:srgbClr val="FF0000"/>
              </a:buClr>
            </a:pPr>
            <a:r>
              <a:rPr lang="zh-CN" altLang="en-US" sz="1800" dirty="0" smtClean="0">
                <a:latin typeface="+mn-lt"/>
              </a:rPr>
              <a:t>最新发展</a:t>
            </a:r>
            <a:endParaRPr lang="en-US" altLang="zh-CN" sz="1800" dirty="0" smtClean="0">
              <a:latin typeface="+mn-lt"/>
            </a:endParaRPr>
          </a:p>
          <a:p>
            <a:pPr marL="0" indent="0" eaLnBrk="1" hangingPunct="1">
              <a:buClr>
                <a:srgbClr val="FF0000"/>
              </a:buClr>
              <a:buNone/>
            </a:pPr>
            <a:endParaRPr lang="en-US" altLang="zh-CN" sz="1800" dirty="0" smtClean="0">
              <a:latin typeface="+mn-lt"/>
            </a:endParaRPr>
          </a:p>
          <a:p>
            <a:pPr marL="0" indent="0" eaLnBrk="1" hangingPunct="1">
              <a:buClr>
                <a:srgbClr val="FF0000"/>
              </a:buClr>
              <a:buNone/>
            </a:pPr>
            <a:r>
              <a:rPr lang="en-US" altLang="zh-CN" sz="2000" dirty="0" smtClean="0">
                <a:latin typeface="+mn-lt"/>
              </a:rPr>
              <a:t>1.8 </a:t>
            </a:r>
            <a:r>
              <a:rPr lang="zh-CN" altLang="en-US" sz="2000" dirty="0" smtClean="0">
                <a:latin typeface="+mn-lt"/>
              </a:rPr>
              <a:t>小结</a:t>
            </a:r>
            <a:endParaRPr lang="zh-CN" altLang="en-US" sz="2000" dirty="0">
              <a:solidFill>
                <a:srgbClr val="C00000"/>
              </a:solidFill>
              <a:latin typeface="+mn-lt"/>
            </a:endParaRPr>
          </a:p>
        </p:txBody>
      </p:sp>
    </p:spTree>
    <p:extLst>
      <p:ext uri="{BB962C8B-B14F-4D97-AF65-F5344CB8AC3E}">
        <p14:creationId xmlns:p14="http://schemas.microsoft.com/office/powerpoint/2010/main" val="325428169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8" name="Rectangle 2"/>
          <p:cNvSpPr>
            <a:spLocks noGrp="1" noChangeArrowheads="1"/>
          </p:cNvSpPr>
          <p:nvPr>
            <p:ph type="title"/>
          </p:nvPr>
        </p:nvSpPr>
        <p:spPr>
          <a:xfrm>
            <a:off x="355600" y="203200"/>
            <a:ext cx="8420100" cy="623888"/>
          </a:xfrm>
        </p:spPr>
        <p:txBody>
          <a:bodyPr/>
          <a:lstStyle/>
          <a:p>
            <a:pPr eaLnBrk="1" hangingPunct="1"/>
            <a:r>
              <a:rPr lang="en-US" altLang="zh-CN" dirty="0" smtClean="0">
                <a:latin typeface="+mn-lt"/>
              </a:rPr>
              <a:t>1.3.2 </a:t>
            </a:r>
            <a:r>
              <a:rPr lang="zh-CN" altLang="en-US" dirty="0" smtClean="0">
                <a:latin typeface="+mn-lt"/>
              </a:rPr>
              <a:t>电路交换</a:t>
            </a:r>
            <a:endParaRPr lang="en-US" altLang="zh-CN" dirty="0" smtClean="0">
              <a:latin typeface="+mn-lt"/>
            </a:endParaRPr>
          </a:p>
        </p:txBody>
      </p:sp>
      <p:sp>
        <p:nvSpPr>
          <p:cNvPr id="15389" name="Rectangle 3"/>
          <p:cNvSpPr>
            <a:spLocks noGrp="1" noChangeArrowheads="1"/>
          </p:cNvSpPr>
          <p:nvPr>
            <p:ph type="body" sz="half" idx="1"/>
          </p:nvPr>
        </p:nvSpPr>
        <p:spPr>
          <a:xfrm>
            <a:off x="393700" y="1066800"/>
            <a:ext cx="8382000" cy="5094514"/>
          </a:xfrm>
        </p:spPr>
        <p:txBody>
          <a:bodyPr/>
          <a:lstStyle/>
          <a:p>
            <a:pPr eaLnBrk="1" hangingPunct="1"/>
            <a:r>
              <a:rPr lang="zh-CN" altLang="en-US" dirty="0"/>
              <a:t>在电路交换网络中</a:t>
            </a:r>
            <a:r>
              <a:rPr lang="zh-CN" altLang="en-US" dirty="0" smtClean="0"/>
              <a:t>，在端系统间</a:t>
            </a:r>
            <a:r>
              <a:rPr lang="zh-CN" altLang="en-US" dirty="0"/>
              <a:t>通信</a:t>
            </a:r>
            <a:r>
              <a:rPr lang="zh-CN" altLang="en-US" dirty="0" smtClean="0"/>
              <a:t>会话期间，</a:t>
            </a:r>
            <a:r>
              <a:rPr lang="zh-CN" altLang="en-US" dirty="0" smtClean="0">
                <a:solidFill>
                  <a:srgbClr val="FF0000"/>
                </a:solidFill>
              </a:rPr>
              <a:t>预留了</a:t>
            </a:r>
            <a:r>
              <a:rPr lang="zh-CN" altLang="en-US" dirty="0" smtClean="0"/>
              <a:t>端系统间</a:t>
            </a:r>
            <a:r>
              <a:rPr lang="zh-CN" altLang="en-US" dirty="0" smtClean="0">
                <a:solidFill>
                  <a:srgbClr val="FF0000"/>
                </a:solidFill>
              </a:rPr>
              <a:t>沿路径通信所需要的</a:t>
            </a:r>
            <a:r>
              <a:rPr lang="zh-CN" altLang="en-US" dirty="0" smtClean="0"/>
              <a:t>资源</a:t>
            </a:r>
            <a:r>
              <a:rPr lang="en-US" altLang="zh-CN" dirty="0" smtClean="0"/>
              <a:t>(</a:t>
            </a:r>
            <a:r>
              <a:rPr lang="zh-CN" altLang="en-US" dirty="0" smtClean="0"/>
              <a:t>缓冲区</a:t>
            </a:r>
            <a:r>
              <a:rPr lang="zh-CN" altLang="en-US" dirty="0"/>
              <a:t>、链路</a:t>
            </a:r>
            <a:r>
              <a:rPr lang="zh-CN" altLang="en-US" dirty="0" smtClean="0"/>
              <a:t>传输速率</a:t>
            </a:r>
            <a:r>
              <a:rPr lang="en-US" altLang="zh-CN" dirty="0" smtClean="0"/>
              <a:t>)</a:t>
            </a:r>
            <a:r>
              <a:rPr lang="zh-CN" altLang="en-US" dirty="0" smtClean="0"/>
              <a:t> 。</a:t>
            </a:r>
            <a:endParaRPr lang="en-US" altLang="zh-CN" dirty="0" smtClean="0"/>
          </a:p>
          <a:p>
            <a:pPr eaLnBrk="1" hangingPunct="1"/>
            <a:endParaRPr lang="en-US" altLang="zh-CN" sz="2400" dirty="0"/>
          </a:p>
          <a:p>
            <a:pPr eaLnBrk="1" hangingPunct="1"/>
            <a:r>
              <a:rPr lang="zh-CN" altLang="en-US" dirty="0"/>
              <a:t>在分组交换网络中，这些资源不</a:t>
            </a:r>
            <a:r>
              <a:rPr lang="zh-CN" altLang="en-US" dirty="0" smtClean="0"/>
              <a:t>被预留</a:t>
            </a:r>
            <a:r>
              <a:rPr lang="zh-CN" altLang="en-US" dirty="0"/>
              <a:t>；</a:t>
            </a:r>
            <a:r>
              <a:rPr lang="zh-CN" altLang="en-US" dirty="0" smtClean="0"/>
              <a:t>会话的</a:t>
            </a:r>
            <a:r>
              <a:rPr lang="zh-CN" altLang="en-US" dirty="0"/>
              <a:t>报文</a:t>
            </a:r>
            <a:r>
              <a:rPr lang="zh-CN" altLang="en-US" dirty="0" smtClean="0">
                <a:solidFill>
                  <a:srgbClr val="FF0000"/>
                </a:solidFill>
              </a:rPr>
              <a:t>按</a:t>
            </a:r>
            <a:r>
              <a:rPr lang="zh-CN" altLang="en-US" dirty="0">
                <a:solidFill>
                  <a:srgbClr val="FF0000"/>
                </a:solidFill>
              </a:rPr>
              <a:t>需</a:t>
            </a:r>
            <a:r>
              <a:rPr lang="zh-CN" altLang="en-US" dirty="0" smtClean="0"/>
              <a:t>使用这些资源，其后果可能是</a:t>
            </a:r>
            <a:r>
              <a:rPr lang="zh-CN" altLang="en-US" dirty="0" smtClean="0">
                <a:solidFill>
                  <a:srgbClr val="FF0000"/>
                </a:solidFill>
              </a:rPr>
              <a:t>不得不等待</a:t>
            </a:r>
            <a:r>
              <a:rPr lang="en-US" altLang="zh-CN" dirty="0" smtClean="0"/>
              <a:t>(</a:t>
            </a:r>
            <a:r>
              <a:rPr lang="zh-CN" altLang="en-US" dirty="0" smtClean="0"/>
              <a:t>即排队</a:t>
            </a:r>
            <a:r>
              <a:rPr lang="en-US" altLang="zh-CN" dirty="0" smtClean="0"/>
              <a:t>)</a:t>
            </a:r>
            <a:r>
              <a:rPr lang="zh-CN" altLang="en-US" dirty="0" smtClean="0"/>
              <a:t>才能接入通信链路。</a:t>
            </a:r>
            <a:endParaRPr lang="en-US" altLang="zh-CN" dirty="0" smtClean="0"/>
          </a:p>
          <a:p>
            <a:pPr eaLnBrk="1" hangingPunct="1"/>
            <a:endParaRPr lang="en-US" altLang="zh-CN" sz="2400" dirty="0"/>
          </a:p>
          <a:p>
            <a:pPr eaLnBrk="1" hangingPunct="1"/>
            <a:r>
              <a:rPr lang="zh-CN" altLang="en-US" dirty="0"/>
              <a:t>传统的电话网络就是电路交换网络的例子。</a:t>
            </a:r>
            <a:endParaRPr lang="zh-CN" altLang="en-US" sz="2400" dirty="0" smtClean="0"/>
          </a:p>
        </p:txBody>
      </p:sp>
      <p:grpSp>
        <p:nvGrpSpPr>
          <p:cNvPr id="15390" name="Group 4"/>
          <p:cNvGrpSpPr>
            <a:grpSpLocks/>
          </p:cNvGrpSpPr>
          <p:nvPr/>
        </p:nvGrpSpPr>
        <p:grpSpPr bwMode="auto">
          <a:xfrm>
            <a:off x="5753100" y="4959350"/>
            <a:ext cx="0" cy="0"/>
            <a:chOff x="3143" y="1033"/>
            <a:chExt cx="2186" cy="2626"/>
          </a:xfrm>
        </p:grpSpPr>
        <p:sp>
          <p:nvSpPr>
            <p:cNvPr id="15696" name="Freeform 5"/>
            <p:cNvSpPr>
              <a:spLocks/>
            </p:cNvSpPr>
            <p:nvPr/>
          </p:nvSpPr>
          <p:spPr bwMode="auto">
            <a:xfrm>
              <a:off x="4227" y="2178"/>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15697" name="Freeform 6"/>
            <p:cNvSpPr>
              <a:spLocks/>
            </p:cNvSpPr>
            <p:nvPr/>
          </p:nvSpPr>
          <p:spPr bwMode="auto">
            <a:xfrm>
              <a:off x="4239" y="1217"/>
              <a:ext cx="1090" cy="658"/>
            </a:xfrm>
            <a:custGeom>
              <a:avLst/>
              <a:gdLst>
                <a:gd name="T0" fmla="*/ 604 w 765"/>
                <a:gd name="T1" fmla="*/ 14 h 459"/>
                <a:gd name="T2" fmla="*/ 410 w 765"/>
                <a:gd name="T3" fmla="*/ 100 h 459"/>
                <a:gd name="T4" fmla="*/ 137 w 765"/>
                <a:gd name="T5" fmla="*/ 143 h 459"/>
                <a:gd name="T6" fmla="*/ 20 w 765"/>
                <a:gd name="T7" fmla="*/ 482 h 459"/>
                <a:gd name="T8" fmla="*/ 256 w 765"/>
                <a:gd name="T9" fmla="*/ 636 h 459"/>
                <a:gd name="T10" fmla="*/ 493 w 765"/>
                <a:gd name="T11" fmla="*/ 611 h 459"/>
                <a:gd name="T12" fmla="*/ 832 w 765"/>
                <a:gd name="T13" fmla="*/ 636 h 459"/>
                <a:gd name="T14" fmla="*/ 995 w 765"/>
                <a:gd name="T15" fmla="*/ 622 h 459"/>
                <a:gd name="T16" fmla="*/ 1071 w 765"/>
                <a:gd name="T17" fmla="*/ 533 h 459"/>
                <a:gd name="T18" fmla="*/ 1069 w 765"/>
                <a:gd name="T19" fmla="*/ 227 h 459"/>
                <a:gd name="T20" fmla="*/ 943 w 765"/>
                <a:gd name="T21" fmla="*/ 49 h 459"/>
                <a:gd name="T22" fmla="*/ 604 w 765"/>
                <a:gd name="T23" fmla="*/ 14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15698" name="Freeform 7"/>
            <p:cNvSpPr>
              <a:spLocks/>
            </p:cNvSpPr>
            <p:nvPr/>
          </p:nvSpPr>
          <p:spPr bwMode="auto">
            <a:xfrm>
              <a:off x="3143" y="1033"/>
              <a:ext cx="1036" cy="675"/>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15699" name="Group 8"/>
            <p:cNvGrpSpPr>
              <a:grpSpLocks/>
            </p:cNvGrpSpPr>
            <p:nvPr/>
          </p:nvGrpSpPr>
          <p:grpSpPr bwMode="auto">
            <a:xfrm>
              <a:off x="3198" y="1874"/>
              <a:ext cx="919" cy="588"/>
              <a:chOff x="2889" y="1631"/>
              <a:chExt cx="980" cy="743"/>
            </a:xfrm>
          </p:grpSpPr>
          <p:sp>
            <p:nvSpPr>
              <p:cNvPr id="15996" name="Rectangle 9"/>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zh-CN" altLang="en-US"/>
              </a:p>
            </p:txBody>
          </p:sp>
          <p:sp>
            <p:nvSpPr>
              <p:cNvPr id="15997" name="AutoShape 10"/>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zh-CN" altLang="en-US">
                  <a:solidFill>
                    <a:srgbClr val="00CCFF"/>
                  </a:solidFill>
                </a:endParaRPr>
              </a:p>
            </p:txBody>
          </p:sp>
        </p:grpSp>
        <p:grpSp>
          <p:nvGrpSpPr>
            <p:cNvPr id="15700" name="Group 11"/>
            <p:cNvGrpSpPr>
              <a:grpSpLocks/>
            </p:cNvGrpSpPr>
            <p:nvPr/>
          </p:nvGrpSpPr>
          <p:grpSpPr bwMode="auto">
            <a:xfrm>
              <a:off x="3640" y="1154"/>
              <a:ext cx="212" cy="335"/>
              <a:chOff x="3796" y="1043"/>
              <a:chExt cx="865" cy="1237"/>
            </a:xfrm>
          </p:grpSpPr>
          <p:sp>
            <p:nvSpPr>
              <p:cNvPr id="15966" name="Line 12"/>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5967" name="Line 13"/>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5968" name="Line 14"/>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5969" name="Line 15"/>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5970" name="Line 16"/>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5971" name="Line 17"/>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5972" name="Line 18"/>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5973" name="Line 19"/>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5974" name="Line 20"/>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5975" name="Line 21"/>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5976" name="Line 22"/>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5977" name="Line 23"/>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5978" name="Line 24"/>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5979" name="Line 25"/>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5980" name="Line 26"/>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15981" name="Group 27"/>
              <p:cNvGrpSpPr>
                <a:grpSpLocks/>
              </p:cNvGrpSpPr>
              <p:nvPr/>
            </p:nvGrpSpPr>
            <p:grpSpPr bwMode="auto">
              <a:xfrm>
                <a:off x="4269" y="1415"/>
                <a:ext cx="392" cy="137"/>
                <a:chOff x="4227" y="1360"/>
                <a:chExt cx="863" cy="270"/>
              </a:xfrm>
            </p:grpSpPr>
            <p:sp>
              <p:nvSpPr>
                <p:cNvPr id="15992" name="Line 28"/>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5993" name="Line 29"/>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5994" name="Line 30"/>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5995" name="Line 31"/>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5982" name="Group 32"/>
              <p:cNvGrpSpPr>
                <a:grpSpLocks/>
              </p:cNvGrpSpPr>
              <p:nvPr/>
            </p:nvGrpSpPr>
            <p:grpSpPr bwMode="auto">
              <a:xfrm rot="5700496">
                <a:off x="4053" y="1170"/>
                <a:ext cx="392" cy="137"/>
                <a:chOff x="4227" y="1360"/>
                <a:chExt cx="863" cy="270"/>
              </a:xfrm>
            </p:grpSpPr>
            <p:sp>
              <p:nvSpPr>
                <p:cNvPr id="15988" name="Line 33"/>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5989" name="Line 34"/>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5990" name="Line 35"/>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5991" name="Line 36"/>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15983" name="Group 37"/>
              <p:cNvGrpSpPr>
                <a:grpSpLocks/>
              </p:cNvGrpSpPr>
              <p:nvPr/>
            </p:nvGrpSpPr>
            <p:grpSpPr bwMode="auto">
              <a:xfrm rot="10800000">
                <a:off x="3796" y="1402"/>
                <a:ext cx="392" cy="137"/>
                <a:chOff x="4227" y="1360"/>
                <a:chExt cx="863" cy="270"/>
              </a:xfrm>
            </p:grpSpPr>
            <p:sp>
              <p:nvSpPr>
                <p:cNvPr id="15984" name="Line 38"/>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5985" name="Line 39"/>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5986" name="Line 40"/>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5987" name="Line 41"/>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15701" name="Group 42"/>
            <p:cNvGrpSpPr>
              <a:grpSpLocks/>
            </p:cNvGrpSpPr>
            <p:nvPr/>
          </p:nvGrpSpPr>
          <p:grpSpPr bwMode="auto">
            <a:xfrm>
              <a:off x="3189" y="1364"/>
              <a:ext cx="436" cy="114"/>
              <a:chOff x="3072" y="739"/>
              <a:chExt cx="652" cy="146"/>
            </a:xfrm>
          </p:grpSpPr>
          <p:pic>
            <p:nvPicPr>
              <p:cNvPr id="15963" name="Picture 43" descr="lgv_fqmg[1]"/>
              <p:cNvPicPr>
                <a:picLocks noChangeAspect="1" noChangeArrowheads="1"/>
              </p:cNvPicPr>
              <p:nvPr/>
            </p:nvPicPr>
            <p:blipFill>
              <a:blip r:embed="rId4"/>
              <a:srcRect/>
              <a:stretch>
                <a:fillRect/>
              </a:stretch>
            </p:blipFill>
            <p:spPr bwMode="auto">
              <a:xfrm flipH="1">
                <a:off x="3237" y="739"/>
                <a:ext cx="487" cy="146"/>
              </a:xfrm>
              <a:prstGeom prst="rect">
                <a:avLst/>
              </a:prstGeom>
              <a:noFill/>
              <a:ln w="9525">
                <a:noFill/>
                <a:miter lim="800000"/>
                <a:headEnd/>
                <a:tailEnd/>
              </a:ln>
            </p:spPr>
          </p:pic>
          <p:sp>
            <p:nvSpPr>
              <p:cNvPr id="15964" name="Line 44"/>
              <p:cNvSpPr>
                <a:spLocks noChangeShapeType="1"/>
              </p:cNvSpPr>
              <p:nvPr/>
            </p:nvSpPr>
            <p:spPr bwMode="auto">
              <a:xfrm flipH="1">
                <a:off x="3104" y="784"/>
                <a:ext cx="88" cy="0"/>
              </a:xfrm>
              <a:prstGeom prst="line">
                <a:avLst/>
              </a:prstGeom>
              <a:noFill/>
              <a:ln w="9525">
                <a:solidFill>
                  <a:schemeClr val="tx1"/>
                </a:solidFill>
                <a:round/>
                <a:headEnd/>
                <a:tailEnd/>
              </a:ln>
            </p:spPr>
            <p:txBody>
              <a:bodyPr/>
              <a:lstStyle/>
              <a:p>
                <a:endParaRPr lang="zh-CN" altLang="en-US"/>
              </a:p>
            </p:txBody>
          </p:sp>
          <p:sp>
            <p:nvSpPr>
              <p:cNvPr id="15965" name="Line 45"/>
              <p:cNvSpPr>
                <a:spLocks noChangeShapeType="1"/>
              </p:cNvSpPr>
              <p:nvPr/>
            </p:nvSpPr>
            <p:spPr bwMode="auto">
              <a:xfrm flipH="1">
                <a:off x="3072" y="760"/>
                <a:ext cx="144" cy="0"/>
              </a:xfrm>
              <a:prstGeom prst="line">
                <a:avLst/>
              </a:prstGeom>
              <a:noFill/>
              <a:ln w="9525">
                <a:solidFill>
                  <a:schemeClr val="tx1"/>
                </a:solidFill>
                <a:round/>
                <a:headEnd/>
                <a:tailEnd/>
              </a:ln>
            </p:spPr>
            <p:txBody>
              <a:bodyPr/>
              <a:lstStyle/>
              <a:p>
                <a:endParaRPr lang="zh-CN" altLang="en-US"/>
              </a:p>
            </p:txBody>
          </p:sp>
        </p:grpSp>
        <p:pic>
          <p:nvPicPr>
            <p:cNvPr id="15702" name="Picture 46" descr="imgyjavg[1]"/>
            <p:cNvPicPr>
              <a:picLocks noChangeAspect="1" noChangeArrowheads="1"/>
            </p:cNvPicPr>
            <p:nvPr/>
          </p:nvPicPr>
          <p:blipFill>
            <a:blip r:embed="rId5"/>
            <a:srcRect/>
            <a:stretch>
              <a:fillRect/>
            </a:stretch>
          </p:blipFill>
          <p:spPr bwMode="auto">
            <a:xfrm>
              <a:off x="3365" y="1183"/>
              <a:ext cx="232" cy="168"/>
            </a:xfrm>
            <a:prstGeom prst="rect">
              <a:avLst/>
            </a:prstGeom>
            <a:noFill/>
            <a:ln w="9525">
              <a:noFill/>
              <a:miter lim="800000"/>
              <a:headEnd/>
              <a:tailEnd/>
            </a:ln>
          </p:spPr>
        </p:pic>
        <p:grpSp>
          <p:nvGrpSpPr>
            <p:cNvPr id="15703" name="Group 47"/>
            <p:cNvGrpSpPr>
              <a:grpSpLocks/>
            </p:cNvGrpSpPr>
            <p:nvPr/>
          </p:nvGrpSpPr>
          <p:grpSpPr bwMode="auto">
            <a:xfrm>
              <a:off x="3846" y="1069"/>
              <a:ext cx="256" cy="269"/>
              <a:chOff x="2870" y="1518"/>
              <a:chExt cx="292" cy="320"/>
            </a:xfrm>
          </p:grpSpPr>
          <p:graphicFrame>
            <p:nvGraphicFramePr>
              <p:cNvPr id="15386" name="Object 4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0810" name="Clip" r:id="rId6" imgW="826829" imgH="840406" progId="">
                      <p:embed/>
                    </p:oleObj>
                  </mc:Choice>
                  <mc:Fallback>
                    <p:oleObj name="Clip" r:id="rId6" imgW="826829" imgH="840406" progId="">
                      <p:embed/>
                      <p:pic>
                        <p:nvPicPr>
                          <p:cNvPr id="0" name="Picture 548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87" name="Object 4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0811" name="Clip" r:id="rId8" imgW="1268295" imgH="1199426" progId="">
                      <p:embed/>
                    </p:oleObj>
                  </mc:Choice>
                  <mc:Fallback>
                    <p:oleObj name="Clip" r:id="rId8" imgW="1268295" imgH="1199426" progId="">
                      <p:embed/>
                      <p:pic>
                        <p:nvPicPr>
                          <p:cNvPr id="0" name="Picture 548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5704" name="Group 50"/>
            <p:cNvGrpSpPr>
              <a:grpSpLocks/>
            </p:cNvGrpSpPr>
            <p:nvPr/>
          </p:nvGrpSpPr>
          <p:grpSpPr bwMode="auto">
            <a:xfrm>
              <a:off x="4304" y="2253"/>
              <a:ext cx="228" cy="108"/>
              <a:chOff x="3600" y="219"/>
              <a:chExt cx="360" cy="175"/>
            </a:xfrm>
          </p:grpSpPr>
          <p:sp>
            <p:nvSpPr>
              <p:cNvPr id="15950" name="Oval 5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15951" name="Line 5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5952" name="Line 5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5953" name="Rectangle 5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en-US"/>
              </a:p>
            </p:txBody>
          </p:sp>
          <p:sp>
            <p:nvSpPr>
              <p:cNvPr id="15954" name="Oval 5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15955" name="Group 56"/>
              <p:cNvGrpSpPr>
                <a:grpSpLocks/>
              </p:cNvGrpSpPr>
              <p:nvPr/>
            </p:nvGrpSpPr>
            <p:grpSpPr bwMode="auto">
              <a:xfrm>
                <a:off x="3686" y="244"/>
                <a:ext cx="177" cy="66"/>
                <a:chOff x="2848" y="848"/>
                <a:chExt cx="140" cy="98"/>
              </a:xfrm>
            </p:grpSpPr>
            <p:sp>
              <p:nvSpPr>
                <p:cNvPr id="15960" name="Line 5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961" name="Line 5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962" name="Line 5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5956" name="Group 60"/>
              <p:cNvGrpSpPr>
                <a:grpSpLocks/>
              </p:cNvGrpSpPr>
              <p:nvPr/>
            </p:nvGrpSpPr>
            <p:grpSpPr bwMode="auto">
              <a:xfrm flipV="1">
                <a:off x="3686" y="243"/>
                <a:ext cx="177" cy="66"/>
                <a:chOff x="2848" y="848"/>
                <a:chExt cx="140" cy="98"/>
              </a:xfrm>
            </p:grpSpPr>
            <p:sp>
              <p:nvSpPr>
                <p:cNvPr id="15957" name="Line 6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958" name="Line 6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959" name="Line 6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15705" name="Group 64"/>
            <p:cNvGrpSpPr>
              <a:grpSpLocks/>
            </p:cNvGrpSpPr>
            <p:nvPr/>
          </p:nvGrpSpPr>
          <p:grpSpPr bwMode="auto">
            <a:xfrm>
              <a:off x="4528" y="2429"/>
              <a:ext cx="228" cy="108"/>
              <a:chOff x="3600" y="219"/>
              <a:chExt cx="360" cy="175"/>
            </a:xfrm>
          </p:grpSpPr>
          <p:sp>
            <p:nvSpPr>
              <p:cNvPr id="15937" name="Oval 6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15938" name="Line 66"/>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5939" name="Line 67"/>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5940" name="Rectangle 68"/>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en-US"/>
              </a:p>
            </p:txBody>
          </p:sp>
          <p:sp>
            <p:nvSpPr>
              <p:cNvPr id="15941" name="Oval 6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15942" name="Group 70"/>
              <p:cNvGrpSpPr>
                <a:grpSpLocks/>
              </p:cNvGrpSpPr>
              <p:nvPr/>
            </p:nvGrpSpPr>
            <p:grpSpPr bwMode="auto">
              <a:xfrm>
                <a:off x="3686" y="244"/>
                <a:ext cx="177" cy="66"/>
                <a:chOff x="2848" y="848"/>
                <a:chExt cx="140" cy="98"/>
              </a:xfrm>
            </p:grpSpPr>
            <p:sp>
              <p:nvSpPr>
                <p:cNvPr id="15947" name="Line 7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948" name="Line 7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949" name="Line 7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5943" name="Group 74"/>
              <p:cNvGrpSpPr>
                <a:grpSpLocks/>
              </p:cNvGrpSpPr>
              <p:nvPr/>
            </p:nvGrpSpPr>
            <p:grpSpPr bwMode="auto">
              <a:xfrm flipV="1">
                <a:off x="3686" y="243"/>
                <a:ext cx="177" cy="66"/>
                <a:chOff x="2848" y="848"/>
                <a:chExt cx="140" cy="98"/>
              </a:xfrm>
            </p:grpSpPr>
            <p:sp>
              <p:nvSpPr>
                <p:cNvPr id="15944" name="Line 7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945" name="Line 7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946" name="Line 7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15706" name="Group 78"/>
            <p:cNvGrpSpPr>
              <a:grpSpLocks/>
            </p:cNvGrpSpPr>
            <p:nvPr/>
          </p:nvGrpSpPr>
          <p:grpSpPr bwMode="auto">
            <a:xfrm>
              <a:off x="4704" y="2261"/>
              <a:ext cx="228" cy="108"/>
              <a:chOff x="3600" y="219"/>
              <a:chExt cx="360" cy="175"/>
            </a:xfrm>
          </p:grpSpPr>
          <p:sp>
            <p:nvSpPr>
              <p:cNvPr id="15924" name="Oval 7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15925" name="Line 8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5926" name="Line 8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5927" name="Rectangle 8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en-US"/>
              </a:p>
            </p:txBody>
          </p:sp>
          <p:sp>
            <p:nvSpPr>
              <p:cNvPr id="15928" name="Oval 8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15929" name="Group 84"/>
              <p:cNvGrpSpPr>
                <a:grpSpLocks/>
              </p:cNvGrpSpPr>
              <p:nvPr/>
            </p:nvGrpSpPr>
            <p:grpSpPr bwMode="auto">
              <a:xfrm>
                <a:off x="3686" y="244"/>
                <a:ext cx="177" cy="66"/>
                <a:chOff x="2848" y="848"/>
                <a:chExt cx="140" cy="98"/>
              </a:xfrm>
            </p:grpSpPr>
            <p:sp>
              <p:nvSpPr>
                <p:cNvPr id="15934" name="Line 8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935" name="Line 8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936" name="Line 8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5930" name="Group 88"/>
              <p:cNvGrpSpPr>
                <a:grpSpLocks/>
              </p:cNvGrpSpPr>
              <p:nvPr/>
            </p:nvGrpSpPr>
            <p:grpSpPr bwMode="auto">
              <a:xfrm flipV="1">
                <a:off x="3686" y="243"/>
                <a:ext cx="177" cy="66"/>
                <a:chOff x="2848" y="848"/>
                <a:chExt cx="140" cy="98"/>
              </a:xfrm>
            </p:grpSpPr>
            <p:sp>
              <p:nvSpPr>
                <p:cNvPr id="15931" name="Line 8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932" name="Line 9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933" name="Line 9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15707" name="Group 92"/>
            <p:cNvGrpSpPr>
              <a:grpSpLocks/>
            </p:cNvGrpSpPr>
            <p:nvPr/>
          </p:nvGrpSpPr>
          <p:grpSpPr bwMode="auto">
            <a:xfrm>
              <a:off x="4367" y="1532"/>
              <a:ext cx="221" cy="101"/>
              <a:chOff x="3600" y="219"/>
              <a:chExt cx="360" cy="175"/>
            </a:xfrm>
          </p:grpSpPr>
          <p:sp>
            <p:nvSpPr>
              <p:cNvPr id="15911" name="Oval 9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15912" name="Line 94"/>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5913" name="Line 95"/>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5914" name="Rectangle 96"/>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en-US"/>
              </a:p>
            </p:txBody>
          </p:sp>
          <p:sp>
            <p:nvSpPr>
              <p:cNvPr id="15915" name="Oval 9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15916" name="Group 98"/>
              <p:cNvGrpSpPr>
                <a:grpSpLocks/>
              </p:cNvGrpSpPr>
              <p:nvPr/>
            </p:nvGrpSpPr>
            <p:grpSpPr bwMode="auto">
              <a:xfrm>
                <a:off x="3686" y="244"/>
                <a:ext cx="177" cy="66"/>
                <a:chOff x="2848" y="848"/>
                <a:chExt cx="140" cy="98"/>
              </a:xfrm>
            </p:grpSpPr>
            <p:sp>
              <p:nvSpPr>
                <p:cNvPr id="15921" name="Line 9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922" name="Line 10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923" name="Line 10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5917" name="Group 102"/>
              <p:cNvGrpSpPr>
                <a:grpSpLocks/>
              </p:cNvGrpSpPr>
              <p:nvPr/>
            </p:nvGrpSpPr>
            <p:grpSpPr bwMode="auto">
              <a:xfrm flipV="1">
                <a:off x="3686" y="243"/>
                <a:ext cx="177" cy="66"/>
                <a:chOff x="2848" y="848"/>
                <a:chExt cx="140" cy="98"/>
              </a:xfrm>
            </p:grpSpPr>
            <p:sp>
              <p:nvSpPr>
                <p:cNvPr id="15918" name="Line 10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919" name="Line 10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920" name="Line 10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15708" name="Group 106"/>
            <p:cNvGrpSpPr>
              <a:grpSpLocks/>
            </p:cNvGrpSpPr>
            <p:nvPr/>
          </p:nvGrpSpPr>
          <p:grpSpPr bwMode="auto">
            <a:xfrm>
              <a:off x="4366" y="1693"/>
              <a:ext cx="228" cy="108"/>
              <a:chOff x="3600" y="219"/>
              <a:chExt cx="360" cy="175"/>
            </a:xfrm>
          </p:grpSpPr>
          <p:sp>
            <p:nvSpPr>
              <p:cNvPr id="15898" name="Oval 10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15899" name="Line 10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5900" name="Line 10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5901" name="Rectangle 11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en-US"/>
              </a:p>
            </p:txBody>
          </p:sp>
          <p:sp>
            <p:nvSpPr>
              <p:cNvPr id="15902" name="Oval 1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15903" name="Group 112"/>
              <p:cNvGrpSpPr>
                <a:grpSpLocks/>
              </p:cNvGrpSpPr>
              <p:nvPr/>
            </p:nvGrpSpPr>
            <p:grpSpPr bwMode="auto">
              <a:xfrm>
                <a:off x="3686" y="244"/>
                <a:ext cx="177" cy="66"/>
                <a:chOff x="2848" y="848"/>
                <a:chExt cx="140" cy="98"/>
              </a:xfrm>
            </p:grpSpPr>
            <p:sp>
              <p:nvSpPr>
                <p:cNvPr id="15908" name="Line 11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909" name="Line 11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910" name="Line 11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5904" name="Group 116"/>
              <p:cNvGrpSpPr>
                <a:grpSpLocks/>
              </p:cNvGrpSpPr>
              <p:nvPr/>
            </p:nvGrpSpPr>
            <p:grpSpPr bwMode="auto">
              <a:xfrm flipV="1">
                <a:off x="3686" y="243"/>
                <a:ext cx="177" cy="66"/>
                <a:chOff x="2848" y="848"/>
                <a:chExt cx="140" cy="98"/>
              </a:xfrm>
            </p:grpSpPr>
            <p:sp>
              <p:nvSpPr>
                <p:cNvPr id="15905" name="Line 11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906" name="Line 11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907" name="Line 11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15709" name="Group 120"/>
            <p:cNvGrpSpPr>
              <a:grpSpLocks/>
            </p:cNvGrpSpPr>
            <p:nvPr/>
          </p:nvGrpSpPr>
          <p:grpSpPr bwMode="auto">
            <a:xfrm>
              <a:off x="4666" y="1472"/>
              <a:ext cx="210" cy="97"/>
              <a:chOff x="3600" y="219"/>
              <a:chExt cx="360" cy="175"/>
            </a:xfrm>
          </p:grpSpPr>
          <p:sp>
            <p:nvSpPr>
              <p:cNvPr id="15885" name="Oval 1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15886" name="Line 12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5887" name="Line 12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5888" name="Rectangle 12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en-US"/>
              </a:p>
            </p:txBody>
          </p:sp>
          <p:sp>
            <p:nvSpPr>
              <p:cNvPr id="15889" name="Oval 1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15890" name="Group 126"/>
              <p:cNvGrpSpPr>
                <a:grpSpLocks/>
              </p:cNvGrpSpPr>
              <p:nvPr/>
            </p:nvGrpSpPr>
            <p:grpSpPr bwMode="auto">
              <a:xfrm>
                <a:off x="3686" y="244"/>
                <a:ext cx="177" cy="66"/>
                <a:chOff x="2848" y="848"/>
                <a:chExt cx="140" cy="98"/>
              </a:xfrm>
            </p:grpSpPr>
            <p:sp>
              <p:nvSpPr>
                <p:cNvPr id="15895" name="Line 12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896" name="Line 12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897" name="Line 12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5891" name="Group 130"/>
              <p:cNvGrpSpPr>
                <a:grpSpLocks/>
              </p:cNvGrpSpPr>
              <p:nvPr/>
            </p:nvGrpSpPr>
            <p:grpSpPr bwMode="auto">
              <a:xfrm flipV="1">
                <a:off x="3686" y="243"/>
                <a:ext cx="177" cy="66"/>
                <a:chOff x="2848" y="848"/>
                <a:chExt cx="140" cy="98"/>
              </a:xfrm>
            </p:grpSpPr>
            <p:sp>
              <p:nvSpPr>
                <p:cNvPr id="15892" name="Line 13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893" name="Line 13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894" name="Line 13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15710" name="Group 134"/>
            <p:cNvGrpSpPr>
              <a:grpSpLocks/>
            </p:cNvGrpSpPr>
            <p:nvPr/>
          </p:nvGrpSpPr>
          <p:grpSpPr bwMode="auto">
            <a:xfrm>
              <a:off x="4720" y="1693"/>
              <a:ext cx="228" cy="108"/>
              <a:chOff x="3600" y="219"/>
              <a:chExt cx="360" cy="175"/>
            </a:xfrm>
          </p:grpSpPr>
          <p:sp>
            <p:nvSpPr>
              <p:cNvPr id="15872" name="Oval 13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15873" name="Line 136"/>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5874" name="Line 137"/>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5875" name="Rectangle 138"/>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en-US"/>
              </a:p>
            </p:txBody>
          </p:sp>
          <p:sp>
            <p:nvSpPr>
              <p:cNvPr id="15876" name="Oval 13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15877" name="Group 140"/>
              <p:cNvGrpSpPr>
                <a:grpSpLocks/>
              </p:cNvGrpSpPr>
              <p:nvPr/>
            </p:nvGrpSpPr>
            <p:grpSpPr bwMode="auto">
              <a:xfrm>
                <a:off x="3686" y="244"/>
                <a:ext cx="177" cy="66"/>
                <a:chOff x="2848" y="848"/>
                <a:chExt cx="140" cy="98"/>
              </a:xfrm>
            </p:grpSpPr>
            <p:sp>
              <p:nvSpPr>
                <p:cNvPr id="15882" name="Line 14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883" name="Line 14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884" name="Line 14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5878" name="Group 144"/>
              <p:cNvGrpSpPr>
                <a:grpSpLocks/>
              </p:cNvGrpSpPr>
              <p:nvPr/>
            </p:nvGrpSpPr>
            <p:grpSpPr bwMode="auto">
              <a:xfrm flipV="1">
                <a:off x="3686" y="243"/>
                <a:ext cx="177" cy="66"/>
                <a:chOff x="2848" y="848"/>
                <a:chExt cx="140" cy="98"/>
              </a:xfrm>
            </p:grpSpPr>
            <p:sp>
              <p:nvSpPr>
                <p:cNvPr id="15879" name="Line 14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880" name="Line 14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881" name="Line 14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15711" name="Group 148"/>
            <p:cNvGrpSpPr>
              <a:grpSpLocks/>
            </p:cNvGrpSpPr>
            <p:nvPr/>
          </p:nvGrpSpPr>
          <p:grpSpPr bwMode="auto">
            <a:xfrm>
              <a:off x="3832" y="1529"/>
              <a:ext cx="220" cy="100"/>
              <a:chOff x="3600" y="219"/>
              <a:chExt cx="360" cy="175"/>
            </a:xfrm>
          </p:grpSpPr>
          <p:sp>
            <p:nvSpPr>
              <p:cNvPr id="15859" name="Oval 1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15860" name="Line 15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5861" name="Line 15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5862" name="Rectangle 15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en-US"/>
              </a:p>
            </p:txBody>
          </p:sp>
          <p:sp>
            <p:nvSpPr>
              <p:cNvPr id="15863" name="Oval 1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15864" name="Group 154"/>
              <p:cNvGrpSpPr>
                <a:grpSpLocks/>
              </p:cNvGrpSpPr>
              <p:nvPr/>
            </p:nvGrpSpPr>
            <p:grpSpPr bwMode="auto">
              <a:xfrm>
                <a:off x="3686" y="244"/>
                <a:ext cx="177" cy="66"/>
                <a:chOff x="2848" y="848"/>
                <a:chExt cx="140" cy="98"/>
              </a:xfrm>
            </p:grpSpPr>
            <p:sp>
              <p:nvSpPr>
                <p:cNvPr id="15869" name="Line 15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870" name="Line 15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871" name="Line 15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5865" name="Group 158"/>
              <p:cNvGrpSpPr>
                <a:grpSpLocks/>
              </p:cNvGrpSpPr>
              <p:nvPr/>
            </p:nvGrpSpPr>
            <p:grpSpPr bwMode="auto">
              <a:xfrm flipV="1">
                <a:off x="3686" y="243"/>
                <a:ext cx="177" cy="66"/>
                <a:chOff x="2848" y="848"/>
                <a:chExt cx="140" cy="98"/>
              </a:xfrm>
            </p:grpSpPr>
            <p:sp>
              <p:nvSpPr>
                <p:cNvPr id="15866" name="Line 15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867" name="Line 16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868" name="Line 16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15712" name="Group 162"/>
            <p:cNvGrpSpPr>
              <a:grpSpLocks/>
            </p:cNvGrpSpPr>
            <p:nvPr/>
          </p:nvGrpSpPr>
          <p:grpSpPr bwMode="auto">
            <a:xfrm>
              <a:off x="3639" y="2253"/>
              <a:ext cx="220" cy="100"/>
              <a:chOff x="3600" y="219"/>
              <a:chExt cx="360" cy="175"/>
            </a:xfrm>
          </p:grpSpPr>
          <p:sp>
            <p:nvSpPr>
              <p:cNvPr id="15846" name="Oval 16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15847" name="Line 164"/>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5848" name="Line 165"/>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5849" name="Rectangle 166"/>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en-US"/>
              </a:p>
            </p:txBody>
          </p:sp>
          <p:sp>
            <p:nvSpPr>
              <p:cNvPr id="15850" name="Oval 16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15851" name="Group 168"/>
              <p:cNvGrpSpPr>
                <a:grpSpLocks/>
              </p:cNvGrpSpPr>
              <p:nvPr/>
            </p:nvGrpSpPr>
            <p:grpSpPr bwMode="auto">
              <a:xfrm>
                <a:off x="3686" y="244"/>
                <a:ext cx="177" cy="66"/>
                <a:chOff x="2848" y="848"/>
                <a:chExt cx="140" cy="98"/>
              </a:xfrm>
            </p:grpSpPr>
            <p:sp>
              <p:nvSpPr>
                <p:cNvPr id="15856" name="Line 16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857" name="Line 17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858" name="Line 17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5852" name="Group 172"/>
              <p:cNvGrpSpPr>
                <a:grpSpLocks/>
              </p:cNvGrpSpPr>
              <p:nvPr/>
            </p:nvGrpSpPr>
            <p:grpSpPr bwMode="auto">
              <a:xfrm flipV="1">
                <a:off x="3686" y="243"/>
                <a:ext cx="177" cy="66"/>
                <a:chOff x="2848" y="848"/>
                <a:chExt cx="140" cy="98"/>
              </a:xfrm>
            </p:grpSpPr>
            <p:sp>
              <p:nvSpPr>
                <p:cNvPr id="15853" name="Line 17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854" name="Line 17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855" name="Line 17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15713" name="Line 176"/>
            <p:cNvSpPr>
              <a:spLocks noChangeShapeType="1"/>
            </p:cNvSpPr>
            <p:nvPr/>
          </p:nvSpPr>
          <p:spPr bwMode="auto">
            <a:xfrm flipV="1">
              <a:off x="4396" y="2523"/>
              <a:ext cx="143" cy="275"/>
            </a:xfrm>
            <a:prstGeom prst="line">
              <a:avLst/>
            </a:prstGeom>
            <a:noFill/>
            <a:ln w="9525">
              <a:solidFill>
                <a:schemeClr val="tx1"/>
              </a:solidFill>
              <a:round/>
              <a:headEnd/>
              <a:tailEnd/>
            </a:ln>
          </p:spPr>
          <p:txBody>
            <a:bodyPr/>
            <a:lstStyle/>
            <a:p>
              <a:endParaRPr lang="zh-CN" altLang="en-US"/>
            </a:p>
          </p:txBody>
        </p:sp>
        <p:sp>
          <p:nvSpPr>
            <p:cNvPr id="15714" name="Line 177"/>
            <p:cNvSpPr>
              <a:spLocks noChangeShapeType="1"/>
            </p:cNvSpPr>
            <p:nvPr/>
          </p:nvSpPr>
          <p:spPr bwMode="auto">
            <a:xfrm>
              <a:off x="4474" y="2358"/>
              <a:ext cx="103" cy="76"/>
            </a:xfrm>
            <a:prstGeom prst="line">
              <a:avLst/>
            </a:prstGeom>
            <a:noFill/>
            <a:ln w="9525">
              <a:solidFill>
                <a:schemeClr val="tx1"/>
              </a:solidFill>
              <a:round/>
              <a:headEnd/>
              <a:tailEnd/>
            </a:ln>
          </p:spPr>
          <p:txBody>
            <a:bodyPr/>
            <a:lstStyle/>
            <a:p>
              <a:endParaRPr lang="zh-CN" altLang="en-US"/>
            </a:p>
          </p:txBody>
        </p:sp>
        <p:sp>
          <p:nvSpPr>
            <p:cNvPr id="15715" name="Line 178"/>
            <p:cNvSpPr>
              <a:spLocks noChangeShapeType="1"/>
            </p:cNvSpPr>
            <p:nvPr/>
          </p:nvSpPr>
          <p:spPr bwMode="auto">
            <a:xfrm>
              <a:off x="4535" y="2308"/>
              <a:ext cx="176" cy="0"/>
            </a:xfrm>
            <a:prstGeom prst="line">
              <a:avLst/>
            </a:prstGeom>
            <a:noFill/>
            <a:ln w="9525">
              <a:solidFill>
                <a:schemeClr val="tx1"/>
              </a:solidFill>
              <a:round/>
              <a:headEnd/>
              <a:tailEnd/>
            </a:ln>
          </p:spPr>
          <p:txBody>
            <a:bodyPr/>
            <a:lstStyle/>
            <a:p>
              <a:endParaRPr lang="zh-CN" altLang="en-US"/>
            </a:p>
          </p:txBody>
        </p:sp>
        <p:sp>
          <p:nvSpPr>
            <p:cNvPr id="15716" name="Line 179"/>
            <p:cNvSpPr>
              <a:spLocks noChangeShapeType="1"/>
            </p:cNvSpPr>
            <p:nvPr/>
          </p:nvSpPr>
          <p:spPr bwMode="auto">
            <a:xfrm flipV="1">
              <a:off x="4684" y="2362"/>
              <a:ext cx="85" cy="66"/>
            </a:xfrm>
            <a:prstGeom prst="line">
              <a:avLst/>
            </a:prstGeom>
            <a:noFill/>
            <a:ln w="9525">
              <a:solidFill>
                <a:schemeClr val="tx1"/>
              </a:solidFill>
              <a:round/>
              <a:headEnd/>
              <a:tailEnd/>
            </a:ln>
          </p:spPr>
          <p:txBody>
            <a:bodyPr/>
            <a:lstStyle/>
            <a:p>
              <a:endParaRPr lang="zh-CN" altLang="en-US"/>
            </a:p>
          </p:txBody>
        </p:sp>
        <p:sp>
          <p:nvSpPr>
            <p:cNvPr id="15717" name="Line 180"/>
            <p:cNvSpPr>
              <a:spLocks noChangeShapeType="1"/>
            </p:cNvSpPr>
            <p:nvPr/>
          </p:nvSpPr>
          <p:spPr bwMode="auto">
            <a:xfrm>
              <a:off x="3864" y="2312"/>
              <a:ext cx="428" cy="0"/>
            </a:xfrm>
            <a:prstGeom prst="line">
              <a:avLst/>
            </a:prstGeom>
            <a:noFill/>
            <a:ln w="9525">
              <a:solidFill>
                <a:schemeClr val="tx1"/>
              </a:solidFill>
              <a:round/>
              <a:headEnd/>
              <a:tailEnd/>
            </a:ln>
          </p:spPr>
          <p:txBody>
            <a:bodyPr/>
            <a:lstStyle/>
            <a:p>
              <a:endParaRPr lang="zh-CN" altLang="en-US"/>
            </a:p>
          </p:txBody>
        </p:sp>
        <p:grpSp>
          <p:nvGrpSpPr>
            <p:cNvPr id="15718" name="Group 181"/>
            <p:cNvGrpSpPr>
              <a:grpSpLocks/>
            </p:cNvGrpSpPr>
            <p:nvPr/>
          </p:nvGrpSpPr>
          <p:grpSpPr bwMode="auto">
            <a:xfrm>
              <a:off x="3390" y="1979"/>
              <a:ext cx="209" cy="224"/>
              <a:chOff x="2870" y="1518"/>
              <a:chExt cx="292" cy="320"/>
            </a:xfrm>
          </p:grpSpPr>
          <p:graphicFrame>
            <p:nvGraphicFramePr>
              <p:cNvPr id="15384" name="Object 18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0812" name="Clip" r:id="rId10" imgW="826829" imgH="840406" progId="">
                      <p:embed/>
                    </p:oleObj>
                  </mc:Choice>
                  <mc:Fallback>
                    <p:oleObj name="Clip" r:id="rId10" imgW="826829" imgH="840406" progId="">
                      <p:embed/>
                      <p:pic>
                        <p:nvPicPr>
                          <p:cNvPr id="0" name="Picture 549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85" name="Object 18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0813" name="Clip" r:id="rId11" imgW="1268295" imgH="1199426" progId="">
                      <p:embed/>
                    </p:oleObj>
                  </mc:Choice>
                  <mc:Fallback>
                    <p:oleObj name="Clip" r:id="rId11" imgW="1268295" imgH="1199426" progId="">
                      <p:embed/>
                      <p:pic>
                        <p:nvPicPr>
                          <p:cNvPr id="0" name="Picture 549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5719" name="Group 184"/>
            <p:cNvGrpSpPr>
              <a:grpSpLocks/>
            </p:cNvGrpSpPr>
            <p:nvPr/>
          </p:nvGrpSpPr>
          <p:grpSpPr bwMode="auto">
            <a:xfrm>
              <a:off x="3418" y="2211"/>
              <a:ext cx="139" cy="194"/>
              <a:chOff x="2556" y="2689"/>
              <a:chExt cx="183" cy="255"/>
            </a:xfrm>
          </p:grpSpPr>
          <p:pic>
            <p:nvPicPr>
              <p:cNvPr id="15829" name="Picture 185" descr="31u_bnrz[1]"/>
              <p:cNvPicPr>
                <a:picLocks noChangeAspect="1" noChangeArrowheads="1"/>
              </p:cNvPicPr>
              <p:nvPr/>
            </p:nvPicPr>
            <p:blipFill>
              <a:blip r:embed="rId12"/>
              <a:srcRect/>
              <a:stretch>
                <a:fillRect/>
              </a:stretch>
            </p:blipFill>
            <p:spPr bwMode="auto">
              <a:xfrm>
                <a:off x="2609" y="2770"/>
                <a:ext cx="121" cy="174"/>
              </a:xfrm>
              <a:prstGeom prst="rect">
                <a:avLst/>
              </a:prstGeom>
              <a:noFill/>
              <a:ln w="9525">
                <a:noFill/>
                <a:miter lim="800000"/>
                <a:headEnd/>
                <a:tailEnd/>
              </a:ln>
            </p:spPr>
          </p:pic>
          <p:sp>
            <p:nvSpPr>
              <p:cNvPr id="15830" name="Freeform 186"/>
              <p:cNvSpPr>
                <a:spLocks/>
              </p:cNvSpPr>
              <p:nvPr/>
            </p:nvSpPr>
            <p:spPr bwMode="auto">
              <a:xfrm>
                <a:off x="2605" y="2702"/>
                <a:ext cx="33" cy="39"/>
              </a:xfrm>
              <a:custGeom>
                <a:avLst/>
                <a:gdLst>
                  <a:gd name="T0" fmla="*/ 12 w 199"/>
                  <a:gd name="T1" fmla="*/ 5 h 232"/>
                  <a:gd name="T2" fmla="*/ 9 w 199"/>
                  <a:gd name="T3" fmla="*/ 7 h 232"/>
                  <a:gd name="T4" fmla="*/ 7 w 199"/>
                  <a:gd name="T5" fmla="*/ 8 h 232"/>
                  <a:gd name="T6" fmla="*/ 5 w 199"/>
                  <a:gd name="T7" fmla="*/ 11 h 232"/>
                  <a:gd name="T8" fmla="*/ 3 w 199"/>
                  <a:gd name="T9" fmla="*/ 13 h 232"/>
                  <a:gd name="T10" fmla="*/ 2 w 199"/>
                  <a:gd name="T11" fmla="*/ 15 h 232"/>
                  <a:gd name="T12" fmla="*/ 1 w 199"/>
                  <a:gd name="T13" fmla="*/ 18 h 232"/>
                  <a:gd name="T14" fmla="*/ 0 w 199"/>
                  <a:gd name="T15" fmla="*/ 21 h 232"/>
                  <a:gd name="T16" fmla="*/ 0 w 199"/>
                  <a:gd name="T17" fmla="*/ 24 h 232"/>
                  <a:gd name="T18" fmla="*/ 0 w 199"/>
                  <a:gd name="T19" fmla="*/ 28 h 232"/>
                  <a:gd name="T20" fmla="*/ 2 w 199"/>
                  <a:gd name="T21" fmla="*/ 31 h 232"/>
                  <a:gd name="T22" fmla="*/ 4 w 199"/>
                  <a:gd name="T23" fmla="*/ 34 h 232"/>
                  <a:gd name="T24" fmla="*/ 7 w 199"/>
                  <a:gd name="T25" fmla="*/ 36 h 232"/>
                  <a:gd name="T26" fmla="*/ 11 w 199"/>
                  <a:gd name="T27" fmla="*/ 38 h 232"/>
                  <a:gd name="T28" fmla="*/ 15 w 199"/>
                  <a:gd name="T29" fmla="*/ 39 h 232"/>
                  <a:gd name="T30" fmla="*/ 18 w 199"/>
                  <a:gd name="T31" fmla="*/ 39 h 232"/>
                  <a:gd name="T32" fmla="*/ 22 w 199"/>
                  <a:gd name="T33" fmla="*/ 38 h 232"/>
                  <a:gd name="T34" fmla="*/ 23 w 199"/>
                  <a:gd name="T35" fmla="*/ 38 h 232"/>
                  <a:gd name="T36" fmla="*/ 24 w 199"/>
                  <a:gd name="T37" fmla="*/ 38 h 232"/>
                  <a:gd name="T38" fmla="*/ 24 w 199"/>
                  <a:gd name="T39" fmla="*/ 37 h 232"/>
                  <a:gd name="T40" fmla="*/ 25 w 199"/>
                  <a:gd name="T41" fmla="*/ 37 h 232"/>
                  <a:gd name="T42" fmla="*/ 24 w 199"/>
                  <a:gd name="T43" fmla="*/ 36 h 232"/>
                  <a:gd name="T44" fmla="*/ 23 w 199"/>
                  <a:gd name="T45" fmla="*/ 35 h 232"/>
                  <a:gd name="T46" fmla="*/ 22 w 199"/>
                  <a:gd name="T47" fmla="*/ 34 h 232"/>
                  <a:gd name="T48" fmla="*/ 21 w 199"/>
                  <a:gd name="T49" fmla="*/ 34 h 232"/>
                  <a:gd name="T50" fmla="*/ 19 w 199"/>
                  <a:gd name="T51" fmla="*/ 33 h 232"/>
                  <a:gd name="T52" fmla="*/ 17 w 199"/>
                  <a:gd name="T53" fmla="*/ 33 h 232"/>
                  <a:gd name="T54" fmla="*/ 16 w 199"/>
                  <a:gd name="T55" fmla="*/ 32 h 232"/>
                  <a:gd name="T56" fmla="*/ 14 w 199"/>
                  <a:gd name="T57" fmla="*/ 32 h 232"/>
                  <a:gd name="T58" fmla="*/ 12 w 199"/>
                  <a:gd name="T59" fmla="*/ 31 h 232"/>
                  <a:gd name="T60" fmla="*/ 10 w 199"/>
                  <a:gd name="T61" fmla="*/ 31 h 232"/>
                  <a:gd name="T62" fmla="*/ 9 w 199"/>
                  <a:gd name="T63" fmla="*/ 30 h 232"/>
                  <a:gd name="T64" fmla="*/ 7 w 199"/>
                  <a:gd name="T65" fmla="*/ 28 h 232"/>
                  <a:gd name="T66" fmla="*/ 7 w 199"/>
                  <a:gd name="T67" fmla="*/ 22 h 232"/>
                  <a:gd name="T68" fmla="*/ 8 w 199"/>
                  <a:gd name="T69" fmla="*/ 16 h 232"/>
                  <a:gd name="T70" fmla="*/ 11 w 199"/>
                  <a:gd name="T71" fmla="*/ 12 h 232"/>
                  <a:gd name="T72" fmla="*/ 16 w 199"/>
                  <a:gd name="T73" fmla="*/ 8 h 232"/>
                  <a:gd name="T74" fmla="*/ 20 w 199"/>
                  <a:gd name="T75" fmla="*/ 6 h 232"/>
                  <a:gd name="T76" fmla="*/ 25 w 199"/>
                  <a:gd name="T77" fmla="*/ 4 h 232"/>
                  <a:gd name="T78" fmla="*/ 30 w 199"/>
                  <a:gd name="T79" fmla="*/ 2 h 232"/>
                  <a:gd name="T80" fmla="*/ 33 w 199"/>
                  <a:gd name="T81" fmla="*/ 1 h 232"/>
                  <a:gd name="T82" fmla="*/ 31 w 199"/>
                  <a:gd name="T83" fmla="*/ 0 h 232"/>
                  <a:gd name="T84" fmla="*/ 29 w 199"/>
                  <a:gd name="T85" fmla="*/ 0 h 232"/>
                  <a:gd name="T86" fmla="*/ 26 w 199"/>
                  <a:gd name="T87" fmla="*/ 0 h 232"/>
                  <a:gd name="T88" fmla="*/ 23 w 199"/>
                  <a:gd name="T89" fmla="*/ 1 h 232"/>
                  <a:gd name="T90" fmla="*/ 20 w 199"/>
                  <a:gd name="T91" fmla="*/ 2 h 232"/>
                  <a:gd name="T92" fmla="*/ 17 w 199"/>
                  <a:gd name="T93" fmla="*/ 3 h 232"/>
                  <a:gd name="T94" fmla="*/ 14 w 199"/>
                  <a:gd name="T95" fmla="*/ 4 h 232"/>
                  <a:gd name="T96" fmla="*/ 12 w 199"/>
                  <a:gd name="T97" fmla="*/ 5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15831" name="Freeform 187"/>
              <p:cNvSpPr>
                <a:spLocks/>
              </p:cNvSpPr>
              <p:nvPr/>
            </p:nvSpPr>
            <p:spPr bwMode="auto">
              <a:xfrm>
                <a:off x="2661" y="2701"/>
                <a:ext cx="22" cy="30"/>
              </a:xfrm>
              <a:custGeom>
                <a:avLst/>
                <a:gdLst>
                  <a:gd name="T0" fmla="*/ 19 w 128"/>
                  <a:gd name="T1" fmla="*/ 10 h 180"/>
                  <a:gd name="T2" fmla="*/ 19 w 128"/>
                  <a:gd name="T3" fmla="*/ 13 h 180"/>
                  <a:gd name="T4" fmla="*/ 19 w 128"/>
                  <a:gd name="T5" fmla="*/ 16 h 180"/>
                  <a:gd name="T6" fmla="*/ 18 w 128"/>
                  <a:gd name="T7" fmla="*/ 18 h 180"/>
                  <a:gd name="T8" fmla="*/ 16 w 128"/>
                  <a:gd name="T9" fmla="*/ 20 h 180"/>
                  <a:gd name="T10" fmla="*/ 13 w 128"/>
                  <a:gd name="T11" fmla="*/ 22 h 180"/>
                  <a:gd name="T12" fmla="*/ 10 w 128"/>
                  <a:gd name="T13" fmla="*/ 24 h 180"/>
                  <a:gd name="T14" fmla="*/ 8 w 128"/>
                  <a:gd name="T15" fmla="*/ 26 h 180"/>
                  <a:gd name="T16" fmla="*/ 5 w 128"/>
                  <a:gd name="T17" fmla="*/ 27 h 180"/>
                  <a:gd name="T18" fmla="*/ 5 w 128"/>
                  <a:gd name="T19" fmla="*/ 28 h 180"/>
                  <a:gd name="T20" fmla="*/ 5 w 128"/>
                  <a:gd name="T21" fmla="*/ 28 h 180"/>
                  <a:gd name="T22" fmla="*/ 5 w 128"/>
                  <a:gd name="T23" fmla="*/ 29 h 180"/>
                  <a:gd name="T24" fmla="*/ 5 w 128"/>
                  <a:gd name="T25" fmla="*/ 30 h 180"/>
                  <a:gd name="T26" fmla="*/ 6 w 128"/>
                  <a:gd name="T27" fmla="*/ 30 h 180"/>
                  <a:gd name="T28" fmla="*/ 6 w 128"/>
                  <a:gd name="T29" fmla="*/ 30 h 180"/>
                  <a:gd name="T30" fmla="*/ 6 w 128"/>
                  <a:gd name="T31" fmla="*/ 30 h 180"/>
                  <a:gd name="T32" fmla="*/ 7 w 128"/>
                  <a:gd name="T33" fmla="*/ 30 h 180"/>
                  <a:gd name="T34" fmla="*/ 10 w 128"/>
                  <a:gd name="T35" fmla="*/ 28 h 180"/>
                  <a:gd name="T36" fmla="*/ 13 w 128"/>
                  <a:gd name="T37" fmla="*/ 26 h 180"/>
                  <a:gd name="T38" fmla="*/ 16 w 128"/>
                  <a:gd name="T39" fmla="*/ 24 h 180"/>
                  <a:gd name="T40" fmla="*/ 19 w 128"/>
                  <a:gd name="T41" fmla="*/ 22 h 180"/>
                  <a:gd name="T42" fmla="*/ 21 w 128"/>
                  <a:gd name="T43" fmla="*/ 19 h 180"/>
                  <a:gd name="T44" fmla="*/ 22 w 128"/>
                  <a:gd name="T45" fmla="*/ 16 h 180"/>
                  <a:gd name="T46" fmla="*/ 22 w 128"/>
                  <a:gd name="T47" fmla="*/ 13 h 180"/>
                  <a:gd name="T48" fmla="*/ 21 w 128"/>
                  <a:gd name="T49" fmla="*/ 9 h 180"/>
                  <a:gd name="T50" fmla="*/ 19 w 128"/>
                  <a:gd name="T51" fmla="*/ 7 h 180"/>
                  <a:gd name="T52" fmla="*/ 17 w 128"/>
                  <a:gd name="T53" fmla="*/ 4 h 180"/>
                  <a:gd name="T54" fmla="*/ 14 w 128"/>
                  <a:gd name="T55" fmla="*/ 2 h 180"/>
                  <a:gd name="T56" fmla="*/ 10 w 128"/>
                  <a:gd name="T57" fmla="*/ 1 h 180"/>
                  <a:gd name="T58" fmla="*/ 6 w 128"/>
                  <a:gd name="T59" fmla="*/ 0 h 180"/>
                  <a:gd name="T60" fmla="*/ 3 w 128"/>
                  <a:gd name="T61" fmla="*/ 0 h 180"/>
                  <a:gd name="T62" fmla="*/ 1 w 128"/>
                  <a:gd name="T63" fmla="*/ 0 h 180"/>
                  <a:gd name="T64" fmla="*/ 0 w 128"/>
                  <a:gd name="T65" fmla="*/ 1 h 180"/>
                  <a:gd name="T66" fmla="*/ 2 w 128"/>
                  <a:gd name="T67" fmla="*/ 2 h 180"/>
                  <a:gd name="T68" fmla="*/ 5 w 128"/>
                  <a:gd name="T69" fmla="*/ 2 h 180"/>
                  <a:gd name="T70" fmla="*/ 8 w 128"/>
                  <a:gd name="T71" fmla="*/ 3 h 180"/>
                  <a:gd name="T72" fmla="*/ 10 w 128"/>
                  <a:gd name="T73" fmla="*/ 4 h 180"/>
                  <a:gd name="T74" fmla="*/ 13 w 128"/>
                  <a:gd name="T75" fmla="*/ 5 h 180"/>
                  <a:gd name="T76" fmla="*/ 15 w 128"/>
                  <a:gd name="T77" fmla="*/ 6 h 180"/>
                  <a:gd name="T78" fmla="*/ 17 w 128"/>
                  <a:gd name="T79" fmla="*/ 8 h 180"/>
                  <a:gd name="T80" fmla="*/ 19 w 128"/>
                  <a:gd name="T81" fmla="*/ 1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15832" name="Freeform 188"/>
              <p:cNvSpPr>
                <a:spLocks/>
              </p:cNvSpPr>
              <p:nvPr/>
            </p:nvSpPr>
            <p:spPr bwMode="auto">
              <a:xfrm>
                <a:off x="2584" y="2694"/>
                <a:ext cx="54" cy="63"/>
              </a:xfrm>
              <a:custGeom>
                <a:avLst/>
                <a:gdLst>
                  <a:gd name="T0" fmla="*/ 17 w 322"/>
                  <a:gd name="T1" fmla="*/ 12 h 378"/>
                  <a:gd name="T2" fmla="*/ 9 w 322"/>
                  <a:gd name="T3" fmla="*/ 19 h 378"/>
                  <a:gd name="T4" fmla="*/ 3 w 322"/>
                  <a:gd name="T5" fmla="*/ 28 h 378"/>
                  <a:gd name="T6" fmla="*/ 0 w 322"/>
                  <a:gd name="T7" fmla="*/ 38 h 378"/>
                  <a:gd name="T8" fmla="*/ 1 w 322"/>
                  <a:gd name="T9" fmla="*/ 44 h 378"/>
                  <a:gd name="T10" fmla="*/ 2 w 322"/>
                  <a:gd name="T11" fmla="*/ 47 h 378"/>
                  <a:gd name="T12" fmla="*/ 3 w 322"/>
                  <a:gd name="T13" fmla="*/ 50 h 378"/>
                  <a:gd name="T14" fmla="*/ 5 w 322"/>
                  <a:gd name="T15" fmla="*/ 52 h 378"/>
                  <a:gd name="T16" fmla="*/ 9 w 322"/>
                  <a:gd name="T17" fmla="*/ 54 h 378"/>
                  <a:gd name="T18" fmla="*/ 14 w 322"/>
                  <a:gd name="T19" fmla="*/ 56 h 378"/>
                  <a:gd name="T20" fmla="*/ 20 w 322"/>
                  <a:gd name="T21" fmla="*/ 58 h 378"/>
                  <a:gd name="T22" fmla="*/ 25 w 322"/>
                  <a:gd name="T23" fmla="*/ 60 h 378"/>
                  <a:gd name="T24" fmla="*/ 31 w 322"/>
                  <a:gd name="T25" fmla="*/ 61 h 378"/>
                  <a:gd name="T26" fmla="*/ 37 w 322"/>
                  <a:gd name="T27" fmla="*/ 62 h 378"/>
                  <a:gd name="T28" fmla="*/ 43 w 322"/>
                  <a:gd name="T29" fmla="*/ 62 h 378"/>
                  <a:gd name="T30" fmla="*/ 48 w 322"/>
                  <a:gd name="T31" fmla="*/ 63 h 378"/>
                  <a:gd name="T32" fmla="*/ 52 w 322"/>
                  <a:gd name="T33" fmla="*/ 63 h 378"/>
                  <a:gd name="T34" fmla="*/ 54 w 322"/>
                  <a:gd name="T35" fmla="*/ 62 h 378"/>
                  <a:gd name="T36" fmla="*/ 54 w 322"/>
                  <a:gd name="T37" fmla="*/ 60 h 378"/>
                  <a:gd name="T38" fmla="*/ 53 w 322"/>
                  <a:gd name="T39" fmla="*/ 59 h 378"/>
                  <a:gd name="T40" fmla="*/ 49 w 322"/>
                  <a:gd name="T41" fmla="*/ 58 h 378"/>
                  <a:gd name="T42" fmla="*/ 44 w 322"/>
                  <a:gd name="T43" fmla="*/ 57 h 378"/>
                  <a:gd name="T44" fmla="*/ 39 w 322"/>
                  <a:gd name="T45" fmla="*/ 56 h 378"/>
                  <a:gd name="T46" fmla="*/ 34 w 322"/>
                  <a:gd name="T47" fmla="*/ 55 h 378"/>
                  <a:gd name="T48" fmla="*/ 29 w 322"/>
                  <a:gd name="T49" fmla="*/ 54 h 378"/>
                  <a:gd name="T50" fmla="*/ 23 w 322"/>
                  <a:gd name="T51" fmla="*/ 53 h 378"/>
                  <a:gd name="T52" fmla="*/ 18 w 322"/>
                  <a:gd name="T53" fmla="*/ 52 h 378"/>
                  <a:gd name="T54" fmla="*/ 13 w 322"/>
                  <a:gd name="T55" fmla="*/ 50 h 378"/>
                  <a:gd name="T56" fmla="*/ 9 w 322"/>
                  <a:gd name="T57" fmla="*/ 47 h 378"/>
                  <a:gd name="T58" fmla="*/ 6 w 322"/>
                  <a:gd name="T59" fmla="*/ 43 h 378"/>
                  <a:gd name="T60" fmla="*/ 6 w 322"/>
                  <a:gd name="T61" fmla="*/ 39 h 378"/>
                  <a:gd name="T62" fmla="*/ 6 w 322"/>
                  <a:gd name="T63" fmla="*/ 33 h 378"/>
                  <a:gd name="T64" fmla="*/ 9 w 322"/>
                  <a:gd name="T65" fmla="*/ 28 h 378"/>
                  <a:gd name="T66" fmla="*/ 12 w 322"/>
                  <a:gd name="T67" fmla="*/ 23 h 378"/>
                  <a:gd name="T68" fmla="*/ 16 w 322"/>
                  <a:gd name="T69" fmla="*/ 18 h 378"/>
                  <a:gd name="T70" fmla="*/ 21 w 322"/>
                  <a:gd name="T71" fmla="*/ 14 h 378"/>
                  <a:gd name="T72" fmla="*/ 26 w 322"/>
                  <a:gd name="T73" fmla="*/ 9 h 378"/>
                  <a:gd name="T74" fmla="*/ 33 w 322"/>
                  <a:gd name="T75" fmla="*/ 6 h 378"/>
                  <a:gd name="T76" fmla="*/ 40 w 322"/>
                  <a:gd name="T77" fmla="*/ 3 h 378"/>
                  <a:gd name="T78" fmla="*/ 44 w 322"/>
                  <a:gd name="T79" fmla="*/ 1 h 378"/>
                  <a:gd name="T80" fmla="*/ 43 w 322"/>
                  <a:gd name="T81" fmla="*/ 0 h 378"/>
                  <a:gd name="T82" fmla="*/ 37 w 322"/>
                  <a:gd name="T83" fmla="*/ 1 h 378"/>
                  <a:gd name="T84" fmla="*/ 30 w 322"/>
                  <a:gd name="T85" fmla="*/ 3 h 378"/>
                  <a:gd name="T86" fmla="*/ 24 w 322"/>
                  <a:gd name="T87" fmla="*/ 6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15833" name="Freeform 189"/>
              <p:cNvSpPr>
                <a:spLocks/>
              </p:cNvSpPr>
              <p:nvPr/>
            </p:nvSpPr>
            <p:spPr bwMode="auto">
              <a:xfrm>
                <a:off x="2660" y="2692"/>
                <a:ext cx="47" cy="42"/>
              </a:xfrm>
              <a:custGeom>
                <a:avLst/>
                <a:gdLst>
                  <a:gd name="T0" fmla="*/ 39 w 283"/>
                  <a:gd name="T1" fmla="*/ 13 h 252"/>
                  <a:gd name="T2" fmla="*/ 41 w 283"/>
                  <a:gd name="T3" fmla="*/ 15 h 252"/>
                  <a:gd name="T4" fmla="*/ 43 w 283"/>
                  <a:gd name="T5" fmla="*/ 18 h 252"/>
                  <a:gd name="T6" fmla="*/ 43 w 283"/>
                  <a:gd name="T7" fmla="*/ 21 h 252"/>
                  <a:gd name="T8" fmla="*/ 43 w 283"/>
                  <a:gd name="T9" fmla="*/ 24 h 252"/>
                  <a:gd name="T10" fmla="*/ 43 w 283"/>
                  <a:gd name="T11" fmla="*/ 26 h 252"/>
                  <a:gd name="T12" fmla="*/ 42 w 283"/>
                  <a:gd name="T13" fmla="*/ 28 h 252"/>
                  <a:gd name="T14" fmla="*/ 41 w 283"/>
                  <a:gd name="T15" fmla="*/ 31 h 252"/>
                  <a:gd name="T16" fmla="*/ 39 w 283"/>
                  <a:gd name="T17" fmla="*/ 32 h 252"/>
                  <a:gd name="T18" fmla="*/ 37 w 283"/>
                  <a:gd name="T19" fmla="*/ 34 h 252"/>
                  <a:gd name="T20" fmla="*/ 36 w 283"/>
                  <a:gd name="T21" fmla="*/ 36 h 252"/>
                  <a:gd name="T22" fmla="*/ 34 w 283"/>
                  <a:gd name="T23" fmla="*/ 37 h 252"/>
                  <a:gd name="T24" fmla="*/ 32 w 283"/>
                  <a:gd name="T25" fmla="*/ 39 h 252"/>
                  <a:gd name="T26" fmla="*/ 32 w 283"/>
                  <a:gd name="T27" fmla="*/ 40 h 252"/>
                  <a:gd name="T28" fmla="*/ 32 w 283"/>
                  <a:gd name="T29" fmla="*/ 40 h 252"/>
                  <a:gd name="T30" fmla="*/ 32 w 283"/>
                  <a:gd name="T31" fmla="*/ 41 h 252"/>
                  <a:gd name="T32" fmla="*/ 32 w 283"/>
                  <a:gd name="T33" fmla="*/ 41 h 252"/>
                  <a:gd name="T34" fmla="*/ 33 w 283"/>
                  <a:gd name="T35" fmla="*/ 42 h 252"/>
                  <a:gd name="T36" fmla="*/ 34 w 283"/>
                  <a:gd name="T37" fmla="*/ 42 h 252"/>
                  <a:gd name="T38" fmla="*/ 34 w 283"/>
                  <a:gd name="T39" fmla="*/ 42 h 252"/>
                  <a:gd name="T40" fmla="*/ 35 w 283"/>
                  <a:gd name="T41" fmla="*/ 41 h 252"/>
                  <a:gd name="T42" fmla="*/ 39 w 283"/>
                  <a:gd name="T43" fmla="*/ 39 h 252"/>
                  <a:gd name="T44" fmla="*/ 42 w 283"/>
                  <a:gd name="T45" fmla="*/ 36 h 252"/>
                  <a:gd name="T46" fmla="*/ 45 w 283"/>
                  <a:gd name="T47" fmla="*/ 32 h 252"/>
                  <a:gd name="T48" fmla="*/ 46 w 283"/>
                  <a:gd name="T49" fmla="*/ 28 h 252"/>
                  <a:gd name="T50" fmla="*/ 47 w 283"/>
                  <a:gd name="T51" fmla="*/ 24 h 252"/>
                  <a:gd name="T52" fmla="*/ 47 w 283"/>
                  <a:gd name="T53" fmla="*/ 19 h 252"/>
                  <a:gd name="T54" fmla="*/ 45 w 283"/>
                  <a:gd name="T55" fmla="*/ 15 h 252"/>
                  <a:gd name="T56" fmla="*/ 42 w 283"/>
                  <a:gd name="T57" fmla="*/ 12 h 252"/>
                  <a:gd name="T58" fmla="*/ 40 w 283"/>
                  <a:gd name="T59" fmla="*/ 10 h 252"/>
                  <a:gd name="T60" fmla="*/ 37 w 283"/>
                  <a:gd name="T61" fmla="*/ 8 h 252"/>
                  <a:gd name="T62" fmla="*/ 34 w 283"/>
                  <a:gd name="T63" fmla="*/ 7 h 252"/>
                  <a:gd name="T64" fmla="*/ 31 w 283"/>
                  <a:gd name="T65" fmla="*/ 5 h 252"/>
                  <a:gd name="T66" fmla="*/ 27 w 283"/>
                  <a:gd name="T67" fmla="*/ 4 h 252"/>
                  <a:gd name="T68" fmla="*/ 24 w 283"/>
                  <a:gd name="T69" fmla="*/ 3 h 252"/>
                  <a:gd name="T70" fmla="*/ 20 w 283"/>
                  <a:gd name="T71" fmla="*/ 2 h 252"/>
                  <a:gd name="T72" fmla="*/ 17 w 283"/>
                  <a:gd name="T73" fmla="*/ 1 h 252"/>
                  <a:gd name="T74" fmla="*/ 14 w 283"/>
                  <a:gd name="T75" fmla="*/ 1 h 252"/>
                  <a:gd name="T76" fmla="*/ 11 w 283"/>
                  <a:gd name="T77" fmla="*/ 0 h 252"/>
                  <a:gd name="T78" fmla="*/ 8 w 283"/>
                  <a:gd name="T79" fmla="*/ 0 h 252"/>
                  <a:gd name="T80" fmla="*/ 6 w 283"/>
                  <a:gd name="T81" fmla="*/ 0 h 252"/>
                  <a:gd name="T82" fmla="*/ 3 w 283"/>
                  <a:gd name="T83" fmla="*/ 0 h 252"/>
                  <a:gd name="T84" fmla="*/ 2 w 283"/>
                  <a:gd name="T85" fmla="*/ 0 h 252"/>
                  <a:gd name="T86" fmla="*/ 1 w 283"/>
                  <a:gd name="T87" fmla="*/ 0 h 252"/>
                  <a:gd name="T88" fmla="*/ 0 w 283"/>
                  <a:gd name="T89" fmla="*/ 1 h 252"/>
                  <a:gd name="T90" fmla="*/ 2 w 283"/>
                  <a:gd name="T91" fmla="*/ 1 h 252"/>
                  <a:gd name="T92" fmla="*/ 4 w 283"/>
                  <a:gd name="T93" fmla="*/ 1 h 252"/>
                  <a:gd name="T94" fmla="*/ 6 w 283"/>
                  <a:gd name="T95" fmla="*/ 2 h 252"/>
                  <a:gd name="T96" fmla="*/ 9 w 283"/>
                  <a:gd name="T97" fmla="*/ 2 h 252"/>
                  <a:gd name="T98" fmla="*/ 11 w 283"/>
                  <a:gd name="T99" fmla="*/ 3 h 252"/>
                  <a:gd name="T100" fmla="*/ 14 w 283"/>
                  <a:gd name="T101" fmla="*/ 3 h 252"/>
                  <a:gd name="T102" fmla="*/ 16 w 283"/>
                  <a:gd name="T103" fmla="*/ 4 h 252"/>
                  <a:gd name="T104" fmla="*/ 19 w 283"/>
                  <a:gd name="T105" fmla="*/ 4 h 252"/>
                  <a:gd name="T106" fmla="*/ 21 w 283"/>
                  <a:gd name="T107" fmla="*/ 5 h 252"/>
                  <a:gd name="T108" fmla="*/ 24 w 283"/>
                  <a:gd name="T109" fmla="*/ 6 h 252"/>
                  <a:gd name="T110" fmla="*/ 27 w 283"/>
                  <a:gd name="T111" fmla="*/ 7 h 252"/>
                  <a:gd name="T112" fmla="*/ 29 w 283"/>
                  <a:gd name="T113" fmla="*/ 8 h 252"/>
                  <a:gd name="T114" fmla="*/ 32 w 283"/>
                  <a:gd name="T115" fmla="*/ 9 h 252"/>
                  <a:gd name="T116" fmla="*/ 35 w 283"/>
                  <a:gd name="T117" fmla="*/ 10 h 252"/>
                  <a:gd name="T118" fmla="*/ 37 w 283"/>
                  <a:gd name="T119" fmla="*/ 11 h 252"/>
                  <a:gd name="T120" fmla="*/ 39 w 283"/>
                  <a:gd name="T121" fmla="*/ 13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15834" name="Freeform 190"/>
              <p:cNvSpPr>
                <a:spLocks/>
              </p:cNvSpPr>
              <p:nvPr/>
            </p:nvSpPr>
            <p:spPr bwMode="auto">
              <a:xfrm>
                <a:off x="2564" y="2712"/>
                <a:ext cx="19" cy="39"/>
              </a:xfrm>
              <a:custGeom>
                <a:avLst/>
                <a:gdLst>
                  <a:gd name="T0" fmla="*/ 0 w 114"/>
                  <a:gd name="T1" fmla="*/ 21 h 238"/>
                  <a:gd name="T2" fmla="*/ 0 w 114"/>
                  <a:gd name="T3" fmla="*/ 24 h 238"/>
                  <a:gd name="T4" fmla="*/ 1 w 114"/>
                  <a:gd name="T5" fmla="*/ 28 h 238"/>
                  <a:gd name="T6" fmla="*/ 2 w 114"/>
                  <a:gd name="T7" fmla="*/ 30 h 238"/>
                  <a:gd name="T8" fmla="*/ 4 w 114"/>
                  <a:gd name="T9" fmla="*/ 33 h 238"/>
                  <a:gd name="T10" fmla="*/ 6 w 114"/>
                  <a:gd name="T11" fmla="*/ 35 h 238"/>
                  <a:gd name="T12" fmla="*/ 9 w 114"/>
                  <a:gd name="T13" fmla="*/ 37 h 238"/>
                  <a:gd name="T14" fmla="*/ 12 w 114"/>
                  <a:gd name="T15" fmla="*/ 38 h 238"/>
                  <a:gd name="T16" fmla="*/ 15 w 114"/>
                  <a:gd name="T17" fmla="*/ 39 h 238"/>
                  <a:gd name="T18" fmla="*/ 16 w 114"/>
                  <a:gd name="T19" fmla="*/ 39 h 238"/>
                  <a:gd name="T20" fmla="*/ 17 w 114"/>
                  <a:gd name="T21" fmla="*/ 39 h 238"/>
                  <a:gd name="T22" fmla="*/ 18 w 114"/>
                  <a:gd name="T23" fmla="*/ 38 h 238"/>
                  <a:gd name="T24" fmla="*/ 19 w 114"/>
                  <a:gd name="T25" fmla="*/ 37 h 238"/>
                  <a:gd name="T26" fmla="*/ 19 w 114"/>
                  <a:gd name="T27" fmla="*/ 36 h 238"/>
                  <a:gd name="T28" fmla="*/ 18 w 114"/>
                  <a:gd name="T29" fmla="*/ 35 h 238"/>
                  <a:gd name="T30" fmla="*/ 18 w 114"/>
                  <a:gd name="T31" fmla="*/ 35 h 238"/>
                  <a:gd name="T32" fmla="*/ 17 w 114"/>
                  <a:gd name="T33" fmla="*/ 34 h 238"/>
                  <a:gd name="T34" fmla="*/ 14 w 114"/>
                  <a:gd name="T35" fmla="*/ 33 h 238"/>
                  <a:gd name="T36" fmla="*/ 11 w 114"/>
                  <a:gd name="T37" fmla="*/ 32 h 238"/>
                  <a:gd name="T38" fmla="*/ 8 w 114"/>
                  <a:gd name="T39" fmla="*/ 29 h 238"/>
                  <a:gd name="T40" fmla="*/ 7 w 114"/>
                  <a:gd name="T41" fmla="*/ 27 h 238"/>
                  <a:gd name="T42" fmla="*/ 5 w 114"/>
                  <a:gd name="T43" fmla="*/ 24 h 238"/>
                  <a:gd name="T44" fmla="*/ 5 w 114"/>
                  <a:gd name="T45" fmla="*/ 21 h 238"/>
                  <a:gd name="T46" fmla="*/ 5 w 114"/>
                  <a:gd name="T47" fmla="*/ 18 h 238"/>
                  <a:gd name="T48" fmla="*/ 6 w 114"/>
                  <a:gd name="T49" fmla="*/ 15 h 238"/>
                  <a:gd name="T50" fmla="*/ 7 w 114"/>
                  <a:gd name="T51" fmla="*/ 12 h 238"/>
                  <a:gd name="T52" fmla="*/ 9 w 114"/>
                  <a:gd name="T53" fmla="*/ 10 h 238"/>
                  <a:gd name="T54" fmla="*/ 10 w 114"/>
                  <a:gd name="T55" fmla="*/ 8 h 238"/>
                  <a:gd name="T56" fmla="*/ 12 w 114"/>
                  <a:gd name="T57" fmla="*/ 6 h 238"/>
                  <a:gd name="T58" fmla="*/ 14 w 114"/>
                  <a:gd name="T59" fmla="*/ 5 h 238"/>
                  <a:gd name="T60" fmla="*/ 16 w 114"/>
                  <a:gd name="T61" fmla="*/ 3 h 238"/>
                  <a:gd name="T62" fmla="*/ 18 w 114"/>
                  <a:gd name="T63" fmla="*/ 1 h 238"/>
                  <a:gd name="T64" fmla="*/ 19 w 114"/>
                  <a:gd name="T65" fmla="*/ 0 h 238"/>
                  <a:gd name="T66" fmla="*/ 18 w 114"/>
                  <a:gd name="T67" fmla="*/ 0 h 238"/>
                  <a:gd name="T68" fmla="*/ 16 w 114"/>
                  <a:gd name="T69" fmla="*/ 1 h 238"/>
                  <a:gd name="T70" fmla="*/ 13 w 114"/>
                  <a:gd name="T71" fmla="*/ 3 h 238"/>
                  <a:gd name="T72" fmla="*/ 9 w 114"/>
                  <a:gd name="T73" fmla="*/ 6 h 238"/>
                  <a:gd name="T74" fmla="*/ 6 w 114"/>
                  <a:gd name="T75" fmla="*/ 9 h 238"/>
                  <a:gd name="T76" fmla="*/ 3 w 114"/>
                  <a:gd name="T77" fmla="*/ 13 h 238"/>
                  <a:gd name="T78" fmla="*/ 1 w 114"/>
                  <a:gd name="T79" fmla="*/ 17 h 238"/>
                  <a:gd name="T80" fmla="*/ 0 w 114"/>
                  <a:gd name="T81" fmla="*/ 21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15835" name="Freeform 191"/>
              <p:cNvSpPr>
                <a:spLocks/>
              </p:cNvSpPr>
              <p:nvPr/>
            </p:nvSpPr>
            <p:spPr bwMode="auto">
              <a:xfrm>
                <a:off x="2698" y="2689"/>
                <a:ext cx="41" cy="52"/>
              </a:xfrm>
              <a:custGeom>
                <a:avLst/>
                <a:gdLst>
                  <a:gd name="T0" fmla="*/ 35 w 246"/>
                  <a:gd name="T1" fmla="*/ 21 h 310"/>
                  <a:gd name="T2" fmla="*/ 37 w 246"/>
                  <a:gd name="T3" fmla="*/ 24 h 310"/>
                  <a:gd name="T4" fmla="*/ 38 w 246"/>
                  <a:gd name="T5" fmla="*/ 28 h 310"/>
                  <a:gd name="T6" fmla="*/ 37 w 246"/>
                  <a:gd name="T7" fmla="*/ 31 h 310"/>
                  <a:gd name="T8" fmla="*/ 35 w 246"/>
                  <a:gd name="T9" fmla="*/ 35 h 310"/>
                  <a:gd name="T10" fmla="*/ 31 w 246"/>
                  <a:gd name="T11" fmla="*/ 38 h 310"/>
                  <a:gd name="T12" fmla="*/ 28 w 246"/>
                  <a:gd name="T13" fmla="*/ 41 h 310"/>
                  <a:gd name="T14" fmla="*/ 24 w 246"/>
                  <a:gd name="T15" fmla="*/ 44 h 310"/>
                  <a:gd name="T16" fmla="*/ 22 w 246"/>
                  <a:gd name="T17" fmla="*/ 47 h 310"/>
                  <a:gd name="T18" fmla="*/ 21 w 246"/>
                  <a:gd name="T19" fmla="*/ 48 h 310"/>
                  <a:gd name="T20" fmla="*/ 20 w 246"/>
                  <a:gd name="T21" fmla="*/ 50 h 310"/>
                  <a:gd name="T22" fmla="*/ 20 w 246"/>
                  <a:gd name="T23" fmla="*/ 51 h 310"/>
                  <a:gd name="T24" fmla="*/ 22 w 246"/>
                  <a:gd name="T25" fmla="*/ 52 h 310"/>
                  <a:gd name="T26" fmla="*/ 23 w 246"/>
                  <a:gd name="T27" fmla="*/ 52 h 310"/>
                  <a:gd name="T28" fmla="*/ 26 w 246"/>
                  <a:gd name="T29" fmla="*/ 49 h 310"/>
                  <a:gd name="T30" fmla="*/ 30 w 246"/>
                  <a:gd name="T31" fmla="*/ 45 h 310"/>
                  <a:gd name="T32" fmla="*/ 35 w 246"/>
                  <a:gd name="T33" fmla="*/ 41 h 310"/>
                  <a:gd name="T34" fmla="*/ 39 w 246"/>
                  <a:gd name="T35" fmla="*/ 37 h 310"/>
                  <a:gd name="T36" fmla="*/ 41 w 246"/>
                  <a:gd name="T37" fmla="*/ 31 h 310"/>
                  <a:gd name="T38" fmla="*/ 40 w 246"/>
                  <a:gd name="T39" fmla="*/ 26 h 310"/>
                  <a:gd name="T40" fmla="*/ 38 w 246"/>
                  <a:gd name="T41" fmla="*/ 20 h 310"/>
                  <a:gd name="T42" fmla="*/ 34 w 246"/>
                  <a:gd name="T43" fmla="*/ 16 h 310"/>
                  <a:gd name="T44" fmla="*/ 30 w 246"/>
                  <a:gd name="T45" fmla="*/ 12 h 310"/>
                  <a:gd name="T46" fmla="*/ 25 w 246"/>
                  <a:gd name="T47" fmla="*/ 10 h 310"/>
                  <a:gd name="T48" fmla="*/ 21 w 246"/>
                  <a:gd name="T49" fmla="*/ 7 h 310"/>
                  <a:gd name="T50" fmla="*/ 16 w 246"/>
                  <a:gd name="T51" fmla="*/ 5 h 310"/>
                  <a:gd name="T52" fmla="*/ 12 w 246"/>
                  <a:gd name="T53" fmla="*/ 3 h 310"/>
                  <a:gd name="T54" fmla="*/ 8 w 246"/>
                  <a:gd name="T55" fmla="*/ 1 h 310"/>
                  <a:gd name="T56" fmla="*/ 4 w 246"/>
                  <a:gd name="T57" fmla="*/ 0 h 310"/>
                  <a:gd name="T58" fmla="*/ 1 w 246"/>
                  <a:gd name="T59" fmla="*/ 0 h 310"/>
                  <a:gd name="T60" fmla="*/ 1 w 246"/>
                  <a:gd name="T61" fmla="*/ 1 h 310"/>
                  <a:gd name="T62" fmla="*/ 5 w 246"/>
                  <a:gd name="T63" fmla="*/ 2 h 310"/>
                  <a:gd name="T64" fmla="*/ 9 w 246"/>
                  <a:gd name="T65" fmla="*/ 4 h 310"/>
                  <a:gd name="T66" fmla="*/ 13 w 246"/>
                  <a:gd name="T67" fmla="*/ 6 h 310"/>
                  <a:gd name="T68" fmla="*/ 18 w 246"/>
                  <a:gd name="T69" fmla="*/ 9 h 310"/>
                  <a:gd name="T70" fmla="*/ 22 w 246"/>
                  <a:gd name="T71" fmla="*/ 12 h 310"/>
                  <a:gd name="T72" fmla="*/ 27 w 246"/>
                  <a:gd name="T73" fmla="*/ 15 h 310"/>
                  <a:gd name="T74" fmla="*/ 31 w 246"/>
                  <a:gd name="T75" fmla="*/ 18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15836" name="Freeform 192"/>
              <p:cNvSpPr>
                <a:spLocks/>
              </p:cNvSpPr>
              <p:nvPr/>
            </p:nvSpPr>
            <p:spPr bwMode="auto">
              <a:xfrm>
                <a:off x="2653" y="2750"/>
                <a:ext cx="14" cy="31"/>
              </a:xfrm>
              <a:custGeom>
                <a:avLst/>
                <a:gdLst>
                  <a:gd name="T0" fmla="*/ 5 w 83"/>
                  <a:gd name="T1" fmla="*/ 2 h 187"/>
                  <a:gd name="T2" fmla="*/ 5 w 83"/>
                  <a:gd name="T3" fmla="*/ 1 h 187"/>
                  <a:gd name="T4" fmla="*/ 4 w 83"/>
                  <a:gd name="T5" fmla="*/ 0 h 187"/>
                  <a:gd name="T6" fmla="*/ 3 w 83"/>
                  <a:gd name="T7" fmla="*/ 0 h 187"/>
                  <a:gd name="T8" fmla="*/ 2 w 83"/>
                  <a:gd name="T9" fmla="*/ 0 h 187"/>
                  <a:gd name="T10" fmla="*/ 1 w 83"/>
                  <a:gd name="T11" fmla="*/ 0 h 187"/>
                  <a:gd name="T12" fmla="*/ 1 w 83"/>
                  <a:gd name="T13" fmla="*/ 1 h 187"/>
                  <a:gd name="T14" fmla="*/ 0 w 83"/>
                  <a:gd name="T15" fmla="*/ 2 h 187"/>
                  <a:gd name="T16" fmla="*/ 0 w 83"/>
                  <a:gd name="T17" fmla="*/ 3 h 187"/>
                  <a:gd name="T18" fmla="*/ 1 w 83"/>
                  <a:gd name="T19" fmla="*/ 7 h 187"/>
                  <a:gd name="T20" fmla="*/ 3 w 83"/>
                  <a:gd name="T21" fmla="*/ 12 h 187"/>
                  <a:gd name="T22" fmla="*/ 5 w 83"/>
                  <a:gd name="T23" fmla="*/ 17 h 187"/>
                  <a:gd name="T24" fmla="*/ 7 w 83"/>
                  <a:gd name="T25" fmla="*/ 21 h 187"/>
                  <a:gd name="T26" fmla="*/ 9 w 83"/>
                  <a:gd name="T27" fmla="*/ 25 h 187"/>
                  <a:gd name="T28" fmla="*/ 11 w 83"/>
                  <a:gd name="T29" fmla="*/ 28 h 187"/>
                  <a:gd name="T30" fmla="*/ 13 w 83"/>
                  <a:gd name="T31" fmla="*/ 31 h 187"/>
                  <a:gd name="T32" fmla="*/ 14 w 83"/>
                  <a:gd name="T33" fmla="*/ 31 h 187"/>
                  <a:gd name="T34" fmla="*/ 13 w 83"/>
                  <a:gd name="T35" fmla="*/ 29 h 187"/>
                  <a:gd name="T36" fmla="*/ 13 w 83"/>
                  <a:gd name="T37" fmla="*/ 26 h 187"/>
                  <a:gd name="T38" fmla="*/ 11 w 83"/>
                  <a:gd name="T39" fmla="*/ 23 h 187"/>
                  <a:gd name="T40" fmla="*/ 10 w 83"/>
                  <a:gd name="T41" fmla="*/ 19 h 187"/>
                  <a:gd name="T42" fmla="*/ 9 w 83"/>
                  <a:gd name="T43" fmla="*/ 15 h 187"/>
                  <a:gd name="T44" fmla="*/ 7 w 83"/>
                  <a:gd name="T45" fmla="*/ 10 h 187"/>
                  <a:gd name="T46" fmla="*/ 6 w 83"/>
                  <a:gd name="T47" fmla="*/ 6 h 187"/>
                  <a:gd name="T48" fmla="*/ 5 w 83"/>
                  <a:gd name="T49" fmla="*/ 2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15837" name="Freeform 193"/>
              <p:cNvSpPr>
                <a:spLocks/>
              </p:cNvSpPr>
              <p:nvPr/>
            </p:nvSpPr>
            <p:spPr bwMode="auto">
              <a:xfrm>
                <a:off x="2647" y="2733"/>
                <a:ext cx="7" cy="16"/>
              </a:xfrm>
              <a:custGeom>
                <a:avLst/>
                <a:gdLst>
                  <a:gd name="T0" fmla="*/ 4 w 44"/>
                  <a:gd name="T1" fmla="*/ 2 h 94"/>
                  <a:gd name="T2" fmla="*/ 3 w 44"/>
                  <a:gd name="T3" fmla="*/ 1 h 94"/>
                  <a:gd name="T4" fmla="*/ 3 w 44"/>
                  <a:gd name="T5" fmla="*/ 0 h 94"/>
                  <a:gd name="T6" fmla="*/ 2 w 44"/>
                  <a:gd name="T7" fmla="*/ 0 h 94"/>
                  <a:gd name="T8" fmla="*/ 2 w 44"/>
                  <a:gd name="T9" fmla="*/ 0 h 94"/>
                  <a:gd name="T10" fmla="*/ 1 w 44"/>
                  <a:gd name="T11" fmla="*/ 0 h 94"/>
                  <a:gd name="T12" fmla="*/ 0 w 44"/>
                  <a:gd name="T13" fmla="*/ 1 h 94"/>
                  <a:gd name="T14" fmla="*/ 0 w 44"/>
                  <a:gd name="T15" fmla="*/ 1 h 94"/>
                  <a:gd name="T16" fmla="*/ 0 w 44"/>
                  <a:gd name="T17" fmla="*/ 2 h 94"/>
                  <a:gd name="T18" fmla="*/ 0 w 44"/>
                  <a:gd name="T19" fmla="*/ 4 h 94"/>
                  <a:gd name="T20" fmla="*/ 1 w 44"/>
                  <a:gd name="T21" fmla="*/ 6 h 94"/>
                  <a:gd name="T22" fmla="*/ 1 w 44"/>
                  <a:gd name="T23" fmla="*/ 9 h 94"/>
                  <a:gd name="T24" fmla="*/ 2 w 44"/>
                  <a:gd name="T25" fmla="*/ 11 h 94"/>
                  <a:gd name="T26" fmla="*/ 3 w 44"/>
                  <a:gd name="T27" fmla="*/ 13 h 94"/>
                  <a:gd name="T28" fmla="*/ 4 w 44"/>
                  <a:gd name="T29" fmla="*/ 15 h 94"/>
                  <a:gd name="T30" fmla="*/ 6 w 44"/>
                  <a:gd name="T31" fmla="*/ 16 h 94"/>
                  <a:gd name="T32" fmla="*/ 7 w 44"/>
                  <a:gd name="T33" fmla="*/ 16 h 94"/>
                  <a:gd name="T34" fmla="*/ 7 w 44"/>
                  <a:gd name="T35" fmla="*/ 13 h 94"/>
                  <a:gd name="T36" fmla="*/ 6 w 44"/>
                  <a:gd name="T37" fmla="*/ 9 h 94"/>
                  <a:gd name="T38" fmla="*/ 5 w 44"/>
                  <a:gd name="T39" fmla="*/ 5 h 94"/>
                  <a:gd name="T40" fmla="*/ 4 w 44"/>
                  <a:gd name="T41" fmla="*/ 2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15838" name="Freeform 194"/>
              <p:cNvSpPr>
                <a:spLocks/>
              </p:cNvSpPr>
              <p:nvPr/>
            </p:nvSpPr>
            <p:spPr bwMode="auto">
              <a:xfrm>
                <a:off x="2641" y="2722"/>
                <a:ext cx="6" cy="9"/>
              </a:xfrm>
              <a:custGeom>
                <a:avLst/>
                <a:gdLst>
                  <a:gd name="T0" fmla="*/ 3 w 38"/>
                  <a:gd name="T1" fmla="*/ 1 h 54"/>
                  <a:gd name="T2" fmla="*/ 3 w 38"/>
                  <a:gd name="T3" fmla="*/ 1 h 54"/>
                  <a:gd name="T4" fmla="*/ 3 w 38"/>
                  <a:gd name="T5" fmla="*/ 1 h 54"/>
                  <a:gd name="T6" fmla="*/ 3 w 38"/>
                  <a:gd name="T7" fmla="*/ 1 h 54"/>
                  <a:gd name="T8" fmla="*/ 3 w 38"/>
                  <a:gd name="T9" fmla="*/ 1 h 54"/>
                  <a:gd name="T10" fmla="*/ 3 w 38"/>
                  <a:gd name="T11" fmla="*/ 1 h 54"/>
                  <a:gd name="T12" fmla="*/ 2 w 38"/>
                  <a:gd name="T13" fmla="*/ 0 h 54"/>
                  <a:gd name="T14" fmla="*/ 2 w 38"/>
                  <a:gd name="T15" fmla="*/ 0 h 54"/>
                  <a:gd name="T16" fmla="*/ 1 w 38"/>
                  <a:gd name="T17" fmla="*/ 0 h 54"/>
                  <a:gd name="T18" fmla="*/ 1 w 38"/>
                  <a:gd name="T19" fmla="*/ 0 h 54"/>
                  <a:gd name="T20" fmla="*/ 0 w 38"/>
                  <a:gd name="T21" fmla="*/ 1 h 54"/>
                  <a:gd name="T22" fmla="*/ 0 w 38"/>
                  <a:gd name="T23" fmla="*/ 1 h 54"/>
                  <a:gd name="T24" fmla="*/ 0 w 38"/>
                  <a:gd name="T25" fmla="*/ 2 h 54"/>
                  <a:gd name="T26" fmla="*/ 0 w 38"/>
                  <a:gd name="T27" fmla="*/ 3 h 54"/>
                  <a:gd name="T28" fmla="*/ 1 w 38"/>
                  <a:gd name="T29" fmla="*/ 4 h 54"/>
                  <a:gd name="T30" fmla="*/ 1 w 38"/>
                  <a:gd name="T31" fmla="*/ 5 h 54"/>
                  <a:gd name="T32" fmla="*/ 2 w 38"/>
                  <a:gd name="T33" fmla="*/ 7 h 54"/>
                  <a:gd name="T34" fmla="*/ 3 w 38"/>
                  <a:gd name="T35" fmla="*/ 8 h 54"/>
                  <a:gd name="T36" fmla="*/ 4 w 38"/>
                  <a:gd name="T37" fmla="*/ 8 h 54"/>
                  <a:gd name="T38" fmla="*/ 5 w 38"/>
                  <a:gd name="T39" fmla="*/ 9 h 54"/>
                  <a:gd name="T40" fmla="*/ 6 w 38"/>
                  <a:gd name="T41" fmla="*/ 9 h 54"/>
                  <a:gd name="T42" fmla="*/ 6 w 38"/>
                  <a:gd name="T43" fmla="*/ 7 h 54"/>
                  <a:gd name="T44" fmla="*/ 5 w 38"/>
                  <a:gd name="T45" fmla="*/ 5 h 54"/>
                  <a:gd name="T46" fmla="*/ 4 w 38"/>
                  <a:gd name="T47" fmla="*/ 3 h 54"/>
                  <a:gd name="T48" fmla="*/ 3 w 38"/>
                  <a:gd name="T49" fmla="*/ 1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15839" name="Freeform 195"/>
              <p:cNvSpPr>
                <a:spLocks/>
              </p:cNvSpPr>
              <p:nvPr/>
            </p:nvSpPr>
            <p:spPr bwMode="auto">
              <a:xfrm>
                <a:off x="2636" y="2714"/>
                <a:ext cx="8" cy="6"/>
              </a:xfrm>
              <a:custGeom>
                <a:avLst/>
                <a:gdLst>
                  <a:gd name="T0" fmla="*/ 6 w 52"/>
                  <a:gd name="T1" fmla="*/ 4 h 36"/>
                  <a:gd name="T2" fmla="*/ 7 w 52"/>
                  <a:gd name="T3" fmla="*/ 4 h 36"/>
                  <a:gd name="T4" fmla="*/ 8 w 52"/>
                  <a:gd name="T5" fmla="*/ 3 h 36"/>
                  <a:gd name="T6" fmla="*/ 8 w 52"/>
                  <a:gd name="T7" fmla="*/ 3 h 36"/>
                  <a:gd name="T8" fmla="*/ 8 w 52"/>
                  <a:gd name="T9" fmla="*/ 2 h 36"/>
                  <a:gd name="T10" fmla="*/ 8 w 52"/>
                  <a:gd name="T11" fmla="*/ 1 h 36"/>
                  <a:gd name="T12" fmla="*/ 7 w 52"/>
                  <a:gd name="T13" fmla="*/ 0 h 36"/>
                  <a:gd name="T14" fmla="*/ 6 w 52"/>
                  <a:gd name="T15" fmla="*/ 0 h 36"/>
                  <a:gd name="T16" fmla="*/ 6 w 52"/>
                  <a:gd name="T17" fmla="*/ 0 h 36"/>
                  <a:gd name="T18" fmla="*/ 5 w 52"/>
                  <a:gd name="T19" fmla="*/ 0 h 36"/>
                  <a:gd name="T20" fmla="*/ 4 w 52"/>
                  <a:gd name="T21" fmla="*/ 0 h 36"/>
                  <a:gd name="T22" fmla="*/ 3 w 52"/>
                  <a:gd name="T23" fmla="*/ 1 h 36"/>
                  <a:gd name="T24" fmla="*/ 2 w 52"/>
                  <a:gd name="T25" fmla="*/ 1 h 36"/>
                  <a:gd name="T26" fmla="*/ 1 w 52"/>
                  <a:gd name="T27" fmla="*/ 2 h 36"/>
                  <a:gd name="T28" fmla="*/ 0 w 52"/>
                  <a:gd name="T29" fmla="*/ 4 h 36"/>
                  <a:gd name="T30" fmla="*/ 0 w 52"/>
                  <a:gd name="T31" fmla="*/ 5 h 36"/>
                  <a:gd name="T32" fmla="*/ 0 w 52"/>
                  <a:gd name="T33" fmla="*/ 5 h 36"/>
                  <a:gd name="T34" fmla="*/ 1 w 52"/>
                  <a:gd name="T35" fmla="*/ 6 h 36"/>
                  <a:gd name="T36" fmla="*/ 1 w 52"/>
                  <a:gd name="T37" fmla="*/ 6 h 36"/>
                  <a:gd name="T38" fmla="*/ 2 w 52"/>
                  <a:gd name="T39" fmla="*/ 6 h 36"/>
                  <a:gd name="T40" fmla="*/ 3 w 52"/>
                  <a:gd name="T41" fmla="*/ 6 h 36"/>
                  <a:gd name="T42" fmla="*/ 4 w 52"/>
                  <a:gd name="T43" fmla="*/ 6 h 36"/>
                  <a:gd name="T44" fmla="*/ 5 w 52"/>
                  <a:gd name="T45" fmla="*/ 5 h 36"/>
                  <a:gd name="T46" fmla="*/ 6 w 52"/>
                  <a:gd name="T47" fmla="*/ 5 h 36"/>
                  <a:gd name="T48" fmla="*/ 6 w 52"/>
                  <a:gd name="T49" fmla="*/ 4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15840" name="Freeform 196"/>
              <p:cNvSpPr>
                <a:spLocks/>
              </p:cNvSpPr>
              <p:nvPr/>
            </p:nvSpPr>
            <p:spPr bwMode="auto">
              <a:xfrm>
                <a:off x="2596" y="2704"/>
                <a:ext cx="33" cy="39"/>
              </a:xfrm>
              <a:custGeom>
                <a:avLst/>
                <a:gdLst>
                  <a:gd name="T0" fmla="*/ 12 w 198"/>
                  <a:gd name="T1" fmla="*/ 6 h 236"/>
                  <a:gd name="T2" fmla="*/ 10 w 198"/>
                  <a:gd name="T3" fmla="*/ 8 h 236"/>
                  <a:gd name="T4" fmla="*/ 8 w 198"/>
                  <a:gd name="T5" fmla="*/ 10 h 236"/>
                  <a:gd name="T6" fmla="*/ 6 w 198"/>
                  <a:gd name="T7" fmla="*/ 12 h 236"/>
                  <a:gd name="T8" fmla="*/ 4 w 198"/>
                  <a:gd name="T9" fmla="*/ 14 h 236"/>
                  <a:gd name="T10" fmla="*/ 2 w 198"/>
                  <a:gd name="T11" fmla="*/ 17 h 236"/>
                  <a:gd name="T12" fmla="*/ 1 w 198"/>
                  <a:gd name="T13" fmla="*/ 19 h 236"/>
                  <a:gd name="T14" fmla="*/ 0 w 198"/>
                  <a:gd name="T15" fmla="*/ 21 h 236"/>
                  <a:gd name="T16" fmla="*/ 0 w 198"/>
                  <a:gd name="T17" fmla="*/ 24 h 236"/>
                  <a:gd name="T18" fmla="*/ 0 w 198"/>
                  <a:gd name="T19" fmla="*/ 28 h 236"/>
                  <a:gd name="T20" fmla="*/ 2 w 198"/>
                  <a:gd name="T21" fmla="*/ 31 h 236"/>
                  <a:gd name="T22" fmla="*/ 4 w 198"/>
                  <a:gd name="T23" fmla="*/ 34 h 236"/>
                  <a:gd name="T24" fmla="*/ 7 w 198"/>
                  <a:gd name="T25" fmla="*/ 36 h 236"/>
                  <a:gd name="T26" fmla="*/ 11 w 198"/>
                  <a:gd name="T27" fmla="*/ 38 h 236"/>
                  <a:gd name="T28" fmla="*/ 15 w 198"/>
                  <a:gd name="T29" fmla="*/ 39 h 236"/>
                  <a:gd name="T30" fmla="*/ 18 w 198"/>
                  <a:gd name="T31" fmla="*/ 39 h 236"/>
                  <a:gd name="T32" fmla="*/ 22 w 198"/>
                  <a:gd name="T33" fmla="*/ 38 h 236"/>
                  <a:gd name="T34" fmla="*/ 23 w 198"/>
                  <a:gd name="T35" fmla="*/ 38 h 236"/>
                  <a:gd name="T36" fmla="*/ 24 w 198"/>
                  <a:gd name="T37" fmla="*/ 38 h 236"/>
                  <a:gd name="T38" fmla="*/ 24 w 198"/>
                  <a:gd name="T39" fmla="*/ 37 h 236"/>
                  <a:gd name="T40" fmla="*/ 24 w 198"/>
                  <a:gd name="T41" fmla="*/ 37 h 236"/>
                  <a:gd name="T42" fmla="*/ 24 w 198"/>
                  <a:gd name="T43" fmla="*/ 36 h 236"/>
                  <a:gd name="T44" fmla="*/ 24 w 198"/>
                  <a:gd name="T45" fmla="*/ 36 h 236"/>
                  <a:gd name="T46" fmla="*/ 23 w 198"/>
                  <a:gd name="T47" fmla="*/ 36 h 236"/>
                  <a:gd name="T48" fmla="*/ 22 w 198"/>
                  <a:gd name="T49" fmla="*/ 36 h 236"/>
                  <a:gd name="T50" fmla="*/ 21 w 198"/>
                  <a:gd name="T51" fmla="*/ 36 h 236"/>
                  <a:gd name="T52" fmla="*/ 20 w 198"/>
                  <a:gd name="T53" fmla="*/ 36 h 236"/>
                  <a:gd name="T54" fmla="*/ 19 w 198"/>
                  <a:gd name="T55" fmla="*/ 36 h 236"/>
                  <a:gd name="T56" fmla="*/ 18 w 198"/>
                  <a:gd name="T57" fmla="*/ 36 h 236"/>
                  <a:gd name="T58" fmla="*/ 16 w 198"/>
                  <a:gd name="T59" fmla="*/ 36 h 236"/>
                  <a:gd name="T60" fmla="*/ 15 w 198"/>
                  <a:gd name="T61" fmla="*/ 36 h 236"/>
                  <a:gd name="T62" fmla="*/ 13 w 198"/>
                  <a:gd name="T63" fmla="*/ 35 h 236"/>
                  <a:gd name="T64" fmla="*/ 10 w 198"/>
                  <a:gd name="T65" fmla="*/ 35 h 236"/>
                  <a:gd name="T66" fmla="*/ 8 w 198"/>
                  <a:gd name="T67" fmla="*/ 34 h 236"/>
                  <a:gd name="T68" fmla="*/ 7 w 198"/>
                  <a:gd name="T69" fmla="*/ 33 h 236"/>
                  <a:gd name="T70" fmla="*/ 5 w 198"/>
                  <a:gd name="T71" fmla="*/ 31 h 236"/>
                  <a:gd name="T72" fmla="*/ 3 w 198"/>
                  <a:gd name="T73" fmla="*/ 29 h 236"/>
                  <a:gd name="T74" fmla="*/ 2 w 198"/>
                  <a:gd name="T75" fmla="*/ 26 h 236"/>
                  <a:gd name="T76" fmla="*/ 3 w 198"/>
                  <a:gd name="T77" fmla="*/ 23 h 236"/>
                  <a:gd name="T78" fmla="*/ 4 w 198"/>
                  <a:gd name="T79" fmla="*/ 20 h 236"/>
                  <a:gd name="T80" fmla="*/ 5 w 198"/>
                  <a:gd name="T81" fmla="*/ 18 h 236"/>
                  <a:gd name="T82" fmla="*/ 7 w 198"/>
                  <a:gd name="T83" fmla="*/ 16 h 236"/>
                  <a:gd name="T84" fmla="*/ 8 w 198"/>
                  <a:gd name="T85" fmla="*/ 14 h 236"/>
                  <a:gd name="T86" fmla="*/ 10 w 198"/>
                  <a:gd name="T87" fmla="*/ 12 h 236"/>
                  <a:gd name="T88" fmla="*/ 13 w 198"/>
                  <a:gd name="T89" fmla="*/ 10 h 236"/>
                  <a:gd name="T90" fmla="*/ 16 w 198"/>
                  <a:gd name="T91" fmla="*/ 8 h 236"/>
                  <a:gd name="T92" fmla="*/ 18 w 198"/>
                  <a:gd name="T93" fmla="*/ 6 h 236"/>
                  <a:gd name="T94" fmla="*/ 21 w 198"/>
                  <a:gd name="T95" fmla="*/ 5 h 236"/>
                  <a:gd name="T96" fmla="*/ 24 w 198"/>
                  <a:gd name="T97" fmla="*/ 4 h 236"/>
                  <a:gd name="T98" fmla="*/ 26 w 198"/>
                  <a:gd name="T99" fmla="*/ 3 h 236"/>
                  <a:gd name="T100" fmla="*/ 29 w 198"/>
                  <a:gd name="T101" fmla="*/ 2 h 236"/>
                  <a:gd name="T102" fmla="*/ 31 w 198"/>
                  <a:gd name="T103" fmla="*/ 2 h 236"/>
                  <a:gd name="T104" fmla="*/ 33 w 198"/>
                  <a:gd name="T105" fmla="*/ 1 h 236"/>
                  <a:gd name="T106" fmla="*/ 32 w 198"/>
                  <a:gd name="T107" fmla="*/ 0 h 236"/>
                  <a:gd name="T108" fmla="*/ 30 w 198"/>
                  <a:gd name="T109" fmla="*/ 0 h 236"/>
                  <a:gd name="T110" fmla="*/ 27 w 198"/>
                  <a:gd name="T111" fmla="*/ 0 h 236"/>
                  <a:gd name="T112" fmla="*/ 24 w 198"/>
                  <a:gd name="T113" fmla="*/ 1 h 236"/>
                  <a:gd name="T114" fmla="*/ 21 w 198"/>
                  <a:gd name="T115" fmla="*/ 2 h 236"/>
                  <a:gd name="T116" fmla="*/ 17 w 198"/>
                  <a:gd name="T117" fmla="*/ 3 h 236"/>
                  <a:gd name="T118" fmla="*/ 15 w 198"/>
                  <a:gd name="T119" fmla="*/ 5 h 236"/>
                  <a:gd name="T120" fmla="*/ 12 w 198"/>
                  <a:gd name="T121" fmla="*/ 6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endParaRPr lang="zh-CN" altLang="en-US"/>
              </a:p>
            </p:txBody>
          </p:sp>
          <p:sp>
            <p:nvSpPr>
              <p:cNvPr id="15841" name="Freeform 197"/>
              <p:cNvSpPr>
                <a:spLocks/>
              </p:cNvSpPr>
              <p:nvPr/>
            </p:nvSpPr>
            <p:spPr bwMode="auto">
              <a:xfrm>
                <a:off x="2652" y="2704"/>
                <a:ext cx="22" cy="30"/>
              </a:xfrm>
              <a:custGeom>
                <a:avLst/>
                <a:gdLst>
                  <a:gd name="T0" fmla="*/ 19 w 128"/>
                  <a:gd name="T1" fmla="*/ 10 h 183"/>
                  <a:gd name="T2" fmla="*/ 19 w 128"/>
                  <a:gd name="T3" fmla="*/ 13 h 183"/>
                  <a:gd name="T4" fmla="*/ 19 w 128"/>
                  <a:gd name="T5" fmla="*/ 16 h 183"/>
                  <a:gd name="T6" fmla="*/ 17 w 128"/>
                  <a:gd name="T7" fmla="*/ 18 h 183"/>
                  <a:gd name="T8" fmla="*/ 15 w 128"/>
                  <a:gd name="T9" fmla="*/ 20 h 183"/>
                  <a:gd name="T10" fmla="*/ 13 w 128"/>
                  <a:gd name="T11" fmla="*/ 22 h 183"/>
                  <a:gd name="T12" fmla="*/ 10 w 128"/>
                  <a:gd name="T13" fmla="*/ 24 h 183"/>
                  <a:gd name="T14" fmla="*/ 7 w 128"/>
                  <a:gd name="T15" fmla="*/ 26 h 183"/>
                  <a:gd name="T16" fmla="*/ 5 w 128"/>
                  <a:gd name="T17" fmla="*/ 27 h 183"/>
                  <a:gd name="T18" fmla="*/ 5 w 128"/>
                  <a:gd name="T19" fmla="*/ 28 h 183"/>
                  <a:gd name="T20" fmla="*/ 4 w 128"/>
                  <a:gd name="T21" fmla="*/ 28 h 183"/>
                  <a:gd name="T22" fmla="*/ 4 w 128"/>
                  <a:gd name="T23" fmla="*/ 29 h 183"/>
                  <a:gd name="T24" fmla="*/ 5 w 128"/>
                  <a:gd name="T25" fmla="*/ 29 h 183"/>
                  <a:gd name="T26" fmla="*/ 5 w 128"/>
                  <a:gd name="T27" fmla="*/ 30 h 183"/>
                  <a:gd name="T28" fmla="*/ 6 w 128"/>
                  <a:gd name="T29" fmla="*/ 30 h 183"/>
                  <a:gd name="T30" fmla="*/ 6 w 128"/>
                  <a:gd name="T31" fmla="*/ 30 h 183"/>
                  <a:gd name="T32" fmla="*/ 7 w 128"/>
                  <a:gd name="T33" fmla="*/ 30 h 183"/>
                  <a:gd name="T34" fmla="*/ 10 w 128"/>
                  <a:gd name="T35" fmla="*/ 28 h 183"/>
                  <a:gd name="T36" fmla="*/ 13 w 128"/>
                  <a:gd name="T37" fmla="*/ 26 h 183"/>
                  <a:gd name="T38" fmla="*/ 16 w 128"/>
                  <a:gd name="T39" fmla="*/ 24 h 183"/>
                  <a:gd name="T40" fmla="*/ 19 w 128"/>
                  <a:gd name="T41" fmla="*/ 22 h 183"/>
                  <a:gd name="T42" fmla="*/ 20 w 128"/>
                  <a:gd name="T43" fmla="*/ 19 h 183"/>
                  <a:gd name="T44" fmla="*/ 21 w 128"/>
                  <a:gd name="T45" fmla="*/ 16 h 183"/>
                  <a:gd name="T46" fmla="*/ 22 w 128"/>
                  <a:gd name="T47" fmla="*/ 13 h 183"/>
                  <a:gd name="T48" fmla="*/ 21 w 128"/>
                  <a:gd name="T49" fmla="*/ 10 h 183"/>
                  <a:gd name="T50" fmla="*/ 19 w 128"/>
                  <a:gd name="T51" fmla="*/ 7 h 183"/>
                  <a:gd name="T52" fmla="*/ 17 w 128"/>
                  <a:gd name="T53" fmla="*/ 5 h 183"/>
                  <a:gd name="T54" fmla="*/ 14 w 128"/>
                  <a:gd name="T55" fmla="*/ 3 h 183"/>
                  <a:gd name="T56" fmla="*/ 10 w 128"/>
                  <a:gd name="T57" fmla="*/ 1 h 183"/>
                  <a:gd name="T58" fmla="*/ 7 w 128"/>
                  <a:gd name="T59" fmla="*/ 0 h 183"/>
                  <a:gd name="T60" fmla="*/ 4 w 128"/>
                  <a:gd name="T61" fmla="*/ 0 h 183"/>
                  <a:gd name="T62" fmla="*/ 2 w 128"/>
                  <a:gd name="T63" fmla="*/ 0 h 183"/>
                  <a:gd name="T64" fmla="*/ 0 w 128"/>
                  <a:gd name="T65" fmla="*/ 1 h 183"/>
                  <a:gd name="T66" fmla="*/ 3 w 128"/>
                  <a:gd name="T67" fmla="*/ 2 h 183"/>
                  <a:gd name="T68" fmla="*/ 6 w 128"/>
                  <a:gd name="T69" fmla="*/ 2 h 183"/>
                  <a:gd name="T70" fmla="*/ 8 w 128"/>
                  <a:gd name="T71" fmla="*/ 3 h 183"/>
                  <a:gd name="T72" fmla="*/ 11 w 128"/>
                  <a:gd name="T73" fmla="*/ 4 h 183"/>
                  <a:gd name="T74" fmla="*/ 13 w 128"/>
                  <a:gd name="T75" fmla="*/ 5 h 183"/>
                  <a:gd name="T76" fmla="*/ 15 w 128"/>
                  <a:gd name="T77" fmla="*/ 6 h 183"/>
                  <a:gd name="T78" fmla="*/ 17 w 128"/>
                  <a:gd name="T79" fmla="*/ 8 h 183"/>
                  <a:gd name="T80" fmla="*/ 19 w 128"/>
                  <a:gd name="T81" fmla="*/ 1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endParaRPr lang="zh-CN" altLang="en-US"/>
              </a:p>
            </p:txBody>
          </p:sp>
          <p:sp>
            <p:nvSpPr>
              <p:cNvPr id="15842" name="Freeform 198"/>
              <p:cNvSpPr>
                <a:spLocks/>
              </p:cNvSpPr>
              <p:nvPr/>
            </p:nvSpPr>
            <p:spPr bwMode="auto">
              <a:xfrm>
                <a:off x="2575" y="2697"/>
                <a:ext cx="53" cy="63"/>
              </a:xfrm>
              <a:custGeom>
                <a:avLst/>
                <a:gdLst>
                  <a:gd name="T0" fmla="*/ 17 w 323"/>
                  <a:gd name="T1" fmla="*/ 12 h 379"/>
                  <a:gd name="T2" fmla="*/ 9 w 323"/>
                  <a:gd name="T3" fmla="*/ 19 h 379"/>
                  <a:gd name="T4" fmla="*/ 3 w 323"/>
                  <a:gd name="T5" fmla="*/ 28 h 379"/>
                  <a:gd name="T6" fmla="*/ 0 w 323"/>
                  <a:gd name="T7" fmla="*/ 38 h 379"/>
                  <a:gd name="T8" fmla="*/ 1 w 323"/>
                  <a:gd name="T9" fmla="*/ 44 h 379"/>
                  <a:gd name="T10" fmla="*/ 2 w 323"/>
                  <a:gd name="T11" fmla="*/ 47 h 379"/>
                  <a:gd name="T12" fmla="*/ 3 w 323"/>
                  <a:gd name="T13" fmla="*/ 50 h 379"/>
                  <a:gd name="T14" fmla="*/ 6 w 323"/>
                  <a:gd name="T15" fmla="*/ 52 h 379"/>
                  <a:gd name="T16" fmla="*/ 9 w 323"/>
                  <a:gd name="T17" fmla="*/ 54 h 379"/>
                  <a:gd name="T18" fmla="*/ 14 w 323"/>
                  <a:gd name="T19" fmla="*/ 57 h 379"/>
                  <a:gd name="T20" fmla="*/ 20 w 323"/>
                  <a:gd name="T21" fmla="*/ 58 h 379"/>
                  <a:gd name="T22" fmla="*/ 25 w 323"/>
                  <a:gd name="T23" fmla="*/ 60 h 379"/>
                  <a:gd name="T24" fmla="*/ 31 w 323"/>
                  <a:gd name="T25" fmla="*/ 61 h 379"/>
                  <a:gd name="T26" fmla="*/ 36 w 323"/>
                  <a:gd name="T27" fmla="*/ 62 h 379"/>
                  <a:gd name="T28" fmla="*/ 42 w 323"/>
                  <a:gd name="T29" fmla="*/ 62 h 379"/>
                  <a:gd name="T30" fmla="*/ 48 w 323"/>
                  <a:gd name="T31" fmla="*/ 63 h 379"/>
                  <a:gd name="T32" fmla="*/ 51 w 323"/>
                  <a:gd name="T33" fmla="*/ 63 h 379"/>
                  <a:gd name="T34" fmla="*/ 53 w 323"/>
                  <a:gd name="T35" fmla="*/ 62 h 379"/>
                  <a:gd name="T36" fmla="*/ 53 w 323"/>
                  <a:gd name="T37" fmla="*/ 60 h 379"/>
                  <a:gd name="T38" fmla="*/ 52 w 323"/>
                  <a:gd name="T39" fmla="*/ 59 h 379"/>
                  <a:gd name="T40" fmla="*/ 48 w 323"/>
                  <a:gd name="T41" fmla="*/ 58 h 379"/>
                  <a:gd name="T42" fmla="*/ 43 w 323"/>
                  <a:gd name="T43" fmla="*/ 58 h 379"/>
                  <a:gd name="T44" fmla="*/ 38 w 323"/>
                  <a:gd name="T45" fmla="*/ 58 h 379"/>
                  <a:gd name="T46" fmla="*/ 33 w 323"/>
                  <a:gd name="T47" fmla="*/ 57 h 379"/>
                  <a:gd name="T48" fmla="*/ 28 w 323"/>
                  <a:gd name="T49" fmla="*/ 56 h 379"/>
                  <a:gd name="T50" fmla="*/ 22 w 323"/>
                  <a:gd name="T51" fmla="*/ 55 h 379"/>
                  <a:gd name="T52" fmla="*/ 17 w 323"/>
                  <a:gd name="T53" fmla="*/ 53 h 379"/>
                  <a:gd name="T54" fmla="*/ 12 w 323"/>
                  <a:gd name="T55" fmla="*/ 51 h 379"/>
                  <a:gd name="T56" fmla="*/ 8 w 323"/>
                  <a:gd name="T57" fmla="*/ 48 h 379"/>
                  <a:gd name="T58" fmla="*/ 6 w 323"/>
                  <a:gd name="T59" fmla="*/ 45 h 379"/>
                  <a:gd name="T60" fmla="*/ 5 w 323"/>
                  <a:gd name="T61" fmla="*/ 40 h 379"/>
                  <a:gd name="T62" fmla="*/ 6 w 323"/>
                  <a:gd name="T63" fmla="*/ 33 h 379"/>
                  <a:gd name="T64" fmla="*/ 8 w 323"/>
                  <a:gd name="T65" fmla="*/ 27 h 379"/>
                  <a:gd name="T66" fmla="*/ 11 w 323"/>
                  <a:gd name="T67" fmla="*/ 23 h 379"/>
                  <a:gd name="T68" fmla="*/ 15 w 323"/>
                  <a:gd name="T69" fmla="*/ 18 h 379"/>
                  <a:gd name="T70" fmla="*/ 19 w 323"/>
                  <a:gd name="T71" fmla="*/ 15 h 379"/>
                  <a:gd name="T72" fmla="*/ 24 w 323"/>
                  <a:gd name="T73" fmla="*/ 11 h 379"/>
                  <a:gd name="T74" fmla="*/ 30 w 323"/>
                  <a:gd name="T75" fmla="*/ 7 h 379"/>
                  <a:gd name="T76" fmla="*/ 36 w 323"/>
                  <a:gd name="T77" fmla="*/ 4 h 379"/>
                  <a:gd name="T78" fmla="*/ 42 w 323"/>
                  <a:gd name="T79" fmla="*/ 1 h 379"/>
                  <a:gd name="T80" fmla="*/ 42 w 323"/>
                  <a:gd name="T81" fmla="*/ 0 h 379"/>
                  <a:gd name="T82" fmla="*/ 36 w 323"/>
                  <a:gd name="T83" fmla="*/ 1 h 379"/>
                  <a:gd name="T84" fmla="*/ 30 w 323"/>
                  <a:gd name="T85" fmla="*/ 3 h 379"/>
                  <a:gd name="T86" fmla="*/ 23 w 323"/>
                  <a:gd name="T87" fmla="*/ 6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endParaRPr lang="zh-CN" altLang="en-US"/>
              </a:p>
            </p:txBody>
          </p:sp>
          <p:sp>
            <p:nvSpPr>
              <p:cNvPr id="15843" name="Freeform 199"/>
              <p:cNvSpPr>
                <a:spLocks/>
              </p:cNvSpPr>
              <p:nvPr/>
            </p:nvSpPr>
            <p:spPr bwMode="auto">
              <a:xfrm>
                <a:off x="2650" y="2695"/>
                <a:ext cx="47" cy="42"/>
              </a:xfrm>
              <a:custGeom>
                <a:avLst/>
                <a:gdLst>
                  <a:gd name="T0" fmla="*/ 39 w 282"/>
                  <a:gd name="T1" fmla="*/ 13 h 253"/>
                  <a:gd name="T2" fmla="*/ 41 w 282"/>
                  <a:gd name="T3" fmla="*/ 15 h 253"/>
                  <a:gd name="T4" fmla="*/ 42 w 282"/>
                  <a:gd name="T5" fmla="*/ 18 h 253"/>
                  <a:gd name="T6" fmla="*/ 43 w 282"/>
                  <a:gd name="T7" fmla="*/ 21 h 253"/>
                  <a:gd name="T8" fmla="*/ 43 w 282"/>
                  <a:gd name="T9" fmla="*/ 24 h 253"/>
                  <a:gd name="T10" fmla="*/ 43 w 282"/>
                  <a:gd name="T11" fmla="*/ 26 h 253"/>
                  <a:gd name="T12" fmla="*/ 42 w 282"/>
                  <a:gd name="T13" fmla="*/ 28 h 253"/>
                  <a:gd name="T14" fmla="*/ 41 w 282"/>
                  <a:gd name="T15" fmla="*/ 31 h 253"/>
                  <a:gd name="T16" fmla="*/ 39 w 282"/>
                  <a:gd name="T17" fmla="*/ 32 h 253"/>
                  <a:gd name="T18" fmla="*/ 37 w 282"/>
                  <a:gd name="T19" fmla="*/ 34 h 253"/>
                  <a:gd name="T20" fmla="*/ 36 w 282"/>
                  <a:gd name="T21" fmla="*/ 36 h 253"/>
                  <a:gd name="T22" fmla="*/ 34 w 282"/>
                  <a:gd name="T23" fmla="*/ 37 h 253"/>
                  <a:gd name="T24" fmla="*/ 32 w 282"/>
                  <a:gd name="T25" fmla="*/ 39 h 253"/>
                  <a:gd name="T26" fmla="*/ 32 w 282"/>
                  <a:gd name="T27" fmla="*/ 40 h 253"/>
                  <a:gd name="T28" fmla="*/ 32 w 282"/>
                  <a:gd name="T29" fmla="*/ 40 h 253"/>
                  <a:gd name="T30" fmla="*/ 32 w 282"/>
                  <a:gd name="T31" fmla="*/ 41 h 253"/>
                  <a:gd name="T32" fmla="*/ 32 w 282"/>
                  <a:gd name="T33" fmla="*/ 41 h 253"/>
                  <a:gd name="T34" fmla="*/ 33 w 282"/>
                  <a:gd name="T35" fmla="*/ 42 h 253"/>
                  <a:gd name="T36" fmla="*/ 33 w 282"/>
                  <a:gd name="T37" fmla="*/ 42 h 253"/>
                  <a:gd name="T38" fmla="*/ 34 w 282"/>
                  <a:gd name="T39" fmla="*/ 42 h 253"/>
                  <a:gd name="T40" fmla="*/ 35 w 282"/>
                  <a:gd name="T41" fmla="*/ 41 h 253"/>
                  <a:gd name="T42" fmla="*/ 39 w 282"/>
                  <a:gd name="T43" fmla="*/ 39 h 253"/>
                  <a:gd name="T44" fmla="*/ 42 w 282"/>
                  <a:gd name="T45" fmla="*/ 36 h 253"/>
                  <a:gd name="T46" fmla="*/ 45 w 282"/>
                  <a:gd name="T47" fmla="*/ 32 h 253"/>
                  <a:gd name="T48" fmla="*/ 46 w 282"/>
                  <a:gd name="T49" fmla="*/ 28 h 253"/>
                  <a:gd name="T50" fmla="*/ 47 w 282"/>
                  <a:gd name="T51" fmla="*/ 23 h 253"/>
                  <a:gd name="T52" fmla="*/ 47 w 282"/>
                  <a:gd name="T53" fmla="*/ 19 h 253"/>
                  <a:gd name="T54" fmla="*/ 45 w 282"/>
                  <a:gd name="T55" fmla="*/ 15 h 253"/>
                  <a:gd name="T56" fmla="*/ 42 w 282"/>
                  <a:gd name="T57" fmla="*/ 12 h 253"/>
                  <a:gd name="T58" fmla="*/ 39 w 282"/>
                  <a:gd name="T59" fmla="*/ 10 h 253"/>
                  <a:gd name="T60" fmla="*/ 37 w 282"/>
                  <a:gd name="T61" fmla="*/ 8 h 253"/>
                  <a:gd name="T62" fmla="*/ 34 w 282"/>
                  <a:gd name="T63" fmla="*/ 6 h 253"/>
                  <a:gd name="T64" fmla="*/ 30 w 282"/>
                  <a:gd name="T65" fmla="*/ 5 h 253"/>
                  <a:gd name="T66" fmla="*/ 27 w 282"/>
                  <a:gd name="T67" fmla="*/ 4 h 253"/>
                  <a:gd name="T68" fmla="*/ 24 w 282"/>
                  <a:gd name="T69" fmla="*/ 3 h 253"/>
                  <a:gd name="T70" fmla="*/ 20 w 282"/>
                  <a:gd name="T71" fmla="*/ 2 h 253"/>
                  <a:gd name="T72" fmla="*/ 17 w 282"/>
                  <a:gd name="T73" fmla="*/ 1 h 253"/>
                  <a:gd name="T74" fmla="*/ 14 w 282"/>
                  <a:gd name="T75" fmla="*/ 1 h 253"/>
                  <a:gd name="T76" fmla="*/ 10 w 282"/>
                  <a:gd name="T77" fmla="*/ 0 h 253"/>
                  <a:gd name="T78" fmla="*/ 8 w 282"/>
                  <a:gd name="T79" fmla="*/ 0 h 253"/>
                  <a:gd name="T80" fmla="*/ 5 w 282"/>
                  <a:gd name="T81" fmla="*/ 0 h 253"/>
                  <a:gd name="T82" fmla="*/ 3 w 282"/>
                  <a:gd name="T83" fmla="*/ 0 h 253"/>
                  <a:gd name="T84" fmla="*/ 2 w 282"/>
                  <a:gd name="T85" fmla="*/ 0 h 253"/>
                  <a:gd name="T86" fmla="*/ 1 w 282"/>
                  <a:gd name="T87" fmla="*/ 1 h 253"/>
                  <a:gd name="T88" fmla="*/ 0 w 282"/>
                  <a:gd name="T89" fmla="*/ 1 h 253"/>
                  <a:gd name="T90" fmla="*/ 2 w 282"/>
                  <a:gd name="T91" fmla="*/ 1 h 253"/>
                  <a:gd name="T92" fmla="*/ 4 w 282"/>
                  <a:gd name="T93" fmla="*/ 1 h 253"/>
                  <a:gd name="T94" fmla="*/ 6 w 282"/>
                  <a:gd name="T95" fmla="*/ 2 h 253"/>
                  <a:gd name="T96" fmla="*/ 9 w 282"/>
                  <a:gd name="T97" fmla="*/ 2 h 253"/>
                  <a:gd name="T98" fmla="*/ 11 w 282"/>
                  <a:gd name="T99" fmla="*/ 3 h 253"/>
                  <a:gd name="T100" fmla="*/ 14 w 282"/>
                  <a:gd name="T101" fmla="*/ 3 h 253"/>
                  <a:gd name="T102" fmla="*/ 16 w 282"/>
                  <a:gd name="T103" fmla="*/ 4 h 253"/>
                  <a:gd name="T104" fmla="*/ 19 w 282"/>
                  <a:gd name="T105" fmla="*/ 4 h 253"/>
                  <a:gd name="T106" fmla="*/ 22 w 282"/>
                  <a:gd name="T107" fmla="*/ 5 h 253"/>
                  <a:gd name="T108" fmla="*/ 24 w 282"/>
                  <a:gd name="T109" fmla="*/ 6 h 253"/>
                  <a:gd name="T110" fmla="*/ 27 w 282"/>
                  <a:gd name="T111" fmla="*/ 7 h 253"/>
                  <a:gd name="T112" fmla="*/ 29 w 282"/>
                  <a:gd name="T113" fmla="*/ 8 h 253"/>
                  <a:gd name="T114" fmla="*/ 32 w 282"/>
                  <a:gd name="T115" fmla="*/ 9 h 253"/>
                  <a:gd name="T116" fmla="*/ 35 w 282"/>
                  <a:gd name="T117" fmla="*/ 10 h 253"/>
                  <a:gd name="T118" fmla="*/ 37 w 282"/>
                  <a:gd name="T119" fmla="*/ 11 h 253"/>
                  <a:gd name="T120" fmla="*/ 39 w 282"/>
                  <a:gd name="T121" fmla="*/ 13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endParaRPr lang="zh-CN" altLang="en-US"/>
              </a:p>
            </p:txBody>
          </p:sp>
          <p:sp>
            <p:nvSpPr>
              <p:cNvPr id="15844" name="Freeform 200"/>
              <p:cNvSpPr>
                <a:spLocks/>
              </p:cNvSpPr>
              <p:nvPr/>
            </p:nvSpPr>
            <p:spPr bwMode="auto">
              <a:xfrm>
                <a:off x="2556" y="2718"/>
                <a:ext cx="19" cy="39"/>
              </a:xfrm>
              <a:custGeom>
                <a:avLst/>
                <a:gdLst>
                  <a:gd name="T0" fmla="*/ 0 w 115"/>
                  <a:gd name="T1" fmla="*/ 21 h 236"/>
                  <a:gd name="T2" fmla="*/ 0 w 115"/>
                  <a:gd name="T3" fmla="*/ 24 h 236"/>
                  <a:gd name="T4" fmla="*/ 1 w 115"/>
                  <a:gd name="T5" fmla="*/ 27 h 236"/>
                  <a:gd name="T6" fmla="*/ 2 w 115"/>
                  <a:gd name="T7" fmla="*/ 30 h 236"/>
                  <a:gd name="T8" fmla="*/ 4 w 115"/>
                  <a:gd name="T9" fmla="*/ 33 h 236"/>
                  <a:gd name="T10" fmla="*/ 6 w 115"/>
                  <a:gd name="T11" fmla="*/ 35 h 236"/>
                  <a:gd name="T12" fmla="*/ 9 w 115"/>
                  <a:gd name="T13" fmla="*/ 37 h 236"/>
                  <a:gd name="T14" fmla="*/ 12 w 115"/>
                  <a:gd name="T15" fmla="*/ 38 h 236"/>
                  <a:gd name="T16" fmla="*/ 15 w 115"/>
                  <a:gd name="T17" fmla="*/ 39 h 236"/>
                  <a:gd name="T18" fmla="*/ 16 w 115"/>
                  <a:gd name="T19" fmla="*/ 39 h 236"/>
                  <a:gd name="T20" fmla="*/ 17 w 115"/>
                  <a:gd name="T21" fmla="*/ 39 h 236"/>
                  <a:gd name="T22" fmla="*/ 18 w 115"/>
                  <a:gd name="T23" fmla="*/ 38 h 236"/>
                  <a:gd name="T24" fmla="*/ 18 w 115"/>
                  <a:gd name="T25" fmla="*/ 37 h 236"/>
                  <a:gd name="T26" fmla="*/ 18 w 115"/>
                  <a:gd name="T27" fmla="*/ 36 h 236"/>
                  <a:gd name="T28" fmla="*/ 18 w 115"/>
                  <a:gd name="T29" fmla="*/ 36 h 236"/>
                  <a:gd name="T30" fmla="*/ 18 w 115"/>
                  <a:gd name="T31" fmla="*/ 35 h 236"/>
                  <a:gd name="T32" fmla="*/ 17 w 115"/>
                  <a:gd name="T33" fmla="*/ 34 h 236"/>
                  <a:gd name="T34" fmla="*/ 14 w 115"/>
                  <a:gd name="T35" fmla="*/ 33 h 236"/>
                  <a:gd name="T36" fmla="*/ 11 w 115"/>
                  <a:gd name="T37" fmla="*/ 32 h 236"/>
                  <a:gd name="T38" fmla="*/ 8 w 115"/>
                  <a:gd name="T39" fmla="*/ 30 h 236"/>
                  <a:gd name="T40" fmla="*/ 7 w 115"/>
                  <a:gd name="T41" fmla="*/ 27 h 236"/>
                  <a:gd name="T42" fmla="*/ 5 w 115"/>
                  <a:gd name="T43" fmla="*/ 24 h 236"/>
                  <a:gd name="T44" fmla="*/ 5 w 115"/>
                  <a:gd name="T45" fmla="*/ 21 h 236"/>
                  <a:gd name="T46" fmla="*/ 5 w 115"/>
                  <a:gd name="T47" fmla="*/ 18 h 236"/>
                  <a:gd name="T48" fmla="*/ 6 w 115"/>
                  <a:gd name="T49" fmla="*/ 15 h 236"/>
                  <a:gd name="T50" fmla="*/ 7 w 115"/>
                  <a:gd name="T51" fmla="*/ 12 h 236"/>
                  <a:gd name="T52" fmla="*/ 9 w 115"/>
                  <a:gd name="T53" fmla="*/ 10 h 236"/>
                  <a:gd name="T54" fmla="*/ 12 w 115"/>
                  <a:gd name="T55" fmla="*/ 8 h 236"/>
                  <a:gd name="T56" fmla="*/ 14 w 115"/>
                  <a:gd name="T57" fmla="*/ 5 h 236"/>
                  <a:gd name="T58" fmla="*/ 16 w 115"/>
                  <a:gd name="T59" fmla="*/ 4 h 236"/>
                  <a:gd name="T60" fmla="*/ 18 w 115"/>
                  <a:gd name="T61" fmla="*/ 2 h 236"/>
                  <a:gd name="T62" fmla="*/ 19 w 115"/>
                  <a:gd name="T63" fmla="*/ 1 h 236"/>
                  <a:gd name="T64" fmla="*/ 19 w 115"/>
                  <a:gd name="T65" fmla="*/ 0 h 236"/>
                  <a:gd name="T66" fmla="*/ 17 w 115"/>
                  <a:gd name="T67" fmla="*/ 1 h 236"/>
                  <a:gd name="T68" fmla="*/ 14 w 115"/>
                  <a:gd name="T69" fmla="*/ 2 h 236"/>
                  <a:gd name="T70" fmla="*/ 11 w 115"/>
                  <a:gd name="T71" fmla="*/ 4 h 236"/>
                  <a:gd name="T72" fmla="*/ 8 w 115"/>
                  <a:gd name="T73" fmla="*/ 7 h 236"/>
                  <a:gd name="T74" fmla="*/ 5 w 115"/>
                  <a:gd name="T75" fmla="*/ 10 h 236"/>
                  <a:gd name="T76" fmla="*/ 3 w 115"/>
                  <a:gd name="T77" fmla="*/ 14 h 236"/>
                  <a:gd name="T78" fmla="*/ 1 w 115"/>
                  <a:gd name="T79" fmla="*/ 17 h 236"/>
                  <a:gd name="T80" fmla="*/ 0 w 115"/>
                  <a:gd name="T81" fmla="*/ 21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endParaRPr lang="zh-CN" altLang="en-US"/>
              </a:p>
            </p:txBody>
          </p:sp>
          <p:sp>
            <p:nvSpPr>
              <p:cNvPr id="15845" name="Freeform 201"/>
              <p:cNvSpPr>
                <a:spLocks/>
              </p:cNvSpPr>
              <p:nvPr/>
            </p:nvSpPr>
            <p:spPr bwMode="auto">
              <a:xfrm>
                <a:off x="2689" y="2692"/>
                <a:ext cx="41" cy="52"/>
              </a:xfrm>
              <a:custGeom>
                <a:avLst/>
                <a:gdLst>
                  <a:gd name="T0" fmla="*/ 35 w 245"/>
                  <a:gd name="T1" fmla="*/ 21 h 310"/>
                  <a:gd name="T2" fmla="*/ 37 w 245"/>
                  <a:gd name="T3" fmla="*/ 24 h 310"/>
                  <a:gd name="T4" fmla="*/ 38 w 245"/>
                  <a:gd name="T5" fmla="*/ 28 h 310"/>
                  <a:gd name="T6" fmla="*/ 37 w 245"/>
                  <a:gd name="T7" fmla="*/ 31 h 310"/>
                  <a:gd name="T8" fmla="*/ 35 w 245"/>
                  <a:gd name="T9" fmla="*/ 35 h 310"/>
                  <a:gd name="T10" fmla="*/ 31 w 245"/>
                  <a:gd name="T11" fmla="*/ 38 h 310"/>
                  <a:gd name="T12" fmla="*/ 28 w 245"/>
                  <a:gd name="T13" fmla="*/ 41 h 310"/>
                  <a:gd name="T14" fmla="*/ 24 w 245"/>
                  <a:gd name="T15" fmla="*/ 44 h 310"/>
                  <a:gd name="T16" fmla="*/ 21 w 245"/>
                  <a:gd name="T17" fmla="*/ 47 h 310"/>
                  <a:gd name="T18" fmla="*/ 21 w 245"/>
                  <a:gd name="T19" fmla="*/ 48 h 310"/>
                  <a:gd name="T20" fmla="*/ 20 w 245"/>
                  <a:gd name="T21" fmla="*/ 50 h 310"/>
                  <a:gd name="T22" fmla="*/ 20 w 245"/>
                  <a:gd name="T23" fmla="*/ 51 h 310"/>
                  <a:gd name="T24" fmla="*/ 22 w 245"/>
                  <a:gd name="T25" fmla="*/ 52 h 310"/>
                  <a:gd name="T26" fmla="*/ 23 w 245"/>
                  <a:gd name="T27" fmla="*/ 52 h 310"/>
                  <a:gd name="T28" fmla="*/ 26 w 245"/>
                  <a:gd name="T29" fmla="*/ 49 h 310"/>
                  <a:gd name="T30" fmla="*/ 30 w 245"/>
                  <a:gd name="T31" fmla="*/ 45 h 310"/>
                  <a:gd name="T32" fmla="*/ 35 w 245"/>
                  <a:gd name="T33" fmla="*/ 41 h 310"/>
                  <a:gd name="T34" fmla="*/ 38 w 245"/>
                  <a:gd name="T35" fmla="*/ 37 h 310"/>
                  <a:gd name="T36" fmla="*/ 41 w 245"/>
                  <a:gd name="T37" fmla="*/ 31 h 310"/>
                  <a:gd name="T38" fmla="*/ 41 w 245"/>
                  <a:gd name="T39" fmla="*/ 25 h 310"/>
                  <a:gd name="T40" fmla="*/ 38 w 245"/>
                  <a:gd name="T41" fmla="*/ 20 h 310"/>
                  <a:gd name="T42" fmla="*/ 34 w 245"/>
                  <a:gd name="T43" fmla="*/ 16 h 310"/>
                  <a:gd name="T44" fmla="*/ 29 w 245"/>
                  <a:gd name="T45" fmla="*/ 13 h 310"/>
                  <a:gd name="T46" fmla="*/ 25 w 245"/>
                  <a:gd name="T47" fmla="*/ 10 h 310"/>
                  <a:gd name="T48" fmla="*/ 20 w 245"/>
                  <a:gd name="T49" fmla="*/ 8 h 310"/>
                  <a:gd name="T50" fmla="*/ 16 w 245"/>
                  <a:gd name="T51" fmla="*/ 5 h 310"/>
                  <a:gd name="T52" fmla="*/ 11 w 245"/>
                  <a:gd name="T53" fmla="*/ 3 h 310"/>
                  <a:gd name="T54" fmla="*/ 7 w 245"/>
                  <a:gd name="T55" fmla="*/ 1 h 310"/>
                  <a:gd name="T56" fmla="*/ 3 w 245"/>
                  <a:gd name="T57" fmla="*/ 0 h 310"/>
                  <a:gd name="T58" fmla="*/ 1 w 245"/>
                  <a:gd name="T59" fmla="*/ 0 h 310"/>
                  <a:gd name="T60" fmla="*/ 2 w 245"/>
                  <a:gd name="T61" fmla="*/ 1 h 310"/>
                  <a:gd name="T62" fmla="*/ 6 w 245"/>
                  <a:gd name="T63" fmla="*/ 3 h 310"/>
                  <a:gd name="T64" fmla="*/ 10 w 245"/>
                  <a:gd name="T65" fmla="*/ 5 h 310"/>
                  <a:gd name="T66" fmla="*/ 14 w 245"/>
                  <a:gd name="T67" fmla="*/ 7 h 310"/>
                  <a:gd name="T68" fmla="*/ 19 w 245"/>
                  <a:gd name="T69" fmla="*/ 10 h 310"/>
                  <a:gd name="T70" fmla="*/ 23 w 245"/>
                  <a:gd name="T71" fmla="*/ 12 h 310"/>
                  <a:gd name="T72" fmla="*/ 28 w 245"/>
                  <a:gd name="T73" fmla="*/ 15 h 310"/>
                  <a:gd name="T74" fmla="*/ 31 w 245"/>
                  <a:gd name="T75" fmla="*/ 18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endParaRPr lang="zh-CN" altLang="en-US"/>
              </a:p>
            </p:txBody>
          </p:sp>
        </p:grpSp>
        <p:graphicFrame>
          <p:nvGraphicFramePr>
            <p:cNvPr id="15375" name="Object 202"/>
            <p:cNvGraphicFramePr>
              <a:graphicFrameLocks noChangeAspect="1"/>
            </p:cNvGraphicFramePr>
            <p:nvPr/>
          </p:nvGraphicFramePr>
          <p:xfrm>
            <a:off x="3660" y="2006"/>
            <a:ext cx="207" cy="173"/>
          </p:xfrm>
          <a:graphic>
            <a:graphicData uri="http://schemas.openxmlformats.org/presentationml/2006/ole">
              <mc:AlternateContent xmlns:mc="http://schemas.openxmlformats.org/markup-compatibility/2006">
                <mc:Choice xmlns:v="urn:schemas-microsoft-com:vml" Requires="v">
                  <p:oleObj spid="_x0000_s60814" name="Clip" r:id="rId13" imgW="1307263" imgH="1084139" progId="">
                    <p:embed/>
                  </p:oleObj>
                </mc:Choice>
                <mc:Fallback>
                  <p:oleObj name="Clip" r:id="rId13" imgW="1307263" imgH="1084139" progId="">
                    <p:embed/>
                    <p:pic>
                      <p:nvPicPr>
                        <p:cNvPr id="0" name="Picture 549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60" y="2006"/>
                          <a:ext cx="207" cy="1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720" name="Line 203"/>
            <p:cNvSpPr>
              <a:spLocks noChangeShapeType="1"/>
            </p:cNvSpPr>
            <p:nvPr/>
          </p:nvSpPr>
          <p:spPr bwMode="auto">
            <a:xfrm>
              <a:off x="4050" y="1586"/>
              <a:ext cx="321" cy="2"/>
            </a:xfrm>
            <a:prstGeom prst="line">
              <a:avLst/>
            </a:prstGeom>
            <a:noFill/>
            <a:ln w="9525">
              <a:solidFill>
                <a:schemeClr val="tx1"/>
              </a:solidFill>
              <a:round/>
              <a:headEnd/>
              <a:tailEnd/>
            </a:ln>
          </p:spPr>
          <p:txBody>
            <a:bodyPr/>
            <a:lstStyle/>
            <a:p>
              <a:endParaRPr lang="zh-CN" altLang="en-US"/>
            </a:p>
          </p:txBody>
        </p:sp>
        <p:sp>
          <p:nvSpPr>
            <p:cNvPr id="15721" name="Line 204"/>
            <p:cNvSpPr>
              <a:spLocks noChangeShapeType="1"/>
            </p:cNvSpPr>
            <p:nvPr/>
          </p:nvSpPr>
          <p:spPr bwMode="auto">
            <a:xfrm>
              <a:off x="3777" y="1478"/>
              <a:ext cx="96" cy="52"/>
            </a:xfrm>
            <a:prstGeom prst="line">
              <a:avLst/>
            </a:prstGeom>
            <a:noFill/>
            <a:ln w="9525">
              <a:solidFill>
                <a:schemeClr val="tx1"/>
              </a:solidFill>
              <a:round/>
              <a:headEnd/>
              <a:tailEnd/>
            </a:ln>
          </p:spPr>
          <p:txBody>
            <a:bodyPr/>
            <a:lstStyle/>
            <a:p>
              <a:endParaRPr lang="zh-CN" altLang="en-US"/>
            </a:p>
          </p:txBody>
        </p:sp>
        <p:sp>
          <p:nvSpPr>
            <p:cNvPr id="15722" name="Freeform 205"/>
            <p:cNvSpPr>
              <a:spLocks/>
            </p:cNvSpPr>
            <p:nvPr/>
          </p:nvSpPr>
          <p:spPr bwMode="auto">
            <a:xfrm>
              <a:off x="3348" y="2742"/>
              <a:ext cx="1877" cy="917"/>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w="9525">
              <a:noFill/>
              <a:round/>
              <a:headEnd/>
              <a:tailEnd/>
            </a:ln>
          </p:spPr>
          <p:txBody>
            <a:bodyPr/>
            <a:lstStyle/>
            <a:p>
              <a:endParaRPr lang="zh-CN" altLang="en-US"/>
            </a:p>
          </p:txBody>
        </p:sp>
        <p:sp>
          <p:nvSpPr>
            <p:cNvPr id="15723" name="Line 206"/>
            <p:cNvSpPr>
              <a:spLocks noChangeShapeType="1"/>
            </p:cNvSpPr>
            <p:nvPr/>
          </p:nvSpPr>
          <p:spPr bwMode="auto">
            <a:xfrm rot="-5400000">
              <a:off x="4757" y="3206"/>
              <a:ext cx="330" cy="88"/>
            </a:xfrm>
            <a:prstGeom prst="line">
              <a:avLst/>
            </a:prstGeom>
            <a:noFill/>
            <a:ln w="12700">
              <a:solidFill>
                <a:schemeClr val="tx1"/>
              </a:solidFill>
              <a:round/>
              <a:headEnd/>
              <a:tailEnd/>
            </a:ln>
          </p:spPr>
          <p:txBody>
            <a:bodyPr wrap="none" anchor="ctr"/>
            <a:lstStyle/>
            <a:p>
              <a:endParaRPr lang="zh-CN" altLang="en-US"/>
            </a:p>
          </p:txBody>
        </p:sp>
        <p:grpSp>
          <p:nvGrpSpPr>
            <p:cNvPr id="15724" name="Group 207"/>
            <p:cNvGrpSpPr>
              <a:grpSpLocks/>
            </p:cNvGrpSpPr>
            <p:nvPr/>
          </p:nvGrpSpPr>
          <p:grpSpPr bwMode="auto">
            <a:xfrm>
              <a:off x="4702" y="3292"/>
              <a:ext cx="125" cy="230"/>
              <a:chOff x="4180" y="783"/>
              <a:chExt cx="150" cy="307"/>
            </a:xfrm>
          </p:grpSpPr>
          <p:sp>
            <p:nvSpPr>
              <p:cNvPr id="15821" name="AutoShape 208"/>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15822" name="Rectangle 209"/>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15823" name="Rectangle 21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15824" name="AutoShape 21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15825" name="Line 212"/>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15826" name="Line 213"/>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15827" name="Rectangle 21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15828" name="Rectangle 215"/>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sp>
          <p:nvSpPr>
            <p:cNvPr id="15725" name="Line 216"/>
            <p:cNvSpPr>
              <a:spLocks noChangeShapeType="1"/>
            </p:cNvSpPr>
            <p:nvPr/>
          </p:nvSpPr>
          <p:spPr bwMode="auto">
            <a:xfrm rot="5400000" flipV="1">
              <a:off x="4849" y="3383"/>
              <a:ext cx="2" cy="54"/>
            </a:xfrm>
            <a:prstGeom prst="line">
              <a:avLst/>
            </a:prstGeom>
            <a:noFill/>
            <a:ln w="12700">
              <a:solidFill>
                <a:schemeClr val="tx1"/>
              </a:solidFill>
              <a:round/>
              <a:headEnd/>
              <a:tailEnd/>
            </a:ln>
          </p:spPr>
          <p:txBody>
            <a:bodyPr wrap="none" anchor="ctr"/>
            <a:lstStyle/>
            <a:p>
              <a:endParaRPr lang="zh-CN" altLang="en-US"/>
            </a:p>
          </p:txBody>
        </p:sp>
        <p:sp>
          <p:nvSpPr>
            <p:cNvPr id="15726" name="Line 217"/>
            <p:cNvSpPr>
              <a:spLocks noChangeShapeType="1"/>
            </p:cNvSpPr>
            <p:nvPr/>
          </p:nvSpPr>
          <p:spPr bwMode="auto">
            <a:xfrm rot="-5400000">
              <a:off x="4966" y="3179"/>
              <a:ext cx="0" cy="72"/>
            </a:xfrm>
            <a:prstGeom prst="line">
              <a:avLst/>
            </a:prstGeom>
            <a:noFill/>
            <a:ln w="12700">
              <a:solidFill>
                <a:schemeClr val="tx1"/>
              </a:solidFill>
              <a:round/>
              <a:headEnd/>
              <a:tailEnd/>
            </a:ln>
          </p:spPr>
          <p:txBody>
            <a:bodyPr wrap="none" anchor="ctr"/>
            <a:lstStyle/>
            <a:p>
              <a:endParaRPr lang="zh-CN" altLang="en-US"/>
            </a:p>
          </p:txBody>
        </p:sp>
        <p:grpSp>
          <p:nvGrpSpPr>
            <p:cNvPr id="15727" name="Group 218"/>
            <p:cNvGrpSpPr>
              <a:grpSpLocks/>
            </p:cNvGrpSpPr>
            <p:nvPr/>
          </p:nvGrpSpPr>
          <p:grpSpPr bwMode="auto">
            <a:xfrm>
              <a:off x="4701" y="2996"/>
              <a:ext cx="316" cy="148"/>
              <a:chOff x="3600" y="219"/>
              <a:chExt cx="360" cy="175"/>
            </a:xfrm>
          </p:grpSpPr>
          <p:sp>
            <p:nvSpPr>
              <p:cNvPr id="15808" name="Oval 21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15809" name="Line 22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5810" name="Line 22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5811" name="Rectangle 22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en-US"/>
              </a:p>
            </p:txBody>
          </p:sp>
          <p:sp>
            <p:nvSpPr>
              <p:cNvPr id="15812" name="Oval 22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15813" name="Group 224"/>
              <p:cNvGrpSpPr>
                <a:grpSpLocks/>
              </p:cNvGrpSpPr>
              <p:nvPr/>
            </p:nvGrpSpPr>
            <p:grpSpPr bwMode="auto">
              <a:xfrm>
                <a:off x="3686" y="244"/>
                <a:ext cx="177" cy="66"/>
                <a:chOff x="2848" y="848"/>
                <a:chExt cx="140" cy="98"/>
              </a:xfrm>
            </p:grpSpPr>
            <p:sp>
              <p:nvSpPr>
                <p:cNvPr id="15818" name="Line 22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819" name="Line 22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820" name="Line 22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5814" name="Group 228"/>
              <p:cNvGrpSpPr>
                <a:grpSpLocks/>
              </p:cNvGrpSpPr>
              <p:nvPr/>
            </p:nvGrpSpPr>
            <p:grpSpPr bwMode="auto">
              <a:xfrm flipV="1">
                <a:off x="3686" y="243"/>
                <a:ext cx="177" cy="66"/>
                <a:chOff x="2848" y="848"/>
                <a:chExt cx="140" cy="98"/>
              </a:xfrm>
            </p:grpSpPr>
            <p:sp>
              <p:nvSpPr>
                <p:cNvPr id="15815" name="Line 22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816" name="Line 23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817" name="Line 23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15728" name="Group 232"/>
            <p:cNvGrpSpPr>
              <a:grpSpLocks/>
            </p:cNvGrpSpPr>
            <p:nvPr/>
          </p:nvGrpSpPr>
          <p:grpSpPr bwMode="auto">
            <a:xfrm>
              <a:off x="4187" y="2822"/>
              <a:ext cx="316" cy="148"/>
              <a:chOff x="3600" y="219"/>
              <a:chExt cx="360" cy="175"/>
            </a:xfrm>
          </p:grpSpPr>
          <p:sp>
            <p:nvSpPr>
              <p:cNvPr id="15795" name="Oval 23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15796" name="Line 234"/>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5797" name="Line 235"/>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5798" name="Rectangle 236"/>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en-US"/>
              </a:p>
            </p:txBody>
          </p:sp>
          <p:sp>
            <p:nvSpPr>
              <p:cNvPr id="15799" name="Oval 23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15800" name="Group 238"/>
              <p:cNvGrpSpPr>
                <a:grpSpLocks/>
              </p:cNvGrpSpPr>
              <p:nvPr/>
            </p:nvGrpSpPr>
            <p:grpSpPr bwMode="auto">
              <a:xfrm>
                <a:off x="3686" y="244"/>
                <a:ext cx="177" cy="66"/>
                <a:chOff x="2848" y="848"/>
                <a:chExt cx="140" cy="98"/>
              </a:xfrm>
            </p:grpSpPr>
            <p:sp>
              <p:nvSpPr>
                <p:cNvPr id="15805" name="Line 23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806" name="Line 24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807" name="Line 24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5801" name="Group 242"/>
              <p:cNvGrpSpPr>
                <a:grpSpLocks/>
              </p:cNvGrpSpPr>
              <p:nvPr/>
            </p:nvGrpSpPr>
            <p:grpSpPr bwMode="auto">
              <a:xfrm flipV="1">
                <a:off x="3686" y="243"/>
                <a:ext cx="177" cy="66"/>
                <a:chOff x="2848" y="848"/>
                <a:chExt cx="140" cy="98"/>
              </a:xfrm>
            </p:grpSpPr>
            <p:sp>
              <p:nvSpPr>
                <p:cNvPr id="15802" name="Line 24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803" name="Line 24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804" name="Line 24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15729" name="Group 246"/>
            <p:cNvGrpSpPr>
              <a:grpSpLocks/>
            </p:cNvGrpSpPr>
            <p:nvPr/>
          </p:nvGrpSpPr>
          <p:grpSpPr bwMode="auto">
            <a:xfrm>
              <a:off x="3768" y="3014"/>
              <a:ext cx="316" cy="148"/>
              <a:chOff x="3600" y="219"/>
              <a:chExt cx="360" cy="175"/>
            </a:xfrm>
          </p:grpSpPr>
          <p:sp>
            <p:nvSpPr>
              <p:cNvPr id="15782"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15783" name="Line 24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5784" name="Line 24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5785" name="Rectangle 25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en-US"/>
              </a:p>
            </p:txBody>
          </p:sp>
          <p:sp>
            <p:nvSpPr>
              <p:cNvPr id="15786"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15787" name="Group 252"/>
              <p:cNvGrpSpPr>
                <a:grpSpLocks/>
              </p:cNvGrpSpPr>
              <p:nvPr/>
            </p:nvGrpSpPr>
            <p:grpSpPr bwMode="auto">
              <a:xfrm>
                <a:off x="3686" y="244"/>
                <a:ext cx="177" cy="66"/>
                <a:chOff x="2848" y="848"/>
                <a:chExt cx="140" cy="98"/>
              </a:xfrm>
            </p:grpSpPr>
            <p:sp>
              <p:nvSpPr>
                <p:cNvPr id="15792" name="Line 25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793" name="Line 25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794" name="Line 25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5788" name="Group 256"/>
              <p:cNvGrpSpPr>
                <a:grpSpLocks/>
              </p:cNvGrpSpPr>
              <p:nvPr/>
            </p:nvGrpSpPr>
            <p:grpSpPr bwMode="auto">
              <a:xfrm flipV="1">
                <a:off x="3686" y="243"/>
                <a:ext cx="177" cy="66"/>
                <a:chOff x="2848" y="848"/>
                <a:chExt cx="140" cy="98"/>
              </a:xfrm>
            </p:grpSpPr>
            <p:sp>
              <p:nvSpPr>
                <p:cNvPr id="15789" name="Line 25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790" name="Line 25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791" name="Line 25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15730" name="Line 260"/>
            <p:cNvSpPr>
              <a:spLocks noChangeShapeType="1"/>
            </p:cNvSpPr>
            <p:nvPr/>
          </p:nvSpPr>
          <p:spPr bwMode="auto">
            <a:xfrm>
              <a:off x="4470" y="2955"/>
              <a:ext cx="226" cy="76"/>
            </a:xfrm>
            <a:prstGeom prst="line">
              <a:avLst/>
            </a:prstGeom>
            <a:noFill/>
            <a:ln w="9525">
              <a:solidFill>
                <a:schemeClr val="tx1"/>
              </a:solidFill>
              <a:round/>
              <a:headEnd/>
              <a:tailEnd/>
            </a:ln>
          </p:spPr>
          <p:txBody>
            <a:bodyPr/>
            <a:lstStyle/>
            <a:p>
              <a:endParaRPr lang="zh-CN" altLang="en-US"/>
            </a:p>
          </p:txBody>
        </p:sp>
        <p:sp>
          <p:nvSpPr>
            <p:cNvPr id="15731" name="Line 261"/>
            <p:cNvSpPr>
              <a:spLocks noChangeShapeType="1"/>
            </p:cNvSpPr>
            <p:nvPr/>
          </p:nvSpPr>
          <p:spPr bwMode="auto">
            <a:xfrm flipV="1">
              <a:off x="4059" y="2963"/>
              <a:ext cx="175" cy="69"/>
            </a:xfrm>
            <a:prstGeom prst="line">
              <a:avLst/>
            </a:prstGeom>
            <a:noFill/>
            <a:ln w="9525">
              <a:solidFill>
                <a:schemeClr val="tx1"/>
              </a:solidFill>
              <a:round/>
              <a:headEnd/>
              <a:tailEnd/>
            </a:ln>
          </p:spPr>
          <p:txBody>
            <a:bodyPr/>
            <a:lstStyle/>
            <a:p>
              <a:endParaRPr lang="zh-CN" altLang="en-US"/>
            </a:p>
          </p:txBody>
        </p:sp>
        <p:sp>
          <p:nvSpPr>
            <p:cNvPr id="15732" name="Line 262"/>
            <p:cNvSpPr>
              <a:spLocks noChangeShapeType="1"/>
            </p:cNvSpPr>
            <p:nvPr/>
          </p:nvSpPr>
          <p:spPr bwMode="auto">
            <a:xfrm flipV="1">
              <a:off x="4086" y="3091"/>
              <a:ext cx="612" cy="0"/>
            </a:xfrm>
            <a:prstGeom prst="line">
              <a:avLst/>
            </a:prstGeom>
            <a:noFill/>
            <a:ln w="9525">
              <a:solidFill>
                <a:schemeClr val="tx1"/>
              </a:solidFill>
              <a:round/>
              <a:headEnd/>
              <a:tailEnd/>
            </a:ln>
          </p:spPr>
          <p:txBody>
            <a:bodyPr/>
            <a:lstStyle/>
            <a:p>
              <a:endParaRPr lang="zh-CN" altLang="en-US"/>
            </a:p>
          </p:txBody>
        </p:sp>
        <p:sp>
          <p:nvSpPr>
            <p:cNvPr id="15733" name="Line 263"/>
            <p:cNvSpPr>
              <a:spLocks noChangeShapeType="1"/>
            </p:cNvSpPr>
            <p:nvPr/>
          </p:nvSpPr>
          <p:spPr bwMode="auto">
            <a:xfrm flipH="1">
              <a:off x="3642" y="2931"/>
              <a:ext cx="160" cy="296"/>
            </a:xfrm>
            <a:prstGeom prst="line">
              <a:avLst/>
            </a:prstGeom>
            <a:noFill/>
            <a:ln w="9525">
              <a:solidFill>
                <a:schemeClr val="tx1"/>
              </a:solidFill>
              <a:round/>
              <a:headEnd/>
              <a:tailEnd/>
            </a:ln>
          </p:spPr>
          <p:txBody>
            <a:bodyPr/>
            <a:lstStyle/>
            <a:p>
              <a:endParaRPr lang="zh-CN" altLang="en-US"/>
            </a:p>
          </p:txBody>
        </p:sp>
        <p:sp>
          <p:nvSpPr>
            <p:cNvPr id="15734" name="Line 264"/>
            <p:cNvSpPr>
              <a:spLocks noChangeShapeType="1"/>
            </p:cNvSpPr>
            <p:nvPr/>
          </p:nvSpPr>
          <p:spPr bwMode="auto">
            <a:xfrm>
              <a:off x="3658" y="2963"/>
              <a:ext cx="124" cy="0"/>
            </a:xfrm>
            <a:prstGeom prst="line">
              <a:avLst/>
            </a:prstGeom>
            <a:noFill/>
            <a:ln w="9525">
              <a:solidFill>
                <a:schemeClr val="tx1"/>
              </a:solidFill>
              <a:round/>
              <a:headEnd/>
              <a:tailEnd/>
            </a:ln>
          </p:spPr>
          <p:txBody>
            <a:bodyPr/>
            <a:lstStyle/>
            <a:p>
              <a:endParaRPr lang="zh-CN" altLang="en-US"/>
            </a:p>
          </p:txBody>
        </p:sp>
        <p:sp>
          <p:nvSpPr>
            <p:cNvPr id="15735" name="Line 265"/>
            <p:cNvSpPr>
              <a:spLocks noChangeShapeType="1"/>
            </p:cNvSpPr>
            <p:nvPr/>
          </p:nvSpPr>
          <p:spPr bwMode="auto">
            <a:xfrm>
              <a:off x="3570" y="3175"/>
              <a:ext cx="97" cy="0"/>
            </a:xfrm>
            <a:prstGeom prst="line">
              <a:avLst/>
            </a:prstGeom>
            <a:noFill/>
            <a:ln w="9525">
              <a:solidFill>
                <a:schemeClr val="tx1"/>
              </a:solidFill>
              <a:round/>
              <a:headEnd/>
              <a:tailEnd/>
            </a:ln>
          </p:spPr>
          <p:txBody>
            <a:bodyPr/>
            <a:lstStyle/>
            <a:p>
              <a:endParaRPr lang="zh-CN" altLang="en-US"/>
            </a:p>
          </p:txBody>
        </p:sp>
        <p:sp>
          <p:nvSpPr>
            <p:cNvPr id="15736" name="Line 266"/>
            <p:cNvSpPr>
              <a:spLocks noChangeShapeType="1"/>
            </p:cNvSpPr>
            <p:nvPr/>
          </p:nvSpPr>
          <p:spPr bwMode="auto">
            <a:xfrm>
              <a:off x="3729" y="3225"/>
              <a:ext cx="309" cy="0"/>
            </a:xfrm>
            <a:prstGeom prst="line">
              <a:avLst/>
            </a:prstGeom>
            <a:noFill/>
            <a:ln w="9525">
              <a:solidFill>
                <a:schemeClr val="tx1"/>
              </a:solidFill>
              <a:round/>
              <a:headEnd/>
              <a:tailEnd/>
            </a:ln>
          </p:spPr>
          <p:txBody>
            <a:bodyPr/>
            <a:lstStyle/>
            <a:p>
              <a:endParaRPr lang="zh-CN" altLang="en-US"/>
            </a:p>
          </p:txBody>
        </p:sp>
        <p:sp>
          <p:nvSpPr>
            <p:cNvPr id="15737" name="Line 267"/>
            <p:cNvSpPr>
              <a:spLocks noChangeShapeType="1"/>
            </p:cNvSpPr>
            <p:nvPr/>
          </p:nvSpPr>
          <p:spPr bwMode="auto">
            <a:xfrm flipH="1">
              <a:off x="3880" y="3167"/>
              <a:ext cx="34" cy="54"/>
            </a:xfrm>
            <a:prstGeom prst="line">
              <a:avLst/>
            </a:prstGeom>
            <a:noFill/>
            <a:ln w="9525">
              <a:solidFill>
                <a:schemeClr val="tx1"/>
              </a:solidFill>
              <a:round/>
              <a:headEnd/>
              <a:tailEnd/>
            </a:ln>
          </p:spPr>
          <p:txBody>
            <a:bodyPr/>
            <a:lstStyle/>
            <a:p>
              <a:endParaRPr lang="zh-CN" altLang="en-US"/>
            </a:p>
          </p:txBody>
        </p:sp>
        <p:sp>
          <p:nvSpPr>
            <p:cNvPr id="15738" name="Line 268"/>
            <p:cNvSpPr>
              <a:spLocks noChangeShapeType="1"/>
            </p:cNvSpPr>
            <p:nvPr/>
          </p:nvSpPr>
          <p:spPr bwMode="auto">
            <a:xfrm>
              <a:off x="3762" y="3223"/>
              <a:ext cx="1" cy="52"/>
            </a:xfrm>
            <a:prstGeom prst="line">
              <a:avLst/>
            </a:prstGeom>
            <a:noFill/>
            <a:ln w="9525">
              <a:solidFill>
                <a:schemeClr val="tx1"/>
              </a:solidFill>
              <a:round/>
              <a:headEnd/>
              <a:tailEnd/>
            </a:ln>
          </p:spPr>
          <p:txBody>
            <a:bodyPr/>
            <a:lstStyle/>
            <a:p>
              <a:endParaRPr lang="zh-CN" altLang="en-US"/>
            </a:p>
          </p:txBody>
        </p:sp>
        <p:sp>
          <p:nvSpPr>
            <p:cNvPr id="15739" name="Line 269"/>
            <p:cNvSpPr>
              <a:spLocks noChangeShapeType="1"/>
            </p:cNvSpPr>
            <p:nvPr/>
          </p:nvSpPr>
          <p:spPr bwMode="auto">
            <a:xfrm flipH="1" flipV="1">
              <a:off x="4012" y="3228"/>
              <a:ext cx="0" cy="48"/>
            </a:xfrm>
            <a:prstGeom prst="line">
              <a:avLst/>
            </a:prstGeom>
            <a:noFill/>
            <a:ln w="9525">
              <a:solidFill>
                <a:schemeClr val="tx1"/>
              </a:solidFill>
              <a:round/>
              <a:headEnd/>
              <a:tailEnd/>
            </a:ln>
          </p:spPr>
          <p:txBody>
            <a:bodyPr/>
            <a:lstStyle/>
            <a:p>
              <a:endParaRPr lang="zh-CN" altLang="en-US"/>
            </a:p>
          </p:txBody>
        </p:sp>
        <p:graphicFrame>
          <p:nvGraphicFramePr>
            <p:cNvPr id="15376" name="Object 270"/>
            <p:cNvGraphicFramePr>
              <a:graphicFrameLocks noChangeAspect="1"/>
            </p:cNvGraphicFramePr>
            <p:nvPr/>
          </p:nvGraphicFramePr>
          <p:xfrm>
            <a:off x="3580" y="2950"/>
            <a:ext cx="231" cy="196"/>
          </p:xfrm>
          <a:graphic>
            <a:graphicData uri="http://schemas.openxmlformats.org/presentationml/2006/ole">
              <mc:AlternateContent xmlns:mc="http://schemas.openxmlformats.org/markup-compatibility/2006">
                <mc:Choice xmlns:v="urn:schemas-microsoft-com:vml" Requires="v">
                  <p:oleObj spid="_x0000_s60815" name="Clip" r:id="rId15" imgW="1307263" imgH="1084139" progId="">
                    <p:embed/>
                  </p:oleObj>
                </mc:Choice>
                <mc:Fallback>
                  <p:oleObj name="Clip" r:id="rId15" imgW="1307263" imgH="1084139" progId="">
                    <p:embed/>
                    <p:pic>
                      <p:nvPicPr>
                        <p:cNvPr id="0" name="Picture 549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80" y="2950"/>
                          <a:ext cx="231" cy="1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77" name="Object 271"/>
            <p:cNvGraphicFramePr>
              <a:graphicFrameLocks noChangeAspect="1"/>
            </p:cNvGraphicFramePr>
            <p:nvPr/>
          </p:nvGraphicFramePr>
          <p:xfrm>
            <a:off x="3521" y="2901"/>
            <a:ext cx="216" cy="180"/>
          </p:xfrm>
          <a:graphic>
            <a:graphicData uri="http://schemas.openxmlformats.org/presentationml/2006/ole">
              <mc:AlternateContent xmlns:mc="http://schemas.openxmlformats.org/markup-compatibility/2006">
                <mc:Choice xmlns:v="urn:schemas-microsoft-com:vml" Requires="v">
                  <p:oleObj spid="_x0000_s60816" name="Clip" r:id="rId16" imgW="1307263" imgH="1084139" progId="">
                    <p:embed/>
                  </p:oleObj>
                </mc:Choice>
                <mc:Fallback>
                  <p:oleObj name="Clip" r:id="rId16" imgW="1307263" imgH="1084139" progId="">
                    <p:embed/>
                    <p:pic>
                      <p:nvPicPr>
                        <p:cNvPr id="0" name="Picture 549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21" y="2901"/>
                          <a:ext cx="216" cy="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78" name="Object 272"/>
            <p:cNvGraphicFramePr>
              <a:graphicFrameLocks noChangeAspect="1"/>
            </p:cNvGraphicFramePr>
            <p:nvPr/>
          </p:nvGraphicFramePr>
          <p:xfrm>
            <a:off x="3689" y="3261"/>
            <a:ext cx="216" cy="180"/>
          </p:xfrm>
          <a:graphic>
            <a:graphicData uri="http://schemas.openxmlformats.org/presentationml/2006/ole">
              <mc:AlternateContent xmlns:mc="http://schemas.openxmlformats.org/markup-compatibility/2006">
                <mc:Choice xmlns:v="urn:schemas-microsoft-com:vml" Requires="v">
                  <p:oleObj spid="_x0000_s60817" name="Clip" r:id="rId17" imgW="1307263" imgH="1084139" progId="">
                    <p:embed/>
                  </p:oleObj>
                </mc:Choice>
                <mc:Fallback>
                  <p:oleObj name="Clip" r:id="rId17" imgW="1307263" imgH="1084139" progId="">
                    <p:embed/>
                    <p:pic>
                      <p:nvPicPr>
                        <p:cNvPr id="0" name="Picture 549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89" y="3261"/>
                          <a:ext cx="216" cy="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79" name="Object 273"/>
            <p:cNvGraphicFramePr>
              <a:graphicFrameLocks noChangeAspect="1"/>
            </p:cNvGraphicFramePr>
            <p:nvPr/>
          </p:nvGraphicFramePr>
          <p:xfrm>
            <a:off x="3903" y="3263"/>
            <a:ext cx="216" cy="180"/>
          </p:xfrm>
          <a:graphic>
            <a:graphicData uri="http://schemas.openxmlformats.org/presentationml/2006/ole">
              <mc:AlternateContent xmlns:mc="http://schemas.openxmlformats.org/markup-compatibility/2006">
                <mc:Choice xmlns:v="urn:schemas-microsoft-com:vml" Requires="v">
                  <p:oleObj spid="_x0000_s60818" name="Clip" r:id="rId18" imgW="1307263" imgH="1084139" progId="">
                    <p:embed/>
                  </p:oleObj>
                </mc:Choice>
                <mc:Fallback>
                  <p:oleObj name="Clip" r:id="rId18" imgW="1307263" imgH="1084139" progId="">
                    <p:embed/>
                    <p:pic>
                      <p:nvPicPr>
                        <p:cNvPr id="0" name="Picture 549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03" y="3263"/>
                          <a:ext cx="216" cy="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5740" name="Group 274"/>
            <p:cNvGrpSpPr>
              <a:grpSpLocks/>
            </p:cNvGrpSpPr>
            <p:nvPr/>
          </p:nvGrpSpPr>
          <p:grpSpPr bwMode="auto">
            <a:xfrm>
              <a:off x="4475" y="3342"/>
              <a:ext cx="172" cy="215"/>
              <a:chOff x="2870" y="1518"/>
              <a:chExt cx="292" cy="320"/>
            </a:xfrm>
          </p:grpSpPr>
          <p:graphicFrame>
            <p:nvGraphicFramePr>
              <p:cNvPr id="15382" name="Object 27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0819" name="Clip" r:id="rId19" imgW="826829" imgH="840406" progId="">
                      <p:embed/>
                    </p:oleObj>
                  </mc:Choice>
                  <mc:Fallback>
                    <p:oleObj name="Clip" r:id="rId19" imgW="826829" imgH="840406" progId="">
                      <p:embed/>
                      <p:pic>
                        <p:nvPicPr>
                          <p:cNvPr id="0" name="Picture 5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83" name="Object 27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0820" name="Clip" r:id="rId20" imgW="1268295" imgH="1199426" progId="">
                      <p:embed/>
                    </p:oleObj>
                  </mc:Choice>
                  <mc:Fallback>
                    <p:oleObj name="Clip" r:id="rId20" imgW="1268295" imgH="1199426" progId="">
                      <p:embed/>
                      <p:pic>
                        <p:nvPicPr>
                          <p:cNvPr id="0" name="Picture 549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5741" name="Group 277"/>
            <p:cNvGrpSpPr>
              <a:grpSpLocks/>
            </p:cNvGrpSpPr>
            <p:nvPr/>
          </p:nvGrpSpPr>
          <p:grpSpPr bwMode="auto">
            <a:xfrm>
              <a:off x="4191" y="3374"/>
              <a:ext cx="220" cy="203"/>
              <a:chOff x="2870" y="1518"/>
              <a:chExt cx="292" cy="320"/>
            </a:xfrm>
          </p:grpSpPr>
          <p:graphicFrame>
            <p:nvGraphicFramePr>
              <p:cNvPr id="15380" name="Object 27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0821" name="Clip" r:id="rId21" imgW="826829" imgH="840406" progId="">
                      <p:embed/>
                    </p:oleObj>
                  </mc:Choice>
                  <mc:Fallback>
                    <p:oleObj name="Clip" r:id="rId21" imgW="826829" imgH="840406" progId="">
                      <p:embed/>
                      <p:pic>
                        <p:nvPicPr>
                          <p:cNvPr id="0" name="Picture 549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81" name="Object 27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0822" name="Clip" r:id="rId22" imgW="1268295" imgH="1199426" progId="">
                      <p:embed/>
                    </p:oleObj>
                  </mc:Choice>
                  <mc:Fallback>
                    <p:oleObj name="Clip" r:id="rId22" imgW="1268295" imgH="1199426" progId="">
                      <p:embed/>
                      <p:pic>
                        <p:nvPicPr>
                          <p:cNvPr id="0" name="Picture 550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5742" name="Group 280"/>
            <p:cNvGrpSpPr>
              <a:grpSpLocks/>
            </p:cNvGrpSpPr>
            <p:nvPr/>
          </p:nvGrpSpPr>
          <p:grpSpPr bwMode="auto">
            <a:xfrm>
              <a:off x="4290" y="3130"/>
              <a:ext cx="183" cy="255"/>
              <a:chOff x="2556" y="2689"/>
              <a:chExt cx="183" cy="255"/>
            </a:xfrm>
          </p:grpSpPr>
          <p:pic>
            <p:nvPicPr>
              <p:cNvPr id="15765" name="Picture 281" descr="31u_bnrz[1]"/>
              <p:cNvPicPr>
                <a:picLocks noChangeAspect="1" noChangeArrowheads="1"/>
              </p:cNvPicPr>
              <p:nvPr/>
            </p:nvPicPr>
            <p:blipFill>
              <a:blip r:embed="rId12"/>
              <a:srcRect/>
              <a:stretch>
                <a:fillRect/>
              </a:stretch>
            </p:blipFill>
            <p:spPr bwMode="auto">
              <a:xfrm>
                <a:off x="2609" y="2770"/>
                <a:ext cx="121" cy="174"/>
              </a:xfrm>
              <a:prstGeom prst="rect">
                <a:avLst/>
              </a:prstGeom>
              <a:noFill/>
              <a:ln w="9525">
                <a:noFill/>
                <a:miter lim="800000"/>
                <a:headEnd/>
                <a:tailEnd/>
              </a:ln>
            </p:spPr>
          </p:pic>
          <p:sp>
            <p:nvSpPr>
              <p:cNvPr id="15766" name="Freeform 282"/>
              <p:cNvSpPr>
                <a:spLocks/>
              </p:cNvSpPr>
              <p:nvPr/>
            </p:nvSpPr>
            <p:spPr bwMode="auto">
              <a:xfrm>
                <a:off x="2605" y="2702"/>
                <a:ext cx="33" cy="39"/>
              </a:xfrm>
              <a:custGeom>
                <a:avLst/>
                <a:gdLst>
                  <a:gd name="T0" fmla="*/ 12 w 199"/>
                  <a:gd name="T1" fmla="*/ 5 h 232"/>
                  <a:gd name="T2" fmla="*/ 9 w 199"/>
                  <a:gd name="T3" fmla="*/ 7 h 232"/>
                  <a:gd name="T4" fmla="*/ 7 w 199"/>
                  <a:gd name="T5" fmla="*/ 8 h 232"/>
                  <a:gd name="T6" fmla="*/ 5 w 199"/>
                  <a:gd name="T7" fmla="*/ 11 h 232"/>
                  <a:gd name="T8" fmla="*/ 3 w 199"/>
                  <a:gd name="T9" fmla="*/ 13 h 232"/>
                  <a:gd name="T10" fmla="*/ 2 w 199"/>
                  <a:gd name="T11" fmla="*/ 15 h 232"/>
                  <a:gd name="T12" fmla="*/ 1 w 199"/>
                  <a:gd name="T13" fmla="*/ 18 h 232"/>
                  <a:gd name="T14" fmla="*/ 0 w 199"/>
                  <a:gd name="T15" fmla="*/ 21 h 232"/>
                  <a:gd name="T16" fmla="*/ 0 w 199"/>
                  <a:gd name="T17" fmla="*/ 24 h 232"/>
                  <a:gd name="T18" fmla="*/ 0 w 199"/>
                  <a:gd name="T19" fmla="*/ 28 h 232"/>
                  <a:gd name="T20" fmla="*/ 2 w 199"/>
                  <a:gd name="T21" fmla="*/ 31 h 232"/>
                  <a:gd name="T22" fmla="*/ 4 w 199"/>
                  <a:gd name="T23" fmla="*/ 34 h 232"/>
                  <a:gd name="T24" fmla="*/ 7 w 199"/>
                  <a:gd name="T25" fmla="*/ 36 h 232"/>
                  <a:gd name="T26" fmla="*/ 11 w 199"/>
                  <a:gd name="T27" fmla="*/ 38 h 232"/>
                  <a:gd name="T28" fmla="*/ 15 w 199"/>
                  <a:gd name="T29" fmla="*/ 39 h 232"/>
                  <a:gd name="T30" fmla="*/ 18 w 199"/>
                  <a:gd name="T31" fmla="*/ 39 h 232"/>
                  <a:gd name="T32" fmla="*/ 22 w 199"/>
                  <a:gd name="T33" fmla="*/ 38 h 232"/>
                  <a:gd name="T34" fmla="*/ 23 w 199"/>
                  <a:gd name="T35" fmla="*/ 38 h 232"/>
                  <a:gd name="T36" fmla="*/ 24 w 199"/>
                  <a:gd name="T37" fmla="*/ 38 h 232"/>
                  <a:gd name="T38" fmla="*/ 24 w 199"/>
                  <a:gd name="T39" fmla="*/ 37 h 232"/>
                  <a:gd name="T40" fmla="*/ 25 w 199"/>
                  <a:gd name="T41" fmla="*/ 37 h 232"/>
                  <a:gd name="T42" fmla="*/ 24 w 199"/>
                  <a:gd name="T43" fmla="*/ 36 h 232"/>
                  <a:gd name="T44" fmla="*/ 23 w 199"/>
                  <a:gd name="T45" fmla="*/ 35 h 232"/>
                  <a:gd name="T46" fmla="*/ 22 w 199"/>
                  <a:gd name="T47" fmla="*/ 34 h 232"/>
                  <a:gd name="T48" fmla="*/ 21 w 199"/>
                  <a:gd name="T49" fmla="*/ 34 h 232"/>
                  <a:gd name="T50" fmla="*/ 19 w 199"/>
                  <a:gd name="T51" fmla="*/ 33 h 232"/>
                  <a:gd name="T52" fmla="*/ 17 w 199"/>
                  <a:gd name="T53" fmla="*/ 33 h 232"/>
                  <a:gd name="T54" fmla="*/ 16 w 199"/>
                  <a:gd name="T55" fmla="*/ 32 h 232"/>
                  <a:gd name="T56" fmla="*/ 14 w 199"/>
                  <a:gd name="T57" fmla="*/ 32 h 232"/>
                  <a:gd name="T58" fmla="*/ 12 w 199"/>
                  <a:gd name="T59" fmla="*/ 31 h 232"/>
                  <a:gd name="T60" fmla="*/ 10 w 199"/>
                  <a:gd name="T61" fmla="*/ 31 h 232"/>
                  <a:gd name="T62" fmla="*/ 9 w 199"/>
                  <a:gd name="T63" fmla="*/ 30 h 232"/>
                  <a:gd name="T64" fmla="*/ 7 w 199"/>
                  <a:gd name="T65" fmla="*/ 28 h 232"/>
                  <a:gd name="T66" fmla="*/ 7 w 199"/>
                  <a:gd name="T67" fmla="*/ 22 h 232"/>
                  <a:gd name="T68" fmla="*/ 8 w 199"/>
                  <a:gd name="T69" fmla="*/ 16 h 232"/>
                  <a:gd name="T70" fmla="*/ 11 w 199"/>
                  <a:gd name="T71" fmla="*/ 12 h 232"/>
                  <a:gd name="T72" fmla="*/ 16 w 199"/>
                  <a:gd name="T73" fmla="*/ 8 h 232"/>
                  <a:gd name="T74" fmla="*/ 20 w 199"/>
                  <a:gd name="T75" fmla="*/ 6 h 232"/>
                  <a:gd name="T76" fmla="*/ 25 w 199"/>
                  <a:gd name="T77" fmla="*/ 4 h 232"/>
                  <a:gd name="T78" fmla="*/ 30 w 199"/>
                  <a:gd name="T79" fmla="*/ 2 h 232"/>
                  <a:gd name="T80" fmla="*/ 33 w 199"/>
                  <a:gd name="T81" fmla="*/ 1 h 232"/>
                  <a:gd name="T82" fmla="*/ 31 w 199"/>
                  <a:gd name="T83" fmla="*/ 0 h 232"/>
                  <a:gd name="T84" fmla="*/ 29 w 199"/>
                  <a:gd name="T85" fmla="*/ 0 h 232"/>
                  <a:gd name="T86" fmla="*/ 26 w 199"/>
                  <a:gd name="T87" fmla="*/ 0 h 232"/>
                  <a:gd name="T88" fmla="*/ 23 w 199"/>
                  <a:gd name="T89" fmla="*/ 1 h 232"/>
                  <a:gd name="T90" fmla="*/ 20 w 199"/>
                  <a:gd name="T91" fmla="*/ 2 h 232"/>
                  <a:gd name="T92" fmla="*/ 17 w 199"/>
                  <a:gd name="T93" fmla="*/ 3 h 232"/>
                  <a:gd name="T94" fmla="*/ 14 w 199"/>
                  <a:gd name="T95" fmla="*/ 4 h 232"/>
                  <a:gd name="T96" fmla="*/ 12 w 199"/>
                  <a:gd name="T97" fmla="*/ 5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15767" name="Freeform 283"/>
              <p:cNvSpPr>
                <a:spLocks/>
              </p:cNvSpPr>
              <p:nvPr/>
            </p:nvSpPr>
            <p:spPr bwMode="auto">
              <a:xfrm>
                <a:off x="2661" y="2701"/>
                <a:ext cx="22" cy="30"/>
              </a:xfrm>
              <a:custGeom>
                <a:avLst/>
                <a:gdLst>
                  <a:gd name="T0" fmla="*/ 19 w 128"/>
                  <a:gd name="T1" fmla="*/ 10 h 180"/>
                  <a:gd name="T2" fmla="*/ 19 w 128"/>
                  <a:gd name="T3" fmla="*/ 13 h 180"/>
                  <a:gd name="T4" fmla="*/ 19 w 128"/>
                  <a:gd name="T5" fmla="*/ 16 h 180"/>
                  <a:gd name="T6" fmla="*/ 18 w 128"/>
                  <a:gd name="T7" fmla="*/ 18 h 180"/>
                  <a:gd name="T8" fmla="*/ 16 w 128"/>
                  <a:gd name="T9" fmla="*/ 20 h 180"/>
                  <a:gd name="T10" fmla="*/ 13 w 128"/>
                  <a:gd name="T11" fmla="*/ 22 h 180"/>
                  <a:gd name="T12" fmla="*/ 10 w 128"/>
                  <a:gd name="T13" fmla="*/ 24 h 180"/>
                  <a:gd name="T14" fmla="*/ 8 w 128"/>
                  <a:gd name="T15" fmla="*/ 26 h 180"/>
                  <a:gd name="T16" fmla="*/ 5 w 128"/>
                  <a:gd name="T17" fmla="*/ 27 h 180"/>
                  <a:gd name="T18" fmla="*/ 5 w 128"/>
                  <a:gd name="T19" fmla="*/ 28 h 180"/>
                  <a:gd name="T20" fmla="*/ 5 w 128"/>
                  <a:gd name="T21" fmla="*/ 28 h 180"/>
                  <a:gd name="T22" fmla="*/ 5 w 128"/>
                  <a:gd name="T23" fmla="*/ 29 h 180"/>
                  <a:gd name="T24" fmla="*/ 5 w 128"/>
                  <a:gd name="T25" fmla="*/ 30 h 180"/>
                  <a:gd name="T26" fmla="*/ 6 w 128"/>
                  <a:gd name="T27" fmla="*/ 30 h 180"/>
                  <a:gd name="T28" fmla="*/ 6 w 128"/>
                  <a:gd name="T29" fmla="*/ 30 h 180"/>
                  <a:gd name="T30" fmla="*/ 6 w 128"/>
                  <a:gd name="T31" fmla="*/ 30 h 180"/>
                  <a:gd name="T32" fmla="*/ 7 w 128"/>
                  <a:gd name="T33" fmla="*/ 30 h 180"/>
                  <a:gd name="T34" fmla="*/ 10 w 128"/>
                  <a:gd name="T35" fmla="*/ 28 h 180"/>
                  <a:gd name="T36" fmla="*/ 13 w 128"/>
                  <a:gd name="T37" fmla="*/ 26 h 180"/>
                  <a:gd name="T38" fmla="*/ 16 w 128"/>
                  <a:gd name="T39" fmla="*/ 24 h 180"/>
                  <a:gd name="T40" fmla="*/ 19 w 128"/>
                  <a:gd name="T41" fmla="*/ 22 h 180"/>
                  <a:gd name="T42" fmla="*/ 21 w 128"/>
                  <a:gd name="T43" fmla="*/ 19 h 180"/>
                  <a:gd name="T44" fmla="*/ 22 w 128"/>
                  <a:gd name="T45" fmla="*/ 16 h 180"/>
                  <a:gd name="T46" fmla="*/ 22 w 128"/>
                  <a:gd name="T47" fmla="*/ 13 h 180"/>
                  <a:gd name="T48" fmla="*/ 21 w 128"/>
                  <a:gd name="T49" fmla="*/ 9 h 180"/>
                  <a:gd name="T50" fmla="*/ 19 w 128"/>
                  <a:gd name="T51" fmla="*/ 7 h 180"/>
                  <a:gd name="T52" fmla="*/ 17 w 128"/>
                  <a:gd name="T53" fmla="*/ 4 h 180"/>
                  <a:gd name="T54" fmla="*/ 14 w 128"/>
                  <a:gd name="T55" fmla="*/ 2 h 180"/>
                  <a:gd name="T56" fmla="*/ 10 w 128"/>
                  <a:gd name="T57" fmla="*/ 1 h 180"/>
                  <a:gd name="T58" fmla="*/ 6 w 128"/>
                  <a:gd name="T59" fmla="*/ 0 h 180"/>
                  <a:gd name="T60" fmla="*/ 3 w 128"/>
                  <a:gd name="T61" fmla="*/ 0 h 180"/>
                  <a:gd name="T62" fmla="*/ 1 w 128"/>
                  <a:gd name="T63" fmla="*/ 0 h 180"/>
                  <a:gd name="T64" fmla="*/ 0 w 128"/>
                  <a:gd name="T65" fmla="*/ 1 h 180"/>
                  <a:gd name="T66" fmla="*/ 2 w 128"/>
                  <a:gd name="T67" fmla="*/ 2 h 180"/>
                  <a:gd name="T68" fmla="*/ 5 w 128"/>
                  <a:gd name="T69" fmla="*/ 2 h 180"/>
                  <a:gd name="T70" fmla="*/ 8 w 128"/>
                  <a:gd name="T71" fmla="*/ 3 h 180"/>
                  <a:gd name="T72" fmla="*/ 10 w 128"/>
                  <a:gd name="T73" fmla="*/ 4 h 180"/>
                  <a:gd name="T74" fmla="*/ 13 w 128"/>
                  <a:gd name="T75" fmla="*/ 5 h 180"/>
                  <a:gd name="T76" fmla="*/ 15 w 128"/>
                  <a:gd name="T77" fmla="*/ 6 h 180"/>
                  <a:gd name="T78" fmla="*/ 17 w 128"/>
                  <a:gd name="T79" fmla="*/ 8 h 180"/>
                  <a:gd name="T80" fmla="*/ 19 w 128"/>
                  <a:gd name="T81" fmla="*/ 1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15768" name="Freeform 284"/>
              <p:cNvSpPr>
                <a:spLocks/>
              </p:cNvSpPr>
              <p:nvPr/>
            </p:nvSpPr>
            <p:spPr bwMode="auto">
              <a:xfrm>
                <a:off x="2584" y="2694"/>
                <a:ext cx="54" cy="63"/>
              </a:xfrm>
              <a:custGeom>
                <a:avLst/>
                <a:gdLst>
                  <a:gd name="T0" fmla="*/ 17 w 322"/>
                  <a:gd name="T1" fmla="*/ 12 h 378"/>
                  <a:gd name="T2" fmla="*/ 9 w 322"/>
                  <a:gd name="T3" fmla="*/ 19 h 378"/>
                  <a:gd name="T4" fmla="*/ 3 w 322"/>
                  <a:gd name="T5" fmla="*/ 28 h 378"/>
                  <a:gd name="T6" fmla="*/ 0 w 322"/>
                  <a:gd name="T7" fmla="*/ 38 h 378"/>
                  <a:gd name="T8" fmla="*/ 1 w 322"/>
                  <a:gd name="T9" fmla="*/ 44 h 378"/>
                  <a:gd name="T10" fmla="*/ 2 w 322"/>
                  <a:gd name="T11" fmla="*/ 47 h 378"/>
                  <a:gd name="T12" fmla="*/ 3 w 322"/>
                  <a:gd name="T13" fmla="*/ 50 h 378"/>
                  <a:gd name="T14" fmla="*/ 5 w 322"/>
                  <a:gd name="T15" fmla="*/ 52 h 378"/>
                  <a:gd name="T16" fmla="*/ 9 w 322"/>
                  <a:gd name="T17" fmla="*/ 54 h 378"/>
                  <a:gd name="T18" fmla="*/ 14 w 322"/>
                  <a:gd name="T19" fmla="*/ 56 h 378"/>
                  <a:gd name="T20" fmla="*/ 20 w 322"/>
                  <a:gd name="T21" fmla="*/ 58 h 378"/>
                  <a:gd name="T22" fmla="*/ 25 w 322"/>
                  <a:gd name="T23" fmla="*/ 60 h 378"/>
                  <a:gd name="T24" fmla="*/ 31 w 322"/>
                  <a:gd name="T25" fmla="*/ 61 h 378"/>
                  <a:gd name="T26" fmla="*/ 37 w 322"/>
                  <a:gd name="T27" fmla="*/ 62 h 378"/>
                  <a:gd name="T28" fmla="*/ 43 w 322"/>
                  <a:gd name="T29" fmla="*/ 62 h 378"/>
                  <a:gd name="T30" fmla="*/ 48 w 322"/>
                  <a:gd name="T31" fmla="*/ 63 h 378"/>
                  <a:gd name="T32" fmla="*/ 52 w 322"/>
                  <a:gd name="T33" fmla="*/ 63 h 378"/>
                  <a:gd name="T34" fmla="*/ 54 w 322"/>
                  <a:gd name="T35" fmla="*/ 62 h 378"/>
                  <a:gd name="T36" fmla="*/ 54 w 322"/>
                  <a:gd name="T37" fmla="*/ 60 h 378"/>
                  <a:gd name="T38" fmla="*/ 53 w 322"/>
                  <a:gd name="T39" fmla="*/ 59 h 378"/>
                  <a:gd name="T40" fmla="*/ 49 w 322"/>
                  <a:gd name="T41" fmla="*/ 58 h 378"/>
                  <a:gd name="T42" fmla="*/ 44 w 322"/>
                  <a:gd name="T43" fmla="*/ 57 h 378"/>
                  <a:gd name="T44" fmla="*/ 39 w 322"/>
                  <a:gd name="T45" fmla="*/ 56 h 378"/>
                  <a:gd name="T46" fmla="*/ 34 w 322"/>
                  <a:gd name="T47" fmla="*/ 55 h 378"/>
                  <a:gd name="T48" fmla="*/ 29 w 322"/>
                  <a:gd name="T49" fmla="*/ 54 h 378"/>
                  <a:gd name="T50" fmla="*/ 23 w 322"/>
                  <a:gd name="T51" fmla="*/ 53 h 378"/>
                  <a:gd name="T52" fmla="*/ 18 w 322"/>
                  <a:gd name="T53" fmla="*/ 52 h 378"/>
                  <a:gd name="T54" fmla="*/ 13 w 322"/>
                  <a:gd name="T55" fmla="*/ 50 h 378"/>
                  <a:gd name="T56" fmla="*/ 9 w 322"/>
                  <a:gd name="T57" fmla="*/ 47 h 378"/>
                  <a:gd name="T58" fmla="*/ 6 w 322"/>
                  <a:gd name="T59" fmla="*/ 43 h 378"/>
                  <a:gd name="T60" fmla="*/ 6 w 322"/>
                  <a:gd name="T61" fmla="*/ 39 h 378"/>
                  <a:gd name="T62" fmla="*/ 6 w 322"/>
                  <a:gd name="T63" fmla="*/ 33 h 378"/>
                  <a:gd name="T64" fmla="*/ 9 w 322"/>
                  <a:gd name="T65" fmla="*/ 28 h 378"/>
                  <a:gd name="T66" fmla="*/ 12 w 322"/>
                  <a:gd name="T67" fmla="*/ 23 h 378"/>
                  <a:gd name="T68" fmla="*/ 16 w 322"/>
                  <a:gd name="T69" fmla="*/ 18 h 378"/>
                  <a:gd name="T70" fmla="*/ 21 w 322"/>
                  <a:gd name="T71" fmla="*/ 14 h 378"/>
                  <a:gd name="T72" fmla="*/ 26 w 322"/>
                  <a:gd name="T73" fmla="*/ 9 h 378"/>
                  <a:gd name="T74" fmla="*/ 33 w 322"/>
                  <a:gd name="T75" fmla="*/ 6 h 378"/>
                  <a:gd name="T76" fmla="*/ 40 w 322"/>
                  <a:gd name="T77" fmla="*/ 3 h 378"/>
                  <a:gd name="T78" fmla="*/ 44 w 322"/>
                  <a:gd name="T79" fmla="*/ 1 h 378"/>
                  <a:gd name="T80" fmla="*/ 43 w 322"/>
                  <a:gd name="T81" fmla="*/ 0 h 378"/>
                  <a:gd name="T82" fmla="*/ 37 w 322"/>
                  <a:gd name="T83" fmla="*/ 1 h 378"/>
                  <a:gd name="T84" fmla="*/ 30 w 322"/>
                  <a:gd name="T85" fmla="*/ 3 h 378"/>
                  <a:gd name="T86" fmla="*/ 24 w 322"/>
                  <a:gd name="T87" fmla="*/ 6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15769" name="Freeform 285"/>
              <p:cNvSpPr>
                <a:spLocks/>
              </p:cNvSpPr>
              <p:nvPr/>
            </p:nvSpPr>
            <p:spPr bwMode="auto">
              <a:xfrm>
                <a:off x="2660" y="2692"/>
                <a:ext cx="47" cy="42"/>
              </a:xfrm>
              <a:custGeom>
                <a:avLst/>
                <a:gdLst>
                  <a:gd name="T0" fmla="*/ 39 w 283"/>
                  <a:gd name="T1" fmla="*/ 13 h 252"/>
                  <a:gd name="T2" fmla="*/ 41 w 283"/>
                  <a:gd name="T3" fmla="*/ 15 h 252"/>
                  <a:gd name="T4" fmla="*/ 43 w 283"/>
                  <a:gd name="T5" fmla="*/ 18 h 252"/>
                  <a:gd name="T6" fmla="*/ 43 w 283"/>
                  <a:gd name="T7" fmla="*/ 21 h 252"/>
                  <a:gd name="T8" fmla="*/ 43 w 283"/>
                  <a:gd name="T9" fmla="*/ 24 h 252"/>
                  <a:gd name="T10" fmla="*/ 43 w 283"/>
                  <a:gd name="T11" fmla="*/ 26 h 252"/>
                  <a:gd name="T12" fmla="*/ 42 w 283"/>
                  <a:gd name="T13" fmla="*/ 28 h 252"/>
                  <a:gd name="T14" fmla="*/ 41 w 283"/>
                  <a:gd name="T15" fmla="*/ 31 h 252"/>
                  <a:gd name="T16" fmla="*/ 39 w 283"/>
                  <a:gd name="T17" fmla="*/ 32 h 252"/>
                  <a:gd name="T18" fmla="*/ 37 w 283"/>
                  <a:gd name="T19" fmla="*/ 34 h 252"/>
                  <a:gd name="T20" fmla="*/ 36 w 283"/>
                  <a:gd name="T21" fmla="*/ 36 h 252"/>
                  <a:gd name="T22" fmla="*/ 34 w 283"/>
                  <a:gd name="T23" fmla="*/ 37 h 252"/>
                  <a:gd name="T24" fmla="*/ 32 w 283"/>
                  <a:gd name="T25" fmla="*/ 39 h 252"/>
                  <a:gd name="T26" fmla="*/ 32 w 283"/>
                  <a:gd name="T27" fmla="*/ 40 h 252"/>
                  <a:gd name="T28" fmla="*/ 32 w 283"/>
                  <a:gd name="T29" fmla="*/ 40 h 252"/>
                  <a:gd name="T30" fmla="*/ 32 w 283"/>
                  <a:gd name="T31" fmla="*/ 41 h 252"/>
                  <a:gd name="T32" fmla="*/ 32 w 283"/>
                  <a:gd name="T33" fmla="*/ 41 h 252"/>
                  <a:gd name="T34" fmla="*/ 33 w 283"/>
                  <a:gd name="T35" fmla="*/ 42 h 252"/>
                  <a:gd name="T36" fmla="*/ 34 w 283"/>
                  <a:gd name="T37" fmla="*/ 42 h 252"/>
                  <a:gd name="T38" fmla="*/ 34 w 283"/>
                  <a:gd name="T39" fmla="*/ 42 h 252"/>
                  <a:gd name="T40" fmla="*/ 35 w 283"/>
                  <a:gd name="T41" fmla="*/ 41 h 252"/>
                  <a:gd name="T42" fmla="*/ 39 w 283"/>
                  <a:gd name="T43" fmla="*/ 39 h 252"/>
                  <a:gd name="T44" fmla="*/ 42 w 283"/>
                  <a:gd name="T45" fmla="*/ 36 h 252"/>
                  <a:gd name="T46" fmla="*/ 45 w 283"/>
                  <a:gd name="T47" fmla="*/ 32 h 252"/>
                  <a:gd name="T48" fmla="*/ 46 w 283"/>
                  <a:gd name="T49" fmla="*/ 28 h 252"/>
                  <a:gd name="T50" fmla="*/ 47 w 283"/>
                  <a:gd name="T51" fmla="*/ 24 h 252"/>
                  <a:gd name="T52" fmla="*/ 47 w 283"/>
                  <a:gd name="T53" fmla="*/ 19 h 252"/>
                  <a:gd name="T54" fmla="*/ 45 w 283"/>
                  <a:gd name="T55" fmla="*/ 15 h 252"/>
                  <a:gd name="T56" fmla="*/ 42 w 283"/>
                  <a:gd name="T57" fmla="*/ 12 h 252"/>
                  <a:gd name="T58" fmla="*/ 40 w 283"/>
                  <a:gd name="T59" fmla="*/ 10 h 252"/>
                  <a:gd name="T60" fmla="*/ 37 w 283"/>
                  <a:gd name="T61" fmla="*/ 8 h 252"/>
                  <a:gd name="T62" fmla="*/ 34 w 283"/>
                  <a:gd name="T63" fmla="*/ 7 h 252"/>
                  <a:gd name="T64" fmla="*/ 31 w 283"/>
                  <a:gd name="T65" fmla="*/ 5 h 252"/>
                  <a:gd name="T66" fmla="*/ 27 w 283"/>
                  <a:gd name="T67" fmla="*/ 4 h 252"/>
                  <a:gd name="T68" fmla="*/ 24 w 283"/>
                  <a:gd name="T69" fmla="*/ 3 h 252"/>
                  <a:gd name="T70" fmla="*/ 20 w 283"/>
                  <a:gd name="T71" fmla="*/ 2 h 252"/>
                  <a:gd name="T72" fmla="*/ 17 w 283"/>
                  <a:gd name="T73" fmla="*/ 1 h 252"/>
                  <a:gd name="T74" fmla="*/ 14 w 283"/>
                  <a:gd name="T75" fmla="*/ 1 h 252"/>
                  <a:gd name="T76" fmla="*/ 11 w 283"/>
                  <a:gd name="T77" fmla="*/ 0 h 252"/>
                  <a:gd name="T78" fmla="*/ 8 w 283"/>
                  <a:gd name="T79" fmla="*/ 0 h 252"/>
                  <a:gd name="T80" fmla="*/ 6 w 283"/>
                  <a:gd name="T81" fmla="*/ 0 h 252"/>
                  <a:gd name="T82" fmla="*/ 3 w 283"/>
                  <a:gd name="T83" fmla="*/ 0 h 252"/>
                  <a:gd name="T84" fmla="*/ 2 w 283"/>
                  <a:gd name="T85" fmla="*/ 0 h 252"/>
                  <a:gd name="T86" fmla="*/ 1 w 283"/>
                  <a:gd name="T87" fmla="*/ 0 h 252"/>
                  <a:gd name="T88" fmla="*/ 0 w 283"/>
                  <a:gd name="T89" fmla="*/ 1 h 252"/>
                  <a:gd name="T90" fmla="*/ 2 w 283"/>
                  <a:gd name="T91" fmla="*/ 1 h 252"/>
                  <a:gd name="T92" fmla="*/ 4 w 283"/>
                  <a:gd name="T93" fmla="*/ 1 h 252"/>
                  <a:gd name="T94" fmla="*/ 6 w 283"/>
                  <a:gd name="T95" fmla="*/ 2 h 252"/>
                  <a:gd name="T96" fmla="*/ 9 w 283"/>
                  <a:gd name="T97" fmla="*/ 2 h 252"/>
                  <a:gd name="T98" fmla="*/ 11 w 283"/>
                  <a:gd name="T99" fmla="*/ 3 h 252"/>
                  <a:gd name="T100" fmla="*/ 14 w 283"/>
                  <a:gd name="T101" fmla="*/ 3 h 252"/>
                  <a:gd name="T102" fmla="*/ 16 w 283"/>
                  <a:gd name="T103" fmla="*/ 4 h 252"/>
                  <a:gd name="T104" fmla="*/ 19 w 283"/>
                  <a:gd name="T105" fmla="*/ 4 h 252"/>
                  <a:gd name="T106" fmla="*/ 21 w 283"/>
                  <a:gd name="T107" fmla="*/ 5 h 252"/>
                  <a:gd name="T108" fmla="*/ 24 w 283"/>
                  <a:gd name="T109" fmla="*/ 6 h 252"/>
                  <a:gd name="T110" fmla="*/ 27 w 283"/>
                  <a:gd name="T111" fmla="*/ 7 h 252"/>
                  <a:gd name="T112" fmla="*/ 29 w 283"/>
                  <a:gd name="T113" fmla="*/ 8 h 252"/>
                  <a:gd name="T114" fmla="*/ 32 w 283"/>
                  <a:gd name="T115" fmla="*/ 9 h 252"/>
                  <a:gd name="T116" fmla="*/ 35 w 283"/>
                  <a:gd name="T117" fmla="*/ 10 h 252"/>
                  <a:gd name="T118" fmla="*/ 37 w 283"/>
                  <a:gd name="T119" fmla="*/ 11 h 252"/>
                  <a:gd name="T120" fmla="*/ 39 w 283"/>
                  <a:gd name="T121" fmla="*/ 13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15770" name="Freeform 286"/>
              <p:cNvSpPr>
                <a:spLocks/>
              </p:cNvSpPr>
              <p:nvPr/>
            </p:nvSpPr>
            <p:spPr bwMode="auto">
              <a:xfrm>
                <a:off x="2564" y="2712"/>
                <a:ext cx="19" cy="39"/>
              </a:xfrm>
              <a:custGeom>
                <a:avLst/>
                <a:gdLst>
                  <a:gd name="T0" fmla="*/ 0 w 114"/>
                  <a:gd name="T1" fmla="*/ 21 h 238"/>
                  <a:gd name="T2" fmla="*/ 0 w 114"/>
                  <a:gd name="T3" fmla="*/ 24 h 238"/>
                  <a:gd name="T4" fmla="*/ 1 w 114"/>
                  <a:gd name="T5" fmla="*/ 28 h 238"/>
                  <a:gd name="T6" fmla="*/ 2 w 114"/>
                  <a:gd name="T7" fmla="*/ 30 h 238"/>
                  <a:gd name="T8" fmla="*/ 4 w 114"/>
                  <a:gd name="T9" fmla="*/ 33 h 238"/>
                  <a:gd name="T10" fmla="*/ 6 w 114"/>
                  <a:gd name="T11" fmla="*/ 35 h 238"/>
                  <a:gd name="T12" fmla="*/ 9 w 114"/>
                  <a:gd name="T13" fmla="*/ 37 h 238"/>
                  <a:gd name="T14" fmla="*/ 12 w 114"/>
                  <a:gd name="T15" fmla="*/ 38 h 238"/>
                  <a:gd name="T16" fmla="*/ 15 w 114"/>
                  <a:gd name="T17" fmla="*/ 39 h 238"/>
                  <a:gd name="T18" fmla="*/ 16 w 114"/>
                  <a:gd name="T19" fmla="*/ 39 h 238"/>
                  <a:gd name="T20" fmla="*/ 17 w 114"/>
                  <a:gd name="T21" fmla="*/ 39 h 238"/>
                  <a:gd name="T22" fmla="*/ 18 w 114"/>
                  <a:gd name="T23" fmla="*/ 38 h 238"/>
                  <a:gd name="T24" fmla="*/ 19 w 114"/>
                  <a:gd name="T25" fmla="*/ 37 h 238"/>
                  <a:gd name="T26" fmla="*/ 19 w 114"/>
                  <a:gd name="T27" fmla="*/ 36 h 238"/>
                  <a:gd name="T28" fmla="*/ 18 w 114"/>
                  <a:gd name="T29" fmla="*/ 35 h 238"/>
                  <a:gd name="T30" fmla="*/ 18 w 114"/>
                  <a:gd name="T31" fmla="*/ 35 h 238"/>
                  <a:gd name="T32" fmla="*/ 17 w 114"/>
                  <a:gd name="T33" fmla="*/ 34 h 238"/>
                  <a:gd name="T34" fmla="*/ 14 w 114"/>
                  <a:gd name="T35" fmla="*/ 33 h 238"/>
                  <a:gd name="T36" fmla="*/ 11 w 114"/>
                  <a:gd name="T37" fmla="*/ 32 h 238"/>
                  <a:gd name="T38" fmla="*/ 8 w 114"/>
                  <a:gd name="T39" fmla="*/ 29 h 238"/>
                  <a:gd name="T40" fmla="*/ 7 w 114"/>
                  <a:gd name="T41" fmla="*/ 27 h 238"/>
                  <a:gd name="T42" fmla="*/ 5 w 114"/>
                  <a:gd name="T43" fmla="*/ 24 h 238"/>
                  <a:gd name="T44" fmla="*/ 5 w 114"/>
                  <a:gd name="T45" fmla="*/ 21 h 238"/>
                  <a:gd name="T46" fmla="*/ 5 w 114"/>
                  <a:gd name="T47" fmla="*/ 18 h 238"/>
                  <a:gd name="T48" fmla="*/ 6 w 114"/>
                  <a:gd name="T49" fmla="*/ 15 h 238"/>
                  <a:gd name="T50" fmla="*/ 7 w 114"/>
                  <a:gd name="T51" fmla="*/ 12 h 238"/>
                  <a:gd name="T52" fmla="*/ 9 w 114"/>
                  <a:gd name="T53" fmla="*/ 10 h 238"/>
                  <a:gd name="T54" fmla="*/ 10 w 114"/>
                  <a:gd name="T55" fmla="*/ 8 h 238"/>
                  <a:gd name="T56" fmla="*/ 12 w 114"/>
                  <a:gd name="T57" fmla="*/ 6 h 238"/>
                  <a:gd name="T58" fmla="*/ 14 w 114"/>
                  <a:gd name="T59" fmla="*/ 5 h 238"/>
                  <a:gd name="T60" fmla="*/ 16 w 114"/>
                  <a:gd name="T61" fmla="*/ 3 h 238"/>
                  <a:gd name="T62" fmla="*/ 18 w 114"/>
                  <a:gd name="T63" fmla="*/ 1 h 238"/>
                  <a:gd name="T64" fmla="*/ 19 w 114"/>
                  <a:gd name="T65" fmla="*/ 0 h 238"/>
                  <a:gd name="T66" fmla="*/ 18 w 114"/>
                  <a:gd name="T67" fmla="*/ 0 h 238"/>
                  <a:gd name="T68" fmla="*/ 16 w 114"/>
                  <a:gd name="T69" fmla="*/ 1 h 238"/>
                  <a:gd name="T70" fmla="*/ 13 w 114"/>
                  <a:gd name="T71" fmla="*/ 3 h 238"/>
                  <a:gd name="T72" fmla="*/ 9 w 114"/>
                  <a:gd name="T73" fmla="*/ 6 h 238"/>
                  <a:gd name="T74" fmla="*/ 6 w 114"/>
                  <a:gd name="T75" fmla="*/ 9 h 238"/>
                  <a:gd name="T76" fmla="*/ 3 w 114"/>
                  <a:gd name="T77" fmla="*/ 13 h 238"/>
                  <a:gd name="T78" fmla="*/ 1 w 114"/>
                  <a:gd name="T79" fmla="*/ 17 h 238"/>
                  <a:gd name="T80" fmla="*/ 0 w 114"/>
                  <a:gd name="T81" fmla="*/ 21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15771" name="Freeform 287"/>
              <p:cNvSpPr>
                <a:spLocks/>
              </p:cNvSpPr>
              <p:nvPr/>
            </p:nvSpPr>
            <p:spPr bwMode="auto">
              <a:xfrm>
                <a:off x="2698" y="2689"/>
                <a:ext cx="41" cy="52"/>
              </a:xfrm>
              <a:custGeom>
                <a:avLst/>
                <a:gdLst>
                  <a:gd name="T0" fmla="*/ 35 w 246"/>
                  <a:gd name="T1" fmla="*/ 21 h 310"/>
                  <a:gd name="T2" fmla="*/ 37 w 246"/>
                  <a:gd name="T3" fmla="*/ 24 h 310"/>
                  <a:gd name="T4" fmla="*/ 38 w 246"/>
                  <a:gd name="T5" fmla="*/ 28 h 310"/>
                  <a:gd name="T6" fmla="*/ 37 w 246"/>
                  <a:gd name="T7" fmla="*/ 31 h 310"/>
                  <a:gd name="T8" fmla="*/ 35 w 246"/>
                  <a:gd name="T9" fmla="*/ 35 h 310"/>
                  <a:gd name="T10" fmla="*/ 31 w 246"/>
                  <a:gd name="T11" fmla="*/ 38 h 310"/>
                  <a:gd name="T12" fmla="*/ 28 w 246"/>
                  <a:gd name="T13" fmla="*/ 41 h 310"/>
                  <a:gd name="T14" fmla="*/ 24 w 246"/>
                  <a:gd name="T15" fmla="*/ 44 h 310"/>
                  <a:gd name="T16" fmla="*/ 22 w 246"/>
                  <a:gd name="T17" fmla="*/ 47 h 310"/>
                  <a:gd name="T18" fmla="*/ 21 w 246"/>
                  <a:gd name="T19" fmla="*/ 48 h 310"/>
                  <a:gd name="T20" fmla="*/ 20 w 246"/>
                  <a:gd name="T21" fmla="*/ 50 h 310"/>
                  <a:gd name="T22" fmla="*/ 20 w 246"/>
                  <a:gd name="T23" fmla="*/ 51 h 310"/>
                  <a:gd name="T24" fmla="*/ 22 w 246"/>
                  <a:gd name="T25" fmla="*/ 52 h 310"/>
                  <a:gd name="T26" fmla="*/ 23 w 246"/>
                  <a:gd name="T27" fmla="*/ 52 h 310"/>
                  <a:gd name="T28" fmla="*/ 26 w 246"/>
                  <a:gd name="T29" fmla="*/ 49 h 310"/>
                  <a:gd name="T30" fmla="*/ 30 w 246"/>
                  <a:gd name="T31" fmla="*/ 45 h 310"/>
                  <a:gd name="T32" fmla="*/ 35 w 246"/>
                  <a:gd name="T33" fmla="*/ 41 h 310"/>
                  <a:gd name="T34" fmla="*/ 39 w 246"/>
                  <a:gd name="T35" fmla="*/ 37 h 310"/>
                  <a:gd name="T36" fmla="*/ 41 w 246"/>
                  <a:gd name="T37" fmla="*/ 31 h 310"/>
                  <a:gd name="T38" fmla="*/ 40 w 246"/>
                  <a:gd name="T39" fmla="*/ 26 h 310"/>
                  <a:gd name="T40" fmla="*/ 38 w 246"/>
                  <a:gd name="T41" fmla="*/ 20 h 310"/>
                  <a:gd name="T42" fmla="*/ 34 w 246"/>
                  <a:gd name="T43" fmla="*/ 16 h 310"/>
                  <a:gd name="T44" fmla="*/ 30 w 246"/>
                  <a:gd name="T45" fmla="*/ 12 h 310"/>
                  <a:gd name="T46" fmla="*/ 25 w 246"/>
                  <a:gd name="T47" fmla="*/ 10 h 310"/>
                  <a:gd name="T48" fmla="*/ 21 w 246"/>
                  <a:gd name="T49" fmla="*/ 7 h 310"/>
                  <a:gd name="T50" fmla="*/ 16 w 246"/>
                  <a:gd name="T51" fmla="*/ 5 h 310"/>
                  <a:gd name="T52" fmla="*/ 12 w 246"/>
                  <a:gd name="T53" fmla="*/ 3 h 310"/>
                  <a:gd name="T54" fmla="*/ 8 w 246"/>
                  <a:gd name="T55" fmla="*/ 1 h 310"/>
                  <a:gd name="T56" fmla="*/ 4 w 246"/>
                  <a:gd name="T57" fmla="*/ 0 h 310"/>
                  <a:gd name="T58" fmla="*/ 1 w 246"/>
                  <a:gd name="T59" fmla="*/ 0 h 310"/>
                  <a:gd name="T60" fmla="*/ 1 w 246"/>
                  <a:gd name="T61" fmla="*/ 1 h 310"/>
                  <a:gd name="T62" fmla="*/ 5 w 246"/>
                  <a:gd name="T63" fmla="*/ 2 h 310"/>
                  <a:gd name="T64" fmla="*/ 9 w 246"/>
                  <a:gd name="T65" fmla="*/ 4 h 310"/>
                  <a:gd name="T66" fmla="*/ 13 w 246"/>
                  <a:gd name="T67" fmla="*/ 6 h 310"/>
                  <a:gd name="T68" fmla="*/ 18 w 246"/>
                  <a:gd name="T69" fmla="*/ 9 h 310"/>
                  <a:gd name="T70" fmla="*/ 22 w 246"/>
                  <a:gd name="T71" fmla="*/ 12 h 310"/>
                  <a:gd name="T72" fmla="*/ 27 w 246"/>
                  <a:gd name="T73" fmla="*/ 15 h 310"/>
                  <a:gd name="T74" fmla="*/ 31 w 246"/>
                  <a:gd name="T75" fmla="*/ 18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15772" name="Freeform 288"/>
              <p:cNvSpPr>
                <a:spLocks/>
              </p:cNvSpPr>
              <p:nvPr/>
            </p:nvSpPr>
            <p:spPr bwMode="auto">
              <a:xfrm>
                <a:off x="2653" y="2750"/>
                <a:ext cx="14" cy="31"/>
              </a:xfrm>
              <a:custGeom>
                <a:avLst/>
                <a:gdLst>
                  <a:gd name="T0" fmla="*/ 5 w 83"/>
                  <a:gd name="T1" fmla="*/ 2 h 187"/>
                  <a:gd name="T2" fmla="*/ 5 w 83"/>
                  <a:gd name="T3" fmla="*/ 1 h 187"/>
                  <a:gd name="T4" fmla="*/ 4 w 83"/>
                  <a:gd name="T5" fmla="*/ 0 h 187"/>
                  <a:gd name="T6" fmla="*/ 3 w 83"/>
                  <a:gd name="T7" fmla="*/ 0 h 187"/>
                  <a:gd name="T8" fmla="*/ 2 w 83"/>
                  <a:gd name="T9" fmla="*/ 0 h 187"/>
                  <a:gd name="T10" fmla="*/ 1 w 83"/>
                  <a:gd name="T11" fmla="*/ 0 h 187"/>
                  <a:gd name="T12" fmla="*/ 1 w 83"/>
                  <a:gd name="T13" fmla="*/ 1 h 187"/>
                  <a:gd name="T14" fmla="*/ 0 w 83"/>
                  <a:gd name="T15" fmla="*/ 2 h 187"/>
                  <a:gd name="T16" fmla="*/ 0 w 83"/>
                  <a:gd name="T17" fmla="*/ 3 h 187"/>
                  <a:gd name="T18" fmla="*/ 1 w 83"/>
                  <a:gd name="T19" fmla="*/ 7 h 187"/>
                  <a:gd name="T20" fmla="*/ 3 w 83"/>
                  <a:gd name="T21" fmla="*/ 12 h 187"/>
                  <a:gd name="T22" fmla="*/ 5 w 83"/>
                  <a:gd name="T23" fmla="*/ 17 h 187"/>
                  <a:gd name="T24" fmla="*/ 7 w 83"/>
                  <a:gd name="T25" fmla="*/ 21 h 187"/>
                  <a:gd name="T26" fmla="*/ 9 w 83"/>
                  <a:gd name="T27" fmla="*/ 25 h 187"/>
                  <a:gd name="T28" fmla="*/ 11 w 83"/>
                  <a:gd name="T29" fmla="*/ 28 h 187"/>
                  <a:gd name="T30" fmla="*/ 13 w 83"/>
                  <a:gd name="T31" fmla="*/ 31 h 187"/>
                  <a:gd name="T32" fmla="*/ 14 w 83"/>
                  <a:gd name="T33" fmla="*/ 31 h 187"/>
                  <a:gd name="T34" fmla="*/ 13 w 83"/>
                  <a:gd name="T35" fmla="*/ 29 h 187"/>
                  <a:gd name="T36" fmla="*/ 13 w 83"/>
                  <a:gd name="T37" fmla="*/ 26 h 187"/>
                  <a:gd name="T38" fmla="*/ 11 w 83"/>
                  <a:gd name="T39" fmla="*/ 23 h 187"/>
                  <a:gd name="T40" fmla="*/ 10 w 83"/>
                  <a:gd name="T41" fmla="*/ 19 h 187"/>
                  <a:gd name="T42" fmla="*/ 9 w 83"/>
                  <a:gd name="T43" fmla="*/ 15 h 187"/>
                  <a:gd name="T44" fmla="*/ 7 w 83"/>
                  <a:gd name="T45" fmla="*/ 10 h 187"/>
                  <a:gd name="T46" fmla="*/ 6 w 83"/>
                  <a:gd name="T47" fmla="*/ 6 h 187"/>
                  <a:gd name="T48" fmla="*/ 5 w 83"/>
                  <a:gd name="T49" fmla="*/ 2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15773" name="Freeform 289"/>
              <p:cNvSpPr>
                <a:spLocks/>
              </p:cNvSpPr>
              <p:nvPr/>
            </p:nvSpPr>
            <p:spPr bwMode="auto">
              <a:xfrm>
                <a:off x="2647" y="2733"/>
                <a:ext cx="7" cy="16"/>
              </a:xfrm>
              <a:custGeom>
                <a:avLst/>
                <a:gdLst>
                  <a:gd name="T0" fmla="*/ 4 w 44"/>
                  <a:gd name="T1" fmla="*/ 2 h 94"/>
                  <a:gd name="T2" fmla="*/ 3 w 44"/>
                  <a:gd name="T3" fmla="*/ 1 h 94"/>
                  <a:gd name="T4" fmla="*/ 3 w 44"/>
                  <a:gd name="T5" fmla="*/ 0 h 94"/>
                  <a:gd name="T6" fmla="*/ 2 w 44"/>
                  <a:gd name="T7" fmla="*/ 0 h 94"/>
                  <a:gd name="T8" fmla="*/ 2 w 44"/>
                  <a:gd name="T9" fmla="*/ 0 h 94"/>
                  <a:gd name="T10" fmla="*/ 1 w 44"/>
                  <a:gd name="T11" fmla="*/ 0 h 94"/>
                  <a:gd name="T12" fmla="*/ 0 w 44"/>
                  <a:gd name="T13" fmla="*/ 1 h 94"/>
                  <a:gd name="T14" fmla="*/ 0 w 44"/>
                  <a:gd name="T15" fmla="*/ 1 h 94"/>
                  <a:gd name="T16" fmla="*/ 0 w 44"/>
                  <a:gd name="T17" fmla="*/ 2 h 94"/>
                  <a:gd name="T18" fmla="*/ 0 w 44"/>
                  <a:gd name="T19" fmla="*/ 4 h 94"/>
                  <a:gd name="T20" fmla="*/ 1 w 44"/>
                  <a:gd name="T21" fmla="*/ 6 h 94"/>
                  <a:gd name="T22" fmla="*/ 1 w 44"/>
                  <a:gd name="T23" fmla="*/ 9 h 94"/>
                  <a:gd name="T24" fmla="*/ 2 w 44"/>
                  <a:gd name="T25" fmla="*/ 11 h 94"/>
                  <a:gd name="T26" fmla="*/ 3 w 44"/>
                  <a:gd name="T27" fmla="*/ 13 h 94"/>
                  <a:gd name="T28" fmla="*/ 4 w 44"/>
                  <a:gd name="T29" fmla="*/ 15 h 94"/>
                  <a:gd name="T30" fmla="*/ 6 w 44"/>
                  <a:gd name="T31" fmla="*/ 16 h 94"/>
                  <a:gd name="T32" fmla="*/ 7 w 44"/>
                  <a:gd name="T33" fmla="*/ 16 h 94"/>
                  <a:gd name="T34" fmla="*/ 7 w 44"/>
                  <a:gd name="T35" fmla="*/ 13 h 94"/>
                  <a:gd name="T36" fmla="*/ 6 w 44"/>
                  <a:gd name="T37" fmla="*/ 9 h 94"/>
                  <a:gd name="T38" fmla="*/ 5 w 44"/>
                  <a:gd name="T39" fmla="*/ 5 h 94"/>
                  <a:gd name="T40" fmla="*/ 4 w 44"/>
                  <a:gd name="T41" fmla="*/ 2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15774" name="Freeform 290"/>
              <p:cNvSpPr>
                <a:spLocks/>
              </p:cNvSpPr>
              <p:nvPr/>
            </p:nvSpPr>
            <p:spPr bwMode="auto">
              <a:xfrm>
                <a:off x="2641" y="2722"/>
                <a:ext cx="6" cy="9"/>
              </a:xfrm>
              <a:custGeom>
                <a:avLst/>
                <a:gdLst>
                  <a:gd name="T0" fmla="*/ 3 w 38"/>
                  <a:gd name="T1" fmla="*/ 1 h 54"/>
                  <a:gd name="T2" fmla="*/ 3 w 38"/>
                  <a:gd name="T3" fmla="*/ 1 h 54"/>
                  <a:gd name="T4" fmla="*/ 3 w 38"/>
                  <a:gd name="T5" fmla="*/ 1 h 54"/>
                  <a:gd name="T6" fmla="*/ 3 w 38"/>
                  <a:gd name="T7" fmla="*/ 1 h 54"/>
                  <a:gd name="T8" fmla="*/ 3 w 38"/>
                  <a:gd name="T9" fmla="*/ 1 h 54"/>
                  <a:gd name="T10" fmla="*/ 3 w 38"/>
                  <a:gd name="T11" fmla="*/ 1 h 54"/>
                  <a:gd name="T12" fmla="*/ 2 w 38"/>
                  <a:gd name="T13" fmla="*/ 0 h 54"/>
                  <a:gd name="T14" fmla="*/ 2 w 38"/>
                  <a:gd name="T15" fmla="*/ 0 h 54"/>
                  <a:gd name="T16" fmla="*/ 1 w 38"/>
                  <a:gd name="T17" fmla="*/ 0 h 54"/>
                  <a:gd name="T18" fmla="*/ 1 w 38"/>
                  <a:gd name="T19" fmla="*/ 0 h 54"/>
                  <a:gd name="T20" fmla="*/ 0 w 38"/>
                  <a:gd name="T21" fmla="*/ 1 h 54"/>
                  <a:gd name="T22" fmla="*/ 0 w 38"/>
                  <a:gd name="T23" fmla="*/ 1 h 54"/>
                  <a:gd name="T24" fmla="*/ 0 w 38"/>
                  <a:gd name="T25" fmla="*/ 2 h 54"/>
                  <a:gd name="T26" fmla="*/ 0 w 38"/>
                  <a:gd name="T27" fmla="*/ 3 h 54"/>
                  <a:gd name="T28" fmla="*/ 1 w 38"/>
                  <a:gd name="T29" fmla="*/ 4 h 54"/>
                  <a:gd name="T30" fmla="*/ 1 w 38"/>
                  <a:gd name="T31" fmla="*/ 5 h 54"/>
                  <a:gd name="T32" fmla="*/ 2 w 38"/>
                  <a:gd name="T33" fmla="*/ 7 h 54"/>
                  <a:gd name="T34" fmla="*/ 3 w 38"/>
                  <a:gd name="T35" fmla="*/ 8 h 54"/>
                  <a:gd name="T36" fmla="*/ 4 w 38"/>
                  <a:gd name="T37" fmla="*/ 8 h 54"/>
                  <a:gd name="T38" fmla="*/ 5 w 38"/>
                  <a:gd name="T39" fmla="*/ 9 h 54"/>
                  <a:gd name="T40" fmla="*/ 6 w 38"/>
                  <a:gd name="T41" fmla="*/ 9 h 54"/>
                  <a:gd name="T42" fmla="*/ 6 w 38"/>
                  <a:gd name="T43" fmla="*/ 7 h 54"/>
                  <a:gd name="T44" fmla="*/ 5 w 38"/>
                  <a:gd name="T45" fmla="*/ 5 h 54"/>
                  <a:gd name="T46" fmla="*/ 4 w 38"/>
                  <a:gd name="T47" fmla="*/ 3 h 54"/>
                  <a:gd name="T48" fmla="*/ 3 w 38"/>
                  <a:gd name="T49" fmla="*/ 1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15775" name="Freeform 291"/>
              <p:cNvSpPr>
                <a:spLocks/>
              </p:cNvSpPr>
              <p:nvPr/>
            </p:nvSpPr>
            <p:spPr bwMode="auto">
              <a:xfrm>
                <a:off x="2636" y="2714"/>
                <a:ext cx="8" cy="6"/>
              </a:xfrm>
              <a:custGeom>
                <a:avLst/>
                <a:gdLst>
                  <a:gd name="T0" fmla="*/ 6 w 52"/>
                  <a:gd name="T1" fmla="*/ 4 h 36"/>
                  <a:gd name="T2" fmla="*/ 7 w 52"/>
                  <a:gd name="T3" fmla="*/ 4 h 36"/>
                  <a:gd name="T4" fmla="*/ 8 w 52"/>
                  <a:gd name="T5" fmla="*/ 3 h 36"/>
                  <a:gd name="T6" fmla="*/ 8 w 52"/>
                  <a:gd name="T7" fmla="*/ 3 h 36"/>
                  <a:gd name="T8" fmla="*/ 8 w 52"/>
                  <a:gd name="T9" fmla="*/ 2 h 36"/>
                  <a:gd name="T10" fmla="*/ 8 w 52"/>
                  <a:gd name="T11" fmla="*/ 1 h 36"/>
                  <a:gd name="T12" fmla="*/ 7 w 52"/>
                  <a:gd name="T13" fmla="*/ 0 h 36"/>
                  <a:gd name="T14" fmla="*/ 6 w 52"/>
                  <a:gd name="T15" fmla="*/ 0 h 36"/>
                  <a:gd name="T16" fmla="*/ 6 w 52"/>
                  <a:gd name="T17" fmla="*/ 0 h 36"/>
                  <a:gd name="T18" fmla="*/ 5 w 52"/>
                  <a:gd name="T19" fmla="*/ 0 h 36"/>
                  <a:gd name="T20" fmla="*/ 4 w 52"/>
                  <a:gd name="T21" fmla="*/ 0 h 36"/>
                  <a:gd name="T22" fmla="*/ 3 w 52"/>
                  <a:gd name="T23" fmla="*/ 1 h 36"/>
                  <a:gd name="T24" fmla="*/ 2 w 52"/>
                  <a:gd name="T25" fmla="*/ 1 h 36"/>
                  <a:gd name="T26" fmla="*/ 1 w 52"/>
                  <a:gd name="T27" fmla="*/ 2 h 36"/>
                  <a:gd name="T28" fmla="*/ 0 w 52"/>
                  <a:gd name="T29" fmla="*/ 4 h 36"/>
                  <a:gd name="T30" fmla="*/ 0 w 52"/>
                  <a:gd name="T31" fmla="*/ 5 h 36"/>
                  <a:gd name="T32" fmla="*/ 0 w 52"/>
                  <a:gd name="T33" fmla="*/ 5 h 36"/>
                  <a:gd name="T34" fmla="*/ 1 w 52"/>
                  <a:gd name="T35" fmla="*/ 6 h 36"/>
                  <a:gd name="T36" fmla="*/ 1 w 52"/>
                  <a:gd name="T37" fmla="*/ 6 h 36"/>
                  <a:gd name="T38" fmla="*/ 2 w 52"/>
                  <a:gd name="T39" fmla="*/ 6 h 36"/>
                  <a:gd name="T40" fmla="*/ 3 w 52"/>
                  <a:gd name="T41" fmla="*/ 6 h 36"/>
                  <a:gd name="T42" fmla="*/ 4 w 52"/>
                  <a:gd name="T43" fmla="*/ 6 h 36"/>
                  <a:gd name="T44" fmla="*/ 5 w 52"/>
                  <a:gd name="T45" fmla="*/ 5 h 36"/>
                  <a:gd name="T46" fmla="*/ 6 w 52"/>
                  <a:gd name="T47" fmla="*/ 5 h 36"/>
                  <a:gd name="T48" fmla="*/ 6 w 52"/>
                  <a:gd name="T49" fmla="*/ 4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15776" name="Freeform 292"/>
              <p:cNvSpPr>
                <a:spLocks/>
              </p:cNvSpPr>
              <p:nvPr/>
            </p:nvSpPr>
            <p:spPr bwMode="auto">
              <a:xfrm>
                <a:off x="2596" y="2704"/>
                <a:ext cx="33" cy="39"/>
              </a:xfrm>
              <a:custGeom>
                <a:avLst/>
                <a:gdLst>
                  <a:gd name="T0" fmla="*/ 12 w 198"/>
                  <a:gd name="T1" fmla="*/ 6 h 236"/>
                  <a:gd name="T2" fmla="*/ 10 w 198"/>
                  <a:gd name="T3" fmla="*/ 8 h 236"/>
                  <a:gd name="T4" fmla="*/ 8 w 198"/>
                  <a:gd name="T5" fmla="*/ 10 h 236"/>
                  <a:gd name="T6" fmla="*/ 6 w 198"/>
                  <a:gd name="T7" fmla="*/ 12 h 236"/>
                  <a:gd name="T8" fmla="*/ 4 w 198"/>
                  <a:gd name="T9" fmla="*/ 14 h 236"/>
                  <a:gd name="T10" fmla="*/ 2 w 198"/>
                  <a:gd name="T11" fmla="*/ 17 h 236"/>
                  <a:gd name="T12" fmla="*/ 1 w 198"/>
                  <a:gd name="T13" fmla="*/ 19 h 236"/>
                  <a:gd name="T14" fmla="*/ 0 w 198"/>
                  <a:gd name="T15" fmla="*/ 21 h 236"/>
                  <a:gd name="T16" fmla="*/ 0 w 198"/>
                  <a:gd name="T17" fmla="*/ 24 h 236"/>
                  <a:gd name="T18" fmla="*/ 0 w 198"/>
                  <a:gd name="T19" fmla="*/ 28 h 236"/>
                  <a:gd name="T20" fmla="*/ 2 w 198"/>
                  <a:gd name="T21" fmla="*/ 31 h 236"/>
                  <a:gd name="T22" fmla="*/ 4 w 198"/>
                  <a:gd name="T23" fmla="*/ 34 h 236"/>
                  <a:gd name="T24" fmla="*/ 7 w 198"/>
                  <a:gd name="T25" fmla="*/ 36 h 236"/>
                  <a:gd name="T26" fmla="*/ 11 w 198"/>
                  <a:gd name="T27" fmla="*/ 38 h 236"/>
                  <a:gd name="T28" fmla="*/ 15 w 198"/>
                  <a:gd name="T29" fmla="*/ 39 h 236"/>
                  <a:gd name="T30" fmla="*/ 18 w 198"/>
                  <a:gd name="T31" fmla="*/ 39 h 236"/>
                  <a:gd name="T32" fmla="*/ 22 w 198"/>
                  <a:gd name="T33" fmla="*/ 38 h 236"/>
                  <a:gd name="T34" fmla="*/ 23 w 198"/>
                  <a:gd name="T35" fmla="*/ 38 h 236"/>
                  <a:gd name="T36" fmla="*/ 24 w 198"/>
                  <a:gd name="T37" fmla="*/ 38 h 236"/>
                  <a:gd name="T38" fmla="*/ 24 w 198"/>
                  <a:gd name="T39" fmla="*/ 37 h 236"/>
                  <a:gd name="T40" fmla="*/ 24 w 198"/>
                  <a:gd name="T41" fmla="*/ 37 h 236"/>
                  <a:gd name="T42" fmla="*/ 24 w 198"/>
                  <a:gd name="T43" fmla="*/ 36 h 236"/>
                  <a:gd name="T44" fmla="*/ 24 w 198"/>
                  <a:gd name="T45" fmla="*/ 36 h 236"/>
                  <a:gd name="T46" fmla="*/ 23 w 198"/>
                  <a:gd name="T47" fmla="*/ 36 h 236"/>
                  <a:gd name="T48" fmla="*/ 22 w 198"/>
                  <a:gd name="T49" fmla="*/ 36 h 236"/>
                  <a:gd name="T50" fmla="*/ 21 w 198"/>
                  <a:gd name="T51" fmla="*/ 36 h 236"/>
                  <a:gd name="T52" fmla="*/ 20 w 198"/>
                  <a:gd name="T53" fmla="*/ 36 h 236"/>
                  <a:gd name="T54" fmla="*/ 19 w 198"/>
                  <a:gd name="T55" fmla="*/ 36 h 236"/>
                  <a:gd name="T56" fmla="*/ 18 w 198"/>
                  <a:gd name="T57" fmla="*/ 36 h 236"/>
                  <a:gd name="T58" fmla="*/ 16 w 198"/>
                  <a:gd name="T59" fmla="*/ 36 h 236"/>
                  <a:gd name="T60" fmla="*/ 15 w 198"/>
                  <a:gd name="T61" fmla="*/ 36 h 236"/>
                  <a:gd name="T62" fmla="*/ 13 w 198"/>
                  <a:gd name="T63" fmla="*/ 35 h 236"/>
                  <a:gd name="T64" fmla="*/ 10 w 198"/>
                  <a:gd name="T65" fmla="*/ 35 h 236"/>
                  <a:gd name="T66" fmla="*/ 8 w 198"/>
                  <a:gd name="T67" fmla="*/ 34 h 236"/>
                  <a:gd name="T68" fmla="*/ 7 w 198"/>
                  <a:gd name="T69" fmla="*/ 33 h 236"/>
                  <a:gd name="T70" fmla="*/ 5 w 198"/>
                  <a:gd name="T71" fmla="*/ 31 h 236"/>
                  <a:gd name="T72" fmla="*/ 3 w 198"/>
                  <a:gd name="T73" fmla="*/ 29 h 236"/>
                  <a:gd name="T74" fmla="*/ 2 w 198"/>
                  <a:gd name="T75" fmla="*/ 26 h 236"/>
                  <a:gd name="T76" fmla="*/ 3 w 198"/>
                  <a:gd name="T77" fmla="*/ 23 h 236"/>
                  <a:gd name="T78" fmla="*/ 4 w 198"/>
                  <a:gd name="T79" fmla="*/ 20 h 236"/>
                  <a:gd name="T80" fmla="*/ 5 w 198"/>
                  <a:gd name="T81" fmla="*/ 18 h 236"/>
                  <a:gd name="T82" fmla="*/ 7 w 198"/>
                  <a:gd name="T83" fmla="*/ 16 h 236"/>
                  <a:gd name="T84" fmla="*/ 8 w 198"/>
                  <a:gd name="T85" fmla="*/ 14 h 236"/>
                  <a:gd name="T86" fmla="*/ 10 w 198"/>
                  <a:gd name="T87" fmla="*/ 12 h 236"/>
                  <a:gd name="T88" fmla="*/ 13 w 198"/>
                  <a:gd name="T89" fmla="*/ 10 h 236"/>
                  <a:gd name="T90" fmla="*/ 16 w 198"/>
                  <a:gd name="T91" fmla="*/ 8 h 236"/>
                  <a:gd name="T92" fmla="*/ 18 w 198"/>
                  <a:gd name="T93" fmla="*/ 6 h 236"/>
                  <a:gd name="T94" fmla="*/ 21 w 198"/>
                  <a:gd name="T95" fmla="*/ 5 h 236"/>
                  <a:gd name="T96" fmla="*/ 24 w 198"/>
                  <a:gd name="T97" fmla="*/ 4 h 236"/>
                  <a:gd name="T98" fmla="*/ 26 w 198"/>
                  <a:gd name="T99" fmla="*/ 3 h 236"/>
                  <a:gd name="T100" fmla="*/ 29 w 198"/>
                  <a:gd name="T101" fmla="*/ 2 h 236"/>
                  <a:gd name="T102" fmla="*/ 31 w 198"/>
                  <a:gd name="T103" fmla="*/ 2 h 236"/>
                  <a:gd name="T104" fmla="*/ 33 w 198"/>
                  <a:gd name="T105" fmla="*/ 1 h 236"/>
                  <a:gd name="T106" fmla="*/ 32 w 198"/>
                  <a:gd name="T107" fmla="*/ 0 h 236"/>
                  <a:gd name="T108" fmla="*/ 30 w 198"/>
                  <a:gd name="T109" fmla="*/ 0 h 236"/>
                  <a:gd name="T110" fmla="*/ 27 w 198"/>
                  <a:gd name="T111" fmla="*/ 0 h 236"/>
                  <a:gd name="T112" fmla="*/ 24 w 198"/>
                  <a:gd name="T113" fmla="*/ 1 h 236"/>
                  <a:gd name="T114" fmla="*/ 21 w 198"/>
                  <a:gd name="T115" fmla="*/ 2 h 236"/>
                  <a:gd name="T116" fmla="*/ 17 w 198"/>
                  <a:gd name="T117" fmla="*/ 3 h 236"/>
                  <a:gd name="T118" fmla="*/ 15 w 198"/>
                  <a:gd name="T119" fmla="*/ 5 h 236"/>
                  <a:gd name="T120" fmla="*/ 12 w 198"/>
                  <a:gd name="T121" fmla="*/ 6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endParaRPr lang="zh-CN" altLang="en-US"/>
              </a:p>
            </p:txBody>
          </p:sp>
          <p:sp>
            <p:nvSpPr>
              <p:cNvPr id="15777" name="Freeform 293"/>
              <p:cNvSpPr>
                <a:spLocks/>
              </p:cNvSpPr>
              <p:nvPr/>
            </p:nvSpPr>
            <p:spPr bwMode="auto">
              <a:xfrm>
                <a:off x="2652" y="2704"/>
                <a:ext cx="22" cy="30"/>
              </a:xfrm>
              <a:custGeom>
                <a:avLst/>
                <a:gdLst>
                  <a:gd name="T0" fmla="*/ 19 w 128"/>
                  <a:gd name="T1" fmla="*/ 10 h 183"/>
                  <a:gd name="T2" fmla="*/ 19 w 128"/>
                  <a:gd name="T3" fmla="*/ 13 h 183"/>
                  <a:gd name="T4" fmla="*/ 19 w 128"/>
                  <a:gd name="T5" fmla="*/ 16 h 183"/>
                  <a:gd name="T6" fmla="*/ 17 w 128"/>
                  <a:gd name="T7" fmla="*/ 18 h 183"/>
                  <a:gd name="T8" fmla="*/ 15 w 128"/>
                  <a:gd name="T9" fmla="*/ 20 h 183"/>
                  <a:gd name="T10" fmla="*/ 13 w 128"/>
                  <a:gd name="T11" fmla="*/ 22 h 183"/>
                  <a:gd name="T12" fmla="*/ 10 w 128"/>
                  <a:gd name="T13" fmla="*/ 24 h 183"/>
                  <a:gd name="T14" fmla="*/ 7 w 128"/>
                  <a:gd name="T15" fmla="*/ 26 h 183"/>
                  <a:gd name="T16" fmla="*/ 5 w 128"/>
                  <a:gd name="T17" fmla="*/ 27 h 183"/>
                  <a:gd name="T18" fmla="*/ 5 w 128"/>
                  <a:gd name="T19" fmla="*/ 28 h 183"/>
                  <a:gd name="T20" fmla="*/ 4 w 128"/>
                  <a:gd name="T21" fmla="*/ 28 h 183"/>
                  <a:gd name="T22" fmla="*/ 4 w 128"/>
                  <a:gd name="T23" fmla="*/ 29 h 183"/>
                  <a:gd name="T24" fmla="*/ 5 w 128"/>
                  <a:gd name="T25" fmla="*/ 29 h 183"/>
                  <a:gd name="T26" fmla="*/ 5 w 128"/>
                  <a:gd name="T27" fmla="*/ 30 h 183"/>
                  <a:gd name="T28" fmla="*/ 6 w 128"/>
                  <a:gd name="T29" fmla="*/ 30 h 183"/>
                  <a:gd name="T30" fmla="*/ 6 w 128"/>
                  <a:gd name="T31" fmla="*/ 30 h 183"/>
                  <a:gd name="T32" fmla="*/ 7 w 128"/>
                  <a:gd name="T33" fmla="*/ 30 h 183"/>
                  <a:gd name="T34" fmla="*/ 10 w 128"/>
                  <a:gd name="T35" fmla="*/ 28 h 183"/>
                  <a:gd name="T36" fmla="*/ 13 w 128"/>
                  <a:gd name="T37" fmla="*/ 26 h 183"/>
                  <a:gd name="T38" fmla="*/ 16 w 128"/>
                  <a:gd name="T39" fmla="*/ 24 h 183"/>
                  <a:gd name="T40" fmla="*/ 19 w 128"/>
                  <a:gd name="T41" fmla="*/ 22 h 183"/>
                  <a:gd name="T42" fmla="*/ 20 w 128"/>
                  <a:gd name="T43" fmla="*/ 19 h 183"/>
                  <a:gd name="T44" fmla="*/ 21 w 128"/>
                  <a:gd name="T45" fmla="*/ 16 h 183"/>
                  <a:gd name="T46" fmla="*/ 22 w 128"/>
                  <a:gd name="T47" fmla="*/ 13 h 183"/>
                  <a:gd name="T48" fmla="*/ 21 w 128"/>
                  <a:gd name="T49" fmla="*/ 10 h 183"/>
                  <a:gd name="T50" fmla="*/ 19 w 128"/>
                  <a:gd name="T51" fmla="*/ 7 h 183"/>
                  <a:gd name="T52" fmla="*/ 17 w 128"/>
                  <a:gd name="T53" fmla="*/ 5 h 183"/>
                  <a:gd name="T54" fmla="*/ 14 w 128"/>
                  <a:gd name="T55" fmla="*/ 3 h 183"/>
                  <a:gd name="T56" fmla="*/ 10 w 128"/>
                  <a:gd name="T57" fmla="*/ 1 h 183"/>
                  <a:gd name="T58" fmla="*/ 7 w 128"/>
                  <a:gd name="T59" fmla="*/ 0 h 183"/>
                  <a:gd name="T60" fmla="*/ 4 w 128"/>
                  <a:gd name="T61" fmla="*/ 0 h 183"/>
                  <a:gd name="T62" fmla="*/ 2 w 128"/>
                  <a:gd name="T63" fmla="*/ 0 h 183"/>
                  <a:gd name="T64" fmla="*/ 0 w 128"/>
                  <a:gd name="T65" fmla="*/ 1 h 183"/>
                  <a:gd name="T66" fmla="*/ 3 w 128"/>
                  <a:gd name="T67" fmla="*/ 2 h 183"/>
                  <a:gd name="T68" fmla="*/ 6 w 128"/>
                  <a:gd name="T69" fmla="*/ 2 h 183"/>
                  <a:gd name="T70" fmla="*/ 8 w 128"/>
                  <a:gd name="T71" fmla="*/ 3 h 183"/>
                  <a:gd name="T72" fmla="*/ 11 w 128"/>
                  <a:gd name="T73" fmla="*/ 4 h 183"/>
                  <a:gd name="T74" fmla="*/ 13 w 128"/>
                  <a:gd name="T75" fmla="*/ 5 h 183"/>
                  <a:gd name="T76" fmla="*/ 15 w 128"/>
                  <a:gd name="T77" fmla="*/ 6 h 183"/>
                  <a:gd name="T78" fmla="*/ 17 w 128"/>
                  <a:gd name="T79" fmla="*/ 8 h 183"/>
                  <a:gd name="T80" fmla="*/ 19 w 128"/>
                  <a:gd name="T81" fmla="*/ 1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endParaRPr lang="zh-CN" altLang="en-US"/>
              </a:p>
            </p:txBody>
          </p:sp>
          <p:sp>
            <p:nvSpPr>
              <p:cNvPr id="15778" name="Freeform 294"/>
              <p:cNvSpPr>
                <a:spLocks/>
              </p:cNvSpPr>
              <p:nvPr/>
            </p:nvSpPr>
            <p:spPr bwMode="auto">
              <a:xfrm>
                <a:off x="2575" y="2697"/>
                <a:ext cx="53" cy="63"/>
              </a:xfrm>
              <a:custGeom>
                <a:avLst/>
                <a:gdLst>
                  <a:gd name="T0" fmla="*/ 17 w 323"/>
                  <a:gd name="T1" fmla="*/ 12 h 379"/>
                  <a:gd name="T2" fmla="*/ 9 w 323"/>
                  <a:gd name="T3" fmla="*/ 19 h 379"/>
                  <a:gd name="T4" fmla="*/ 3 w 323"/>
                  <a:gd name="T5" fmla="*/ 28 h 379"/>
                  <a:gd name="T6" fmla="*/ 0 w 323"/>
                  <a:gd name="T7" fmla="*/ 38 h 379"/>
                  <a:gd name="T8" fmla="*/ 1 w 323"/>
                  <a:gd name="T9" fmla="*/ 44 h 379"/>
                  <a:gd name="T10" fmla="*/ 2 w 323"/>
                  <a:gd name="T11" fmla="*/ 47 h 379"/>
                  <a:gd name="T12" fmla="*/ 3 w 323"/>
                  <a:gd name="T13" fmla="*/ 50 h 379"/>
                  <a:gd name="T14" fmla="*/ 6 w 323"/>
                  <a:gd name="T15" fmla="*/ 52 h 379"/>
                  <a:gd name="T16" fmla="*/ 9 w 323"/>
                  <a:gd name="T17" fmla="*/ 54 h 379"/>
                  <a:gd name="T18" fmla="*/ 14 w 323"/>
                  <a:gd name="T19" fmla="*/ 57 h 379"/>
                  <a:gd name="T20" fmla="*/ 20 w 323"/>
                  <a:gd name="T21" fmla="*/ 58 h 379"/>
                  <a:gd name="T22" fmla="*/ 25 w 323"/>
                  <a:gd name="T23" fmla="*/ 60 h 379"/>
                  <a:gd name="T24" fmla="*/ 31 w 323"/>
                  <a:gd name="T25" fmla="*/ 61 h 379"/>
                  <a:gd name="T26" fmla="*/ 36 w 323"/>
                  <a:gd name="T27" fmla="*/ 62 h 379"/>
                  <a:gd name="T28" fmla="*/ 42 w 323"/>
                  <a:gd name="T29" fmla="*/ 62 h 379"/>
                  <a:gd name="T30" fmla="*/ 48 w 323"/>
                  <a:gd name="T31" fmla="*/ 63 h 379"/>
                  <a:gd name="T32" fmla="*/ 51 w 323"/>
                  <a:gd name="T33" fmla="*/ 63 h 379"/>
                  <a:gd name="T34" fmla="*/ 53 w 323"/>
                  <a:gd name="T35" fmla="*/ 62 h 379"/>
                  <a:gd name="T36" fmla="*/ 53 w 323"/>
                  <a:gd name="T37" fmla="*/ 60 h 379"/>
                  <a:gd name="T38" fmla="*/ 52 w 323"/>
                  <a:gd name="T39" fmla="*/ 59 h 379"/>
                  <a:gd name="T40" fmla="*/ 48 w 323"/>
                  <a:gd name="T41" fmla="*/ 58 h 379"/>
                  <a:gd name="T42" fmla="*/ 43 w 323"/>
                  <a:gd name="T43" fmla="*/ 58 h 379"/>
                  <a:gd name="T44" fmla="*/ 38 w 323"/>
                  <a:gd name="T45" fmla="*/ 58 h 379"/>
                  <a:gd name="T46" fmla="*/ 33 w 323"/>
                  <a:gd name="T47" fmla="*/ 57 h 379"/>
                  <a:gd name="T48" fmla="*/ 28 w 323"/>
                  <a:gd name="T49" fmla="*/ 56 h 379"/>
                  <a:gd name="T50" fmla="*/ 22 w 323"/>
                  <a:gd name="T51" fmla="*/ 55 h 379"/>
                  <a:gd name="T52" fmla="*/ 17 w 323"/>
                  <a:gd name="T53" fmla="*/ 53 h 379"/>
                  <a:gd name="T54" fmla="*/ 12 w 323"/>
                  <a:gd name="T55" fmla="*/ 51 h 379"/>
                  <a:gd name="T56" fmla="*/ 8 w 323"/>
                  <a:gd name="T57" fmla="*/ 48 h 379"/>
                  <a:gd name="T58" fmla="*/ 6 w 323"/>
                  <a:gd name="T59" fmla="*/ 45 h 379"/>
                  <a:gd name="T60" fmla="*/ 5 w 323"/>
                  <a:gd name="T61" fmla="*/ 40 h 379"/>
                  <a:gd name="T62" fmla="*/ 6 w 323"/>
                  <a:gd name="T63" fmla="*/ 33 h 379"/>
                  <a:gd name="T64" fmla="*/ 8 w 323"/>
                  <a:gd name="T65" fmla="*/ 27 h 379"/>
                  <a:gd name="T66" fmla="*/ 11 w 323"/>
                  <a:gd name="T67" fmla="*/ 23 h 379"/>
                  <a:gd name="T68" fmla="*/ 15 w 323"/>
                  <a:gd name="T69" fmla="*/ 18 h 379"/>
                  <a:gd name="T70" fmla="*/ 19 w 323"/>
                  <a:gd name="T71" fmla="*/ 15 h 379"/>
                  <a:gd name="T72" fmla="*/ 24 w 323"/>
                  <a:gd name="T73" fmla="*/ 11 h 379"/>
                  <a:gd name="T74" fmla="*/ 30 w 323"/>
                  <a:gd name="T75" fmla="*/ 7 h 379"/>
                  <a:gd name="T76" fmla="*/ 36 w 323"/>
                  <a:gd name="T77" fmla="*/ 4 h 379"/>
                  <a:gd name="T78" fmla="*/ 42 w 323"/>
                  <a:gd name="T79" fmla="*/ 1 h 379"/>
                  <a:gd name="T80" fmla="*/ 42 w 323"/>
                  <a:gd name="T81" fmla="*/ 0 h 379"/>
                  <a:gd name="T82" fmla="*/ 36 w 323"/>
                  <a:gd name="T83" fmla="*/ 1 h 379"/>
                  <a:gd name="T84" fmla="*/ 30 w 323"/>
                  <a:gd name="T85" fmla="*/ 3 h 379"/>
                  <a:gd name="T86" fmla="*/ 23 w 323"/>
                  <a:gd name="T87" fmla="*/ 6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endParaRPr lang="zh-CN" altLang="en-US"/>
              </a:p>
            </p:txBody>
          </p:sp>
          <p:sp>
            <p:nvSpPr>
              <p:cNvPr id="15779" name="Freeform 295"/>
              <p:cNvSpPr>
                <a:spLocks/>
              </p:cNvSpPr>
              <p:nvPr/>
            </p:nvSpPr>
            <p:spPr bwMode="auto">
              <a:xfrm>
                <a:off x="2650" y="2695"/>
                <a:ext cx="47" cy="42"/>
              </a:xfrm>
              <a:custGeom>
                <a:avLst/>
                <a:gdLst>
                  <a:gd name="T0" fmla="*/ 39 w 282"/>
                  <a:gd name="T1" fmla="*/ 13 h 253"/>
                  <a:gd name="T2" fmla="*/ 41 w 282"/>
                  <a:gd name="T3" fmla="*/ 15 h 253"/>
                  <a:gd name="T4" fmla="*/ 42 w 282"/>
                  <a:gd name="T5" fmla="*/ 18 h 253"/>
                  <a:gd name="T6" fmla="*/ 43 w 282"/>
                  <a:gd name="T7" fmla="*/ 21 h 253"/>
                  <a:gd name="T8" fmla="*/ 43 w 282"/>
                  <a:gd name="T9" fmla="*/ 24 h 253"/>
                  <a:gd name="T10" fmla="*/ 43 w 282"/>
                  <a:gd name="T11" fmla="*/ 26 h 253"/>
                  <a:gd name="T12" fmla="*/ 42 w 282"/>
                  <a:gd name="T13" fmla="*/ 28 h 253"/>
                  <a:gd name="T14" fmla="*/ 41 w 282"/>
                  <a:gd name="T15" fmla="*/ 31 h 253"/>
                  <a:gd name="T16" fmla="*/ 39 w 282"/>
                  <a:gd name="T17" fmla="*/ 32 h 253"/>
                  <a:gd name="T18" fmla="*/ 37 w 282"/>
                  <a:gd name="T19" fmla="*/ 34 h 253"/>
                  <a:gd name="T20" fmla="*/ 36 w 282"/>
                  <a:gd name="T21" fmla="*/ 36 h 253"/>
                  <a:gd name="T22" fmla="*/ 34 w 282"/>
                  <a:gd name="T23" fmla="*/ 37 h 253"/>
                  <a:gd name="T24" fmla="*/ 32 w 282"/>
                  <a:gd name="T25" fmla="*/ 39 h 253"/>
                  <a:gd name="T26" fmla="*/ 32 w 282"/>
                  <a:gd name="T27" fmla="*/ 40 h 253"/>
                  <a:gd name="T28" fmla="*/ 32 w 282"/>
                  <a:gd name="T29" fmla="*/ 40 h 253"/>
                  <a:gd name="T30" fmla="*/ 32 w 282"/>
                  <a:gd name="T31" fmla="*/ 41 h 253"/>
                  <a:gd name="T32" fmla="*/ 32 w 282"/>
                  <a:gd name="T33" fmla="*/ 41 h 253"/>
                  <a:gd name="T34" fmla="*/ 33 w 282"/>
                  <a:gd name="T35" fmla="*/ 42 h 253"/>
                  <a:gd name="T36" fmla="*/ 33 w 282"/>
                  <a:gd name="T37" fmla="*/ 42 h 253"/>
                  <a:gd name="T38" fmla="*/ 34 w 282"/>
                  <a:gd name="T39" fmla="*/ 42 h 253"/>
                  <a:gd name="T40" fmla="*/ 35 w 282"/>
                  <a:gd name="T41" fmla="*/ 41 h 253"/>
                  <a:gd name="T42" fmla="*/ 39 w 282"/>
                  <a:gd name="T43" fmla="*/ 39 h 253"/>
                  <a:gd name="T44" fmla="*/ 42 w 282"/>
                  <a:gd name="T45" fmla="*/ 36 h 253"/>
                  <a:gd name="T46" fmla="*/ 45 w 282"/>
                  <a:gd name="T47" fmla="*/ 32 h 253"/>
                  <a:gd name="T48" fmla="*/ 46 w 282"/>
                  <a:gd name="T49" fmla="*/ 28 h 253"/>
                  <a:gd name="T50" fmla="*/ 47 w 282"/>
                  <a:gd name="T51" fmla="*/ 23 h 253"/>
                  <a:gd name="T52" fmla="*/ 47 w 282"/>
                  <a:gd name="T53" fmla="*/ 19 h 253"/>
                  <a:gd name="T54" fmla="*/ 45 w 282"/>
                  <a:gd name="T55" fmla="*/ 15 h 253"/>
                  <a:gd name="T56" fmla="*/ 42 w 282"/>
                  <a:gd name="T57" fmla="*/ 12 h 253"/>
                  <a:gd name="T58" fmla="*/ 39 w 282"/>
                  <a:gd name="T59" fmla="*/ 10 h 253"/>
                  <a:gd name="T60" fmla="*/ 37 w 282"/>
                  <a:gd name="T61" fmla="*/ 8 h 253"/>
                  <a:gd name="T62" fmla="*/ 34 w 282"/>
                  <a:gd name="T63" fmla="*/ 6 h 253"/>
                  <a:gd name="T64" fmla="*/ 30 w 282"/>
                  <a:gd name="T65" fmla="*/ 5 h 253"/>
                  <a:gd name="T66" fmla="*/ 27 w 282"/>
                  <a:gd name="T67" fmla="*/ 4 h 253"/>
                  <a:gd name="T68" fmla="*/ 24 w 282"/>
                  <a:gd name="T69" fmla="*/ 3 h 253"/>
                  <a:gd name="T70" fmla="*/ 20 w 282"/>
                  <a:gd name="T71" fmla="*/ 2 h 253"/>
                  <a:gd name="T72" fmla="*/ 17 w 282"/>
                  <a:gd name="T73" fmla="*/ 1 h 253"/>
                  <a:gd name="T74" fmla="*/ 14 w 282"/>
                  <a:gd name="T75" fmla="*/ 1 h 253"/>
                  <a:gd name="T76" fmla="*/ 10 w 282"/>
                  <a:gd name="T77" fmla="*/ 0 h 253"/>
                  <a:gd name="T78" fmla="*/ 8 w 282"/>
                  <a:gd name="T79" fmla="*/ 0 h 253"/>
                  <a:gd name="T80" fmla="*/ 5 w 282"/>
                  <a:gd name="T81" fmla="*/ 0 h 253"/>
                  <a:gd name="T82" fmla="*/ 3 w 282"/>
                  <a:gd name="T83" fmla="*/ 0 h 253"/>
                  <a:gd name="T84" fmla="*/ 2 w 282"/>
                  <a:gd name="T85" fmla="*/ 0 h 253"/>
                  <a:gd name="T86" fmla="*/ 1 w 282"/>
                  <a:gd name="T87" fmla="*/ 1 h 253"/>
                  <a:gd name="T88" fmla="*/ 0 w 282"/>
                  <a:gd name="T89" fmla="*/ 1 h 253"/>
                  <a:gd name="T90" fmla="*/ 2 w 282"/>
                  <a:gd name="T91" fmla="*/ 1 h 253"/>
                  <a:gd name="T92" fmla="*/ 4 w 282"/>
                  <a:gd name="T93" fmla="*/ 1 h 253"/>
                  <a:gd name="T94" fmla="*/ 6 w 282"/>
                  <a:gd name="T95" fmla="*/ 2 h 253"/>
                  <a:gd name="T96" fmla="*/ 9 w 282"/>
                  <a:gd name="T97" fmla="*/ 2 h 253"/>
                  <a:gd name="T98" fmla="*/ 11 w 282"/>
                  <a:gd name="T99" fmla="*/ 3 h 253"/>
                  <a:gd name="T100" fmla="*/ 14 w 282"/>
                  <a:gd name="T101" fmla="*/ 3 h 253"/>
                  <a:gd name="T102" fmla="*/ 16 w 282"/>
                  <a:gd name="T103" fmla="*/ 4 h 253"/>
                  <a:gd name="T104" fmla="*/ 19 w 282"/>
                  <a:gd name="T105" fmla="*/ 4 h 253"/>
                  <a:gd name="T106" fmla="*/ 22 w 282"/>
                  <a:gd name="T107" fmla="*/ 5 h 253"/>
                  <a:gd name="T108" fmla="*/ 24 w 282"/>
                  <a:gd name="T109" fmla="*/ 6 h 253"/>
                  <a:gd name="T110" fmla="*/ 27 w 282"/>
                  <a:gd name="T111" fmla="*/ 7 h 253"/>
                  <a:gd name="T112" fmla="*/ 29 w 282"/>
                  <a:gd name="T113" fmla="*/ 8 h 253"/>
                  <a:gd name="T114" fmla="*/ 32 w 282"/>
                  <a:gd name="T115" fmla="*/ 9 h 253"/>
                  <a:gd name="T116" fmla="*/ 35 w 282"/>
                  <a:gd name="T117" fmla="*/ 10 h 253"/>
                  <a:gd name="T118" fmla="*/ 37 w 282"/>
                  <a:gd name="T119" fmla="*/ 11 h 253"/>
                  <a:gd name="T120" fmla="*/ 39 w 282"/>
                  <a:gd name="T121" fmla="*/ 13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endParaRPr lang="zh-CN" altLang="en-US"/>
              </a:p>
            </p:txBody>
          </p:sp>
          <p:sp>
            <p:nvSpPr>
              <p:cNvPr id="15780" name="Freeform 296"/>
              <p:cNvSpPr>
                <a:spLocks/>
              </p:cNvSpPr>
              <p:nvPr/>
            </p:nvSpPr>
            <p:spPr bwMode="auto">
              <a:xfrm>
                <a:off x="2556" y="2718"/>
                <a:ext cx="19" cy="39"/>
              </a:xfrm>
              <a:custGeom>
                <a:avLst/>
                <a:gdLst>
                  <a:gd name="T0" fmla="*/ 0 w 115"/>
                  <a:gd name="T1" fmla="*/ 21 h 236"/>
                  <a:gd name="T2" fmla="*/ 0 w 115"/>
                  <a:gd name="T3" fmla="*/ 24 h 236"/>
                  <a:gd name="T4" fmla="*/ 1 w 115"/>
                  <a:gd name="T5" fmla="*/ 27 h 236"/>
                  <a:gd name="T6" fmla="*/ 2 w 115"/>
                  <a:gd name="T7" fmla="*/ 30 h 236"/>
                  <a:gd name="T8" fmla="*/ 4 w 115"/>
                  <a:gd name="T9" fmla="*/ 33 h 236"/>
                  <a:gd name="T10" fmla="*/ 6 w 115"/>
                  <a:gd name="T11" fmla="*/ 35 h 236"/>
                  <a:gd name="T12" fmla="*/ 9 w 115"/>
                  <a:gd name="T13" fmla="*/ 37 h 236"/>
                  <a:gd name="T14" fmla="*/ 12 w 115"/>
                  <a:gd name="T15" fmla="*/ 38 h 236"/>
                  <a:gd name="T16" fmla="*/ 15 w 115"/>
                  <a:gd name="T17" fmla="*/ 39 h 236"/>
                  <a:gd name="T18" fmla="*/ 16 w 115"/>
                  <a:gd name="T19" fmla="*/ 39 h 236"/>
                  <a:gd name="T20" fmla="*/ 17 w 115"/>
                  <a:gd name="T21" fmla="*/ 39 h 236"/>
                  <a:gd name="T22" fmla="*/ 18 w 115"/>
                  <a:gd name="T23" fmla="*/ 38 h 236"/>
                  <a:gd name="T24" fmla="*/ 18 w 115"/>
                  <a:gd name="T25" fmla="*/ 37 h 236"/>
                  <a:gd name="T26" fmla="*/ 18 w 115"/>
                  <a:gd name="T27" fmla="*/ 36 h 236"/>
                  <a:gd name="T28" fmla="*/ 18 w 115"/>
                  <a:gd name="T29" fmla="*/ 36 h 236"/>
                  <a:gd name="T30" fmla="*/ 18 w 115"/>
                  <a:gd name="T31" fmla="*/ 35 h 236"/>
                  <a:gd name="T32" fmla="*/ 17 w 115"/>
                  <a:gd name="T33" fmla="*/ 34 h 236"/>
                  <a:gd name="T34" fmla="*/ 14 w 115"/>
                  <a:gd name="T35" fmla="*/ 33 h 236"/>
                  <a:gd name="T36" fmla="*/ 11 w 115"/>
                  <a:gd name="T37" fmla="*/ 32 h 236"/>
                  <a:gd name="T38" fmla="*/ 8 w 115"/>
                  <a:gd name="T39" fmla="*/ 30 h 236"/>
                  <a:gd name="T40" fmla="*/ 7 w 115"/>
                  <a:gd name="T41" fmla="*/ 27 h 236"/>
                  <a:gd name="T42" fmla="*/ 5 w 115"/>
                  <a:gd name="T43" fmla="*/ 24 h 236"/>
                  <a:gd name="T44" fmla="*/ 5 w 115"/>
                  <a:gd name="T45" fmla="*/ 21 h 236"/>
                  <a:gd name="T46" fmla="*/ 5 w 115"/>
                  <a:gd name="T47" fmla="*/ 18 h 236"/>
                  <a:gd name="T48" fmla="*/ 6 w 115"/>
                  <a:gd name="T49" fmla="*/ 15 h 236"/>
                  <a:gd name="T50" fmla="*/ 7 w 115"/>
                  <a:gd name="T51" fmla="*/ 12 h 236"/>
                  <a:gd name="T52" fmla="*/ 9 w 115"/>
                  <a:gd name="T53" fmla="*/ 10 h 236"/>
                  <a:gd name="T54" fmla="*/ 12 w 115"/>
                  <a:gd name="T55" fmla="*/ 8 h 236"/>
                  <a:gd name="T56" fmla="*/ 14 w 115"/>
                  <a:gd name="T57" fmla="*/ 5 h 236"/>
                  <a:gd name="T58" fmla="*/ 16 w 115"/>
                  <a:gd name="T59" fmla="*/ 4 h 236"/>
                  <a:gd name="T60" fmla="*/ 18 w 115"/>
                  <a:gd name="T61" fmla="*/ 2 h 236"/>
                  <a:gd name="T62" fmla="*/ 19 w 115"/>
                  <a:gd name="T63" fmla="*/ 1 h 236"/>
                  <a:gd name="T64" fmla="*/ 19 w 115"/>
                  <a:gd name="T65" fmla="*/ 0 h 236"/>
                  <a:gd name="T66" fmla="*/ 17 w 115"/>
                  <a:gd name="T67" fmla="*/ 1 h 236"/>
                  <a:gd name="T68" fmla="*/ 14 w 115"/>
                  <a:gd name="T69" fmla="*/ 2 h 236"/>
                  <a:gd name="T70" fmla="*/ 11 w 115"/>
                  <a:gd name="T71" fmla="*/ 4 h 236"/>
                  <a:gd name="T72" fmla="*/ 8 w 115"/>
                  <a:gd name="T73" fmla="*/ 7 h 236"/>
                  <a:gd name="T74" fmla="*/ 5 w 115"/>
                  <a:gd name="T75" fmla="*/ 10 h 236"/>
                  <a:gd name="T76" fmla="*/ 3 w 115"/>
                  <a:gd name="T77" fmla="*/ 14 h 236"/>
                  <a:gd name="T78" fmla="*/ 1 w 115"/>
                  <a:gd name="T79" fmla="*/ 17 h 236"/>
                  <a:gd name="T80" fmla="*/ 0 w 115"/>
                  <a:gd name="T81" fmla="*/ 21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endParaRPr lang="zh-CN" altLang="en-US"/>
              </a:p>
            </p:txBody>
          </p:sp>
          <p:sp>
            <p:nvSpPr>
              <p:cNvPr id="15781" name="Freeform 297"/>
              <p:cNvSpPr>
                <a:spLocks/>
              </p:cNvSpPr>
              <p:nvPr/>
            </p:nvSpPr>
            <p:spPr bwMode="auto">
              <a:xfrm>
                <a:off x="2689" y="2692"/>
                <a:ext cx="41" cy="52"/>
              </a:xfrm>
              <a:custGeom>
                <a:avLst/>
                <a:gdLst>
                  <a:gd name="T0" fmla="*/ 35 w 245"/>
                  <a:gd name="T1" fmla="*/ 21 h 310"/>
                  <a:gd name="T2" fmla="*/ 37 w 245"/>
                  <a:gd name="T3" fmla="*/ 24 h 310"/>
                  <a:gd name="T4" fmla="*/ 38 w 245"/>
                  <a:gd name="T5" fmla="*/ 28 h 310"/>
                  <a:gd name="T6" fmla="*/ 37 w 245"/>
                  <a:gd name="T7" fmla="*/ 31 h 310"/>
                  <a:gd name="T8" fmla="*/ 35 w 245"/>
                  <a:gd name="T9" fmla="*/ 35 h 310"/>
                  <a:gd name="T10" fmla="*/ 31 w 245"/>
                  <a:gd name="T11" fmla="*/ 38 h 310"/>
                  <a:gd name="T12" fmla="*/ 28 w 245"/>
                  <a:gd name="T13" fmla="*/ 41 h 310"/>
                  <a:gd name="T14" fmla="*/ 24 w 245"/>
                  <a:gd name="T15" fmla="*/ 44 h 310"/>
                  <a:gd name="T16" fmla="*/ 21 w 245"/>
                  <a:gd name="T17" fmla="*/ 47 h 310"/>
                  <a:gd name="T18" fmla="*/ 21 w 245"/>
                  <a:gd name="T19" fmla="*/ 48 h 310"/>
                  <a:gd name="T20" fmla="*/ 20 w 245"/>
                  <a:gd name="T21" fmla="*/ 50 h 310"/>
                  <a:gd name="T22" fmla="*/ 20 w 245"/>
                  <a:gd name="T23" fmla="*/ 51 h 310"/>
                  <a:gd name="T24" fmla="*/ 22 w 245"/>
                  <a:gd name="T25" fmla="*/ 52 h 310"/>
                  <a:gd name="T26" fmla="*/ 23 w 245"/>
                  <a:gd name="T27" fmla="*/ 52 h 310"/>
                  <a:gd name="T28" fmla="*/ 26 w 245"/>
                  <a:gd name="T29" fmla="*/ 49 h 310"/>
                  <a:gd name="T30" fmla="*/ 30 w 245"/>
                  <a:gd name="T31" fmla="*/ 45 h 310"/>
                  <a:gd name="T32" fmla="*/ 35 w 245"/>
                  <a:gd name="T33" fmla="*/ 41 h 310"/>
                  <a:gd name="T34" fmla="*/ 38 w 245"/>
                  <a:gd name="T35" fmla="*/ 37 h 310"/>
                  <a:gd name="T36" fmla="*/ 41 w 245"/>
                  <a:gd name="T37" fmla="*/ 31 h 310"/>
                  <a:gd name="T38" fmla="*/ 41 w 245"/>
                  <a:gd name="T39" fmla="*/ 25 h 310"/>
                  <a:gd name="T40" fmla="*/ 38 w 245"/>
                  <a:gd name="T41" fmla="*/ 20 h 310"/>
                  <a:gd name="T42" fmla="*/ 34 w 245"/>
                  <a:gd name="T43" fmla="*/ 16 h 310"/>
                  <a:gd name="T44" fmla="*/ 29 w 245"/>
                  <a:gd name="T45" fmla="*/ 13 h 310"/>
                  <a:gd name="T46" fmla="*/ 25 w 245"/>
                  <a:gd name="T47" fmla="*/ 10 h 310"/>
                  <a:gd name="T48" fmla="*/ 20 w 245"/>
                  <a:gd name="T49" fmla="*/ 8 h 310"/>
                  <a:gd name="T50" fmla="*/ 16 w 245"/>
                  <a:gd name="T51" fmla="*/ 5 h 310"/>
                  <a:gd name="T52" fmla="*/ 11 w 245"/>
                  <a:gd name="T53" fmla="*/ 3 h 310"/>
                  <a:gd name="T54" fmla="*/ 7 w 245"/>
                  <a:gd name="T55" fmla="*/ 1 h 310"/>
                  <a:gd name="T56" fmla="*/ 3 w 245"/>
                  <a:gd name="T57" fmla="*/ 0 h 310"/>
                  <a:gd name="T58" fmla="*/ 1 w 245"/>
                  <a:gd name="T59" fmla="*/ 0 h 310"/>
                  <a:gd name="T60" fmla="*/ 2 w 245"/>
                  <a:gd name="T61" fmla="*/ 1 h 310"/>
                  <a:gd name="T62" fmla="*/ 6 w 245"/>
                  <a:gd name="T63" fmla="*/ 3 h 310"/>
                  <a:gd name="T64" fmla="*/ 10 w 245"/>
                  <a:gd name="T65" fmla="*/ 5 h 310"/>
                  <a:gd name="T66" fmla="*/ 14 w 245"/>
                  <a:gd name="T67" fmla="*/ 7 h 310"/>
                  <a:gd name="T68" fmla="*/ 19 w 245"/>
                  <a:gd name="T69" fmla="*/ 10 h 310"/>
                  <a:gd name="T70" fmla="*/ 23 w 245"/>
                  <a:gd name="T71" fmla="*/ 12 h 310"/>
                  <a:gd name="T72" fmla="*/ 28 w 245"/>
                  <a:gd name="T73" fmla="*/ 15 h 310"/>
                  <a:gd name="T74" fmla="*/ 31 w 245"/>
                  <a:gd name="T75" fmla="*/ 18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endParaRPr lang="zh-CN" altLang="en-US"/>
              </a:p>
            </p:txBody>
          </p:sp>
        </p:grpSp>
        <p:sp>
          <p:nvSpPr>
            <p:cNvPr id="15743" name="Line 298"/>
            <p:cNvSpPr>
              <a:spLocks noChangeShapeType="1"/>
            </p:cNvSpPr>
            <p:nvPr/>
          </p:nvSpPr>
          <p:spPr bwMode="auto">
            <a:xfrm>
              <a:off x="4063" y="3139"/>
              <a:ext cx="317" cy="170"/>
            </a:xfrm>
            <a:prstGeom prst="line">
              <a:avLst/>
            </a:prstGeom>
            <a:noFill/>
            <a:ln w="9525">
              <a:solidFill>
                <a:schemeClr val="tx1"/>
              </a:solidFill>
              <a:round/>
              <a:headEnd/>
              <a:tailEnd/>
            </a:ln>
          </p:spPr>
          <p:txBody>
            <a:bodyPr/>
            <a:lstStyle/>
            <a:p>
              <a:endParaRPr lang="zh-CN" altLang="en-US"/>
            </a:p>
          </p:txBody>
        </p:sp>
        <p:sp>
          <p:nvSpPr>
            <p:cNvPr id="15744" name="Line 299"/>
            <p:cNvSpPr>
              <a:spLocks noChangeShapeType="1"/>
            </p:cNvSpPr>
            <p:nvPr/>
          </p:nvSpPr>
          <p:spPr bwMode="auto">
            <a:xfrm>
              <a:off x="3716" y="3098"/>
              <a:ext cx="51" cy="0"/>
            </a:xfrm>
            <a:prstGeom prst="line">
              <a:avLst/>
            </a:prstGeom>
            <a:noFill/>
            <a:ln w="9525">
              <a:solidFill>
                <a:schemeClr val="tx1"/>
              </a:solidFill>
              <a:round/>
              <a:headEnd/>
              <a:tailEnd/>
            </a:ln>
          </p:spPr>
          <p:txBody>
            <a:bodyPr/>
            <a:lstStyle/>
            <a:p>
              <a:endParaRPr lang="zh-CN" altLang="en-US"/>
            </a:p>
          </p:txBody>
        </p:sp>
        <p:grpSp>
          <p:nvGrpSpPr>
            <p:cNvPr id="15745" name="Group 300"/>
            <p:cNvGrpSpPr>
              <a:grpSpLocks/>
            </p:cNvGrpSpPr>
            <p:nvPr/>
          </p:nvGrpSpPr>
          <p:grpSpPr bwMode="auto">
            <a:xfrm>
              <a:off x="4961" y="3136"/>
              <a:ext cx="131" cy="258"/>
              <a:chOff x="4180" y="783"/>
              <a:chExt cx="150" cy="307"/>
            </a:xfrm>
          </p:grpSpPr>
          <p:sp>
            <p:nvSpPr>
              <p:cNvPr id="15757" name="AutoShape 301"/>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15758" name="Rectangle 302"/>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15759" name="Rectangle 30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15760" name="AutoShape 30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15761" name="Line 305"/>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15762" name="Line 306"/>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15763" name="Rectangle 30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15764" name="Rectangle 308"/>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sp>
          <p:nvSpPr>
            <p:cNvPr id="15746" name="Line 309"/>
            <p:cNvSpPr>
              <a:spLocks noChangeShapeType="1"/>
            </p:cNvSpPr>
            <p:nvPr/>
          </p:nvSpPr>
          <p:spPr bwMode="auto">
            <a:xfrm flipH="1">
              <a:off x="3772" y="2167"/>
              <a:ext cx="2" cy="91"/>
            </a:xfrm>
            <a:prstGeom prst="line">
              <a:avLst/>
            </a:prstGeom>
            <a:noFill/>
            <a:ln w="9525">
              <a:solidFill>
                <a:schemeClr val="tx1"/>
              </a:solidFill>
              <a:round/>
              <a:headEnd/>
              <a:tailEnd/>
            </a:ln>
          </p:spPr>
          <p:txBody>
            <a:bodyPr/>
            <a:lstStyle/>
            <a:p>
              <a:endParaRPr lang="zh-CN" altLang="en-US"/>
            </a:p>
          </p:txBody>
        </p:sp>
        <p:sp>
          <p:nvSpPr>
            <p:cNvPr id="15747" name="Line 310"/>
            <p:cNvSpPr>
              <a:spLocks noChangeShapeType="1"/>
            </p:cNvSpPr>
            <p:nvPr/>
          </p:nvSpPr>
          <p:spPr bwMode="auto">
            <a:xfrm flipV="1">
              <a:off x="4589" y="1526"/>
              <a:ext cx="78" cy="55"/>
            </a:xfrm>
            <a:prstGeom prst="line">
              <a:avLst/>
            </a:prstGeom>
            <a:noFill/>
            <a:ln w="9525">
              <a:solidFill>
                <a:schemeClr val="tx1"/>
              </a:solidFill>
              <a:round/>
              <a:headEnd/>
              <a:tailEnd/>
            </a:ln>
          </p:spPr>
          <p:txBody>
            <a:bodyPr/>
            <a:lstStyle/>
            <a:p>
              <a:endParaRPr lang="zh-CN" altLang="en-US"/>
            </a:p>
          </p:txBody>
        </p:sp>
        <p:sp>
          <p:nvSpPr>
            <p:cNvPr id="15748" name="Line 311"/>
            <p:cNvSpPr>
              <a:spLocks noChangeShapeType="1"/>
            </p:cNvSpPr>
            <p:nvPr/>
          </p:nvSpPr>
          <p:spPr bwMode="auto">
            <a:xfrm>
              <a:off x="4480" y="1635"/>
              <a:ext cx="0" cy="52"/>
            </a:xfrm>
            <a:prstGeom prst="line">
              <a:avLst/>
            </a:prstGeom>
            <a:noFill/>
            <a:ln w="9525">
              <a:solidFill>
                <a:schemeClr val="tx1"/>
              </a:solidFill>
              <a:round/>
              <a:headEnd/>
              <a:tailEnd/>
            </a:ln>
          </p:spPr>
          <p:txBody>
            <a:bodyPr/>
            <a:lstStyle/>
            <a:p>
              <a:endParaRPr lang="zh-CN" altLang="en-US"/>
            </a:p>
          </p:txBody>
        </p:sp>
        <p:sp>
          <p:nvSpPr>
            <p:cNvPr id="15749" name="Line 312"/>
            <p:cNvSpPr>
              <a:spLocks noChangeShapeType="1"/>
            </p:cNvSpPr>
            <p:nvPr/>
          </p:nvSpPr>
          <p:spPr bwMode="auto">
            <a:xfrm flipV="1">
              <a:off x="4596" y="1570"/>
              <a:ext cx="166" cy="182"/>
            </a:xfrm>
            <a:prstGeom prst="line">
              <a:avLst/>
            </a:prstGeom>
            <a:noFill/>
            <a:ln w="9525">
              <a:solidFill>
                <a:schemeClr val="tx1"/>
              </a:solidFill>
              <a:round/>
              <a:headEnd/>
              <a:tailEnd/>
            </a:ln>
          </p:spPr>
          <p:txBody>
            <a:bodyPr/>
            <a:lstStyle/>
            <a:p>
              <a:endParaRPr lang="zh-CN" altLang="en-US"/>
            </a:p>
          </p:txBody>
        </p:sp>
        <p:sp>
          <p:nvSpPr>
            <p:cNvPr id="15750" name="Line 313"/>
            <p:cNvSpPr>
              <a:spLocks noChangeShapeType="1"/>
            </p:cNvSpPr>
            <p:nvPr/>
          </p:nvSpPr>
          <p:spPr bwMode="auto">
            <a:xfrm>
              <a:off x="4818" y="1569"/>
              <a:ext cx="0" cy="124"/>
            </a:xfrm>
            <a:prstGeom prst="line">
              <a:avLst/>
            </a:prstGeom>
            <a:noFill/>
            <a:ln w="9525">
              <a:solidFill>
                <a:schemeClr val="tx1"/>
              </a:solidFill>
              <a:round/>
              <a:headEnd/>
              <a:tailEnd/>
            </a:ln>
          </p:spPr>
          <p:txBody>
            <a:bodyPr/>
            <a:lstStyle/>
            <a:p>
              <a:endParaRPr lang="zh-CN" altLang="en-US"/>
            </a:p>
          </p:txBody>
        </p:sp>
        <p:sp>
          <p:nvSpPr>
            <p:cNvPr id="15751" name="Line 314"/>
            <p:cNvSpPr>
              <a:spLocks noChangeShapeType="1"/>
            </p:cNvSpPr>
            <p:nvPr/>
          </p:nvSpPr>
          <p:spPr bwMode="auto">
            <a:xfrm>
              <a:off x="4600" y="1762"/>
              <a:ext cx="119" cy="0"/>
            </a:xfrm>
            <a:prstGeom prst="line">
              <a:avLst/>
            </a:prstGeom>
            <a:noFill/>
            <a:ln w="9525">
              <a:solidFill>
                <a:schemeClr val="tx1"/>
              </a:solidFill>
              <a:round/>
              <a:headEnd/>
              <a:tailEnd/>
            </a:ln>
          </p:spPr>
          <p:txBody>
            <a:bodyPr/>
            <a:lstStyle/>
            <a:p>
              <a:endParaRPr lang="zh-CN" altLang="en-US"/>
            </a:p>
          </p:txBody>
        </p:sp>
        <p:sp>
          <p:nvSpPr>
            <p:cNvPr id="15752" name="Line 315"/>
            <p:cNvSpPr>
              <a:spLocks noChangeShapeType="1"/>
            </p:cNvSpPr>
            <p:nvPr/>
          </p:nvSpPr>
          <p:spPr bwMode="auto">
            <a:xfrm flipV="1">
              <a:off x="3526" y="2308"/>
              <a:ext cx="106" cy="2"/>
            </a:xfrm>
            <a:prstGeom prst="line">
              <a:avLst/>
            </a:prstGeom>
            <a:noFill/>
            <a:ln w="9525">
              <a:solidFill>
                <a:schemeClr val="tx1"/>
              </a:solidFill>
              <a:round/>
              <a:headEnd/>
              <a:tailEnd/>
            </a:ln>
          </p:spPr>
          <p:txBody>
            <a:bodyPr/>
            <a:lstStyle/>
            <a:p>
              <a:endParaRPr lang="zh-CN" altLang="en-US"/>
            </a:p>
          </p:txBody>
        </p:sp>
        <p:sp>
          <p:nvSpPr>
            <p:cNvPr id="15753" name="Line 316"/>
            <p:cNvSpPr>
              <a:spLocks noChangeShapeType="1"/>
            </p:cNvSpPr>
            <p:nvPr/>
          </p:nvSpPr>
          <p:spPr bwMode="auto">
            <a:xfrm flipV="1">
              <a:off x="4861" y="1380"/>
              <a:ext cx="150" cy="106"/>
            </a:xfrm>
            <a:prstGeom prst="line">
              <a:avLst/>
            </a:prstGeom>
            <a:noFill/>
            <a:ln w="9525">
              <a:solidFill>
                <a:schemeClr val="tx1"/>
              </a:solidFill>
              <a:round/>
              <a:headEnd/>
              <a:tailEnd/>
            </a:ln>
          </p:spPr>
          <p:txBody>
            <a:bodyPr/>
            <a:lstStyle/>
            <a:p>
              <a:endParaRPr lang="zh-CN" altLang="en-US"/>
            </a:p>
          </p:txBody>
        </p:sp>
        <p:sp>
          <p:nvSpPr>
            <p:cNvPr id="15754" name="Line 317"/>
            <p:cNvSpPr>
              <a:spLocks noChangeShapeType="1"/>
            </p:cNvSpPr>
            <p:nvPr/>
          </p:nvSpPr>
          <p:spPr bwMode="auto">
            <a:xfrm>
              <a:off x="4949" y="1756"/>
              <a:ext cx="112" cy="0"/>
            </a:xfrm>
            <a:prstGeom prst="line">
              <a:avLst/>
            </a:prstGeom>
            <a:noFill/>
            <a:ln w="9525">
              <a:solidFill>
                <a:schemeClr val="tx1"/>
              </a:solidFill>
              <a:round/>
              <a:headEnd/>
              <a:tailEnd/>
            </a:ln>
          </p:spPr>
          <p:txBody>
            <a:bodyPr/>
            <a:lstStyle/>
            <a:p>
              <a:endParaRPr lang="zh-CN" altLang="en-US"/>
            </a:p>
          </p:txBody>
        </p:sp>
        <p:sp>
          <p:nvSpPr>
            <p:cNvPr id="15755" name="Line 318"/>
            <p:cNvSpPr>
              <a:spLocks noChangeShapeType="1"/>
            </p:cNvSpPr>
            <p:nvPr/>
          </p:nvSpPr>
          <p:spPr bwMode="auto">
            <a:xfrm flipH="1">
              <a:off x="4411" y="1804"/>
              <a:ext cx="62" cy="444"/>
            </a:xfrm>
            <a:prstGeom prst="line">
              <a:avLst/>
            </a:prstGeom>
            <a:noFill/>
            <a:ln w="9525">
              <a:solidFill>
                <a:schemeClr val="tx1"/>
              </a:solidFill>
              <a:round/>
              <a:headEnd/>
              <a:tailEnd/>
            </a:ln>
          </p:spPr>
          <p:txBody>
            <a:bodyPr/>
            <a:lstStyle/>
            <a:p>
              <a:endParaRPr lang="zh-CN" altLang="en-US"/>
            </a:p>
          </p:txBody>
        </p:sp>
        <p:sp>
          <p:nvSpPr>
            <p:cNvPr id="15756" name="Line 319"/>
            <p:cNvSpPr>
              <a:spLocks noChangeShapeType="1"/>
            </p:cNvSpPr>
            <p:nvPr/>
          </p:nvSpPr>
          <p:spPr bwMode="auto">
            <a:xfrm flipH="1">
              <a:off x="4783" y="1804"/>
              <a:ext cx="70" cy="458"/>
            </a:xfrm>
            <a:prstGeom prst="line">
              <a:avLst/>
            </a:prstGeom>
            <a:noFill/>
            <a:ln w="9525">
              <a:solidFill>
                <a:schemeClr val="tx1"/>
              </a:solidFill>
              <a:round/>
              <a:headEnd/>
              <a:tailEnd/>
            </a:ln>
          </p:spPr>
          <p:txBody>
            <a:bodyPr/>
            <a:lstStyle/>
            <a:p>
              <a:endParaRPr lang="zh-CN" altLang="en-US"/>
            </a:p>
          </p:txBody>
        </p:sp>
      </p:gr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p:cNvPicPr>
            <a:picLocks noChangeAspect="1" noChangeArrowheads="1"/>
          </p:cNvPicPr>
          <p:nvPr/>
        </p:nvPicPr>
        <p:blipFill>
          <a:blip r:embed="rId3" cstate="print"/>
          <a:srcRect/>
          <a:stretch>
            <a:fillRect/>
          </a:stretch>
        </p:blipFill>
        <p:spPr bwMode="auto">
          <a:xfrm>
            <a:off x="323850" y="1484313"/>
            <a:ext cx="8418513" cy="3392487"/>
          </a:xfrm>
          <a:prstGeom prst="rect">
            <a:avLst/>
          </a:prstGeom>
          <a:noFill/>
          <a:ln w="9525">
            <a:noFill/>
            <a:miter lim="800000"/>
            <a:headEnd/>
            <a:tailEnd/>
          </a:ln>
        </p:spPr>
      </p:pic>
      <p:sp>
        <p:nvSpPr>
          <p:cNvPr id="101379" name="Rectangle 3"/>
          <p:cNvSpPr>
            <a:spLocks noChangeArrowheads="1"/>
          </p:cNvSpPr>
          <p:nvPr/>
        </p:nvSpPr>
        <p:spPr bwMode="auto">
          <a:xfrm>
            <a:off x="323850" y="5588000"/>
            <a:ext cx="8496300" cy="427038"/>
          </a:xfrm>
          <a:prstGeom prst="rect">
            <a:avLst/>
          </a:prstGeom>
          <a:noFill/>
          <a:ln w="9525">
            <a:noFill/>
            <a:miter lim="800000"/>
            <a:headEnd/>
            <a:tailEnd/>
          </a:ln>
        </p:spPr>
        <p:txBody>
          <a:bodyPr>
            <a:spAutoFit/>
          </a:bodyPr>
          <a:lstStyle/>
          <a:p>
            <a:r>
              <a:rPr lang="en-US" altLang="zh-CN" sz="2200" dirty="0">
                <a:latin typeface="Arial" charset="0"/>
              </a:rPr>
              <a:t>Telephone 1 is connected to telephone 7; </a:t>
            </a:r>
            <a:r>
              <a:rPr lang="en-US" altLang="zh-CN" sz="2200" dirty="0">
                <a:solidFill>
                  <a:schemeClr val="hlink"/>
                </a:solidFill>
                <a:latin typeface="Arial" charset="0"/>
              </a:rPr>
              <a:t>2 to 5</a:t>
            </a:r>
            <a:r>
              <a:rPr lang="en-US" altLang="zh-CN" sz="2200" dirty="0">
                <a:latin typeface="Arial" charset="0"/>
              </a:rPr>
              <a:t>; 3 to 8; and </a:t>
            </a:r>
            <a:r>
              <a:rPr lang="en-US" altLang="zh-CN" sz="2200" dirty="0">
                <a:solidFill>
                  <a:schemeClr val="hlink"/>
                </a:solidFill>
                <a:latin typeface="Arial" charset="0"/>
              </a:rPr>
              <a:t>4 to 6</a:t>
            </a:r>
            <a:r>
              <a:rPr lang="en-US" altLang="zh-CN" sz="2200" dirty="0">
                <a:latin typeface="Arial" charset="0"/>
              </a:rPr>
              <a:t>.</a:t>
            </a:r>
          </a:p>
        </p:txBody>
      </p:sp>
      <p:sp>
        <p:nvSpPr>
          <p:cNvPr id="101380" name="Rectangle 7"/>
          <p:cNvSpPr>
            <a:spLocks noGrp="1" noChangeArrowheads="1"/>
          </p:cNvSpPr>
          <p:nvPr>
            <p:ph type="title" idx="4294967295"/>
          </p:nvPr>
        </p:nvSpPr>
        <p:spPr>
          <a:xfrm>
            <a:off x="314325" y="203200"/>
            <a:ext cx="8489950" cy="627063"/>
          </a:xfrm>
        </p:spPr>
        <p:txBody>
          <a:bodyPr/>
          <a:lstStyle/>
          <a:p>
            <a:r>
              <a:rPr lang="zh-CN" altLang="en-US" dirty="0"/>
              <a:t>电路交换</a:t>
            </a:r>
            <a:endParaRPr lang="zh-CN" altLang="en-US" dirty="0" smtClean="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0" name="Straight Connector 379"/>
          <p:cNvCxnSpPr/>
          <p:nvPr/>
        </p:nvCxnSpPr>
        <p:spPr bwMode="auto">
          <a:xfrm rot="16200000" flipH="1">
            <a:off x="5116508" y="2322521"/>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bwMode="auto">
          <a:xfrm rot="5400000">
            <a:off x="5511003" y="2216952"/>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bwMode="auto">
          <a:xfrm>
            <a:off x="4786309" y="2603508"/>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5845" name="Group 347"/>
          <p:cNvGrpSpPr>
            <a:grpSpLocks/>
          </p:cNvGrpSpPr>
          <p:nvPr/>
        </p:nvGrpSpPr>
        <p:grpSpPr bwMode="auto">
          <a:xfrm>
            <a:off x="5186359" y="2420946"/>
            <a:ext cx="815975" cy="449262"/>
            <a:chOff x="1871277" y="1576300"/>
            <a:chExt cx="1128371" cy="437861"/>
          </a:xfrm>
        </p:grpSpPr>
        <p:sp>
          <p:nvSpPr>
            <p:cNvPr id="129" name="Oval 128"/>
            <p:cNvSpPr>
              <a:spLocks noChangeArrowheads="1"/>
            </p:cNvSpPr>
            <p:nvPr/>
          </p:nvSpPr>
          <p:spPr bwMode="auto">
            <a:xfrm flipV="1">
              <a:off x="1873472" y="1693888"/>
              <a:ext cx="1126176" cy="32027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30" name="Rectangle 12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31" name="Oval 130"/>
            <p:cNvSpPr>
              <a:spLocks noChangeArrowheads="1"/>
            </p:cNvSpPr>
            <p:nvPr/>
          </p:nvSpPr>
          <p:spPr bwMode="auto">
            <a:xfrm flipV="1">
              <a:off x="1871277" y="1576300"/>
              <a:ext cx="1126175" cy="320273"/>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32" name="Freeform 13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132"/>
            <p:cNvSpPr>
              <a:spLocks/>
            </p:cNvSpPr>
            <p:nvPr/>
          </p:nvSpPr>
          <p:spPr bwMode="auto">
            <a:xfrm>
              <a:off x="2101780" y="1633546"/>
              <a:ext cx="662973" cy="1113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34" name="Freeform 133"/>
            <p:cNvSpPr>
              <a:spLocks/>
            </p:cNvSpPr>
            <p:nvPr/>
          </p:nvSpPr>
          <p:spPr bwMode="auto">
            <a:xfrm>
              <a:off x="2554007" y="1727927"/>
              <a:ext cx="243676" cy="97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35" name="Freeform 134"/>
            <p:cNvSpPr>
              <a:spLocks/>
            </p:cNvSpPr>
            <p:nvPr/>
          </p:nvSpPr>
          <p:spPr bwMode="auto">
            <a:xfrm>
              <a:off x="2090804" y="1729474"/>
              <a:ext cx="239284" cy="97475"/>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36" name="Straight Connector 135"/>
            <p:cNvCxnSpPr>
              <a:cxnSpLocks noChangeShapeType="1"/>
              <a:endCxn id="131" idx="2"/>
            </p:cNvCxnSpPr>
            <p:nvPr/>
          </p:nvCxnSpPr>
          <p:spPr bwMode="auto">
            <a:xfrm flipH="1" flipV="1">
              <a:off x="1871277" y="1737210"/>
              <a:ext cx="2195"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7" name="Straight Connector 136"/>
            <p:cNvCxnSpPr>
              <a:cxnSpLocks noChangeShapeType="1"/>
            </p:cNvCxnSpPr>
            <p:nvPr/>
          </p:nvCxnSpPr>
          <p:spPr bwMode="auto">
            <a:xfrm flipH="1" flipV="1">
              <a:off x="2997452" y="1734116"/>
              <a:ext cx="2196"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5846" name="Group 347"/>
          <p:cNvGrpSpPr>
            <a:grpSpLocks/>
          </p:cNvGrpSpPr>
          <p:nvPr/>
        </p:nvGrpSpPr>
        <p:grpSpPr bwMode="auto">
          <a:xfrm>
            <a:off x="7361234" y="2430471"/>
            <a:ext cx="815975" cy="449262"/>
            <a:chOff x="1871277" y="1576300"/>
            <a:chExt cx="1128371" cy="437861"/>
          </a:xfrm>
        </p:grpSpPr>
        <p:sp>
          <p:nvSpPr>
            <p:cNvPr id="119" name="Oval 118"/>
            <p:cNvSpPr>
              <a:spLocks noChangeArrowheads="1"/>
            </p:cNvSpPr>
            <p:nvPr/>
          </p:nvSpPr>
          <p:spPr bwMode="auto">
            <a:xfrm flipV="1">
              <a:off x="1873472" y="1693888"/>
              <a:ext cx="1126176" cy="32027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20" name="Rectangle 11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21" name="Oval 120"/>
            <p:cNvSpPr>
              <a:spLocks noChangeArrowheads="1"/>
            </p:cNvSpPr>
            <p:nvPr/>
          </p:nvSpPr>
          <p:spPr bwMode="auto">
            <a:xfrm flipV="1">
              <a:off x="1871277" y="1576300"/>
              <a:ext cx="1126175" cy="320273"/>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22" name="Freeform 12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122"/>
            <p:cNvSpPr>
              <a:spLocks/>
            </p:cNvSpPr>
            <p:nvPr/>
          </p:nvSpPr>
          <p:spPr bwMode="auto">
            <a:xfrm>
              <a:off x="2101780" y="1633546"/>
              <a:ext cx="662973" cy="1113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24" name="Freeform 123"/>
            <p:cNvSpPr>
              <a:spLocks/>
            </p:cNvSpPr>
            <p:nvPr/>
          </p:nvSpPr>
          <p:spPr bwMode="auto">
            <a:xfrm>
              <a:off x="2554007" y="1727927"/>
              <a:ext cx="243676" cy="97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25" name="Freeform 124"/>
            <p:cNvSpPr>
              <a:spLocks/>
            </p:cNvSpPr>
            <p:nvPr/>
          </p:nvSpPr>
          <p:spPr bwMode="auto">
            <a:xfrm>
              <a:off x="2090804" y="1729474"/>
              <a:ext cx="239284" cy="97475"/>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26" name="Straight Connector 125"/>
            <p:cNvCxnSpPr>
              <a:cxnSpLocks noChangeShapeType="1"/>
              <a:endCxn id="121" idx="2"/>
            </p:cNvCxnSpPr>
            <p:nvPr/>
          </p:nvCxnSpPr>
          <p:spPr bwMode="auto">
            <a:xfrm flipH="1" flipV="1">
              <a:off x="1871277" y="1737210"/>
              <a:ext cx="2195"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7" name="Straight Connector 126"/>
            <p:cNvCxnSpPr>
              <a:cxnSpLocks noChangeShapeType="1"/>
            </p:cNvCxnSpPr>
            <p:nvPr/>
          </p:nvCxnSpPr>
          <p:spPr bwMode="auto">
            <a:xfrm flipH="1" flipV="1">
              <a:off x="2997452" y="1734116"/>
              <a:ext cx="2196"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388" name="Straight Connector 387"/>
          <p:cNvCxnSpPr/>
          <p:nvPr/>
        </p:nvCxnSpPr>
        <p:spPr bwMode="auto">
          <a:xfrm rot="16200000" flipV="1">
            <a:off x="7596184" y="4702183"/>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bwMode="auto">
          <a:xfrm rot="5400000" flipH="1" flipV="1">
            <a:off x="7346947" y="4689483"/>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35849" name="Group 347"/>
          <p:cNvGrpSpPr>
            <a:grpSpLocks/>
          </p:cNvGrpSpPr>
          <p:nvPr/>
        </p:nvGrpSpPr>
        <p:grpSpPr bwMode="auto">
          <a:xfrm>
            <a:off x="7410446" y="4106871"/>
            <a:ext cx="815975" cy="449262"/>
            <a:chOff x="1871277" y="1576300"/>
            <a:chExt cx="1128371" cy="437861"/>
          </a:xfrm>
        </p:grpSpPr>
        <p:sp>
          <p:nvSpPr>
            <p:cNvPr id="109" name="Oval 108"/>
            <p:cNvSpPr>
              <a:spLocks noChangeArrowheads="1"/>
            </p:cNvSpPr>
            <p:nvPr/>
          </p:nvSpPr>
          <p:spPr bwMode="auto">
            <a:xfrm flipV="1">
              <a:off x="1873473" y="1693888"/>
              <a:ext cx="1126175" cy="32027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10" name="Rectangle 10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11" name="Oval 110"/>
            <p:cNvSpPr>
              <a:spLocks noChangeArrowheads="1"/>
            </p:cNvSpPr>
            <p:nvPr/>
          </p:nvSpPr>
          <p:spPr bwMode="auto">
            <a:xfrm flipV="1">
              <a:off x="1871277" y="1576300"/>
              <a:ext cx="1126176" cy="320273"/>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12" name="Freeform 111"/>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3" name="Freeform 112"/>
            <p:cNvSpPr>
              <a:spLocks/>
            </p:cNvSpPr>
            <p:nvPr/>
          </p:nvSpPr>
          <p:spPr bwMode="auto">
            <a:xfrm>
              <a:off x="2101781" y="1633546"/>
              <a:ext cx="662973" cy="1113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14" name="Freeform 113"/>
            <p:cNvSpPr>
              <a:spLocks/>
            </p:cNvSpPr>
            <p:nvPr/>
          </p:nvSpPr>
          <p:spPr bwMode="auto">
            <a:xfrm>
              <a:off x="2554008" y="1727927"/>
              <a:ext cx="243675" cy="97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115" name="Freeform 114"/>
            <p:cNvSpPr>
              <a:spLocks/>
            </p:cNvSpPr>
            <p:nvPr/>
          </p:nvSpPr>
          <p:spPr bwMode="auto">
            <a:xfrm>
              <a:off x="2090804" y="1729474"/>
              <a:ext cx="239286" cy="97475"/>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116" name="Straight Connector 115"/>
            <p:cNvCxnSpPr>
              <a:cxnSpLocks noChangeShapeType="1"/>
              <a:endCxn id="111" idx="2"/>
            </p:cNvCxnSpPr>
            <p:nvPr/>
          </p:nvCxnSpPr>
          <p:spPr bwMode="auto">
            <a:xfrm flipH="1" flipV="1">
              <a:off x="1871277" y="1737210"/>
              <a:ext cx="2196"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17" name="Straight Connector 116"/>
            <p:cNvCxnSpPr>
              <a:cxnSpLocks noChangeShapeType="1"/>
            </p:cNvCxnSpPr>
            <p:nvPr/>
          </p:nvCxnSpPr>
          <p:spPr bwMode="auto">
            <a:xfrm flipH="1" flipV="1">
              <a:off x="2997453" y="1734116"/>
              <a:ext cx="2195"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35851" name="Rectangle 1026"/>
          <p:cNvSpPr>
            <a:spLocks noGrp="1" noChangeArrowheads="1"/>
          </p:cNvSpPr>
          <p:nvPr>
            <p:ph type="title"/>
          </p:nvPr>
        </p:nvSpPr>
        <p:spPr/>
        <p:txBody>
          <a:bodyPr/>
          <a:lstStyle/>
          <a:p>
            <a:r>
              <a:rPr lang="zh-CN" altLang="en-US" dirty="0"/>
              <a:t>供选择的</a:t>
            </a:r>
            <a:r>
              <a:rPr lang="zh-CN" altLang="en-US" dirty="0" smtClean="0"/>
              <a:t>核心</a:t>
            </a:r>
            <a:r>
              <a:rPr lang="en-US" altLang="zh-CN" dirty="0" smtClean="0"/>
              <a:t>: </a:t>
            </a:r>
            <a:r>
              <a:rPr lang="zh-CN" altLang="en-US" dirty="0" smtClean="0"/>
              <a:t>电路交换</a:t>
            </a:r>
            <a:endParaRPr lang="zh-CN" altLang="en-US" dirty="0"/>
          </a:p>
        </p:txBody>
      </p:sp>
      <p:sp>
        <p:nvSpPr>
          <p:cNvPr id="35852" name="Rectangle 1027"/>
          <p:cNvSpPr>
            <a:spLocks noGrp="1" noChangeArrowheads="1"/>
          </p:cNvSpPr>
          <p:nvPr>
            <p:ph idx="1"/>
          </p:nvPr>
        </p:nvSpPr>
        <p:spPr>
          <a:xfrm>
            <a:off x="330201" y="1028700"/>
            <a:ext cx="4413250" cy="5148263"/>
          </a:xfrm>
        </p:spPr>
        <p:txBody>
          <a:bodyPr/>
          <a:lstStyle/>
          <a:p>
            <a:pPr marL="0" indent="0" eaLnBrk="1" hangingPunct="1">
              <a:spcBef>
                <a:spcPts val="600"/>
              </a:spcBef>
              <a:buFont typeface="Wingdings" pitchFamily="2" charset="2"/>
              <a:buNone/>
            </a:pPr>
            <a:r>
              <a:rPr lang="zh-CN" altLang="en-US" dirty="0" smtClean="0"/>
              <a:t>为源端到目的端的“呼叫”</a:t>
            </a:r>
            <a:r>
              <a:rPr lang="zh-CN" altLang="en-US" dirty="0" smtClean="0">
                <a:solidFill>
                  <a:srgbClr val="FF0000"/>
                </a:solidFill>
              </a:rPr>
              <a:t>分配</a:t>
            </a:r>
            <a:r>
              <a:rPr lang="zh-CN" altLang="en-US" dirty="0" smtClean="0"/>
              <a:t>和</a:t>
            </a:r>
            <a:r>
              <a:rPr lang="zh-CN" altLang="en-US" dirty="0" smtClean="0">
                <a:solidFill>
                  <a:srgbClr val="FF0000"/>
                </a:solidFill>
              </a:rPr>
              <a:t>预留</a:t>
            </a:r>
            <a:r>
              <a:rPr lang="zh-CN" altLang="en-US" dirty="0" smtClean="0"/>
              <a:t>资源</a:t>
            </a:r>
            <a:r>
              <a:rPr lang="en-US" altLang="ja-JP" dirty="0" smtClean="0">
                <a:solidFill>
                  <a:srgbClr val="CC0000"/>
                </a:solidFill>
                <a:ea typeface="ＭＳ Ｐゴシック" pitchFamily="34" charset="-128"/>
              </a:rPr>
              <a:t>:</a:t>
            </a:r>
          </a:p>
          <a:p>
            <a:pPr eaLnBrk="1" hangingPunct="1"/>
            <a:r>
              <a:rPr lang="zh-CN" altLang="en-US" sz="2000" dirty="0" smtClean="0"/>
              <a:t>在图中，每个链路有四个电路</a:t>
            </a:r>
            <a:r>
              <a:rPr lang="en-US" altLang="zh-CN" sz="2000" dirty="0" smtClean="0">
                <a:ea typeface="ＭＳ Ｐゴシック" pitchFamily="34" charset="-128"/>
              </a:rPr>
              <a:t>. </a:t>
            </a:r>
          </a:p>
          <a:p>
            <a:pPr marL="682625" lvl="1" indent="-225425" eaLnBrk="1" hangingPunct="1"/>
            <a:r>
              <a:rPr lang="en-US" altLang="zh-CN" sz="2000" dirty="0" smtClean="0">
                <a:ea typeface="ＭＳ Ｐゴシック" pitchFamily="34" charset="-128"/>
              </a:rPr>
              <a:t>call gets 2</a:t>
            </a:r>
            <a:r>
              <a:rPr lang="en-US" altLang="zh-CN" sz="2000" baseline="30000" dirty="0" smtClean="0">
                <a:ea typeface="ＭＳ Ｐゴシック" pitchFamily="34" charset="-128"/>
              </a:rPr>
              <a:t>nd</a:t>
            </a:r>
            <a:r>
              <a:rPr lang="en-US" altLang="zh-CN" sz="2000" dirty="0" smtClean="0">
                <a:ea typeface="ＭＳ Ｐゴシック" pitchFamily="34" charset="-128"/>
              </a:rPr>
              <a:t> circuit in top link and 1</a:t>
            </a:r>
            <a:r>
              <a:rPr lang="en-US" altLang="zh-CN" sz="2000" baseline="30000" dirty="0" smtClean="0">
                <a:ea typeface="ＭＳ Ｐゴシック" pitchFamily="34" charset="-128"/>
              </a:rPr>
              <a:t>st</a:t>
            </a:r>
            <a:r>
              <a:rPr lang="en-US" altLang="zh-CN" sz="2000" dirty="0" smtClean="0">
                <a:ea typeface="ＭＳ Ｐゴシック" pitchFamily="34" charset="-128"/>
              </a:rPr>
              <a:t> circuit in right link.</a:t>
            </a:r>
          </a:p>
          <a:p>
            <a:pPr eaLnBrk="1" hangingPunct="1"/>
            <a:endParaRPr lang="en-US" altLang="zh-CN" sz="2000" dirty="0" smtClean="0">
              <a:ea typeface="ＭＳ Ｐゴシック" pitchFamily="34" charset="-128"/>
            </a:endParaRPr>
          </a:p>
          <a:p>
            <a:r>
              <a:rPr lang="zh-CN" altLang="en-US" sz="2000" dirty="0"/>
              <a:t>专用资源</a:t>
            </a:r>
            <a:r>
              <a:rPr lang="en-US" altLang="zh-CN" sz="2000" dirty="0"/>
              <a:t>:</a:t>
            </a:r>
            <a:r>
              <a:rPr lang="zh-CN" altLang="en-US" sz="2000" dirty="0"/>
              <a:t>不共享</a:t>
            </a:r>
          </a:p>
          <a:p>
            <a:pPr lvl="1"/>
            <a:r>
              <a:rPr lang="en-US" altLang="zh-CN" dirty="0" smtClean="0"/>
              <a:t>circuit-like (</a:t>
            </a:r>
            <a:r>
              <a:rPr lang="zh-CN" altLang="en-US" dirty="0" smtClean="0"/>
              <a:t>保证</a:t>
            </a:r>
            <a:r>
              <a:rPr lang="en-US" altLang="zh-CN" dirty="0" smtClean="0"/>
              <a:t>)</a:t>
            </a:r>
            <a:r>
              <a:rPr lang="zh-CN" altLang="en-US" dirty="0" smtClean="0"/>
              <a:t>的</a:t>
            </a:r>
            <a:r>
              <a:rPr lang="zh-CN" altLang="en-US" dirty="0"/>
              <a:t>性能</a:t>
            </a:r>
          </a:p>
          <a:p>
            <a:pPr eaLnBrk="1" hangingPunct="1"/>
            <a:endParaRPr lang="en-US" altLang="zh-CN" sz="2000" dirty="0" smtClean="0">
              <a:ea typeface="ＭＳ Ｐゴシック" pitchFamily="34" charset="-128"/>
            </a:endParaRPr>
          </a:p>
          <a:p>
            <a:r>
              <a:rPr lang="zh-CN" altLang="en-US" sz="2000" dirty="0"/>
              <a:t>如果不</a:t>
            </a:r>
            <a:r>
              <a:rPr lang="zh-CN" altLang="en-US" sz="2000" dirty="0" smtClean="0"/>
              <a:t>被呼叫使用</a:t>
            </a:r>
            <a:r>
              <a:rPr lang="en-US" altLang="zh-CN" sz="2000" dirty="0" smtClean="0"/>
              <a:t>(</a:t>
            </a:r>
            <a:r>
              <a:rPr lang="zh-CN" altLang="en-US" sz="2000" dirty="0" smtClean="0"/>
              <a:t>无共享</a:t>
            </a:r>
            <a:r>
              <a:rPr lang="en-US" altLang="zh-CN" sz="2000" dirty="0" smtClean="0"/>
              <a:t>)</a:t>
            </a:r>
            <a:r>
              <a:rPr lang="zh-CN" altLang="en-US" sz="2000" dirty="0" smtClean="0"/>
              <a:t>，</a:t>
            </a:r>
            <a:r>
              <a:rPr lang="zh-CN" altLang="en-US" sz="2000" dirty="0"/>
              <a:t>电路</a:t>
            </a:r>
            <a:r>
              <a:rPr lang="zh-CN" altLang="en-US" sz="2000" dirty="0" smtClean="0"/>
              <a:t>段</a:t>
            </a:r>
            <a:r>
              <a:rPr lang="en-US" altLang="zh-CN" sz="2000" dirty="0" smtClean="0"/>
              <a:t>(circuit segment)</a:t>
            </a:r>
            <a:r>
              <a:rPr lang="zh-CN" altLang="en-US" sz="2000" dirty="0" smtClean="0"/>
              <a:t>空闲</a:t>
            </a:r>
            <a:endParaRPr lang="en-US" altLang="zh-CN" sz="2000" dirty="0" smtClean="0"/>
          </a:p>
          <a:p>
            <a:endParaRPr lang="en-US" altLang="zh-CN" sz="2000" dirty="0"/>
          </a:p>
          <a:p>
            <a:r>
              <a:rPr lang="zh-CN" altLang="en-US" sz="2000" dirty="0"/>
              <a:t>电路</a:t>
            </a:r>
            <a:r>
              <a:rPr lang="zh-CN" altLang="en-US" sz="2000" dirty="0" smtClean="0"/>
              <a:t>通常</a:t>
            </a:r>
            <a:r>
              <a:rPr lang="zh-CN" altLang="en-US" sz="2000" dirty="0"/>
              <a:t>用于传统电话网络</a:t>
            </a:r>
          </a:p>
        </p:txBody>
      </p:sp>
      <p:grpSp>
        <p:nvGrpSpPr>
          <p:cNvPr id="35855" name="Group 100"/>
          <p:cNvGrpSpPr>
            <a:grpSpLocks/>
          </p:cNvGrpSpPr>
          <p:nvPr/>
        </p:nvGrpSpPr>
        <p:grpSpPr bwMode="auto">
          <a:xfrm>
            <a:off x="4492621" y="1600208"/>
            <a:ext cx="631825" cy="503238"/>
            <a:chOff x="-44" y="1473"/>
            <a:chExt cx="981" cy="1105"/>
          </a:xfrm>
        </p:grpSpPr>
        <p:pic>
          <p:nvPicPr>
            <p:cNvPr id="35911" name="Picture 101"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35912" name="Freeform 102"/>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56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35856" name="Group 100"/>
          <p:cNvGrpSpPr>
            <a:grpSpLocks/>
          </p:cNvGrpSpPr>
          <p:nvPr/>
        </p:nvGrpSpPr>
        <p:grpSpPr bwMode="auto">
          <a:xfrm>
            <a:off x="8242296" y="4832358"/>
            <a:ext cx="631825" cy="503238"/>
            <a:chOff x="-44" y="1473"/>
            <a:chExt cx="981" cy="1105"/>
          </a:xfrm>
        </p:grpSpPr>
        <p:pic>
          <p:nvPicPr>
            <p:cNvPr id="35909" name="Picture 101"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35910" name="Freeform 102"/>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56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sp>
        <p:nvSpPr>
          <p:cNvPr id="365" name="Rectangle 364"/>
          <p:cNvSpPr/>
          <p:nvPr/>
        </p:nvSpPr>
        <p:spPr bwMode="auto">
          <a:xfrm>
            <a:off x="6016621" y="2547946"/>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66" name="Rectangle 365"/>
          <p:cNvSpPr/>
          <p:nvPr/>
        </p:nvSpPr>
        <p:spPr bwMode="auto">
          <a:xfrm>
            <a:off x="6016621" y="2603508"/>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67" name="Rectangle 366"/>
          <p:cNvSpPr/>
          <p:nvPr/>
        </p:nvSpPr>
        <p:spPr bwMode="auto">
          <a:xfrm>
            <a:off x="6016621" y="2659071"/>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68" name="Rectangle 367"/>
          <p:cNvSpPr/>
          <p:nvPr/>
        </p:nvSpPr>
        <p:spPr bwMode="auto">
          <a:xfrm>
            <a:off x="6016621" y="2714633"/>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grpSp>
        <p:nvGrpSpPr>
          <p:cNvPr id="35861" name="Group 142"/>
          <p:cNvGrpSpPr>
            <a:grpSpLocks/>
          </p:cNvGrpSpPr>
          <p:nvPr/>
        </p:nvGrpSpPr>
        <p:grpSpPr bwMode="auto">
          <a:xfrm>
            <a:off x="5313359" y="4106871"/>
            <a:ext cx="760412" cy="390525"/>
            <a:chOff x="2356" y="1300"/>
            <a:chExt cx="555" cy="194"/>
          </a:xfrm>
        </p:grpSpPr>
        <p:sp>
          <p:nvSpPr>
            <p:cNvPr id="3590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590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590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35904" name="Group 146"/>
            <p:cNvGrpSpPr>
              <a:grpSpLocks/>
            </p:cNvGrpSpPr>
            <p:nvPr/>
          </p:nvGrpSpPr>
          <p:grpSpPr bwMode="auto">
            <a:xfrm>
              <a:off x="2468" y="1332"/>
              <a:ext cx="310" cy="60"/>
              <a:chOff x="2468" y="1332"/>
              <a:chExt cx="310" cy="60"/>
            </a:xfrm>
          </p:grpSpPr>
          <p:sp>
            <p:nvSpPr>
              <p:cNvPr id="35907"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p:spPr>
            <p:txBody>
              <a:bodyPr/>
              <a:lstStyle/>
              <a:p>
                <a:endParaRPr lang="zh-CN" altLang="en-US"/>
              </a:p>
            </p:txBody>
          </p:sp>
          <p:sp>
            <p:nvSpPr>
              <p:cNvPr id="35908"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p:spPr>
            <p:txBody>
              <a:bodyPr/>
              <a:lstStyle/>
              <a:p>
                <a:endParaRPr lang="zh-CN" altLang="en-US"/>
              </a:p>
            </p:txBody>
          </p:sp>
        </p:grpSp>
        <p:sp>
          <p:nvSpPr>
            <p:cNvPr id="35905" name="Line 149"/>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35906" name="Line 150"/>
            <p:cNvSpPr>
              <a:spLocks noChangeShapeType="1"/>
            </p:cNvSpPr>
            <p:nvPr/>
          </p:nvSpPr>
          <p:spPr bwMode="auto">
            <a:xfrm>
              <a:off x="2907" y="1363"/>
              <a:ext cx="0" cy="84"/>
            </a:xfrm>
            <a:prstGeom prst="line">
              <a:avLst/>
            </a:prstGeom>
            <a:noFill/>
            <a:ln w="9525">
              <a:solidFill>
                <a:schemeClr val="tx1"/>
              </a:solidFill>
              <a:round/>
              <a:headEnd/>
              <a:tailEnd/>
            </a:ln>
          </p:spPr>
          <p:txBody>
            <a:bodyPr/>
            <a:lstStyle/>
            <a:p>
              <a:endParaRPr lang="zh-CN" altLang="en-US"/>
            </a:p>
          </p:txBody>
        </p:sp>
      </p:grpSp>
      <p:grpSp>
        <p:nvGrpSpPr>
          <p:cNvPr id="35862" name="Group 75"/>
          <p:cNvGrpSpPr>
            <a:grpSpLocks/>
          </p:cNvGrpSpPr>
          <p:nvPr/>
        </p:nvGrpSpPr>
        <p:grpSpPr bwMode="auto">
          <a:xfrm rot="5400000">
            <a:off x="5023639" y="3348840"/>
            <a:ext cx="1281113" cy="234950"/>
            <a:chOff x="4876800" y="1143000"/>
            <a:chExt cx="1752600" cy="304800"/>
          </a:xfrm>
        </p:grpSpPr>
        <p:sp>
          <p:nvSpPr>
            <p:cNvPr id="402" name="Rectangle 401"/>
            <p:cNvSpPr/>
            <p:nvPr/>
          </p:nvSpPr>
          <p:spPr>
            <a:xfrm>
              <a:off x="4865941" y="1171831"/>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03" name="Rectangle 402"/>
            <p:cNvSpPr/>
            <p:nvPr/>
          </p:nvSpPr>
          <p:spPr>
            <a:xfrm>
              <a:off x="4865941" y="1248031"/>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04" name="Rectangle 403"/>
            <p:cNvSpPr/>
            <p:nvPr/>
          </p:nvSpPr>
          <p:spPr>
            <a:xfrm>
              <a:off x="4865941" y="1324231"/>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05" name="Rectangle 404"/>
            <p:cNvSpPr/>
            <p:nvPr/>
          </p:nvSpPr>
          <p:spPr>
            <a:xfrm>
              <a:off x="4865941" y="1400431"/>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grpSp>
      <p:grpSp>
        <p:nvGrpSpPr>
          <p:cNvPr id="35863" name="Group 80"/>
          <p:cNvGrpSpPr>
            <a:grpSpLocks/>
          </p:cNvGrpSpPr>
          <p:nvPr/>
        </p:nvGrpSpPr>
        <p:grpSpPr bwMode="auto">
          <a:xfrm>
            <a:off x="6092821" y="4219583"/>
            <a:ext cx="1328738" cy="222250"/>
            <a:chOff x="4876800" y="1143000"/>
            <a:chExt cx="1752600" cy="304800"/>
          </a:xfrm>
        </p:grpSpPr>
        <p:sp>
          <p:nvSpPr>
            <p:cNvPr id="398" name="Rectangle 397"/>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99" name="Rectangle 398"/>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00" name="Rectangle 399"/>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01" name="Rectangle 400"/>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grpSp>
      <p:sp>
        <p:nvSpPr>
          <p:cNvPr id="374" name="Rectangle 373"/>
          <p:cNvSpPr/>
          <p:nvPr/>
        </p:nvSpPr>
        <p:spPr bwMode="auto">
          <a:xfrm rot="5400000">
            <a:off x="7221533" y="3436946"/>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75" name="Rectangle 374"/>
          <p:cNvSpPr/>
          <p:nvPr/>
        </p:nvSpPr>
        <p:spPr bwMode="auto">
          <a:xfrm rot="5400000">
            <a:off x="7162796" y="3436946"/>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76" name="Rectangle 375"/>
          <p:cNvSpPr/>
          <p:nvPr/>
        </p:nvSpPr>
        <p:spPr bwMode="auto">
          <a:xfrm rot="5400000">
            <a:off x="7104058" y="3436946"/>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77" name="Rectangle 376"/>
          <p:cNvSpPr/>
          <p:nvPr/>
        </p:nvSpPr>
        <p:spPr bwMode="auto">
          <a:xfrm rot="5400000">
            <a:off x="7045321" y="3436946"/>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78" name="Rectangle 377"/>
          <p:cNvSpPr/>
          <p:nvPr/>
        </p:nvSpPr>
        <p:spPr bwMode="auto">
          <a:xfrm rot="3198033">
            <a:off x="4922040" y="2183614"/>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79" name="Rectangle 378"/>
          <p:cNvSpPr/>
          <p:nvPr/>
        </p:nvSpPr>
        <p:spPr bwMode="auto">
          <a:xfrm rot="3198033">
            <a:off x="7969246" y="4691071"/>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383" name="Straight Connector 382"/>
          <p:cNvCxnSpPr>
            <a:endCxn id="35905" idx="0"/>
          </p:cNvCxnSpPr>
          <p:nvPr/>
        </p:nvCxnSpPr>
        <p:spPr bwMode="auto">
          <a:xfrm>
            <a:off x="4786309" y="4219583"/>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35903" idx="1"/>
          </p:cNvCxnSpPr>
          <p:nvPr/>
        </p:nvCxnSpPr>
        <p:spPr bwMode="auto">
          <a:xfrm>
            <a:off x="4960934" y="3829058"/>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35901" idx="3"/>
          </p:cNvCxnSpPr>
          <p:nvPr/>
        </p:nvCxnSpPr>
        <p:spPr bwMode="auto">
          <a:xfrm flipV="1">
            <a:off x="4902196" y="4465646"/>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bwMode="auto">
          <a:xfrm rot="5400000" flipH="1" flipV="1">
            <a:off x="5237953" y="4690277"/>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bwMode="auto">
          <a:xfrm rot="10800000">
            <a:off x="8183559" y="4330708"/>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bwMode="auto">
          <a:xfrm rot="16200000" flipH="1">
            <a:off x="7450134" y="2143133"/>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35876" name="Group 100"/>
          <p:cNvGrpSpPr>
            <a:grpSpLocks/>
          </p:cNvGrpSpPr>
          <p:nvPr/>
        </p:nvGrpSpPr>
        <p:grpSpPr bwMode="auto">
          <a:xfrm>
            <a:off x="7715246" y="1600208"/>
            <a:ext cx="630238" cy="503238"/>
            <a:chOff x="-44" y="1473"/>
            <a:chExt cx="981" cy="1105"/>
          </a:xfrm>
        </p:grpSpPr>
        <p:pic>
          <p:nvPicPr>
            <p:cNvPr id="35891" name="Picture 101"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35892" name="Freeform 102"/>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56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cxnSp>
        <p:nvCxnSpPr>
          <p:cNvPr id="392" name="Straight Connector 391"/>
          <p:cNvCxnSpPr/>
          <p:nvPr/>
        </p:nvCxnSpPr>
        <p:spPr bwMode="auto">
          <a:xfrm rot="5400000">
            <a:off x="7904159" y="1979621"/>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bwMode="auto">
          <a:xfrm rot="1015003">
            <a:off x="5408609" y="2517783"/>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94" name="Rectangle 393"/>
          <p:cNvSpPr/>
          <p:nvPr/>
        </p:nvSpPr>
        <p:spPr bwMode="auto">
          <a:xfrm rot="2465437" flipV="1">
            <a:off x="7623171" y="4276733"/>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95" name="Rectangle 394"/>
          <p:cNvSpPr/>
          <p:nvPr/>
        </p:nvSpPr>
        <p:spPr bwMode="auto">
          <a:xfrm rot="2177866" flipV="1">
            <a:off x="7348534" y="2703521"/>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grpSp>
        <p:nvGrpSpPr>
          <p:cNvPr id="35881" name="Group 347"/>
          <p:cNvGrpSpPr>
            <a:grpSpLocks/>
          </p:cNvGrpSpPr>
          <p:nvPr/>
        </p:nvGrpSpPr>
        <p:grpSpPr bwMode="auto">
          <a:xfrm>
            <a:off x="5272084" y="4100521"/>
            <a:ext cx="815975" cy="449262"/>
            <a:chOff x="1871277" y="1576300"/>
            <a:chExt cx="1128371" cy="437861"/>
          </a:xfrm>
        </p:grpSpPr>
        <p:sp>
          <p:nvSpPr>
            <p:cNvPr id="89" name="Oval 88"/>
            <p:cNvSpPr>
              <a:spLocks noChangeArrowheads="1"/>
            </p:cNvSpPr>
            <p:nvPr/>
          </p:nvSpPr>
          <p:spPr bwMode="auto">
            <a:xfrm flipV="1">
              <a:off x="1873472" y="1693888"/>
              <a:ext cx="1126176" cy="32027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0" name="Rectangle 8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91" name="Oval 90"/>
            <p:cNvSpPr>
              <a:spLocks noChangeArrowheads="1"/>
            </p:cNvSpPr>
            <p:nvPr/>
          </p:nvSpPr>
          <p:spPr bwMode="auto">
            <a:xfrm flipV="1">
              <a:off x="1871277" y="1576300"/>
              <a:ext cx="1126175" cy="320273"/>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92" name="Freeform 9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92"/>
            <p:cNvSpPr>
              <a:spLocks/>
            </p:cNvSpPr>
            <p:nvPr/>
          </p:nvSpPr>
          <p:spPr bwMode="auto">
            <a:xfrm>
              <a:off x="2101780" y="1633546"/>
              <a:ext cx="662973" cy="1113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4" name="Freeform 93"/>
            <p:cNvSpPr>
              <a:spLocks/>
            </p:cNvSpPr>
            <p:nvPr/>
          </p:nvSpPr>
          <p:spPr bwMode="auto">
            <a:xfrm>
              <a:off x="2554007" y="1727927"/>
              <a:ext cx="243676" cy="97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95" name="Freeform 94"/>
            <p:cNvSpPr>
              <a:spLocks/>
            </p:cNvSpPr>
            <p:nvPr/>
          </p:nvSpPr>
          <p:spPr bwMode="auto">
            <a:xfrm>
              <a:off x="2090804" y="1729474"/>
              <a:ext cx="239284" cy="97475"/>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96" name="Straight Connector 95"/>
            <p:cNvCxnSpPr>
              <a:cxnSpLocks noChangeShapeType="1"/>
              <a:endCxn id="91" idx="2"/>
            </p:cNvCxnSpPr>
            <p:nvPr/>
          </p:nvCxnSpPr>
          <p:spPr bwMode="auto">
            <a:xfrm flipH="1" flipV="1">
              <a:off x="1871277" y="1737210"/>
              <a:ext cx="2195"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7" name="Straight Connector 96"/>
            <p:cNvCxnSpPr>
              <a:cxnSpLocks noChangeShapeType="1"/>
            </p:cNvCxnSpPr>
            <p:nvPr/>
          </p:nvCxnSpPr>
          <p:spPr bwMode="auto">
            <a:xfrm flipH="1" flipV="1">
              <a:off x="2997452" y="1734116"/>
              <a:ext cx="2196"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extLst>
      <p:ext uri="{BB962C8B-B14F-4D97-AF65-F5344CB8AC3E}">
        <p14:creationId xmlns:p14="http://schemas.microsoft.com/office/powerpoint/2010/main" val="155321414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p:cNvPicPr>
            <a:picLocks noChangeAspect="1" noChangeArrowheads="1"/>
          </p:cNvPicPr>
          <p:nvPr/>
        </p:nvPicPr>
        <p:blipFill>
          <a:blip r:embed="rId2" cstate="print"/>
          <a:srcRect/>
          <a:stretch>
            <a:fillRect/>
          </a:stretch>
        </p:blipFill>
        <p:spPr bwMode="auto">
          <a:xfrm>
            <a:off x="0" y="0"/>
            <a:ext cx="9277350" cy="6858000"/>
          </a:xfrm>
          <a:prstGeom prst="rect">
            <a:avLst/>
          </a:prstGeom>
          <a:noFill/>
          <a:ln w="9525">
            <a:noFill/>
            <a:miter lim="800000"/>
            <a:headEnd/>
            <a:tailEnd/>
          </a:ln>
        </p:spPr>
      </p:pic>
      <p:sp>
        <p:nvSpPr>
          <p:cNvPr id="104451" name="Text Box 3"/>
          <p:cNvSpPr txBox="1">
            <a:spLocks noChangeArrowheads="1"/>
          </p:cNvSpPr>
          <p:nvPr/>
        </p:nvSpPr>
        <p:spPr bwMode="auto">
          <a:xfrm>
            <a:off x="900113" y="2205038"/>
            <a:ext cx="1223962" cy="336550"/>
          </a:xfrm>
          <a:prstGeom prst="rect">
            <a:avLst/>
          </a:prstGeom>
          <a:noFill/>
          <a:ln w="9525">
            <a:noFill/>
            <a:miter lim="800000"/>
            <a:headEnd/>
            <a:tailEnd/>
          </a:ln>
        </p:spPr>
        <p:txBody>
          <a:bodyPr>
            <a:spAutoFit/>
          </a:bodyPr>
          <a:lstStyle/>
          <a:p>
            <a:pPr eaLnBrk="1" hangingPunct="1">
              <a:spcBef>
                <a:spcPct val="50000"/>
              </a:spcBef>
            </a:pPr>
            <a:r>
              <a:rPr lang="zh-CN" altLang="en-US" sz="1600" dirty="0">
                <a:latin typeface="Tahoma" pitchFamily="34" charset="0"/>
              </a:rPr>
              <a:t>程控交换机</a:t>
            </a:r>
          </a:p>
        </p:txBody>
      </p:sp>
      <p:sp>
        <p:nvSpPr>
          <p:cNvPr id="104452" name="Text Box 4"/>
          <p:cNvSpPr txBox="1">
            <a:spLocks noChangeArrowheads="1"/>
          </p:cNvSpPr>
          <p:nvPr/>
        </p:nvSpPr>
        <p:spPr bwMode="auto">
          <a:xfrm>
            <a:off x="2771775" y="2924175"/>
            <a:ext cx="1223963" cy="336550"/>
          </a:xfrm>
          <a:prstGeom prst="rect">
            <a:avLst/>
          </a:prstGeom>
          <a:noFill/>
          <a:ln w="9525">
            <a:noFill/>
            <a:miter lim="800000"/>
            <a:headEnd/>
            <a:tailEnd/>
          </a:ln>
        </p:spPr>
        <p:txBody>
          <a:bodyPr>
            <a:spAutoFit/>
          </a:bodyPr>
          <a:lstStyle/>
          <a:p>
            <a:pPr eaLnBrk="1" hangingPunct="1">
              <a:spcBef>
                <a:spcPct val="50000"/>
              </a:spcBef>
            </a:pPr>
            <a:r>
              <a:rPr lang="zh-CN" altLang="en-US" sz="1600" dirty="0">
                <a:latin typeface="Tahoma" pitchFamily="34" charset="0"/>
              </a:rPr>
              <a:t>程控交换机</a:t>
            </a:r>
          </a:p>
        </p:txBody>
      </p:sp>
      <p:sp>
        <p:nvSpPr>
          <p:cNvPr id="104453" name="Text Box 5"/>
          <p:cNvSpPr txBox="1">
            <a:spLocks noChangeArrowheads="1"/>
          </p:cNvSpPr>
          <p:nvPr/>
        </p:nvSpPr>
        <p:spPr bwMode="auto">
          <a:xfrm>
            <a:off x="4787900" y="2876550"/>
            <a:ext cx="1223963" cy="336550"/>
          </a:xfrm>
          <a:prstGeom prst="rect">
            <a:avLst/>
          </a:prstGeom>
          <a:noFill/>
          <a:ln w="9525">
            <a:noFill/>
            <a:miter lim="800000"/>
            <a:headEnd/>
            <a:tailEnd/>
          </a:ln>
        </p:spPr>
        <p:txBody>
          <a:bodyPr>
            <a:spAutoFit/>
          </a:bodyPr>
          <a:lstStyle/>
          <a:p>
            <a:pPr eaLnBrk="1" hangingPunct="1">
              <a:spcBef>
                <a:spcPct val="50000"/>
              </a:spcBef>
            </a:pPr>
            <a:r>
              <a:rPr lang="zh-CN" altLang="en-US" sz="1600" dirty="0">
                <a:latin typeface="Tahoma" pitchFamily="34" charset="0"/>
              </a:rPr>
              <a:t>程控交换机</a:t>
            </a:r>
          </a:p>
        </p:txBody>
      </p:sp>
      <p:sp>
        <p:nvSpPr>
          <p:cNvPr id="104454" name="Text Box 6"/>
          <p:cNvSpPr txBox="1">
            <a:spLocks noChangeArrowheads="1"/>
          </p:cNvSpPr>
          <p:nvPr/>
        </p:nvSpPr>
        <p:spPr bwMode="auto">
          <a:xfrm>
            <a:off x="6877050" y="2060575"/>
            <a:ext cx="1223963" cy="336550"/>
          </a:xfrm>
          <a:prstGeom prst="rect">
            <a:avLst/>
          </a:prstGeom>
          <a:noFill/>
          <a:ln w="9525">
            <a:noFill/>
            <a:miter lim="800000"/>
            <a:headEnd/>
            <a:tailEnd/>
          </a:ln>
        </p:spPr>
        <p:txBody>
          <a:bodyPr>
            <a:spAutoFit/>
          </a:bodyPr>
          <a:lstStyle/>
          <a:p>
            <a:pPr eaLnBrk="1" hangingPunct="1">
              <a:spcBef>
                <a:spcPct val="50000"/>
              </a:spcBef>
            </a:pPr>
            <a:r>
              <a:rPr lang="zh-CN" altLang="en-US" sz="1600">
                <a:latin typeface="Tahoma" pitchFamily="34" charset="0"/>
              </a:rPr>
              <a:t>程控交换机</a:t>
            </a:r>
          </a:p>
        </p:txBody>
      </p:sp>
      <p:sp>
        <p:nvSpPr>
          <p:cNvPr id="104455" name="Text Box 7"/>
          <p:cNvSpPr txBox="1">
            <a:spLocks noChangeArrowheads="1"/>
          </p:cNvSpPr>
          <p:nvPr/>
        </p:nvSpPr>
        <p:spPr bwMode="auto">
          <a:xfrm>
            <a:off x="1476375" y="5661025"/>
            <a:ext cx="863600" cy="336550"/>
          </a:xfrm>
          <a:prstGeom prst="rect">
            <a:avLst/>
          </a:prstGeom>
          <a:noFill/>
          <a:ln w="9525">
            <a:noFill/>
            <a:miter lim="800000"/>
            <a:headEnd/>
            <a:tailEnd/>
          </a:ln>
        </p:spPr>
        <p:txBody>
          <a:bodyPr>
            <a:spAutoFit/>
          </a:bodyPr>
          <a:lstStyle/>
          <a:p>
            <a:pPr eaLnBrk="1" hangingPunct="1">
              <a:spcBef>
                <a:spcPct val="50000"/>
              </a:spcBef>
            </a:pPr>
            <a:r>
              <a:rPr lang="zh-CN" altLang="en-US" sz="1600">
                <a:latin typeface="Tahoma" pitchFamily="34" charset="0"/>
              </a:rPr>
              <a:t>路由器</a:t>
            </a:r>
          </a:p>
        </p:txBody>
      </p:sp>
      <p:sp>
        <p:nvSpPr>
          <p:cNvPr id="104456" name="Text Box 8"/>
          <p:cNvSpPr txBox="1">
            <a:spLocks noChangeArrowheads="1"/>
          </p:cNvSpPr>
          <p:nvPr/>
        </p:nvSpPr>
        <p:spPr bwMode="auto">
          <a:xfrm>
            <a:off x="2844800" y="6477000"/>
            <a:ext cx="863600" cy="336550"/>
          </a:xfrm>
          <a:prstGeom prst="rect">
            <a:avLst/>
          </a:prstGeom>
          <a:noFill/>
          <a:ln w="9525">
            <a:noFill/>
            <a:miter lim="800000"/>
            <a:headEnd/>
            <a:tailEnd/>
          </a:ln>
        </p:spPr>
        <p:txBody>
          <a:bodyPr>
            <a:spAutoFit/>
          </a:bodyPr>
          <a:lstStyle/>
          <a:p>
            <a:pPr eaLnBrk="1" hangingPunct="1">
              <a:spcBef>
                <a:spcPct val="50000"/>
              </a:spcBef>
            </a:pPr>
            <a:r>
              <a:rPr lang="zh-CN" altLang="en-US" sz="1600">
                <a:latin typeface="Tahoma" pitchFamily="34" charset="0"/>
              </a:rPr>
              <a:t>路由器</a:t>
            </a:r>
          </a:p>
        </p:txBody>
      </p:sp>
      <p:sp>
        <p:nvSpPr>
          <p:cNvPr id="104457" name="Text Box 9"/>
          <p:cNvSpPr txBox="1">
            <a:spLocks noChangeArrowheads="1"/>
          </p:cNvSpPr>
          <p:nvPr/>
        </p:nvSpPr>
        <p:spPr bwMode="auto">
          <a:xfrm>
            <a:off x="5003800" y="6477000"/>
            <a:ext cx="863600" cy="336550"/>
          </a:xfrm>
          <a:prstGeom prst="rect">
            <a:avLst/>
          </a:prstGeom>
          <a:noFill/>
          <a:ln w="9525">
            <a:noFill/>
            <a:miter lim="800000"/>
            <a:headEnd/>
            <a:tailEnd/>
          </a:ln>
        </p:spPr>
        <p:txBody>
          <a:bodyPr>
            <a:spAutoFit/>
          </a:bodyPr>
          <a:lstStyle/>
          <a:p>
            <a:pPr eaLnBrk="1" hangingPunct="1">
              <a:spcBef>
                <a:spcPct val="50000"/>
              </a:spcBef>
            </a:pPr>
            <a:r>
              <a:rPr lang="zh-CN" altLang="en-US" sz="1600">
                <a:latin typeface="Tahoma" pitchFamily="34" charset="0"/>
              </a:rPr>
              <a:t>路由器</a:t>
            </a:r>
          </a:p>
        </p:txBody>
      </p:sp>
      <p:sp>
        <p:nvSpPr>
          <p:cNvPr id="104458" name="Text Box 10"/>
          <p:cNvSpPr txBox="1">
            <a:spLocks noChangeArrowheads="1"/>
          </p:cNvSpPr>
          <p:nvPr/>
        </p:nvSpPr>
        <p:spPr bwMode="auto">
          <a:xfrm>
            <a:off x="6588125" y="5661025"/>
            <a:ext cx="863600" cy="336550"/>
          </a:xfrm>
          <a:prstGeom prst="rect">
            <a:avLst/>
          </a:prstGeom>
          <a:noFill/>
          <a:ln w="9525">
            <a:noFill/>
            <a:miter lim="800000"/>
            <a:headEnd/>
            <a:tailEnd/>
          </a:ln>
        </p:spPr>
        <p:txBody>
          <a:bodyPr>
            <a:spAutoFit/>
          </a:bodyPr>
          <a:lstStyle/>
          <a:p>
            <a:pPr eaLnBrk="1" hangingPunct="1">
              <a:spcBef>
                <a:spcPct val="50000"/>
              </a:spcBef>
            </a:pPr>
            <a:r>
              <a:rPr lang="zh-CN" altLang="en-US" sz="1600">
                <a:latin typeface="Tahoma" pitchFamily="34" charset="0"/>
              </a:rPr>
              <a:t>路由器</a:t>
            </a:r>
          </a:p>
        </p:txBody>
      </p:sp>
      <p:grpSp>
        <p:nvGrpSpPr>
          <p:cNvPr id="2" name="Group 11"/>
          <p:cNvGrpSpPr>
            <a:grpSpLocks/>
          </p:cNvGrpSpPr>
          <p:nvPr/>
        </p:nvGrpSpPr>
        <p:grpSpPr bwMode="auto">
          <a:xfrm>
            <a:off x="611188" y="981075"/>
            <a:ext cx="7921625" cy="1152525"/>
            <a:chOff x="385" y="618"/>
            <a:chExt cx="4990" cy="726"/>
          </a:xfrm>
        </p:grpSpPr>
        <p:sp>
          <p:nvSpPr>
            <p:cNvPr id="104474" name="Line 12"/>
            <p:cNvSpPr>
              <a:spLocks noChangeShapeType="1"/>
            </p:cNvSpPr>
            <p:nvPr/>
          </p:nvSpPr>
          <p:spPr bwMode="auto">
            <a:xfrm>
              <a:off x="1519" y="1162"/>
              <a:ext cx="0" cy="182"/>
            </a:xfrm>
            <a:prstGeom prst="line">
              <a:avLst/>
            </a:prstGeom>
            <a:noFill/>
            <a:ln w="76200">
              <a:solidFill>
                <a:schemeClr val="hlink"/>
              </a:solidFill>
              <a:round/>
              <a:headEnd/>
              <a:tailEnd/>
            </a:ln>
          </p:spPr>
          <p:txBody>
            <a:bodyPr/>
            <a:lstStyle/>
            <a:p>
              <a:endParaRPr lang="zh-CN" altLang="en-US"/>
            </a:p>
          </p:txBody>
        </p:sp>
        <p:sp>
          <p:nvSpPr>
            <p:cNvPr id="104475" name="Line 13"/>
            <p:cNvSpPr>
              <a:spLocks noChangeShapeType="1"/>
            </p:cNvSpPr>
            <p:nvPr/>
          </p:nvSpPr>
          <p:spPr bwMode="auto">
            <a:xfrm>
              <a:off x="385" y="845"/>
              <a:ext cx="318" cy="0"/>
            </a:xfrm>
            <a:prstGeom prst="line">
              <a:avLst/>
            </a:prstGeom>
            <a:noFill/>
            <a:ln w="76200">
              <a:solidFill>
                <a:schemeClr val="hlink"/>
              </a:solidFill>
              <a:round/>
              <a:headEnd/>
              <a:tailEnd/>
            </a:ln>
          </p:spPr>
          <p:txBody>
            <a:bodyPr/>
            <a:lstStyle/>
            <a:p>
              <a:endParaRPr lang="zh-CN" altLang="en-US"/>
            </a:p>
          </p:txBody>
        </p:sp>
        <p:sp>
          <p:nvSpPr>
            <p:cNvPr id="104476" name="Line 14"/>
            <p:cNvSpPr>
              <a:spLocks noChangeShapeType="1"/>
            </p:cNvSpPr>
            <p:nvPr/>
          </p:nvSpPr>
          <p:spPr bwMode="auto">
            <a:xfrm>
              <a:off x="703" y="845"/>
              <a:ext cx="499" cy="317"/>
            </a:xfrm>
            <a:prstGeom prst="line">
              <a:avLst/>
            </a:prstGeom>
            <a:noFill/>
            <a:ln w="76200">
              <a:solidFill>
                <a:schemeClr val="hlink"/>
              </a:solidFill>
              <a:round/>
              <a:headEnd/>
              <a:tailEnd/>
            </a:ln>
          </p:spPr>
          <p:txBody>
            <a:bodyPr/>
            <a:lstStyle/>
            <a:p>
              <a:endParaRPr lang="zh-CN" altLang="en-US"/>
            </a:p>
          </p:txBody>
        </p:sp>
        <p:sp>
          <p:nvSpPr>
            <p:cNvPr id="104477" name="Line 15"/>
            <p:cNvSpPr>
              <a:spLocks noChangeShapeType="1"/>
            </p:cNvSpPr>
            <p:nvPr/>
          </p:nvSpPr>
          <p:spPr bwMode="auto">
            <a:xfrm>
              <a:off x="1202" y="1162"/>
              <a:ext cx="317" cy="0"/>
            </a:xfrm>
            <a:prstGeom prst="line">
              <a:avLst/>
            </a:prstGeom>
            <a:noFill/>
            <a:ln w="76200">
              <a:solidFill>
                <a:schemeClr val="hlink"/>
              </a:solidFill>
              <a:round/>
              <a:headEnd/>
              <a:tailEnd/>
            </a:ln>
          </p:spPr>
          <p:txBody>
            <a:bodyPr/>
            <a:lstStyle/>
            <a:p>
              <a:endParaRPr lang="zh-CN" altLang="en-US"/>
            </a:p>
          </p:txBody>
        </p:sp>
        <p:sp>
          <p:nvSpPr>
            <p:cNvPr id="104478" name="Line 16"/>
            <p:cNvSpPr>
              <a:spLocks noChangeShapeType="1"/>
            </p:cNvSpPr>
            <p:nvPr/>
          </p:nvSpPr>
          <p:spPr bwMode="auto">
            <a:xfrm>
              <a:off x="1519" y="1344"/>
              <a:ext cx="1043" cy="0"/>
            </a:xfrm>
            <a:prstGeom prst="line">
              <a:avLst/>
            </a:prstGeom>
            <a:noFill/>
            <a:ln w="76200">
              <a:solidFill>
                <a:schemeClr val="hlink"/>
              </a:solidFill>
              <a:round/>
              <a:headEnd/>
              <a:tailEnd/>
            </a:ln>
          </p:spPr>
          <p:txBody>
            <a:bodyPr/>
            <a:lstStyle/>
            <a:p>
              <a:endParaRPr lang="zh-CN" altLang="en-US"/>
            </a:p>
          </p:txBody>
        </p:sp>
        <p:sp>
          <p:nvSpPr>
            <p:cNvPr id="104479" name="Line 17"/>
            <p:cNvSpPr>
              <a:spLocks noChangeShapeType="1"/>
            </p:cNvSpPr>
            <p:nvPr/>
          </p:nvSpPr>
          <p:spPr bwMode="auto">
            <a:xfrm flipV="1">
              <a:off x="2562" y="618"/>
              <a:ext cx="363" cy="726"/>
            </a:xfrm>
            <a:prstGeom prst="line">
              <a:avLst/>
            </a:prstGeom>
            <a:noFill/>
            <a:ln w="76200">
              <a:solidFill>
                <a:schemeClr val="hlink"/>
              </a:solidFill>
              <a:round/>
              <a:headEnd/>
              <a:tailEnd/>
            </a:ln>
          </p:spPr>
          <p:txBody>
            <a:bodyPr/>
            <a:lstStyle/>
            <a:p>
              <a:endParaRPr lang="zh-CN" altLang="en-US"/>
            </a:p>
          </p:txBody>
        </p:sp>
        <p:sp>
          <p:nvSpPr>
            <p:cNvPr id="104480" name="Line 18"/>
            <p:cNvSpPr>
              <a:spLocks noChangeShapeType="1"/>
            </p:cNvSpPr>
            <p:nvPr/>
          </p:nvSpPr>
          <p:spPr bwMode="auto">
            <a:xfrm>
              <a:off x="2925" y="618"/>
              <a:ext cx="1089" cy="0"/>
            </a:xfrm>
            <a:prstGeom prst="line">
              <a:avLst/>
            </a:prstGeom>
            <a:noFill/>
            <a:ln w="76200">
              <a:solidFill>
                <a:schemeClr val="hlink"/>
              </a:solidFill>
              <a:round/>
              <a:headEnd/>
              <a:tailEnd/>
            </a:ln>
          </p:spPr>
          <p:txBody>
            <a:bodyPr/>
            <a:lstStyle/>
            <a:p>
              <a:endParaRPr lang="zh-CN" altLang="en-US"/>
            </a:p>
          </p:txBody>
        </p:sp>
        <p:sp>
          <p:nvSpPr>
            <p:cNvPr id="104481" name="Line 19"/>
            <p:cNvSpPr>
              <a:spLocks noChangeShapeType="1"/>
            </p:cNvSpPr>
            <p:nvPr/>
          </p:nvSpPr>
          <p:spPr bwMode="auto">
            <a:xfrm>
              <a:off x="4014" y="618"/>
              <a:ext cx="0" cy="227"/>
            </a:xfrm>
            <a:prstGeom prst="line">
              <a:avLst/>
            </a:prstGeom>
            <a:noFill/>
            <a:ln w="76200">
              <a:solidFill>
                <a:schemeClr val="hlink"/>
              </a:solidFill>
              <a:round/>
              <a:headEnd/>
              <a:tailEnd/>
            </a:ln>
          </p:spPr>
          <p:txBody>
            <a:bodyPr/>
            <a:lstStyle/>
            <a:p>
              <a:endParaRPr lang="zh-CN" altLang="en-US"/>
            </a:p>
          </p:txBody>
        </p:sp>
        <p:sp>
          <p:nvSpPr>
            <p:cNvPr id="104482" name="Line 20"/>
            <p:cNvSpPr>
              <a:spLocks noChangeShapeType="1"/>
            </p:cNvSpPr>
            <p:nvPr/>
          </p:nvSpPr>
          <p:spPr bwMode="auto">
            <a:xfrm>
              <a:off x="4014" y="845"/>
              <a:ext cx="408" cy="0"/>
            </a:xfrm>
            <a:prstGeom prst="line">
              <a:avLst/>
            </a:prstGeom>
            <a:noFill/>
            <a:ln w="76200">
              <a:solidFill>
                <a:schemeClr val="hlink"/>
              </a:solidFill>
              <a:round/>
              <a:headEnd/>
              <a:tailEnd/>
            </a:ln>
          </p:spPr>
          <p:txBody>
            <a:bodyPr/>
            <a:lstStyle/>
            <a:p>
              <a:endParaRPr lang="zh-CN" altLang="en-US"/>
            </a:p>
          </p:txBody>
        </p:sp>
        <p:sp>
          <p:nvSpPr>
            <p:cNvPr id="104483" name="Line 21"/>
            <p:cNvSpPr>
              <a:spLocks noChangeShapeType="1"/>
            </p:cNvSpPr>
            <p:nvPr/>
          </p:nvSpPr>
          <p:spPr bwMode="auto">
            <a:xfrm>
              <a:off x="4422" y="845"/>
              <a:ext cx="499" cy="317"/>
            </a:xfrm>
            <a:prstGeom prst="line">
              <a:avLst/>
            </a:prstGeom>
            <a:noFill/>
            <a:ln w="76200">
              <a:solidFill>
                <a:schemeClr val="hlink"/>
              </a:solidFill>
              <a:round/>
              <a:headEnd/>
              <a:tailEnd/>
            </a:ln>
          </p:spPr>
          <p:txBody>
            <a:bodyPr/>
            <a:lstStyle/>
            <a:p>
              <a:endParaRPr lang="zh-CN" altLang="en-US"/>
            </a:p>
          </p:txBody>
        </p:sp>
        <p:sp>
          <p:nvSpPr>
            <p:cNvPr id="104484" name="Line 22"/>
            <p:cNvSpPr>
              <a:spLocks noChangeShapeType="1"/>
            </p:cNvSpPr>
            <p:nvPr/>
          </p:nvSpPr>
          <p:spPr bwMode="auto">
            <a:xfrm>
              <a:off x="4967" y="1162"/>
              <a:ext cx="408" cy="0"/>
            </a:xfrm>
            <a:prstGeom prst="line">
              <a:avLst/>
            </a:prstGeom>
            <a:noFill/>
            <a:ln w="76200">
              <a:solidFill>
                <a:schemeClr val="hlink"/>
              </a:solidFill>
              <a:round/>
              <a:headEnd/>
              <a:tailEnd/>
            </a:ln>
          </p:spPr>
          <p:txBody>
            <a:bodyPr/>
            <a:lstStyle/>
            <a:p>
              <a:endParaRPr lang="zh-CN" altLang="en-US"/>
            </a:p>
          </p:txBody>
        </p:sp>
      </p:grpSp>
      <p:grpSp>
        <p:nvGrpSpPr>
          <p:cNvPr id="3" name="Group 23"/>
          <p:cNvGrpSpPr>
            <a:grpSpLocks/>
          </p:cNvGrpSpPr>
          <p:nvPr/>
        </p:nvGrpSpPr>
        <p:grpSpPr bwMode="auto">
          <a:xfrm>
            <a:off x="611188" y="981075"/>
            <a:ext cx="7921625" cy="1152525"/>
            <a:chOff x="385" y="618"/>
            <a:chExt cx="4990" cy="726"/>
          </a:xfrm>
        </p:grpSpPr>
        <p:sp>
          <p:nvSpPr>
            <p:cNvPr id="104463" name="Line 24"/>
            <p:cNvSpPr>
              <a:spLocks noChangeShapeType="1"/>
            </p:cNvSpPr>
            <p:nvPr/>
          </p:nvSpPr>
          <p:spPr bwMode="auto">
            <a:xfrm>
              <a:off x="1519" y="1162"/>
              <a:ext cx="0" cy="182"/>
            </a:xfrm>
            <a:prstGeom prst="line">
              <a:avLst/>
            </a:prstGeom>
            <a:noFill/>
            <a:ln w="76200">
              <a:solidFill>
                <a:schemeClr val="bg1"/>
              </a:solidFill>
              <a:prstDash val="sysDot"/>
              <a:round/>
              <a:headEnd/>
              <a:tailEnd/>
            </a:ln>
          </p:spPr>
          <p:txBody>
            <a:bodyPr/>
            <a:lstStyle/>
            <a:p>
              <a:endParaRPr lang="zh-CN" altLang="en-US"/>
            </a:p>
          </p:txBody>
        </p:sp>
        <p:sp>
          <p:nvSpPr>
            <p:cNvPr id="104464" name="Line 25"/>
            <p:cNvSpPr>
              <a:spLocks noChangeShapeType="1"/>
            </p:cNvSpPr>
            <p:nvPr/>
          </p:nvSpPr>
          <p:spPr bwMode="auto">
            <a:xfrm>
              <a:off x="385" y="845"/>
              <a:ext cx="318" cy="0"/>
            </a:xfrm>
            <a:prstGeom prst="line">
              <a:avLst/>
            </a:prstGeom>
            <a:noFill/>
            <a:ln w="76200">
              <a:solidFill>
                <a:schemeClr val="bg1"/>
              </a:solidFill>
              <a:prstDash val="sysDot"/>
              <a:round/>
              <a:headEnd/>
              <a:tailEnd/>
            </a:ln>
          </p:spPr>
          <p:txBody>
            <a:bodyPr/>
            <a:lstStyle/>
            <a:p>
              <a:endParaRPr lang="zh-CN" altLang="en-US"/>
            </a:p>
          </p:txBody>
        </p:sp>
        <p:sp>
          <p:nvSpPr>
            <p:cNvPr id="104465" name="Line 26"/>
            <p:cNvSpPr>
              <a:spLocks noChangeShapeType="1"/>
            </p:cNvSpPr>
            <p:nvPr/>
          </p:nvSpPr>
          <p:spPr bwMode="auto">
            <a:xfrm>
              <a:off x="703" y="845"/>
              <a:ext cx="499" cy="317"/>
            </a:xfrm>
            <a:prstGeom prst="line">
              <a:avLst/>
            </a:prstGeom>
            <a:noFill/>
            <a:ln w="76200">
              <a:solidFill>
                <a:schemeClr val="bg1"/>
              </a:solidFill>
              <a:prstDash val="sysDot"/>
              <a:round/>
              <a:headEnd/>
              <a:tailEnd/>
            </a:ln>
          </p:spPr>
          <p:txBody>
            <a:bodyPr/>
            <a:lstStyle/>
            <a:p>
              <a:endParaRPr lang="zh-CN" altLang="en-US"/>
            </a:p>
          </p:txBody>
        </p:sp>
        <p:sp>
          <p:nvSpPr>
            <p:cNvPr id="104466" name="Line 27"/>
            <p:cNvSpPr>
              <a:spLocks noChangeShapeType="1"/>
            </p:cNvSpPr>
            <p:nvPr/>
          </p:nvSpPr>
          <p:spPr bwMode="auto">
            <a:xfrm>
              <a:off x="1202" y="1162"/>
              <a:ext cx="317" cy="0"/>
            </a:xfrm>
            <a:prstGeom prst="line">
              <a:avLst/>
            </a:prstGeom>
            <a:noFill/>
            <a:ln w="76200">
              <a:solidFill>
                <a:schemeClr val="bg1"/>
              </a:solidFill>
              <a:prstDash val="sysDot"/>
              <a:round/>
              <a:headEnd/>
              <a:tailEnd/>
            </a:ln>
          </p:spPr>
          <p:txBody>
            <a:bodyPr/>
            <a:lstStyle/>
            <a:p>
              <a:endParaRPr lang="zh-CN" altLang="en-US"/>
            </a:p>
          </p:txBody>
        </p:sp>
        <p:sp>
          <p:nvSpPr>
            <p:cNvPr id="104467" name="Line 28"/>
            <p:cNvSpPr>
              <a:spLocks noChangeShapeType="1"/>
            </p:cNvSpPr>
            <p:nvPr/>
          </p:nvSpPr>
          <p:spPr bwMode="auto">
            <a:xfrm>
              <a:off x="1519" y="1344"/>
              <a:ext cx="1043" cy="0"/>
            </a:xfrm>
            <a:prstGeom prst="line">
              <a:avLst/>
            </a:prstGeom>
            <a:noFill/>
            <a:ln w="76200">
              <a:solidFill>
                <a:schemeClr val="bg1"/>
              </a:solidFill>
              <a:prstDash val="sysDot"/>
              <a:round/>
              <a:headEnd/>
              <a:tailEnd/>
            </a:ln>
          </p:spPr>
          <p:txBody>
            <a:bodyPr/>
            <a:lstStyle/>
            <a:p>
              <a:endParaRPr lang="zh-CN" altLang="en-US"/>
            </a:p>
          </p:txBody>
        </p:sp>
        <p:sp>
          <p:nvSpPr>
            <p:cNvPr id="104468" name="Line 29"/>
            <p:cNvSpPr>
              <a:spLocks noChangeShapeType="1"/>
            </p:cNvSpPr>
            <p:nvPr/>
          </p:nvSpPr>
          <p:spPr bwMode="auto">
            <a:xfrm flipV="1">
              <a:off x="2562" y="618"/>
              <a:ext cx="363" cy="726"/>
            </a:xfrm>
            <a:prstGeom prst="line">
              <a:avLst/>
            </a:prstGeom>
            <a:noFill/>
            <a:ln w="76200">
              <a:solidFill>
                <a:schemeClr val="bg1"/>
              </a:solidFill>
              <a:prstDash val="sysDot"/>
              <a:round/>
              <a:headEnd/>
              <a:tailEnd/>
            </a:ln>
          </p:spPr>
          <p:txBody>
            <a:bodyPr/>
            <a:lstStyle/>
            <a:p>
              <a:endParaRPr lang="zh-CN" altLang="en-US"/>
            </a:p>
          </p:txBody>
        </p:sp>
        <p:sp>
          <p:nvSpPr>
            <p:cNvPr id="104469" name="Line 30"/>
            <p:cNvSpPr>
              <a:spLocks noChangeShapeType="1"/>
            </p:cNvSpPr>
            <p:nvPr/>
          </p:nvSpPr>
          <p:spPr bwMode="auto">
            <a:xfrm>
              <a:off x="2925" y="618"/>
              <a:ext cx="1089" cy="0"/>
            </a:xfrm>
            <a:prstGeom prst="line">
              <a:avLst/>
            </a:prstGeom>
            <a:noFill/>
            <a:ln w="76200">
              <a:solidFill>
                <a:schemeClr val="bg1"/>
              </a:solidFill>
              <a:prstDash val="sysDot"/>
              <a:round/>
              <a:headEnd/>
              <a:tailEnd/>
            </a:ln>
          </p:spPr>
          <p:txBody>
            <a:bodyPr/>
            <a:lstStyle/>
            <a:p>
              <a:endParaRPr lang="zh-CN" altLang="en-US"/>
            </a:p>
          </p:txBody>
        </p:sp>
        <p:sp>
          <p:nvSpPr>
            <p:cNvPr id="104470" name="Line 31"/>
            <p:cNvSpPr>
              <a:spLocks noChangeShapeType="1"/>
            </p:cNvSpPr>
            <p:nvPr/>
          </p:nvSpPr>
          <p:spPr bwMode="auto">
            <a:xfrm>
              <a:off x="4014" y="618"/>
              <a:ext cx="0" cy="227"/>
            </a:xfrm>
            <a:prstGeom prst="line">
              <a:avLst/>
            </a:prstGeom>
            <a:noFill/>
            <a:ln w="76200">
              <a:solidFill>
                <a:schemeClr val="bg1"/>
              </a:solidFill>
              <a:prstDash val="sysDot"/>
              <a:round/>
              <a:headEnd/>
              <a:tailEnd/>
            </a:ln>
          </p:spPr>
          <p:txBody>
            <a:bodyPr/>
            <a:lstStyle/>
            <a:p>
              <a:endParaRPr lang="zh-CN" altLang="en-US"/>
            </a:p>
          </p:txBody>
        </p:sp>
        <p:sp>
          <p:nvSpPr>
            <p:cNvPr id="104471" name="Line 32"/>
            <p:cNvSpPr>
              <a:spLocks noChangeShapeType="1"/>
            </p:cNvSpPr>
            <p:nvPr/>
          </p:nvSpPr>
          <p:spPr bwMode="auto">
            <a:xfrm>
              <a:off x="4014" y="845"/>
              <a:ext cx="408" cy="0"/>
            </a:xfrm>
            <a:prstGeom prst="line">
              <a:avLst/>
            </a:prstGeom>
            <a:noFill/>
            <a:ln w="76200">
              <a:solidFill>
                <a:schemeClr val="bg1"/>
              </a:solidFill>
              <a:prstDash val="sysDot"/>
              <a:round/>
              <a:headEnd/>
              <a:tailEnd/>
            </a:ln>
          </p:spPr>
          <p:txBody>
            <a:bodyPr/>
            <a:lstStyle/>
            <a:p>
              <a:endParaRPr lang="zh-CN" altLang="en-US"/>
            </a:p>
          </p:txBody>
        </p:sp>
        <p:sp>
          <p:nvSpPr>
            <p:cNvPr id="104472" name="Line 33"/>
            <p:cNvSpPr>
              <a:spLocks noChangeShapeType="1"/>
            </p:cNvSpPr>
            <p:nvPr/>
          </p:nvSpPr>
          <p:spPr bwMode="auto">
            <a:xfrm>
              <a:off x="4422" y="845"/>
              <a:ext cx="499" cy="317"/>
            </a:xfrm>
            <a:prstGeom prst="line">
              <a:avLst/>
            </a:prstGeom>
            <a:noFill/>
            <a:ln w="76200">
              <a:solidFill>
                <a:schemeClr val="bg1"/>
              </a:solidFill>
              <a:prstDash val="sysDot"/>
              <a:round/>
              <a:headEnd/>
              <a:tailEnd/>
            </a:ln>
          </p:spPr>
          <p:txBody>
            <a:bodyPr/>
            <a:lstStyle/>
            <a:p>
              <a:endParaRPr lang="zh-CN" altLang="en-US"/>
            </a:p>
          </p:txBody>
        </p:sp>
        <p:sp>
          <p:nvSpPr>
            <p:cNvPr id="104473" name="Line 34"/>
            <p:cNvSpPr>
              <a:spLocks noChangeShapeType="1"/>
            </p:cNvSpPr>
            <p:nvPr/>
          </p:nvSpPr>
          <p:spPr bwMode="auto">
            <a:xfrm>
              <a:off x="4967" y="1162"/>
              <a:ext cx="408" cy="0"/>
            </a:xfrm>
            <a:prstGeom prst="line">
              <a:avLst/>
            </a:prstGeom>
            <a:noFill/>
            <a:ln w="76200">
              <a:solidFill>
                <a:schemeClr val="bg1"/>
              </a:solidFill>
              <a:prstDash val="sysDot"/>
              <a:round/>
              <a:headEnd/>
              <a:tailEnd/>
            </a:ln>
          </p:spPr>
          <p:txBody>
            <a:bodyPr/>
            <a:lstStyle/>
            <a:p>
              <a:endParaRPr lang="zh-CN" altLang="en-US"/>
            </a:p>
          </p:txBody>
        </p:sp>
      </p:grpSp>
      <p:sp>
        <p:nvSpPr>
          <p:cNvPr id="527395" name="Rectangle 35"/>
          <p:cNvSpPr>
            <a:spLocks noChangeArrowheads="1"/>
          </p:cNvSpPr>
          <p:nvPr/>
        </p:nvSpPr>
        <p:spPr bwMode="auto">
          <a:xfrm>
            <a:off x="755650" y="4941888"/>
            <a:ext cx="144463" cy="142875"/>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527396" name="Rectangle 36"/>
          <p:cNvSpPr>
            <a:spLocks noChangeArrowheads="1"/>
          </p:cNvSpPr>
          <p:nvPr/>
        </p:nvSpPr>
        <p:spPr bwMode="auto">
          <a:xfrm>
            <a:off x="755650" y="5157788"/>
            <a:ext cx="144463" cy="142875"/>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8" presetClass="entr" presetSubtype="6" repeatCount="indefinite" fill="hold" nodeType="withEffect">
                                  <p:stCondLst>
                                    <p:cond delay="0"/>
                                  </p:stCondLst>
                                  <p:endCondLst>
                                    <p:cond evt="onNext" delay="0">
                                      <p:tgtEl>
                                        <p:sldTgt/>
                                      </p:tgtEl>
                                    </p:cond>
                                  </p:endCondLst>
                                  <p:childTnLst>
                                    <p:set>
                                      <p:cBhvr>
                                        <p:cTn id="13" dur="1" fill="hold">
                                          <p:stCondLst>
                                            <p:cond delay="0"/>
                                          </p:stCondLst>
                                        </p:cTn>
                                        <p:tgtEl>
                                          <p:spTgt spid="3"/>
                                        </p:tgtEl>
                                        <p:attrNameLst>
                                          <p:attrName>style.visibility</p:attrName>
                                        </p:attrNameLst>
                                      </p:cBhvr>
                                      <p:to>
                                        <p:strVal val="visible"/>
                                      </p:to>
                                    </p:set>
                                    <p:animEffect transition="in" filter="strips(downRigh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73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1.38889E-6 1.48148E-6 C 0.04566 0.02037 0.07934 0.01111 0.13333 0.01111 C 0.13559 0.03518 0.1408 0.02685 0.1408 0.05231 C 0.15938 0.05717 0.17639 0.09491 0.19497 0.09676 C 0.21198 0.09838 0.27552 0.11227 0.29288 0.11342 C 0.30347 0.11412 0.2533 0.09004 0.26372 0.0912 C 0.28351 0.08426 0.2474 0.14954 0.26788 0.14954 C 0.28455 0.14213 0.29149 0.14514 0.30538 0.13287 C 0.31233 0.11898 0.35156 0.08842 0.35851 0.07454 C 0.35955 0.07199 0.38229 0.03866 0.38333 0.03611 C 0.38924 0.02199 0.39618 0.00625 0.40625 -0.00278 C 0.41129 -0.02361 0.40417 0.00208 0.41233 -0.01945 C 0.41337 -0.02199 0.41337 -0.02523 0.41441 -0.02778 C 0.41615 -0.03102 0.41893 -0.0331 0.42083 -0.03611 C 0.42656 -0.04514 0.42205 -0.04445 0.42708 -0.04445 C 0.44236 -0.05023 0.49636 -0.10347 0.51163 -0.11019 C 0.51945 -0.11366 0.48976 -0.06667 0.49792 -0.06945 C 0.50556 -0.07199 0.47917 -0.11528 0.48663 -0.11852 C 0.4908 -0.12037 0.53316 -0.08333 0.53316 -0.0831 C 0.56736 -0.08056 0.55365 -0.07269 0.56684 -0.07269 C 0.57361 -0.06343 0.58316 -0.05718 0.59132 -0.05 C 0.59896 -0.03542 0.66077 -0.0088 0.66997 0.0037 C 0.67083 0.00648 0.6316 0.00254 0.63247 0.00509 C 0.63958 0.01852 0.63663 -0.02361 0.63663 -0.01574 C 0.68038 -0.00741 0.71215 0.01713 0.75625 0.01944 C 0.78472 0.02361 0.76875 0.02222 0.80417 0.02222 " pathEditMode="relative" rAng="0" ptsTypes="ffffffffffffffffffffffffff">
                                      <p:cBhvr>
                                        <p:cTn id="22" dur="3000" fill="hold"/>
                                        <p:tgtEl>
                                          <p:spTgt spid="527395"/>
                                        </p:tgtEl>
                                        <p:attrNameLst>
                                          <p:attrName>ppt_x</p:attrName>
                                          <p:attrName>ppt_y</p:attrName>
                                        </p:attrNameLst>
                                      </p:cBhvr>
                                      <p:rCtr x="40200" y="1500"/>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73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00122 0.0125 C 0.0283 0.01296 0.11458 0.04074 0.16372 0.01528 C 0.21268 -0.01019 0.28333 -0.11852 0.29601 -0.14028 C 0.30868 -0.16204 0.20139 -0.11944 0.23976 -0.11528 C 0.27813 -0.11111 0.45556 -0.13426 0.52622 -0.11528 C 0.59688 -0.0963 0.61684 -0.02176 0.66372 -0.00139 C 0.71059 0.01898 0.78281 0.00648 0.80747 0.00694 " pathEditMode="relative" rAng="0" ptsTypes="aaaaaaa">
                                      <p:cBhvr>
                                        <p:cTn id="30" dur="2000" fill="hold"/>
                                        <p:tgtEl>
                                          <p:spTgt spid="527396"/>
                                        </p:tgtEl>
                                        <p:attrNameLst>
                                          <p:attrName>ppt_x</p:attrName>
                                          <p:attrName>ppt_y</p:attrName>
                                        </p:attrNameLst>
                                      </p:cBhvr>
                                      <p:rCtr x="40300" y="-7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95" grpId="0" animBg="1"/>
      <p:bldP spid="527395" grpId="1" animBg="1"/>
      <p:bldP spid="527396" grpId="0" animBg="1"/>
      <p:bldP spid="527396"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14325" y="203200"/>
            <a:ext cx="8434388" cy="627063"/>
          </a:xfrm>
        </p:spPr>
        <p:txBody>
          <a:bodyPr/>
          <a:lstStyle/>
          <a:p>
            <a:r>
              <a:rPr lang="zh-CN" altLang="en-US" dirty="0"/>
              <a:t>电路交换网络中的多路复用</a:t>
            </a:r>
            <a:endParaRPr lang="en-US" altLang="zh-CN" dirty="0" smtClean="0"/>
          </a:p>
        </p:txBody>
      </p:sp>
      <p:sp>
        <p:nvSpPr>
          <p:cNvPr id="105475" name="Rectangle 3"/>
          <p:cNvSpPr>
            <a:spLocks noGrp="1" noChangeArrowheads="1"/>
          </p:cNvSpPr>
          <p:nvPr>
            <p:ph type="body" idx="1"/>
          </p:nvPr>
        </p:nvSpPr>
        <p:spPr>
          <a:xfrm>
            <a:off x="433388" y="1020127"/>
            <a:ext cx="8315325" cy="5148263"/>
          </a:xfrm>
        </p:spPr>
        <p:txBody>
          <a:bodyPr/>
          <a:lstStyle/>
          <a:p>
            <a:pPr>
              <a:spcBef>
                <a:spcPts val="1200"/>
              </a:spcBef>
            </a:pPr>
            <a:r>
              <a:rPr lang="zh-CN" altLang="en-US" dirty="0" smtClean="0"/>
              <a:t>一个链路</a:t>
            </a:r>
            <a:r>
              <a:rPr lang="zh-CN" altLang="en-US" dirty="0"/>
              <a:t>中的</a:t>
            </a:r>
            <a:r>
              <a:rPr lang="zh-CN" altLang="en-US" dirty="0">
                <a:solidFill>
                  <a:srgbClr val="FF0000"/>
                </a:solidFill>
              </a:rPr>
              <a:t>电路</a:t>
            </a:r>
            <a:r>
              <a:rPr lang="zh-CN" altLang="en-US" dirty="0"/>
              <a:t>是用频分</a:t>
            </a:r>
            <a:r>
              <a:rPr lang="zh-CN" altLang="en-US" dirty="0" smtClean="0"/>
              <a:t>多路复用</a:t>
            </a:r>
            <a:r>
              <a:rPr lang="en-US" altLang="zh-CN" dirty="0"/>
              <a:t>FDM </a:t>
            </a:r>
            <a:r>
              <a:rPr lang="en-US" altLang="zh-CN" dirty="0" smtClean="0"/>
              <a:t>(Frequency Division Multiplexing)</a:t>
            </a:r>
            <a:r>
              <a:rPr lang="zh-CN" altLang="en-US" dirty="0" smtClean="0"/>
              <a:t>或</a:t>
            </a:r>
            <a:r>
              <a:rPr lang="zh-CN" altLang="en-US" dirty="0"/>
              <a:t>时分</a:t>
            </a:r>
            <a:r>
              <a:rPr lang="zh-CN" altLang="en-US" dirty="0" smtClean="0"/>
              <a:t>多路复用</a:t>
            </a:r>
            <a:r>
              <a:rPr lang="en-US" altLang="zh-CN" dirty="0"/>
              <a:t>TDM </a:t>
            </a:r>
            <a:r>
              <a:rPr lang="en-US" altLang="zh-CN" dirty="0" smtClean="0"/>
              <a:t>(Time Division Multiplexing)</a:t>
            </a:r>
            <a:r>
              <a:rPr lang="zh-CN" altLang="en-US" dirty="0" smtClean="0"/>
              <a:t>实现</a:t>
            </a:r>
            <a:r>
              <a:rPr lang="zh-CN" altLang="en-US" dirty="0"/>
              <a:t>的</a:t>
            </a:r>
            <a:r>
              <a:rPr lang="zh-CN" altLang="en-US" dirty="0" smtClean="0"/>
              <a:t>。</a:t>
            </a:r>
            <a:endParaRPr lang="en-US" altLang="zh-CN" dirty="0" smtClean="0"/>
          </a:p>
          <a:p>
            <a:pPr>
              <a:spcBef>
                <a:spcPts val="1200"/>
              </a:spcBef>
            </a:pPr>
            <a:endParaRPr lang="zh-CN" altLang="en-US" dirty="0"/>
          </a:p>
          <a:p>
            <a:pPr>
              <a:spcBef>
                <a:spcPts val="1200"/>
              </a:spcBef>
            </a:pPr>
            <a:r>
              <a:rPr lang="zh-CN" altLang="en-US" dirty="0"/>
              <a:t>对于</a:t>
            </a:r>
            <a:r>
              <a:rPr lang="en-US" altLang="zh-CN" dirty="0" smtClean="0"/>
              <a:t>FDM</a:t>
            </a:r>
            <a:r>
              <a:rPr lang="zh-CN" altLang="en-US" dirty="0" smtClean="0"/>
              <a:t>，</a:t>
            </a:r>
            <a:r>
              <a:rPr lang="zh-CN" altLang="en-US" dirty="0"/>
              <a:t>一个链路的</a:t>
            </a:r>
            <a:r>
              <a:rPr lang="zh-CN" altLang="en-US" dirty="0" smtClean="0"/>
              <a:t>频谱</a:t>
            </a:r>
            <a:r>
              <a:rPr lang="zh-CN" altLang="en-US" dirty="0" smtClean="0">
                <a:solidFill>
                  <a:srgbClr val="FF0000"/>
                </a:solidFill>
              </a:rPr>
              <a:t>由</a:t>
            </a:r>
            <a:r>
              <a:rPr lang="zh-CN" altLang="en-US" u="sng" dirty="0" smtClean="0"/>
              <a:t>跨越链路创建的所有连接</a:t>
            </a:r>
            <a:r>
              <a:rPr lang="zh-CN" altLang="en-US" dirty="0" smtClean="0">
                <a:solidFill>
                  <a:srgbClr val="FF0000"/>
                </a:solidFill>
              </a:rPr>
              <a:t>共享</a:t>
            </a:r>
            <a:r>
              <a:rPr lang="zh-CN" altLang="en-US" dirty="0" smtClean="0"/>
              <a:t>。</a:t>
            </a:r>
            <a:endParaRPr lang="zh-CN" altLang="en-US" dirty="0"/>
          </a:p>
          <a:p>
            <a:pPr>
              <a:spcBef>
                <a:spcPts val="1200"/>
              </a:spcBef>
            </a:pPr>
            <a:endParaRPr lang="en-US" altLang="zh-CN" dirty="0" smtClean="0"/>
          </a:p>
          <a:p>
            <a:pPr>
              <a:spcBef>
                <a:spcPts val="1200"/>
              </a:spcBef>
            </a:pPr>
            <a:r>
              <a:rPr lang="zh-CN" altLang="en-US" dirty="0" smtClean="0"/>
              <a:t>特别是，在连接期间</a:t>
            </a:r>
            <a:r>
              <a:rPr lang="zh-CN" altLang="en-US" dirty="0"/>
              <a:t>为每个</a:t>
            </a:r>
            <a:r>
              <a:rPr lang="zh-CN" altLang="en-US" dirty="0" smtClean="0"/>
              <a:t>连接</a:t>
            </a:r>
            <a:r>
              <a:rPr lang="zh-CN" altLang="en-US" dirty="0" smtClean="0">
                <a:solidFill>
                  <a:srgbClr val="FF0000"/>
                </a:solidFill>
              </a:rPr>
              <a:t>专用</a:t>
            </a:r>
            <a:r>
              <a:rPr lang="en-US" altLang="zh-CN" dirty="0" smtClean="0"/>
              <a:t>(dedicate)</a:t>
            </a:r>
            <a:r>
              <a:rPr lang="zh-CN" altLang="en-US" dirty="0" smtClean="0"/>
              <a:t>一</a:t>
            </a:r>
            <a:r>
              <a:rPr lang="zh-CN" altLang="en-US" dirty="0"/>
              <a:t>个</a:t>
            </a:r>
            <a:r>
              <a:rPr lang="zh-CN" altLang="en-US" dirty="0" smtClean="0"/>
              <a:t>频段。</a:t>
            </a:r>
            <a:endParaRPr lang="en-US" altLang="zh-CN" dirty="0" smtClean="0"/>
          </a:p>
          <a:p>
            <a:pPr>
              <a:spcBef>
                <a:spcPts val="1200"/>
              </a:spcBef>
            </a:pPr>
            <a:endParaRPr lang="en-US" altLang="zh-CN" dirty="0"/>
          </a:p>
          <a:p>
            <a:pPr>
              <a:spcBef>
                <a:spcPts val="1200"/>
              </a:spcBef>
            </a:pPr>
            <a:r>
              <a:rPr lang="zh-CN" altLang="en-US" dirty="0"/>
              <a:t>毫无疑问，这个频带的宽度被称为带宽 </a:t>
            </a:r>
            <a:r>
              <a:rPr lang="en-US" altLang="zh-CN" dirty="0" smtClean="0"/>
              <a:t>(bandwidth). </a:t>
            </a:r>
            <a:endParaRPr lang="zh-CN" altLang="en-US" dirty="0"/>
          </a:p>
          <a:p>
            <a:pPr>
              <a:spcBef>
                <a:spcPts val="1200"/>
              </a:spcBef>
            </a:pPr>
            <a:endParaRPr lang="en-US" altLang="zh-CN" dirty="0" smtClean="0"/>
          </a:p>
          <a:p>
            <a:pPr>
              <a:spcBef>
                <a:spcPts val="1200"/>
              </a:spcBef>
            </a:pPr>
            <a:endParaRPr lang="en-US" altLang="zh-CN" dirty="0" smtClean="0"/>
          </a:p>
          <a:p>
            <a:endParaRPr lang="zh-CN" altLang="en-US" dirty="0" smtClean="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latin typeface="+mn-lt"/>
                <a:ea typeface="ＭＳ Ｐゴシック" pitchFamily="34" charset="-128"/>
              </a:rPr>
              <a:t>电路交换</a:t>
            </a:r>
            <a:r>
              <a:rPr lang="en-US" altLang="zh-CN" dirty="0" smtClean="0">
                <a:latin typeface="+mn-lt"/>
                <a:ea typeface="ＭＳ Ｐゴシック" pitchFamily="34" charset="-128"/>
              </a:rPr>
              <a:t>: </a:t>
            </a:r>
            <a:r>
              <a:rPr lang="en-US" altLang="zh-CN" dirty="0">
                <a:latin typeface="+mn-lt"/>
                <a:ea typeface="ＭＳ Ｐゴシック" pitchFamily="34" charset="-128"/>
              </a:rPr>
              <a:t>FDM </a:t>
            </a:r>
            <a:r>
              <a:rPr lang="en-US" altLang="zh-CN" sz="2400" dirty="0">
                <a:latin typeface="+mn-lt"/>
                <a:ea typeface="ＭＳ Ｐゴシック" pitchFamily="34" charset="-128"/>
              </a:rPr>
              <a:t>versus</a:t>
            </a:r>
            <a:r>
              <a:rPr lang="en-US" altLang="zh-CN" dirty="0">
                <a:latin typeface="+mn-lt"/>
                <a:ea typeface="ＭＳ Ｐゴシック" pitchFamily="34" charset="-128"/>
              </a:rPr>
              <a:t> TDM</a:t>
            </a:r>
            <a:endParaRPr lang="zh-CN" altLang="en-US" dirty="0">
              <a:latin typeface="+mn-lt"/>
            </a:endParaRPr>
          </a:p>
        </p:txBody>
      </p:sp>
      <p:grpSp>
        <p:nvGrpSpPr>
          <p:cNvPr id="2" name="Group 3"/>
          <p:cNvGrpSpPr>
            <a:grpSpLocks/>
          </p:cNvGrpSpPr>
          <p:nvPr/>
        </p:nvGrpSpPr>
        <p:grpSpPr bwMode="auto">
          <a:xfrm>
            <a:off x="858394" y="1361063"/>
            <a:ext cx="7239000" cy="2443163"/>
            <a:chOff x="288" y="1007"/>
            <a:chExt cx="4560" cy="1539"/>
          </a:xfrm>
        </p:grpSpPr>
        <p:sp>
          <p:nvSpPr>
            <p:cNvPr id="36964" name="Text Box 4"/>
            <p:cNvSpPr txBox="1">
              <a:spLocks noChangeArrowheads="1"/>
            </p:cNvSpPr>
            <p:nvPr/>
          </p:nvSpPr>
          <p:spPr bwMode="auto">
            <a:xfrm>
              <a:off x="288" y="1007"/>
              <a:ext cx="498" cy="291"/>
            </a:xfrm>
            <a:prstGeom prst="rect">
              <a:avLst/>
            </a:prstGeom>
            <a:noFill/>
            <a:ln w="9525">
              <a:noFill/>
              <a:miter lim="800000"/>
              <a:headEnd/>
              <a:tailEnd/>
            </a:ln>
          </p:spPr>
          <p:txBody>
            <a:bodyPr wrap="none">
              <a:spAutoFit/>
            </a:bodyPr>
            <a:lstStyle/>
            <a:p>
              <a:pPr eaLnBrk="1" hangingPunct="1"/>
              <a:r>
                <a:rPr lang="en-US" altLang="zh-CN">
                  <a:latin typeface="+mn-lt"/>
                </a:rPr>
                <a:t>FDM</a:t>
              </a:r>
              <a:endParaRPr lang="fr-FR" altLang="zh-CN">
                <a:latin typeface="+mn-lt"/>
              </a:endParaRPr>
            </a:p>
          </p:txBody>
        </p:sp>
        <p:grpSp>
          <p:nvGrpSpPr>
            <p:cNvPr id="36965" name="Group 5"/>
            <p:cNvGrpSpPr>
              <a:grpSpLocks/>
            </p:cNvGrpSpPr>
            <p:nvPr/>
          </p:nvGrpSpPr>
          <p:grpSpPr bwMode="auto">
            <a:xfrm>
              <a:off x="720" y="1392"/>
              <a:ext cx="4128" cy="1154"/>
              <a:chOff x="720" y="1392"/>
              <a:chExt cx="4128" cy="1154"/>
            </a:xfrm>
          </p:grpSpPr>
          <p:sp>
            <p:nvSpPr>
              <p:cNvPr id="36966"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p:spPr>
            <p:txBody>
              <a:bodyPr/>
              <a:lstStyle/>
              <a:p>
                <a:endParaRPr lang="zh-CN" altLang="en-US">
                  <a:latin typeface="+mn-lt"/>
                </a:endParaRPr>
              </a:p>
            </p:txBody>
          </p:sp>
          <p:sp>
            <p:nvSpPr>
              <p:cNvPr id="36967" name="Text Box 7"/>
              <p:cNvSpPr txBox="1">
                <a:spLocks noChangeArrowheads="1"/>
              </p:cNvSpPr>
              <p:nvPr/>
            </p:nvSpPr>
            <p:spPr bwMode="auto">
              <a:xfrm>
                <a:off x="720" y="1680"/>
                <a:ext cx="960" cy="288"/>
              </a:xfrm>
              <a:prstGeom prst="rect">
                <a:avLst/>
              </a:prstGeom>
              <a:noFill/>
              <a:ln w="9525">
                <a:noFill/>
                <a:miter lim="800000"/>
                <a:headEnd/>
                <a:tailEnd/>
              </a:ln>
            </p:spPr>
            <p:txBody>
              <a:bodyPr wrap="none">
                <a:spAutoFit/>
              </a:bodyPr>
              <a:lstStyle/>
              <a:p>
                <a:pPr eaLnBrk="1" hangingPunct="1"/>
                <a:r>
                  <a:rPr lang="en-US" altLang="zh-CN">
                    <a:latin typeface="+mn-lt"/>
                  </a:rPr>
                  <a:t>frequency</a:t>
                </a:r>
                <a:endParaRPr lang="fr-FR" altLang="zh-CN">
                  <a:latin typeface="+mn-lt"/>
                </a:endParaRPr>
              </a:p>
            </p:txBody>
          </p:sp>
          <p:sp>
            <p:nvSpPr>
              <p:cNvPr id="36968"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p:spPr>
            <p:txBody>
              <a:bodyPr/>
              <a:lstStyle/>
              <a:p>
                <a:endParaRPr lang="zh-CN" altLang="en-US">
                  <a:latin typeface="+mn-lt"/>
                </a:endParaRPr>
              </a:p>
            </p:txBody>
          </p:sp>
          <p:sp>
            <p:nvSpPr>
              <p:cNvPr id="36969" name="Text Box 9"/>
              <p:cNvSpPr txBox="1">
                <a:spLocks noChangeArrowheads="1"/>
              </p:cNvSpPr>
              <p:nvPr/>
            </p:nvSpPr>
            <p:spPr bwMode="auto">
              <a:xfrm>
                <a:off x="3048" y="2255"/>
                <a:ext cx="490" cy="291"/>
              </a:xfrm>
              <a:prstGeom prst="rect">
                <a:avLst/>
              </a:prstGeom>
              <a:noFill/>
              <a:ln w="9525">
                <a:noFill/>
                <a:miter lim="800000"/>
                <a:headEnd/>
                <a:tailEnd/>
              </a:ln>
            </p:spPr>
            <p:txBody>
              <a:bodyPr wrap="none">
                <a:spAutoFit/>
              </a:bodyPr>
              <a:lstStyle/>
              <a:p>
                <a:pPr eaLnBrk="1" hangingPunct="1"/>
                <a:r>
                  <a:rPr lang="en-US" altLang="zh-CN">
                    <a:latin typeface="+mn-lt"/>
                  </a:rPr>
                  <a:t>time</a:t>
                </a:r>
                <a:endParaRPr lang="fr-FR" altLang="zh-CN">
                  <a:latin typeface="+mn-lt"/>
                </a:endParaRPr>
              </a:p>
            </p:txBody>
          </p:sp>
          <p:sp>
            <p:nvSpPr>
              <p:cNvPr id="36970"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p>
                <a:endParaRPr lang="zh-CN" altLang="zh-CN">
                  <a:latin typeface="+mn-lt"/>
                </a:endParaRPr>
              </a:p>
            </p:txBody>
          </p:sp>
        </p:grpSp>
      </p:grpSp>
      <p:sp>
        <p:nvSpPr>
          <p:cNvPr id="55307" name="Rectangle 11"/>
          <p:cNvSpPr>
            <a:spLocks noChangeArrowheads="1"/>
          </p:cNvSpPr>
          <p:nvPr/>
        </p:nvSpPr>
        <p:spPr bwMode="auto">
          <a:xfrm>
            <a:off x="3207894" y="2289750"/>
            <a:ext cx="4572000" cy="228600"/>
          </a:xfrm>
          <a:prstGeom prst="rect">
            <a:avLst/>
          </a:prstGeom>
          <a:solidFill>
            <a:srgbClr val="3366FF"/>
          </a:solidFill>
          <a:ln w="9525">
            <a:solidFill>
              <a:schemeClr val="tx1"/>
            </a:solidFill>
            <a:miter lim="800000"/>
            <a:headEnd/>
            <a:tailEnd/>
          </a:ln>
        </p:spPr>
        <p:txBody>
          <a:bodyPr wrap="none" anchor="ctr"/>
          <a:lstStyle/>
          <a:p>
            <a:endParaRPr lang="zh-CN" altLang="zh-CN">
              <a:latin typeface="+mn-lt"/>
            </a:endParaRPr>
          </a:p>
        </p:txBody>
      </p:sp>
      <p:sp>
        <p:nvSpPr>
          <p:cNvPr id="55308" name="Rectangle 12"/>
          <p:cNvSpPr>
            <a:spLocks noChangeArrowheads="1"/>
          </p:cNvSpPr>
          <p:nvPr/>
        </p:nvSpPr>
        <p:spPr bwMode="auto">
          <a:xfrm>
            <a:off x="3207894" y="2518350"/>
            <a:ext cx="4572000" cy="228600"/>
          </a:xfrm>
          <a:prstGeom prst="rect">
            <a:avLst/>
          </a:prstGeom>
          <a:solidFill>
            <a:srgbClr val="99CC00"/>
          </a:solidFill>
          <a:ln w="9525">
            <a:solidFill>
              <a:schemeClr val="tx1"/>
            </a:solidFill>
            <a:miter lim="800000"/>
            <a:headEnd/>
            <a:tailEnd/>
          </a:ln>
        </p:spPr>
        <p:txBody>
          <a:bodyPr wrap="none" anchor="ctr"/>
          <a:lstStyle/>
          <a:p>
            <a:endParaRPr lang="zh-CN" altLang="zh-CN">
              <a:latin typeface="+mn-lt"/>
            </a:endParaRPr>
          </a:p>
        </p:txBody>
      </p:sp>
      <p:sp>
        <p:nvSpPr>
          <p:cNvPr id="55309" name="Rectangle 13"/>
          <p:cNvSpPr>
            <a:spLocks noChangeArrowheads="1"/>
          </p:cNvSpPr>
          <p:nvPr/>
        </p:nvSpPr>
        <p:spPr bwMode="auto">
          <a:xfrm>
            <a:off x="3207894" y="2746950"/>
            <a:ext cx="4572000" cy="228600"/>
          </a:xfrm>
          <a:prstGeom prst="rect">
            <a:avLst/>
          </a:prstGeom>
          <a:solidFill>
            <a:srgbClr val="FFCC00"/>
          </a:solidFill>
          <a:ln w="9525">
            <a:solidFill>
              <a:schemeClr val="tx1"/>
            </a:solidFill>
            <a:miter lim="800000"/>
            <a:headEnd/>
            <a:tailEnd/>
          </a:ln>
        </p:spPr>
        <p:txBody>
          <a:bodyPr wrap="none" anchor="ctr"/>
          <a:lstStyle/>
          <a:p>
            <a:endParaRPr lang="zh-CN" altLang="zh-CN">
              <a:latin typeface="+mn-lt"/>
            </a:endParaRPr>
          </a:p>
        </p:txBody>
      </p:sp>
      <p:sp>
        <p:nvSpPr>
          <p:cNvPr id="55310" name="Rectangle 14"/>
          <p:cNvSpPr>
            <a:spLocks noChangeArrowheads="1"/>
          </p:cNvSpPr>
          <p:nvPr/>
        </p:nvSpPr>
        <p:spPr bwMode="auto">
          <a:xfrm>
            <a:off x="3207894" y="2975550"/>
            <a:ext cx="4572000" cy="228600"/>
          </a:xfrm>
          <a:prstGeom prst="rect">
            <a:avLst/>
          </a:prstGeom>
          <a:solidFill>
            <a:srgbClr val="FF00FF"/>
          </a:solidFill>
          <a:ln w="9525">
            <a:solidFill>
              <a:schemeClr val="tx1"/>
            </a:solidFill>
            <a:miter lim="800000"/>
            <a:headEnd/>
            <a:tailEnd/>
          </a:ln>
        </p:spPr>
        <p:txBody>
          <a:bodyPr wrap="none" anchor="ctr"/>
          <a:lstStyle/>
          <a:p>
            <a:endParaRPr lang="zh-CN" altLang="zh-CN">
              <a:latin typeface="+mn-lt"/>
            </a:endParaRPr>
          </a:p>
        </p:txBody>
      </p:sp>
      <p:grpSp>
        <p:nvGrpSpPr>
          <p:cNvPr id="4" name="Group 15"/>
          <p:cNvGrpSpPr>
            <a:grpSpLocks/>
          </p:cNvGrpSpPr>
          <p:nvPr/>
        </p:nvGrpSpPr>
        <p:grpSpPr bwMode="auto">
          <a:xfrm>
            <a:off x="845694" y="3523237"/>
            <a:ext cx="7239000" cy="2520949"/>
            <a:chOff x="288" y="2543"/>
            <a:chExt cx="4560" cy="1588"/>
          </a:xfrm>
        </p:grpSpPr>
        <p:sp>
          <p:nvSpPr>
            <p:cNvPr id="36958" name="Text Box 16"/>
            <p:cNvSpPr txBox="1">
              <a:spLocks noChangeArrowheads="1"/>
            </p:cNvSpPr>
            <p:nvPr/>
          </p:nvSpPr>
          <p:spPr bwMode="auto">
            <a:xfrm>
              <a:off x="288" y="2543"/>
              <a:ext cx="510" cy="291"/>
            </a:xfrm>
            <a:prstGeom prst="rect">
              <a:avLst/>
            </a:prstGeom>
            <a:noFill/>
            <a:ln w="9525">
              <a:noFill/>
              <a:miter lim="800000"/>
              <a:headEnd/>
              <a:tailEnd/>
            </a:ln>
          </p:spPr>
          <p:txBody>
            <a:bodyPr wrap="none">
              <a:spAutoFit/>
            </a:bodyPr>
            <a:lstStyle/>
            <a:p>
              <a:pPr eaLnBrk="1" hangingPunct="1"/>
              <a:r>
                <a:rPr lang="en-US" altLang="zh-CN" dirty="0">
                  <a:latin typeface="+mn-lt"/>
                </a:rPr>
                <a:t>TDM</a:t>
              </a:r>
              <a:endParaRPr lang="fr-FR" altLang="zh-CN" dirty="0">
                <a:latin typeface="+mn-lt"/>
              </a:endParaRPr>
            </a:p>
          </p:txBody>
        </p:sp>
        <p:sp>
          <p:nvSpPr>
            <p:cNvPr id="36959"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p:spPr>
          <p:txBody>
            <a:bodyPr/>
            <a:lstStyle/>
            <a:p>
              <a:endParaRPr lang="zh-CN" altLang="en-US">
                <a:latin typeface="+mn-lt"/>
              </a:endParaRPr>
            </a:p>
          </p:txBody>
        </p:sp>
        <p:sp>
          <p:nvSpPr>
            <p:cNvPr id="36960" name="Text Box 18"/>
            <p:cNvSpPr txBox="1">
              <a:spLocks noChangeArrowheads="1"/>
            </p:cNvSpPr>
            <p:nvPr/>
          </p:nvSpPr>
          <p:spPr bwMode="auto">
            <a:xfrm>
              <a:off x="720" y="3265"/>
              <a:ext cx="960" cy="288"/>
            </a:xfrm>
            <a:prstGeom prst="rect">
              <a:avLst/>
            </a:prstGeom>
            <a:noFill/>
            <a:ln w="9525">
              <a:noFill/>
              <a:miter lim="800000"/>
              <a:headEnd/>
              <a:tailEnd/>
            </a:ln>
          </p:spPr>
          <p:txBody>
            <a:bodyPr wrap="none">
              <a:spAutoFit/>
            </a:bodyPr>
            <a:lstStyle/>
            <a:p>
              <a:pPr eaLnBrk="1" hangingPunct="1"/>
              <a:r>
                <a:rPr lang="en-US" altLang="zh-CN">
                  <a:latin typeface="+mn-lt"/>
                </a:rPr>
                <a:t>frequency</a:t>
              </a:r>
              <a:endParaRPr lang="fr-FR" altLang="zh-CN">
                <a:latin typeface="+mn-lt"/>
              </a:endParaRPr>
            </a:p>
          </p:txBody>
        </p:sp>
        <p:sp>
          <p:nvSpPr>
            <p:cNvPr id="36961"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p:spPr>
          <p:txBody>
            <a:bodyPr/>
            <a:lstStyle/>
            <a:p>
              <a:endParaRPr lang="zh-CN" altLang="en-US">
                <a:latin typeface="+mn-lt"/>
              </a:endParaRPr>
            </a:p>
          </p:txBody>
        </p:sp>
        <p:sp>
          <p:nvSpPr>
            <p:cNvPr id="36962" name="Text Box 20"/>
            <p:cNvSpPr txBox="1">
              <a:spLocks noChangeArrowheads="1"/>
            </p:cNvSpPr>
            <p:nvPr/>
          </p:nvSpPr>
          <p:spPr bwMode="auto">
            <a:xfrm>
              <a:off x="3048" y="3840"/>
              <a:ext cx="490" cy="291"/>
            </a:xfrm>
            <a:prstGeom prst="rect">
              <a:avLst/>
            </a:prstGeom>
            <a:noFill/>
            <a:ln w="9525">
              <a:noFill/>
              <a:miter lim="800000"/>
              <a:headEnd/>
              <a:tailEnd/>
            </a:ln>
          </p:spPr>
          <p:txBody>
            <a:bodyPr wrap="none">
              <a:spAutoFit/>
            </a:bodyPr>
            <a:lstStyle/>
            <a:p>
              <a:pPr eaLnBrk="1" hangingPunct="1"/>
              <a:r>
                <a:rPr lang="en-US" altLang="zh-CN">
                  <a:latin typeface="+mn-lt"/>
                </a:rPr>
                <a:t>time</a:t>
              </a:r>
              <a:endParaRPr lang="fr-FR" altLang="zh-CN">
                <a:latin typeface="+mn-lt"/>
              </a:endParaRPr>
            </a:p>
          </p:txBody>
        </p:sp>
        <p:sp>
          <p:nvSpPr>
            <p:cNvPr id="36963"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p>
              <a:endParaRPr lang="zh-CN" altLang="zh-CN">
                <a:latin typeface="+mn-lt"/>
              </a:endParaRPr>
            </a:p>
          </p:txBody>
        </p:sp>
      </p:grpSp>
      <p:grpSp>
        <p:nvGrpSpPr>
          <p:cNvPr id="5" name="Group 22"/>
          <p:cNvGrpSpPr>
            <a:grpSpLocks/>
          </p:cNvGrpSpPr>
          <p:nvPr/>
        </p:nvGrpSpPr>
        <p:grpSpPr bwMode="auto">
          <a:xfrm>
            <a:off x="3207894" y="4515425"/>
            <a:ext cx="3886200" cy="914400"/>
            <a:chOff x="1776" y="3168"/>
            <a:chExt cx="2448" cy="576"/>
          </a:xfrm>
        </p:grpSpPr>
        <p:sp>
          <p:nvSpPr>
            <p:cNvPr id="36953"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p>
              <a:endParaRPr lang="zh-CN" altLang="zh-CN">
                <a:latin typeface="+mn-lt"/>
              </a:endParaRPr>
            </a:p>
          </p:txBody>
        </p:sp>
        <p:sp>
          <p:nvSpPr>
            <p:cNvPr id="36954"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p>
              <a:endParaRPr lang="zh-CN" altLang="zh-CN">
                <a:latin typeface="+mn-lt"/>
              </a:endParaRPr>
            </a:p>
          </p:txBody>
        </p:sp>
        <p:sp>
          <p:nvSpPr>
            <p:cNvPr id="36955"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p>
              <a:endParaRPr lang="zh-CN" altLang="zh-CN">
                <a:latin typeface="+mn-lt"/>
              </a:endParaRPr>
            </a:p>
          </p:txBody>
        </p:sp>
        <p:sp>
          <p:nvSpPr>
            <p:cNvPr id="36956"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p>
              <a:endParaRPr lang="zh-CN" altLang="zh-CN">
                <a:latin typeface="+mn-lt"/>
              </a:endParaRPr>
            </a:p>
          </p:txBody>
        </p:sp>
        <p:sp>
          <p:nvSpPr>
            <p:cNvPr id="36957"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p>
              <a:endParaRPr lang="zh-CN" altLang="zh-CN">
                <a:latin typeface="+mn-lt"/>
              </a:endParaRPr>
            </a:p>
          </p:txBody>
        </p:sp>
      </p:grpSp>
      <p:grpSp>
        <p:nvGrpSpPr>
          <p:cNvPr id="6" name="Group 28"/>
          <p:cNvGrpSpPr>
            <a:grpSpLocks/>
          </p:cNvGrpSpPr>
          <p:nvPr/>
        </p:nvGrpSpPr>
        <p:grpSpPr bwMode="auto">
          <a:xfrm>
            <a:off x="3436494" y="4515425"/>
            <a:ext cx="3886200" cy="914400"/>
            <a:chOff x="1920" y="3168"/>
            <a:chExt cx="2448" cy="576"/>
          </a:xfrm>
        </p:grpSpPr>
        <p:sp>
          <p:nvSpPr>
            <p:cNvPr id="36948"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p>
              <a:endParaRPr lang="zh-CN" altLang="zh-CN">
                <a:latin typeface="+mn-lt"/>
              </a:endParaRPr>
            </a:p>
          </p:txBody>
        </p:sp>
        <p:sp>
          <p:nvSpPr>
            <p:cNvPr id="36949"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p>
              <a:endParaRPr lang="zh-CN" altLang="zh-CN">
                <a:latin typeface="+mn-lt"/>
              </a:endParaRPr>
            </a:p>
          </p:txBody>
        </p:sp>
        <p:sp>
          <p:nvSpPr>
            <p:cNvPr id="36950"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p>
              <a:endParaRPr lang="zh-CN" altLang="zh-CN">
                <a:latin typeface="+mn-lt"/>
              </a:endParaRPr>
            </a:p>
          </p:txBody>
        </p:sp>
        <p:sp>
          <p:nvSpPr>
            <p:cNvPr id="36951"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p>
              <a:endParaRPr lang="zh-CN" altLang="zh-CN">
                <a:latin typeface="+mn-lt"/>
              </a:endParaRPr>
            </a:p>
          </p:txBody>
        </p:sp>
        <p:sp>
          <p:nvSpPr>
            <p:cNvPr id="36952"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p>
              <a:endParaRPr lang="zh-CN" altLang="zh-CN">
                <a:latin typeface="+mn-lt"/>
              </a:endParaRPr>
            </a:p>
          </p:txBody>
        </p:sp>
      </p:grpSp>
      <p:grpSp>
        <p:nvGrpSpPr>
          <p:cNvPr id="7" name="Group 34"/>
          <p:cNvGrpSpPr>
            <a:grpSpLocks/>
          </p:cNvGrpSpPr>
          <p:nvPr/>
        </p:nvGrpSpPr>
        <p:grpSpPr bwMode="auto">
          <a:xfrm>
            <a:off x="3665094" y="4515425"/>
            <a:ext cx="3886200" cy="914400"/>
            <a:chOff x="2064" y="3168"/>
            <a:chExt cx="2448" cy="576"/>
          </a:xfrm>
        </p:grpSpPr>
        <p:sp>
          <p:nvSpPr>
            <p:cNvPr id="36943"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p>
              <a:endParaRPr lang="zh-CN" altLang="zh-CN">
                <a:latin typeface="+mn-lt"/>
              </a:endParaRPr>
            </a:p>
          </p:txBody>
        </p:sp>
        <p:sp>
          <p:nvSpPr>
            <p:cNvPr id="36944"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p>
              <a:endParaRPr lang="zh-CN" altLang="zh-CN">
                <a:latin typeface="+mn-lt"/>
              </a:endParaRPr>
            </a:p>
          </p:txBody>
        </p:sp>
        <p:sp>
          <p:nvSpPr>
            <p:cNvPr id="36945"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p>
              <a:endParaRPr lang="zh-CN" altLang="zh-CN">
                <a:latin typeface="+mn-lt"/>
              </a:endParaRPr>
            </a:p>
          </p:txBody>
        </p:sp>
        <p:sp>
          <p:nvSpPr>
            <p:cNvPr id="36946"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p>
              <a:endParaRPr lang="zh-CN" altLang="zh-CN">
                <a:latin typeface="+mn-lt"/>
              </a:endParaRPr>
            </a:p>
          </p:txBody>
        </p:sp>
        <p:sp>
          <p:nvSpPr>
            <p:cNvPr id="36947"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p>
              <a:endParaRPr lang="zh-CN" altLang="zh-CN">
                <a:latin typeface="+mn-lt"/>
              </a:endParaRPr>
            </a:p>
          </p:txBody>
        </p:sp>
      </p:grpSp>
      <p:grpSp>
        <p:nvGrpSpPr>
          <p:cNvPr id="8" name="Group 40"/>
          <p:cNvGrpSpPr>
            <a:grpSpLocks/>
          </p:cNvGrpSpPr>
          <p:nvPr/>
        </p:nvGrpSpPr>
        <p:grpSpPr bwMode="auto">
          <a:xfrm>
            <a:off x="3893694" y="4515425"/>
            <a:ext cx="3886200" cy="914400"/>
            <a:chOff x="2208" y="3168"/>
            <a:chExt cx="2448" cy="576"/>
          </a:xfrm>
        </p:grpSpPr>
        <p:sp>
          <p:nvSpPr>
            <p:cNvPr id="36938"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p>
              <a:endParaRPr lang="zh-CN" altLang="zh-CN">
                <a:latin typeface="+mn-lt"/>
              </a:endParaRPr>
            </a:p>
          </p:txBody>
        </p:sp>
        <p:sp>
          <p:nvSpPr>
            <p:cNvPr id="36939"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p>
              <a:endParaRPr lang="zh-CN" altLang="zh-CN">
                <a:latin typeface="+mn-lt"/>
              </a:endParaRPr>
            </a:p>
          </p:txBody>
        </p:sp>
        <p:sp>
          <p:nvSpPr>
            <p:cNvPr id="36940"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p>
              <a:endParaRPr lang="zh-CN" altLang="zh-CN">
                <a:latin typeface="+mn-lt"/>
              </a:endParaRPr>
            </a:p>
          </p:txBody>
        </p:sp>
        <p:sp>
          <p:nvSpPr>
            <p:cNvPr id="36941"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p>
              <a:endParaRPr lang="zh-CN" altLang="zh-CN">
                <a:latin typeface="+mn-lt"/>
              </a:endParaRPr>
            </a:p>
          </p:txBody>
        </p:sp>
        <p:sp>
          <p:nvSpPr>
            <p:cNvPr id="36942"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p>
              <a:endParaRPr lang="zh-CN" altLang="zh-CN">
                <a:latin typeface="+mn-lt"/>
              </a:endParaRPr>
            </a:p>
          </p:txBody>
        </p:sp>
      </p:grpSp>
      <p:grpSp>
        <p:nvGrpSpPr>
          <p:cNvPr id="9" name="Group 46"/>
          <p:cNvGrpSpPr>
            <a:grpSpLocks/>
          </p:cNvGrpSpPr>
          <p:nvPr/>
        </p:nvGrpSpPr>
        <p:grpSpPr bwMode="auto">
          <a:xfrm>
            <a:off x="3207894" y="2518350"/>
            <a:ext cx="4572000" cy="457200"/>
            <a:chOff x="1776" y="1728"/>
            <a:chExt cx="2880" cy="288"/>
          </a:xfrm>
        </p:grpSpPr>
        <p:sp>
          <p:nvSpPr>
            <p:cNvPr id="36935" name="Line 47"/>
            <p:cNvSpPr>
              <a:spLocks noChangeShapeType="1"/>
            </p:cNvSpPr>
            <p:nvPr/>
          </p:nvSpPr>
          <p:spPr bwMode="auto">
            <a:xfrm flipV="1">
              <a:off x="1776" y="1728"/>
              <a:ext cx="2880" cy="0"/>
            </a:xfrm>
            <a:prstGeom prst="line">
              <a:avLst/>
            </a:prstGeom>
            <a:noFill/>
            <a:ln w="9525">
              <a:solidFill>
                <a:schemeClr val="tx1"/>
              </a:solidFill>
              <a:round/>
              <a:headEnd/>
              <a:tailEnd/>
            </a:ln>
          </p:spPr>
          <p:txBody>
            <a:bodyPr/>
            <a:lstStyle/>
            <a:p>
              <a:endParaRPr lang="zh-CN" altLang="en-US">
                <a:latin typeface="+mn-lt"/>
              </a:endParaRPr>
            </a:p>
          </p:txBody>
        </p:sp>
        <p:sp>
          <p:nvSpPr>
            <p:cNvPr id="36936" name="Line 48"/>
            <p:cNvSpPr>
              <a:spLocks noChangeShapeType="1"/>
            </p:cNvSpPr>
            <p:nvPr/>
          </p:nvSpPr>
          <p:spPr bwMode="auto">
            <a:xfrm flipV="1">
              <a:off x="1776" y="1872"/>
              <a:ext cx="2880" cy="0"/>
            </a:xfrm>
            <a:prstGeom prst="line">
              <a:avLst/>
            </a:prstGeom>
            <a:noFill/>
            <a:ln w="9525">
              <a:solidFill>
                <a:schemeClr val="tx1"/>
              </a:solidFill>
              <a:round/>
              <a:headEnd/>
              <a:tailEnd/>
            </a:ln>
          </p:spPr>
          <p:txBody>
            <a:bodyPr/>
            <a:lstStyle/>
            <a:p>
              <a:endParaRPr lang="zh-CN" altLang="en-US">
                <a:latin typeface="+mn-lt"/>
              </a:endParaRPr>
            </a:p>
          </p:txBody>
        </p:sp>
        <p:sp>
          <p:nvSpPr>
            <p:cNvPr id="36937" name="Line 49"/>
            <p:cNvSpPr>
              <a:spLocks noChangeShapeType="1"/>
            </p:cNvSpPr>
            <p:nvPr/>
          </p:nvSpPr>
          <p:spPr bwMode="auto">
            <a:xfrm flipV="1">
              <a:off x="1776" y="2016"/>
              <a:ext cx="2880" cy="0"/>
            </a:xfrm>
            <a:prstGeom prst="line">
              <a:avLst/>
            </a:prstGeom>
            <a:noFill/>
            <a:ln w="9525">
              <a:solidFill>
                <a:schemeClr val="tx1"/>
              </a:solidFill>
              <a:round/>
              <a:headEnd/>
              <a:tailEnd/>
            </a:ln>
          </p:spPr>
          <p:txBody>
            <a:bodyPr/>
            <a:lstStyle/>
            <a:p>
              <a:endParaRPr lang="zh-CN" altLang="en-US">
                <a:latin typeface="+mn-lt"/>
              </a:endParaRPr>
            </a:p>
          </p:txBody>
        </p:sp>
      </p:grpSp>
      <p:grpSp>
        <p:nvGrpSpPr>
          <p:cNvPr id="10" name="Group 50"/>
          <p:cNvGrpSpPr>
            <a:grpSpLocks/>
          </p:cNvGrpSpPr>
          <p:nvPr/>
        </p:nvGrpSpPr>
        <p:grpSpPr bwMode="auto">
          <a:xfrm>
            <a:off x="3436494" y="4515425"/>
            <a:ext cx="4114800" cy="914400"/>
            <a:chOff x="1920" y="3168"/>
            <a:chExt cx="2592" cy="576"/>
          </a:xfrm>
        </p:grpSpPr>
        <p:sp>
          <p:nvSpPr>
            <p:cNvPr id="36916" name="Line 51"/>
            <p:cNvSpPr>
              <a:spLocks noChangeShapeType="1"/>
            </p:cNvSpPr>
            <p:nvPr/>
          </p:nvSpPr>
          <p:spPr bwMode="auto">
            <a:xfrm>
              <a:off x="1920" y="3168"/>
              <a:ext cx="0" cy="576"/>
            </a:xfrm>
            <a:prstGeom prst="line">
              <a:avLst/>
            </a:prstGeom>
            <a:noFill/>
            <a:ln w="9525">
              <a:solidFill>
                <a:schemeClr val="tx1"/>
              </a:solidFill>
              <a:round/>
              <a:headEnd/>
              <a:tailEnd/>
            </a:ln>
          </p:spPr>
          <p:txBody>
            <a:bodyPr/>
            <a:lstStyle/>
            <a:p>
              <a:endParaRPr lang="zh-CN" altLang="en-US">
                <a:latin typeface="+mn-lt"/>
              </a:endParaRPr>
            </a:p>
          </p:txBody>
        </p:sp>
        <p:sp>
          <p:nvSpPr>
            <p:cNvPr id="36917" name="Line 52"/>
            <p:cNvSpPr>
              <a:spLocks noChangeShapeType="1"/>
            </p:cNvSpPr>
            <p:nvPr/>
          </p:nvSpPr>
          <p:spPr bwMode="auto">
            <a:xfrm>
              <a:off x="2064" y="3168"/>
              <a:ext cx="0" cy="576"/>
            </a:xfrm>
            <a:prstGeom prst="line">
              <a:avLst/>
            </a:prstGeom>
            <a:noFill/>
            <a:ln w="9525">
              <a:solidFill>
                <a:schemeClr val="tx1"/>
              </a:solidFill>
              <a:round/>
              <a:headEnd/>
              <a:tailEnd/>
            </a:ln>
          </p:spPr>
          <p:txBody>
            <a:bodyPr/>
            <a:lstStyle/>
            <a:p>
              <a:endParaRPr lang="zh-CN" altLang="en-US">
                <a:latin typeface="+mn-lt"/>
              </a:endParaRPr>
            </a:p>
          </p:txBody>
        </p:sp>
        <p:sp>
          <p:nvSpPr>
            <p:cNvPr id="36918" name="Line 53"/>
            <p:cNvSpPr>
              <a:spLocks noChangeShapeType="1"/>
            </p:cNvSpPr>
            <p:nvPr/>
          </p:nvSpPr>
          <p:spPr bwMode="auto">
            <a:xfrm>
              <a:off x="2208" y="3168"/>
              <a:ext cx="0" cy="576"/>
            </a:xfrm>
            <a:prstGeom prst="line">
              <a:avLst/>
            </a:prstGeom>
            <a:noFill/>
            <a:ln w="9525">
              <a:solidFill>
                <a:schemeClr val="tx1"/>
              </a:solidFill>
              <a:round/>
              <a:headEnd/>
              <a:tailEnd/>
            </a:ln>
          </p:spPr>
          <p:txBody>
            <a:bodyPr/>
            <a:lstStyle/>
            <a:p>
              <a:endParaRPr lang="zh-CN" altLang="en-US">
                <a:latin typeface="+mn-lt"/>
              </a:endParaRPr>
            </a:p>
          </p:txBody>
        </p:sp>
        <p:sp>
          <p:nvSpPr>
            <p:cNvPr id="36919" name="Line 54"/>
            <p:cNvSpPr>
              <a:spLocks noChangeShapeType="1"/>
            </p:cNvSpPr>
            <p:nvPr/>
          </p:nvSpPr>
          <p:spPr bwMode="auto">
            <a:xfrm>
              <a:off x="2352" y="3168"/>
              <a:ext cx="0" cy="576"/>
            </a:xfrm>
            <a:prstGeom prst="line">
              <a:avLst/>
            </a:prstGeom>
            <a:noFill/>
            <a:ln w="9525">
              <a:solidFill>
                <a:schemeClr val="tx1"/>
              </a:solidFill>
              <a:round/>
              <a:headEnd/>
              <a:tailEnd/>
            </a:ln>
          </p:spPr>
          <p:txBody>
            <a:bodyPr/>
            <a:lstStyle/>
            <a:p>
              <a:endParaRPr lang="zh-CN" altLang="en-US">
                <a:latin typeface="+mn-lt"/>
              </a:endParaRPr>
            </a:p>
          </p:txBody>
        </p:sp>
        <p:sp>
          <p:nvSpPr>
            <p:cNvPr id="36920" name="Line 55"/>
            <p:cNvSpPr>
              <a:spLocks noChangeShapeType="1"/>
            </p:cNvSpPr>
            <p:nvPr/>
          </p:nvSpPr>
          <p:spPr bwMode="auto">
            <a:xfrm>
              <a:off x="2496" y="3168"/>
              <a:ext cx="0" cy="576"/>
            </a:xfrm>
            <a:prstGeom prst="line">
              <a:avLst/>
            </a:prstGeom>
            <a:noFill/>
            <a:ln w="9525">
              <a:solidFill>
                <a:schemeClr val="tx1"/>
              </a:solidFill>
              <a:round/>
              <a:headEnd/>
              <a:tailEnd/>
            </a:ln>
          </p:spPr>
          <p:txBody>
            <a:bodyPr/>
            <a:lstStyle/>
            <a:p>
              <a:endParaRPr lang="zh-CN" altLang="en-US">
                <a:latin typeface="+mn-lt"/>
              </a:endParaRPr>
            </a:p>
          </p:txBody>
        </p:sp>
        <p:sp>
          <p:nvSpPr>
            <p:cNvPr id="36921" name="Line 56"/>
            <p:cNvSpPr>
              <a:spLocks noChangeShapeType="1"/>
            </p:cNvSpPr>
            <p:nvPr/>
          </p:nvSpPr>
          <p:spPr bwMode="auto">
            <a:xfrm>
              <a:off x="2640" y="3168"/>
              <a:ext cx="0" cy="576"/>
            </a:xfrm>
            <a:prstGeom prst="line">
              <a:avLst/>
            </a:prstGeom>
            <a:noFill/>
            <a:ln w="9525">
              <a:solidFill>
                <a:schemeClr val="tx1"/>
              </a:solidFill>
              <a:round/>
              <a:headEnd/>
              <a:tailEnd/>
            </a:ln>
          </p:spPr>
          <p:txBody>
            <a:bodyPr/>
            <a:lstStyle/>
            <a:p>
              <a:endParaRPr lang="zh-CN" altLang="en-US">
                <a:latin typeface="+mn-lt"/>
              </a:endParaRPr>
            </a:p>
          </p:txBody>
        </p:sp>
        <p:sp>
          <p:nvSpPr>
            <p:cNvPr id="36922" name="Line 57"/>
            <p:cNvSpPr>
              <a:spLocks noChangeShapeType="1"/>
            </p:cNvSpPr>
            <p:nvPr/>
          </p:nvSpPr>
          <p:spPr bwMode="auto">
            <a:xfrm>
              <a:off x="2784" y="3168"/>
              <a:ext cx="0" cy="576"/>
            </a:xfrm>
            <a:prstGeom prst="line">
              <a:avLst/>
            </a:prstGeom>
            <a:noFill/>
            <a:ln w="9525">
              <a:solidFill>
                <a:schemeClr val="tx1"/>
              </a:solidFill>
              <a:round/>
              <a:headEnd/>
              <a:tailEnd/>
            </a:ln>
          </p:spPr>
          <p:txBody>
            <a:bodyPr/>
            <a:lstStyle/>
            <a:p>
              <a:endParaRPr lang="zh-CN" altLang="en-US">
                <a:latin typeface="+mn-lt"/>
              </a:endParaRPr>
            </a:p>
          </p:txBody>
        </p:sp>
        <p:sp>
          <p:nvSpPr>
            <p:cNvPr id="36923" name="Line 58"/>
            <p:cNvSpPr>
              <a:spLocks noChangeShapeType="1"/>
            </p:cNvSpPr>
            <p:nvPr/>
          </p:nvSpPr>
          <p:spPr bwMode="auto">
            <a:xfrm>
              <a:off x="2928" y="3168"/>
              <a:ext cx="0" cy="576"/>
            </a:xfrm>
            <a:prstGeom prst="line">
              <a:avLst/>
            </a:prstGeom>
            <a:noFill/>
            <a:ln w="9525">
              <a:solidFill>
                <a:schemeClr val="tx1"/>
              </a:solidFill>
              <a:round/>
              <a:headEnd/>
              <a:tailEnd/>
            </a:ln>
          </p:spPr>
          <p:txBody>
            <a:bodyPr/>
            <a:lstStyle/>
            <a:p>
              <a:endParaRPr lang="zh-CN" altLang="en-US">
                <a:latin typeface="+mn-lt"/>
              </a:endParaRPr>
            </a:p>
          </p:txBody>
        </p:sp>
        <p:sp>
          <p:nvSpPr>
            <p:cNvPr id="36924" name="Line 59"/>
            <p:cNvSpPr>
              <a:spLocks noChangeShapeType="1"/>
            </p:cNvSpPr>
            <p:nvPr/>
          </p:nvSpPr>
          <p:spPr bwMode="auto">
            <a:xfrm>
              <a:off x="3072" y="3168"/>
              <a:ext cx="0" cy="576"/>
            </a:xfrm>
            <a:prstGeom prst="line">
              <a:avLst/>
            </a:prstGeom>
            <a:noFill/>
            <a:ln w="9525">
              <a:solidFill>
                <a:schemeClr val="tx1"/>
              </a:solidFill>
              <a:round/>
              <a:headEnd/>
              <a:tailEnd/>
            </a:ln>
          </p:spPr>
          <p:txBody>
            <a:bodyPr/>
            <a:lstStyle/>
            <a:p>
              <a:endParaRPr lang="zh-CN" altLang="en-US">
                <a:latin typeface="+mn-lt"/>
              </a:endParaRPr>
            </a:p>
          </p:txBody>
        </p:sp>
        <p:sp>
          <p:nvSpPr>
            <p:cNvPr id="36925" name="Line 60"/>
            <p:cNvSpPr>
              <a:spLocks noChangeShapeType="1"/>
            </p:cNvSpPr>
            <p:nvPr/>
          </p:nvSpPr>
          <p:spPr bwMode="auto">
            <a:xfrm>
              <a:off x="3216" y="3168"/>
              <a:ext cx="0" cy="576"/>
            </a:xfrm>
            <a:prstGeom prst="line">
              <a:avLst/>
            </a:prstGeom>
            <a:noFill/>
            <a:ln w="9525">
              <a:solidFill>
                <a:schemeClr val="tx1"/>
              </a:solidFill>
              <a:round/>
              <a:headEnd/>
              <a:tailEnd/>
            </a:ln>
          </p:spPr>
          <p:txBody>
            <a:bodyPr/>
            <a:lstStyle/>
            <a:p>
              <a:endParaRPr lang="zh-CN" altLang="en-US">
                <a:latin typeface="+mn-lt"/>
              </a:endParaRPr>
            </a:p>
          </p:txBody>
        </p:sp>
        <p:sp>
          <p:nvSpPr>
            <p:cNvPr id="36926" name="Line 61"/>
            <p:cNvSpPr>
              <a:spLocks noChangeShapeType="1"/>
            </p:cNvSpPr>
            <p:nvPr/>
          </p:nvSpPr>
          <p:spPr bwMode="auto">
            <a:xfrm>
              <a:off x="3360" y="3168"/>
              <a:ext cx="0" cy="576"/>
            </a:xfrm>
            <a:prstGeom prst="line">
              <a:avLst/>
            </a:prstGeom>
            <a:noFill/>
            <a:ln w="9525">
              <a:solidFill>
                <a:schemeClr val="tx1"/>
              </a:solidFill>
              <a:round/>
              <a:headEnd/>
              <a:tailEnd/>
            </a:ln>
          </p:spPr>
          <p:txBody>
            <a:bodyPr/>
            <a:lstStyle/>
            <a:p>
              <a:endParaRPr lang="zh-CN" altLang="en-US">
                <a:latin typeface="+mn-lt"/>
              </a:endParaRPr>
            </a:p>
          </p:txBody>
        </p:sp>
        <p:sp>
          <p:nvSpPr>
            <p:cNvPr id="36927" name="Line 62"/>
            <p:cNvSpPr>
              <a:spLocks noChangeShapeType="1"/>
            </p:cNvSpPr>
            <p:nvPr/>
          </p:nvSpPr>
          <p:spPr bwMode="auto">
            <a:xfrm>
              <a:off x="3504" y="3168"/>
              <a:ext cx="0" cy="576"/>
            </a:xfrm>
            <a:prstGeom prst="line">
              <a:avLst/>
            </a:prstGeom>
            <a:noFill/>
            <a:ln w="9525">
              <a:solidFill>
                <a:schemeClr val="tx1"/>
              </a:solidFill>
              <a:round/>
              <a:headEnd/>
              <a:tailEnd/>
            </a:ln>
          </p:spPr>
          <p:txBody>
            <a:bodyPr/>
            <a:lstStyle/>
            <a:p>
              <a:endParaRPr lang="zh-CN" altLang="en-US">
                <a:latin typeface="+mn-lt"/>
              </a:endParaRPr>
            </a:p>
          </p:txBody>
        </p:sp>
        <p:sp>
          <p:nvSpPr>
            <p:cNvPr id="36928" name="Line 63"/>
            <p:cNvSpPr>
              <a:spLocks noChangeShapeType="1"/>
            </p:cNvSpPr>
            <p:nvPr/>
          </p:nvSpPr>
          <p:spPr bwMode="auto">
            <a:xfrm>
              <a:off x="3648" y="3168"/>
              <a:ext cx="0" cy="576"/>
            </a:xfrm>
            <a:prstGeom prst="line">
              <a:avLst/>
            </a:prstGeom>
            <a:noFill/>
            <a:ln w="9525">
              <a:solidFill>
                <a:schemeClr val="tx1"/>
              </a:solidFill>
              <a:round/>
              <a:headEnd/>
              <a:tailEnd/>
            </a:ln>
          </p:spPr>
          <p:txBody>
            <a:bodyPr/>
            <a:lstStyle/>
            <a:p>
              <a:endParaRPr lang="zh-CN" altLang="en-US">
                <a:latin typeface="+mn-lt"/>
              </a:endParaRPr>
            </a:p>
          </p:txBody>
        </p:sp>
        <p:sp>
          <p:nvSpPr>
            <p:cNvPr id="36929" name="Line 64"/>
            <p:cNvSpPr>
              <a:spLocks noChangeShapeType="1"/>
            </p:cNvSpPr>
            <p:nvPr/>
          </p:nvSpPr>
          <p:spPr bwMode="auto">
            <a:xfrm>
              <a:off x="3792" y="3168"/>
              <a:ext cx="0" cy="576"/>
            </a:xfrm>
            <a:prstGeom prst="line">
              <a:avLst/>
            </a:prstGeom>
            <a:noFill/>
            <a:ln w="9525">
              <a:solidFill>
                <a:schemeClr val="tx1"/>
              </a:solidFill>
              <a:round/>
              <a:headEnd/>
              <a:tailEnd/>
            </a:ln>
          </p:spPr>
          <p:txBody>
            <a:bodyPr/>
            <a:lstStyle/>
            <a:p>
              <a:endParaRPr lang="zh-CN" altLang="en-US">
                <a:latin typeface="+mn-lt"/>
              </a:endParaRPr>
            </a:p>
          </p:txBody>
        </p:sp>
        <p:sp>
          <p:nvSpPr>
            <p:cNvPr id="36930" name="Line 65"/>
            <p:cNvSpPr>
              <a:spLocks noChangeShapeType="1"/>
            </p:cNvSpPr>
            <p:nvPr/>
          </p:nvSpPr>
          <p:spPr bwMode="auto">
            <a:xfrm>
              <a:off x="3936" y="3168"/>
              <a:ext cx="0" cy="576"/>
            </a:xfrm>
            <a:prstGeom prst="line">
              <a:avLst/>
            </a:prstGeom>
            <a:noFill/>
            <a:ln w="9525">
              <a:solidFill>
                <a:schemeClr val="tx1"/>
              </a:solidFill>
              <a:round/>
              <a:headEnd/>
              <a:tailEnd/>
            </a:ln>
          </p:spPr>
          <p:txBody>
            <a:bodyPr/>
            <a:lstStyle/>
            <a:p>
              <a:endParaRPr lang="zh-CN" altLang="en-US">
                <a:latin typeface="+mn-lt"/>
              </a:endParaRPr>
            </a:p>
          </p:txBody>
        </p:sp>
        <p:sp>
          <p:nvSpPr>
            <p:cNvPr id="36931" name="Line 66"/>
            <p:cNvSpPr>
              <a:spLocks noChangeShapeType="1"/>
            </p:cNvSpPr>
            <p:nvPr/>
          </p:nvSpPr>
          <p:spPr bwMode="auto">
            <a:xfrm>
              <a:off x="4080" y="3168"/>
              <a:ext cx="0" cy="576"/>
            </a:xfrm>
            <a:prstGeom prst="line">
              <a:avLst/>
            </a:prstGeom>
            <a:noFill/>
            <a:ln w="9525">
              <a:solidFill>
                <a:schemeClr val="tx1"/>
              </a:solidFill>
              <a:round/>
              <a:headEnd/>
              <a:tailEnd/>
            </a:ln>
          </p:spPr>
          <p:txBody>
            <a:bodyPr/>
            <a:lstStyle/>
            <a:p>
              <a:endParaRPr lang="zh-CN" altLang="en-US">
                <a:latin typeface="+mn-lt"/>
              </a:endParaRPr>
            </a:p>
          </p:txBody>
        </p:sp>
        <p:sp>
          <p:nvSpPr>
            <p:cNvPr id="36932" name="Line 67"/>
            <p:cNvSpPr>
              <a:spLocks noChangeShapeType="1"/>
            </p:cNvSpPr>
            <p:nvPr/>
          </p:nvSpPr>
          <p:spPr bwMode="auto">
            <a:xfrm>
              <a:off x="4224" y="3168"/>
              <a:ext cx="0" cy="576"/>
            </a:xfrm>
            <a:prstGeom prst="line">
              <a:avLst/>
            </a:prstGeom>
            <a:noFill/>
            <a:ln w="9525">
              <a:solidFill>
                <a:schemeClr val="tx1"/>
              </a:solidFill>
              <a:round/>
              <a:headEnd/>
              <a:tailEnd/>
            </a:ln>
          </p:spPr>
          <p:txBody>
            <a:bodyPr/>
            <a:lstStyle/>
            <a:p>
              <a:endParaRPr lang="zh-CN" altLang="en-US">
                <a:latin typeface="+mn-lt"/>
              </a:endParaRPr>
            </a:p>
          </p:txBody>
        </p:sp>
        <p:sp>
          <p:nvSpPr>
            <p:cNvPr id="36933" name="Line 68"/>
            <p:cNvSpPr>
              <a:spLocks noChangeShapeType="1"/>
            </p:cNvSpPr>
            <p:nvPr/>
          </p:nvSpPr>
          <p:spPr bwMode="auto">
            <a:xfrm>
              <a:off x="4368" y="3168"/>
              <a:ext cx="0" cy="576"/>
            </a:xfrm>
            <a:prstGeom prst="line">
              <a:avLst/>
            </a:prstGeom>
            <a:noFill/>
            <a:ln w="9525">
              <a:solidFill>
                <a:schemeClr val="tx1"/>
              </a:solidFill>
              <a:round/>
              <a:headEnd/>
              <a:tailEnd/>
            </a:ln>
          </p:spPr>
          <p:txBody>
            <a:bodyPr/>
            <a:lstStyle/>
            <a:p>
              <a:endParaRPr lang="zh-CN" altLang="en-US">
                <a:latin typeface="+mn-lt"/>
              </a:endParaRPr>
            </a:p>
          </p:txBody>
        </p:sp>
        <p:sp>
          <p:nvSpPr>
            <p:cNvPr id="36934" name="Line 69"/>
            <p:cNvSpPr>
              <a:spLocks noChangeShapeType="1"/>
            </p:cNvSpPr>
            <p:nvPr/>
          </p:nvSpPr>
          <p:spPr bwMode="auto">
            <a:xfrm>
              <a:off x="4512" y="3168"/>
              <a:ext cx="0" cy="576"/>
            </a:xfrm>
            <a:prstGeom prst="line">
              <a:avLst/>
            </a:prstGeom>
            <a:noFill/>
            <a:ln w="9525">
              <a:solidFill>
                <a:schemeClr val="tx1"/>
              </a:solidFill>
              <a:round/>
              <a:headEnd/>
              <a:tailEnd/>
            </a:ln>
          </p:spPr>
          <p:txBody>
            <a:bodyPr/>
            <a:lstStyle/>
            <a:p>
              <a:endParaRPr lang="zh-CN" altLang="en-US">
                <a:latin typeface="+mn-lt"/>
              </a:endParaRPr>
            </a:p>
          </p:txBody>
        </p:sp>
      </p:grpSp>
      <p:grpSp>
        <p:nvGrpSpPr>
          <p:cNvPr id="11" name="Group 70"/>
          <p:cNvGrpSpPr>
            <a:grpSpLocks/>
          </p:cNvGrpSpPr>
          <p:nvPr/>
        </p:nvGrpSpPr>
        <p:grpSpPr bwMode="auto">
          <a:xfrm>
            <a:off x="3207894" y="2404050"/>
            <a:ext cx="4572000" cy="685800"/>
            <a:chOff x="1776" y="1656"/>
            <a:chExt cx="2880" cy="432"/>
          </a:xfrm>
        </p:grpSpPr>
        <p:sp>
          <p:nvSpPr>
            <p:cNvPr id="36912" name="Line 71"/>
            <p:cNvSpPr>
              <a:spLocks noChangeShapeType="1"/>
            </p:cNvSpPr>
            <p:nvPr/>
          </p:nvSpPr>
          <p:spPr bwMode="auto">
            <a:xfrm>
              <a:off x="1776" y="1656"/>
              <a:ext cx="2880" cy="0"/>
            </a:xfrm>
            <a:prstGeom prst="line">
              <a:avLst/>
            </a:prstGeom>
            <a:noFill/>
            <a:ln w="9525">
              <a:solidFill>
                <a:schemeClr val="tx1"/>
              </a:solidFill>
              <a:prstDash val="dash"/>
              <a:round/>
              <a:headEnd/>
              <a:tailEnd/>
            </a:ln>
          </p:spPr>
          <p:txBody>
            <a:bodyPr/>
            <a:lstStyle/>
            <a:p>
              <a:endParaRPr lang="zh-CN" altLang="en-US">
                <a:latin typeface="+mn-lt"/>
              </a:endParaRPr>
            </a:p>
          </p:txBody>
        </p:sp>
        <p:sp>
          <p:nvSpPr>
            <p:cNvPr id="36913" name="Line 72"/>
            <p:cNvSpPr>
              <a:spLocks noChangeShapeType="1"/>
            </p:cNvSpPr>
            <p:nvPr/>
          </p:nvSpPr>
          <p:spPr bwMode="auto">
            <a:xfrm>
              <a:off x="1776" y="1800"/>
              <a:ext cx="2880" cy="0"/>
            </a:xfrm>
            <a:prstGeom prst="line">
              <a:avLst/>
            </a:prstGeom>
            <a:noFill/>
            <a:ln w="9525">
              <a:solidFill>
                <a:schemeClr val="tx1"/>
              </a:solidFill>
              <a:prstDash val="dash"/>
              <a:round/>
              <a:headEnd/>
              <a:tailEnd/>
            </a:ln>
          </p:spPr>
          <p:txBody>
            <a:bodyPr/>
            <a:lstStyle/>
            <a:p>
              <a:endParaRPr lang="zh-CN" altLang="en-US">
                <a:latin typeface="+mn-lt"/>
              </a:endParaRPr>
            </a:p>
          </p:txBody>
        </p:sp>
        <p:sp>
          <p:nvSpPr>
            <p:cNvPr id="36914" name="Line 73"/>
            <p:cNvSpPr>
              <a:spLocks noChangeShapeType="1"/>
            </p:cNvSpPr>
            <p:nvPr/>
          </p:nvSpPr>
          <p:spPr bwMode="auto">
            <a:xfrm>
              <a:off x="1776" y="1944"/>
              <a:ext cx="2880" cy="0"/>
            </a:xfrm>
            <a:prstGeom prst="line">
              <a:avLst/>
            </a:prstGeom>
            <a:noFill/>
            <a:ln w="9525">
              <a:solidFill>
                <a:schemeClr val="tx1"/>
              </a:solidFill>
              <a:prstDash val="dash"/>
              <a:round/>
              <a:headEnd/>
              <a:tailEnd/>
            </a:ln>
          </p:spPr>
          <p:txBody>
            <a:bodyPr/>
            <a:lstStyle/>
            <a:p>
              <a:endParaRPr lang="zh-CN" altLang="en-US">
                <a:latin typeface="+mn-lt"/>
              </a:endParaRPr>
            </a:p>
          </p:txBody>
        </p:sp>
        <p:sp>
          <p:nvSpPr>
            <p:cNvPr id="36915" name="Line 74"/>
            <p:cNvSpPr>
              <a:spLocks noChangeShapeType="1"/>
            </p:cNvSpPr>
            <p:nvPr/>
          </p:nvSpPr>
          <p:spPr bwMode="auto">
            <a:xfrm>
              <a:off x="1776" y="2088"/>
              <a:ext cx="2880" cy="0"/>
            </a:xfrm>
            <a:prstGeom prst="line">
              <a:avLst/>
            </a:prstGeom>
            <a:noFill/>
            <a:ln w="9525">
              <a:solidFill>
                <a:schemeClr val="tx1"/>
              </a:solidFill>
              <a:prstDash val="dash"/>
              <a:round/>
              <a:headEnd/>
              <a:tailEnd/>
            </a:ln>
          </p:spPr>
          <p:txBody>
            <a:bodyPr/>
            <a:lstStyle/>
            <a:p>
              <a:endParaRPr lang="zh-CN" altLang="en-US">
                <a:latin typeface="+mn-lt"/>
              </a:endParaRPr>
            </a:p>
          </p:txBody>
        </p:sp>
      </p:grpSp>
      <p:grpSp>
        <p:nvGrpSpPr>
          <p:cNvPr id="12" name="Group 75"/>
          <p:cNvGrpSpPr>
            <a:grpSpLocks/>
          </p:cNvGrpSpPr>
          <p:nvPr/>
        </p:nvGrpSpPr>
        <p:grpSpPr bwMode="auto">
          <a:xfrm>
            <a:off x="3322194" y="4515425"/>
            <a:ext cx="4343400" cy="914400"/>
            <a:chOff x="1848" y="3168"/>
            <a:chExt cx="2736" cy="576"/>
          </a:xfrm>
        </p:grpSpPr>
        <p:sp>
          <p:nvSpPr>
            <p:cNvPr id="36892" name="Line 76"/>
            <p:cNvSpPr>
              <a:spLocks noChangeShapeType="1"/>
            </p:cNvSpPr>
            <p:nvPr/>
          </p:nvSpPr>
          <p:spPr bwMode="auto">
            <a:xfrm>
              <a:off x="1848" y="3168"/>
              <a:ext cx="0" cy="576"/>
            </a:xfrm>
            <a:prstGeom prst="line">
              <a:avLst/>
            </a:prstGeom>
            <a:noFill/>
            <a:ln w="9525">
              <a:solidFill>
                <a:schemeClr val="tx1"/>
              </a:solidFill>
              <a:prstDash val="dash"/>
              <a:round/>
              <a:headEnd/>
              <a:tailEnd/>
            </a:ln>
          </p:spPr>
          <p:txBody>
            <a:bodyPr/>
            <a:lstStyle/>
            <a:p>
              <a:endParaRPr lang="zh-CN" altLang="en-US">
                <a:latin typeface="+mn-lt"/>
              </a:endParaRPr>
            </a:p>
          </p:txBody>
        </p:sp>
        <p:sp>
          <p:nvSpPr>
            <p:cNvPr id="36893" name="Line 77"/>
            <p:cNvSpPr>
              <a:spLocks noChangeShapeType="1"/>
            </p:cNvSpPr>
            <p:nvPr/>
          </p:nvSpPr>
          <p:spPr bwMode="auto">
            <a:xfrm>
              <a:off x="1992" y="3168"/>
              <a:ext cx="0" cy="576"/>
            </a:xfrm>
            <a:prstGeom prst="line">
              <a:avLst/>
            </a:prstGeom>
            <a:noFill/>
            <a:ln w="9525">
              <a:solidFill>
                <a:schemeClr val="tx1"/>
              </a:solidFill>
              <a:prstDash val="dash"/>
              <a:round/>
              <a:headEnd/>
              <a:tailEnd/>
            </a:ln>
          </p:spPr>
          <p:txBody>
            <a:bodyPr/>
            <a:lstStyle/>
            <a:p>
              <a:endParaRPr lang="zh-CN" altLang="en-US">
                <a:latin typeface="+mn-lt"/>
              </a:endParaRPr>
            </a:p>
          </p:txBody>
        </p:sp>
        <p:sp>
          <p:nvSpPr>
            <p:cNvPr id="36894" name="Line 78"/>
            <p:cNvSpPr>
              <a:spLocks noChangeShapeType="1"/>
            </p:cNvSpPr>
            <p:nvPr/>
          </p:nvSpPr>
          <p:spPr bwMode="auto">
            <a:xfrm>
              <a:off x="2136" y="3168"/>
              <a:ext cx="0" cy="576"/>
            </a:xfrm>
            <a:prstGeom prst="line">
              <a:avLst/>
            </a:prstGeom>
            <a:noFill/>
            <a:ln w="9525">
              <a:solidFill>
                <a:schemeClr val="tx1"/>
              </a:solidFill>
              <a:prstDash val="dash"/>
              <a:round/>
              <a:headEnd/>
              <a:tailEnd/>
            </a:ln>
          </p:spPr>
          <p:txBody>
            <a:bodyPr/>
            <a:lstStyle/>
            <a:p>
              <a:endParaRPr lang="zh-CN" altLang="en-US">
                <a:latin typeface="+mn-lt"/>
              </a:endParaRPr>
            </a:p>
          </p:txBody>
        </p:sp>
        <p:sp>
          <p:nvSpPr>
            <p:cNvPr id="36895" name="Line 79"/>
            <p:cNvSpPr>
              <a:spLocks noChangeShapeType="1"/>
            </p:cNvSpPr>
            <p:nvPr/>
          </p:nvSpPr>
          <p:spPr bwMode="auto">
            <a:xfrm>
              <a:off x="2280" y="3168"/>
              <a:ext cx="0" cy="576"/>
            </a:xfrm>
            <a:prstGeom prst="line">
              <a:avLst/>
            </a:prstGeom>
            <a:noFill/>
            <a:ln w="9525">
              <a:solidFill>
                <a:schemeClr val="tx1"/>
              </a:solidFill>
              <a:prstDash val="dash"/>
              <a:round/>
              <a:headEnd/>
              <a:tailEnd/>
            </a:ln>
          </p:spPr>
          <p:txBody>
            <a:bodyPr/>
            <a:lstStyle/>
            <a:p>
              <a:endParaRPr lang="zh-CN" altLang="en-US">
                <a:latin typeface="+mn-lt"/>
              </a:endParaRPr>
            </a:p>
          </p:txBody>
        </p:sp>
        <p:sp>
          <p:nvSpPr>
            <p:cNvPr id="36896" name="Line 80"/>
            <p:cNvSpPr>
              <a:spLocks noChangeShapeType="1"/>
            </p:cNvSpPr>
            <p:nvPr/>
          </p:nvSpPr>
          <p:spPr bwMode="auto">
            <a:xfrm>
              <a:off x="2424" y="3168"/>
              <a:ext cx="0" cy="576"/>
            </a:xfrm>
            <a:prstGeom prst="line">
              <a:avLst/>
            </a:prstGeom>
            <a:noFill/>
            <a:ln w="9525">
              <a:solidFill>
                <a:schemeClr val="tx1"/>
              </a:solidFill>
              <a:prstDash val="dash"/>
              <a:round/>
              <a:headEnd/>
              <a:tailEnd/>
            </a:ln>
          </p:spPr>
          <p:txBody>
            <a:bodyPr/>
            <a:lstStyle/>
            <a:p>
              <a:endParaRPr lang="zh-CN" altLang="en-US">
                <a:latin typeface="+mn-lt"/>
              </a:endParaRPr>
            </a:p>
          </p:txBody>
        </p:sp>
        <p:sp>
          <p:nvSpPr>
            <p:cNvPr id="36897" name="Line 81"/>
            <p:cNvSpPr>
              <a:spLocks noChangeShapeType="1"/>
            </p:cNvSpPr>
            <p:nvPr/>
          </p:nvSpPr>
          <p:spPr bwMode="auto">
            <a:xfrm>
              <a:off x="2568" y="3168"/>
              <a:ext cx="0" cy="576"/>
            </a:xfrm>
            <a:prstGeom prst="line">
              <a:avLst/>
            </a:prstGeom>
            <a:noFill/>
            <a:ln w="9525">
              <a:solidFill>
                <a:schemeClr val="tx1"/>
              </a:solidFill>
              <a:prstDash val="dash"/>
              <a:round/>
              <a:headEnd/>
              <a:tailEnd/>
            </a:ln>
          </p:spPr>
          <p:txBody>
            <a:bodyPr/>
            <a:lstStyle/>
            <a:p>
              <a:endParaRPr lang="zh-CN" altLang="en-US">
                <a:latin typeface="+mn-lt"/>
              </a:endParaRPr>
            </a:p>
          </p:txBody>
        </p:sp>
        <p:sp>
          <p:nvSpPr>
            <p:cNvPr id="36898" name="Line 82"/>
            <p:cNvSpPr>
              <a:spLocks noChangeShapeType="1"/>
            </p:cNvSpPr>
            <p:nvPr/>
          </p:nvSpPr>
          <p:spPr bwMode="auto">
            <a:xfrm>
              <a:off x="2712" y="3168"/>
              <a:ext cx="0" cy="576"/>
            </a:xfrm>
            <a:prstGeom prst="line">
              <a:avLst/>
            </a:prstGeom>
            <a:noFill/>
            <a:ln w="9525">
              <a:solidFill>
                <a:schemeClr val="tx1"/>
              </a:solidFill>
              <a:prstDash val="dash"/>
              <a:round/>
              <a:headEnd/>
              <a:tailEnd/>
            </a:ln>
          </p:spPr>
          <p:txBody>
            <a:bodyPr/>
            <a:lstStyle/>
            <a:p>
              <a:endParaRPr lang="zh-CN" altLang="en-US">
                <a:latin typeface="+mn-lt"/>
              </a:endParaRPr>
            </a:p>
          </p:txBody>
        </p:sp>
        <p:sp>
          <p:nvSpPr>
            <p:cNvPr id="36899" name="Line 83"/>
            <p:cNvSpPr>
              <a:spLocks noChangeShapeType="1"/>
            </p:cNvSpPr>
            <p:nvPr/>
          </p:nvSpPr>
          <p:spPr bwMode="auto">
            <a:xfrm>
              <a:off x="2856" y="3168"/>
              <a:ext cx="0" cy="576"/>
            </a:xfrm>
            <a:prstGeom prst="line">
              <a:avLst/>
            </a:prstGeom>
            <a:noFill/>
            <a:ln w="9525">
              <a:solidFill>
                <a:schemeClr val="tx1"/>
              </a:solidFill>
              <a:prstDash val="dash"/>
              <a:round/>
              <a:headEnd/>
              <a:tailEnd/>
            </a:ln>
          </p:spPr>
          <p:txBody>
            <a:bodyPr/>
            <a:lstStyle/>
            <a:p>
              <a:endParaRPr lang="zh-CN" altLang="en-US">
                <a:latin typeface="+mn-lt"/>
              </a:endParaRPr>
            </a:p>
          </p:txBody>
        </p:sp>
        <p:sp>
          <p:nvSpPr>
            <p:cNvPr id="36900" name="Line 84"/>
            <p:cNvSpPr>
              <a:spLocks noChangeShapeType="1"/>
            </p:cNvSpPr>
            <p:nvPr/>
          </p:nvSpPr>
          <p:spPr bwMode="auto">
            <a:xfrm>
              <a:off x="3000" y="3168"/>
              <a:ext cx="0" cy="576"/>
            </a:xfrm>
            <a:prstGeom prst="line">
              <a:avLst/>
            </a:prstGeom>
            <a:noFill/>
            <a:ln w="9525">
              <a:solidFill>
                <a:schemeClr val="tx1"/>
              </a:solidFill>
              <a:prstDash val="dash"/>
              <a:round/>
              <a:headEnd/>
              <a:tailEnd/>
            </a:ln>
          </p:spPr>
          <p:txBody>
            <a:bodyPr/>
            <a:lstStyle/>
            <a:p>
              <a:endParaRPr lang="zh-CN" altLang="en-US">
                <a:latin typeface="+mn-lt"/>
              </a:endParaRPr>
            </a:p>
          </p:txBody>
        </p:sp>
        <p:sp>
          <p:nvSpPr>
            <p:cNvPr id="36901" name="Line 85"/>
            <p:cNvSpPr>
              <a:spLocks noChangeShapeType="1"/>
            </p:cNvSpPr>
            <p:nvPr/>
          </p:nvSpPr>
          <p:spPr bwMode="auto">
            <a:xfrm>
              <a:off x="3144" y="3168"/>
              <a:ext cx="0" cy="576"/>
            </a:xfrm>
            <a:prstGeom prst="line">
              <a:avLst/>
            </a:prstGeom>
            <a:noFill/>
            <a:ln w="9525">
              <a:solidFill>
                <a:schemeClr val="tx1"/>
              </a:solidFill>
              <a:prstDash val="dash"/>
              <a:round/>
              <a:headEnd/>
              <a:tailEnd/>
            </a:ln>
          </p:spPr>
          <p:txBody>
            <a:bodyPr/>
            <a:lstStyle/>
            <a:p>
              <a:endParaRPr lang="zh-CN" altLang="en-US">
                <a:latin typeface="+mn-lt"/>
              </a:endParaRPr>
            </a:p>
          </p:txBody>
        </p:sp>
        <p:sp>
          <p:nvSpPr>
            <p:cNvPr id="36902" name="Line 86"/>
            <p:cNvSpPr>
              <a:spLocks noChangeShapeType="1"/>
            </p:cNvSpPr>
            <p:nvPr/>
          </p:nvSpPr>
          <p:spPr bwMode="auto">
            <a:xfrm>
              <a:off x="3288" y="3168"/>
              <a:ext cx="0" cy="576"/>
            </a:xfrm>
            <a:prstGeom prst="line">
              <a:avLst/>
            </a:prstGeom>
            <a:noFill/>
            <a:ln w="9525">
              <a:solidFill>
                <a:schemeClr val="tx1"/>
              </a:solidFill>
              <a:prstDash val="dash"/>
              <a:round/>
              <a:headEnd/>
              <a:tailEnd/>
            </a:ln>
          </p:spPr>
          <p:txBody>
            <a:bodyPr/>
            <a:lstStyle/>
            <a:p>
              <a:endParaRPr lang="zh-CN" altLang="en-US">
                <a:latin typeface="+mn-lt"/>
              </a:endParaRPr>
            </a:p>
          </p:txBody>
        </p:sp>
        <p:sp>
          <p:nvSpPr>
            <p:cNvPr id="36903" name="Line 87"/>
            <p:cNvSpPr>
              <a:spLocks noChangeShapeType="1"/>
            </p:cNvSpPr>
            <p:nvPr/>
          </p:nvSpPr>
          <p:spPr bwMode="auto">
            <a:xfrm>
              <a:off x="3432" y="3168"/>
              <a:ext cx="0" cy="576"/>
            </a:xfrm>
            <a:prstGeom prst="line">
              <a:avLst/>
            </a:prstGeom>
            <a:noFill/>
            <a:ln w="9525">
              <a:solidFill>
                <a:schemeClr val="tx1"/>
              </a:solidFill>
              <a:prstDash val="dash"/>
              <a:round/>
              <a:headEnd/>
              <a:tailEnd/>
            </a:ln>
          </p:spPr>
          <p:txBody>
            <a:bodyPr/>
            <a:lstStyle/>
            <a:p>
              <a:endParaRPr lang="zh-CN" altLang="en-US">
                <a:latin typeface="+mn-lt"/>
              </a:endParaRPr>
            </a:p>
          </p:txBody>
        </p:sp>
        <p:sp>
          <p:nvSpPr>
            <p:cNvPr id="36904" name="Line 88"/>
            <p:cNvSpPr>
              <a:spLocks noChangeShapeType="1"/>
            </p:cNvSpPr>
            <p:nvPr/>
          </p:nvSpPr>
          <p:spPr bwMode="auto">
            <a:xfrm>
              <a:off x="3576" y="3168"/>
              <a:ext cx="0" cy="576"/>
            </a:xfrm>
            <a:prstGeom prst="line">
              <a:avLst/>
            </a:prstGeom>
            <a:noFill/>
            <a:ln w="9525">
              <a:solidFill>
                <a:schemeClr val="tx1"/>
              </a:solidFill>
              <a:prstDash val="dash"/>
              <a:round/>
              <a:headEnd/>
              <a:tailEnd/>
            </a:ln>
          </p:spPr>
          <p:txBody>
            <a:bodyPr/>
            <a:lstStyle/>
            <a:p>
              <a:endParaRPr lang="zh-CN" altLang="en-US">
                <a:latin typeface="+mn-lt"/>
              </a:endParaRPr>
            </a:p>
          </p:txBody>
        </p:sp>
        <p:sp>
          <p:nvSpPr>
            <p:cNvPr id="36905" name="Line 89"/>
            <p:cNvSpPr>
              <a:spLocks noChangeShapeType="1"/>
            </p:cNvSpPr>
            <p:nvPr/>
          </p:nvSpPr>
          <p:spPr bwMode="auto">
            <a:xfrm>
              <a:off x="3720" y="3168"/>
              <a:ext cx="0" cy="576"/>
            </a:xfrm>
            <a:prstGeom prst="line">
              <a:avLst/>
            </a:prstGeom>
            <a:noFill/>
            <a:ln w="9525">
              <a:solidFill>
                <a:schemeClr val="tx1"/>
              </a:solidFill>
              <a:prstDash val="dash"/>
              <a:round/>
              <a:headEnd/>
              <a:tailEnd/>
            </a:ln>
          </p:spPr>
          <p:txBody>
            <a:bodyPr/>
            <a:lstStyle/>
            <a:p>
              <a:endParaRPr lang="zh-CN" altLang="en-US">
                <a:latin typeface="+mn-lt"/>
              </a:endParaRPr>
            </a:p>
          </p:txBody>
        </p:sp>
        <p:sp>
          <p:nvSpPr>
            <p:cNvPr id="36906" name="Line 90"/>
            <p:cNvSpPr>
              <a:spLocks noChangeShapeType="1"/>
            </p:cNvSpPr>
            <p:nvPr/>
          </p:nvSpPr>
          <p:spPr bwMode="auto">
            <a:xfrm>
              <a:off x="3864" y="3168"/>
              <a:ext cx="0" cy="576"/>
            </a:xfrm>
            <a:prstGeom prst="line">
              <a:avLst/>
            </a:prstGeom>
            <a:noFill/>
            <a:ln w="9525">
              <a:solidFill>
                <a:schemeClr val="tx1"/>
              </a:solidFill>
              <a:prstDash val="dash"/>
              <a:round/>
              <a:headEnd/>
              <a:tailEnd/>
            </a:ln>
          </p:spPr>
          <p:txBody>
            <a:bodyPr/>
            <a:lstStyle/>
            <a:p>
              <a:endParaRPr lang="zh-CN" altLang="en-US">
                <a:latin typeface="+mn-lt"/>
              </a:endParaRPr>
            </a:p>
          </p:txBody>
        </p:sp>
        <p:sp>
          <p:nvSpPr>
            <p:cNvPr id="36907" name="Line 91"/>
            <p:cNvSpPr>
              <a:spLocks noChangeShapeType="1"/>
            </p:cNvSpPr>
            <p:nvPr/>
          </p:nvSpPr>
          <p:spPr bwMode="auto">
            <a:xfrm>
              <a:off x="4008" y="3168"/>
              <a:ext cx="0" cy="576"/>
            </a:xfrm>
            <a:prstGeom prst="line">
              <a:avLst/>
            </a:prstGeom>
            <a:noFill/>
            <a:ln w="9525">
              <a:solidFill>
                <a:schemeClr val="tx1"/>
              </a:solidFill>
              <a:prstDash val="dash"/>
              <a:round/>
              <a:headEnd/>
              <a:tailEnd/>
            </a:ln>
          </p:spPr>
          <p:txBody>
            <a:bodyPr/>
            <a:lstStyle/>
            <a:p>
              <a:endParaRPr lang="zh-CN" altLang="en-US">
                <a:latin typeface="+mn-lt"/>
              </a:endParaRPr>
            </a:p>
          </p:txBody>
        </p:sp>
        <p:sp>
          <p:nvSpPr>
            <p:cNvPr id="36908" name="Line 92"/>
            <p:cNvSpPr>
              <a:spLocks noChangeShapeType="1"/>
            </p:cNvSpPr>
            <p:nvPr/>
          </p:nvSpPr>
          <p:spPr bwMode="auto">
            <a:xfrm>
              <a:off x="4152" y="3168"/>
              <a:ext cx="0" cy="576"/>
            </a:xfrm>
            <a:prstGeom prst="line">
              <a:avLst/>
            </a:prstGeom>
            <a:noFill/>
            <a:ln w="9525">
              <a:solidFill>
                <a:schemeClr val="tx1"/>
              </a:solidFill>
              <a:prstDash val="dash"/>
              <a:round/>
              <a:headEnd/>
              <a:tailEnd/>
            </a:ln>
          </p:spPr>
          <p:txBody>
            <a:bodyPr/>
            <a:lstStyle/>
            <a:p>
              <a:endParaRPr lang="zh-CN" altLang="en-US">
                <a:latin typeface="+mn-lt"/>
              </a:endParaRPr>
            </a:p>
          </p:txBody>
        </p:sp>
        <p:sp>
          <p:nvSpPr>
            <p:cNvPr id="36909" name="Line 93"/>
            <p:cNvSpPr>
              <a:spLocks noChangeShapeType="1"/>
            </p:cNvSpPr>
            <p:nvPr/>
          </p:nvSpPr>
          <p:spPr bwMode="auto">
            <a:xfrm>
              <a:off x="4296" y="3168"/>
              <a:ext cx="0" cy="576"/>
            </a:xfrm>
            <a:prstGeom prst="line">
              <a:avLst/>
            </a:prstGeom>
            <a:noFill/>
            <a:ln w="9525">
              <a:solidFill>
                <a:schemeClr val="tx1"/>
              </a:solidFill>
              <a:prstDash val="dash"/>
              <a:round/>
              <a:headEnd/>
              <a:tailEnd/>
            </a:ln>
          </p:spPr>
          <p:txBody>
            <a:bodyPr/>
            <a:lstStyle/>
            <a:p>
              <a:endParaRPr lang="zh-CN" altLang="en-US">
                <a:latin typeface="+mn-lt"/>
              </a:endParaRPr>
            </a:p>
          </p:txBody>
        </p:sp>
        <p:sp>
          <p:nvSpPr>
            <p:cNvPr id="36910" name="Line 94"/>
            <p:cNvSpPr>
              <a:spLocks noChangeShapeType="1"/>
            </p:cNvSpPr>
            <p:nvPr/>
          </p:nvSpPr>
          <p:spPr bwMode="auto">
            <a:xfrm>
              <a:off x="4440" y="3168"/>
              <a:ext cx="0" cy="576"/>
            </a:xfrm>
            <a:prstGeom prst="line">
              <a:avLst/>
            </a:prstGeom>
            <a:noFill/>
            <a:ln w="9525">
              <a:solidFill>
                <a:schemeClr val="tx1"/>
              </a:solidFill>
              <a:prstDash val="dash"/>
              <a:round/>
              <a:headEnd/>
              <a:tailEnd/>
            </a:ln>
          </p:spPr>
          <p:txBody>
            <a:bodyPr/>
            <a:lstStyle/>
            <a:p>
              <a:endParaRPr lang="zh-CN" altLang="en-US">
                <a:latin typeface="+mn-lt"/>
              </a:endParaRPr>
            </a:p>
          </p:txBody>
        </p:sp>
        <p:sp>
          <p:nvSpPr>
            <p:cNvPr id="36911" name="Line 95"/>
            <p:cNvSpPr>
              <a:spLocks noChangeShapeType="1"/>
            </p:cNvSpPr>
            <p:nvPr/>
          </p:nvSpPr>
          <p:spPr bwMode="auto">
            <a:xfrm>
              <a:off x="4584" y="3168"/>
              <a:ext cx="0" cy="576"/>
            </a:xfrm>
            <a:prstGeom prst="line">
              <a:avLst/>
            </a:prstGeom>
            <a:noFill/>
            <a:ln w="9525">
              <a:solidFill>
                <a:schemeClr val="tx1"/>
              </a:solidFill>
              <a:prstDash val="dash"/>
              <a:round/>
              <a:headEnd/>
              <a:tailEnd/>
            </a:ln>
          </p:spPr>
          <p:txBody>
            <a:bodyPr/>
            <a:lstStyle/>
            <a:p>
              <a:endParaRPr lang="zh-CN" altLang="en-US">
                <a:latin typeface="+mn-lt"/>
              </a:endParaRPr>
            </a:p>
          </p:txBody>
        </p:sp>
      </p:grpSp>
      <p:grpSp>
        <p:nvGrpSpPr>
          <p:cNvPr id="13" name="Group 99"/>
          <p:cNvGrpSpPr>
            <a:grpSpLocks/>
          </p:cNvGrpSpPr>
          <p:nvPr/>
        </p:nvGrpSpPr>
        <p:grpSpPr bwMode="auto">
          <a:xfrm>
            <a:off x="5833619" y="1032450"/>
            <a:ext cx="2709863" cy="952500"/>
            <a:chOff x="3477" y="216"/>
            <a:chExt cx="1707" cy="600"/>
          </a:xfrm>
        </p:grpSpPr>
        <p:grpSp>
          <p:nvGrpSpPr>
            <p:cNvPr id="36885" name="Group 100"/>
            <p:cNvGrpSpPr>
              <a:grpSpLocks/>
            </p:cNvGrpSpPr>
            <p:nvPr/>
          </p:nvGrpSpPr>
          <p:grpSpPr bwMode="auto">
            <a:xfrm>
              <a:off x="3477" y="528"/>
              <a:ext cx="1707" cy="288"/>
              <a:chOff x="3477" y="288"/>
              <a:chExt cx="1707" cy="288"/>
            </a:xfrm>
          </p:grpSpPr>
          <p:sp>
            <p:nvSpPr>
              <p:cNvPr id="36887" name="Text Box 101"/>
              <p:cNvSpPr txBox="1">
                <a:spLocks noChangeArrowheads="1"/>
              </p:cNvSpPr>
              <p:nvPr/>
            </p:nvSpPr>
            <p:spPr bwMode="auto">
              <a:xfrm>
                <a:off x="3477" y="288"/>
                <a:ext cx="746" cy="288"/>
              </a:xfrm>
              <a:prstGeom prst="rect">
                <a:avLst/>
              </a:prstGeom>
              <a:noFill/>
              <a:ln w="9525">
                <a:noFill/>
                <a:miter lim="800000"/>
                <a:headEnd/>
                <a:tailEnd/>
              </a:ln>
            </p:spPr>
            <p:txBody>
              <a:bodyPr wrap="none">
                <a:spAutoFit/>
              </a:bodyPr>
              <a:lstStyle/>
              <a:p>
                <a:pPr eaLnBrk="1" hangingPunct="1"/>
                <a:r>
                  <a:rPr lang="en-US" altLang="zh-CN">
                    <a:latin typeface="+mn-lt"/>
                  </a:rPr>
                  <a:t>4 users</a:t>
                </a:r>
                <a:endParaRPr lang="fr-FR" altLang="zh-CN">
                  <a:latin typeface="+mn-lt"/>
                </a:endParaRPr>
              </a:p>
            </p:txBody>
          </p:sp>
          <p:sp>
            <p:nvSpPr>
              <p:cNvPr id="36888"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p>
                <a:endParaRPr lang="zh-CN" altLang="zh-CN">
                  <a:latin typeface="+mn-lt"/>
                </a:endParaRPr>
              </a:p>
            </p:txBody>
          </p:sp>
          <p:sp>
            <p:nvSpPr>
              <p:cNvPr id="36889"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p>
                <a:endParaRPr lang="zh-CN" altLang="zh-CN">
                  <a:latin typeface="+mn-lt"/>
                </a:endParaRPr>
              </a:p>
            </p:txBody>
          </p:sp>
          <p:sp>
            <p:nvSpPr>
              <p:cNvPr id="36890"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p>
                <a:endParaRPr lang="zh-CN" altLang="zh-CN">
                  <a:latin typeface="+mn-lt"/>
                </a:endParaRPr>
              </a:p>
            </p:txBody>
          </p:sp>
          <p:sp>
            <p:nvSpPr>
              <p:cNvPr id="36891"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p>
                <a:endParaRPr lang="zh-CN" altLang="zh-CN">
                  <a:latin typeface="+mn-lt"/>
                </a:endParaRPr>
              </a:p>
            </p:txBody>
          </p:sp>
        </p:grpSp>
        <p:sp>
          <p:nvSpPr>
            <p:cNvPr id="36886" name="Text Box 106"/>
            <p:cNvSpPr txBox="1">
              <a:spLocks noChangeArrowheads="1"/>
            </p:cNvSpPr>
            <p:nvPr/>
          </p:nvSpPr>
          <p:spPr bwMode="auto">
            <a:xfrm>
              <a:off x="3480" y="216"/>
              <a:ext cx="917" cy="288"/>
            </a:xfrm>
            <a:prstGeom prst="rect">
              <a:avLst/>
            </a:prstGeom>
            <a:noFill/>
            <a:ln w="9525">
              <a:noFill/>
              <a:miter lim="800000"/>
              <a:headEnd/>
              <a:tailEnd/>
            </a:ln>
          </p:spPr>
          <p:txBody>
            <a:bodyPr wrap="none">
              <a:spAutoFit/>
            </a:bodyPr>
            <a:lstStyle/>
            <a:p>
              <a:pPr eaLnBrk="1" hangingPunct="1"/>
              <a:r>
                <a:rPr lang="en-US" altLang="zh-CN">
                  <a:latin typeface="+mn-lt"/>
                </a:rPr>
                <a:t>Example:</a:t>
              </a:r>
              <a:endParaRPr lang="fr-FR" altLang="zh-CN">
                <a:latin typeface="+mn-lt"/>
              </a:endParaRPr>
            </a:p>
          </p:txBody>
        </p:sp>
      </p:grpSp>
    </p:spTree>
    <p:extLst>
      <p:ext uri="{BB962C8B-B14F-4D97-AF65-F5344CB8AC3E}">
        <p14:creationId xmlns:p14="http://schemas.microsoft.com/office/powerpoint/2010/main" val="22455634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499"/>
                                          </p:stCondLst>
                                        </p:cTn>
                                        <p:tgtEl>
                                          <p:spTgt spid="4"/>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up)">
                                      <p:cBhvr>
                                        <p:cTn id="42" dur="500"/>
                                        <p:tgtEl>
                                          <p:spTgt spid="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up)">
                                      <p:cBhvr>
                                        <p:cTn id="47" dur="500"/>
                                        <p:tgtEl>
                                          <p:spTgt spid="5"/>
                                        </p:tgtEl>
                                      </p:cBhvr>
                                    </p:animEffect>
                                  </p:childTnLst>
                                </p:cTn>
                              </p:par>
                            </p:childTnLst>
                          </p:cTn>
                        </p:par>
                        <p:par>
                          <p:cTn id="48" fill="hold" nodeType="afterGroup">
                            <p:stCondLst>
                              <p:cond delay="500"/>
                            </p:stCondLst>
                            <p:childTnLst>
                              <p:par>
                                <p:cTn id="49" presetID="22" presetClass="entr" presetSubtype="1"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up)">
                                      <p:cBhvr>
                                        <p:cTn id="51" dur="500"/>
                                        <p:tgtEl>
                                          <p:spTgt spid="6"/>
                                        </p:tgtEl>
                                      </p:cBhvr>
                                    </p:animEffect>
                                  </p:childTnLst>
                                </p:cTn>
                              </p:par>
                            </p:childTnLst>
                          </p:cTn>
                        </p:par>
                        <p:par>
                          <p:cTn id="52" fill="hold" nodeType="afterGroup">
                            <p:stCondLst>
                              <p:cond delay="1000"/>
                            </p:stCondLst>
                            <p:childTnLst>
                              <p:par>
                                <p:cTn id="53" presetID="22" presetClass="entr" presetSubtype="1"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up)">
                                      <p:cBhvr>
                                        <p:cTn id="55" dur="500"/>
                                        <p:tgtEl>
                                          <p:spTgt spid="7"/>
                                        </p:tgtEl>
                                      </p:cBhvr>
                                    </p:animEffect>
                                  </p:childTnLst>
                                </p:cTn>
                              </p:par>
                            </p:childTnLst>
                          </p:cTn>
                        </p:par>
                        <p:par>
                          <p:cTn id="56" fill="hold" nodeType="afterGroup">
                            <p:stCondLst>
                              <p:cond delay="1500"/>
                            </p:stCondLst>
                            <p:childTnLst>
                              <p:par>
                                <p:cTn id="57" presetID="22" presetClass="entr" presetSubtype="1"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up)">
                                      <p:cBhvr>
                                        <p:cTn id="59" dur="500"/>
                                        <p:tgtEl>
                                          <p:spTgt spid="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1"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up)">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zh-CN" altLang="en-US" dirty="0" smtClean="0">
                <a:latin typeface="Gill Sans MT" panose="020B0502020104020203" pitchFamily="34" charset="0"/>
              </a:rPr>
              <a:t>本教材特点</a:t>
            </a:r>
            <a:endParaRPr lang="en-US" altLang="zh-CN" dirty="0" smtClean="0">
              <a:latin typeface="+mn-lt"/>
            </a:endParaRPr>
          </a:p>
        </p:txBody>
      </p:sp>
      <p:sp>
        <p:nvSpPr>
          <p:cNvPr id="44035" name="Rectangle 6"/>
          <p:cNvSpPr>
            <a:spLocks noGrp="1" noChangeArrowheads="1"/>
          </p:cNvSpPr>
          <p:nvPr>
            <p:ph type="body" idx="4294967295"/>
          </p:nvPr>
        </p:nvSpPr>
        <p:spPr>
          <a:xfrm>
            <a:off x="330200" y="1052186"/>
            <a:ext cx="8483600" cy="5073977"/>
          </a:xfrm>
        </p:spPr>
        <p:txBody>
          <a:bodyPr/>
          <a:lstStyle/>
          <a:p>
            <a:pPr marL="342000" indent="-342000" eaLnBrk="1" hangingPunct="1">
              <a:spcBef>
                <a:spcPts val="600"/>
              </a:spcBef>
            </a:pPr>
            <a:r>
              <a:rPr lang="zh-CN" altLang="en-US" dirty="0" smtClean="0">
                <a:solidFill>
                  <a:srgbClr val="FF0000"/>
                </a:solidFill>
              </a:rPr>
              <a:t>以互联网为研究目标</a:t>
            </a:r>
            <a:endParaRPr lang="en-US" altLang="zh-CN" dirty="0" smtClean="0">
              <a:solidFill>
                <a:srgbClr val="FF0000"/>
              </a:solidFill>
            </a:endParaRPr>
          </a:p>
          <a:p>
            <a:pPr marL="342000" indent="-342000" eaLnBrk="1" hangingPunct="1">
              <a:spcBef>
                <a:spcPts val="600"/>
              </a:spcBef>
              <a:buSzPct val="90000"/>
              <a:buFont typeface="+mj-lt"/>
              <a:buAutoNum type="alphaLcParenR"/>
            </a:pPr>
            <a:r>
              <a:rPr lang="zh-CN" altLang="en-US" dirty="0">
                <a:latin typeface="Tahoma" panose="020B0604030504040204" pitchFamily="34" charset="0"/>
              </a:rPr>
              <a:t>使用互联网的架构和协议作为主要工具来学习基本概念</a:t>
            </a:r>
            <a:r>
              <a:rPr lang="zh-CN" altLang="en-US" dirty="0"/>
              <a:t>。</a:t>
            </a:r>
            <a:endParaRPr lang="en-US" altLang="zh-CN" dirty="0"/>
          </a:p>
          <a:p>
            <a:pPr marL="342000" indent="-342000">
              <a:spcBef>
                <a:spcPts val="600"/>
              </a:spcBef>
            </a:pPr>
            <a:endParaRPr lang="zh-CN" altLang="en-US" dirty="0" smtClean="0"/>
          </a:p>
          <a:p>
            <a:pPr marL="342000" indent="-342000" eaLnBrk="1" hangingPunct="1">
              <a:spcBef>
                <a:spcPts val="600"/>
              </a:spcBef>
            </a:pPr>
            <a:r>
              <a:rPr lang="zh-CN" altLang="en-US" dirty="0" smtClean="0">
                <a:solidFill>
                  <a:srgbClr val="FF0000"/>
                </a:solidFill>
              </a:rPr>
              <a:t>教授网络原理</a:t>
            </a:r>
            <a:endParaRPr lang="en-US" altLang="zh-CN" dirty="0" smtClean="0">
              <a:solidFill>
                <a:srgbClr val="FF0000"/>
              </a:solidFill>
            </a:endParaRPr>
          </a:p>
          <a:p>
            <a:pPr marL="342000" indent="-342000" eaLnBrk="1" hangingPunct="1">
              <a:spcBef>
                <a:spcPts val="600"/>
              </a:spcBef>
              <a:buSzPct val="90000"/>
              <a:buFont typeface="+mj-lt"/>
              <a:buAutoNum type="alphaLcParenR"/>
            </a:pPr>
            <a:r>
              <a:rPr lang="zh-CN" altLang="en-US" dirty="0"/>
              <a:t>网络领域现在</a:t>
            </a:r>
            <a:r>
              <a:rPr lang="zh-CN" altLang="en-US" dirty="0" smtClean="0"/>
              <a:t>已经相当成熟，能够认识清楚许多基本性的重要问题。</a:t>
            </a:r>
            <a:endParaRPr lang="en-US" altLang="zh-CN" dirty="0" smtClean="0"/>
          </a:p>
          <a:p>
            <a:pPr marL="342000" indent="-342000" eaLnBrk="1" hangingPunct="1">
              <a:spcBef>
                <a:spcPts val="600"/>
              </a:spcBef>
              <a:buSzPct val="90000"/>
              <a:buFont typeface="+mj-lt"/>
              <a:buAutoNum type="alphaLcParenR"/>
            </a:pPr>
            <a:endParaRPr lang="en-US" altLang="zh-CN" dirty="0"/>
          </a:p>
          <a:p>
            <a:pPr marL="342000" indent="-342000" eaLnBrk="1" hangingPunct="1">
              <a:spcBef>
                <a:spcPts val="600"/>
              </a:spcBef>
              <a:buSzPct val="90000"/>
              <a:buFont typeface="+mj-lt"/>
              <a:buAutoNum type="alphaLcParenR"/>
            </a:pPr>
            <a:r>
              <a:rPr lang="zh-CN" altLang="en-US" dirty="0"/>
              <a:t>学习</a:t>
            </a:r>
            <a:r>
              <a:rPr lang="zh-CN" altLang="en-US" dirty="0" smtClean="0"/>
              <a:t>这些原理的</a:t>
            </a:r>
            <a:r>
              <a:rPr lang="zh-CN" altLang="en-US" dirty="0"/>
              <a:t>学生将</a:t>
            </a:r>
            <a:r>
              <a:rPr lang="zh-CN" altLang="en-US" dirty="0" smtClean="0"/>
              <a:t>获得</a:t>
            </a:r>
            <a:r>
              <a:rPr lang="zh-CN" altLang="en-US" u="sng" dirty="0" smtClean="0"/>
              <a:t>具有长“保质期”的</a:t>
            </a:r>
            <a:r>
              <a:rPr lang="zh-CN" altLang="en-US" dirty="0" smtClean="0"/>
              <a:t>知识。</a:t>
            </a:r>
            <a:endParaRPr lang="en-US" altLang="zh-CN" dirty="0" smtClean="0"/>
          </a:p>
          <a:p>
            <a:pPr marL="342000" indent="-342000" eaLnBrk="1" hangingPunct="1">
              <a:spcBef>
                <a:spcPts val="600"/>
              </a:spcBef>
              <a:buSzPct val="90000"/>
              <a:buFont typeface="+mj-lt"/>
              <a:buAutoNum type="alphaLcParenR"/>
            </a:pPr>
            <a:endParaRPr lang="en-US" altLang="zh-CN" dirty="0"/>
          </a:p>
          <a:p>
            <a:pPr marL="342000" indent="-342000" eaLnBrk="1" hangingPunct="1">
              <a:spcBef>
                <a:spcPts val="600"/>
              </a:spcBef>
              <a:buSzPct val="90000"/>
              <a:buFont typeface="+mj-lt"/>
              <a:buAutoNum type="alphaLcParenR"/>
            </a:pPr>
            <a:r>
              <a:rPr lang="zh-CN" altLang="en-US" dirty="0"/>
              <a:t>我们相信</a:t>
            </a:r>
            <a:r>
              <a:rPr lang="zh-CN" altLang="en-US" dirty="0" smtClean="0"/>
              <a:t>，用互联网将学生引入门后，再强调基础性问题及其解决方案，这种两者结合的方法将使学生</a:t>
            </a:r>
            <a:r>
              <a:rPr lang="zh-CN" altLang="en-US" dirty="0"/>
              <a:t>迅速</a:t>
            </a:r>
            <a:r>
              <a:rPr lang="zh-CN" altLang="en-US" dirty="0" smtClean="0">
                <a:solidFill>
                  <a:srgbClr val="FF0000"/>
                </a:solidFill>
              </a:rPr>
              <a:t>理解</a:t>
            </a:r>
            <a:r>
              <a:rPr lang="zh-CN" altLang="en-US" dirty="0"/>
              <a:t>几乎任何网络技术。</a:t>
            </a:r>
            <a:endParaRPr lang="en-US" altLang="zh-CN" dirty="0" smtClean="0"/>
          </a:p>
          <a:p>
            <a:endParaRPr lang="zh-CN" altLang="en-US" dirty="0" smtClean="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798" name="Picture 6"/>
          <p:cNvPicPr>
            <a:picLocks noChangeAspect="1" noChangeArrowheads="1"/>
          </p:cNvPicPr>
          <p:nvPr/>
        </p:nvPicPr>
        <p:blipFill>
          <a:blip r:embed="rId3" cstate="print"/>
          <a:srcRect/>
          <a:stretch>
            <a:fillRect/>
          </a:stretch>
        </p:blipFill>
        <p:spPr bwMode="auto">
          <a:xfrm>
            <a:off x="609600" y="1676400"/>
            <a:ext cx="8255000" cy="3741738"/>
          </a:xfrm>
          <a:prstGeom prst="rect">
            <a:avLst/>
          </a:prstGeom>
          <a:noFill/>
          <a:ln w="9525">
            <a:noFill/>
            <a:miter lim="800000"/>
            <a:headEnd/>
            <a:tailEnd/>
          </a:ln>
          <a:effectLst/>
        </p:spPr>
      </p:pic>
      <p:sp>
        <p:nvSpPr>
          <p:cNvPr id="801799" name="Rectangle 7"/>
          <p:cNvSpPr>
            <a:spLocks noGrp="1" noChangeArrowheads="1"/>
          </p:cNvSpPr>
          <p:nvPr>
            <p:ph type="title"/>
          </p:nvPr>
        </p:nvSpPr>
        <p:spPr>
          <a:xfrm>
            <a:off x="304800" y="228600"/>
            <a:ext cx="8534400" cy="609600"/>
          </a:xfrm>
        </p:spPr>
        <p:txBody>
          <a:bodyPr/>
          <a:lstStyle/>
          <a:p>
            <a:r>
              <a:rPr lang="en-US" altLang="zh-CN" dirty="0" smtClean="0"/>
              <a:t>FDM </a:t>
            </a:r>
            <a:r>
              <a:rPr lang="en-US" altLang="zh-CN" dirty="0"/>
              <a:t>process</a:t>
            </a:r>
            <a:endParaRPr lang="zh-CN" altLang="en-US" dirty="0"/>
          </a:p>
        </p:txBody>
      </p:sp>
      <p:sp>
        <p:nvSpPr>
          <p:cNvPr id="5" name="矩形 4"/>
          <p:cNvSpPr/>
          <p:nvPr/>
        </p:nvSpPr>
        <p:spPr>
          <a:xfrm>
            <a:off x="142844" y="5500702"/>
            <a:ext cx="2624436" cy="400110"/>
          </a:xfrm>
          <a:prstGeom prst="rect">
            <a:avLst/>
          </a:prstGeom>
        </p:spPr>
        <p:txBody>
          <a:bodyPr wrap="none">
            <a:spAutoFit/>
          </a:bodyPr>
          <a:lstStyle/>
          <a:p>
            <a:r>
              <a:rPr lang="zh-CN" altLang="en-US" sz="2000" b="0" u="none" dirty="0" smtClean="0"/>
              <a:t>也可以是</a:t>
            </a:r>
            <a:r>
              <a:rPr lang="en-US" altLang="zh-CN" sz="2000" b="0" u="none" dirty="0" smtClean="0"/>
              <a:t>digital signal</a:t>
            </a:r>
            <a:endParaRPr lang="zh-CN" altLang="en-US" sz="2000" b="0" u="none"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2822" name="Picture 6"/>
          <p:cNvPicPr>
            <a:picLocks noChangeAspect="1" noChangeArrowheads="1"/>
          </p:cNvPicPr>
          <p:nvPr/>
        </p:nvPicPr>
        <p:blipFill>
          <a:blip r:embed="rId3" cstate="print"/>
          <a:srcRect/>
          <a:stretch>
            <a:fillRect/>
          </a:stretch>
        </p:blipFill>
        <p:spPr bwMode="auto">
          <a:xfrm>
            <a:off x="282575" y="1870075"/>
            <a:ext cx="8556625" cy="3692525"/>
          </a:xfrm>
          <a:prstGeom prst="rect">
            <a:avLst/>
          </a:prstGeom>
          <a:noFill/>
          <a:ln w="9525">
            <a:noFill/>
            <a:miter lim="800000"/>
            <a:headEnd/>
            <a:tailEnd/>
          </a:ln>
          <a:effectLst/>
        </p:spPr>
      </p:pic>
      <p:sp>
        <p:nvSpPr>
          <p:cNvPr id="802823" name="Rectangle 7"/>
          <p:cNvSpPr>
            <a:spLocks noGrp="1" noChangeArrowheads="1"/>
          </p:cNvSpPr>
          <p:nvPr>
            <p:ph type="title"/>
          </p:nvPr>
        </p:nvSpPr>
        <p:spPr/>
        <p:txBody>
          <a:bodyPr/>
          <a:lstStyle/>
          <a:p>
            <a:r>
              <a:rPr lang="en-US" altLang="zh-CN" dirty="0" smtClean="0"/>
              <a:t>FDM </a:t>
            </a:r>
            <a:r>
              <a:rPr lang="zh-CN" altLang="en-US" dirty="0" smtClean="0"/>
              <a:t>分用</a:t>
            </a:r>
            <a:endParaRPr lang="zh-CN" altLang="en-US" dirty="0"/>
          </a:p>
        </p:txBody>
      </p:sp>
      <p:sp>
        <p:nvSpPr>
          <p:cNvPr id="5" name="矩形 4"/>
          <p:cNvSpPr/>
          <p:nvPr/>
        </p:nvSpPr>
        <p:spPr>
          <a:xfrm>
            <a:off x="3357554" y="1357298"/>
            <a:ext cx="2571768" cy="400110"/>
          </a:xfrm>
          <a:prstGeom prst="rect">
            <a:avLst/>
          </a:prstGeom>
        </p:spPr>
        <p:txBody>
          <a:bodyPr wrap="square">
            <a:spAutoFit/>
          </a:bodyPr>
          <a:lstStyle/>
          <a:p>
            <a:r>
              <a:rPr lang="en-US" altLang="zh-CN" sz="2000" b="0" u="none" dirty="0" smtClean="0">
                <a:ea typeface="宋体" charset="-122"/>
              </a:rPr>
              <a:t>component signals</a:t>
            </a:r>
            <a:endParaRPr lang="zh-CN" altLang="en-US" sz="2000" b="0" u="none"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26" name="Picture 6"/>
          <p:cNvPicPr>
            <a:picLocks noChangeAspect="1" noChangeArrowheads="1"/>
          </p:cNvPicPr>
          <p:nvPr/>
        </p:nvPicPr>
        <p:blipFill>
          <a:blip r:embed="rId3" cstate="print"/>
          <a:srcRect/>
          <a:stretch>
            <a:fillRect/>
          </a:stretch>
        </p:blipFill>
        <p:spPr bwMode="auto">
          <a:xfrm>
            <a:off x="685800" y="990600"/>
            <a:ext cx="7848600" cy="5149850"/>
          </a:xfrm>
          <a:prstGeom prst="rect">
            <a:avLst/>
          </a:prstGeom>
          <a:noFill/>
          <a:ln w="9525">
            <a:noFill/>
            <a:miter lim="800000"/>
            <a:headEnd/>
            <a:tailEnd/>
          </a:ln>
          <a:effectLst/>
        </p:spPr>
      </p:pic>
      <p:sp>
        <p:nvSpPr>
          <p:cNvPr id="849927" name="Rectangle 7"/>
          <p:cNvSpPr>
            <a:spLocks noGrp="1" noChangeArrowheads="1"/>
          </p:cNvSpPr>
          <p:nvPr>
            <p:ph type="title"/>
          </p:nvPr>
        </p:nvSpPr>
        <p:spPr/>
        <p:txBody>
          <a:bodyPr/>
          <a:lstStyle/>
          <a:p>
            <a:r>
              <a:rPr lang="en-US" altLang="zh-CN" dirty="0" smtClean="0"/>
              <a:t>FDM</a:t>
            </a:r>
            <a:endParaRPr lang="zh-CN" alt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3"/>
          <p:cNvSpPr>
            <a:spLocks noGrp="1" noChangeArrowheads="1"/>
          </p:cNvSpPr>
          <p:nvPr>
            <p:ph type="body" idx="1"/>
          </p:nvPr>
        </p:nvSpPr>
        <p:spPr>
          <a:xfrm>
            <a:off x="330200" y="1012724"/>
            <a:ext cx="8482013" cy="5164240"/>
          </a:xfrm>
        </p:spPr>
        <p:txBody>
          <a:bodyPr/>
          <a:lstStyle/>
          <a:p>
            <a:pPr eaLnBrk="1" hangingPunct="1"/>
            <a:r>
              <a:rPr lang="zh-CN" altLang="en-US" dirty="0"/>
              <a:t>通过</a:t>
            </a:r>
            <a:r>
              <a:rPr lang="zh-CN" altLang="en-US" dirty="0">
                <a:solidFill>
                  <a:srgbClr val="FF0000"/>
                </a:solidFill>
              </a:rPr>
              <a:t>电路交换网络</a:t>
            </a:r>
            <a:r>
              <a:rPr lang="zh-CN" altLang="en-US" dirty="0"/>
              <a:t>，从</a:t>
            </a:r>
            <a:r>
              <a:rPr lang="zh-CN" altLang="en-US" dirty="0" smtClean="0"/>
              <a:t>主机</a:t>
            </a:r>
            <a:r>
              <a:rPr lang="en-US" altLang="zh-CN" dirty="0"/>
              <a:t>A</a:t>
            </a:r>
            <a:r>
              <a:rPr lang="zh-CN" altLang="en-US" dirty="0" smtClean="0"/>
              <a:t>向</a:t>
            </a:r>
            <a:r>
              <a:rPr lang="zh-CN" altLang="en-US" dirty="0"/>
              <a:t>主机</a:t>
            </a:r>
            <a:r>
              <a:rPr lang="en-US" altLang="zh-CN" dirty="0"/>
              <a:t>B</a:t>
            </a:r>
            <a:r>
              <a:rPr lang="zh-CN" altLang="en-US" dirty="0"/>
              <a:t>发送</a:t>
            </a:r>
            <a:r>
              <a:rPr lang="en-US" altLang="zh-CN" dirty="0" smtClean="0"/>
              <a:t>640,000</a:t>
            </a:r>
            <a:r>
              <a:rPr lang="zh-CN" altLang="en-US" dirty="0" smtClean="0"/>
              <a:t>比特</a:t>
            </a:r>
            <a:r>
              <a:rPr lang="zh-CN" altLang="en-US" dirty="0"/>
              <a:t>的文件需要多长时间</a:t>
            </a:r>
            <a:r>
              <a:rPr lang="en-US" altLang="zh-CN" dirty="0" smtClean="0"/>
              <a:t>?</a:t>
            </a:r>
          </a:p>
          <a:p>
            <a:pPr eaLnBrk="1" hangingPunct="1">
              <a:buSzPct val="80000"/>
              <a:buFont typeface="Wingdings" pitchFamily="2" charset="2"/>
              <a:buChar char="Ø"/>
            </a:pPr>
            <a:r>
              <a:rPr lang="zh-CN" altLang="en-US" dirty="0" smtClean="0"/>
              <a:t>假设</a:t>
            </a:r>
            <a:r>
              <a:rPr lang="zh-CN" altLang="en-US" dirty="0"/>
              <a:t>网络中的所有</a:t>
            </a:r>
            <a:r>
              <a:rPr lang="zh-CN" altLang="en-US" dirty="0" smtClean="0"/>
              <a:t>链路</a:t>
            </a:r>
            <a:r>
              <a:rPr lang="zh-CN" altLang="en-US" dirty="0" smtClean="0">
                <a:solidFill>
                  <a:srgbClr val="FF0000"/>
                </a:solidFill>
              </a:rPr>
              <a:t>使用具有</a:t>
            </a:r>
            <a:r>
              <a:rPr lang="en-US" altLang="zh-CN" dirty="0" smtClean="0"/>
              <a:t>24</a:t>
            </a:r>
            <a:r>
              <a:rPr lang="zh-CN" altLang="en-US" dirty="0" smtClean="0"/>
              <a:t>时序的时分复用</a:t>
            </a:r>
            <a:r>
              <a:rPr lang="en-US" altLang="zh-CN" dirty="0" smtClean="0"/>
              <a:t>TDM</a:t>
            </a:r>
            <a:r>
              <a:rPr lang="zh-CN" altLang="en-US" dirty="0" smtClean="0"/>
              <a:t>，</a:t>
            </a:r>
            <a:r>
              <a:rPr lang="zh-CN" altLang="en-US" dirty="0"/>
              <a:t>比特率为</a:t>
            </a:r>
            <a:r>
              <a:rPr lang="en-US" altLang="zh-CN" dirty="0"/>
              <a:t>1.536 Mbps</a:t>
            </a:r>
            <a:r>
              <a:rPr lang="zh-CN" altLang="en-US" dirty="0" smtClean="0"/>
              <a:t>。</a:t>
            </a:r>
            <a:endParaRPr lang="en-US" altLang="zh-CN" dirty="0" smtClean="0"/>
          </a:p>
          <a:p>
            <a:pPr eaLnBrk="1" hangingPunct="1">
              <a:buSzPct val="80000"/>
              <a:buFont typeface="Wingdings" pitchFamily="2" charset="2"/>
              <a:buChar char="Ø"/>
            </a:pPr>
            <a:r>
              <a:rPr lang="zh-CN" altLang="en-US" dirty="0" smtClean="0"/>
              <a:t>还</a:t>
            </a:r>
            <a:r>
              <a:rPr lang="zh-CN" altLang="en-US" dirty="0"/>
              <a:t>假设在主机</a:t>
            </a:r>
            <a:r>
              <a:rPr lang="en-US" altLang="zh-CN" dirty="0"/>
              <a:t>A</a:t>
            </a:r>
            <a:r>
              <a:rPr lang="zh-CN" altLang="en-US" dirty="0"/>
              <a:t>开始传输文件之前，需要</a:t>
            </a:r>
            <a:r>
              <a:rPr lang="en-US" altLang="zh-CN" dirty="0" smtClean="0"/>
              <a:t>500</a:t>
            </a:r>
            <a:r>
              <a:rPr lang="zh-CN" altLang="en-US" dirty="0" smtClean="0"/>
              <a:t> </a:t>
            </a:r>
            <a:r>
              <a:rPr lang="en-US" altLang="zh-CN" dirty="0" smtClean="0"/>
              <a:t>msec</a:t>
            </a:r>
            <a:r>
              <a:rPr lang="zh-CN" altLang="en-US" dirty="0" smtClean="0"/>
              <a:t>来</a:t>
            </a:r>
            <a:r>
              <a:rPr lang="zh-CN" altLang="en-US" dirty="0"/>
              <a:t>建立一个端到端电路</a:t>
            </a:r>
            <a:r>
              <a:rPr lang="zh-CN" altLang="en-US" dirty="0" smtClean="0"/>
              <a:t>。</a:t>
            </a:r>
            <a:endParaRPr lang="en-US" altLang="zh-CN" dirty="0" smtClean="0"/>
          </a:p>
          <a:p>
            <a:pPr eaLnBrk="1" hangingPunct="1">
              <a:buSzPct val="80000"/>
              <a:buFont typeface="Wingdings" pitchFamily="2" charset="2"/>
              <a:buChar char="Ø"/>
            </a:pPr>
            <a:r>
              <a:rPr lang="zh-CN" altLang="en-US" dirty="0"/>
              <a:t>发送文件需要多长时间</a:t>
            </a:r>
            <a:r>
              <a:rPr lang="en-US" altLang="zh-CN" dirty="0"/>
              <a:t>?</a:t>
            </a:r>
            <a:endParaRPr lang="en-US" altLang="zh-CN" dirty="0" smtClean="0"/>
          </a:p>
          <a:p>
            <a:pPr eaLnBrk="1" hangingPunct="1">
              <a:buFontTx/>
              <a:buNone/>
            </a:pPr>
            <a:endParaRPr lang="en-US" altLang="zh-CN" dirty="0" smtClean="0">
              <a:solidFill>
                <a:schemeClr val="hlink"/>
              </a:solidFill>
              <a:latin typeface="+mn-lt"/>
            </a:endParaRPr>
          </a:p>
          <a:p>
            <a:pPr eaLnBrk="1" hangingPunct="1">
              <a:buFontTx/>
              <a:buNone/>
            </a:pPr>
            <a:r>
              <a:rPr lang="en-US" altLang="zh-CN" dirty="0" smtClean="0">
                <a:solidFill>
                  <a:schemeClr val="hlink"/>
                </a:solidFill>
                <a:latin typeface="+mn-lt"/>
              </a:rPr>
              <a:t>Let’s work it out!</a:t>
            </a:r>
          </a:p>
          <a:p>
            <a:pPr eaLnBrk="1" hangingPunct="1"/>
            <a:r>
              <a:rPr lang="en-US" altLang="zh-CN" kern="1200" dirty="0">
                <a:latin typeface="+mn-lt"/>
              </a:rPr>
              <a:t>transmission </a:t>
            </a:r>
            <a:r>
              <a:rPr lang="en-US" altLang="zh-CN" kern="1200" dirty="0" smtClean="0">
                <a:latin typeface="+mn-lt"/>
              </a:rPr>
              <a:t>rate: (1.536 Mbps)/</a:t>
            </a:r>
            <a:r>
              <a:rPr lang="en-US" altLang="zh-CN" kern="1200" dirty="0">
                <a:latin typeface="+mn-lt"/>
              </a:rPr>
              <a:t>24 = 64 </a:t>
            </a:r>
            <a:r>
              <a:rPr lang="en-US" altLang="zh-CN" kern="1200" dirty="0" smtClean="0">
                <a:latin typeface="+mn-lt"/>
              </a:rPr>
              <a:t>kbps   </a:t>
            </a:r>
          </a:p>
          <a:p>
            <a:pPr eaLnBrk="1" hangingPunct="1"/>
            <a:r>
              <a:rPr lang="en-US" altLang="zh-CN" kern="1200" dirty="0">
                <a:latin typeface="+mn-lt"/>
              </a:rPr>
              <a:t>transmission </a:t>
            </a:r>
            <a:r>
              <a:rPr lang="en-US" altLang="zh-CN" kern="1200" dirty="0" smtClean="0">
                <a:latin typeface="+mn-lt"/>
              </a:rPr>
              <a:t>time: (640,000 bits)/(64 kbps) </a:t>
            </a:r>
            <a:r>
              <a:rPr lang="en-US" altLang="zh-CN" kern="1200" dirty="0">
                <a:latin typeface="+mn-lt"/>
              </a:rPr>
              <a:t>= 10 </a:t>
            </a:r>
            <a:r>
              <a:rPr lang="en-US" altLang="zh-CN" kern="1200" dirty="0" smtClean="0">
                <a:latin typeface="+mn-lt"/>
              </a:rPr>
              <a:t>seconds </a:t>
            </a:r>
          </a:p>
          <a:p>
            <a:pPr eaLnBrk="1" hangingPunct="1"/>
            <a:r>
              <a:rPr lang="en-US" altLang="zh-CN" kern="1200" dirty="0" smtClean="0">
                <a:solidFill>
                  <a:schemeClr val="hlink"/>
                </a:solidFill>
                <a:latin typeface="+mn-lt"/>
              </a:rPr>
              <a:t>10 + 0.5 = 10.5 </a:t>
            </a:r>
            <a:r>
              <a:rPr lang="en-US" altLang="zh-CN" kern="1200" dirty="0">
                <a:latin typeface="+mn-lt"/>
              </a:rPr>
              <a:t>seconds </a:t>
            </a:r>
            <a:endParaRPr lang="en-US" altLang="zh-CN" dirty="0" smtClean="0">
              <a:solidFill>
                <a:schemeClr val="hlink"/>
              </a:solidFill>
              <a:latin typeface="+mn-lt"/>
            </a:endParaRPr>
          </a:p>
          <a:p>
            <a:pPr eaLnBrk="1" hangingPunct="1">
              <a:buSzPct val="80000"/>
              <a:buFont typeface="Wingdings" pitchFamily="2" charset="2"/>
              <a:buChar char="Ø"/>
            </a:pPr>
            <a:endParaRPr lang="en-US" altLang="zh-CN" dirty="0" smtClean="0">
              <a:latin typeface="+mn-lt"/>
            </a:endParaRPr>
          </a:p>
          <a:p>
            <a:pPr eaLnBrk="1" hangingPunct="1">
              <a:buFont typeface="Wingdings" pitchFamily="2" charset="2"/>
              <a:buChar char="Ø"/>
            </a:pPr>
            <a:endParaRPr lang="en-US" altLang="zh-CN" dirty="0" smtClean="0">
              <a:latin typeface="Gill Sans MT" panose="020B0502020104020203" pitchFamily="34" charset="0"/>
            </a:endParaRPr>
          </a:p>
        </p:txBody>
      </p:sp>
      <p:sp>
        <p:nvSpPr>
          <p:cNvPr id="2" name="标题 1"/>
          <p:cNvSpPr>
            <a:spLocks noGrp="1"/>
          </p:cNvSpPr>
          <p:nvPr>
            <p:ph type="title"/>
          </p:nvPr>
        </p:nvSpPr>
        <p:spPr/>
        <p:txBody>
          <a:bodyPr/>
          <a:lstStyle/>
          <a:p>
            <a:r>
              <a:rPr lang="zh-CN" altLang="en-US" dirty="0" smtClean="0">
                <a:latin typeface="Gill Sans MT" panose="020B0502020104020203" pitchFamily="34" charset="0"/>
              </a:rPr>
              <a:t>一个用数字表示的例子</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274851636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02" name="Rectangle 2"/>
          <p:cNvSpPr>
            <a:spLocks noGrp="1" noChangeArrowheads="1"/>
          </p:cNvSpPr>
          <p:nvPr>
            <p:ph type="title" idx="4294967295"/>
          </p:nvPr>
        </p:nvSpPr>
        <p:spPr>
          <a:xfrm>
            <a:off x="323850" y="188913"/>
            <a:ext cx="8153400" cy="503237"/>
          </a:xfrm>
        </p:spPr>
        <p:txBody>
          <a:bodyPr/>
          <a:lstStyle/>
          <a:p>
            <a:r>
              <a:rPr lang="en-US" altLang="zh-CN" dirty="0" smtClean="0">
                <a:solidFill>
                  <a:schemeClr val="hlink"/>
                </a:solidFill>
                <a:latin typeface="+mn-lt"/>
              </a:rPr>
              <a:t>2. </a:t>
            </a:r>
            <a:r>
              <a:rPr lang="zh-CN" altLang="en-US" dirty="0" smtClean="0">
                <a:solidFill>
                  <a:schemeClr val="hlink"/>
                </a:solidFill>
                <a:latin typeface="+mn-lt"/>
              </a:rPr>
              <a:t>分组交换与电路交换的比较</a:t>
            </a:r>
            <a:endParaRPr lang="zh-CN" altLang="en-US" sz="2000" dirty="0">
              <a:latin typeface="+mn-lt"/>
            </a:endParaRPr>
          </a:p>
        </p:txBody>
      </p:sp>
      <p:grpSp>
        <p:nvGrpSpPr>
          <p:cNvPr id="2" name="Group 134"/>
          <p:cNvGrpSpPr>
            <a:grpSpLocks/>
          </p:cNvGrpSpPr>
          <p:nvPr/>
        </p:nvGrpSpPr>
        <p:grpSpPr bwMode="auto">
          <a:xfrm>
            <a:off x="7386638" y="1331909"/>
            <a:ext cx="581025" cy="412750"/>
            <a:chOff x="4653" y="1604"/>
            <a:chExt cx="366" cy="260"/>
          </a:xfrm>
        </p:grpSpPr>
        <p:sp>
          <p:nvSpPr>
            <p:cNvPr id="614404" name="AutoShape 4"/>
            <p:cNvSpPr>
              <a:spLocks noChangeArrowheads="1"/>
            </p:cNvSpPr>
            <p:nvPr/>
          </p:nvSpPr>
          <p:spPr bwMode="auto">
            <a:xfrm rot="5400000">
              <a:off x="4733" y="1579"/>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zh-CN" sz="2000">
                <a:latin typeface="+mn-lt"/>
              </a:endParaRPr>
            </a:p>
          </p:txBody>
        </p:sp>
        <p:sp>
          <p:nvSpPr>
            <p:cNvPr id="614405" name="Text Box 5"/>
            <p:cNvSpPr txBox="1">
              <a:spLocks noChangeArrowheads="1"/>
            </p:cNvSpPr>
            <p:nvPr/>
          </p:nvSpPr>
          <p:spPr bwMode="auto">
            <a:xfrm rot="626605">
              <a:off x="4662" y="1604"/>
              <a:ext cx="264" cy="252"/>
            </a:xfrm>
            <a:prstGeom prst="rect">
              <a:avLst/>
            </a:prstGeom>
            <a:noFill/>
            <a:ln w="9525">
              <a:noFill/>
              <a:miter lim="800000"/>
              <a:headEnd type="none" w="sm" len="lg"/>
              <a:tailEnd type="none" w="sm" len="lg"/>
            </a:ln>
          </p:spPr>
          <p:txBody>
            <a:bodyPr wrap="none">
              <a:spAutoFit/>
            </a:bodyPr>
            <a:lstStyle/>
            <a:p>
              <a:r>
                <a:rPr kumimoji="1" lang="en-US" altLang="zh-CN" sz="2000">
                  <a:latin typeface="+mn-lt"/>
                  <a:ea typeface="黑体" pitchFamily="49" charset="-122"/>
                </a:rPr>
                <a:t>P</a:t>
              </a:r>
              <a:r>
                <a:rPr kumimoji="1" lang="en-US" altLang="zh-CN" sz="2000" baseline="-25000">
                  <a:latin typeface="+mn-lt"/>
                  <a:ea typeface="黑体" pitchFamily="49" charset="-122"/>
                </a:rPr>
                <a:t>1</a:t>
              </a:r>
              <a:endParaRPr kumimoji="1" lang="en-US" altLang="zh-CN" sz="2000">
                <a:latin typeface="+mn-lt"/>
                <a:ea typeface="黑体" pitchFamily="49" charset="-122"/>
              </a:endParaRPr>
            </a:p>
          </p:txBody>
        </p:sp>
        <p:sp>
          <p:nvSpPr>
            <p:cNvPr id="614406"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sp>
          <p:nvSpPr>
            <p:cNvPr id="614407"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sp>
          <p:nvSpPr>
            <p:cNvPr id="614408" name="AutoShape 8"/>
            <p:cNvSpPr>
              <a:spLocks noChangeArrowheads="1"/>
            </p:cNvSpPr>
            <p:nvPr/>
          </p:nvSpPr>
          <p:spPr bwMode="auto">
            <a:xfrm rot="746037">
              <a:off x="4847" y="1715"/>
              <a:ext cx="133" cy="126"/>
            </a:xfrm>
            <a:prstGeom prst="rightArrow">
              <a:avLst>
                <a:gd name="adj1" fmla="val 50000"/>
                <a:gd name="adj2" fmla="val 26389"/>
              </a:avLst>
            </a:prstGeom>
            <a:solidFill>
              <a:schemeClr val="bg1"/>
            </a:solidFill>
            <a:ln w="9525">
              <a:solidFill>
                <a:srgbClr val="333399"/>
              </a:solidFill>
              <a:miter lim="800000"/>
              <a:headEnd/>
              <a:tailEnd/>
            </a:ln>
          </p:spPr>
          <p:txBody>
            <a:bodyPr wrap="none" anchor="ctr"/>
            <a:lstStyle/>
            <a:p>
              <a:endParaRPr lang="zh-CN" altLang="zh-CN" sz="2000">
                <a:latin typeface="+mn-lt"/>
              </a:endParaRPr>
            </a:p>
          </p:txBody>
        </p:sp>
      </p:grpSp>
      <p:grpSp>
        <p:nvGrpSpPr>
          <p:cNvPr id="3" name="Group 135"/>
          <p:cNvGrpSpPr>
            <a:grpSpLocks/>
          </p:cNvGrpSpPr>
          <p:nvPr/>
        </p:nvGrpSpPr>
        <p:grpSpPr bwMode="auto">
          <a:xfrm>
            <a:off x="7378700" y="1616080"/>
            <a:ext cx="582613" cy="412750"/>
            <a:chOff x="4648" y="1783"/>
            <a:chExt cx="367" cy="260"/>
          </a:xfrm>
        </p:grpSpPr>
        <p:sp>
          <p:nvSpPr>
            <p:cNvPr id="614410" name="AutoShape 9"/>
            <p:cNvSpPr>
              <a:spLocks noChangeArrowheads="1"/>
            </p:cNvSpPr>
            <p:nvPr/>
          </p:nvSpPr>
          <p:spPr bwMode="auto">
            <a:xfrm rot="5400000">
              <a:off x="4729" y="1758"/>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zh-CN" sz="2000">
                <a:latin typeface="+mn-lt"/>
              </a:endParaRPr>
            </a:p>
          </p:txBody>
        </p:sp>
        <p:sp>
          <p:nvSpPr>
            <p:cNvPr id="614411" name="Text Box 10"/>
            <p:cNvSpPr txBox="1">
              <a:spLocks noChangeArrowheads="1"/>
            </p:cNvSpPr>
            <p:nvPr/>
          </p:nvSpPr>
          <p:spPr bwMode="auto">
            <a:xfrm rot="626605">
              <a:off x="4651" y="1783"/>
              <a:ext cx="264" cy="252"/>
            </a:xfrm>
            <a:prstGeom prst="rect">
              <a:avLst/>
            </a:prstGeom>
            <a:noFill/>
            <a:ln w="9525">
              <a:noFill/>
              <a:miter lim="800000"/>
              <a:headEnd type="none" w="sm" len="lg"/>
              <a:tailEnd type="none" w="sm" len="lg"/>
            </a:ln>
          </p:spPr>
          <p:txBody>
            <a:bodyPr wrap="none">
              <a:spAutoFit/>
            </a:bodyPr>
            <a:lstStyle/>
            <a:p>
              <a:r>
                <a:rPr kumimoji="1" lang="en-US" altLang="zh-CN" sz="2000">
                  <a:latin typeface="+mn-lt"/>
                  <a:ea typeface="黑体" pitchFamily="49" charset="-122"/>
                </a:rPr>
                <a:t>P</a:t>
              </a:r>
              <a:r>
                <a:rPr kumimoji="1" lang="en-US" altLang="zh-CN" sz="2000" baseline="-25000">
                  <a:latin typeface="+mn-lt"/>
                  <a:ea typeface="黑体" pitchFamily="49" charset="-122"/>
                </a:rPr>
                <a:t>2</a:t>
              </a:r>
              <a:endParaRPr kumimoji="1" lang="en-US" altLang="zh-CN" sz="2000">
                <a:latin typeface="+mn-lt"/>
                <a:ea typeface="黑体" pitchFamily="49" charset="-122"/>
              </a:endParaRPr>
            </a:p>
          </p:txBody>
        </p:sp>
        <p:sp>
          <p:nvSpPr>
            <p:cNvPr id="614412"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sp>
          <p:nvSpPr>
            <p:cNvPr id="614413"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sp>
          <p:nvSpPr>
            <p:cNvPr id="614414" name="AutoShape 13"/>
            <p:cNvSpPr>
              <a:spLocks noChangeArrowheads="1"/>
            </p:cNvSpPr>
            <p:nvPr/>
          </p:nvSpPr>
          <p:spPr bwMode="auto">
            <a:xfrm rot="746037">
              <a:off x="4843" y="1894"/>
              <a:ext cx="132" cy="126"/>
            </a:xfrm>
            <a:prstGeom prst="rightArrow">
              <a:avLst>
                <a:gd name="adj1" fmla="val 50000"/>
                <a:gd name="adj2" fmla="val 26190"/>
              </a:avLst>
            </a:prstGeom>
            <a:solidFill>
              <a:schemeClr val="bg1"/>
            </a:solidFill>
            <a:ln w="9525">
              <a:solidFill>
                <a:srgbClr val="333399"/>
              </a:solidFill>
              <a:miter lim="800000"/>
              <a:headEnd/>
              <a:tailEnd/>
            </a:ln>
          </p:spPr>
          <p:txBody>
            <a:bodyPr wrap="none" anchor="ctr"/>
            <a:lstStyle/>
            <a:p>
              <a:endParaRPr lang="zh-CN" altLang="zh-CN" sz="2000">
                <a:latin typeface="+mn-lt"/>
              </a:endParaRPr>
            </a:p>
          </p:txBody>
        </p:sp>
      </p:grpSp>
      <p:grpSp>
        <p:nvGrpSpPr>
          <p:cNvPr id="4" name="Group 136"/>
          <p:cNvGrpSpPr>
            <a:grpSpLocks/>
          </p:cNvGrpSpPr>
          <p:nvPr/>
        </p:nvGrpSpPr>
        <p:grpSpPr bwMode="auto">
          <a:xfrm>
            <a:off x="7385050" y="1905005"/>
            <a:ext cx="581025" cy="403225"/>
            <a:chOff x="4652" y="1965"/>
            <a:chExt cx="366" cy="254"/>
          </a:xfrm>
        </p:grpSpPr>
        <p:sp>
          <p:nvSpPr>
            <p:cNvPr id="614416" name="AutoShape 14"/>
            <p:cNvSpPr>
              <a:spLocks noChangeArrowheads="1"/>
            </p:cNvSpPr>
            <p:nvPr/>
          </p:nvSpPr>
          <p:spPr bwMode="auto">
            <a:xfrm rot="5400000">
              <a:off x="4732" y="1934"/>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zh-CN" sz="2000">
                <a:latin typeface="+mn-lt"/>
              </a:endParaRPr>
            </a:p>
          </p:txBody>
        </p:sp>
        <p:sp>
          <p:nvSpPr>
            <p:cNvPr id="614417" name="Text Box 15"/>
            <p:cNvSpPr txBox="1">
              <a:spLocks noChangeArrowheads="1"/>
            </p:cNvSpPr>
            <p:nvPr/>
          </p:nvSpPr>
          <p:spPr bwMode="auto">
            <a:xfrm rot="626605">
              <a:off x="4655" y="1965"/>
              <a:ext cx="264" cy="252"/>
            </a:xfrm>
            <a:prstGeom prst="rect">
              <a:avLst/>
            </a:prstGeom>
            <a:noFill/>
            <a:ln w="9525">
              <a:noFill/>
              <a:miter lim="800000"/>
              <a:headEnd type="none" w="sm" len="lg"/>
              <a:tailEnd type="none" w="sm" len="lg"/>
            </a:ln>
          </p:spPr>
          <p:txBody>
            <a:bodyPr wrap="none">
              <a:spAutoFit/>
            </a:bodyPr>
            <a:lstStyle/>
            <a:p>
              <a:r>
                <a:rPr kumimoji="1" lang="en-US" altLang="zh-CN" sz="2000">
                  <a:latin typeface="+mn-lt"/>
                  <a:ea typeface="黑体" pitchFamily="49" charset="-122"/>
                </a:rPr>
                <a:t>P</a:t>
              </a:r>
              <a:r>
                <a:rPr kumimoji="1" lang="en-US" altLang="zh-CN" sz="2000" baseline="-25000">
                  <a:latin typeface="+mn-lt"/>
                  <a:ea typeface="黑体" pitchFamily="49" charset="-122"/>
                </a:rPr>
                <a:t>3</a:t>
              </a:r>
              <a:endParaRPr kumimoji="1" lang="en-US" altLang="zh-CN" sz="2000">
                <a:latin typeface="+mn-lt"/>
                <a:ea typeface="黑体" pitchFamily="49" charset="-122"/>
              </a:endParaRPr>
            </a:p>
          </p:txBody>
        </p:sp>
        <p:sp>
          <p:nvSpPr>
            <p:cNvPr id="614418"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sp>
          <p:nvSpPr>
            <p:cNvPr id="614419"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sp>
          <p:nvSpPr>
            <p:cNvPr id="614420"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w="9525">
              <a:solidFill>
                <a:srgbClr val="333399"/>
              </a:solidFill>
              <a:miter lim="800000"/>
              <a:headEnd/>
              <a:tailEnd/>
            </a:ln>
          </p:spPr>
          <p:txBody>
            <a:bodyPr wrap="none" anchor="ctr"/>
            <a:lstStyle/>
            <a:p>
              <a:endParaRPr lang="zh-CN" altLang="zh-CN" sz="2000">
                <a:latin typeface="+mn-lt"/>
              </a:endParaRPr>
            </a:p>
          </p:txBody>
        </p:sp>
      </p:grpSp>
      <p:grpSp>
        <p:nvGrpSpPr>
          <p:cNvPr id="5" name="Group 137"/>
          <p:cNvGrpSpPr>
            <a:grpSpLocks/>
          </p:cNvGrpSpPr>
          <p:nvPr/>
        </p:nvGrpSpPr>
        <p:grpSpPr bwMode="auto">
          <a:xfrm>
            <a:off x="7391400" y="2174880"/>
            <a:ext cx="581025" cy="411163"/>
            <a:chOff x="4656" y="2135"/>
            <a:chExt cx="366" cy="259"/>
          </a:xfrm>
        </p:grpSpPr>
        <p:sp>
          <p:nvSpPr>
            <p:cNvPr id="614422" name="AutoShape 19"/>
            <p:cNvSpPr>
              <a:spLocks noChangeArrowheads="1"/>
            </p:cNvSpPr>
            <p:nvPr/>
          </p:nvSpPr>
          <p:spPr bwMode="auto">
            <a:xfrm rot="5400000">
              <a:off x="4737" y="2109"/>
              <a:ext cx="210" cy="359"/>
            </a:xfrm>
            <a:prstGeom prst="parallelogram">
              <a:avLst>
                <a:gd name="adj" fmla="val 29162"/>
              </a:avLst>
            </a:prstGeom>
            <a:solidFill>
              <a:srgbClr val="DDDDDD"/>
            </a:solidFill>
            <a:ln w="9525">
              <a:noFill/>
              <a:miter lim="800000"/>
              <a:headEnd/>
              <a:tailEnd/>
            </a:ln>
          </p:spPr>
          <p:txBody>
            <a:bodyPr wrap="none" anchor="ctr"/>
            <a:lstStyle/>
            <a:p>
              <a:endParaRPr lang="zh-CN" altLang="zh-CN" sz="2000">
                <a:latin typeface="+mn-lt"/>
              </a:endParaRPr>
            </a:p>
          </p:txBody>
        </p:sp>
        <p:sp>
          <p:nvSpPr>
            <p:cNvPr id="614423" name="Text Box 20"/>
            <p:cNvSpPr txBox="1">
              <a:spLocks noChangeArrowheads="1"/>
            </p:cNvSpPr>
            <p:nvPr/>
          </p:nvSpPr>
          <p:spPr bwMode="auto">
            <a:xfrm rot="626605">
              <a:off x="4659" y="2135"/>
              <a:ext cx="264" cy="252"/>
            </a:xfrm>
            <a:prstGeom prst="rect">
              <a:avLst/>
            </a:prstGeom>
            <a:noFill/>
            <a:ln w="9525">
              <a:noFill/>
              <a:miter lim="800000"/>
              <a:headEnd type="none" w="sm" len="lg"/>
              <a:tailEnd type="none" w="sm" len="lg"/>
            </a:ln>
          </p:spPr>
          <p:txBody>
            <a:bodyPr wrap="none">
              <a:spAutoFit/>
            </a:bodyPr>
            <a:lstStyle/>
            <a:p>
              <a:r>
                <a:rPr kumimoji="1" lang="en-US" altLang="zh-CN" sz="2000">
                  <a:latin typeface="+mn-lt"/>
                  <a:ea typeface="黑体" pitchFamily="49" charset="-122"/>
                </a:rPr>
                <a:t>P</a:t>
              </a:r>
              <a:r>
                <a:rPr kumimoji="1" lang="en-US" altLang="zh-CN" sz="2000" baseline="-25000">
                  <a:latin typeface="+mn-lt"/>
                  <a:ea typeface="黑体" pitchFamily="49" charset="-122"/>
                </a:rPr>
                <a:t>4</a:t>
              </a:r>
              <a:endParaRPr kumimoji="1" lang="en-US" altLang="zh-CN" sz="2000">
                <a:latin typeface="+mn-lt"/>
                <a:ea typeface="黑体" pitchFamily="49" charset="-122"/>
              </a:endParaRPr>
            </a:p>
          </p:txBody>
        </p:sp>
        <p:sp>
          <p:nvSpPr>
            <p:cNvPr id="614424" name="Line 21"/>
            <p:cNvSpPr>
              <a:spLocks noChangeShapeType="1"/>
            </p:cNvSpPr>
            <p:nvPr/>
          </p:nvSpPr>
          <p:spPr bwMode="auto">
            <a:xfrm>
              <a:off x="4659" y="2180"/>
              <a:ext cx="363" cy="63"/>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sp>
          <p:nvSpPr>
            <p:cNvPr id="614425" name="Line 22"/>
            <p:cNvSpPr>
              <a:spLocks noChangeShapeType="1"/>
            </p:cNvSpPr>
            <p:nvPr/>
          </p:nvSpPr>
          <p:spPr bwMode="auto">
            <a:xfrm>
              <a:off x="4656" y="2331"/>
              <a:ext cx="362" cy="63"/>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sp>
          <p:nvSpPr>
            <p:cNvPr id="614426" name="AutoShape 23"/>
            <p:cNvSpPr>
              <a:spLocks noChangeArrowheads="1"/>
            </p:cNvSpPr>
            <p:nvPr/>
          </p:nvSpPr>
          <p:spPr bwMode="auto">
            <a:xfrm rot="746037">
              <a:off x="4850" y="2245"/>
              <a:ext cx="132" cy="126"/>
            </a:xfrm>
            <a:prstGeom prst="rightArrow">
              <a:avLst>
                <a:gd name="adj1" fmla="val 50000"/>
                <a:gd name="adj2" fmla="val 26190"/>
              </a:avLst>
            </a:prstGeom>
            <a:solidFill>
              <a:schemeClr val="bg1"/>
            </a:solidFill>
            <a:ln w="9525">
              <a:solidFill>
                <a:srgbClr val="333399"/>
              </a:solidFill>
              <a:miter lim="800000"/>
              <a:headEnd/>
              <a:tailEnd/>
            </a:ln>
          </p:spPr>
          <p:txBody>
            <a:bodyPr wrap="none" anchor="ctr"/>
            <a:lstStyle/>
            <a:p>
              <a:endParaRPr lang="zh-CN" altLang="zh-CN" sz="2000">
                <a:latin typeface="+mn-lt"/>
              </a:endParaRPr>
            </a:p>
          </p:txBody>
        </p:sp>
      </p:grpSp>
      <p:grpSp>
        <p:nvGrpSpPr>
          <p:cNvPr id="6" name="Group 139"/>
          <p:cNvGrpSpPr>
            <a:grpSpLocks/>
          </p:cNvGrpSpPr>
          <p:nvPr/>
        </p:nvGrpSpPr>
        <p:grpSpPr bwMode="auto">
          <a:xfrm>
            <a:off x="7956550" y="1727204"/>
            <a:ext cx="585788" cy="401638"/>
            <a:chOff x="5012" y="1853"/>
            <a:chExt cx="369" cy="253"/>
          </a:xfrm>
        </p:grpSpPr>
        <p:sp>
          <p:nvSpPr>
            <p:cNvPr id="614428" name="AutoShape 24"/>
            <p:cNvSpPr>
              <a:spLocks noChangeArrowheads="1"/>
            </p:cNvSpPr>
            <p:nvPr/>
          </p:nvSpPr>
          <p:spPr bwMode="auto">
            <a:xfrm rot="5400000">
              <a:off x="5096" y="1821"/>
              <a:ext cx="210" cy="359"/>
            </a:xfrm>
            <a:prstGeom prst="parallelogram">
              <a:avLst>
                <a:gd name="adj" fmla="val 29162"/>
              </a:avLst>
            </a:prstGeom>
            <a:solidFill>
              <a:srgbClr val="DDDDDD"/>
            </a:solidFill>
            <a:ln w="9525">
              <a:noFill/>
              <a:miter lim="800000"/>
              <a:headEnd/>
              <a:tailEnd/>
            </a:ln>
          </p:spPr>
          <p:txBody>
            <a:bodyPr wrap="none" anchor="ctr"/>
            <a:lstStyle/>
            <a:p>
              <a:endParaRPr lang="zh-CN" altLang="zh-CN" sz="2000">
                <a:latin typeface="+mn-lt"/>
              </a:endParaRPr>
            </a:p>
          </p:txBody>
        </p:sp>
        <p:sp>
          <p:nvSpPr>
            <p:cNvPr id="614429" name="Text Box 25"/>
            <p:cNvSpPr txBox="1">
              <a:spLocks noChangeArrowheads="1"/>
            </p:cNvSpPr>
            <p:nvPr/>
          </p:nvSpPr>
          <p:spPr bwMode="auto">
            <a:xfrm rot="626605">
              <a:off x="5012" y="1853"/>
              <a:ext cx="264" cy="252"/>
            </a:xfrm>
            <a:prstGeom prst="rect">
              <a:avLst/>
            </a:prstGeom>
            <a:noFill/>
            <a:ln w="9525">
              <a:noFill/>
              <a:miter lim="800000"/>
              <a:headEnd type="none" w="sm" len="lg"/>
              <a:tailEnd type="none" w="sm" len="lg"/>
            </a:ln>
          </p:spPr>
          <p:txBody>
            <a:bodyPr wrap="none">
              <a:spAutoFit/>
            </a:bodyPr>
            <a:lstStyle/>
            <a:p>
              <a:r>
                <a:rPr kumimoji="1" lang="en-US" altLang="zh-CN" sz="2000">
                  <a:latin typeface="+mn-lt"/>
                  <a:ea typeface="黑体" pitchFamily="49" charset="-122"/>
                </a:rPr>
                <a:t>P</a:t>
              </a:r>
              <a:r>
                <a:rPr kumimoji="1" lang="en-US" altLang="zh-CN" sz="2000" baseline="-25000">
                  <a:latin typeface="+mn-lt"/>
                  <a:ea typeface="黑体" pitchFamily="49" charset="-122"/>
                </a:rPr>
                <a:t>1</a:t>
              </a:r>
              <a:endParaRPr kumimoji="1" lang="en-US" altLang="zh-CN" sz="2000">
                <a:latin typeface="+mn-lt"/>
                <a:ea typeface="黑体" pitchFamily="49" charset="-122"/>
              </a:endParaRPr>
            </a:p>
          </p:txBody>
        </p:sp>
        <p:sp>
          <p:nvSpPr>
            <p:cNvPr id="614430"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sp>
          <p:nvSpPr>
            <p:cNvPr id="614431"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sp>
          <p:nvSpPr>
            <p:cNvPr id="614432"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w="9525">
              <a:solidFill>
                <a:srgbClr val="333399"/>
              </a:solidFill>
              <a:miter lim="800000"/>
              <a:headEnd/>
              <a:tailEnd/>
            </a:ln>
          </p:spPr>
          <p:txBody>
            <a:bodyPr wrap="none" anchor="ctr"/>
            <a:lstStyle/>
            <a:p>
              <a:endParaRPr lang="zh-CN" altLang="zh-CN" sz="2000">
                <a:latin typeface="+mn-lt"/>
              </a:endParaRPr>
            </a:p>
          </p:txBody>
        </p:sp>
      </p:grpSp>
      <p:grpSp>
        <p:nvGrpSpPr>
          <p:cNvPr id="7" name="Group 140"/>
          <p:cNvGrpSpPr>
            <a:grpSpLocks/>
          </p:cNvGrpSpPr>
          <p:nvPr/>
        </p:nvGrpSpPr>
        <p:grpSpPr bwMode="auto">
          <a:xfrm>
            <a:off x="7948613" y="1992316"/>
            <a:ext cx="585787" cy="420688"/>
            <a:chOff x="5007" y="2020"/>
            <a:chExt cx="369" cy="265"/>
          </a:xfrm>
        </p:grpSpPr>
        <p:sp>
          <p:nvSpPr>
            <p:cNvPr id="614434" name="AutoShape 29"/>
            <p:cNvSpPr>
              <a:spLocks noChangeArrowheads="1"/>
            </p:cNvSpPr>
            <p:nvPr/>
          </p:nvSpPr>
          <p:spPr bwMode="auto">
            <a:xfrm rot="5400000">
              <a:off x="5091" y="2000"/>
              <a:ext cx="210" cy="359"/>
            </a:xfrm>
            <a:prstGeom prst="parallelogram">
              <a:avLst>
                <a:gd name="adj" fmla="val 29162"/>
              </a:avLst>
            </a:prstGeom>
            <a:solidFill>
              <a:srgbClr val="DDDDDD"/>
            </a:solidFill>
            <a:ln w="9525">
              <a:noFill/>
              <a:miter lim="800000"/>
              <a:headEnd/>
              <a:tailEnd/>
            </a:ln>
          </p:spPr>
          <p:txBody>
            <a:bodyPr wrap="none" anchor="ctr"/>
            <a:lstStyle/>
            <a:p>
              <a:endParaRPr lang="zh-CN" altLang="zh-CN" sz="2000">
                <a:latin typeface="+mn-lt"/>
              </a:endParaRPr>
            </a:p>
          </p:txBody>
        </p:sp>
        <p:sp>
          <p:nvSpPr>
            <p:cNvPr id="614435" name="Text Box 30"/>
            <p:cNvSpPr txBox="1">
              <a:spLocks noChangeArrowheads="1"/>
            </p:cNvSpPr>
            <p:nvPr/>
          </p:nvSpPr>
          <p:spPr bwMode="auto">
            <a:xfrm rot="626605">
              <a:off x="5007" y="2020"/>
              <a:ext cx="264" cy="252"/>
            </a:xfrm>
            <a:prstGeom prst="rect">
              <a:avLst/>
            </a:prstGeom>
            <a:noFill/>
            <a:ln w="9525">
              <a:noFill/>
              <a:miter lim="800000"/>
              <a:headEnd type="none" w="sm" len="lg"/>
              <a:tailEnd type="none" w="sm" len="lg"/>
            </a:ln>
          </p:spPr>
          <p:txBody>
            <a:bodyPr wrap="none">
              <a:spAutoFit/>
            </a:bodyPr>
            <a:lstStyle/>
            <a:p>
              <a:r>
                <a:rPr kumimoji="1" lang="en-US" altLang="zh-CN" sz="2000">
                  <a:latin typeface="+mn-lt"/>
                  <a:ea typeface="黑体" pitchFamily="49" charset="-122"/>
                </a:rPr>
                <a:t>P</a:t>
              </a:r>
              <a:r>
                <a:rPr kumimoji="1" lang="en-US" altLang="zh-CN" sz="2000" baseline="-25000">
                  <a:latin typeface="+mn-lt"/>
                  <a:ea typeface="黑体" pitchFamily="49" charset="-122"/>
                </a:rPr>
                <a:t>2</a:t>
              </a:r>
              <a:endParaRPr kumimoji="1" lang="en-US" altLang="zh-CN" sz="2000">
                <a:latin typeface="+mn-lt"/>
                <a:ea typeface="黑体" pitchFamily="49" charset="-122"/>
              </a:endParaRPr>
            </a:p>
          </p:txBody>
        </p:sp>
        <p:sp>
          <p:nvSpPr>
            <p:cNvPr id="614436"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sp>
          <p:nvSpPr>
            <p:cNvPr id="614437"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sp>
          <p:nvSpPr>
            <p:cNvPr id="614438"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w="9525">
              <a:solidFill>
                <a:srgbClr val="333399"/>
              </a:solidFill>
              <a:miter lim="800000"/>
              <a:headEnd/>
              <a:tailEnd/>
            </a:ln>
          </p:spPr>
          <p:txBody>
            <a:bodyPr wrap="none" anchor="ctr"/>
            <a:lstStyle/>
            <a:p>
              <a:endParaRPr lang="zh-CN" altLang="zh-CN" sz="2000">
                <a:latin typeface="+mn-lt"/>
              </a:endParaRPr>
            </a:p>
          </p:txBody>
        </p:sp>
      </p:grpSp>
      <p:grpSp>
        <p:nvGrpSpPr>
          <p:cNvPr id="8" name="Group 141"/>
          <p:cNvGrpSpPr>
            <a:grpSpLocks/>
          </p:cNvGrpSpPr>
          <p:nvPr/>
        </p:nvGrpSpPr>
        <p:grpSpPr bwMode="auto">
          <a:xfrm>
            <a:off x="7959725" y="2279655"/>
            <a:ext cx="581025" cy="412750"/>
            <a:chOff x="5014" y="2201"/>
            <a:chExt cx="366" cy="260"/>
          </a:xfrm>
        </p:grpSpPr>
        <p:sp>
          <p:nvSpPr>
            <p:cNvPr id="614440" name="AutoShape 34"/>
            <p:cNvSpPr>
              <a:spLocks noChangeArrowheads="1"/>
            </p:cNvSpPr>
            <p:nvPr/>
          </p:nvSpPr>
          <p:spPr bwMode="auto">
            <a:xfrm rot="5400000">
              <a:off x="5094" y="2176"/>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zh-CN" sz="2000">
                <a:latin typeface="+mn-lt"/>
              </a:endParaRPr>
            </a:p>
          </p:txBody>
        </p:sp>
        <p:sp>
          <p:nvSpPr>
            <p:cNvPr id="614441" name="Text Box 35"/>
            <p:cNvSpPr txBox="1">
              <a:spLocks noChangeArrowheads="1"/>
            </p:cNvSpPr>
            <p:nvPr/>
          </p:nvSpPr>
          <p:spPr bwMode="auto">
            <a:xfrm rot="626605">
              <a:off x="5017" y="2201"/>
              <a:ext cx="264" cy="252"/>
            </a:xfrm>
            <a:prstGeom prst="rect">
              <a:avLst/>
            </a:prstGeom>
            <a:noFill/>
            <a:ln w="9525">
              <a:noFill/>
              <a:miter lim="800000"/>
              <a:headEnd type="none" w="sm" len="lg"/>
              <a:tailEnd type="none" w="sm" len="lg"/>
            </a:ln>
          </p:spPr>
          <p:txBody>
            <a:bodyPr wrap="none">
              <a:spAutoFit/>
            </a:bodyPr>
            <a:lstStyle/>
            <a:p>
              <a:r>
                <a:rPr kumimoji="1" lang="en-US" altLang="zh-CN" sz="2000">
                  <a:latin typeface="+mn-lt"/>
                  <a:ea typeface="黑体" pitchFamily="49" charset="-122"/>
                </a:rPr>
                <a:t>P</a:t>
              </a:r>
              <a:r>
                <a:rPr kumimoji="1" lang="en-US" altLang="zh-CN" sz="2000" baseline="-25000">
                  <a:latin typeface="+mn-lt"/>
                  <a:ea typeface="黑体" pitchFamily="49" charset="-122"/>
                </a:rPr>
                <a:t>3</a:t>
              </a:r>
              <a:endParaRPr kumimoji="1" lang="en-US" altLang="zh-CN" sz="2000">
                <a:latin typeface="+mn-lt"/>
                <a:ea typeface="黑体" pitchFamily="49" charset="-122"/>
              </a:endParaRPr>
            </a:p>
          </p:txBody>
        </p:sp>
        <p:sp>
          <p:nvSpPr>
            <p:cNvPr id="614442"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sp>
          <p:nvSpPr>
            <p:cNvPr id="614443"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sp>
          <p:nvSpPr>
            <p:cNvPr id="614444"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w="9525">
              <a:solidFill>
                <a:srgbClr val="333399"/>
              </a:solidFill>
              <a:miter lim="800000"/>
              <a:headEnd/>
              <a:tailEnd/>
            </a:ln>
          </p:spPr>
          <p:txBody>
            <a:bodyPr wrap="none" anchor="ctr"/>
            <a:lstStyle/>
            <a:p>
              <a:endParaRPr lang="zh-CN" altLang="zh-CN" sz="2000">
                <a:latin typeface="+mn-lt"/>
              </a:endParaRPr>
            </a:p>
          </p:txBody>
        </p:sp>
      </p:grpSp>
      <p:grpSp>
        <p:nvGrpSpPr>
          <p:cNvPr id="9" name="Group 142"/>
          <p:cNvGrpSpPr>
            <a:grpSpLocks/>
          </p:cNvGrpSpPr>
          <p:nvPr/>
        </p:nvGrpSpPr>
        <p:grpSpPr bwMode="auto">
          <a:xfrm>
            <a:off x="7959725" y="2549531"/>
            <a:ext cx="587375" cy="422275"/>
            <a:chOff x="5014" y="2371"/>
            <a:chExt cx="370" cy="266"/>
          </a:xfrm>
        </p:grpSpPr>
        <p:sp>
          <p:nvSpPr>
            <p:cNvPr id="614446" name="AutoShape 39"/>
            <p:cNvSpPr>
              <a:spLocks noChangeArrowheads="1"/>
            </p:cNvSpPr>
            <p:nvPr/>
          </p:nvSpPr>
          <p:spPr bwMode="auto">
            <a:xfrm rot="5400000">
              <a:off x="5098" y="2352"/>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zh-CN" sz="2000">
                <a:latin typeface="+mn-lt"/>
              </a:endParaRPr>
            </a:p>
          </p:txBody>
        </p:sp>
        <p:sp>
          <p:nvSpPr>
            <p:cNvPr id="614447" name="Text Box 40"/>
            <p:cNvSpPr txBox="1">
              <a:spLocks noChangeArrowheads="1"/>
            </p:cNvSpPr>
            <p:nvPr/>
          </p:nvSpPr>
          <p:spPr bwMode="auto">
            <a:xfrm rot="626605">
              <a:off x="5014" y="2371"/>
              <a:ext cx="264" cy="252"/>
            </a:xfrm>
            <a:prstGeom prst="rect">
              <a:avLst/>
            </a:prstGeom>
            <a:noFill/>
            <a:ln w="9525">
              <a:noFill/>
              <a:miter lim="800000"/>
              <a:headEnd type="none" w="sm" len="lg"/>
              <a:tailEnd type="none" w="sm" len="lg"/>
            </a:ln>
          </p:spPr>
          <p:txBody>
            <a:bodyPr wrap="none">
              <a:spAutoFit/>
            </a:bodyPr>
            <a:lstStyle/>
            <a:p>
              <a:r>
                <a:rPr kumimoji="1" lang="en-US" altLang="zh-CN" sz="2000">
                  <a:latin typeface="+mn-lt"/>
                  <a:ea typeface="黑体" pitchFamily="49" charset="-122"/>
                </a:rPr>
                <a:t>P</a:t>
              </a:r>
              <a:r>
                <a:rPr kumimoji="1" lang="en-US" altLang="zh-CN" sz="2000" baseline="-25000">
                  <a:latin typeface="+mn-lt"/>
                  <a:ea typeface="黑体" pitchFamily="49" charset="-122"/>
                </a:rPr>
                <a:t>4</a:t>
              </a:r>
              <a:endParaRPr kumimoji="1" lang="en-US" altLang="zh-CN" sz="2000">
                <a:latin typeface="+mn-lt"/>
                <a:ea typeface="黑体" pitchFamily="49" charset="-122"/>
              </a:endParaRPr>
            </a:p>
          </p:txBody>
        </p:sp>
        <p:sp>
          <p:nvSpPr>
            <p:cNvPr id="614448" name="Line 41"/>
            <p:cNvSpPr>
              <a:spLocks noChangeShapeType="1"/>
            </p:cNvSpPr>
            <p:nvPr/>
          </p:nvSpPr>
          <p:spPr bwMode="auto">
            <a:xfrm>
              <a:off x="5021" y="2422"/>
              <a:ext cx="363" cy="64"/>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sp>
          <p:nvSpPr>
            <p:cNvPr id="614449" name="Line 42"/>
            <p:cNvSpPr>
              <a:spLocks noChangeShapeType="1"/>
            </p:cNvSpPr>
            <p:nvPr/>
          </p:nvSpPr>
          <p:spPr bwMode="auto">
            <a:xfrm>
              <a:off x="5017" y="2573"/>
              <a:ext cx="363" cy="64"/>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sp>
          <p:nvSpPr>
            <p:cNvPr id="614450" name="AutoShape 43"/>
            <p:cNvSpPr>
              <a:spLocks noChangeArrowheads="1"/>
            </p:cNvSpPr>
            <p:nvPr/>
          </p:nvSpPr>
          <p:spPr bwMode="auto">
            <a:xfrm rot="746037">
              <a:off x="5212" y="2487"/>
              <a:ext cx="132" cy="127"/>
            </a:xfrm>
            <a:prstGeom prst="rightArrow">
              <a:avLst>
                <a:gd name="adj1" fmla="val 50000"/>
                <a:gd name="adj2" fmla="val 25984"/>
              </a:avLst>
            </a:prstGeom>
            <a:solidFill>
              <a:schemeClr val="bg1"/>
            </a:solidFill>
            <a:ln w="9525">
              <a:solidFill>
                <a:srgbClr val="333399"/>
              </a:solidFill>
              <a:miter lim="800000"/>
              <a:headEnd/>
              <a:tailEnd/>
            </a:ln>
          </p:spPr>
          <p:txBody>
            <a:bodyPr wrap="none" anchor="ctr"/>
            <a:lstStyle/>
            <a:p>
              <a:endParaRPr lang="zh-CN" altLang="zh-CN" sz="2000">
                <a:latin typeface="+mn-lt"/>
              </a:endParaRPr>
            </a:p>
          </p:txBody>
        </p:sp>
      </p:grpSp>
      <p:grpSp>
        <p:nvGrpSpPr>
          <p:cNvPr id="10" name="Group 132"/>
          <p:cNvGrpSpPr>
            <a:grpSpLocks/>
          </p:cNvGrpSpPr>
          <p:nvPr/>
        </p:nvGrpSpPr>
        <p:grpSpPr bwMode="auto">
          <a:xfrm>
            <a:off x="6805613" y="1511304"/>
            <a:ext cx="585787" cy="411163"/>
            <a:chOff x="4287" y="1717"/>
            <a:chExt cx="369" cy="259"/>
          </a:xfrm>
        </p:grpSpPr>
        <p:sp>
          <p:nvSpPr>
            <p:cNvPr id="614452" name="AutoShape 49"/>
            <p:cNvSpPr>
              <a:spLocks noChangeArrowheads="1"/>
            </p:cNvSpPr>
            <p:nvPr/>
          </p:nvSpPr>
          <p:spPr bwMode="auto">
            <a:xfrm rot="5400000">
              <a:off x="4371" y="1691"/>
              <a:ext cx="210" cy="360"/>
            </a:xfrm>
            <a:prstGeom prst="parallelogram">
              <a:avLst>
                <a:gd name="adj" fmla="val 29162"/>
              </a:avLst>
            </a:prstGeom>
            <a:solidFill>
              <a:srgbClr val="DDDDDD"/>
            </a:solidFill>
            <a:ln w="9525">
              <a:noFill/>
              <a:miter lim="800000"/>
              <a:headEnd/>
              <a:tailEnd/>
            </a:ln>
          </p:spPr>
          <p:txBody>
            <a:bodyPr wrap="none" anchor="ctr"/>
            <a:lstStyle/>
            <a:p>
              <a:endParaRPr lang="zh-CN" altLang="zh-CN" sz="2000">
                <a:latin typeface="+mn-lt"/>
              </a:endParaRPr>
            </a:p>
          </p:txBody>
        </p:sp>
        <p:sp>
          <p:nvSpPr>
            <p:cNvPr id="614453" name="Text Box 50"/>
            <p:cNvSpPr txBox="1">
              <a:spLocks noChangeArrowheads="1"/>
            </p:cNvSpPr>
            <p:nvPr/>
          </p:nvSpPr>
          <p:spPr bwMode="auto">
            <a:xfrm rot="626605">
              <a:off x="4287" y="1717"/>
              <a:ext cx="264" cy="252"/>
            </a:xfrm>
            <a:prstGeom prst="rect">
              <a:avLst/>
            </a:prstGeom>
            <a:noFill/>
            <a:ln w="9525">
              <a:noFill/>
              <a:miter lim="800000"/>
              <a:headEnd type="none" w="sm" len="lg"/>
              <a:tailEnd type="none" w="sm" len="lg"/>
            </a:ln>
          </p:spPr>
          <p:txBody>
            <a:bodyPr wrap="none">
              <a:spAutoFit/>
            </a:bodyPr>
            <a:lstStyle/>
            <a:p>
              <a:r>
                <a:rPr kumimoji="1" lang="en-US" altLang="zh-CN" sz="2000">
                  <a:latin typeface="+mn-lt"/>
                  <a:ea typeface="黑体" pitchFamily="49" charset="-122"/>
                </a:rPr>
                <a:t>P</a:t>
              </a:r>
              <a:r>
                <a:rPr kumimoji="1" lang="en-US" altLang="zh-CN" sz="2000" baseline="-25000">
                  <a:latin typeface="+mn-lt"/>
                  <a:ea typeface="黑体" pitchFamily="49" charset="-122"/>
                </a:rPr>
                <a:t>3</a:t>
              </a:r>
              <a:endParaRPr kumimoji="1" lang="en-US" altLang="zh-CN" sz="2000">
                <a:latin typeface="+mn-lt"/>
                <a:ea typeface="黑体" pitchFamily="49" charset="-122"/>
              </a:endParaRPr>
            </a:p>
          </p:txBody>
        </p:sp>
        <p:sp>
          <p:nvSpPr>
            <p:cNvPr id="614454"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sp>
          <p:nvSpPr>
            <p:cNvPr id="614455"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sp>
          <p:nvSpPr>
            <p:cNvPr id="614456" name="AutoShape 53"/>
            <p:cNvSpPr>
              <a:spLocks noChangeArrowheads="1"/>
            </p:cNvSpPr>
            <p:nvPr/>
          </p:nvSpPr>
          <p:spPr bwMode="auto">
            <a:xfrm rot="746037">
              <a:off x="4484" y="1827"/>
              <a:ext cx="133" cy="127"/>
            </a:xfrm>
            <a:prstGeom prst="rightArrow">
              <a:avLst>
                <a:gd name="adj1" fmla="val 50000"/>
                <a:gd name="adj2" fmla="val 26181"/>
              </a:avLst>
            </a:prstGeom>
            <a:solidFill>
              <a:schemeClr val="bg1"/>
            </a:solidFill>
            <a:ln w="9525">
              <a:solidFill>
                <a:srgbClr val="333399"/>
              </a:solidFill>
              <a:miter lim="800000"/>
              <a:headEnd/>
              <a:tailEnd/>
            </a:ln>
          </p:spPr>
          <p:txBody>
            <a:bodyPr wrap="none" anchor="ctr"/>
            <a:lstStyle/>
            <a:p>
              <a:endParaRPr lang="zh-CN" altLang="zh-CN" sz="2000">
                <a:latin typeface="+mn-lt"/>
              </a:endParaRPr>
            </a:p>
          </p:txBody>
        </p:sp>
      </p:grpSp>
      <p:grpSp>
        <p:nvGrpSpPr>
          <p:cNvPr id="11" name="Group 133"/>
          <p:cNvGrpSpPr>
            <a:grpSpLocks/>
          </p:cNvGrpSpPr>
          <p:nvPr/>
        </p:nvGrpSpPr>
        <p:grpSpPr bwMode="auto">
          <a:xfrm>
            <a:off x="6816725" y="1789108"/>
            <a:ext cx="581025" cy="412750"/>
            <a:chOff x="4294" y="1892"/>
            <a:chExt cx="366" cy="260"/>
          </a:xfrm>
        </p:grpSpPr>
        <p:sp>
          <p:nvSpPr>
            <p:cNvPr id="614458" name="AutoShape 54"/>
            <p:cNvSpPr>
              <a:spLocks noChangeArrowheads="1"/>
            </p:cNvSpPr>
            <p:nvPr/>
          </p:nvSpPr>
          <p:spPr bwMode="auto">
            <a:xfrm rot="5400000">
              <a:off x="4374" y="1867"/>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zh-CN" sz="2000">
                <a:latin typeface="+mn-lt"/>
              </a:endParaRPr>
            </a:p>
          </p:txBody>
        </p:sp>
        <p:sp>
          <p:nvSpPr>
            <p:cNvPr id="614459" name="Text Box 55"/>
            <p:cNvSpPr txBox="1">
              <a:spLocks noChangeArrowheads="1"/>
            </p:cNvSpPr>
            <p:nvPr/>
          </p:nvSpPr>
          <p:spPr bwMode="auto">
            <a:xfrm rot="626605">
              <a:off x="4297" y="1892"/>
              <a:ext cx="264" cy="252"/>
            </a:xfrm>
            <a:prstGeom prst="rect">
              <a:avLst/>
            </a:prstGeom>
            <a:noFill/>
            <a:ln w="9525">
              <a:noFill/>
              <a:miter lim="800000"/>
              <a:headEnd type="none" w="sm" len="lg"/>
              <a:tailEnd type="none" w="sm" len="lg"/>
            </a:ln>
          </p:spPr>
          <p:txBody>
            <a:bodyPr wrap="none">
              <a:spAutoFit/>
            </a:bodyPr>
            <a:lstStyle/>
            <a:p>
              <a:r>
                <a:rPr kumimoji="1" lang="en-US" altLang="zh-CN" sz="2000">
                  <a:latin typeface="+mn-lt"/>
                  <a:ea typeface="黑体" pitchFamily="49" charset="-122"/>
                </a:rPr>
                <a:t>P</a:t>
              </a:r>
              <a:r>
                <a:rPr kumimoji="1" lang="en-US" altLang="zh-CN" sz="2000" baseline="-25000">
                  <a:latin typeface="+mn-lt"/>
                  <a:ea typeface="黑体" pitchFamily="49" charset="-122"/>
                </a:rPr>
                <a:t>4</a:t>
              </a:r>
              <a:endParaRPr kumimoji="1" lang="en-US" altLang="zh-CN" sz="2000">
                <a:latin typeface="+mn-lt"/>
                <a:ea typeface="黑体" pitchFamily="49" charset="-122"/>
              </a:endParaRPr>
            </a:p>
          </p:txBody>
        </p:sp>
        <p:sp>
          <p:nvSpPr>
            <p:cNvPr id="614460" name="Line 56"/>
            <p:cNvSpPr>
              <a:spLocks noChangeShapeType="1"/>
            </p:cNvSpPr>
            <p:nvPr/>
          </p:nvSpPr>
          <p:spPr bwMode="auto">
            <a:xfrm>
              <a:off x="4297" y="1938"/>
              <a:ext cx="363" cy="63"/>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sp>
          <p:nvSpPr>
            <p:cNvPr id="614461" name="Line 57"/>
            <p:cNvSpPr>
              <a:spLocks noChangeShapeType="1"/>
            </p:cNvSpPr>
            <p:nvPr/>
          </p:nvSpPr>
          <p:spPr bwMode="auto">
            <a:xfrm>
              <a:off x="4294" y="2089"/>
              <a:ext cx="362" cy="63"/>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sp>
          <p:nvSpPr>
            <p:cNvPr id="614462" name="AutoShape 58"/>
            <p:cNvSpPr>
              <a:spLocks noChangeArrowheads="1"/>
            </p:cNvSpPr>
            <p:nvPr/>
          </p:nvSpPr>
          <p:spPr bwMode="auto">
            <a:xfrm rot="746037">
              <a:off x="4488" y="2003"/>
              <a:ext cx="133" cy="126"/>
            </a:xfrm>
            <a:prstGeom prst="rightArrow">
              <a:avLst>
                <a:gd name="adj1" fmla="val 50000"/>
                <a:gd name="adj2" fmla="val 26389"/>
              </a:avLst>
            </a:prstGeom>
            <a:solidFill>
              <a:schemeClr val="bg1"/>
            </a:solidFill>
            <a:ln w="9525">
              <a:solidFill>
                <a:srgbClr val="333399"/>
              </a:solidFill>
              <a:miter lim="800000"/>
              <a:headEnd/>
              <a:tailEnd/>
            </a:ln>
          </p:spPr>
          <p:txBody>
            <a:bodyPr wrap="none" anchor="ctr"/>
            <a:lstStyle/>
            <a:p>
              <a:endParaRPr lang="zh-CN" altLang="zh-CN" sz="2000">
                <a:latin typeface="+mn-lt"/>
              </a:endParaRPr>
            </a:p>
          </p:txBody>
        </p:sp>
      </p:grpSp>
      <p:grpSp>
        <p:nvGrpSpPr>
          <p:cNvPr id="12" name="Group 127"/>
          <p:cNvGrpSpPr>
            <a:grpSpLocks/>
          </p:cNvGrpSpPr>
          <p:nvPr/>
        </p:nvGrpSpPr>
        <p:grpSpPr bwMode="auto">
          <a:xfrm>
            <a:off x="4565650" y="2263775"/>
            <a:ext cx="582613" cy="1069975"/>
            <a:chOff x="2876" y="2191"/>
            <a:chExt cx="367" cy="674"/>
          </a:xfrm>
        </p:grpSpPr>
        <p:sp>
          <p:nvSpPr>
            <p:cNvPr id="614464" name="AutoShape 59"/>
            <p:cNvSpPr>
              <a:spLocks noChangeArrowheads="1"/>
            </p:cNvSpPr>
            <p:nvPr/>
          </p:nvSpPr>
          <p:spPr bwMode="auto">
            <a:xfrm rot="5400000">
              <a:off x="2729" y="2350"/>
              <a:ext cx="674" cy="355"/>
            </a:xfrm>
            <a:prstGeom prst="parallelogram">
              <a:avLst>
                <a:gd name="adj" fmla="val 18265"/>
              </a:avLst>
            </a:prstGeom>
            <a:solidFill>
              <a:srgbClr val="DDDDDD"/>
            </a:solidFill>
            <a:ln w="9525">
              <a:noFill/>
              <a:miter lim="800000"/>
              <a:headEnd/>
              <a:tailEnd/>
            </a:ln>
          </p:spPr>
          <p:txBody>
            <a:bodyPr wrap="none" anchor="ctr"/>
            <a:lstStyle/>
            <a:p>
              <a:endParaRPr lang="zh-CN" altLang="zh-CN" sz="2000">
                <a:latin typeface="+mn-lt"/>
              </a:endParaRPr>
            </a:p>
          </p:txBody>
        </p:sp>
        <p:sp>
          <p:nvSpPr>
            <p:cNvPr id="614465" name="AutoShape 60"/>
            <p:cNvSpPr>
              <a:spLocks noChangeArrowheads="1"/>
            </p:cNvSpPr>
            <p:nvPr/>
          </p:nvSpPr>
          <p:spPr bwMode="auto">
            <a:xfrm rot="746037">
              <a:off x="2925" y="2654"/>
              <a:ext cx="227" cy="127"/>
            </a:xfrm>
            <a:prstGeom prst="rightArrow">
              <a:avLst>
                <a:gd name="adj1" fmla="val 50000"/>
                <a:gd name="adj2" fmla="val 44685"/>
              </a:avLst>
            </a:prstGeom>
            <a:solidFill>
              <a:schemeClr val="bg1"/>
            </a:solidFill>
            <a:ln w="9525">
              <a:solidFill>
                <a:srgbClr val="333399"/>
              </a:solidFill>
              <a:miter lim="800000"/>
              <a:headEnd/>
              <a:tailEnd/>
            </a:ln>
          </p:spPr>
          <p:txBody>
            <a:bodyPr wrap="none" anchor="ctr"/>
            <a:lstStyle/>
            <a:p>
              <a:endParaRPr lang="zh-CN" altLang="zh-CN" sz="2000">
                <a:latin typeface="+mn-lt"/>
              </a:endParaRPr>
            </a:p>
          </p:txBody>
        </p:sp>
        <p:sp>
          <p:nvSpPr>
            <p:cNvPr id="614466" name="Text Box 61"/>
            <p:cNvSpPr txBox="1">
              <a:spLocks noChangeArrowheads="1"/>
            </p:cNvSpPr>
            <p:nvPr/>
          </p:nvSpPr>
          <p:spPr bwMode="auto">
            <a:xfrm>
              <a:off x="2919" y="2300"/>
              <a:ext cx="278" cy="368"/>
            </a:xfrm>
            <a:prstGeom prst="rect">
              <a:avLst/>
            </a:prstGeom>
            <a:noFill/>
            <a:ln w="9525">
              <a:noFill/>
              <a:miter lim="800000"/>
              <a:headEnd/>
              <a:tailEnd/>
            </a:ln>
          </p:spPr>
          <p:txBody>
            <a:bodyPr wrap="none">
              <a:spAutoFit/>
            </a:bodyPr>
            <a:lstStyle/>
            <a:p>
              <a:pPr>
                <a:lnSpc>
                  <a:spcPct val="80000"/>
                </a:lnSpc>
              </a:pPr>
              <a:r>
                <a:rPr kumimoji="1" lang="zh-CN" altLang="en-US" sz="2000">
                  <a:latin typeface="+mn-lt"/>
                  <a:ea typeface="黑体" pitchFamily="49" charset="-122"/>
                </a:rPr>
                <a:t>报</a:t>
              </a:r>
            </a:p>
            <a:p>
              <a:pPr>
                <a:lnSpc>
                  <a:spcPct val="80000"/>
                </a:lnSpc>
              </a:pPr>
              <a:r>
                <a:rPr kumimoji="1" lang="zh-CN" altLang="en-US" sz="2000">
                  <a:latin typeface="+mn-lt"/>
                  <a:ea typeface="黑体" pitchFamily="49" charset="-122"/>
                </a:rPr>
                <a:t>文</a:t>
              </a:r>
            </a:p>
          </p:txBody>
        </p:sp>
        <p:sp>
          <p:nvSpPr>
            <p:cNvPr id="614467" name="Line 62"/>
            <p:cNvSpPr>
              <a:spLocks noChangeShapeType="1"/>
            </p:cNvSpPr>
            <p:nvPr/>
          </p:nvSpPr>
          <p:spPr bwMode="auto">
            <a:xfrm>
              <a:off x="2876" y="2191"/>
              <a:ext cx="363" cy="57"/>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sp>
          <p:nvSpPr>
            <p:cNvPr id="614468" name="Line 63"/>
            <p:cNvSpPr>
              <a:spLocks noChangeShapeType="1"/>
            </p:cNvSpPr>
            <p:nvPr/>
          </p:nvSpPr>
          <p:spPr bwMode="auto">
            <a:xfrm>
              <a:off x="2876" y="2807"/>
              <a:ext cx="363" cy="58"/>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grpSp>
      <p:grpSp>
        <p:nvGrpSpPr>
          <p:cNvPr id="13" name="Group 128"/>
          <p:cNvGrpSpPr>
            <a:grpSpLocks/>
          </p:cNvGrpSpPr>
          <p:nvPr/>
        </p:nvGrpSpPr>
        <p:grpSpPr bwMode="auto">
          <a:xfrm>
            <a:off x="5160963" y="3600450"/>
            <a:ext cx="581025" cy="1071563"/>
            <a:chOff x="3251" y="3033"/>
            <a:chExt cx="366" cy="675"/>
          </a:xfrm>
        </p:grpSpPr>
        <p:sp>
          <p:nvSpPr>
            <p:cNvPr id="614470" name="AutoShape 64"/>
            <p:cNvSpPr>
              <a:spLocks noChangeArrowheads="1"/>
            </p:cNvSpPr>
            <p:nvPr/>
          </p:nvSpPr>
          <p:spPr bwMode="auto">
            <a:xfrm rot="5400000">
              <a:off x="3102" y="3193"/>
              <a:ext cx="675" cy="355"/>
            </a:xfrm>
            <a:prstGeom prst="parallelogram">
              <a:avLst>
                <a:gd name="adj" fmla="val 18292"/>
              </a:avLst>
            </a:prstGeom>
            <a:solidFill>
              <a:srgbClr val="DDDDDD"/>
            </a:solidFill>
            <a:ln w="9525">
              <a:noFill/>
              <a:miter lim="800000"/>
              <a:headEnd/>
              <a:tailEnd/>
            </a:ln>
          </p:spPr>
          <p:txBody>
            <a:bodyPr wrap="none" anchor="ctr"/>
            <a:lstStyle/>
            <a:p>
              <a:endParaRPr lang="zh-CN" altLang="zh-CN" sz="2000">
                <a:latin typeface="+mn-lt"/>
              </a:endParaRPr>
            </a:p>
          </p:txBody>
        </p:sp>
        <p:sp>
          <p:nvSpPr>
            <p:cNvPr id="614471" name="AutoShape 65"/>
            <p:cNvSpPr>
              <a:spLocks noChangeArrowheads="1"/>
            </p:cNvSpPr>
            <p:nvPr/>
          </p:nvSpPr>
          <p:spPr bwMode="auto">
            <a:xfrm rot="746037">
              <a:off x="3300" y="3497"/>
              <a:ext cx="226" cy="126"/>
            </a:xfrm>
            <a:prstGeom prst="rightArrow">
              <a:avLst>
                <a:gd name="adj1" fmla="val 50000"/>
                <a:gd name="adj2" fmla="val 44841"/>
              </a:avLst>
            </a:prstGeom>
            <a:solidFill>
              <a:schemeClr val="bg1"/>
            </a:solidFill>
            <a:ln w="9525">
              <a:solidFill>
                <a:srgbClr val="333399"/>
              </a:solidFill>
              <a:miter lim="800000"/>
              <a:headEnd/>
              <a:tailEnd/>
            </a:ln>
          </p:spPr>
          <p:txBody>
            <a:bodyPr wrap="none" anchor="ctr"/>
            <a:lstStyle/>
            <a:p>
              <a:endParaRPr lang="zh-CN" altLang="zh-CN" sz="2000">
                <a:latin typeface="+mn-lt"/>
              </a:endParaRPr>
            </a:p>
          </p:txBody>
        </p:sp>
        <p:sp>
          <p:nvSpPr>
            <p:cNvPr id="614472" name="Text Box 66"/>
            <p:cNvSpPr txBox="1">
              <a:spLocks noChangeArrowheads="1"/>
            </p:cNvSpPr>
            <p:nvPr/>
          </p:nvSpPr>
          <p:spPr bwMode="auto">
            <a:xfrm>
              <a:off x="3293" y="3143"/>
              <a:ext cx="278" cy="368"/>
            </a:xfrm>
            <a:prstGeom prst="rect">
              <a:avLst/>
            </a:prstGeom>
            <a:noFill/>
            <a:ln w="9525">
              <a:noFill/>
              <a:miter lim="800000"/>
              <a:headEnd/>
              <a:tailEnd/>
            </a:ln>
          </p:spPr>
          <p:txBody>
            <a:bodyPr wrap="none">
              <a:spAutoFit/>
            </a:bodyPr>
            <a:lstStyle/>
            <a:p>
              <a:pPr>
                <a:lnSpc>
                  <a:spcPct val="80000"/>
                </a:lnSpc>
              </a:pPr>
              <a:r>
                <a:rPr kumimoji="1" lang="zh-CN" altLang="en-US" sz="2000">
                  <a:latin typeface="+mn-lt"/>
                  <a:ea typeface="黑体" pitchFamily="49" charset="-122"/>
                </a:rPr>
                <a:t>报</a:t>
              </a:r>
            </a:p>
            <a:p>
              <a:pPr>
                <a:lnSpc>
                  <a:spcPct val="80000"/>
                </a:lnSpc>
              </a:pPr>
              <a:r>
                <a:rPr kumimoji="1" lang="zh-CN" altLang="en-US" sz="2000">
                  <a:latin typeface="+mn-lt"/>
                  <a:ea typeface="黑体" pitchFamily="49" charset="-122"/>
                </a:rPr>
                <a:t>文</a:t>
              </a:r>
            </a:p>
          </p:txBody>
        </p:sp>
        <p:sp>
          <p:nvSpPr>
            <p:cNvPr id="614473" name="Line 67"/>
            <p:cNvSpPr>
              <a:spLocks noChangeShapeType="1"/>
            </p:cNvSpPr>
            <p:nvPr/>
          </p:nvSpPr>
          <p:spPr bwMode="auto">
            <a:xfrm>
              <a:off x="3251" y="3033"/>
              <a:ext cx="362" cy="58"/>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sp>
          <p:nvSpPr>
            <p:cNvPr id="614474" name="Line 68"/>
            <p:cNvSpPr>
              <a:spLocks noChangeShapeType="1"/>
            </p:cNvSpPr>
            <p:nvPr/>
          </p:nvSpPr>
          <p:spPr bwMode="auto">
            <a:xfrm>
              <a:off x="3251" y="3650"/>
              <a:ext cx="362" cy="58"/>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grpSp>
      <p:grpSp>
        <p:nvGrpSpPr>
          <p:cNvPr id="14" name="Group 126"/>
          <p:cNvGrpSpPr>
            <a:grpSpLocks/>
          </p:cNvGrpSpPr>
          <p:nvPr/>
        </p:nvGrpSpPr>
        <p:grpSpPr bwMode="auto">
          <a:xfrm>
            <a:off x="3998913" y="992188"/>
            <a:ext cx="573087" cy="1069975"/>
            <a:chOff x="2519" y="1390"/>
            <a:chExt cx="361" cy="674"/>
          </a:xfrm>
        </p:grpSpPr>
        <p:sp>
          <p:nvSpPr>
            <p:cNvPr id="614476" name="AutoShape 69"/>
            <p:cNvSpPr>
              <a:spLocks noChangeArrowheads="1"/>
            </p:cNvSpPr>
            <p:nvPr/>
          </p:nvSpPr>
          <p:spPr bwMode="auto">
            <a:xfrm rot="5400000">
              <a:off x="2366" y="1549"/>
              <a:ext cx="674" cy="355"/>
            </a:xfrm>
            <a:prstGeom prst="parallelogram">
              <a:avLst>
                <a:gd name="adj" fmla="val 18265"/>
              </a:avLst>
            </a:prstGeom>
            <a:solidFill>
              <a:srgbClr val="DDDDDD"/>
            </a:solidFill>
            <a:ln w="9525">
              <a:noFill/>
              <a:miter lim="800000"/>
              <a:headEnd/>
              <a:tailEnd/>
            </a:ln>
          </p:spPr>
          <p:txBody>
            <a:bodyPr wrap="none" anchor="ctr"/>
            <a:lstStyle/>
            <a:p>
              <a:endParaRPr lang="zh-CN" altLang="zh-CN" sz="2000">
                <a:latin typeface="+mn-lt"/>
              </a:endParaRPr>
            </a:p>
          </p:txBody>
        </p:sp>
        <p:sp>
          <p:nvSpPr>
            <p:cNvPr id="614477" name="AutoShape 70"/>
            <p:cNvSpPr>
              <a:spLocks noChangeArrowheads="1"/>
            </p:cNvSpPr>
            <p:nvPr/>
          </p:nvSpPr>
          <p:spPr bwMode="auto">
            <a:xfrm rot="746037">
              <a:off x="2563" y="1853"/>
              <a:ext cx="226" cy="127"/>
            </a:xfrm>
            <a:prstGeom prst="rightArrow">
              <a:avLst>
                <a:gd name="adj1" fmla="val 50000"/>
                <a:gd name="adj2" fmla="val 44488"/>
              </a:avLst>
            </a:prstGeom>
            <a:solidFill>
              <a:schemeClr val="bg1"/>
            </a:solidFill>
            <a:ln w="9525">
              <a:solidFill>
                <a:srgbClr val="333399"/>
              </a:solidFill>
              <a:miter lim="800000"/>
              <a:headEnd/>
              <a:tailEnd/>
            </a:ln>
          </p:spPr>
          <p:txBody>
            <a:bodyPr wrap="none" anchor="ctr"/>
            <a:lstStyle/>
            <a:p>
              <a:endParaRPr lang="zh-CN" altLang="zh-CN" sz="2000">
                <a:latin typeface="+mn-lt"/>
              </a:endParaRPr>
            </a:p>
          </p:txBody>
        </p:sp>
        <p:sp>
          <p:nvSpPr>
            <p:cNvPr id="614478" name="Text Box 71"/>
            <p:cNvSpPr txBox="1">
              <a:spLocks noChangeArrowheads="1"/>
            </p:cNvSpPr>
            <p:nvPr/>
          </p:nvSpPr>
          <p:spPr bwMode="auto">
            <a:xfrm>
              <a:off x="2567" y="1500"/>
              <a:ext cx="278" cy="368"/>
            </a:xfrm>
            <a:prstGeom prst="rect">
              <a:avLst/>
            </a:prstGeom>
            <a:noFill/>
            <a:ln w="9525">
              <a:noFill/>
              <a:miter lim="800000"/>
              <a:headEnd/>
              <a:tailEnd/>
            </a:ln>
          </p:spPr>
          <p:txBody>
            <a:bodyPr wrap="none">
              <a:spAutoFit/>
            </a:bodyPr>
            <a:lstStyle/>
            <a:p>
              <a:pPr>
                <a:lnSpc>
                  <a:spcPct val="80000"/>
                </a:lnSpc>
              </a:pPr>
              <a:r>
                <a:rPr kumimoji="1" lang="zh-CN" altLang="en-US" sz="2000">
                  <a:latin typeface="+mn-lt"/>
                  <a:ea typeface="黑体" pitchFamily="49" charset="-122"/>
                </a:rPr>
                <a:t>报</a:t>
              </a:r>
            </a:p>
            <a:p>
              <a:pPr>
                <a:lnSpc>
                  <a:spcPct val="80000"/>
                </a:lnSpc>
              </a:pPr>
              <a:r>
                <a:rPr kumimoji="1" lang="zh-CN" altLang="en-US" sz="2000">
                  <a:latin typeface="+mn-lt"/>
                  <a:ea typeface="黑体" pitchFamily="49" charset="-122"/>
                </a:rPr>
                <a:t>文</a:t>
              </a:r>
            </a:p>
          </p:txBody>
        </p:sp>
        <p:sp>
          <p:nvSpPr>
            <p:cNvPr id="614479" name="Line 72"/>
            <p:cNvSpPr>
              <a:spLocks noChangeShapeType="1"/>
            </p:cNvSpPr>
            <p:nvPr/>
          </p:nvSpPr>
          <p:spPr bwMode="auto">
            <a:xfrm>
              <a:off x="2519" y="1395"/>
              <a:ext cx="357" cy="53"/>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sp>
          <p:nvSpPr>
            <p:cNvPr id="614480" name="Line 73"/>
            <p:cNvSpPr>
              <a:spLocks noChangeShapeType="1"/>
            </p:cNvSpPr>
            <p:nvPr/>
          </p:nvSpPr>
          <p:spPr bwMode="auto">
            <a:xfrm>
              <a:off x="2519" y="2001"/>
              <a:ext cx="357" cy="63"/>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grpSp>
      <p:sp>
        <p:nvSpPr>
          <p:cNvPr id="614481" name="Line 74"/>
          <p:cNvSpPr>
            <a:spLocks noChangeShapeType="1"/>
          </p:cNvSpPr>
          <p:nvPr/>
        </p:nvSpPr>
        <p:spPr bwMode="auto">
          <a:xfrm>
            <a:off x="1887538" y="992188"/>
            <a:ext cx="0" cy="3813175"/>
          </a:xfrm>
          <a:prstGeom prst="line">
            <a:avLst/>
          </a:prstGeom>
          <a:noFill/>
          <a:ln w="12700">
            <a:solidFill>
              <a:schemeClr val="tx1"/>
            </a:solidFill>
            <a:round/>
            <a:headEnd/>
            <a:tailEnd/>
          </a:ln>
        </p:spPr>
        <p:txBody>
          <a:bodyPr wrap="none" anchor="ctr"/>
          <a:lstStyle/>
          <a:p>
            <a:endParaRPr lang="zh-CN" altLang="en-US" sz="2000">
              <a:latin typeface="+mn-lt"/>
            </a:endParaRPr>
          </a:p>
        </p:txBody>
      </p:sp>
      <p:sp>
        <p:nvSpPr>
          <p:cNvPr id="614482" name="Line 75"/>
          <p:cNvSpPr>
            <a:spLocks noChangeShapeType="1"/>
          </p:cNvSpPr>
          <p:nvPr/>
        </p:nvSpPr>
        <p:spPr bwMode="auto">
          <a:xfrm>
            <a:off x="2463800" y="992188"/>
            <a:ext cx="0" cy="3813175"/>
          </a:xfrm>
          <a:prstGeom prst="line">
            <a:avLst/>
          </a:prstGeom>
          <a:noFill/>
          <a:ln w="12700">
            <a:solidFill>
              <a:schemeClr val="tx1"/>
            </a:solidFill>
            <a:round/>
            <a:headEnd/>
            <a:tailEnd/>
          </a:ln>
        </p:spPr>
        <p:txBody>
          <a:bodyPr wrap="none" anchor="ctr"/>
          <a:lstStyle/>
          <a:p>
            <a:endParaRPr lang="zh-CN" altLang="en-US" sz="2000">
              <a:latin typeface="+mn-lt"/>
            </a:endParaRPr>
          </a:p>
        </p:txBody>
      </p:sp>
      <p:sp>
        <p:nvSpPr>
          <p:cNvPr id="614483" name="Text Box 76"/>
          <p:cNvSpPr txBox="1">
            <a:spLocks noChangeArrowheads="1"/>
          </p:cNvSpPr>
          <p:nvPr/>
        </p:nvSpPr>
        <p:spPr bwMode="auto">
          <a:xfrm>
            <a:off x="1116013" y="4779963"/>
            <a:ext cx="2260555" cy="400110"/>
          </a:xfrm>
          <a:prstGeom prst="rect">
            <a:avLst/>
          </a:prstGeom>
          <a:noFill/>
          <a:ln w="9525">
            <a:noFill/>
            <a:miter lim="800000"/>
            <a:headEnd/>
            <a:tailEnd/>
          </a:ln>
        </p:spPr>
        <p:txBody>
          <a:bodyPr wrap="none">
            <a:spAutoFit/>
          </a:bodyPr>
          <a:lstStyle/>
          <a:p>
            <a:r>
              <a:rPr kumimoji="1" lang="en-US" altLang="zh-CN" sz="2000">
                <a:latin typeface="+mn-lt"/>
                <a:ea typeface="黑体" pitchFamily="49" charset="-122"/>
              </a:rPr>
              <a:t>A      B      C     D </a:t>
            </a:r>
          </a:p>
        </p:txBody>
      </p:sp>
      <p:sp>
        <p:nvSpPr>
          <p:cNvPr id="614484" name="Text Box 77"/>
          <p:cNvSpPr txBox="1">
            <a:spLocks noChangeArrowheads="1"/>
          </p:cNvSpPr>
          <p:nvPr/>
        </p:nvSpPr>
        <p:spPr bwMode="auto">
          <a:xfrm>
            <a:off x="3813175" y="4779963"/>
            <a:ext cx="2260555" cy="400110"/>
          </a:xfrm>
          <a:prstGeom prst="rect">
            <a:avLst/>
          </a:prstGeom>
          <a:noFill/>
          <a:ln w="9525">
            <a:noFill/>
            <a:miter lim="800000"/>
            <a:headEnd/>
            <a:tailEnd/>
          </a:ln>
        </p:spPr>
        <p:txBody>
          <a:bodyPr wrap="none">
            <a:spAutoFit/>
          </a:bodyPr>
          <a:lstStyle/>
          <a:p>
            <a:r>
              <a:rPr kumimoji="1" lang="en-US" altLang="zh-CN" sz="2000">
                <a:latin typeface="+mn-lt"/>
                <a:ea typeface="黑体" pitchFamily="49" charset="-122"/>
              </a:rPr>
              <a:t>A      B      C      D</a:t>
            </a:r>
          </a:p>
        </p:txBody>
      </p:sp>
      <p:sp>
        <p:nvSpPr>
          <p:cNvPr id="614485" name="Text Box 78"/>
          <p:cNvSpPr txBox="1">
            <a:spLocks noChangeArrowheads="1"/>
          </p:cNvSpPr>
          <p:nvPr/>
        </p:nvSpPr>
        <p:spPr bwMode="auto">
          <a:xfrm>
            <a:off x="6621463" y="4779963"/>
            <a:ext cx="2260555" cy="400110"/>
          </a:xfrm>
          <a:prstGeom prst="rect">
            <a:avLst/>
          </a:prstGeom>
          <a:noFill/>
          <a:ln w="9525">
            <a:noFill/>
            <a:miter lim="800000"/>
            <a:headEnd/>
            <a:tailEnd/>
          </a:ln>
        </p:spPr>
        <p:txBody>
          <a:bodyPr wrap="none">
            <a:spAutoFit/>
          </a:bodyPr>
          <a:lstStyle/>
          <a:p>
            <a:r>
              <a:rPr kumimoji="1" lang="en-US" altLang="zh-CN" sz="2000">
                <a:latin typeface="+mn-lt"/>
                <a:ea typeface="黑体" pitchFamily="49" charset="-122"/>
              </a:rPr>
              <a:t>A      B      C      D</a:t>
            </a:r>
          </a:p>
        </p:txBody>
      </p:sp>
      <p:sp>
        <p:nvSpPr>
          <p:cNvPr id="154703" name="Line 79"/>
          <p:cNvSpPr>
            <a:spLocks noChangeShapeType="1"/>
          </p:cNvSpPr>
          <p:nvPr/>
        </p:nvSpPr>
        <p:spPr bwMode="auto">
          <a:xfrm>
            <a:off x="1311275" y="1125538"/>
            <a:ext cx="576263" cy="66675"/>
          </a:xfrm>
          <a:prstGeom prst="line">
            <a:avLst/>
          </a:prstGeom>
          <a:noFill/>
          <a:ln w="19050">
            <a:solidFill>
              <a:srgbClr val="333399"/>
            </a:solidFill>
            <a:round/>
            <a:headEnd/>
            <a:tailEnd type="triangle" w="sm" len="med"/>
          </a:ln>
        </p:spPr>
        <p:txBody>
          <a:bodyPr wrap="none" anchor="ctr"/>
          <a:lstStyle/>
          <a:p>
            <a:endParaRPr lang="zh-CN" altLang="en-US" sz="2000">
              <a:latin typeface="+mn-lt"/>
            </a:endParaRPr>
          </a:p>
        </p:txBody>
      </p:sp>
      <p:sp>
        <p:nvSpPr>
          <p:cNvPr id="154704" name="Line 80"/>
          <p:cNvSpPr>
            <a:spLocks noChangeShapeType="1"/>
          </p:cNvSpPr>
          <p:nvPr/>
        </p:nvSpPr>
        <p:spPr bwMode="auto">
          <a:xfrm>
            <a:off x="1887538" y="1393825"/>
            <a:ext cx="576262" cy="66675"/>
          </a:xfrm>
          <a:prstGeom prst="line">
            <a:avLst/>
          </a:prstGeom>
          <a:noFill/>
          <a:ln w="19050">
            <a:solidFill>
              <a:srgbClr val="333399"/>
            </a:solidFill>
            <a:round/>
            <a:headEnd/>
            <a:tailEnd type="triangle" w="sm" len="med"/>
          </a:ln>
        </p:spPr>
        <p:txBody>
          <a:bodyPr wrap="none" anchor="ctr"/>
          <a:lstStyle/>
          <a:p>
            <a:endParaRPr lang="zh-CN" altLang="en-US" sz="2000">
              <a:latin typeface="+mn-lt"/>
            </a:endParaRPr>
          </a:p>
        </p:txBody>
      </p:sp>
      <p:sp>
        <p:nvSpPr>
          <p:cNvPr id="154705" name="Line 81"/>
          <p:cNvSpPr>
            <a:spLocks noChangeShapeType="1"/>
          </p:cNvSpPr>
          <p:nvPr/>
        </p:nvSpPr>
        <p:spPr bwMode="auto">
          <a:xfrm>
            <a:off x="2463800" y="1660525"/>
            <a:ext cx="574675" cy="66675"/>
          </a:xfrm>
          <a:prstGeom prst="line">
            <a:avLst/>
          </a:prstGeom>
          <a:noFill/>
          <a:ln w="19050">
            <a:solidFill>
              <a:srgbClr val="333399"/>
            </a:solidFill>
            <a:round/>
            <a:headEnd/>
            <a:tailEnd type="triangle" w="sm" len="med"/>
          </a:ln>
        </p:spPr>
        <p:txBody>
          <a:bodyPr wrap="none" anchor="ctr"/>
          <a:lstStyle/>
          <a:p>
            <a:endParaRPr lang="zh-CN" altLang="en-US" sz="2000">
              <a:latin typeface="+mn-lt"/>
            </a:endParaRPr>
          </a:p>
        </p:txBody>
      </p:sp>
      <p:sp>
        <p:nvSpPr>
          <p:cNvPr id="154706" name="Line 82"/>
          <p:cNvSpPr>
            <a:spLocks noChangeShapeType="1"/>
          </p:cNvSpPr>
          <p:nvPr/>
        </p:nvSpPr>
        <p:spPr bwMode="auto">
          <a:xfrm flipH="1">
            <a:off x="1311275" y="2062163"/>
            <a:ext cx="1727200" cy="268287"/>
          </a:xfrm>
          <a:prstGeom prst="line">
            <a:avLst/>
          </a:prstGeom>
          <a:noFill/>
          <a:ln w="19050">
            <a:solidFill>
              <a:srgbClr val="333399"/>
            </a:solidFill>
            <a:round/>
            <a:headEnd/>
            <a:tailEnd type="triangle" w="sm" len="med"/>
          </a:ln>
        </p:spPr>
        <p:txBody>
          <a:bodyPr wrap="none" anchor="ctr"/>
          <a:lstStyle/>
          <a:p>
            <a:endParaRPr lang="zh-CN" altLang="en-US" sz="2000">
              <a:latin typeface="+mn-lt"/>
            </a:endParaRPr>
          </a:p>
        </p:txBody>
      </p:sp>
      <p:sp>
        <p:nvSpPr>
          <p:cNvPr id="154711" name="Text Box 87"/>
          <p:cNvSpPr txBox="1">
            <a:spLocks noChangeArrowheads="1"/>
          </p:cNvSpPr>
          <p:nvPr/>
        </p:nvSpPr>
        <p:spPr bwMode="auto">
          <a:xfrm>
            <a:off x="4306888" y="549275"/>
            <a:ext cx="1403350" cy="457200"/>
          </a:xfrm>
          <a:prstGeom prst="rect">
            <a:avLst/>
          </a:prstGeom>
          <a:noFill/>
          <a:ln w="9525">
            <a:noFill/>
            <a:miter lim="800000"/>
            <a:headEnd/>
            <a:tailEnd/>
          </a:ln>
        </p:spPr>
        <p:txBody>
          <a:bodyPr wrap="none">
            <a:spAutoFit/>
          </a:bodyPr>
          <a:lstStyle/>
          <a:p>
            <a:r>
              <a:rPr kumimoji="1" lang="zh-CN" altLang="en-US" sz="2400">
                <a:latin typeface="+mn-lt"/>
                <a:ea typeface="方正舒体" pitchFamily="2" charset="-122"/>
              </a:rPr>
              <a:t>报文交换</a:t>
            </a:r>
          </a:p>
        </p:txBody>
      </p:sp>
      <p:sp>
        <p:nvSpPr>
          <p:cNvPr id="614491" name="Text Box 88"/>
          <p:cNvSpPr txBox="1">
            <a:spLocks noChangeArrowheads="1"/>
          </p:cNvSpPr>
          <p:nvPr/>
        </p:nvSpPr>
        <p:spPr bwMode="auto">
          <a:xfrm>
            <a:off x="1547813" y="549275"/>
            <a:ext cx="1403350" cy="457200"/>
          </a:xfrm>
          <a:prstGeom prst="rect">
            <a:avLst/>
          </a:prstGeom>
          <a:noFill/>
          <a:ln w="9525">
            <a:noFill/>
            <a:miter lim="800000"/>
            <a:headEnd/>
            <a:tailEnd/>
          </a:ln>
        </p:spPr>
        <p:txBody>
          <a:bodyPr wrap="none">
            <a:spAutoFit/>
          </a:bodyPr>
          <a:lstStyle/>
          <a:p>
            <a:r>
              <a:rPr kumimoji="1" lang="zh-CN" altLang="en-US" sz="2400">
                <a:latin typeface="+mn-lt"/>
                <a:ea typeface="方正舒体" pitchFamily="2" charset="-122"/>
              </a:rPr>
              <a:t>电路交换</a:t>
            </a:r>
          </a:p>
        </p:txBody>
      </p:sp>
      <p:sp>
        <p:nvSpPr>
          <p:cNvPr id="154713" name="Text Box 89"/>
          <p:cNvSpPr txBox="1">
            <a:spLocks noChangeArrowheads="1"/>
          </p:cNvSpPr>
          <p:nvPr/>
        </p:nvSpPr>
        <p:spPr bwMode="auto">
          <a:xfrm>
            <a:off x="7058025" y="549275"/>
            <a:ext cx="1403350" cy="457200"/>
          </a:xfrm>
          <a:prstGeom prst="rect">
            <a:avLst/>
          </a:prstGeom>
          <a:noFill/>
          <a:ln w="9525">
            <a:noFill/>
            <a:miter lim="800000"/>
            <a:headEnd/>
            <a:tailEnd/>
          </a:ln>
        </p:spPr>
        <p:txBody>
          <a:bodyPr wrap="none">
            <a:spAutoFit/>
          </a:bodyPr>
          <a:lstStyle/>
          <a:p>
            <a:r>
              <a:rPr kumimoji="1" lang="zh-CN" altLang="en-US" sz="2400">
                <a:latin typeface="+mn-lt"/>
                <a:ea typeface="方正舒体" pitchFamily="2" charset="-122"/>
              </a:rPr>
              <a:t>分组交换</a:t>
            </a:r>
          </a:p>
        </p:txBody>
      </p:sp>
      <p:sp>
        <p:nvSpPr>
          <p:cNvPr id="614493" name="Line 90"/>
          <p:cNvSpPr>
            <a:spLocks noChangeShapeType="1"/>
          </p:cNvSpPr>
          <p:nvPr/>
        </p:nvSpPr>
        <p:spPr bwMode="auto">
          <a:xfrm>
            <a:off x="3511550" y="1460500"/>
            <a:ext cx="0" cy="2743200"/>
          </a:xfrm>
          <a:prstGeom prst="line">
            <a:avLst/>
          </a:prstGeom>
          <a:noFill/>
          <a:ln w="19050">
            <a:solidFill>
              <a:srgbClr val="333399"/>
            </a:solidFill>
            <a:round/>
            <a:headEnd/>
            <a:tailEnd type="triangle" w="sm" len="med"/>
          </a:ln>
        </p:spPr>
        <p:txBody>
          <a:bodyPr wrap="none" anchor="ctr"/>
          <a:lstStyle/>
          <a:p>
            <a:endParaRPr lang="zh-CN" altLang="en-US" sz="2000">
              <a:latin typeface="+mn-lt"/>
            </a:endParaRPr>
          </a:p>
        </p:txBody>
      </p:sp>
      <p:sp>
        <p:nvSpPr>
          <p:cNvPr id="614494" name="Text Box 91"/>
          <p:cNvSpPr txBox="1">
            <a:spLocks noChangeArrowheads="1"/>
          </p:cNvSpPr>
          <p:nvPr/>
        </p:nvSpPr>
        <p:spPr bwMode="auto">
          <a:xfrm>
            <a:off x="3409950" y="4219575"/>
            <a:ext cx="271228" cy="400110"/>
          </a:xfrm>
          <a:prstGeom prst="rect">
            <a:avLst/>
          </a:prstGeom>
          <a:noFill/>
          <a:ln w="9525">
            <a:noFill/>
            <a:miter lim="800000"/>
            <a:headEnd/>
            <a:tailEnd/>
          </a:ln>
        </p:spPr>
        <p:txBody>
          <a:bodyPr wrap="none">
            <a:spAutoFit/>
          </a:bodyPr>
          <a:lstStyle/>
          <a:p>
            <a:r>
              <a:rPr kumimoji="1" lang="en-US" altLang="zh-CN" sz="2000">
                <a:latin typeface="+mn-lt"/>
                <a:ea typeface="黑体" pitchFamily="49" charset="-122"/>
              </a:rPr>
              <a:t>t</a:t>
            </a:r>
          </a:p>
        </p:txBody>
      </p:sp>
      <p:grpSp>
        <p:nvGrpSpPr>
          <p:cNvPr id="15" name="Group 122"/>
          <p:cNvGrpSpPr>
            <a:grpSpLocks/>
          </p:cNvGrpSpPr>
          <p:nvPr/>
        </p:nvGrpSpPr>
        <p:grpSpPr bwMode="auto">
          <a:xfrm>
            <a:off x="179388" y="1123950"/>
            <a:ext cx="1211262" cy="1230313"/>
            <a:chOff x="113" y="1473"/>
            <a:chExt cx="763" cy="775"/>
          </a:xfrm>
        </p:grpSpPr>
        <p:sp>
          <p:nvSpPr>
            <p:cNvPr id="614496" name="Line 92"/>
            <p:cNvSpPr>
              <a:spLocks noChangeShapeType="1"/>
            </p:cNvSpPr>
            <p:nvPr/>
          </p:nvSpPr>
          <p:spPr bwMode="auto">
            <a:xfrm>
              <a:off x="630" y="1474"/>
              <a:ext cx="182" cy="0"/>
            </a:xfrm>
            <a:prstGeom prst="line">
              <a:avLst/>
            </a:prstGeom>
            <a:noFill/>
            <a:ln w="9525">
              <a:solidFill>
                <a:srgbClr val="333399"/>
              </a:solidFill>
              <a:round/>
              <a:headEnd/>
              <a:tailEnd/>
            </a:ln>
          </p:spPr>
          <p:txBody>
            <a:bodyPr wrap="none" anchor="ctr"/>
            <a:lstStyle/>
            <a:p>
              <a:endParaRPr lang="zh-CN" altLang="en-US" sz="2000">
                <a:latin typeface="+mn-lt"/>
              </a:endParaRPr>
            </a:p>
          </p:txBody>
        </p:sp>
        <p:sp>
          <p:nvSpPr>
            <p:cNvPr id="614497" name="Line 94"/>
            <p:cNvSpPr>
              <a:spLocks noChangeShapeType="1"/>
            </p:cNvSpPr>
            <p:nvPr/>
          </p:nvSpPr>
          <p:spPr bwMode="auto">
            <a:xfrm>
              <a:off x="622" y="2248"/>
              <a:ext cx="181" cy="0"/>
            </a:xfrm>
            <a:prstGeom prst="line">
              <a:avLst/>
            </a:prstGeom>
            <a:noFill/>
            <a:ln w="9525">
              <a:solidFill>
                <a:srgbClr val="333399"/>
              </a:solidFill>
              <a:round/>
              <a:headEnd/>
              <a:tailEnd/>
            </a:ln>
          </p:spPr>
          <p:txBody>
            <a:bodyPr wrap="none" anchor="ctr"/>
            <a:lstStyle/>
            <a:p>
              <a:endParaRPr lang="zh-CN" altLang="en-US" sz="2000">
                <a:latin typeface="+mn-lt"/>
              </a:endParaRPr>
            </a:p>
          </p:txBody>
        </p:sp>
        <p:sp>
          <p:nvSpPr>
            <p:cNvPr id="614498" name="Text Box 95"/>
            <p:cNvSpPr txBox="1">
              <a:spLocks noChangeArrowheads="1"/>
            </p:cNvSpPr>
            <p:nvPr/>
          </p:nvSpPr>
          <p:spPr bwMode="auto">
            <a:xfrm>
              <a:off x="113" y="1733"/>
              <a:ext cx="763" cy="233"/>
            </a:xfrm>
            <a:prstGeom prst="rect">
              <a:avLst/>
            </a:prstGeom>
            <a:noFill/>
            <a:ln w="9525">
              <a:noFill/>
              <a:miter lim="800000"/>
              <a:headEnd/>
              <a:tailEnd/>
            </a:ln>
          </p:spPr>
          <p:txBody>
            <a:bodyPr wrap="none">
              <a:spAutoFit/>
            </a:bodyPr>
            <a:lstStyle/>
            <a:p>
              <a:pPr>
                <a:lnSpc>
                  <a:spcPct val="90000"/>
                </a:lnSpc>
              </a:pPr>
              <a:r>
                <a:rPr kumimoji="1" lang="zh-CN" altLang="en-US" sz="2000">
                  <a:latin typeface="+mn-lt"/>
                  <a:ea typeface="黑体" pitchFamily="49" charset="-122"/>
                </a:rPr>
                <a:t>连接建立</a:t>
              </a:r>
            </a:p>
          </p:txBody>
        </p:sp>
        <p:sp>
          <p:nvSpPr>
            <p:cNvPr id="614499" name="Line 97"/>
            <p:cNvSpPr>
              <a:spLocks noChangeShapeType="1"/>
            </p:cNvSpPr>
            <p:nvPr/>
          </p:nvSpPr>
          <p:spPr bwMode="auto">
            <a:xfrm>
              <a:off x="720" y="1473"/>
              <a:ext cx="0" cy="759"/>
            </a:xfrm>
            <a:prstGeom prst="line">
              <a:avLst/>
            </a:prstGeom>
            <a:noFill/>
            <a:ln w="9525">
              <a:solidFill>
                <a:srgbClr val="333399"/>
              </a:solidFill>
              <a:round/>
              <a:headEnd type="triangle" w="sm" len="lg"/>
              <a:tailEnd type="triangle" w="sm" len="lg"/>
            </a:ln>
          </p:spPr>
          <p:txBody>
            <a:bodyPr wrap="none" anchor="ctr"/>
            <a:lstStyle/>
            <a:p>
              <a:endParaRPr lang="zh-CN" altLang="en-US" sz="2000">
                <a:latin typeface="+mn-lt"/>
              </a:endParaRPr>
            </a:p>
          </p:txBody>
        </p:sp>
      </p:grpSp>
      <p:grpSp>
        <p:nvGrpSpPr>
          <p:cNvPr id="16" name="Group 123"/>
          <p:cNvGrpSpPr>
            <a:grpSpLocks/>
          </p:cNvGrpSpPr>
          <p:nvPr/>
        </p:nvGrpSpPr>
        <p:grpSpPr bwMode="auto">
          <a:xfrm>
            <a:off x="179388" y="2351088"/>
            <a:ext cx="1211262" cy="1011237"/>
            <a:chOff x="113" y="2246"/>
            <a:chExt cx="763" cy="637"/>
          </a:xfrm>
        </p:grpSpPr>
        <p:sp>
          <p:nvSpPr>
            <p:cNvPr id="614501" name="Line 93"/>
            <p:cNvSpPr>
              <a:spLocks noChangeShapeType="1"/>
            </p:cNvSpPr>
            <p:nvPr/>
          </p:nvSpPr>
          <p:spPr bwMode="auto">
            <a:xfrm>
              <a:off x="630" y="2881"/>
              <a:ext cx="182" cy="0"/>
            </a:xfrm>
            <a:prstGeom prst="line">
              <a:avLst/>
            </a:prstGeom>
            <a:noFill/>
            <a:ln w="9525">
              <a:solidFill>
                <a:srgbClr val="333399"/>
              </a:solidFill>
              <a:round/>
              <a:headEnd/>
              <a:tailEnd/>
            </a:ln>
          </p:spPr>
          <p:txBody>
            <a:bodyPr wrap="none" anchor="ctr"/>
            <a:lstStyle/>
            <a:p>
              <a:endParaRPr lang="zh-CN" altLang="en-US" sz="2000">
                <a:latin typeface="+mn-lt"/>
              </a:endParaRPr>
            </a:p>
          </p:txBody>
        </p:sp>
        <p:sp>
          <p:nvSpPr>
            <p:cNvPr id="614502" name="Text Box 96"/>
            <p:cNvSpPr txBox="1">
              <a:spLocks noChangeArrowheads="1"/>
            </p:cNvSpPr>
            <p:nvPr/>
          </p:nvSpPr>
          <p:spPr bwMode="auto">
            <a:xfrm>
              <a:off x="113" y="2405"/>
              <a:ext cx="763" cy="233"/>
            </a:xfrm>
            <a:prstGeom prst="rect">
              <a:avLst/>
            </a:prstGeom>
            <a:noFill/>
            <a:ln w="9525">
              <a:noFill/>
              <a:miter lim="800000"/>
              <a:headEnd/>
              <a:tailEnd/>
            </a:ln>
          </p:spPr>
          <p:txBody>
            <a:bodyPr wrap="none">
              <a:spAutoFit/>
            </a:bodyPr>
            <a:lstStyle/>
            <a:p>
              <a:pPr>
                <a:lnSpc>
                  <a:spcPct val="90000"/>
                </a:lnSpc>
              </a:pPr>
              <a:r>
                <a:rPr kumimoji="1" lang="zh-CN" altLang="en-US" sz="2000" dirty="0">
                  <a:latin typeface="+mn-lt"/>
                  <a:ea typeface="黑体" pitchFamily="49" charset="-122"/>
                </a:rPr>
                <a:t>数据传送</a:t>
              </a:r>
            </a:p>
          </p:txBody>
        </p:sp>
        <p:sp>
          <p:nvSpPr>
            <p:cNvPr id="614503" name="Line 98"/>
            <p:cNvSpPr>
              <a:spLocks noChangeShapeType="1"/>
            </p:cNvSpPr>
            <p:nvPr/>
          </p:nvSpPr>
          <p:spPr bwMode="auto">
            <a:xfrm>
              <a:off x="721" y="2246"/>
              <a:ext cx="0" cy="637"/>
            </a:xfrm>
            <a:prstGeom prst="line">
              <a:avLst/>
            </a:prstGeom>
            <a:noFill/>
            <a:ln w="9525">
              <a:solidFill>
                <a:srgbClr val="333399"/>
              </a:solidFill>
              <a:round/>
              <a:headEnd type="triangle" w="sm" len="lg"/>
              <a:tailEnd type="triangle" w="sm" len="lg"/>
            </a:ln>
          </p:spPr>
          <p:txBody>
            <a:bodyPr wrap="none" anchor="ctr"/>
            <a:lstStyle/>
            <a:p>
              <a:endParaRPr lang="zh-CN" altLang="en-US" sz="2000">
                <a:latin typeface="+mn-lt"/>
              </a:endParaRPr>
            </a:p>
          </p:txBody>
        </p:sp>
      </p:grpSp>
      <p:sp>
        <p:nvSpPr>
          <p:cNvPr id="614504" name="Freeform 99"/>
          <p:cNvSpPr>
            <a:spLocks/>
          </p:cNvSpPr>
          <p:nvPr/>
        </p:nvSpPr>
        <p:spPr bwMode="auto">
          <a:xfrm>
            <a:off x="1306513" y="992188"/>
            <a:ext cx="4762" cy="3821112"/>
          </a:xfrm>
          <a:custGeom>
            <a:avLst/>
            <a:gdLst>
              <a:gd name="T0" fmla="*/ 3 w 3"/>
              <a:gd name="T1" fmla="*/ 0 h 2742"/>
              <a:gd name="T2" fmla="*/ 0 w 3"/>
              <a:gd name="T3" fmla="*/ 2742 h 2742"/>
              <a:gd name="T4" fmla="*/ 0 60000 65536"/>
              <a:gd name="T5" fmla="*/ 0 60000 65536"/>
              <a:gd name="T6" fmla="*/ 0 w 3"/>
              <a:gd name="T7" fmla="*/ 0 h 2742"/>
              <a:gd name="T8" fmla="*/ 3 w 3"/>
              <a:gd name="T9" fmla="*/ 2742 h 2742"/>
            </a:gdLst>
            <a:ahLst/>
            <a:cxnLst>
              <a:cxn ang="T4">
                <a:pos x="T0" y="T1"/>
              </a:cxn>
              <a:cxn ang="T5">
                <a:pos x="T2" y="T3"/>
              </a:cxn>
            </a:cxnLst>
            <a:rect l="T6" t="T7" r="T8" b="T9"/>
            <a:pathLst>
              <a:path w="3" h="2742">
                <a:moveTo>
                  <a:pt x="3" y="0"/>
                </a:moveTo>
                <a:lnTo>
                  <a:pt x="0" y="2742"/>
                </a:lnTo>
              </a:path>
            </a:pathLst>
          </a:custGeom>
          <a:noFill/>
          <a:ln w="12700">
            <a:solidFill>
              <a:schemeClr val="tx1"/>
            </a:solidFill>
            <a:round/>
            <a:headEnd/>
            <a:tailEnd/>
          </a:ln>
        </p:spPr>
        <p:txBody>
          <a:bodyPr wrap="none" anchor="ctr"/>
          <a:lstStyle/>
          <a:p>
            <a:endParaRPr lang="zh-CN" altLang="zh-CN" sz="2000">
              <a:latin typeface="+mn-lt"/>
            </a:endParaRPr>
          </a:p>
        </p:txBody>
      </p:sp>
      <p:sp>
        <p:nvSpPr>
          <p:cNvPr id="614505" name="Freeform 100"/>
          <p:cNvSpPr>
            <a:spLocks/>
          </p:cNvSpPr>
          <p:nvPr/>
        </p:nvSpPr>
        <p:spPr bwMode="auto">
          <a:xfrm>
            <a:off x="5737225" y="969963"/>
            <a:ext cx="4763" cy="3813175"/>
          </a:xfrm>
          <a:custGeom>
            <a:avLst/>
            <a:gdLst>
              <a:gd name="T0" fmla="*/ 3 w 3"/>
              <a:gd name="T1" fmla="*/ 0 h 2736"/>
              <a:gd name="T2" fmla="*/ 0 w 3"/>
              <a:gd name="T3" fmla="*/ 2736 h 2736"/>
              <a:gd name="T4" fmla="*/ 0 60000 65536"/>
              <a:gd name="T5" fmla="*/ 0 60000 65536"/>
              <a:gd name="T6" fmla="*/ 0 w 3"/>
              <a:gd name="T7" fmla="*/ 0 h 2736"/>
              <a:gd name="T8" fmla="*/ 3 w 3"/>
              <a:gd name="T9" fmla="*/ 2736 h 2736"/>
            </a:gdLst>
            <a:ahLst/>
            <a:cxnLst>
              <a:cxn ang="T4">
                <a:pos x="T0" y="T1"/>
              </a:cxn>
              <a:cxn ang="T5">
                <a:pos x="T2" y="T3"/>
              </a:cxn>
            </a:cxnLst>
            <a:rect l="T6" t="T7" r="T8" b="T9"/>
            <a:pathLst>
              <a:path w="3" h="2736">
                <a:moveTo>
                  <a:pt x="3" y="0"/>
                </a:moveTo>
                <a:lnTo>
                  <a:pt x="0" y="2736"/>
                </a:lnTo>
              </a:path>
            </a:pathLst>
          </a:custGeom>
          <a:noFill/>
          <a:ln w="12700">
            <a:solidFill>
              <a:schemeClr val="tx1"/>
            </a:solidFill>
            <a:round/>
            <a:headEnd type="none" w="sm" len="lg"/>
            <a:tailEnd type="none" w="sm" len="lg"/>
          </a:ln>
        </p:spPr>
        <p:txBody>
          <a:bodyPr wrap="none" anchor="ctr"/>
          <a:lstStyle/>
          <a:p>
            <a:endParaRPr lang="zh-CN" altLang="zh-CN" sz="2000">
              <a:latin typeface="+mn-lt"/>
            </a:endParaRPr>
          </a:p>
        </p:txBody>
      </p:sp>
      <p:sp>
        <p:nvSpPr>
          <p:cNvPr id="614506" name="Line 101"/>
          <p:cNvSpPr>
            <a:spLocks noChangeShapeType="1"/>
          </p:cNvSpPr>
          <p:nvPr/>
        </p:nvSpPr>
        <p:spPr bwMode="auto">
          <a:xfrm>
            <a:off x="8539163" y="1019175"/>
            <a:ext cx="0" cy="3813175"/>
          </a:xfrm>
          <a:prstGeom prst="line">
            <a:avLst/>
          </a:prstGeom>
          <a:noFill/>
          <a:ln w="12700">
            <a:solidFill>
              <a:schemeClr val="tx1"/>
            </a:solidFill>
            <a:round/>
            <a:headEnd type="none" w="sm" len="lg"/>
            <a:tailEnd type="none" w="sm" len="lg"/>
          </a:ln>
        </p:spPr>
        <p:txBody>
          <a:bodyPr wrap="none" anchor="ctr"/>
          <a:lstStyle/>
          <a:p>
            <a:endParaRPr lang="zh-CN" altLang="en-US" sz="2000">
              <a:latin typeface="+mn-lt"/>
            </a:endParaRPr>
          </a:p>
        </p:txBody>
      </p:sp>
      <p:sp>
        <p:nvSpPr>
          <p:cNvPr id="614507" name="Line 102"/>
          <p:cNvSpPr>
            <a:spLocks noChangeShapeType="1"/>
          </p:cNvSpPr>
          <p:nvPr/>
        </p:nvSpPr>
        <p:spPr bwMode="auto">
          <a:xfrm>
            <a:off x="7961313" y="1004888"/>
            <a:ext cx="0" cy="3813175"/>
          </a:xfrm>
          <a:prstGeom prst="line">
            <a:avLst/>
          </a:prstGeom>
          <a:noFill/>
          <a:ln w="12700">
            <a:solidFill>
              <a:schemeClr val="tx1"/>
            </a:solidFill>
            <a:round/>
            <a:headEnd type="none" w="sm" len="lg"/>
            <a:tailEnd type="none" w="sm" len="lg"/>
          </a:ln>
        </p:spPr>
        <p:txBody>
          <a:bodyPr wrap="none" anchor="ctr"/>
          <a:lstStyle/>
          <a:p>
            <a:endParaRPr lang="zh-CN" altLang="en-US" sz="2000">
              <a:latin typeface="+mn-lt"/>
            </a:endParaRPr>
          </a:p>
        </p:txBody>
      </p:sp>
      <p:sp>
        <p:nvSpPr>
          <p:cNvPr id="614508" name="Line 103"/>
          <p:cNvSpPr>
            <a:spLocks noChangeShapeType="1"/>
          </p:cNvSpPr>
          <p:nvPr/>
        </p:nvSpPr>
        <p:spPr bwMode="auto">
          <a:xfrm>
            <a:off x="7392988" y="992188"/>
            <a:ext cx="0" cy="3813175"/>
          </a:xfrm>
          <a:prstGeom prst="line">
            <a:avLst/>
          </a:prstGeom>
          <a:noFill/>
          <a:ln w="12700">
            <a:solidFill>
              <a:schemeClr val="tx1"/>
            </a:solidFill>
            <a:round/>
            <a:headEnd type="none" w="sm" len="lg"/>
            <a:tailEnd type="none" w="sm" len="lg"/>
          </a:ln>
        </p:spPr>
        <p:txBody>
          <a:bodyPr wrap="none" anchor="ctr"/>
          <a:lstStyle/>
          <a:p>
            <a:endParaRPr lang="zh-CN" altLang="en-US" sz="2000">
              <a:latin typeface="+mn-lt"/>
            </a:endParaRPr>
          </a:p>
        </p:txBody>
      </p:sp>
      <p:sp>
        <p:nvSpPr>
          <p:cNvPr id="614509" name="Line 104"/>
          <p:cNvSpPr>
            <a:spLocks noChangeShapeType="1"/>
          </p:cNvSpPr>
          <p:nvPr/>
        </p:nvSpPr>
        <p:spPr bwMode="auto">
          <a:xfrm>
            <a:off x="3995738" y="969963"/>
            <a:ext cx="0" cy="3813175"/>
          </a:xfrm>
          <a:prstGeom prst="line">
            <a:avLst/>
          </a:prstGeom>
          <a:noFill/>
          <a:ln w="12700">
            <a:solidFill>
              <a:schemeClr val="tx1"/>
            </a:solidFill>
            <a:round/>
            <a:headEnd type="none" w="sm" len="lg"/>
            <a:tailEnd type="none" w="sm" len="lg"/>
          </a:ln>
        </p:spPr>
        <p:txBody>
          <a:bodyPr wrap="none" anchor="ctr"/>
          <a:lstStyle/>
          <a:p>
            <a:endParaRPr lang="zh-CN" altLang="en-US" sz="2000">
              <a:latin typeface="+mn-lt"/>
            </a:endParaRPr>
          </a:p>
        </p:txBody>
      </p:sp>
      <p:sp>
        <p:nvSpPr>
          <p:cNvPr id="614510" name="Line 105"/>
          <p:cNvSpPr>
            <a:spLocks noChangeShapeType="1"/>
          </p:cNvSpPr>
          <p:nvPr/>
        </p:nvSpPr>
        <p:spPr bwMode="auto">
          <a:xfrm>
            <a:off x="4565650" y="969963"/>
            <a:ext cx="0" cy="3813175"/>
          </a:xfrm>
          <a:prstGeom prst="line">
            <a:avLst/>
          </a:prstGeom>
          <a:noFill/>
          <a:ln w="12700">
            <a:solidFill>
              <a:schemeClr val="tx1"/>
            </a:solidFill>
            <a:round/>
            <a:headEnd type="none" w="sm" len="lg"/>
            <a:tailEnd type="none" w="sm" len="lg"/>
          </a:ln>
        </p:spPr>
        <p:txBody>
          <a:bodyPr wrap="none" anchor="ctr"/>
          <a:lstStyle/>
          <a:p>
            <a:endParaRPr lang="zh-CN" altLang="en-US" sz="2000">
              <a:latin typeface="+mn-lt"/>
            </a:endParaRPr>
          </a:p>
        </p:txBody>
      </p:sp>
      <p:sp>
        <p:nvSpPr>
          <p:cNvPr id="614511" name="Line 106"/>
          <p:cNvSpPr>
            <a:spLocks noChangeShapeType="1"/>
          </p:cNvSpPr>
          <p:nvPr/>
        </p:nvSpPr>
        <p:spPr bwMode="auto">
          <a:xfrm>
            <a:off x="5159375" y="969963"/>
            <a:ext cx="0" cy="3813175"/>
          </a:xfrm>
          <a:prstGeom prst="line">
            <a:avLst/>
          </a:prstGeom>
          <a:noFill/>
          <a:ln w="12700">
            <a:solidFill>
              <a:schemeClr val="tx1"/>
            </a:solidFill>
            <a:round/>
            <a:headEnd type="none" w="sm" len="lg"/>
            <a:tailEnd type="none" w="sm" len="lg"/>
          </a:ln>
        </p:spPr>
        <p:txBody>
          <a:bodyPr wrap="none" anchor="ctr"/>
          <a:lstStyle/>
          <a:p>
            <a:endParaRPr lang="zh-CN" altLang="en-US" sz="2000">
              <a:latin typeface="+mn-lt"/>
            </a:endParaRPr>
          </a:p>
        </p:txBody>
      </p:sp>
      <p:grpSp>
        <p:nvGrpSpPr>
          <p:cNvPr id="17" name="Group 125"/>
          <p:cNvGrpSpPr>
            <a:grpSpLocks/>
          </p:cNvGrpSpPr>
          <p:nvPr/>
        </p:nvGrpSpPr>
        <p:grpSpPr bwMode="auto">
          <a:xfrm>
            <a:off x="1296988" y="2338388"/>
            <a:ext cx="1766887" cy="1279525"/>
            <a:chOff x="817" y="2238"/>
            <a:chExt cx="1113" cy="806"/>
          </a:xfrm>
        </p:grpSpPr>
        <p:sp>
          <p:nvSpPr>
            <p:cNvPr id="614513" name="Line 83"/>
            <p:cNvSpPr>
              <a:spLocks noChangeShapeType="1"/>
            </p:cNvSpPr>
            <p:nvPr/>
          </p:nvSpPr>
          <p:spPr bwMode="auto">
            <a:xfrm>
              <a:off x="841" y="2268"/>
              <a:ext cx="1089" cy="168"/>
            </a:xfrm>
            <a:prstGeom prst="line">
              <a:avLst/>
            </a:prstGeom>
            <a:noFill/>
            <a:ln w="19050">
              <a:noFill/>
              <a:round/>
              <a:headEnd/>
              <a:tailEnd type="none" w="sm" len="med"/>
            </a:ln>
          </p:spPr>
          <p:txBody>
            <a:bodyPr wrap="none" anchor="ctr"/>
            <a:lstStyle/>
            <a:p>
              <a:endParaRPr lang="zh-CN" altLang="en-US" sz="2000">
                <a:latin typeface="+mn-lt"/>
              </a:endParaRPr>
            </a:p>
          </p:txBody>
        </p:sp>
        <p:sp>
          <p:nvSpPr>
            <p:cNvPr id="614514" name="AutoShape 84"/>
            <p:cNvSpPr>
              <a:spLocks noChangeArrowheads="1"/>
            </p:cNvSpPr>
            <p:nvPr/>
          </p:nvSpPr>
          <p:spPr bwMode="auto">
            <a:xfrm rot="5400000">
              <a:off x="976" y="2091"/>
              <a:ext cx="793" cy="1092"/>
            </a:xfrm>
            <a:prstGeom prst="parallelogram">
              <a:avLst>
                <a:gd name="adj" fmla="val 21176"/>
              </a:avLst>
            </a:prstGeom>
            <a:solidFill>
              <a:srgbClr val="DDDDDD"/>
            </a:solidFill>
            <a:ln w="9525">
              <a:noFill/>
              <a:miter lim="800000"/>
              <a:headEnd/>
              <a:tailEnd/>
            </a:ln>
          </p:spPr>
          <p:txBody>
            <a:bodyPr wrap="none" anchor="ctr"/>
            <a:lstStyle/>
            <a:p>
              <a:endParaRPr lang="zh-CN" altLang="zh-CN" sz="2000">
                <a:latin typeface="+mn-lt"/>
              </a:endParaRPr>
            </a:p>
          </p:txBody>
        </p:sp>
        <p:sp>
          <p:nvSpPr>
            <p:cNvPr id="614515" name="Text Box 85"/>
            <p:cNvSpPr txBox="1">
              <a:spLocks noChangeArrowheads="1"/>
            </p:cNvSpPr>
            <p:nvPr/>
          </p:nvSpPr>
          <p:spPr bwMode="auto">
            <a:xfrm>
              <a:off x="1113" y="2429"/>
              <a:ext cx="439" cy="252"/>
            </a:xfrm>
            <a:prstGeom prst="rect">
              <a:avLst/>
            </a:prstGeom>
            <a:noFill/>
            <a:ln w="9525">
              <a:noFill/>
              <a:miter lim="800000"/>
              <a:headEnd/>
              <a:tailEnd/>
            </a:ln>
          </p:spPr>
          <p:txBody>
            <a:bodyPr wrap="none">
              <a:spAutoFit/>
            </a:bodyPr>
            <a:lstStyle/>
            <a:p>
              <a:r>
                <a:rPr kumimoji="1" lang="zh-CN" altLang="en-US" sz="2000">
                  <a:latin typeface="+mn-lt"/>
                  <a:ea typeface="黑体" pitchFamily="49" charset="-122"/>
                </a:rPr>
                <a:t>报文</a:t>
              </a:r>
            </a:p>
          </p:txBody>
        </p:sp>
        <p:sp>
          <p:nvSpPr>
            <p:cNvPr id="614516" name="AutoShape 86"/>
            <p:cNvSpPr>
              <a:spLocks noChangeArrowheads="1"/>
            </p:cNvSpPr>
            <p:nvPr/>
          </p:nvSpPr>
          <p:spPr bwMode="auto">
            <a:xfrm rot="746037">
              <a:off x="1174" y="2745"/>
              <a:ext cx="408" cy="127"/>
            </a:xfrm>
            <a:prstGeom prst="rightArrow">
              <a:avLst>
                <a:gd name="adj1" fmla="val 50000"/>
                <a:gd name="adj2" fmla="val 80315"/>
              </a:avLst>
            </a:prstGeom>
            <a:solidFill>
              <a:schemeClr val="bg1"/>
            </a:solidFill>
            <a:ln w="9525">
              <a:solidFill>
                <a:srgbClr val="333399"/>
              </a:solidFill>
              <a:miter lim="800000"/>
              <a:headEnd/>
              <a:tailEnd/>
            </a:ln>
          </p:spPr>
          <p:txBody>
            <a:bodyPr wrap="none" anchor="ctr"/>
            <a:lstStyle/>
            <a:p>
              <a:endParaRPr lang="zh-CN" altLang="zh-CN" sz="2000">
                <a:latin typeface="+mn-lt"/>
              </a:endParaRPr>
            </a:p>
          </p:txBody>
        </p:sp>
        <p:sp>
          <p:nvSpPr>
            <p:cNvPr id="614517" name="Line 108"/>
            <p:cNvSpPr>
              <a:spLocks noChangeShapeType="1"/>
            </p:cNvSpPr>
            <p:nvPr/>
          </p:nvSpPr>
          <p:spPr bwMode="auto">
            <a:xfrm>
              <a:off x="823" y="2238"/>
              <a:ext cx="1094" cy="174"/>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sp>
          <p:nvSpPr>
            <p:cNvPr id="614518" name="Line 109"/>
            <p:cNvSpPr>
              <a:spLocks noChangeShapeType="1"/>
            </p:cNvSpPr>
            <p:nvPr/>
          </p:nvSpPr>
          <p:spPr bwMode="auto">
            <a:xfrm>
              <a:off x="817" y="2865"/>
              <a:ext cx="1100" cy="179"/>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grpSp>
      <p:grpSp>
        <p:nvGrpSpPr>
          <p:cNvPr id="18" name="Group 131"/>
          <p:cNvGrpSpPr>
            <a:grpSpLocks/>
          </p:cNvGrpSpPr>
          <p:nvPr/>
        </p:nvGrpSpPr>
        <p:grpSpPr bwMode="auto">
          <a:xfrm>
            <a:off x="6804025" y="1241429"/>
            <a:ext cx="582613" cy="403225"/>
            <a:chOff x="4286" y="1547"/>
            <a:chExt cx="367" cy="254"/>
          </a:xfrm>
        </p:grpSpPr>
        <p:sp>
          <p:nvSpPr>
            <p:cNvPr id="614520" name="AutoShape 44"/>
            <p:cNvSpPr>
              <a:spLocks noChangeArrowheads="1"/>
            </p:cNvSpPr>
            <p:nvPr/>
          </p:nvSpPr>
          <p:spPr bwMode="auto">
            <a:xfrm rot="5400000">
              <a:off x="4367" y="1516"/>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zh-CN" sz="2000">
                <a:latin typeface="+mn-lt"/>
              </a:endParaRPr>
            </a:p>
          </p:txBody>
        </p:sp>
        <p:sp>
          <p:nvSpPr>
            <p:cNvPr id="614521" name="Text Box 45"/>
            <p:cNvSpPr txBox="1">
              <a:spLocks noChangeArrowheads="1"/>
            </p:cNvSpPr>
            <p:nvPr/>
          </p:nvSpPr>
          <p:spPr bwMode="auto">
            <a:xfrm rot="626605">
              <a:off x="4295" y="1547"/>
              <a:ext cx="264" cy="252"/>
            </a:xfrm>
            <a:prstGeom prst="rect">
              <a:avLst/>
            </a:prstGeom>
            <a:noFill/>
            <a:ln w="9525">
              <a:noFill/>
              <a:miter lim="800000"/>
              <a:headEnd type="none" w="sm" len="lg"/>
              <a:tailEnd type="none" w="sm" len="lg"/>
            </a:ln>
          </p:spPr>
          <p:txBody>
            <a:bodyPr wrap="none">
              <a:spAutoFit/>
            </a:bodyPr>
            <a:lstStyle/>
            <a:p>
              <a:r>
                <a:rPr kumimoji="1" lang="en-US" altLang="zh-CN" sz="2000">
                  <a:latin typeface="+mn-lt"/>
                  <a:ea typeface="黑体" pitchFamily="49" charset="-122"/>
                </a:rPr>
                <a:t>P</a:t>
              </a:r>
              <a:r>
                <a:rPr kumimoji="1" lang="en-US" altLang="zh-CN" sz="2000" baseline="-25000">
                  <a:latin typeface="+mn-lt"/>
                  <a:ea typeface="黑体" pitchFamily="49" charset="-122"/>
                </a:rPr>
                <a:t>2</a:t>
              </a:r>
              <a:endParaRPr kumimoji="1" lang="en-US" altLang="zh-CN" sz="2000">
                <a:latin typeface="+mn-lt"/>
                <a:ea typeface="黑体" pitchFamily="49" charset="-122"/>
              </a:endParaRPr>
            </a:p>
          </p:txBody>
        </p:sp>
        <p:sp>
          <p:nvSpPr>
            <p:cNvPr id="614522"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sp>
          <p:nvSpPr>
            <p:cNvPr id="614523" name="AutoShape 48"/>
            <p:cNvSpPr>
              <a:spLocks noChangeArrowheads="1"/>
            </p:cNvSpPr>
            <p:nvPr/>
          </p:nvSpPr>
          <p:spPr bwMode="auto">
            <a:xfrm rot="746037">
              <a:off x="4481" y="1652"/>
              <a:ext cx="132" cy="126"/>
            </a:xfrm>
            <a:prstGeom prst="rightArrow">
              <a:avLst>
                <a:gd name="adj1" fmla="val 50000"/>
                <a:gd name="adj2" fmla="val 26190"/>
              </a:avLst>
            </a:prstGeom>
            <a:solidFill>
              <a:schemeClr val="bg1"/>
            </a:solidFill>
            <a:ln w="9525">
              <a:solidFill>
                <a:srgbClr val="333399"/>
              </a:solidFill>
              <a:miter lim="800000"/>
              <a:headEnd/>
              <a:tailEnd/>
            </a:ln>
          </p:spPr>
          <p:txBody>
            <a:bodyPr wrap="none" anchor="ctr"/>
            <a:lstStyle/>
            <a:p>
              <a:endParaRPr lang="zh-CN" altLang="zh-CN" sz="2000">
                <a:latin typeface="+mn-lt"/>
              </a:endParaRPr>
            </a:p>
          </p:txBody>
        </p:sp>
        <p:sp>
          <p:nvSpPr>
            <p:cNvPr id="614524"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grpSp>
      <p:grpSp>
        <p:nvGrpSpPr>
          <p:cNvPr id="19" name="Group 130"/>
          <p:cNvGrpSpPr>
            <a:grpSpLocks/>
          </p:cNvGrpSpPr>
          <p:nvPr/>
        </p:nvGrpSpPr>
        <p:grpSpPr bwMode="auto">
          <a:xfrm>
            <a:off x="6811963" y="947735"/>
            <a:ext cx="581025" cy="412750"/>
            <a:chOff x="4291" y="1362"/>
            <a:chExt cx="366" cy="260"/>
          </a:xfrm>
        </p:grpSpPr>
        <p:sp>
          <p:nvSpPr>
            <p:cNvPr id="614526" name="AutoShape 110"/>
            <p:cNvSpPr>
              <a:spLocks noChangeArrowheads="1"/>
            </p:cNvSpPr>
            <p:nvPr/>
          </p:nvSpPr>
          <p:spPr bwMode="auto">
            <a:xfrm rot="5400000">
              <a:off x="4371" y="1337"/>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zh-CN" sz="2000">
                <a:latin typeface="+mn-lt"/>
              </a:endParaRPr>
            </a:p>
          </p:txBody>
        </p:sp>
        <p:sp>
          <p:nvSpPr>
            <p:cNvPr id="614527" name="Text Box 111"/>
            <p:cNvSpPr txBox="1">
              <a:spLocks noChangeArrowheads="1"/>
            </p:cNvSpPr>
            <p:nvPr/>
          </p:nvSpPr>
          <p:spPr bwMode="auto">
            <a:xfrm rot="626605">
              <a:off x="4294" y="1362"/>
              <a:ext cx="264" cy="252"/>
            </a:xfrm>
            <a:prstGeom prst="rect">
              <a:avLst/>
            </a:prstGeom>
            <a:noFill/>
            <a:ln w="9525">
              <a:noFill/>
              <a:miter lim="800000"/>
              <a:headEnd type="none" w="sm" len="lg"/>
              <a:tailEnd type="none" w="sm" len="lg"/>
            </a:ln>
          </p:spPr>
          <p:txBody>
            <a:bodyPr wrap="none">
              <a:spAutoFit/>
            </a:bodyPr>
            <a:lstStyle/>
            <a:p>
              <a:r>
                <a:rPr kumimoji="1" lang="en-US" altLang="zh-CN" sz="2000">
                  <a:latin typeface="+mn-lt"/>
                  <a:ea typeface="黑体" pitchFamily="49" charset="-122"/>
                </a:rPr>
                <a:t>P</a:t>
              </a:r>
              <a:r>
                <a:rPr kumimoji="1" lang="en-US" altLang="zh-CN" sz="2000" baseline="-25000">
                  <a:latin typeface="+mn-lt"/>
                  <a:ea typeface="黑体" pitchFamily="49" charset="-122"/>
                </a:rPr>
                <a:t>1</a:t>
              </a:r>
              <a:endParaRPr kumimoji="1" lang="en-US" altLang="zh-CN" sz="2000">
                <a:latin typeface="+mn-lt"/>
                <a:ea typeface="黑体" pitchFamily="49" charset="-122"/>
              </a:endParaRPr>
            </a:p>
          </p:txBody>
        </p:sp>
        <p:sp>
          <p:nvSpPr>
            <p:cNvPr id="614528"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sp>
          <p:nvSpPr>
            <p:cNvPr id="614529"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p:spPr>
          <p:txBody>
            <a:bodyPr wrap="none" anchor="ctr"/>
            <a:lstStyle/>
            <a:p>
              <a:endParaRPr lang="zh-CN" altLang="en-US" sz="2000">
                <a:latin typeface="+mn-lt"/>
              </a:endParaRPr>
            </a:p>
          </p:txBody>
        </p:sp>
        <p:sp>
          <p:nvSpPr>
            <p:cNvPr id="614530"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w="9525">
              <a:solidFill>
                <a:srgbClr val="333399"/>
              </a:solidFill>
              <a:miter lim="800000"/>
              <a:headEnd/>
              <a:tailEnd/>
            </a:ln>
          </p:spPr>
          <p:txBody>
            <a:bodyPr wrap="none" anchor="ctr"/>
            <a:lstStyle/>
            <a:p>
              <a:endParaRPr lang="zh-CN" altLang="zh-CN" sz="2000">
                <a:latin typeface="+mn-lt"/>
              </a:endParaRPr>
            </a:p>
          </p:txBody>
        </p:sp>
      </p:grpSp>
      <p:sp>
        <p:nvSpPr>
          <p:cNvPr id="614531" name="Line 115"/>
          <p:cNvSpPr>
            <a:spLocks noChangeShapeType="1"/>
          </p:cNvSpPr>
          <p:nvPr/>
        </p:nvSpPr>
        <p:spPr bwMode="auto">
          <a:xfrm>
            <a:off x="6808788" y="979488"/>
            <a:ext cx="0" cy="3813175"/>
          </a:xfrm>
          <a:prstGeom prst="line">
            <a:avLst/>
          </a:prstGeom>
          <a:noFill/>
          <a:ln w="12700">
            <a:solidFill>
              <a:schemeClr val="tx1"/>
            </a:solidFill>
            <a:round/>
            <a:headEnd type="none" w="sm" len="lg"/>
            <a:tailEnd type="none" w="sm" len="lg"/>
          </a:ln>
        </p:spPr>
        <p:txBody>
          <a:bodyPr wrap="none" anchor="ctr"/>
          <a:lstStyle/>
          <a:p>
            <a:endParaRPr lang="zh-CN" altLang="en-US" sz="2000">
              <a:latin typeface="+mn-lt"/>
            </a:endParaRPr>
          </a:p>
        </p:txBody>
      </p:sp>
      <p:sp>
        <p:nvSpPr>
          <p:cNvPr id="154740" name="Line 116"/>
          <p:cNvSpPr>
            <a:spLocks noChangeShapeType="1"/>
          </p:cNvSpPr>
          <p:nvPr/>
        </p:nvSpPr>
        <p:spPr bwMode="auto">
          <a:xfrm>
            <a:off x="1306513" y="3444875"/>
            <a:ext cx="576262" cy="95250"/>
          </a:xfrm>
          <a:prstGeom prst="line">
            <a:avLst/>
          </a:prstGeom>
          <a:noFill/>
          <a:ln w="19050">
            <a:solidFill>
              <a:srgbClr val="333399"/>
            </a:solidFill>
            <a:round/>
            <a:headEnd/>
            <a:tailEnd type="triangle" w="sm" len="med"/>
          </a:ln>
        </p:spPr>
        <p:txBody>
          <a:bodyPr wrap="none" anchor="ctr"/>
          <a:lstStyle/>
          <a:p>
            <a:endParaRPr lang="zh-CN" altLang="en-US" sz="2000">
              <a:latin typeface="+mn-lt"/>
            </a:endParaRPr>
          </a:p>
        </p:txBody>
      </p:sp>
      <p:sp>
        <p:nvSpPr>
          <p:cNvPr id="154741" name="Line 117"/>
          <p:cNvSpPr>
            <a:spLocks noChangeShapeType="1"/>
          </p:cNvSpPr>
          <p:nvPr/>
        </p:nvSpPr>
        <p:spPr bwMode="auto">
          <a:xfrm>
            <a:off x="1892300" y="3625850"/>
            <a:ext cx="566738" cy="95250"/>
          </a:xfrm>
          <a:prstGeom prst="line">
            <a:avLst/>
          </a:prstGeom>
          <a:noFill/>
          <a:ln w="19050">
            <a:solidFill>
              <a:srgbClr val="333399"/>
            </a:solidFill>
            <a:round/>
            <a:headEnd/>
            <a:tailEnd type="triangle" w="sm" len="med"/>
          </a:ln>
        </p:spPr>
        <p:txBody>
          <a:bodyPr wrap="none" anchor="ctr"/>
          <a:lstStyle/>
          <a:p>
            <a:endParaRPr lang="zh-CN" altLang="en-US" sz="2000">
              <a:latin typeface="+mn-lt"/>
            </a:endParaRPr>
          </a:p>
        </p:txBody>
      </p:sp>
      <p:sp>
        <p:nvSpPr>
          <p:cNvPr id="154742" name="Line 118"/>
          <p:cNvSpPr>
            <a:spLocks noChangeShapeType="1"/>
          </p:cNvSpPr>
          <p:nvPr/>
        </p:nvSpPr>
        <p:spPr bwMode="auto">
          <a:xfrm>
            <a:off x="2459038" y="3816350"/>
            <a:ext cx="574675" cy="85725"/>
          </a:xfrm>
          <a:prstGeom prst="line">
            <a:avLst/>
          </a:prstGeom>
          <a:noFill/>
          <a:ln w="19050">
            <a:solidFill>
              <a:srgbClr val="333399"/>
            </a:solidFill>
            <a:round/>
            <a:headEnd/>
            <a:tailEnd type="triangle" w="sm" len="med"/>
          </a:ln>
        </p:spPr>
        <p:txBody>
          <a:bodyPr wrap="none" anchor="ctr"/>
          <a:lstStyle/>
          <a:p>
            <a:endParaRPr lang="zh-CN" altLang="en-US" sz="2000">
              <a:latin typeface="+mn-lt"/>
            </a:endParaRPr>
          </a:p>
        </p:txBody>
      </p:sp>
      <p:grpSp>
        <p:nvGrpSpPr>
          <p:cNvPr id="20" name="Group 124"/>
          <p:cNvGrpSpPr>
            <a:grpSpLocks/>
          </p:cNvGrpSpPr>
          <p:nvPr/>
        </p:nvGrpSpPr>
        <p:grpSpPr bwMode="auto">
          <a:xfrm>
            <a:off x="179388" y="3340100"/>
            <a:ext cx="1211263" cy="592138"/>
            <a:chOff x="113" y="2869"/>
            <a:chExt cx="763" cy="373"/>
          </a:xfrm>
        </p:grpSpPr>
        <p:sp>
          <p:nvSpPr>
            <p:cNvPr id="614536" name="Line 119"/>
            <p:cNvSpPr>
              <a:spLocks noChangeShapeType="1"/>
            </p:cNvSpPr>
            <p:nvPr/>
          </p:nvSpPr>
          <p:spPr bwMode="auto">
            <a:xfrm>
              <a:off x="615" y="3241"/>
              <a:ext cx="182" cy="0"/>
            </a:xfrm>
            <a:prstGeom prst="line">
              <a:avLst/>
            </a:prstGeom>
            <a:noFill/>
            <a:ln w="9525">
              <a:solidFill>
                <a:srgbClr val="333399"/>
              </a:solidFill>
              <a:round/>
              <a:headEnd/>
              <a:tailEnd/>
            </a:ln>
          </p:spPr>
          <p:txBody>
            <a:bodyPr wrap="none" anchor="ctr"/>
            <a:lstStyle/>
            <a:p>
              <a:endParaRPr lang="zh-CN" altLang="en-US" sz="2000">
                <a:latin typeface="+mn-lt"/>
              </a:endParaRPr>
            </a:p>
          </p:txBody>
        </p:sp>
        <p:sp>
          <p:nvSpPr>
            <p:cNvPr id="614537" name="Line 120"/>
            <p:cNvSpPr>
              <a:spLocks noChangeShapeType="1"/>
            </p:cNvSpPr>
            <p:nvPr/>
          </p:nvSpPr>
          <p:spPr bwMode="auto">
            <a:xfrm>
              <a:off x="721" y="2869"/>
              <a:ext cx="0" cy="373"/>
            </a:xfrm>
            <a:prstGeom prst="line">
              <a:avLst/>
            </a:prstGeom>
            <a:noFill/>
            <a:ln w="9525">
              <a:solidFill>
                <a:srgbClr val="333399"/>
              </a:solidFill>
              <a:round/>
              <a:headEnd type="triangle" w="sm" len="lg"/>
              <a:tailEnd type="triangle" w="sm" len="lg"/>
            </a:ln>
          </p:spPr>
          <p:txBody>
            <a:bodyPr wrap="none" anchor="ctr"/>
            <a:lstStyle/>
            <a:p>
              <a:endParaRPr lang="zh-CN" altLang="en-US" sz="2000">
                <a:latin typeface="+mn-lt"/>
              </a:endParaRPr>
            </a:p>
          </p:txBody>
        </p:sp>
        <p:sp>
          <p:nvSpPr>
            <p:cNvPr id="614538" name="Text Box 121"/>
            <p:cNvSpPr txBox="1">
              <a:spLocks noChangeArrowheads="1"/>
            </p:cNvSpPr>
            <p:nvPr/>
          </p:nvSpPr>
          <p:spPr bwMode="auto">
            <a:xfrm>
              <a:off x="113" y="2933"/>
              <a:ext cx="763" cy="233"/>
            </a:xfrm>
            <a:prstGeom prst="rect">
              <a:avLst/>
            </a:prstGeom>
            <a:noFill/>
            <a:ln w="9525">
              <a:noFill/>
              <a:miter lim="800000"/>
              <a:headEnd/>
              <a:tailEnd/>
            </a:ln>
          </p:spPr>
          <p:txBody>
            <a:bodyPr wrap="none">
              <a:spAutoFit/>
            </a:bodyPr>
            <a:lstStyle/>
            <a:p>
              <a:pPr>
                <a:lnSpc>
                  <a:spcPct val="90000"/>
                </a:lnSpc>
              </a:pPr>
              <a:r>
                <a:rPr kumimoji="1" lang="zh-CN" altLang="en-US" sz="2000">
                  <a:latin typeface="+mn-lt"/>
                  <a:ea typeface="黑体" pitchFamily="49" charset="-122"/>
                </a:rPr>
                <a:t>连接释放</a:t>
              </a:r>
            </a:p>
          </p:txBody>
        </p:sp>
      </p:grpSp>
      <p:sp>
        <p:nvSpPr>
          <p:cNvPr id="614539" name="Freeform 107"/>
          <p:cNvSpPr>
            <a:spLocks/>
          </p:cNvSpPr>
          <p:nvPr/>
        </p:nvSpPr>
        <p:spPr bwMode="auto">
          <a:xfrm>
            <a:off x="3040063" y="1014413"/>
            <a:ext cx="4762" cy="3813175"/>
          </a:xfrm>
          <a:custGeom>
            <a:avLst/>
            <a:gdLst>
              <a:gd name="T0" fmla="*/ 3 w 3"/>
              <a:gd name="T1" fmla="*/ 0 h 2736"/>
              <a:gd name="T2" fmla="*/ 0 w 3"/>
              <a:gd name="T3" fmla="*/ 2736 h 2736"/>
              <a:gd name="T4" fmla="*/ 0 60000 65536"/>
              <a:gd name="T5" fmla="*/ 0 60000 65536"/>
              <a:gd name="T6" fmla="*/ 0 w 3"/>
              <a:gd name="T7" fmla="*/ 0 h 2736"/>
              <a:gd name="T8" fmla="*/ 3 w 3"/>
              <a:gd name="T9" fmla="*/ 2736 h 2736"/>
            </a:gdLst>
            <a:ahLst/>
            <a:cxnLst>
              <a:cxn ang="T4">
                <a:pos x="T0" y="T1"/>
              </a:cxn>
              <a:cxn ang="T5">
                <a:pos x="T2" y="T3"/>
              </a:cxn>
            </a:cxnLst>
            <a:rect l="T6" t="T7" r="T8" b="T9"/>
            <a:pathLst>
              <a:path w="3" h="2736">
                <a:moveTo>
                  <a:pt x="3" y="0"/>
                </a:moveTo>
                <a:lnTo>
                  <a:pt x="0" y="2736"/>
                </a:lnTo>
              </a:path>
            </a:pathLst>
          </a:custGeom>
          <a:noFill/>
          <a:ln w="12700">
            <a:solidFill>
              <a:schemeClr val="tx1"/>
            </a:solidFill>
            <a:round/>
            <a:headEnd type="none" w="sm" len="lg"/>
            <a:tailEnd type="none" w="sm" len="lg"/>
          </a:ln>
        </p:spPr>
        <p:txBody>
          <a:bodyPr wrap="none" anchor="ctr"/>
          <a:lstStyle/>
          <a:p>
            <a:endParaRPr lang="zh-CN" altLang="zh-CN" sz="2000">
              <a:latin typeface="+mn-lt"/>
            </a:endParaRPr>
          </a:p>
        </p:txBody>
      </p:sp>
      <p:sp>
        <p:nvSpPr>
          <p:cNvPr id="614540" name="AutoShape 143"/>
          <p:cNvSpPr>
            <a:spLocks noChangeArrowheads="1"/>
          </p:cNvSpPr>
          <p:nvPr/>
        </p:nvSpPr>
        <p:spPr bwMode="auto">
          <a:xfrm>
            <a:off x="71438" y="5254625"/>
            <a:ext cx="8843962" cy="1447800"/>
          </a:xfrm>
          <a:prstGeom prst="roundRect">
            <a:avLst>
              <a:gd name="adj" fmla="val 16667"/>
            </a:avLst>
          </a:prstGeom>
          <a:noFill/>
          <a:ln w="9525">
            <a:solidFill>
              <a:schemeClr val="tx1"/>
            </a:solidFill>
            <a:round/>
            <a:headEnd type="none" w="sm" len="lg"/>
            <a:tailEnd type="none" w="sm" len="lg"/>
          </a:ln>
        </p:spPr>
        <p:txBody>
          <a:bodyPr wrap="none" anchor="ctr"/>
          <a:lstStyle/>
          <a:p>
            <a:endParaRPr lang="zh-CN" altLang="zh-CN">
              <a:latin typeface="+mn-lt"/>
            </a:endParaRPr>
          </a:p>
        </p:txBody>
      </p:sp>
      <p:sp>
        <p:nvSpPr>
          <p:cNvPr id="614541" name="Line 144"/>
          <p:cNvSpPr>
            <a:spLocks noChangeShapeType="1"/>
          </p:cNvSpPr>
          <p:nvPr/>
        </p:nvSpPr>
        <p:spPr bwMode="auto">
          <a:xfrm>
            <a:off x="6781800" y="6092825"/>
            <a:ext cx="1676400" cy="0"/>
          </a:xfrm>
          <a:prstGeom prst="line">
            <a:avLst/>
          </a:prstGeom>
          <a:noFill/>
          <a:ln w="9525">
            <a:solidFill>
              <a:schemeClr val="tx1"/>
            </a:solidFill>
            <a:round/>
            <a:headEnd type="none" w="sm" len="lg"/>
            <a:tailEnd type="none" w="sm" len="lg"/>
          </a:ln>
        </p:spPr>
        <p:txBody>
          <a:bodyPr/>
          <a:lstStyle/>
          <a:p>
            <a:endParaRPr lang="zh-CN" altLang="en-US" sz="2000">
              <a:latin typeface="+mn-lt"/>
            </a:endParaRPr>
          </a:p>
        </p:txBody>
      </p:sp>
      <p:sp>
        <p:nvSpPr>
          <p:cNvPr id="614542" name="Line 145"/>
          <p:cNvSpPr>
            <a:spLocks noChangeShapeType="1"/>
          </p:cNvSpPr>
          <p:nvPr/>
        </p:nvSpPr>
        <p:spPr bwMode="auto">
          <a:xfrm>
            <a:off x="3962400" y="6092825"/>
            <a:ext cx="1676400" cy="0"/>
          </a:xfrm>
          <a:prstGeom prst="line">
            <a:avLst/>
          </a:prstGeom>
          <a:noFill/>
          <a:ln w="9525">
            <a:solidFill>
              <a:schemeClr val="tx1"/>
            </a:solidFill>
            <a:round/>
            <a:headEnd type="none" w="sm" len="lg"/>
            <a:tailEnd type="none" w="sm" len="lg"/>
          </a:ln>
        </p:spPr>
        <p:txBody>
          <a:bodyPr/>
          <a:lstStyle/>
          <a:p>
            <a:endParaRPr lang="zh-CN" altLang="en-US" sz="2000">
              <a:latin typeface="+mn-lt"/>
            </a:endParaRPr>
          </a:p>
        </p:txBody>
      </p:sp>
      <p:sp>
        <p:nvSpPr>
          <p:cNvPr id="614543" name="Line 146"/>
          <p:cNvSpPr>
            <a:spLocks noChangeShapeType="1"/>
          </p:cNvSpPr>
          <p:nvPr/>
        </p:nvSpPr>
        <p:spPr bwMode="auto">
          <a:xfrm>
            <a:off x="1295400" y="6092825"/>
            <a:ext cx="1676400" cy="0"/>
          </a:xfrm>
          <a:prstGeom prst="line">
            <a:avLst/>
          </a:prstGeom>
          <a:noFill/>
          <a:ln w="9525">
            <a:solidFill>
              <a:schemeClr val="tx1"/>
            </a:solidFill>
            <a:round/>
            <a:headEnd type="none" w="sm" len="lg"/>
            <a:tailEnd type="none" w="sm" len="lg"/>
          </a:ln>
        </p:spPr>
        <p:txBody>
          <a:bodyPr/>
          <a:lstStyle/>
          <a:p>
            <a:endParaRPr lang="zh-CN" altLang="en-US" sz="2000">
              <a:latin typeface="+mn-lt"/>
            </a:endParaRPr>
          </a:p>
        </p:txBody>
      </p:sp>
      <p:grpSp>
        <p:nvGrpSpPr>
          <p:cNvPr id="614544" name="Group 147"/>
          <p:cNvGrpSpPr>
            <a:grpSpLocks/>
          </p:cNvGrpSpPr>
          <p:nvPr/>
        </p:nvGrpSpPr>
        <p:grpSpPr bwMode="auto">
          <a:xfrm>
            <a:off x="1219200" y="5940425"/>
            <a:ext cx="1905000" cy="228600"/>
            <a:chOff x="768" y="2544"/>
            <a:chExt cx="1200" cy="144"/>
          </a:xfrm>
        </p:grpSpPr>
        <p:sp>
          <p:nvSpPr>
            <p:cNvPr id="614545" name="AutoShape 148"/>
            <p:cNvSpPr>
              <a:spLocks noChangeArrowheads="1"/>
            </p:cNvSpPr>
            <p:nvPr/>
          </p:nvSpPr>
          <p:spPr bwMode="auto">
            <a:xfrm>
              <a:off x="768"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zh-CN" sz="2000">
                <a:latin typeface="+mn-lt"/>
              </a:endParaRPr>
            </a:p>
          </p:txBody>
        </p:sp>
        <p:sp>
          <p:nvSpPr>
            <p:cNvPr id="614546" name="AutoShape 149"/>
            <p:cNvSpPr>
              <a:spLocks noChangeArrowheads="1"/>
            </p:cNvSpPr>
            <p:nvPr/>
          </p:nvSpPr>
          <p:spPr bwMode="auto">
            <a:xfrm>
              <a:off x="1120"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zh-CN" sz="2000">
                <a:latin typeface="+mn-lt"/>
              </a:endParaRPr>
            </a:p>
          </p:txBody>
        </p:sp>
        <p:sp>
          <p:nvSpPr>
            <p:cNvPr id="614547" name="AutoShape 150"/>
            <p:cNvSpPr>
              <a:spLocks noChangeArrowheads="1"/>
            </p:cNvSpPr>
            <p:nvPr/>
          </p:nvSpPr>
          <p:spPr bwMode="auto">
            <a:xfrm>
              <a:off x="1472"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zh-CN" sz="2000">
                <a:latin typeface="+mn-lt"/>
              </a:endParaRPr>
            </a:p>
          </p:txBody>
        </p:sp>
        <p:sp>
          <p:nvSpPr>
            <p:cNvPr id="614548" name="AutoShape 151"/>
            <p:cNvSpPr>
              <a:spLocks noChangeArrowheads="1"/>
            </p:cNvSpPr>
            <p:nvPr/>
          </p:nvSpPr>
          <p:spPr bwMode="auto">
            <a:xfrm>
              <a:off x="1824"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zh-CN" sz="2000">
                <a:latin typeface="+mn-lt"/>
              </a:endParaRPr>
            </a:p>
          </p:txBody>
        </p:sp>
      </p:grpSp>
      <p:grpSp>
        <p:nvGrpSpPr>
          <p:cNvPr id="614549" name="Group 152"/>
          <p:cNvGrpSpPr>
            <a:grpSpLocks/>
          </p:cNvGrpSpPr>
          <p:nvPr/>
        </p:nvGrpSpPr>
        <p:grpSpPr bwMode="auto">
          <a:xfrm>
            <a:off x="3886200" y="5940425"/>
            <a:ext cx="1905000" cy="228600"/>
            <a:chOff x="768" y="2544"/>
            <a:chExt cx="1200" cy="144"/>
          </a:xfrm>
        </p:grpSpPr>
        <p:sp>
          <p:nvSpPr>
            <p:cNvPr id="614550" name="AutoShape 153"/>
            <p:cNvSpPr>
              <a:spLocks noChangeArrowheads="1"/>
            </p:cNvSpPr>
            <p:nvPr/>
          </p:nvSpPr>
          <p:spPr bwMode="auto">
            <a:xfrm>
              <a:off x="768"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zh-CN" sz="2000">
                <a:latin typeface="+mn-lt"/>
              </a:endParaRPr>
            </a:p>
          </p:txBody>
        </p:sp>
        <p:sp>
          <p:nvSpPr>
            <p:cNvPr id="614551" name="AutoShape 154"/>
            <p:cNvSpPr>
              <a:spLocks noChangeArrowheads="1"/>
            </p:cNvSpPr>
            <p:nvPr/>
          </p:nvSpPr>
          <p:spPr bwMode="auto">
            <a:xfrm>
              <a:off x="1120"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zh-CN" sz="2000">
                <a:latin typeface="+mn-lt"/>
              </a:endParaRPr>
            </a:p>
          </p:txBody>
        </p:sp>
        <p:sp>
          <p:nvSpPr>
            <p:cNvPr id="614552" name="AutoShape 155"/>
            <p:cNvSpPr>
              <a:spLocks noChangeArrowheads="1"/>
            </p:cNvSpPr>
            <p:nvPr/>
          </p:nvSpPr>
          <p:spPr bwMode="auto">
            <a:xfrm>
              <a:off x="1472"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zh-CN" sz="2000">
                <a:latin typeface="+mn-lt"/>
              </a:endParaRPr>
            </a:p>
          </p:txBody>
        </p:sp>
        <p:sp>
          <p:nvSpPr>
            <p:cNvPr id="614553" name="AutoShape 156"/>
            <p:cNvSpPr>
              <a:spLocks noChangeArrowheads="1"/>
            </p:cNvSpPr>
            <p:nvPr/>
          </p:nvSpPr>
          <p:spPr bwMode="auto">
            <a:xfrm>
              <a:off x="1824"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zh-CN" sz="2000">
                <a:latin typeface="+mn-lt"/>
              </a:endParaRPr>
            </a:p>
          </p:txBody>
        </p:sp>
      </p:grpSp>
      <p:grpSp>
        <p:nvGrpSpPr>
          <p:cNvPr id="614554" name="Group 157"/>
          <p:cNvGrpSpPr>
            <a:grpSpLocks/>
          </p:cNvGrpSpPr>
          <p:nvPr/>
        </p:nvGrpSpPr>
        <p:grpSpPr bwMode="auto">
          <a:xfrm>
            <a:off x="6705600" y="5940425"/>
            <a:ext cx="1905000" cy="228600"/>
            <a:chOff x="768" y="2544"/>
            <a:chExt cx="1200" cy="144"/>
          </a:xfrm>
        </p:grpSpPr>
        <p:sp>
          <p:nvSpPr>
            <p:cNvPr id="614555" name="AutoShape 158"/>
            <p:cNvSpPr>
              <a:spLocks noChangeArrowheads="1"/>
            </p:cNvSpPr>
            <p:nvPr/>
          </p:nvSpPr>
          <p:spPr bwMode="auto">
            <a:xfrm>
              <a:off x="768"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zh-CN" sz="2000">
                <a:latin typeface="+mn-lt"/>
              </a:endParaRPr>
            </a:p>
          </p:txBody>
        </p:sp>
        <p:sp>
          <p:nvSpPr>
            <p:cNvPr id="614556" name="AutoShape 159"/>
            <p:cNvSpPr>
              <a:spLocks noChangeArrowheads="1"/>
            </p:cNvSpPr>
            <p:nvPr/>
          </p:nvSpPr>
          <p:spPr bwMode="auto">
            <a:xfrm>
              <a:off x="1120"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zh-CN" sz="2000">
                <a:latin typeface="+mn-lt"/>
              </a:endParaRPr>
            </a:p>
          </p:txBody>
        </p:sp>
        <p:sp>
          <p:nvSpPr>
            <p:cNvPr id="614557" name="AutoShape 160"/>
            <p:cNvSpPr>
              <a:spLocks noChangeArrowheads="1"/>
            </p:cNvSpPr>
            <p:nvPr/>
          </p:nvSpPr>
          <p:spPr bwMode="auto">
            <a:xfrm>
              <a:off x="1472"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zh-CN" sz="2000">
                <a:latin typeface="+mn-lt"/>
              </a:endParaRPr>
            </a:p>
          </p:txBody>
        </p:sp>
        <p:sp>
          <p:nvSpPr>
            <p:cNvPr id="614558" name="AutoShape 161"/>
            <p:cNvSpPr>
              <a:spLocks noChangeArrowheads="1"/>
            </p:cNvSpPr>
            <p:nvPr/>
          </p:nvSpPr>
          <p:spPr bwMode="auto">
            <a:xfrm>
              <a:off x="1824"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zh-CN" sz="2000">
                <a:latin typeface="+mn-lt"/>
              </a:endParaRPr>
            </a:p>
          </p:txBody>
        </p:sp>
      </p:grpSp>
      <p:sp>
        <p:nvSpPr>
          <p:cNvPr id="614559" name="AutoShape 162"/>
          <p:cNvSpPr>
            <a:spLocks noChangeArrowheads="1"/>
          </p:cNvSpPr>
          <p:nvPr/>
        </p:nvSpPr>
        <p:spPr bwMode="auto">
          <a:xfrm>
            <a:off x="3886200" y="5559425"/>
            <a:ext cx="685800" cy="304800"/>
          </a:xfrm>
          <a:prstGeom prst="curvedDownArrow">
            <a:avLst>
              <a:gd name="adj1" fmla="val 49271"/>
              <a:gd name="adj2" fmla="val 94271"/>
              <a:gd name="adj3" fmla="val 52602"/>
            </a:avLst>
          </a:prstGeom>
          <a:solidFill>
            <a:srgbClr val="DDDDDD"/>
          </a:solidFill>
          <a:ln w="9525">
            <a:solidFill>
              <a:schemeClr val="tx1"/>
            </a:solidFill>
            <a:miter lim="800000"/>
            <a:headEnd type="none" w="sm" len="lg"/>
            <a:tailEnd type="none" w="sm" len="lg"/>
          </a:ln>
        </p:spPr>
        <p:txBody>
          <a:bodyPr wrap="none" anchor="ctr"/>
          <a:lstStyle/>
          <a:p>
            <a:endParaRPr lang="zh-CN" altLang="zh-CN" sz="2000">
              <a:latin typeface="+mn-lt"/>
            </a:endParaRPr>
          </a:p>
        </p:txBody>
      </p:sp>
      <p:sp>
        <p:nvSpPr>
          <p:cNvPr id="614560" name="AutoShape 163"/>
          <p:cNvSpPr>
            <a:spLocks noChangeArrowheads="1"/>
          </p:cNvSpPr>
          <p:nvPr/>
        </p:nvSpPr>
        <p:spPr bwMode="auto">
          <a:xfrm>
            <a:off x="4533900" y="5559425"/>
            <a:ext cx="685800" cy="304800"/>
          </a:xfrm>
          <a:prstGeom prst="curvedDownArrow">
            <a:avLst>
              <a:gd name="adj1" fmla="val 49271"/>
              <a:gd name="adj2" fmla="val 94271"/>
              <a:gd name="adj3" fmla="val 52602"/>
            </a:avLst>
          </a:prstGeom>
          <a:solidFill>
            <a:srgbClr val="DDDDDD"/>
          </a:solidFill>
          <a:ln w="9525">
            <a:solidFill>
              <a:schemeClr val="tx1"/>
            </a:solidFill>
            <a:miter lim="800000"/>
            <a:headEnd type="none" w="sm" len="lg"/>
            <a:tailEnd type="none" w="sm" len="lg"/>
          </a:ln>
        </p:spPr>
        <p:txBody>
          <a:bodyPr wrap="none" anchor="ctr"/>
          <a:lstStyle/>
          <a:p>
            <a:endParaRPr lang="zh-CN" altLang="zh-CN" sz="2000">
              <a:latin typeface="+mn-lt"/>
            </a:endParaRPr>
          </a:p>
        </p:txBody>
      </p:sp>
      <p:sp>
        <p:nvSpPr>
          <p:cNvPr id="614561" name="AutoShape 164"/>
          <p:cNvSpPr>
            <a:spLocks noChangeArrowheads="1"/>
          </p:cNvSpPr>
          <p:nvPr/>
        </p:nvSpPr>
        <p:spPr bwMode="auto">
          <a:xfrm>
            <a:off x="5181600" y="5559425"/>
            <a:ext cx="685800" cy="304800"/>
          </a:xfrm>
          <a:prstGeom prst="curvedDownArrow">
            <a:avLst>
              <a:gd name="adj1" fmla="val 49271"/>
              <a:gd name="adj2" fmla="val 94271"/>
              <a:gd name="adj3" fmla="val 52602"/>
            </a:avLst>
          </a:prstGeom>
          <a:solidFill>
            <a:srgbClr val="DDDDDD"/>
          </a:solidFill>
          <a:ln w="9525">
            <a:solidFill>
              <a:schemeClr val="tx1"/>
            </a:solidFill>
            <a:miter lim="800000"/>
            <a:headEnd type="none" w="sm" len="lg"/>
            <a:tailEnd type="none" w="sm" len="lg"/>
          </a:ln>
        </p:spPr>
        <p:txBody>
          <a:bodyPr wrap="none" anchor="ctr"/>
          <a:lstStyle/>
          <a:p>
            <a:endParaRPr lang="zh-CN" altLang="zh-CN" sz="2000">
              <a:latin typeface="+mn-lt"/>
            </a:endParaRPr>
          </a:p>
        </p:txBody>
      </p:sp>
      <p:sp>
        <p:nvSpPr>
          <p:cNvPr id="614562" name="AutoShape 165"/>
          <p:cNvSpPr>
            <a:spLocks noChangeArrowheads="1"/>
          </p:cNvSpPr>
          <p:nvPr/>
        </p:nvSpPr>
        <p:spPr bwMode="auto">
          <a:xfrm>
            <a:off x="1295400" y="5635625"/>
            <a:ext cx="1905000" cy="304800"/>
          </a:xfrm>
          <a:prstGeom prst="rightArrow">
            <a:avLst>
              <a:gd name="adj1" fmla="val 58333"/>
              <a:gd name="adj2" fmla="val 109375"/>
            </a:avLst>
          </a:prstGeom>
          <a:solidFill>
            <a:srgbClr val="969696"/>
          </a:solidFill>
          <a:ln w="9525">
            <a:solidFill>
              <a:schemeClr val="tx1"/>
            </a:solidFill>
            <a:miter lim="800000"/>
            <a:headEnd type="none" w="sm" len="lg"/>
            <a:tailEnd type="none" w="sm" len="lg"/>
          </a:ln>
        </p:spPr>
        <p:txBody>
          <a:bodyPr wrap="none" anchor="ctr"/>
          <a:lstStyle/>
          <a:p>
            <a:endParaRPr lang="zh-CN" altLang="zh-CN" sz="2000">
              <a:latin typeface="+mn-lt"/>
            </a:endParaRPr>
          </a:p>
        </p:txBody>
      </p:sp>
      <p:sp>
        <p:nvSpPr>
          <p:cNvPr id="614563" name="AutoShape 166"/>
          <p:cNvSpPr>
            <a:spLocks noChangeArrowheads="1"/>
          </p:cNvSpPr>
          <p:nvPr/>
        </p:nvSpPr>
        <p:spPr bwMode="auto">
          <a:xfrm>
            <a:off x="6705600" y="5559425"/>
            <a:ext cx="685800" cy="304800"/>
          </a:xfrm>
          <a:prstGeom prst="curvedDownArrow">
            <a:avLst>
              <a:gd name="adj1" fmla="val 13542"/>
              <a:gd name="adj2" fmla="val 66667"/>
              <a:gd name="adj3" fmla="val 36977"/>
            </a:avLst>
          </a:prstGeom>
          <a:solidFill>
            <a:srgbClr val="DDDDDD"/>
          </a:solidFill>
          <a:ln w="9525">
            <a:solidFill>
              <a:schemeClr val="tx1"/>
            </a:solidFill>
            <a:miter lim="800000"/>
            <a:headEnd type="none" w="sm" len="lg"/>
            <a:tailEnd type="none" w="sm" len="lg"/>
          </a:ln>
        </p:spPr>
        <p:txBody>
          <a:bodyPr wrap="none" anchor="ctr"/>
          <a:lstStyle/>
          <a:p>
            <a:endParaRPr lang="zh-CN" altLang="zh-CN" sz="2000">
              <a:latin typeface="+mn-lt"/>
            </a:endParaRPr>
          </a:p>
        </p:txBody>
      </p:sp>
      <p:sp>
        <p:nvSpPr>
          <p:cNvPr id="614564" name="AutoShape 167"/>
          <p:cNvSpPr>
            <a:spLocks noChangeArrowheads="1"/>
          </p:cNvSpPr>
          <p:nvPr/>
        </p:nvSpPr>
        <p:spPr bwMode="auto">
          <a:xfrm>
            <a:off x="7315200" y="5559425"/>
            <a:ext cx="685800" cy="304800"/>
          </a:xfrm>
          <a:prstGeom prst="curvedDownArrow">
            <a:avLst>
              <a:gd name="adj1" fmla="val 13542"/>
              <a:gd name="adj2" fmla="val 66667"/>
              <a:gd name="adj3" fmla="val 36977"/>
            </a:avLst>
          </a:prstGeom>
          <a:solidFill>
            <a:srgbClr val="DDDDDD"/>
          </a:solidFill>
          <a:ln w="9525">
            <a:solidFill>
              <a:schemeClr val="tx1"/>
            </a:solidFill>
            <a:miter lim="800000"/>
            <a:headEnd type="none" w="sm" len="lg"/>
            <a:tailEnd type="none" w="sm" len="lg"/>
          </a:ln>
        </p:spPr>
        <p:txBody>
          <a:bodyPr wrap="none" anchor="ctr"/>
          <a:lstStyle/>
          <a:p>
            <a:endParaRPr lang="zh-CN" altLang="zh-CN" sz="2000">
              <a:latin typeface="+mn-lt"/>
            </a:endParaRPr>
          </a:p>
        </p:txBody>
      </p:sp>
      <p:sp>
        <p:nvSpPr>
          <p:cNvPr id="614565" name="AutoShape 168"/>
          <p:cNvSpPr>
            <a:spLocks noChangeArrowheads="1"/>
          </p:cNvSpPr>
          <p:nvPr/>
        </p:nvSpPr>
        <p:spPr bwMode="auto">
          <a:xfrm>
            <a:off x="7924800" y="5559425"/>
            <a:ext cx="685800" cy="304800"/>
          </a:xfrm>
          <a:prstGeom prst="curvedDownArrow">
            <a:avLst>
              <a:gd name="adj1" fmla="val 13542"/>
              <a:gd name="adj2" fmla="val 66667"/>
              <a:gd name="adj3" fmla="val 36977"/>
            </a:avLst>
          </a:prstGeom>
          <a:solidFill>
            <a:srgbClr val="DDDDDD"/>
          </a:solidFill>
          <a:ln w="9525">
            <a:solidFill>
              <a:schemeClr val="tx1"/>
            </a:solidFill>
            <a:miter lim="800000"/>
            <a:headEnd type="none" w="sm" len="lg"/>
            <a:tailEnd type="none" w="sm" len="lg"/>
          </a:ln>
        </p:spPr>
        <p:txBody>
          <a:bodyPr wrap="none" anchor="ctr"/>
          <a:lstStyle/>
          <a:p>
            <a:endParaRPr lang="zh-CN" altLang="zh-CN" sz="2000">
              <a:latin typeface="+mn-lt"/>
            </a:endParaRPr>
          </a:p>
        </p:txBody>
      </p:sp>
      <p:sp>
        <p:nvSpPr>
          <p:cNvPr id="614566" name="Text Box 169"/>
          <p:cNvSpPr txBox="1">
            <a:spLocks noChangeArrowheads="1"/>
          </p:cNvSpPr>
          <p:nvPr/>
        </p:nvSpPr>
        <p:spPr bwMode="auto">
          <a:xfrm>
            <a:off x="45581" y="5610225"/>
            <a:ext cx="1210588" cy="646331"/>
          </a:xfrm>
          <a:prstGeom prst="rect">
            <a:avLst/>
          </a:prstGeom>
          <a:noFill/>
          <a:ln w="9525">
            <a:noFill/>
            <a:miter lim="800000"/>
            <a:headEnd/>
            <a:tailEnd/>
          </a:ln>
        </p:spPr>
        <p:txBody>
          <a:bodyPr wrap="none">
            <a:spAutoFit/>
          </a:bodyPr>
          <a:lstStyle/>
          <a:p>
            <a:pPr algn="ctr">
              <a:lnSpc>
                <a:spcPct val="90000"/>
              </a:lnSpc>
            </a:pPr>
            <a:r>
              <a:rPr kumimoji="1" lang="zh-CN" altLang="en-US" sz="2000">
                <a:latin typeface="+mn-lt"/>
              </a:rPr>
              <a:t>数据传送</a:t>
            </a:r>
          </a:p>
          <a:p>
            <a:pPr algn="ctr">
              <a:lnSpc>
                <a:spcPct val="90000"/>
              </a:lnSpc>
            </a:pPr>
            <a:r>
              <a:rPr kumimoji="1" lang="zh-CN" altLang="en-US" sz="2000">
                <a:latin typeface="+mn-lt"/>
              </a:rPr>
              <a:t>的特点</a:t>
            </a:r>
          </a:p>
        </p:txBody>
      </p:sp>
      <p:sp>
        <p:nvSpPr>
          <p:cNvPr id="614567" name="Text Box 170"/>
          <p:cNvSpPr txBox="1">
            <a:spLocks noChangeArrowheads="1"/>
          </p:cNvSpPr>
          <p:nvPr/>
        </p:nvSpPr>
        <p:spPr bwMode="auto">
          <a:xfrm>
            <a:off x="1258888" y="5354638"/>
            <a:ext cx="1980029" cy="369332"/>
          </a:xfrm>
          <a:prstGeom prst="rect">
            <a:avLst/>
          </a:prstGeom>
          <a:noFill/>
          <a:ln w="9525">
            <a:noFill/>
            <a:miter lim="800000"/>
            <a:headEnd/>
            <a:tailEnd/>
          </a:ln>
        </p:spPr>
        <p:txBody>
          <a:bodyPr wrap="none">
            <a:spAutoFit/>
          </a:bodyPr>
          <a:lstStyle/>
          <a:p>
            <a:pPr>
              <a:lnSpc>
                <a:spcPct val="90000"/>
              </a:lnSpc>
            </a:pPr>
            <a:r>
              <a:rPr kumimoji="1" lang="zh-CN" altLang="en-US" sz="2000">
                <a:latin typeface="+mn-lt"/>
              </a:rPr>
              <a:t>比特流直达终点</a:t>
            </a:r>
          </a:p>
        </p:txBody>
      </p:sp>
      <p:sp>
        <p:nvSpPr>
          <p:cNvPr id="614568" name="Text Box 171"/>
          <p:cNvSpPr txBox="1">
            <a:spLocks noChangeArrowheads="1"/>
          </p:cNvSpPr>
          <p:nvPr/>
        </p:nvSpPr>
        <p:spPr bwMode="auto">
          <a:xfrm>
            <a:off x="3886200" y="5230813"/>
            <a:ext cx="697627" cy="369332"/>
          </a:xfrm>
          <a:prstGeom prst="rect">
            <a:avLst/>
          </a:prstGeom>
          <a:noFill/>
          <a:ln w="9525">
            <a:noFill/>
            <a:miter lim="800000"/>
            <a:headEnd/>
            <a:tailEnd/>
          </a:ln>
        </p:spPr>
        <p:txBody>
          <a:bodyPr wrap="none">
            <a:spAutoFit/>
          </a:bodyPr>
          <a:lstStyle/>
          <a:p>
            <a:pPr>
              <a:lnSpc>
                <a:spcPct val="90000"/>
              </a:lnSpc>
            </a:pPr>
            <a:r>
              <a:rPr kumimoji="1" lang="zh-CN" altLang="en-US" sz="2000">
                <a:latin typeface="+mn-lt"/>
              </a:rPr>
              <a:t>报文</a:t>
            </a:r>
          </a:p>
        </p:txBody>
      </p:sp>
      <p:sp>
        <p:nvSpPr>
          <p:cNvPr id="614569" name="Text Box 172"/>
          <p:cNvSpPr txBox="1">
            <a:spLocks noChangeArrowheads="1"/>
          </p:cNvSpPr>
          <p:nvPr/>
        </p:nvSpPr>
        <p:spPr bwMode="auto">
          <a:xfrm>
            <a:off x="4543425" y="5230813"/>
            <a:ext cx="697627" cy="369332"/>
          </a:xfrm>
          <a:prstGeom prst="rect">
            <a:avLst/>
          </a:prstGeom>
          <a:noFill/>
          <a:ln w="9525">
            <a:noFill/>
            <a:miter lim="800000"/>
            <a:headEnd/>
            <a:tailEnd/>
          </a:ln>
        </p:spPr>
        <p:txBody>
          <a:bodyPr wrap="none">
            <a:spAutoFit/>
          </a:bodyPr>
          <a:lstStyle/>
          <a:p>
            <a:pPr>
              <a:lnSpc>
                <a:spcPct val="90000"/>
              </a:lnSpc>
            </a:pPr>
            <a:r>
              <a:rPr kumimoji="1" lang="zh-CN" altLang="en-US" sz="2000">
                <a:latin typeface="+mn-lt"/>
              </a:rPr>
              <a:t>报文</a:t>
            </a:r>
          </a:p>
        </p:txBody>
      </p:sp>
      <p:sp>
        <p:nvSpPr>
          <p:cNvPr id="614570" name="Text Box 173"/>
          <p:cNvSpPr txBox="1">
            <a:spLocks noChangeArrowheads="1"/>
          </p:cNvSpPr>
          <p:nvPr/>
        </p:nvSpPr>
        <p:spPr bwMode="auto">
          <a:xfrm>
            <a:off x="5200650" y="5230813"/>
            <a:ext cx="697627" cy="369332"/>
          </a:xfrm>
          <a:prstGeom prst="rect">
            <a:avLst/>
          </a:prstGeom>
          <a:noFill/>
          <a:ln w="9525">
            <a:noFill/>
            <a:miter lim="800000"/>
            <a:headEnd/>
            <a:tailEnd/>
          </a:ln>
        </p:spPr>
        <p:txBody>
          <a:bodyPr wrap="none">
            <a:spAutoFit/>
          </a:bodyPr>
          <a:lstStyle/>
          <a:p>
            <a:pPr>
              <a:lnSpc>
                <a:spcPct val="90000"/>
              </a:lnSpc>
            </a:pPr>
            <a:r>
              <a:rPr kumimoji="1" lang="zh-CN" altLang="en-US" sz="2000">
                <a:latin typeface="+mn-lt"/>
              </a:rPr>
              <a:t>报文</a:t>
            </a:r>
          </a:p>
        </p:txBody>
      </p:sp>
      <p:sp>
        <p:nvSpPr>
          <p:cNvPr id="614571" name="Text Box 174"/>
          <p:cNvSpPr txBox="1">
            <a:spLocks noChangeArrowheads="1"/>
          </p:cNvSpPr>
          <p:nvPr/>
        </p:nvSpPr>
        <p:spPr bwMode="auto">
          <a:xfrm>
            <a:off x="6705600" y="5230813"/>
            <a:ext cx="697627" cy="369332"/>
          </a:xfrm>
          <a:prstGeom prst="rect">
            <a:avLst/>
          </a:prstGeom>
          <a:noFill/>
          <a:ln w="9525">
            <a:noFill/>
            <a:miter lim="800000"/>
            <a:headEnd/>
            <a:tailEnd/>
          </a:ln>
        </p:spPr>
        <p:txBody>
          <a:bodyPr wrap="none">
            <a:spAutoFit/>
          </a:bodyPr>
          <a:lstStyle/>
          <a:p>
            <a:pPr>
              <a:lnSpc>
                <a:spcPct val="90000"/>
              </a:lnSpc>
            </a:pPr>
            <a:r>
              <a:rPr kumimoji="1" lang="zh-CN" altLang="en-US" sz="2000">
                <a:latin typeface="+mn-lt"/>
              </a:rPr>
              <a:t>分组</a:t>
            </a:r>
          </a:p>
        </p:txBody>
      </p:sp>
      <p:sp>
        <p:nvSpPr>
          <p:cNvPr id="614572" name="Text Box 175"/>
          <p:cNvSpPr txBox="1">
            <a:spLocks noChangeArrowheads="1"/>
          </p:cNvSpPr>
          <p:nvPr/>
        </p:nvSpPr>
        <p:spPr bwMode="auto">
          <a:xfrm>
            <a:off x="7324725" y="5230813"/>
            <a:ext cx="697627" cy="369332"/>
          </a:xfrm>
          <a:prstGeom prst="rect">
            <a:avLst/>
          </a:prstGeom>
          <a:noFill/>
          <a:ln w="9525">
            <a:noFill/>
            <a:miter lim="800000"/>
            <a:headEnd/>
            <a:tailEnd/>
          </a:ln>
        </p:spPr>
        <p:txBody>
          <a:bodyPr wrap="none">
            <a:spAutoFit/>
          </a:bodyPr>
          <a:lstStyle/>
          <a:p>
            <a:pPr>
              <a:lnSpc>
                <a:spcPct val="90000"/>
              </a:lnSpc>
            </a:pPr>
            <a:r>
              <a:rPr kumimoji="1" lang="zh-CN" altLang="en-US" sz="2000">
                <a:latin typeface="+mn-lt"/>
              </a:rPr>
              <a:t>分组</a:t>
            </a:r>
          </a:p>
        </p:txBody>
      </p:sp>
      <p:sp>
        <p:nvSpPr>
          <p:cNvPr id="614573" name="Text Box 176"/>
          <p:cNvSpPr txBox="1">
            <a:spLocks noChangeArrowheads="1"/>
          </p:cNvSpPr>
          <p:nvPr/>
        </p:nvSpPr>
        <p:spPr bwMode="auto">
          <a:xfrm>
            <a:off x="7943850" y="5230813"/>
            <a:ext cx="697627" cy="369332"/>
          </a:xfrm>
          <a:prstGeom prst="rect">
            <a:avLst/>
          </a:prstGeom>
          <a:noFill/>
          <a:ln w="9525">
            <a:noFill/>
            <a:miter lim="800000"/>
            <a:headEnd/>
            <a:tailEnd/>
          </a:ln>
        </p:spPr>
        <p:txBody>
          <a:bodyPr wrap="none">
            <a:spAutoFit/>
          </a:bodyPr>
          <a:lstStyle/>
          <a:p>
            <a:pPr>
              <a:lnSpc>
                <a:spcPct val="90000"/>
              </a:lnSpc>
            </a:pPr>
            <a:r>
              <a:rPr kumimoji="1" lang="zh-CN" altLang="en-US" sz="2000">
                <a:latin typeface="+mn-lt"/>
              </a:rPr>
              <a:t>分组</a:t>
            </a:r>
          </a:p>
        </p:txBody>
      </p:sp>
      <p:sp>
        <p:nvSpPr>
          <p:cNvPr id="614574" name="Text Box 177"/>
          <p:cNvSpPr txBox="1">
            <a:spLocks noChangeArrowheads="1"/>
          </p:cNvSpPr>
          <p:nvPr/>
        </p:nvSpPr>
        <p:spPr bwMode="auto">
          <a:xfrm>
            <a:off x="4237038" y="6169025"/>
            <a:ext cx="590550" cy="533400"/>
          </a:xfrm>
          <a:prstGeom prst="rect">
            <a:avLst/>
          </a:prstGeom>
          <a:noFill/>
          <a:ln w="9525">
            <a:noFill/>
            <a:miter lim="800000"/>
            <a:headEnd/>
            <a:tailEnd/>
          </a:ln>
        </p:spPr>
        <p:txBody>
          <a:bodyPr wrap="none">
            <a:spAutoFit/>
          </a:bodyPr>
          <a:lstStyle/>
          <a:p>
            <a:pPr>
              <a:lnSpc>
                <a:spcPct val="90000"/>
              </a:lnSpc>
            </a:pPr>
            <a:r>
              <a:rPr kumimoji="1" lang="zh-CN" altLang="en-US" sz="1600">
                <a:latin typeface="+mn-lt"/>
              </a:rPr>
              <a:t>存储</a:t>
            </a:r>
          </a:p>
          <a:p>
            <a:pPr>
              <a:lnSpc>
                <a:spcPct val="90000"/>
              </a:lnSpc>
            </a:pPr>
            <a:r>
              <a:rPr kumimoji="1" lang="zh-CN" altLang="en-US" sz="1600">
                <a:latin typeface="+mn-lt"/>
              </a:rPr>
              <a:t>转发</a:t>
            </a:r>
          </a:p>
        </p:txBody>
      </p:sp>
      <p:sp>
        <p:nvSpPr>
          <p:cNvPr id="614575" name="Text Box 178"/>
          <p:cNvSpPr txBox="1">
            <a:spLocks noChangeArrowheads="1"/>
          </p:cNvSpPr>
          <p:nvPr/>
        </p:nvSpPr>
        <p:spPr bwMode="auto">
          <a:xfrm>
            <a:off x="4819650" y="6169025"/>
            <a:ext cx="590550" cy="533400"/>
          </a:xfrm>
          <a:prstGeom prst="rect">
            <a:avLst/>
          </a:prstGeom>
          <a:noFill/>
          <a:ln w="9525">
            <a:noFill/>
            <a:miter lim="800000"/>
            <a:headEnd/>
            <a:tailEnd/>
          </a:ln>
        </p:spPr>
        <p:txBody>
          <a:bodyPr wrap="none">
            <a:spAutoFit/>
          </a:bodyPr>
          <a:lstStyle/>
          <a:p>
            <a:pPr>
              <a:lnSpc>
                <a:spcPct val="90000"/>
              </a:lnSpc>
            </a:pPr>
            <a:r>
              <a:rPr kumimoji="1" lang="zh-CN" altLang="en-US" sz="1600">
                <a:latin typeface="+mn-lt"/>
              </a:rPr>
              <a:t>存储</a:t>
            </a:r>
          </a:p>
          <a:p>
            <a:pPr>
              <a:lnSpc>
                <a:spcPct val="90000"/>
              </a:lnSpc>
            </a:pPr>
            <a:r>
              <a:rPr kumimoji="1" lang="zh-CN" altLang="en-US" sz="1600">
                <a:latin typeface="+mn-lt"/>
              </a:rPr>
              <a:t>转发</a:t>
            </a:r>
          </a:p>
        </p:txBody>
      </p:sp>
      <p:sp>
        <p:nvSpPr>
          <p:cNvPr id="614576" name="Text Box 179"/>
          <p:cNvSpPr txBox="1">
            <a:spLocks noChangeArrowheads="1"/>
          </p:cNvSpPr>
          <p:nvPr/>
        </p:nvSpPr>
        <p:spPr bwMode="auto">
          <a:xfrm>
            <a:off x="7073900" y="6156325"/>
            <a:ext cx="697627" cy="646331"/>
          </a:xfrm>
          <a:prstGeom prst="rect">
            <a:avLst/>
          </a:prstGeom>
          <a:noFill/>
          <a:ln w="9525">
            <a:noFill/>
            <a:miter lim="800000"/>
            <a:headEnd/>
            <a:tailEnd/>
          </a:ln>
        </p:spPr>
        <p:txBody>
          <a:bodyPr wrap="none">
            <a:spAutoFit/>
          </a:bodyPr>
          <a:lstStyle/>
          <a:p>
            <a:pPr>
              <a:lnSpc>
                <a:spcPct val="90000"/>
              </a:lnSpc>
            </a:pPr>
            <a:r>
              <a:rPr kumimoji="1" lang="zh-CN" altLang="en-US" sz="2000">
                <a:latin typeface="+mn-lt"/>
              </a:rPr>
              <a:t>存储</a:t>
            </a:r>
          </a:p>
          <a:p>
            <a:pPr>
              <a:lnSpc>
                <a:spcPct val="90000"/>
              </a:lnSpc>
            </a:pPr>
            <a:r>
              <a:rPr kumimoji="1" lang="zh-CN" altLang="en-US" sz="2000">
                <a:latin typeface="+mn-lt"/>
              </a:rPr>
              <a:t>转发</a:t>
            </a:r>
          </a:p>
        </p:txBody>
      </p:sp>
      <p:sp>
        <p:nvSpPr>
          <p:cNvPr id="614577" name="Text Box 180"/>
          <p:cNvSpPr txBox="1">
            <a:spLocks noChangeArrowheads="1"/>
          </p:cNvSpPr>
          <p:nvPr/>
        </p:nvSpPr>
        <p:spPr bwMode="auto">
          <a:xfrm>
            <a:off x="7639050" y="6169025"/>
            <a:ext cx="590550" cy="533400"/>
          </a:xfrm>
          <a:prstGeom prst="rect">
            <a:avLst/>
          </a:prstGeom>
          <a:noFill/>
          <a:ln w="9525">
            <a:noFill/>
            <a:miter lim="800000"/>
            <a:headEnd/>
            <a:tailEnd/>
          </a:ln>
        </p:spPr>
        <p:txBody>
          <a:bodyPr wrap="none">
            <a:spAutoFit/>
          </a:bodyPr>
          <a:lstStyle/>
          <a:p>
            <a:pPr>
              <a:lnSpc>
                <a:spcPct val="90000"/>
              </a:lnSpc>
            </a:pPr>
            <a:r>
              <a:rPr kumimoji="1" lang="zh-CN" altLang="en-US" sz="1600">
                <a:latin typeface="+mn-lt"/>
              </a:rPr>
              <a:t>存储</a:t>
            </a:r>
          </a:p>
          <a:p>
            <a:pPr>
              <a:lnSpc>
                <a:spcPct val="90000"/>
              </a:lnSpc>
            </a:pPr>
            <a:r>
              <a:rPr kumimoji="1" lang="zh-CN" altLang="en-US" sz="1600">
                <a:latin typeface="+mn-lt"/>
              </a:rPr>
              <a:t>转发</a:t>
            </a:r>
          </a:p>
        </p:txBody>
      </p:sp>
      <p:sp>
        <p:nvSpPr>
          <p:cNvPr id="21" name="矩形 20"/>
          <p:cNvSpPr/>
          <p:nvPr/>
        </p:nvSpPr>
        <p:spPr>
          <a:xfrm>
            <a:off x="3442766" y="2477335"/>
            <a:ext cx="441146" cy="1323439"/>
          </a:xfrm>
          <a:prstGeom prst="rect">
            <a:avLst/>
          </a:prstGeom>
        </p:spPr>
        <p:txBody>
          <a:bodyPr wrap="none">
            <a:spAutoFit/>
          </a:bodyPr>
          <a:lstStyle/>
          <a:p>
            <a:r>
              <a:rPr lang="zh-CN" altLang="en-US" sz="2000" dirty="0" smtClean="0">
                <a:latin typeface="+mn-lt"/>
              </a:rPr>
              <a:t>传</a:t>
            </a:r>
            <a:endParaRPr lang="en-US" altLang="zh-CN" sz="2000" dirty="0" smtClean="0">
              <a:latin typeface="+mn-lt"/>
            </a:endParaRPr>
          </a:p>
          <a:p>
            <a:r>
              <a:rPr lang="zh-CN" altLang="en-US" sz="2000" dirty="0" smtClean="0">
                <a:latin typeface="+mn-lt"/>
              </a:rPr>
              <a:t>输</a:t>
            </a:r>
            <a:endParaRPr lang="en-US" altLang="zh-CN" sz="2000" dirty="0" smtClean="0">
              <a:latin typeface="+mn-lt"/>
            </a:endParaRPr>
          </a:p>
          <a:p>
            <a:r>
              <a:rPr lang="zh-CN" altLang="en-US" sz="2000" dirty="0" smtClean="0">
                <a:latin typeface="+mn-lt"/>
              </a:rPr>
              <a:t>时</a:t>
            </a:r>
            <a:endParaRPr lang="en-US" altLang="zh-CN" sz="2000" dirty="0" smtClean="0">
              <a:latin typeface="+mn-lt"/>
            </a:endParaRPr>
          </a:p>
          <a:p>
            <a:r>
              <a:rPr lang="zh-CN" altLang="en-US" sz="2000" dirty="0" smtClean="0">
                <a:latin typeface="+mn-lt"/>
              </a:rPr>
              <a:t>间</a:t>
            </a:r>
            <a:endParaRPr lang="zh-CN" altLang="en-US" sz="2000" dirty="0">
              <a:latin typeface="+mn-lt"/>
            </a:endParaRPr>
          </a:p>
        </p:txBody>
      </p:sp>
    </p:spTree>
    <p:extLst>
      <p:ext uri="{BB962C8B-B14F-4D97-AF65-F5344CB8AC3E}">
        <p14:creationId xmlns:p14="http://schemas.microsoft.com/office/powerpoint/2010/main" val="378371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54703"/>
                                        </p:tgtEl>
                                        <p:attrNameLst>
                                          <p:attrName>style.visibility</p:attrName>
                                        </p:attrNameLst>
                                      </p:cBhvr>
                                      <p:to>
                                        <p:strVal val="visible"/>
                                      </p:to>
                                    </p:set>
                                    <p:animEffect transition="in" filter="wipe(left)">
                                      <p:cBhvr>
                                        <p:cTn id="10" dur="500"/>
                                        <p:tgtEl>
                                          <p:spTgt spid="15470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54704"/>
                                        </p:tgtEl>
                                        <p:attrNameLst>
                                          <p:attrName>style.visibility</p:attrName>
                                        </p:attrNameLst>
                                      </p:cBhvr>
                                      <p:to>
                                        <p:strVal val="visible"/>
                                      </p:to>
                                    </p:set>
                                    <p:animEffect transition="in" filter="wipe(left)">
                                      <p:cBhvr>
                                        <p:cTn id="14" dur="500"/>
                                        <p:tgtEl>
                                          <p:spTgt spid="154704"/>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54705"/>
                                        </p:tgtEl>
                                        <p:attrNameLst>
                                          <p:attrName>style.visibility</p:attrName>
                                        </p:attrNameLst>
                                      </p:cBhvr>
                                      <p:to>
                                        <p:strVal val="visible"/>
                                      </p:to>
                                    </p:set>
                                    <p:animEffect transition="in" filter="wipe(left)">
                                      <p:cBhvr>
                                        <p:cTn id="18" dur="500"/>
                                        <p:tgtEl>
                                          <p:spTgt spid="154705"/>
                                        </p:tgtEl>
                                      </p:cBhvr>
                                    </p:animEffect>
                                  </p:childTnLst>
                                </p:cTn>
                              </p:par>
                            </p:childTnLst>
                          </p:cTn>
                        </p:par>
                        <p:par>
                          <p:cTn id="19" fill="hold">
                            <p:stCondLst>
                              <p:cond delay="1500"/>
                            </p:stCondLst>
                            <p:childTnLst>
                              <p:par>
                                <p:cTn id="20" presetID="22" presetClass="entr" presetSubtype="2" fill="hold" grpId="0" nodeType="afterEffect">
                                  <p:stCondLst>
                                    <p:cond delay="0"/>
                                  </p:stCondLst>
                                  <p:childTnLst>
                                    <p:set>
                                      <p:cBhvr>
                                        <p:cTn id="21" dur="1" fill="hold">
                                          <p:stCondLst>
                                            <p:cond delay="0"/>
                                          </p:stCondLst>
                                        </p:cTn>
                                        <p:tgtEl>
                                          <p:spTgt spid="154706"/>
                                        </p:tgtEl>
                                        <p:attrNameLst>
                                          <p:attrName>style.visibility</p:attrName>
                                        </p:attrNameLst>
                                      </p:cBhvr>
                                      <p:to>
                                        <p:strVal val="visible"/>
                                      </p:to>
                                    </p:set>
                                    <p:animEffect transition="in" filter="wipe(right)">
                                      <p:cBhvr>
                                        <p:cTn id="22" dur="500"/>
                                        <p:tgtEl>
                                          <p:spTgt spid="154706"/>
                                        </p:tgtEl>
                                      </p:cBhvr>
                                    </p:animEffect>
                                  </p:childTnLst>
                                </p:cTn>
                              </p:par>
                            </p:childTnLst>
                          </p:cTn>
                        </p:par>
                        <p:par>
                          <p:cTn id="23" fill="hold">
                            <p:stCondLst>
                              <p:cond delay="2000"/>
                            </p:stCondLst>
                            <p:childTnLst>
                              <p:par>
                                <p:cTn id="24" presetID="1" presetClass="entr" presetSubtype="0" fill="hold" nodeType="afterEffect">
                                  <p:stCondLst>
                                    <p:cond delay="500"/>
                                  </p:stCondLst>
                                  <p:childTnLst>
                                    <p:set>
                                      <p:cBhvr>
                                        <p:cTn id="25" dur="1" fill="hold">
                                          <p:stCondLst>
                                            <p:cond delay="0"/>
                                          </p:stCondLst>
                                        </p:cTn>
                                        <p:tgtEl>
                                          <p:spTgt spid="16"/>
                                        </p:tgtEl>
                                        <p:attrNameLst>
                                          <p:attrName>style.visibility</p:attrName>
                                        </p:attrNameLst>
                                      </p:cBhvr>
                                      <p:to>
                                        <p:strVal val="visible"/>
                                      </p:to>
                                    </p:se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par>
                          <p:cTn id="30" fill="hold">
                            <p:stCondLst>
                              <p:cond delay="3000"/>
                            </p:stCondLst>
                            <p:childTnLst>
                              <p:par>
                                <p:cTn id="31" presetID="1" presetClass="entr" presetSubtype="0" fill="hold" nodeType="afterEffect">
                                  <p:stCondLst>
                                    <p:cond delay="500"/>
                                  </p:stCondLst>
                                  <p:childTnLst>
                                    <p:set>
                                      <p:cBhvr>
                                        <p:cTn id="32" dur="1" fill="hold">
                                          <p:stCondLst>
                                            <p:cond delay="0"/>
                                          </p:stCondLst>
                                        </p:cTn>
                                        <p:tgtEl>
                                          <p:spTgt spid="20"/>
                                        </p:tgtEl>
                                        <p:attrNameLst>
                                          <p:attrName>style.visibility</p:attrName>
                                        </p:attrNameLst>
                                      </p:cBhvr>
                                      <p:to>
                                        <p:strVal val="visible"/>
                                      </p:to>
                                    </p:set>
                                  </p:childTnLst>
                                </p:cTn>
                              </p:par>
                            </p:childTnLst>
                          </p:cTn>
                        </p:par>
                        <p:par>
                          <p:cTn id="33" fill="hold">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154740"/>
                                        </p:tgtEl>
                                        <p:attrNameLst>
                                          <p:attrName>style.visibility</p:attrName>
                                        </p:attrNameLst>
                                      </p:cBhvr>
                                      <p:to>
                                        <p:strVal val="visible"/>
                                      </p:to>
                                    </p:set>
                                    <p:animEffect transition="in" filter="wipe(left)">
                                      <p:cBhvr>
                                        <p:cTn id="36" dur="500"/>
                                        <p:tgtEl>
                                          <p:spTgt spid="154740"/>
                                        </p:tgtEl>
                                      </p:cBhvr>
                                    </p:animEffect>
                                  </p:childTnLst>
                                </p:cTn>
                              </p:par>
                            </p:childTnLst>
                          </p:cTn>
                        </p:par>
                        <p:par>
                          <p:cTn id="37" fill="hold">
                            <p:stCondLst>
                              <p:cond delay="4000"/>
                            </p:stCondLst>
                            <p:childTnLst>
                              <p:par>
                                <p:cTn id="38" presetID="22" presetClass="entr" presetSubtype="8" fill="hold" grpId="0" nodeType="afterEffect">
                                  <p:stCondLst>
                                    <p:cond delay="0"/>
                                  </p:stCondLst>
                                  <p:childTnLst>
                                    <p:set>
                                      <p:cBhvr>
                                        <p:cTn id="39" dur="1" fill="hold">
                                          <p:stCondLst>
                                            <p:cond delay="0"/>
                                          </p:stCondLst>
                                        </p:cTn>
                                        <p:tgtEl>
                                          <p:spTgt spid="154741"/>
                                        </p:tgtEl>
                                        <p:attrNameLst>
                                          <p:attrName>style.visibility</p:attrName>
                                        </p:attrNameLst>
                                      </p:cBhvr>
                                      <p:to>
                                        <p:strVal val="visible"/>
                                      </p:to>
                                    </p:set>
                                    <p:animEffect transition="in" filter="wipe(left)">
                                      <p:cBhvr>
                                        <p:cTn id="40" dur="500"/>
                                        <p:tgtEl>
                                          <p:spTgt spid="154741"/>
                                        </p:tgtEl>
                                      </p:cBhvr>
                                    </p:animEffect>
                                  </p:childTnLst>
                                </p:cTn>
                              </p:par>
                            </p:childTnLst>
                          </p:cTn>
                        </p:par>
                        <p:par>
                          <p:cTn id="41" fill="hold">
                            <p:stCondLst>
                              <p:cond delay="4500"/>
                            </p:stCondLst>
                            <p:childTnLst>
                              <p:par>
                                <p:cTn id="42" presetID="22" presetClass="entr" presetSubtype="8" fill="hold" grpId="0" nodeType="afterEffect">
                                  <p:stCondLst>
                                    <p:cond delay="0"/>
                                  </p:stCondLst>
                                  <p:childTnLst>
                                    <p:set>
                                      <p:cBhvr>
                                        <p:cTn id="43" dur="1" fill="hold">
                                          <p:stCondLst>
                                            <p:cond delay="0"/>
                                          </p:stCondLst>
                                        </p:cTn>
                                        <p:tgtEl>
                                          <p:spTgt spid="154742"/>
                                        </p:tgtEl>
                                        <p:attrNameLst>
                                          <p:attrName>style.visibility</p:attrName>
                                        </p:attrNameLst>
                                      </p:cBhvr>
                                      <p:to>
                                        <p:strVal val="visible"/>
                                      </p:to>
                                    </p:set>
                                    <p:animEffect transition="in" filter="wipe(left)">
                                      <p:cBhvr>
                                        <p:cTn id="44" dur="500"/>
                                        <p:tgtEl>
                                          <p:spTgt spid="15474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4711"/>
                                        </p:tgtEl>
                                        <p:attrNameLst>
                                          <p:attrName>style.visibility</p:attrName>
                                        </p:attrNameLst>
                                      </p:cBhvr>
                                      <p:to>
                                        <p:strVal val="visible"/>
                                      </p:to>
                                    </p:set>
                                  </p:childTnLst>
                                </p:cTn>
                              </p:par>
                            </p:childTnLst>
                          </p:cTn>
                        </p:par>
                        <p:par>
                          <p:cTn id="49" fill="hold">
                            <p:stCondLst>
                              <p:cond delay="0"/>
                            </p:stCondLst>
                            <p:childTnLst>
                              <p:par>
                                <p:cTn id="50" presetID="22" presetClass="entr" presetSubtype="8"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2000"/>
                                        <p:tgtEl>
                                          <p:spTgt spid="14"/>
                                        </p:tgtEl>
                                      </p:cBhvr>
                                    </p:animEffect>
                                  </p:childTnLst>
                                </p:cTn>
                              </p:par>
                            </p:childTnLst>
                          </p:cTn>
                        </p:par>
                        <p:par>
                          <p:cTn id="53" fill="hold">
                            <p:stCondLst>
                              <p:cond delay="2000"/>
                            </p:stCondLst>
                            <p:childTnLst>
                              <p:par>
                                <p:cTn id="54" presetID="22" presetClass="entr" presetSubtype="8" fill="hold" nodeType="afterEffect">
                                  <p:stCondLst>
                                    <p:cond delay="1000"/>
                                  </p:stCondLst>
                                  <p:childTnLst>
                                    <p:set>
                                      <p:cBhvr>
                                        <p:cTn id="55" dur="1" fill="hold">
                                          <p:stCondLst>
                                            <p:cond delay="0"/>
                                          </p:stCondLst>
                                        </p:cTn>
                                        <p:tgtEl>
                                          <p:spTgt spid="12"/>
                                        </p:tgtEl>
                                        <p:attrNameLst>
                                          <p:attrName>style.visibility</p:attrName>
                                        </p:attrNameLst>
                                      </p:cBhvr>
                                      <p:to>
                                        <p:strVal val="visible"/>
                                      </p:to>
                                    </p:set>
                                    <p:animEffect transition="in" filter="wipe(left)">
                                      <p:cBhvr>
                                        <p:cTn id="56" dur="2000"/>
                                        <p:tgtEl>
                                          <p:spTgt spid="12"/>
                                        </p:tgtEl>
                                      </p:cBhvr>
                                    </p:animEffect>
                                  </p:childTnLst>
                                </p:cTn>
                              </p:par>
                            </p:childTnLst>
                          </p:cTn>
                        </p:par>
                        <p:par>
                          <p:cTn id="57" fill="hold">
                            <p:stCondLst>
                              <p:cond delay="5000"/>
                            </p:stCondLst>
                            <p:childTnLst>
                              <p:par>
                                <p:cTn id="58" presetID="22" presetClass="entr" presetSubtype="8" fill="hold" nodeType="afterEffect">
                                  <p:stCondLst>
                                    <p:cond delay="100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20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54713"/>
                                        </p:tgtEl>
                                        <p:attrNameLst>
                                          <p:attrName>style.visibility</p:attrName>
                                        </p:attrNameLst>
                                      </p:cBhvr>
                                      <p:to>
                                        <p:strVal val="visible"/>
                                      </p:to>
                                    </p:set>
                                  </p:childTnLst>
                                </p:cTn>
                              </p:par>
                            </p:childTnLst>
                          </p:cTn>
                        </p:par>
                        <p:par>
                          <p:cTn id="65" fill="hold">
                            <p:stCondLst>
                              <p:cond delay="0"/>
                            </p:stCondLst>
                            <p:childTnLst>
                              <p:par>
                                <p:cTn id="66" presetID="22" presetClass="entr" presetSubtype="8" fill="hold"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childTnLst>
                          </p:cTn>
                        </p:par>
                        <p:par>
                          <p:cTn id="69" fill="hold">
                            <p:stCondLst>
                              <p:cond delay="500"/>
                            </p:stCondLst>
                            <p:childTnLst>
                              <p:par>
                                <p:cTn id="70" presetID="22" presetClass="entr" presetSubtype="8" fill="hold" nodeType="after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left)">
                                      <p:cBhvr>
                                        <p:cTn id="72" dur="500"/>
                                        <p:tgtEl>
                                          <p:spTgt spid="18"/>
                                        </p:tgtEl>
                                      </p:cBhvr>
                                    </p:animEffect>
                                  </p:childTnLst>
                                </p:cTn>
                              </p:par>
                              <p:par>
                                <p:cTn id="73" presetID="22" presetClass="entr" presetSubtype="8" fill="hold"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wipe(left)">
                                      <p:cBhvr>
                                        <p:cTn id="75" dur="500"/>
                                        <p:tgtEl>
                                          <p:spTgt spid="2"/>
                                        </p:tgtEl>
                                      </p:cBhvr>
                                    </p:animEffect>
                                  </p:childTnLst>
                                </p:cTn>
                              </p:par>
                            </p:childTnLst>
                          </p:cTn>
                        </p:par>
                        <p:par>
                          <p:cTn id="76" fill="hold">
                            <p:stCondLst>
                              <p:cond delay="1000"/>
                            </p:stCondLst>
                            <p:childTnLst>
                              <p:par>
                                <p:cTn id="77" presetID="22" presetClass="entr" presetSubtype="8" fill="hold" nodeType="after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left)">
                                      <p:cBhvr>
                                        <p:cTn id="79" dur="500"/>
                                        <p:tgtEl>
                                          <p:spTgt spid="10"/>
                                        </p:tgtEl>
                                      </p:cBhvr>
                                    </p:animEffect>
                                  </p:childTnLst>
                                </p:cTn>
                              </p:par>
                              <p:par>
                                <p:cTn id="80" presetID="22" presetClass="entr" presetSubtype="8" fill="hold" nodeType="with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wipe(left)">
                                      <p:cBhvr>
                                        <p:cTn id="82" dur="500"/>
                                        <p:tgtEl>
                                          <p:spTgt spid="3"/>
                                        </p:tgtEl>
                                      </p:cBhvr>
                                    </p:animEffect>
                                  </p:childTnLst>
                                </p:cTn>
                              </p:par>
                              <p:par>
                                <p:cTn id="83" presetID="22" presetClass="entr" presetSubtype="8" fill="hold" nodeType="with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wipe(left)">
                                      <p:cBhvr>
                                        <p:cTn id="85" dur="500"/>
                                        <p:tgtEl>
                                          <p:spTgt spid="6"/>
                                        </p:tgtEl>
                                      </p:cBhvr>
                                    </p:animEffect>
                                  </p:childTnLst>
                                </p:cTn>
                              </p:par>
                            </p:childTnLst>
                          </p:cTn>
                        </p:par>
                        <p:par>
                          <p:cTn id="86" fill="hold">
                            <p:stCondLst>
                              <p:cond delay="1500"/>
                            </p:stCondLst>
                            <p:childTnLst>
                              <p:par>
                                <p:cTn id="87" presetID="22" presetClass="entr" presetSubtype="8" fill="hold" nodeType="afterEffect">
                                  <p:stCondLst>
                                    <p:cond delay="0"/>
                                  </p:stCondLst>
                                  <p:childTnLst>
                                    <p:set>
                                      <p:cBhvr>
                                        <p:cTn id="88" dur="1" fill="hold">
                                          <p:stCondLst>
                                            <p:cond delay="0"/>
                                          </p:stCondLst>
                                        </p:cTn>
                                        <p:tgtEl>
                                          <p:spTgt spid="7"/>
                                        </p:tgtEl>
                                        <p:attrNameLst>
                                          <p:attrName>style.visibility</p:attrName>
                                        </p:attrNameLst>
                                      </p:cBhvr>
                                      <p:to>
                                        <p:strVal val="visible"/>
                                      </p:to>
                                    </p:set>
                                    <p:animEffect transition="in" filter="wipe(left)">
                                      <p:cBhvr>
                                        <p:cTn id="89" dur="500"/>
                                        <p:tgtEl>
                                          <p:spTgt spid="7"/>
                                        </p:tgtEl>
                                      </p:cBhvr>
                                    </p:animEffect>
                                  </p:childTnLst>
                                </p:cTn>
                              </p:par>
                              <p:par>
                                <p:cTn id="90" presetID="22" presetClass="entr" presetSubtype="8" fill="hold" nodeType="withEffect">
                                  <p:stCondLst>
                                    <p:cond delay="0"/>
                                  </p:stCondLst>
                                  <p:childTnLst>
                                    <p:set>
                                      <p:cBhvr>
                                        <p:cTn id="91" dur="1" fill="hold">
                                          <p:stCondLst>
                                            <p:cond delay="0"/>
                                          </p:stCondLst>
                                        </p:cTn>
                                        <p:tgtEl>
                                          <p:spTgt spid="4"/>
                                        </p:tgtEl>
                                        <p:attrNameLst>
                                          <p:attrName>style.visibility</p:attrName>
                                        </p:attrNameLst>
                                      </p:cBhvr>
                                      <p:to>
                                        <p:strVal val="visible"/>
                                      </p:to>
                                    </p:set>
                                    <p:animEffect transition="in" filter="wipe(left)">
                                      <p:cBhvr>
                                        <p:cTn id="92" dur="500"/>
                                        <p:tgtEl>
                                          <p:spTgt spid="4"/>
                                        </p:tgtEl>
                                      </p:cBhvr>
                                    </p:animEffect>
                                  </p:childTnLst>
                                </p:cTn>
                              </p:par>
                              <p:par>
                                <p:cTn id="93" presetID="22" presetClass="entr" presetSubtype="8" fill="hold" nodeType="withEffect">
                                  <p:stCondLst>
                                    <p:cond delay="0"/>
                                  </p:stCondLst>
                                  <p:childTnLst>
                                    <p:set>
                                      <p:cBhvr>
                                        <p:cTn id="94" dur="1" fill="hold">
                                          <p:stCondLst>
                                            <p:cond delay="0"/>
                                          </p:stCondLst>
                                        </p:cTn>
                                        <p:tgtEl>
                                          <p:spTgt spid="11"/>
                                        </p:tgtEl>
                                        <p:attrNameLst>
                                          <p:attrName>style.visibility</p:attrName>
                                        </p:attrNameLst>
                                      </p:cBhvr>
                                      <p:to>
                                        <p:strVal val="visible"/>
                                      </p:to>
                                    </p:set>
                                    <p:animEffect transition="in" filter="wipe(left)">
                                      <p:cBhvr>
                                        <p:cTn id="95" dur="500"/>
                                        <p:tgtEl>
                                          <p:spTgt spid="11"/>
                                        </p:tgtEl>
                                      </p:cBhvr>
                                    </p:animEffect>
                                  </p:childTnLst>
                                </p:cTn>
                              </p:par>
                            </p:childTnLst>
                          </p:cTn>
                        </p:par>
                        <p:par>
                          <p:cTn id="96" fill="hold">
                            <p:stCondLst>
                              <p:cond delay="2000"/>
                            </p:stCondLst>
                            <p:childTnLst>
                              <p:par>
                                <p:cTn id="97" presetID="22" presetClass="entr" presetSubtype="8" fill="hold" nodeType="after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wipe(left)">
                                      <p:cBhvr>
                                        <p:cTn id="99" dur="500"/>
                                        <p:tgtEl>
                                          <p:spTgt spid="5"/>
                                        </p:tgtEl>
                                      </p:cBhvr>
                                    </p:animEffect>
                                  </p:childTnLst>
                                </p:cTn>
                              </p:par>
                              <p:par>
                                <p:cTn id="100" presetID="22" presetClass="entr" presetSubtype="8" fill="hold" nodeType="withEffect">
                                  <p:stCondLst>
                                    <p:cond delay="0"/>
                                  </p:stCondLst>
                                  <p:childTnLst>
                                    <p:set>
                                      <p:cBhvr>
                                        <p:cTn id="101" dur="1" fill="hold">
                                          <p:stCondLst>
                                            <p:cond delay="0"/>
                                          </p:stCondLst>
                                        </p:cTn>
                                        <p:tgtEl>
                                          <p:spTgt spid="8"/>
                                        </p:tgtEl>
                                        <p:attrNameLst>
                                          <p:attrName>style.visibility</p:attrName>
                                        </p:attrNameLst>
                                      </p:cBhvr>
                                      <p:to>
                                        <p:strVal val="visible"/>
                                      </p:to>
                                    </p:set>
                                    <p:animEffect transition="in" filter="wipe(left)">
                                      <p:cBhvr>
                                        <p:cTn id="102" dur="500"/>
                                        <p:tgtEl>
                                          <p:spTgt spid="8"/>
                                        </p:tgtEl>
                                      </p:cBhvr>
                                    </p:animEffect>
                                  </p:childTnLst>
                                </p:cTn>
                              </p:par>
                            </p:childTnLst>
                          </p:cTn>
                        </p:par>
                        <p:par>
                          <p:cTn id="103" fill="hold">
                            <p:stCondLst>
                              <p:cond delay="2500"/>
                            </p:stCondLst>
                            <p:childTnLst>
                              <p:par>
                                <p:cTn id="104" presetID="22" presetClass="entr" presetSubtype="8" fill="hold" nodeType="afterEffect">
                                  <p:stCondLst>
                                    <p:cond delay="0"/>
                                  </p:stCondLst>
                                  <p:childTnLst>
                                    <p:set>
                                      <p:cBhvr>
                                        <p:cTn id="105" dur="1" fill="hold">
                                          <p:stCondLst>
                                            <p:cond delay="0"/>
                                          </p:stCondLst>
                                        </p:cTn>
                                        <p:tgtEl>
                                          <p:spTgt spid="9"/>
                                        </p:tgtEl>
                                        <p:attrNameLst>
                                          <p:attrName>style.visibility</p:attrName>
                                        </p:attrNameLst>
                                      </p:cBhvr>
                                      <p:to>
                                        <p:strVal val="visible"/>
                                      </p:to>
                                    </p:set>
                                    <p:animEffect transition="in" filter="wipe(left)">
                                      <p:cBhvr>
                                        <p:cTn id="10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703" grpId="0" animBg="1"/>
      <p:bldP spid="154704" grpId="0" animBg="1"/>
      <p:bldP spid="154705" grpId="0" animBg="1"/>
      <p:bldP spid="154706" grpId="0" animBg="1"/>
      <p:bldP spid="154711" grpId="0"/>
      <p:bldP spid="154713" grpId="0"/>
      <p:bldP spid="154740" grpId="0" animBg="1"/>
      <p:bldP spid="154741" grpId="0" animBg="1"/>
      <p:bldP spid="15474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Rectangle 2"/>
          <p:cNvSpPr>
            <a:spLocks noGrp="1" noChangeArrowheads="1"/>
          </p:cNvSpPr>
          <p:nvPr>
            <p:ph type="title"/>
          </p:nvPr>
        </p:nvSpPr>
        <p:spPr>
          <a:xfrm>
            <a:off x="330199" y="75137"/>
            <a:ext cx="8570913" cy="800100"/>
          </a:xfrm>
        </p:spPr>
        <p:txBody>
          <a:bodyPr/>
          <a:lstStyle/>
          <a:p>
            <a:pPr eaLnBrk="1" hangingPunct="1"/>
            <a:r>
              <a:rPr lang="zh-CN" altLang="en-US" dirty="0">
                <a:latin typeface="+mn-lt"/>
              </a:rPr>
              <a:t>为什么分组交换更有效率</a:t>
            </a:r>
            <a:r>
              <a:rPr lang="en-US" altLang="zh-CN" dirty="0">
                <a:latin typeface="+mn-lt"/>
              </a:rPr>
              <a:t>?</a:t>
            </a:r>
            <a:endParaRPr lang="en-US" altLang="zh-CN" dirty="0" smtClean="0">
              <a:latin typeface="+mn-lt"/>
            </a:endParaRPr>
          </a:p>
        </p:txBody>
      </p:sp>
      <p:sp>
        <p:nvSpPr>
          <p:cNvPr id="18439" name="Rectangle 3"/>
          <p:cNvSpPr>
            <a:spLocks noGrp="1" noChangeArrowheads="1"/>
          </p:cNvSpPr>
          <p:nvPr>
            <p:ph type="body" sz="half" idx="1"/>
          </p:nvPr>
        </p:nvSpPr>
        <p:spPr>
          <a:xfrm>
            <a:off x="330200" y="1595438"/>
            <a:ext cx="3881438" cy="3933825"/>
          </a:xfrm>
        </p:spPr>
        <p:txBody>
          <a:bodyPr/>
          <a:lstStyle/>
          <a:p>
            <a:pPr eaLnBrk="1" hangingPunct="1">
              <a:lnSpc>
                <a:spcPct val="90000"/>
              </a:lnSpc>
            </a:pPr>
            <a:r>
              <a:rPr lang="en-US" altLang="zh-CN" sz="2400" dirty="0" smtClean="0"/>
              <a:t>1 Mb/s link</a:t>
            </a:r>
          </a:p>
          <a:p>
            <a:pPr eaLnBrk="1" hangingPunct="1">
              <a:lnSpc>
                <a:spcPct val="90000"/>
              </a:lnSpc>
            </a:pPr>
            <a:r>
              <a:rPr lang="en-US" altLang="zh-CN" sz="2400" dirty="0" smtClean="0"/>
              <a:t>each user:</a:t>
            </a:r>
            <a:r>
              <a:rPr lang="en-US" altLang="zh-CN" sz="2000" dirty="0" smtClean="0"/>
              <a:t> </a:t>
            </a:r>
          </a:p>
          <a:p>
            <a:pPr lvl="1" eaLnBrk="1" hangingPunct="1">
              <a:lnSpc>
                <a:spcPct val="90000"/>
              </a:lnSpc>
            </a:pPr>
            <a:r>
              <a:rPr lang="en-US" altLang="zh-CN" dirty="0" smtClean="0"/>
              <a:t>100 kb/s when "active"</a:t>
            </a:r>
          </a:p>
          <a:p>
            <a:pPr lvl="1" eaLnBrk="1" hangingPunct="1">
              <a:lnSpc>
                <a:spcPct val="90000"/>
              </a:lnSpc>
            </a:pPr>
            <a:r>
              <a:rPr lang="en-US" altLang="zh-CN" dirty="0" smtClean="0"/>
              <a:t>active 10% of time</a:t>
            </a:r>
          </a:p>
          <a:p>
            <a:pPr eaLnBrk="1" hangingPunct="1">
              <a:lnSpc>
                <a:spcPct val="90000"/>
              </a:lnSpc>
            </a:pPr>
            <a:r>
              <a:rPr lang="zh-CN" altLang="en-US" sz="2400" dirty="0" smtClean="0">
                <a:solidFill>
                  <a:srgbClr val="FF3300"/>
                </a:solidFill>
              </a:rPr>
              <a:t>电路交换</a:t>
            </a:r>
            <a:r>
              <a:rPr lang="en-US" altLang="zh-CN" sz="2400" dirty="0" smtClean="0">
                <a:solidFill>
                  <a:srgbClr val="FF3300"/>
                </a:solidFill>
              </a:rPr>
              <a:t>:</a:t>
            </a:r>
            <a:r>
              <a:rPr lang="en-US" altLang="zh-CN" sz="2400" dirty="0" smtClean="0"/>
              <a:t> </a:t>
            </a:r>
          </a:p>
          <a:p>
            <a:pPr lvl="1" eaLnBrk="1" hangingPunct="1">
              <a:lnSpc>
                <a:spcPct val="90000"/>
              </a:lnSpc>
            </a:pPr>
            <a:r>
              <a:rPr lang="en-US" altLang="zh-CN" dirty="0" smtClean="0"/>
              <a:t>10 users</a:t>
            </a:r>
            <a:endParaRPr lang="en-US" altLang="zh-CN" i="1" dirty="0" smtClean="0">
              <a:solidFill>
                <a:srgbClr val="FF3300"/>
              </a:solidFill>
            </a:endParaRPr>
          </a:p>
          <a:p>
            <a:pPr eaLnBrk="1" hangingPunct="1">
              <a:lnSpc>
                <a:spcPct val="90000"/>
              </a:lnSpc>
            </a:pPr>
            <a:r>
              <a:rPr lang="zh-CN" altLang="en-US" sz="2400" dirty="0" smtClean="0">
                <a:solidFill>
                  <a:srgbClr val="FF3300"/>
                </a:solidFill>
              </a:rPr>
              <a:t>分组交换</a:t>
            </a:r>
            <a:r>
              <a:rPr lang="en-US" altLang="zh-CN" sz="2400" dirty="0" smtClean="0">
                <a:solidFill>
                  <a:srgbClr val="FF3300"/>
                </a:solidFill>
              </a:rPr>
              <a:t>:</a:t>
            </a:r>
            <a:r>
              <a:rPr lang="en-US" altLang="zh-CN" sz="2000" dirty="0" smtClean="0"/>
              <a:t> </a:t>
            </a:r>
          </a:p>
          <a:p>
            <a:pPr lvl="1" eaLnBrk="1" hangingPunct="1">
              <a:lnSpc>
                <a:spcPct val="90000"/>
              </a:lnSpc>
            </a:pPr>
            <a:r>
              <a:rPr lang="en-US" altLang="zh-CN" sz="2200" dirty="0" smtClean="0"/>
              <a:t>with 35 users, P(&gt;10 active users at same time) is less than .0004</a:t>
            </a:r>
            <a:endParaRPr lang="zh-CN" altLang="en-US" sz="2200" dirty="0" smtClean="0"/>
          </a:p>
        </p:txBody>
      </p:sp>
      <p:sp>
        <p:nvSpPr>
          <p:cNvPr id="18440" name="Rectangle 4"/>
          <p:cNvSpPr>
            <a:spLocks noGrp="1" noChangeArrowheads="1"/>
          </p:cNvSpPr>
          <p:nvPr>
            <p:ph type="body" sz="half" idx="2"/>
          </p:nvPr>
        </p:nvSpPr>
        <p:spPr>
          <a:xfrm>
            <a:off x="257175" y="1065213"/>
            <a:ext cx="8715375" cy="452437"/>
          </a:xfrm>
        </p:spPr>
        <p:txBody>
          <a:bodyPr/>
          <a:lstStyle/>
          <a:p>
            <a:pPr eaLnBrk="1" hangingPunct="1">
              <a:lnSpc>
                <a:spcPct val="90000"/>
              </a:lnSpc>
              <a:buFontTx/>
              <a:buNone/>
            </a:pPr>
            <a:r>
              <a:rPr lang="zh-CN" altLang="en-US" dirty="0"/>
              <a:t>分组交换允许更多的用户使用网络</a:t>
            </a:r>
            <a:r>
              <a:rPr lang="en-US" altLang="zh-CN" dirty="0" smtClean="0"/>
              <a:t>!</a:t>
            </a:r>
            <a:endParaRPr lang="en-US" altLang="zh-CN" sz="2400" dirty="0" smtClean="0">
              <a:solidFill>
                <a:srgbClr val="FF3300"/>
              </a:solidFill>
            </a:endParaRPr>
          </a:p>
        </p:txBody>
      </p:sp>
      <p:sp>
        <p:nvSpPr>
          <p:cNvPr id="18448" name="Text Box 48"/>
          <p:cNvSpPr txBox="1">
            <a:spLocks noChangeArrowheads="1"/>
          </p:cNvSpPr>
          <p:nvPr/>
        </p:nvSpPr>
        <p:spPr bwMode="auto">
          <a:xfrm>
            <a:off x="4331678" y="4959438"/>
            <a:ext cx="4656137" cy="461665"/>
          </a:xfrm>
          <a:prstGeom prst="rect">
            <a:avLst/>
          </a:prstGeom>
          <a:noFill/>
          <a:ln w="9525">
            <a:noFill/>
            <a:miter lim="800000"/>
            <a:headEnd/>
            <a:tailEnd/>
          </a:ln>
        </p:spPr>
        <p:txBody>
          <a:bodyPr wrap="square">
            <a:spAutoFit/>
          </a:bodyPr>
          <a:lstStyle/>
          <a:p>
            <a:r>
              <a:rPr lang="en-US" altLang="zh-CN" dirty="0">
                <a:latin typeface="+mn-lt"/>
              </a:rPr>
              <a:t>Q: how did we get value 0.0004?</a:t>
            </a:r>
          </a:p>
        </p:txBody>
      </p:sp>
      <p:graphicFrame>
        <p:nvGraphicFramePr>
          <p:cNvPr id="18436" name="Object 65"/>
          <p:cNvGraphicFramePr>
            <a:graphicFrameLocks noChangeAspect="1"/>
          </p:cNvGraphicFramePr>
          <p:nvPr>
            <p:extLst>
              <p:ext uri="{D42A27DB-BD31-4B8C-83A1-F6EECF244321}">
                <p14:modId xmlns:p14="http://schemas.microsoft.com/office/powerpoint/2010/main" val="26146875"/>
              </p:ext>
            </p:extLst>
          </p:nvPr>
        </p:nvGraphicFramePr>
        <p:xfrm>
          <a:off x="708819" y="5397501"/>
          <a:ext cx="3124200" cy="611187"/>
        </p:xfrm>
        <a:graphic>
          <a:graphicData uri="http://schemas.openxmlformats.org/presentationml/2006/ole">
            <mc:AlternateContent xmlns:mc="http://schemas.openxmlformats.org/markup-compatibility/2006">
              <mc:Choice xmlns:v="urn:schemas-microsoft-com:vml" Requires="v">
                <p:oleObj spid="_x0000_s38390" name="公式" r:id="rId4" imgW="1459866" imgH="279279" progId="Equation.3">
                  <p:embed/>
                </p:oleObj>
              </mc:Choice>
              <mc:Fallback>
                <p:oleObj name="公式" r:id="rId4" imgW="1459866" imgH="279279" progId="Equation.3">
                  <p:embed/>
                  <p:pic>
                    <p:nvPicPr>
                      <p:cNvPr id="0" name="Picture 49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819" y="5397501"/>
                        <a:ext cx="3124200" cy="611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0" name="Group 347"/>
          <p:cNvGrpSpPr>
            <a:grpSpLocks/>
          </p:cNvGrpSpPr>
          <p:nvPr/>
        </p:nvGrpSpPr>
        <p:grpSpPr bwMode="auto">
          <a:xfrm>
            <a:off x="6327775" y="2974765"/>
            <a:ext cx="1162050" cy="714375"/>
            <a:chOff x="1871277" y="1576300"/>
            <a:chExt cx="1128371" cy="437861"/>
          </a:xfrm>
        </p:grpSpPr>
        <p:sp>
          <p:nvSpPr>
            <p:cNvPr id="31" name="Oval 41"/>
            <p:cNvSpPr>
              <a:spLocks noChangeArrowheads="1"/>
            </p:cNvSpPr>
            <p:nvPr/>
          </p:nvSpPr>
          <p:spPr bwMode="auto">
            <a:xfrm flipV="1">
              <a:off x="1874360" y="1695009"/>
              <a:ext cx="1125288" cy="31915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2" name="Rectangle 42"/>
            <p:cNvSpPr/>
            <p:nvPr/>
          </p:nvSpPr>
          <p:spPr bwMode="auto">
            <a:xfrm>
              <a:off x="1871277" y="1739768"/>
              <a:ext cx="1128371" cy="11579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3" name="Oval 43"/>
            <p:cNvSpPr>
              <a:spLocks noChangeArrowheads="1"/>
            </p:cNvSpPr>
            <p:nvPr/>
          </p:nvSpPr>
          <p:spPr bwMode="auto">
            <a:xfrm flipV="1">
              <a:off x="1871277" y="1576300"/>
              <a:ext cx="1125288" cy="31915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4" name="Freeform 44"/>
            <p:cNvSpPr/>
            <p:nvPr/>
          </p:nvSpPr>
          <p:spPr bwMode="auto">
            <a:xfrm>
              <a:off x="2159536" y="1673602"/>
              <a:ext cx="548771" cy="160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 name="Freeform 45"/>
            <p:cNvSpPr>
              <a:spLocks/>
            </p:cNvSpPr>
            <p:nvPr/>
          </p:nvSpPr>
          <p:spPr bwMode="auto">
            <a:xfrm>
              <a:off x="2102501" y="1632735"/>
              <a:ext cx="662841" cy="111898"/>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6" name="Freeform 46"/>
            <p:cNvSpPr>
              <a:spLocks/>
            </p:cNvSpPr>
            <p:nvPr/>
          </p:nvSpPr>
          <p:spPr bwMode="auto">
            <a:xfrm>
              <a:off x="2537201" y="1728092"/>
              <a:ext cx="243555" cy="9633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7" name="Freeform 47"/>
            <p:cNvSpPr>
              <a:spLocks/>
            </p:cNvSpPr>
            <p:nvPr/>
          </p:nvSpPr>
          <p:spPr bwMode="auto">
            <a:xfrm>
              <a:off x="2090169" y="1730038"/>
              <a:ext cx="240473"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38" name="Straight Connector 48"/>
            <p:cNvCxnSpPr>
              <a:cxnSpLocks noChangeShapeType="1"/>
              <a:endCxn id="33" idx="2"/>
            </p:cNvCxnSpPr>
            <p:nvPr/>
          </p:nvCxnSpPr>
          <p:spPr bwMode="auto">
            <a:xfrm flipH="1" flipV="1">
              <a:off x="1871277" y="1736849"/>
              <a:ext cx="3083" cy="1235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9" name="Straight Connector 49"/>
            <p:cNvCxnSpPr>
              <a:cxnSpLocks noChangeShapeType="1"/>
            </p:cNvCxnSpPr>
            <p:nvPr/>
          </p:nvCxnSpPr>
          <p:spPr bwMode="auto">
            <a:xfrm flipH="1" flipV="1">
              <a:off x="2996565" y="1734903"/>
              <a:ext cx="3083" cy="12260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0" name="Line 15"/>
          <p:cNvSpPr>
            <a:spLocks noChangeShapeType="1"/>
          </p:cNvSpPr>
          <p:nvPr/>
        </p:nvSpPr>
        <p:spPr bwMode="auto">
          <a:xfrm>
            <a:off x="5380038" y="2727115"/>
            <a:ext cx="838200" cy="457200"/>
          </a:xfrm>
          <a:prstGeom prst="line">
            <a:avLst/>
          </a:prstGeom>
          <a:noFill/>
          <a:ln w="28575">
            <a:solidFill>
              <a:srgbClr val="000099"/>
            </a:solidFill>
            <a:round/>
            <a:headEnd/>
            <a:tailEnd/>
          </a:ln>
        </p:spPr>
        <p:txBody>
          <a:bodyPr wrap="none" anchor="ctr"/>
          <a:lstStyle/>
          <a:p>
            <a:endParaRPr lang="zh-CN" altLang="en-US"/>
          </a:p>
        </p:txBody>
      </p:sp>
      <p:sp>
        <p:nvSpPr>
          <p:cNvPr id="41" name="Line 16"/>
          <p:cNvSpPr>
            <a:spLocks noChangeShapeType="1"/>
          </p:cNvSpPr>
          <p:nvPr/>
        </p:nvSpPr>
        <p:spPr bwMode="auto">
          <a:xfrm>
            <a:off x="6218238" y="3184315"/>
            <a:ext cx="2038350" cy="0"/>
          </a:xfrm>
          <a:prstGeom prst="line">
            <a:avLst/>
          </a:prstGeom>
          <a:noFill/>
          <a:ln w="28575">
            <a:solidFill>
              <a:srgbClr val="000099"/>
            </a:solidFill>
            <a:round/>
            <a:headEnd/>
            <a:tailEnd type="triangle" w="med" len="med"/>
          </a:ln>
        </p:spPr>
        <p:txBody>
          <a:bodyPr wrap="none" anchor="ctr"/>
          <a:lstStyle/>
          <a:p>
            <a:endParaRPr lang="zh-CN" altLang="en-US"/>
          </a:p>
        </p:txBody>
      </p:sp>
      <p:sp>
        <p:nvSpPr>
          <p:cNvPr id="42" name="Line 17"/>
          <p:cNvSpPr>
            <a:spLocks noChangeShapeType="1"/>
          </p:cNvSpPr>
          <p:nvPr/>
        </p:nvSpPr>
        <p:spPr bwMode="auto">
          <a:xfrm>
            <a:off x="6218238" y="3336715"/>
            <a:ext cx="2038350" cy="0"/>
          </a:xfrm>
          <a:prstGeom prst="line">
            <a:avLst/>
          </a:prstGeom>
          <a:noFill/>
          <a:ln w="28575">
            <a:solidFill>
              <a:schemeClr val="accent2"/>
            </a:solidFill>
            <a:round/>
            <a:headEnd/>
            <a:tailEnd type="triangle" w="med" len="med"/>
          </a:ln>
        </p:spPr>
        <p:txBody>
          <a:bodyPr wrap="none" anchor="ctr"/>
          <a:lstStyle/>
          <a:p>
            <a:endParaRPr lang="zh-CN" altLang="en-US"/>
          </a:p>
        </p:txBody>
      </p:sp>
      <p:sp>
        <p:nvSpPr>
          <p:cNvPr id="43" name="Line 18"/>
          <p:cNvSpPr>
            <a:spLocks noChangeShapeType="1"/>
          </p:cNvSpPr>
          <p:nvPr/>
        </p:nvSpPr>
        <p:spPr bwMode="auto">
          <a:xfrm flipV="1">
            <a:off x="5456238" y="3336715"/>
            <a:ext cx="762000" cy="609600"/>
          </a:xfrm>
          <a:prstGeom prst="line">
            <a:avLst/>
          </a:prstGeom>
          <a:noFill/>
          <a:ln w="28575">
            <a:solidFill>
              <a:srgbClr val="000099"/>
            </a:solidFill>
            <a:round/>
            <a:headEnd/>
            <a:tailEnd/>
          </a:ln>
        </p:spPr>
        <p:txBody>
          <a:bodyPr wrap="none" anchor="ctr"/>
          <a:lstStyle/>
          <a:p>
            <a:endParaRPr lang="zh-CN" altLang="en-US"/>
          </a:p>
        </p:txBody>
      </p:sp>
      <p:sp>
        <p:nvSpPr>
          <p:cNvPr id="44" name="Text Box 19"/>
          <p:cNvSpPr txBox="1">
            <a:spLocks noChangeArrowheads="1"/>
          </p:cNvSpPr>
          <p:nvPr/>
        </p:nvSpPr>
        <p:spPr bwMode="auto">
          <a:xfrm>
            <a:off x="5145088" y="2904915"/>
            <a:ext cx="730250" cy="581025"/>
          </a:xfrm>
          <a:prstGeom prst="rect">
            <a:avLst/>
          </a:prstGeom>
          <a:noFill/>
          <a:ln w="9525">
            <a:noFill/>
            <a:miter lim="800000"/>
            <a:headEnd/>
            <a:tailEnd/>
          </a:ln>
        </p:spPr>
        <p:txBody>
          <a:bodyPr wrap="none">
            <a:spAutoFit/>
          </a:bodyPr>
          <a:lstStyle/>
          <a:p>
            <a:pPr algn="ctr">
              <a:lnSpc>
                <a:spcPct val="80000"/>
              </a:lnSpc>
            </a:pPr>
            <a:r>
              <a:rPr lang="en-US" altLang="zh-CN" sz="2000" i="1">
                <a:solidFill>
                  <a:srgbClr val="000099"/>
                </a:solidFill>
                <a:latin typeface="Gill Sans MT" pitchFamily="34" charset="0"/>
              </a:rPr>
              <a:t>N</a:t>
            </a:r>
            <a:r>
              <a:rPr lang="en-US" altLang="zh-CN" sz="2000">
                <a:solidFill>
                  <a:srgbClr val="000099"/>
                </a:solidFill>
                <a:latin typeface="Gill Sans MT" pitchFamily="34" charset="0"/>
              </a:rPr>
              <a:t> </a:t>
            </a:r>
          </a:p>
          <a:p>
            <a:pPr algn="ctr">
              <a:lnSpc>
                <a:spcPct val="80000"/>
              </a:lnSpc>
            </a:pPr>
            <a:r>
              <a:rPr lang="en-US" altLang="zh-CN" sz="2000">
                <a:solidFill>
                  <a:srgbClr val="000099"/>
                </a:solidFill>
                <a:latin typeface="Gill Sans MT" pitchFamily="34" charset="0"/>
              </a:rPr>
              <a:t>users</a:t>
            </a:r>
          </a:p>
        </p:txBody>
      </p:sp>
      <p:sp>
        <p:nvSpPr>
          <p:cNvPr id="45" name="Text Box 20"/>
          <p:cNvSpPr txBox="1">
            <a:spLocks noChangeArrowheads="1"/>
          </p:cNvSpPr>
          <p:nvPr/>
        </p:nvSpPr>
        <p:spPr bwMode="auto">
          <a:xfrm>
            <a:off x="7542213" y="3468478"/>
            <a:ext cx="1468437" cy="396875"/>
          </a:xfrm>
          <a:prstGeom prst="rect">
            <a:avLst/>
          </a:prstGeom>
          <a:noFill/>
          <a:ln w="9525">
            <a:noFill/>
            <a:miter lim="800000"/>
            <a:headEnd/>
            <a:tailEnd/>
          </a:ln>
        </p:spPr>
        <p:txBody>
          <a:bodyPr wrap="none">
            <a:spAutoFit/>
          </a:bodyPr>
          <a:lstStyle/>
          <a:p>
            <a:r>
              <a:rPr lang="en-US" altLang="zh-CN" sz="2000" dirty="0">
                <a:latin typeface="+mn-lt"/>
              </a:rPr>
              <a:t>1 Mbps link</a:t>
            </a:r>
          </a:p>
        </p:txBody>
      </p:sp>
      <p:sp>
        <p:nvSpPr>
          <p:cNvPr id="46" name="Line 47"/>
          <p:cNvSpPr>
            <a:spLocks noChangeShapeType="1"/>
          </p:cNvSpPr>
          <p:nvPr/>
        </p:nvSpPr>
        <p:spPr bwMode="auto">
          <a:xfrm>
            <a:off x="7491413" y="3265278"/>
            <a:ext cx="1409700" cy="0"/>
          </a:xfrm>
          <a:prstGeom prst="line">
            <a:avLst/>
          </a:prstGeom>
          <a:noFill/>
          <a:ln w="28575">
            <a:solidFill>
              <a:schemeClr val="tx1"/>
            </a:solidFill>
            <a:round/>
            <a:headEnd/>
            <a:tailEnd/>
          </a:ln>
        </p:spPr>
        <p:txBody>
          <a:bodyPr wrap="none" anchor="ctr"/>
          <a:lstStyle/>
          <a:p>
            <a:endParaRPr lang="zh-CN" altLang="en-US"/>
          </a:p>
        </p:txBody>
      </p:sp>
      <p:sp>
        <p:nvSpPr>
          <p:cNvPr id="47" name="Text Box 34"/>
          <p:cNvSpPr txBox="1">
            <a:spLocks noChangeArrowheads="1"/>
          </p:cNvSpPr>
          <p:nvPr/>
        </p:nvSpPr>
        <p:spPr bwMode="auto">
          <a:xfrm rot="5273514">
            <a:off x="4791869" y="2945397"/>
            <a:ext cx="736600" cy="519112"/>
          </a:xfrm>
          <a:prstGeom prst="rect">
            <a:avLst/>
          </a:prstGeom>
          <a:noFill/>
          <a:ln w="9525">
            <a:noFill/>
            <a:miter lim="800000"/>
            <a:headEnd/>
            <a:tailEnd/>
          </a:ln>
        </p:spPr>
        <p:txBody>
          <a:bodyPr wrap="none">
            <a:spAutoFit/>
          </a:bodyPr>
          <a:lstStyle/>
          <a:p>
            <a:r>
              <a:rPr lang="en-US" altLang="zh-CN" sz="2800" b="1"/>
              <a:t>…..</a:t>
            </a:r>
          </a:p>
        </p:txBody>
      </p:sp>
      <p:grpSp>
        <p:nvGrpSpPr>
          <p:cNvPr id="48" name="Group 37"/>
          <p:cNvGrpSpPr>
            <a:grpSpLocks/>
          </p:cNvGrpSpPr>
          <p:nvPr/>
        </p:nvGrpSpPr>
        <p:grpSpPr bwMode="auto">
          <a:xfrm>
            <a:off x="4646613" y="2231815"/>
            <a:ext cx="779462" cy="679450"/>
            <a:chOff x="-44" y="1473"/>
            <a:chExt cx="981" cy="1105"/>
          </a:xfrm>
        </p:grpSpPr>
        <p:pic>
          <p:nvPicPr>
            <p:cNvPr id="49" name="Picture 38" descr="desktop_computer_stylized_medium"/>
            <p:cNvPicPr>
              <a:picLocks noChangeAspect="1" noChangeArrowheads="1"/>
            </p:cNvPicPr>
            <p:nvPr/>
          </p:nvPicPr>
          <p:blipFill>
            <a:blip r:embed="rId6"/>
            <a:srcRect/>
            <a:stretch>
              <a:fillRect/>
            </a:stretch>
          </p:blipFill>
          <p:spPr bwMode="auto">
            <a:xfrm flipH="1">
              <a:off x="-44" y="1473"/>
              <a:ext cx="981" cy="1105"/>
            </a:xfrm>
            <a:prstGeom prst="rect">
              <a:avLst/>
            </a:prstGeom>
            <a:noFill/>
            <a:ln w="9525">
              <a:noFill/>
              <a:miter lim="800000"/>
              <a:headEnd/>
              <a:tailEnd/>
            </a:ln>
          </p:spPr>
        </p:pic>
        <p:sp>
          <p:nvSpPr>
            <p:cNvPr id="50" name="Freeform 39"/>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grpSp>
        <p:nvGrpSpPr>
          <p:cNvPr id="51" name="Group 40"/>
          <p:cNvGrpSpPr>
            <a:grpSpLocks/>
          </p:cNvGrpSpPr>
          <p:nvPr/>
        </p:nvGrpSpPr>
        <p:grpSpPr bwMode="auto">
          <a:xfrm>
            <a:off x="4651375" y="3557378"/>
            <a:ext cx="779463" cy="679450"/>
            <a:chOff x="-44" y="1473"/>
            <a:chExt cx="981" cy="1105"/>
          </a:xfrm>
        </p:grpSpPr>
        <p:pic>
          <p:nvPicPr>
            <p:cNvPr id="52" name="Picture 41" descr="desktop_computer_stylized_medium"/>
            <p:cNvPicPr>
              <a:picLocks noChangeAspect="1" noChangeArrowheads="1"/>
            </p:cNvPicPr>
            <p:nvPr/>
          </p:nvPicPr>
          <p:blipFill>
            <a:blip r:embed="rId6"/>
            <a:srcRect/>
            <a:stretch>
              <a:fillRect/>
            </a:stretch>
          </p:blipFill>
          <p:spPr bwMode="auto">
            <a:xfrm flipH="1">
              <a:off x="-44" y="1473"/>
              <a:ext cx="981" cy="1105"/>
            </a:xfrm>
            <a:prstGeom prst="rect">
              <a:avLst/>
            </a:prstGeom>
            <a:noFill/>
            <a:ln w="9525">
              <a:noFill/>
              <a:miter lim="800000"/>
              <a:headEnd/>
              <a:tailEnd/>
            </a:ln>
          </p:spPr>
        </p:pic>
        <p:sp>
          <p:nvSpPr>
            <p:cNvPr id="53" name="Freeform 42"/>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zh-CN" altLang="en-US"/>
            </a:p>
          </p:txBody>
        </p:sp>
      </p:grpSp>
      <p:sp>
        <p:nvSpPr>
          <p:cNvPr id="2" name="矩形 1"/>
          <p:cNvSpPr/>
          <p:nvPr/>
        </p:nvSpPr>
        <p:spPr>
          <a:xfrm>
            <a:off x="4331678" y="5682048"/>
            <a:ext cx="4590296" cy="461665"/>
          </a:xfrm>
          <a:prstGeom prst="rect">
            <a:avLst/>
          </a:prstGeom>
        </p:spPr>
        <p:txBody>
          <a:bodyPr wrap="none">
            <a:spAutoFit/>
          </a:bodyPr>
          <a:lstStyle/>
          <a:p>
            <a:r>
              <a:rPr lang="en-US" altLang="zh-CN" dirty="0">
                <a:latin typeface="+mn-lt"/>
              </a:rPr>
              <a:t>Q: what happens if &gt; 35 users ?</a:t>
            </a:r>
          </a:p>
        </p:txBody>
      </p:sp>
    </p:spTree>
    <p:extLst>
      <p:ext uri="{BB962C8B-B14F-4D97-AF65-F5344CB8AC3E}">
        <p14:creationId xmlns:p14="http://schemas.microsoft.com/office/powerpoint/2010/main" val="345244654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rPr>
              <a:t>第</a:t>
            </a:r>
            <a:r>
              <a:rPr lang="en-US" altLang="zh-CN" dirty="0" smtClean="0">
                <a:latin typeface="+mn-lt"/>
              </a:rPr>
              <a:t>1</a:t>
            </a:r>
            <a:r>
              <a:rPr lang="zh-CN" altLang="en-US" dirty="0" smtClean="0">
                <a:latin typeface="+mn-lt"/>
              </a:rPr>
              <a:t>章 计算机网络和互联网</a:t>
            </a:r>
            <a:endParaRPr lang="zh-CN" altLang="en-US" dirty="0">
              <a:latin typeface="+mn-lt"/>
            </a:endParaRPr>
          </a:p>
        </p:txBody>
      </p:sp>
      <p:sp>
        <p:nvSpPr>
          <p:cNvPr id="63491" name="Rectangle 3"/>
          <p:cNvSpPr>
            <a:spLocks noGrp="1" noChangeArrowheads="1"/>
          </p:cNvSpPr>
          <p:nvPr>
            <p:ph sz="half" idx="1"/>
          </p:nvPr>
        </p:nvSpPr>
        <p:spPr/>
        <p:txBody>
          <a:bodyPr/>
          <a:lstStyle/>
          <a:p>
            <a:pPr eaLnBrk="1" hangingPunct="1">
              <a:buFontTx/>
              <a:buNone/>
            </a:pPr>
            <a:r>
              <a:rPr lang="en-US" altLang="zh-CN" sz="2000" dirty="0" smtClean="0">
                <a:latin typeface="+mn-lt"/>
              </a:rPr>
              <a:t>1.1 </a:t>
            </a:r>
            <a:r>
              <a:rPr lang="zh-CN" altLang="en-US" sz="2000" dirty="0" smtClean="0">
                <a:latin typeface="+mn-lt"/>
              </a:rPr>
              <a:t>什么是互联网</a:t>
            </a:r>
            <a:endParaRPr lang="en-US" altLang="zh-CN" sz="2000" dirty="0" smtClean="0">
              <a:latin typeface="+mn-lt"/>
            </a:endParaRPr>
          </a:p>
          <a:p>
            <a:pPr eaLnBrk="1" hangingPunct="1">
              <a:buClr>
                <a:srgbClr val="FF0000"/>
              </a:buClr>
              <a:buFontTx/>
              <a:buChar char="•"/>
            </a:pPr>
            <a:r>
              <a:rPr lang="zh-CN" altLang="en-US" sz="1800" dirty="0" smtClean="0">
                <a:latin typeface="+mn-lt"/>
              </a:rPr>
              <a:t>具体构成描述</a:t>
            </a:r>
            <a:endParaRPr lang="en-US" altLang="zh-CN" sz="1800" dirty="0" smtClean="0">
              <a:latin typeface="+mn-lt"/>
            </a:endParaRPr>
          </a:p>
          <a:p>
            <a:pPr eaLnBrk="1" hangingPunct="1">
              <a:buClr>
                <a:srgbClr val="FF0000"/>
              </a:buClr>
            </a:pPr>
            <a:r>
              <a:rPr lang="zh-CN" altLang="en-US" sz="1800" dirty="0" smtClean="0">
                <a:latin typeface="+mn-lt"/>
              </a:rPr>
              <a:t>服务描述</a:t>
            </a:r>
            <a:endParaRPr lang="en-US" altLang="zh-CN" sz="1800" dirty="0">
              <a:latin typeface="+mn-lt"/>
            </a:endParaRPr>
          </a:p>
          <a:p>
            <a:pPr eaLnBrk="1" hangingPunct="1">
              <a:buClr>
                <a:srgbClr val="FF0000"/>
              </a:buClr>
            </a:pPr>
            <a:r>
              <a:rPr lang="zh-CN" altLang="en-US" sz="1800" dirty="0" smtClean="0">
                <a:latin typeface="+mn-lt"/>
              </a:rPr>
              <a:t>什么是协议</a:t>
            </a:r>
            <a:endParaRPr lang="en-US" altLang="zh-CN" sz="1800" dirty="0">
              <a:latin typeface="+mn-lt"/>
            </a:endParaRPr>
          </a:p>
          <a:p>
            <a:pPr eaLnBrk="1" hangingPunct="1">
              <a:buFontTx/>
              <a:buNone/>
            </a:pPr>
            <a:r>
              <a:rPr lang="en-US" altLang="zh-CN" sz="2000" dirty="0" smtClean="0">
                <a:latin typeface="+mn-lt"/>
              </a:rPr>
              <a:t>1.2 </a:t>
            </a:r>
            <a:r>
              <a:rPr lang="zh-CN" altLang="en-US" sz="2000" dirty="0" smtClean="0">
                <a:latin typeface="+mn-lt"/>
              </a:rPr>
              <a:t>网络边缘</a:t>
            </a:r>
            <a:endParaRPr lang="en-US" altLang="zh-CN" sz="2000" dirty="0" smtClean="0">
              <a:latin typeface="+mn-lt"/>
            </a:endParaRPr>
          </a:p>
          <a:p>
            <a:pPr eaLnBrk="1" hangingPunct="1">
              <a:buClr>
                <a:srgbClr val="FF0000"/>
              </a:buClr>
            </a:pPr>
            <a:r>
              <a:rPr lang="zh-CN" altLang="en-US" sz="1800" dirty="0" smtClean="0">
                <a:latin typeface="+mn-lt"/>
              </a:rPr>
              <a:t>接入网</a:t>
            </a:r>
            <a:endParaRPr lang="en-US" altLang="zh-CN" sz="1800" dirty="0" smtClean="0">
              <a:latin typeface="+mn-lt"/>
            </a:endParaRPr>
          </a:p>
          <a:p>
            <a:pPr eaLnBrk="1" hangingPunct="1">
              <a:buClr>
                <a:srgbClr val="FF0000"/>
              </a:buClr>
            </a:pPr>
            <a:r>
              <a:rPr lang="zh-CN" altLang="en-US" sz="1800" dirty="0" smtClean="0">
                <a:latin typeface="+mn-lt"/>
              </a:rPr>
              <a:t>物理媒体</a:t>
            </a:r>
            <a:endParaRPr lang="en-US" altLang="zh-CN" sz="1800" dirty="0" smtClean="0">
              <a:latin typeface="+mn-lt"/>
            </a:endParaRPr>
          </a:p>
          <a:p>
            <a:pPr eaLnBrk="1" hangingPunct="1">
              <a:buFontTx/>
              <a:buNone/>
            </a:pPr>
            <a:r>
              <a:rPr lang="en-US" altLang="zh-CN" sz="2000" dirty="0" smtClean="0">
                <a:latin typeface="+mn-lt"/>
              </a:rPr>
              <a:t>1.3 </a:t>
            </a:r>
            <a:r>
              <a:rPr lang="zh-CN" altLang="en-US" sz="2000" dirty="0" smtClean="0">
                <a:latin typeface="+mn-lt"/>
              </a:rPr>
              <a:t>网络核心</a:t>
            </a:r>
            <a:endParaRPr lang="en-US" altLang="zh-CN" sz="2000" dirty="0" smtClean="0">
              <a:latin typeface="+mn-lt"/>
            </a:endParaRPr>
          </a:p>
          <a:p>
            <a:pPr eaLnBrk="1" hangingPunct="1">
              <a:buClr>
                <a:srgbClr val="FF0000"/>
              </a:buClr>
            </a:pPr>
            <a:r>
              <a:rPr lang="zh-CN" altLang="en-US" sz="1800" dirty="0" smtClean="0">
                <a:latin typeface="+mn-lt"/>
              </a:rPr>
              <a:t>分组交换</a:t>
            </a:r>
            <a:endParaRPr lang="en-US" altLang="zh-CN" sz="1800" dirty="0" smtClean="0">
              <a:latin typeface="+mn-lt"/>
            </a:endParaRPr>
          </a:p>
          <a:p>
            <a:pPr eaLnBrk="1" hangingPunct="1">
              <a:buClr>
                <a:srgbClr val="FF0000"/>
              </a:buClr>
            </a:pPr>
            <a:r>
              <a:rPr lang="zh-CN" altLang="en-US" sz="1800" dirty="0" smtClean="0">
                <a:latin typeface="+mn-lt"/>
              </a:rPr>
              <a:t>电路交换</a:t>
            </a:r>
            <a:endParaRPr lang="en-US" altLang="zh-CN" sz="1800" dirty="0" smtClean="0">
              <a:latin typeface="+mn-lt"/>
            </a:endParaRPr>
          </a:p>
          <a:p>
            <a:pPr eaLnBrk="1" hangingPunct="1">
              <a:buClr>
                <a:srgbClr val="FF0000"/>
              </a:buClr>
            </a:pPr>
            <a:r>
              <a:rPr lang="zh-CN" altLang="en-US" sz="1800" dirty="0" smtClean="0">
                <a:solidFill>
                  <a:srgbClr val="C00000"/>
                </a:solidFill>
                <a:latin typeface="+mn-lt"/>
              </a:rPr>
              <a:t>网络的网络</a:t>
            </a:r>
            <a:endParaRPr lang="en-US" altLang="zh-CN" sz="1800" dirty="0" smtClean="0">
              <a:solidFill>
                <a:srgbClr val="C00000"/>
              </a:solidFill>
              <a:latin typeface="+mn-lt"/>
            </a:endParaRPr>
          </a:p>
          <a:p>
            <a:pPr marL="0" indent="0" eaLnBrk="1" hangingPunct="1">
              <a:buClr>
                <a:srgbClr val="FF0000"/>
              </a:buClr>
              <a:buNone/>
            </a:pPr>
            <a:r>
              <a:rPr lang="en-US" altLang="zh-CN" sz="2000" dirty="0" smtClean="0">
                <a:latin typeface="+mn-lt"/>
              </a:rPr>
              <a:t>1.4 </a:t>
            </a:r>
            <a:r>
              <a:rPr lang="zh-CN" altLang="en-US" sz="2000" dirty="0" smtClean="0">
                <a:latin typeface="+mn-lt"/>
              </a:rPr>
              <a:t>分组交换网中的时延、丢包和吞吐量</a:t>
            </a:r>
            <a:endParaRPr lang="en-US" altLang="zh-CN" sz="2000" dirty="0">
              <a:latin typeface="+mn-lt"/>
            </a:endParaRPr>
          </a:p>
          <a:p>
            <a:pPr eaLnBrk="1" hangingPunct="1">
              <a:buClr>
                <a:srgbClr val="FF0000"/>
              </a:buClr>
            </a:pPr>
            <a:r>
              <a:rPr lang="zh-CN" altLang="en-US" sz="1800" dirty="0" smtClean="0">
                <a:latin typeface="+mn-lt"/>
              </a:rPr>
              <a:t>分组交换网中的</a:t>
            </a:r>
            <a:r>
              <a:rPr lang="zh-CN" altLang="en-US" sz="1800" dirty="0">
                <a:latin typeface="+mn-lt"/>
              </a:rPr>
              <a:t>时延</a:t>
            </a:r>
            <a:r>
              <a:rPr lang="zh-CN" altLang="en-US" sz="1800" dirty="0" smtClean="0">
                <a:latin typeface="+mn-lt"/>
              </a:rPr>
              <a:t>概述</a:t>
            </a:r>
            <a:endParaRPr lang="en-US" altLang="zh-CN" sz="1800" dirty="0" smtClean="0">
              <a:latin typeface="+mn-lt"/>
            </a:endParaRPr>
          </a:p>
          <a:p>
            <a:pPr eaLnBrk="1" hangingPunct="1">
              <a:buClr>
                <a:srgbClr val="FF0000"/>
              </a:buClr>
            </a:pPr>
            <a:r>
              <a:rPr lang="zh-CN" altLang="en-US" sz="1800" dirty="0" smtClean="0">
                <a:latin typeface="+mn-lt"/>
              </a:rPr>
              <a:t>排队</a:t>
            </a:r>
            <a:r>
              <a:rPr lang="zh-CN" altLang="en-US" sz="1800" dirty="0">
                <a:latin typeface="+mn-lt"/>
              </a:rPr>
              <a:t>时延和丢包</a:t>
            </a:r>
            <a:endParaRPr lang="en-US" altLang="zh-CN" sz="1800" dirty="0">
              <a:latin typeface="+mn-lt"/>
            </a:endParaRPr>
          </a:p>
          <a:p>
            <a:pPr eaLnBrk="1" hangingPunct="1">
              <a:buClr>
                <a:srgbClr val="FF0000"/>
              </a:buClr>
            </a:pPr>
            <a:endParaRPr lang="en-US" altLang="zh-CN" sz="1800" dirty="0">
              <a:latin typeface="+mn-lt"/>
            </a:endParaRPr>
          </a:p>
        </p:txBody>
      </p:sp>
      <p:sp>
        <p:nvSpPr>
          <p:cNvPr id="3" name="内容占位符 2"/>
          <p:cNvSpPr>
            <a:spLocks noGrp="1"/>
          </p:cNvSpPr>
          <p:nvPr>
            <p:ph sz="half" idx="2"/>
          </p:nvPr>
        </p:nvSpPr>
        <p:spPr/>
        <p:txBody>
          <a:bodyPr/>
          <a:lstStyle/>
          <a:p>
            <a:pPr eaLnBrk="1" hangingPunct="1">
              <a:buClr>
                <a:srgbClr val="FF0000"/>
              </a:buClr>
            </a:pPr>
            <a:r>
              <a:rPr lang="zh-CN" altLang="en-US" sz="1800" dirty="0" smtClean="0">
                <a:latin typeface="+mn-lt"/>
              </a:rPr>
              <a:t>端到端时延</a:t>
            </a:r>
            <a:endParaRPr lang="en-US" altLang="zh-CN" sz="1800" dirty="0">
              <a:latin typeface="+mn-lt"/>
            </a:endParaRPr>
          </a:p>
          <a:p>
            <a:pPr eaLnBrk="1" hangingPunct="1">
              <a:buClr>
                <a:srgbClr val="FF0000"/>
              </a:buClr>
            </a:pPr>
            <a:r>
              <a:rPr lang="zh-CN" altLang="en-US" sz="1800" dirty="0" smtClean="0">
                <a:latin typeface="+mn-lt"/>
              </a:rPr>
              <a:t>计算机网络中的吞吐量</a:t>
            </a:r>
            <a:endParaRPr lang="en-US" altLang="zh-CN" sz="1800" dirty="0">
              <a:latin typeface="+mn-lt"/>
            </a:endParaRPr>
          </a:p>
          <a:p>
            <a:pPr eaLnBrk="1" hangingPunct="1">
              <a:buFontTx/>
              <a:buNone/>
            </a:pPr>
            <a:r>
              <a:rPr lang="en-US" altLang="zh-CN" sz="2000" dirty="0" smtClean="0">
                <a:latin typeface="+mn-lt"/>
              </a:rPr>
              <a:t>1.5 </a:t>
            </a:r>
            <a:r>
              <a:rPr lang="zh-CN" altLang="en-US" sz="2000" dirty="0" smtClean="0">
                <a:latin typeface="+mn-lt"/>
              </a:rPr>
              <a:t>协议层次及其服务模型</a:t>
            </a:r>
            <a:endParaRPr lang="en-US" altLang="zh-CN" sz="2000" dirty="0" smtClean="0">
              <a:latin typeface="+mn-lt"/>
            </a:endParaRPr>
          </a:p>
          <a:p>
            <a:pPr eaLnBrk="1" hangingPunct="1">
              <a:buClr>
                <a:srgbClr val="FF0000"/>
              </a:buClr>
              <a:buFontTx/>
              <a:buChar char="•"/>
            </a:pPr>
            <a:r>
              <a:rPr lang="zh-CN" altLang="en-US" sz="1800" dirty="0" smtClean="0">
                <a:latin typeface="+mn-lt"/>
              </a:rPr>
              <a:t>分层的体系结构</a:t>
            </a:r>
            <a:endParaRPr lang="en-US" altLang="zh-CN" sz="1800" dirty="0">
              <a:latin typeface="+mn-lt"/>
            </a:endParaRPr>
          </a:p>
          <a:p>
            <a:pPr eaLnBrk="1" hangingPunct="1">
              <a:buClr>
                <a:srgbClr val="FF0000"/>
              </a:buClr>
              <a:buFontTx/>
              <a:buChar char="•"/>
            </a:pPr>
            <a:r>
              <a:rPr lang="zh-CN" altLang="en-US" sz="1800" dirty="0" smtClean="0">
                <a:latin typeface="+mn-lt"/>
              </a:rPr>
              <a:t>封装</a:t>
            </a:r>
            <a:endParaRPr lang="en-US" altLang="zh-CN" sz="1800" dirty="0">
              <a:latin typeface="+mn-lt"/>
            </a:endParaRPr>
          </a:p>
          <a:p>
            <a:pPr eaLnBrk="1" hangingPunct="1">
              <a:buFontTx/>
              <a:buNone/>
            </a:pPr>
            <a:r>
              <a:rPr lang="en-US" altLang="zh-CN" sz="2000" dirty="0">
                <a:latin typeface="+mn-lt"/>
              </a:rPr>
              <a:t>1.6 </a:t>
            </a:r>
            <a:r>
              <a:rPr lang="zh-CN" altLang="en-US" sz="2000" dirty="0" smtClean="0">
                <a:latin typeface="+mn-lt"/>
              </a:rPr>
              <a:t>面对攻击的网络</a:t>
            </a:r>
            <a:endParaRPr lang="en-US" altLang="zh-CN" sz="2000" dirty="0">
              <a:latin typeface="+mn-lt"/>
            </a:endParaRPr>
          </a:p>
          <a:p>
            <a:pPr eaLnBrk="1" hangingPunct="1">
              <a:buFontTx/>
              <a:buNone/>
            </a:pPr>
            <a:r>
              <a:rPr lang="en-US" altLang="zh-CN" sz="2000" dirty="0" smtClean="0">
                <a:latin typeface="+mn-lt"/>
              </a:rPr>
              <a:t>1.7 </a:t>
            </a:r>
            <a:r>
              <a:rPr lang="zh-CN" altLang="en-US" sz="2000" dirty="0" smtClean="0">
                <a:latin typeface="+mn-lt"/>
              </a:rPr>
              <a:t>计算机网络和互联网的历史</a:t>
            </a:r>
            <a:endParaRPr lang="en-US" altLang="zh-CN" sz="2000" dirty="0" smtClean="0">
              <a:latin typeface="+mn-lt"/>
            </a:endParaRPr>
          </a:p>
          <a:p>
            <a:pPr eaLnBrk="1" hangingPunct="1">
              <a:buClr>
                <a:srgbClr val="FF0000"/>
              </a:buClr>
            </a:pPr>
            <a:r>
              <a:rPr lang="zh-CN" altLang="en-US" sz="1800" dirty="0" smtClean="0">
                <a:latin typeface="+mn-lt"/>
              </a:rPr>
              <a:t>分组交换的发展：</a:t>
            </a:r>
            <a:r>
              <a:rPr lang="en-US" altLang="zh-CN" sz="1800" dirty="0" smtClean="0">
                <a:latin typeface="+mn-lt"/>
              </a:rPr>
              <a:t>1961 – 1972</a:t>
            </a:r>
          </a:p>
          <a:p>
            <a:pPr eaLnBrk="1" hangingPunct="1">
              <a:buClr>
                <a:srgbClr val="FF0000"/>
              </a:buClr>
            </a:pPr>
            <a:r>
              <a:rPr lang="zh-CN" altLang="en-US" sz="1800" dirty="0" smtClean="0">
                <a:latin typeface="+mn-lt"/>
              </a:rPr>
              <a:t>专用网络和网络互联：</a:t>
            </a:r>
            <a:r>
              <a:rPr lang="en-US" altLang="zh-CN" sz="1800" dirty="0" smtClean="0">
                <a:latin typeface="+mn-lt"/>
              </a:rPr>
              <a:t>1972 – 1980</a:t>
            </a:r>
          </a:p>
          <a:p>
            <a:pPr eaLnBrk="1" hangingPunct="1">
              <a:buClr>
                <a:srgbClr val="FF0000"/>
              </a:buClr>
            </a:pPr>
            <a:r>
              <a:rPr lang="zh-CN" altLang="en-US" sz="1800" dirty="0" smtClean="0">
                <a:latin typeface="+mn-lt"/>
              </a:rPr>
              <a:t>网络的激增</a:t>
            </a:r>
            <a:r>
              <a:rPr lang="en-US" altLang="zh-CN" sz="1800" dirty="0" smtClean="0">
                <a:latin typeface="+mn-lt"/>
              </a:rPr>
              <a:t>: 1980–1990</a:t>
            </a:r>
            <a:endParaRPr lang="en-US" altLang="zh-CN" sz="1800" dirty="0">
              <a:latin typeface="+mn-lt"/>
            </a:endParaRPr>
          </a:p>
          <a:p>
            <a:pPr eaLnBrk="1" hangingPunct="1">
              <a:buClr>
                <a:srgbClr val="FF0000"/>
              </a:buClr>
            </a:pPr>
            <a:r>
              <a:rPr lang="zh-CN" altLang="en-US" sz="1800" dirty="0" smtClean="0">
                <a:latin typeface="+mn-lt"/>
              </a:rPr>
              <a:t>互联网爆炸：</a:t>
            </a:r>
            <a:r>
              <a:rPr lang="en-US" altLang="zh-CN" sz="1800" dirty="0" smtClean="0">
                <a:latin typeface="+mn-lt"/>
              </a:rPr>
              <a:t>20</a:t>
            </a:r>
            <a:r>
              <a:rPr lang="zh-CN" altLang="en-US" sz="1800" dirty="0" smtClean="0">
                <a:latin typeface="+mn-lt"/>
              </a:rPr>
              <a:t>世纪</a:t>
            </a:r>
            <a:r>
              <a:rPr lang="en-US" altLang="zh-CN" sz="1800" dirty="0" smtClean="0">
                <a:latin typeface="+mn-lt"/>
              </a:rPr>
              <a:t>90</a:t>
            </a:r>
            <a:r>
              <a:rPr lang="zh-CN" altLang="en-US" sz="1800" dirty="0" smtClean="0">
                <a:latin typeface="+mn-lt"/>
              </a:rPr>
              <a:t>年代</a:t>
            </a:r>
            <a:endParaRPr lang="en-US" altLang="zh-CN" sz="1800" dirty="0">
              <a:latin typeface="+mn-lt"/>
            </a:endParaRPr>
          </a:p>
          <a:p>
            <a:pPr eaLnBrk="1" hangingPunct="1">
              <a:buClr>
                <a:srgbClr val="FF0000"/>
              </a:buClr>
            </a:pPr>
            <a:r>
              <a:rPr lang="zh-CN" altLang="en-US" sz="1800" dirty="0" smtClean="0">
                <a:latin typeface="+mn-lt"/>
              </a:rPr>
              <a:t>最新发展</a:t>
            </a:r>
            <a:endParaRPr lang="en-US" altLang="zh-CN" sz="1800" dirty="0" smtClean="0">
              <a:latin typeface="+mn-lt"/>
            </a:endParaRPr>
          </a:p>
          <a:p>
            <a:pPr marL="0" indent="0" eaLnBrk="1" hangingPunct="1">
              <a:buClr>
                <a:srgbClr val="FF0000"/>
              </a:buClr>
              <a:buNone/>
            </a:pPr>
            <a:endParaRPr lang="en-US" altLang="zh-CN" sz="1800" dirty="0" smtClean="0">
              <a:latin typeface="+mn-lt"/>
            </a:endParaRPr>
          </a:p>
          <a:p>
            <a:pPr marL="0" indent="0" eaLnBrk="1" hangingPunct="1">
              <a:buClr>
                <a:srgbClr val="FF0000"/>
              </a:buClr>
              <a:buNone/>
            </a:pPr>
            <a:r>
              <a:rPr lang="en-US" altLang="zh-CN" sz="2000" dirty="0" smtClean="0">
                <a:latin typeface="+mn-lt"/>
              </a:rPr>
              <a:t>1.8 </a:t>
            </a:r>
            <a:r>
              <a:rPr lang="zh-CN" altLang="en-US" sz="2000" dirty="0" smtClean="0">
                <a:latin typeface="+mn-lt"/>
              </a:rPr>
              <a:t>小结</a:t>
            </a:r>
            <a:endParaRPr lang="zh-CN" altLang="en-US" sz="2000" dirty="0">
              <a:solidFill>
                <a:srgbClr val="C00000"/>
              </a:solidFill>
              <a:latin typeface="+mn-lt"/>
            </a:endParaRPr>
          </a:p>
        </p:txBody>
      </p:sp>
    </p:spTree>
    <p:extLst>
      <p:ext uri="{BB962C8B-B14F-4D97-AF65-F5344CB8AC3E}">
        <p14:creationId xmlns:p14="http://schemas.microsoft.com/office/powerpoint/2010/main" val="76741050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r>
              <a:rPr lang="en-US" altLang="zh-CN" dirty="0" smtClean="0">
                <a:latin typeface="+mn-lt"/>
              </a:rPr>
              <a:t>1.3.3 </a:t>
            </a:r>
            <a:r>
              <a:rPr lang="zh-CN" altLang="en-US" dirty="0" smtClean="0">
                <a:latin typeface="+mn-lt"/>
              </a:rPr>
              <a:t>网络的网络</a:t>
            </a:r>
            <a:endParaRPr lang="en-US" altLang="zh-CN" dirty="0" smtClean="0">
              <a:latin typeface="+mn-lt"/>
            </a:endParaRPr>
          </a:p>
        </p:txBody>
      </p:sp>
      <p:sp>
        <p:nvSpPr>
          <p:cNvPr id="135171" name="Rectangle 3"/>
          <p:cNvSpPr>
            <a:spLocks noGrp="1" noChangeArrowheads="1"/>
          </p:cNvSpPr>
          <p:nvPr>
            <p:ph type="body" idx="1"/>
          </p:nvPr>
        </p:nvSpPr>
        <p:spPr>
          <a:xfrm>
            <a:off x="330200" y="1028699"/>
            <a:ext cx="8483600" cy="5155969"/>
          </a:xfrm>
        </p:spPr>
        <p:txBody>
          <a:bodyPr/>
          <a:lstStyle/>
          <a:p>
            <a:pPr>
              <a:spcBef>
                <a:spcPts val="600"/>
              </a:spcBef>
            </a:pPr>
            <a:r>
              <a:rPr lang="zh-CN" altLang="en-US" dirty="0" smtClean="0"/>
              <a:t>端系统通过</a:t>
            </a:r>
            <a:r>
              <a:rPr lang="zh-CN" altLang="en-US" dirty="0"/>
              <a:t>一</a:t>
            </a:r>
            <a:r>
              <a:rPr lang="zh-CN" altLang="en-US" dirty="0" smtClean="0"/>
              <a:t>个接入</a:t>
            </a:r>
            <a:r>
              <a:rPr lang="en-US" altLang="zh-CN" dirty="0" smtClean="0"/>
              <a:t>ISP</a:t>
            </a:r>
            <a:r>
              <a:rPr lang="zh-CN" altLang="en-US" dirty="0"/>
              <a:t>连接</a:t>
            </a:r>
            <a:r>
              <a:rPr lang="zh-CN" altLang="en-US" dirty="0" smtClean="0"/>
              <a:t>到互联网，接入</a:t>
            </a:r>
            <a:r>
              <a:rPr lang="en-US" altLang="zh-CN" dirty="0"/>
              <a:t>ISP</a:t>
            </a:r>
            <a:r>
              <a:rPr lang="zh-CN" altLang="en-US" dirty="0"/>
              <a:t>可以提供有线或无线连接，使用一系列接入技术，包括</a:t>
            </a:r>
            <a:r>
              <a:rPr lang="en-US" altLang="zh-CN" dirty="0"/>
              <a:t>DSL</a:t>
            </a:r>
            <a:r>
              <a:rPr lang="zh-CN" altLang="en-US" dirty="0"/>
              <a:t>、电缆、</a:t>
            </a:r>
            <a:r>
              <a:rPr lang="en-US" altLang="zh-CN" dirty="0"/>
              <a:t>FTTH</a:t>
            </a:r>
            <a:r>
              <a:rPr lang="zh-CN" altLang="en-US" dirty="0"/>
              <a:t>、</a:t>
            </a:r>
            <a:r>
              <a:rPr lang="en-US" altLang="zh-CN" dirty="0"/>
              <a:t>Wi-Fi</a:t>
            </a:r>
            <a:r>
              <a:rPr lang="zh-CN" altLang="en-US" dirty="0"/>
              <a:t>和蜂窝网络。</a:t>
            </a:r>
          </a:p>
          <a:p>
            <a:pPr>
              <a:spcBef>
                <a:spcPts val="600"/>
              </a:spcBef>
            </a:pPr>
            <a:endParaRPr lang="en-US" altLang="zh-CN" dirty="0" smtClean="0"/>
          </a:p>
          <a:p>
            <a:pPr>
              <a:spcBef>
                <a:spcPts val="600"/>
              </a:spcBef>
            </a:pPr>
            <a:r>
              <a:rPr lang="zh-CN" altLang="en-US" dirty="0" smtClean="0"/>
              <a:t>让端</a:t>
            </a:r>
            <a:r>
              <a:rPr lang="zh-CN" altLang="en-US" dirty="0"/>
              <a:t>用户和内容提供商</a:t>
            </a:r>
            <a:r>
              <a:rPr lang="zh-CN" altLang="en-US" dirty="0" smtClean="0">
                <a:solidFill>
                  <a:srgbClr val="FF0000"/>
                </a:solidFill>
              </a:rPr>
              <a:t>连接到</a:t>
            </a:r>
            <a:r>
              <a:rPr lang="zh-CN" altLang="en-US" dirty="0" smtClean="0"/>
              <a:t>接入</a:t>
            </a:r>
            <a:r>
              <a:rPr lang="en-US" altLang="zh-CN" dirty="0" smtClean="0"/>
              <a:t>ISP</a:t>
            </a:r>
            <a:r>
              <a:rPr lang="zh-CN" altLang="en-US" dirty="0" smtClean="0"/>
              <a:t>，仅解决了连接难题中的很小一部分， 因为互联网是由</a:t>
            </a:r>
            <a:r>
              <a:rPr lang="zh-CN" altLang="en-US" dirty="0" smtClean="0">
                <a:solidFill>
                  <a:srgbClr val="FF0000"/>
                </a:solidFill>
              </a:rPr>
              <a:t>数以亿计的</a:t>
            </a:r>
            <a:r>
              <a:rPr lang="zh-CN" altLang="en-US" dirty="0" smtClean="0"/>
              <a:t>用户构成。</a:t>
            </a:r>
            <a:r>
              <a:rPr lang="zh-CN" altLang="en-US" dirty="0"/>
              <a:t> </a:t>
            </a:r>
          </a:p>
          <a:p>
            <a:pPr>
              <a:spcBef>
                <a:spcPts val="600"/>
              </a:spcBef>
            </a:pPr>
            <a:endParaRPr lang="en-US" altLang="zh-CN" dirty="0" smtClean="0"/>
          </a:p>
          <a:p>
            <a:pPr>
              <a:spcBef>
                <a:spcPts val="600"/>
              </a:spcBef>
            </a:pPr>
            <a:r>
              <a:rPr lang="zh-CN" altLang="en-US" dirty="0" smtClean="0"/>
              <a:t>要</a:t>
            </a:r>
            <a:r>
              <a:rPr lang="zh-CN" altLang="en-US" dirty="0"/>
              <a:t>完成这个难题，</a:t>
            </a:r>
            <a:r>
              <a:rPr lang="zh-CN" altLang="en-US" dirty="0" smtClean="0"/>
              <a:t>接入</a:t>
            </a:r>
            <a:r>
              <a:rPr lang="en-US" altLang="zh-CN" dirty="0" smtClean="0"/>
              <a:t>ISP</a:t>
            </a:r>
            <a:r>
              <a:rPr lang="zh-CN" altLang="en-US" dirty="0" smtClean="0"/>
              <a:t>本身</a:t>
            </a:r>
            <a:r>
              <a:rPr lang="zh-CN" altLang="en-US" dirty="0"/>
              <a:t>必须相互连接。</a:t>
            </a:r>
          </a:p>
          <a:p>
            <a:pPr>
              <a:spcBef>
                <a:spcPts val="600"/>
              </a:spcBef>
            </a:pPr>
            <a:endParaRPr lang="en-US" altLang="zh-CN" dirty="0" smtClean="0"/>
          </a:p>
          <a:p>
            <a:pPr>
              <a:spcBef>
                <a:spcPts val="600"/>
              </a:spcBef>
            </a:pPr>
            <a:r>
              <a:rPr lang="zh-CN" altLang="en-US" dirty="0" smtClean="0"/>
              <a:t>通过创建</a:t>
            </a:r>
            <a:r>
              <a:rPr lang="zh-CN" altLang="en-US" dirty="0" smtClean="0">
                <a:solidFill>
                  <a:srgbClr val="FF0000"/>
                </a:solidFill>
              </a:rPr>
              <a:t>网络</a:t>
            </a:r>
            <a:r>
              <a:rPr lang="zh-CN" altLang="en-US" dirty="0">
                <a:solidFill>
                  <a:srgbClr val="FF0000"/>
                </a:solidFill>
              </a:rPr>
              <a:t>的</a:t>
            </a:r>
            <a:r>
              <a:rPr lang="zh-CN" altLang="en-US" dirty="0" smtClean="0">
                <a:solidFill>
                  <a:srgbClr val="FF0000"/>
                </a:solidFill>
              </a:rPr>
              <a:t>网络</a:t>
            </a:r>
            <a:r>
              <a:rPr lang="en-US" altLang="zh-CN" dirty="0" smtClean="0">
                <a:latin typeface="+mn-lt"/>
              </a:rPr>
              <a:t>(</a:t>
            </a:r>
            <a:r>
              <a:rPr lang="en-US" altLang="zh-CN" kern="1200" dirty="0" smtClean="0">
                <a:latin typeface="+mn-lt"/>
              </a:rPr>
              <a:t>a </a:t>
            </a:r>
            <a:r>
              <a:rPr lang="en-US" altLang="zh-CN" kern="1200" dirty="0">
                <a:latin typeface="+mn-lt"/>
              </a:rPr>
              <a:t>network of </a:t>
            </a:r>
            <a:r>
              <a:rPr lang="en-US" altLang="zh-CN" kern="1200" dirty="0" smtClean="0">
                <a:latin typeface="+mn-lt"/>
              </a:rPr>
              <a:t>networks</a:t>
            </a:r>
            <a:r>
              <a:rPr lang="en-US" altLang="zh-CN" dirty="0" smtClean="0">
                <a:latin typeface="+mn-lt"/>
              </a:rPr>
              <a:t>)</a:t>
            </a:r>
            <a:r>
              <a:rPr lang="zh-CN" altLang="en-US" dirty="0" smtClean="0"/>
              <a:t>可以做到这点，理解</a:t>
            </a:r>
            <a:r>
              <a:rPr lang="zh-CN" altLang="en-US" dirty="0"/>
              <a:t>这个短语</a:t>
            </a:r>
            <a:r>
              <a:rPr lang="zh-CN" altLang="en-US" dirty="0">
                <a:solidFill>
                  <a:srgbClr val="FF0000"/>
                </a:solidFill>
              </a:rPr>
              <a:t>是</a:t>
            </a:r>
            <a:r>
              <a:rPr lang="zh-CN" altLang="en-US" dirty="0" smtClean="0"/>
              <a:t>理解互联网的</a:t>
            </a:r>
            <a:r>
              <a:rPr lang="zh-CN" altLang="en-US" dirty="0"/>
              <a:t>关键。</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Grp="1" noChangeArrowheads="1"/>
          </p:cNvSpPr>
          <p:nvPr>
            <p:ph idx="1"/>
          </p:nvPr>
        </p:nvSpPr>
        <p:spPr/>
        <p:txBody>
          <a:bodyPr/>
          <a:lstStyle/>
          <a:p>
            <a:pPr marL="0" indent="0" eaLnBrk="1" hangingPunct="1">
              <a:buSzPct val="75000"/>
              <a:buFont typeface="Wingdings" panose="05000000000000000000" pitchFamily="2" charset="2"/>
              <a:buNone/>
            </a:pPr>
            <a:r>
              <a:rPr lang="en-US" altLang="zh-CN" sz="2400" dirty="0" smtClean="0">
                <a:solidFill>
                  <a:srgbClr val="CC0000"/>
                </a:solidFill>
              </a:rPr>
              <a:t>Question: </a:t>
            </a:r>
            <a:r>
              <a:rPr lang="en-US" altLang="zh-CN" sz="2400" dirty="0" smtClean="0"/>
              <a:t>given millions of access ISPs, how to connect them together?</a:t>
            </a:r>
          </a:p>
          <a:p>
            <a:pPr marL="0" indent="0" eaLnBrk="1" hangingPunct="1">
              <a:buSzPct val="75000"/>
              <a:buFont typeface="Wingdings" panose="05000000000000000000" pitchFamily="2" charset="2"/>
              <a:buNone/>
            </a:pPr>
            <a:endParaRPr lang="en-US" altLang="zh-CN" sz="2400" dirty="0" smtClean="0"/>
          </a:p>
        </p:txBody>
      </p:sp>
      <p:grpSp>
        <p:nvGrpSpPr>
          <p:cNvPr id="88068" name="Group 5"/>
          <p:cNvGrpSpPr>
            <a:grpSpLocks/>
          </p:cNvGrpSpPr>
          <p:nvPr/>
        </p:nvGrpSpPr>
        <p:grpSpPr bwMode="auto">
          <a:xfrm>
            <a:off x="418766" y="1528598"/>
            <a:ext cx="8437563" cy="4559300"/>
            <a:chOff x="154891" y="1905681"/>
            <a:chExt cx="8436427" cy="4559651"/>
          </a:xfrm>
        </p:grpSpPr>
        <p:grpSp>
          <p:nvGrpSpPr>
            <p:cNvPr id="88069" name="Group 2"/>
            <p:cNvGrpSpPr>
              <a:grpSpLocks/>
            </p:cNvGrpSpPr>
            <p:nvPr/>
          </p:nvGrpSpPr>
          <p:grpSpPr bwMode="auto">
            <a:xfrm>
              <a:off x="1529396" y="2297655"/>
              <a:ext cx="648422" cy="418253"/>
              <a:chOff x="3053396" y="4304255"/>
              <a:chExt cx="648422" cy="418253"/>
            </a:xfrm>
          </p:grpSpPr>
          <p:sp>
            <p:nvSpPr>
              <p:cNvPr id="881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122"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70" name="Group 131"/>
            <p:cNvGrpSpPr>
              <a:grpSpLocks/>
            </p:cNvGrpSpPr>
            <p:nvPr/>
          </p:nvGrpSpPr>
          <p:grpSpPr bwMode="auto">
            <a:xfrm>
              <a:off x="373696" y="3097755"/>
              <a:ext cx="648422" cy="418253"/>
              <a:chOff x="3053396" y="4304255"/>
              <a:chExt cx="648422" cy="418253"/>
            </a:xfrm>
          </p:grpSpPr>
          <p:sp>
            <p:nvSpPr>
              <p:cNvPr id="881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120"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71" name="Group 135"/>
            <p:cNvGrpSpPr>
              <a:grpSpLocks/>
            </p:cNvGrpSpPr>
            <p:nvPr/>
          </p:nvGrpSpPr>
          <p:grpSpPr bwMode="auto">
            <a:xfrm>
              <a:off x="6037896" y="2551655"/>
              <a:ext cx="648422" cy="418253"/>
              <a:chOff x="3053396" y="4304255"/>
              <a:chExt cx="648422" cy="418253"/>
            </a:xfrm>
          </p:grpSpPr>
          <p:sp>
            <p:nvSpPr>
              <p:cNvPr id="881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118"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72" name="Group 138"/>
            <p:cNvGrpSpPr>
              <a:grpSpLocks/>
            </p:cNvGrpSpPr>
            <p:nvPr/>
          </p:nvGrpSpPr>
          <p:grpSpPr bwMode="auto">
            <a:xfrm>
              <a:off x="945196" y="5409155"/>
              <a:ext cx="648422" cy="418253"/>
              <a:chOff x="3053396" y="4304255"/>
              <a:chExt cx="648422" cy="418253"/>
            </a:xfrm>
          </p:grpSpPr>
          <p:sp>
            <p:nvSpPr>
              <p:cNvPr id="881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116"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73" name="Group 141"/>
            <p:cNvGrpSpPr>
              <a:grpSpLocks/>
            </p:cNvGrpSpPr>
            <p:nvPr/>
          </p:nvGrpSpPr>
          <p:grpSpPr bwMode="auto">
            <a:xfrm>
              <a:off x="526096" y="4786855"/>
              <a:ext cx="648422" cy="418253"/>
              <a:chOff x="3053396" y="4304255"/>
              <a:chExt cx="648422" cy="418253"/>
            </a:xfrm>
          </p:grpSpPr>
          <p:sp>
            <p:nvSpPr>
              <p:cNvPr id="881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114"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74" name="Group 144"/>
            <p:cNvGrpSpPr>
              <a:grpSpLocks/>
            </p:cNvGrpSpPr>
            <p:nvPr/>
          </p:nvGrpSpPr>
          <p:grpSpPr bwMode="auto">
            <a:xfrm>
              <a:off x="297496" y="4126455"/>
              <a:ext cx="648422" cy="418253"/>
              <a:chOff x="3053396" y="4304255"/>
              <a:chExt cx="648422" cy="418253"/>
            </a:xfrm>
          </p:grpSpPr>
          <p:sp>
            <p:nvSpPr>
              <p:cNvPr id="881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112"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75" name="Group 147"/>
            <p:cNvGrpSpPr>
              <a:grpSpLocks/>
            </p:cNvGrpSpPr>
            <p:nvPr/>
          </p:nvGrpSpPr>
          <p:grpSpPr bwMode="auto">
            <a:xfrm>
              <a:off x="6787196" y="2983455"/>
              <a:ext cx="648422" cy="418253"/>
              <a:chOff x="3053396" y="4304255"/>
              <a:chExt cx="648422" cy="418253"/>
            </a:xfrm>
          </p:grpSpPr>
          <p:sp>
            <p:nvSpPr>
              <p:cNvPr id="881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110"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76" name="Group 150"/>
            <p:cNvGrpSpPr>
              <a:grpSpLocks/>
            </p:cNvGrpSpPr>
            <p:nvPr/>
          </p:nvGrpSpPr>
          <p:grpSpPr bwMode="auto">
            <a:xfrm>
              <a:off x="3129596" y="2056355"/>
              <a:ext cx="648422" cy="418253"/>
              <a:chOff x="3053396" y="4304255"/>
              <a:chExt cx="648422" cy="418253"/>
            </a:xfrm>
          </p:grpSpPr>
          <p:sp>
            <p:nvSpPr>
              <p:cNvPr id="881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108"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77" name="Group 153"/>
            <p:cNvGrpSpPr>
              <a:grpSpLocks/>
            </p:cNvGrpSpPr>
            <p:nvPr/>
          </p:nvGrpSpPr>
          <p:grpSpPr bwMode="auto">
            <a:xfrm>
              <a:off x="754696" y="2704055"/>
              <a:ext cx="648422" cy="418253"/>
              <a:chOff x="3053396" y="4304255"/>
              <a:chExt cx="648422" cy="418253"/>
            </a:xfrm>
          </p:grpSpPr>
          <p:sp>
            <p:nvSpPr>
              <p:cNvPr id="88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106"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78" name="Group 156"/>
            <p:cNvGrpSpPr>
              <a:grpSpLocks/>
            </p:cNvGrpSpPr>
            <p:nvPr/>
          </p:nvGrpSpPr>
          <p:grpSpPr bwMode="auto">
            <a:xfrm>
              <a:off x="4043996" y="2030955"/>
              <a:ext cx="648422" cy="418253"/>
              <a:chOff x="3053396" y="4304255"/>
              <a:chExt cx="648422" cy="418253"/>
            </a:xfrm>
          </p:grpSpPr>
          <p:sp>
            <p:nvSpPr>
              <p:cNvPr id="88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10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79" name="Group 160"/>
            <p:cNvGrpSpPr>
              <a:grpSpLocks/>
            </p:cNvGrpSpPr>
            <p:nvPr/>
          </p:nvGrpSpPr>
          <p:grpSpPr bwMode="auto">
            <a:xfrm>
              <a:off x="7104696" y="5663155"/>
              <a:ext cx="648422" cy="418253"/>
              <a:chOff x="3053396" y="4304255"/>
              <a:chExt cx="648422" cy="418253"/>
            </a:xfrm>
          </p:grpSpPr>
          <p:sp>
            <p:nvSpPr>
              <p:cNvPr id="88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10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80" name="Group 163"/>
            <p:cNvGrpSpPr>
              <a:grpSpLocks/>
            </p:cNvGrpSpPr>
            <p:nvPr/>
          </p:nvGrpSpPr>
          <p:grpSpPr bwMode="auto">
            <a:xfrm>
              <a:off x="7942896" y="5015455"/>
              <a:ext cx="648422" cy="418253"/>
              <a:chOff x="3053396" y="4304255"/>
              <a:chExt cx="648422" cy="418253"/>
            </a:xfrm>
          </p:grpSpPr>
          <p:sp>
            <p:nvSpPr>
              <p:cNvPr id="880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10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81" name="Group 166"/>
            <p:cNvGrpSpPr>
              <a:grpSpLocks/>
            </p:cNvGrpSpPr>
            <p:nvPr/>
          </p:nvGrpSpPr>
          <p:grpSpPr bwMode="auto">
            <a:xfrm>
              <a:off x="7714296" y="4101055"/>
              <a:ext cx="648422" cy="418253"/>
              <a:chOff x="3053396" y="4304255"/>
              <a:chExt cx="648422" cy="418253"/>
            </a:xfrm>
          </p:grpSpPr>
          <p:sp>
            <p:nvSpPr>
              <p:cNvPr id="880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09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82" name="Group 169"/>
            <p:cNvGrpSpPr>
              <a:grpSpLocks/>
            </p:cNvGrpSpPr>
            <p:nvPr/>
          </p:nvGrpSpPr>
          <p:grpSpPr bwMode="auto">
            <a:xfrm>
              <a:off x="4869496" y="5904455"/>
              <a:ext cx="648422" cy="418253"/>
              <a:chOff x="3053396" y="4304255"/>
              <a:chExt cx="648422" cy="418253"/>
            </a:xfrm>
          </p:grpSpPr>
          <p:sp>
            <p:nvSpPr>
              <p:cNvPr id="880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096"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83" name="Group 172"/>
            <p:cNvGrpSpPr>
              <a:grpSpLocks/>
            </p:cNvGrpSpPr>
            <p:nvPr/>
          </p:nvGrpSpPr>
          <p:grpSpPr bwMode="auto">
            <a:xfrm>
              <a:off x="3955096" y="6044155"/>
              <a:ext cx="648422" cy="418253"/>
              <a:chOff x="3053396" y="4304255"/>
              <a:chExt cx="648422" cy="418253"/>
            </a:xfrm>
          </p:grpSpPr>
          <p:sp>
            <p:nvSpPr>
              <p:cNvPr id="880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094"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84" name="Group 175"/>
            <p:cNvGrpSpPr>
              <a:grpSpLocks/>
            </p:cNvGrpSpPr>
            <p:nvPr/>
          </p:nvGrpSpPr>
          <p:grpSpPr bwMode="auto">
            <a:xfrm>
              <a:off x="2735896" y="5891755"/>
              <a:ext cx="648422" cy="418253"/>
              <a:chOff x="3053396" y="4304255"/>
              <a:chExt cx="648422" cy="418253"/>
            </a:xfrm>
          </p:grpSpPr>
          <p:sp>
            <p:nvSpPr>
              <p:cNvPr id="880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092"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88085"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8086"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8087"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8088"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8089"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8090"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dirty="0">
                  <a:solidFill>
                    <a:srgbClr val="0000FF"/>
                  </a:solidFill>
                </a:rPr>
                <a:t>…</a:t>
              </a:r>
            </a:p>
          </p:txBody>
        </p:sp>
      </p:grpSp>
      <p:sp>
        <p:nvSpPr>
          <p:cNvPr id="2" name="标题 1"/>
          <p:cNvSpPr>
            <a:spLocks noGrp="1"/>
          </p:cNvSpPr>
          <p:nvPr>
            <p:ph type="title"/>
          </p:nvPr>
        </p:nvSpPr>
        <p:spPr/>
        <p:txBody>
          <a:bodyPr/>
          <a:lstStyle/>
          <a:p>
            <a:r>
              <a:rPr lang="zh-CN" altLang="en-US" dirty="0">
                <a:latin typeface="Gill Sans MT" panose="020B0502020104020203" pitchFamily="34" charset="0"/>
              </a:rPr>
              <a:t>互联网结构</a:t>
            </a:r>
            <a:r>
              <a:rPr lang="en-US" altLang="zh-CN" dirty="0">
                <a:latin typeface="Gill Sans MT" panose="020B0502020104020203" pitchFamily="34" charset="0"/>
              </a:rPr>
              <a:t>: </a:t>
            </a:r>
            <a:r>
              <a:rPr lang="zh-CN" altLang="en-US" dirty="0">
                <a:latin typeface="Gill Sans MT" panose="020B0502020104020203" pitchFamily="34" charset="0"/>
              </a:rPr>
              <a:t>网络的网络</a:t>
            </a:r>
            <a:endParaRPr lang="zh-CN" altLang="en-US" dirty="0"/>
          </a:p>
        </p:txBody>
      </p:sp>
    </p:spTree>
    <p:extLst>
      <p:ext uri="{BB962C8B-B14F-4D97-AF65-F5344CB8AC3E}">
        <p14:creationId xmlns:p14="http://schemas.microsoft.com/office/powerpoint/2010/main" val="34096103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idx="4294967295"/>
          </p:nvPr>
        </p:nvSpPr>
        <p:spPr>
          <a:xfrm>
            <a:off x="255587" y="165100"/>
            <a:ext cx="8421687" cy="707338"/>
          </a:xfrm>
        </p:spPr>
        <p:txBody>
          <a:bodyPr/>
          <a:lstStyle/>
          <a:p>
            <a:pPr eaLnBrk="1" hangingPunct="1"/>
            <a:r>
              <a:rPr lang="zh-CN" altLang="en-US" dirty="0">
                <a:latin typeface="Gill Sans MT" panose="020B0502020104020203" pitchFamily="34" charset="0"/>
              </a:rPr>
              <a:t>互联网结构</a:t>
            </a:r>
            <a:r>
              <a:rPr lang="en-US" altLang="zh-CN" dirty="0">
                <a:latin typeface="Gill Sans MT" panose="020B0502020104020203" pitchFamily="34" charset="0"/>
              </a:rPr>
              <a:t>: </a:t>
            </a:r>
            <a:r>
              <a:rPr lang="zh-CN" altLang="en-US" dirty="0">
                <a:latin typeface="Gill Sans MT" panose="020B0502020104020203" pitchFamily="34" charset="0"/>
              </a:rPr>
              <a:t>网络的网络</a:t>
            </a:r>
            <a:endParaRPr lang="en-US" altLang="zh-CN" dirty="0" smtClean="0">
              <a:latin typeface="Gill Sans MT" panose="020B0502020104020203" pitchFamily="34" charset="0"/>
            </a:endParaRPr>
          </a:p>
        </p:txBody>
      </p:sp>
      <p:sp>
        <p:nvSpPr>
          <p:cNvPr id="90114" name="Rectangle 3"/>
          <p:cNvSpPr>
            <a:spLocks noGrp="1" noChangeArrowheads="1"/>
          </p:cNvSpPr>
          <p:nvPr>
            <p:ph type="body" sz="half" idx="4294967295"/>
          </p:nvPr>
        </p:nvSpPr>
        <p:spPr>
          <a:xfrm>
            <a:off x="473075" y="1073150"/>
            <a:ext cx="8204200" cy="673100"/>
          </a:xfrm>
        </p:spPr>
        <p:txBody>
          <a:bodyPr/>
          <a:lstStyle/>
          <a:p>
            <a:pPr marL="0" indent="0" eaLnBrk="1" hangingPunct="1">
              <a:buSzPct val="75000"/>
              <a:buFont typeface="Wingdings" panose="05000000000000000000" pitchFamily="2" charset="2"/>
              <a:buNone/>
            </a:pPr>
            <a:r>
              <a:rPr lang="en-US" altLang="zh-CN" sz="2400" dirty="0" smtClean="0">
                <a:solidFill>
                  <a:srgbClr val="CC0000"/>
                </a:solidFill>
              </a:rPr>
              <a:t>Option: </a:t>
            </a:r>
            <a:r>
              <a:rPr lang="en-US" altLang="zh-CN" sz="2400" dirty="0" smtClean="0"/>
              <a:t>connect each access ISP to every other access ISP? </a:t>
            </a:r>
          </a:p>
          <a:p>
            <a:pPr marL="0" indent="0" eaLnBrk="1" hangingPunct="1">
              <a:buSzPct val="75000"/>
              <a:buFont typeface="Wingdings" panose="05000000000000000000" pitchFamily="2" charset="2"/>
              <a:buNone/>
            </a:pPr>
            <a:endParaRPr lang="en-US" altLang="zh-CN" sz="2400" dirty="0" smtClean="0"/>
          </a:p>
        </p:txBody>
      </p:sp>
      <p:grpSp>
        <p:nvGrpSpPr>
          <p:cNvPr id="90116" name="Group 5"/>
          <p:cNvGrpSpPr>
            <a:grpSpLocks/>
          </p:cNvGrpSpPr>
          <p:nvPr/>
        </p:nvGrpSpPr>
        <p:grpSpPr bwMode="auto">
          <a:xfrm>
            <a:off x="450850" y="1631728"/>
            <a:ext cx="8437563" cy="4559300"/>
            <a:chOff x="154891" y="1905681"/>
            <a:chExt cx="8436427" cy="4559651"/>
          </a:xfrm>
        </p:grpSpPr>
        <p:grpSp>
          <p:nvGrpSpPr>
            <p:cNvPr id="90171" name="Group 2"/>
            <p:cNvGrpSpPr>
              <a:grpSpLocks/>
            </p:cNvGrpSpPr>
            <p:nvPr/>
          </p:nvGrpSpPr>
          <p:grpSpPr bwMode="auto">
            <a:xfrm>
              <a:off x="1529396" y="2297655"/>
              <a:ext cx="648422" cy="418253"/>
              <a:chOff x="3053396" y="4304255"/>
              <a:chExt cx="648422" cy="418253"/>
            </a:xfrm>
          </p:grpSpPr>
          <p:sp>
            <p:nvSpPr>
              <p:cNvPr id="902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24"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72" name="Group 131"/>
            <p:cNvGrpSpPr>
              <a:grpSpLocks/>
            </p:cNvGrpSpPr>
            <p:nvPr/>
          </p:nvGrpSpPr>
          <p:grpSpPr bwMode="auto">
            <a:xfrm>
              <a:off x="373696" y="3097755"/>
              <a:ext cx="648422" cy="418253"/>
              <a:chOff x="3053396" y="4304255"/>
              <a:chExt cx="648422" cy="418253"/>
            </a:xfrm>
          </p:grpSpPr>
          <p:sp>
            <p:nvSpPr>
              <p:cNvPr id="90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22"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73" name="Group 135"/>
            <p:cNvGrpSpPr>
              <a:grpSpLocks/>
            </p:cNvGrpSpPr>
            <p:nvPr/>
          </p:nvGrpSpPr>
          <p:grpSpPr bwMode="auto">
            <a:xfrm>
              <a:off x="6037896" y="2551655"/>
              <a:ext cx="648422" cy="418253"/>
              <a:chOff x="3053396" y="4304255"/>
              <a:chExt cx="648422" cy="418253"/>
            </a:xfrm>
          </p:grpSpPr>
          <p:sp>
            <p:nvSpPr>
              <p:cNvPr id="902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20"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74" name="Group 138"/>
            <p:cNvGrpSpPr>
              <a:grpSpLocks/>
            </p:cNvGrpSpPr>
            <p:nvPr/>
          </p:nvGrpSpPr>
          <p:grpSpPr bwMode="auto">
            <a:xfrm>
              <a:off x="945196" y="5409155"/>
              <a:ext cx="648422" cy="418253"/>
              <a:chOff x="3053396" y="4304255"/>
              <a:chExt cx="648422" cy="418253"/>
            </a:xfrm>
          </p:grpSpPr>
          <p:sp>
            <p:nvSpPr>
              <p:cNvPr id="902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18"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75" name="Group 141"/>
            <p:cNvGrpSpPr>
              <a:grpSpLocks/>
            </p:cNvGrpSpPr>
            <p:nvPr/>
          </p:nvGrpSpPr>
          <p:grpSpPr bwMode="auto">
            <a:xfrm>
              <a:off x="526096" y="4786855"/>
              <a:ext cx="648422" cy="418253"/>
              <a:chOff x="3053396" y="4304255"/>
              <a:chExt cx="648422" cy="418253"/>
            </a:xfrm>
          </p:grpSpPr>
          <p:sp>
            <p:nvSpPr>
              <p:cNvPr id="90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16"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76" name="Group 144"/>
            <p:cNvGrpSpPr>
              <a:grpSpLocks/>
            </p:cNvGrpSpPr>
            <p:nvPr/>
          </p:nvGrpSpPr>
          <p:grpSpPr bwMode="auto">
            <a:xfrm>
              <a:off x="297496" y="4126455"/>
              <a:ext cx="648422" cy="418253"/>
              <a:chOff x="3053396" y="4304255"/>
              <a:chExt cx="648422" cy="418253"/>
            </a:xfrm>
          </p:grpSpPr>
          <p:sp>
            <p:nvSpPr>
              <p:cNvPr id="902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14"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77" name="Group 147"/>
            <p:cNvGrpSpPr>
              <a:grpSpLocks/>
            </p:cNvGrpSpPr>
            <p:nvPr/>
          </p:nvGrpSpPr>
          <p:grpSpPr bwMode="auto">
            <a:xfrm>
              <a:off x="6787196" y="2983455"/>
              <a:ext cx="648422" cy="418253"/>
              <a:chOff x="3053396" y="4304255"/>
              <a:chExt cx="648422" cy="418253"/>
            </a:xfrm>
          </p:grpSpPr>
          <p:sp>
            <p:nvSpPr>
              <p:cNvPr id="902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12"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78" name="Group 150"/>
            <p:cNvGrpSpPr>
              <a:grpSpLocks/>
            </p:cNvGrpSpPr>
            <p:nvPr/>
          </p:nvGrpSpPr>
          <p:grpSpPr bwMode="auto">
            <a:xfrm>
              <a:off x="3129596" y="2056355"/>
              <a:ext cx="648422" cy="418253"/>
              <a:chOff x="3053396" y="4304255"/>
              <a:chExt cx="648422" cy="418253"/>
            </a:xfrm>
          </p:grpSpPr>
          <p:sp>
            <p:nvSpPr>
              <p:cNvPr id="902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10"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79" name="Group 153"/>
            <p:cNvGrpSpPr>
              <a:grpSpLocks/>
            </p:cNvGrpSpPr>
            <p:nvPr/>
          </p:nvGrpSpPr>
          <p:grpSpPr bwMode="auto">
            <a:xfrm>
              <a:off x="754696" y="2704055"/>
              <a:ext cx="648422" cy="418253"/>
              <a:chOff x="3053396" y="4304255"/>
              <a:chExt cx="648422" cy="418253"/>
            </a:xfrm>
          </p:grpSpPr>
          <p:sp>
            <p:nvSpPr>
              <p:cNvPr id="902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08"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80" name="Group 156"/>
            <p:cNvGrpSpPr>
              <a:grpSpLocks/>
            </p:cNvGrpSpPr>
            <p:nvPr/>
          </p:nvGrpSpPr>
          <p:grpSpPr bwMode="auto">
            <a:xfrm>
              <a:off x="4043996" y="2030955"/>
              <a:ext cx="648422" cy="418253"/>
              <a:chOff x="3053396" y="4304255"/>
              <a:chExt cx="648422" cy="418253"/>
            </a:xfrm>
          </p:grpSpPr>
          <p:sp>
            <p:nvSpPr>
              <p:cNvPr id="902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06"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81" name="Group 160"/>
            <p:cNvGrpSpPr>
              <a:grpSpLocks/>
            </p:cNvGrpSpPr>
            <p:nvPr/>
          </p:nvGrpSpPr>
          <p:grpSpPr bwMode="auto">
            <a:xfrm>
              <a:off x="7104696" y="5663155"/>
              <a:ext cx="648422" cy="418253"/>
              <a:chOff x="3053396" y="4304255"/>
              <a:chExt cx="648422" cy="418253"/>
            </a:xfrm>
          </p:grpSpPr>
          <p:sp>
            <p:nvSpPr>
              <p:cNvPr id="902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04"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82" name="Group 163"/>
            <p:cNvGrpSpPr>
              <a:grpSpLocks/>
            </p:cNvGrpSpPr>
            <p:nvPr/>
          </p:nvGrpSpPr>
          <p:grpSpPr bwMode="auto">
            <a:xfrm>
              <a:off x="7942896" y="5015455"/>
              <a:ext cx="648422" cy="418253"/>
              <a:chOff x="3053396" y="4304255"/>
              <a:chExt cx="648422" cy="418253"/>
            </a:xfrm>
          </p:grpSpPr>
          <p:sp>
            <p:nvSpPr>
              <p:cNvPr id="902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02"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83" name="Group 166"/>
            <p:cNvGrpSpPr>
              <a:grpSpLocks/>
            </p:cNvGrpSpPr>
            <p:nvPr/>
          </p:nvGrpSpPr>
          <p:grpSpPr bwMode="auto">
            <a:xfrm>
              <a:off x="7714296" y="4101055"/>
              <a:ext cx="648422" cy="418253"/>
              <a:chOff x="3053396" y="4304255"/>
              <a:chExt cx="648422" cy="418253"/>
            </a:xfrm>
          </p:grpSpPr>
          <p:sp>
            <p:nvSpPr>
              <p:cNvPr id="901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00"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84" name="Group 169"/>
            <p:cNvGrpSpPr>
              <a:grpSpLocks/>
            </p:cNvGrpSpPr>
            <p:nvPr/>
          </p:nvGrpSpPr>
          <p:grpSpPr bwMode="auto">
            <a:xfrm>
              <a:off x="4869496" y="5904455"/>
              <a:ext cx="648422" cy="418253"/>
              <a:chOff x="3053396" y="4304255"/>
              <a:chExt cx="648422" cy="418253"/>
            </a:xfrm>
          </p:grpSpPr>
          <p:sp>
            <p:nvSpPr>
              <p:cNvPr id="901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19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85" name="Group 172"/>
            <p:cNvGrpSpPr>
              <a:grpSpLocks/>
            </p:cNvGrpSpPr>
            <p:nvPr/>
          </p:nvGrpSpPr>
          <p:grpSpPr bwMode="auto">
            <a:xfrm>
              <a:off x="3955096" y="6044155"/>
              <a:ext cx="648422" cy="418253"/>
              <a:chOff x="3053396" y="4304255"/>
              <a:chExt cx="648422" cy="418253"/>
            </a:xfrm>
          </p:grpSpPr>
          <p:sp>
            <p:nvSpPr>
              <p:cNvPr id="901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19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86" name="Group 175"/>
            <p:cNvGrpSpPr>
              <a:grpSpLocks/>
            </p:cNvGrpSpPr>
            <p:nvPr/>
          </p:nvGrpSpPr>
          <p:grpSpPr bwMode="auto">
            <a:xfrm>
              <a:off x="2735896" y="5891755"/>
              <a:ext cx="648422" cy="418253"/>
              <a:chOff x="3053396" y="4304255"/>
              <a:chExt cx="648422" cy="418253"/>
            </a:xfrm>
          </p:grpSpPr>
          <p:sp>
            <p:nvSpPr>
              <p:cNvPr id="901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19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90187"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90188"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90189"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90190"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90191"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90192"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grpSp>
        <p:nvGrpSpPr>
          <p:cNvPr id="19" name="Group 25"/>
          <p:cNvGrpSpPr>
            <a:grpSpLocks/>
          </p:cNvGrpSpPr>
          <p:nvPr/>
        </p:nvGrpSpPr>
        <p:grpSpPr bwMode="auto">
          <a:xfrm>
            <a:off x="908050" y="1845818"/>
            <a:ext cx="7361238" cy="3986435"/>
            <a:chOff x="888125" y="2077293"/>
            <a:chExt cx="7361771" cy="3987459"/>
          </a:xfrm>
        </p:grpSpPr>
        <p:cxnSp>
          <p:nvCxnSpPr>
            <p:cNvPr id="90151" name="Straight Connector 7"/>
            <p:cNvCxnSpPr>
              <a:cxnSpLocks noChangeShapeType="1"/>
              <a:stCxn id="90217" idx="0"/>
            </p:cNvCxnSpPr>
            <p:nvPr/>
          </p:nvCxnSpPr>
          <p:spPr bwMode="auto">
            <a:xfrm flipV="1">
              <a:off x="1661409" y="235320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52" name="Straight Connector 188"/>
            <p:cNvCxnSpPr>
              <a:cxnSpLocks noChangeShapeType="1"/>
              <a:stCxn id="90217" idx="0"/>
            </p:cNvCxnSpPr>
            <p:nvPr/>
          </p:nvCxnSpPr>
          <p:spPr bwMode="auto">
            <a:xfrm flipH="1" flipV="1">
              <a:off x="1509155" y="2814637"/>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53" name="Straight Connector 190"/>
            <p:cNvCxnSpPr>
              <a:cxnSpLocks noChangeShapeType="1"/>
              <a:stCxn id="90217" idx="0"/>
            </p:cNvCxnSpPr>
            <p:nvPr/>
          </p:nvCxnSpPr>
          <p:spPr bwMode="auto">
            <a:xfrm flipH="1" flipV="1">
              <a:off x="1185287" y="3233737"/>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54" name="Straight Connector 192"/>
            <p:cNvCxnSpPr>
              <a:cxnSpLocks noChangeShapeType="1"/>
              <a:stCxn id="90217" idx="0"/>
            </p:cNvCxnSpPr>
            <p:nvPr/>
          </p:nvCxnSpPr>
          <p:spPr bwMode="auto">
            <a:xfrm flipH="1" flipV="1">
              <a:off x="1181567" y="4080933"/>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55" name="Straight Connector 195"/>
            <p:cNvCxnSpPr>
              <a:cxnSpLocks noChangeShapeType="1"/>
              <a:stCxn id="90217" idx="0"/>
            </p:cNvCxnSpPr>
            <p:nvPr/>
          </p:nvCxnSpPr>
          <p:spPr bwMode="auto">
            <a:xfrm flipH="1" flipV="1">
              <a:off x="1386886" y="4762525"/>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56" name="Straight Connector 197"/>
            <p:cNvCxnSpPr>
              <a:cxnSpLocks noChangeShapeType="1"/>
              <a:endCxn id="90217" idx="0"/>
            </p:cNvCxnSpPr>
            <p:nvPr/>
          </p:nvCxnSpPr>
          <p:spPr bwMode="auto">
            <a:xfrm flipH="1" flipV="1">
              <a:off x="1661409" y="5155872"/>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57" name="Straight Connector 199"/>
            <p:cNvCxnSpPr>
              <a:cxnSpLocks noChangeShapeType="1"/>
              <a:endCxn id="90217" idx="0"/>
            </p:cNvCxnSpPr>
            <p:nvPr/>
          </p:nvCxnSpPr>
          <p:spPr bwMode="auto">
            <a:xfrm flipH="1" flipV="1">
              <a:off x="1680624" y="5141761"/>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58" name="Straight Connector 201"/>
            <p:cNvCxnSpPr>
              <a:cxnSpLocks noChangeShapeType="1"/>
              <a:endCxn id="90217" idx="0"/>
            </p:cNvCxnSpPr>
            <p:nvPr/>
          </p:nvCxnSpPr>
          <p:spPr bwMode="auto">
            <a:xfrm flipH="1" flipV="1">
              <a:off x="1680624" y="5141761"/>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59" name="Straight Connector 203"/>
            <p:cNvCxnSpPr>
              <a:cxnSpLocks noChangeShapeType="1"/>
              <a:endCxn id="90217" idx="0"/>
            </p:cNvCxnSpPr>
            <p:nvPr/>
          </p:nvCxnSpPr>
          <p:spPr bwMode="auto">
            <a:xfrm flipH="1">
              <a:off x="1680624" y="4966978"/>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60" name="Straight Connector 204"/>
            <p:cNvCxnSpPr>
              <a:cxnSpLocks noChangeShapeType="1"/>
              <a:endCxn id="90217" idx="0"/>
            </p:cNvCxnSpPr>
            <p:nvPr/>
          </p:nvCxnSpPr>
          <p:spPr bwMode="auto">
            <a:xfrm flipH="1" flipV="1">
              <a:off x="1680624" y="5141761"/>
              <a:ext cx="5742435" cy="4867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61" name="Straight Connector 207"/>
            <p:cNvCxnSpPr>
              <a:cxnSpLocks noChangeShapeType="1"/>
              <a:endCxn id="90217" idx="0"/>
            </p:cNvCxnSpPr>
            <p:nvPr/>
          </p:nvCxnSpPr>
          <p:spPr bwMode="auto">
            <a:xfrm flipH="1">
              <a:off x="1680624" y="4094068"/>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62" name="Straight Connector 209"/>
            <p:cNvCxnSpPr>
              <a:cxnSpLocks noChangeShapeType="1"/>
              <a:endCxn id="90217" idx="0"/>
            </p:cNvCxnSpPr>
            <p:nvPr/>
          </p:nvCxnSpPr>
          <p:spPr bwMode="auto">
            <a:xfrm flipH="1">
              <a:off x="1680624" y="3055787"/>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63" name="Straight Connector 211"/>
            <p:cNvCxnSpPr>
              <a:cxnSpLocks noChangeShapeType="1"/>
              <a:endCxn id="90217" idx="0"/>
            </p:cNvCxnSpPr>
            <p:nvPr/>
          </p:nvCxnSpPr>
          <p:spPr bwMode="auto">
            <a:xfrm flipH="1">
              <a:off x="1680624" y="2566543"/>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64" name="Straight Connector 213"/>
            <p:cNvCxnSpPr>
              <a:cxnSpLocks noChangeShapeType="1"/>
              <a:endCxn id="90217" idx="0"/>
            </p:cNvCxnSpPr>
            <p:nvPr/>
          </p:nvCxnSpPr>
          <p:spPr bwMode="auto">
            <a:xfrm flipH="1">
              <a:off x="1680624" y="207729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65" name="Straight Connector 215"/>
            <p:cNvCxnSpPr>
              <a:cxnSpLocks noChangeShapeType="1"/>
              <a:endCxn id="90217" idx="0"/>
            </p:cNvCxnSpPr>
            <p:nvPr/>
          </p:nvCxnSpPr>
          <p:spPr bwMode="auto">
            <a:xfrm flipH="1">
              <a:off x="1680624" y="207755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90166" name="TextBox 24"/>
            <p:cNvSpPr txBox="1">
              <a:spLocks noChangeArrowheads="1"/>
            </p:cNvSpPr>
            <p:nvPr/>
          </p:nvSpPr>
          <p:spPr bwMode="auto">
            <a:xfrm rot="5710989">
              <a:off x="859913" y="4114468"/>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t>…</a:t>
              </a:r>
            </a:p>
          </p:txBody>
        </p:sp>
        <p:sp>
          <p:nvSpPr>
            <p:cNvPr id="90167" name="TextBox 218"/>
            <p:cNvSpPr txBox="1">
              <a:spLocks noChangeArrowheads="1"/>
            </p:cNvSpPr>
            <p:nvPr/>
          </p:nvSpPr>
          <p:spPr bwMode="auto">
            <a:xfrm rot="7515077">
              <a:off x="4511491" y="5728762"/>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t>…</a:t>
              </a:r>
            </a:p>
          </p:txBody>
        </p:sp>
        <p:sp>
          <p:nvSpPr>
            <p:cNvPr id="90168" name="TextBox 219"/>
            <p:cNvSpPr txBox="1">
              <a:spLocks noChangeArrowheads="1"/>
            </p:cNvSpPr>
            <p:nvPr/>
          </p:nvSpPr>
          <p:spPr bwMode="auto">
            <a:xfrm rot="3940343">
              <a:off x="6392354" y="384621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t>…</a:t>
              </a:r>
            </a:p>
          </p:txBody>
        </p:sp>
        <p:sp>
          <p:nvSpPr>
            <p:cNvPr id="90169" name="TextBox 220"/>
            <p:cNvSpPr txBox="1">
              <a:spLocks noChangeArrowheads="1"/>
            </p:cNvSpPr>
            <p:nvPr/>
          </p:nvSpPr>
          <p:spPr bwMode="auto">
            <a:xfrm rot="2048420">
              <a:off x="4482993" y="2684685"/>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t>…</a:t>
              </a:r>
            </a:p>
          </p:txBody>
        </p:sp>
        <p:sp>
          <p:nvSpPr>
            <p:cNvPr id="90170" name="TextBox 221"/>
            <p:cNvSpPr txBox="1">
              <a:spLocks noChangeArrowheads="1"/>
            </p:cNvSpPr>
            <p:nvPr/>
          </p:nvSpPr>
          <p:spPr bwMode="auto">
            <a:xfrm rot="-316136">
              <a:off x="2189980" y="268738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t>…</a:t>
              </a:r>
            </a:p>
          </p:txBody>
        </p:sp>
      </p:grpSp>
      <p:grpSp>
        <p:nvGrpSpPr>
          <p:cNvPr id="20" name="Group 223"/>
          <p:cNvGrpSpPr>
            <a:grpSpLocks/>
          </p:cNvGrpSpPr>
          <p:nvPr/>
        </p:nvGrpSpPr>
        <p:grpSpPr bwMode="auto">
          <a:xfrm>
            <a:off x="1158875" y="2087340"/>
            <a:ext cx="7094538" cy="3695700"/>
            <a:chOff x="862570" y="2361120"/>
            <a:chExt cx="7094553" cy="3695520"/>
          </a:xfrm>
        </p:grpSpPr>
        <p:cxnSp>
          <p:nvCxnSpPr>
            <p:cNvPr id="90136"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37"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38"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39"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40"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41"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42"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43"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44"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45"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46"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47"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48"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49"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50"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1" name="Group 239"/>
          <p:cNvGrpSpPr>
            <a:grpSpLocks/>
          </p:cNvGrpSpPr>
          <p:nvPr/>
        </p:nvGrpSpPr>
        <p:grpSpPr bwMode="auto">
          <a:xfrm>
            <a:off x="1095375" y="1977803"/>
            <a:ext cx="7158038" cy="3798887"/>
            <a:chOff x="799176" y="2251902"/>
            <a:chExt cx="7158126" cy="3799069"/>
          </a:xfrm>
        </p:grpSpPr>
        <p:cxnSp>
          <p:nvCxnSpPr>
            <p:cNvPr id="90121"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22"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23"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24"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25"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26"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27"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28"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29"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30"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31"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32"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33"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34"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35"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p:cNvSpPr txBox="1">
            <a:spLocks noChangeArrowheads="1"/>
          </p:cNvSpPr>
          <p:nvPr/>
        </p:nvSpPr>
        <p:spPr bwMode="auto">
          <a:xfrm>
            <a:off x="2497138" y="3185890"/>
            <a:ext cx="4268787" cy="8309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30000"/>
              </a:spcBef>
              <a:defRPr/>
            </a:pPr>
            <a:r>
              <a:rPr lang="zh-CN" altLang="en-US" dirty="0">
                <a:ea typeface="楷体" panose="02010609060101010101" pitchFamily="49" charset="-122"/>
                <a:cs typeface="Arial" panose="020B0604020202020204" pitchFamily="34" charset="0"/>
              </a:rPr>
              <a:t>采用直接连接每个</a:t>
            </a:r>
            <a:r>
              <a:rPr lang="en-US" altLang="zh-CN" dirty="0">
                <a:ea typeface="楷体" panose="02010609060101010101" pitchFamily="49" charset="-122"/>
                <a:cs typeface="Arial" panose="020B0604020202020204" pitchFamily="34" charset="0"/>
              </a:rPr>
              <a:t>ISP</a:t>
            </a:r>
            <a:r>
              <a:rPr lang="zh-CN" altLang="en-US" dirty="0">
                <a:ea typeface="楷体" panose="02010609060101010101" pitchFamily="49" charset="-122"/>
                <a:cs typeface="Arial" panose="020B0604020202020204" pitchFamily="34" charset="0"/>
              </a:rPr>
              <a:t>的方法是</a:t>
            </a:r>
            <a:r>
              <a:rPr lang="zh-CN" altLang="en-US" dirty="0">
                <a:solidFill>
                  <a:srgbClr val="FF0000"/>
                </a:solidFill>
                <a:ea typeface="楷体" panose="02010609060101010101" pitchFamily="49" charset="-122"/>
                <a:cs typeface="Arial" panose="020B0604020202020204" pitchFamily="34" charset="0"/>
              </a:rPr>
              <a:t>极其愚笨的</a:t>
            </a:r>
            <a:r>
              <a:rPr lang="en-US" altLang="zh-CN" dirty="0">
                <a:solidFill>
                  <a:srgbClr val="CC0000"/>
                </a:solidFill>
                <a:ea typeface="楷体" panose="02010609060101010101" pitchFamily="49" charset="-122"/>
                <a:cs typeface="Arial" panose="020B0604020202020204" pitchFamily="34" charset="0"/>
              </a:rPr>
              <a:t>: </a:t>
            </a:r>
            <a:r>
              <a:rPr lang="en-US" altLang="zh-CN" dirty="0" smtClean="0">
                <a:ea typeface="楷体" panose="02010609060101010101" pitchFamily="49" charset="-122"/>
                <a:cs typeface="Arial" panose="020B0604020202020204" pitchFamily="34" charset="0"/>
              </a:rPr>
              <a:t>O(N</a:t>
            </a:r>
            <a:r>
              <a:rPr lang="en-US" altLang="zh-CN" baseline="30000" dirty="0" smtClean="0">
                <a:ea typeface="楷体" panose="02010609060101010101" pitchFamily="49" charset="-122"/>
                <a:cs typeface="Arial" panose="020B0604020202020204" pitchFamily="34" charset="0"/>
              </a:rPr>
              <a:t>2</a:t>
            </a:r>
            <a:r>
              <a:rPr lang="en-US" altLang="zh-CN" dirty="0" smtClean="0">
                <a:ea typeface="楷体" panose="02010609060101010101" pitchFamily="49" charset="-122"/>
                <a:cs typeface="Arial" panose="020B0604020202020204" pitchFamily="34" charset="0"/>
              </a:rPr>
              <a:t>)</a:t>
            </a:r>
            <a:r>
              <a:rPr lang="zh-CN" altLang="en-US" dirty="0" smtClean="0">
                <a:ea typeface="楷体" panose="02010609060101010101" pitchFamily="49" charset="-122"/>
                <a:cs typeface="Arial" panose="020B0604020202020204" pitchFamily="34" charset="0"/>
              </a:rPr>
              <a:t>条</a:t>
            </a:r>
            <a:r>
              <a:rPr lang="zh-CN" altLang="en-US" dirty="0">
                <a:ea typeface="楷体" panose="02010609060101010101" pitchFamily="49" charset="-122"/>
                <a:cs typeface="Arial" panose="020B0604020202020204" pitchFamily="34" charset="0"/>
              </a:rPr>
              <a:t>连接</a:t>
            </a:r>
            <a:endParaRPr lang="en-US" altLang="zh-CN" dirty="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4108306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36250</TotalTime>
  <Words>49092</Words>
  <Application>Microsoft Office PowerPoint</Application>
  <PresentationFormat>全屏显示(4:3)</PresentationFormat>
  <Paragraphs>4830</Paragraphs>
  <Slides>191</Slides>
  <Notes>177</Notes>
  <HiddenSlides>8</HiddenSlides>
  <MMClips>0</MMClips>
  <ScaleCrop>false</ScaleCrop>
  <HeadingPairs>
    <vt:vector size="8" baseType="variant">
      <vt:variant>
        <vt:lpstr>已用的字体</vt:lpstr>
      </vt:variant>
      <vt:variant>
        <vt:i4>27</vt:i4>
      </vt:variant>
      <vt:variant>
        <vt:lpstr>主题</vt:lpstr>
      </vt:variant>
      <vt:variant>
        <vt:i4>1</vt:i4>
      </vt:variant>
      <vt:variant>
        <vt:lpstr>嵌入 OLE 服务器</vt:lpstr>
      </vt:variant>
      <vt:variant>
        <vt:i4>5</vt:i4>
      </vt:variant>
      <vt:variant>
        <vt:lpstr>幻灯片标题</vt:lpstr>
      </vt:variant>
      <vt:variant>
        <vt:i4>191</vt:i4>
      </vt:variant>
    </vt:vector>
  </HeadingPairs>
  <TitlesOfParts>
    <vt:vector size="224" baseType="lpstr">
      <vt:lpstr>Arial Unicode MS</vt:lpstr>
      <vt:lpstr>Arial-BoldMT</vt:lpstr>
      <vt:lpstr>ArialMT</vt:lpstr>
      <vt:lpstr>DotumChe</vt:lpstr>
      <vt:lpstr>ＭＳ Ｐゴシック</vt:lpstr>
      <vt:lpstr>ＭＳ Ｐゴシック</vt:lpstr>
      <vt:lpstr>PMingLiU</vt:lpstr>
      <vt:lpstr>Sans Guilt MB</vt:lpstr>
      <vt:lpstr>Times-Bold</vt:lpstr>
      <vt:lpstr>Times-Italic</vt:lpstr>
      <vt:lpstr>Times-Roman</vt:lpstr>
      <vt:lpstr>ZapfDingbats</vt:lpstr>
      <vt:lpstr>方正舒体</vt:lpstr>
      <vt:lpstr>黑体</vt:lpstr>
      <vt:lpstr>楷体</vt:lpstr>
      <vt:lpstr>楷体_GB2312</vt:lpstr>
      <vt:lpstr>宋体</vt:lpstr>
      <vt:lpstr>Arial</vt:lpstr>
      <vt:lpstr>Arial Rounded MT Bold</vt:lpstr>
      <vt:lpstr>Calibri</vt:lpstr>
      <vt:lpstr>Comic Sans MS</vt:lpstr>
      <vt:lpstr>Courier New</vt:lpstr>
      <vt:lpstr>Gill Sans MT</vt:lpstr>
      <vt:lpstr>Symbol</vt:lpstr>
      <vt:lpstr>Tahoma</vt:lpstr>
      <vt:lpstr>Times New Roman</vt:lpstr>
      <vt:lpstr>Wingdings</vt:lpstr>
      <vt:lpstr>Blends</vt:lpstr>
      <vt:lpstr>Clip</vt:lpstr>
      <vt:lpstr>位图图像</vt:lpstr>
      <vt:lpstr>公式</vt:lpstr>
      <vt:lpstr>Presentation</vt:lpstr>
      <vt:lpstr>ClipArt</vt:lpstr>
      <vt:lpstr>计算机网络原理</vt:lpstr>
      <vt:lpstr>2021课表</vt:lpstr>
      <vt:lpstr>教材的历程</vt:lpstr>
      <vt:lpstr>以前的教学体会</vt:lpstr>
      <vt:lpstr>《计算机网络》课程的授课思路</vt:lpstr>
      <vt:lpstr>参考教材</vt:lpstr>
      <vt:lpstr>参考教材</vt:lpstr>
      <vt:lpstr>本教材特点</vt:lpstr>
      <vt:lpstr>本教材特点</vt:lpstr>
      <vt:lpstr>第1章 计算机网络和互联网</vt:lpstr>
      <vt:lpstr>第1章 计算机网络和互联网</vt:lpstr>
      <vt:lpstr>什么是互联网</vt:lpstr>
      <vt:lpstr>1.1 什么是互联网 — 互联网的构成</vt:lpstr>
      <vt:lpstr>“Fun” Internet-connected devices</vt:lpstr>
      <vt:lpstr>1.1 什么是互联网 — 具体构成的描述</vt:lpstr>
      <vt:lpstr>1.1 什么是互联网 — 具体构成的描述</vt:lpstr>
      <vt:lpstr>各种RFC之间的关系 </vt:lpstr>
      <vt:lpstr>PowerPoint 演示文稿</vt:lpstr>
      <vt:lpstr>1.1 什么是互联网 — 服务的描述</vt:lpstr>
      <vt:lpstr>1.1 什么是互联网 — 服务的描述</vt:lpstr>
      <vt:lpstr>1.1 什么是互联网 — 服务的描述</vt:lpstr>
      <vt:lpstr>第1章 计算机网络和互联网</vt:lpstr>
      <vt:lpstr>1.1.3 什么是协议</vt:lpstr>
      <vt:lpstr>1.1.3 什么是协议</vt:lpstr>
      <vt:lpstr>What’s a protocol ?</vt:lpstr>
      <vt:lpstr>1.1.3 什么是协议</vt:lpstr>
      <vt:lpstr>什么是协议 </vt:lpstr>
      <vt:lpstr>第1章 计算机网络和互联网</vt:lpstr>
      <vt:lpstr>1.2 网络边缘</vt:lpstr>
      <vt:lpstr>网络结构深入研究</vt:lpstr>
      <vt:lpstr>网络边缘: 客户端和服务器程序</vt:lpstr>
      <vt:lpstr>第1章 计算机网络和互联网</vt:lpstr>
      <vt:lpstr>1.2.1 接入网</vt:lpstr>
      <vt:lpstr>接入网络和物理媒体</vt:lpstr>
      <vt:lpstr>接入网: 数字用户线 (DSL)</vt:lpstr>
      <vt:lpstr>接入网: 数字用户线 (DSL)</vt:lpstr>
      <vt:lpstr>家庭接入: 电缆网络</vt:lpstr>
      <vt:lpstr>家庭接入: 电缆网络</vt:lpstr>
      <vt:lpstr>住宅接入网: 电缆网络</vt:lpstr>
      <vt:lpstr>住宅接入网: 电缆网络</vt:lpstr>
      <vt:lpstr>光纤到户FTTH</vt:lpstr>
      <vt:lpstr>光纤到户FTTH</vt:lpstr>
      <vt:lpstr>PowerPoint 演示文稿</vt:lpstr>
      <vt:lpstr>1. 家庭接入:DSL、有线、FTTH、拨号和卫星</vt:lpstr>
      <vt:lpstr>2. 企业(和家庭)的接入: 以太网和WiFi</vt:lpstr>
      <vt:lpstr>企业接入网络 (以太网)</vt:lpstr>
      <vt:lpstr>一个典型的家庭网络的示意图</vt:lpstr>
      <vt:lpstr>3. 广域无线接入: 3G和LTE</vt:lpstr>
      <vt:lpstr>第1章 计算机网络和互联网</vt:lpstr>
      <vt:lpstr>物理媒体</vt:lpstr>
      <vt:lpstr>1.2 网络边缘</vt:lpstr>
      <vt:lpstr>双绞线</vt:lpstr>
      <vt:lpstr>同轴电缆</vt:lpstr>
      <vt:lpstr>光缆</vt:lpstr>
      <vt:lpstr>物理媒体：无线电</vt:lpstr>
      <vt:lpstr>电磁波谱</vt:lpstr>
      <vt:lpstr>电磁波谱</vt:lpstr>
      <vt:lpstr>无线电频道</vt:lpstr>
      <vt:lpstr>无线传播方法</vt:lpstr>
      <vt:lpstr>地面微波接力通信</vt:lpstr>
      <vt:lpstr>地球同步卫星</vt:lpstr>
      <vt:lpstr>GPS卫星星座</vt:lpstr>
      <vt:lpstr>第1章 计算机网络和互联网</vt:lpstr>
      <vt:lpstr>1.3 网络核心</vt:lpstr>
      <vt:lpstr>分组交换</vt:lpstr>
      <vt:lpstr>主机：发送数据的分组</vt:lpstr>
      <vt:lpstr>分组交换: 存储转发store-and-forward</vt:lpstr>
      <vt:lpstr>排队时延和分组丢失</vt:lpstr>
      <vt:lpstr>转发表和路由选择协议</vt:lpstr>
      <vt:lpstr>两个关键的网络核心功能</vt:lpstr>
      <vt:lpstr>分组交换的主要特点 </vt:lpstr>
      <vt:lpstr>添加首部构成分组</vt:lpstr>
      <vt:lpstr>分组交换的传输单元</vt:lpstr>
      <vt:lpstr>分组首部的重要性</vt:lpstr>
      <vt:lpstr>收到分组后剥去首部</vt:lpstr>
      <vt:lpstr>最后还原成原来的报文</vt:lpstr>
      <vt:lpstr>互联网的核心部分</vt:lpstr>
      <vt:lpstr>互联网的核心部分</vt:lpstr>
      <vt:lpstr>PowerPoint 演示文稿</vt:lpstr>
      <vt:lpstr>PowerPoint 演示文稿</vt:lpstr>
      <vt:lpstr>分组交换网的示意图</vt:lpstr>
      <vt:lpstr>注意分组的存储转发过程</vt:lpstr>
      <vt:lpstr>第1章 计算机网络和互联网</vt:lpstr>
      <vt:lpstr>1.3.2 电路交换</vt:lpstr>
      <vt:lpstr>电路交换</vt:lpstr>
      <vt:lpstr>供选择的核心: 电路交换</vt:lpstr>
      <vt:lpstr>PowerPoint 演示文稿</vt:lpstr>
      <vt:lpstr>电路交换网络中的多路复用</vt:lpstr>
      <vt:lpstr>电路交换: FDM versus TDM</vt:lpstr>
      <vt:lpstr>FDM process</vt:lpstr>
      <vt:lpstr>FDM 分用</vt:lpstr>
      <vt:lpstr>FDM</vt:lpstr>
      <vt:lpstr>一个用数字表示的例子</vt:lpstr>
      <vt:lpstr>2. 分组交换与电路交换的比较</vt:lpstr>
      <vt:lpstr>为什么分组交换更有效率?</vt:lpstr>
      <vt:lpstr>第1章 计算机网络和互联网</vt:lpstr>
      <vt:lpstr>1.3.3 网络的网络</vt:lpstr>
      <vt:lpstr>互联网结构: 网络的网络</vt:lpstr>
      <vt:lpstr>互联网结构: 网络的网络</vt:lpstr>
      <vt:lpstr>互联网结构: 网络的网络</vt:lpstr>
      <vt:lpstr>互联网结构: 网络的网络</vt:lpstr>
      <vt:lpstr>互联网结构: 网络的网络</vt:lpstr>
      <vt:lpstr>互联网结构: 网络的网络</vt:lpstr>
      <vt:lpstr>互联网结构: 网络的网络</vt:lpstr>
      <vt:lpstr>互联网结构: 网络的网络</vt:lpstr>
      <vt:lpstr>互联网结构: 网络的网络</vt:lpstr>
      <vt:lpstr>互联网结构: 网络的网络</vt:lpstr>
      <vt:lpstr>互联网结构: 网络的网络</vt:lpstr>
      <vt:lpstr>互联网结构: 网络的网络</vt:lpstr>
      <vt:lpstr>互联网结构: 网络的网络</vt:lpstr>
      <vt:lpstr>互联网结构: 网络的网络</vt:lpstr>
      <vt:lpstr>互联网结构: 网络的网络</vt:lpstr>
      <vt:lpstr>Tier-1 ISP: e.g., Sprint</vt:lpstr>
      <vt:lpstr>PowerPoint 演示文稿</vt:lpstr>
      <vt:lpstr>PowerPoint 演示文稿</vt:lpstr>
      <vt:lpstr>PowerPoint 演示文稿</vt:lpstr>
      <vt:lpstr>PowerPoint 演示文稿</vt:lpstr>
      <vt:lpstr>第1章 计算机网络和互联网</vt:lpstr>
      <vt:lpstr>分组交换网中的时延、丢包和吞吐量</vt:lpstr>
      <vt:lpstr>1.4.1 分组交换网中的时延概述</vt:lpstr>
      <vt:lpstr>时延的类型</vt:lpstr>
      <vt:lpstr>时延的类型</vt:lpstr>
      <vt:lpstr>Delay in packet-switched networks</vt:lpstr>
      <vt:lpstr>1.4分组交换网络中的时延、丢包和吞吐量</vt:lpstr>
      <vt:lpstr>1.4分组交换网络中的时延、丢包和吞吐量</vt:lpstr>
      <vt:lpstr>第1章 计算机网络和互联网</vt:lpstr>
      <vt:lpstr>1.4.2 排队时延和丢包</vt:lpstr>
      <vt:lpstr>丢包</vt:lpstr>
      <vt:lpstr>“真实的”互联网的延迟和路由</vt:lpstr>
      <vt:lpstr>“真实的”因特网的延迟和路由</vt:lpstr>
      <vt:lpstr>端系统、应用程序和其他延迟</vt:lpstr>
      <vt:lpstr>第1章 计算机网络和互联网</vt:lpstr>
      <vt:lpstr>1.4.4 计算机网络中的吞吐量</vt:lpstr>
      <vt:lpstr>计算机网络中的吞吐量</vt:lpstr>
      <vt:lpstr>吞吐量</vt:lpstr>
      <vt:lpstr>第1章 计算机网络和互联网</vt:lpstr>
      <vt:lpstr>协议的“层次”</vt:lpstr>
      <vt:lpstr>分层的体系结构 ---- 乘飞机旅行的组织</vt:lpstr>
      <vt:lpstr>航线功能的水平分层</vt:lpstr>
      <vt:lpstr>The philosopher-translator-secretary architecture</vt:lpstr>
      <vt:lpstr>The philosopher-translator-secretary architecture</vt:lpstr>
      <vt:lpstr>哲学家—翻译 — 秘书分层结构</vt:lpstr>
      <vt:lpstr>The philosopher-translator-secretary architecture</vt:lpstr>
      <vt:lpstr>分层的理由</vt:lpstr>
      <vt:lpstr>协议分层</vt:lpstr>
      <vt:lpstr>ISO/OSI参考模型</vt:lpstr>
      <vt:lpstr>PowerPoint 演示文稿</vt:lpstr>
      <vt:lpstr>OSI model</vt:lpstr>
      <vt:lpstr>ISO’S OSI reference model Architecture</vt:lpstr>
      <vt:lpstr>Figure An exchange using the OSI model</vt:lpstr>
      <vt:lpstr>第1章 计算机网络和互联网</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封装</vt:lpstr>
      <vt:lpstr>主机和外围设备之间的通信</vt:lpstr>
      <vt:lpstr>封装</vt:lpstr>
      <vt:lpstr>封装</vt:lpstr>
      <vt:lpstr>第1章 计算机网络和互联网</vt:lpstr>
      <vt:lpstr>1.6 面对攻击的网络</vt:lpstr>
      <vt:lpstr>坏家伙能够通过互联网将恶意软件放入你的计算机</vt:lpstr>
      <vt:lpstr>坏家伙能够攻击服务器和网络基础设施</vt:lpstr>
      <vt:lpstr>坏家伙能够嗅探分组</vt:lpstr>
      <vt:lpstr>坏家伙能够伪装成你信任的人</vt:lpstr>
      <vt:lpstr>中间人攻击</vt:lpstr>
      <vt:lpstr>中间人攻击</vt:lpstr>
      <vt:lpstr>第1章 计算机网络和互联网</vt:lpstr>
      <vt:lpstr>计算机网络和因特网的历史</vt:lpstr>
      <vt:lpstr>计算机网络和因特网的历史</vt:lpstr>
      <vt:lpstr>计算机网络和因特网的历史</vt:lpstr>
      <vt:lpstr>计算机网络和因特网的历史</vt:lpstr>
      <vt:lpstr>计算机网络和因特网的历史</vt:lpstr>
      <vt:lpstr>第1章 计算机网络和互联网</vt:lpstr>
      <vt:lpstr>总结</vt:lpstr>
      <vt:lpstr>课后思考题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4th Edition: Chapter 1</dc:title>
  <dc:creator>Jim Kurose and Keith Ross</dc:creator>
  <cp:lastModifiedBy>chenzhe</cp:lastModifiedBy>
  <cp:revision>1298</cp:revision>
  <dcterms:created xsi:type="dcterms:W3CDTF">1999-10-08T19:08:27Z</dcterms:created>
  <dcterms:modified xsi:type="dcterms:W3CDTF">2021-03-16T14:36:36Z</dcterms:modified>
</cp:coreProperties>
</file>